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565" r:id="rId2"/>
    <p:sldId id="397" r:id="rId3"/>
    <p:sldId id="436" r:id="rId4"/>
    <p:sldId id="430" r:id="rId5"/>
    <p:sldId id="407" r:id="rId6"/>
    <p:sldId id="440" r:id="rId7"/>
    <p:sldId id="351" r:id="rId8"/>
    <p:sldId id="353" r:id="rId9"/>
    <p:sldId id="373" r:id="rId10"/>
    <p:sldId id="453" r:id="rId11"/>
    <p:sldId id="454" r:id="rId12"/>
    <p:sldId id="402" r:id="rId13"/>
    <p:sldId id="410" r:id="rId14"/>
    <p:sldId id="404" r:id="rId15"/>
    <p:sldId id="275" r:id="rId16"/>
    <p:sldId id="398" r:id="rId17"/>
    <p:sldId id="561" r:id="rId18"/>
    <p:sldId id="491" r:id="rId19"/>
    <p:sldId id="567" r:id="rId20"/>
    <p:sldId id="408" r:id="rId21"/>
    <p:sldId id="562" r:id="rId22"/>
    <p:sldId id="563" r:id="rId23"/>
    <p:sldId id="400" r:id="rId24"/>
    <p:sldId id="558" r:id="rId25"/>
    <p:sldId id="566" r:id="rId26"/>
    <p:sldId id="568" r:id="rId27"/>
    <p:sldId id="413" r:id="rId28"/>
    <p:sldId id="318" r:id="rId29"/>
    <p:sldId id="435" r:id="rId30"/>
    <p:sldId id="394" r:id="rId31"/>
    <p:sldId id="424" r:id="rId32"/>
    <p:sldId id="557" r:id="rId33"/>
    <p:sldId id="419" r:id="rId34"/>
    <p:sldId id="426" r:id="rId35"/>
    <p:sldId id="429" r:id="rId36"/>
    <p:sldId id="428" r:id="rId37"/>
    <p:sldId id="427" r:id="rId38"/>
    <p:sldId id="564" r:id="rId39"/>
    <p:sldId id="422" r:id="rId40"/>
    <p:sldId id="388" r:id="rId41"/>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001" autoAdjust="0"/>
    <p:restoredTop sz="94660"/>
  </p:normalViewPr>
  <p:slideViewPr>
    <p:cSldViewPr snapToGrid="0">
      <p:cViewPr varScale="1">
        <p:scale>
          <a:sx n="83" d="100"/>
          <a:sy n="83" d="100"/>
        </p:scale>
        <p:origin x="488" y="56"/>
      </p:cViewPr>
      <p:guideLst/>
    </p:cSldViewPr>
  </p:slideViewPr>
  <p:notesTextViewPr>
    <p:cViewPr>
      <p:scale>
        <a:sx n="1" d="1"/>
        <a:sy n="1" d="1"/>
      </p:scale>
      <p:origin x="0" y="0"/>
    </p:cViewPr>
  </p:notesTextViewPr>
  <p:sorterViewPr>
    <p:cViewPr varScale="1">
      <p:scale>
        <a:sx n="100" d="100"/>
        <a:sy n="100" d="100"/>
      </p:scale>
      <p:origin x="0" y="-97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EDD88CFF-71C4-487E-B396-E3F3D67CFA31}" type="datetimeFigureOut">
              <a:rPr lang="en-US" smtClean="0"/>
              <a:t>7/28/2025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646907D1-661D-42E9-BFE6-024CE0F5CDD6}" type="slidenum">
              <a:rPr lang="en-US" smtClean="0"/>
              <a:t>‹#›</a:t>
            </a:fld>
            <a:endParaRPr lang="en-US"/>
          </a:p>
        </p:txBody>
      </p:sp>
    </p:spTree>
    <p:extLst>
      <p:ext uri="{BB962C8B-B14F-4D97-AF65-F5344CB8AC3E}">
        <p14:creationId xmlns:p14="http://schemas.microsoft.com/office/powerpoint/2010/main" val="3093902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7888" y="1260475"/>
            <a:ext cx="6048375" cy="34020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83706D-ED44-40DC-A05B-AA2AA0FE1252}" type="slidenum">
              <a:rPr lang="en-US" smtClean="0"/>
              <a:t>14</a:t>
            </a:fld>
            <a:endParaRPr lang="en-US"/>
          </a:p>
        </p:txBody>
      </p:sp>
    </p:spTree>
    <p:extLst>
      <p:ext uri="{BB962C8B-B14F-4D97-AF65-F5344CB8AC3E}">
        <p14:creationId xmlns:p14="http://schemas.microsoft.com/office/powerpoint/2010/main" val="1577490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A382A-5769-7836-7942-59D96D8D26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568BCF5-E4F4-B850-1BFC-6540494385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CACE1DB-D8D9-1D48-106C-7C8CB5D3D777}"/>
              </a:ext>
            </a:extLst>
          </p:cNvPr>
          <p:cNvSpPr>
            <a:spLocks noGrp="1"/>
          </p:cNvSpPr>
          <p:nvPr>
            <p:ph type="dt" sz="half" idx="10"/>
          </p:nvPr>
        </p:nvSpPr>
        <p:spPr/>
        <p:txBody>
          <a:bodyPr/>
          <a:lstStyle/>
          <a:p>
            <a:fld id="{7B7CECF7-809D-49DF-B800-793A53DCD910}" type="datetime1">
              <a:rPr lang="en-US" smtClean="0"/>
              <a:t>7/28/2025</a:t>
            </a:fld>
            <a:endParaRPr lang="en-US"/>
          </a:p>
        </p:txBody>
      </p:sp>
      <p:sp>
        <p:nvSpPr>
          <p:cNvPr id="5" name="Footer Placeholder 4">
            <a:extLst>
              <a:ext uri="{FF2B5EF4-FFF2-40B4-BE49-F238E27FC236}">
                <a16:creationId xmlns:a16="http://schemas.microsoft.com/office/drawing/2014/main" id="{9C321D40-90BA-7D43-5B8A-23A62104175E}"/>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06CE9925-1B9A-39FF-BBBC-EC2D7C93D75C}"/>
              </a:ext>
            </a:extLst>
          </p:cNvPr>
          <p:cNvSpPr>
            <a:spLocks noGrp="1"/>
          </p:cNvSpPr>
          <p:nvPr>
            <p:ph type="sldNum" sz="quarter" idx="12"/>
          </p:nvPr>
        </p:nvSpPr>
        <p:spPr/>
        <p:txBody>
          <a:bodyPr/>
          <a:lstStyle/>
          <a:p>
            <a:fld id="{94C746F7-F6CF-4975-9C38-EAEB56E4C17B}" type="slidenum">
              <a:rPr lang="en-US" smtClean="0"/>
              <a:t>‹#›</a:t>
            </a:fld>
            <a:endParaRPr lang="en-US"/>
          </a:p>
        </p:txBody>
      </p:sp>
    </p:spTree>
    <p:extLst>
      <p:ext uri="{BB962C8B-B14F-4D97-AF65-F5344CB8AC3E}">
        <p14:creationId xmlns:p14="http://schemas.microsoft.com/office/powerpoint/2010/main" val="1729146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55AE7-79EB-5C88-AE77-B597DEA258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C949087-7598-4B4F-7B56-98F3AFF212A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45F2FA-E90E-71C9-91A7-AC13A2792ED2}"/>
              </a:ext>
            </a:extLst>
          </p:cNvPr>
          <p:cNvSpPr>
            <a:spLocks noGrp="1"/>
          </p:cNvSpPr>
          <p:nvPr>
            <p:ph type="dt" sz="half" idx="10"/>
          </p:nvPr>
        </p:nvSpPr>
        <p:spPr/>
        <p:txBody>
          <a:bodyPr/>
          <a:lstStyle/>
          <a:p>
            <a:fld id="{8C93857C-CEAC-40AB-8341-BBBD13308601}" type="datetime1">
              <a:rPr lang="en-US" smtClean="0"/>
              <a:t>7/28/2025</a:t>
            </a:fld>
            <a:endParaRPr lang="en-US"/>
          </a:p>
        </p:txBody>
      </p:sp>
      <p:sp>
        <p:nvSpPr>
          <p:cNvPr id="5" name="Footer Placeholder 4">
            <a:extLst>
              <a:ext uri="{FF2B5EF4-FFF2-40B4-BE49-F238E27FC236}">
                <a16:creationId xmlns:a16="http://schemas.microsoft.com/office/drawing/2014/main" id="{6989C6A9-1118-99A9-1EAD-3B8DD52500A6}"/>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CB046CCC-4A64-5652-DC00-228BDFF7F982}"/>
              </a:ext>
            </a:extLst>
          </p:cNvPr>
          <p:cNvSpPr>
            <a:spLocks noGrp="1"/>
          </p:cNvSpPr>
          <p:nvPr>
            <p:ph type="sldNum" sz="quarter" idx="12"/>
          </p:nvPr>
        </p:nvSpPr>
        <p:spPr/>
        <p:txBody>
          <a:bodyPr/>
          <a:lstStyle/>
          <a:p>
            <a:fld id="{94C746F7-F6CF-4975-9C38-EAEB56E4C17B}" type="slidenum">
              <a:rPr lang="en-US" smtClean="0"/>
              <a:t>‹#›</a:t>
            </a:fld>
            <a:endParaRPr lang="en-US"/>
          </a:p>
        </p:txBody>
      </p:sp>
    </p:spTree>
    <p:extLst>
      <p:ext uri="{BB962C8B-B14F-4D97-AF65-F5344CB8AC3E}">
        <p14:creationId xmlns:p14="http://schemas.microsoft.com/office/powerpoint/2010/main" val="350733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26F5658-BBFE-70E7-DB47-DA488AE3F17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6E65277-55C6-71E8-33E4-8A29B9A4CF7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028EB1-0334-351F-A957-C1C0048C1028}"/>
              </a:ext>
            </a:extLst>
          </p:cNvPr>
          <p:cNvSpPr>
            <a:spLocks noGrp="1"/>
          </p:cNvSpPr>
          <p:nvPr>
            <p:ph type="dt" sz="half" idx="10"/>
          </p:nvPr>
        </p:nvSpPr>
        <p:spPr/>
        <p:txBody>
          <a:bodyPr/>
          <a:lstStyle/>
          <a:p>
            <a:fld id="{A019F18B-93B2-4659-84D8-CFAD928FF6E1}" type="datetime1">
              <a:rPr lang="en-US" smtClean="0"/>
              <a:t>7/28/2025</a:t>
            </a:fld>
            <a:endParaRPr lang="en-US"/>
          </a:p>
        </p:txBody>
      </p:sp>
      <p:sp>
        <p:nvSpPr>
          <p:cNvPr id="5" name="Footer Placeholder 4">
            <a:extLst>
              <a:ext uri="{FF2B5EF4-FFF2-40B4-BE49-F238E27FC236}">
                <a16:creationId xmlns:a16="http://schemas.microsoft.com/office/drawing/2014/main" id="{66496B1E-AA68-5AEF-6214-DBB78EB6A030}"/>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7495118F-67BF-E3A9-1060-2CC5D658D57A}"/>
              </a:ext>
            </a:extLst>
          </p:cNvPr>
          <p:cNvSpPr>
            <a:spLocks noGrp="1"/>
          </p:cNvSpPr>
          <p:nvPr>
            <p:ph type="sldNum" sz="quarter" idx="12"/>
          </p:nvPr>
        </p:nvSpPr>
        <p:spPr/>
        <p:txBody>
          <a:bodyPr/>
          <a:lstStyle/>
          <a:p>
            <a:fld id="{94C746F7-F6CF-4975-9C38-EAEB56E4C17B}" type="slidenum">
              <a:rPr lang="en-US" smtClean="0"/>
              <a:t>‹#›</a:t>
            </a:fld>
            <a:endParaRPr lang="en-US"/>
          </a:p>
        </p:txBody>
      </p:sp>
    </p:spTree>
    <p:extLst>
      <p:ext uri="{BB962C8B-B14F-4D97-AF65-F5344CB8AC3E}">
        <p14:creationId xmlns:p14="http://schemas.microsoft.com/office/powerpoint/2010/main" val="3084131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F0E28-BD16-908E-4571-7BFF1E6DA42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D6D152-C2A1-F304-564D-DB7B7A6BED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BD409C-6F3E-33F8-2855-DA3233A8702C}"/>
              </a:ext>
            </a:extLst>
          </p:cNvPr>
          <p:cNvSpPr>
            <a:spLocks noGrp="1"/>
          </p:cNvSpPr>
          <p:nvPr>
            <p:ph type="dt" sz="half" idx="10"/>
          </p:nvPr>
        </p:nvSpPr>
        <p:spPr/>
        <p:txBody>
          <a:bodyPr/>
          <a:lstStyle/>
          <a:p>
            <a:fld id="{CCDB7AE4-D67E-4657-A2DA-8F2E4FD26545}" type="datetime1">
              <a:rPr lang="en-US" smtClean="0"/>
              <a:t>7/28/2025</a:t>
            </a:fld>
            <a:endParaRPr lang="en-US"/>
          </a:p>
        </p:txBody>
      </p:sp>
      <p:sp>
        <p:nvSpPr>
          <p:cNvPr id="5" name="Footer Placeholder 4">
            <a:extLst>
              <a:ext uri="{FF2B5EF4-FFF2-40B4-BE49-F238E27FC236}">
                <a16:creationId xmlns:a16="http://schemas.microsoft.com/office/drawing/2014/main" id="{4527CEAC-5C25-A4BB-7B8D-699B5503E69C}"/>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9BE92542-86E1-28AD-6DB3-DE269F7D5879}"/>
              </a:ext>
            </a:extLst>
          </p:cNvPr>
          <p:cNvSpPr>
            <a:spLocks noGrp="1"/>
          </p:cNvSpPr>
          <p:nvPr>
            <p:ph type="sldNum" sz="quarter" idx="12"/>
          </p:nvPr>
        </p:nvSpPr>
        <p:spPr/>
        <p:txBody>
          <a:bodyPr/>
          <a:lstStyle/>
          <a:p>
            <a:fld id="{94C746F7-F6CF-4975-9C38-EAEB56E4C17B}" type="slidenum">
              <a:rPr lang="en-US" smtClean="0"/>
              <a:t>‹#›</a:t>
            </a:fld>
            <a:endParaRPr lang="en-US"/>
          </a:p>
        </p:txBody>
      </p:sp>
    </p:spTree>
    <p:extLst>
      <p:ext uri="{BB962C8B-B14F-4D97-AF65-F5344CB8AC3E}">
        <p14:creationId xmlns:p14="http://schemas.microsoft.com/office/powerpoint/2010/main" val="2741176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3767A-FA5A-290A-0503-D52F1B71F7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A56DB2F-AF8F-9EA2-B260-D8366A5A238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8457B4D-4693-96BB-2964-B1990DD8C8AF}"/>
              </a:ext>
            </a:extLst>
          </p:cNvPr>
          <p:cNvSpPr>
            <a:spLocks noGrp="1"/>
          </p:cNvSpPr>
          <p:nvPr>
            <p:ph type="dt" sz="half" idx="10"/>
          </p:nvPr>
        </p:nvSpPr>
        <p:spPr/>
        <p:txBody>
          <a:bodyPr/>
          <a:lstStyle/>
          <a:p>
            <a:fld id="{46C98DF2-64D4-4FC2-AA3A-B44CB04F31BA}" type="datetime1">
              <a:rPr lang="en-US" smtClean="0"/>
              <a:t>7/28/2025</a:t>
            </a:fld>
            <a:endParaRPr lang="en-US"/>
          </a:p>
        </p:txBody>
      </p:sp>
      <p:sp>
        <p:nvSpPr>
          <p:cNvPr id="5" name="Footer Placeholder 4">
            <a:extLst>
              <a:ext uri="{FF2B5EF4-FFF2-40B4-BE49-F238E27FC236}">
                <a16:creationId xmlns:a16="http://schemas.microsoft.com/office/drawing/2014/main" id="{792C08AA-4D2D-1968-4EE9-C3E79007A732}"/>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5A0E31BD-5A91-6AA0-7D40-6C2CA0DC2152}"/>
              </a:ext>
            </a:extLst>
          </p:cNvPr>
          <p:cNvSpPr>
            <a:spLocks noGrp="1"/>
          </p:cNvSpPr>
          <p:nvPr>
            <p:ph type="sldNum" sz="quarter" idx="12"/>
          </p:nvPr>
        </p:nvSpPr>
        <p:spPr/>
        <p:txBody>
          <a:bodyPr/>
          <a:lstStyle/>
          <a:p>
            <a:fld id="{94C746F7-F6CF-4975-9C38-EAEB56E4C17B}" type="slidenum">
              <a:rPr lang="en-US" smtClean="0"/>
              <a:t>‹#›</a:t>
            </a:fld>
            <a:endParaRPr lang="en-US"/>
          </a:p>
        </p:txBody>
      </p:sp>
    </p:spTree>
    <p:extLst>
      <p:ext uri="{BB962C8B-B14F-4D97-AF65-F5344CB8AC3E}">
        <p14:creationId xmlns:p14="http://schemas.microsoft.com/office/powerpoint/2010/main" val="1353177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E617D-BC0A-F8CC-8037-BE51DE80DB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682559-F937-BD2B-C0D8-912863772B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529F92-BFA0-36D0-C813-2635322499A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4666FD-35D2-3414-2A55-995BADBCA262}"/>
              </a:ext>
            </a:extLst>
          </p:cNvPr>
          <p:cNvSpPr>
            <a:spLocks noGrp="1"/>
          </p:cNvSpPr>
          <p:nvPr>
            <p:ph type="dt" sz="half" idx="10"/>
          </p:nvPr>
        </p:nvSpPr>
        <p:spPr/>
        <p:txBody>
          <a:bodyPr/>
          <a:lstStyle/>
          <a:p>
            <a:fld id="{6AE52FA2-6E61-42AF-997A-1384399F1685}" type="datetime1">
              <a:rPr lang="en-US" smtClean="0"/>
              <a:t>7/28/2025</a:t>
            </a:fld>
            <a:endParaRPr lang="en-US"/>
          </a:p>
        </p:txBody>
      </p:sp>
      <p:sp>
        <p:nvSpPr>
          <p:cNvPr id="6" name="Footer Placeholder 5">
            <a:extLst>
              <a:ext uri="{FF2B5EF4-FFF2-40B4-BE49-F238E27FC236}">
                <a16:creationId xmlns:a16="http://schemas.microsoft.com/office/drawing/2014/main" id="{46884DB4-A469-3813-3822-E1559E4A0F5E}"/>
              </a:ext>
            </a:extLst>
          </p:cNvPr>
          <p:cNvSpPr>
            <a:spLocks noGrp="1"/>
          </p:cNvSpPr>
          <p:nvPr>
            <p:ph type="ftr" sz="quarter" idx="11"/>
          </p:nvPr>
        </p:nvSpPr>
        <p:spPr/>
        <p:txBody>
          <a:bodyPr/>
          <a:lstStyle/>
          <a:p>
            <a:r>
              <a:rPr lang="en-US"/>
              <a:t>Csernai, L.P. [NAPLIFE&amp;FUSENOW]</a:t>
            </a:r>
          </a:p>
        </p:txBody>
      </p:sp>
      <p:sp>
        <p:nvSpPr>
          <p:cNvPr id="7" name="Slide Number Placeholder 6">
            <a:extLst>
              <a:ext uri="{FF2B5EF4-FFF2-40B4-BE49-F238E27FC236}">
                <a16:creationId xmlns:a16="http://schemas.microsoft.com/office/drawing/2014/main" id="{70F81DAF-0D79-4867-17FC-A0ED522374CA}"/>
              </a:ext>
            </a:extLst>
          </p:cNvPr>
          <p:cNvSpPr>
            <a:spLocks noGrp="1"/>
          </p:cNvSpPr>
          <p:nvPr>
            <p:ph type="sldNum" sz="quarter" idx="12"/>
          </p:nvPr>
        </p:nvSpPr>
        <p:spPr/>
        <p:txBody>
          <a:bodyPr/>
          <a:lstStyle/>
          <a:p>
            <a:fld id="{94C746F7-F6CF-4975-9C38-EAEB56E4C17B}" type="slidenum">
              <a:rPr lang="en-US" smtClean="0"/>
              <a:t>‹#›</a:t>
            </a:fld>
            <a:endParaRPr lang="en-US"/>
          </a:p>
        </p:txBody>
      </p:sp>
    </p:spTree>
    <p:extLst>
      <p:ext uri="{BB962C8B-B14F-4D97-AF65-F5344CB8AC3E}">
        <p14:creationId xmlns:p14="http://schemas.microsoft.com/office/powerpoint/2010/main" val="277411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951B8-CCFA-6C20-1F0A-0C2359BBDAC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BCBD52F-F503-E246-1938-C8DFCC381D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D7B394-DD05-FC54-103D-211DA85558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98E41B9-759B-A867-7EFC-D4BDDECD76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64A22E9-8F63-66A3-260E-3F405AB9768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DC67863-25E9-4C39-D53E-13ADFC95F6EC}"/>
              </a:ext>
            </a:extLst>
          </p:cNvPr>
          <p:cNvSpPr>
            <a:spLocks noGrp="1"/>
          </p:cNvSpPr>
          <p:nvPr>
            <p:ph type="dt" sz="half" idx="10"/>
          </p:nvPr>
        </p:nvSpPr>
        <p:spPr/>
        <p:txBody>
          <a:bodyPr/>
          <a:lstStyle/>
          <a:p>
            <a:fld id="{E15AA6B5-91D0-4C20-AF8F-6BAF3D75CDB7}" type="datetime1">
              <a:rPr lang="en-US" smtClean="0"/>
              <a:t>7/28/2025</a:t>
            </a:fld>
            <a:endParaRPr lang="en-US"/>
          </a:p>
        </p:txBody>
      </p:sp>
      <p:sp>
        <p:nvSpPr>
          <p:cNvPr id="8" name="Footer Placeholder 7">
            <a:extLst>
              <a:ext uri="{FF2B5EF4-FFF2-40B4-BE49-F238E27FC236}">
                <a16:creationId xmlns:a16="http://schemas.microsoft.com/office/drawing/2014/main" id="{670D31B6-88F4-DE56-6489-A31E4102EF14}"/>
              </a:ext>
            </a:extLst>
          </p:cNvPr>
          <p:cNvSpPr>
            <a:spLocks noGrp="1"/>
          </p:cNvSpPr>
          <p:nvPr>
            <p:ph type="ftr" sz="quarter" idx="11"/>
          </p:nvPr>
        </p:nvSpPr>
        <p:spPr/>
        <p:txBody>
          <a:bodyPr/>
          <a:lstStyle/>
          <a:p>
            <a:r>
              <a:rPr lang="en-US"/>
              <a:t>Csernai, L.P. [NAPLIFE&amp;FUSENOW]</a:t>
            </a:r>
          </a:p>
        </p:txBody>
      </p:sp>
      <p:sp>
        <p:nvSpPr>
          <p:cNvPr id="9" name="Slide Number Placeholder 8">
            <a:extLst>
              <a:ext uri="{FF2B5EF4-FFF2-40B4-BE49-F238E27FC236}">
                <a16:creationId xmlns:a16="http://schemas.microsoft.com/office/drawing/2014/main" id="{76C06AF6-F11B-E9C7-DE65-A9FAF378553E}"/>
              </a:ext>
            </a:extLst>
          </p:cNvPr>
          <p:cNvSpPr>
            <a:spLocks noGrp="1"/>
          </p:cNvSpPr>
          <p:nvPr>
            <p:ph type="sldNum" sz="quarter" idx="12"/>
          </p:nvPr>
        </p:nvSpPr>
        <p:spPr/>
        <p:txBody>
          <a:bodyPr/>
          <a:lstStyle/>
          <a:p>
            <a:fld id="{94C746F7-F6CF-4975-9C38-EAEB56E4C17B}" type="slidenum">
              <a:rPr lang="en-US" smtClean="0"/>
              <a:t>‹#›</a:t>
            </a:fld>
            <a:endParaRPr lang="en-US"/>
          </a:p>
        </p:txBody>
      </p:sp>
    </p:spTree>
    <p:extLst>
      <p:ext uri="{BB962C8B-B14F-4D97-AF65-F5344CB8AC3E}">
        <p14:creationId xmlns:p14="http://schemas.microsoft.com/office/powerpoint/2010/main" val="3404546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731F1-40F4-3655-ECC2-CB828F7F4AF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4A2784E-6C50-BE6D-F42D-DFCBA20940D2}"/>
              </a:ext>
            </a:extLst>
          </p:cNvPr>
          <p:cNvSpPr>
            <a:spLocks noGrp="1"/>
          </p:cNvSpPr>
          <p:nvPr>
            <p:ph type="dt" sz="half" idx="10"/>
          </p:nvPr>
        </p:nvSpPr>
        <p:spPr/>
        <p:txBody>
          <a:bodyPr/>
          <a:lstStyle/>
          <a:p>
            <a:fld id="{4D7C588A-08F9-428D-BA21-64E8FECEB403}" type="datetime1">
              <a:rPr lang="en-US" smtClean="0"/>
              <a:t>7/28/2025</a:t>
            </a:fld>
            <a:endParaRPr lang="en-US"/>
          </a:p>
        </p:txBody>
      </p:sp>
      <p:sp>
        <p:nvSpPr>
          <p:cNvPr id="4" name="Footer Placeholder 3">
            <a:extLst>
              <a:ext uri="{FF2B5EF4-FFF2-40B4-BE49-F238E27FC236}">
                <a16:creationId xmlns:a16="http://schemas.microsoft.com/office/drawing/2014/main" id="{26F28193-3A33-126E-7C0A-E7835A8C0500}"/>
              </a:ext>
            </a:extLst>
          </p:cNvPr>
          <p:cNvSpPr>
            <a:spLocks noGrp="1"/>
          </p:cNvSpPr>
          <p:nvPr>
            <p:ph type="ftr" sz="quarter" idx="11"/>
          </p:nvPr>
        </p:nvSpPr>
        <p:spPr/>
        <p:txBody>
          <a:bodyPr/>
          <a:lstStyle/>
          <a:p>
            <a:r>
              <a:rPr lang="en-US"/>
              <a:t>Csernai, L.P. [NAPLIFE&amp;FUSENOW]</a:t>
            </a:r>
          </a:p>
        </p:txBody>
      </p:sp>
      <p:sp>
        <p:nvSpPr>
          <p:cNvPr id="5" name="Slide Number Placeholder 4">
            <a:extLst>
              <a:ext uri="{FF2B5EF4-FFF2-40B4-BE49-F238E27FC236}">
                <a16:creationId xmlns:a16="http://schemas.microsoft.com/office/drawing/2014/main" id="{0889E0CD-53CF-1994-9AFD-DA798A3D3557}"/>
              </a:ext>
            </a:extLst>
          </p:cNvPr>
          <p:cNvSpPr>
            <a:spLocks noGrp="1"/>
          </p:cNvSpPr>
          <p:nvPr>
            <p:ph type="sldNum" sz="quarter" idx="12"/>
          </p:nvPr>
        </p:nvSpPr>
        <p:spPr/>
        <p:txBody>
          <a:bodyPr/>
          <a:lstStyle/>
          <a:p>
            <a:fld id="{94C746F7-F6CF-4975-9C38-EAEB56E4C17B}" type="slidenum">
              <a:rPr lang="en-US" smtClean="0"/>
              <a:t>‹#›</a:t>
            </a:fld>
            <a:endParaRPr lang="en-US"/>
          </a:p>
        </p:txBody>
      </p:sp>
    </p:spTree>
    <p:extLst>
      <p:ext uri="{BB962C8B-B14F-4D97-AF65-F5344CB8AC3E}">
        <p14:creationId xmlns:p14="http://schemas.microsoft.com/office/powerpoint/2010/main" val="164730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289CD3-B0CB-DA0C-F8F7-AAB4E7705B7D}"/>
              </a:ext>
            </a:extLst>
          </p:cNvPr>
          <p:cNvSpPr>
            <a:spLocks noGrp="1"/>
          </p:cNvSpPr>
          <p:nvPr>
            <p:ph type="dt" sz="half" idx="10"/>
          </p:nvPr>
        </p:nvSpPr>
        <p:spPr/>
        <p:txBody>
          <a:bodyPr/>
          <a:lstStyle/>
          <a:p>
            <a:fld id="{0AFFB75D-DFD5-44A9-8DA0-97332D05E92C}" type="datetime1">
              <a:rPr lang="en-US" smtClean="0"/>
              <a:t>7/28/2025</a:t>
            </a:fld>
            <a:endParaRPr lang="en-US"/>
          </a:p>
        </p:txBody>
      </p:sp>
      <p:sp>
        <p:nvSpPr>
          <p:cNvPr id="3" name="Footer Placeholder 2">
            <a:extLst>
              <a:ext uri="{FF2B5EF4-FFF2-40B4-BE49-F238E27FC236}">
                <a16:creationId xmlns:a16="http://schemas.microsoft.com/office/drawing/2014/main" id="{2CE78964-048B-346F-5DD2-FF19C526A700}"/>
              </a:ext>
            </a:extLst>
          </p:cNvPr>
          <p:cNvSpPr>
            <a:spLocks noGrp="1"/>
          </p:cNvSpPr>
          <p:nvPr>
            <p:ph type="ftr" sz="quarter" idx="11"/>
          </p:nvPr>
        </p:nvSpPr>
        <p:spPr/>
        <p:txBody>
          <a:bodyPr/>
          <a:lstStyle/>
          <a:p>
            <a:r>
              <a:rPr lang="en-US"/>
              <a:t>Csernai, L.P. [NAPLIFE&amp;FUSENOW]</a:t>
            </a:r>
          </a:p>
        </p:txBody>
      </p:sp>
      <p:sp>
        <p:nvSpPr>
          <p:cNvPr id="4" name="Slide Number Placeholder 3">
            <a:extLst>
              <a:ext uri="{FF2B5EF4-FFF2-40B4-BE49-F238E27FC236}">
                <a16:creationId xmlns:a16="http://schemas.microsoft.com/office/drawing/2014/main" id="{0196DAF9-DAD5-7A5E-6354-A458DFE30857}"/>
              </a:ext>
            </a:extLst>
          </p:cNvPr>
          <p:cNvSpPr>
            <a:spLocks noGrp="1"/>
          </p:cNvSpPr>
          <p:nvPr>
            <p:ph type="sldNum" sz="quarter" idx="12"/>
          </p:nvPr>
        </p:nvSpPr>
        <p:spPr/>
        <p:txBody>
          <a:bodyPr/>
          <a:lstStyle/>
          <a:p>
            <a:fld id="{94C746F7-F6CF-4975-9C38-EAEB56E4C17B}" type="slidenum">
              <a:rPr lang="en-US" smtClean="0"/>
              <a:t>‹#›</a:t>
            </a:fld>
            <a:endParaRPr lang="en-US"/>
          </a:p>
        </p:txBody>
      </p:sp>
    </p:spTree>
    <p:extLst>
      <p:ext uri="{BB962C8B-B14F-4D97-AF65-F5344CB8AC3E}">
        <p14:creationId xmlns:p14="http://schemas.microsoft.com/office/powerpoint/2010/main" val="3542328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E594C-B4D7-3A23-A302-5D4EB15DAD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9F5ABDA-28A5-6235-4DA0-36B9B6B681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B736A63-43C3-FC2D-74FC-CC43AA824E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67B37C-649F-7841-2F72-486D14033747}"/>
              </a:ext>
            </a:extLst>
          </p:cNvPr>
          <p:cNvSpPr>
            <a:spLocks noGrp="1"/>
          </p:cNvSpPr>
          <p:nvPr>
            <p:ph type="dt" sz="half" idx="10"/>
          </p:nvPr>
        </p:nvSpPr>
        <p:spPr/>
        <p:txBody>
          <a:bodyPr/>
          <a:lstStyle/>
          <a:p>
            <a:fld id="{B2AACAE9-9054-4C83-B4C0-4D0F17AF80B4}" type="datetime1">
              <a:rPr lang="en-US" smtClean="0"/>
              <a:t>7/28/2025</a:t>
            </a:fld>
            <a:endParaRPr lang="en-US"/>
          </a:p>
        </p:txBody>
      </p:sp>
      <p:sp>
        <p:nvSpPr>
          <p:cNvPr id="6" name="Footer Placeholder 5">
            <a:extLst>
              <a:ext uri="{FF2B5EF4-FFF2-40B4-BE49-F238E27FC236}">
                <a16:creationId xmlns:a16="http://schemas.microsoft.com/office/drawing/2014/main" id="{588F7447-FACD-D339-71D7-379578690120}"/>
              </a:ext>
            </a:extLst>
          </p:cNvPr>
          <p:cNvSpPr>
            <a:spLocks noGrp="1"/>
          </p:cNvSpPr>
          <p:nvPr>
            <p:ph type="ftr" sz="quarter" idx="11"/>
          </p:nvPr>
        </p:nvSpPr>
        <p:spPr/>
        <p:txBody>
          <a:bodyPr/>
          <a:lstStyle/>
          <a:p>
            <a:r>
              <a:rPr lang="en-US"/>
              <a:t>Csernai, L.P. [NAPLIFE&amp;FUSENOW]</a:t>
            </a:r>
          </a:p>
        </p:txBody>
      </p:sp>
      <p:sp>
        <p:nvSpPr>
          <p:cNvPr id="7" name="Slide Number Placeholder 6">
            <a:extLst>
              <a:ext uri="{FF2B5EF4-FFF2-40B4-BE49-F238E27FC236}">
                <a16:creationId xmlns:a16="http://schemas.microsoft.com/office/drawing/2014/main" id="{01050A7F-E803-4D8D-0CCA-09B60B5F1A85}"/>
              </a:ext>
            </a:extLst>
          </p:cNvPr>
          <p:cNvSpPr>
            <a:spLocks noGrp="1"/>
          </p:cNvSpPr>
          <p:nvPr>
            <p:ph type="sldNum" sz="quarter" idx="12"/>
          </p:nvPr>
        </p:nvSpPr>
        <p:spPr/>
        <p:txBody>
          <a:bodyPr/>
          <a:lstStyle/>
          <a:p>
            <a:fld id="{94C746F7-F6CF-4975-9C38-EAEB56E4C17B}" type="slidenum">
              <a:rPr lang="en-US" smtClean="0"/>
              <a:t>‹#›</a:t>
            </a:fld>
            <a:endParaRPr lang="en-US"/>
          </a:p>
        </p:txBody>
      </p:sp>
    </p:spTree>
    <p:extLst>
      <p:ext uri="{BB962C8B-B14F-4D97-AF65-F5344CB8AC3E}">
        <p14:creationId xmlns:p14="http://schemas.microsoft.com/office/powerpoint/2010/main" val="1625515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35840-8AB1-D5FD-1DB6-C21D9E8311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6C18E0A-8E6D-7E9A-678E-9BBA61EA9B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B1B7B1-B7D9-6597-BB2B-CF8CFF9E70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DD6844D-79ED-D76F-E359-247F39E0DA96}"/>
              </a:ext>
            </a:extLst>
          </p:cNvPr>
          <p:cNvSpPr>
            <a:spLocks noGrp="1"/>
          </p:cNvSpPr>
          <p:nvPr>
            <p:ph type="dt" sz="half" idx="10"/>
          </p:nvPr>
        </p:nvSpPr>
        <p:spPr/>
        <p:txBody>
          <a:bodyPr/>
          <a:lstStyle/>
          <a:p>
            <a:fld id="{78A7DDFD-6B0E-4793-9282-3D8792596947}" type="datetime1">
              <a:rPr lang="en-US" smtClean="0"/>
              <a:t>7/28/2025</a:t>
            </a:fld>
            <a:endParaRPr lang="en-US"/>
          </a:p>
        </p:txBody>
      </p:sp>
      <p:sp>
        <p:nvSpPr>
          <p:cNvPr id="6" name="Footer Placeholder 5">
            <a:extLst>
              <a:ext uri="{FF2B5EF4-FFF2-40B4-BE49-F238E27FC236}">
                <a16:creationId xmlns:a16="http://schemas.microsoft.com/office/drawing/2014/main" id="{C6C478D4-95BC-B670-B896-B0C8BB7313FC}"/>
              </a:ext>
            </a:extLst>
          </p:cNvPr>
          <p:cNvSpPr>
            <a:spLocks noGrp="1"/>
          </p:cNvSpPr>
          <p:nvPr>
            <p:ph type="ftr" sz="quarter" idx="11"/>
          </p:nvPr>
        </p:nvSpPr>
        <p:spPr/>
        <p:txBody>
          <a:bodyPr/>
          <a:lstStyle/>
          <a:p>
            <a:r>
              <a:rPr lang="en-US"/>
              <a:t>Csernai, L.P. [NAPLIFE&amp;FUSENOW]</a:t>
            </a:r>
          </a:p>
        </p:txBody>
      </p:sp>
      <p:sp>
        <p:nvSpPr>
          <p:cNvPr id="7" name="Slide Number Placeholder 6">
            <a:extLst>
              <a:ext uri="{FF2B5EF4-FFF2-40B4-BE49-F238E27FC236}">
                <a16:creationId xmlns:a16="http://schemas.microsoft.com/office/drawing/2014/main" id="{D24FA7FB-C6DB-DB66-934F-C5625562FB46}"/>
              </a:ext>
            </a:extLst>
          </p:cNvPr>
          <p:cNvSpPr>
            <a:spLocks noGrp="1"/>
          </p:cNvSpPr>
          <p:nvPr>
            <p:ph type="sldNum" sz="quarter" idx="12"/>
          </p:nvPr>
        </p:nvSpPr>
        <p:spPr/>
        <p:txBody>
          <a:bodyPr/>
          <a:lstStyle/>
          <a:p>
            <a:fld id="{94C746F7-F6CF-4975-9C38-EAEB56E4C17B}" type="slidenum">
              <a:rPr lang="en-US" smtClean="0"/>
              <a:t>‹#›</a:t>
            </a:fld>
            <a:endParaRPr lang="en-US"/>
          </a:p>
        </p:txBody>
      </p:sp>
    </p:spTree>
    <p:extLst>
      <p:ext uri="{BB962C8B-B14F-4D97-AF65-F5344CB8AC3E}">
        <p14:creationId xmlns:p14="http://schemas.microsoft.com/office/powerpoint/2010/main" val="2963782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894134-5385-8085-3C79-6C353F35CD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F62FAB4-F51F-7E27-6B5C-6F25231A7A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0B9875-E0A9-DE5F-53A7-08CA15480E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44A0342-9290-4F29-9A2C-D537EDBE1355}" type="datetime1">
              <a:rPr lang="en-US" smtClean="0"/>
              <a:t>7/28/2025</a:t>
            </a:fld>
            <a:endParaRPr lang="en-US"/>
          </a:p>
        </p:txBody>
      </p:sp>
      <p:sp>
        <p:nvSpPr>
          <p:cNvPr id="5" name="Footer Placeholder 4">
            <a:extLst>
              <a:ext uri="{FF2B5EF4-FFF2-40B4-BE49-F238E27FC236}">
                <a16:creationId xmlns:a16="http://schemas.microsoft.com/office/drawing/2014/main" id="{03EF4FE8-0DFD-DE0B-3A80-4E05D87DA2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Csernai, L.P. [NAPLIFE&amp;FUSENOW]</a:t>
            </a:r>
          </a:p>
        </p:txBody>
      </p:sp>
      <p:sp>
        <p:nvSpPr>
          <p:cNvPr id="6" name="Slide Number Placeholder 5">
            <a:extLst>
              <a:ext uri="{FF2B5EF4-FFF2-40B4-BE49-F238E27FC236}">
                <a16:creationId xmlns:a16="http://schemas.microsoft.com/office/drawing/2014/main" id="{95B592BD-6826-9658-C632-3BA9564606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4C746F7-F6CF-4975-9C38-EAEB56E4C17B}" type="slidenum">
              <a:rPr lang="en-US" smtClean="0"/>
              <a:t>‹#›</a:t>
            </a:fld>
            <a:endParaRPr lang="en-US"/>
          </a:p>
        </p:txBody>
      </p:sp>
    </p:spTree>
    <p:extLst>
      <p:ext uri="{BB962C8B-B14F-4D97-AF65-F5344CB8AC3E}">
        <p14:creationId xmlns:p14="http://schemas.microsoft.com/office/powerpoint/2010/main" val="11840375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emf"/></Relationships>
</file>

<file path=ppt/slides/_rels/slide13.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8.emf"/></Relationships>
</file>

<file path=ppt/slides/_rels/slide1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0.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2.svg"/></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4.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8.tif"/><Relationship Id="rId2" Type="http://schemas.openxmlformats.org/officeDocument/2006/relationships/image" Target="../media/image47.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50.jpg"/><Relationship Id="rId7" Type="http://schemas.openxmlformats.org/officeDocument/2006/relationships/image" Target="../media/image54.svg"/><Relationship Id="rId2" Type="http://schemas.openxmlformats.org/officeDocument/2006/relationships/image" Target="../media/image49.jp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jpg"/><Relationship Id="rId4" Type="http://schemas.openxmlformats.org/officeDocument/2006/relationships/image" Target="../media/image51.jp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5.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58.JPG"/><Relationship Id="rId1" Type="http://schemas.openxmlformats.org/officeDocument/2006/relationships/slideLayout" Target="../slideLayouts/slideLayout7.xml"/><Relationship Id="rId5" Type="http://schemas.openxmlformats.org/officeDocument/2006/relationships/image" Target="../media/image61.jpg"/><Relationship Id="rId4" Type="http://schemas.openxmlformats.org/officeDocument/2006/relationships/image" Target="../media/image60.jpg"/></Relationships>
</file>

<file path=ppt/slides/_rels/slide2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https://doi.org/10.1038/s41598-024-69289-4" TargetMode="Externa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8.jpg"/><Relationship Id="rId13" Type="http://schemas.openxmlformats.org/officeDocument/2006/relationships/image" Target="../media/image13.jpg"/><Relationship Id="rId18" Type="http://schemas.openxmlformats.org/officeDocument/2006/relationships/image" Target="../media/image18.jpg"/><Relationship Id="rId3" Type="http://schemas.openxmlformats.org/officeDocument/2006/relationships/image" Target="../media/image3.jpg"/><Relationship Id="rId7" Type="http://schemas.openxmlformats.org/officeDocument/2006/relationships/image" Target="../media/image7.jpg"/><Relationship Id="rId12" Type="http://schemas.openxmlformats.org/officeDocument/2006/relationships/image" Target="../media/image12.jpg"/><Relationship Id="rId17" Type="http://schemas.openxmlformats.org/officeDocument/2006/relationships/image" Target="../media/image17.jp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jpg"/><Relationship Id="rId15" Type="http://schemas.openxmlformats.org/officeDocument/2006/relationships/image" Target="../media/image15.jp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jpg"/><Relationship Id="rId9" Type="http://schemas.openxmlformats.org/officeDocument/2006/relationships/image" Target="../media/image9.jpg"/><Relationship Id="rId14" Type="http://schemas.openxmlformats.org/officeDocument/2006/relationships/image" Target="../media/image14.jp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4.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8.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9.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0.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7.xml"/><Relationship Id="rId5" Type="http://schemas.openxmlformats.org/officeDocument/2006/relationships/image" Target="../media/image27.emf"/><Relationship Id="rId4" Type="http://schemas.openxmlformats.org/officeDocument/2006/relationships/image" Target="../media/image26.emf"/></Relationships>
</file>

<file path=ppt/slides/_rels/slide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ody of water with a pink sky">
            <a:extLst>
              <a:ext uri="{FF2B5EF4-FFF2-40B4-BE49-F238E27FC236}">
                <a16:creationId xmlns:a16="http://schemas.microsoft.com/office/drawing/2014/main" id="{81867ED2-47A2-8C64-2170-3278556E43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Rectangle 5">
            <a:extLst>
              <a:ext uri="{FF2B5EF4-FFF2-40B4-BE49-F238E27FC236}">
                <a16:creationId xmlns:a16="http://schemas.microsoft.com/office/drawing/2014/main" id="{DD498F35-12AD-6CDA-BF67-9856C7E40D1B}"/>
              </a:ext>
            </a:extLst>
          </p:cNvPr>
          <p:cNvSpPr/>
          <p:nvPr/>
        </p:nvSpPr>
        <p:spPr>
          <a:xfrm>
            <a:off x="284822" y="713438"/>
            <a:ext cx="11484041" cy="1754326"/>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rgbClr val="FF0000"/>
                </a:solidFill>
                <a:effectLst>
                  <a:outerShdw dist="38100" dir="2700000" algn="bl" rotWithShape="0">
                    <a:schemeClr val="accent5"/>
                  </a:outerShdw>
                </a:effectLst>
              </a:rPr>
              <a:t>Laser Induced p+11B Fusion by </a:t>
            </a:r>
            <a:br>
              <a:rPr lang="en-US" sz="5400" b="1" dirty="0">
                <a:ln w="13462">
                  <a:solidFill>
                    <a:schemeClr val="bg1"/>
                  </a:solidFill>
                  <a:prstDash val="solid"/>
                </a:ln>
                <a:solidFill>
                  <a:srgbClr val="FF0000"/>
                </a:solidFill>
                <a:effectLst>
                  <a:outerShdw dist="38100" dir="2700000" algn="bl" rotWithShape="0">
                    <a:schemeClr val="accent5"/>
                  </a:outerShdw>
                </a:effectLst>
              </a:rPr>
            </a:br>
            <a:r>
              <a:rPr lang="en-US" sz="5400" b="1" dirty="0">
                <a:ln w="13462">
                  <a:solidFill>
                    <a:schemeClr val="bg1"/>
                  </a:solidFill>
                  <a:prstDash val="solid"/>
                </a:ln>
                <a:solidFill>
                  <a:srgbClr val="FF0000"/>
                </a:solidFill>
                <a:effectLst>
                  <a:outerShdw dist="38100" dir="2700000" algn="bl" rotWithShape="0">
                    <a:schemeClr val="accent5"/>
                  </a:outerShdw>
                </a:effectLst>
              </a:rPr>
              <a:t>Resonant Nanoplasmonic Antennas</a:t>
            </a:r>
            <a:endParaRPr lang="en-US" sz="5400" b="1" cap="none" spc="0" dirty="0">
              <a:ln w="13462">
                <a:solidFill>
                  <a:schemeClr val="bg1"/>
                </a:solidFill>
                <a:prstDash val="solid"/>
              </a:ln>
              <a:solidFill>
                <a:srgbClr val="FF0000"/>
              </a:solidFill>
              <a:effectLst>
                <a:outerShdw dist="38100" dir="2700000" algn="bl" rotWithShape="0">
                  <a:schemeClr val="accent5"/>
                </a:outerShdw>
              </a:effectLst>
            </a:endParaRPr>
          </a:p>
        </p:txBody>
      </p:sp>
      <p:sp>
        <p:nvSpPr>
          <p:cNvPr id="7" name="TextBox 6">
            <a:extLst>
              <a:ext uri="{FF2B5EF4-FFF2-40B4-BE49-F238E27FC236}">
                <a16:creationId xmlns:a16="http://schemas.microsoft.com/office/drawing/2014/main" id="{EAE02EC9-8DA9-5D60-EE65-3A95F48714FC}"/>
              </a:ext>
            </a:extLst>
          </p:cNvPr>
          <p:cNvSpPr txBox="1"/>
          <p:nvPr/>
        </p:nvSpPr>
        <p:spPr>
          <a:xfrm>
            <a:off x="90400" y="4045225"/>
            <a:ext cx="5763886" cy="1631216"/>
          </a:xfrm>
          <a:prstGeom prst="rect">
            <a:avLst/>
          </a:prstGeom>
          <a:noFill/>
        </p:spPr>
        <p:txBody>
          <a:bodyPr wrap="square" rtlCol="0">
            <a:spAutoFit/>
          </a:bodyPr>
          <a:lstStyle/>
          <a:p>
            <a:r>
              <a:rPr lang="en-US" sz="2000" b="1" dirty="0">
                <a:solidFill>
                  <a:srgbClr val="FFFF00"/>
                </a:solidFill>
              </a:rPr>
              <a:t>Laszlo P. Csernai</a:t>
            </a:r>
            <a:br>
              <a:rPr lang="en-US" sz="2000" b="1" dirty="0">
                <a:solidFill>
                  <a:srgbClr val="FFFF00"/>
                </a:solidFill>
              </a:rPr>
            </a:br>
            <a:r>
              <a:rPr lang="en-US" sz="2000" b="1" dirty="0">
                <a:solidFill>
                  <a:srgbClr val="FFFF00"/>
                </a:solidFill>
              </a:rPr>
              <a:t>for the NAPLIFE and FUSENOW Collaborations</a:t>
            </a:r>
          </a:p>
          <a:p>
            <a:r>
              <a:rPr lang="en-US" sz="2000" b="1" baseline="30000" dirty="0">
                <a:solidFill>
                  <a:srgbClr val="FFFF00"/>
                </a:solidFill>
              </a:rPr>
              <a:t>-</a:t>
            </a:r>
            <a:r>
              <a:rPr lang="en-US" sz="2000" b="1" dirty="0">
                <a:solidFill>
                  <a:srgbClr val="FFFF00"/>
                </a:solidFill>
              </a:rPr>
              <a:t> Department of Physics and Technology, </a:t>
            </a:r>
            <a:r>
              <a:rPr lang="en-US" sz="2000" b="1" dirty="0" err="1">
                <a:solidFill>
                  <a:srgbClr val="FFFF00"/>
                </a:solidFill>
              </a:rPr>
              <a:t>Uiversity</a:t>
            </a:r>
            <a:r>
              <a:rPr lang="en-US" sz="2000" b="1" dirty="0">
                <a:solidFill>
                  <a:srgbClr val="FFFF00"/>
                </a:solidFill>
              </a:rPr>
              <a:t> of Bergen, Bergen, Norway</a:t>
            </a:r>
          </a:p>
          <a:p>
            <a:r>
              <a:rPr lang="en-US" sz="2000" b="1" dirty="0">
                <a:solidFill>
                  <a:srgbClr val="FFFF00"/>
                </a:solidFill>
              </a:rPr>
              <a:t>- Csernai Consult Bergen, Ulset, Norway</a:t>
            </a:r>
          </a:p>
        </p:txBody>
      </p:sp>
      <p:sp>
        <p:nvSpPr>
          <p:cNvPr id="8" name="TextBox 7">
            <a:extLst>
              <a:ext uri="{FF2B5EF4-FFF2-40B4-BE49-F238E27FC236}">
                <a16:creationId xmlns:a16="http://schemas.microsoft.com/office/drawing/2014/main" id="{8278553F-E0CE-546B-9379-9DE44A27F4C5}"/>
              </a:ext>
            </a:extLst>
          </p:cNvPr>
          <p:cNvSpPr txBox="1"/>
          <p:nvPr/>
        </p:nvSpPr>
        <p:spPr>
          <a:xfrm>
            <a:off x="6096000" y="5555493"/>
            <a:ext cx="5763886" cy="1015663"/>
          </a:xfrm>
          <a:prstGeom prst="rect">
            <a:avLst/>
          </a:prstGeom>
          <a:noFill/>
        </p:spPr>
        <p:txBody>
          <a:bodyPr wrap="square" rtlCol="0">
            <a:spAutoFit/>
          </a:bodyPr>
          <a:lstStyle/>
          <a:p>
            <a:pPr algn="ctr"/>
            <a:r>
              <a:rPr lang="en-US" sz="2000" b="1" dirty="0">
                <a:solidFill>
                  <a:srgbClr val="99CCFF"/>
                </a:solidFill>
              </a:rPr>
              <a:t>XIV International Conference </a:t>
            </a:r>
            <a:br>
              <a:rPr lang="en-US" sz="2000" b="1" dirty="0">
                <a:solidFill>
                  <a:srgbClr val="99CCFF"/>
                </a:solidFill>
              </a:rPr>
            </a:br>
            <a:r>
              <a:rPr lang="en-US" sz="2000" b="1" dirty="0">
                <a:solidFill>
                  <a:srgbClr val="99CCFF"/>
                </a:solidFill>
              </a:rPr>
              <a:t>on New Frontiers in Physics 2025</a:t>
            </a:r>
            <a:br>
              <a:rPr lang="en-US" sz="2000" b="1" dirty="0">
                <a:solidFill>
                  <a:srgbClr val="99CCFF"/>
                </a:solidFill>
              </a:rPr>
            </a:br>
            <a:r>
              <a:rPr lang="en-US" sz="2000" b="1" dirty="0">
                <a:solidFill>
                  <a:srgbClr val="99CCFF"/>
                </a:solidFill>
              </a:rPr>
              <a:t>July 17-31, 2025, </a:t>
            </a:r>
            <a:r>
              <a:rPr lang="en-US" sz="2000" b="1" dirty="0">
                <a:solidFill>
                  <a:srgbClr val="99CCFF"/>
                </a:solidFill>
                <a:effectLst>
                  <a:outerShdw blurRad="50800" dist="50800" dir="5400000" algn="ctr" rotWithShape="0">
                    <a:srgbClr val="7030A0"/>
                  </a:outerShdw>
                </a:effectLst>
              </a:rPr>
              <a:t>OAC, </a:t>
            </a:r>
            <a:r>
              <a:rPr lang="en-US" sz="2000" b="1" dirty="0" err="1">
                <a:solidFill>
                  <a:srgbClr val="99CCFF"/>
                </a:solidFill>
                <a:effectLst>
                  <a:outerShdw blurRad="50800" dist="50800" dir="5400000" algn="ctr" rotWithShape="0">
                    <a:srgbClr val="7030A0"/>
                  </a:outerShdw>
                </a:effectLst>
              </a:rPr>
              <a:t>Kolimbary</a:t>
            </a:r>
            <a:r>
              <a:rPr lang="en-US" sz="2000" b="1" dirty="0">
                <a:solidFill>
                  <a:srgbClr val="99CCFF"/>
                </a:solidFill>
                <a:effectLst>
                  <a:outerShdw blurRad="50800" dist="50800" dir="5400000" algn="ctr" rotWithShape="0">
                    <a:srgbClr val="7030A0"/>
                  </a:outerShdw>
                </a:effectLst>
              </a:rPr>
              <a:t>, Crete, Greece</a:t>
            </a:r>
            <a:endParaRPr lang="en-US" sz="2000" b="1" dirty="0">
              <a:solidFill>
                <a:srgbClr val="99CCFF"/>
              </a:solidFill>
            </a:endParaRPr>
          </a:p>
        </p:txBody>
      </p:sp>
      <p:sp>
        <p:nvSpPr>
          <p:cNvPr id="2" name="Footer Placeholder 1">
            <a:extLst>
              <a:ext uri="{FF2B5EF4-FFF2-40B4-BE49-F238E27FC236}">
                <a16:creationId xmlns:a16="http://schemas.microsoft.com/office/drawing/2014/main" id="{FC99212F-56BB-9FE3-3217-DE09E1AB9059}"/>
              </a:ext>
            </a:extLst>
          </p:cNvPr>
          <p:cNvSpPr>
            <a:spLocks noGrp="1"/>
          </p:cNvSpPr>
          <p:nvPr>
            <p:ph type="ftr" sz="quarter" idx="11"/>
          </p:nvPr>
        </p:nvSpPr>
        <p:spPr/>
        <p:txBody>
          <a:bodyPr/>
          <a:lstStyle/>
          <a:p>
            <a:r>
              <a:rPr lang="en-US"/>
              <a:t>Csernai, L.P. [NAPLIFE&amp;FUSENOW]</a:t>
            </a:r>
          </a:p>
        </p:txBody>
      </p:sp>
      <p:sp>
        <p:nvSpPr>
          <p:cNvPr id="3" name="Slide Number Placeholder 2">
            <a:extLst>
              <a:ext uri="{FF2B5EF4-FFF2-40B4-BE49-F238E27FC236}">
                <a16:creationId xmlns:a16="http://schemas.microsoft.com/office/drawing/2014/main" id="{4B089A16-1682-F351-4B7A-388AFF7DEFC0}"/>
              </a:ext>
            </a:extLst>
          </p:cNvPr>
          <p:cNvSpPr>
            <a:spLocks noGrp="1"/>
          </p:cNvSpPr>
          <p:nvPr>
            <p:ph type="sldNum" sz="quarter" idx="12"/>
          </p:nvPr>
        </p:nvSpPr>
        <p:spPr/>
        <p:txBody>
          <a:bodyPr/>
          <a:lstStyle/>
          <a:p>
            <a:fld id="{94C746F7-F6CF-4975-9C38-EAEB56E4C17B}" type="slidenum">
              <a:rPr lang="en-US" smtClean="0"/>
              <a:t>1</a:t>
            </a:fld>
            <a:endParaRPr lang="en-US"/>
          </a:p>
        </p:txBody>
      </p:sp>
    </p:spTree>
    <p:extLst>
      <p:ext uri="{BB962C8B-B14F-4D97-AF65-F5344CB8AC3E}">
        <p14:creationId xmlns:p14="http://schemas.microsoft.com/office/powerpoint/2010/main" val="2954834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008EB3A4-5261-A66B-6EE5-F547D4855762}"/>
              </a:ext>
            </a:extLst>
          </p:cNvPr>
          <p:cNvSpPr>
            <a:spLocks noGrp="1"/>
          </p:cNvSpPr>
          <p:nvPr>
            <p:ph type="ftr" sz="quarter" idx="11"/>
          </p:nvPr>
        </p:nvSpPr>
        <p:spPr/>
        <p:txBody>
          <a:bodyPr/>
          <a:lstStyle/>
          <a:p>
            <a:r>
              <a:rPr lang="en-US"/>
              <a:t>Csernai, L.P. [NAPLIFE&amp;FUSENOW]</a:t>
            </a:r>
            <a:endParaRPr lang="en-US" dirty="0"/>
          </a:p>
        </p:txBody>
      </p:sp>
      <p:sp>
        <p:nvSpPr>
          <p:cNvPr id="2" name="Slide Number Placeholder 1"/>
          <p:cNvSpPr>
            <a:spLocks noGrp="1"/>
          </p:cNvSpPr>
          <p:nvPr>
            <p:ph type="sldNum" sz="quarter" idx="12"/>
          </p:nvPr>
        </p:nvSpPr>
        <p:spPr>
          <a:xfrm>
            <a:off x="9220200" y="6339374"/>
            <a:ext cx="2743200" cy="365125"/>
          </a:xfrm>
        </p:spPr>
        <p:txBody>
          <a:bodyPr/>
          <a:lstStyle/>
          <a:p>
            <a:pPr>
              <a:defRPr/>
            </a:pPr>
            <a:fld id="{26D725BA-69FE-410A-96DF-D2257EF0264F}" type="slidenum">
              <a:rPr lang="zh-CN" altLang="zh-CN" smtClean="0"/>
              <a:pPr>
                <a:defRPr/>
              </a:pPr>
              <a:t>10</a:t>
            </a:fld>
            <a:endParaRPr lang="zh-CN" altLang="zh-CN"/>
          </a:p>
        </p:txBody>
      </p:sp>
      <p:pic>
        <p:nvPicPr>
          <p:cNvPr id="3" name="Picture 2"/>
          <p:cNvPicPr>
            <a:picLocks noChangeAspect="1"/>
          </p:cNvPicPr>
          <p:nvPr/>
        </p:nvPicPr>
        <p:blipFill>
          <a:blip r:embed="rId2"/>
          <a:stretch>
            <a:fillRect/>
          </a:stretch>
        </p:blipFill>
        <p:spPr>
          <a:xfrm>
            <a:off x="6401828" y="1942550"/>
            <a:ext cx="4632764" cy="4191000"/>
          </a:xfrm>
          <a:prstGeom prst="rect">
            <a:avLst/>
          </a:prstGeom>
        </p:spPr>
      </p:pic>
      <p:sp>
        <p:nvSpPr>
          <p:cNvPr id="4" name="TextBox 3"/>
          <p:cNvSpPr txBox="1"/>
          <p:nvPr/>
        </p:nvSpPr>
        <p:spPr>
          <a:xfrm>
            <a:off x="1752600" y="291162"/>
            <a:ext cx="8839200" cy="1077218"/>
          </a:xfrm>
          <a:prstGeom prst="rect">
            <a:avLst/>
          </a:prstGeom>
          <a:noFill/>
        </p:spPr>
        <p:txBody>
          <a:bodyPr wrap="square" rtlCol="0">
            <a:spAutoFit/>
          </a:bodyPr>
          <a:lstStyle/>
          <a:p>
            <a:pPr algn="ctr"/>
            <a:r>
              <a:rPr lang="en-US" sz="3200" b="1" dirty="0">
                <a:solidFill>
                  <a:srgbClr val="FF0000"/>
                </a:solidFill>
                <a:effectLst>
                  <a:outerShdw blurRad="50800" dist="50800" dir="5400000" algn="tl">
                    <a:srgbClr val="000000">
                      <a:alpha val="43137"/>
                    </a:srgbClr>
                  </a:outerShdw>
                </a:effectLst>
              </a:rPr>
              <a:t>Thick, coin like target -  New Developments</a:t>
            </a:r>
            <a:br>
              <a:rPr lang="en-US" sz="3200" b="1" dirty="0">
                <a:solidFill>
                  <a:srgbClr val="FF0000"/>
                </a:solidFill>
                <a:effectLst>
                  <a:outerShdw blurRad="50800" dist="50800" dir="5400000" algn="tl">
                    <a:srgbClr val="000000">
                      <a:alpha val="43137"/>
                    </a:srgbClr>
                  </a:outerShdw>
                </a:effectLst>
              </a:rPr>
            </a:br>
            <a:r>
              <a:rPr lang="en-US" sz="3200" b="1" dirty="0">
                <a:solidFill>
                  <a:srgbClr val="FF0000"/>
                </a:solidFill>
                <a:effectLst>
                  <a:outerShdw blurRad="50800" dist="50800" dir="5400000" algn="tl">
                    <a:srgbClr val="000000">
                      <a:alpha val="43137"/>
                    </a:srgbClr>
                  </a:outerShdw>
                </a:effectLst>
              </a:rPr>
              <a:t>  </a:t>
            </a:r>
            <a:r>
              <a:rPr lang="en-US" sz="2800" b="1" dirty="0">
                <a:solidFill>
                  <a:srgbClr val="FF0000"/>
                </a:solidFill>
                <a:effectLst>
                  <a:outerShdw blurRad="50800" dist="50800" dir="5400000" algn="tl">
                    <a:srgbClr val="000000">
                      <a:alpha val="43137"/>
                    </a:srgbClr>
                  </a:outerShdw>
                </a:effectLst>
              </a:rPr>
              <a:t>L.P. Csernai, N. Kroo, I. Papp</a:t>
            </a:r>
          </a:p>
        </p:txBody>
      </p:sp>
      <p:sp>
        <p:nvSpPr>
          <p:cNvPr id="5" name="TextBox 4"/>
          <p:cNvSpPr txBox="1"/>
          <p:nvPr/>
        </p:nvSpPr>
        <p:spPr>
          <a:xfrm>
            <a:off x="9525000" y="1371601"/>
            <a:ext cx="564808" cy="584775"/>
          </a:xfrm>
          <a:prstGeom prst="rect">
            <a:avLst/>
          </a:prstGeom>
          <a:noFill/>
        </p:spPr>
        <p:txBody>
          <a:bodyPr wrap="square" rtlCol="0">
            <a:spAutoFit/>
          </a:bodyPr>
          <a:lstStyle/>
          <a:p>
            <a:r>
              <a:rPr lang="en-US" sz="3200" b="1" i="1" dirty="0">
                <a:solidFill>
                  <a:srgbClr val="0000FF"/>
                </a:solidFill>
                <a:latin typeface="Times New Roman" panose="02020603050405020304" pitchFamily="18" charset="0"/>
                <a:cs typeface="Times New Roman" panose="02020603050405020304" pitchFamily="18" charset="0"/>
              </a:rPr>
              <a:t>X</a:t>
            </a:r>
          </a:p>
        </p:txBody>
      </p:sp>
      <p:sp>
        <p:nvSpPr>
          <p:cNvPr id="6" name="TextBox 5"/>
          <p:cNvSpPr txBox="1"/>
          <p:nvPr/>
        </p:nvSpPr>
        <p:spPr>
          <a:xfrm>
            <a:off x="730592" y="2139811"/>
            <a:ext cx="2743200" cy="4216539"/>
          </a:xfrm>
          <a:prstGeom prst="rect">
            <a:avLst/>
          </a:prstGeom>
          <a:noFill/>
        </p:spPr>
        <p:txBody>
          <a:bodyPr wrap="square" rtlCol="0">
            <a:spAutoFit/>
          </a:bodyPr>
          <a:lstStyle/>
          <a:p>
            <a:r>
              <a:rPr lang="en-US" sz="2800" dirty="0"/>
              <a:t>Thickness of the target is: </a:t>
            </a:r>
            <a:r>
              <a:rPr lang="en-US" sz="3200" i="1" dirty="0">
                <a:solidFill>
                  <a:srgbClr val="0000FF"/>
                </a:solidFill>
                <a:latin typeface="Times New Roman" panose="02020603050405020304" pitchFamily="18" charset="0"/>
                <a:cs typeface="Times New Roman" panose="02020603050405020304" pitchFamily="18" charset="0"/>
              </a:rPr>
              <a:t>h</a:t>
            </a:r>
          </a:p>
          <a:p>
            <a:endParaRPr lang="en-US" sz="3200" i="1" dirty="0">
              <a:solidFill>
                <a:srgbClr val="0000FF"/>
              </a:solidFill>
              <a:latin typeface="Times New Roman" panose="02020603050405020304" pitchFamily="18" charset="0"/>
              <a:cs typeface="Times New Roman" panose="02020603050405020304" pitchFamily="18" charset="0"/>
            </a:endParaRPr>
          </a:p>
          <a:p>
            <a:r>
              <a:rPr lang="en-US" sz="3200" i="1" dirty="0">
                <a:solidFill>
                  <a:srgbClr val="0000FF"/>
                </a:solidFill>
                <a:latin typeface="Times New Roman" panose="02020603050405020304" pitchFamily="18" charset="0"/>
                <a:cs typeface="Times New Roman" panose="02020603050405020304" pitchFamily="18" charset="0"/>
              </a:rPr>
              <a:t>h </a:t>
            </a:r>
            <a:r>
              <a:rPr lang="en-US" sz="2400" dirty="0">
                <a:cs typeface="Times New Roman" panose="02020603050405020304" pitchFamily="18" charset="0"/>
              </a:rPr>
              <a:t>depends on pulse energy, ignition energy, target mass, …</a:t>
            </a:r>
          </a:p>
          <a:p>
            <a:endParaRPr lang="en-US" sz="2400" dirty="0">
              <a:cs typeface="Times New Roman" panose="02020603050405020304" pitchFamily="18" charset="0"/>
            </a:endParaRPr>
          </a:p>
          <a:p>
            <a:r>
              <a:rPr lang="en-US" sz="2400" dirty="0">
                <a:solidFill>
                  <a:srgbClr val="009900"/>
                </a:solidFill>
                <a:cs typeface="Times New Roman" panose="02020603050405020304" pitchFamily="18" charset="0"/>
              </a:rPr>
              <a:t>[</a:t>
            </a:r>
            <a:r>
              <a:rPr lang="en-US" sz="2400" b="1" dirty="0">
                <a:solidFill>
                  <a:srgbClr val="009900"/>
                </a:solidFill>
                <a:cs typeface="Times New Roman" panose="02020603050405020304" pitchFamily="18" charset="0"/>
              </a:rPr>
              <a:t>Patent</a:t>
            </a:r>
            <a:r>
              <a:rPr lang="en-US" sz="2400" dirty="0">
                <a:solidFill>
                  <a:srgbClr val="009900"/>
                </a:solidFill>
                <a:cs typeface="Times New Roman" panose="02020603050405020304" pitchFamily="18" charset="0"/>
              </a:rPr>
              <a:t> (1987)]</a:t>
            </a:r>
          </a:p>
          <a:p>
            <a:endParaRPr lang="en-US" sz="2400" dirty="0">
              <a:cs typeface="Times New Roman" panose="02020603050405020304" pitchFamily="18" charset="0"/>
            </a:endParaRPr>
          </a:p>
        </p:txBody>
      </p:sp>
    </p:spTree>
    <p:extLst>
      <p:ext uri="{BB962C8B-B14F-4D97-AF65-F5344CB8AC3E}">
        <p14:creationId xmlns:p14="http://schemas.microsoft.com/office/powerpoint/2010/main" val="2192861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a:extLst>
              <a:ext uri="{FF2B5EF4-FFF2-40B4-BE49-F238E27FC236}">
                <a16:creationId xmlns:a16="http://schemas.microsoft.com/office/drawing/2014/main" id="{1F2CCA92-D110-8B2D-EC15-5682E1E55953}"/>
              </a:ext>
            </a:extLst>
          </p:cNvPr>
          <p:cNvSpPr>
            <a:spLocks noGrp="1"/>
          </p:cNvSpPr>
          <p:nvPr>
            <p:ph type="ftr" sz="quarter" idx="11"/>
          </p:nvPr>
        </p:nvSpPr>
        <p:spPr/>
        <p:txBody>
          <a:bodyPr/>
          <a:lstStyle/>
          <a:p>
            <a:r>
              <a:rPr lang="en-US"/>
              <a:t>Csernai, L.P. [NAPLIFE&amp;FUSENOW]</a:t>
            </a:r>
          </a:p>
        </p:txBody>
      </p:sp>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11</a:t>
            </a:fld>
            <a:endParaRPr lang="zh-CN" altLang="zh-CN"/>
          </a:p>
        </p:txBody>
      </p:sp>
      <p:pic>
        <p:nvPicPr>
          <p:cNvPr id="3" name="Picture 2"/>
          <p:cNvPicPr>
            <a:picLocks noChangeAspect="1"/>
          </p:cNvPicPr>
          <p:nvPr/>
        </p:nvPicPr>
        <p:blipFill>
          <a:blip r:embed="rId2"/>
          <a:stretch>
            <a:fillRect/>
          </a:stretch>
        </p:blipFill>
        <p:spPr>
          <a:xfrm>
            <a:off x="487415" y="0"/>
            <a:ext cx="5379985" cy="6400800"/>
          </a:xfrm>
          <a:prstGeom prst="rect">
            <a:avLst/>
          </a:prstGeom>
        </p:spPr>
      </p:pic>
      <p:sp>
        <p:nvSpPr>
          <p:cNvPr id="4" name="Diamond 3"/>
          <p:cNvSpPr/>
          <p:nvPr/>
        </p:nvSpPr>
        <p:spPr>
          <a:xfrm>
            <a:off x="2971800" y="2057400"/>
            <a:ext cx="152400" cy="152400"/>
          </a:xfrm>
          <a:prstGeom prst="diamond">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iamond 4"/>
          <p:cNvSpPr/>
          <p:nvPr/>
        </p:nvSpPr>
        <p:spPr>
          <a:xfrm>
            <a:off x="5715000" y="2057400"/>
            <a:ext cx="152400" cy="152400"/>
          </a:xfrm>
          <a:prstGeom prst="diamond">
            <a:avLst/>
          </a:prstGeom>
          <a:solidFill>
            <a:srgbClr val="FF00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758235" y="1408889"/>
            <a:ext cx="4081263" cy="523220"/>
          </a:xfrm>
          <a:prstGeom prst="rect">
            <a:avLst/>
          </a:prstGeom>
          <a:noFill/>
        </p:spPr>
        <p:txBody>
          <a:bodyPr wrap="square" rtlCol="0">
            <a:spAutoFit/>
          </a:bodyPr>
          <a:lstStyle/>
          <a:p>
            <a:pPr algn="ctr"/>
            <a:r>
              <a:rPr lang="en-US" sz="2800" b="1" dirty="0">
                <a:solidFill>
                  <a:srgbClr val="FF0000"/>
                </a:solidFill>
                <a:effectLst>
                  <a:outerShdw blurRad="50800" dist="50800" dir="5400000" algn="tl">
                    <a:schemeClr val="tx1">
                      <a:alpha val="43000"/>
                    </a:schemeClr>
                  </a:outerShdw>
                </a:effectLst>
              </a:rPr>
              <a:t>With nano-antennas !</a:t>
            </a:r>
          </a:p>
        </p:txBody>
      </p:sp>
      <p:sp>
        <p:nvSpPr>
          <p:cNvPr id="7" name="TextBox 6"/>
          <p:cNvSpPr txBox="1"/>
          <p:nvPr/>
        </p:nvSpPr>
        <p:spPr>
          <a:xfrm>
            <a:off x="9134169" y="2568019"/>
            <a:ext cx="2514600" cy="3447098"/>
          </a:xfrm>
          <a:prstGeom prst="rect">
            <a:avLst/>
          </a:prstGeom>
          <a:noFill/>
        </p:spPr>
        <p:txBody>
          <a:bodyPr wrap="square" rtlCol="0">
            <a:spAutoFit/>
          </a:bodyPr>
          <a:lstStyle/>
          <a:p>
            <a:r>
              <a:rPr lang="en-US" dirty="0"/>
              <a:t>Ignition is reached at contour line  </a:t>
            </a:r>
            <a:r>
              <a:rPr lang="en-US" sz="2000" i="1" dirty="0">
                <a:solidFill>
                  <a:srgbClr val="0000FF"/>
                </a:solidFill>
                <a:latin typeface="Times New Roman" panose="02020603050405020304" pitchFamily="18" charset="0"/>
                <a:cs typeface="Times New Roman" panose="02020603050405020304" pitchFamily="18" charset="0"/>
              </a:rPr>
              <a:t>Q = 1.</a:t>
            </a:r>
          </a:p>
          <a:p>
            <a:endParaRPr lang="en-US" sz="2000" i="1" dirty="0">
              <a:solidFill>
                <a:srgbClr val="0000FF"/>
              </a:solidFill>
              <a:latin typeface="Times New Roman" panose="02020603050405020304" pitchFamily="18" charset="0"/>
              <a:cs typeface="Times New Roman" panose="02020603050405020304" pitchFamily="18" charset="0"/>
            </a:endParaRPr>
          </a:p>
          <a:p>
            <a:r>
              <a:rPr lang="en-US" sz="2000" b="1" dirty="0">
                <a:solidFill>
                  <a:srgbClr val="009900"/>
                </a:solidFill>
                <a:latin typeface="Times New Roman" panose="02020603050405020304" pitchFamily="18" charset="0"/>
                <a:cs typeface="Times New Roman" panose="02020603050405020304" pitchFamily="18" charset="0"/>
              </a:rPr>
              <a:t>[ </a:t>
            </a:r>
            <a:r>
              <a:rPr lang="en-US" sz="2000" dirty="0">
                <a:solidFill>
                  <a:srgbClr val="008000"/>
                </a:solidFill>
                <a:latin typeface="Times New Roman" panose="02020603050405020304" pitchFamily="18" charset="0"/>
                <a:cs typeface="Times New Roman" panose="02020603050405020304" pitchFamily="18" charset="0"/>
              </a:rPr>
              <a:t>L. P. Csernai, M. </a:t>
            </a:r>
            <a:r>
              <a:rPr lang="en-US" sz="2000" dirty="0" err="1">
                <a:solidFill>
                  <a:srgbClr val="008000"/>
                </a:solidFill>
                <a:latin typeface="Times New Roman" panose="02020603050405020304" pitchFamily="18" charset="0"/>
                <a:cs typeface="Times New Roman" panose="02020603050405020304" pitchFamily="18" charset="0"/>
              </a:rPr>
              <a:t>Csete</a:t>
            </a:r>
            <a:r>
              <a:rPr lang="en-US" sz="2000" dirty="0">
                <a:solidFill>
                  <a:srgbClr val="008000"/>
                </a:solidFill>
                <a:latin typeface="Times New Roman" panose="02020603050405020304" pitchFamily="18" charset="0"/>
                <a:cs typeface="Times New Roman" panose="02020603050405020304" pitchFamily="18" charset="0"/>
              </a:rPr>
              <a:t>, I. N. </a:t>
            </a:r>
            <a:r>
              <a:rPr lang="en-US" sz="2000" dirty="0" err="1">
                <a:solidFill>
                  <a:srgbClr val="008000"/>
                </a:solidFill>
                <a:latin typeface="Times New Roman" panose="02020603050405020304" pitchFamily="18" charset="0"/>
                <a:cs typeface="Times New Roman" panose="02020603050405020304" pitchFamily="18" charset="0"/>
              </a:rPr>
              <a:t>Mishustin</a:t>
            </a:r>
            <a:r>
              <a:rPr lang="en-US" sz="2000" dirty="0">
                <a:solidFill>
                  <a:srgbClr val="008000"/>
                </a:solidFill>
                <a:latin typeface="Times New Roman" panose="02020603050405020304" pitchFamily="18" charset="0"/>
                <a:cs typeface="Times New Roman" panose="02020603050405020304" pitchFamily="18" charset="0"/>
              </a:rPr>
              <a:t>, A. Motornenko, I. Papp, L. M. </a:t>
            </a:r>
            <a:r>
              <a:rPr lang="en-US" sz="2000" dirty="0" err="1">
                <a:solidFill>
                  <a:srgbClr val="008000"/>
                </a:solidFill>
                <a:latin typeface="Times New Roman" panose="02020603050405020304" pitchFamily="18" charset="0"/>
                <a:cs typeface="Times New Roman" panose="02020603050405020304" pitchFamily="18" charset="0"/>
              </a:rPr>
              <a:t>Satarov</a:t>
            </a:r>
            <a:r>
              <a:rPr lang="en-US" sz="2000" dirty="0">
                <a:solidFill>
                  <a:srgbClr val="008000"/>
                </a:solidFill>
                <a:latin typeface="Times New Roman" panose="02020603050405020304" pitchFamily="18" charset="0"/>
                <a:cs typeface="Times New Roman" panose="02020603050405020304" pitchFamily="18" charset="0"/>
              </a:rPr>
              <a:t>, H. </a:t>
            </a:r>
            <a:r>
              <a:rPr lang="en-US" sz="2000" dirty="0" err="1">
                <a:solidFill>
                  <a:srgbClr val="008000"/>
                </a:solidFill>
                <a:latin typeface="Times New Roman" panose="02020603050405020304" pitchFamily="18" charset="0"/>
                <a:cs typeface="Times New Roman" panose="02020603050405020304" pitchFamily="18" charset="0"/>
              </a:rPr>
              <a:t>Stöcker</a:t>
            </a:r>
            <a:r>
              <a:rPr lang="en-US" sz="2000" dirty="0">
                <a:solidFill>
                  <a:srgbClr val="008000"/>
                </a:solidFill>
                <a:latin typeface="Times New Roman" panose="02020603050405020304" pitchFamily="18" charset="0"/>
                <a:cs typeface="Times New Roman" panose="02020603050405020304" pitchFamily="18" charset="0"/>
              </a:rPr>
              <a:t>, N. Kroo, </a:t>
            </a:r>
            <a:r>
              <a:rPr lang="en-US" sz="2000" b="1" i="1" dirty="0">
                <a:solidFill>
                  <a:srgbClr val="008000"/>
                </a:solidFill>
                <a:latin typeface="Times New Roman" panose="02020603050405020304" pitchFamily="18" charset="0"/>
                <a:cs typeface="Times New Roman" panose="02020603050405020304" pitchFamily="18" charset="0"/>
              </a:rPr>
              <a:t>Physics of Wave Phenomena, 28 (3), 187-199 (2020).</a:t>
            </a:r>
            <a:r>
              <a:rPr lang="pt-BR" sz="2000" b="1" dirty="0">
                <a:solidFill>
                  <a:srgbClr val="008000"/>
                </a:solidFill>
                <a:latin typeface="Times New Roman" panose="02020603050405020304" pitchFamily="18" charset="0"/>
                <a:cs typeface="Times New Roman" panose="02020603050405020304" pitchFamily="18" charset="0"/>
              </a:rPr>
              <a:t>]</a:t>
            </a:r>
            <a:endParaRPr lang="en-US" sz="2000" b="1" dirty="0">
              <a:solidFill>
                <a:srgbClr val="009900"/>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21E29A8C-A69C-346D-27F4-CA254C7D4356}"/>
              </a:ext>
            </a:extLst>
          </p:cNvPr>
          <p:cNvSpPr txBox="1"/>
          <p:nvPr/>
        </p:nvSpPr>
        <p:spPr>
          <a:xfrm>
            <a:off x="8887896" y="228601"/>
            <a:ext cx="1637736" cy="646331"/>
          </a:xfrm>
          <a:prstGeom prst="rect">
            <a:avLst/>
          </a:prstGeom>
          <a:noFill/>
        </p:spPr>
        <p:txBody>
          <a:bodyPr wrap="square" rtlCol="0">
            <a:spAutoFit/>
          </a:bodyPr>
          <a:lstStyle/>
          <a:p>
            <a:r>
              <a:rPr lang="en-US" dirty="0">
                <a:solidFill>
                  <a:srgbClr val="00B050"/>
                </a:solidFill>
              </a:rPr>
              <a:t>How can we </a:t>
            </a:r>
            <a:br>
              <a:rPr lang="en-US" dirty="0">
                <a:solidFill>
                  <a:srgbClr val="00B050"/>
                </a:solidFill>
              </a:rPr>
            </a:br>
            <a:r>
              <a:rPr lang="en-US" dirty="0">
                <a:solidFill>
                  <a:srgbClr val="00B050"/>
                </a:solidFill>
              </a:rPr>
              <a:t>achieve this ?</a:t>
            </a:r>
          </a:p>
        </p:txBody>
      </p:sp>
      <p:sp>
        <p:nvSpPr>
          <p:cNvPr id="8" name="Arrow: Right 7">
            <a:extLst>
              <a:ext uri="{FF2B5EF4-FFF2-40B4-BE49-F238E27FC236}">
                <a16:creationId xmlns:a16="http://schemas.microsoft.com/office/drawing/2014/main" id="{A1C3D284-E128-FDFC-92A5-33DC1A880440}"/>
              </a:ext>
            </a:extLst>
          </p:cNvPr>
          <p:cNvSpPr/>
          <p:nvPr/>
        </p:nvSpPr>
        <p:spPr>
          <a:xfrm>
            <a:off x="7266486" y="5318639"/>
            <a:ext cx="1621410" cy="503754"/>
          </a:xfrm>
          <a:prstGeom prst="rightArrow">
            <a:avLst>
              <a:gd name="adj1" fmla="val 50000"/>
              <a:gd name="adj2" fmla="val 151051"/>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3810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772CD99-E515-8AEF-39FF-2E7FA8C0406E}"/>
              </a:ext>
            </a:extLst>
          </p:cNvPr>
          <p:cNvSpPr txBox="1"/>
          <p:nvPr/>
        </p:nvSpPr>
        <p:spPr>
          <a:xfrm>
            <a:off x="1614792" y="89092"/>
            <a:ext cx="6647639" cy="954107"/>
          </a:xfrm>
          <a:prstGeom prst="rect">
            <a:avLst/>
          </a:prstGeom>
          <a:noFill/>
        </p:spPr>
        <p:txBody>
          <a:bodyPr wrap="square">
            <a:spAutoFit/>
          </a:bodyPr>
          <a:lstStyle/>
          <a:p>
            <a:r>
              <a:rPr lang="en-US" sz="2800" b="1" dirty="0">
                <a:solidFill>
                  <a:srgbClr val="FF0000"/>
                </a:solidFill>
                <a:effectLst>
                  <a:outerShdw blurRad="50800" dist="50800" dir="5400000" algn="ctr" rotWithShape="0">
                    <a:schemeClr val="tx1"/>
                  </a:outerShdw>
                </a:effectLst>
              </a:rPr>
              <a:t>Simultaneous ignition – no </a:t>
            </a:r>
            <a:r>
              <a:rPr lang="en-US" sz="2800" b="1" dirty="0">
                <a:solidFill>
                  <a:srgbClr val="FF0000"/>
                </a:solidFill>
                <a:effectLst>
                  <a:outerShdw blurRad="25400" dist="25400" dir="5400000" algn="ctr" rotWithShape="0">
                    <a:schemeClr val="tx1"/>
                  </a:outerShdw>
                </a:effectLst>
              </a:rPr>
              <a:t>instabilities</a:t>
            </a:r>
            <a:endParaRPr lang="en-US" sz="2800" dirty="0"/>
          </a:p>
        </p:txBody>
      </p:sp>
      <p:pic>
        <p:nvPicPr>
          <p:cNvPr id="7" name="Picture 6">
            <a:extLst>
              <a:ext uri="{FF2B5EF4-FFF2-40B4-BE49-F238E27FC236}">
                <a16:creationId xmlns:a16="http://schemas.microsoft.com/office/drawing/2014/main" id="{5EA2F6F8-E4DC-3CE9-0717-CD8F28BB7805}"/>
              </a:ext>
            </a:extLst>
          </p:cNvPr>
          <p:cNvPicPr>
            <a:picLocks noChangeAspect="1"/>
          </p:cNvPicPr>
          <p:nvPr/>
        </p:nvPicPr>
        <p:blipFill>
          <a:blip r:embed="rId2"/>
          <a:stretch>
            <a:fillRect/>
          </a:stretch>
        </p:blipFill>
        <p:spPr>
          <a:xfrm>
            <a:off x="-1" y="1449851"/>
            <a:ext cx="5202073" cy="3331721"/>
          </a:xfrm>
          <a:prstGeom prst="rect">
            <a:avLst/>
          </a:prstGeom>
        </p:spPr>
      </p:pic>
      <p:pic>
        <p:nvPicPr>
          <p:cNvPr id="9" name="Picture 8">
            <a:extLst>
              <a:ext uri="{FF2B5EF4-FFF2-40B4-BE49-F238E27FC236}">
                <a16:creationId xmlns:a16="http://schemas.microsoft.com/office/drawing/2014/main" id="{90CFF0BA-EB0F-9CB3-E819-A6136B06AB77}"/>
              </a:ext>
            </a:extLst>
          </p:cNvPr>
          <p:cNvPicPr>
            <a:picLocks noChangeAspect="1"/>
          </p:cNvPicPr>
          <p:nvPr/>
        </p:nvPicPr>
        <p:blipFill>
          <a:blip r:embed="rId3"/>
          <a:stretch>
            <a:fillRect/>
          </a:stretch>
        </p:blipFill>
        <p:spPr>
          <a:xfrm>
            <a:off x="8289532" y="136525"/>
            <a:ext cx="3756169" cy="5185876"/>
          </a:xfrm>
          <a:prstGeom prst="rect">
            <a:avLst/>
          </a:prstGeom>
        </p:spPr>
      </p:pic>
      <p:pic>
        <p:nvPicPr>
          <p:cNvPr id="11" name="Picture 10">
            <a:extLst>
              <a:ext uri="{FF2B5EF4-FFF2-40B4-BE49-F238E27FC236}">
                <a16:creationId xmlns:a16="http://schemas.microsoft.com/office/drawing/2014/main" id="{A7C6B059-8BDD-5AF3-2C9F-DD1EF70A7529}"/>
              </a:ext>
            </a:extLst>
          </p:cNvPr>
          <p:cNvPicPr>
            <a:picLocks noChangeAspect="1"/>
          </p:cNvPicPr>
          <p:nvPr/>
        </p:nvPicPr>
        <p:blipFill>
          <a:blip r:embed="rId4"/>
          <a:stretch>
            <a:fillRect/>
          </a:stretch>
        </p:blipFill>
        <p:spPr>
          <a:xfrm>
            <a:off x="5286676" y="2036314"/>
            <a:ext cx="3002856" cy="3140755"/>
          </a:xfrm>
          <a:prstGeom prst="rect">
            <a:avLst/>
          </a:prstGeom>
        </p:spPr>
      </p:pic>
      <p:sp>
        <p:nvSpPr>
          <p:cNvPr id="12" name="TextBox 11">
            <a:extLst>
              <a:ext uri="{FF2B5EF4-FFF2-40B4-BE49-F238E27FC236}">
                <a16:creationId xmlns:a16="http://schemas.microsoft.com/office/drawing/2014/main" id="{B9E5FE53-4FAB-3A36-5197-8633239CAB90}"/>
              </a:ext>
            </a:extLst>
          </p:cNvPr>
          <p:cNvSpPr txBox="1"/>
          <p:nvPr/>
        </p:nvSpPr>
        <p:spPr>
          <a:xfrm>
            <a:off x="4938611" y="5408149"/>
            <a:ext cx="2570059" cy="584775"/>
          </a:xfrm>
          <a:prstGeom prst="rect">
            <a:avLst/>
          </a:prstGeom>
          <a:noFill/>
        </p:spPr>
        <p:txBody>
          <a:bodyPr wrap="square" rtlCol="0">
            <a:spAutoFit/>
          </a:bodyPr>
          <a:lstStyle/>
          <a:p>
            <a:r>
              <a:rPr lang="en-US" sz="1600" b="1" dirty="0">
                <a:solidFill>
                  <a:srgbClr val="009900"/>
                </a:solidFill>
              </a:rPr>
              <a:t>[ N. Kroo (2017) &amp;</a:t>
            </a:r>
          </a:p>
          <a:p>
            <a:r>
              <a:rPr lang="en-US" sz="1600" b="1" dirty="0">
                <a:solidFill>
                  <a:srgbClr val="FF0000"/>
                </a:solidFill>
              </a:rPr>
              <a:t>M. Csete</a:t>
            </a:r>
            <a:r>
              <a:rPr lang="en-US" sz="1600" b="1" dirty="0">
                <a:solidFill>
                  <a:srgbClr val="009900"/>
                </a:solidFill>
              </a:rPr>
              <a:t> et al.,  (2021) </a:t>
            </a:r>
            <a:r>
              <a:rPr lang="en-US" sz="1600" b="1" dirty="0">
                <a:solidFill>
                  <a:srgbClr val="3333FF"/>
                </a:solidFill>
              </a:rPr>
              <a:t>]</a:t>
            </a:r>
          </a:p>
        </p:txBody>
      </p:sp>
      <p:sp>
        <p:nvSpPr>
          <p:cNvPr id="4" name="Footer Placeholder 3">
            <a:extLst>
              <a:ext uri="{FF2B5EF4-FFF2-40B4-BE49-F238E27FC236}">
                <a16:creationId xmlns:a16="http://schemas.microsoft.com/office/drawing/2014/main" id="{8979D4F0-4380-5289-C822-7B9A05471577}"/>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A8ADC799-B3A3-1CE6-A3C0-60F1E75C1715}"/>
              </a:ext>
            </a:extLst>
          </p:cNvPr>
          <p:cNvSpPr>
            <a:spLocks noGrp="1"/>
          </p:cNvSpPr>
          <p:nvPr>
            <p:ph type="sldNum" sz="quarter" idx="12"/>
          </p:nvPr>
        </p:nvSpPr>
        <p:spPr/>
        <p:txBody>
          <a:bodyPr/>
          <a:lstStyle/>
          <a:p>
            <a:fld id="{A2E152B5-655A-4903-97AF-B33B98D802EE}" type="slidenum">
              <a:rPr lang="en-US" smtClean="0"/>
              <a:t>12</a:t>
            </a:fld>
            <a:endParaRPr lang="en-US"/>
          </a:p>
        </p:txBody>
      </p:sp>
    </p:spTree>
    <p:extLst>
      <p:ext uri="{BB962C8B-B14F-4D97-AF65-F5344CB8AC3E}">
        <p14:creationId xmlns:p14="http://schemas.microsoft.com/office/powerpoint/2010/main" val="2091356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1947DFA-7080-C4AC-2FCE-15F0588DEE50}"/>
              </a:ext>
            </a:extLst>
          </p:cNvPr>
          <p:cNvSpPr txBox="1"/>
          <p:nvPr/>
        </p:nvSpPr>
        <p:spPr>
          <a:xfrm>
            <a:off x="2518731" y="313902"/>
            <a:ext cx="7300686" cy="954107"/>
          </a:xfrm>
          <a:prstGeom prst="rect">
            <a:avLst/>
          </a:prstGeom>
          <a:noFill/>
        </p:spPr>
        <p:txBody>
          <a:bodyPr wrap="square" rtlCol="0">
            <a:spAutoFit/>
          </a:bodyPr>
          <a:lstStyle/>
          <a:p>
            <a:pPr algn="ctr"/>
            <a:r>
              <a:rPr lang="en-US" sz="2800" b="1" dirty="0">
                <a:solidFill>
                  <a:srgbClr val="FF0000"/>
                </a:solidFill>
                <a:effectLst>
                  <a:outerShdw blurRad="38100" dist="50800" dir="2700000" algn="tl">
                    <a:srgbClr val="000000">
                      <a:alpha val="50000"/>
                    </a:srgbClr>
                  </a:outerShdw>
                </a:effectLst>
              </a:rPr>
              <a:t>Laser-induced proton acceleration</a:t>
            </a:r>
          </a:p>
          <a:p>
            <a:pPr algn="ctr"/>
            <a:r>
              <a:rPr lang="en-US" sz="2800" b="1" dirty="0">
                <a:solidFill>
                  <a:srgbClr val="FF0000"/>
                </a:solidFill>
                <a:effectLst>
                  <a:outerShdw blurRad="38100" dist="50800" dir="2700000" algn="tl">
                    <a:srgbClr val="000000">
                      <a:alpha val="50000"/>
                    </a:srgbClr>
                  </a:outerShdw>
                </a:effectLst>
              </a:rPr>
              <a:t>by a resonant nanoantenna</a:t>
            </a:r>
          </a:p>
        </p:txBody>
      </p:sp>
      <p:pic>
        <p:nvPicPr>
          <p:cNvPr id="6" name="Picture 5">
            <a:extLst>
              <a:ext uri="{FF2B5EF4-FFF2-40B4-BE49-F238E27FC236}">
                <a16:creationId xmlns:a16="http://schemas.microsoft.com/office/drawing/2014/main" id="{C6E08222-1158-62F5-97B4-1AEE13F1D928}"/>
              </a:ext>
            </a:extLst>
          </p:cNvPr>
          <p:cNvPicPr>
            <a:picLocks noChangeAspect="1"/>
          </p:cNvPicPr>
          <p:nvPr/>
        </p:nvPicPr>
        <p:blipFill>
          <a:blip r:embed="rId2"/>
          <a:stretch>
            <a:fillRect/>
          </a:stretch>
        </p:blipFill>
        <p:spPr>
          <a:xfrm>
            <a:off x="608729" y="1436475"/>
            <a:ext cx="5696656" cy="3407380"/>
          </a:xfrm>
          <a:prstGeom prst="rect">
            <a:avLst/>
          </a:prstGeom>
        </p:spPr>
      </p:pic>
      <p:pic>
        <p:nvPicPr>
          <p:cNvPr id="8" name="Picture 7">
            <a:extLst>
              <a:ext uri="{FF2B5EF4-FFF2-40B4-BE49-F238E27FC236}">
                <a16:creationId xmlns:a16="http://schemas.microsoft.com/office/drawing/2014/main" id="{69A49449-22A8-DFB5-3551-3A0BA2302EEE}"/>
              </a:ext>
            </a:extLst>
          </p:cNvPr>
          <p:cNvPicPr>
            <a:picLocks noChangeAspect="1"/>
          </p:cNvPicPr>
          <p:nvPr/>
        </p:nvPicPr>
        <p:blipFill>
          <a:blip r:embed="rId3"/>
          <a:stretch>
            <a:fillRect/>
          </a:stretch>
        </p:blipFill>
        <p:spPr>
          <a:xfrm>
            <a:off x="6973664" y="1436474"/>
            <a:ext cx="5218336" cy="2214430"/>
          </a:xfrm>
          <a:prstGeom prst="rect">
            <a:avLst/>
          </a:prstGeom>
        </p:spPr>
      </p:pic>
      <p:pic>
        <p:nvPicPr>
          <p:cNvPr id="10" name="Picture 9">
            <a:extLst>
              <a:ext uri="{FF2B5EF4-FFF2-40B4-BE49-F238E27FC236}">
                <a16:creationId xmlns:a16="http://schemas.microsoft.com/office/drawing/2014/main" id="{85B77727-2429-4C4E-00E6-5A791CE68246}"/>
              </a:ext>
            </a:extLst>
          </p:cNvPr>
          <p:cNvPicPr>
            <a:picLocks noChangeAspect="1"/>
          </p:cNvPicPr>
          <p:nvPr/>
        </p:nvPicPr>
        <p:blipFill>
          <a:blip r:embed="rId4"/>
          <a:stretch>
            <a:fillRect/>
          </a:stretch>
        </p:blipFill>
        <p:spPr>
          <a:xfrm>
            <a:off x="9072710" y="4141920"/>
            <a:ext cx="2498981" cy="1157111"/>
          </a:xfrm>
          <a:prstGeom prst="rect">
            <a:avLst/>
          </a:prstGeom>
        </p:spPr>
      </p:pic>
      <p:sp>
        <p:nvSpPr>
          <p:cNvPr id="11" name="TextBox 10">
            <a:extLst>
              <a:ext uri="{FF2B5EF4-FFF2-40B4-BE49-F238E27FC236}">
                <a16:creationId xmlns:a16="http://schemas.microsoft.com/office/drawing/2014/main" id="{F379CF87-5447-2735-865C-68A3779780CC}"/>
              </a:ext>
            </a:extLst>
          </p:cNvPr>
          <p:cNvSpPr txBox="1"/>
          <p:nvPr/>
        </p:nvSpPr>
        <p:spPr>
          <a:xfrm>
            <a:off x="229195" y="4890753"/>
            <a:ext cx="6843007" cy="1200329"/>
          </a:xfrm>
          <a:prstGeom prst="rect">
            <a:avLst/>
          </a:prstGeom>
          <a:noFill/>
        </p:spPr>
        <p:txBody>
          <a:bodyPr wrap="square" rtlCol="0">
            <a:spAutoFit/>
          </a:bodyPr>
          <a:lstStyle/>
          <a:p>
            <a:r>
              <a:rPr lang="en-US" dirty="0">
                <a:solidFill>
                  <a:srgbClr val="009900"/>
                </a:solidFill>
              </a:rPr>
              <a:t>[arXiv:2306.13445v2,  </a:t>
            </a:r>
            <a:r>
              <a:rPr lang="en-US" b="1" dirty="0">
                <a:solidFill>
                  <a:srgbClr val="009900"/>
                </a:solidFill>
              </a:rPr>
              <a:t>István Papp</a:t>
            </a:r>
            <a:r>
              <a:rPr lang="en-US" dirty="0">
                <a:solidFill>
                  <a:srgbClr val="009900"/>
                </a:solidFill>
              </a:rPr>
              <a:t>, Larissa Bravina, </a:t>
            </a:r>
            <a:r>
              <a:rPr lang="en-US" dirty="0" err="1">
                <a:solidFill>
                  <a:srgbClr val="009900"/>
                </a:solidFill>
              </a:rPr>
              <a:t>Mária</a:t>
            </a:r>
            <a:r>
              <a:rPr lang="en-US" dirty="0">
                <a:solidFill>
                  <a:srgbClr val="009900"/>
                </a:solidFill>
              </a:rPr>
              <a:t> Csete, Archana Kumari, Igor N. Mishustin, Anton Motornenko, Péter Rácz, Leonid M. Satarov, Horst Stöcker, András Szenes, Dávid Vass, </a:t>
            </a:r>
            <a:r>
              <a:rPr lang="en-US" dirty="0" err="1">
                <a:solidFill>
                  <a:srgbClr val="009900"/>
                </a:solidFill>
              </a:rPr>
              <a:t>Tamás</a:t>
            </a:r>
            <a:r>
              <a:rPr lang="en-US" dirty="0">
                <a:solidFill>
                  <a:srgbClr val="009900"/>
                </a:solidFill>
              </a:rPr>
              <a:t> S. Biró, László P. Csernai, Norbert Kroó;  EPOCH – PIC </a:t>
            </a:r>
            <a:r>
              <a:rPr lang="en-US" dirty="0">
                <a:solidFill>
                  <a:srgbClr val="3333FF"/>
                </a:solidFill>
              </a:rPr>
              <a:t>]</a:t>
            </a:r>
          </a:p>
        </p:txBody>
      </p:sp>
      <p:sp>
        <p:nvSpPr>
          <p:cNvPr id="7" name="Footer Placeholder 6">
            <a:extLst>
              <a:ext uri="{FF2B5EF4-FFF2-40B4-BE49-F238E27FC236}">
                <a16:creationId xmlns:a16="http://schemas.microsoft.com/office/drawing/2014/main" id="{321DAA41-E8B7-3687-5A7A-4A36E6F47417}"/>
              </a:ext>
            </a:extLst>
          </p:cNvPr>
          <p:cNvSpPr>
            <a:spLocks noGrp="1"/>
          </p:cNvSpPr>
          <p:nvPr>
            <p:ph type="ftr" sz="quarter" idx="11"/>
          </p:nvPr>
        </p:nvSpPr>
        <p:spPr/>
        <p:txBody>
          <a:bodyPr/>
          <a:lstStyle/>
          <a:p>
            <a:r>
              <a:rPr lang="en-US"/>
              <a:t>Csernai, L.P. [NAPLIFE&amp;FUSENOW]</a:t>
            </a:r>
            <a:endParaRPr lang="en-US" dirty="0"/>
          </a:p>
        </p:txBody>
      </p:sp>
      <p:sp>
        <p:nvSpPr>
          <p:cNvPr id="9" name="Slide Number Placeholder 8">
            <a:extLst>
              <a:ext uri="{FF2B5EF4-FFF2-40B4-BE49-F238E27FC236}">
                <a16:creationId xmlns:a16="http://schemas.microsoft.com/office/drawing/2014/main" id="{AA421608-23FB-CAA3-7D61-844A084B1C7E}"/>
              </a:ext>
            </a:extLst>
          </p:cNvPr>
          <p:cNvSpPr>
            <a:spLocks noGrp="1"/>
          </p:cNvSpPr>
          <p:nvPr>
            <p:ph type="sldNum" sz="quarter" idx="12"/>
          </p:nvPr>
        </p:nvSpPr>
        <p:spPr/>
        <p:txBody>
          <a:bodyPr/>
          <a:lstStyle/>
          <a:p>
            <a:fld id="{A2E152B5-655A-4903-97AF-B33B98D802EE}" type="slidenum">
              <a:rPr lang="en-US" smtClean="0"/>
              <a:t>13</a:t>
            </a:fld>
            <a:endParaRPr lang="en-US"/>
          </a:p>
        </p:txBody>
      </p:sp>
      <p:pic>
        <p:nvPicPr>
          <p:cNvPr id="2" name="Picture 1" descr="A black text on a white background&#10;&#10;Description automatically generated">
            <a:extLst>
              <a:ext uri="{FF2B5EF4-FFF2-40B4-BE49-F238E27FC236}">
                <a16:creationId xmlns:a16="http://schemas.microsoft.com/office/drawing/2014/main" id="{AB2A0A69-2B3C-6233-A019-63D8E71318C2}"/>
              </a:ext>
            </a:extLst>
          </p:cNvPr>
          <p:cNvPicPr>
            <a:picLocks noChangeAspect="1"/>
          </p:cNvPicPr>
          <p:nvPr/>
        </p:nvPicPr>
        <p:blipFill>
          <a:blip r:embed="rId5">
            <a:alphaModFix amt="35000"/>
            <a:extLst>
              <a:ext uri="{28A0092B-C50C-407E-A947-70E740481C1C}">
                <a14:useLocalDpi xmlns:a14="http://schemas.microsoft.com/office/drawing/2010/main" val="0"/>
              </a:ext>
            </a:extLst>
          </a:blip>
          <a:stretch>
            <a:fillRect/>
          </a:stretch>
        </p:blipFill>
        <p:spPr>
          <a:xfrm>
            <a:off x="131189" y="6227103"/>
            <a:ext cx="1414021" cy="605301"/>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1446740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02C072A-31EB-DC4E-2D1C-AAE22A9A096E}"/>
              </a:ext>
            </a:extLst>
          </p:cNvPr>
          <p:cNvPicPr>
            <a:picLocks noChangeAspect="1"/>
          </p:cNvPicPr>
          <p:nvPr/>
        </p:nvPicPr>
        <p:blipFill>
          <a:blip r:embed="rId3"/>
          <a:stretch>
            <a:fillRect/>
          </a:stretch>
        </p:blipFill>
        <p:spPr>
          <a:xfrm>
            <a:off x="1036948" y="1"/>
            <a:ext cx="10284643" cy="6580451"/>
          </a:xfrm>
          <a:prstGeom prst="rect">
            <a:avLst/>
          </a:prstGeom>
        </p:spPr>
      </p:pic>
      <p:sp>
        <p:nvSpPr>
          <p:cNvPr id="6" name="Rectangle 5">
            <a:extLst>
              <a:ext uri="{FF2B5EF4-FFF2-40B4-BE49-F238E27FC236}">
                <a16:creationId xmlns:a16="http://schemas.microsoft.com/office/drawing/2014/main" id="{12BAEA4B-AD97-C022-EF83-E250D8FC739B}"/>
              </a:ext>
            </a:extLst>
          </p:cNvPr>
          <p:cNvSpPr/>
          <p:nvPr/>
        </p:nvSpPr>
        <p:spPr>
          <a:xfrm>
            <a:off x="5200272" y="5765071"/>
            <a:ext cx="5504164" cy="2983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9900"/>
                </a:solidFill>
              </a:rPr>
              <a:t>[ I. Papp et al. </a:t>
            </a:r>
            <a:r>
              <a:rPr lang="en-US" b="1" dirty="0">
                <a:solidFill>
                  <a:srgbClr val="009900"/>
                </a:solidFill>
              </a:rPr>
              <a:t>PRX Energy 1</a:t>
            </a:r>
            <a:r>
              <a:rPr lang="en-US" dirty="0">
                <a:solidFill>
                  <a:srgbClr val="009900"/>
                </a:solidFill>
              </a:rPr>
              <a:t>, 023001 (2022)]</a:t>
            </a:r>
          </a:p>
        </p:txBody>
      </p:sp>
      <p:sp>
        <p:nvSpPr>
          <p:cNvPr id="4" name="TextBox 3">
            <a:extLst>
              <a:ext uri="{FF2B5EF4-FFF2-40B4-BE49-F238E27FC236}">
                <a16:creationId xmlns:a16="http://schemas.microsoft.com/office/drawing/2014/main" id="{19E66ADE-D5FA-5374-E667-8A582428178B}"/>
              </a:ext>
            </a:extLst>
          </p:cNvPr>
          <p:cNvSpPr txBox="1"/>
          <p:nvPr/>
        </p:nvSpPr>
        <p:spPr>
          <a:xfrm>
            <a:off x="8527915" y="1442176"/>
            <a:ext cx="1997413" cy="984885"/>
          </a:xfrm>
          <a:prstGeom prst="rect">
            <a:avLst/>
          </a:prstGeom>
          <a:noFill/>
        </p:spPr>
        <p:txBody>
          <a:bodyPr wrap="square" rtlCol="0">
            <a:spAutoFit/>
          </a:bodyPr>
          <a:lstStyle/>
          <a:p>
            <a:r>
              <a:rPr lang="en-US" b="1" dirty="0">
                <a:solidFill>
                  <a:srgbClr val="FF0000"/>
                </a:solidFill>
              </a:rPr>
              <a:t>Nuclear </a:t>
            </a:r>
            <a:r>
              <a:rPr lang="en-US" sz="2000" b="1" dirty="0">
                <a:solidFill>
                  <a:srgbClr val="FF0000"/>
                </a:solidFill>
              </a:rPr>
              <a:t>transmutation</a:t>
            </a:r>
            <a:r>
              <a:rPr lang="en-US" b="1" dirty="0">
                <a:solidFill>
                  <a:srgbClr val="FF0000"/>
                </a:solidFill>
              </a:rPr>
              <a:t> </a:t>
            </a:r>
            <a:r>
              <a:rPr lang="en-US" b="1" dirty="0">
                <a:solidFill>
                  <a:srgbClr val="FF0000"/>
                </a:solidFill>
                <a:sym typeface="Wingdings" panose="05000000000000000000" pitchFamily="2" charset="2"/>
              </a:rPr>
              <a:t> Deuterium</a:t>
            </a:r>
            <a:endParaRPr lang="en-US" b="1" dirty="0">
              <a:solidFill>
                <a:srgbClr val="FF0000"/>
              </a:solidFill>
            </a:endParaRPr>
          </a:p>
        </p:txBody>
      </p:sp>
      <p:sp>
        <p:nvSpPr>
          <p:cNvPr id="7" name="Footer Placeholder 6">
            <a:extLst>
              <a:ext uri="{FF2B5EF4-FFF2-40B4-BE49-F238E27FC236}">
                <a16:creationId xmlns:a16="http://schemas.microsoft.com/office/drawing/2014/main" id="{DF356280-F47C-9DEE-62E2-DC853436C1CC}"/>
              </a:ext>
            </a:extLst>
          </p:cNvPr>
          <p:cNvSpPr>
            <a:spLocks noGrp="1"/>
          </p:cNvSpPr>
          <p:nvPr>
            <p:ph type="ftr" sz="quarter" idx="11"/>
          </p:nvPr>
        </p:nvSpPr>
        <p:spPr>
          <a:xfrm>
            <a:off x="4210051" y="6858001"/>
            <a:ext cx="3086100" cy="365125"/>
          </a:xfrm>
        </p:spPr>
        <p:txBody>
          <a:bodyPr/>
          <a:lstStyle/>
          <a:p>
            <a:r>
              <a:rPr lang="en-US"/>
              <a:t>Csernai, L.P. [NAPLIFE&amp;FUSENOW]</a:t>
            </a:r>
            <a:endParaRPr lang="en-US" dirty="0"/>
          </a:p>
        </p:txBody>
      </p:sp>
      <p:sp>
        <p:nvSpPr>
          <p:cNvPr id="9" name="Slide Number Placeholder 8">
            <a:extLst>
              <a:ext uri="{FF2B5EF4-FFF2-40B4-BE49-F238E27FC236}">
                <a16:creationId xmlns:a16="http://schemas.microsoft.com/office/drawing/2014/main" id="{47010FA7-57CF-2FF2-3B91-97BB715F5A60}"/>
              </a:ext>
            </a:extLst>
          </p:cNvPr>
          <p:cNvSpPr>
            <a:spLocks noGrp="1"/>
          </p:cNvSpPr>
          <p:nvPr>
            <p:ph type="sldNum" sz="quarter" idx="12"/>
          </p:nvPr>
        </p:nvSpPr>
        <p:spPr>
          <a:xfrm>
            <a:off x="10774836" y="6447084"/>
            <a:ext cx="1192199" cy="365125"/>
          </a:xfrm>
        </p:spPr>
        <p:txBody>
          <a:bodyPr/>
          <a:lstStyle/>
          <a:p>
            <a:fld id="{A2E152B5-655A-4903-97AF-B33B98D802EE}" type="slidenum">
              <a:rPr lang="en-US" smtClean="0"/>
              <a:t>14</a:t>
            </a:fld>
            <a:endParaRPr lang="en-US" dirty="0"/>
          </a:p>
        </p:txBody>
      </p:sp>
      <p:pic>
        <p:nvPicPr>
          <p:cNvPr id="2" name="Picture 1" descr="A black text on a white background&#10;&#10;Description automatically generated">
            <a:extLst>
              <a:ext uri="{FF2B5EF4-FFF2-40B4-BE49-F238E27FC236}">
                <a16:creationId xmlns:a16="http://schemas.microsoft.com/office/drawing/2014/main" id="{AB4F9E7E-A4AE-15BF-0C1B-6674F11B4C9D}"/>
              </a:ext>
            </a:extLst>
          </p:cNvPr>
          <p:cNvPicPr>
            <a:picLocks noChangeAspect="1"/>
          </p:cNvPicPr>
          <p:nvPr/>
        </p:nvPicPr>
        <p:blipFill>
          <a:blip r:embed="rId4">
            <a:alphaModFix amt="35000"/>
            <a:extLst>
              <a:ext uri="{28A0092B-C50C-407E-A947-70E740481C1C}">
                <a14:useLocalDpi xmlns:a14="http://schemas.microsoft.com/office/drawing/2010/main" val="0"/>
              </a:ext>
            </a:extLst>
          </a:blip>
          <a:stretch>
            <a:fillRect/>
          </a:stretch>
        </p:blipFill>
        <p:spPr>
          <a:xfrm>
            <a:off x="69131" y="6235156"/>
            <a:ext cx="1348033" cy="577053"/>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1625492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DBB4655-CAD6-F2BE-3886-08E05D0B95D0}"/>
              </a:ext>
            </a:extLst>
          </p:cNvPr>
          <p:cNvSpPr txBox="1"/>
          <p:nvPr/>
        </p:nvSpPr>
        <p:spPr>
          <a:xfrm>
            <a:off x="8314441" y="1372781"/>
            <a:ext cx="3774872" cy="584775"/>
          </a:xfrm>
          <a:prstGeom prst="rect">
            <a:avLst/>
          </a:prstGeom>
          <a:noFill/>
        </p:spPr>
        <p:txBody>
          <a:bodyPr wrap="square" rtlCol="0">
            <a:spAutoFit/>
          </a:bodyPr>
          <a:lstStyle/>
          <a:p>
            <a:pPr algn="ctr"/>
            <a:r>
              <a:rPr lang="en-US" sz="3200" b="1" dirty="0">
                <a:solidFill>
                  <a:srgbClr val="FF0000"/>
                </a:solidFill>
                <a:effectLst>
                  <a:outerShdw blurRad="50800" dist="50800" dir="5400000" algn="ctr" rotWithShape="0">
                    <a:schemeClr val="tx1"/>
                  </a:outerShdw>
                </a:effectLst>
              </a:rPr>
              <a:t>Industrial setup</a:t>
            </a:r>
          </a:p>
        </p:txBody>
      </p:sp>
      <p:pic>
        <p:nvPicPr>
          <p:cNvPr id="3" name="Picture 2">
            <a:extLst>
              <a:ext uri="{FF2B5EF4-FFF2-40B4-BE49-F238E27FC236}">
                <a16:creationId xmlns:a16="http://schemas.microsoft.com/office/drawing/2014/main" id="{67441678-7086-0ED2-4FAB-DF26C7B4FA06}"/>
              </a:ext>
            </a:extLst>
          </p:cNvPr>
          <p:cNvPicPr>
            <a:picLocks noChangeAspect="1"/>
          </p:cNvPicPr>
          <p:nvPr/>
        </p:nvPicPr>
        <p:blipFill>
          <a:blip r:embed="rId2"/>
          <a:stretch>
            <a:fillRect/>
          </a:stretch>
        </p:blipFill>
        <p:spPr>
          <a:xfrm>
            <a:off x="1524001" y="0"/>
            <a:ext cx="6893781" cy="5831904"/>
          </a:xfrm>
          <a:prstGeom prst="rect">
            <a:avLst/>
          </a:prstGeom>
        </p:spPr>
      </p:pic>
      <p:pic>
        <p:nvPicPr>
          <p:cNvPr id="7" name="Picture 6" descr="A black text on a white background&#10;&#10;Description automatically generated">
            <a:extLst>
              <a:ext uri="{FF2B5EF4-FFF2-40B4-BE49-F238E27FC236}">
                <a16:creationId xmlns:a16="http://schemas.microsoft.com/office/drawing/2014/main" id="{90034124-A718-1F11-3DBD-B6A1158B641E}"/>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382698" y="6089361"/>
            <a:ext cx="1348033" cy="577053"/>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2" name="Footer Placeholder 1">
            <a:extLst>
              <a:ext uri="{FF2B5EF4-FFF2-40B4-BE49-F238E27FC236}">
                <a16:creationId xmlns:a16="http://schemas.microsoft.com/office/drawing/2014/main" id="{A7F27C7E-5C07-B6DF-E293-A71A51EAB733}"/>
              </a:ext>
            </a:extLst>
          </p:cNvPr>
          <p:cNvSpPr>
            <a:spLocks noGrp="1"/>
          </p:cNvSpPr>
          <p:nvPr>
            <p:ph type="ftr" sz="quarter" idx="11"/>
          </p:nvPr>
        </p:nvSpPr>
        <p:spPr/>
        <p:txBody>
          <a:bodyPr/>
          <a:lstStyle/>
          <a:p>
            <a:r>
              <a:rPr lang="en-US"/>
              <a:t>Csernai, L.P. [NAPLIFE&amp;FUSENOW]</a:t>
            </a:r>
          </a:p>
        </p:txBody>
      </p:sp>
      <p:sp>
        <p:nvSpPr>
          <p:cNvPr id="8" name="Slide Number Placeholder 7">
            <a:extLst>
              <a:ext uri="{FF2B5EF4-FFF2-40B4-BE49-F238E27FC236}">
                <a16:creationId xmlns:a16="http://schemas.microsoft.com/office/drawing/2014/main" id="{97265DAC-C8A9-5082-18A2-DD9AC806DA16}"/>
              </a:ext>
            </a:extLst>
          </p:cNvPr>
          <p:cNvSpPr>
            <a:spLocks noGrp="1"/>
          </p:cNvSpPr>
          <p:nvPr>
            <p:ph type="sldNum" sz="quarter" idx="12"/>
          </p:nvPr>
        </p:nvSpPr>
        <p:spPr>
          <a:xfrm>
            <a:off x="9319966" y="6377888"/>
            <a:ext cx="2743200" cy="365125"/>
          </a:xfrm>
        </p:spPr>
        <p:txBody>
          <a:bodyPr/>
          <a:lstStyle/>
          <a:p>
            <a:fld id="{A2E152B5-655A-4903-97AF-B33B98D802EE}" type="slidenum">
              <a:rPr lang="en-US" smtClean="0"/>
              <a:t>15</a:t>
            </a:fld>
            <a:endParaRPr lang="en-US" dirty="0"/>
          </a:p>
        </p:txBody>
      </p:sp>
      <p:sp>
        <p:nvSpPr>
          <p:cNvPr id="5" name="TextBox 4">
            <a:extLst>
              <a:ext uri="{FF2B5EF4-FFF2-40B4-BE49-F238E27FC236}">
                <a16:creationId xmlns:a16="http://schemas.microsoft.com/office/drawing/2014/main" id="{9AEA531F-7382-9376-FB0B-33FB6D5A08DB}"/>
              </a:ext>
            </a:extLst>
          </p:cNvPr>
          <p:cNvSpPr txBox="1"/>
          <p:nvPr/>
        </p:nvSpPr>
        <p:spPr>
          <a:xfrm>
            <a:off x="7445070" y="5485219"/>
            <a:ext cx="4746930" cy="584775"/>
          </a:xfrm>
          <a:prstGeom prst="rect">
            <a:avLst/>
          </a:prstGeom>
          <a:noFill/>
        </p:spPr>
        <p:txBody>
          <a:bodyPr wrap="square" rtlCol="0">
            <a:spAutoFit/>
          </a:bodyPr>
          <a:lstStyle/>
          <a:p>
            <a:pPr algn="ctr"/>
            <a:r>
              <a:rPr lang="en-US" sz="1600" dirty="0">
                <a:solidFill>
                  <a:srgbClr val="009900"/>
                </a:solidFill>
              </a:rPr>
              <a:t>[ L.P.. Cs., Eur. Phys. J. Spec. Top. (2025),</a:t>
            </a:r>
          </a:p>
          <a:p>
            <a:pPr algn="ctr"/>
            <a:r>
              <a:rPr lang="en-US" sz="1600" dirty="0">
                <a:solidFill>
                  <a:srgbClr val="009900"/>
                </a:solidFill>
              </a:rPr>
              <a:t>https://doi.org/10.1140/epjs/s11734-025-01466-6 ]</a:t>
            </a:r>
          </a:p>
        </p:txBody>
      </p:sp>
    </p:spTree>
    <p:extLst>
      <p:ext uri="{BB962C8B-B14F-4D97-AF65-F5344CB8AC3E}">
        <p14:creationId xmlns:p14="http://schemas.microsoft.com/office/powerpoint/2010/main" val="2136820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text on a white background&#10;&#10;Description automatically generated">
            <a:extLst>
              <a:ext uri="{FF2B5EF4-FFF2-40B4-BE49-F238E27FC236}">
                <a16:creationId xmlns:a16="http://schemas.microsoft.com/office/drawing/2014/main" id="{DB2C7E44-DDDC-2CE5-0A3F-69C62092FE98}"/>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289089" y="6258456"/>
            <a:ext cx="1310326" cy="560912"/>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6" name="TextBox 5">
            <a:extLst>
              <a:ext uri="{FF2B5EF4-FFF2-40B4-BE49-F238E27FC236}">
                <a16:creationId xmlns:a16="http://schemas.microsoft.com/office/drawing/2014/main" id="{40538D71-CA4E-9EA5-7284-AC6EF2F4FA12}"/>
              </a:ext>
            </a:extLst>
          </p:cNvPr>
          <p:cNvSpPr txBox="1"/>
          <p:nvPr/>
        </p:nvSpPr>
        <p:spPr>
          <a:xfrm>
            <a:off x="2619556" y="240955"/>
            <a:ext cx="7731075" cy="584775"/>
          </a:xfrm>
          <a:prstGeom prst="rect">
            <a:avLst/>
          </a:prstGeom>
          <a:noFill/>
        </p:spPr>
        <p:txBody>
          <a:bodyPr wrap="square">
            <a:spAutoFit/>
          </a:bodyPr>
          <a:lstStyle/>
          <a:p>
            <a:r>
              <a:rPr lang="en-US" sz="3200" b="1" dirty="0">
                <a:solidFill>
                  <a:srgbClr val="FF0000"/>
                </a:solidFill>
                <a:effectLst>
                  <a:outerShdw blurRad="25400" dist="25400" dir="5400000" algn="ctr" rotWithShape="0">
                    <a:schemeClr val="tx1"/>
                  </a:outerShdw>
                </a:effectLst>
              </a:rPr>
              <a:t>NAPLIFE:   Three unique, new ideas </a:t>
            </a:r>
            <a:endParaRPr lang="en-US" sz="3200" dirty="0"/>
          </a:p>
        </p:txBody>
      </p:sp>
      <p:sp>
        <p:nvSpPr>
          <p:cNvPr id="7" name="TextBox 6">
            <a:extLst>
              <a:ext uri="{FF2B5EF4-FFF2-40B4-BE49-F238E27FC236}">
                <a16:creationId xmlns:a16="http://schemas.microsoft.com/office/drawing/2014/main" id="{72F163F9-1C0E-FC1E-31C4-C98A6B96E47F}"/>
              </a:ext>
            </a:extLst>
          </p:cNvPr>
          <p:cNvSpPr txBox="1"/>
          <p:nvPr/>
        </p:nvSpPr>
        <p:spPr>
          <a:xfrm>
            <a:off x="647307" y="1166842"/>
            <a:ext cx="10897386" cy="4524315"/>
          </a:xfrm>
          <a:prstGeom prst="rect">
            <a:avLst/>
          </a:prstGeom>
          <a:noFill/>
        </p:spPr>
        <p:txBody>
          <a:bodyPr wrap="square" rtlCol="0">
            <a:spAutoFit/>
          </a:bodyPr>
          <a:lstStyle/>
          <a:p>
            <a:pPr marL="285750" indent="-285750">
              <a:buFont typeface="Arial" panose="020B0604020202020204" pitchFamily="34" charset="0"/>
              <a:buChar char="•"/>
            </a:pPr>
            <a:r>
              <a:rPr lang="en-US" sz="2000" i="1" dirty="0"/>
              <a:t>Simultaneous ignition </a:t>
            </a:r>
            <a:r>
              <a:rPr lang="en-US" sz="2000" dirty="0"/>
              <a:t>by monochromatic, linearly polarized laser light to avoid instabilities. Short pulse length is needed </a:t>
            </a:r>
            <a:br>
              <a:rPr lang="en-US" sz="2000" dirty="0"/>
            </a:br>
            <a:r>
              <a:rPr lang="en-US" sz="2000" dirty="0">
                <a:sym typeface="Wingdings" panose="05000000000000000000" pitchFamily="2" charset="2"/>
              </a:rPr>
              <a:t> Only </a:t>
            </a:r>
            <a:r>
              <a:rPr lang="en-US" sz="2000" b="1" dirty="0">
                <a:solidFill>
                  <a:srgbClr val="3333FF"/>
                </a:solidFill>
                <a:sym typeface="Wingdings" panose="05000000000000000000" pitchFamily="2" charset="2"/>
              </a:rPr>
              <a:t>ELI-ALPS</a:t>
            </a:r>
            <a:r>
              <a:rPr lang="en-US" sz="2000" dirty="0">
                <a:sym typeface="Wingdings" panose="05000000000000000000" pitchFamily="2" charset="2"/>
              </a:rPr>
              <a:t> !</a:t>
            </a:r>
            <a:r>
              <a:rPr lang="en-US" sz="2000" dirty="0"/>
              <a:t> (regular nonthermal) [Patented]</a:t>
            </a:r>
            <a:br>
              <a:rPr lang="en-US" sz="2000" dirty="0"/>
            </a:br>
            <a:br>
              <a:rPr lang="en-US" sz="2000" dirty="0"/>
            </a:br>
            <a:endParaRPr lang="en-US" sz="2000" dirty="0"/>
          </a:p>
          <a:p>
            <a:pPr marL="285750" indent="-285750">
              <a:buFont typeface="Arial" panose="020B0604020202020204" pitchFamily="34" charset="0"/>
              <a:buChar char="•"/>
            </a:pPr>
            <a:r>
              <a:rPr lang="en-US" sz="2000" dirty="0"/>
              <a:t>Using </a:t>
            </a:r>
            <a:r>
              <a:rPr lang="en-US" sz="2000" i="1" dirty="0"/>
              <a:t>resonant nanorod antennas </a:t>
            </a:r>
            <a:r>
              <a:rPr lang="en-US" sz="2000" dirty="0"/>
              <a:t>to increase and regulate light absorption, for whole target (regular nonthermal) [Patented]</a:t>
            </a:r>
            <a:br>
              <a:rPr lang="en-US" sz="2000" dirty="0"/>
            </a:br>
            <a:br>
              <a:rPr lang="en-US" sz="2000" dirty="0"/>
            </a:br>
            <a:endParaRPr lang="en-US" sz="2000" dirty="0"/>
          </a:p>
          <a:p>
            <a:pPr marL="285750" indent="-285750">
              <a:buFont typeface="Arial" panose="020B0604020202020204" pitchFamily="34" charset="0"/>
              <a:buChar char="•"/>
            </a:pPr>
            <a:r>
              <a:rPr lang="en-US" sz="2000" i="1" dirty="0"/>
              <a:t>Accelerating protons </a:t>
            </a:r>
            <a:r>
              <a:rPr lang="en-US" sz="2000" dirty="0"/>
              <a:t>via LWFA &amp; LWFC mechanisms in one direction, orthogonal to the two colliding laser beams  to start nuclear reactions (regular </a:t>
            </a:r>
            <a:r>
              <a:rPr lang="en-US" sz="2000" b="1" dirty="0">
                <a:solidFill>
                  <a:srgbClr val="FF0000"/>
                </a:solidFill>
              </a:rPr>
              <a:t>nonthermal</a:t>
            </a:r>
            <a:r>
              <a:rPr lang="en-US" sz="2000" dirty="0"/>
              <a:t>) </a:t>
            </a:r>
          </a:p>
          <a:p>
            <a:pPr marL="285750" indent="-285750">
              <a:buFont typeface="Arial" panose="020B0604020202020204" pitchFamily="34" charset="0"/>
              <a:buChar char="•"/>
            </a:pPr>
            <a:endParaRPr lang="en-US" sz="2000" dirty="0"/>
          </a:p>
          <a:p>
            <a:endParaRPr lang="en-US" sz="2000" dirty="0"/>
          </a:p>
          <a:p>
            <a:pPr marL="285750" indent="-285750">
              <a:buFont typeface="Arial" panose="020B0604020202020204" pitchFamily="34" charset="0"/>
              <a:buChar char="•"/>
            </a:pPr>
            <a:r>
              <a:rPr lang="en-US" sz="2400" b="1" dirty="0">
                <a:solidFill>
                  <a:srgbClr val="3333FF"/>
                </a:solidFill>
              </a:rPr>
              <a:t>(</a:t>
            </a:r>
            <a:r>
              <a:rPr lang="en-US" sz="2400" b="1" dirty="0" err="1">
                <a:solidFill>
                  <a:srgbClr val="3333FF"/>
                </a:solidFill>
              </a:rPr>
              <a:t>i</a:t>
            </a:r>
            <a:r>
              <a:rPr lang="en-US" sz="2400" b="1" dirty="0">
                <a:solidFill>
                  <a:srgbClr val="3333FF"/>
                </a:solidFill>
              </a:rPr>
              <a:t>)</a:t>
            </a:r>
            <a:r>
              <a:rPr lang="en-US" sz="2400" dirty="0"/>
              <a:t>  </a:t>
            </a:r>
            <a:r>
              <a:rPr lang="en-US" sz="2800" b="1" dirty="0"/>
              <a:t>Theory &amp; ideas</a:t>
            </a:r>
            <a:endParaRPr lang="en-US" sz="2400" dirty="0">
              <a:solidFill>
                <a:schemeClr val="bg1">
                  <a:lumMod val="65000"/>
                </a:schemeClr>
              </a:solidFill>
            </a:endParaRPr>
          </a:p>
        </p:txBody>
      </p:sp>
      <p:sp>
        <p:nvSpPr>
          <p:cNvPr id="5" name="Footer Placeholder 4">
            <a:extLst>
              <a:ext uri="{FF2B5EF4-FFF2-40B4-BE49-F238E27FC236}">
                <a16:creationId xmlns:a16="http://schemas.microsoft.com/office/drawing/2014/main" id="{FEA0FCAF-84FF-8C74-D596-5C020782D2E7}"/>
              </a:ext>
            </a:extLst>
          </p:cNvPr>
          <p:cNvSpPr>
            <a:spLocks noGrp="1"/>
          </p:cNvSpPr>
          <p:nvPr>
            <p:ph type="ftr" sz="quarter" idx="11"/>
          </p:nvPr>
        </p:nvSpPr>
        <p:spPr/>
        <p:txBody>
          <a:bodyPr/>
          <a:lstStyle/>
          <a:p>
            <a:r>
              <a:rPr lang="en-US"/>
              <a:t>Csernai, L.P. [NAPLIFE&amp;FUSENOW]</a:t>
            </a:r>
          </a:p>
        </p:txBody>
      </p:sp>
      <p:sp>
        <p:nvSpPr>
          <p:cNvPr id="8" name="Slide Number Placeholder 7">
            <a:extLst>
              <a:ext uri="{FF2B5EF4-FFF2-40B4-BE49-F238E27FC236}">
                <a16:creationId xmlns:a16="http://schemas.microsoft.com/office/drawing/2014/main" id="{CB62EB38-7A59-008A-1BB8-637CB3E076FB}"/>
              </a:ext>
            </a:extLst>
          </p:cNvPr>
          <p:cNvSpPr>
            <a:spLocks noGrp="1"/>
          </p:cNvSpPr>
          <p:nvPr>
            <p:ph type="sldNum" sz="quarter" idx="12"/>
          </p:nvPr>
        </p:nvSpPr>
        <p:spPr>
          <a:xfrm>
            <a:off x="9317611" y="6356349"/>
            <a:ext cx="2743200" cy="365125"/>
          </a:xfrm>
        </p:spPr>
        <p:txBody>
          <a:bodyPr/>
          <a:lstStyle/>
          <a:p>
            <a:fld id="{A2E152B5-655A-4903-97AF-B33B98D802EE}" type="slidenum">
              <a:rPr lang="en-US" smtClean="0"/>
              <a:t>16</a:t>
            </a:fld>
            <a:endParaRPr lang="en-US" dirty="0"/>
          </a:p>
        </p:txBody>
      </p:sp>
      <p:pic>
        <p:nvPicPr>
          <p:cNvPr id="3" name="Graphic 2" descr="Checkbox Checked with solid fill">
            <a:extLst>
              <a:ext uri="{FF2B5EF4-FFF2-40B4-BE49-F238E27FC236}">
                <a16:creationId xmlns:a16="http://schemas.microsoft.com/office/drawing/2014/main" id="{0DFF211F-EBEB-673F-3DFB-C1D51F33AB1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37703" y="5015133"/>
            <a:ext cx="914400" cy="914400"/>
          </a:xfrm>
          <a:prstGeom prst="rect">
            <a:avLst/>
          </a:prstGeom>
        </p:spPr>
      </p:pic>
      <p:sp>
        <p:nvSpPr>
          <p:cNvPr id="2" name="TextBox 1">
            <a:extLst>
              <a:ext uri="{FF2B5EF4-FFF2-40B4-BE49-F238E27FC236}">
                <a16:creationId xmlns:a16="http://schemas.microsoft.com/office/drawing/2014/main" id="{AC3EBE02-0C33-2C57-5184-D3317CF9F212}"/>
              </a:ext>
            </a:extLst>
          </p:cNvPr>
          <p:cNvSpPr txBox="1"/>
          <p:nvPr/>
        </p:nvSpPr>
        <p:spPr>
          <a:xfrm>
            <a:off x="8153400" y="5929533"/>
            <a:ext cx="2683683" cy="369332"/>
          </a:xfrm>
          <a:prstGeom prst="rect">
            <a:avLst/>
          </a:prstGeom>
          <a:noFill/>
        </p:spPr>
        <p:txBody>
          <a:bodyPr wrap="none" rtlCol="0">
            <a:spAutoFit/>
          </a:bodyPr>
          <a:lstStyle/>
          <a:p>
            <a:r>
              <a:rPr lang="en-US" dirty="0">
                <a:solidFill>
                  <a:schemeClr val="bg1">
                    <a:lumMod val="65000"/>
                  </a:schemeClr>
                </a:solidFill>
              </a:rPr>
              <a:t>Now:    </a:t>
            </a:r>
            <a:r>
              <a:rPr lang="en-US" b="1" dirty="0">
                <a:solidFill>
                  <a:schemeClr val="bg1">
                    <a:lumMod val="65000"/>
                  </a:schemeClr>
                </a:solidFill>
              </a:rPr>
              <a:t>(ii) Exp. </a:t>
            </a:r>
            <a:r>
              <a:rPr lang="en-US" dirty="0">
                <a:solidFill>
                  <a:schemeClr val="bg1">
                    <a:lumMod val="65000"/>
                  </a:schemeClr>
                </a:solidFill>
              </a:rPr>
              <a:t>Validation</a:t>
            </a:r>
            <a:endParaRPr lang="en-US" dirty="0"/>
          </a:p>
        </p:txBody>
      </p:sp>
    </p:spTree>
    <p:extLst>
      <p:ext uri="{BB962C8B-B14F-4D97-AF65-F5344CB8AC3E}">
        <p14:creationId xmlns:p14="http://schemas.microsoft.com/office/powerpoint/2010/main" val="1193352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8C41FE-DE2C-2D2A-FE0F-C89F043B5E19}"/>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2BD0F8D9-3ED2-A8C3-A7F0-DB3B6CDCC5C0}"/>
              </a:ext>
            </a:extLst>
          </p:cNvPr>
          <p:cNvSpPr txBox="1"/>
          <p:nvPr/>
        </p:nvSpPr>
        <p:spPr>
          <a:xfrm>
            <a:off x="3727222" y="2507949"/>
            <a:ext cx="4572000" cy="646331"/>
          </a:xfrm>
          <a:prstGeom prst="rect">
            <a:avLst/>
          </a:prstGeom>
          <a:noFill/>
        </p:spPr>
        <p:txBody>
          <a:bodyPr wrap="square">
            <a:spAutoFit/>
          </a:bodyPr>
          <a:lstStyle/>
          <a:p>
            <a:r>
              <a:rPr lang="en-US" sz="3600" b="1" dirty="0">
                <a:solidFill>
                  <a:srgbClr val="3333FF"/>
                </a:solidFill>
              </a:rPr>
              <a:t>(ii)</a:t>
            </a:r>
            <a:r>
              <a:rPr lang="en-US" sz="3600" dirty="0"/>
              <a:t>  </a:t>
            </a:r>
            <a:r>
              <a:rPr lang="en-US" sz="3600" dirty="0">
                <a:solidFill>
                  <a:srgbClr val="FF0000"/>
                </a:solidFill>
                <a:effectLst>
                  <a:outerShdw blurRad="38100" dist="50800" dir="2700000" algn="tl">
                    <a:srgbClr val="000000">
                      <a:alpha val="43137"/>
                    </a:srgbClr>
                  </a:outerShdw>
                </a:effectLst>
              </a:rPr>
              <a:t>Validation Status</a:t>
            </a:r>
          </a:p>
        </p:txBody>
      </p:sp>
      <p:sp>
        <p:nvSpPr>
          <p:cNvPr id="4" name="Footer Placeholder 3">
            <a:extLst>
              <a:ext uri="{FF2B5EF4-FFF2-40B4-BE49-F238E27FC236}">
                <a16:creationId xmlns:a16="http://schemas.microsoft.com/office/drawing/2014/main" id="{B3708843-6F3E-5476-C0C2-D576FB8566CD}"/>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3D3A1AA1-63A5-0904-DA54-FB274E700614}"/>
              </a:ext>
            </a:extLst>
          </p:cNvPr>
          <p:cNvSpPr>
            <a:spLocks noGrp="1"/>
          </p:cNvSpPr>
          <p:nvPr>
            <p:ph type="sldNum" sz="quarter" idx="12"/>
          </p:nvPr>
        </p:nvSpPr>
        <p:spPr>
          <a:xfrm>
            <a:off x="9327037" y="6356350"/>
            <a:ext cx="2743200" cy="365125"/>
          </a:xfrm>
        </p:spPr>
        <p:txBody>
          <a:bodyPr/>
          <a:lstStyle/>
          <a:p>
            <a:fld id="{A2E152B5-655A-4903-97AF-B33B98D802EE}" type="slidenum">
              <a:rPr lang="en-US" smtClean="0"/>
              <a:t>17</a:t>
            </a:fld>
            <a:endParaRPr lang="en-US"/>
          </a:p>
        </p:txBody>
      </p:sp>
      <p:pic>
        <p:nvPicPr>
          <p:cNvPr id="2" name="Picture 1" descr="A black text on a white background&#10;&#10;Description automatically generated">
            <a:extLst>
              <a:ext uri="{FF2B5EF4-FFF2-40B4-BE49-F238E27FC236}">
                <a16:creationId xmlns:a16="http://schemas.microsoft.com/office/drawing/2014/main" id="{B4774C5E-CA56-85C0-361F-2C41512CE2A2}"/>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183037" y="6160563"/>
            <a:ext cx="1310326" cy="560912"/>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464155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a:extLst>
              <a:ext uri="{FF2B5EF4-FFF2-40B4-BE49-F238E27FC236}">
                <a16:creationId xmlns:a16="http://schemas.microsoft.com/office/drawing/2014/main" id="{8CB6BA79-57A3-BE34-C300-25EFE6CEEAE2}"/>
              </a:ext>
            </a:extLst>
          </p:cNvPr>
          <p:cNvSpPr>
            <a:spLocks noGrp="1"/>
          </p:cNvSpPr>
          <p:nvPr>
            <p:ph type="ftr" sz="quarter" idx="11"/>
          </p:nvPr>
        </p:nvSpPr>
        <p:spPr>
          <a:xfrm>
            <a:off x="4914899" y="6514035"/>
            <a:ext cx="3086100" cy="365125"/>
          </a:xfrm>
        </p:spPr>
        <p:txBody>
          <a:bodyPr/>
          <a:lstStyle/>
          <a:p>
            <a:r>
              <a:rPr lang="en-US"/>
              <a:t>Csernai, L.P. [NAPLIFE&amp;FUSENOW]</a:t>
            </a:r>
            <a:endParaRPr lang="en-US" dirty="0"/>
          </a:p>
        </p:txBody>
      </p:sp>
      <p:sp>
        <p:nvSpPr>
          <p:cNvPr id="2" name="Slide Number Placeholder 1"/>
          <p:cNvSpPr>
            <a:spLocks noGrp="1"/>
          </p:cNvSpPr>
          <p:nvPr>
            <p:ph type="sldNum" sz="quarter" idx="12"/>
          </p:nvPr>
        </p:nvSpPr>
        <p:spPr>
          <a:xfrm>
            <a:off x="9296399" y="6340475"/>
            <a:ext cx="2743200" cy="365125"/>
          </a:xfrm>
        </p:spPr>
        <p:txBody>
          <a:bodyPr/>
          <a:lstStyle/>
          <a:p>
            <a:pPr>
              <a:defRPr/>
            </a:pPr>
            <a:fld id="{26D725BA-69FE-410A-96DF-D2257EF0264F}" type="slidenum">
              <a:rPr lang="zh-CN" altLang="zh-CN" smtClean="0"/>
              <a:pPr>
                <a:defRPr/>
              </a:pPr>
              <a:t>18</a:t>
            </a:fld>
            <a:endParaRPr lang="zh-CN" altLang="zh-CN"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7080" y="0"/>
            <a:ext cx="9992412" cy="5305164"/>
          </a:xfrm>
          <a:prstGeom prst="rect">
            <a:avLst/>
          </a:prstGeom>
        </p:spPr>
      </p:pic>
      <p:sp>
        <p:nvSpPr>
          <p:cNvPr id="5" name="TextBox 4"/>
          <p:cNvSpPr txBox="1"/>
          <p:nvPr/>
        </p:nvSpPr>
        <p:spPr>
          <a:xfrm>
            <a:off x="7239785" y="5349735"/>
            <a:ext cx="4609707" cy="1200329"/>
          </a:xfrm>
          <a:prstGeom prst="rect">
            <a:avLst/>
          </a:prstGeom>
          <a:noFill/>
        </p:spPr>
        <p:txBody>
          <a:bodyPr wrap="square" rtlCol="0">
            <a:spAutoFit/>
          </a:bodyPr>
          <a:lstStyle/>
          <a:p>
            <a:r>
              <a:rPr lang="en-US" dirty="0"/>
              <a:t>Only @ </a:t>
            </a:r>
            <a:r>
              <a:rPr lang="en-US" b="1" dirty="0">
                <a:solidFill>
                  <a:srgbClr val="FF0000"/>
                </a:solidFill>
              </a:rPr>
              <a:t>ELI-ALPS</a:t>
            </a:r>
            <a:r>
              <a:rPr lang="en-US" dirty="0"/>
              <a:t> Szeged: EU </a:t>
            </a:r>
            <a:r>
              <a:rPr lang="en-US" dirty="0" err="1"/>
              <a:t>Extr</a:t>
            </a:r>
            <a:r>
              <a:rPr lang="en-US" dirty="0"/>
              <a:t>. Light Infrastructure , </a:t>
            </a:r>
            <a:r>
              <a:rPr lang="en-US" dirty="0" err="1"/>
              <a:t>Attosec</a:t>
            </a:r>
            <a:r>
              <a:rPr lang="en-US" dirty="0"/>
              <a:t>. Light Pulse Source</a:t>
            </a:r>
          </a:p>
          <a:p>
            <a:r>
              <a:rPr lang="en-US" dirty="0"/>
              <a:t> </a:t>
            </a:r>
          </a:p>
          <a:p>
            <a:r>
              <a:rPr lang="en-US" dirty="0"/>
              <a:t>2PW High Field laser, 10 Hz,    &lt;10fs,     </a:t>
            </a:r>
            <a:r>
              <a:rPr lang="en-US" b="1" dirty="0"/>
              <a:t>20 J</a:t>
            </a:r>
            <a:endParaRPr lang="en-US" dirty="0"/>
          </a:p>
        </p:txBody>
      </p:sp>
      <p:sp>
        <p:nvSpPr>
          <p:cNvPr id="6" name="TextBox 5"/>
          <p:cNvSpPr txBox="1"/>
          <p:nvPr/>
        </p:nvSpPr>
        <p:spPr>
          <a:xfrm>
            <a:off x="2286000" y="152400"/>
            <a:ext cx="7772400" cy="523220"/>
          </a:xfrm>
          <a:prstGeom prst="rect">
            <a:avLst/>
          </a:prstGeom>
          <a:noFill/>
        </p:spPr>
        <p:txBody>
          <a:bodyPr wrap="square" rtlCol="0">
            <a:spAutoFit/>
          </a:bodyPr>
          <a:lstStyle/>
          <a:p>
            <a:r>
              <a:rPr lang="en-US" sz="2800" b="1" dirty="0">
                <a:solidFill>
                  <a:srgbClr val="FF0000"/>
                </a:solidFill>
                <a:effectLst>
                  <a:outerShdw blurRad="38100" dist="38100" dir="2700000" algn="tl">
                    <a:srgbClr val="000000">
                      <a:alpha val="43137"/>
                    </a:srgbClr>
                  </a:outerShdw>
                </a:effectLst>
              </a:rPr>
              <a:t>European Laser Infrastructure – Szeged, HU</a:t>
            </a:r>
          </a:p>
        </p:txBody>
      </p:sp>
      <p:sp>
        <p:nvSpPr>
          <p:cNvPr id="8" name="Right Arrow 7"/>
          <p:cNvSpPr/>
          <p:nvPr/>
        </p:nvSpPr>
        <p:spPr>
          <a:xfrm>
            <a:off x="3505200" y="1443138"/>
            <a:ext cx="990600" cy="228600"/>
          </a:xfrm>
          <a:prstGeom prst="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ack text on a white background&#10;&#10;Description automatically generated">
            <a:extLst>
              <a:ext uri="{FF2B5EF4-FFF2-40B4-BE49-F238E27FC236}">
                <a16:creationId xmlns:a16="http://schemas.microsoft.com/office/drawing/2014/main" id="{A7D0208F-3C84-7A46-710D-74588817A805}"/>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183037" y="6160563"/>
            <a:ext cx="1310326" cy="560912"/>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2514293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9378C95-B25C-C46B-905E-F70BB214B8C5}"/>
              </a:ext>
            </a:extLst>
          </p:cNvPr>
          <p:cNvPicPr>
            <a:picLocks noChangeAspect="1"/>
          </p:cNvPicPr>
          <p:nvPr/>
        </p:nvPicPr>
        <p:blipFill>
          <a:blip r:embed="rId2"/>
          <a:stretch>
            <a:fillRect/>
          </a:stretch>
        </p:blipFill>
        <p:spPr>
          <a:xfrm>
            <a:off x="245888" y="676195"/>
            <a:ext cx="9670551" cy="5478716"/>
          </a:xfrm>
          <a:prstGeom prst="rect">
            <a:avLst/>
          </a:prstGeom>
        </p:spPr>
      </p:pic>
      <p:sp>
        <p:nvSpPr>
          <p:cNvPr id="4" name="TextBox 3">
            <a:extLst>
              <a:ext uri="{FF2B5EF4-FFF2-40B4-BE49-F238E27FC236}">
                <a16:creationId xmlns:a16="http://schemas.microsoft.com/office/drawing/2014/main" id="{10070343-B392-81BE-3967-DC4D73E9CEB2}"/>
              </a:ext>
            </a:extLst>
          </p:cNvPr>
          <p:cNvSpPr txBox="1"/>
          <p:nvPr/>
        </p:nvSpPr>
        <p:spPr>
          <a:xfrm>
            <a:off x="10012296" y="1068081"/>
            <a:ext cx="2005533" cy="1323439"/>
          </a:xfrm>
          <a:prstGeom prst="rect">
            <a:avLst/>
          </a:prstGeom>
          <a:noFill/>
        </p:spPr>
        <p:txBody>
          <a:bodyPr wrap="square" rtlCol="0">
            <a:spAutoFit/>
          </a:bodyPr>
          <a:lstStyle/>
          <a:p>
            <a:r>
              <a:rPr lang="en-US" sz="2000" b="1" dirty="0">
                <a:solidFill>
                  <a:srgbClr val="FF0000"/>
                </a:solidFill>
              </a:rPr>
              <a:t>ELI-ALPS </a:t>
            </a:r>
            <a:br>
              <a:rPr lang="en-US" sz="2000" b="1" dirty="0">
                <a:solidFill>
                  <a:srgbClr val="FF0000"/>
                </a:solidFill>
              </a:rPr>
            </a:br>
            <a:r>
              <a:rPr lang="en-US" sz="2000" b="1" dirty="0">
                <a:solidFill>
                  <a:srgbClr val="FF0000"/>
                </a:solidFill>
              </a:rPr>
              <a:t>Target chamber</a:t>
            </a:r>
          </a:p>
          <a:p>
            <a:br>
              <a:rPr lang="en-US" sz="2000" dirty="0"/>
            </a:br>
            <a:r>
              <a:rPr lang="en-US" sz="2000" dirty="0">
                <a:solidFill>
                  <a:srgbClr val="00B050"/>
                </a:solidFill>
              </a:rPr>
              <a:t>[K. </a:t>
            </a:r>
            <a:r>
              <a:rPr lang="en-US" sz="2000" dirty="0" err="1">
                <a:solidFill>
                  <a:srgbClr val="00B050"/>
                </a:solidFill>
              </a:rPr>
              <a:t>Osvay</a:t>
            </a:r>
            <a:r>
              <a:rPr lang="en-US" sz="2000" dirty="0">
                <a:solidFill>
                  <a:srgbClr val="00B050"/>
                </a:solidFill>
              </a:rPr>
              <a:t> et al.]</a:t>
            </a:r>
          </a:p>
        </p:txBody>
      </p:sp>
      <p:sp>
        <p:nvSpPr>
          <p:cNvPr id="5" name="Footer Placeholder 4">
            <a:extLst>
              <a:ext uri="{FF2B5EF4-FFF2-40B4-BE49-F238E27FC236}">
                <a16:creationId xmlns:a16="http://schemas.microsoft.com/office/drawing/2014/main" id="{D01407D6-4AD6-6529-0A1E-0521B14C6DCB}"/>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4D584529-1105-4D2A-09D9-3F5E4D92A1D0}"/>
              </a:ext>
            </a:extLst>
          </p:cNvPr>
          <p:cNvSpPr>
            <a:spLocks noGrp="1"/>
          </p:cNvSpPr>
          <p:nvPr>
            <p:ph type="sldNum" sz="quarter" idx="12"/>
          </p:nvPr>
        </p:nvSpPr>
        <p:spPr/>
        <p:txBody>
          <a:bodyPr/>
          <a:lstStyle/>
          <a:p>
            <a:fld id="{94C746F7-F6CF-4975-9C38-EAEB56E4C17B}" type="slidenum">
              <a:rPr lang="en-US" smtClean="0"/>
              <a:t>19</a:t>
            </a:fld>
            <a:endParaRPr lang="en-US"/>
          </a:p>
        </p:txBody>
      </p:sp>
      <p:pic>
        <p:nvPicPr>
          <p:cNvPr id="7" name="Picture 6" descr="A black text on a white background&#10;&#10;Description automatically generated">
            <a:extLst>
              <a:ext uri="{FF2B5EF4-FFF2-40B4-BE49-F238E27FC236}">
                <a16:creationId xmlns:a16="http://schemas.microsoft.com/office/drawing/2014/main" id="{F9C5A524-869D-1EA4-B8D6-E0CB40F75B0B}"/>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183037" y="6160563"/>
            <a:ext cx="1310326" cy="560912"/>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543373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2C774EF-083C-C978-666F-DC50D350E35A}"/>
              </a:ext>
            </a:extLst>
          </p:cNvPr>
          <p:cNvSpPr txBox="1"/>
          <p:nvPr/>
        </p:nvSpPr>
        <p:spPr>
          <a:xfrm>
            <a:off x="384049" y="813798"/>
            <a:ext cx="11311128" cy="6217087"/>
          </a:xfrm>
          <a:prstGeom prst="rect">
            <a:avLst/>
          </a:prstGeom>
          <a:noFill/>
        </p:spPr>
        <p:txBody>
          <a:bodyPr wrap="square" rtlCol="0">
            <a:spAutoFit/>
          </a:bodyPr>
          <a:lstStyle/>
          <a:p>
            <a:pPr>
              <a:spcAft>
                <a:spcPts val="1200"/>
              </a:spcAft>
            </a:pPr>
            <a:r>
              <a:rPr lang="en-US" sz="2000" dirty="0">
                <a:latin typeface="Arial" panose="020B0604020202020204" pitchFamily="34" charset="0"/>
              </a:rPr>
              <a:t>Nour Jalal Abdulameer, Tibor Ajtai, Márk Aladi, D. Alkhalil, L. Balázs, Balázs Bánhelyi, Á. Bélteki, Tamás S. Biró, Attila Bonyár, Alexandra Borók, Larissa Bravina, J.A. Burunkova, F.A. Casian-Plaza, N.Q. Chinh, István Csarnovics, T. Csendes, László Pál Csernai, Mária Csete, A. Csik, Tamás Csörgő, Odd Erik Garcia, Gábor Galbács, Z. Galbács, Zs. Geretovszky, Chris Grayson, Martin Greve, Olivér Fekete, Zsolt Fogarassy, J.P. Hansen, L. Himics, Román Holomb, P.M. Janovszky, L. Juhász, Gyula Kajner, Gábor Kasza, Judit Kámán, Miklós Kedves, Albert Kéri, A. Kohut, J. Kopniczky, Rebeka Kovács, Éva Kovács-Széles, S. Kökényesi, Norbert Kroó, Archana Kumari, Tomás Lednický, Bálint Leits, Péter József Lévai, Zs. M</a:t>
            </a:r>
            <a:r>
              <a:rPr lang="hu-HU" sz="2000" dirty="0">
                <a:latin typeface="Arial" panose="020B0604020202020204" pitchFamily="34" charset="0"/>
              </a:rPr>
              <a:t>árton, </a:t>
            </a:r>
            <a:r>
              <a:rPr lang="en-US" sz="2000" dirty="0">
                <a:latin typeface="Arial" panose="020B0604020202020204" pitchFamily="34" charset="0"/>
              </a:rPr>
              <a:t>Igor N. Mishustin, Dénes Molnár, Kolos Molnár, Anton Motornenko, Ágnes Nagyné Szokol, </a:t>
            </a:r>
            <a:r>
              <a:rPr lang="en-US" sz="2000" dirty="0">
                <a:latin typeface="Arial" panose="020B0604020202020204" pitchFamily="34" charset="0"/>
                <a:cs typeface="Arial" panose="020B0604020202020204" pitchFamily="34" charset="0"/>
              </a:rPr>
              <a:t>K</a:t>
            </a:r>
            <a:r>
              <a:rPr lang="hu-HU" sz="2000" dirty="0">
                <a:latin typeface="Arial" panose="020B0604020202020204" pitchFamily="34" charset="0"/>
                <a:cs typeface="Arial" panose="020B0604020202020204" pitchFamily="34" charset="0"/>
              </a:rPr>
              <a:t>ároly</a:t>
            </a:r>
            <a:r>
              <a:rPr lang="en-US" sz="2000" dirty="0">
                <a:latin typeface="Arial" panose="020B0604020202020204" pitchFamily="34" charset="0"/>
                <a:cs typeface="Arial" panose="020B0604020202020204" pitchFamily="34" charset="0"/>
              </a:rPr>
              <a:t> Osvay, </a:t>
            </a:r>
            <a:r>
              <a:rPr lang="en-US" sz="2000" dirty="0">
                <a:latin typeface="Arial" panose="020B0604020202020204" pitchFamily="34" charset="0"/>
              </a:rPr>
              <a:t>D.J. Palásti, István Papp, Petra Pál, Péter Petrik, Béla Ráczkevi, Péter Rácz, Johann Rafelski, István Rigó, Leonid M. Satarov, Horst Stöcker, Daniel D. Strottman, F. Schubert, DS. Svjazhina, G. Szabó, Melinda Szalóki, Géza Szántó, András Szenes, R. Szipőcs, Karolis Tamosiunas, Nóra Tarpataki, Bálint Ferenc Tóth, Emese Tóth, O. Urbán, </a:t>
            </a:r>
            <a:r>
              <a:rPr lang="en-US" sz="2000" dirty="0">
                <a:latin typeface="Arial" panose="020B0604020202020204" pitchFamily="34" charset="0"/>
                <a:cs typeface="Arial" panose="020B0604020202020204" pitchFamily="34" charset="0"/>
              </a:rPr>
              <a:t>P. Varmazyar,</a:t>
            </a:r>
            <a:r>
              <a:rPr lang="en-US" sz="2000" dirty="0">
                <a:latin typeface="Arial" panose="020B0604020202020204" pitchFamily="34" charset="0"/>
              </a:rPr>
              <a:t> Dávid Vass, Miklós Veres, Lajos Villy, Shereen Zangana, Konstantin Zhukovsky, S. Zivkovic, </a:t>
            </a:r>
          </a:p>
          <a:p>
            <a:pPr>
              <a:spcAft>
                <a:spcPts val="1200"/>
              </a:spcAft>
            </a:pPr>
            <a:r>
              <a:rPr lang="en-US" sz="2000" dirty="0">
                <a:latin typeface="Arial" panose="020B0604020202020204" pitchFamily="34" charset="0"/>
              </a:rPr>
              <a:t>       </a:t>
            </a:r>
            <a:r>
              <a:rPr lang="en-US" sz="2000" b="1" dirty="0">
                <a:latin typeface="Arial" panose="020B0604020202020204" pitchFamily="34" charset="0"/>
              </a:rPr>
              <a:t>85 participants</a:t>
            </a:r>
            <a:br>
              <a:rPr lang="en-US" sz="2000" b="1" dirty="0">
                <a:latin typeface="Arial" panose="020B0604020202020204" pitchFamily="34" charset="0"/>
              </a:rPr>
            </a:br>
            <a:r>
              <a:rPr lang="en-US" sz="2000" b="1" dirty="0">
                <a:latin typeface="Arial" panose="020B0604020202020204" pitchFamily="34" charset="0"/>
              </a:rPr>
              <a:t>                                                                                                       </a:t>
            </a:r>
            <a:r>
              <a:rPr lang="en-US" sz="1400" dirty="0">
                <a:latin typeface="Arial" panose="020B0604020202020204" pitchFamily="34" charset="0"/>
                <a:cs typeface="Arial" panose="020B0604020202020204" pitchFamily="34" charset="0"/>
              </a:rPr>
              <a:t>Dujuan Wang, Wuhan University of Technology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                                                                                                                                                  Dieter D.D. Hoffmann, Xi'an Jiaotong University</a:t>
            </a:r>
            <a:br>
              <a:rPr lang="en-US" sz="2000" dirty="0">
                <a:latin typeface="Arial" panose="020B0604020202020204" pitchFamily="34" charset="0"/>
              </a:rPr>
            </a:br>
            <a:br>
              <a:rPr lang="en-US" sz="2000" dirty="0">
                <a:latin typeface="Arial" panose="020B0604020202020204" pitchFamily="34" charset="0"/>
              </a:rPr>
            </a:br>
            <a:endParaRPr lang="en-US" sz="2000" dirty="0">
              <a:latin typeface="Arial" panose="020B0604020202020204" pitchFamily="34" charset="0"/>
            </a:endParaRPr>
          </a:p>
        </p:txBody>
      </p:sp>
      <p:pic>
        <p:nvPicPr>
          <p:cNvPr id="5" name="Picture 4" descr="A black text on a white background&#10;&#10;Description automatically generated">
            <a:extLst>
              <a:ext uri="{FF2B5EF4-FFF2-40B4-BE49-F238E27FC236}">
                <a16:creationId xmlns:a16="http://schemas.microsoft.com/office/drawing/2014/main" id="{5C450C88-0F76-CAFF-761F-054FF10C016E}"/>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126537" y="6242574"/>
            <a:ext cx="1127228" cy="482533"/>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6" name="Footer Placeholder 5">
            <a:extLst>
              <a:ext uri="{FF2B5EF4-FFF2-40B4-BE49-F238E27FC236}">
                <a16:creationId xmlns:a16="http://schemas.microsoft.com/office/drawing/2014/main" id="{F8AC7DAC-5966-C90D-D7BE-B2F54C885745}"/>
              </a:ext>
            </a:extLst>
          </p:cNvPr>
          <p:cNvSpPr>
            <a:spLocks noGrp="1"/>
          </p:cNvSpPr>
          <p:nvPr>
            <p:ph type="ftr" sz="quarter" idx="11"/>
          </p:nvPr>
        </p:nvSpPr>
        <p:spPr/>
        <p:txBody>
          <a:bodyPr/>
          <a:lstStyle/>
          <a:p>
            <a:r>
              <a:rPr lang="en-US"/>
              <a:t>Csernai, L.P. [NAPLIFE&amp;FUSENOW]</a:t>
            </a:r>
            <a:endParaRPr lang="en-US" dirty="0"/>
          </a:p>
        </p:txBody>
      </p:sp>
      <p:sp>
        <p:nvSpPr>
          <p:cNvPr id="7" name="Slide Number Placeholder 6">
            <a:extLst>
              <a:ext uri="{FF2B5EF4-FFF2-40B4-BE49-F238E27FC236}">
                <a16:creationId xmlns:a16="http://schemas.microsoft.com/office/drawing/2014/main" id="{5DD8371C-7235-30F9-28C4-E336E76338A1}"/>
              </a:ext>
            </a:extLst>
          </p:cNvPr>
          <p:cNvSpPr>
            <a:spLocks noGrp="1"/>
          </p:cNvSpPr>
          <p:nvPr>
            <p:ph type="sldNum" sz="quarter" idx="12"/>
          </p:nvPr>
        </p:nvSpPr>
        <p:spPr>
          <a:xfrm>
            <a:off x="9322263" y="6356350"/>
            <a:ext cx="2743200" cy="365125"/>
          </a:xfrm>
        </p:spPr>
        <p:txBody>
          <a:bodyPr/>
          <a:lstStyle/>
          <a:p>
            <a:fld id="{A2E152B5-655A-4903-97AF-B33B98D802EE}" type="slidenum">
              <a:rPr lang="en-US" smtClean="0"/>
              <a:t>2</a:t>
            </a:fld>
            <a:endParaRPr lang="en-US" dirty="0"/>
          </a:p>
        </p:txBody>
      </p:sp>
      <p:sp>
        <p:nvSpPr>
          <p:cNvPr id="2" name="TextBox 1">
            <a:extLst>
              <a:ext uri="{FF2B5EF4-FFF2-40B4-BE49-F238E27FC236}">
                <a16:creationId xmlns:a16="http://schemas.microsoft.com/office/drawing/2014/main" id="{00DD37B6-C288-364F-260C-C5A29113AE4D}"/>
              </a:ext>
            </a:extLst>
          </p:cNvPr>
          <p:cNvSpPr txBox="1"/>
          <p:nvPr/>
        </p:nvSpPr>
        <p:spPr>
          <a:xfrm>
            <a:off x="1444752" y="0"/>
            <a:ext cx="8823960" cy="584775"/>
          </a:xfrm>
          <a:prstGeom prst="rect">
            <a:avLst/>
          </a:prstGeom>
          <a:noFill/>
        </p:spPr>
        <p:txBody>
          <a:bodyPr wrap="square" rtlCol="0">
            <a:spAutoFit/>
          </a:bodyPr>
          <a:lstStyle/>
          <a:p>
            <a:pPr algn="ctr"/>
            <a:r>
              <a:rPr lang="en-US" sz="3200" b="1" dirty="0">
                <a:solidFill>
                  <a:srgbClr val="FF0000"/>
                </a:solidFill>
                <a:effectLst>
                  <a:outerShdw blurRad="38100" dist="38100" dir="2700000" algn="tl">
                    <a:srgbClr val="000000">
                      <a:alpha val="43137"/>
                    </a:srgbClr>
                  </a:outerShdw>
                </a:effectLst>
              </a:rPr>
              <a:t>The NAPLIFE &amp; FUSENOW Collaborations</a:t>
            </a:r>
          </a:p>
        </p:txBody>
      </p:sp>
    </p:spTree>
    <p:extLst>
      <p:ext uri="{BB962C8B-B14F-4D97-AF65-F5344CB8AC3E}">
        <p14:creationId xmlns:p14="http://schemas.microsoft.com/office/powerpoint/2010/main" val="10210104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B620CA-3C57-C877-45C1-454177829524}"/>
              </a:ext>
            </a:extLst>
          </p:cNvPr>
          <p:cNvSpPr txBox="1"/>
          <p:nvPr/>
        </p:nvSpPr>
        <p:spPr>
          <a:xfrm>
            <a:off x="3810000" y="452252"/>
            <a:ext cx="4572000" cy="646331"/>
          </a:xfrm>
          <a:prstGeom prst="rect">
            <a:avLst/>
          </a:prstGeom>
          <a:noFill/>
        </p:spPr>
        <p:txBody>
          <a:bodyPr wrap="square">
            <a:spAutoFit/>
          </a:bodyPr>
          <a:lstStyle/>
          <a:p>
            <a:r>
              <a:rPr lang="en-US" sz="3600" dirty="0">
                <a:solidFill>
                  <a:srgbClr val="FF0000"/>
                </a:solidFill>
                <a:effectLst>
                  <a:outerShdw blurRad="50800" dist="50800" dir="2700000" algn="tl">
                    <a:srgbClr val="000000"/>
                  </a:outerShdw>
                </a:effectLst>
              </a:rPr>
              <a:t>Validation status </a:t>
            </a:r>
          </a:p>
        </p:txBody>
      </p:sp>
      <p:sp>
        <p:nvSpPr>
          <p:cNvPr id="4" name="TextBox 3">
            <a:extLst>
              <a:ext uri="{FF2B5EF4-FFF2-40B4-BE49-F238E27FC236}">
                <a16:creationId xmlns:a16="http://schemas.microsoft.com/office/drawing/2014/main" id="{EF121AB3-8B51-5212-A8A8-640CC2194660}"/>
              </a:ext>
            </a:extLst>
          </p:cNvPr>
          <p:cNvSpPr txBox="1"/>
          <p:nvPr/>
        </p:nvSpPr>
        <p:spPr>
          <a:xfrm>
            <a:off x="876693" y="1636278"/>
            <a:ext cx="10727703" cy="3662541"/>
          </a:xfrm>
          <a:prstGeom prst="rect">
            <a:avLst/>
          </a:prstGeom>
          <a:noFill/>
        </p:spPr>
        <p:txBody>
          <a:bodyPr wrap="square" rtlCol="0">
            <a:spAutoFit/>
          </a:bodyPr>
          <a:lstStyle/>
          <a:p>
            <a:pPr marL="285750" indent="-285750">
              <a:buFont typeface="Arial" panose="020B0604020202020204" pitchFamily="34" charset="0"/>
              <a:buChar char="•"/>
            </a:pPr>
            <a:r>
              <a:rPr lang="en-US" sz="2400" dirty="0"/>
              <a:t>Targets,  Polymers, UDMA, TEGDMA, MMA, Deuterated MMA, resonant nano-rods random oriented and placed [BME, U. Debrecen] ordered &amp; aligned nanorods </a:t>
            </a:r>
            <a:r>
              <a:rPr lang="en-US" sz="2400" dirty="0">
                <a:solidFill>
                  <a:srgbClr val="009900"/>
                </a:solidFill>
              </a:rPr>
              <a:t>[ELI – ALPS],  </a:t>
            </a:r>
            <a:r>
              <a:rPr lang="en-US" sz="2400" dirty="0">
                <a:solidFill>
                  <a:schemeClr val="bg1">
                    <a:lumMod val="65000"/>
                  </a:schemeClr>
                </a:solidFill>
              </a:rPr>
              <a:t>directed nanorods </a:t>
            </a:r>
            <a:r>
              <a:rPr lang="en-US" sz="2400" dirty="0"/>
              <a:t>[…]</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Laser irradiation one sided irradiation up to now,  </a:t>
            </a:r>
            <a:br>
              <a:rPr lang="en-US" sz="2400" dirty="0"/>
            </a:br>
            <a:r>
              <a:rPr lang="en-US" sz="2400" dirty="0"/>
              <a:t>Wigner RCP  Budapest, 30 </a:t>
            </a:r>
            <a:r>
              <a:rPr lang="en-US" sz="2400" dirty="0" err="1"/>
              <a:t>mJ</a:t>
            </a:r>
            <a:r>
              <a:rPr lang="en-US" sz="2400" dirty="0"/>
              <a:t>  </a:t>
            </a:r>
            <a:r>
              <a:rPr lang="en-US" sz="2400" dirty="0" err="1"/>
              <a:t>Ti:Sa</a:t>
            </a:r>
            <a:r>
              <a:rPr lang="en-US" sz="2400" dirty="0"/>
              <a:t> Hydra  </a:t>
            </a:r>
            <a:r>
              <a:rPr lang="pl-PL" sz="2400" dirty="0"/>
              <a:t> I= ~ 2  10</a:t>
            </a:r>
            <a:r>
              <a:rPr lang="pl-PL" sz="2400" baseline="30000" dirty="0"/>
              <a:t>17</a:t>
            </a:r>
            <a:r>
              <a:rPr lang="pl-PL" sz="2400" dirty="0"/>
              <a:t> W/cm</a:t>
            </a:r>
            <a:r>
              <a:rPr lang="pl-PL" sz="2400" baseline="30000" dirty="0"/>
              <a:t>2</a:t>
            </a:r>
            <a:br>
              <a:rPr lang="en-US" sz="2400" dirty="0"/>
            </a:br>
            <a:r>
              <a:rPr lang="en-US" sz="2400" dirty="0"/>
              <a:t>ELI-ALPS  Szeged,  30 </a:t>
            </a:r>
            <a:r>
              <a:rPr lang="en-US" sz="2400" dirty="0" err="1"/>
              <a:t>mJ</a:t>
            </a:r>
            <a:r>
              <a:rPr lang="en-US" sz="2400" dirty="0"/>
              <a:t>    SYLOS              </a:t>
            </a:r>
            <a:r>
              <a:rPr lang="pl-PL" sz="2400" dirty="0"/>
              <a:t>I= ~ 2  10</a:t>
            </a:r>
            <a:r>
              <a:rPr lang="pl-PL" sz="2400" baseline="30000" dirty="0"/>
              <a:t>1</a:t>
            </a:r>
            <a:r>
              <a:rPr lang="en-US" sz="2400" baseline="30000" dirty="0"/>
              <a:t>9</a:t>
            </a:r>
            <a:r>
              <a:rPr lang="pl-PL" sz="2400" dirty="0"/>
              <a:t> W/cm</a:t>
            </a:r>
            <a:r>
              <a:rPr lang="pl-PL" sz="2400" baseline="30000" dirty="0"/>
              <a:t>2</a:t>
            </a:r>
            <a:endParaRPr lang="en-US" sz="2400" baseline="30000" dirty="0"/>
          </a:p>
          <a:p>
            <a:pPr marL="285750" indent="-285750">
              <a:buFont typeface="Arial" panose="020B0604020202020204" pitchFamily="34" charset="0"/>
              <a:buChar char="•"/>
            </a:pPr>
            <a:endParaRPr lang="en-US" sz="2400" baseline="30000" dirty="0"/>
          </a:p>
          <a:p>
            <a:pPr marL="285750" indent="-285750">
              <a:buFont typeface="Arial" panose="020B0604020202020204" pitchFamily="34" charset="0"/>
              <a:buChar char="•"/>
            </a:pPr>
            <a:r>
              <a:rPr lang="en-US" sz="2400" dirty="0"/>
              <a:t>p + 11B fusion,  Proton absorption by Boron containing target is observed with </a:t>
            </a:r>
            <a:br>
              <a:rPr lang="en-US" sz="2400" dirty="0"/>
            </a:br>
            <a:r>
              <a:rPr lang="el-GR" sz="2400" dirty="0">
                <a:latin typeface="Times New Roman" panose="02020603050405020304" pitchFamily="18" charset="0"/>
                <a:cs typeface="Times New Roman" panose="02020603050405020304" pitchFamily="18" charset="0"/>
              </a:rPr>
              <a:t>α </a:t>
            </a:r>
            <a:r>
              <a:rPr lang="en-US" sz="2400" dirty="0">
                <a:latin typeface="Arial" panose="020B0604020202020204" pitchFamily="34" charset="0"/>
                <a:cs typeface="Times New Roman" panose="02020603050405020304" pitchFamily="18" charset="0"/>
              </a:rPr>
              <a:t>–particle production at ELI-ALPS</a:t>
            </a:r>
            <a:endParaRPr lang="en-US" sz="2400" dirty="0">
              <a:latin typeface="Times New Roman" panose="02020603050405020304" pitchFamily="18" charset="0"/>
              <a:cs typeface="Times New Roman" panose="02020603050405020304" pitchFamily="18" charset="0"/>
            </a:endParaRPr>
          </a:p>
        </p:txBody>
      </p:sp>
      <p:pic>
        <p:nvPicPr>
          <p:cNvPr id="6" name="Picture 5" descr="A black text on a white background&#10;&#10;Description automatically generated">
            <a:extLst>
              <a:ext uri="{FF2B5EF4-FFF2-40B4-BE49-F238E27FC236}">
                <a16:creationId xmlns:a16="http://schemas.microsoft.com/office/drawing/2014/main" id="{ACB47FC3-ABE5-F1C8-D04E-4F54D064DF57}"/>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231093" y="6262550"/>
            <a:ext cx="1291199" cy="552724"/>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7" name="Footer Placeholder 6">
            <a:extLst>
              <a:ext uri="{FF2B5EF4-FFF2-40B4-BE49-F238E27FC236}">
                <a16:creationId xmlns:a16="http://schemas.microsoft.com/office/drawing/2014/main" id="{04C08AB0-462B-3270-D985-6150C8E8BFD6}"/>
              </a:ext>
            </a:extLst>
          </p:cNvPr>
          <p:cNvSpPr>
            <a:spLocks noGrp="1"/>
          </p:cNvSpPr>
          <p:nvPr>
            <p:ph type="ftr" sz="quarter" idx="11"/>
          </p:nvPr>
        </p:nvSpPr>
        <p:spPr/>
        <p:txBody>
          <a:bodyPr/>
          <a:lstStyle/>
          <a:p>
            <a:r>
              <a:rPr lang="en-US"/>
              <a:t>Csernai, L.P. [NAPLIFE&amp;FUSENOW]</a:t>
            </a:r>
          </a:p>
        </p:txBody>
      </p:sp>
      <p:sp>
        <p:nvSpPr>
          <p:cNvPr id="8" name="Slide Number Placeholder 7">
            <a:extLst>
              <a:ext uri="{FF2B5EF4-FFF2-40B4-BE49-F238E27FC236}">
                <a16:creationId xmlns:a16="http://schemas.microsoft.com/office/drawing/2014/main" id="{67D48535-91B7-5CA6-AD77-F7284F7EA248}"/>
              </a:ext>
            </a:extLst>
          </p:cNvPr>
          <p:cNvSpPr>
            <a:spLocks noGrp="1"/>
          </p:cNvSpPr>
          <p:nvPr>
            <p:ph type="sldNum" sz="quarter" idx="12"/>
          </p:nvPr>
        </p:nvSpPr>
        <p:spPr>
          <a:xfrm>
            <a:off x="9298108" y="6450149"/>
            <a:ext cx="2743200" cy="365125"/>
          </a:xfrm>
        </p:spPr>
        <p:txBody>
          <a:bodyPr/>
          <a:lstStyle/>
          <a:p>
            <a:fld id="{A2E152B5-655A-4903-97AF-B33B98D802EE}" type="slidenum">
              <a:rPr lang="en-US" smtClean="0"/>
              <a:t>20</a:t>
            </a:fld>
            <a:endParaRPr lang="en-US"/>
          </a:p>
        </p:txBody>
      </p:sp>
    </p:spTree>
    <p:extLst>
      <p:ext uri="{BB962C8B-B14F-4D97-AF65-F5344CB8AC3E}">
        <p14:creationId xmlns:p14="http://schemas.microsoft.com/office/powerpoint/2010/main" val="8622544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29FF537-AAA5-3E1A-72C3-509A46493731}"/>
              </a:ext>
            </a:extLst>
          </p:cNvPr>
          <p:cNvSpPr>
            <a:spLocks noGrp="1"/>
          </p:cNvSpPr>
          <p:nvPr>
            <p:ph type="ftr" sz="quarter" idx="11"/>
          </p:nvPr>
        </p:nvSpPr>
        <p:spPr/>
        <p:txBody>
          <a:bodyPr/>
          <a:lstStyle/>
          <a:p>
            <a:r>
              <a:rPr lang="en-US"/>
              <a:t>Csernai, L.P. [NAPLIFE&amp;FUSENOW]</a:t>
            </a:r>
          </a:p>
        </p:txBody>
      </p:sp>
      <p:sp>
        <p:nvSpPr>
          <p:cNvPr id="3" name="Slide Number Placeholder 2">
            <a:extLst>
              <a:ext uri="{FF2B5EF4-FFF2-40B4-BE49-F238E27FC236}">
                <a16:creationId xmlns:a16="http://schemas.microsoft.com/office/drawing/2014/main" id="{4045941F-A8C4-4DD7-3543-EAC1D45F36B1}"/>
              </a:ext>
            </a:extLst>
          </p:cNvPr>
          <p:cNvSpPr>
            <a:spLocks noGrp="1"/>
          </p:cNvSpPr>
          <p:nvPr>
            <p:ph type="sldNum" sz="quarter" idx="12"/>
          </p:nvPr>
        </p:nvSpPr>
        <p:spPr>
          <a:xfrm>
            <a:off x="9289329" y="6362562"/>
            <a:ext cx="2743200" cy="365125"/>
          </a:xfrm>
        </p:spPr>
        <p:txBody>
          <a:bodyPr/>
          <a:lstStyle/>
          <a:p>
            <a:fld id="{A2E152B5-655A-4903-97AF-B33B98D802EE}" type="slidenum">
              <a:rPr lang="en-US" smtClean="0"/>
              <a:t>21</a:t>
            </a:fld>
            <a:endParaRPr lang="en-US"/>
          </a:p>
        </p:txBody>
      </p:sp>
      <p:pic>
        <p:nvPicPr>
          <p:cNvPr id="5" name="Picture 4" descr="A diagram of a sample preparation">
            <a:extLst>
              <a:ext uri="{FF2B5EF4-FFF2-40B4-BE49-F238E27FC236}">
                <a16:creationId xmlns:a16="http://schemas.microsoft.com/office/drawing/2014/main" id="{3037813B-9B4D-89A2-6E50-D0AD03EF7C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579" y="130312"/>
            <a:ext cx="10253720" cy="6591163"/>
          </a:xfrm>
          <a:prstGeom prst="rect">
            <a:avLst/>
          </a:prstGeom>
        </p:spPr>
      </p:pic>
      <p:sp>
        <p:nvSpPr>
          <p:cNvPr id="6" name="TextBox 5">
            <a:extLst>
              <a:ext uri="{FF2B5EF4-FFF2-40B4-BE49-F238E27FC236}">
                <a16:creationId xmlns:a16="http://schemas.microsoft.com/office/drawing/2014/main" id="{C7E0B824-8B8C-C63B-F0E0-9AB6855CD60E}"/>
              </a:ext>
            </a:extLst>
          </p:cNvPr>
          <p:cNvSpPr txBox="1"/>
          <p:nvPr/>
        </p:nvSpPr>
        <p:spPr>
          <a:xfrm>
            <a:off x="9532520" y="501651"/>
            <a:ext cx="3086100" cy="369332"/>
          </a:xfrm>
          <a:prstGeom prst="rect">
            <a:avLst/>
          </a:prstGeom>
          <a:noFill/>
        </p:spPr>
        <p:txBody>
          <a:bodyPr wrap="square" rtlCol="0">
            <a:spAutoFit/>
          </a:bodyPr>
          <a:lstStyle/>
          <a:p>
            <a:r>
              <a:rPr lang="en-US" dirty="0">
                <a:solidFill>
                  <a:srgbClr val="009900"/>
                </a:solidFill>
              </a:rPr>
              <a:t>[ A. Bony</a:t>
            </a:r>
            <a:r>
              <a:rPr lang="hu-HU" dirty="0">
                <a:solidFill>
                  <a:srgbClr val="009900"/>
                </a:solidFill>
              </a:rPr>
              <a:t>ár </a:t>
            </a:r>
            <a:r>
              <a:rPr lang="hu-HU" dirty="0" err="1">
                <a:solidFill>
                  <a:srgbClr val="009900"/>
                </a:solidFill>
              </a:rPr>
              <a:t>et</a:t>
            </a:r>
            <a:r>
              <a:rPr lang="hu-HU" dirty="0">
                <a:solidFill>
                  <a:srgbClr val="009900"/>
                </a:solidFill>
              </a:rPr>
              <a:t> </a:t>
            </a:r>
            <a:r>
              <a:rPr lang="hu-HU" dirty="0" err="1">
                <a:solidFill>
                  <a:srgbClr val="009900"/>
                </a:solidFill>
              </a:rPr>
              <a:t>al</a:t>
            </a:r>
            <a:r>
              <a:rPr lang="hu-HU" dirty="0">
                <a:solidFill>
                  <a:srgbClr val="009900"/>
                </a:solidFill>
              </a:rPr>
              <a:t>. (2023)</a:t>
            </a:r>
            <a:r>
              <a:rPr lang="en-US" dirty="0">
                <a:solidFill>
                  <a:srgbClr val="009900"/>
                </a:solidFill>
              </a:rPr>
              <a:t> ]</a:t>
            </a:r>
          </a:p>
        </p:txBody>
      </p:sp>
    </p:spTree>
    <p:extLst>
      <p:ext uri="{BB962C8B-B14F-4D97-AF65-F5344CB8AC3E}">
        <p14:creationId xmlns:p14="http://schemas.microsoft.com/office/powerpoint/2010/main" val="4018749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33B9D85-413C-3A14-A3BF-66EAB13FC52C}"/>
              </a:ext>
            </a:extLst>
          </p:cNvPr>
          <p:cNvSpPr>
            <a:spLocks noGrp="1"/>
          </p:cNvSpPr>
          <p:nvPr>
            <p:ph type="ftr" sz="quarter" idx="11"/>
          </p:nvPr>
        </p:nvSpPr>
        <p:spPr/>
        <p:txBody>
          <a:bodyPr/>
          <a:lstStyle/>
          <a:p>
            <a:r>
              <a:rPr lang="en-US"/>
              <a:t>Csernai, L.P. [NAPLIFE&amp;FUSENOW]</a:t>
            </a:r>
          </a:p>
        </p:txBody>
      </p:sp>
      <p:sp>
        <p:nvSpPr>
          <p:cNvPr id="3" name="Slide Number Placeholder 2">
            <a:extLst>
              <a:ext uri="{FF2B5EF4-FFF2-40B4-BE49-F238E27FC236}">
                <a16:creationId xmlns:a16="http://schemas.microsoft.com/office/drawing/2014/main" id="{616F5A65-37C6-EAAD-8049-E1700121A4C1}"/>
              </a:ext>
            </a:extLst>
          </p:cNvPr>
          <p:cNvSpPr>
            <a:spLocks noGrp="1"/>
          </p:cNvSpPr>
          <p:nvPr>
            <p:ph type="sldNum" sz="quarter" idx="12"/>
          </p:nvPr>
        </p:nvSpPr>
        <p:spPr>
          <a:xfrm>
            <a:off x="9232769" y="6381129"/>
            <a:ext cx="2743200" cy="365125"/>
          </a:xfrm>
        </p:spPr>
        <p:txBody>
          <a:bodyPr/>
          <a:lstStyle/>
          <a:p>
            <a:fld id="{A2E152B5-655A-4903-97AF-B33B98D802EE}" type="slidenum">
              <a:rPr lang="en-US" smtClean="0"/>
              <a:t>22</a:t>
            </a:fld>
            <a:endParaRPr lang="en-US" dirty="0"/>
          </a:p>
        </p:txBody>
      </p:sp>
      <p:pic>
        <p:nvPicPr>
          <p:cNvPr id="5" name="Picture 4" descr="A close-up of a microscope">
            <a:extLst>
              <a:ext uri="{FF2B5EF4-FFF2-40B4-BE49-F238E27FC236}">
                <a16:creationId xmlns:a16="http://schemas.microsoft.com/office/drawing/2014/main" id="{302F026A-0344-7E78-2E15-BA54141972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259"/>
            <a:ext cx="9719035" cy="6727995"/>
          </a:xfrm>
          <a:prstGeom prst="rect">
            <a:avLst/>
          </a:prstGeom>
        </p:spPr>
      </p:pic>
      <p:sp>
        <p:nvSpPr>
          <p:cNvPr id="6" name="TextBox 5">
            <a:extLst>
              <a:ext uri="{FF2B5EF4-FFF2-40B4-BE49-F238E27FC236}">
                <a16:creationId xmlns:a16="http://schemas.microsoft.com/office/drawing/2014/main" id="{C6FC3175-7A5D-109A-7DF1-05FB82CD2FAA}"/>
              </a:ext>
            </a:extLst>
          </p:cNvPr>
          <p:cNvSpPr txBox="1"/>
          <p:nvPr/>
        </p:nvSpPr>
        <p:spPr>
          <a:xfrm>
            <a:off x="9513667" y="255179"/>
            <a:ext cx="3086100" cy="369332"/>
          </a:xfrm>
          <a:prstGeom prst="rect">
            <a:avLst/>
          </a:prstGeom>
          <a:noFill/>
        </p:spPr>
        <p:txBody>
          <a:bodyPr wrap="square" rtlCol="0">
            <a:spAutoFit/>
          </a:bodyPr>
          <a:lstStyle/>
          <a:p>
            <a:r>
              <a:rPr lang="en-US" dirty="0">
                <a:solidFill>
                  <a:srgbClr val="009900"/>
                </a:solidFill>
              </a:rPr>
              <a:t>[ A. Bony</a:t>
            </a:r>
            <a:r>
              <a:rPr lang="hu-HU" dirty="0">
                <a:solidFill>
                  <a:srgbClr val="009900"/>
                </a:solidFill>
              </a:rPr>
              <a:t>ár </a:t>
            </a:r>
            <a:r>
              <a:rPr lang="hu-HU" dirty="0" err="1">
                <a:solidFill>
                  <a:srgbClr val="009900"/>
                </a:solidFill>
              </a:rPr>
              <a:t>et</a:t>
            </a:r>
            <a:r>
              <a:rPr lang="hu-HU" dirty="0">
                <a:solidFill>
                  <a:srgbClr val="009900"/>
                </a:solidFill>
              </a:rPr>
              <a:t> </a:t>
            </a:r>
            <a:r>
              <a:rPr lang="hu-HU" dirty="0" err="1">
                <a:solidFill>
                  <a:srgbClr val="009900"/>
                </a:solidFill>
              </a:rPr>
              <a:t>al</a:t>
            </a:r>
            <a:r>
              <a:rPr lang="hu-HU" dirty="0">
                <a:solidFill>
                  <a:srgbClr val="009900"/>
                </a:solidFill>
              </a:rPr>
              <a:t>. (2023)</a:t>
            </a:r>
            <a:r>
              <a:rPr lang="en-US" dirty="0">
                <a:solidFill>
                  <a:srgbClr val="009900"/>
                </a:solidFill>
              </a:rPr>
              <a:t> ]</a:t>
            </a:r>
          </a:p>
        </p:txBody>
      </p:sp>
    </p:spTree>
    <p:extLst>
      <p:ext uri="{BB962C8B-B14F-4D97-AF65-F5344CB8AC3E}">
        <p14:creationId xmlns:p14="http://schemas.microsoft.com/office/powerpoint/2010/main" val="2099958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56AB8E5-DC78-C6DE-2379-4EC862A1845A}"/>
              </a:ext>
            </a:extLst>
          </p:cNvPr>
          <p:cNvSpPr txBox="1"/>
          <p:nvPr/>
        </p:nvSpPr>
        <p:spPr>
          <a:xfrm>
            <a:off x="2432115" y="254392"/>
            <a:ext cx="5440927" cy="646331"/>
          </a:xfrm>
          <a:prstGeom prst="rect">
            <a:avLst/>
          </a:prstGeom>
          <a:noFill/>
        </p:spPr>
        <p:txBody>
          <a:bodyPr wrap="square">
            <a:spAutoFit/>
          </a:bodyPr>
          <a:lstStyle/>
          <a:p>
            <a:r>
              <a:rPr lang="en-US" sz="3600" b="1" dirty="0">
                <a:solidFill>
                  <a:srgbClr val="FF0000"/>
                </a:solidFill>
                <a:effectLst>
                  <a:outerShdw blurRad="25400" dist="50800" dir="5400000" algn="ctr" rotWithShape="0">
                    <a:schemeClr val="tx1"/>
                  </a:outerShdw>
                </a:effectLst>
              </a:rPr>
              <a:t>Resonant targets</a:t>
            </a:r>
            <a:r>
              <a:rPr lang="en-US" sz="3600" b="1" dirty="0">
                <a:solidFill>
                  <a:srgbClr val="FF0000"/>
                </a:solidFill>
              </a:rPr>
              <a:t> </a:t>
            </a:r>
            <a:endParaRPr lang="en-US" sz="3600" dirty="0"/>
          </a:p>
        </p:txBody>
      </p:sp>
      <p:sp>
        <p:nvSpPr>
          <p:cNvPr id="6" name="TextBox 5">
            <a:extLst>
              <a:ext uri="{FF2B5EF4-FFF2-40B4-BE49-F238E27FC236}">
                <a16:creationId xmlns:a16="http://schemas.microsoft.com/office/drawing/2014/main" id="{4F54922F-1EF0-E1B2-727F-C53D97057EDA}"/>
              </a:ext>
            </a:extLst>
          </p:cNvPr>
          <p:cNvSpPr txBox="1"/>
          <p:nvPr/>
        </p:nvSpPr>
        <p:spPr>
          <a:xfrm>
            <a:off x="211431" y="1166842"/>
            <a:ext cx="8178425" cy="4524315"/>
          </a:xfrm>
          <a:prstGeom prst="rect">
            <a:avLst/>
          </a:prstGeom>
          <a:noFill/>
        </p:spPr>
        <p:txBody>
          <a:bodyPr wrap="square" rtlCol="0">
            <a:spAutoFit/>
          </a:bodyPr>
          <a:lstStyle/>
          <a:p>
            <a:r>
              <a:rPr lang="en-US" sz="2400" dirty="0"/>
              <a:t>Solid targets at room temperature </a:t>
            </a:r>
            <a:r>
              <a:rPr lang="en-US" sz="2400" dirty="0">
                <a:sym typeface="Wingdings" panose="05000000000000000000" pitchFamily="2" charset="2"/>
              </a:rPr>
              <a:t>  hard polymer: </a:t>
            </a:r>
            <a:r>
              <a:rPr lang="pt-BR" sz="2400" dirty="0"/>
              <a:t>UDMA (470: H38, C23, O8, N2)</a:t>
            </a:r>
            <a:r>
              <a:rPr lang="en-US" sz="2400" dirty="0">
                <a:sym typeface="Wingdings" panose="05000000000000000000" pitchFamily="2" charset="2"/>
              </a:rPr>
              <a:t>, TEGDMA, MMA - large hydrogen content (</a:t>
            </a:r>
            <a:r>
              <a:rPr lang="en-US" sz="2400" dirty="0" err="1">
                <a:sym typeface="Wingdings" panose="05000000000000000000" pitchFamily="2" charset="2"/>
              </a:rPr>
              <a:t>evt</a:t>
            </a:r>
            <a:r>
              <a:rPr lang="en-US" sz="2400" dirty="0">
                <a:sym typeface="Wingdings" panose="05000000000000000000" pitchFamily="2" charset="2"/>
              </a:rPr>
              <a:t>. deuterated)  &amp; 85x25 nm nanorod antennas (sort !)</a:t>
            </a:r>
            <a:br>
              <a:rPr lang="en-US" sz="2400" dirty="0">
                <a:sym typeface="Wingdings" panose="05000000000000000000" pitchFamily="2" charset="2"/>
              </a:rPr>
            </a:br>
            <a:endParaRPr lang="en-US" sz="2400" dirty="0">
              <a:sym typeface="Wingdings" panose="05000000000000000000" pitchFamily="2" charset="2"/>
            </a:endParaRPr>
          </a:p>
          <a:p>
            <a:r>
              <a:rPr lang="en-US" sz="2400" dirty="0">
                <a:sym typeface="Wingdings" panose="05000000000000000000" pitchFamily="2" charset="2"/>
              </a:rPr>
              <a:t>1</a:t>
            </a:r>
            <a:r>
              <a:rPr lang="en-US" sz="2400" baseline="30000" dirty="0">
                <a:sym typeface="Wingdings" panose="05000000000000000000" pitchFamily="2" charset="2"/>
              </a:rPr>
              <a:t>st</a:t>
            </a:r>
            <a:r>
              <a:rPr lang="en-US" sz="2400" dirty="0">
                <a:sym typeface="Wingdings" panose="05000000000000000000" pitchFamily="2" charset="2"/>
              </a:rPr>
              <a:t> random orientation, 85x25nm, Au0,   </a:t>
            </a:r>
            <a:br>
              <a:rPr lang="en-US" sz="2400" dirty="0">
                <a:sym typeface="Wingdings" panose="05000000000000000000" pitchFamily="2" charset="2"/>
              </a:rPr>
            </a:br>
            <a:r>
              <a:rPr lang="en-US" sz="2400" dirty="0">
                <a:sym typeface="Wingdings" panose="05000000000000000000" pitchFamily="2" charset="2"/>
              </a:rPr>
              <a:t>Au1 (0.1m%),   </a:t>
            </a:r>
            <a:br>
              <a:rPr lang="en-US" sz="2400" dirty="0">
                <a:sym typeface="Wingdings" panose="05000000000000000000" pitchFamily="2" charset="2"/>
              </a:rPr>
            </a:br>
            <a:r>
              <a:rPr lang="en-US" sz="2400" dirty="0">
                <a:sym typeface="Wingdings" panose="05000000000000000000" pitchFamily="2" charset="2"/>
              </a:rPr>
              <a:t>Au2 (0.2m%)</a:t>
            </a:r>
            <a:br>
              <a:rPr lang="en-US" sz="2400" dirty="0">
                <a:sym typeface="Wingdings" panose="05000000000000000000" pitchFamily="2" charset="2"/>
              </a:rPr>
            </a:br>
            <a:r>
              <a:rPr lang="en-US" sz="2400" dirty="0">
                <a:sym typeface="Wingdings" panose="05000000000000000000" pitchFamily="2" charset="2"/>
              </a:rPr>
              <a:t>[A. Bony</a:t>
            </a:r>
            <a:r>
              <a:rPr lang="hu-HU" sz="2400" dirty="0">
                <a:sym typeface="Wingdings" panose="05000000000000000000" pitchFamily="2" charset="2"/>
              </a:rPr>
              <a:t>á</a:t>
            </a:r>
            <a:r>
              <a:rPr lang="en-US" sz="2400" dirty="0">
                <a:sym typeface="Wingdings" panose="05000000000000000000" pitchFamily="2" charset="2"/>
              </a:rPr>
              <a:t>r et al., (BME)]   These targets are used up to now &gt;&gt;</a:t>
            </a:r>
          </a:p>
          <a:p>
            <a:endParaRPr lang="en-US" sz="2400" dirty="0">
              <a:sym typeface="Wingdings" panose="05000000000000000000" pitchFamily="2" charset="2"/>
            </a:endParaRPr>
          </a:p>
          <a:p>
            <a:r>
              <a:rPr lang="en-US" sz="2400" dirty="0">
                <a:sym typeface="Wingdings" panose="05000000000000000000" pitchFamily="2" charset="2"/>
              </a:rPr>
              <a:t>2</a:t>
            </a:r>
            <a:r>
              <a:rPr lang="en-US" sz="2400" baseline="30000" dirty="0">
                <a:sym typeface="Wingdings" panose="05000000000000000000" pitchFamily="2" charset="2"/>
              </a:rPr>
              <a:t>nd</a:t>
            </a:r>
            <a:r>
              <a:rPr lang="en-US" sz="2400" dirty="0">
                <a:sym typeface="Wingdings" panose="05000000000000000000" pitchFamily="2" charset="2"/>
              </a:rPr>
              <a:t> directed &amp; ordered  [</a:t>
            </a:r>
            <a:r>
              <a:rPr lang="en-US" sz="2400" b="1" dirty="0">
                <a:solidFill>
                  <a:srgbClr val="FF0000"/>
                </a:solidFill>
                <a:sym typeface="Wingdings" panose="05000000000000000000" pitchFamily="2" charset="2"/>
              </a:rPr>
              <a:t>in progress</a:t>
            </a:r>
            <a:r>
              <a:rPr lang="en-US" sz="2400" dirty="0">
                <a:sym typeface="Wingdings" panose="05000000000000000000" pitchFamily="2" charset="2"/>
              </a:rPr>
              <a:t>] </a:t>
            </a:r>
            <a:r>
              <a:rPr lang="en-US" sz="2400" dirty="0">
                <a:solidFill>
                  <a:srgbClr val="009900"/>
                </a:solidFill>
                <a:sym typeface="Wingdings" panose="05000000000000000000" pitchFamily="2" charset="2"/>
              </a:rPr>
              <a:t>[Zs. M</a:t>
            </a:r>
            <a:r>
              <a:rPr lang="hu-HU" sz="2400" dirty="0">
                <a:solidFill>
                  <a:srgbClr val="009900"/>
                </a:solidFill>
                <a:sym typeface="Wingdings" panose="05000000000000000000" pitchFamily="2" charset="2"/>
              </a:rPr>
              <a:t>á</a:t>
            </a:r>
            <a:r>
              <a:rPr lang="en-US" sz="2400" dirty="0" err="1">
                <a:solidFill>
                  <a:srgbClr val="009900"/>
                </a:solidFill>
                <a:sym typeface="Wingdings" panose="05000000000000000000" pitchFamily="2" charset="2"/>
              </a:rPr>
              <a:t>rton</a:t>
            </a:r>
            <a:r>
              <a:rPr lang="en-US" sz="2400" dirty="0">
                <a:solidFill>
                  <a:srgbClr val="009900"/>
                </a:solidFill>
                <a:sym typeface="Wingdings" panose="05000000000000000000" pitchFamily="2" charset="2"/>
              </a:rPr>
              <a:t>, J. </a:t>
            </a:r>
            <a:r>
              <a:rPr lang="en-US" sz="2400" dirty="0" err="1">
                <a:solidFill>
                  <a:srgbClr val="009900"/>
                </a:solidFill>
                <a:sym typeface="Wingdings" panose="05000000000000000000" pitchFamily="2" charset="2"/>
              </a:rPr>
              <a:t>Budai</a:t>
            </a:r>
            <a:r>
              <a:rPr lang="en-US" sz="2400" dirty="0">
                <a:solidFill>
                  <a:srgbClr val="009900"/>
                </a:solidFill>
                <a:sym typeface="Wingdings" panose="05000000000000000000" pitchFamily="2" charset="2"/>
              </a:rPr>
              <a:t>, M. Csete et al., ELI-ALPS ]</a:t>
            </a:r>
          </a:p>
        </p:txBody>
      </p:sp>
      <p:pic>
        <p:nvPicPr>
          <p:cNvPr id="8" name="Picture 7" descr="A close-up of a microscope&#10;&#10;Description automatically generated">
            <a:extLst>
              <a:ext uri="{FF2B5EF4-FFF2-40B4-BE49-F238E27FC236}">
                <a16:creationId xmlns:a16="http://schemas.microsoft.com/office/drawing/2014/main" id="{A6887F31-3427-1F72-9C1A-83FF125DE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0600" y="317338"/>
            <a:ext cx="3449583" cy="3360429"/>
          </a:xfrm>
          <a:prstGeom prst="rect">
            <a:avLst/>
          </a:prstGeom>
        </p:spPr>
      </p:pic>
      <p:pic>
        <p:nvPicPr>
          <p:cNvPr id="10" name="Picture 9" descr="A screenshot of a computer&#10;&#10;Description automatically generated">
            <a:extLst>
              <a:ext uri="{FF2B5EF4-FFF2-40B4-BE49-F238E27FC236}">
                <a16:creationId xmlns:a16="http://schemas.microsoft.com/office/drawing/2014/main" id="{1E759974-C593-461E-210A-3986395895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32915" y="3903662"/>
            <a:ext cx="3227268" cy="2420451"/>
          </a:xfrm>
          <a:prstGeom prst="rect">
            <a:avLst/>
          </a:prstGeom>
        </p:spPr>
      </p:pic>
      <p:pic>
        <p:nvPicPr>
          <p:cNvPr id="4" name="Picture 3" descr="A black text on a white background&#10;&#10;Description automatically generated">
            <a:extLst>
              <a:ext uri="{FF2B5EF4-FFF2-40B4-BE49-F238E27FC236}">
                <a16:creationId xmlns:a16="http://schemas.microsoft.com/office/drawing/2014/main" id="{0E041601-B738-8072-CC38-9D2C5A6D7700}"/>
              </a:ext>
            </a:extLst>
          </p:cNvPr>
          <p:cNvPicPr>
            <a:picLocks noChangeAspect="1"/>
          </p:cNvPicPr>
          <p:nvPr/>
        </p:nvPicPr>
        <p:blipFill>
          <a:blip r:embed="rId4">
            <a:alphaModFix amt="35000"/>
            <a:extLst>
              <a:ext uri="{28A0092B-C50C-407E-A947-70E740481C1C}">
                <a14:useLocalDpi xmlns:a14="http://schemas.microsoft.com/office/drawing/2010/main" val="0"/>
              </a:ext>
            </a:extLst>
          </a:blip>
          <a:stretch>
            <a:fillRect/>
          </a:stretch>
        </p:blipFill>
        <p:spPr>
          <a:xfrm>
            <a:off x="211431" y="6252422"/>
            <a:ext cx="1162042" cy="497436"/>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7" name="Footer Placeholder 6">
            <a:extLst>
              <a:ext uri="{FF2B5EF4-FFF2-40B4-BE49-F238E27FC236}">
                <a16:creationId xmlns:a16="http://schemas.microsoft.com/office/drawing/2014/main" id="{3E96C173-CD6D-EA4E-620C-1E48C9650C6A}"/>
              </a:ext>
            </a:extLst>
          </p:cNvPr>
          <p:cNvSpPr>
            <a:spLocks noGrp="1"/>
          </p:cNvSpPr>
          <p:nvPr>
            <p:ph type="ftr" sz="quarter" idx="11"/>
          </p:nvPr>
        </p:nvSpPr>
        <p:spPr>
          <a:xfrm>
            <a:off x="3843292" y="6421047"/>
            <a:ext cx="3086100" cy="365125"/>
          </a:xfrm>
        </p:spPr>
        <p:txBody>
          <a:bodyPr/>
          <a:lstStyle/>
          <a:p>
            <a:r>
              <a:rPr lang="en-US"/>
              <a:t>Csernai, L.P. [NAPLIFE&amp;FUSENOW]</a:t>
            </a:r>
            <a:endParaRPr lang="en-US" dirty="0"/>
          </a:p>
        </p:txBody>
      </p:sp>
      <p:sp>
        <p:nvSpPr>
          <p:cNvPr id="9" name="Slide Number Placeholder 8">
            <a:extLst>
              <a:ext uri="{FF2B5EF4-FFF2-40B4-BE49-F238E27FC236}">
                <a16:creationId xmlns:a16="http://schemas.microsoft.com/office/drawing/2014/main" id="{8728D798-DF55-528E-4B0E-C05E4751119E}"/>
              </a:ext>
            </a:extLst>
          </p:cNvPr>
          <p:cNvSpPr>
            <a:spLocks noGrp="1"/>
          </p:cNvSpPr>
          <p:nvPr>
            <p:ph type="sldNum" sz="quarter" idx="12"/>
          </p:nvPr>
        </p:nvSpPr>
        <p:spPr/>
        <p:txBody>
          <a:bodyPr/>
          <a:lstStyle/>
          <a:p>
            <a:fld id="{A2E152B5-655A-4903-97AF-B33B98D802EE}" type="slidenum">
              <a:rPr lang="en-US" smtClean="0"/>
              <a:t>23</a:t>
            </a:fld>
            <a:endParaRPr lang="en-US"/>
          </a:p>
        </p:txBody>
      </p:sp>
    </p:spTree>
    <p:extLst>
      <p:ext uri="{BB962C8B-B14F-4D97-AF65-F5344CB8AC3E}">
        <p14:creationId xmlns:p14="http://schemas.microsoft.com/office/powerpoint/2010/main" val="15046123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8530973-BC10-1024-C8DC-31EC607B6E9C}"/>
              </a:ext>
            </a:extLst>
          </p:cNvPr>
          <p:cNvSpPr>
            <a:spLocks noGrp="1"/>
          </p:cNvSpPr>
          <p:nvPr>
            <p:ph type="ftr" sz="quarter" idx="11"/>
          </p:nvPr>
        </p:nvSpPr>
        <p:spPr>
          <a:xfrm>
            <a:off x="5018971" y="6369689"/>
            <a:ext cx="3086100" cy="365125"/>
          </a:xfrm>
        </p:spPr>
        <p:txBody>
          <a:bodyPr/>
          <a:lstStyle/>
          <a:p>
            <a:r>
              <a:rPr lang="en-US"/>
              <a:t>Csernai, L.P. [NAPLIFE&amp;FUSENOW]</a:t>
            </a:r>
            <a:endParaRPr lang="en-US" dirty="0"/>
          </a:p>
        </p:txBody>
      </p:sp>
      <p:sp>
        <p:nvSpPr>
          <p:cNvPr id="3" name="Slide Number Placeholder 2">
            <a:extLst>
              <a:ext uri="{FF2B5EF4-FFF2-40B4-BE49-F238E27FC236}">
                <a16:creationId xmlns:a16="http://schemas.microsoft.com/office/drawing/2014/main" id="{F343425F-0020-B520-3070-95826EAA5C94}"/>
              </a:ext>
            </a:extLst>
          </p:cNvPr>
          <p:cNvSpPr>
            <a:spLocks noGrp="1"/>
          </p:cNvSpPr>
          <p:nvPr>
            <p:ph type="sldNum" sz="quarter" idx="12"/>
          </p:nvPr>
        </p:nvSpPr>
        <p:spPr/>
        <p:txBody>
          <a:bodyPr/>
          <a:lstStyle/>
          <a:p>
            <a:fld id="{A2E152B5-655A-4903-97AF-B33B98D802EE}" type="slidenum">
              <a:rPr lang="en-US" smtClean="0"/>
              <a:t>24</a:t>
            </a:fld>
            <a:endParaRPr lang="en-US"/>
          </a:p>
        </p:txBody>
      </p:sp>
      <p:sp>
        <p:nvSpPr>
          <p:cNvPr id="4" name="TextBox 3">
            <a:extLst>
              <a:ext uri="{FF2B5EF4-FFF2-40B4-BE49-F238E27FC236}">
                <a16:creationId xmlns:a16="http://schemas.microsoft.com/office/drawing/2014/main" id="{138CF01B-D79D-6B36-C769-D5F9C95128FF}"/>
              </a:ext>
            </a:extLst>
          </p:cNvPr>
          <p:cNvSpPr txBox="1"/>
          <p:nvPr/>
        </p:nvSpPr>
        <p:spPr>
          <a:xfrm>
            <a:off x="5448694" y="152978"/>
            <a:ext cx="6627042" cy="1077218"/>
          </a:xfrm>
          <a:prstGeom prst="rect">
            <a:avLst/>
          </a:prstGeom>
          <a:noFill/>
        </p:spPr>
        <p:txBody>
          <a:bodyPr wrap="square" rtlCol="0">
            <a:spAutoFit/>
          </a:bodyPr>
          <a:lstStyle/>
          <a:p>
            <a:pPr algn="ctr"/>
            <a:r>
              <a:rPr lang="en-US" sz="3200" b="1" dirty="0">
                <a:solidFill>
                  <a:srgbClr val="FF0000"/>
                </a:solidFill>
                <a:effectLst>
                  <a:outerShdw blurRad="50800" dist="50800" dir="5400000" algn="ctr" rotWithShape="0">
                    <a:schemeClr val="tx1"/>
                  </a:outerShdw>
                </a:effectLst>
              </a:rPr>
              <a:t>New  directed multi-layer targets by ELI-APLS</a:t>
            </a:r>
          </a:p>
        </p:txBody>
      </p:sp>
      <p:pic>
        <p:nvPicPr>
          <p:cNvPr id="6" name="Picture 5" descr="A diagram of a vertical diagram&#10;&#10;Description automatically generated with medium confidence">
            <a:extLst>
              <a:ext uri="{FF2B5EF4-FFF2-40B4-BE49-F238E27FC236}">
                <a16:creationId xmlns:a16="http://schemas.microsoft.com/office/drawing/2014/main" id="{B31B986B-D1B1-E6C6-5095-9AFC221801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797" y="213645"/>
            <a:ext cx="1979751" cy="3459604"/>
          </a:xfrm>
          <a:prstGeom prst="rect">
            <a:avLst/>
          </a:prstGeom>
        </p:spPr>
      </p:pic>
      <p:pic>
        <p:nvPicPr>
          <p:cNvPr id="10" name="Picture 9" descr="A diagram of a three-tiered drawer&#10;&#10;Description automatically generated">
            <a:extLst>
              <a:ext uri="{FF2B5EF4-FFF2-40B4-BE49-F238E27FC236}">
                <a16:creationId xmlns:a16="http://schemas.microsoft.com/office/drawing/2014/main" id="{233AF17D-93DB-8521-B5B8-96C8615E81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8260" y="281267"/>
            <a:ext cx="2502366" cy="3236359"/>
          </a:xfrm>
          <a:prstGeom prst="rect">
            <a:avLst/>
          </a:prstGeom>
        </p:spPr>
      </p:pic>
      <p:sp>
        <p:nvSpPr>
          <p:cNvPr id="11" name="TextBox 10">
            <a:extLst>
              <a:ext uri="{FF2B5EF4-FFF2-40B4-BE49-F238E27FC236}">
                <a16:creationId xmlns:a16="http://schemas.microsoft.com/office/drawing/2014/main" id="{9BC6C8AC-89C4-8992-84AD-7EF484E9405F}"/>
              </a:ext>
            </a:extLst>
          </p:cNvPr>
          <p:cNvSpPr txBox="1"/>
          <p:nvPr/>
        </p:nvSpPr>
        <p:spPr>
          <a:xfrm>
            <a:off x="5665586" y="1461519"/>
            <a:ext cx="6301893" cy="738664"/>
          </a:xfrm>
          <a:prstGeom prst="rect">
            <a:avLst/>
          </a:prstGeom>
          <a:noFill/>
        </p:spPr>
        <p:txBody>
          <a:bodyPr wrap="square" rtlCol="0">
            <a:spAutoFit/>
          </a:bodyPr>
          <a:lstStyle/>
          <a:p>
            <a:r>
              <a:rPr lang="en-US" dirty="0"/>
              <a:t>Vertical period: 410nm, 480 nm</a:t>
            </a:r>
            <a:br>
              <a:rPr lang="en-US" dirty="0"/>
            </a:br>
            <a:r>
              <a:rPr lang="en-US" dirty="0"/>
              <a:t>Longitudinal p.:      n x </a:t>
            </a:r>
            <a:r>
              <a:rPr lang="el-GR" sz="2400" dirty="0">
                <a:latin typeface="Times New Roman" panose="02020603050405020304" pitchFamily="18" charset="0"/>
                <a:cs typeface="Times New Roman" panose="02020603050405020304" pitchFamily="18" charset="0"/>
              </a:rPr>
              <a:t>λ</a:t>
            </a:r>
            <a:r>
              <a:rPr lang="en-US" sz="2400" baseline="-25000" dirty="0">
                <a:latin typeface="Times New Roman" panose="02020603050405020304" pitchFamily="18" charset="0"/>
                <a:cs typeface="Times New Roman" panose="02020603050405020304" pitchFamily="18" charset="0"/>
              </a:rPr>
              <a:t>eff </a:t>
            </a:r>
            <a:r>
              <a:rPr lang="en-US" dirty="0"/>
              <a:t>,    n &gt; 2.   </a:t>
            </a:r>
            <a:r>
              <a:rPr lang="el-GR" sz="2400" dirty="0">
                <a:latin typeface="Times New Roman" panose="02020603050405020304" pitchFamily="18" charset="0"/>
                <a:cs typeface="Times New Roman" panose="02020603050405020304" pitchFamily="18" charset="0"/>
              </a:rPr>
              <a:t>λ</a:t>
            </a:r>
            <a:r>
              <a:rPr lang="en-US" sz="2400" baseline="-25000" dirty="0">
                <a:latin typeface="Times New Roman" panose="02020603050405020304" pitchFamily="18" charset="0"/>
                <a:cs typeface="Times New Roman" panose="02020603050405020304" pitchFamily="18" charset="0"/>
              </a:rPr>
              <a:t>eff </a:t>
            </a:r>
            <a:r>
              <a:rPr lang="en-US" sz="2400" dirty="0">
                <a:latin typeface="Times New Roman" panose="02020603050405020304" pitchFamily="18" charset="0"/>
                <a:cs typeface="Times New Roman" panose="02020603050405020304" pitchFamily="18" charset="0"/>
              </a:rPr>
              <a:t>/2 = </a:t>
            </a:r>
            <a:r>
              <a:rPr lang="en-US" dirty="0">
                <a:latin typeface="+mj-lt"/>
                <a:cs typeface="Times New Roman" panose="02020603050405020304" pitchFamily="18" charset="0"/>
              </a:rPr>
              <a:t>108 nm  in HSQ</a:t>
            </a:r>
          </a:p>
        </p:txBody>
      </p:sp>
      <p:sp>
        <p:nvSpPr>
          <p:cNvPr id="12" name="TextBox 11">
            <a:extLst>
              <a:ext uri="{FF2B5EF4-FFF2-40B4-BE49-F238E27FC236}">
                <a16:creationId xmlns:a16="http://schemas.microsoft.com/office/drawing/2014/main" id="{DDB35179-0832-9B59-B258-329BEEDAB101}"/>
              </a:ext>
            </a:extLst>
          </p:cNvPr>
          <p:cNvSpPr txBox="1"/>
          <p:nvPr/>
        </p:nvSpPr>
        <p:spPr>
          <a:xfrm>
            <a:off x="4175147" y="3320663"/>
            <a:ext cx="2205317" cy="369332"/>
          </a:xfrm>
          <a:prstGeom prst="rect">
            <a:avLst/>
          </a:prstGeom>
          <a:noFill/>
        </p:spPr>
        <p:txBody>
          <a:bodyPr wrap="square" rtlCol="0">
            <a:spAutoFit/>
          </a:bodyPr>
          <a:lstStyle/>
          <a:p>
            <a:r>
              <a:rPr lang="en-US" dirty="0"/>
              <a:t>     530nm, 570nm</a:t>
            </a:r>
          </a:p>
        </p:txBody>
      </p:sp>
      <p:pic>
        <p:nvPicPr>
          <p:cNvPr id="14" name="Picture 13" descr="A black and white image of a black and white image&#10;&#10;Description automatically generated with medium confidence">
            <a:extLst>
              <a:ext uri="{FF2B5EF4-FFF2-40B4-BE49-F238E27FC236}">
                <a16:creationId xmlns:a16="http://schemas.microsoft.com/office/drawing/2014/main" id="{CB6882BB-2B7B-4200-B466-6D2F1C3E4D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3315" y="2765695"/>
            <a:ext cx="4302596" cy="3106886"/>
          </a:xfrm>
          <a:prstGeom prst="rect">
            <a:avLst/>
          </a:prstGeom>
        </p:spPr>
      </p:pic>
      <p:pic>
        <p:nvPicPr>
          <p:cNvPr id="16" name="Picture 15" descr="A screenshot of a computer&#10;&#10;Description automatically generated">
            <a:extLst>
              <a:ext uri="{FF2B5EF4-FFF2-40B4-BE49-F238E27FC236}">
                <a16:creationId xmlns:a16="http://schemas.microsoft.com/office/drawing/2014/main" id="{5F23DCC4-FE6B-07A3-640E-FB6F8E14FF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378" y="3633563"/>
            <a:ext cx="3970065" cy="3162350"/>
          </a:xfrm>
          <a:prstGeom prst="rect">
            <a:avLst/>
          </a:prstGeom>
        </p:spPr>
      </p:pic>
      <p:sp>
        <p:nvSpPr>
          <p:cNvPr id="17" name="TextBox 16">
            <a:extLst>
              <a:ext uri="{FF2B5EF4-FFF2-40B4-BE49-F238E27FC236}">
                <a16:creationId xmlns:a16="http://schemas.microsoft.com/office/drawing/2014/main" id="{37AC9B18-636D-683F-690A-EA2B42D1BB92}"/>
              </a:ext>
            </a:extLst>
          </p:cNvPr>
          <p:cNvSpPr txBox="1"/>
          <p:nvPr/>
        </p:nvSpPr>
        <p:spPr>
          <a:xfrm>
            <a:off x="6193884" y="2339145"/>
            <a:ext cx="6415015" cy="369332"/>
          </a:xfrm>
          <a:prstGeom prst="rect">
            <a:avLst/>
          </a:prstGeom>
          <a:noFill/>
        </p:spPr>
        <p:txBody>
          <a:bodyPr wrap="square" rtlCol="0">
            <a:spAutoFit/>
          </a:bodyPr>
          <a:lstStyle/>
          <a:p>
            <a:r>
              <a:rPr lang="en-US" b="1" dirty="0">
                <a:solidFill>
                  <a:srgbClr val="3333FF"/>
                </a:solidFill>
              </a:rPr>
              <a:t>Directed proton emission ?  Will be tested at ELI !!!</a:t>
            </a:r>
          </a:p>
        </p:txBody>
      </p:sp>
      <p:sp>
        <p:nvSpPr>
          <p:cNvPr id="19" name="TextBox 18">
            <a:extLst>
              <a:ext uri="{FF2B5EF4-FFF2-40B4-BE49-F238E27FC236}">
                <a16:creationId xmlns:a16="http://schemas.microsoft.com/office/drawing/2014/main" id="{4F8C57ED-5832-3EA4-2B40-49F578005AF3}"/>
              </a:ext>
            </a:extLst>
          </p:cNvPr>
          <p:cNvSpPr txBox="1"/>
          <p:nvPr/>
        </p:nvSpPr>
        <p:spPr>
          <a:xfrm>
            <a:off x="4847466" y="6149582"/>
            <a:ext cx="4167147" cy="646331"/>
          </a:xfrm>
          <a:prstGeom prst="rect">
            <a:avLst/>
          </a:prstGeom>
          <a:solidFill>
            <a:srgbClr val="FFFFFF"/>
          </a:solidFill>
        </p:spPr>
        <p:txBody>
          <a:bodyPr wrap="square">
            <a:spAutoFit/>
          </a:bodyPr>
          <a:lstStyle/>
          <a:p>
            <a:r>
              <a:rPr lang="en-US" dirty="0">
                <a:solidFill>
                  <a:srgbClr val="009900"/>
                </a:solidFill>
                <a:sym typeface="Wingdings" panose="05000000000000000000" pitchFamily="2" charset="2"/>
              </a:rPr>
              <a:t>[Zs. M</a:t>
            </a:r>
            <a:r>
              <a:rPr lang="hu-HU" dirty="0">
                <a:solidFill>
                  <a:srgbClr val="009900"/>
                </a:solidFill>
                <a:sym typeface="Wingdings" panose="05000000000000000000" pitchFamily="2" charset="2"/>
              </a:rPr>
              <a:t>á</a:t>
            </a:r>
            <a:r>
              <a:rPr lang="en-US" dirty="0" err="1">
                <a:solidFill>
                  <a:srgbClr val="009900"/>
                </a:solidFill>
                <a:sym typeface="Wingdings" panose="05000000000000000000" pitchFamily="2" charset="2"/>
              </a:rPr>
              <a:t>rton</a:t>
            </a:r>
            <a:r>
              <a:rPr lang="en-US" dirty="0">
                <a:solidFill>
                  <a:srgbClr val="009900"/>
                </a:solidFill>
                <a:sym typeface="Wingdings" panose="05000000000000000000" pitchFamily="2" charset="2"/>
              </a:rPr>
              <a:t>, J. Budai, M. Csete et al., ]</a:t>
            </a:r>
            <a:br>
              <a:rPr lang="en-US" dirty="0">
                <a:solidFill>
                  <a:srgbClr val="009900"/>
                </a:solidFill>
                <a:sym typeface="Wingdings" panose="05000000000000000000" pitchFamily="2" charset="2"/>
              </a:rPr>
            </a:br>
            <a:r>
              <a:rPr lang="en-US" dirty="0">
                <a:solidFill>
                  <a:srgbClr val="3333FF"/>
                </a:solidFill>
                <a:sym typeface="Wingdings" panose="05000000000000000000" pitchFamily="2" charset="2"/>
              </a:rPr>
              <a:t>                       1.0 x 0.6 mm</a:t>
            </a:r>
            <a:endParaRPr lang="en-US" dirty="0"/>
          </a:p>
        </p:txBody>
      </p:sp>
      <p:sp>
        <p:nvSpPr>
          <p:cNvPr id="20" name="TextBox 19">
            <a:extLst>
              <a:ext uri="{FF2B5EF4-FFF2-40B4-BE49-F238E27FC236}">
                <a16:creationId xmlns:a16="http://schemas.microsoft.com/office/drawing/2014/main" id="{8827E7EE-1B88-5187-4CA6-C98FA315C58A}"/>
              </a:ext>
            </a:extLst>
          </p:cNvPr>
          <p:cNvSpPr txBox="1"/>
          <p:nvPr/>
        </p:nvSpPr>
        <p:spPr>
          <a:xfrm>
            <a:off x="4274883" y="1866328"/>
            <a:ext cx="744088" cy="307777"/>
          </a:xfrm>
          <a:prstGeom prst="rect">
            <a:avLst/>
          </a:prstGeom>
          <a:noFill/>
        </p:spPr>
        <p:txBody>
          <a:bodyPr wrap="square" rtlCol="0">
            <a:spAutoFit/>
          </a:bodyPr>
          <a:lstStyle/>
          <a:p>
            <a:r>
              <a:rPr lang="en-US" sz="1400" dirty="0">
                <a:solidFill>
                  <a:srgbClr val="FF0000"/>
                </a:solidFill>
              </a:rPr>
              <a:t>HSQ</a:t>
            </a:r>
          </a:p>
        </p:txBody>
      </p:sp>
      <p:sp>
        <p:nvSpPr>
          <p:cNvPr id="21" name="TextBox 20">
            <a:extLst>
              <a:ext uri="{FF2B5EF4-FFF2-40B4-BE49-F238E27FC236}">
                <a16:creationId xmlns:a16="http://schemas.microsoft.com/office/drawing/2014/main" id="{68118F35-2224-B1EA-8FA9-CBA206071926}"/>
              </a:ext>
            </a:extLst>
          </p:cNvPr>
          <p:cNvSpPr txBox="1"/>
          <p:nvPr/>
        </p:nvSpPr>
        <p:spPr>
          <a:xfrm>
            <a:off x="4274883" y="1229031"/>
            <a:ext cx="744088" cy="307777"/>
          </a:xfrm>
          <a:prstGeom prst="rect">
            <a:avLst/>
          </a:prstGeom>
          <a:noFill/>
        </p:spPr>
        <p:txBody>
          <a:bodyPr wrap="square" rtlCol="0">
            <a:spAutoFit/>
          </a:bodyPr>
          <a:lstStyle/>
          <a:p>
            <a:r>
              <a:rPr lang="en-US" sz="1400" dirty="0">
                <a:solidFill>
                  <a:srgbClr val="FF0000"/>
                </a:solidFill>
              </a:rPr>
              <a:t>HSQ</a:t>
            </a:r>
          </a:p>
        </p:txBody>
      </p:sp>
      <p:sp>
        <p:nvSpPr>
          <p:cNvPr id="22" name="TextBox 21">
            <a:extLst>
              <a:ext uri="{FF2B5EF4-FFF2-40B4-BE49-F238E27FC236}">
                <a16:creationId xmlns:a16="http://schemas.microsoft.com/office/drawing/2014/main" id="{9FD1E449-6A25-7946-0F3F-385ACCA38601}"/>
              </a:ext>
            </a:extLst>
          </p:cNvPr>
          <p:cNvSpPr txBox="1"/>
          <p:nvPr/>
        </p:nvSpPr>
        <p:spPr>
          <a:xfrm>
            <a:off x="4175146" y="2486647"/>
            <a:ext cx="968354" cy="307777"/>
          </a:xfrm>
          <a:prstGeom prst="rect">
            <a:avLst/>
          </a:prstGeom>
          <a:noFill/>
        </p:spPr>
        <p:txBody>
          <a:bodyPr wrap="square" rtlCol="0">
            <a:spAutoFit/>
          </a:bodyPr>
          <a:lstStyle/>
          <a:p>
            <a:r>
              <a:rPr lang="en-US" sz="1400" dirty="0">
                <a:solidFill>
                  <a:srgbClr val="FF0000"/>
                </a:solidFill>
              </a:rPr>
              <a:t>Si,  SiO</a:t>
            </a:r>
            <a:r>
              <a:rPr lang="en-US" sz="1400" baseline="-25000" dirty="0">
                <a:solidFill>
                  <a:srgbClr val="FF0000"/>
                </a:solidFill>
              </a:rPr>
              <a:t>2</a:t>
            </a:r>
            <a:r>
              <a:rPr lang="en-US" sz="1400" baseline="-25000" dirty="0"/>
              <a:t>,  </a:t>
            </a:r>
            <a:endParaRPr lang="en-US" sz="1400" dirty="0">
              <a:solidFill>
                <a:srgbClr val="FF0000"/>
              </a:solidFill>
            </a:endParaRPr>
          </a:p>
        </p:txBody>
      </p:sp>
      <p:pic>
        <p:nvPicPr>
          <p:cNvPr id="23" name="Graphic 22" descr="Arrow: Straight outline">
            <a:extLst>
              <a:ext uri="{FF2B5EF4-FFF2-40B4-BE49-F238E27FC236}">
                <a16:creationId xmlns:a16="http://schemas.microsoft.com/office/drawing/2014/main" id="{61993943-5771-5597-9808-F7E247B93A1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47343" y="4087909"/>
            <a:ext cx="914400" cy="914400"/>
          </a:xfrm>
          <a:prstGeom prst="rect">
            <a:avLst/>
          </a:prstGeom>
        </p:spPr>
      </p:pic>
      <p:sp>
        <p:nvSpPr>
          <p:cNvPr id="24" name="Rectangle 23">
            <a:extLst>
              <a:ext uri="{FF2B5EF4-FFF2-40B4-BE49-F238E27FC236}">
                <a16:creationId xmlns:a16="http://schemas.microsoft.com/office/drawing/2014/main" id="{3D3AFD0F-AE95-4E10-116E-44F171C8D956}"/>
              </a:ext>
            </a:extLst>
          </p:cNvPr>
          <p:cNvSpPr/>
          <p:nvPr/>
        </p:nvSpPr>
        <p:spPr>
          <a:xfrm>
            <a:off x="6985935" y="4344007"/>
            <a:ext cx="507147" cy="345272"/>
          </a:xfrm>
          <a:prstGeom prst="rect">
            <a:avLst/>
          </a:prstGeom>
          <a:noFill/>
          <a:ln w="63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D515F5C1-74F7-D5B7-AF11-74D32C9D375F}"/>
              </a:ext>
            </a:extLst>
          </p:cNvPr>
          <p:cNvCxnSpPr>
            <a:cxnSpLocks/>
          </p:cNvCxnSpPr>
          <p:nvPr/>
        </p:nvCxnSpPr>
        <p:spPr>
          <a:xfrm>
            <a:off x="4010008" y="3887074"/>
            <a:ext cx="2975926" cy="456933"/>
          </a:xfrm>
          <a:prstGeom prst="line">
            <a:avLst/>
          </a:prstGeom>
          <a:ln w="63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E72125F9-1693-0E23-081F-F4F60A17D44D}"/>
              </a:ext>
            </a:extLst>
          </p:cNvPr>
          <p:cNvCxnSpPr>
            <a:cxnSpLocks/>
            <a:stCxn id="16" idx="3"/>
          </p:cNvCxnSpPr>
          <p:nvPr/>
        </p:nvCxnSpPr>
        <p:spPr>
          <a:xfrm flipV="1">
            <a:off x="4089443" y="4689280"/>
            <a:ext cx="2892087" cy="525458"/>
          </a:xfrm>
          <a:prstGeom prst="line">
            <a:avLst/>
          </a:prstGeom>
          <a:ln w="63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B6026FB8-CAFC-797B-6F74-81BCC56537A5}"/>
              </a:ext>
            </a:extLst>
          </p:cNvPr>
          <p:cNvCxnSpPr>
            <a:cxnSpLocks/>
          </p:cNvCxnSpPr>
          <p:nvPr/>
        </p:nvCxnSpPr>
        <p:spPr>
          <a:xfrm>
            <a:off x="5143501" y="5220393"/>
            <a:ext cx="522085" cy="508000"/>
          </a:xfrm>
          <a:prstGeom prst="line">
            <a:avLst/>
          </a:prstGeom>
          <a:ln w="6350">
            <a:solidFill>
              <a:srgbClr val="00B050"/>
            </a:solidFill>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FFEDF419-B550-67E1-D2B5-A58D35DD117B}"/>
              </a:ext>
            </a:extLst>
          </p:cNvPr>
          <p:cNvSpPr txBox="1"/>
          <p:nvPr/>
        </p:nvSpPr>
        <p:spPr>
          <a:xfrm>
            <a:off x="5575880" y="5657505"/>
            <a:ext cx="618004" cy="230832"/>
          </a:xfrm>
          <a:prstGeom prst="rect">
            <a:avLst/>
          </a:prstGeom>
          <a:noFill/>
        </p:spPr>
        <p:txBody>
          <a:bodyPr wrap="square" rtlCol="0">
            <a:spAutoFit/>
          </a:bodyPr>
          <a:lstStyle/>
          <a:p>
            <a:r>
              <a:rPr lang="en-US" sz="900" dirty="0">
                <a:solidFill>
                  <a:srgbClr val="00B050"/>
                </a:solidFill>
              </a:rPr>
              <a:t>500 nm</a:t>
            </a:r>
          </a:p>
        </p:txBody>
      </p:sp>
      <p:cxnSp>
        <p:nvCxnSpPr>
          <p:cNvPr id="36" name="Straight Connector 35">
            <a:extLst>
              <a:ext uri="{FF2B5EF4-FFF2-40B4-BE49-F238E27FC236}">
                <a16:creationId xmlns:a16="http://schemas.microsoft.com/office/drawing/2014/main" id="{43B76153-FC9B-7613-5921-737C50D419A9}"/>
              </a:ext>
            </a:extLst>
          </p:cNvPr>
          <p:cNvCxnSpPr>
            <a:cxnSpLocks/>
          </p:cNvCxnSpPr>
          <p:nvPr/>
        </p:nvCxnSpPr>
        <p:spPr>
          <a:xfrm>
            <a:off x="4757198" y="5214738"/>
            <a:ext cx="602230" cy="0"/>
          </a:xfrm>
          <a:prstGeom prst="line">
            <a:avLst/>
          </a:prstGeom>
          <a:ln w="12700">
            <a:solidFill>
              <a:srgbClr val="00B05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747461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F24829A-1297-ADE9-3090-F2A79CF87FC1}"/>
              </a:ext>
            </a:extLst>
          </p:cNvPr>
          <p:cNvPicPr>
            <a:picLocks noChangeAspect="1"/>
          </p:cNvPicPr>
          <p:nvPr/>
        </p:nvPicPr>
        <p:blipFill>
          <a:blip r:embed="rId2"/>
          <a:stretch>
            <a:fillRect/>
          </a:stretch>
        </p:blipFill>
        <p:spPr>
          <a:xfrm>
            <a:off x="169049" y="430306"/>
            <a:ext cx="9973875" cy="5782181"/>
          </a:xfrm>
          <a:prstGeom prst="rect">
            <a:avLst/>
          </a:prstGeom>
        </p:spPr>
      </p:pic>
      <p:sp>
        <p:nvSpPr>
          <p:cNvPr id="4" name="TextBox 3">
            <a:extLst>
              <a:ext uri="{FF2B5EF4-FFF2-40B4-BE49-F238E27FC236}">
                <a16:creationId xmlns:a16="http://schemas.microsoft.com/office/drawing/2014/main" id="{C94BF08C-402B-1E08-6811-ABC911095EE6}"/>
              </a:ext>
            </a:extLst>
          </p:cNvPr>
          <p:cNvSpPr txBox="1"/>
          <p:nvPr/>
        </p:nvSpPr>
        <p:spPr>
          <a:xfrm>
            <a:off x="10742279" y="753035"/>
            <a:ext cx="1362874" cy="2893100"/>
          </a:xfrm>
          <a:prstGeom prst="rect">
            <a:avLst/>
          </a:prstGeom>
          <a:noFill/>
        </p:spPr>
        <p:txBody>
          <a:bodyPr wrap="none" rtlCol="0">
            <a:spAutoFit/>
          </a:bodyPr>
          <a:lstStyle/>
          <a:p>
            <a:r>
              <a:rPr lang="en-US" sz="2000" b="1" dirty="0">
                <a:solidFill>
                  <a:srgbClr val="FF0000"/>
                </a:solidFill>
              </a:rPr>
              <a:t>ELI – ALPS</a:t>
            </a:r>
          </a:p>
          <a:p>
            <a:br>
              <a:rPr lang="en-US" dirty="0"/>
            </a:br>
            <a:r>
              <a:rPr lang="en-US" b="1" dirty="0">
                <a:solidFill>
                  <a:srgbClr val="0070C0"/>
                </a:solidFill>
              </a:rPr>
              <a:t>Target w/</a:t>
            </a:r>
            <a:br>
              <a:rPr lang="en-US" b="1" dirty="0">
                <a:solidFill>
                  <a:srgbClr val="0070C0"/>
                </a:solidFill>
              </a:rPr>
            </a:br>
            <a:r>
              <a:rPr lang="en-US" b="1" dirty="0">
                <a:solidFill>
                  <a:srgbClr val="0070C0"/>
                </a:solidFill>
              </a:rPr>
              <a:t>Directed </a:t>
            </a:r>
            <a:br>
              <a:rPr lang="en-US" b="1" dirty="0">
                <a:solidFill>
                  <a:srgbClr val="0070C0"/>
                </a:solidFill>
              </a:rPr>
            </a:br>
            <a:r>
              <a:rPr lang="en-US" b="1" dirty="0">
                <a:solidFill>
                  <a:srgbClr val="0070C0"/>
                </a:solidFill>
              </a:rPr>
              <a:t>nanorod</a:t>
            </a:r>
            <a:br>
              <a:rPr lang="en-US" b="1" dirty="0">
                <a:solidFill>
                  <a:srgbClr val="0070C0"/>
                </a:solidFill>
              </a:rPr>
            </a:br>
            <a:r>
              <a:rPr lang="en-US" b="1" dirty="0">
                <a:solidFill>
                  <a:srgbClr val="0070C0"/>
                </a:solidFill>
              </a:rPr>
              <a:t>antennas</a:t>
            </a:r>
            <a:endParaRPr lang="hu-HU" b="1" dirty="0">
              <a:solidFill>
                <a:srgbClr val="0070C0"/>
              </a:solidFill>
            </a:endParaRPr>
          </a:p>
          <a:p>
            <a:endParaRPr lang="en-US" dirty="0"/>
          </a:p>
          <a:p>
            <a:endParaRPr lang="en-US" dirty="0"/>
          </a:p>
          <a:p>
            <a:r>
              <a:rPr lang="en-US" dirty="0">
                <a:solidFill>
                  <a:srgbClr val="00B050"/>
                </a:solidFill>
              </a:rPr>
              <a:t>[Zs. M</a:t>
            </a:r>
            <a:r>
              <a:rPr lang="hu-HU" dirty="0" err="1">
                <a:solidFill>
                  <a:srgbClr val="00B050"/>
                </a:solidFill>
              </a:rPr>
              <a:t>árton</a:t>
            </a:r>
            <a:br>
              <a:rPr lang="hu-HU" dirty="0">
                <a:solidFill>
                  <a:srgbClr val="00B050"/>
                </a:solidFill>
              </a:rPr>
            </a:br>
            <a:r>
              <a:rPr lang="hu-HU" dirty="0" err="1">
                <a:solidFill>
                  <a:srgbClr val="00B050"/>
                </a:solidFill>
              </a:rPr>
              <a:t>et</a:t>
            </a:r>
            <a:r>
              <a:rPr lang="hu-HU" dirty="0">
                <a:solidFill>
                  <a:srgbClr val="00B050"/>
                </a:solidFill>
              </a:rPr>
              <a:t> </a:t>
            </a:r>
            <a:r>
              <a:rPr lang="hu-HU" dirty="0" err="1">
                <a:solidFill>
                  <a:srgbClr val="00B050"/>
                </a:solidFill>
              </a:rPr>
              <a:t>al</a:t>
            </a:r>
            <a:r>
              <a:rPr lang="hu-HU" dirty="0">
                <a:solidFill>
                  <a:srgbClr val="00B050"/>
                </a:solidFill>
              </a:rPr>
              <a:t>.</a:t>
            </a:r>
            <a:r>
              <a:rPr lang="en-US" dirty="0">
                <a:solidFill>
                  <a:srgbClr val="00B050"/>
                </a:solidFill>
              </a:rPr>
              <a:t>]</a:t>
            </a:r>
          </a:p>
        </p:txBody>
      </p:sp>
      <p:sp>
        <p:nvSpPr>
          <p:cNvPr id="5" name="Footer Placeholder 4">
            <a:extLst>
              <a:ext uri="{FF2B5EF4-FFF2-40B4-BE49-F238E27FC236}">
                <a16:creationId xmlns:a16="http://schemas.microsoft.com/office/drawing/2014/main" id="{5A59BBC0-94EC-EE03-6E7C-301B18ECC949}"/>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2BCD8389-8778-F44F-F5C4-19610C28C36D}"/>
              </a:ext>
            </a:extLst>
          </p:cNvPr>
          <p:cNvSpPr>
            <a:spLocks noGrp="1"/>
          </p:cNvSpPr>
          <p:nvPr>
            <p:ph type="sldNum" sz="quarter" idx="12"/>
          </p:nvPr>
        </p:nvSpPr>
        <p:spPr/>
        <p:txBody>
          <a:bodyPr/>
          <a:lstStyle/>
          <a:p>
            <a:fld id="{94C746F7-F6CF-4975-9C38-EAEB56E4C17B}" type="slidenum">
              <a:rPr lang="en-US" smtClean="0"/>
              <a:t>25</a:t>
            </a:fld>
            <a:endParaRPr lang="en-US"/>
          </a:p>
        </p:txBody>
      </p:sp>
      <p:pic>
        <p:nvPicPr>
          <p:cNvPr id="7" name="Picture 6" descr="A black text on a white background&#10;&#10;Description automatically generated">
            <a:extLst>
              <a:ext uri="{FF2B5EF4-FFF2-40B4-BE49-F238E27FC236}">
                <a16:creationId xmlns:a16="http://schemas.microsoft.com/office/drawing/2014/main" id="{673FFCC3-2FF9-C988-F7CE-AF09B4B0FA76}"/>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183037" y="6160563"/>
            <a:ext cx="1310326" cy="560912"/>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17161886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C1BDB59-9480-5B29-2EFF-6061F56380F3}"/>
              </a:ext>
            </a:extLst>
          </p:cNvPr>
          <p:cNvSpPr>
            <a:spLocks noGrp="1"/>
          </p:cNvSpPr>
          <p:nvPr>
            <p:ph type="ftr" sz="quarter" idx="11"/>
          </p:nvPr>
        </p:nvSpPr>
        <p:spPr/>
        <p:txBody>
          <a:bodyPr/>
          <a:lstStyle/>
          <a:p>
            <a:r>
              <a:rPr lang="en-US" dirty="0"/>
              <a:t>Csernai, L.P. [NAPLIFE&amp;FUSENOW]</a:t>
            </a:r>
          </a:p>
        </p:txBody>
      </p:sp>
      <p:sp>
        <p:nvSpPr>
          <p:cNvPr id="3" name="Slide Number Placeholder 2">
            <a:extLst>
              <a:ext uri="{FF2B5EF4-FFF2-40B4-BE49-F238E27FC236}">
                <a16:creationId xmlns:a16="http://schemas.microsoft.com/office/drawing/2014/main" id="{CA0FDE38-3DBC-ECAD-1F5F-CB9858D26054}"/>
              </a:ext>
            </a:extLst>
          </p:cNvPr>
          <p:cNvSpPr>
            <a:spLocks noGrp="1"/>
          </p:cNvSpPr>
          <p:nvPr>
            <p:ph type="sldNum" sz="quarter" idx="12"/>
          </p:nvPr>
        </p:nvSpPr>
        <p:spPr/>
        <p:txBody>
          <a:bodyPr/>
          <a:lstStyle/>
          <a:p>
            <a:fld id="{94C746F7-F6CF-4975-9C38-EAEB56E4C17B}" type="slidenum">
              <a:rPr lang="en-US" smtClean="0"/>
              <a:t>26</a:t>
            </a:fld>
            <a:endParaRPr lang="en-US" dirty="0"/>
          </a:p>
        </p:txBody>
      </p:sp>
      <p:pic>
        <p:nvPicPr>
          <p:cNvPr id="5" name="Picture 4">
            <a:extLst>
              <a:ext uri="{FF2B5EF4-FFF2-40B4-BE49-F238E27FC236}">
                <a16:creationId xmlns:a16="http://schemas.microsoft.com/office/drawing/2014/main" id="{243EECBE-77AE-11D8-C9B4-136C7729C8E2}"/>
              </a:ext>
            </a:extLst>
          </p:cNvPr>
          <p:cNvPicPr>
            <a:picLocks noChangeAspect="1"/>
          </p:cNvPicPr>
          <p:nvPr/>
        </p:nvPicPr>
        <p:blipFill>
          <a:blip r:embed="rId2"/>
          <a:stretch>
            <a:fillRect/>
          </a:stretch>
        </p:blipFill>
        <p:spPr>
          <a:xfrm>
            <a:off x="0" y="330412"/>
            <a:ext cx="11006406" cy="6093439"/>
          </a:xfrm>
          <a:prstGeom prst="rect">
            <a:avLst/>
          </a:prstGeom>
        </p:spPr>
      </p:pic>
      <p:sp>
        <p:nvSpPr>
          <p:cNvPr id="9" name="TextBox 8">
            <a:extLst>
              <a:ext uri="{FF2B5EF4-FFF2-40B4-BE49-F238E27FC236}">
                <a16:creationId xmlns:a16="http://schemas.microsoft.com/office/drawing/2014/main" id="{BF0661F7-0B33-04B5-47D7-C208BE766FA5}"/>
              </a:ext>
            </a:extLst>
          </p:cNvPr>
          <p:cNvSpPr txBox="1"/>
          <p:nvPr/>
        </p:nvSpPr>
        <p:spPr>
          <a:xfrm>
            <a:off x="683879" y="6034033"/>
            <a:ext cx="10407051" cy="369332"/>
          </a:xfrm>
          <a:prstGeom prst="rect">
            <a:avLst/>
          </a:prstGeom>
          <a:noFill/>
        </p:spPr>
        <p:txBody>
          <a:bodyPr wrap="square" rtlCol="0">
            <a:spAutoFit/>
          </a:bodyPr>
          <a:lstStyle/>
          <a:p>
            <a:r>
              <a:rPr lang="en-US" b="1" dirty="0"/>
              <a:t>[ Imene </a:t>
            </a:r>
            <a:r>
              <a:rPr lang="en-US" b="1" dirty="0" err="1"/>
              <a:t>Benabdelghani</a:t>
            </a:r>
            <a:r>
              <a:rPr lang="en-US" b="1" dirty="0"/>
              <a:t> </a:t>
            </a:r>
            <a:r>
              <a:rPr lang="en-US" dirty="0">
                <a:latin typeface="Arial" panose="020B0604020202020204" pitchFamily="34" charset="0"/>
                <a:cs typeface="Arial" panose="020B0604020202020204" pitchFamily="34" charset="0"/>
              </a:rPr>
              <a:t>et al., (NAPLIFE Collaboration) @ ELI-ALPS:          XIV ICNFP 2025 </a:t>
            </a:r>
            <a:r>
              <a:rPr lang="en-US" b="1"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p>
        </p:txBody>
      </p:sp>
      <p:sp>
        <p:nvSpPr>
          <p:cNvPr id="10" name="TextBox 9">
            <a:extLst>
              <a:ext uri="{FF2B5EF4-FFF2-40B4-BE49-F238E27FC236}">
                <a16:creationId xmlns:a16="http://schemas.microsoft.com/office/drawing/2014/main" id="{FCC2D27D-48CE-66A1-077A-67308CC56215}"/>
              </a:ext>
            </a:extLst>
          </p:cNvPr>
          <p:cNvSpPr txBox="1"/>
          <p:nvPr/>
        </p:nvSpPr>
        <p:spPr>
          <a:xfrm>
            <a:off x="10627019" y="1191025"/>
            <a:ext cx="1564982" cy="3693319"/>
          </a:xfrm>
          <a:prstGeom prst="rect">
            <a:avLst/>
          </a:prstGeom>
          <a:noFill/>
        </p:spPr>
        <p:txBody>
          <a:bodyPr wrap="square" rtlCol="0">
            <a:spAutoFit/>
          </a:bodyPr>
          <a:lstStyle/>
          <a:p>
            <a:r>
              <a:rPr lang="en-US" dirty="0">
                <a:solidFill>
                  <a:srgbClr val="FF0000"/>
                </a:solidFill>
              </a:rPr>
              <a:t>Laser </a:t>
            </a:r>
            <a:br>
              <a:rPr lang="en-US" dirty="0">
                <a:solidFill>
                  <a:srgbClr val="FF0000"/>
                </a:solidFill>
              </a:rPr>
            </a:br>
            <a:r>
              <a:rPr lang="en-US" dirty="0">
                <a:solidFill>
                  <a:srgbClr val="FF0000"/>
                </a:solidFill>
              </a:rPr>
              <a:t>beam is</a:t>
            </a:r>
            <a:br>
              <a:rPr lang="en-US" dirty="0">
                <a:solidFill>
                  <a:srgbClr val="FF0000"/>
                </a:solidFill>
              </a:rPr>
            </a:br>
            <a:r>
              <a:rPr lang="en-US" b="1" dirty="0">
                <a:solidFill>
                  <a:srgbClr val="FF0000"/>
                </a:solidFill>
              </a:rPr>
              <a:t>horizontally</a:t>
            </a:r>
            <a:br>
              <a:rPr lang="en-US" dirty="0">
                <a:solidFill>
                  <a:srgbClr val="FF0000"/>
                </a:solidFill>
              </a:rPr>
            </a:br>
            <a:r>
              <a:rPr lang="en-US" dirty="0">
                <a:solidFill>
                  <a:srgbClr val="FF0000"/>
                </a:solidFill>
              </a:rPr>
              <a:t>polarized !!!</a:t>
            </a:r>
            <a:br>
              <a:rPr lang="en-US" dirty="0">
                <a:solidFill>
                  <a:srgbClr val="FF0000"/>
                </a:solidFill>
              </a:rPr>
            </a:br>
            <a:endParaRPr lang="en-US" dirty="0">
              <a:solidFill>
                <a:srgbClr val="FF0000"/>
              </a:solidFill>
            </a:endParaRPr>
          </a:p>
          <a:p>
            <a:r>
              <a:rPr lang="en-US" dirty="0">
                <a:solidFill>
                  <a:srgbClr val="FF0000"/>
                </a:solidFill>
                <a:sym typeface="Wingdings" panose="05000000000000000000" pitchFamily="2" charset="2"/>
              </a:rPr>
              <a:t></a:t>
            </a:r>
            <a:br>
              <a:rPr lang="en-US" dirty="0">
                <a:solidFill>
                  <a:srgbClr val="FF0000"/>
                </a:solidFill>
                <a:sym typeface="Wingdings" panose="05000000000000000000" pitchFamily="2" charset="2"/>
              </a:rPr>
            </a:br>
            <a:br>
              <a:rPr lang="en-US" dirty="0">
                <a:solidFill>
                  <a:srgbClr val="FF0000"/>
                </a:solidFill>
                <a:sym typeface="Wingdings" panose="05000000000000000000" pitchFamily="2" charset="2"/>
              </a:rPr>
            </a:br>
            <a:r>
              <a:rPr lang="en-US" dirty="0">
                <a:solidFill>
                  <a:srgbClr val="FF0000"/>
                </a:solidFill>
                <a:sym typeface="Wingdings" panose="05000000000000000000" pitchFamily="2" charset="2"/>
              </a:rPr>
              <a:t>Nanorod</a:t>
            </a:r>
            <a:br>
              <a:rPr lang="en-US" dirty="0">
                <a:solidFill>
                  <a:srgbClr val="FF0000"/>
                </a:solidFill>
                <a:sym typeface="Wingdings" panose="05000000000000000000" pitchFamily="2" charset="2"/>
              </a:rPr>
            </a:br>
            <a:r>
              <a:rPr lang="en-US" dirty="0">
                <a:solidFill>
                  <a:srgbClr val="FF0000"/>
                </a:solidFill>
                <a:sym typeface="Wingdings" panose="05000000000000000000" pitchFamily="2" charset="2"/>
              </a:rPr>
              <a:t>antennas</a:t>
            </a:r>
            <a:br>
              <a:rPr lang="en-US" dirty="0">
                <a:solidFill>
                  <a:srgbClr val="FF0000"/>
                </a:solidFill>
                <a:sym typeface="Wingdings" panose="05000000000000000000" pitchFamily="2" charset="2"/>
              </a:rPr>
            </a:br>
            <a:r>
              <a:rPr lang="en-US" dirty="0">
                <a:solidFill>
                  <a:srgbClr val="FF0000"/>
                </a:solidFill>
                <a:sym typeface="Wingdings" panose="05000000000000000000" pitchFamily="2" charset="2"/>
              </a:rPr>
              <a:t>accelerate </a:t>
            </a:r>
            <a:br>
              <a:rPr lang="en-US" dirty="0">
                <a:solidFill>
                  <a:srgbClr val="FF0000"/>
                </a:solidFill>
                <a:sym typeface="Wingdings" panose="05000000000000000000" pitchFamily="2" charset="2"/>
              </a:rPr>
            </a:br>
            <a:r>
              <a:rPr lang="en-US" dirty="0">
                <a:solidFill>
                  <a:srgbClr val="FF0000"/>
                </a:solidFill>
                <a:sym typeface="Wingdings" panose="05000000000000000000" pitchFamily="2" charset="2"/>
              </a:rPr>
              <a:t>protons</a:t>
            </a:r>
            <a:br>
              <a:rPr lang="en-US" dirty="0">
                <a:solidFill>
                  <a:srgbClr val="FF0000"/>
                </a:solidFill>
                <a:sym typeface="Wingdings" panose="05000000000000000000" pitchFamily="2" charset="2"/>
              </a:rPr>
            </a:br>
            <a:r>
              <a:rPr lang="en-US" b="1" dirty="0">
                <a:solidFill>
                  <a:srgbClr val="FF0000"/>
                </a:solidFill>
                <a:sym typeface="Wingdings" panose="05000000000000000000" pitchFamily="2" charset="2"/>
              </a:rPr>
              <a:t>horizontally</a:t>
            </a:r>
            <a:br>
              <a:rPr lang="en-US" dirty="0">
                <a:solidFill>
                  <a:srgbClr val="FF0000"/>
                </a:solidFill>
                <a:sym typeface="Wingdings" panose="05000000000000000000" pitchFamily="2" charset="2"/>
              </a:rPr>
            </a:br>
            <a:r>
              <a:rPr lang="en-US" b="1" dirty="0">
                <a:solidFill>
                  <a:srgbClr val="FF0000"/>
                </a:solidFill>
                <a:sym typeface="Wingdings" panose="05000000000000000000" pitchFamily="2" charset="2"/>
              </a:rPr>
              <a:t>!!</a:t>
            </a:r>
            <a:r>
              <a:rPr lang="en-US" dirty="0">
                <a:solidFill>
                  <a:srgbClr val="FF0000"/>
                </a:solidFill>
                <a:sym typeface="Wingdings" panose="05000000000000000000" pitchFamily="2" charset="2"/>
              </a:rPr>
              <a:t>!</a:t>
            </a:r>
            <a:endParaRPr lang="en-US" dirty="0">
              <a:solidFill>
                <a:srgbClr val="FF0000"/>
              </a:solidFill>
            </a:endParaRPr>
          </a:p>
        </p:txBody>
      </p:sp>
    </p:spTree>
    <p:extLst>
      <p:ext uri="{BB962C8B-B14F-4D97-AF65-F5344CB8AC3E}">
        <p14:creationId xmlns:p14="http://schemas.microsoft.com/office/powerpoint/2010/main" val="13904275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BC9776-8000-C0C4-8EAE-067E7FFAC2DC}"/>
              </a:ext>
            </a:extLst>
          </p:cNvPr>
          <p:cNvSpPr txBox="1"/>
          <p:nvPr/>
        </p:nvSpPr>
        <p:spPr>
          <a:xfrm>
            <a:off x="909665" y="205971"/>
            <a:ext cx="3533934" cy="584775"/>
          </a:xfrm>
          <a:prstGeom prst="rect">
            <a:avLst/>
          </a:prstGeom>
          <a:noFill/>
        </p:spPr>
        <p:txBody>
          <a:bodyPr wrap="square">
            <a:spAutoFit/>
          </a:bodyPr>
          <a:lstStyle/>
          <a:p>
            <a:r>
              <a:rPr lang="en-US" sz="3200" b="1" dirty="0">
                <a:solidFill>
                  <a:srgbClr val="FF0000"/>
                </a:solidFill>
                <a:effectLst>
                  <a:outerShdw blurRad="50800" dist="50800" dir="5400000" algn="ctr" rotWithShape="0">
                    <a:schemeClr val="tx1"/>
                  </a:outerShdw>
                </a:effectLst>
              </a:rPr>
              <a:t>Crater Volume</a:t>
            </a:r>
            <a:endParaRPr lang="en-US" sz="3200" dirty="0">
              <a:effectLst>
                <a:outerShdw blurRad="50800" dist="50800" dir="5400000" algn="ctr" rotWithShape="0">
                  <a:schemeClr val="tx1"/>
                </a:outerShdw>
              </a:effectLst>
            </a:endParaRPr>
          </a:p>
        </p:txBody>
      </p:sp>
      <p:sp>
        <p:nvSpPr>
          <p:cNvPr id="5" name="TextBox 4">
            <a:extLst>
              <a:ext uri="{FF2B5EF4-FFF2-40B4-BE49-F238E27FC236}">
                <a16:creationId xmlns:a16="http://schemas.microsoft.com/office/drawing/2014/main" id="{8B2964F8-DC86-4E66-0FD1-CF8D19721E22}"/>
              </a:ext>
            </a:extLst>
          </p:cNvPr>
          <p:cNvSpPr txBox="1"/>
          <p:nvPr/>
        </p:nvSpPr>
        <p:spPr>
          <a:xfrm>
            <a:off x="348792" y="5017506"/>
            <a:ext cx="11632676" cy="707886"/>
          </a:xfrm>
          <a:prstGeom prst="rect">
            <a:avLst/>
          </a:prstGeom>
          <a:noFill/>
        </p:spPr>
        <p:txBody>
          <a:bodyPr wrap="square" rtlCol="0">
            <a:spAutoFit/>
          </a:bodyPr>
          <a:lstStyle/>
          <a:p>
            <a:r>
              <a:rPr lang="en-US" sz="2000" dirty="0"/>
              <a:t>Change of the crater volume with the amount of laser light reflected by the target (plasma mirror) for the laser irradiations of the undoped (Au0) and gold nanorod containing (</a:t>
            </a:r>
            <a:r>
              <a:rPr lang="en-US" sz="2000" b="1" dirty="0"/>
              <a:t>Au2</a:t>
            </a:r>
            <a:r>
              <a:rPr lang="en-US" sz="2000" dirty="0"/>
              <a:t>) targets</a:t>
            </a:r>
          </a:p>
        </p:txBody>
      </p:sp>
      <p:pic>
        <p:nvPicPr>
          <p:cNvPr id="9" name="Picture 8">
            <a:extLst>
              <a:ext uri="{FF2B5EF4-FFF2-40B4-BE49-F238E27FC236}">
                <a16:creationId xmlns:a16="http://schemas.microsoft.com/office/drawing/2014/main" id="{4096AC1A-B029-69F2-F2C5-13717B828375}"/>
              </a:ext>
            </a:extLst>
          </p:cNvPr>
          <p:cNvPicPr>
            <a:picLocks noChangeAspect="1"/>
          </p:cNvPicPr>
          <p:nvPr/>
        </p:nvPicPr>
        <p:blipFill>
          <a:blip r:embed="rId2"/>
          <a:stretch>
            <a:fillRect/>
          </a:stretch>
        </p:blipFill>
        <p:spPr>
          <a:xfrm>
            <a:off x="6096000" y="0"/>
            <a:ext cx="6009528" cy="4956629"/>
          </a:xfrm>
          <a:prstGeom prst="rect">
            <a:avLst/>
          </a:prstGeom>
        </p:spPr>
      </p:pic>
      <p:sp>
        <p:nvSpPr>
          <p:cNvPr id="10" name="TextBox 9">
            <a:extLst>
              <a:ext uri="{FF2B5EF4-FFF2-40B4-BE49-F238E27FC236}">
                <a16:creationId xmlns:a16="http://schemas.microsoft.com/office/drawing/2014/main" id="{DFFDC5D4-03E2-B4C8-3C6E-E62A07A8A1DE}"/>
              </a:ext>
            </a:extLst>
          </p:cNvPr>
          <p:cNvSpPr txBox="1"/>
          <p:nvPr/>
        </p:nvSpPr>
        <p:spPr>
          <a:xfrm>
            <a:off x="216817" y="2252424"/>
            <a:ext cx="5637229" cy="923330"/>
          </a:xfrm>
          <a:prstGeom prst="rect">
            <a:avLst/>
          </a:prstGeom>
          <a:noFill/>
        </p:spPr>
        <p:txBody>
          <a:bodyPr wrap="square" rtlCol="0">
            <a:spAutoFit/>
          </a:bodyPr>
          <a:lstStyle/>
          <a:p>
            <a:pPr algn="ctr"/>
            <a:r>
              <a:rPr lang="en-US" dirty="0">
                <a:solidFill>
                  <a:srgbClr val="009900"/>
                </a:solidFill>
              </a:rPr>
              <a:t>[ Ágnes Nagyné Szokol et al., arxiv.org/pdf/2402.18138 ]</a:t>
            </a:r>
          </a:p>
          <a:p>
            <a:pPr algn="ctr"/>
            <a:endParaRPr lang="en-US" dirty="0">
              <a:solidFill>
                <a:srgbClr val="009900"/>
              </a:solidFill>
            </a:endParaRPr>
          </a:p>
          <a:p>
            <a:pPr algn="ctr"/>
            <a:r>
              <a:rPr lang="en-US" b="1" dirty="0"/>
              <a:t>Q =  ~ 6</a:t>
            </a:r>
          </a:p>
        </p:txBody>
      </p:sp>
      <p:pic>
        <p:nvPicPr>
          <p:cNvPr id="11" name="Picture 10" descr="A black text on a white background&#10;&#10;Description automatically generated">
            <a:extLst>
              <a:ext uri="{FF2B5EF4-FFF2-40B4-BE49-F238E27FC236}">
                <a16:creationId xmlns:a16="http://schemas.microsoft.com/office/drawing/2014/main" id="{4CFAE385-EBB6-770A-1B6E-3B50D58A3128}"/>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126476" y="6234244"/>
            <a:ext cx="1423447" cy="609335"/>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6" name="Footer Placeholder 5">
            <a:extLst>
              <a:ext uri="{FF2B5EF4-FFF2-40B4-BE49-F238E27FC236}">
                <a16:creationId xmlns:a16="http://schemas.microsoft.com/office/drawing/2014/main" id="{D336A257-142C-7FA4-8828-E24C588A228D}"/>
              </a:ext>
            </a:extLst>
          </p:cNvPr>
          <p:cNvSpPr>
            <a:spLocks noGrp="1"/>
          </p:cNvSpPr>
          <p:nvPr>
            <p:ph type="ftr" sz="quarter" idx="11"/>
          </p:nvPr>
        </p:nvSpPr>
        <p:spPr/>
        <p:txBody>
          <a:bodyPr/>
          <a:lstStyle/>
          <a:p>
            <a:r>
              <a:rPr lang="en-US"/>
              <a:t>Csernai, L.P. [NAPLIFE&amp;FUSENOW]</a:t>
            </a:r>
          </a:p>
        </p:txBody>
      </p:sp>
      <p:sp>
        <p:nvSpPr>
          <p:cNvPr id="7" name="Slide Number Placeholder 6">
            <a:extLst>
              <a:ext uri="{FF2B5EF4-FFF2-40B4-BE49-F238E27FC236}">
                <a16:creationId xmlns:a16="http://schemas.microsoft.com/office/drawing/2014/main" id="{B4F64BC6-7A26-01F9-ADD3-24B5C75337F5}"/>
              </a:ext>
            </a:extLst>
          </p:cNvPr>
          <p:cNvSpPr>
            <a:spLocks noGrp="1"/>
          </p:cNvSpPr>
          <p:nvPr>
            <p:ph type="sldNum" sz="quarter" idx="12"/>
          </p:nvPr>
        </p:nvSpPr>
        <p:spPr/>
        <p:txBody>
          <a:bodyPr/>
          <a:lstStyle/>
          <a:p>
            <a:fld id="{A2E152B5-655A-4903-97AF-B33B98D802EE}" type="slidenum">
              <a:rPr lang="en-US" smtClean="0"/>
              <a:t>27</a:t>
            </a:fld>
            <a:endParaRPr lang="en-US"/>
          </a:p>
        </p:txBody>
      </p:sp>
    </p:spTree>
    <p:extLst>
      <p:ext uri="{BB962C8B-B14F-4D97-AF65-F5344CB8AC3E}">
        <p14:creationId xmlns:p14="http://schemas.microsoft.com/office/powerpoint/2010/main" val="35672124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p:nvPr/>
        </p:nvPicPr>
        <p:blipFill>
          <a:blip r:embed="rId2" cstate="print">
            <a:extLst>
              <a:ext uri="{28A0092B-C50C-407E-A947-70E740481C1C}">
                <a14:useLocalDpi xmlns:a14="http://schemas.microsoft.com/office/drawing/2010/main" val="0"/>
              </a:ext>
            </a:extLst>
          </a:blip>
          <a:stretch>
            <a:fillRect/>
          </a:stretch>
        </p:blipFill>
        <p:spPr>
          <a:xfrm>
            <a:off x="145837" y="136525"/>
            <a:ext cx="4666473" cy="2655339"/>
          </a:xfrm>
          <a:prstGeom prst="rect">
            <a:avLst/>
          </a:prstGeom>
        </p:spPr>
      </p:pic>
      <p:pic>
        <p:nvPicPr>
          <p:cNvPr id="3" name="Kép 2"/>
          <p:cNvPicPr/>
          <p:nvPr/>
        </p:nvPicPr>
        <p:blipFill>
          <a:blip r:embed="rId3">
            <a:extLst>
              <a:ext uri="{28A0092B-C50C-407E-A947-70E740481C1C}">
                <a14:useLocalDpi xmlns:a14="http://schemas.microsoft.com/office/drawing/2010/main" val="0"/>
              </a:ext>
            </a:extLst>
          </a:blip>
          <a:stretch>
            <a:fillRect/>
          </a:stretch>
        </p:blipFill>
        <p:spPr>
          <a:xfrm>
            <a:off x="7692103" y="121500"/>
            <a:ext cx="4177718" cy="2655339"/>
          </a:xfrm>
          <a:prstGeom prst="rect">
            <a:avLst/>
          </a:prstGeom>
        </p:spPr>
      </p:pic>
      <p:sp>
        <p:nvSpPr>
          <p:cNvPr id="7" name="Szövegdoboz 6"/>
          <p:cNvSpPr txBox="1"/>
          <p:nvPr/>
        </p:nvSpPr>
        <p:spPr>
          <a:xfrm>
            <a:off x="3025630" y="2441198"/>
            <a:ext cx="1165371" cy="276999"/>
          </a:xfrm>
          <a:prstGeom prst="rect">
            <a:avLst/>
          </a:prstGeom>
          <a:noFill/>
        </p:spPr>
        <p:txBody>
          <a:bodyPr wrap="square" rtlCol="0">
            <a:spAutoFit/>
          </a:bodyPr>
          <a:lstStyle/>
          <a:p>
            <a:r>
              <a:rPr lang="en-US" sz="1200" dirty="0">
                <a:solidFill>
                  <a:schemeClr val="bg1"/>
                </a:solidFill>
              </a:rPr>
              <a:t>13,15.10⁵µ³</a:t>
            </a:r>
          </a:p>
        </p:txBody>
      </p:sp>
      <p:sp>
        <p:nvSpPr>
          <p:cNvPr id="8" name="Szövegdoboz 7"/>
          <p:cNvSpPr txBox="1"/>
          <p:nvPr/>
        </p:nvSpPr>
        <p:spPr>
          <a:xfrm flipV="1">
            <a:off x="2857500" y="3531928"/>
            <a:ext cx="3909620" cy="276999"/>
          </a:xfrm>
          <a:prstGeom prst="rect">
            <a:avLst/>
          </a:prstGeom>
          <a:noFill/>
        </p:spPr>
        <p:txBody>
          <a:bodyPr wrap="square" rtlCol="0">
            <a:spAutoFit/>
          </a:bodyPr>
          <a:lstStyle/>
          <a:p>
            <a:r>
              <a:rPr lang="en-US" sz="1200" dirty="0">
                <a:solidFill>
                  <a:schemeClr val="bg1"/>
                </a:solidFill>
              </a:rPr>
              <a:t>3,48.10⁵µ³</a:t>
            </a:r>
          </a:p>
        </p:txBody>
      </p:sp>
      <p:sp>
        <p:nvSpPr>
          <p:cNvPr id="9" name="Szövegdoboz 8"/>
          <p:cNvSpPr txBox="1"/>
          <p:nvPr/>
        </p:nvSpPr>
        <p:spPr>
          <a:xfrm flipH="1">
            <a:off x="7413072" y="2441198"/>
            <a:ext cx="1493238" cy="277000"/>
          </a:xfrm>
          <a:prstGeom prst="rect">
            <a:avLst/>
          </a:prstGeom>
          <a:noFill/>
        </p:spPr>
        <p:txBody>
          <a:bodyPr wrap="square" rtlCol="0">
            <a:spAutoFit/>
          </a:bodyPr>
          <a:lstStyle/>
          <a:p>
            <a:r>
              <a:rPr lang="en-US" sz="1200" dirty="0">
                <a:solidFill>
                  <a:schemeClr val="bg1"/>
                </a:solidFill>
              </a:rPr>
              <a:t>3,48.10⁵µ³</a:t>
            </a:r>
          </a:p>
        </p:txBody>
      </p:sp>
      <p:pic>
        <p:nvPicPr>
          <p:cNvPr id="10" name="Kép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385" y="3102239"/>
            <a:ext cx="4475829" cy="3746832"/>
          </a:xfrm>
          <a:prstGeom prst="rect">
            <a:avLst/>
          </a:prstGeom>
        </p:spPr>
      </p:pic>
      <p:sp>
        <p:nvSpPr>
          <p:cNvPr id="15" name="Szövegdoboz 14"/>
          <p:cNvSpPr txBox="1"/>
          <p:nvPr/>
        </p:nvSpPr>
        <p:spPr>
          <a:xfrm>
            <a:off x="6082121" y="2992850"/>
            <a:ext cx="3964909" cy="369332"/>
          </a:xfrm>
          <a:prstGeom prst="rect">
            <a:avLst/>
          </a:prstGeom>
          <a:noFill/>
        </p:spPr>
        <p:txBody>
          <a:bodyPr wrap="square" rtlCol="0">
            <a:spAutoFit/>
          </a:bodyPr>
          <a:lstStyle/>
          <a:p>
            <a:pPr algn="ctr"/>
            <a:r>
              <a:rPr lang="en-US" dirty="0"/>
              <a:t>Images: Laser pulse length  43fs</a:t>
            </a:r>
          </a:p>
        </p:txBody>
      </p:sp>
      <p:sp>
        <p:nvSpPr>
          <p:cNvPr id="16" name="Szövegdoboz 15"/>
          <p:cNvSpPr txBox="1"/>
          <p:nvPr/>
        </p:nvSpPr>
        <p:spPr>
          <a:xfrm>
            <a:off x="4698568" y="3906050"/>
            <a:ext cx="2397764" cy="707886"/>
          </a:xfrm>
          <a:prstGeom prst="rect">
            <a:avLst/>
          </a:prstGeom>
          <a:noFill/>
        </p:spPr>
        <p:txBody>
          <a:bodyPr wrap="square" rtlCol="0">
            <a:spAutoFit/>
          </a:bodyPr>
          <a:lstStyle/>
          <a:p>
            <a:pPr algn="ctr"/>
            <a:r>
              <a:rPr lang="en-US" sz="2000" dirty="0"/>
              <a:t>Proton counts vs pulse length</a:t>
            </a:r>
          </a:p>
        </p:txBody>
      </p:sp>
      <p:cxnSp>
        <p:nvCxnSpPr>
          <p:cNvPr id="18" name="Egyenes összekötő nyíllal 17"/>
          <p:cNvCxnSpPr>
            <a:stCxn id="16" idx="1"/>
          </p:cNvCxnSpPr>
          <p:nvPr/>
        </p:nvCxnSpPr>
        <p:spPr>
          <a:xfrm flipH="1" flipV="1">
            <a:off x="4309002" y="4224991"/>
            <a:ext cx="389566" cy="350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Picture 12" descr="A diagram of a line with arrows pointing to the center">
            <a:extLst>
              <a:ext uri="{FF2B5EF4-FFF2-40B4-BE49-F238E27FC236}">
                <a16:creationId xmlns:a16="http://schemas.microsoft.com/office/drawing/2014/main" id="{2660158A-5F62-A06C-4F3F-E20FD88A09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47912" y="3470303"/>
            <a:ext cx="3776450" cy="1673654"/>
          </a:xfrm>
          <a:prstGeom prst="rect">
            <a:avLst/>
          </a:prstGeom>
        </p:spPr>
      </p:pic>
      <p:sp>
        <p:nvSpPr>
          <p:cNvPr id="14" name="TextBox 13">
            <a:extLst>
              <a:ext uri="{FF2B5EF4-FFF2-40B4-BE49-F238E27FC236}">
                <a16:creationId xmlns:a16="http://schemas.microsoft.com/office/drawing/2014/main" id="{2F46EE94-4B1A-CBD1-8128-F79E21E634A9}"/>
              </a:ext>
            </a:extLst>
          </p:cNvPr>
          <p:cNvSpPr txBox="1"/>
          <p:nvPr/>
        </p:nvSpPr>
        <p:spPr>
          <a:xfrm>
            <a:off x="9880052" y="1688527"/>
            <a:ext cx="656025" cy="369332"/>
          </a:xfrm>
          <a:prstGeom prst="rect">
            <a:avLst/>
          </a:prstGeom>
          <a:noFill/>
        </p:spPr>
        <p:txBody>
          <a:bodyPr wrap="square" rtlCol="0">
            <a:spAutoFit/>
          </a:bodyPr>
          <a:lstStyle/>
          <a:p>
            <a:r>
              <a:rPr lang="en-US" b="1" dirty="0">
                <a:solidFill>
                  <a:srgbClr val="FFFF00"/>
                </a:solidFill>
              </a:rPr>
              <a:t>Au0</a:t>
            </a:r>
          </a:p>
        </p:txBody>
      </p:sp>
      <p:sp>
        <p:nvSpPr>
          <p:cNvPr id="19" name="TextBox 18">
            <a:extLst>
              <a:ext uri="{FF2B5EF4-FFF2-40B4-BE49-F238E27FC236}">
                <a16:creationId xmlns:a16="http://schemas.microsoft.com/office/drawing/2014/main" id="{B3DB423B-D6CB-1130-8C6B-582CB9531F83}"/>
              </a:ext>
            </a:extLst>
          </p:cNvPr>
          <p:cNvSpPr txBox="1"/>
          <p:nvPr/>
        </p:nvSpPr>
        <p:spPr>
          <a:xfrm>
            <a:off x="5426096" y="1697181"/>
            <a:ext cx="656025" cy="369332"/>
          </a:xfrm>
          <a:prstGeom prst="rect">
            <a:avLst/>
          </a:prstGeom>
          <a:noFill/>
        </p:spPr>
        <p:txBody>
          <a:bodyPr wrap="square" rtlCol="0">
            <a:spAutoFit/>
          </a:bodyPr>
          <a:lstStyle/>
          <a:p>
            <a:r>
              <a:rPr lang="en-US" b="1" dirty="0">
                <a:solidFill>
                  <a:srgbClr val="FFFF00"/>
                </a:solidFill>
              </a:rPr>
              <a:t>Au2</a:t>
            </a:r>
          </a:p>
        </p:txBody>
      </p:sp>
      <p:sp>
        <p:nvSpPr>
          <p:cNvPr id="4" name="TextBox 3">
            <a:extLst>
              <a:ext uri="{FF2B5EF4-FFF2-40B4-BE49-F238E27FC236}">
                <a16:creationId xmlns:a16="http://schemas.microsoft.com/office/drawing/2014/main" id="{0C2C7A82-BF2A-CAD8-492D-CC1F1298E917}"/>
              </a:ext>
            </a:extLst>
          </p:cNvPr>
          <p:cNvSpPr txBox="1"/>
          <p:nvPr/>
        </p:nvSpPr>
        <p:spPr>
          <a:xfrm>
            <a:off x="8092220" y="5302880"/>
            <a:ext cx="3909620" cy="923330"/>
          </a:xfrm>
          <a:prstGeom prst="rect">
            <a:avLst/>
          </a:prstGeom>
          <a:noFill/>
        </p:spPr>
        <p:txBody>
          <a:bodyPr wrap="square" rtlCol="0">
            <a:spAutoFit/>
          </a:bodyPr>
          <a:lstStyle/>
          <a:p>
            <a:r>
              <a:rPr lang="en-US" b="1" dirty="0">
                <a:solidFill>
                  <a:srgbClr val="009900"/>
                </a:solidFill>
                <a:latin typeface="Times New Roman" panose="02020603050405020304" pitchFamily="18" charset="0"/>
              </a:rPr>
              <a:t>[ Nagyné Szokol Ágnes</a:t>
            </a:r>
            <a:r>
              <a:rPr lang="en-US" dirty="0">
                <a:solidFill>
                  <a:srgbClr val="009900"/>
                </a:solidFill>
                <a:latin typeface="Times New Roman" panose="02020603050405020304" pitchFamily="18" charset="0"/>
              </a:rPr>
              <a:t> for the NAPLIFE Collaboration</a:t>
            </a:r>
            <a:br>
              <a:rPr lang="en-US" dirty="0">
                <a:solidFill>
                  <a:srgbClr val="009900"/>
                </a:solidFill>
              </a:rPr>
            </a:br>
            <a:r>
              <a:rPr lang="en-US" dirty="0">
                <a:solidFill>
                  <a:srgbClr val="009900"/>
                </a:solidFill>
                <a:latin typeface="Times New Roman" panose="02020603050405020304" pitchFamily="18" charset="0"/>
              </a:rPr>
              <a:t>Simonyi Nap, </a:t>
            </a:r>
            <a:r>
              <a:rPr lang="en-US" b="1" dirty="0">
                <a:solidFill>
                  <a:srgbClr val="009900"/>
                </a:solidFill>
                <a:latin typeface="Times New Roman" panose="02020603050405020304" pitchFamily="18" charset="0"/>
              </a:rPr>
              <a:t>Budapest</a:t>
            </a:r>
            <a:r>
              <a:rPr lang="en-US" dirty="0">
                <a:solidFill>
                  <a:srgbClr val="009900"/>
                </a:solidFill>
                <a:latin typeface="Times New Roman" panose="02020603050405020304" pitchFamily="18" charset="0"/>
              </a:rPr>
              <a:t>, 2024.10.17</a:t>
            </a:r>
            <a:r>
              <a:rPr lang="en-US" b="1" dirty="0">
                <a:solidFill>
                  <a:srgbClr val="009900"/>
                </a:solidFill>
                <a:latin typeface="Times New Roman" panose="02020603050405020304" pitchFamily="18" charset="0"/>
              </a:rPr>
              <a:t>. </a:t>
            </a:r>
            <a:r>
              <a:rPr lang="en-US" b="1" dirty="0">
                <a:solidFill>
                  <a:srgbClr val="000000"/>
                </a:solidFill>
                <a:latin typeface="Times New Roman" panose="02020603050405020304" pitchFamily="18" charset="0"/>
              </a:rPr>
              <a:t>]</a:t>
            </a:r>
            <a:endParaRPr lang="en-US" b="1" dirty="0"/>
          </a:p>
        </p:txBody>
      </p:sp>
      <p:sp>
        <p:nvSpPr>
          <p:cNvPr id="5" name="Footer Placeholder 4">
            <a:extLst>
              <a:ext uri="{FF2B5EF4-FFF2-40B4-BE49-F238E27FC236}">
                <a16:creationId xmlns:a16="http://schemas.microsoft.com/office/drawing/2014/main" id="{EEA80C91-353E-B9A4-CA0B-39AA524BA029}"/>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B8B952FB-9C31-92CB-F6DB-AACA35A4F952}"/>
              </a:ext>
            </a:extLst>
          </p:cNvPr>
          <p:cNvSpPr>
            <a:spLocks noGrp="1"/>
          </p:cNvSpPr>
          <p:nvPr>
            <p:ph type="sldNum" sz="quarter" idx="12"/>
          </p:nvPr>
        </p:nvSpPr>
        <p:spPr/>
        <p:txBody>
          <a:bodyPr/>
          <a:lstStyle/>
          <a:p>
            <a:fld id="{A2E152B5-655A-4903-97AF-B33B98D802EE}" type="slidenum">
              <a:rPr lang="en-US" smtClean="0"/>
              <a:t>28</a:t>
            </a:fld>
            <a:endParaRPr lang="en-US"/>
          </a:p>
        </p:txBody>
      </p:sp>
    </p:spTree>
    <p:extLst>
      <p:ext uri="{BB962C8B-B14F-4D97-AF65-F5344CB8AC3E}">
        <p14:creationId xmlns:p14="http://schemas.microsoft.com/office/powerpoint/2010/main" val="2936561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275890B-E160-F3E6-8BEB-AF3696525E17}"/>
              </a:ext>
            </a:extLst>
          </p:cNvPr>
          <p:cNvSpPr>
            <a:spLocks noGrp="1"/>
          </p:cNvSpPr>
          <p:nvPr>
            <p:ph type="ftr" sz="quarter" idx="11"/>
          </p:nvPr>
        </p:nvSpPr>
        <p:spPr>
          <a:xfrm>
            <a:off x="4957572" y="6356351"/>
            <a:ext cx="3086100" cy="365125"/>
          </a:xfrm>
        </p:spPr>
        <p:txBody>
          <a:bodyPr/>
          <a:lstStyle/>
          <a:p>
            <a:r>
              <a:rPr lang="en-US"/>
              <a:t>Csernai, L.P. [NAPLIFE&amp;FUSENOW]</a:t>
            </a:r>
            <a:endParaRPr lang="en-US" dirty="0"/>
          </a:p>
        </p:txBody>
      </p:sp>
      <p:sp>
        <p:nvSpPr>
          <p:cNvPr id="3" name="Slide Number Placeholder 2">
            <a:extLst>
              <a:ext uri="{FF2B5EF4-FFF2-40B4-BE49-F238E27FC236}">
                <a16:creationId xmlns:a16="http://schemas.microsoft.com/office/drawing/2014/main" id="{F8914A61-6DD0-CBDE-FAEE-DF775C8DF329}"/>
              </a:ext>
            </a:extLst>
          </p:cNvPr>
          <p:cNvSpPr>
            <a:spLocks noGrp="1"/>
          </p:cNvSpPr>
          <p:nvPr>
            <p:ph type="sldNum" sz="quarter" idx="12"/>
          </p:nvPr>
        </p:nvSpPr>
        <p:spPr/>
        <p:txBody>
          <a:bodyPr/>
          <a:lstStyle/>
          <a:p>
            <a:fld id="{A2E152B5-655A-4903-97AF-B33B98D802EE}" type="slidenum">
              <a:rPr lang="en-US" smtClean="0"/>
              <a:t>29</a:t>
            </a:fld>
            <a:endParaRPr lang="en-US"/>
          </a:p>
        </p:txBody>
      </p:sp>
      <p:sp>
        <p:nvSpPr>
          <p:cNvPr id="5" name="TextBox 4">
            <a:extLst>
              <a:ext uri="{FF2B5EF4-FFF2-40B4-BE49-F238E27FC236}">
                <a16:creationId xmlns:a16="http://schemas.microsoft.com/office/drawing/2014/main" id="{D9737AC3-CFF6-C3EE-D255-C1165B96F39E}"/>
              </a:ext>
            </a:extLst>
          </p:cNvPr>
          <p:cNvSpPr txBox="1"/>
          <p:nvPr/>
        </p:nvSpPr>
        <p:spPr>
          <a:xfrm>
            <a:off x="287859" y="96291"/>
            <a:ext cx="7607808" cy="2031325"/>
          </a:xfrm>
          <a:prstGeom prst="rect">
            <a:avLst/>
          </a:prstGeom>
          <a:noFill/>
        </p:spPr>
        <p:txBody>
          <a:bodyPr wrap="square">
            <a:spAutoFit/>
          </a:bodyPr>
          <a:lstStyle/>
          <a:p>
            <a:pPr algn="l"/>
            <a:r>
              <a:rPr lang="en-US" dirty="0">
                <a:solidFill>
                  <a:srgbClr val="3333FF"/>
                </a:solidFill>
                <a:latin typeface="Times New Roman" panose="02020603050405020304" pitchFamily="18" charset="0"/>
              </a:rPr>
              <a:t>[ N. Kroó, M. Aladi, M. Kedves, B. </a:t>
            </a:r>
            <a:r>
              <a:rPr lang="en-US" dirty="0" err="1">
                <a:solidFill>
                  <a:srgbClr val="3333FF"/>
                </a:solidFill>
                <a:latin typeface="Times New Roman" panose="02020603050405020304" pitchFamily="18" charset="0"/>
              </a:rPr>
              <a:t>Ráczkevi</a:t>
            </a:r>
            <a:r>
              <a:rPr lang="en-US" dirty="0">
                <a:solidFill>
                  <a:srgbClr val="3333FF"/>
                </a:solidFill>
                <a:latin typeface="Times New Roman" panose="02020603050405020304" pitchFamily="18" charset="0"/>
              </a:rPr>
              <a:t>, A. Kumari, P. </a:t>
            </a:r>
            <a:r>
              <a:rPr lang="en-US" dirty="0" err="1">
                <a:solidFill>
                  <a:srgbClr val="3333FF"/>
                </a:solidFill>
                <a:latin typeface="Times New Roman" panose="02020603050405020304" pitchFamily="18" charset="0"/>
              </a:rPr>
              <a:t>Rácz</a:t>
            </a:r>
            <a:r>
              <a:rPr lang="en-US" dirty="0">
                <a:solidFill>
                  <a:srgbClr val="3333FF"/>
                </a:solidFill>
                <a:latin typeface="Times New Roman" panose="02020603050405020304" pitchFamily="18" charset="0"/>
              </a:rPr>
              <a:t>, M. </a:t>
            </a:r>
            <a:r>
              <a:rPr lang="en-US" dirty="0" err="1">
                <a:solidFill>
                  <a:srgbClr val="3333FF"/>
                </a:solidFill>
                <a:latin typeface="Times New Roman" panose="02020603050405020304" pitchFamily="18" charset="0"/>
              </a:rPr>
              <a:t>Veres</a:t>
            </a:r>
            <a:r>
              <a:rPr lang="en-US" dirty="0">
                <a:solidFill>
                  <a:srgbClr val="3333FF"/>
                </a:solidFill>
                <a:latin typeface="Times New Roman" panose="02020603050405020304" pitchFamily="18" charset="0"/>
              </a:rPr>
              <a:t>, G. </a:t>
            </a:r>
            <a:r>
              <a:rPr lang="en-US" dirty="0" err="1">
                <a:solidFill>
                  <a:srgbClr val="3333FF"/>
                </a:solidFill>
                <a:latin typeface="Times New Roman" panose="02020603050405020304" pitchFamily="18" charset="0"/>
              </a:rPr>
              <a:t>Galbács</a:t>
            </a:r>
            <a:r>
              <a:rPr lang="en-US" dirty="0">
                <a:solidFill>
                  <a:srgbClr val="3333FF"/>
                </a:solidFill>
                <a:latin typeface="Times New Roman" panose="02020603050405020304" pitchFamily="18" charset="0"/>
              </a:rPr>
              <a:t>, L.P. Csernai, T.S. Biró, for the </a:t>
            </a:r>
            <a:r>
              <a:rPr lang="en-US" b="1" dirty="0">
                <a:solidFill>
                  <a:srgbClr val="3333FF"/>
                </a:solidFill>
                <a:latin typeface="Times New Roman" panose="02020603050405020304" pitchFamily="18" charset="0"/>
              </a:rPr>
              <a:t>NAPLIFE Collaboration</a:t>
            </a:r>
            <a:r>
              <a:rPr lang="en-US" dirty="0">
                <a:solidFill>
                  <a:srgbClr val="3333FF"/>
                </a:solidFill>
                <a:latin typeface="Times New Roman" panose="02020603050405020304" pitchFamily="18" charset="0"/>
              </a:rPr>
              <a:t>, Monitoring of </a:t>
            </a:r>
            <a:r>
              <a:rPr lang="en-US" dirty="0" err="1">
                <a:solidFill>
                  <a:srgbClr val="3333FF"/>
                </a:solidFill>
                <a:latin typeface="Times New Roman" panose="02020603050405020304" pitchFamily="18" charset="0"/>
              </a:rPr>
              <a:t>nanoplasmonics</a:t>
            </a:r>
            <a:r>
              <a:rPr lang="en-US" dirty="0">
                <a:solidFill>
                  <a:srgbClr val="3333FF"/>
                </a:solidFill>
                <a:latin typeface="Times New Roman" panose="02020603050405020304" pitchFamily="18" charset="0"/>
              </a:rPr>
              <a:t>-assisted deuterium production in a polymer seeded with resonant Au nanorods using in situ femtosecond laser induced breakdown spectroscopy,</a:t>
            </a:r>
            <a:br>
              <a:rPr lang="en-US" dirty="0">
                <a:solidFill>
                  <a:srgbClr val="3333FF"/>
                </a:solidFill>
                <a:latin typeface="Times New Roman" panose="02020603050405020304" pitchFamily="18" charset="0"/>
              </a:rPr>
            </a:br>
            <a:r>
              <a:rPr lang="en-US" b="1" i="1" dirty="0">
                <a:solidFill>
                  <a:srgbClr val="FF0000"/>
                </a:solidFill>
                <a:latin typeface="Times New Roman" panose="02020603050405020304" pitchFamily="18" charset="0"/>
              </a:rPr>
              <a:t>Scientific Reports (Nature)</a:t>
            </a:r>
            <a:r>
              <a:rPr lang="en-US" b="1" dirty="0">
                <a:solidFill>
                  <a:srgbClr val="FF0000"/>
                </a:solidFill>
                <a:latin typeface="Times New Roman" panose="02020603050405020304" pitchFamily="18" charset="0"/>
              </a:rPr>
              <a:t> 14</a:t>
            </a:r>
            <a:r>
              <a:rPr lang="en-US" dirty="0">
                <a:solidFill>
                  <a:srgbClr val="000000"/>
                </a:solidFill>
                <a:latin typeface="Times New Roman" panose="02020603050405020304" pitchFamily="18" charset="0"/>
              </a:rPr>
              <a:t>, </a:t>
            </a:r>
            <a:r>
              <a:rPr lang="en-US" dirty="0">
                <a:solidFill>
                  <a:srgbClr val="3333FF"/>
                </a:solidFill>
                <a:latin typeface="Times New Roman" panose="02020603050405020304" pitchFamily="18" charset="0"/>
              </a:rPr>
              <a:t>18288 (2024)., </a:t>
            </a:r>
            <a:r>
              <a:rPr lang="en-US" dirty="0">
                <a:latin typeface="Times New Roman" panose="02020603050405020304" pitchFamily="18" charset="0"/>
              </a:rPr>
              <a:t>(arXiv:2312.16723)</a:t>
            </a:r>
            <a:br>
              <a:rPr lang="en-US" dirty="0">
                <a:latin typeface="Times New Roman" panose="02020603050405020304" pitchFamily="18" charset="0"/>
              </a:rPr>
            </a:br>
            <a:r>
              <a:rPr lang="en-US" dirty="0">
                <a:solidFill>
                  <a:srgbClr val="3333FF"/>
                </a:solidFill>
                <a:latin typeface="Times New Roman" panose="02020603050405020304" pitchFamily="18" charset="0"/>
                <a:hlinkClick r:id="rId2">
                  <a:extLst>
                    <a:ext uri="{A12FA001-AC4F-418D-AE19-62706E023703}">
                      <ahyp:hlinkClr xmlns:ahyp="http://schemas.microsoft.com/office/drawing/2018/hyperlinkcolor" val="tx"/>
                    </a:ext>
                  </a:extLst>
                </a:hlinkClick>
              </a:rPr>
              <a:t>https://doi.org/10.1038/s41598-024-69289-4</a:t>
            </a:r>
            <a:r>
              <a:rPr lang="en-US" dirty="0">
                <a:solidFill>
                  <a:srgbClr val="3333FF"/>
                </a:solidFill>
                <a:latin typeface="Times New Roman" panose="02020603050405020304" pitchFamily="18" charset="0"/>
              </a:rPr>
              <a:t>  ]</a:t>
            </a:r>
          </a:p>
        </p:txBody>
      </p:sp>
      <p:sp>
        <p:nvSpPr>
          <p:cNvPr id="6" name="TextBox 5">
            <a:extLst>
              <a:ext uri="{FF2B5EF4-FFF2-40B4-BE49-F238E27FC236}">
                <a16:creationId xmlns:a16="http://schemas.microsoft.com/office/drawing/2014/main" id="{47F7FBBB-5271-FC1A-C379-B1E1017C545C}"/>
              </a:ext>
            </a:extLst>
          </p:cNvPr>
          <p:cNvSpPr txBox="1"/>
          <p:nvPr/>
        </p:nvSpPr>
        <p:spPr>
          <a:xfrm>
            <a:off x="8043672" y="1111953"/>
            <a:ext cx="4402317" cy="523220"/>
          </a:xfrm>
          <a:prstGeom prst="rect">
            <a:avLst/>
          </a:prstGeom>
          <a:noFill/>
        </p:spPr>
        <p:txBody>
          <a:bodyPr wrap="square" rtlCol="0">
            <a:spAutoFit/>
          </a:bodyPr>
          <a:lstStyle/>
          <a:p>
            <a:r>
              <a:rPr lang="en-US" sz="2800" b="1" dirty="0">
                <a:solidFill>
                  <a:srgbClr val="FF0000"/>
                </a:solidFill>
                <a:effectLst>
                  <a:outerShdw blurRad="50800" dist="50800" dir="5400000" algn="ctr" rotWithShape="0">
                    <a:schemeClr val="tx1"/>
                  </a:outerShdw>
                </a:effectLst>
              </a:rPr>
              <a:t>Deuterium  production</a:t>
            </a:r>
          </a:p>
        </p:txBody>
      </p:sp>
      <p:pic>
        <p:nvPicPr>
          <p:cNvPr id="8" name="Picture 7">
            <a:extLst>
              <a:ext uri="{FF2B5EF4-FFF2-40B4-BE49-F238E27FC236}">
                <a16:creationId xmlns:a16="http://schemas.microsoft.com/office/drawing/2014/main" id="{108EBBDD-3588-FE5B-DAA3-7D274535881E}"/>
              </a:ext>
            </a:extLst>
          </p:cNvPr>
          <p:cNvPicPr>
            <a:picLocks noChangeAspect="1"/>
          </p:cNvPicPr>
          <p:nvPr/>
        </p:nvPicPr>
        <p:blipFill>
          <a:blip r:embed="rId3"/>
          <a:stretch>
            <a:fillRect/>
          </a:stretch>
        </p:blipFill>
        <p:spPr>
          <a:xfrm>
            <a:off x="1732693" y="2167850"/>
            <a:ext cx="7916957" cy="4593860"/>
          </a:xfrm>
          <a:prstGeom prst="rect">
            <a:avLst/>
          </a:prstGeom>
        </p:spPr>
      </p:pic>
      <p:pic>
        <p:nvPicPr>
          <p:cNvPr id="4" name="Picture 3" descr="A black text on a white background&#10;&#10;Description automatically generated">
            <a:extLst>
              <a:ext uri="{FF2B5EF4-FFF2-40B4-BE49-F238E27FC236}">
                <a16:creationId xmlns:a16="http://schemas.microsoft.com/office/drawing/2014/main" id="{2116DE38-1095-F80C-67E9-7F04BC4A4975}"/>
              </a:ext>
            </a:extLst>
          </p:cNvPr>
          <p:cNvPicPr>
            <a:picLocks noChangeAspect="1"/>
          </p:cNvPicPr>
          <p:nvPr/>
        </p:nvPicPr>
        <p:blipFill>
          <a:blip r:embed="rId4">
            <a:alphaModFix amt="35000"/>
            <a:extLst>
              <a:ext uri="{28A0092B-C50C-407E-A947-70E740481C1C}">
                <a14:useLocalDpi xmlns:a14="http://schemas.microsoft.com/office/drawing/2010/main" val="0"/>
              </a:ext>
            </a:extLst>
          </a:blip>
          <a:stretch>
            <a:fillRect/>
          </a:stretch>
        </p:blipFill>
        <p:spPr>
          <a:xfrm>
            <a:off x="28543" y="6222138"/>
            <a:ext cx="1480008" cy="633548"/>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2841346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ack text on a white background&#10;&#10;Description automatically generated">
            <a:extLst>
              <a:ext uri="{FF2B5EF4-FFF2-40B4-BE49-F238E27FC236}">
                <a16:creationId xmlns:a16="http://schemas.microsoft.com/office/drawing/2014/main" id="{2ED82998-5938-3DD5-066C-867E1EA7F507}"/>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140616" y="6199439"/>
            <a:ext cx="1395167" cy="597230"/>
          </a:xfrm>
          <a:prstGeom prst="rect">
            <a:avLst/>
          </a:prstGeom>
          <a:effectLst>
            <a:outerShdw blurRad="50800" dist="50800" dir="5400000" algn="ctr" rotWithShape="0">
              <a:srgbClr val="000000">
                <a:alpha val="0"/>
              </a:srgbClr>
            </a:outerShdw>
            <a:reflection stA="4000" endPos="65000" dist="50800" dir="5400000" sy="-100000" algn="bl" rotWithShape="0"/>
          </a:effectLst>
        </p:spPr>
      </p:pic>
      <p:pic>
        <p:nvPicPr>
          <p:cNvPr id="10" name="Picture 9" descr="A close-up of a logo&#10;&#10;Description automatically generated">
            <a:extLst>
              <a:ext uri="{FF2B5EF4-FFF2-40B4-BE49-F238E27FC236}">
                <a16:creationId xmlns:a16="http://schemas.microsoft.com/office/drawing/2014/main" id="{AA5BCD20-A9F5-7858-FCA0-278A783FC5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652" y="2610805"/>
            <a:ext cx="3920581" cy="1023932"/>
          </a:xfrm>
          <a:prstGeom prst="rect">
            <a:avLst/>
          </a:prstGeom>
        </p:spPr>
      </p:pic>
      <p:pic>
        <p:nvPicPr>
          <p:cNvPr id="14" name="Picture 13" descr="A logo with a bridge and a sun&#10;&#10;Description automatically generated with medium confidence">
            <a:extLst>
              <a:ext uri="{FF2B5EF4-FFF2-40B4-BE49-F238E27FC236}">
                <a16:creationId xmlns:a16="http://schemas.microsoft.com/office/drawing/2014/main" id="{E289A399-6364-4725-42D7-B3ED6D98F7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9387" y="5851318"/>
            <a:ext cx="1683114" cy="867459"/>
          </a:xfrm>
          <a:prstGeom prst="rect">
            <a:avLst/>
          </a:prstGeom>
        </p:spPr>
      </p:pic>
      <p:pic>
        <p:nvPicPr>
          <p:cNvPr id="20" name="Picture 19" descr="A person with a beard and red text&#10;&#10;Description automatically generated">
            <a:extLst>
              <a:ext uri="{FF2B5EF4-FFF2-40B4-BE49-F238E27FC236}">
                <a16:creationId xmlns:a16="http://schemas.microsoft.com/office/drawing/2014/main" id="{AEC79725-5274-E715-AB5C-A88B101A31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2951" y="264655"/>
            <a:ext cx="2951397" cy="1399029"/>
          </a:xfrm>
          <a:prstGeom prst="rect">
            <a:avLst/>
          </a:prstGeom>
        </p:spPr>
      </p:pic>
      <p:pic>
        <p:nvPicPr>
          <p:cNvPr id="22" name="Picture 21" descr="A black and white logo with an owl&#10;&#10;Description automatically generated">
            <a:extLst>
              <a:ext uri="{FF2B5EF4-FFF2-40B4-BE49-F238E27FC236}">
                <a16:creationId xmlns:a16="http://schemas.microsoft.com/office/drawing/2014/main" id="{C01181F8-2876-3403-7CF1-15232FB0C9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8789" y="1212374"/>
            <a:ext cx="1532905" cy="1407769"/>
          </a:xfrm>
          <a:prstGeom prst="rect">
            <a:avLst/>
          </a:prstGeom>
        </p:spPr>
      </p:pic>
      <p:pic>
        <p:nvPicPr>
          <p:cNvPr id="26" name="Picture 25" descr="A red and green shield with a gold crown&#10;&#10;Description automatically generated">
            <a:extLst>
              <a:ext uri="{FF2B5EF4-FFF2-40B4-BE49-F238E27FC236}">
                <a16:creationId xmlns:a16="http://schemas.microsoft.com/office/drawing/2014/main" id="{0AF2B791-2C5F-D85F-5C87-FE6AD3B3C46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35705" y="2383496"/>
            <a:ext cx="1885950" cy="2152650"/>
          </a:xfrm>
          <a:prstGeom prst="rect">
            <a:avLst/>
          </a:prstGeom>
        </p:spPr>
      </p:pic>
      <p:pic>
        <p:nvPicPr>
          <p:cNvPr id="28" name="Picture 27" descr="A logo with a cross and a robe&#10;&#10;Description automatically generated">
            <a:extLst>
              <a:ext uri="{FF2B5EF4-FFF2-40B4-BE49-F238E27FC236}">
                <a16:creationId xmlns:a16="http://schemas.microsoft.com/office/drawing/2014/main" id="{B22E8F8D-B72D-F15C-A242-42D54A6E9DE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36667" y="2955160"/>
            <a:ext cx="1785326" cy="1501819"/>
          </a:xfrm>
          <a:prstGeom prst="rect">
            <a:avLst/>
          </a:prstGeom>
        </p:spPr>
      </p:pic>
      <p:pic>
        <p:nvPicPr>
          <p:cNvPr id="30" name="Picture 29" descr="A black and white logo">
            <a:extLst>
              <a:ext uri="{FF2B5EF4-FFF2-40B4-BE49-F238E27FC236}">
                <a16:creationId xmlns:a16="http://schemas.microsoft.com/office/drawing/2014/main" id="{D3AB543C-8ED7-5B87-EA2D-97725042A0F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362001" y="2530614"/>
            <a:ext cx="1478040" cy="599286"/>
          </a:xfrm>
          <a:prstGeom prst="rect">
            <a:avLst/>
          </a:prstGeom>
        </p:spPr>
      </p:pic>
      <p:pic>
        <p:nvPicPr>
          <p:cNvPr id="32" name="Picture 31" descr="A black text on a white background&#10;&#10;Description automatically generated">
            <a:extLst>
              <a:ext uri="{FF2B5EF4-FFF2-40B4-BE49-F238E27FC236}">
                <a16:creationId xmlns:a16="http://schemas.microsoft.com/office/drawing/2014/main" id="{9BFD0CFE-A607-109F-1105-34D5A917758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622981" y="1691437"/>
            <a:ext cx="1478039" cy="630418"/>
          </a:xfrm>
          <a:prstGeom prst="rect">
            <a:avLst/>
          </a:prstGeom>
        </p:spPr>
      </p:pic>
      <p:pic>
        <p:nvPicPr>
          <p:cNvPr id="34" name="Picture 33" descr="A black background with a black square&#10;&#10;Description automatically generated with medium confidence">
            <a:extLst>
              <a:ext uri="{FF2B5EF4-FFF2-40B4-BE49-F238E27FC236}">
                <a16:creationId xmlns:a16="http://schemas.microsoft.com/office/drawing/2014/main" id="{15B22A23-AB9C-9545-DC00-E9A2CBCDB09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30280" y="4892335"/>
            <a:ext cx="1340037" cy="1373539"/>
          </a:xfrm>
          <a:prstGeom prst="rect">
            <a:avLst/>
          </a:prstGeom>
        </p:spPr>
      </p:pic>
      <p:pic>
        <p:nvPicPr>
          <p:cNvPr id="12" name="Picture 11" descr="A black and white logo&#10;&#10;Description automatically generated">
            <a:extLst>
              <a:ext uri="{FF2B5EF4-FFF2-40B4-BE49-F238E27FC236}">
                <a16:creationId xmlns:a16="http://schemas.microsoft.com/office/drawing/2014/main" id="{89217FEC-6231-0D9C-C8EC-BF4AA1254D9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658202" y="101138"/>
            <a:ext cx="1478039" cy="1476162"/>
          </a:xfrm>
          <a:prstGeom prst="rect">
            <a:avLst/>
          </a:prstGeom>
        </p:spPr>
      </p:pic>
      <p:pic>
        <p:nvPicPr>
          <p:cNvPr id="13" name="Picture 12" descr="A person holding a shield and a bird&#10;&#10;Description automatically generated">
            <a:extLst>
              <a:ext uri="{FF2B5EF4-FFF2-40B4-BE49-F238E27FC236}">
                <a16:creationId xmlns:a16="http://schemas.microsoft.com/office/drawing/2014/main" id="{E7343454-CB88-729F-CDA3-140A8061370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130280" y="1963742"/>
            <a:ext cx="1133982" cy="1465258"/>
          </a:xfrm>
          <a:prstGeom prst="rect">
            <a:avLst/>
          </a:prstGeom>
        </p:spPr>
      </p:pic>
      <p:pic>
        <p:nvPicPr>
          <p:cNvPr id="16" name="Picture 15" descr="A logo of a company&#10;&#10;Description automatically generated">
            <a:extLst>
              <a:ext uri="{FF2B5EF4-FFF2-40B4-BE49-F238E27FC236}">
                <a16:creationId xmlns:a16="http://schemas.microsoft.com/office/drawing/2014/main" id="{6F2AF821-45A3-6D86-0CE1-D8EDAA7AB11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827080" y="3216219"/>
            <a:ext cx="1364920" cy="1181779"/>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E86022CD-25D5-2800-2C65-8F6CB3E7B19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952337" y="4958965"/>
            <a:ext cx="1266170" cy="1266170"/>
          </a:xfrm>
          <a:prstGeom prst="rect">
            <a:avLst/>
          </a:prstGeom>
        </p:spPr>
      </p:pic>
      <p:pic>
        <p:nvPicPr>
          <p:cNvPr id="7" name="Picture 6" descr="A red and black logo&#10;&#10;Description automatically generated">
            <a:extLst>
              <a:ext uri="{FF2B5EF4-FFF2-40B4-BE49-F238E27FC236}">
                <a16:creationId xmlns:a16="http://schemas.microsoft.com/office/drawing/2014/main" id="{816E957C-84C1-E8DB-AB39-A0F87B4B7F3D}"/>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631788" y="1716426"/>
            <a:ext cx="2576285" cy="569345"/>
          </a:xfrm>
          <a:prstGeom prst="rect">
            <a:avLst/>
          </a:prstGeom>
        </p:spPr>
      </p:pic>
      <p:pic>
        <p:nvPicPr>
          <p:cNvPr id="8" name="Picture 7" descr="A red and white circle with a green hexagon and white text&#10;&#10;Description automatically generated">
            <a:extLst>
              <a:ext uri="{FF2B5EF4-FFF2-40B4-BE49-F238E27FC236}">
                <a16:creationId xmlns:a16="http://schemas.microsoft.com/office/drawing/2014/main" id="{47621947-52B9-E84B-A7F6-5F2AE010C111}"/>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0362001" y="4815516"/>
            <a:ext cx="1251458" cy="1208222"/>
          </a:xfrm>
          <a:prstGeom prst="rect">
            <a:avLst/>
          </a:prstGeom>
        </p:spPr>
      </p:pic>
      <p:pic>
        <p:nvPicPr>
          <p:cNvPr id="9" name="Picture 8" descr="A logo for a company&#10;&#10;Description automatically generated">
            <a:extLst>
              <a:ext uri="{FF2B5EF4-FFF2-40B4-BE49-F238E27FC236}">
                <a16:creationId xmlns:a16="http://schemas.microsoft.com/office/drawing/2014/main" id="{EAF52973-732E-9C3E-8E82-F5C84E82E999}"/>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517044" y="143456"/>
            <a:ext cx="1748087" cy="1476162"/>
          </a:xfrm>
          <a:prstGeom prst="rect">
            <a:avLst/>
          </a:prstGeom>
        </p:spPr>
      </p:pic>
      <p:sp>
        <p:nvSpPr>
          <p:cNvPr id="5" name="Footer Placeholder 4">
            <a:extLst>
              <a:ext uri="{FF2B5EF4-FFF2-40B4-BE49-F238E27FC236}">
                <a16:creationId xmlns:a16="http://schemas.microsoft.com/office/drawing/2014/main" id="{7B90893A-E3F9-1651-B58A-F635127D3C79}"/>
              </a:ext>
            </a:extLst>
          </p:cNvPr>
          <p:cNvSpPr>
            <a:spLocks noGrp="1"/>
          </p:cNvSpPr>
          <p:nvPr>
            <p:ph type="ftr" sz="quarter" idx="11"/>
          </p:nvPr>
        </p:nvSpPr>
        <p:spPr>
          <a:xfrm>
            <a:off x="3840389" y="6536215"/>
            <a:ext cx="3086100" cy="365125"/>
          </a:xfrm>
        </p:spPr>
        <p:txBody>
          <a:bodyPr/>
          <a:lstStyle/>
          <a:p>
            <a:r>
              <a:rPr lang="en-US"/>
              <a:t>Csernai, L.P. [NAPLIFE&amp;FUSENOW]</a:t>
            </a:r>
            <a:endParaRPr lang="en-US" dirty="0"/>
          </a:p>
        </p:txBody>
      </p:sp>
      <p:sp>
        <p:nvSpPr>
          <p:cNvPr id="15" name="Slide Number Placeholder 14">
            <a:extLst>
              <a:ext uri="{FF2B5EF4-FFF2-40B4-BE49-F238E27FC236}">
                <a16:creationId xmlns:a16="http://schemas.microsoft.com/office/drawing/2014/main" id="{700F04FF-D413-D7AC-8327-898D1DB6E8A4}"/>
              </a:ext>
            </a:extLst>
          </p:cNvPr>
          <p:cNvSpPr>
            <a:spLocks noGrp="1"/>
          </p:cNvSpPr>
          <p:nvPr>
            <p:ph type="sldNum" sz="quarter" idx="12"/>
          </p:nvPr>
        </p:nvSpPr>
        <p:spPr/>
        <p:txBody>
          <a:bodyPr/>
          <a:lstStyle/>
          <a:p>
            <a:fld id="{A2E152B5-655A-4903-97AF-B33B98D802EE}" type="slidenum">
              <a:rPr lang="en-US" smtClean="0"/>
              <a:t>3</a:t>
            </a:fld>
            <a:endParaRPr lang="en-US"/>
          </a:p>
        </p:txBody>
      </p:sp>
      <p:pic>
        <p:nvPicPr>
          <p:cNvPr id="4" name="Picture 3" descr="A blue background with white text&#10;&#10;Description automatically generated">
            <a:extLst>
              <a:ext uri="{FF2B5EF4-FFF2-40B4-BE49-F238E27FC236}">
                <a16:creationId xmlns:a16="http://schemas.microsoft.com/office/drawing/2014/main" id="{33E31DFC-1B96-43A3-AB55-FF1B473800B8}"/>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88789" y="203983"/>
            <a:ext cx="3110888" cy="777722"/>
          </a:xfrm>
          <a:prstGeom prst="rect">
            <a:avLst/>
          </a:prstGeom>
        </p:spPr>
      </p:pic>
      <p:sp>
        <p:nvSpPr>
          <p:cNvPr id="6" name="TextBox 5">
            <a:extLst>
              <a:ext uri="{FF2B5EF4-FFF2-40B4-BE49-F238E27FC236}">
                <a16:creationId xmlns:a16="http://schemas.microsoft.com/office/drawing/2014/main" id="{5947B874-68F9-19B9-69EF-DF93AF01018B}"/>
              </a:ext>
            </a:extLst>
          </p:cNvPr>
          <p:cNvSpPr txBox="1"/>
          <p:nvPr/>
        </p:nvSpPr>
        <p:spPr>
          <a:xfrm>
            <a:off x="8446781" y="6127726"/>
            <a:ext cx="3573095" cy="707886"/>
          </a:xfrm>
          <a:prstGeom prst="rect">
            <a:avLst/>
          </a:prstGeom>
          <a:solidFill>
            <a:srgbClr val="FFFFFF"/>
          </a:solidFill>
        </p:spPr>
        <p:txBody>
          <a:bodyPr wrap="square" rtlCol="0">
            <a:spAutoFit/>
          </a:bodyPr>
          <a:lstStyle/>
          <a:p>
            <a:pPr algn="r"/>
            <a:r>
              <a:rPr lang="hu-HU" sz="2000" dirty="0">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rPr>
              <a:t>Csernai László</a:t>
            </a:r>
            <a:br>
              <a:rPr lang="hu-HU" sz="2000" dirty="0">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rPr>
            </a:br>
            <a:r>
              <a:rPr lang="hu-HU" sz="2000" dirty="0">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rPr>
              <a:t>University of Bergen</a:t>
            </a:r>
            <a:r>
              <a:rPr lang="en-US" sz="2000" dirty="0">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hu-HU" sz="2000" dirty="0" err="1">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rPr>
              <a:t>Norway</a:t>
            </a:r>
            <a:endParaRPr lang="en-US" sz="2000" dirty="0">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17" name="Picture 16" descr="A person with a red tie">
            <a:extLst>
              <a:ext uri="{FF2B5EF4-FFF2-40B4-BE49-F238E27FC236}">
                <a16:creationId xmlns:a16="http://schemas.microsoft.com/office/drawing/2014/main" id="{19AE8199-8D86-3709-BACA-4A03C5DBBAF4}"/>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99051" y="3755214"/>
            <a:ext cx="4694835" cy="1759328"/>
          </a:xfrm>
          <a:prstGeom prst="rect">
            <a:avLst/>
          </a:prstGeom>
        </p:spPr>
      </p:pic>
    </p:spTree>
    <p:extLst>
      <p:ext uri="{BB962C8B-B14F-4D97-AF65-F5344CB8AC3E}">
        <p14:creationId xmlns:p14="http://schemas.microsoft.com/office/powerpoint/2010/main" val="6282602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1F8579-8050-863D-BF9B-7BCBA652534F}"/>
              </a:ext>
            </a:extLst>
          </p:cNvPr>
          <p:cNvPicPr>
            <a:picLocks noChangeAspect="1"/>
          </p:cNvPicPr>
          <p:nvPr/>
        </p:nvPicPr>
        <p:blipFill>
          <a:blip r:embed="rId2"/>
          <a:stretch>
            <a:fillRect/>
          </a:stretch>
        </p:blipFill>
        <p:spPr>
          <a:xfrm>
            <a:off x="1524000" y="870333"/>
            <a:ext cx="9144000" cy="5117335"/>
          </a:xfrm>
          <a:prstGeom prst="rect">
            <a:avLst/>
          </a:prstGeom>
        </p:spPr>
      </p:pic>
      <p:sp>
        <p:nvSpPr>
          <p:cNvPr id="7" name="TextBox 6">
            <a:extLst>
              <a:ext uri="{FF2B5EF4-FFF2-40B4-BE49-F238E27FC236}">
                <a16:creationId xmlns:a16="http://schemas.microsoft.com/office/drawing/2014/main" id="{0504F215-5F50-0B66-395D-46EB4CF5ADEA}"/>
              </a:ext>
            </a:extLst>
          </p:cNvPr>
          <p:cNvSpPr txBox="1"/>
          <p:nvPr/>
        </p:nvSpPr>
        <p:spPr>
          <a:xfrm>
            <a:off x="218463" y="145011"/>
            <a:ext cx="4990517" cy="523220"/>
          </a:xfrm>
          <a:prstGeom prst="rect">
            <a:avLst/>
          </a:prstGeom>
          <a:noFill/>
        </p:spPr>
        <p:txBody>
          <a:bodyPr wrap="square">
            <a:spAutoFit/>
          </a:bodyPr>
          <a:lstStyle/>
          <a:p>
            <a:r>
              <a:rPr lang="en-US" sz="2800" b="1" dirty="0">
                <a:solidFill>
                  <a:srgbClr val="FF0000"/>
                </a:solidFill>
                <a:effectLst>
                  <a:outerShdw blurRad="50800" dist="50800" dir="5400000" algn="ctr" rotWithShape="0">
                    <a:schemeClr val="tx1"/>
                  </a:outerShdw>
                </a:effectLst>
              </a:rPr>
              <a:t>[NAPLIFE –ELI-ALPS 2024] </a:t>
            </a:r>
          </a:p>
        </p:txBody>
      </p:sp>
      <p:sp>
        <p:nvSpPr>
          <p:cNvPr id="4" name="TextBox 3">
            <a:extLst>
              <a:ext uri="{FF2B5EF4-FFF2-40B4-BE49-F238E27FC236}">
                <a16:creationId xmlns:a16="http://schemas.microsoft.com/office/drawing/2014/main" id="{6C26DC85-6199-54CA-B3DC-F6F9CB29AF85}"/>
              </a:ext>
            </a:extLst>
          </p:cNvPr>
          <p:cNvSpPr txBox="1"/>
          <p:nvPr/>
        </p:nvSpPr>
        <p:spPr>
          <a:xfrm>
            <a:off x="2416630" y="5416234"/>
            <a:ext cx="1139371" cy="369332"/>
          </a:xfrm>
          <a:prstGeom prst="rect">
            <a:avLst/>
          </a:prstGeom>
          <a:noFill/>
        </p:spPr>
        <p:txBody>
          <a:bodyPr wrap="square" rtlCol="0">
            <a:spAutoFit/>
          </a:bodyPr>
          <a:lstStyle/>
          <a:p>
            <a:r>
              <a:rPr lang="en-US" b="1" dirty="0">
                <a:solidFill>
                  <a:srgbClr val="FF0000"/>
                </a:solidFill>
              </a:rPr>
              <a:t>= D100</a:t>
            </a:r>
          </a:p>
        </p:txBody>
      </p:sp>
      <p:pic>
        <p:nvPicPr>
          <p:cNvPr id="6" name="Picture 5" descr="A black text on a white background&#10;&#10;Description automatically generated">
            <a:extLst>
              <a:ext uri="{FF2B5EF4-FFF2-40B4-BE49-F238E27FC236}">
                <a16:creationId xmlns:a16="http://schemas.microsoft.com/office/drawing/2014/main" id="{3BB4813B-68E5-CED9-82D7-E8B0813AD00A}"/>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319989" y="6189770"/>
            <a:ext cx="1480008" cy="633548"/>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8" name="TextBox 7">
            <a:extLst>
              <a:ext uri="{FF2B5EF4-FFF2-40B4-BE49-F238E27FC236}">
                <a16:creationId xmlns:a16="http://schemas.microsoft.com/office/drawing/2014/main" id="{521400DF-00D9-84CF-103F-CE91C99ABEC9}"/>
              </a:ext>
            </a:extLst>
          </p:cNvPr>
          <p:cNvSpPr txBox="1"/>
          <p:nvPr/>
        </p:nvSpPr>
        <p:spPr>
          <a:xfrm>
            <a:off x="3556001" y="5957278"/>
            <a:ext cx="6257985" cy="369332"/>
          </a:xfrm>
          <a:prstGeom prst="rect">
            <a:avLst/>
          </a:prstGeom>
          <a:noFill/>
        </p:spPr>
        <p:txBody>
          <a:bodyPr wrap="square">
            <a:spAutoFit/>
          </a:bodyPr>
          <a:lstStyle/>
          <a:p>
            <a:r>
              <a:rPr lang="en-US" dirty="0">
                <a:solidFill>
                  <a:srgbClr val="009900"/>
                </a:solidFill>
              </a:rPr>
              <a:t>[M. Kedves, M. Aladi et al.,  (2024). ]</a:t>
            </a:r>
          </a:p>
        </p:txBody>
      </p:sp>
      <p:sp>
        <p:nvSpPr>
          <p:cNvPr id="10" name="Footer Placeholder 9">
            <a:extLst>
              <a:ext uri="{FF2B5EF4-FFF2-40B4-BE49-F238E27FC236}">
                <a16:creationId xmlns:a16="http://schemas.microsoft.com/office/drawing/2014/main" id="{B2401CDC-4D5A-3354-8355-1A91987367C5}"/>
              </a:ext>
            </a:extLst>
          </p:cNvPr>
          <p:cNvSpPr>
            <a:spLocks noGrp="1"/>
          </p:cNvSpPr>
          <p:nvPr>
            <p:ph type="ftr" sz="quarter" idx="11"/>
          </p:nvPr>
        </p:nvSpPr>
        <p:spPr/>
        <p:txBody>
          <a:bodyPr/>
          <a:lstStyle/>
          <a:p>
            <a:r>
              <a:rPr lang="en-US"/>
              <a:t>Csernai, L.P. [NAPLIFE&amp;FUSENOW]</a:t>
            </a:r>
          </a:p>
        </p:txBody>
      </p:sp>
      <p:sp>
        <p:nvSpPr>
          <p:cNvPr id="11" name="Slide Number Placeholder 10">
            <a:extLst>
              <a:ext uri="{FF2B5EF4-FFF2-40B4-BE49-F238E27FC236}">
                <a16:creationId xmlns:a16="http://schemas.microsoft.com/office/drawing/2014/main" id="{34C0F10F-BCE9-1553-296F-85AF2DF050A3}"/>
              </a:ext>
            </a:extLst>
          </p:cNvPr>
          <p:cNvSpPr>
            <a:spLocks noGrp="1"/>
          </p:cNvSpPr>
          <p:nvPr>
            <p:ph type="sldNum" sz="quarter" idx="12"/>
          </p:nvPr>
        </p:nvSpPr>
        <p:spPr>
          <a:xfrm>
            <a:off x="9296400" y="6356350"/>
            <a:ext cx="2743200" cy="365125"/>
          </a:xfrm>
        </p:spPr>
        <p:txBody>
          <a:bodyPr/>
          <a:lstStyle/>
          <a:p>
            <a:fld id="{A2E152B5-655A-4903-97AF-B33B98D802EE}" type="slidenum">
              <a:rPr lang="en-US" smtClean="0"/>
              <a:t>30</a:t>
            </a:fld>
            <a:endParaRPr lang="en-US" dirty="0"/>
          </a:p>
        </p:txBody>
      </p:sp>
    </p:spTree>
    <p:extLst>
      <p:ext uri="{BB962C8B-B14F-4D97-AF65-F5344CB8AC3E}">
        <p14:creationId xmlns:p14="http://schemas.microsoft.com/office/powerpoint/2010/main" val="14871893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Description automatically generated">
            <a:extLst>
              <a:ext uri="{FF2B5EF4-FFF2-40B4-BE49-F238E27FC236}">
                <a16:creationId xmlns:a16="http://schemas.microsoft.com/office/drawing/2014/main" id="{FFA52D4A-58A1-5A72-C116-CF252C0DDC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5175" y="1392463"/>
            <a:ext cx="8121650" cy="2984500"/>
          </a:xfrm>
          <a:prstGeom prst="rect">
            <a:avLst/>
          </a:prstGeom>
        </p:spPr>
      </p:pic>
      <p:sp>
        <p:nvSpPr>
          <p:cNvPr id="6" name="TextBox 5">
            <a:extLst>
              <a:ext uri="{FF2B5EF4-FFF2-40B4-BE49-F238E27FC236}">
                <a16:creationId xmlns:a16="http://schemas.microsoft.com/office/drawing/2014/main" id="{E84848B7-7CFB-DC30-2DB4-403F745748FD}"/>
              </a:ext>
            </a:extLst>
          </p:cNvPr>
          <p:cNvSpPr txBox="1"/>
          <p:nvPr/>
        </p:nvSpPr>
        <p:spPr>
          <a:xfrm>
            <a:off x="886120" y="326571"/>
            <a:ext cx="11104775" cy="461665"/>
          </a:xfrm>
          <a:prstGeom prst="rect">
            <a:avLst/>
          </a:prstGeom>
          <a:noFill/>
        </p:spPr>
        <p:txBody>
          <a:bodyPr wrap="square" rtlCol="0">
            <a:spAutoFit/>
          </a:bodyPr>
          <a:lstStyle/>
          <a:p>
            <a:r>
              <a:rPr lang="en-US" sz="2400" b="1" dirty="0">
                <a:solidFill>
                  <a:srgbClr val="FF0000"/>
                </a:solidFill>
                <a:effectLst>
                  <a:outerShdw blurRad="63500" dist="50800" dir="5400000" algn="tl">
                    <a:srgbClr val="000000">
                      <a:alpha val="43137"/>
                    </a:srgbClr>
                  </a:outerShdw>
                </a:effectLst>
              </a:rPr>
              <a:t>PROOF of  Proton acceleration by nano-rod antennas </a:t>
            </a:r>
            <a:r>
              <a:rPr lang="en-US" sz="2400" dirty="0"/>
              <a:t>(by Thompson Parabola)</a:t>
            </a:r>
          </a:p>
        </p:txBody>
      </p:sp>
      <p:sp>
        <p:nvSpPr>
          <p:cNvPr id="7" name="TextBox 6">
            <a:extLst>
              <a:ext uri="{FF2B5EF4-FFF2-40B4-BE49-F238E27FC236}">
                <a16:creationId xmlns:a16="http://schemas.microsoft.com/office/drawing/2014/main" id="{CC26D92F-DB10-534C-AE3B-563C9D6C8FF1}"/>
              </a:ext>
            </a:extLst>
          </p:cNvPr>
          <p:cNvSpPr txBox="1"/>
          <p:nvPr/>
        </p:nvSpPr>
        <p:spPr>
          <a:xfrm>
            <a:off x="197964" y="4799305"/>
            <a:ext cx="11792932" cy="707886"/>
          </a:xfrm>
          <a:prstGeom prst="rect">
            <a:avLst/>
          </a:prstGeom>
          <a:noFill/>
        </p:spPr>
        <p:txBody>
          <a:bodyPr wrap="square" rtlCol="0">
            <a:spAutoFit/>
          </a:bodyPr>
          <a:lstStyle/>
          <a:p>
            <a:pPr algn="ctr"/>
            <a:r>
              <a:rPr lang="en-US" sz="2000" dirty="0"/>
              <a:t>With Au2 nano-antennas we observe accelerated, ~100+ keV protons, while without none! </a:t>
            </a:r>
            <a:br>
              <a:rPr lang="en-US" sz="2000" dirty="0"/>
            </a:br>
            <a:r>
              <a:rPr lang="en-US" sz="2000" dirty="0">
                <a:solidFill>
                  <a:srgbClr val="009900"/>
                </a:solidFill>
              </a:rPr>
              <a:t>[M. Kedves, M. Aladi et al., ELI-ALPS  preliminary]</a:t>
            </a:r>
          </a:p>
        </p:txBody>
      </p:sp>
      <p:sp>
        <p:nvSpPr>
          <p:cNvPr id="4" name="Footer Placeholder 3">
            <a:extLst>
              <a:ext uri="{FF2B5EF4-FFF2-40B4-BE49-F238E27FC236}">
                <a16:creationId xmlns:a16="http://schemas.microsoft.com/office/drawing/2014/main" id="{5A927B15-9269-3A27-A99B-83A8B5942519}"/>
              </a:ext>
            </a:extLst>
          </p:cNvPr>
          <p:cNvSpPr>
            <a:spLocks noGrp="1"/>
          </p:cNvSpPr>
          <p:nvPr>
            <p:ph type="ftr" sz="quarter" idx="11"/>
          </p:nvPr>
        </p:nvSpPr>
        <p:spPr/>
        <p:txBody>
          <a:bodyPr/>
          <a:lstStyle/>
          <a:p>
            <a:r>
              <a:rPr lang="en-US"/>
              <a:t>Csernai, L.P. [NAPLIFE&amp;FUSENOW]</a:t>
            </a:r>
          </a:p>
        </p:txBody>
      </p:sp>
      <p:sp>
        <p:nvSpPr>
          <p:cNvPr id="8" name="Slide Number Placeholder 7">
            <a:extLst>
              <a:ext uri="{FF2B5EF4-FFF2-40B4-BE49-F238E27FC236}">
                <a16:creationId xmlns:a16="http://schemas.microsoft.com/office/drawing/2014/main" id="{DB7B9561-F771-B22E-013E-D5CB0CBDE9B3}"/>
              </a:ext>
            </a:extLst>
          </p:cNvPr>
          <p:cNvSpPr>
            <a:spLocks noGrp="1"/>
          </p:cNvSpPr>
          <p:nvPr>
            <p:ph type="sldNum" sz="quarter" idx="12"/>
          </p:nvPr>
        </p:nvSpPr>
        <p:spPr>
          <a:xfrm>
            <a:off x="9247695" y="6415595"/>
            <a:ext cx="2743200" cy="365125"/>
          </a:xfrm>
        </p:spPr>
        <p:txBody>
          <a:bodyPr/>
          <a:lstStyle/>
          <a:p>
            <a:fld id="{A2E152B5-655A-4903-97AF-B33B98D802EE}" type="slidenum">
              <a:rPr lang="en-US" smtClean="0"/>
              <a:t>31</a:t>
            </a:fld>
            <a:endParaRPr lang="en-US" dirty="0"/>
          </a:p>
        </p:txBody>
      </p:sp>
      <p:pic>
        <p:nvPicPr>
          <p:cNvPr id="2" name="Picture 1" descr="A black text on a white background&#10;&#10;Description automatically generated">
            <a:extLst>
              <a:ext uri="{FF2B5EF4-FFF2-40B4-BE49-F238E27FC236}">
                <a16:creationId xmlns:a16="http://schemas.microsoft.com/office/drawing/2014/main" id="{1D5EF277-421C-42D9-E386-A77E10FE66DF}"/>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135903" y="6230796"/>
            <a:ext cx="1404594" cy="601265"/>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6514028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7E872B7-2664-C118-F626-7E5EAE639952}"/>
              </a:ext>
            </a:extLst>
          </p:cNvPr>
          <p:cNvSpPr>
            <a:spLocks noGrp="1"/>
          </p:cNvSpPr>
          <p:nvPr>
            <p:ph type="ftr" sz="quarter" idx="11"/>
          </p:nvPr>
        </p:nvSpPr>
        <p:spPr/>
        <p:txBody>
          <a:bodyPr/>
          <a:lstStyle/>
          <a:p>
            <a:r>
              <a:rPr lang="en-US"/>
              <a:t>Csernai, L.P. [NAPLIFE&amp;FUSENOW]</a:t>
            </a:r>
          </a:p>
        </p:txBody>
      </p:sp>
      <p:sp>
        <p:nvSpPr>
          <p:cNvPr id="3" name="Slide Number Placeholder 2">
            <a:extLst>
              <a:ext uri="{FF2B5EF4-FFF2-40B4-BE49-F238E27FC236}">
                <a16:creationId xmlns:a16="http://schemas.microsoft.com/office/drawing/2014/main" id="{B18A2AAC-A854-5315-CD69-C82595677200}"/>
              </a:ext>
            </a:extLst>
          </p:cNvPr>
          <p:cNvSpPr>
            <a:spLocks noGrp="1"/>
          </p:cNvSpPr>
          <p:nvPr>
            <p:ph type="sldNum" sz="quarter" idx="12"/>
          </p:nvPr>
        </p:nvSpPr>
        <p:spPr>
          <a:xfrm>
            <a:off x="9296400" y="6374174"/>
            <a:ext cx="2743200" cy="365125"/>
          </a:xfrm>
        </p:spPr>
        <p:txBody>
          <a:bodyPr/>
          <a:lstStyle/>
          <a:p>
            <a:fld id="{A2E152B5-655A-4903-97AF-B33B98D802EE}" type="slidenum">
              <a:rPr lang="en-US" smtClean="0"/>
              <a:t>32</a:t>
            </a:fld>
            <a:endParaRPr lang="en-US" dirty="0"/>
          </a:p>
        </p:txBody>
      </p:sp>
      <p:pic>
        <p:nvPicPr>
          <p:cNvPr id="5" name="Picture 4" descr="A screenshot of a computer">
            <a:extLst>
              <a:ext uri="{FF2B5EF4-FFF2-40B4-BE49-F238E27FC236}">
                <a16:creationId xmlns:a16="http://schemas.microsoft.com/office/drawing/2014/main" id="{E111DE72-EC5A-7719-1C22-4AA6CAAB5C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36452"/>
            <a:ext cx="9144000" cy="5245871"/>
          </a:xfrm>
          <a:prstGeom prst="rect">
            <a:avLst/>
          </a:prstGeom>
        </p:spPr>
      </p:pic>
      <p:pic>
        <p:nvPicPr>
          <p:cNvPr id="6" name="Picture 5" descr="A black text on a white background&#10;&#10;Description automatically generated">
            <a:extLst>
              <a:ext uri="{FF2B5EF4-FFF2-40B4-BE49-F238E27FC236}">
                <a16:creationId xmlns:a16="http://schemas.microsoft.com/office/drawing/2014/main" id="{6AB31D6B-A50D-050F-A283-45D6BE4EA11A}"/>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211317" y="6184775"/>
            <a:ext cx="1253765" cy="536700"/>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4" name="TextBox 3">
            <a:extLst>
              <a:ext uri="{FF2B5EF4-FFF2-40B4-BE49-F238E27FC236}">
                <a16:creationId xmlns:a16="http://schemas.microsoft.com/office/drawing/2014/main" id="{B833989D-0538-A528-F645-94F341A3C0A8}"/>
              </a:ext>
            </a:extLst>
          </p:cNvPr>
          <p:cNvSpPr txBox="1"/>
          <p:nvPr/>
        </p:nvSpPr>
        <p:spPr>
          <a:xfrm>
            <a:off x="1395168" y="5599999"/>
            <a:ext cx="10426044" cy="1169551"/>
          </a:xfrm>
          <a:prstGeom prst="rect">
            <a:avLst/>
          </a:prstGeom>
          <a:solidFill>
            <a:srgbClr val="FFFFFF"/>
          </a:solidFill>
        </p:spPr>
        <p:txBody>
          <a:bodyPr wrap="square" rtlCol="0">
            <a:spAutoFit/>
          </a:bodyPr>
          <a:lstStyle/>
          <a:p>
            <a:r>
              <a:rPr lang="en-US" sz="14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Only two </a:t>
            </a:r>
            <a:r>
              <a:rPr lang="en-US" sz="1400"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other such measurements are reported up to now:  </a:t>
            </a:r>
          </a:p>
          <a:p>
            <a:pPr marL="171450" indent="-171450">
              <a:buFont typeface="Arial" panose="020B0604020202020204" pitchFamily="34" charset="0"/>
              <a:buChar char="•"/>
            </a:pPr>
            <a:r>
              <a:rPr lang="en-US" sz="1400"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"First measurements of p11B fusion in a magnetically confined plasma“ R.M. Magee et al., Nature Communications (2023) 14:955,       and</a:t>
            </a:r>
          </a:p>
          <a:p>
            <a:pPr marL="171450" indent="-171450">
              <a:buFont typeface="Arial" panose="020B0604020202020204" pitchFamily="34" charset="0"/>
              <a:buChar char="•"/>
            </a:pPr>
            <a:r>
              <a:rPr lang="en-US" sz="1400"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"A multi-MeV alpha particle source via proton boron fusion driven by a 10-GW tabletop laser" V. </a:t>
            </a:r>
            <a:r>
              <a:rPr lang="en-US" sz="1400"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Istokskaia</a:t>
            </a:r>
            <a:r>
              <a:rPr lang="en-US" sz="1400"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 et al., (nature) Communications Physics (2023) 6:27.</a:t>
            </a:r>
            <a:endParaRPr lang="en-US" sz="1400" dirty="0">
              <a:solidFill>
                <a:srgbClr val="FF0000"/>
              </a:solidFill>
            </a:endParaRPr>
          </a:p>
        </p:txBody>
      </p:sp>
      <p:cxnSp>
        <p:nvCxnSpPr>
          <p:cNvPr id="8" name="Straight Connector 7">
            <a:extLst>
              <a:ext uri="{FF2B5EF4-FFF2-40B4-BE49-F238E27FC236}">
                <a16:creationId xmlns:a16="http://schemas.microsoft.com/office/drawing/2014/main" id="{D4F5E046-53F1-B1B9-9E04-6CEBFD3D7457}"/>
              </a:ext>
            </a:extLst>
          </p:cNvPr>
          <p:cNvCxnSpPr/>
          <p:nvPr/>
        </p:nvCxnSpPr>
        <p:spPr>
          <a:xfrm>
            <a:off x="5287618" y="4028661"/>
            <a:ext cx="185530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65698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4B3B4A8-10CC-DB66-FAF8-D0BE4C0DD93D}"/>
              </a:ext>
            </a:extLst>
          </p:cNvPr>
          <p:cNvPicPr>
            <a:picLocks noChangeAspect="1"/>
          </p:cNvPicPr>
          <p:nvPr/>
        </p:nvPicPr>
        <p:blipFill>
          <a:blip r:embed="rId2"/>
          <a:stretch>
            <a:fillRect/>
          </a:stretch>
        </p:blipFill>
        <p:spPr>
          <a:xfrm>
            <a:off x="1636144" y="762803"/>
            <a:ext cx="8299708" cy="6091529"/>
          </a:xfrm>
          <a:prstGeom prst="rect">
            <a:avLst/>
          </a:prstGeom>
          <a:solidFill>
            <a:srgbClr val="FFFFFF"/>
          </a:solidFill>
        </p:spPr>
      </p:pic>
      <p:sp>
        <p:nvSpPr>
          <p:cNvPr id="4" name="TextBox 3">
            <a:extLst>
              <a:ext uri="{FF2B5EF4-FFF2-40B4-BE49-F238E27FC236}">
                <a16:creationId xmlns:a16="http://schemas.microsoft.com/office/drawing/2014/main" id="{FE44CF41-E35B-91E2-6EB7-2F8A246C9EDA}"/>
              </a:ext>
            </a:extLst>
          </p:cNvPr>
          <p:cNvSpPr txBox="1"/>
          <p:nvPr/>
        </p:nvSpPr>
        <p:spPr>
          <a:xfrm>
            <a:off x="1636143" y="210849"/>
            <a:ext cx="8850703" cy="461665"/>
          </a:xfrm>
          <a:prstGeom prst="rect">
            <a:avLst/>
          </a:prstGeom>
          <a:noFill/>
        </p:spPr>
        <p:txBody>
          <a:bodyPr wrap="square">
            <a:spAutoFit/>
          </a:bodyPr>
          <a:lstStyle/>
          <a:p>
            <a:r>
              <a:rPr lang="en-US" sz="2400" b="1" dirty="0">
                <a:solidFill>
                  <a:srgbClr val="FF0000"/>
                </a:solidFill>
                <a:effectLst>
                  <a:outerShdw blurRad="139700" dist="50800" dir="3600000" algn="ctr" rotWithShape="0">
                    <a:srgbClr val="FF0000"/>
                  </a:outerShdw>
                </a:effectLst>
              </a:rPr>
              <a:t>ELI-ALPS</a:t>
            </a:r>
            <a:r>
              <a:rPr lang="en-US" sz="2400" b="1" dirty="0">
                <a:solidFill>
                  <a:srgbClr val="FF0000"/>
                </a:solidFill>
              </a:rPr>
              <a:t> – </a:t>
            </a:r>
            <a:r>
              <a:rPr lang="en-US" sz="2400" b="1" dirty="0">
                <a:solidFill>
                  <a:srgbClr val="FF0000"/>
                </a:solidFill>
                <a:effectLst>
                  <a:outerShdw blurRad="50800" dist="50800" dir="5400000" algn="ctr" rotWithShape="0">
                    <a:schemeClr val="tx1"/>
                  </a:outerShdw>
                </a:effectLst>
              </a:rPr>
              <a:t>High Intensity Tests 2024 –Thompson Parabola</a:t>
            </a:r>
            <a:endParaRPr lang="en-US" sz="2400" dirty="0">
              <a:effectLst>
                <a:outerShdw blurRad="50800" dist="50800" dir="5400000" algn="ctr" rotWithShape="0">
                  <a:schemeClr val="tx1"/>
                </a:outerShdw>
              </a:effectLst>
            </a:endParaRPr>
          </a:p>
        </p:txBody>
      </p:sp>
      <p:sp>
        <p:nvSpPr>
          <p:cNvPr id="6" name="TextBox 5">
            <a:extLst>
              <a:ext uri="{FF2B5EF4-FFF2-40B4-BE49-F238E27FC236}">
                <a16:creationId xmlns:a16="http://schemas.microsoft.com/office/drawing/2014/main" id="{0D1CDC00-608D-03CE-2784-FEF55FEA8102}"/>
              </a:ext>
            </a:extLst>
          </p:cNvPr>
          <p:cNvSpPr txBox="1"/>
          <p:nvPr/>
        </p:nvSpPr>
        <p:spPr>
          <a:xfrm>
            <a:off x="4452686" y="5208608"/>
            <a:ext cx="6615953" cy="830997"/>
          </a:xfrm>
          <a:prstGeom prst="rect">
            <a:avLst/>
          </a:prstGeom>
          <a:noFill/>
        </p:spPr>
        <p:txBody>
          <a:bodyPr wrap="square">
            <a:spAutoFit/>
          </a:bodyPr>
          <a:lstStyle/>
          <a:p>
            <a:r>
              <a:rPr lang="en-US" sz="4800" b="1" dirty="0">
                <a:solidFill>
                  <a:srgbClr val="FF0000"/>
                </a:solidFill>
              </a:rPr>
              <a:t>&lt;</a:t>
            </a:r>
            <a:r>
              <a:rPr lang="en-US" sz="4800" dirty="0">
                <a:solidFill>
                  <a:srgbClr val="FF0000"/>
                </a:solidFill>
              </a:rPr>
              <a:t> </a:t>
            </a:r>
            <a:r>
              <a:rPr lang="en-US" dirty="0">
                <a:solidFill>
                  <a:srgbClr val="009900"/>
                </a:solidFill>
              </a:rPr>
              <a:t>[K. Osvay, M. Kedves, M. Aladi, et al.,  (2024). ]</a:t>
            </a:r>
          </a:p>
        </p:txBody>
      </p:sp>
      <p:pic>
        <p:nvPicPr>
          <p:cNvPr id="5" name="Picture 4" descr="A black text on a white background&#10;&#10;Description automatically generated">
            <a:extLst>
              <a:ext uri="{FF2B5EF4-FFF2-40B4-BE49-F238E27FC236}">
                <a16:creationId xmlns:a16="http://schemas.microsoft.com/office/drawing/2014/main" id="{9094BE91-5028-E23D-0E71-88789593A766}"/>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150043" y="6244332"/>
            <a:ext cx="1376313" cy="589159"/>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7" name="Footer Placeholder 6">
            <a:extLst>
              <a:ext uri="{FF2B5EF4-FFF2-40B4-BE49-F238E27FC236}">
                <a16:creationId xmlns:a16="http://schemas.microsoft.com/office/drawing/2014/main" id="{5A1924D9-A94A-107A-0870-9A39A311A29B}"/>
              </a:ext>
            </a:extLst>
          </p:cNvPr>
          <p:cNvSpPr>
            <a:spLocks noGrp="1"/>
          </p:cNvSpPr>
          <p:nvPr>
            <p:ph type="ftr" sz="quarter" idx="11"/>
          </p:nvPr>
        </p:nvSpPr>
        <p:spPr/>
        <p:txBody>
          <a:bodyPr/>
          <a:lstStyle/>
          <a:p>
            <a:r>
              <a:rPr lang="en-US"/>
              <a:t>Csernai, L.P. [NAPLIFE&amp;FUSENOW]</a:t>
            </a:r>
          </a:p>
        </p:txBody>
      </p:sp>
      <p:sp>
        <p:nvSpPr>
          <p:cNvPr id="9" name="Slide Number Placeholder 8">
            <a:extLst>
              <a:ext uri="{FF2B5EF4-FFF2-40B4-BE49-F238E27FC236}">
                <a16:creationId xmlns:a16="http://schemas.microsoft.com/office/drawing/2014/main" id="{838691F4-92DC-FF3E-1DE8-15B923491F47}"/>
              </a:ext>
            </a:extLst>
          </p:cNvPr>
          <p:cNvSpPr>
            <a:spLocks noGrp="1"/>
          </p:cNvSpPr>
          <p:nvPr>
            <p:ph type="sldNum" sz="quarter" idx="12"/>
          </p:nvPr>
        </p:nvSpPr>
        <p:spPr>
          <a:xfrm>
            <a:off x="9298757" y="6359034"/>
            <a:ext cx="2743200" cy="365125"/>
          </a:xfrm>
        </p:spPr>
        <p:txBody>
          <a:bodyPr/>
          <a:lstStyle/>
          <a:p>
            <a:fld id="{A2E152B5-655A-4903-97AF-B33B98D802EE}" type="slidenum">
              <a:rPr lang="en-US" smtClean="0"/>
              <a:t>33</a:t>
            </a:fld>
            <a:endParaRPr lang="en-US"/>
          </a:p>
        </p:txBody>
      </p:sp>
      <p:sp>
        <p:nvSpPr>
          <p:cNvPr id="3" name="TextBox 2">
            <a:extLst>
              <a:ext uri="{FF2B5EF4-FFF2-40B4-BE49-F238E27FC236}">
                <a16:creationId xmlns:a16="http://schemas.microsoft.com/office/drawing/2014/main" id="{2B8BD7BC-E777-F8D0-C656-5E01DE63882E}"/>
              </a:ext>
            </a:extLst>
          </p:cNvPr>
          <p:cNvSpPr txBox="1"/>
          <p:nvPr/>
        </p:nvSpPr>
        <p:spPr>
          <a:xfrm rot="10991531">
            <a:off x="2709263" y="3013503"/>
            <a:ext cx="313124" cy="830997"/>
          </a:xfrm>
          <a:prstGeom prst="rect">
            <a:avLst/>
          </a:prstGeom>
          <a:noFill/>
        </p:spPr>
        <p:txBody>
          <a:bodyPr wrap="square">
            <a:spAutoFit/>
          </a:bodyPr>
          <a:lstStyle/>
          <a:p>
            <a:r>
              <a:rPr lang="en-US" sz="4800" b="1" dirty="0">
                <a:solidFill>
                  <a:srgbClr val="FF0000"/>
                </a:solidFill>
              </a:rPr>
              <a:t>&lt;</a:t>
            </a:r>
            <a:endParaRPr lang="en-US" sz="4800" b="1" dirty="0"/>
          </a:p>
        </p:txBody>
      </p:sp>
      <p:cxnSp>
        <p:nvCxnSpPr>
          <p:cNvPr id="13" name="Straight Arrow Connector 12">
            <a:extLst>
              <a:ext uri="{FF2B5EF4-FFF2-40B4-BE49-F238E27FC236}">
                <a16:creationId xmlns:a16="http://schemas.microsoft.com/office/drawing/2014/main" id="{0DF4B5A7-81E2-851E-0F98-F0EEABCB7D97}"/>
              </a:ext>
            </a:extLst>
          </p:cNvPr>
          <p:cNvCxnSpPr/>
          <p:nvPr/>
        </p:nvCxnSpPr>
        <p:spPr>
          <a:xfrm>
            <a:off x="4108690" y="2418099"/>
            <a:ext cx="888521" cy="276045"/>
          </a:xfrm>
          <a:prstGeom prst="straightConnector1">
            <a:avLst/>
          </a:prstGeom>
          <a:ln w="412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06A92EB6-9376-640D-CA44-E5C09E782E3F}"/>
              </a:ext>
            </a:extLst>
          </p:cNvPr>
          <p:cNvSpPr txBox="1"/>
          <p:nvPr/>
        </p:nvSpPr>
        <p:spPr>
          <a:xfrm>
            <a:off x="3321870" y="2062882"/>
            <a:ext cx="1766610" cy="400110"/>
          </a:xfrm>
          <a:prstGeom prst="rect">
            <a:avLst/>
          </a:prstGeom>
          <a:noFill/>
        </p:spPr>
        <p:txBody>
          <a:bodyPr wrap="square" rtlCol="0">
            <a:spAutoFit/>
          </a:bodyPr>
          <a:lstStyle/>
          <a:p>
            <a:r>
              <a:rPr lang="en-US" sz="2000" dirty="0">
                <a:solidFill>
                  <a:srgbClr val="FF0000"/>
                </a:solidFill>
              </a:rPr>
              <a:t>Thick target</a:t>
            </a:r>
          </a:p>
        </p:txBody>
      </p:sp>
    </p:spTree>
    <p:extLst>
      <p:ext uri="{BB962C8B-B14F-4D97-AF65-F5344CB8AC3E}">
        <p14:creationId xmlns:p14="http://schemas.microsoft.com/office/powerpoint/2010/main" val="26765841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4CCB47E-FE95-1012-DE9A-395117A744B7}"/>
              </a:ext>
            </a:extLst>
          </p:cNvPr>
          <p:cNvSpPr>
            <a:spLocks noGrp="1"/>
          </p:cNvSpPr>
          <p:nvPr>
            <p:ph type="ftr" sz="quarter" idx="11"/>
          </p:nvPr>
        </p:nvSpPr>
        <p:spPr/>
        <p:txBody>
          <a:bodyPr/>
          <a:lstStyle/>
          <a:p>
            <a:r>
              <a:rPr lang="en-US"/>
              <a:t>Csernai, L.P. [NAPLIFE&amp;FUSENOW]</a:t>
            </a:r>
          </a:p>
        </p:txBody>
      </p:sp>
      <p:sp>
        <p:nvSpPr>
          <p:cNvPr id="3" name="Slide Number Placeholder 2">
            <a:extLst>
              <a:ext uri="{FF2B5EF4-FFF2-40B4-BE49-F238E27FC236}">
                <a16:creationId xmlns:a16="http://schemas.microsoft.com/office/drawing/2014/main" id="{EA0FE213-32A2-30A6-B957-330D24C978A3}"/>
              </a:ext>
            </a:extLst>
          </p:cNvPr>
          <p:cNvSpPr>
            <a:spLocks noGrp="1"/>
          </p:cNvSpPr>
          <p:nvPr>
            <p:ph type="sldNum" sz="quarter" idx="12"/>
          </p:nvPr>
        </p:nvSpPr>
        <p:spPr>
          <a:xfrm>
            <a:off x="9211559" y="6356350"/>
            <a:ext cx="2743200" cy="365125"/>
          </a:xfrm>
        </p:spPr>
        <p:txBody>
          <a:bodyPr/>
          <a:lstStyle/>
          <a:p>
            <a:fld id="{A2E152B5-655A-4903-97AF-B33B98D802EE}" type="slidenum">
              <a:rPr lang="en-US" smtClean="0"/>
              <a:t>34</a:t>
            </a:fld>
            <a:endParaRPr lang="en-US" dirty="0"/>
          </a:p>
        </p:txBody>
      </p:sp>
      <p:pic>
        <p:nvPicPr>
          <p:cNvPr id="4" name="Picture 3" descr="A graph of a factor&#10;&#10;Description automatically generated with medium confidence">
            <a:extLst>
              <a:ext uri="{FF2B5EF4-FFF2-40B4-BE49-F238E27FC236}">
                <a16:creationId xmlns:a16="http://schemas.microsoft.com/office/drawing/2014/main" id="{73E80B22-8859-9614-48D0-617E222BB99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2981" y="390639"/>
            <a:ext cx="3907767" cy="5516180"/>
          </a:xfrm>
          <a:prstGeom prst="rect">
            <a:avLst/>
          </a:prstGeom>
          <a:noFill/>
          <a:ln>
            <a:noFill/>
          </a:ln>
        </p:spPr>
      </p:pic>
      <p:sp>
        <p:nvSpPr>
          <p:cNvPr id="6" name="TextBox 5">
            <a:extLst>
              <a:ext uri="{FF2B5EF4-FFF2-40B4-BE49-F238E27FC236}">
                <a16:creationId xmlns:a16="http://schemas.microsoft.com/office/drawing/2014/main" id="{3C8B4EB8-D599-1834-B1E8-4262C720E478}"/>
              </a:ext>
            </a:extLst>
          </p:cNvPr>
          <p:cNvSpPr txBox="1"/>
          <p:nvPr/>
        </p:nvSpPr>
        <p:spPr>
          <a:xfrm>
            <a:off x="4589282" y="888565"/>
            <a:ext cx="7128235" cy="646331"/>
          </a:xfrm>
          <a:prstGeom prst="rect">
            <a:avLst/>
          </a:prstGeom>
          <a:noFill/>
        </p:spPr>
        <p:txBody>
          <a:bodyPr wrap="square" rtlCol="0">
            <a:spAutoFit/>
          </a:bodyPr>
          <a:lstStyle/>
          <a:p>
            <a:pPr algn="ctr"/>
            <a:r>
              <a:rPr lang="en-US" sz="3600" b="1" dirty="0">
                <a:solidFill>
                  <a:srgbClr val="FF0000"/>
                </a:solidFill>
                <a:effectLst>
                  <a:outerShdw blurRad="50800" dist="50800" dir="5400000" algn="ctr" rotWithShape="0">
                    <a:schemeClr val="tx1"/>
                  </a:outerShdw>
                </a:effectLst>
                <a:latin typeface="CMBX12"/>
              </a:rPr>
              <a:t>Indication of p + </a:t>
            </a:r>
            <a:r>
              <a:rPr lang="en-US" sz="3600" b="1" dirty="0">
                <a:solidFill>
                  <a:srgbClr val="FF0000"/>
                </a:solidFill>
                <a:effectLst>
                  <a:outerShdw blurRad="50800" dist="50800" dir="5400000" algn="ctr" rotWithShape="0">
                    <a:schemeClr val="tx1"/>
                  </a:outerShdw>
                </a:effectLst>
                <a:latin typeface="CMR8"/>
              </a:rPr>
              <a:t>11</a:t>
            </a:r>
            <a:r>
              <a:rPr lang="en-US" sz="3600" b="1" dirty="0">
                <a:solidFill>
                  <a:srgbClr val="FF0000"/>
                </a:solidFill>
                <a:effectLst>
                  <a:outerShdw blurRad="50800" dist="50800" dir="5400000" algn="ctr" rotWithShape="0">
                    <a:schemeClr val="tx1"/>
                  </a:outerShdw>
                </a:effectLst>
                <a:latin typeface="CMBX12"/>
              </a:rPr>
              <a:t>B Reaction</a:t>
            </a:r>
            <a:endParaRPr lang="en-US" sz="3600" b="1" dirty="0">
              <a:solidFill>
                <a:srgbClr val="FF0000"/>
              </a:solidFill>
              <a:effectLst>
                <a:outerShdw blurRad="50800" dist="50800" dir="5400000" algn="ctr" rotWithShape="0">
                  <a:schemeClr val="tx1"/>
                </a:outerShdw>
              </a:effectLst>
            </a:endParaRPr>
          </a:p>
        </p:txBody>
      </p:sp>
      <p:sp>
        <p:nvSpPr>
          <p:cNvPr id="7" name="TextBox 6">
            <a:extLst>
              <a:ext uri="{FF2B5EF4-FFF2-40B4-BE49-F238E27FC236}">
                <a16:creationId xmlns:a16="http://schemas.microsoft.com/office/drawing/2014/main" id="{ECAE4A8D-19D7-8822-A900-4E8BFF839358}"/>
              </a:ext>
            </a:extLst>
          </p:cNvPr>
          <p:cNvSpPr txBox="1"/>
          <p:nvPr/>
        </p:nvSpPr>
        <p:spPr>
          <a:xfrm>
            <a:off x="4865680" y="5226652"/>
            <a:ext cx="7089079" cy="1015663"/>
          </a:xfrm>
          <a:prstGeom prst="rect">
            <a:avLst/>
          </a:prstGeom>
          <a:noFill/>
        </p:spPr>
        <p:txBody>
          <a:bodyPr wrap="square" rtlCol="0">
            <a:spAutoFit/>
          </a:bodyPr>
          <a:lstStyle/>
          <a:p>
            <a:pPr algn="l"/>
            <a:r>
              <a:rPr lang="en-US" sz="2000" dirty="0">
                <a:solidFill>
                  <a:srgbClr val="009900"/>
                </a:solidFill>
                <a:latin typeface="CMR10"/>
              </a:rPr>
              <a:t>[ N. Kroo, L.P. Csernai, I. Papp, M.´A. Kedves, M. Aladi, A. </a:t>
            </a:r>
            <a:r>
              <a:rPr lang="en-US" sz="2000" dirty="0" err="1">
                <a:solidFill>
                  <a:srgbClr val="009900"/>
                </a:solidFill>
                <a:latin typeface="CMR10"/>
              </a:rPr>
              <a:t>Bonyar</a:t>
            </a:r>
            <a:r>
              <a:rPr lang="en-US" sz="2000" dirty="0">
                <a:solidFill>
                  <a:srgbClr val="009900"/>
                </a:solidFill>
                <a:latin typeface="CMR10"/>
              </a:rPr>
              <a:t>, M. </a:t>
            </a:r>
            <a:r>
              <a:rPr lang="en-US" sz="2000" dirty="0" err="1">
                <a:solidFill>
                  <a:srgbClr val="009900"/>
                </a:solidFill>
                <a:latin typeface="CMR10"/>
              </a:rPr>
              <a:t>Szaloki</a:t>
            </a:r>
            <a:r>
              <a:rPr lang="en-US" sz="2000" dirty="0">
                <a:solidFill>
                  <a:srgbClr val="009900"/>
                </a:solidFill>
                <a:latin typeface="CMR10"/>
              </a:rPr>
              <a:t>, K. Osvay, P. Varmazyar, and T.S. Biro</a:t>
            </a:r>
            <a:r>
              <a:rPr lang="en-US" sz="2000" dirty="0">
                <a:solidFill>
                  <a:srgbClr val="009900"/>
                </a:solidFill>
                <a:latin typeface="CMR7"/>
              </a:rPr>
              <a:t>, </a:t>
            </a:r>
            <a:r>
              <a:rPr lang="en-US" sz="2000" dirty="0">
                <a:solidFill>
                  <a:srgbClr val="009900"/>
                </a:solidFill>
                <a:latin typeface="CMR10"/>
              </a:rPr>
              <a:t>(for the NAPLIFE Collaboration) </a:t>
            </a:r>
            <a:r>
              <a:rPr lang="en-US" sz="2000" dirty="0" err="1">
                <a:solidFill>
                  <a:srgbClr val="009900"/>
                </a:solidFill>
                <a:latin typeface="CMR10"/>
              </a:rPr>
              <a:t>Sci.Rep</a:t>
            </a:r>
            <a:r>
              <a:rPr lang="en-US" sz="2000" dirty="0">
                <a:solidFill>
                  <a:srgbClr val="009900"/>
                </a:solidFill>
                <a:latin typeface="CMR10"/>
              </a:rPr>
              <a:t>. </a:t>
            </a:r>
            <a:r>
              <a:rPr lang="en-US" sz="2000" b="1" dirty="0">
                <a:solidFill>
                  <a:srgbClr val="009900"/>
                </a:solidFill>
                <a:latin typeface="Times New Roman" panose="02020603050405020304" pitchFamily="18" charset="0"/>
              </a:rPr>
              <a:t>14</a:t>
            </a:r>
            <a:r>
              <a:rPr lang="en-US" sz="2000" dirty="0">
                <a:solidFill>
                  <a:srgbClr val="009900"/>
                </a:solidFill>
                <a:latin typeface="Times New Roman" panose="02020603050405020304" pitchFamily="18" charset="0"/>
              </a:rPr>
              <a:t>, 30087 (2024)</a:t>
            </a:r>
            <a:r>
              <a:rPr lang="en-US" sz="2000" dirty="0">
                <a:solidFill>
                  <a:srgbClr val="009900"/>
                </a:solidFill>
                <a:latin typeface="CMR10"/>
              </a:rPr>
              <a:t>]</a:t>
            </a:r>
            <a:endParaRPr lang="en-US" sz="2000" dirty="0">
              <a:solidFill>
                <a:srgbClr val="009900"/>
              </a:solidFill>
            </a:endParaRPr>
          </a:p>
        </p:txBody>
      </p:sp>
      <p:pic>
        <p:nvPicPr>
          <p:cNvPr id="5" name="Picture 4" descr="A black text on a white background&#10;&#10;Description automatically generated">
            <a:extLst>
              <a:ext uri="{FF2B5EF4-FFF2-40B4-BE49-F238E27FC236}">
                <a16:creationId xmlns:a16="http://schemas.microsoft.com/office/drawing/2014/main" id="{EB2D390F-8F47-ACF1-90BD-91668BEDF938}"/>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223101" y="6242315"/>
            <a:ext cx="1385740" cy="593194"/>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8" name="TextBox 7">
            <a:extLst>
              <a:ext uri="{FF2B5EF4-FFF2-40B4-BE49-F238E27FC236}">
                <a16:creationId xmlns:a16="http://schemas.microsoft.com/office/drawing/2014/main" id="{EA6707C5-CDEF-288B-37F8-CB8EB71D1CC6}"/>
              </a:ext>
            </a:extLst>
          </p:cNvPr>
          <p:cNvSpPr txBox="1"/>
          <p:nvPr/>
        </p:nvSpPr>
        <p:spPr>
          <a:xfrm>
            <a:off x="4628438" y="2926604"/>
            <a:ext cx="2723823" cy="646331"/>
          </a:xfrm>
          <a:prstGeom prst="rect">
            <a:avLst/>
          </a:prstGeom>
          <a:noFill/>
        </p:spPr>
        <p:txBody>
          <a:bodyPr wrap="none" rtlCol="0">
            <a:spAutoFit/>
          </a:bodyPr>
          <a:lstStyle/>
          <a:p>
            <a:pPr algn="ctr"/>
            <a:r>
              <a:rPr lang="en-US" dirty="0"/>
              <a:t>Cross section resonance</a:t>
            </a:r>
            <a:br>
              <a:rPr lang="en-US" dirty="0"/>
            </a:br>
            <a:r>
              <a:rPr lang="en-US" dirty="0"/>
              <a:t> at  148 keV</a:t>
            </a:r>
          </a:p>
        </p:txBody>
      </p:sp>
    </p:spTree>
    <p:extLst>
      <p:ext uri="{BB962C8B-B14F-4D97-AF65-F5344CB8AC3E}">
        <p14:creationId xmlns:p14="http://schemas.microsoft.com/office/powerpoint/2010/main" val="11436062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3AC666-20BB-605F-FB38-68A991BDA7D8}"/>
              </a:ext>
            </a:extLst>
          </p:cNvPr>
          <p:cNvSpPr>
            <a:spLocks noGrp="1"/>
          </p:cNvSpPr>
          <p:nvPr>
            <p:ph type="ftr" sz="quarter" idx="11"/>
          </p:nvPr>
        </p:nvSpPr>
        <p:spPr/>
        <p:txBody>
          <a:bodyPr/>
          <a:lstStyle/>
          <a:p>
            <a:r>
              <a:rPr lang="en-US"/>
              <a:t>Csernai, L.P. [NAPLIFE&amp;FUSENOW]</a:t>
            </a:r>
          </a:p>
        </p:txBody>
      </p:sp>
      <p:sp>
        <p:nvSpPr>
          <p:cNvPr id="3" name="Slide Number Placeholder 2">
            <a:extLst>
              <a:ext uri="{FF2B5EF4-FFF2-40B4-BE49-F238E27FC236}">
                <a16:creationId xmlns:a16="http://schemas.microsoft.com/office/drawing/2014/main" id="{6752F350-E5CB-ECFB-69A2-492168308331}"/>
              </a:ext>
            </a:extLst>
          </p:cNvPr>
          <p:cNvSpPr>
            <a:spLocks noGrp="1"/>
          </p:cNvSpPr>
          <p:nvPr>
            <p:ph type="sldNum" sz="quarter" idx="12"/>
          </p:nvPr>
        </p:nvSpPr>
        <p:spPr/>
        <p:txBody>
          <a:bodyPr/>
          <a:lstStyle/>
          <a:p>
            <a:fld id="{A2E152B5-655A-4903-97AF-B33B98D802EE}" type="slidenum">
              <a:rPr lang="en-US" smtClean="0"/>
              <a:t>35</a:t>
            </a:fld>
            <a:endParaRPr lang="en-US"/>
          </a:p>
        </p:txBody>
      </p:sp>
      <p:sp>
        <p:nvSpPr>
          <p:cNvPr id="6" name="TextBox 5">
            <a:extLst>
              <a:ext uri="{FF2B5EF4-FFF2-40B4-BE49-F238E27FC236}">
                <a16:creationId xmlns:a16="http://schemas.microsoft.com/office/drawing/2014/main" id="{C4BBD7E9-649E-A929-5631-C748E2EA9AC2}"/>
              </a:ext>
            </a:extLst>
          </p:cNvPr>
          <p:cNvSpPr txBox="1"/>
          <p:nvPr/>
        </p:nvSpPr>
        <p:spPr>
          <a:xfrm>
            <a:off x="1731034" y="4413152"/>
            <a:ext cx="8729932" cy="2308324"/>
          </a:xfrm>
          <a:prstGeom prst="rect">
            <a:avLst/>
          </a:prstGeom>
          <a:noFill/>
        </p:spPr>
        <p:txBody>
          <a:bodyPr wrap="square" rtlCol="0">
            <a:spAutoFit/>
          </a:bodyPr>
          <a:lstStyle/>
          <a:p>
            <a:pPr algn="l"/>
            <a:r>
              <a:rPr lang="en-US" dirty="0">
                <a:latin typeface="CMR9"/>
              </a:rPr>
              <a:t>The integral number of proton signal in a backward direction, measured at ELI-ALPS SEA laser with pulse energy 25 </a:t>
            </a:r>
            <a:r>
              <a:rPr lang="en-US" dirty="0" err="1">
                <a:latin typeface="CMR9"/>
              </a:rPr>
              <a:t>mJ</a:t>
            </a:r>
            <a:r>
              <a:rPr lang="en-US" dirty="0">
                <a:latin typeface="CMR9"/>
              </a:rPr>
              <a:t>, applying various pulse lengths from 12.3 to 360 fs.</a:t>
            </a:r>
          </a:p>
          <a:p>
            <a:pPr algn="l"/>
            <a:r>
              <a:rPr lang="en-US" dirty="0">
                <a:latin typeface="CMR9"/>
              </a:rPr>
              <a:t>The maximum beam intensity at 12.3 fs was I= 8.3</a:t>
            </a:r>
            <a:r>
              <a:rPr lang="en-US" dirty="0">
                <a:latin typeface="CMSY9"/>
              </a:rPr>
              <a:t>×</a:t>
            </a:r>
            <a:r>
              <a:rPr lang="en-US" dirty="0">
                <a:latin typeface="CMR9"/>
              </a:rPr>
              <a:t>10</a:t>
            </a:r>
            <a:r>
              <a:rPr lang="en-US" baseline="30000" dirty="0">
                <a:latin typeface="CMR6"/>
              </a:rPr>
              <a:t>18</a:t>
            </a:r>
            <a:r>
              <a:rPr lang="en-US" dirty="0">
                <a:latin typeface="CMR6"/>
              </a:rPr>
              <a:t> </a:t>
            </a:r>
            <a:r>
              <a:rPr lang="en-US" dirty="0">
                <a:latin typeface="CMR9"/>
              </a:rPr>
              <a:t>W/cm</a:t>
            </a:r>
            <a:r>
              <a:rPr lang="en-US" dirty="0">
                <a:latin typeface="CMR6"/>
              </a:rPr>
              <a:t>2</a:t>
            </a:r>
            <a:r>
              <a:rPr lang="en-US" dirty="0">
                <a:latin typeface="CMR9"/>
              </a:rPr>
              <a:t>. The target was an UDMA-TEGDMA copolymer with embedded resonant gold nanorod antennas at the density Au2=0.182 m/m%, and boron-nitride (BN) with 2.5m/m% density. This BN number density corresponds to 43% of the number of UDMA-TEGDMA monomers. Averaged numbers are shown for 2-12 shots at each laser pulse length, with the corresponding root mean squares indicated by error bars.</a:t>
            </a:r>
            <a:endParaRPr lang="en-US" dirty="0"/>
          </a:p>
        </p:txBody>
      </p:sp>
      <p:sp>
        <p:nvSpPr>
          <p:cNvPr id="9" name="TextBox 8">
            <a:extLst>
              <a:ext uri="{FF2B5EF4-FFF2-40B4-BE49-F238E27FC236}">
                <a16:creationId xmlns:a16="http://schemas.microsoft.com/office/drawing/2014/main" id="{52FFC5D3-C0C9-9E16-19AD-88722E898CB8}"/>
              </a:ext>
            </a:extLst>
          </p:cNvPr>
          <p:cNvSpPr txBox="1"/>
          <p:nvPr/>
        </p:nvSpPr>
        <p:spPr>
          <a:xfrm>
            <a:off x="6096000" y="854176"/>
            <a:ext cx="6095999" cy="584775"/>
          </a:xfrm>
          <a:prstGeom prst="rect">
            <a:avLst/>
          </a:prstGeom>
          <a:noFill/>
        </p:spPr>
        <p:txBody>
          <a:bodyPr wrap="square" rtlCol="0">
            <a:spAutoFit/>
          </a:bodyPr>
          <a:lstStyle/>
          <a:p>
            <a:pPr algn="ctr"/>
            <a:r>
              <a:rPr lang="en-US" sz="3200" b="1" dirty="0">
                <a:solidFill>
                  <a:srgbClr val="FF0000"/>
                </a:solidFill>
                <a:effectLst>
                  <a:outerShdw blurRad="50800" dist="50800" dir="5400000" algn="ctr" rotWithShape="0">
                    <a:schemeClr val="tx1"/>
                  </a:outerShdw>
                </a:effectLst>
                <a:latin typeface="CMBX12"/>
              </a:rPr>
              <a:t>Indication of p + </a:t>
            </a:r>
            <a:r>
              <a:rPr lang="en-US" sz="3200" b="1" dirty="0">
                <a:solidFill>
                  <a:srgbClr val="FF0000"/>
                </a:solidFill>
                <a:effectLst>
                  <a:outerShdw blurRad="50800" dist="50800" dir="5400000" algn="ctr" rotWithShape="0">
                    <a:schemeClr val="tx1"/>
                  </a:outerShdw>
                </a:effectLst>
                <a:latin typeface="CMR8"/>
              </a:rPr>
              <a:t>11</a:t>
            </a:r>
            <a:r>
              <a:rPr lang="en-US" sz="3200" b="1" dirty="0">
                <a:solidFill>
                  <a:srgbClr val="FF0000"/>
                </a:solidFill>
                <a:effectLst>
                  <a:outerShdw blurRad="50800" dist="50800" dir="5400000" algn="ctr" rotWithShape="0">
                    <a:schemeClr val="tx1"/>
                  </a:outerShdw>
                </a:effectLst>
                <a:latin typeface="CMBX12"/>
              </a:rPr>
              <a:t>B Reaction</a:t>
            </a:r>
            <a:endParaRPr lang="en-US" sz="3200" b="1" dirty="0">
              <a:solidFill>
                <a:srgbClr val="FF0000"/>
              </a:solidFill>
              <a:effectLst>
                <a:outerShdw blurRad="50800" dist="50800" dir="5400000" algn="ctr" rotWithShape="0">
                  <a:schemeClr val="tx1"/>
                </a:outerShdw>
              </a:effectLst>
            </a:endParaRPr>
          </a:p>
        </p:txBody>
      </p:sp>
      <p:pic>
        <p:nvPicPr>
          <p:cNvPr id="8" name="Picture 7" descr="A graph showing the number of lasers&#10;&#10;Description automatically generated">
            <a:extLst>
              <a:ext uri="{FF2B5EF4-FFF2-40B4-BE49-F238E27FC236}">
                <a16:creationId xmlns:a16="http://schemas.microsoft.com/office/drawing/2014/main" id="{6D23833E-A2E8-CF75-5002-723ECF1FC9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1034" y="158879"/>
            <a:ext cx="5092637" cy="4145489"/>
          </a:xfrm>
          <a:prstGeom prst="rect">
            <a:avLst/>
          </a:prstGeom>
        </p:spPr>
      </p:pic>
      <p:sp>
        <p:nvSpPr>
          <p:cNvPr id="4" name="TextBox 3">
            <a:extLst>
              <a:ext uri="{FF2B5EF4-FFF2-40B4-BE49-F238E27FC236}">
                <a16:creationId xmlns:a16="http://schemas.microsoft.com/office/drawing/2014/main" id="{358B7A09-2C13-08C1-E9B8-268BEFF368FA}"/>
              </a:ext>
            </a:extLst>
          </p:cNvPr>
          <p:cNvSpPr txBox="1"/>
          <p:nvPr/>
        </p:nvSpPr>
        <p:spPr>
          <a:xfrm>
            <a:off x="6247231" y="2686993"/>
            <a:ext cx="934871" cy="307777"/>
          </a:xfrm>
          <a:prstGeom prst="rect">
            <a:avLst/>
          </a:prstGeom>
          <a:noFill/>
        </p:spPr>
        <p:txBody>
          <a:bodyPr wrap="none" rtlCol="0">
            <a:spAutoFit/>
          </a:bodyPr>
          <a:lstStyle/>
          <a:p>
            <a:r>
              <a:rPr lang="en-US" sz="1400" dirty="0"/>
              <a:t>T=2.65 fs</a:t>
            </a:r>
          </a:p>
        </p:txBody>
      </p:sp>
      <p:pic>
        <p:nvPicPr>
          <p:cNvPr id="5" name="Picture 4" descr="A black text on a white background&#10;&#10;Description automatically generated">
            <a:extLst>
              <a:ext uri="{FF2B5EF4-FFF2-40B4-BE49-F238E27FC236}">
                <a16:creationId xmlns:a16="http://schemas.microsoft.com/office/drawing/2014/main" id="{FCB89682-1D00-BDA2-7BA5-F56C35EABD51}"/>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100553" y="6228825"/>
            <a:ext cx="1329179" cy="568982"/>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13802766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5139908-59F0-6EB5-428D-00501857DD92}"/>
              </a:ext>
            </a:extLst>
          </p:cNvPr>
          <p:cNvSpPr>
            <a:spLocks noGrp="1"/>
          </p:cNvSpPr>
          <p:nvPr>
            <p:ph type="ftr" sz="quarter" idx="11"/>
          </p:nvPr>
        </p:nvSpPr>
        <p:spPr>
          <a:xfrm>
            <a:off x="5260316" y="6513082"/>
            <a:ext cx="3086100" cy="365125"/>
          </a:xfrm>
        </p:spPr>
        <p:txBody>
          <a:bodyPr/>
          <a:lstStyle/>
          <a:p>
            <a:r>
              <a:rPr lang="en-US"/>
              <a:t>Csernai, L.P. [NAPLIFE&amp;FUSENOW]</a:t>
            </a:r>
            <a:endParaRPr lang="en-US" dirty="0"/>
          </a:p>
        </p:txBody>
      </p:sp>
      <p:sp>
        <p:nvSpPr>
          <p:cNvPr id="3" name="Slide Number Placeholder 2">
            <a:extLst>
              <a:ext uri="{FF2B5EF4-FFF2-40B4-BE49-F238E27FC236}">
                <a16:creationId xmlns:a16="http://schemas.microsoft.com/office/drawing/2014/main" id="{70912EC9-0812-D4F0-B82B-C8D85A284ED8}"/>
              </a:ext>
            </a:extLst>
          </p:cNvPr>
          <p:cNvSpPr>
            <a:spLocks noGrp="1"/>
          </p:cNvSpPr>
          <p:nvPr>
            <p:ph type="sldNum" sz="quarter" idx="12"/>
          </p:nvPr>
        </p:nvSpPr>
        <p:spPr/>
        <p:txBody>
          <a:bodyPr/>
          <a:lstStyle/>
          <a:p>
            <a:fld id="{A2E152B5-655A-4903-97AF-B33B98D802EE}" type="slidenum">
              <a:rPr lang="en-US" smtClean="0"/>
              <a:t>36</a:t>
            </a:fld>
            <a:endParaRPr lang="en-US"/>
          </a:p>
        </p:txBody>
      </p:sp>
      <p:pic>
        <p:nvPicPr>
          <p:cNvPr id="5" name="Picture 4" descr="A graph showing the number of laser pulse">
            <a:extLst>
              <a:ext uri="{FF2B5EF4-FFF2-40B4-BE49-F238E27FC236}">
                <a16:creationId xmlns:a16="http://schemas.microsoft.com/office/drawing/2014/main" id="{2FE6E462-BD69-1972-D7BB-67E39B9EA8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051" y="19531"/>
            <a:ext cx="5422546" cy="4424004"/>
          </a:xfrm>
          <a:prstGeom prst="rect">
            <a:avLst/>
          </a:prstGeom>
        </p:spPr>
      </p:pic>
      <p:sp>
        <p:nvSpPr>
          <p:cNvPr id="6" name="TextBox 5">
            <a:extLst>
              <a:ext uri="{FF2B5EF4-FFF2-40B4-BE49-F238E27FC236}">
                <a16:creationId xmlns:a16="http://schemas.microsoft.com/office/drawing/2014/main" id="{4C5DDE74-55A5-B603-ECC4-3694051F3963}"/>
              </a:ext>
            </a:extLst>
          </p:cNvPr>
          <p:cNvSpPr txBox="1"/>
          <p:nvPr/>
        </p:nvSpPr>
        <p:spPr>
          <a:xfrm>
            <a:off x="1750805" y="4443535"/>
            <a:ext cx="8816197" cy="2031325"/>
          </a:xfrm>
          <a:prstGeom prst="rect">
            <a:avLst/>
          </a:prstGeom>
          <a:noFill/>
        </p:spPr>
        <p:txBody>
          <a:bodyPr wrap="square" rtlCol="0">
            <a:spAutoFit/>
          </a:bodyPr>
          <a:lstStyle/>
          <a:p>
            <a:pPr algn="l"/>
            <a:r>
              <a:rPr lang="en-US" dirty="0">
                <a:latin typeface="CMR9"/>
              </a:rPr>
              <a:t>Maximum proton energy detected in the backward 45-degree direction with respect to the laser beam for different laser pulse lengths by Thomson parabola. As can be seen in</a:t>
            </a:r>
          </a:p>
          <a:p>
            <a:pPr algn="l"/>
            <a:r>
              <a:rPr lang="en-US" dirty="0">
                <a:latin typeface="CMR9"/>
              </a:rPr>
              <a:t>Fig. 1 at 100-125 fs, the resonant protons are absorbed by the </a:t>
            </a:r>
            <a:r>
              <a:rPr lang="en-US" dirty="0" err="1">
                <a:latin typeface="CMR9"/>
              </a:rPr>
              <a:t>Borons</a:t>
            </a:r>
            <a:r>
              <a:rPr lang="en-US" dirty="0">
                <a:latin typeface="CMR9"/>
              </a:rPr>
              <a:t> in the fusion reactions, and only lower than 150 keV energy protons remain. In the range 150-250 fs pulse length</a:t>
            </a:r>
          </a:p>
          <a:p>
            <a:pPr algn="l"/>
            <a:r>
              <a:rPr lang="en-US" dirty="0">
                <a:latin typeface="CMR9"/>
              </a:rPr>
              <a:t>protons above the 150 keV resonance energy are observed. These originate from those protons, which were already exceedingly well the resonance energy of the </a:t>
            </a:r>
            <a:r>
              <a:rPr lang="en-US" dirty="0">
                <a:latin typeface="CMMI9"/>
              </a:rPr>
              <a:t>p</a:t>
            </a:r>
            <a:r>
              <a:rPr lang="en-US" dirty="0">
                <a:latin typeface="CMR9"/>
              </a:rPr>
              <a:t>+</a:t>
            </a:r>
            <a:r>
              <a:rPr lang="en-US" dirty="0">
                <a:latin typeface="CMR6"/>
              </a:rPr>
              <a:t>11</a:t>
            </a:r>
            <a:r>
              <a:rPr lang="en-US" dirty="0">
                <a:latin typeface="CMMI9"/>
              </a:rPr>
              <a:t>B </a:t>
            </a:r>
            <a:r>
              <a:rPr lang="en-US" dirty="0">
                <a:latin typeface="CMR9"/>
              </a:rPr>
              <a:t>cross section.</a:t>
            </a:r>
            <a:endParaRPr lang="en-US" dirty="0"/>
          </a:p>
        </p:txBody>
      </p:sp>
      <p:sp>
        <p:nvSpPr>
          <p:cNvPr id="7" name="TextBox 6">
            <a:extLst>
              <a:ext uri="{FF2B5EF4-FFF2-40B4-BE49-F238E27FC236}">
                <a16:creationId xmlns:a16="http://schemas.microsoft.com/office/drawing/2014/main" id="{6C6EA313-1D9A-4652-1948-45CAA8D914BC}"/>
              </a:ext>
            </a:extLst>
          </p:cNvPr>
          <p:cNvSpPr txBox="1"/>
          <p:nvPr/>
        </p:nvSpPr>
        <p:spPr>
          <a:xfrm>
            <a:off x="6803366" y="1081942"/>
            <a:ext cx="5319504" cy="523220"/>
          </a:xfrm>
          <a:prstGeom prst="rect">
            <a:avLst/>
          </a:prstGeom>
          <a:noFill/>
        </p:spPr>
        <p:txBody>
          <a:bodyPr wrap="square" rtlCol="0">
            <a:spAutoFit/>
          </a:bodyPr>
          <a:lstStyle/>
          <a:p>
            <a:pPr algn="ctr"/>
            <a:r>
              <a:rPr lang="en-US" sz="2800" b="1" dirty="0">
                <a:solidFill>
                  <a:srgbClr val="FF0000"/>
                </a:solidFill>
                <a:effectLst>
                  <a:outerShdw blurRad="50800" dist="50800" dir="5400000" algn="ctr" rotWithShape="0">
                    <a:schemeClr val="tx1"/>
                  </a:outerShdw>
                </a:effectLst>
                <a:latin typeface="CMBX12"/>
              </a:rPr>
              <a:t>Indication of p + </a:t>
            </a:r>
            <a:r>
              <a:rPr lang="en-US" sz="2800" b="1" dirty="0">
                <a:solidFill>
                  <a:srgbClr val="FF0000"/>
                </a:solidFill>
                <a:effectLst>
                  <a:outerShdw blurRad="50800" dist="50800" dir="5400000" algn="ctr" rotWithShape="0">
                    <a:schemeClr val="tx1"/>
                  </a:outerShdw>
                </a:effectLst>
                <a:latin typeface="CMR8"/>
              </a:rPr>
              <a:t>11</a:t>
            </a:r>
            <a:r>
              <a:rPr lang="en-US" sz="2800" b="1" dirty="0">
                <a:solidFill>
                  <a:srgbClr val="FF0000"/>
                </a:solidFill>
                <a:effectLst>
                  <a:outerShdw blurRad="50800" dist="50800" dir="5400000" algn="ctr" rotWithShape="0">
                    <a:schemeClr val="tx1"/>
                  </a:outerShdw>
                </a:effectLst>
                <a:latin typeface="CMBX12"/>
              </a:rPr>
              <a:t>B Reaction</a:t>
            </a:r>
            <a:endParaRPr lang="en-US" sz="2800" b="1" dirty="0">
              <a:solidFill>
                <a:srgbClr val="FF0000"/>
              </a:solidFill>
              <a:effectLst>
                <a:outerShdw blurRad="50800" dist="50800" dir="5400000" algn="ctr" rotWithShape="0">
                  <a:schemeClr val="tx1"/>
                </a:outerShdw>
              </a:effectLst>
            </a:endParaRPr>
          </a:p>
        </p:txBody>
      </p:sp>
      <p:pic>
        <p:nvPicPr>
          <p:cNvPr id="4" name="Picture 3" descr="A black text on a white background&#10;&#10;Description automatically generated">
            <a:extLst>
              <a:ext uri="{FF2B5EF4-FFF2-40B4-BE49-F238E27FC236}">
                <a16:creationId xmlns:a16="http://schemas.microsoft.com/office/drawing/2014/main" id="{8F21019F-7175-DA0A-A055-A25FE5FA8FAC}"/>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100553" y="6228825"/>
            <a:ext cx="1329179" cy="568982"/>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157575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0D1C894-379A-22E8-05A3-5223BCD18A79}"/>
              </a:ext>
            </a:extLst>
          </p:cNvPr>
          <p:cNvSpPr>
            <a:spLocks noGrp="1"/>
          </p:cNvSpPr>
          <p:nvPr>
            <p:ph type="ftr" sz="quarter" idx="11"/>
          </p:nvPr>
        </p:nvSpPr>
        <p:spPr/>
        <p:txBody>
          <a:bodyPr/>
          <a:lstStyle/>
          <a:p>
            <a:r>
              <a:rPr lang="en-US"/>
              <a:t>Csernai, L.P. [NAPLIFE&amp;FUSENOW]</a:t>
            </a:r>
            <a:endParaRPr lang="en-US" dirty="0"/>
          </a:p>
        </p:txBody>
      </p:sp>
      <p:sp>
        <p:nvSpPr>
          <p:cNvPr id="3" name="Slide Number Placeholder 2">
            <a:extLst>
              <a:ext uri="{FF2B5EF4-FFF2-40B4-BE49-F238E27FC236}">
                <a16:creationId xmlns:a16="http://schemas.microsoft.com/office/drawing/2014/main" id="{9BE92BC3-C653-10E9-5877-10C4ED956FD8}"/>
              </a:ext>
            </a:extLst>
          </p:cNvPr>
          <p:cNvSpPr>
            <a:spLocks noGrp="1"/>
          </p:cNvSpPr>
          <p:nvPr>
            <p:ph type="sldNum" sz="quarter" idx="12"/>
          </p:nvPr>
        </p:nvSpPr>
        <p:spPr/>
        <p:txBody>
          <a:bodyPr/>
          <a:lstStyle/>
          <a:p>
            <a:fld id="{A2E152B5-655A-4903-97AF-B33B98D802EE}" type="slidenum">
              <a:rPr lang="en-US" smtClean="0"/>
              <a:t>37</a:t>
            </a:fld>
            <a:endParaRPr lang="en-US"/>
          </a:p>
        </p:txBody>
      </p:sp>
      <p:pic>
        <p:nvPicPr>
          <p:cNvPr id="5" name="Picture 4" descr="A graph of a normal distribution&#10;&#10;Description automatically generated with medium confidence">
            <a:extLst>
              <a:ext uri="{FF2B5EF4-FFF2-40B4-BE49-F238E27FC236}">
                <a16:creationId xmlns:a16="http://schemas.microsoft.com/office/drawing/2014/main" id="{F87C8872-D6E5-8D7D-C929-B3B2AF186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7119"/>
            <a:ext cx="6769705" cy="5245400"/>
          </a:xfrm>
          <a:prstGeom prst="rect">
            <a:avLst/>
          </a:prstGeom>
        </p:spPr>
      </p:pic>
      <p:sp>
        <p:nvSpPr>
          <p:cNvPr id="6" name="TextBox 5">
            <a:extLst>
              <a:ext uri="{FF2B5EF4-FFF2-40B4-BE49-F238E27FC236}">
                <a16:creationId xmlns:a16="http://schemas.microsoft.com/office/drawing/2014/main" id="{178585B5-62ED-C43E-4A0D-A951344CFFF9}"/>
              </a:ext>
            </a:extLst>
          </p:cNvPr>
          <p:cNvSpPr txBox="1"/>
          <p:nvPr/>
        </p:nvSpPr>
        <p:spPr>
          <a:xfrm>
            <a:off x="1791421" y="5269931"/>
            <a:ext cx="8790317" cy="1015663"/>
          </a:xfrm>
          <a:prstGeom prst="rect">
            <a:avLst/>
          </a:prstGeom>
          <a:noFill/>
        </p:spPr>
        <p:txBody>
          <a:bodyPr wrap="square" rtlCol="0">
            <a:spAutoFit/>
          </a:bodyPr>
          <a:lstStyle/>
          <a:p>
            <a:pPr algn="l"/>
            <a:r>
              <a:rPr lang="en-US" dirty="0">
                <a:latin typeface="CMR9"/>
              </a:rPr>
              <a:t>Number of impact traces versus the diameter of the trace spot in </a:t>
            </a:r>
            <a:r>
              <a:rPr lang="en-US" dirty="0" err="1">
                <a:latin typeface="CMMI9"/>
              </a:rPr>
              <a:t>μ</a:t>
            </a:r>
            <a:r>
              <a:rPr lang="en-US" dirty="0" err="1">
                <a:latin typeface="CMR9"/>
              </a:rPr>
              <a:t>m</a:t>
            </a:r>
            <a:r>
              <a:rPr lang="en-US" dirty="0">
                <a:latin typeface="CMR9"/>
              </a:rPr>
              <a:t> in CR-39 detections with boron-nitride in the target shows a second peak at diameter </a:t>
            </a:r>
            <a:r>
              <a:rPr lang="en-US" dirty="0">
                <a:latin typeface="CMSY9"/>
              </a:rPr>
              <a:t>∼</a:t>
            </a:r>
            <a:r>
              <a:rPr lang="en-US" dirty="0">
                <a:latin typeface="CMR9"/>
              </a:rPr>
              <a:t>12 </a:t>
            </a:r>
            <a:r>
              <a:rPr lang="en-US" dirty="0" err="1">
                <a:latin typeface="CMMI9"/>
              </a:rPr>
              <a:t>μ</a:t>
            </a:r>
            <a:r>
              <a:rPr lang="en-US" dirty="0" err="1">
                <a:latin typeface="CMR9"/>
              </a:rPr>
              <a:t>m</a:t>
            </a:r>
            <a:r>
              <a:rPr lang="en-US" dirty="0">
                <a:latin typeface="CMR9"/>
              </a:rPr>
              <a:t>, corresponding</a:t>
            </a:r>
          </a:p>
          <a:p>
            <a:pPr algn="l"/>
            <a:r>
              <a:rPr lang="en-US" dirty="0">
                <a:latin typeface="CMR9"/>
              </a:rPr>
              <a:t>to the emitted </a:t>
            </a:r>
            <a:r>
              <a:rPr lang="en-US" sz="2400" b="1" dirty="0">
                <a:solidFill>
                  <a:srgbClr val="FF0000"/>
                </a:solidFill>
                <a:latin typeface="Times New Roman" panose="02020603050405020304" pitchFamily="18" charset="0"/>
                <a:cs typeface="Times New Roman" panose="02020603050405020304" pitchFamily="18" charset="0"/>
              </a:rPr>
              <a:t>α</a:t>
            </a:r>
            <a:r>
              <a:rPr lang="en-US" b="1" dirty="0">
                <a:solidFill>
                  <a:srgbClr val="FF0000"/>
                </a:solidFill>
                <a:latin typeface="CMMI9"/>
              </a:rPr>
              <a:t> </a:t>
            </a:r>
            <a:r>
              <a:rPr lang="en-US" b="1" dirty="0">
                <a:solidFill>
                  <a:srgbClr val="FF0000"/>
                </a:solidFill>
                <a:latin typeface="CMR9"/>
              </a:rPr>
              <a:t>particles</a:t>
            </a:r>
            <a:r>
              <a:rPr lang="en-US" dirty="0">
                <a:latin typeface="CMR9"/>
              </a:rPr>
              <a:t>.</a:t>
            </a:r>
            <a:endParaRPr lang="en-US" dirty="0"/>
          </a:p>
        </p:txBody>
      </p:sp>
      <p:sp>
        <p:nvSpPr>
          <p:cNvPr id="7" name="TextBox 6">
            <a:extLst>
              <a:ext uri="{FF2B5EF4-FFF2-40B4-BE49-F238E27FC236}">
                <a16:creationId xmlns:a16="http://schemas.microsoft.com/office/drawing/2014/main" id="{CB817259-5284-BF3E-0AC4-5B8D8A0330C2}"/>
              </a:ext>
            </a:extLst>
          </p:cNvPr>
          <p:cNvSpPr txBox="1"/>
          <p:nvPr/>
        </p:nvSpPr>
        <p:spPr>
          <a:xfrm>
            <a:off x="6769705" y="1626919"/>
            <a:ext cx="5263299" cy="523220"/>
          </a:xfrm>
          <a:prstGeom prst="rect">
            <a:avLst/>
          </a:prstGeom>
          <a:noFill/>
        </p:spPr>
        <p:txBody>
          <a:bodyPr wrap="square" rtlCol="0">
            <a:spAutoFit/>
          </a:bodyPr>
          <a:lstStyle/>
          <a:p>
            <a:pPr algn="ctr"/>
            <a:r>
              <a:rPr lang="en-US" sz="2800" b="1" dirty="0">
                <a:solidFill>
                  <a:srgbClr val="FF0000"/>
                </a:solidFill>
                <a:effectLst>
                  <a:outerShdw blurRad="50800" dist="50800" dir="5400000" algn="ctr" rotWithShape="0">
                    <a:schemeClr val="tx1"/>
                  </a:outerShdw>
                </a:effectLst>
                <a:latin typeface="CMBX12"/>
              </a:rPr>
              <a:t>Indication of p + </a:t>
            </a:r>
            <a:r>
              <a:rPr lang="en-US" sz="2800" b="1" dirty="0">
                <a:solidFill>
                  <a:srgbClr val="FF0000"/>
                </a:solidFill>
                <a:effectLst>
                  <a:outerShdw blurRad="50800" dist="50800" dir="5400000" algn="ctr" rotWithShape="0">
                    <a:schemeClr val="tx1"/>
                  </a:outerShdw>
                </a:effectLst>
                <a:latin typeface="CMR8"/>
              </a:rPr>
              <a:t>11</a:t>
            </a:r>
            <a:r>
              <a:rPr lang="en-US" sz="2800" b="1" dirty="0">
                <a:solidFill>
                  <a:srgbClr val="FF0000"/>
                </a:solidFill>
                <a:effectLst>
                  <a:outerShdw blurRad="50800" dist="50800" dir="5400000" algn="ctr" rotWithShape="0">
                    <a:schemeClr val="tx1"/>
                  </a:outerShdw>
                </a:effectLst>
                <a:latin typeface="CMBX12"/>
              </a:rPr>
              <a:t>B Reaction</a:t>
            </a:r>
            <a:endParaRPr lang="en-US" sz="2800" b="1" dirty="0">
              <a:solidFill>
                <a:srgbClr val="FF0000"/>
              </a:solidFill>
              <a:effectLst>
                <a:outerShdw blurRad="50800" dist="50800" dir="5400000" algn="ctr" rotWithShape="0">
                  <a:schemeClr val="tx1"/>
                </a:outerShdw>
              </a:effectLst>
            </a:endParaRPr>
          </a:p>
        </p:txBody>
      </p:sp>
      <p:pic>
        <p:nvPicPr>
          <p:cNvPr id="4" name="Picture 3" descr="A black text on a white background&#10;&#10;Description automatically generated">
            <a:extLst>
              <a:ext uri="{FF2B5EF4-FFF2-40B4-BE49-F238E27FC236}">
                <a16:creationId xmlns:a16="http://schemas.microsoft.com/office/drawing/2014/main" id="{4EFFCD75-3884-401E-1885-32D89650BFF5}"/>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100553" y="6228825"/>
            <a:ext cx="1329179" cy="568982"/>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30499316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graph">
            <a:extLst>
              <a:ext uri="{FF2B5EF4-FFF2-40B4-BE49-F238E27FC236}">
                <a16:creationId xmlns:a16="http://schemas.microsoft.com/office/drawing/2014/main" id="{AFF8E8ED-37B7-8F15-39BF-BD6416DE96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8758959" cy="6620256"/>
          </a:xfrm>
          <a:prstGeom prst="rect">
            <a:avLst/>
          </a:prstGeom>
        </p:spPr>
      </p:pic>
      <p:sp>
        <p:nvSpPr>
          <p:cNvPr id="4" name="TextBox 3">
            <a:extLst>
              <a:ext uri="{FF2B5EF4-FFF2-40B4-BE49-F238E27FC236}">
                <a16:creationId xmlns:a16="http://schemas.microsoft.com/office/drawing/2014/main" id="{901B0A8A-7285-AC92-6F6D-5621D3F2A844}"/>
              </a:ext>
            </a:extLst>
          </p:cNvPr>
          <p:cNvSpPr txBox="1"/>
          <p:nvPr/>
        </p:nvSpPr>
        <p:spPr>
          <a:xfrm>
            <a:off x="8758958" y="301752"/>
            <a:ext cx="3433042" cy="830997"/>
          </a:xfrm>
          <a:prstGeom prst="rect">
            <a:avLst/>
          </a:prstGeom>
          <a:noFill/>
        </p:spPr>
        <p:txBody>
          <a:bodyPr wrap="square" rtlCol="0">
            <a:spAutoFit/>
          </a:bodyPr>
          <a:lstStyle/>
          <a:p>
            <a:pPr algn="ctr"/>
            <a:r>
              <a:rPr lang="en-US" sz="2400" b="1" dirty="0">
                <a:solidFill>
                  <a:srgbClr val="FF0000"/>
                </a:solidFill>
              </a:rPr>
              <a:t>Verification at ELI-ALPS</a:t>
            </a:r>
            <a:br>
              <a:rPr lang="en-US" sz="2400" b="1" dirty="0">
                <a:solidFill>
                  <a:srgbClr val="FF0000"/>
                </a:solidFill>
              </a:rPr>
            </a:br>
            <a:r>
              <a:rPr lang="en-US" sz="2400" b="1" dirty="0">
                <a:solidFill>
                  <a:srgbClr val="FF0000"/>
                </a:solidFill>
              </a:rPr>
              <a:t>2025  June</a:t>
            </a:r>
          </a:p>
        </p:txBody>
      </p:sp>
      <p:sp>
        <p:nvSpPr>
          <p:cNvPr id="5" name="TextBox 4">
            <a:extLst>
              <a:ext uri="{FF2B5EF4-FFF2-40B4-BE49-F238E27FC236}">
                <a16:creationId xmlns:a16="http://schemas.microsoft.com/office/drawing/2014/main" id="{3878E4B0-1C91-1860-22B6-7AB040DDA5E2}"/>
              </a:ext>
            </a:extLst>
          </p:cNvPr>
          <p:cNvSpPr txBox="1"/>
          <p:nvPr/>
        </p:nvSpPr>
        <p:spPr>
          <a:xfrm>
            <a:off x="8831503" y="1971300"/>
            <a:ext cx="3287951" cy="2677656"/>
          </a:xfrm>
          <a:prstGeom prst="rect">
            <a:avLst/>
          </a:prstGeom>
          <a:noFill/>
        </p:spPr>
        <p:txBody>
          <a:bodyPr wrap="none" rtlCol="0">
            <a:spAutoFit/>
          </a:bodyPr>
          <a:lstStyle/>
          <a:p>
            <a:pPr marL="285750" indent="-285750">
              <a:buFontTx/>
              <a:buChar char="-"/>
            </a:pPr>
            <a:r>
              <a:rPr lang="en-US" dirty="0"/>
              <a:t>Nanorods (Au2)  contribute</a:t>
            </a:r>
            <a:br>
              <a:rPr lang="en-US" dirty="0"/>
            </a:br>
            <a:r>
              <a:rPr lang="en-US" dirty="0"/>
              <a:t>to Proton acceleration, up to</a:t>
            </a:r>
            <a:br>
              <a:rPr lang="en-US" dirty="0"/>
            </a:br>
            <a:r>
              <a:rPr lang="en-US" dirty="0"/>
              <a:t>~ 500 keV (40mJ, 120 fs)</a:t>
            </a:r>
          </a:p>
          <a:p>
            <a:pPr marL="285750" indent="-285750">
              <a:buFontTx/>
              <a:buChar char="-"/>
            </a:pPr>
            <a:endParaRPr lang="en-US" dirty="0"/>
          </a:p>
          <a:p>
            <a:pPr marL="285750" indent="-285750">
              <a:buFontTx/>
              <a:buChar char="-"/>
            </a:pPr>
            <a:r>
              <a:rPr lang="en-US" dirty="0"/>
              <a:t>Nanorods (Au2)  accelerate</a:t>
            </a:r>
            <a:br>
              <a:rPr lang="en-US" dirty="0"/>
            </a:br>
            <a:r>
              <a:rPr lang="en-US" dirty="0"/>
              <a:t>other heavier ions also</a:t>
            </a:r>
            <a:br>
              <a:rPr lang="en-US" dirty="0"/>
            </a:br>
            <a:endParaRPr lang="en-US" dirty="0"/>
          </a:p>
          <a:p>
            <a:pPr marL="285750" indent="-285750">
              <a:buFontTx/>
              <a:buChar char="-"/>
            </a:pPr>
            <a:r>
              <a:rPr lang="el-GR" sz="2400" dirty="0">
                <a:latin typeface="Times New Roman" panose="02020603050405020304" pitchFamily="18" charset="0"/>
                <a:cs typeface="Times New Roman" panose="02020603050405020304" pitchFamily="18" charset="0"/>
              </a:rPr>
              <a:t>α </a:t>
            </a:r>
            <a:r>
              <a:rPr lang="en-US" dirty="0"/>
              <a:t>number and energy </a:t>
            </a:r>
            <a:br>
              <a:rPr lang="en-US" dirty="0"/>
            </a:br>
            <a:r>
              <a:rPr lang="en-US" dirty="0"/>
              <a:t>measurements: 2025 July</a:t>
            </a:r>
            <a:endParaRPr lang="en-US" dirty="0">
              <a:latin typeface="Times New Roman" panose="02020603050405020304" pitchFamily="18" charset="0"/>
              <a:cs typeface="Times New Roman" panose="02020603050405020304" pitchFamily="18" charset="0"/>
            </a:endParaRPr>
          </a:p>
        </p:txBody>
      </p:sp>
      <p:sp>
        <p:nvSpPr>
          <p:cNvPr id="2" name="Footer Placeholder 1">
            <a:extLst>
              <a:ext uri="{FF2B5EF4-FFF2-40B4-BE49-F238E27FC236}">
                <a16:creationId xmlns:a16="http://schemas.microsoft.com/office/drawing/2014/main" id="{BDB25786-9299-70E8-9291-9D1DE93F7D4E}"/>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54C9AA90-50AF-6A6A-DA41-AE178E7861B5}"/>
              </a:ext>
            </a:extLst>
          </p:cNvPr>
          <p:cNvSpPr>
            <a:spLocks noGrp="1"/>
          </p:cNvSpPr>
          <p:nvPr>
            <p:ph type="sldNum" sz="quarter" idx="12"/>
          </p:nvPr>
        </p:nvSpPr>
        <p:spPr/>
        <p:txBody>
          <a:bodyPr/>
          <a:lstStyle/>
          <a:p>
            <a:fld id="{94C746F7-F6CF-4975-9C38-EAEB56E4C17B}" type="slidenum">
              <a:rPr lang="en-US" smtClean="0"/>
              <a:t>38</a:t>
            </a:fld>
            <a:endParaRPr lang="en-US"/>
          </a:p>
        </p:txBody>
      </p:sp>
    </p:spTree>
    <p:extLst>
      <p:ext uri="{BB962C8B-B14F-4D97-AF65-F5344CB8AC3E}">
        <p14:creationId xmlns:p14="http://schemas.microsoft.com/office/powerpoint/2010/main" val="37006639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E44CF41-E35B-91E2-6EB7-2F8A246C9EDA}"/>
              </a:ext>
            </a:extLst>
          </p:cNvPr>
          <p:cNvSpPr txBox="1"/>
          <p:nvPr/>
        </p:nvSpPr>
        <p:spPr>
          <a:xfrm>
            <a:off x="4174434" y="374915"/>
            <a:ext cx="4627659" cy="707886"/>
          </a:xfrm>
          <a:prstGeom prst="rect">
            <a:avLst/>
          </a:prstGeom>
          <a:noFill/>
        </p:spPr>
        <p:txBody>
          <a:bodyPr wrap="square">
            <a:spAutoFit/>
          </a:bodyPr>
          <a:lstStyle/>
          <a:p>
            <a:r>
              <a:rPr lang="en-US" sz="4000" b="1" dirty="0">
                <a:solidFill>
                  <a:srgbClr val="FF0000"/>
                </a:solidFill>
                <a:effectLst>
                  <a:outerShdw blurRad="63500" dist="63500" dir="5400000" algn="tl">
                    <a:srgbClr val="000000"/>
                  </a:outerShdw>
                </a:effectLst>
                <a:latin typeface="Arial" panose="020B0604020202020204" pitchFamily="34" charset="0"/>
                <a:cs typeface="Arial" panose="020B0604020202020204" pitchFamily="34" charset="0"/>
              </a:rPr>
              <a:t>CONCLUSIONS</a:t>
            </a:r>
          </a:p>
        </p:txBody>
      </p:sp>
      <p:pic>
        <p:nvPicPr>
          <p:cNvPr id="5" name="Picture 4" descr="A black text on a white background&#10;&#10;Description automatically generated">
            <a:extLst>
              <a:ext uri="{FF2B5EF4-FFF2-40B4-BE49-F238E27FC236}">
                <a16:creationId xmlns:a16="http://schemas.microsoft.com/office/drawing/2014/main" id="{9094BE91-5028-E23D-0E71-88789593A766}"/>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100553" y="6228825"/>
            <a:ext cx="1329179" cy="568982"/>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7" name="TextBox 6">
            <a:extLst>
              <a:ext uri="{FF2B5EF4-FFF2-40B4-BE49-F238E27FC236}">
                <a16:creationId xmlns:a16="http://schemas.microsoft.com/office/drawing/2014/main" id="{50421F64-345D-F3CE-3EDA-C807068A17DF}"/>
              </a:ext>
            </a:extLst>
          </p:cNvPr>
          <p:cNvSpPr txBox="1"/>
          <p:nvPr/>
        </p:nvSpPr>
        <p:spPr>
          <a:xfrm>
            <a:off x="1058918" y="1524258"/>
            <a:ext cx="11265029" cy="4832092"/>
          </a:xfrm>
          <a:prstGeom prst="rect">
            <a:avLst/>
          </a:prstGeom>
          <a:noFill/>
        </p:spPr>
        <p:txBody>
          <a:bodyPr wrap="square" rtlCol="0">
            <a:spAutoFit/>
          </a:bodyPr>
          <a:lstStyle/>
          <a:p>
            <a:pPr marL="285750" indent="-285750">
              <a:buFont typeface="Arial" panose="020B0604020202020204" pitchFamily="34" charset="0"/>
              <a:buChar char="•"/>
            </a:pPr>
            <a:r>
              <a:rPr lang="en-US" sz="2800" dirty="0"/>
              <a:t>Plasmonic amplification is verified</a:t>
            </a:r>
          </a:p>
          <a:p>
            <a:pPr marL="285750" indent="-285750">
              <a:buFont typeface="Arial" panose="020B0604020202020204" pitchFamily="34" charset="0"/>
              <a:buChar char="•"/>
            </a:pPr>
            <a:r>
              <a:rPr lang="en-US" sz="2800" dirty="0"/>
              <a:t>Proton acceleration is verified</a:t>
            </a:r>
          </a:p>
          <a:p>
            <a:pPr marL="285750" indent="-285750">
              <a:buFont typeface="Arial" panose="020B0604020202020204" pitchFamily="34" charset="0"/>
              <a:buChar char="•"/>
            </a:pPr>
            <a:r>
              <a:rPr lang="en-US" sz="2800" dirty="0"/>
              <a:t>Nuclear transmutation reactions are achieved</a:t>
            </a:r>
          </a:p>
          <a:p>
            <a:pPr marL="285750" indent="-285750">
              <a:buFont typeface="Arial" panose="020B0604020202020204" pitchFamily="34" charset="0"/>
              <a:buChar char="•"/>
            </a:pPr>
            <a:r>
              <a:rPr lang="en-US" sz="2800" dirty="0"/>
              <a:t>Formation of Deuteron nuclei is verified</a:t>
            </a:r>
          </a:p>
          <a:p>
            <a:pPr marL="285750" indent="-285750">
              <a:buFont typeface="Arial" panose="020B0604020202020204" pitchFamily="34" charset="0"/>
              <a:buChar char="•"/>
            </a:pPr>
            <a:r>
              <a:rPr lang="en-US" sz="2800" dirty="0"/>
              <a:t>p+</a:t>
            </a:r>
            <a:r>
              <a:rPr lang="en-US" sz="2800" baseline="30000" dirty="0"/>
              <a:t>11</a:t>
            </a:r>
            <a:r>
              <a:rPr lang="en-US" sz="2800" dirty="0"/>
              <a:t>B fusion reaction is detected</a:t>
            </a:r>
            <a:br>
              <a:rPr lang="en-US" sz="2800" dirty="0"/>
            </a:br>
            <a:br>
              <a:rPr lang="en-US" sz="2800" dirty="0"/>
            </a:br>
            <a:r>
              <a:rPr lang="en-US" sz="2800" dirty="0"/>
              <a:t>        </a:t>
            </a:r>
            <a:r>
              <a:rPr lang="en-US" sz="2800" dirty="0">
                <a:solidFill>
                  <a:srgbClr val="009900"/>
                </a:solidFill>
              </a:rPr>
              <a:t>contrary to the fact that</a:t>
            </a:r>
            <a:br>
              <a:rPr lang="en-US" sz="2800" dirty="0"/>
            </a:br>
            <a:endParaRPr lang="en-US" sz="2800" dirty="0"/>
          </a:p>
          <a:p>
            <a:pPr marL="285750" indent="-285750">
              <a:buFont typeface="Arial" panose="020B0604020202020204" pitchFamily="34" charset="0"/>
              <a:buChar char="•"/>
            </a:pPr>
            <a:r>
              <a:rPr lang="en-US" sz="2800" dirty="0"/>
              <a:t>Only  40 </a:t>
            </a:r>
            <a:r>
              <a:rPr lang="en-US" sz="2800" dirty="0" err="1"/>
              <a:t>mJ</a:t>
            </a:r>
            <a:r>
              <a:rPr lang="en-US" sz="2800" dirty="0"/>
              <a:t> laser pulse energy was used</a:t>
            </a:r>
          </a:p>
          <a:p>
            <a:pPr marL="285750" indent="-285750">
              <a:buFont typeface="Arial" panose="020B0604020202020204" pitchFamily="34" charset="0"/>
              <a:buChar char="•"/>
            </a:pPr>
            <a:r>
              <a:rPr lang="en-US" sz="2800" dirty="0"/>
              <a:t>Only one-sided laser irradiation was available</a:t>
            </a:r>
          </a:p>
          <a:p>
            <a:pPr marL="285750" indent="-285750">
              <a:buFont typeface="Arial" panose="020B0604020202020204" pitchFamily="34" charset="0"/>
              <a:buChar char="•"/>
            </a:pPr>
            <a:r>
              <a:rPr lang="en-US" sz="2800" dirty="0"/>
              <a:t>Nanorod antennas were randomly directed</a:t>
            </a:r>
            <a:endParaRPr lang="en-US" sz="2000" dirty="0"/>
          </a:p>
        </p:txBody>
      </p:sp>
      <p:sp>
        <p:nvSpPr>
          <p:cNvPr id="6" name="Footer Placeholder 5">
            <a:extLst>
              <a:ext uri="{FF2B5EF4-FFF2-40B4-BE49-F238E27FC236}">
                <a16:creationId xmlns:a16="http://schemas.microsoft.com/office/drawing/2014/main" id="{9F8DB3DD-D33C-0346-07FE-206134EEC191}"/>
              </a:ext>
            </a:extLst>
          </p:cNvPr>
          <p:cNvSpPr>
            <a:spLocks noGrp="1"/>
          </p:cNvSpPr>
          <p:nvPr>
            <p:ph type="ftr" sz="quarter" idx="11"/>
          </p:nvPr>
        </p:nvSpPr>
        <p:spPr/>
        <p:txBody>
          <a:bodyPr/>
          <a:lstStyle/>
          <a:p>
            <a:r>
              <a:rPr lang="en-US"/>
              <a:t>Csernai, L.P. [NAPLIFE&amp;FUSENOW]</a:t>
            </a:r>
          </a:p>
        </p:txBody>
      </p:sp>
      <p:sp>
        <p:nvSpPr>
          <p:cNvPr id="8" name="Slide Number Placeholder 7">
            <a:extLst>
              <a:ext uri="{FF2B5EF4-FFF2-40B4-BE49-F238E27FC236}">
                <a16:creationId xmlns:a16="http://schemas.microsoft.com/office/drawing/2014/main" id="{C520611F-E767-4CAD-481F-1E445A950AFB}"/>
              </a:ext>
            </a:extLst>
          </p:cNvPr>
          <p:cNvSpPr>
            <a:spLocks noGrp="1"/>
          </p:cNvSpPr>
          <p:nvPr>
            <p:ph type="sldNum" sz="quarter" idx="12"/>
          </p:nvPr>
        </p:nvSpPr>
        <p:spPr>
          <a:xfrm>
            <a:off x="9348247" y="6330754"/>
            <a:ext cx="2743200" cy="365125"/>
          </a:xfrm>
        </p:spPr>
        <p:txBody>
          <a:bodyPr/>
          <a:lstStyle/>
          <a:p>
            <a:fld id="{A2E152B5-655A-4903-97AF-B33B98D802EE}" type="slidenum">
              <a:rPr lang="en-US" smtClean="0"/>
              <a:t>39</a:t>
            </a:fld>
            <a:endParaRPr lang="en-US"/>
          </a:p>
        </p:txBody>
      </p:sp>
    </p:spTree>
    <p:extLst>
      <p:ext uri="{BB962C8B-B14F-4D97-AF65-F5344CB8AC3E}">
        <p14:creationId xmlns:p14="http://schemas.microsoft.com/office/powerpoint/2010/main" val="1258212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F10F467-B8FF-D95E-965D-FD8E6B53D581}"/>
              </a:ext>
            </a:extLst>
          </p:cNvPr>
          <p:cNvSpPr>
            <a:spLocks noGrp="1"/>
          </p:cNvSpPr>
          <p:nvPr>
            <p:ph type="ftr" sz="quarter" idx="11"/>
          </p:nvPr>
        </p:nvSpPr>
        <p:spPr/>
        <p:txBody>
          <a:bodyPr/>
          <a:lstStyle/>
          <a:p>
            <a:r>
              <a:rPr lang="en-US"/>
              <a:t>Csernai, L.P. [NAPLIFE&amp;FUSENOW]</a:t>
            </a:r>
            <a:endParaRPr lang="en-US" dirty="0"/>
          </a:p>
        </p:txBody>
      </p:sp>
      <p:sp>
        <p:nvSpPr>
          <p:cNvPr id="3" name="Slide Number Placeholder 2">
            <a:extLst>
              <a:ext uri="{FF2B5EF4-FFF2-40B4-BE49-F238E27FC236}">
                <a16:creationId xmlns:a16="http://schemas.microsoft.com/office/drawing/2014/main" id="{622E8EA6-24E8-03ED-0E2A-3CE3E585D4EE}"/>
              </a:ext>
            </a:extLst>
          </p:cNvPr>
          <p:cNvSpPr>
            <a:spLocks noGrp="1"/>
          </p:cNvSpPr>
          <p:nvPr>
            <p:ph type="sldNum" sz="quarter" idx="12"/>
          </p:nvPr>
        </p:nvSpPr>
        <p:spPr/>
        <p:txBody>
          <a:bodyPr/>
          <a:lstStyle/>
          <a:p>
            <a:fld id="{A2E152B5-655A-4903-97AF-B33B98D802EE}" type="slidenum">
              <a:rPr lang="en-US" smtClean="0"/>
              <a:t>4</a:t>
            </a:fld>
            <a:endParaRPr lang="en-US"/>
          </a:p>
        </p:txBody>
      </p:sp>
      <p:pic>
        <p:nvPicPr>
          <p:cNvPr id="5" name="Picture 4">
            <a:extLst>
              <a:ext uri="{FF2B5EF4-FFF2-40B4-BE49-F238E27FC236}">
                <a16:creationId xmlns:a16="http://schemas.microsoft.com/office/drawing/2014/main" id="{18F6B9AF-0126-DA78-AFA5-ECDC385644A6}"/>
              </a:ext>
            </a:extLst>
          </p:cNvPr>
          <p:cNvPicPr>
            <a:picLocks noChangeAspect="1"/>
          </p:cNvPicPr>
          <p:nvPr/>
        </p:nvPicPr>
        <p:blipFill>
          <a:blip r:embed="rId2"/>
          <a:stretch>
            <a:fillRect/>
          </a:stretch>
        </p:blipFill>
        <p:spPr>
          <a:xfrm>
            <a:off x="401607" y="659744"/>
            <a:ext cx="11388786" cy="5583312"/>
          </a:xfrm>
          <a:prstGeom prst="rect">
            <a:avLst/>
          </a:prstGeom>
        </p:spPr>
      </p:pic>
      <p:sp>
        <p:nvSpPr>
          <p:cNvPr id="6" name="TextBox 5">
            <a:extLst>
              <a:ext uri="{FF2B5EF4-FFF2-40B4-BE49-F238E27FC236}">
                <a16:creationId xmlns:a16="http://schemas.microsoft.com/office/drawing/2014/main" id="{B16AB298-B79C-C202-9158-0FA00F87A65E}"/>
              </a:ext>
            </a:extLst>
          </p:cNvPr>
          <p:cNvSpPr txBox="1"/>
          <p:nvPr/>
        </p:nvSpPr>
        <p:spPr>
          <a:xfrm>
            <a:off x="4104875" y="136524"/>
            <a:ext cx="4232880" cy="523220"/>
          </a:xfrm>
          <a:prstGeom prst="rect">
            <a:avLst/>
          </a:prstGeom>
          <a:noFill/>
        </p:spPr>
        <p:txBody>
          <a:bodyPr wrap="square" rtlCol="0">
            <a:spAutoFit/>
          </a:bodyPr>
          <a:lstStyle/>
          <a:p>
            <a:r>
              <a:rPr lang="en-US" sz="2800" dirty="0">
                <a:solidFill>
                  <a:srgbClr val="3333FF"/>
                </a:solidFill>
              </a:rPr>
              <a:t>https://csernai.no/naplife/</a:t>
            </a:r>
          </a:p>
        </p:txBody>
      </p:sp>
      <p:pic>
        <p:nvPicPr>
          <p:cNvPr id="4" name="Picture 3" descr="A black text on a white background&#10;&#10;Description automatically generated">
            <a:extLst>
              <a:ext uri="{FF2B5EF4-FFF2-40B4-BE49-F238E27FC236}">
                <a16:creationId xmlns:a16="http://schemas.microsoft.com/office/drawing/2014/main" id="{83D4C176-DAEC-FA87-F321-3CD361370561}"/>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135903" y="6238528"/>
            <a:ext cx="1404594" cy="601265"/>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22535289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1448F48-D2D6-ACC3-ADCD-E57FC0EEE6F8}"/>
              </a:ext>
            </a:extLst>
          </p:cNvPr>
          <p:cNvSpPr txBox="1"/>
          <p:nvPr/>
        </p:nvSpPr>
        <p:spPr>
          <a:xfrm>
            <a:off x="4412184" y="2269880"/>
            <a:ext cx="4114800" cy="461665"/>
          </a:xfrm>
          <a:prstGeom prst="rect">
            <a:avLst/>
          </a:prstGeom>
          <a:noFill/>
        </p:spPr>
        <p:txBody>
          <a:bodyPr wrap="square" rtlCol="0">
            <a:spAutoFit/>
          </a:bodyPr>
          <a:lstStyle/>
          <a:p>
            <a:r>
              <a:rPr lang="en-US" sz="2400" b="1" dirty="0"/>
              <a:t>Thanks for your attention</a:t>
            </a:r>
          </a:p>
        </p:txBody>
      </p:sp>
      <p:sp>
        <p:nvSpPr>
          <p:cNvPr id="5" name="Footer Placeholder 4">
            <a:extLst>
              <a:ext uri="{FF2B5EF4-FFF2-40B4-BE49-F238E27FC236}">
                <a16:creationId xmlns:a16="http://schemas.microsoft.com/office/drawing/2014/main" id="{F4B5E235-2B58-8F4A-2369-44BAC2CDFF72}"/>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B8FA2CF4-212A-AF17-18A9-33AF4882F7B3}"/>
              </a:ext>
            </a:extLst>
          </p:cNvPr>
          <p:cNvSpPr>
            <a:spLocks noGrp="1"/>
          </p:cNvSpPr>
          <p:nvPr>
            <p:ph type="sldNum" sz="quarter" idx="12"/>
          </p:nvPr>
        </p:nvSpPr>
        <p:spPr>
          <a:xfrm>
            <a:off x="9166782" y="6259122"/>
            <a:ext cx="2743200" cy="365125"/>
          </a:xfrm>
        </p:spPr>
        <p:txBody>
          <a:bodyPr/>
          <a:lstStyle/>
          <a:p>
            <a:fld id="{A2E152B5-655A-4903-97AF-B33B98D802EE}" type="slidenum">
              <a:rPr lang="en-US" smtClean="0"/>
              <a:t>40</a:t>
            </a:fld>
            <a:endParaRPr lang="en-US" dirty="0"/>
          </a:p>
        </p:txBody>
      </p:sp>
      <p:pic>
        <p:nvPicPr>
          <p:cNvPr id="2" name="Picture 1" descr="A black text on a white background&#10;&#10;Description automatically generated">
            <a:extLst>
              <a:ext uri="{FF2B5EF4-FFF2-40B4-BE49-F238E27FC236}">
                <a16:creationId xmlns:a16="http://schemas.microsoft.com/office/drawing/2014/main" id="{D7EF8E07-F460-AD35-40B1-423B94FFAB85}"/>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178323" y="6256438"/>
            <a:ext cx="1319753" cy="564947"/>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Tree>
    <p:extLst>
      <p:ext uri="{BB962C8B-B14F-4D97-AF65-F5344CB8AC3E}">
        <p14:creationId xmlns:p14="http://schemas.microsoft.com/office/powerpoint/2010/main" val="1576487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B620CA-3C57-C877-45C1-454177829524}"/>
              </a:ext>
            </a:extLst>
          </p:cNvPr>
          <p:cNvSpPr txBox="1"/>
          <p:nvPr/>
        </p:nvSpPr>
        <p:spPr>
          <a:xfrm>
            <a:off x="447040" y="136525"/>
            <a:ext cx="11287760" cy="1200329"/>
          </a:xfrm>
          <a:prstGeom prst="rect">
            <a:avLst/>
          </a:prstGeom>
          <a:noFill/>
        </p:spPr>
        <p:txBody>
          <a:bodyPr wrap="square">
            <a:spAutoFit/>
          </a:bodyPr>
          <a:lstStyle/>
          <a:p>
            <a:pPr algn="ctr"/>
            <a:r>
              <a:rPr lang="en-US" sz="3600" b="1" dirty="0">
                <a:solidFill>
                  <a:srgbClr val="FF0000"/>
                </a:solidFill>
                <a:effectLst>
                  <a:outerShdw blurRad="38100" dist="50800" dir="2700000" algn="tl">
                    <a:srgbClr val="000000">
                      <a:alpha val="43137"/>
                    </a:srgbClr>
                  </a:outerShdw>
                </a:effectLst>
              </a:rPr>
              <a:t>Basic ideas </a:t>
            </a:r>
            <a:br>
              <a:rPr lang="en-US" sz="3600" dirty="0">
                <a:solidFill>
                  <a:srgbClr val="FF0000"/>
                </a:solidFill>
                <a:effectLst>
                  <a:outerShdw blurRad="38100" dist="50800" dir="2700000" algn="tl">
                    <a:srgbClr val="000000">
                      <a:alpha val="43137"/>
                    </a:srgbClr>
                  </a:outerShdw>
                </a:effectLst>
              </a:rPr>
            </a:br>
            <a:r>
              <a:rPr lang="en-US" sz="3600" dirty="0">
                <a:solidFill>
                  <a:srgbClr val="FF0000"/>
                </a:solidFill>
                <a:effectLst>
                  <a:outerShdw blurRad="38100" dist="50800" dir="2700000" algn="tl">
                    <a:srgbClr val="000000">
                      <a:alpha val="43137"/>
                    </a:srgbClr>
                  </a:outerShdw>
                </a:effectLst>
              </a:rPr>
              <a:t>This is a Fundamentally New Laser Fusion Method</a:t>
            </a:r>
          </a:p>
        </p:txBody>
      </p:sp>
      <p:sp>
        <p:nvSpPr>
          <p:cNvPr id="4" name="Footer Placeholder 3">
            <a:extLst>
              <a:ext uri="{FF2B5EF4-FFF2-40B4-BE49-F238E27FC236}">
                <a16:creationId xmlns:a16="http://schemas.microsoft.com/office/drawing/2014/main" id="{1BCBDEEB-4D08-7EEC-A2D4-9D883363FC25}"/>
              </a:ext>
            </a:extLst>
          </p:cNvPr>
          <p:cNvSpPr>
            <a:spLocks noGrp="1"/>
          </p:cNvSpPr>
          <p:nvPr>
            <p:ph type="ftr" sz="quarter" idx="11"/>
          </p:nvPr>
        </p:nvSpPr>
        <p:spPr/>
        <p:txBody>
          <a:bodyPr/>
          <a:lstStyle/>
          <a:p>
            <a:r>
              <a:rPr lang="en-US"/>
              <a:t>Csernai, L.P. [NAPLIFE&amp;FUSENOW]</a:t>
            </a:r>
          </a:p>
        </p:txBody>
      </p:sp>
      <p:sp>
        <p:nvSpPr>
          <p:cNvPr id="6" name="Slide Number Placeholder 5">
            <a:extLst>
              <a:ext uri="{FF2B5EF4-FFF2-40B4-BE49-F238E27FC236}">
                <a16:creationId xmlns:a16="http://schemas.microsoft.com/office/drawing/2014/main" id="{BA9B1F4E-6D3E-9AB8-A921-1DA40B78B8E1}"/>
              </a:ext>
            </a:extLst>
          </p:cNvPr>
          <p:cNvSpPr>
            <a:spLocks noGrp="1"/>
          </p:cNvSpPr>
          <p:nvPr>
            <p:ph type="sldNum" sz="quarter" idx="12"/>
          </p:nvPr>
        </p:nvSpPr>
        <p:spPr>
          <a:xfrm>
            <a:off x="9410847" y="6356348"/>
            <a:ext cx="2743200" cy="365125"/>
          </a:xfrm>
        </p:spPr>
        <p:txBody>
          <a:bodyPr/>
          <a:lstStyle/>
          <a:p>
            <a:fld id="{A2E152B5-655A-4903-97AF-B33B98D802EE}" type="slidenum">
              <a:rPr lang="en-US" smtClean="0"/>
              <a:t>5</a:t>
            </a:fld>
            <a:endParaRPr lang="en-US" dirty="0"/>
          </a:p>
        </p:txBody>
      </p:sp>
      <p:pic>
        <p:nvPicPr>
          <p:cNvPr id="2" name="Picture 1" descr="A black text on a white background&#10;&#10;Description automatically generated">
            <a:extLst>
              <a:ext uri="{FF2B5EF4-FFF2-40B4-BE49-F238E27FC236}">
                <a16:creationId xmlns:a16="http://schemas.microsoft.com/office/drawing/2014/main" id="{8032A83F-E944-43EE-C10D-055AE50C16A4}"/>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159470" y="6248367"/>
            <a:ext cx="1357460" cy="581089"/>
          </a:xfrm>
          <a:prstGeom prst="rect">
            <a:avLst/>
          </a:prstGeom>
          <a:effectLst>
            <a:outerShdw blurRad="50800" dist="50800" dir="5400000" algn="ctr" rotWithShape="0">
              <a:srgbClr val="000000">
                <a:alpha val="0"/>
              </a:srgbClr>
            </a:outerShdw>
            <a:reflection stA="4000" endPos="65000" dist="50800" dir="5400000" sy="-100000" algn="bl" rotWithShape="0"/>
          </a:effectLst>
        </p:spPr>
      </p:pic>
      <p:sp>
        <p:nvSpPr>
          <p:cNvPr id="3" name="TextBox 2">
            <a:extLst>
              <a:ext uri="{FF2B5EF4-FFF2-40B4-BE49-F238E27FC236}">
                <a16:creationId xmlns:a16="http://schemas.microsoft.com/office/drawing/2014/main" id="{0C711DD7-084F-AC09-3A18-25728E263306}"/>
              </a:ext>
            </a:extLst>
          </p:cNvPr>
          <p:cNvSpPr txBox="1"/>
          <p:nvPr/>
        </p:nvSpPr>
        <p:spPr>
          <a:xfrm>
            <a:off x="-5080" y="1732019"/>
            <a:ext cx="12192000" cy="4647426"/>
          </a:xfrm>
          <a:prstGeom prst="rect">
            <a:avLst/>
          </a:prstGeom>
          <a:noFill/>
        </p:spPr>
        <p:txBody>
          <a:bodyPr wrap="square" rtlCol="0">
            <a:spAutoFit/>
          </a:bodyPr>
          <a:lstStyle/>
          <a:p>
            <a:r>
              <a:rPr lang="en-US" sz="2400" dirty="0">
                <a:latin typeface="Arial" panose="020B0604020202020204" pitchFamily="34" charset="0"/>
                <a:ea typeface="Aptos" panose="020B0004020202020204" pitchFamily="34" charset="0"/>
              </a:rPr>
              <a:t> No slow compression,  No thermalization,  No central hot point ignition, No </a:t>
            </a:r>
            <a:r>
              <a:rPr lang="el-GR" sz="3200" dirty="0">
                <a:latin typeface="Times New Roman" panose="02020603050405020304" pitchFamily="18" charset="0"/>
                <a:ea typeface="Aptos" panose="020B0004020202020204" pitchFamily="34" charset="0"/>
                <a:cs typeface="Times New Roman" panose="02020603050405020304" pitchFamily="18" charset="0"/>
              </a:rPr>
              <a:t>α-</a:t>
            </a:r>
            <a:r>
              <a:rPr lang="en-US" sz="3200" dirty="0">
                <a:latin typeface="Times New Roman" panose="02020603050405020304" pitchFamily="18" charset="0"/>
                <a:ea typeface="Aptos" panose="020B0004020202020204" pitchFamily="34" charset="0"/>
                <a:cs typeface="Times New Roman" panose="02020603050405020304" pitchFamily="18" charset="0"/>
              </a:rPr>
              <a:t> </a:t>
            </a:r>
            <a:r>
              <a:rPr lang="en-US" sz="2400" dirty="0">
                <a:latin typeface="Arial" panose="020B0604020202020204" pitchFamily="34" charset="0"/>
                <a:ea typeface="Aptos" panose="020B0004020202020204" pitchFamily="34" charset="0"/>
                <a:cs typeface="Arial" panose="020B0604020202020204" pitchFamily="34" charset="0"/>
              </a:rPr>
              <a:t>heating !!!</a:t>
            </a:r>
            <a:br>
              <a:rPr lang="en-US" sz="2400" dirty="0">
                <a:latin typeface="Arial" panose="020B0604020202020204" pitchFamily="34" charset="0"/>
                <a:ea typeface="Aptos" panose="020B0004020202020204" pitchFamily="34" charset="0"/>
                <a:cs typeface="Arial" panose="020B0604020202020204" pitchFamily="34" charset="0"/>
              </a:rPr>
            </a:br>
            <a:endParaRPr lang="en-US" sz="2400" dirty="0">
              <a:latin typeface="Arial" panose="020B0604020202020204" pitchFamily="34" charset="0"/>
              <a:ea typeface="Aptos" panose="020B0004020202020204" pitchFamily="34" charset="0"/>
              <a:cs typeface="Arial" panose="020B0604020202020204" pitchFamily="34" charset="0"/>
            </a:endParaRPr>
          </a:p>
          <a:p>
            <a:r>
              <a:rPr lang="en-US" sz="2400" dirty="0">
                <a:solidFill>
                  <a:srgbClr val="FF0000"/>
                </a:solidFill>
                <a:latin typeface="Arial" panose="020B0604020202020204" pitchFamily="34" charset="0"/>
                <a:ea typeface="Aptos" panose="020B0004020202020204" pitchFamily="34" charset="0"/>
                <a:cs typeface="Arial" panose="020B0604020202020204" pitchFamily="34" charset="0"/>
              </a:rPr>
              <a:t>Instead</a:t>
            </a:r>
            <a:r>
              <a:rPr lang="en-US" sz="2400" dirty="0">
                <a:latin typeface="Arial" panose="020B0604020202020204" pitchFamily="34" charset="0"/>
                <a:ea typeface="Aptos" panose="020B0004020202020204" pitchFamily="34" charset="0"/>
                <a:cs typeface="Arial" panose="020B0604020202020204" pitchFamily="34" charset="0"/>
              </a:rPr>
              <a:t>:</a:t>
            </a:r>
            <a:br>
              <a:rPr lang="en-US" sz="2400" dirty="0">
                <a:latin typeface="Arial" panose="020B0604020202020204" pitchFamily="34" charset="0"/>
                <a:ea typeface="Aptos" panose="020B0004020202020204" pitchFamily="34" charset="0"/>
                <a:cs typeface="Arial" panose="020B0604020202020204" pitchFamily="34" charset="0"/>
              </a:rPr>
            </a:br>
            <a:br>
              <a:rPr lang="en-US" sz="2400" dirty="0">
                <a:latin typeface="Arial" panose="020B0604020202020204" pitchFamily="34" charset="0"/>
                <a:ea typeface="Aptos" panose="020B0004020202020204" pitchFamily="34" charset="0"/>
                <a:cs typeface="Arial" panose="020B0604020202020204" pitchFamily="34" charset="0"/>
              </a:rPr>
            </a:br>
            <a:r>
              <a:rPr lang="en-US" sz="2400" dirty="0">
                <a:latin typeface="Arial" panose="020B0604020202020204" pitchFamily="34" charset="0"/>
                <a:ea typeface="Aptos" panose="020B0004020202020204" pitchFamily="34" charset="0"/>
              </a:rPr>
              <a:t>Exploiting monochromatic, linearly polarized laser:</a:t>
            </a:r>
            <a:br>
              <a:rPr lang="en-US" sz="2400" dirty="0">
                <a:latin typeface="Arial" panose="020B0604020202020204" pitchFamily="34" charset="0"/>
                <a:ea typeface="Aptos" panose="020B0004020202020204" pitchFamily="34" charset="0"/>
              </a:rPr>
            </a:br>
            <a:r>
              <a:rPr lang="en-US" sz="2400" dirty="0">
                <a:latin typeface="Arial" panose="020B0604020202020204" pitchFamily="34" charset="0"/>
                <a:ea typeface="Aptos" panose="020B0004020202020204" pitchFamily="34" charset="0"/>
              </a:rPr>
              <a:t>Simultaneous two-sided ignition of the whole fuel (=&gt; </a:t>
            </a:r>
            <a:r>
              <a:rPr lang="en-US" sz="2400" dirty="0">
                <a:solidFill>
                  <a:srgbClr val="FF0000"/>
                </a:solidFill>
                <a:latin typeface="Arial" panose="020B0604020202020204" pitchFamily="34" charset="0"/>
                <a:ea typeface="Aptos" panose="020B0004020202020204" pitchFamily="34" charset="0"/>
              </a:rPr>
              <a:t>H.E.H.I.</a:t>
            </a:r>
            <a:r>
              <a:rPr lang="en-US" sz="2400" dirty="0">
                <a:latin typeface="Arial" panose="020B0604020202020204" pitchFamily="34" charset="0"/>
                <a:ea typeface="Aptos" panose="020B0004020202020204" pitchFamily="34" charset="0"/>
              </a:rPr>
              <a:t>Phys),  </a:t>
            </a:r>
            <a:br>
              <a:rPr lang="en-US" sz="2400" dirty="0">
                <a:latin typeface="Arial" panose="020B0604020202020204" pitchFamily="34" charset="0"/>
                <a:ea typeface="Aptos" panose="020B0004020202020204" pitchFamily="34" charset="0"/>
              </a:rPr>
            </a:br>
            <a:r>
              <a:rPr lang="en-US" sz="2400" dirty="0">
                <a:latin typeface="Arial" panose="020B0604020202020204" pitchFamily="34" charset="0"/>
                <a:ea typeface="Aptos" panose="020B0004020202020204" pitchFamily="34" charset="0"/>
              </a:rPr>
              <a:t>Direct generation of near equal energy, parallel directed, protons for fusion </a:t>
            </a:r>
          </a:p>
          <a:p>
            <a:endParaRPr lang="en-US" sz="2400" b="1" dirty="0">
              <a:solidFill>
                <a:srgbClr val="FF0000"/>
              </a:solidFill>
              <a:latin typeface="Arial" panose="020B0604020202020204" pitchFamily="34" charset="0"/>
              <a:ea typeface="Aptos" panose="020B0004020202020204" pitchFamily="34" charset="0"/>
            </a:endParaRPr>
          </a:p>
          <a:p>
            <a:r>
              <a:rPr lang="en-US" sz="2400" b="1" dirty="0">
                <a:solidFill>
                  <a:srgbClr val="FF0000"/>
                </a:solidFill>
                <a:latin typeface="Arial" panose="020B0604020202020204" pitchFamily="34" charset="0"/>
                <a:ea typeface="Aptos" panose="020B0004020202020204" pitchFamily="34" charset="0"/>
              </a:rPr>
              <a:t>HOW ??? </a:t>
            </a:r>
            <a:r>
              <a:rPr lang="en-US" sz="2400" b="1" dirty="0">
                <a:solidFill>
                  <a:srgbClr val="009900"/>
                </a:solidFill>
                <a:latin typeface="Arial" panose="020B0604020202020204" pitchFamily="34" charset="0"/>
                <a:ea typeface="Aptos" panose="020B0004020202020204" pitchFamily="34" charset="0"/>
              </a:rPr>
              <a:t>&gt;&gt;&gt;                   </a:t>
            </a:r>
            <a:r>
              <a:rPr lang="en-US" sz="2400" dirty="0">
                <a:latin typeface="Arial" panose="020B0604020202020204" pitchFamily="34" charset="0"/>
                <a:ea typeface="Aptos" panose="020B0004020202020204" pitchFamily="34" charset="0"/>
              </a:rPr>
              <a:t>Resonant </a:t>
            </a:r>
            <a:r>
              <a:rPr lang="en-US" sz="2400" b="1" dirty="0">
                <a:solidFill>
                  <a:srgbClr val="009900"/>
                </a:solidFill>
                <a:latin typeface="Arial" panose="020B0604020202020204" pitchFamily="34" charset="0"/>
                <a:ea typeface="Aptos" panose="020B0004020202020204" pitchFamily="34" charset="0"/>
              </a:rPr>
              <a:t>  </a:t>
            </a:r>
            <a:r>
              <a:rPr lang="en-US" sz="2400" b="1" dirty="0">
                <a:latin typeface="Arial" panose="020B0604020202020204" pitchFamily="34" charset="0"/>
                <a:ea typeface="Aptos" panose="020B0004020202020204" pitchFamily="34" charset="0"/>
              </a:rPr>
              <a:t>Nanotechnology</a:t>
            </a:r>
          </a:p>
          <a:p>
            <a:endParaRPr lang="en-US" sz="2400" b="1" dirty="0">
              <a:latin typeface="Arial" panose="020B0604020202020204" pitchFamily="34" charset="0"/>
            </a:endParaRPr>
          </a:p>
          <a:p>
            <a:endParaRPr lang="en-US" sz="2400" b="1" dirty="0">
              <a:latin typeface="Arial" panose="020B0604020202020204" pitchFamily="34" charset="0"/>
            </a:endParaRPr>
          </a:p>
          <a:p>
            <a:r>
              <a:rPr lang="en-US" sz="2400" dirty="0">
                <a:latin typeface="Arial" panose="020B0604020202020204" pitchFamily="34" charset="0"/>
              </a:rPr>
              <a:t>                                                           Let us start with simultaneous (time-like) ignition &gt;&gt;</a:t>
            </a:r>
            <a:r>
              <a:rPr lang="en-US" sz="2400" b="1" dirty="0">
                <a:latin typeface="Arial" panose="020B0604020202020204" pitchFamily="34" charset="0"/>
              </a:rPr>
              <a:t>                                        </a:t>
            </a:r>
            <a:endParaRPr lang="en-US" sz="3200" dirty="0"/>
          </a:p>
        </p:txBody>
      </p:sp>
    </p:spTree>
    <p:extLst>
      <p:ext uri="{BB962C8B-B14F-4D97-AF65-F5344CB8AC3E}">
        <p14:creationId xmlns:p14="http://schemas.microsoft.com/office/powerpoint/2010/main" val="2712834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B02C7E5C-F8C3-2682-C985-E22374886F63}"/>
              </a:ext>
            </a:extLst>
          </p:cNvPr>
          <p:cNvSpPr>
            <a:spLocks noGrp="1"/>
          </p:cNvSpPr>
          <p:nvPr>
            <p:ph type="ftr" sz="quarter" idx="11"/>
          </p:nvPr>
        </p:nvSpPr>
        <p:spPr/>
        <p:txBody>
          <a:bodyPr/>
          <a:lstStyle/>
          <a:p>
            <a:r>
              <a:rPr lang="en-US"/>
              <a:t>Csernai, L.P. [NAPLIFE&amp;FUSENOW]</a:t>
            </a:r>
          </a:p>
        </p:txBody>
      </p:sp>
      <p:sp>
        <p:nvSpPr>
          <p:cNvPr id="2" name="Slide Number Placeholder 1"/>
          <p:cNvSpPr>
            <a:spLocks noGrp="1"/>
          </p:cNvSpPr>
          <p:nvPr>
            <p:ph type="sldNum" sz="quarter" idx="12"/>
          </p:nvPr>
        </p:nvSpPr>
        <p:spPr>
          <a:xfrm>
            <a:off x="9213916" y="6356349"/>
            <a:ext cx="2743200" cy="365125"/>
          </a:xfrm>
        </p:spPr>
        <p:txBody>
          <a:bodyPr/>
          <a:lstStyle/>
          <a:p>
            <a:pPr>
              <a:defRPr/>
            </a:pPr>
            <a:fld id="{26D725BA-69FE-410A-96DF-D2257EF0264F}" type="slidenum">
              <a:rPr lang="zh-CN" altLang="zh-CN" smtClean="0"/>
              <a:pPr>
                <a:defRPr/>
              </a:pPr>
              <a:t>6</a:t>
            </a:fld>
            <a:endParaRPr lang="zh-CN" altLang="zh-CN" dirty="0"/>
          </a:p>
        </p:txBody>
      </p:sp>
      <p:pic>
        <p:nvPicPr>
          <p:cNvPr id="3" name="Picture 2"/>
          <p:cNvPicPr>
            <a:picLocks noChangeAspect="1"/>
          </p:cNvPicPr>
          <p:nvPr/>
        </p:nvPicPr>
        <p:blipFill>
          <a:blip r:embed="rId2"/>
          <a:stretch>
            <a:fillRect/>
          </a:stretch>
        </p:blipFill>
        <p:spPr>
          <a:xfrm>
            <a:off x="1752600" y="685800"/>
            <a:ext cx="7755950" cy="1219200"/>
          </a:xfrm>
          <a:prstGeom prst="rect">
            <a:avLst/>
          </a:prstGeom>
        </p:spPr>
      </p:pic>
      <p:pic>
        <p:nvPicPr>
          <p:cNvPr id="4" name="Picture 3"/>
          <p:cNvPicPr>
            <a:picLocks noChangeAspect="1"/>
          </p:cNvPicPr>
          <p:nvPr/>
        </p:nvPicPr>
        <p:blipFill>
          <a:blip r:embed="rId3"/>
          <a:stretch>
            <a:fillRect/>
          </a:stretch>
        </p:blipFill>
        <p:spPr>
          <a:xfrm>
            <a:off x="1688641" y="1977587"/>
            <a:ext cx="5105400" cy="4743887"/>
          </a:xfrm>
          <a:prstGeom prst="rect">
            <a:avLst/>
          </a:prstGeom>
        </p:spPr>
      </p:pic>
      <p:cxnSp>
        <p:nvCxnSpPr>
          <p:cNvPr id="6" name="Straight Connector 5"/>
          <p:cNvCxnSpPr/>
          <p:nvPr/>
        </p:nvCxnSpPr>
        <p:spPr>
          <a:xfrm>
            <a:off x="2667000" y="2209800"/>
            <a:ext cx="129540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572000" y="4876800"/>
            <a:ext cx="91440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648200" y="1905000"/>
            <a:ext cx="480060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962401" y="119085"/>
            <a:ext cx="3733799" cy="523220"/>
          </a:xfrm>
          <a:prstGeom prst="rect">
            <a:avLst/>
          </a:prstGeom>
          <a:noFill/>
        </p:spPr>
        <p:txBody>
          <a:bodyPr wrap="square" rtlCol="0">
            <a:spAutoFit/>
          </a:bodyPr>
          <a:lstStyle/>
          <a:p>
            <a:pPr algn="ctr"/>
            <a:r>
              <a:rPr lang="en-US" sz="2800" b="1" dirty="0">
                <a:solidFill>
                  <a:srgbClr val="FF0000"/>
                </a:solidFill>
                <a:effectLst>
                  <a:outerShdw blurRad="38100" dist="38100" dir="2700000" algn="tl">
                    <a:srgbClr val="000000">
                      <a:alpha val="43137"/>
                    </a:srgbClr>
                  </a:outerShdw>
                </a:effectLst>
              </a:rPr>
              <a:t>[ A.H. </a:t>
            </a:r>
            <a:r>
              <a:rPr lang="en-US" sz="2800" b="1" dirty="0" err="1">
                <a:solidFill>
                  <a:srgbClr val="FF0000"/>
                </a:solidFill>
                <a:effectLst>
                  <a:outerShdw blurRad="38100" dist="38100" dir="2700000" algn="tl">
                    <a:srgbClr val="000000">
                      <a:alpha val="43137"/>
                    </a:srgbClr>
                  </a:outerShdw>
                </a:effectLst>
              </a:rPr>
              <a:t>Taub</a:t>
            </a:r>
            <a:r>
              <a:rPr lang="en-US" sz="2800" b="1" dirty="0">
                <a:solidFill>
                  <a:srgbClr val="FF0000"/>
                </a:solidFill>
                <a:effectLst>
                  <a:outerShdw blurRad="38100" dist="38100" dir="2700000" algn="tl">
                    <a:srgbClr val="000000">
                      <a:alpha val="43137"/>
                    </a:srgbClr>
                  </a:outerShdw>
                </a:effectLst>
              </a:rPr>
              <a:t> (1948) ]</a:t>
            </a:r>
          </a:p>
        </p:txBody>
      </p:sp>
      <p:sp>
        <p:nvSpPr>
          <p:cNvPr id="12" name="TextBox 11"/>
          <p:cNvSpPr txBox="1"/>
          <p:nvPr/>
        </p:nvSpPr>
        <p:spPr>
          <a:xfrm>
            <a:off x="8274141" y="2637034"/>
            <a:ext cx="2636770" cy="3170099"/>
          </a:xfrm>
          <a:prstGeom prst="rect">
            <a:avLst/>
          </a:prstGeom>
          <a:noFill/>
        </p:spPr>
        <p:txBody>
          <a:bodyPr wrap="square" rtlCol="0">
            <a:spAutoFit/>
          </a:bodyPr>
          <a:lstStyle/>
          <a:p>
            <a:r>
              <a:rPr lang="en-US" sz="2000" dirty="0" err="1">
                <a:solidFill>
                  <a:srgbClr val="FF0000"/>
                </a:solidFill>
              </a:rPr>
              <a:t>Taub</a:t>
            </a:r>
            <a:r>
              <a:rPr lang="en-US" sz="2000" dirty="0">
                <a:solidFill>
                  <a:srgbClr val="FF0000"/>
                </a:solidFill>
              </a:rPr>
              <a:t> assumed that (physically) only slow </a:t>
            </a:r>
            <a:br>
              <a:rPr lang="en-US" sz="2000" dirty="0">
                <a:solidFill>
                  <a:srgbClr val="FF0000"/>
                </a:solidFill>
              </a:rPr>
            </a:br>
            <a:r>
              <a:rPr lang="en-US" sz="2000" dirty="0">
                <a:solidFill>
                  <a:srgbClr val="FF0000"/>
                </a:solidFill>
              </a:rPr>
              <a:t>space-like shocks or discontinuities may occur (with space-like normal</a:t>
            </a:r>
            <a:r>
              <a:rPr lang="el-GR" sz="2000" dirty="0">
                <a:solidFill>
                  <a:srgbClr val="FF0000"/>
                </a:solidFill>
              </a:rPr>
              <a:t>,</a:t>
            </a:r>
            <a:r>
              <a:rPr lang="en-US" sz="2000" dirty="0">
                <a:solidFill>
                  <a:srgbClr val="FF0000"/>
                </a:solidFill>
              </a:rPr>
              <a:t> </a:t>
            </a:r>
            <a:r>
              <a:rPr lang="el-GR" sz="2000" dirty="0">
                <a:solidFill>
                  <a:srgbClr val="FF0000"/>
                </a:solidFill>
              </a:rPr>
              <a:t>λ</a:t>
            </a:r>
            <a:r>
              <a:rPr lang="el-GR" sz="2000" baseline="-25000" dirty="0">
                <a:solidFill>
                  <a:srgbClr val="FF0000"/>
                </a:solidFill>
              </a:rPr>
              <a:t>4</a:t>
            </a:r>
            <a:r>
              <a:rPr lang="el-GR" sz="2000" dirty="0">
                <a:solidFill>
                  <a:srgbClr val="FF0000"/>
                </a:solidFill>
              </a:rPr>
              <a:t>=0).</a:t>
            </a:r>
          </a:p>
          <a:p>
            <a:endParaRPr lang="el-GR" sz="2000" dirty="0">
              <a:solidFill>
                <a:srgbClr val="FF0000"/>
              </a:solidFill>
            </a:endParaRPr>
          </a:p>
          <a:p>
            <a:r>
              <a:rPr lang="en-US" sz="2000" dirty="0">
                <a:solidFill>
                  <a:srgbClr val="FF0000"/>
                </a:solidFill>
              </a:rPr>
              <a:t>This was then taken as standard, since then (e.g. LL 1954-)</a:t>
            </a:r>
          </a:p>
        </p:txBody>
      </p:sp>
      <p:cxnSp>
        <p:nvCxnSpPr>
          <p:cNvPr id="16" name="Straight Arrow Connector 15"/>
          <p:cNvCxnSpPr>
            <a:cxnSpLocks/>
          </p:cNvCxnSpPr>
          <p:nvPr/>
        </p:nvCxnSpPr>
        <p:spPr>
          <a:xfrm flipH="1">
            <a:off x="5715000" y="3544186"/>
            <a:ext cx="2330302" cy="1180214"/>
          </a:xfrm>
          <a:prstGeom prst="straightConnector1">
            <a:avLst/>
          </a:prstGeom>
          <a:ln w="25400">
            <a:solidFill>
              <a:srgbClr val="0000FF"/>
            </a:solidFill>
            <a:headEnd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276600" y="4114800"/>
            <a:ext cx="91440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3236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0">
            <a:extLst>
              <a:ext uri="{FF2B5EF4-FFF2-40B4-BE49-F238E27FC236}">
                <a16:creationId xmlns:a16="http://schemas.microsoft.com/office/drawing/2014/main" id="{28AC20D8-5730-BB4E-9D7B-D38451F61D0F}"/>
              </a:ext>
            </a:extLst>
          </p:cNvPr>
          <p:cNvSpPr>
            <a:spLocks noGrp="1"/>
          </p:cNvSpPr>
          <p:nvPr>
            <p:ph type="ftr" sz="quarter" idx="11"/>
          </p:nvPr>
        </p:nvSpPr>
        <p:spPr>
          <a:xfrm>
            <a:off x="4522650" y="6486561"/>
            <a:ext cx="3086100" cy="365125"/>
          </a:xfrm>
        </p:spPr>
        <p:txBody>
          <a:bodyPr/>
          <a:lstStyle/>
          <a:p>
            <a:r>
              <a:rPr lang="en-US"/>
              <a:t>Csernai, L.P. [NAPLIFE&amp;FUSENOW]</a:t>
            </a:r>
            <a:endParaRPr lang="en-US" dirty="0"/>
          </a:p>
        </p:txBody>
      </p:sp>
      <p:sp>
        <p:nvSpPr>
          <p:cNvPr id="2" name="Slide Number Placeholder 1"/>
          <p:cNvSpPr>
            <a:spLocks noGrp="1"/>
          </p:cNvSpPr>
          <p:nvPr>
            <p:ph type="sldNum" sz="quarter" idx="12"/>
          </p:nvPr>
        </p:nvSpPr>
        <p:spPr>
          <a:xfrm>
            <a:off x="9220200" y="6400800"/>
            <a:ext cx="2743200" cy="365125"/>
          </a:xfrm>
        </p:spPr>
        <p:txBody>
          <a:bodyPr/>
          <a:lstStyle/>
          <a:p>
            <a:pPr>
              <a:defRPr/>
            </a:pPr>
            <a:fld id="{26D725BA-69FE-410A-96DF-D2257EF0264F}" type="slidenum">
              <a:rPr lang="zh-CN" altLang="zh-CN" smtClean="0"/>
              <a:pPr>
                <a:defRPr/>
              </a:pPr>
              <a:t>7</a:t>
            </a:fld>
            <a:endParaRPr lang="zh-CN" altLang="zh-CN"/>
          </a:p>
        </p:txBody>
      </p:sp>
      <p:sp>
        <p:nvSpPr>
          <p:cNvPr id="4" name="TextBox 3"/>
          <p:cNvSpPr txBox="1"/>
          <p:nvPr/>
        </p:nvSpPr>
        <p:spPr>
          <a:xfrm>
            <a:off x="8390641" y="560676"/>
            <a:ext cx="3200400" cy="4339650"/>
          </a:xfrm>
          <a:prstGeom prst="rect">
            <a:avLst/>
          </a:prstGeom>
          <a:noFill/>
        </p:spPr>
        <p:txBody>
          <a:bodyPr wrap="square" rtlCol="0">
            <a:spAutoFit/>
          </a:bodyPr>
          <a:lstStyle/>
          <a:p>
            <a:r>
              <a:rPr lang="de-DE" sz="2400" dirty="0"/>
              <a:t>[ L. P. Csernai, </a:t>
            </a:r>
            <a:r>
              <a:rPr lang="de-DE" sz="2400" dirty="0" err="1"/>
              <a:t>Zh</a:t>
            </a:r>
            <a:r>
              <a:rPr lang="de-DE" sz="2400" dirty="0"/>
              <a:t>. </a:t>
            </a:r>
            <a:r>
              <a:rPr lang="de-DE" sz="2400" dirty="0" err="1"/>
              <a:t>Eksp</a:t>
            </a:r>
            <a:r>
              <a:rPr lang="de-DE" sz="2400" dirty="0"/>
              <a:t>. </a:t>
            </a:r>
            <a:r>
              <a:rPr lang="de-DE" sz="2400" dirty="0" err="1"/>
              <a:t>Teor</a:t>
            </a:r>
            <a:r>
              <a:rPr lang="de-DE" sz="2400" dirty="0"/>
              <a:t>. </a:t>
            </a:r>
            <a:r>
              <a:rPr lang="de-DE" sz="2400" dirty="0" err="1"/>
              <a:t>Fiz</a:t>
            </a:r>
            <a:r>
              <a:rPr lang="de-DE" sz="2400" dirty="0"/>
              <a:t>. 92, 379-386 (</a:t>
            </a:r>
            <a:r>
              <a:rPr lang="de-DE" sz="2400" b="1" dirty="0">
                <a:solidFill>
                  <a:srgbClr val="FF0000"/>
                </a:solidFill>
              </a:rPr>
              <a:t>1987</a:t>
            </a:r>
            <a:r>
              <a:rPr lang="de-DE" sz="2400" dirty="0"/>
              <a:t>)  &amp;</a:t>
            </a:r>
            <a:br>
              <a:rPr lang="de-DE" sz="2400" dirty="0"/>
            </a:br>
            <a:r>
              <a:rPr lang="de-DE" sz="2400" dirty="0" err="1"/>
              <a:t>Sov</a:t>
            </a:r>
            <a:r>
              <a:rPr lang="de-DE" sz="2400" dirty="0"/>
              <a:t>. Phys. JETP 65, 216-220 (1987) ]</a:t>
            </a:r>
          </a:p>
          <a:p>
            <a:endParaRPr lang="de-DE" sz="2400" dirty="0"/>
          </a:p>
          <a:p>
            <a:r>
              <a:rPr lang="de-DE" sz="2400" dirty="0" err="1"/>
              <a:t>corrected</a:t>
            </a:r>
            <a:r>
              <a:rPr lang="de-DE" sz="2400" dirty="0"/>
              <a:t> </a:t>
            </a:r>
            <a:r>
              <a:rPr lang="de-DE" sz="2400" dirty="0" err="1"/>
              <a:t>the</a:t>
            </a:r>
            <a:r>
              <a:rPr lang="de-DE" sz="2400" dirty="0"/>
              <a:t> </a:t>
            </a:r>
            <a:r>
              <a:rPr lang="de-DE" sz="2400" dirty="0" err="1"/>
              <a:t>work</a:t>
            </a:r>
            <a:r>
              <a:rPr lang="de-DE" sz="2400" dirty="0"/>
              <a:t> </a:t>
            </a:r>
            <a:r>
              <a:rPr lang="de-DE" sz="2400" dirty="0" err="1"/>
              <a:t>of</a:t>
            </a:r>
            <a:br>
              <a:rPr lang="de-DE" sz="2400" dirty="0"/>
            </a:br>
            <a:r>
              <a:rPr lang="de-DE" sz="2400" dirty="0">
                <a:solidFill>
                  <a:srgbClr val="009900"/>
                </a:solidFill>
              </a:rPr>
              <a:t>[ </a:t>
            </a:r>
            <a:r>
              <a:rPr lang="de-DE" sz="2400" b="1" dirty="0">
                <a:solidFill>
                  <a:srgbClr val="009900"/>
                </a:solidFill>
              </a:rPr>
              <a:t>A. Taub</a:t>
            </a:r>
            <a:r>
              <a:rPr lang="de-DE" sz="2400" dirty="0">
                <a:solidFill>
                  <a:srgbClr val="009900"/>
                </a:solidFill>
              </a:rPr>
              <a:t>, Phys. </a:t>
            </a:r>
            <a:r>
              <a:rPr lang="de-DE" sz="2400" dirty="0" err="1">
                <a:solidFill>
                  <a:srgbClr val="009900"/>
                </a:solidFill>
              </a:rPr>
              <a:t>Rev</a:t>
            </a:r>
            <a:r>
              <a:rPr lang="de-DE" sz="2400" dirty="0">
                <a:solidFill>
                  <a:srgbClr val="009900"/>
                </a:solidFill>
              </a:rPr>
              <a:t>. 74, 328 (</a:t>
            </a:r>
            <a:r>
              <a:rPr lang="de-DE" sz="2400" b="1" dirty="0">
                <a:solidFill>
                  <a:srgbClr val="009900"/>
                </a:solidFill>
              </a:rPr>
              <a:t>1948</a:t>
            </a:r>
            <a:r>
              <a:rPr lang="de-DE" sz="2400" dirty="0">
                <a:solidFill>
                  <a:srgbClr val="009900"/>
                </a:solidFill>
              </a:rPr>
              <a:t>) ]</a:t>
            </a:r>
          </a:p>
          <a:p>
            <a:endParaRPr lang="de-DE" sz="2400" dirty="0"/>
          </a:p>
          <a:p>
            <a:r>
              <a:rPr lang="el-GR" sz="3600" b="1" dirty="0">
                <a:solidFill>
                  <a:srgbClr val="FF0000"/>
                </a:solidFill>
                <a:latin typeface="Times New Roman" panose="02020603050405020304" pitchFamily="18" charset="0"/>
                <a:cs typeface="Times New Roman" panose="02020603050405020304" pitchFamily="18" charset="0"/>
              </a:rPr>
              <a:t>λ</a:t>
            </a:r>
            <a:r>
              <a:rPr lang="el-GR" sz="3600" b="1" baseline="-25000" dirty="0">
                <a:solidFill>
                  <a:srgbClr val="FF0000"/>
                </a:solidFill>
                <a:latin typeface="Times New Roman" panose="02020603050405020304" pitchFamily="18" charset="0"/>
                <a:cs typeface="Times New Roman" panose="02020603050405020304" pitchFamily="18" charset="0"/>
              </a:rPr>
              <a:t>α</a:t>
            </a:r>
            <a:r>
              <a:rPr lang="el-GR" sz="3600" b="1" dirty="0">
                <a:solidFill>
                  <a:srgbClr val="FF0000"/>
                </a:solidFill>
                <a:latin typeface="Times New Roman" panose="02020603050405020304" pitchFamily="18" charset="0"/>
                <a:cs typeface="Times New Roman" panose="02020603050405020304" pitchFamily="18" charset="0"/>
              </a:rPr>
              <a:t> λ</a:t>
            </a:r>
            <a:r>
              <a:rPr lang="el-GR" sz="3600" b="1" baseline="30000" dirty="0">
                <a:solidFill>
                  <a:srgbClr val="FF0000"/>
                </a:solidFill>
                <a:latin typeface="Times New Roman" panose="02020603050405020304" pitchFamily="18" charset="0"/>
                <a:cs typeface="Times New Roman" panose="02020603050405020304" pitchFamily="18" charset="0"/>
              </a:rPr>
              <a:t>α</a:t>
            </a:r>
            <a:r>
              <a:rPr lang="el-GR" sz="3600" b="1" dirty="0">
                <a:solidFill>
                  <a:srgbClr val="FF0000"/>
                </a:solidFill>
                <a:latin typeface="Times New Roman" panose="02020603050405020304" pitchFamily="18" charset="0"/>
                <a:cs typeface="Times New Roman" panose="02020603050405020304" pitchFamily="18" charset="0"/>
              </a:rPr>
              <a:t> = ± 1</a:t>
            </a:r>
            <a:endParaRPr lang="en-US" sz="3600" b="1" dirty="0">
              <a:solidFill>
                <a:srgbClr val="FF0000"/>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628140" y="231395"/>
            <a:ext cx="5105400" cy="5483605"/>
          </a:xfrm>
          <a:prstGeom prst="rect">
            <a:avLst/>
          </a:prstGeom>
        </p:spPr>
      </p:pic>
      <p:pic>
        <p:nvPicPr>
          <p:cNvPr id="6" name="Picture 5"/>
          <p:cNvPicPr>
            <a:picLocks noChangeAspect="1"/>
          </p:cNvPicPr>
          <p:nvPr/>
        </p:nvPicPr>
        <p:blipFill>
          <a:blip r:embed="rId3"/>
          <a:stretch>
            <a:fillRect/>
          </a:stretch>
        </p:blipFill>
        <p:spPr>
          <a:xfrm>
            <a:off x="7786856" y="5311273"/>
            <a:ext cx="1927289" cy="381000"/>
          </a:xfrm>
          <a:prstGeom prst="rect">
            <a:avLst/>
          </a:prstGeom>
        </p:spPr>
      </p:pic>
      <p:pic>
        <p:nvPicPr>
          <p:cNvPr id="7" name="Picture 6"/>
          <p:cNvPicPr>
            <a:picLocks noChangeAspect="1"/>
          </p:cNvPicPr>
          <p:nvPr/>
        </p:nvPicPr>
        <p:blipFill>
          <a:blip r:embed="rId4"/>
          <a:stretch>
            <a:fillRect/>
          </a:stretch>
        </p:blipFill>
        <p:spPr>
          <a:xfrm>
            <a:off x="5334000" y="5749591"/>
            <a:ext cx="4905710" cy="495635"/>
          </a:xfrm>
          <a:prstGeom prst="rect">
            <a:avLst/>
          </a:prstGeom>
        </p:spPr>
      </p:pic>
      <p:pic>
        <p:nvPicPr>
          <p:cNvPr id="8" name="Picture 7"/>
          <p:cNvPicPr>
            <a:picLocks noChangeAspect="1"/>
          </p:cNvPicPr>
          <p:nvPr/>
        </p:nvPicPr>
        <p:blipFill>
          <a:blip r:embed="rId5"/>
          <a:stretch>
            <a:fillRect/>
          </a:stretch>
        </p:blipFill>
        <p:spPr>
          <a:xfrm>
            <a:off x="5311292" y="6266327"/>
            <a:ext cx="4354858" cy="515473"/>
          </a:xfrm>
          <a:prstGeom prst="rect">
            <a:avLst/>
          </a:prstGeom>
        </p:spPr>
      </p:pic>
      <p:sp>
        <p:nvSpPr>
          <p:cNvPr id="3" name="TextBox 2"/>
          <p:cNvSpPr txBox="1"/>
          <p:nvPr/>
        </p:nvSpPr>
        <p:spPr>
          <a:xfrm flipH="1">
            <a:off x="2865120" y="868681"/>
            <a:ext cx="640081" cy="400110"/>
          </a:xfrm>
          <a:prstGeom prst="rect">
            <a:avLst/>
          </a:prstGeom>
          <a:noFill/>
        </p:spPr>
        <p:txBody>
          <a:bodyPr wrap="square" rtlCol="0">
            <a:spAutoFit/>
          </a:bodyPr>
          <a:lstStyle/>
          <a:p>
            <a:r>
              <a:rPr lang="en-US" sz="2000" b="1" dirty="0">
                <a:solidFill>
                  <a:srgbClr val="FF0000"/>
                </a:solidFill>
              </a:rPr>
              <a:t>+1</a:t>
            </a:r>
          </a:p>
        </p:txBody>
      </p:sp>
      <p:sp>
        <p:nvSpPr>
          <p:cNvPr id="9" name="TextBox 8"/>
          <p:cNvSpPr txBox="1"/>
          <p:nvPr/>
        </p:nvSpPr>
        <p:spPr>
          <a:xfrm flipH="1">
            <a:off x="5623560" y="2330391"/>
            <a:ext cx="640081" cy="400110"/>
          </a:xfrm>
          <a:prstGeom prst="rect">
            <a:avLst/>
          </a:prstGeom>
          <a:noFill/>
        </p:spPr>
        <p:txBody>
          <a:bodyPr wrap="square" rtlCol="0">
            <a:spAutoFit/>
          </a:bodyPr>
          <a:lstStyle/>
          <a:p>
            <a:r>
              <a:rPr lang="en-US" sz="2000" b="1" dirty="0">
                <a:solidFill>
                  <a:srgbClr val="FF0000"/>
                </a:solidFill>
              </a:rPr>
              <a:t>-1</a:t>
            </a:r>
          </a:p>
        </p:txBody>
      </p:sp>
      <p:cxnSp>
        <p:nvCxnSpPr>
          <p:cNvPr id="13" name="Straight Arrow Connector 12"/>
          <p:cNvCxnSpPr/>
          <p:nvPr/>
        </p:nvCxnSpPr>
        <p:spPr>
          <a:xfrm flipV="1">
            <a:off x="3467100" y="1143000"/>
            <a:ext cx="76200" cy="457200"/>
          </a:xfrm>
          <a:prstGeom prst="straightConnector1">
            <a:avLst/>
          </a:prstGeom>
          <a:ln w="22225">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5756909" y="2787818"/>
            <a:ext cx="373381" cy="228600"/>
          </a:xfrm>
          <a:prstGeom prst="straightConnector1">
            <a:avLst/>
          </a:prstGeom>
          <a:ln w="22225">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BE36F7A-4C3C-49E5-5627-4F6E1AA15903}"/>
              </a:ext>
            </a:extLst>
          </p:cNvPr>
          <p:cNvCxnSpPr>
            <a:cxnSpLocks/>
          </p:cNvCxnSpPr>
          <p:nvPr/>
        </p:nvCxnSpPr>
        <p:spPr>
          <a:xfrm flipV="1">
            <a:off x="1582454" y="868681"/>
            <a:ext cx="32476" cy="388619"/>
          </a:xfrm>
          <a:prstGeom prst="straightConnector1">
            <a:avLst/>
          </a:prstGeom>
          <a:ln w="22225">
            <a:solidFill>
              <a:srgbClr val="FF0000"/>
            </a:solidFill>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0265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76023B0F-42C1-36FB-0BDF-B0AB64F63525}"/>
              </a:ext>
            </a:extLst>
          </p:cNvPr>
          <p:cNvSpPr>
            <a:spLocks noGrp="1"/>
          </p:cNvSpPr>
          <p:nvPr>
            <p:ph type="ftr" sz="quarter" idx="11"/>
          </p:nvPr>
        </p:nvSpPr>
        <p:spPr/>
        <p:txBody>
          <a:bodyPr/>
          <a:lstStyle/>
          <a:p>
            <a:r>
              <a:rPr lang="en-US"/>
              <a:t>Csernai, L.P. [NAPLIFE&amp;FUSENOW]</a:t>
            </a:r>
          </a:p>
        </p:txBody>
      </p:sp>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8</a:t>
            </a:fld>
            <a:endParaRPr lang="zh-CN" altLang="zh-CN"/>
          </a:p>
        </p:txBody>
      </p:sp>
      <p:sp>
        <p:nvSpPr>
          <p:cNvPr id="4" name="TextBox 3"/>
          <p:cNvSpPr txBox="1"/>
          <p:nvPr/>
        </p:nvSpPr>
        <p:spPr>
          <a:xfrm>
            <a:off x="2134386" y="5202261"/>
            <a:ext cx="8229600" cy="400110"/>
          </a:xfrm>
          <a:prstGeom prst="rect">
            <a:avLst/>
          </a:prstGeom>
          <a:noFill/>
        </p:spPr>
        <p:txBody>
          <a:bodyPr wrap="square" rtlCol="0">
            <a:spAutoFit/>
          </a:bodyPr>
          <a:lstStyle/>
          <a:p>
            <a:r>
              <a:rPr lang="it-IT" sz="2000" dirty="0">
                <a:solidFill>
                  <a:srgbClr val="009900"/>
                </a:solidFill>
              </a:rPr>
              <a:t>[ N. Armesto, et al., Nucl.Phys. A931 (2014) 1163 ]</a:t>
            </a:r>
            <a:endParaRPr lang="en-US" sz="2000" dirty="0">
              <a:solidFill>
                <a:srgbClr val="00990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152401"/>
            <a:ext cx="6781800" cy="5140023"/>
          </a:xfrm>
          <a:prstGeom prst="rect">
            <a:avLst/>
          </a:prstGeom>
        </p:spPr>
      </p:pic>
      <p:cxnSp>
        <p:nvCxnSpPr>
          <p:cNvPr id="8" name="Straight Connector 7"/>
          <p:cNvCxnSpPr/>
          <p:nvPr/>
        </p:nvCxnSpPr>
        <p:spPr>
          <a:xfrm flipV="1">
            <a:off x="3369365" y="1447800"/>
            <a:ext cx="5105400" cy="297180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687193" y="1096945"/>
            <a:ext cx="1447800" cy="369332"/>
          </a:xfrm>
          <a:prstGeom prst="rect">
            <a:avLst/>
          </a:prstGeom>
          <a:noFill/>
        </p:spPr>
        <p:txBody>
          <a:bodyPr wrap="square" rtlCol="0">
            <a:spAutoFit/>
          </a:bodyPr>
          <a:lstStyle/>
          <a:p>
            <a:r>
              <a:rPr lang="en-US" dirty="0">
                <a:solidFill>
                  <a:srgbClr val="0000FF"/>
                </a:solidFill>
              </a:rPr>
              <a:t>Light cone</a:t>
            </a:r>
          </a:p>
        </p:txBody>
      </p:sp>
      <p:sp>
        <p:nvSpPr>
          <p:cNvPr id="7" name="TextBox 6"/>
          <p:cNvSpPr txBox="1"/>
          <p:nvPr/>
        </p:nvSpPr>
        <p:spPr>
          <a:xfrm>
            <a:off x="8567530" y="2595605"/>
            <a:ext cx="3200400" cy="1477328"/>
          </a:xfrm>
          <a:prstGeom prst="rect">
            <a:avLst/>
          </a:prstGeom>
          <a:noFill/>
        </p:spPr>
        <p:txBody>
          <a:bodyPr wrap="square" rtlCol="0">
            <a:spAutoFit/>
          </a:bodyPr>
          <a:lstStyle/>
          <a:p>
            <a:r>
              <a:rPr lang="en-US" dirty="0">
                <a:solidFill>
                  <a:srgbClr val="0000FF"/>
                </a:solidFill>
              </a:rPr>
              <a:t>Size and  time extent of hadronization is measured by two particle correlations,</a:t>
            </a:r>
          </a:p>
          <a:p>
            <a:r>
              <a:rPr lang="en-US" dirty="0">
                <a:solidFill>
                  <a:srgbClr val="0000FF"/>
                </a:solidFill>
              </a:rPr>
              <a:t>via </a:t>
            </a:r>
            <a:r>
              <a:rPr lang="en-US" dirty="0" err="1">
                <a:solidFill>
                  <a:srgbClr val="0000FF"/>
                </a:solidFill>
              </a:rPr>
              <a:t>Hanbury</a:t>
            </a:r>
            <a:r>
              <a:rPr lang="en-US" dirty="0">
                <a:solidFill>
                  <a:srgbClr val="0000FF"/>
                </a:solidFill>
              </a:rPr>
              <a:t>-Brown &amp; Twiss effect. </a:t>
            </a:r>
          </a:p>
        </p:txBody>
      </p:sp>
      <p:sp>
        <p:nvSpPr>
          <p:cNvPr id="10" name="TextBox 9">
            <a:extLst>
              <a:ext uri="{FF2B5EF4-FFF2-40B4-BE49-F238E27FC236}">
                <a16:creationId xmlns:a16="http://schemas.microsoft.com/office/drawing/2014/main" id="{78ACB23F-B250-D499-3EF8-4C456E90CCCA}"/>
              </a:ext>
            </a:extLst>
          </p:cNvPr>
          <p:cNvSpPr txBox="1"/>
          <p:nvPr/>
        </p:nvSpPr>
        <p:spPr>
          <a:xfrm>
            <a:off x="2882073" y="335460"/>
            <a:ext cx="973918" cy="369332"/>
          </a:xfrm>
          <a:prstGeom prst="rect">
            <a:avLst/>
          </a:prstGeom>
          <a:noFill/>
        </p:spPr>
        <p:txBody>
          <a:bodyPr wrap="square" rtlCol="0">
            <a:spAutoFit/>
          </a:bodyPr>
          <a:lstStyle/>
          <a:p>
            <a:r>
              <a:rPr lang="en-US" b="1" i="1" dirty="0">
                <a:solidFill>
                  <a:srgbClr val="00B050"/>
                </a:solidFill>
                <a:latin typeface="Times New Roman" panose="02020603050405020304" pitchFamily="18" charset="0"/>
                <a:cs typeface="Times New Roman" panose="02020603050405020304" pitchFamily="18" charset="0"/>
              </a:rPr>
              <a:t>~[</a:t>
            </a:r>
            <a:r>
              <a:rPr lang="hu-HU" b="1" i="1" dirty="0">
                <a:solidFill>
                  <a:srgbClr val="00B050"/>
                </a:solidFill>
                <a:latin typeface="Times New Roman" panose="02020603050405020304" pitchFamily="18" charset="0"/>
                <a:cs typeface="Times New Roman" panose="02020603050405020304" pitchFamily="18" charset="0"/>
              </a:rPr>
              <a:t>e-23s</a:t>
            </a:r>
            <a:r>
              <a:rPr lang="en-US" b="1" i="1" dirty="0">
                <a:solidFill>
                  <a:srgbClr val="00B050"/>
                </a:solidFill>
                <a:latin typeface="Times New Roman" panose="02020603050405020304" pitchFamily="18" charset="0"/>
                <a:cs typeface="Times New Roman" panose="02020603050405020304" pitchFamily="18" charset="0"/>
              </a:rPr>
              <a:t>]</a:t>
            </a:r>
          </a:p>
        </p:txBody>
      </p:sp>
      <p:sp>
        <p:nvSpPr>
          <p:cNvPr id="3" name="TextBox 2">
            <a:extLst>
              <a:ext uri="{FF2B5EF4-FFF2-40B4-BE49-F238E27FC236}">
                <a16:creationId xmlns:a16="http://schemas.microsoft.com/office/drawing/2014/main" id="{D16CC59D-0D01-ED38-73BC-B81799D9BA62}"/>
              </a:ext>
            </a:extLst>
          </p:cNvPr>
          <p:cNvSpPr txBox="1"/>
          <p:nvPr/>
        </p:nvSpPr>
        <p:spPr>
          <a:xfrm>
            <a:off x="524759" y="5714999"/>
            <a:ext cx="8465270" cy="400110"/>
          </a:xfrm>
          <a:prstGeom prst="rect">
            <a:avLst/>
          </a:prstGeom>
          <a:noFill/>
        </p:spPr>
        <p:txBody>
          <a:bodyPr wrap="square" rtlCol="0">
            <a:spAutoFit/>
          </a:bodyPr>
          <a:lstStyle/>
          <a:p>
            <a:r>
              <a:rPr lang="en-US" sz="2000" dirty="0">
                <a:solidFill>
                  <a:srgbClr val="FF0000"/>
                </a:solidFill>
              </a:rPr>
              <a:t>Simultaneous ignition: </a:t>
            </a:r>
            <a:r>
              <a:rPr lang="en-US" sz="2000" b="1" dirty="0">
                <a:solidFill>
                  <a:srgbClr val="FF0000"/>
                </a:solidFill>
              </a:rPr>
              <a:t>Verified</a:t>
            </a:r>
            <a:r>
              <a:rPr lang="en-US" sz="2000" dirty="0">
                <a:solidFill>
                  <a:srgbClr val="FF0000"/>
                </a:solidFill>
              </a:rPr>
              <a:t> in Rel. Heavy Ion reactions (</a:t>
            </a:r>
            <a:r>
              <a:rPr lang="en-US" sz="2000" b="1" dirty="0">
                <a:solidFill>
                  <a:srgbClr val="FF0000"/>
                </a:solidFill>
              </a:rPr>
              <a:t>CERN, BNL</a:t>
            </a:r>
            <a:r>
              <a:rPr lang="en-US" sz="2000" dirty="0">
                <a:solidFill>
                  <a:srgbClr val="FF0000"/>
                </a:solidFill>
              </a:rPr>
              <a:t>)</a:t>
            </a:r>
          </a:p>
        </p:txBody>
      </p:sp>
    </p:spTree>
    <p:extLst>
      <p:ext uri="{BB962C8B-B14F-4D97-AF65-F5344CB8AC3E}">
        <p14:creationId xmlns:p14="http://schemas.microsoft.com/office/powerpoint/2010/main" val="987781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73348" y="2243393"/>
            <a:ext cx="4280452" cy="3845719"/>
          </a:xfrm>
          <a:prstGeom prst="rect">
            <a:avLst/>
          </a:prstGeom>
        </p:spPr>
      </p:pic>
      <p:sp>
        <p:nvSpPr>
          <p:cNvPr id="9" name="Footer Placeholder 8">
            <a:extLst>
              <a:ext uri="{FF2B5EF4-FFF2-40B4-BE49-F238E27FC236}">
                <a16:creationId xmlns:a16="http://schemas.microsoft.com/office/drawing/2014/main" id="{6F3168E6-9D91-339D-6896-BD0E99286B4D}"/>
              </a:ext>
            </a:extLst>
          </p:cNvPr>
          <p:cNvSpPr>
            <a:spLocks noGrp="1"/>
          </p:cNvSpPr>
          <p:nvPr>
            <p:ph type="ftr" sz="quarter" idx="11"/>
          </p:nvPr>
        </p:nvSpPr>
        <p:spPr>
          <a:xfrm>
            <a:off x="4552950" y="6478077"/>
            <a:ext cx="3086100" cy="365125"/>
          </a:xfrm>
        </p:spPr>
        <p:txBody>
          <a:bodyPr/>
          <a:lstStyle/>
          <a:p>
            <a:r>
              <a:rPr lang="en-US"/>
              <a:t>Csernai, L.P. [NAPLIFE&amp;FUSENOW]</a:t>
            </a:r>
            <a:endParaRPr lang="en-US" dirty="0"/>
          </a:p>
        </p:txBody>
      </p:sp>
      <p:sp>
        <p:nvSpPr>
          <p:cNvPr id="2" name="Slide Number Placeholder 1"/>
          <p:cNvSpPr>
            <a:spLocks noGrp="1"/>
          </p:cNvSpPr>
          <p:nvPr>
            <p:ph type="sldNum" sz="quarter" idx="12"/>
          </p:nvPr>
        </p:nvSpPr>
        <p:spPr/>
        <p:txBody>
          <a:bodyPr/>
          <a:lstStyle/>
          <a:p>
            <a:pPr>
              <a:defRPr/>
            </a:pPr>
            <a:fld id="{26D725BA-69FE-410A-96DF-D2257EF0264F}" type="slidenum">
              <a:rPr lang="zh-CN" altLang="zh-CN" smtClean="0"/>
              <a:pPr>
                <a:defRPr/>
              </a:pPr>
              <a:t>9</a:t>
            </a:fld>
            <a:endParaRPr lang="zh-CN" altLang="zh-CN"/>
          </a:p>
        </p:txBody>
      </p:sp>
      <p:sp>
        <p:nvSpPr>
          <p:cNvPr id="3" name="Rectangle 2"/>
          <p:cNvSpPr/>
          <p:nvPr/>
        </p:nvSpPr>
        <p:spPr>
          <a:xfrm>
            <a:off x="7081959" y="136525"/>
            <a:ext cx="4800600" cy="3724096"/>
          </a:xfrm>
          <a:prstGeom prst="rect">
            <a:avLst/>
          </a:prstGeom>
          <a:solidFill>
            <a:schemeClr val="bg1"/>
          </a:solidFill>
        </p:spPr>
        <p:txBody>
          <a:bodyPr wrap="square">
            <a:spAutoFit/>
          </a:bodyPr>
          <a:lstStyle/>
          <a:p>
            <a:r>
              <a:rPr lang="en-US" sz="2400" b="1" dirty="0">
                <a:solidFill>
                  <a:srgbClr val="FF0000"/>
                </a:solidFill>
                <a:effectLst>
                  <a:outerShdw blurRad="50800" dist="38100" dir="5400000" algn="ctr" rotWithShape="0">
                    <a:schemeClr val="tx1">
                      <a:alpha val="45000"/>
                    </a:schemeClr>
                  </a:outerShdw>
                </a:effectLst>
              </a:rPr>
              <a:t>Fusion reaction</a:t>
            </a:r>
            <a:r>
              <a:rPr lang="en-US" sz="2400" dirty="0"/>
              <a:t>: </a:t>
            </a:r>
            <a:br>
              <a:rPr lang="en-US" sz="2400" dirty="0"/>
            </a:br>
            <a:r>
              <a:rPr lang="en-US" sz="2400" dirty="0"/>
              <a:t>D + T </a:t>
            </a:r>
            <a:r>
              <a:rPr lang="en-US" sz="2400" dirty="0">
                <a:sym typeface="Wingdings" panose="05000000000000000000" pitchFamily="2" charset="2"/>
              </a:rPr>
              <a:t>  </a:t>
            </a:r>
            <a:r>
              <a:rPr lang="en-US" dirty="0"/>
              <a:t>n(14.1 MeV) + 4He (3.5 MeV)</a:t>
            </a:r>
          </a:p>
          <a:p>
            <a:endParaRPr lang="en-US" sz="2000" dirty="0"/>
          </a:p>
          <a:p>
            <a:r>
              <a:rPr lang="en-US" sz="2000" dirty="0"/>
              <a:t>Constant  absorptivity,</a:t>
            </a:r>
          </a:p>
          <a:p>
            <a:r>
              <a:rPr lang="en-US" sz="2000" dirty="0"/>
              <a:t>Spherical irradiation</a:t>
            </a:r>
          </a:p>
          <a:p>
            <a:r>
              <a:rPr lang="en-US" sz="2000" dirty="0"/>
              <a:t>Ignition temperature = T1   </a:t>
            </a:r>
            <a:r>
              <a:rPr lang="en-US" sz="2000" dirty="0">
                <a:sym typeface="Wingdings" panose="05000000000000000000" pitchFamily="2" charset="2"/>
              </a:rPr>
              <a:t></a:t>
            </a:r>
          </a:p>
          <a:p>
            <a:endParaRPr lang="en-US" sz="2000" dirty="0">
              <a:sym typeface="Wingdings" panose="05000000000000000000" pitchFamily="2" charset="2"/>
            </a:endParaRPr>
          </a:p>
          <a:p>
            <a:r>
              <a:rPr lang="en-US" sz="2000" dirty="0">
                <a:sym typeface="Wingdings" panose="05000000000000000000" pitchFamily="2" charset="2"/>
              </a:rPr>
              <a:t>Simultaneous, volume ignition up to</a:t>
            </a:r>
          </a:p>
          <a:p>
            <a:r>
              <a:rPr lang="en-US" sz="2000" dirty="0">
                <a:sym typeface="Wingdings" panose="05000000000000000000" pitchFamily="2" charset="2"/>
              </a:rPr>
              <a:t>0.5 R      (i.e. </a:t>
            </a:r>
            <a:r>
              <a:rPr lang="en-US" sz="2800" b="1" dirty="0">
                <a:solidFill>
                  <a:srgbClr val="FF0000"/>
                </a:solidFill>
                <a:sym typeface="Wingdings" panose="05000000000000000000" pitchFamily="2" charset="2"/>
              </a:rPr>
              <a:t>12%</a:t>
            </a:r>
            <a:r>
              <a:rPr lang="en-US" sz="2000" dirty="0">
                <a:sym typeface="Wingdings" panose="05000000000000000000" pitchFamily="2" charset="2"/>
              </a:rPr>
              <a:t> of the volume).</a:t>
            </a:r>
          </a:p>
          <a:p>
            <a:endParaRPr lang="en-US" sz="2000" dirty="0">
              <a:sym typeface="Wingdings" panose="05000000000000000000" pitchFamily="2" charset="2"/>
            </a:endParaRPr>
          </a:p>
          <a:p>
            <a:r>
              <a:rPr lang="en-US" sz="2000" dirty="0">
                <a:sym typeface="Wingdings" panose="05000000000000000000" pitchFamily="2" charset="2"/>
              </a:rPr>
              <a:t>Not too good, but better than NIF:</a:t>
            </a:r>
            <a:endParaRPr lang="en-US" sz="2000" dirty="0"/>
          </a:p>
        </p:txBody>
      </p:sp>
      <p:pic>
        <p:nvPicPr>
          <p:cNvPr id="4" name="Picture 3"/>
          <p:cNvPicPr>
            <a:picLocks noChangeAspect="1"/>
          </p:cNvPicPr>
          <p:nvPr/>
        </p:nvPicPr>
        <p:blipFill>
          <a:blip r:embed="rId3"/>
          <a:stretch>
            <a:fillRect/>
          </a:stretch>
        </p:blipFill>
        <p:spPr>
          <a:xfrm>
            <a:off x="1276558" y="538456"/>
            <a:ext cx="3538744" cy="5334000"/>
          </a:xfrm>
          <a:prstGeom prst="rect">
            <a:avLst/>
          </a:prstGeom>
        </p:spPr>
      </p:pic>
      <p:sp>
        <p:nvSpPr>
          <p:cNvPr id="7" name="Freeform 6"/>
          <p:cNvSpPr/>
          <p:nvPr/>
        </p:nvSpPr>
        <p:spPr>
          <a:xfrm>
            <a:off x="1692387" y="2093160"/>
            <a:ext cx="1353543" cy="300466"/>
          </a:xfrm>
          <a:custGeom>
            <a:avLst/>
            <a:gdLst>
              <a:gd name="connsiteX0" fmla="*/ 0 w 1353543"/>
              <a:gd name="connsiteY0" fmla="*/ 0 h 300466"/>
              <a:gd name="connsiteX1" fmla="*/ 710719 w 1353543"/>
              <a:gd name="connsiteY1" fmla="*/ 63560 h 300466"/>
              <a:gd name="connsiteX2" fmla="*/ 1353543 w 1353543"/>
              <a:gd name="connsiteY2" fmla="*/ 300466 h 300466"/>
              <a:gd name="connsiteX3" fmla="*/ 1353543 w 1353543"/>
              <a:gd name="connsiteY3" fmla="*/ 300466 h 300466"/>
              <a:gd name="connsiteX4" fmla="*/ 1353543 w 1353543"/>
              <a:gd name="connsiteY4" fmla="*/ 300466 h 3004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3543" h="300466">
                <a:moveTo>
                  <a:pt x="0" y="0"/>
                </a:moveTo>
                <a:cubicBezTo>
                  <a:pt x="242564" y="6741"/>
                  <a:pt x="485129" y="13482"/>
                  <a:pt x="710719" y="63560"/>
                </a:cubicBezTo>
                <a:cubicBezTo>
                  <a:pt x="936309" y="113638"/>
                  <a:pt x="1353543" y="300466"/>
                  <a:pt x="1353543" y="300466"/>
                </a:cubicBezTo>
                <a:lnTo>
                  <a:pt x="1353543" y="300466"/>
                </a:lnTo>
                <a:lnTo>
                  <a:pt x="1353543" y="300466"/>
                </a:lnTo>
              </a:path>
            </a:pathLst>
          </a:custGeom>
          <a:noFill/>
          <a:ln w="12700">
            <a:solidFill>
              <a:srgbClr val="FEDC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524000" y="5943601"/>
            <a:ext cx="4572000" cy="646331"/>
          </a:xfrm>
          <a:prstGeom prst="rect">
            <a:avLst/>
          </a:prstGeom>
          <a:noFill/>
        </p:spPr>
        <p:txBody>
          <a:bodyPr wrap="square" rtlCol="0">
            <a:spAutoFit/>
          </a:bodyPr>
          <a:lstStyle/>
          <a:p>
            <a:r>
              <a:rPr lang="en-US" dirty="0">
                <a:solidFill>
                  <a:srgbClr val="009900"/>
                </a:solidFill>
              </a:rPr>
              <a:t>[ L.P. Csernai &amp; D.D. Strottman, </a:t>
            </a:r>
          </a:p>
          <a:p>
            <a:r>
              <a:rPr lang="en-US" dirty="0">
                <a:solidFill>
                  <a:srgbClr val="009900"/>
                </a:solidFill>
              </a:rPr>
              <a:t>Laser and Particle Beams 33, 279 (2015).]</a:t>
            </a:r>
          </a:p>
        </p:txBody>
      </p:sp>
    </p:spTree>
    <p:extLst>
      <p:ext uri="{BB962C8B-B14F-4D97-AF65-F5344CB8AC3E}">
        <p14:creationId xmlns:p14="http://schemas.microsoft.com/office/powerpoint/2010/main" val="10029572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417</TotalTime>
  <Words>2882</Words>
  <Application>Microsoft Office PowerPoint</Application>
  <PresentationFormat>Widescreen</PresentationFormat>
  <Paragraphs>252</Paragraphs>
  <Slides>40</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40</vt:i4>
      </vt:variant>
    </vt:vector>
  </HeadingPairs>
  <TitlesOfParts>
    <vt:vector size="55" baseType="lpstr">
      <vt:lpstr>Aptos</vt:lpstr>
      <vt:lpstr>Aptos Display</vt:lpstr>
      <vt:lpstr>Arial</vt:lpstr>
      <vt:lpstr>CMBX12</vt:lpstr>
      <vt:lpstr>CMMI9</vt:lpstr>
      <vt:lpstr>CMR10</vt:lpstr>
      <vt:lpstr>CMR6</vt:lpstr>
      <vt:lpstr>CMR7</vt:lpstr>
      <vt:lpstr>CMR8</vt:lpstr>
      <vt:lpstr>CMR9</vt:lpstr>
      <vt:lpstr>CMSY9</vt:lpstr>
      <vt:lpstr>Microsoft Sans Serif</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Laszlo Csernai</dc:creator>
  <cp:lastModifiedBy>Laszlo Csernai</cp:lastModifiedBy>
  <cp:revision>13</cp:revision>
  <cp:lastPrinted>2025-07-14T05:17:20Z</cp:lastPrinted>
  <dcterms:created xsi:type="dcterms:W3CDTF">2025-06-27T18:10:38Z</dcterms:created>
  <dcterms:modified xsi:type="dcterms:W3CDTF">2025-07-28T21:37:32Z</dcterms:modified>
</cp:coreProperties>
</file>