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56" r:id="rId2"/>
    <p:sldId id="336" r:id="rId3"/>
    <p:sldId id="274" r:id="rId4"/>
    <p:sldId id="277" r:id="rId5"/>
    <p:sldId id="317" r:id="rId6"/>
    <p:sldId id="315" r:id="rId7"/>
    <p:sldId id="326" r:id="rId8"/>
    <p:sldId id="261" r:id="rId9"/>
    <p:sldId id="350" r:id="rId10"/>
    <p:sldId id="288" r:id="rId11"/>
    <p:sldId id="292" r:id="rId12"/>
    <p:sldId id="293" r:id="rId13"/>
    <p:sldId id="294" r:id="rId14"/>
    <p:sldId id="337" r:id="rId15"/>
    <p:sldId id="338" r:id="rId16"/>
    <p:sldId id="363" r:id="rId17"/>
    <p:sldId id="359" r:id="rId18"/>
    <p:sldId id="360" r:id="rId19"/>
    <p:sldId id="364" r:id="rId20"/>
    <p:sldId id="361" r:id="rId21"/>
    <p:sldId id="362" r:id="rId22"/>
    <p:sldId id="334" r:id="rId23"/>
    <p:sldId id="358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2" autoAdjust="0"/>
  </p:normalViewPr>
  <p:slideViewPr>
    <p:cSldViewPr>
      <p:cViewPr varScale="1">
        <p:scale>
          <a:sx n="80" d="100"/>
          <a:sy n="80" d="100"/>
        </p:scale>
        <p:origin x="1522" y="1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2355C-6345-4EAB-B1E9-9BB9827E1B57}" type="datetimeFigureOut">
              <a:rPr lang="el-GR" smtClean="0"/>
              <a:t>17/7/2025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C0F15-D5BE-4048-BAA7-0AC93E37443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79230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C0F15-D5BE-4048-BAA7-0AC93E374438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974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189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284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3382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9187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5788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4207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449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5211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388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4940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76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770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835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136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305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012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pPr/>
              <a:t>17/7/2025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77960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7874365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WELCOME</a:t>
            </a:r>
            <a:r>
              <a:rPr lang="el-GR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TO THE</a:t>
            </a:r>
            <a:br>
              <a:rPr lang="el-GR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ORTHODOX ACADEMY OF CRETE (OAC)</a:t>
            </a:r>
            <a:endParaRPr lang="el-GR" sz="3200" dirty="0">
              <a:solidFill>
                <a:schemeClr val="tx1"/>
              </a:solidFill>
            </a:endParaRPr>
          </a:p>
        </p:txBody>
      </p:sp>
      <p:pic>
        <p:nvPicPr>
          <p:cNvPr id="8" name="Θέση περιεχομένου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91" y="1916832"/>
            <a:ext cx="7711017" cy="4337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238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700" dirty="0"/>
              <a:t>Facilities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62175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055380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/>
              <a:t>MAIN Library </a:t>
            </a:r>
            <a:br>
              <a:rPr lang="en-US" sz="6000" dirty="0"/>
            </a:br>
            <a:r>
              <a:rPr lang="en-US" sz="6000" dirty="0"/>
              <a:t>“The Light”</a:t>
            </a:r>
            <a:endParaRPr lang="el-GR" sz="6000" dirty="0"/>
          </a:p>
        </p:txBody>
      </p:sp>
      <p:pic>
        <p:nvPicPr>
          <p:cNvPr id="7" name="Θέση περιεχομένου 6">
            <a:extLst>
              <a:ext uri="{FF2B5EF4-FFF2-40B4-BE49-F238E27FC236}">
                <a16:creationId xmlns:a16="http://schemas.microsoft.com/office/drawing/2014/main" id="{14106532-E8D2-4989-83C3-A0397AD851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6840760" cy="4318834"/>
          </a:xfrm>
        </p:spPr>
      </p:pic>
    </p:spTree>
    <p:extLst>
      <p:ext uri="{BB962C8B-B14F-4D97-AF65-F5344CB8AC3E}">
        <p14:creationId xmlns:p14="http://schemas.microsoft.com/office/powerpoint/2010/main" val="1104627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27584" y="647339"/>
            <a:ext cx="7055380" cy="140053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Iconography</a:t>
            </a:r>
            <a:r>
              <a:rPr lang="el-GR" sz="4800" dirty="0"/>
              <a:t> </a:t>
            </a:r>
            <a:r>
              <a:rPr lang="en-US" sz="4800" dirty="0"/>
              <a:t>Workshop</a:t>
            </a:r>
            <a:endParaRPr lang="el-GR" sz="4800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6325918" cy="4195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1728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Museum of Cretan Herbs</a:t>
            </a:r>
            <a:endParaRPr lang="el-GR" sz="4400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2" y="1484784"/>
            <a:ext cx="7416824" cy="4437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3791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27584" y="260648"/>
            <a:ext cx="6711654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Walks on the OAC’s </a:t>
            </a:r>
          </a:p>
          <a:p>
            <a:pPr marL="0" indent="0" algn="ctr">
              <a:buNone/>
            </a:pPr>
            <a:r>
              <a:rPr lang="en-US" sz="3600" dirty="0"/>
              <a:t>Natural Stone Pathways</a:t>
            </a:r>
            <a:endParaRPr lang="el-GR" sz="3600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28800"/>
            <a:ext cx="6240695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5758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45" y="188640"/>
            <a:ext cx="4621650" cy="3065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64" y="212552"/>
            <a:ext cx="4055289" cy="3041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5576" y="3433936"/>
            <a:ext cx="2218715" cy="334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Θέση περιεχομένου 10">
            <a:extLst>
              <a:ext uri="{FF2B5EF4-FFF2-40B4-BE49-F238E27FC236}">
                <a16:creationId xmlns:a16="http://schemas.microsoft.com/office/drawing/2014/main" id="{BC57E00D-8269-41DE-9D58-4B1AE47040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773" y="3497508"/>
            <a:ext cx="4197252" cy="3147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8039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11560" y="620688"/>
            <a:ext cx="7560840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b="1" dirty="0"/>
              <a:t>Important Days</a:t>
            </a:r>
          </a:p>
          <a:p>
            <a:r>
              <a:rPr lang="en-US" sz="2800" dirty="0"/>
              <a:t>Sunday, July 20</a:t>
            </a:r>
            <a:r>
              <a:rPr lang="en-US" sz="2800" baseline="30000" dirty="0"/>
              <a:t>th</a:t>
            </a:r>
            <a:r>
              <a:rPr lang="en-US" sz="2800" dirty="0"/>
              <a:t> excursion to the Monastery</a:t>
            </a:r>
          </a:p>
          <a:p>
            <a:r>
              <a:rPr lang="en-US" sz="2800" dirty="0"/>
              <a:t>Tuesday, July 22</a:t>
            </a:r>
            <a:r>
              <a:rPr lang="en-US" sz="2800" baseline="30000" dirty="0"/>
              <a:t>nd</a:t>
            </a:r>
            <a:r>
              <a:rPr lang="en-US" sz="2800" dirty="0"/>
              <a:t> Opera Gala Concert, OAC, Kalliopi Petrou (soprano), Tommaso Dorigo (Piano).</a:t>
            </a:r>
          </a:p>
          <a:p>
            <a:r>
              <a:rPr lang="en-US" sz="2800" dirty="0"/>
              <a:t>Friday, July 25</a:t>
            </a:r>
            <a:r>
              <a:rPr lang="en-US" sz="2800" baseline="30000" dirty="0"/>
              <a:t>th</a:t>
            </a:r>
            <a:r>
              <a:rPr lang="en-US" sz="2800" dirty="0"/>
              <a:t>, Chania excursion</a:t>
            </a:r>
          </a:p>
          <a:p>
            <a:r>
              <a:rPr lang="en-US" sz="2800" dirty="0"/>
              <a:t>Sunday, July 27</a:t>
            </a:r>
            <a:r>
              <a:rPr lang="en-US" sz="2800" baseline="30000" dirty="0"/>
              <a:t>th</a:t>
            </a:r>
            <a:r>
              <a:rPr lang="en-US" sz="2800" dirty="0"/>
              <a:t>, Conference excursion</a:t>
            </a:r>
          </a:p>
          <a:p>
            <a:r>
              <a:rPr lang="en-US" sz="2800" dirty="0"/>
              <a:t>Tuesday, July 29</a:t>
            </a:r>
            <a:r>
              <a:rPr lang="en-US" sz="2800" baseline="30000" dirty="0"/>
              <a:t>th </a:t>
            </a:r>
            <a:r>
              <a:rPr lang="en-US" sz="2800" dirty="0"/>
              <a:t>19:30  Cretan Evening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4468084-A2A6-42BB-8FF4-BA6F88364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45" t="3623" r="7059" b="16668"/>
          <a:stretch/>
        </p:blipFill>
        <p:spPr>
          <a:xfrm>
            <a:off x="984970" y="692696"/>
            <a:ext cx="936105" cy="93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98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16043" y="116632"/>
            <a:ext cx="7055380" cy="1400530"/>
          </a:xfrm>
        </p:spPr>
        <p:txBody>
          <a:bodyPr/>
          <a:lstStyle/>
          <a:p>
            <a:r>
              <a:rPr lang="en-US" b="1" u="sng" dirty="0"/>
              <a:t>Practical Issues</a:t>
            </a:r>
            <a:endParaRPr lang="el-GR" b="1" u="sng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84710" y="1152983"/>
            <a:ext cx="8047730" cy="504055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At the Conference Halls please don’t bring drinks/food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Buffet Breakfast</a:t>
            </a:r>
            <a:r>
              <a:rPr lang="el-GR" sz="2800" dirty="0"/>
              <a:t> 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dirty="0"/>
              <a:t>Monday-Sunday </a:t>
            </a:r>
            <a:r>
              <a:rPr lang="el-GR" sz="2800" dirty="0"/>
              <a:t>07:</a:t>
            </a:r>
            <a:r>
              <a:rPr lang="en-US" sz="2800" dirty="0"/>
              <a:t>45</a:t>
            </a:r>
            <a:r>
              <a:rPr lang="el-GR" sz="2800" dirty="0"/>
              <a:t>-</a:t>
            </a:r>
            <a:r>
              <a:rPr lang="en-US" sz="2800" dirty="0"/>
              <a:t>08</a:t>
            </a:r>
            <a:r>
              <a:rPr lang="el-GR" sz="2800" dirty="0"/>
              <a:t>:</a:t>
            </a:r>
            <a:r>
              <a:rPr lang="en-US" sz="2800" dirty="0"/>
              <a:t>45,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Buffet Lunch</a:t>
            </a:r>
          </a:p>
          <a:p>
            <a:pPr marL="0" indent="0">
              <a:buNone/>
            </a:pPr>
            <a:r>
              <a:rPr lang="en-US" sz="2800" dirty="0"/>
              <a:t>Monday-Sunday 13:00</a:t>
            </a:r>
            <a:endParaRPr lang="el-GR" sz="2800" dirty="0"/>
          </a:p>
          <a:p>
            <a:pPr marL="0" indent="0">
              <a:buNone/>
            </a:pPr>
            <a:r>
              <a:rPr lang="el-GR" sz="2800" dirty="0">
                <a:sym typeface="Wingdings" panose="05000000000000000000" pitchFamily="2" charset="2"/>
              </a:rPr>
              <a:t></a:t>
            </a:r>
            <a:r>
              <a:rPr lang="en-US" sz="2800" dirty="0">
                <a:sym typeface="Wingdings" panose="05000000000000000000" pitchFamily="2" charset="2"/>
              </a:rPr>
              <a:t>Buffet Dinner 20:00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3600" dirty="0">
                <a:solidFill>
                  <a:srgbClr val="FF0000"/>
                </a:solidFill>
              </a:rPr>
              <a:t>Please keep the time schedule  </a:t>
            </a:r>
            <a:endParaRPr lang="el-G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95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Practical Issues</a:t>
            </a:r>
            <a:endParaRPr lang="el-GR" b="1" u="sng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56572" y="1556792"/>
            <a:ext cx="7515827" cy="496855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>
                <a:latin typeface="Arial Black" panose="020B0A04020102020204" pitchFamily="34" charset="0"/>
              </a:rPr>
              <a:t>Please, contact our reception for any assistance you may need: </a:t>
            </a:r>
            <a:endParaRPr lang="el-GR" sz="32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l-GR" sz="3200" b="1" u="sng" dirty="0">
                <a:latin typeface="Arial Black" panose="020B0A04020102020204" pitchFamily="34" charset="0"/>
              </a:rPr>
              <a:t>  </a:t>
            </a:r>
            <a:r>
              <a:rPr lang="en-US" sz="3200" b="1" u="sng" dirty="0">
                <a:latin typeface="Arial Black" panose="020B0A04020102020204" pitchFamily="34" charset="0"/>
              </a:rPr>
              <a:t>From 9:00am to 21:00pm</a:t>
            </a:r>
          </a:p>
          <a:p>
            <a:pPr marL="0" indent="0">
              <a:buNone/>
            </a:pPr>
            <a:endParaRPr lang="en-US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18972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5CD855-EA57-46EB-9EB8-FC539660A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Issues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BBBCFDD-3453-4590-B357-6DC2E4834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436" y="1484784"/>
            <a:ext cx="6711654" cy="4195481"/>
          </a:xfrm>
        </p:spPr>
        <p:txBody>
          <a:bodyPr/>
          <a:lstStyle/>
          <a:p>
            <a:r>
              <a:rPr lang="en-US" sz="3200" dirty="0"/>
              <a:t>Please do use the waste paper basket provided at the toilets for ALL disposed materials.</a:t>
            </a:r>
          </a:p>
          <a:p>
            <a:endParaRPr lang="el-GR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8FFB339D-E9AF-4B6F-971A-178209E15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209818"/>
            <a:ext cx="3212976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7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Picture 2" descr="C:\Users\user\Desktop\KYRIAKH\274589589_5123585291051310_334290242170564884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488832" cy="4785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Towels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28436" y="1412776"/>
            <a:ext cx="7127940" cy="4968552"/>
          </a:xfrm>
        </p:spPr>
        <p:txBody>
          <a:bodyPr>
            <a:normAutofit/>
          </a:bodyPr>
          <a:lstStyle/>
          <a:p>
            <a:r>
              <a:rPr lang="en-US" sz="3600" dirty="0"/>
              <a:t>Towels on the floor means: </a:t>
            </a:r>
            <a:r>
              <a:rPr lang="en-US" sz="3600" u="sng" dirty="0"/>
              <a:t>Please replace them </a:t>
            </a:r>
          </a:p>
          <a:p>
            <a:endParaRPr lang="en-US" sz="3600" dirty="0"/>
          </a:p>
          <a:p>
            <a:r>
              <a:rPr lang="en-US" sz="3600" dirty="0"/>
              <a:t>Towels hanging means:        </a:t>
            </a:r>
          </a:p>
          <a:p>
            <a:pPr marL="0" indent="0">
              <a:buNone/>
            </a:pPr>
            <a:r>
              <a:rPr lang="en-US" sz="3600" dirty="0"/>
              <a:t>   </a:t>
            </a:r>
            <a:r>
              <a:rPr lang="en-US" sz="3600" u="sng" dirty="0"/>
              <a:t>I will use them again</a:t>
            </a:r>
          </a:p>
          <a:p>
            <a:endParaRPr lang="en-US" sz="3600" u="sng" dirty="0"/>
          </a:p>
          <a:p>
            <a:r>
              <a:rPr lang="en-US" sz="3600" u="sng" dirty="0"/>
              <a:t>Blue towels are for swimming</a:t>
            </a:r>
            <a:endParaRPr lang="el-GR" sz="3600" u="sng" dirty="0"/>
          </a:p>
        </p:txBody>
      </p:sp>
    </p:spTree>
    <p:extLst>
      <p:ext uri="{BB962C8B-B14F-4D97-AF65-F5344CB8AC3E}">
        <p14:creationId xmlns:p14="http://schemas.microsoft.com/office/powerpoint/2010/main" val="2723155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Internet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28436" y="1556792"/>
            <a:ext cx="6711654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err="1"/>
              <a:t>Wifi</a:t>
            </a:r>
            <a:endParaRPr lang="en-US" sz="4800" b="1" dirty="0"/>
          </a:p>
          <a:p>
            <a:r>
              <a:rPr lang="en-US" sz="3200" dirty="0"/>
              <a:t>USERNAME: guest</a:t>
            </a:r>
          </a:p>
          <a:p>
            <a:endParaRPr lang="en-US" sz="3200" dirty="0"/>
          </a:p>
          <a:p>
            <a:r>
              <a:rPr lang="en-US" sz="3200" dirty="0"/>
              <a:t>PASSWORD: 2020</a:t>
            </a:r>
          </a:p>
          <a:p>
            <a:endParaRPr lang="en-US" sz="3200" dirty="0"/>
          </a:p>
          <a:p>
            <a:r>
              <a:rPr lang="en-US" sz="3200" dirty="0" err="1"/>
              <a:t>Wifi</a:t>
            </a:r>
            <a:r>
              <a:rPr lang="en-US" sz="3200" dirty="0"/>
              <a:t> Networks: OAK1…OAK15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701394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THANK YOU!</a:t>
            </a:r>
            <a:endParaRPr lang="el-GR" sz="5400" dirty="0"/>
          </a:p>
        </p:txBody>
      </p:sp>
      <p:pic>
        <p:nvPicPr>
          <p:cNvPr id="5" name="Θέση περιεχομένου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628800"/>
            <a:ext cx="7240530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71600" y="0"/>
            <a:ext cx="7055380" cy="1400530"/>
          </a:xfrm>
        </p:spPr>
        <p:txBody>
          <a:bodyPr/>
          <a:lstStyle/>
          <a:p>
            <a:pPr algn="ctr"/>
            <a:r>
              <a:rPr lang="en-US" sz="6000" b="1" dirty="0"/>
              <a:t>FOLLOW US</a:t>
            </a:r>
            <a:endParaRPr lang="el-GR" sz="60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71600" y="1196752"/>
            <a:ext cx="7992888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3200" dirty="0"/>
              <a:t>          </a:t>
            </a:r>
            <a:r>
              <a:rPr lang="en-US" sz="3200" dirty="0"/>
              <a:t> Orthodox Academy of Crete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</a:t>
            </a:r>
            <a:r>
              <a:rPr lang="en-US" sz="2800" dirty="0" err="1"/>
              <a:t>orthodox_academy_of_crete</a:t>
            </a:r>
            <a:endParaRPr lang="en-US" sz="28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          @</a:t>
            </a:r>
            <a:r>
              <a:rPr lang="en-US" sz="3600" dirty="0" err="1"/>
              <a:t>orth_acad_crete</a:t>
            </a:r>
            <a:endParaRPr lang="en-US" sz="3600" dirty="0"/>
          </a:p>
          <a:p>
            <a:pPr marL="0" indent="0">
              <a:buNone/>
            </a:pPr>
            <a:r>
              <a:rPr lang="el-GR" dirty="0"/>
              <a:t>                       </a:t>
            </a:r>
          </a:p>
          <a:p>
            <a:pPr marL="0" indent="0">
              <a:buNone/>
            </a:pPr>
            <a:r>
              <a:rPr lang="el-GR" sz="3200" dirty="0"/>
              <a:t>           </a:t>
            </a:r>
            <a:r>
              <a:rPr lang="en-US" sz="3200" dirty="0"/>
              <a:t>ORTHODOX ACADEMY OF CRETE</a:t>
            </a:r>
            <a:endParaRPr lang="el-GR" sz="3200" dirty="0"/>
          </a:p>
          <a:p>
            <a:pPr marL="0" indent="0">
              <a:buNone/>
            </a:pPr>
            <a:endParaRPr lang="el-GR" sz="3200" dirty="0"/>
          </a:p>
          <a:p>
            <a:pPr marL="0" indent="0">
              <a:buNone/>
            </a:pPr>
            <a:r>
              <a:rPr lang="el-GR" sz="3200" dirty="0"/>
              <a:t>           </a:t>
            </a:r>
            <a:r>
              <a:rPr lang="en-US" sz="4400" dirty="0"/>
              <a:t>www.oac.gr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738" y="1191383"/>
            <a:ext cx="655995" cy="655995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729" y="2244411"/>
            <a:ext cx="695004" cy="695004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3500946"/>
            <a:ext cx="701101" cy="512108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4574585"/>
            <a:ext cx="701743" cy="543176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2184" y="5810061"/>
            <a:ext cx="701101" cy="67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61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38138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The idea</a:t>
            </a:r>
            <a:br>
              <a:rPr lang="en-US" sz="6000" dirty="0"/>
            </a:br>
            <a:r>
              <a:rPr lang="en-US" sz="6000" dirty="0"/>
              <a:t>1958-1964</a:t>
            </a:r>
            <a:br>
              <a:rPr lang="en-US" sz="8000" dirty="0"/>
            </a:br>
            <a:br>
              <a:rPr lang="el-GR" sz="8000" dirty="0"/>
            </a:br>
            <a:br>
              <a:rPr lang="el-GR" sz="8000" dirty="0"/>
            </a:br>
            <a:endParaRPr lang="el-GR" sz="8000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988840"/>
            <a:ext cx="5833456" cy="4297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645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7344816" cy="5353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8839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29352" y="54868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His Eminence the Metropolitan </a:t>
            </a:r>
            <a:br>
              <a:rPr lang="el-GR" sz="2800" dirty="0"/>
            </a:br>
            <a:r>
              <a:rPr lang="en-US" sz="2800" dirty="0"/>
              <a:t>of </a:t>
            </a:r>
            <a:r>
              <a:rPr lang="en-US" sz="2800" dirty="0" err="1"/>
              <a:t>Kissamos</a:t>
            </a:r>
            <a:r>
              <a:rPr lang="en-US" sz="2800" dirty="0"/>
              <a:t> and </a:t>
            </a:r>
            <a:r>
              <a:rPr lang="en-US" sz="2800" dirty="0" err="1"/>
              <a:t>Selinon</a:t>
            </a:r>
            <a:r>
              <a:rPr lang="en-US" sz="2800" dirty="0"/>
              <a:t>, </a:t>
            </a:r>
            <a:r>
              <a:rPr lang="en-US" sz="2800" dirty="0" err="1"/>
              <a:t>Amphilochios</a:t>
            </a:r>
            <a:endParaRPr lang="el-GR" sz="2800" dirty="0"/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A7F3D82B-E759-4AA4-A085-E2E259114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44824"/>
            <a:ext cx="7296809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5751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055380" cy="1448584"/>
          </a:xfrm>
        </p:spPr>
        <p:txBody>
          <a:bodyPr>
            <a:noAutofit/>
          </a:bodyPr>
          <a:lstStyle/>
          <a:p>
            <a:r>
              <a:rPr lang="en-US" sz="4000" dirty="0"/>
              <a:t>Dr. Konstantinos </a:t>
            </a:r>
            <a:r>
              <a:rPr lang="en-US" sz="4000" dirty="0" err="1"/>
              <a:t>Zormpas</a:t>
            </a:r>
            <a:r>
              <a:rPr lang="en-US" sz="4000" dirty="0"/>
              <a:t>, General Director</a:t>
            </a:r>
            <a:endParaRPr lang="el-GR" sz="4000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7056784" cy="411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1456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Main Activities</a:t>
            </a:r>
            <a:endParaRPr lang="el-GR" sz="6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27700" y="2052925"/>
            <a:ext cx="7776748" cy="4195481"/>
          </a:xfrm>
        </p:spPr>
        <p:txBody>
          <a:bodyPr>
            <a:normAutofit/>
          </a:bodyPr>
          <a:lstStyle/>
          <a:p>
            <a:r>
              <a:rPr lang="en-US" sz="4400" dirty="0"/>
              <a:t>International Conferences</a:t>
            </a:r>
          </a:p>
          <a:p>
            <a:r>
              <a:rPr lang="en-US" sz="4400" dirty="0"/>
              <a:t>Educational Programs</a:t>
            </a:r>
          </a:p>
          <a:p>
            <a:r>
              <a:rPr lang="en-US" sz="4400" dirty="0" err="1"/>
              <a:t>Enviroment</a:t>
            </a:r>
            <a:endParaRPr lang="el-GR" sz="4400" dirty="0"/>
          </a:p>
          <a:p>
            <a:pPr marL="0" indent="0">
              <a:buNone/>
            </a:pPr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val="61369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7704856" cy="3960440"/>
          </a:xfrm>
        </p:spPr>
        <p:txBody>
          <a:bodyPr>
            <a:noAutofit/>
          </a:bodyPr>
          <a:lstStyle/>
          <a:p>
            <a:r>
              <a:rPr lang="en-US" sz="4400" dirty="0"/>
              <a:t>From 1968 until today, 2.926 Conferences, Seminars and Workshops</a:t>
            </a:r>
            <a:br>
              <a:rPr lang="el-GR" sz="4400" dirty="0"/>
            </a:br>
            <a:br>
              <a:rPr lang="en-US" sz="4400" dirty="0"/>
            </a:br>
            <a:r>
              <a:rPr lang="en-US" sz="5400" b="1" dirty="0"/>
              <a:t>International 60%</a:t>
            </a:r>
            <a:br>
              <a:rPr lang="en-US" sz="5400" b="1" dirty="0"/>
            </a:br>
            <a:r>
              <a:rPr lang="en-US" sz="5400" b="1" dirty="0"/>
              <a:t>Local 40%</a:t>
            </a:r>
            <a:br>
              <a:rPr lang="el-GR" sz="4400" dirty="0"/>
            </a:br>
            <a:br>
              <a:rPr lang="el-GR" sz="4400" dirty="0"/>
            </a:br>
            <a:br>
              <a:rPr lang="el-GR" sz="4400" dirty="0"/>
            </a:br>
            <a:br>
              <a:rPr lang="el-GR" sz="4400" dirty="0"/>
            </a:br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val="4061883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-34316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Holy and Great Synod of the Orthodox Church</a:t>
            </a:r>
            <a:br>
              <a:rPr lang="el-GR" sz="3600" dirty="0"/>
            </a:br>
            <a:r>
              <a:rPr lang="el-GR" sz="3600" dirty="0"/>
              <a:t>2016 </a:t>
            </a:r>
            <a:r>
              <a:rPr lang="en-US" sz="3600" dirty="0"/>
              <a:t>at the OAC</a:t>
            </a:r>
            <a:endParaRPr lang="el-GR" sz="3600" dirty="0"/>
          </a:p>
        </p:txBody>
      </p:sp>
      <p:pic>
        <p:nvPicPr>
          <p:cNvPr id="7" name="Θέση περιεχομένου 6">
            <a:extLst>
              <a:ext uri="{FF2B5EF4-FFF2-40B4-BE49-F238E27FC236}">
                <a16:creationId xmlns:a16="http://schemas.microsoft.com/office/drawing/2014/main" id="{411B6E0E-3FD3-4EF3-8FB8-54F3604B42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73988"/>
            <a:ext cx="7081187" cy="4695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9388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Ιόν">
  <a:themeElements>
    <a:clrScheme name="Ιό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Ιό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ό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1666</TotalTime>
  <Words>302</Words>
  <Application>Microsoft Office PowerPoint</Application>
  <PresentationFormat>Προβολή στην οθόνη (4:3)</PresentationFormat>
  <Paragraphs>65</Paragraphs>
  <Slides>23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Calibri</vt:lpstr>
      <vt:lpstr>Century Gothic</vt:lpstr>
      <vt:lpstr>Wingdings</vt:lpstr>
      <vt:lpstr>Wingdings 3</vt:lpstr>
      <vt:lpstr>Ιόν</vt:lpstr>
      <vt:lpstr>WELCOME TO THE ORTHODOX ACADEMY OF CRETE (OAC)</vt:lpstr>
      <vt:lpstr>Παρουσίαση του PowerPoint</vt:lpstr>
      <vt:lpstr>The idea 1958-1964   </vt:lpstr>
      <vt:lpstr>Παρουσίαση του PowerPoint</vt:lpstr>
      <vt:lpstr>His Eminence the Metropolitan  of Kissamos and Selinon, Amphilochios</vt:lpstr>
      <vt:lpstr>Dr. Konstantinos Zormpas, General Director</vt:lpstr>
      <vt:lpstr>Main Activities</vt:lpstr>
      <vt:lpstr>From 1968 until today, 2.926 Conferences, Seminars and Workshops  International 60% Local 40%    </vt:lpstr>
      <vt:lpstr>The Holy and Great Synod of the Orthodox Church 2016 at the OAC</vt:lpstr>
      <vt:lpstr>Facilities</vt:lpstr>
      <vt:lpstr>MAIN Library  “The Light”</vt:lpstr>
      <vt:lpstr>Iconography Workshop</vt:lpstr>
      <vt:lpstr>Museum of Cretan Herbs</vt:lpstr>
      <vt:lpstr>Παρουσίαση του PowerPoint</vt:lpstr>
      <vt:lpstr>Παρουσίαση του PowerPoint</vt:lpstr>
      <vt:lpstr>Παρουσίαση του PowerPoint</vt:lpstr>
      <vt:lpstr>Practical Issues</vt:lpstr>
      <vt:lpstr>Practical Issues</vt:lpstr>
      <vt:lpstr>Practical Issues</vt:lpstr>
      <vt:lpstr>Towels</vt:lpstr>
      <vt:lpstr>Internet</vt:lpstr>
      <vt:lpstr>THANK YOU!</vt:lpstr>
      <vt:lpstr>FOLLOW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ΟΡΘΟΔΟΞΟΣ ΑΚΑΔΗΜΙΑ ΚΡΗΤΗΣ</dc:title>
  <dc:creator>Giannis Mountogiannakis</dc:creator>
  <cp:lastModifiedBy>user</cp:lastModifiedBy>
  <cp:revision>110</cp:revision>
  <dcterms:created xsi:type="dcterms:W3CDTF">2015-11-13T15:53:34Z</dcterms:created>
  <dcterms:modified xsi:type="dcterms:W3CDTF">2025-07-17T05:53:46Z</dcterms:modified>
</cp:coreProperties>
</file>