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5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media/image22.jpg" ContentType="image/tiff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  <p:sldMasterId id="2147483722" r:id="rId3"/>
    <p:sldMasterId id="2147483735" r:id="rId4"/>
    <p:sldMasterId id="2147483747" r:id="rId5"/>
    <p:sldMasterId id="2147483764" r:id="rId6"/>
  </p:sldMasterIdLst>
  <p:notesMasterIdLst>
    <p:notesMasterId r:id="rId37"/>
  </p:notesMasterIdLst>
  <p:sldIdLst>
    <p:sldId id="455" r:id="rId7"/>
    <p:sldId id="465" r:id="rId8"/>
    <p:sldId id="357" r:id="rId9"/>
    <p:sldId id="432" r:id="rId10"/>
    <p:sldId id="307" r:id="rId11"/>
    <p:sldId id="297" r:id="rId12"/>
    <p:sldId id="418" r:id="rId13"/>
    <p:sldId id="284" r:id="rId14"/>
    <p:sldId id="433" r:id="rId15"/>
    <p:sldId id="274" r:id="rId16"/>
    <p:sldId id="350" r:id="rId17"/>
    <p:sldId id="439" r:id="rId18"/>
    <p:sldId id="456" r:id="rId19"/>
    <p:sldId id="311" r:id="rId20"/>
    <p:sldId id="434" r:id="rId21"/>
    <p:sldId id="473" r:id="rId22"/>
    <p:sldId id="448" r:id="rId23"/>
    <p:sldId id="472" r:id="rId24"/>
    <p:sldId id="309" r:id="rId25"/>
    <p:sldId id="3291" r:id="rId26"/>
    <p:sldId id="3292" r:id="rId27"/>
    <p:sldId id="313" r:id="rId28"/>
    <p:sldId id="304" r:id="rId29"/>
    <p:sldId id="407" r:id="rId30"/>
    <p:sldId id="437" r:id="rId31"/>
    <p:sldId id="306" r:id="rId32"/>
    <p:sldId id="438" r:id="rId33"/>
    <p:sldId id="3293" r:id="rId34"/>
    <p:sldId id="474" r:id="rId35"/>
    <p:sldId id="332" r:id="rId3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ENERAL_1" id="{F593CFBE-06E3-1D44-86D6-C61441599DD5}">
          <p14:sldIdLst>
            <p14:sldId id="455"/>
            <p14:sldId id="465"/>
            <p14:sldId id="357"/>
            <p14:sldId id="432"/>
          </p14:sldIdLst>
        </p14:section>
        <p14:section name="RESEARCH" id="{D670EF6F-A640-134A-9728-6F32167804A3}">
          <p14:sldIdLst>
            <p14:sldId id="307"/>
            <p14:sldId id="297"/>
            <p14:sldId id="418"/>
            <p14:sldId id="284"/>
            <p14:sldId id="433"/>
            <p14:sldId id="274"/>
            <p14:sldId id="350"/>
            <p14:sldId id="439"/>
            <p14:sldId id="456"/>
            <p14:sldId id="311"/>
            <p14:sldId id="434"/>
            <p14:sldId id="473"/>
            <p14:sldId id="448"/>
            <p14:sldId id="472"/>
          </p14:sldIdLst>
        </p14:section>
        <p14:section name="COLLABORATION" id="{AE6AABEC-8DEF-334F-ABD2-7401B5EFA072}">
          <p14:sldIdLst>
            <p14:sldId id="309"/>
            <p14:sldId id="3291"/>
            <p14:sldId id="3292"/>
            <p14:sldId id="313"/>
          </p14:sldIdLst>
        </p14:section>
        <p14:section name="INNOVATION" id="{8708DAF8-4BBA-D143-A938-48541F954A12}">
          <p14:sldIdLst>
            <p14:sldId id="304"/>
            <p14:sldId id="407"/>
            <p14:sldId id="437"/>
          </p14:sldIdLst>
        </p14:section>
        <p14:section name="EDUCATION &amp; TRAINING" id="{6BA0A48C-AB07-3844-9D9C-C0393A66C610}">
          <p14:sldIdLst>
            <p14:sldId id="306"/>
            <p14:sldId id="438"/>
            <p14:sldId id="3293"/>
            <p14:sldId id="474"/>
          </p14:sldIdLst>
        </p14:section>
        <p14:section name="Country" id="{3927369A-27B5-AC4A-B690-84FC9064CA3F}">
          <p14:sldIdLst/>
        </p14:section>
        <p14:section name="GENERAL_2" id="{624513C6-30EB-1C49-9807-988A4711516B}">
          <p14:sldIdLst>
            <p14:sldId id="332"/>
          </p14:sldIdLst>
        </p14:section>
        <p14:section name="Additional / in question" id="{E70581A6-DEF2-5143-839C-17DB537A9435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63" clrIdx="0">
    <p:extLst>
      <p:ext uri="{19B8F6BF-5375-455C-9EA6-DF929625EA0E}">
        <p15:presenceInfo xmlns:p15="http://schemas.microsoft.com/office/powerpoint/2012/main" userId="Ana Godinho" providerId="None"/>
      </p:ext>
    </p:extLst>
  </p:cmAuthor>
  <p:cmAuthor id="2" name="Microsoft Office User" initials="MOU" lastIdx="54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3" name="Pippa Wells" initials="PW" lastIdx="11" clrIdx="2">
    <p:extLst>
      <p:ext uri="{19B8F6BF-5375-455C-9EA6-DF929625EA0E}">
        <p15:presenceInfo xmlns:p15="http://schemas.microsoft.com/office/powerpoint/2012/main" userId="S::pippa.wells@cern.ch::41c0e9d8-dc70-414a-b3b7-1203085110f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899F"/>
    <a:srgbClr val="2F2F2F"/>
    <a:srgbClr val="668BCC"/>
    <a:srgbClr val="A8CEE3"/>
    <a:srgbClr val="B9CFFF"/>
    <a:srgbClr val="BFBFCB"/>
    <a:srgbClr val="0033A0"/>
    <a:srgbClr val="1C446B"/>
    <a:srgbClr val="E15E3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150"/>
    <p:restoredTop sz="96674" autoAdjust="0"/>
  </p:normalViewPr>
  <p:slideViewPr>
    <p:cSldViewPr snapToGrid="0" snapToObjects="1">
      <p:cViewPr varScale="1">
        <p:scale>
          <a:sx n="125" d="100"/>
          <a:sy n="125" d="100"/>
        </p:scale>
        <p:origin x="780" y="96"/>
      </p:cViewPr>
      <p:guideLst>
        <p:guide orient="horz" pos="4020"/>
        <p:guide pos="3863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presProps" Target="presProps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tableStyles" Target="tableStyle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numRef>
              <c:f>Sheet1!$A$2:$A$92</c:f>
              <c:numCache>
                <c:formatCode>General</c:formatCode>
                <c:ptCount val="91"/>
                <c:pt idx="0">
                  <c:v>5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9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  <c:pt idx="10">
                  <c:v>15</c:v>
                </c:pt>
                <c:pt idx="11">
                  <c:v>16</c:v>
                </c:pt>
                <c:pt idx="12">
                  <c:v>17</c:v>
                </c:pt>
                <c:pt idx="13">
                  <c:v>18</c:v>
                </c:pt>
                <c:pt idx="14">
                  <c:v>19</c:v>
                </c:pt>
                <c:pt idx="15">
                  <c:v>20</c:v>
                </c:pt>
                <c:pt idx="16">
                  <c:v>21</c:v>
                </c:pt>
                <c:pt idx="17">
                  <c:v>22</c:v>
                </c:pt>
                <c:pt idx="18">
                  <c:v>23</c:v>
                </c:pt>
                <c:pt idx="19">
                  <c:v>24</c:v>
                </c:pt>
                <c:pt idx="20">
                  <c:v>25</c:v>
                </c:pt>
                <c:pt idx="21">
                  <c:v>26</c:v>
                </c:pt>
                <c:pt idx="22">
                  <c:v>27</c:v>
                </c:pt>
                <c:pt idx="23">
                  <c:v>28</c:v>
                </c:pt>
                <c:pt idx="24">
                  <c:v>29</c:v>
                </c:pt>
                <c:pt idx="25">
                  <c:v>30</c:v>
                </c:pt>
                <c:pt idx="26">
                  <c:v>31</c:v>
                </c:pt>
                <c:pt idx="27">
                  <c:v>32</c:v>
                </c:pt>
                <c:pt idx="28">
                  <c:v>33</c:v>
                </c:pt>
                <c:pt idx="29">
                  <c:v>34</c:v>
                </c:pt>
                <c:pt idx="30">
                  <c:v>35</c:v>
                </c:pt>
                <c:pt idx="31">
                  <c:v>36</c:v>
                </c:pt>
                <c:pt idx="32">
                  <c:v>37</c:v>
                </c:pt>
                <c:pt idx="33">
                  <c:v>38</c:v>
                </c:pt>
                <c:pt idx="34">
                  <c:v>39</c:v>
                </c:pt>
                <c:pt idx="35">
                  <c:v>40</c:v>
                </c:pt>
                <c:pt idx="36">
                  <c:v>41</c:v>
                </c:pt>
                <c:pt idx="37">
                  <c:v>42</c:v>
                </c:pt>
                <c:pt idx="38">
                  <c:v>43</c:v>
                </c:pt>
                <c:pt idx="39">
                  <c:v>44</c:v>
                </c:pt>
                <c:pt idx="40">
                  <c:v>45</c:v>
                </c:pt>
                <c:pt idx="41">
                  <c:v>46</c:v>
                </c:pt>
                <c:pt idx="42">
                  <c:v>47</c:v>
                </c:pt>
                <c:pt idx="43">
                  <c:v>48</c:v>
                </c:pt>
                <c:pt idx="44">
                  <c:v>49</c:v>
                </c:pt>
                <c:pt idx="45">
                  <c:v>50</c:v>
                </c:pt>
                <c:pt idx="46">
                  <c:v>51</c:v>
                </c:pt>
                <c:pt idx="47">
                  <c:v>52</c:v>
                </c:pt>
                <c:pt idx="48">
                  <c:v>53</c:v>
                </c:pt>
                <c:pt idx="49">
                  <c:v>54</c:v>
                </c:pt>
                <c:pt idx="50">
                  <c:v>55</c:v>
                </c:pt>
                <c:pt idx="51">
                  <c:v>56</c:v>
                </c:pt>
                <c:pt idx="52">
                  <c:v>57</c:v>
                </c:pt>
                <c:pt idx="53">
                  <c:v>58</c:v>
                </c:pt>
                <c:pt idx="54">
                  <c:v>59</c:v>
                </c:pt>
                <c:pt idx="55">
                  <c:v>60</c:v>
                </c:pt>
                <c:pt idx="56">
                  <c:v>61</c:v>
                </c:pt>
                <c:pt idx="57">
                  <c:v>62</c:v>
                </c:pt>
                <c:pt idx="58">
                  <c:v>63</c:v>
                </c:pt>
                <c:pt idx="59">
                  <c:v>64</c:v>
                </c:pt>
                <c:pt idx="60">
                  <c:v>65</c:v>
                </c:pt>
                <c:pt idx="61">
                  <c:v>66</c:v>
                </c:pt>
                <c:pt idx="62">
                  <c:v>67</c:v>
                </c:pt>
                <c:pt idx="63">
                  <c:v>68</c:v>
                </c:pt>
                <c:pt idx="64">
                  <c:v>69</c:v>
                </c:pt>
                <c:pt idx="65">
                  <c:v>70</c:v>
                </c:pt>
                <c:pt idx="66">
                  <c:v>71</c:v>
                </c:pt>
                <c:pt idx="67">
                  <c:v>72</c:v>
                </c:pt>
                <c:pt idx="68">
                  <c:v>73</c:v>
                </c:pt>
                <c:pt idx="69">
                  <c:v>74</c:v>
                </c:pt>
                <c:pt idx="70">
                  <c:v>75</c:v>
                </c:pt>
                <c:pt idx="71">
                  <c:v>76</c:v>
                </c:pt>
                <c:pt idx="72">
                  <c:v>77</c:v>
                </c:pt>
                <c:pt idx="73">
                  <c:v>78</c:v>
                </c:pt>
                <c:pt idx="74">
                  <c:v>79</c:v>
                </c:pt>
                <c:pt idx="75">
                  <c:v>80</c:v>
                </c:pt>
                <c:pt idx="76">
                  <c:v>81</c:v>
                </c:pt>
                <c:pt idx="77">
                  <c:v>82</c:v>
                </c:pt>
                <c:pt idx="78">
                  <c:v>83</c:v>
                </c:pt>
                <c:pt idx="79">
                  <c:v>84</c:v>
                </c:pt>
                <c:pt idx="80">
                  <c:v>85</c:v>
                </c:pt>
                <c:pt idx="81">
                  <c:v>86</c:v>
                </c:pt>
                <c:pt idx="82">
                  <c:v>87</c:v>
                </c:pt>
                <c:pt idx="83">
                  <c:v>88</c:v>
                </c:pt>
                <c:pt idx="84">
                  <c:v>89</c:v>
                </c:pt>
                <c:pt idx="85">
                  <c:v>90</c:v>
                </c:pt>
                <c:pt idx="86">
                  <c:v>91</c:v>
                </c:pt>
                <c:pt idx="87">
                  <c:v>92</c:v>
                </c:pt>
                <c:pt idx="88">
                  <c:v>93</c:v>
                </c:pt>
                <c:pt idx="89">
                  <c:v>94</c:v>
                </c:pt>
                <c:pt idx="90">
                  <c:v>95</c:v>
                </c:pt>
              </c:numCache>
            </c:numRef>
          </c:cat>
          <c:val>
            <c:numRef>
              <c:f>Sheet1!$B$2:$B$92</c:f>
              <c:numCache>
                <c:formatCode>General</c:formatCode>
                <c:ptCount val="9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  <c:pt idx="14">
                  <c:v>2</c:v>
                </c:pt>
                <c:pt idx="15">
                  <c:v>9</c:v>
                </c:pt>
                <c:pt idx="16">
                  <c:v>25</c:v>
                </c:pt>
                <c:pt idx="17">
                  <c:v>35</c:v>
                </c:pt>
                <c:pt idx="18">
                  <c:v>108</c:v>
                </c:pt>
                <c:pt idx="19">
                  <c:v>226</c:v>
                </c:pt>
                <c:pt idx="20">
                  <c:v>381</c:v>
                </c:pt>
                <c:pt idx="21">
                  <c:v>440</c:v>
                </c:pt>
                <c:pt idx="22">
                  <c:v>474</c:v>
                </c:pt>
                <c:pt idx="23">
                  <c:v>426</c:v>
                </c:pt>
                <c:pt idx="24">
                  <c:v>403</c:v>
                </c:pt>
                <c:pt idx="25">
                  <c:v>341</c:v>
                </c:pt>
                <c:pt idx="26">
                  <c:v>313</c:v>
                </c:pt>
                <c:pt idx="27">
                  <c:v>325</c:v>
                </c:pt>
                <c:pt idx="28">
                  <c:v>309</c:v>
                </c:pt>
                <c:pt idx="29">
                  <c:v>282</c:v>
                </c:pt>
                <c:pt idx="30">
                  <c:v>265</c:v>
                </c:pt>
                <c:pt idx="31">
                  <c:v>250</c:v>
                </c:pt>
                <c:pt idx="32">
                  <c:v>256</c:v>
                </c:pt>
                <c:pt idx="33">
                  <c:v>268</c:v>
                </c:pt>
                <c:pt idx="34">
                  <c:v>215</c:v>
                </c:pt>
                <c:pt idx="35">
                  <c:v>205</c:v>
                </c:pt>
                <c:pt idx="36">
                  <c:v>216</c:v>
                </c:pt>
                <c:pt idx="37">
                  <c:v>225</c:v>
                </c:pt>
                <c:pt idx="38">
                  <c:v>222</c:v>
                </c:pt>
                <c:pt idx="39">
                  <c:v>207</c:v>
                </c:pt>
                <c:pt idx="40">
                  <c:v>202</c:v>
                </c:pt>
                <c:pt idx="41">
                  <c:v>226</c:v>
                </c:pt>
                <c:pt idx="42">
                  <c:v>205</c:v>
                </c:pt>
                <c:pt idx="43">
                  <c:v>204</c:v>
                </c:pt>
                <c:pt idx="44">
                  <c:v>195</c:v>
                </c:pt>
                <c:pt idx="45">
                  <c:v>224</c:v>
                </c:pt>
                <c:pt idx="46">
                  <c:v>218</c:v>
                </c:pt>
                <c:pt idx="47">
                  <c:v>195</c:v>
                </c:pt>
                <c:pt idx="48">
                  <c:v>200</c:v>
                </c:pt>
                <c:pt idx="49">
                  <c:v>217</c:v>
                </c:pt>
                <c:pt idx="50">
                  <c:v>196</c:v>
                </c:pt>
                <c:pt idx="51">
                  <c:v>223</c:v>
                </c:pt>
                <c:pt idx="52">
                  <c:v>217</c:v>
                </c:pt>
                <c:pt idx="53">
                  <c:v>189</c:v>
                </c:pt>
                <c:pt idx="54">
                  <c:v>196</c:v>
                </c:pt>
                <c:pt idx="55">
                  <c:v>184</c:v>
                </c:pt>
                <c:pt idx="56">
                  <c:v>163</c:v>
                </c:pt>
                <c:pt idx="57">
                  <c:v>162</c:v>
                </c:pt>
                <c:pt idx="58">
                  <c:v>150</c:v>
                </c:pt>
                <c:pt idx="59">
                  <c:v>135</c:v>
                </c:pt>
                <c:pt idx="60">
                  <c:v>150</c:v>
                </c:pt>
                <c:pt idx="61">
                  <c:v>120</c:v>
                </c:pt>
                <c:pt idx="62">
                  <c:v>94</c:v>
                </c:pt>
                <c:pt idx="63">
                  <c:v>91</c:v>
                </c:pt>
                <c:pt idx="64">
                  <c:v>105</c:v>
                </c:pt>
                <c:pt idx="65">
                  <c:v>73</c:v>
                </c:pt>
                <c:pt idx="66">
                  <c:v>70</c:v>
                </c:pt>
                <c:pt idx="67">
                  <c:v>78</c:v>
                </c:pt>
                <c:pt idx="68">
                  <c:v>65</c:v>
                </c:pt>
                <c:pt idx="69">
                  <c:v>54</c:v>
                </c:pt>
                <c:pt idx="70">
                  <c:v>44</c:v>
                </c:pt>
                <c:pt idx="71">
                  <c:v>51</c:v>
                </c:pt>
                <c:pt idx="72">
                  <c:v>37</c:v>
                </c:pt>
                <c:pt idx="73">
                  <c:v>39</c:v>
                </c:pt>
                <c:pt idx="74">
                  <c:v>36</c:v>
                </c:pt>
                <c:pt idx="75">
                  <c:v>28</c:v>
                </c:pt>
                <c:pt idx="76">
                  <c:v>19</c:v>
                </c:pt>
                <c:pt idx="77">
                  <c:v>21</c:v>
                </c:pt>
                <c:pt idx="78">
                  <c:v>11</c:v>
                </c:pt>
                <c:pt idx="79">
                  <c:v>13</c:v>
                </c:pt>
                <c:pt idx="80">
                  <c:v>9</c:v>
                </c:pt>
                <c:pt idx="81">
                  <c:v>11</c:v>
                </c:pt>
                <c:pt idx="82">
                  <c:v>3</c:v>
                </c:pt>
                <c:pt idx="83">
                  <c:v>2</c:v>
                </c:pt>
                <c:pt idx="84">
                  <c:v>1</c:v>
                </c:pt>
                <c:pt idx="85">
                  <c:v>0</c:v>
                </c:pt>
                <c:pt idx="86">
                  <c:v>1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99-9D48-8788-06240B2079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1967056"/>
        <c:axId val="402043200"/>
      </c:areaChart>
      <c:catAx>
        <c:axId val="401967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2043200"/>
        <c:crosses val="autoZero"/>
        <c:auto val="1"/>
        <c:lblAlgn val="ctr"/>
        <c:lblOffset val="100"/>
        <c:tickLblSkip val="5"/>
        <c:tickMarkSkip val="5"/>
        <c:noMultiLvlLbl val="0"/>
      </c:catAx>
      <c:valAx>
        <c:axId val="4020432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19670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C7E2F-BA7B-0749-B123-03CFF78731D1}" type="datetimeFigureOut">
              <a:rPr lang="fr-FR" smtClean="0"/>
              <a:t>29/01/2025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49E03-5E61-9344-9F2B-A7AC2BD1FB6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475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3763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u="sng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57522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61283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99376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91055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84210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49205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20915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2656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47945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586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62333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76003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54890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9402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61881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36606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10268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6787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41711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60550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0406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39809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51963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75566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8663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3635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04256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47343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3816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834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8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9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20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47171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2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96000" y="1825625"/>
            <a:ext cx="53238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199" y="1825625"/>
            <a:ext cx="5323799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6040" y="6318000"/>
            <a:ext cx="4114800" cy="365125"/>
          </a:xfrm>
        </p:spPr>
        <p:txBody>
          <a:bodyPr/>
          <a:lstStyle/>
          <a:p>
            <a:r>
              <a:rPr lang="fr-FR"/>
              <a:t>Presentation - Serbia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>
            <a:lvl1pPr>
              <a:defRPr sz="1100"/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363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9 December 2024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Serbia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59011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16510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9 December 2024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Serbia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076203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0264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5A6A7-4071-D74D-A904-31FE0066D9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6B605-BD5F-4947-9467-44D69F7E8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CC1FB1-639C-324B-8006-D4DA7DB89C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9 December 2024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Serbia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476156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22891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9 December 2024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Serbia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78028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73FB4B-1E08-B845-8B0D-C1E57F607BF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9 December 2024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Serbia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177424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5180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6000" y="251991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9 December 2024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Serbia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445300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9 December 2024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Serbia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3200821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9 December 2024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Serbia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091909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414822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9 December 2024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Serbia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2275843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buFontTx/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FontTx/>
              <a:buNone/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826963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8322"/>
            <a:ext cx="12192000" cy="575967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8B442B-F251-F94D-9A39-29D02FBA59DB}"/>
              </a:ext>
            </a:extLst>
          </p:cNvPr>
          <p:cNvSpPr/>
          <p:nvPr userDrawn="1"/>
        </p:nvSpPr>
        <p:spPr>
          <a:xfrm>
            <a:off x="-4800" y="-61993"/>
            <a:ext cx="12196800" cy="11603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03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96000" y="2526885"/>
            <a:ext cx="10800000" cy="364299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05431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226342" y="2742575"/>
            <a:ext cx="5269658" cy="3279146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 sz="1600" b="1">
                <a:solidFill>
                  <a:schemeClr val="tx1"/>
                </a:solidFill>
              </a:defRPr>
            </a:lvl2pPr>
            <a:lvl3pPr>
              <a:defRPr sz="1300" b="1">
                <a:solidFill>
                  <a:schemeClr val="tx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Espace réservé pour une image  8">
            <a:extLst>
              <a:ext uri="{FF2B5EF4-FFF2-40B4-BE49-F238E27FC236}">
                <a16:creationId xmlns:a16="http://schemas.microsoft.com/office/drawing/2014/main" id="{8D9D5C23-B91D-A944-B62D-342CDA2222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742575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1773450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2630"/>
            <a:ext cx="12192000" cy="5765369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1372871"/>
            <a:ext cx="3413760" cy="1371601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3440623"/>
            <a:ext cx="3413760" cy="272122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678070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1092630"/>
            <a:ext cx="6089176" cy="5765369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1ECC47B-9127-F645-94CC-F0D394F0662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325" y="2431312"/>
            <a:ext cx="5148263" cy="39377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969530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675" y="1173217"/>
            <a:ext cx="10800000" cy="135138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95957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B765250B-5A14-214B-ABC1-A4475517167B}"/>
              </a:ext>
            </a:extLst>
          </p:cNvPr>
          <p:cNvSpPr>
            <a:spLocks noGrp="1"/>
          </p:cNvSpPr>
          <p:nvPr>
            <p:ph type="body" idx="15"/>
          </p:nvPr>
        </p:nvSpPr>
        <p:spPr bwMode="auto">
          <a:xfrm>
            <a:off x="4116386" y="2310860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DFA427B4-6DBD-6E44-A1CC-8CF7E57C6B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3607010"/>
            <a:ext cx="3959225" cy="2767664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AE8B12F7-5111-3246-AB24-A00B235732F3}"/>
              </a:ext>
            </a:extLst>
          </p:cNvPr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3363AF7E-C027-C14C-A1A2-B32B96B4E4F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641E4348-5CF9-934B-934C-D4762C8F9258}"/>
              </a:ext>
            </a:extLst>
          </p:cNvPr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3" name="Picture Placeholder 10">
            <a:extLst>
              <a:ext uri="{FF2B5EF4-FFF2-40B4-BE49-F238E27FC236}">
                <a16:creationId xmlns:a16="http://schemas.microsoft.com/office/drawing/2014/main" id="{E9FE0D2B-2408-E54F-99D5-7E0ECC1178FF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381221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48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4940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720854"/>
            <a:ext cx="3416525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720853"/>
            <a:ext cx="3377036" cy="1560511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720854"/>
            <a:ext cx="3411672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832861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120960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2329992"/>
            <a:ext cx="10801351" cy="2364762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761941"/>
            <a:ext cx="3415859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764339"/>
            <a:ext cx="3376378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9 December 2024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Serbia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764339"/>
            <a:ext cx="3411007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4377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9 December 2024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Serbia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8814695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70348648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96530855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91890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3423282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90588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2301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947406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919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253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1359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2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52451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9 December 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1360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Serbia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724AF9B-9D54-7741-8331-AE7DEA507BD1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4128B1BF-846D-3644-9C11-D98A5A5179EC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45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15" r:id="rId3"/>
    <p:sldLayoutId id="2147483718" r:id="rId4"/>
    <p:sldLayoutId id="2147483674" r:id="rId5"/>
    <p:sldLayoutId id="2147483781" r:id="rId6"/>
    <p:sldLayoutId id="2147483782" r:id="rId7"/>
    <p:sldLayoutId id="2147483783" r:id="rId8"/>
    <p:sldLayoutId id="2147483670" r:id="rId9"/>
    <p:sldLayoutId id="2147483651" r:id="rId10"/>
    <p:sldLayoutId id="2147483671" r:id="rId11"/>
    <p:sldLayoutId id="2147483763" r:id="rId12"/>
    <p:sldLayoutId id="2147483796" r:id="rId13"/>
    <p:sldLayoutId id="2147483721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Serbia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11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720" r:id="rId3"/>
    <p:sldLayoutId id="2147483675" r:id="rId4"/>
    <p:sldLayoutId id="2147483719" r:id="rId5"/>
    <p:sldLayoutId id="2147483779" r:id="rId6"/>
    <p:sldLayoutId id="2147483778" r:id="rId7"/>
    <p:sldLayoutId id="2147483780" r:id="rId8"/>
    <p:sldLayoutId id="2147483672" r:id="rId9"/>
    <p:sldLayoutId id="2147483661" r:id="rId10"/>
    <p:sldLayoutId id="2147483673" r:id="rId11"/>
    <p:sldLayoutId id="2147483759" r:id="rId12"/>
    <p:sldLayoutId id="2147483668" r:id="rId13"/>
    <p:sldLayoutId id="2147483652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 userDrawn="1">
          <p15:clr>
            <a:srgbClr val="F26B43"/>
          </p15:clr>
        </p15:guide>
        <p15:guide id="5" orient="horz" pos="30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Serbia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85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8" r:id="rId5"/>
    <p:sldLayoutId id="2147483784" r:id="rId6"/>
    <p:sldLayoutId id="2147483785" r:id="rId7"/>
    <p:sldLayoutId id="2147483786" r:id="rId8"/>
    <p:sldLayoutId id="2147483729" r:id="rId9"/>
    <p:sldLayoutId id="2147483730" r:id="rId10"/>
    <p:sldLayoutId id="2147483731" r:id="rId11"/>
    <p:sldLayoutId id="2147483760" r:id="rId12"/>
    <p:sldLayoutId id="2147483732" r:id="rId13"/>
    <p:sldLayoutId id="2147483733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Serbia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85920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61AA5364-A8BF-8A4C-BE25-4A9FAAD90CD8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5" name="Connecteur droit 12">
            <a:extLst>
              <a:ext uri="{FF2B5EF4-FFF2-40B4-BE49-F238E27FC236}">
                <a16:creationId xmlns:a16="http://schemas.microsoft.com/office/drawing/2014/main" id="{78471F73-33EC-6A47-9A10-6CDC9C7AF48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10DD5E06-1134-3F44-A7C2-1EA71EE24B2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77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87" r:id="rId6"/>
    <p:sldLayoutId id="2147483788" r:id="rId7"/>
    <p:sldLayoutId id="2147483789" r:id="rId8"/>
    <p:sldLayoutId id="2147483742" r:id="rId9"/>
    <p:sldLayoutId id="2147483743" r:id="rId10"/>
    <p:sldLayoutId id="2147483744" r:id="rId11"/>
    <p:sldLayoutId id="2147483761" r:id="rId12"/>
    <p:sldLayoutId id="2147483745" r:id="rId13"/>
    <p:sldLayoutId id="2147483746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7680" userDrawn="1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Serbia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84603DAF-5012-AB4F-86D1-1F45BF27A37C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285BDF2-1C98-1749-8440-26E71FFDC03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EA94AF57-1271-7C49-BCA7-80F03952DFE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79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3" r:id="rId5"/>
    <p:sldLayoutId id="2147483790" r:id="rId6"/>
    <p:sldLayoutId id="2147483791" r:id="rId7"/>
    <p:sldLayoutId id="2147483792" r:id="rId8"/>
    <p:sldLayoutId id="2147483754" r:id="rId9"/>
    <p:sldLayoutId id="2147483755" r:id="rId10"/>
    <p:sldLayoutId id="2147483756" r:id="rId11"/>
    <p:sldLayoutId id="2147483762" r:id="rId12"/>
    <p:sldLayoutId id="2147483757" r:id="rId13"/>
    <p:sldLayoutId id="2147483758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7602" y="1172744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2475285"/>
            <a:ext cx="10800000" cy="36662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9 December 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Serbia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24761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A05266-FCA9-6A4E-94E3-DD6E0BA84503}"/>
              </a:ext>
            </a:extLst>
          </p:cNvPr>
          <p:cNvSpPr/>
          <p:nvPr userDrawn="1"/>
        </p:nvSpPr>
        <p:spPr>
          <a:xfrm>
            <a:off x="0" y="-8125"/>
            <a:ext cx="12192000" cy="10983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5">
            <a:extLst>
              <a:ext uri="{FF2B5EF4-FFF2-40B4-BE49-F238E27FC236}">
                <a16:creationId xmlns:a16="http://schemas.microsoft.com/office/drawing/2014/main" id="{C4CBD9AC-A8B6-B649-88C5-1C79578695F9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A52F4F5-39AA-DC4F-BE18-40D9CFF777B9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2">
            <a:extLst>
              <a:ext uri="{FF2B5EF4-FFF2-40B4-BE49-F238E27FC236}">
                <a16:creationId xmlns:a16="http://schemas.microsoft.com/office/drawing/2014/main" id="{1A803E3D-E6CC-D042-AA79-21626159DD99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43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97" r:id="rId3"/>
    <p:sldLayoutId id="2147483767" r:id="rId4"/>
    <p:sldLayoutId id="2147483768" r:id="rId5"/>
    <p:sldLayoutId id="2147483770" r:id="rId6"/>
    <p:sldLayoutId id="2147483777" r:id="rId7"/>
    <p:sldLayoutId id="2147483794" r:id="rId8"/>
    <p:sldLayoutId id="2147483795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13" Type="http://schemas.openxmlformats.org/officeDocument/2006/relationships/image" Target="../media/image58.emf"/><Relationship Id="rId3" Type="http://schemas.openxmlformats.org/officeDocument/2006/relationships/chart" Target="../charts/chart1.xml"/><Relationship Id="rId7" Type="http://schemas.openxmlformats.org/officeDocument/2006/relationships/image" Target="../media/image52.emf"/><Relationship Id="rId12" Type="http://schemas.openxmlformats.org/officeDocument/2006/relationships/image" Target="../media/image57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8.xml"/><Relationship Id="rId6" Type="http://schemas.openxmlformats.org/officeDocument/2006/relationships/image" Target="../media/image51.emf"/><Relationship Id="rId11" Type="http://schemas.openxmlformats.org/officeDocument/2006/relationships/image" Target="../media/image56.emf"/><Relationship Id="rId5" Type="http://schemas.openxmlformats.org/officeDocument/2006/relationships/image" Target="../media/image50.emf"/><Relationship Id="rId10" Type="http://schemas.openxmlformats.org/officeDocument/2006/relationships/image" Target="../media/image55.emf"/><Relationship Id="rId4" Type="http://schemas.openxmlformats.org/officeDocument/2006/relationships/image" Target="../media/image49.emf"/><Relationship Id="rId9" Type="http://schemas.openxmlformats.org/officeDocument/2006/relationships/image" Target="../media/image54.emf"/><Relationship Id="rId14" Type="http://schemas.openxmlformats.org/officeDocument/2006/relationships/image" Target="../media/image59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61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5EA5E065-953B-B20E-727B-848B9722C28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8550" y="2024886"/>
            <a:ext cx="3087926" cy="3204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059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10</a:t>
            </a:fld>
            <a:endParaRPr lang="fr-FR"/>
          </a:p>
        </p:txBody>
      </p:sp>
      <p:pic>
        <p:nvPicPr>
          <p:cNvPr id="11" name="Espace réservé du contenu 10"/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218396"/>
            <a:ext cx="12192001" cy="6703398"/>
          </a:xfrm>
        </p:spPr>
      </p:pic>
      <p:sp>
        <p:nvSpPr>
          <p:cNvPr id="16" name="Rectangle 15"/>
          <p:cNvSpPr/>
          <p:nvPr/>
        </p:nvSpPr>
        <p:spPr>
          <a:xfrm>
            <a:off x="8232000" y="218396"/>
            <a:ext cx="3960000" cy="6703397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14" name="Titre 4"/>
          <p:cNvSpPr txBox="1">
            <a:spLocks/>
          </p:cNvSpPr>
          <p:nvPr/>
        </p:nvSpPr>
        <p:spPr>
          <a:xfrm>
            <a:off x="8425419" y="465591"/>
            <a:ext cx="3511208" cy="132004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4000" dirty="0">
                <a:solidFill>
                  <a:schemeClr val="bg1"/>
                </a:solidFill>
              </a:rPr>
              <a:t>Large Hadron </a:t>
            </a:r>
            <a:r>
              <a:rPr lang="fr-FR" sz="4000" dirty="0" err="1">
                <a:solidFill>
                  <a:schemeClr val="bg1"/>
                </a:solidFill>
              </a:rPr>
              <a:t>Collider</a:t>
            </a:r>
            <a:r>
              <a:rPr lang="fr-FR" sz="4000" dirty="0">
                <a:solidFill>
                  <a:schemeClr val="bg1"/>
                </a:solidFill>
              </a:rPr>
              <a:t> (LHC)</a:t>
            </a:r>
          </a:p>
        </p:txBody>
      </p:sp>
      <p:sp>
        <p:nvSpPr>
          <p:cNvPr id="18" name="Espace réservé du contenu 2"/>
          <p:cNvSpPr txBox="1">
            <a:spLocks/>
          </p:cNvSpPr>
          <p:nvPr/>
        </p:nvSpPr>
        <p:spPr>
          <a:xfrm>
            <a:off x="8425419" y="2341157"/>
            <a:ext cx="3511208" cy="3538238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27 km in </a:t>
            </a:r>
            <a:r>
              <a:rPr lang="fr-FR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circumference</a:t>
            </a:r>
            <a:endParaRPr lang="fr-FR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About 100 m underground</a:t>
            </a: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fr-FR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Superconducting</a:t>
            </a: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magnets</a:t>
            </a: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steer</a:t>
            </a: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the </a:t>
            </a:r>
            <a:r>
              <a:rPr lang="fr-FR" sz="2000" dirty="0">
                <a:solidFill>
                  <a:schemeClr val="bg1"/>
                </a:solidFill>
                <a:ea typeface="Arial" charset="0"/>
                <a:cs typeface="Arial" charset="0"/>
              </a:rPr>
              <a:t>p</a:t>
            </a:r>
            <a:r>
              <a:rPr lang="en-US" sz="2000" dirty="0">
                <a:solidFill>
                  <a:schemeClr val="bg1"/>
                </a:solidFill>
              </a:rPr>
              <a:t>articles </a:t>
            </a:r>
            <a:r>
              <a:rPr lang="fr-FR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around</a:t>
            </a: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the ring</a:t>
            </a: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fr-FR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Particles</a:t>
            </a: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are </a:t>
            </a:r>
            <a:r>
              <a:rPr lang="fr-FR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b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to close to the speed </a:t>
            </a:r>
            <a:b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of light</a:t>
            </a:r>
          </a:p>
        </p:txBody>
      </p:sp>
    </p:spTree>
    <p:extLst>
      <p:ext uri="{BB962C8B-B14F-4D97-AF65-F5344CB8AC3E}">
        <p14:creationId xmlns:p14="http://schemas.microsoft.com/office/powerpoint/2010/main" val="10794887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231A6C-0D8C-E247-954D-C14D6BC9D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FBFEA-9A44-A940-807C-7698D65F2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E38CA-93D5-F440-A176-32D3690B2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11</a:t>
            </a:fld>
            <a:endParaRPr lang="fr-FR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E7361ECC-BD05-2A48-AAEA-7DF4FFB8D8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86"/>
          <a:stretch/>
        </p:blipFill>
        <p:spPr>
          <a:xfrm>
            <a:off x="-24063" y="1582439"/>
            <a:ext cx="8990163" cy="5273681"/>
          </a:xfrm>
          <a:prstGeom prst="rect">
            <a:avLst/>
          </a:prstGeom>
        </p:spPr>
      </p:pic>
      <p:sp>
        <p:nvSpPr>
          <p:cNvPr id="38" name="Titre 4">
            <a:extLst>
              <a:ext uri="{FF2B5EF4-FFF2-40B4-BE49-F238E27FC236}">
                <a16:creationId xmlns:a16="http://schemas.microsoft.com/office/drawing/2014/main" id="{2504E1AE-6BD9-1A4E-A96E-261CC2209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33507"/>
            <a:ext cx="10800000" cy="1116849"/>
          </a:xfrm>
        </p:spPr>
        <p:txBody>
          <a:bodyPr>
            <a:noAutofit/>
          </a:bodyPr>
          <a:lstStyle/>
          <a:p>
            <a:r>
              <a:rPr lang="en-US" dirty="0"/>
              <a:t>Giant detectors record the particles formed </a:t>
            </a:r>
            <a:br>
              <a:rPr lang="en-US" dirty="0"/>
            </a:br>
            <a:r>
              <a:rPr lang="en-US" dirty="0"/>
              <a:t>at the four collision points</a:t>
            </a:r>
            <a:endParaRPr lang="fr-FR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5EAB8B3-4A68-E94F-92A0-61800C95DE46}"/>
              </a:ext>
            </a:extLst>
          </p:cNvPr>
          <p:cNvSpPr/>
          <p:nvPr/>
        </p:nvSpPr>
        <p:spPr>
          <a:xfrm>
            <a:off x="8232000" y="1582439"/>
            <a:ext cx="3960000" cy="527556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6670452-5817-454D-9783-AABE758A8BB6}"/>
              </a:ext>
            </a:extLst>
          </p:cNvPr>
          <p:cNvGrpSpPr/>
          <p:nvPr/>
        </p:nvGrpSpPr>
        <p:grpSpPr>
          <a:xfrm>
            <a:off x="4069826" y="2013766"/>
            <a:ext cx="684915" cy="363003"/>
            <a:chOff x="4069826" y="2013766"/>
            <a:chExt cx="684915" cy="363003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FF5A940-A9FF-5241-976F-21FF25E86BF5}"/>
                </a:ext>
              </a:extLst>
            </p:cNvPr>
            <p:cNvSpPr txBox="1"/>
            <p:nvPr/>
          </p:nvSpPr>
          <p:spPr>
            <a:xfrm>
              <a:off x="4069826" y="2013766"/>
              <a:ext cx="6849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CMS</a:t>
              </a:r>
            </a:p>
          </p:txBody>
        </p:sp>
        <p:sp>
          <p:nvSpPr>
            <p:cNvPr id="49" name="Triangle 48">
              <a:extLst>
                <a:ext uri="{FF2B5EF4-FFF2-40B4-BE49-F238E27FC236}">
                  <a16:creationId xmlns:a16="http://schemas.microsoft.com/office/drawing/2014/main" id="{53764BFA-B1BA-FE4A-AB23-9E6B6CBE4459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54500" y="2304769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FE2E6B7-007E-434E-899A-12D66953CAA0}"/>
              </a:ext>
            </a:extLst>
          </p:cNvPr>
          <p:cNvGrpSpPr/>
          <p:nvPr/>
        </p:nvGrpSpPr>
        <p:grpSpPr>
          <a:xfrm>
            <a:off x="3131858" y="5622632"/>
            <a:ext cx="894376" cy="340245"/>
            <a:chOff x="3131858" y="5622632"/>
            <a:chExt cx="894376" cy="340245"/>
          </a:xfrm>
        </p:grpSpPr>
        <p:sp>
          <p:nvSpPr>
            <p:cNvPr id="52" name="Triangle 51">
              <a:extLst>
                <a:ext uri="{FF2B5EF4-FFF2-40B4-BE49-F238E27FC236}">
                  <a16:creationId xmlns:a16="http://schemas.microsoft.com/office/drawing/2014/main" id="{4455A660-7B6C-7D43-9392-7AADD7A1B1F1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3519613" y="5890877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3FCBBDE-5E18-7242-BCD2-0332B74735DC}"/>
                </a:ext>
              </a:extLst>
            </p:cNvPr>
            <p:cNvSpPr txBox="1"/>
            <p:nvPr/>
          </p:nvSpPr>
          <p:spPr>
            <a:xfrm>
              <a:off x="3131858" y="5622632"/>
              <a:ext cx="894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ATLAS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BCAC118-4885-2C46-AAAD-D3A5CA711B9F}"/>
              </a:ext>
            </a:extLst>
          </p:cNvPr>
          <p:cNvGrpSpPr/>
          <p:nvPr/>
        </p:nvGrpSpPr>
        <p:grpSpPr>
          <a:xfrm>
            <a:off x="4940376" y="5800822"/>
            <a:ext cx="744403" cy="180110"/>
            <a:chOff x="4973280" y="5801366"/>
            <a:chExt cx="744403" cy="290069"/>
          </a:xfrm>
        </p:grpSpPr>
        <p:sp>
          <p:nvSpPr>
            <p:cNvPr id="50" name="Triangle 49">
              <a:extLst>
                <a:ext uri="{FF2B5EF4-FFF2-40B4-BE49-F238E27FC236}">
                  <a16:creationId xmlns:a16="http://schemas.microsoft.com/office/drawing/2014/main" id="{11BEFBCB-70D3-7A43-8E5E-AE6521ECAF14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5292594" y="5801366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C5F4551-B962-5049-B85B-A3150EC9BA05}"/>
                </a:ext>
              </a:extLst>
            </p:cNvPr>
            <p:cNvSpPr txBox="1"/>
            <p:nvPr/>
          </p:nvSpPr>
          <p:spPr>
            <a:xfrm>
              <a:off x="4973280" y="5860198"/>
              <a:ext cx="744403" cy="2312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err="1">
                  <a:solidFill>
                    <a:schemeClr val="bg1"/>
                  </a:solidFill>
                </a:rPr>
                <a:t>LHCb</a:t>
              </a:r>
              <a:endParaRPr lang="en-US" sz="1400" b="1">
                <a:solidFill>
                  <a:schemeClr val="bg1"/>
                </a:solidFill>
              </a:endParaRP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CC28327-C0A5-A74D-81F0-BA270D1E0D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6850" y="5622632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930CEAC-2689-DB41-A1B9-E91971CFC6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6850" y="1742293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1758004-AC9F-FB4C-8ACC-4C0E9F9FC042}"/>
              </a:ext>
            </a:extLst>
          </p:cNvPr>
          <p:cNvGrpSpPr/>
          <p:nvPr/>
        </p:nvGrpSpPr>
        <p:grpSpPr>
          <a:xfrm>
            <a:off x="1688068" y="5274592"/>
            <a:ext cx="894376" cy="351017"/>
            <a:chOff x="1688068" y="5274592"/>
            <a:chExt cx="894376" cy="351017"/>
          </a:xfrm>
        </p:grpSpPr>
        <p:sp>
          <p:nvSpPr>
            <p:cNvPr id="51" name="Triangle 50">
              <a:extLst>
                <a:ext uri="{FF2B5EF4-FFF2-40B4-BE49-F238E27FC236}">
                  <a16:creationId xmlns:a16="http://schemas.microsoft.com/office/drawing/2014/main" id="{274ADCA1-4F60-DE4F-939A-3AC14AE947B4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2086788" y="5274592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FB793F8-4BEB-4845-9924-E2CDA0BBF6B1}"/>
                </a:ext>
              </a:extLst>
            </p:cNvPr>
            <p:cNvSpPr txBox="1"/>
            <p:nvPr/>
          </p:nvSpPr>
          <p:spPr>
            <a:xfrm>
              <a:off x="1688068" y="5317832"/>
              <a:ext cx="894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</a:rPr>
                <a:t>ALICE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59AA59FC-6621-164D-8D96-D8310AF4E5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76850" y="4329185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1900E1-9A6C-E149-97BF-98153DD373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76850" y="3035739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24" name="ZoneTexte 45">
            <a:extLst>
              <a:ext uri="{FF2B5EF4-FFF2-40B4-BE49-F238E27FC236}">
                <a16:creationId xmlns:a16="http://schemas.microsoft.com/office/drawing/2014/main" id="{C4E89365-EA7A-1F46-837F-5FAA86CB7B4E}"/>
              </a:ext>
            </a:extLst>
          </p:cNvPr>
          <p:cNvSpPr txBox="1"/>
          <p:nvPr/>
        </p:nvSpPr>
        <p:spPr>
          <a:xfrm>
            <a:off x="11388725" y="1742292"/>
            <a:ext cx="658425" cy="27147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ATLAS</a:t>
            </a:r>
          </a:p>
        </p:txBody>
      </p:sp>
      <p:sp>
        <p:nvSpPr>
          <p:cNvPr id="25" name="ZoneTexte 45">
            <a:extLst>
              <a:ext uri="{FF2B5EF4-FFF2-40B4-BE49-F238E27FC236}">
                <a16:creationId xmlns:a16="http://schemas.microsoft.com/office/drawing/2014/main" id="{90C1BBA3-D9AC-464F-B84A-9D17398AAFAE}"/>
              </a:ext>
            </a:extLst>
          </p:cNvPr>
          <p:cNvSpPr txBox="1"/>
          <p:nvPr/>
        </p:nvSpPr>
        <p:spPr>
          <a:xfrm>
            <a:off x="11388724" y="4329184"/>
            <a:ext cx="658425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ALICE</a:t>
            </a:r>
          </a:p>
        </p:txBody>
      </p:sp>
      <p:sp>
        <p:nvSpPr>
          <p:cNvPr id="26" name="ZoneTexte 47">
            <a:extLst>
              <a:ext uri="{FF2B5EF4-FFF2-40B4-BE49-F238E27FC236}">
                <a16:creationId xmlns:a16="http://schemas.microsoft.com/office/drawing/2014/main" id="{B3741C3D-63D7-644A-B12B-572938470E29}"/>
              </a:ext>
            </a:extLst>
          </p:cNvPr>
          <p:cNvSpPr txBox="1"/>
          <p:nvPr/>
        </p:nvSpPr>
        <p:spPr>
          <a:xfrm>
            <a:off x="11388724" y="3035738"/>
            <a:ext cx="658425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CMS</a:t>
            </a:r>
          </a:p>
        </p:txBody>
      </p:sp>
      <p:sp>
        <p:nvSpPr>
          <p:cNvPr id="27" name="ZoneTexte 48">
            <a:extLst>
              <a:ext uri="{FF2B5EF4-FFF2-40B4-BE49-F238E27FC236}">
                <a16:creationId xmlns:a16="http://schemas.microsoft.com/office/drawing/2014/main" id="{B6467FEB-5DC7-CA47-A1E5-02852FEFDA42}"/>
              </a:ext>
            </a:extLst>
          </p:cNvPr>
          <p:cNvSpPr txBox="1"/>
          <p:nvPr/>
        </p:nvSpPr>
        <p:spPr>
          <a:xfrm>
            <a:off x="11404902" y="5622632"/>
            <a:ext cx="642248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LHCb</a:t>
            </a:r>
            <a:endParaRPr lang="en-US" sz="11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936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3DA99-A3DF-E34F-B85D-082D1E987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LHC produces more than 1 billion particle collisions per second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51615C6-3BBC-CA47-AB4F-AB4EAA48BF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4"/>
          <a:stretch/>
        </p:blipFill>
        <p:spPr>
          <a:xfrm>
            <a:off x="0" y="1582440"/>
            <a:ext cx="12191999" cy="4594523"/>
          </a:xfr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BFC8D4C5-35A0-8D40-B2AF-66F7C298AC99}"/>
              </a:ext>
            </a:extLst>
          </p:cNvPr>
          <p:cNvSpPr txBox="1"/>
          <p:nvPr/>
        </p:nvSpPr>
        <p:spPr>
          <a:xfrm>
            <a:off x="695205" y="5641177"/>
            <a:ext cx="3529013" cy="787691"/>
          </a:xfrm>
          <a:prstGeom prst="rect">
            <a:avLst/>
          </a:prstGeom>
          <a:solidFill>
            <a:schemeClr val="accent3">
              <a:alpha val="95000"/>
            </a:schemeClr>
          </a:solidFill>
          <a:ln>
            <a:noFill/>
          </a:ln>
        </p:spPr>
        <p:txBody>
          <a:bodyPr vert="horz" wrap="square" lIns="90000" tIns="46800" rIns="90000" bIns="46800" rtlCol="0" anchor="b" anchorCtr="0">
            <a:no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</a:rPr>
              <a:t>The energy of the particles </a:t>
            </a:r>
            <a:br>
              <a:rPr lang="en-US" sz="1500" dirty="0">
                <a:solidFill>
                  <a:schemeClr val="bg1"/>
                </a:solidFill>
              </a:rPr>
            </a:br>
            <a:r>
              <a:rPr lang="en-US" sz="1500" dirty="0">
                <a:solidFill>
                  <a:schemeClr val="bg1"/>
                </a:solidFill>
              </a:rPr>
              <a:t>in collision is converted into </a:t>
            </a:r>
            <a:br>
              <a:rPr lang="en-US" sz="1500" dirty="0">
                <a:solidFill>
                  <a:schemeClr val="bg1"/>
                </a:solidFill>
              </a:rPr>
            </a:br>
            <a:r>
              <a:rPr lang="en-US" sz="1500" dirty="0">
                <a:solidFill>
                  <a:schemeClr val="bg1"/>
                </a:solidFill>
              </a:rPr>
              <a:t>new particles.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1" name="ZoneTexte 9">
            <a:extLst>
              <a:ext uri="{FF2B5EF4-FFF2-40B4-BE49-F238E27FC236}">
                <a16:creationId xmlns:a16="http://schemas.microsoft.com/office/drawing/2014/main" id="{A4823639-0E2D-934A-B95D-72BF9027565F}"/>
              </a:ext>
            </a:extLst>
          </p:cNvPr>
          <p:cNvSpPr txBox="1"/>
          <p:nvPr/>
        </p:nvSpPr>
        <p:spPr bwMode="auto">
          <a:xfrm>
            <a:off x="4331890" y="5644282"/>
            <a:ext cx="3529013" cy="791501"/>
          </a:xfrm>
          <a:prstGeom prst="rect">
            <a:avLst/>
          </a:prstGeom>
          <a:solidFill>
            <a:schemeClr val="accent3">
              <a:alpha val="95000"/>
            </a:schemeClr>
          </a:solidFill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x-none" sz="1500" dirty="0">
                <a:solidFill>
                  <a:schemeClr val="bg1"/>
                </a:solidFill>
                <a:ea typeface="Arial" charset="0"/>
                <a:cs typeface="Arial" charset="0"/>
              </a:rPr>
              <a:t>The detectors measure the </a:t>
            </a:r>
            <a:r>
              <a:rPr lang="en-US" sz="1500" dirty="0">
                <a:solidFill>
                  <a:schemeClr val="bg1"/>
                </a:solidFill>
              </a:rPr>
              <a:t>energy, direction and charge </a:t>
            </a:r>
            <a:r>
              <a:rPr lang="en-US" altLang="x-none" sz="1500" dirty="0">
                <a:solidFill>
                  <a:schemeClr val="bg1"/>
                </a:solidFill>
                <a:ea typeface="Arial" charset="0"/>
                <a:cs typeface="Arial" charset="0"/>
              </a:rPr>
              <a:t>of new </a:t>
            </a:r>
            <a:br>
              <a:rPr lang="en-US" altLang="x-none" sz="1500" dirty="0">
                <a:solidFill>
                  <a:schemeClr val="bg1"/>
                </a:solidFill>
                <a:ea typeface="Arial" charset="0"/>
                <a:cs typeface="Arial" charset="0"/>
              </a:rPr>
            </a:br>
            <a:r>
              <a:rPr lang="en-US" altLang="x-none" sz="1500" dirty="0">
                <a:solidFill>
                  <a:schemeClr val="bg1"/>
                </a:solidFill>
                <a:ea typeface="Arial" charset="0"/>
                <a:cs typeface="Arial" charset="0"/>
              </a:rPr>
              <a:t>particles formed.</a:t>
            </a:r>
            <a:endParaRPr lang="fr-FR" altLang="x-none" sz="150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14" name="ZoneTexte 12">
            <a:extLst>
              <a:ext uri="{FF2B5EF4-FFF2-40B4-BE49-F238E27FC236}">
                <a16:creationId xmlns:a16="http://schemas.microsoft.com/office/drawing/2014/main" id="{3FBB5628-5CC6-AA48-B8B3-ADF1172FF4CA}"/>
              </a:ext>
            </a:extLst>
          </p:cNvPr>
          <p:cNvSpPr txBox="1"/>
          <p:nvPr/>
        </p:nvSpPr>
        <p:spPr bwMode="auto">
          <a:xfrm>
            <a:off x="7968575" y="5644281"/>
            <a:ext cx="3527425" cy="791502"/>
          </a:xfrm>
          <a:prstGeom prst="rect">
            <a:avLst/>
          </a:prstGeom>
          <a:solidFill>
            <a:schemeClr val="accent3">
              <a:alpha val="95000"/>
            </a:schemeClr>
          </a:solidFill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x-none" sz="1500" dirty="0">
                <a:solidFill>
                  <a:schemeClr val="bg1"/>
                </a:solidFill>
                <a:ea typeface="Arial" charset="0"/>
                <a:cs typeface="Arial" charset="0"/>
              </a:rPr>
              <a:t>They are analogous to the 3D cameras taking 40 million pictures a second, of which 1000 are selected and recorded.</a:t>
            </a:r>
            <a:endParaRPr lang="fr-FR" altLang="x-none" sz="150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B8E5E6-7E15-6E0D-4A90-D432BBC52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z="120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12</a:t>
            </a:fld>
            <a:endParaRPr lang="fr-FR" sz="12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FC2C5688-22ED-93F8-5E33-CCE586EC80A2}"/>
              </a:ext>
            </a:extLst>
          </p:cNvPr>
          <p:cNvSpPr txBox="1">
            <a:spLocks/>
          </p:cNvSpPr>
          <p:nvPr/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30 January 2025</a:t>
            </a:r>
            <a:endParaRPr lang="fr-FR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30899CA4-3BA2-4075-D778-FED52C367ED9}"/>
              </a:ext>
            </a:extLst>
          </p:cNvPr>
          <p:cNvSpPr txBox="1">
            <a:spLocks/>
          </p:cNvSpPr>
          <p:nvPr/>
        </p:nvSpPr>
        <p:spPr>
          <a:xfrm>
            <a:off x="1296000" y="6439599"/>
            <a:ext cx="3608877" cy="24183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l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FICSA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046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3E9105-EF1F-73B4-97E9-1689FD667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13</a:t>
            </a:fld>
            <a:endParaRPr lang="fr-FR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4AD2ED-A32E-5A04-63D6-84207CC75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D092FA-E3AE-7A41-A296-499D2C1FB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  <a:endParaRPr lang="fr-FR" dirty="0"/>
          </a:p>
        </p:txBody>
      </p: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09372167-F446-9D69-9945-3C2676043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9269"/>
            <a:ext cx="12192000" cy="579674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F35E4B7-E0AE-3C44-82D1-A8957A14928D}"/>
              </a:ext>
            </a:extLst>
          </p:cNvPr>
          <p:cNvSpPr/>
          <p:nvPr/>
        </p:nvSpPr>
        <p:spPr>
          <a:xfrm>
            <a:off x="8248117" y="1076506"/>
            <a:ext cx="3939251" cy="5804705"/>
          </a:xfrm>
          <a:prstGeom prst="rect">
            <a:avLst/>
          </a:prstGeom>
          <a:solidFill>
            <a:schemeClr val="accent3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0057A6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5F9183C-95BE-D746-9840-706BA7398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61093" y="2608153"/>
            <a:ext cx="3510327" cy="388844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ea typeface="Arial" charset="0"/>
                <a:cs typeface="Arial" charset="0"/>
              </a:rPr>
              <a:t>Stores, distributes, processes and analyses LHC experiments’ data.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1.4 million processing cores in 170 data </a:t>
            </a:r>
            <a:r>
              <a:rPr lang="en-US" dirty="0" err="1"/>
              <a:t>centres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and more than 40 countries.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ea typeface="Arial" charset="0"/>
                <a:cs typeface="Arial" charset="0"/>
              </a:rPr>
              <a:t>1500 Petabytes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>
                <a:solidFill>
                  <a:schemeClr val="bg2"/>
                </a:solidFill>
                <a:ea typeface="Arial" charset="0"/>
                <a:cs typeface="Arial" charset="0"/>
              </a:rPr>
              <a:t>of CERN data stored </a:t>
            </a:r>
            <a:br>
              <a:rPr lang="en-US" dirty="0">
                <a:solidFill>
                  <a:schemeClr val="bg2"/>
                </a:solidFill>
                <a:ea typeface="Arial" charset="0"/>
                <a:cs typeface="Arial" charset="0"/>
              </a:rPr>
            </a:br>
            <a:r>
              <a:rPr lang="en-US" dirty="0">
                <a:solidFill>
                  <a:schemeClr val="bg2"/>
                </a:solidFill>
                <a:ea typeface="Arial" charset="0"/>
                <a:cs typeface="Arial" charset="0"/>
              </a:rPr>
              <a:t>world-wide.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B1468430-77F4-0544-9359-21528C07AAE0}"/>
              </a:ext>
            </a:extLst>
          </p:cNvPr>
          <p:cNvSpPr txBox="1">
            <a:spLocks/>
          </p:cNvSpPr>
          <p:nvPr/>
        </p:nvSpPr>
        <p:spPr>
          <a:xfrm>
            <a:off x="695325" y="465135"/>
            <a:ext cx="10816557" cy="63687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The Worldwide LHC Computing Grid (WLCG)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0BF704BD-B721-3DA7-8927-1E86EA536275}"/>
              </a:ext>
            </a:extLst>
          </p:cNvPr>
          <p:cNvSpPr txBox="1">
            <a:spLocks/>
          </p:cNvSpPr>
          <p:nvPr/>
        </p:nvSpPr>
        <p:spPr>
          <a:xfrm>
            <a:off x="1242000" y="6422982"/>
            <a:ext cx="41148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l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pic>
        <p:nvPicPr>
          <p:cNvPr id="9" name="Picture 8" descr="A picture containing text, toy, vector graphics&#10;&#10;Description automatically generated">
            <a:extLst>
              <a:ext uri="{FF2B5EF4-FFF2-40B4-BE49-F238E27FC236}">
                <a16:creationId xmlns:a16="http://schemas.microsoft.com/office/drawing/2014/main" id="{B8F79485-6C0A-3927-D949-65DF3818C5C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50335" y="1215739"/>
            <a:ext cx="1531841" cy="113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13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z="120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14</a:t>
            </a:fld>
            <a:endParaRPr lang="fr-FR" sz="12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CERN has a diverse scientific </a:t>
            </a:r>
            <a:r>
              <a:rPr lang="en-US" err="1"/>
              <a:t>programme</a:t>
            </a:r>
            <a:endParaRPr lang="en-US"/>
          </a:p>
        </p:txBody>
      </p:sp>
      <p:sp>
        <p:nvSpPr>
          <p:cNvPr id="8" name="ZoneTexte 10"/>
          <p:cNvSpPr txBox="1"/>
          <p:nvPr/>
        </p:nvSpPr>
        <p:spPr>
          <a:xfrm>
            <a:off x="695325" y="1670568"/>
            <a:ext cx="3528000" cy="64307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Nuclear Physics</a:t>
            </a:r>
          </a:p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(ISOLDE,</a:t>
            </a:r>
            <a:r>
              <a:rPr lang="en-US" sz="18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n_TOF</a:t>
            </a:r>
            <a:r>
              <a:rPr lang="fr" sz="18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7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ZoneTexte 11"/>
          <p:cNvSpPr txBox="1"/>
          <p:nvPr/>
        </p:nvSpPr>
        <p:spPr>
          <a:xfrm>
            <a:off x="695324" y="5395186"/>
            <a:ext cx="5400676" cy="64308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Fixed-target experiments, </a:t>
            </a:r>
            <a:b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which include searches for rare phenomena</a:t>
            </a:r>
          </a:p>
        </p:txBody>
      </p:sp>
      <p:sp>
        <p:nvSpPr>
          <p:cNvPr id="11" name="ZoneTexte 12"/>
          <p:cNvSpPr txBox="1"/>
          <p:nvPr/>
        </p:nvSpPr>
        <p:spPr>
          <a:xfrm>
            <a:off x="7983882" y="1678861"/>
            <a:ext cx="3528000" cy="63478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Cosmic rays and cloud formation </a:t>
            </a:r>
          </a:p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(CLOUD)</a:t>
            </a:r>
          </a:p>
        </p:txBody>
      </p:sp>
      <p:sp>
        <p:nvSpPr>
          <p:cNvPr id="12" name="ZoneTexte 13"/>
          <p:cNvSpPr txBox="1"/>
          <p:nvPr/>
        </p:nvSpPr>
        <p:spPr>
          <a:xfrm>
            <a:off x="4390123" y="1678861"/>
            <a:ext cx="3469201" cy="636413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Antimatter Research </a:t>
            </a:r>
          </a:p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(Antiproton Decelerator)</a:t>
            </a:r>
          </a:p>
        </p:txBody>
      </p:sp>
      <p:sp>
        <p:nvSpPr>
          <p:cNvPr id="13" name="ZoneTexte 14"/>
          <p:cNvSpPr txBox="1"/>
          <p:nvPr/>
        </p:nvSpPr>
        <p:spPr>
          <a:xfrm>
            <a:off x="6200078" y="5395187"/>
            <a:ext cx="5295920" cy="64308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Contribution to the Long Baseline </a:t>
            </a:r>
            <a:b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Neutrino Facility in the USA (LBNF)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DDC3E6-F196-084C-A49A-4A77283FE09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313648"/>
            <a:ext cx="12192000" cy="3081538"/>
          </a:xfrm>
          <a:prstGeom prst="rect">
            <a:avLst/>
          </a:prstGeom>
        </p:spPr>
      </p:pic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B3DC25EC-D971-AAB1-0327-7C1797E82A93}"/>
              </a:ext>
            </a:extLst>
          </p:cNvPr>
          <p:cNvSpPr txBox="1">
            <a:spLocks/>
          </p:cNvSpPr>
          <p:nvPr/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30 January 2025</a:t>
            </a:r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1E8792F0-B9AE-18C6-6084-6DE7CDE1D212}"/>
              </a:ext>
            </a:extLst>
          </p:cNvPr>
          <p:cNvSpPr txBox="1">
            <a:spLocks/>
          </p:cNvSpPr>
          <p:nvPr/>
        </p:nvSpPr>
        <p:spPr>
          <a:xfrm>
            <a:off x="1296000" y="6439599"/>
            <a:ext cx="3608877" cy="24183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l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FICSA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766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91B124-9E94-F94A-8CC0-392098407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AE920B-ADD5-6C47-BCD5-C28F60462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3ED2D1-D3FD-7F49-816A-80AA8EEE0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15</a:t>
            </a:fld>
            <a:endParaRPr lang="fr-FR"/>
          </a:p>
        </p:txBody>
      </p:sp>
      <p:pic>
        <p:nvPicPr>
          <p:cNvPr id="15" name="Picture Placeholder 9">
            <a:extLst>
              <a:ext uri="{FF2B5EF4-FFF2-40B4-BE49-F238E27FC236}">
                <a16:creationId xmlns:a16="http://schemas.microsoft.com/office/drawing/2014/main" id="{1C11E36D-9281-B841-8F59-266032EDD74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08724"/>
            <a:ext cx="12192000" cy="6649276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5B195F6-81F6-4048-8DD5-3C99C4254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>
                <a:solidFill>
                  <a:schemeClr val="bg2"/>
                </a:solidFill>
              </a:rPr>
              <a:t>There are many unanswered questions </a:t>
            </a:r>
            <a:br>
              <a:rPr lang="en-US" sz="4400" dirty="0">
                <a:solidFill>
                  <a:schemeClr val="bg2"/>
                </a:solidFill>
              </a:rPr>
            </a:br>
            <a:r>
              <a:rPr lang="en-US" sz="4400" dirty="0">
                <a:solidFill>
                  <a:schemeClr val="bg2"/>
                </a:solidFill>
              </a:rPr>
              <a:t>in fundamental physics</a:t>
            </a:r>
            <a:br>
              <a:rPr lang="en-US" sz="4400" dirty="0"/>
            </a:b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51B52D-1EE4-A24A-93C2-ABAC978FD975}"/>
              </a:ext>
            </a:extLst>
          </p:cNvPr>
          <p:cNvSpPr txBox="1"/>
          <p:nvPr/>
        </p:nvSpPr>
        <p:spPr>
          <a:xfrm>
            <a:off x="3665806" y="1800579"/>
            <a:ext cx="48603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2"/>
                </a:solidFill>
              </a:rPr>
              <a:t>Including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C5232DE-DE2B-C040-A705-2B12B506FA7C}"/>
              </a:ext>
            </a:extLst>
          </p:cNvPr>
          <p:cNvSpPr txBox="1"/>
          <p:nvPr/>
        </p:nvSpPr>
        <p:spPr bwMode="auto">
          <a:xfrm>
            <a:off x="3427303" y="2541843"/>
            <a:ext cx="2604737" cy="1672764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What is the unknown 95% of the mass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and energy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of the universe?</a:t>
            </a:r>
          </a:p>
        </p:txBody>
      </p:sp>
      <p:sp>
        <p:nvSpPr>
          <p:cNvPr id="11" name="ZoneTexte 12">
            <a:extLst>
              <a:ext uri="{FF2B5EF4-FFF2-40B4-BE49-F238E27FC236}">
                <a16:creationId xmlns:a16="http://schemas.microsoft.com/office/drawing/2014/main" id="{85335768-A652-FD4B-8A31-3B63643822E6}"/>
              </a:ext>
            </a:extLst>
          </p:cNvPr>
          <p:cNvSpPr txBox="1"/>
          <p:nvPr/>
        </p:nvSpPr>
        <p:spPr bwMode="auto">
          <a:xfrm>
            <a:off x="3427303" y="4279027"/>
            <a:ext cx="2604737" cy="1670923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Why is the universe made only of matter, with hardly any antimatter?</a:t>
            </a:r>
          </a:p>
        </p:txBody>
      </p:sp>
      <p:sp>
        <p:nvSpPr>
          <p:cNvPr id="12" name="ZoneTexte 15">
            <a:extLst>
              <a:ext uri="{FF2B5EF4-FFF2-40B4-BE49-F238E27FC236}">
                <a16:creationId xmlns:a16="http://schemas.microsoft.com/office/drawing/2014/main" id="{CE5B8CBE-2DAC-FD44-9A4A-851B113DDAFB}"/>
              </a:ext>
            </a:extLst>
          </p:cNvPr>
          <p:cNvSpPr txBox="1"/>
          <p:nvPr/>
        </p:nvSpPr>
        <p:spPr bwMode="auto">
          <a:xfrm>
            <a:off x="6096000" y="4277187"/>
            <a:ext cx="2620620" cy="1672763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Why is gravity so weak compared to the other forces?</a:t>
            </a:r>
          </a:p>
        </p:txBody>
      </p:sp>
      <p:sp>
        <p:nvSpPr>
          <p:cNvPr id="13" name="ZoneTexte 15">
            <a:extLst>
              <a:ext uri="{FF2B5EF4-FFF2-40B4-BE49-F238E27FC236}">
                <a16:creationId xmlns:a16="http://schemas.microsoft.com/office/drawing/2014/main" id="{C3206628-D58E-4B46-994B-99CF0C2EA2A4}"/>
              </a:ext>
            </a:extLst>
          </p:cNvPr>
          <p:cNvSpPr txBox="1"/>
          <p:nvPr/>
        </p:nvSpPr>
        <p:spPr bwMode="auto">
          <a:xfrm>
            <a:off x="6096001" y="2541843"/>
            <a:ext cx="2620619" cy="1672763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Is there only one Higgs boson, and does it behave exactly as expected?</a:t>
            </a:r>
          </a:p>
        </p:txBody>
      </p:sp>
    </p:spTree>
    <p:extLst>
      <p:ext uri="{BB962C8B-B14F-4D97-AF65-F5344CB8AC3E}">
        <p14:creationId xmlns:p14="http://schemas.microsoft.com/office/powerpoint/2010/main" val="3719554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464D309-B7A4-E035-0D5A-E312A1DAA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5F432D1-FAD5-6241-BE3E-4456F0FCF6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8600"/>
            <a:ext cx="12192000" cy="6629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232000" y="218397"/>
            <a:ext cx="3960000" cy="6639604"/>
          </a:xfrm>
          <a:prstGeom prst="rect">
            <a:avLst/>
          </a:prstGeom>
          <a:solidFill>
            <a:schemeClr val="accent3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59509" y="476250"/>
            <a:ext cx="3687518" cy="1715407"/>
          </a:xfrm>
        </p:spPr>
        <p:txBody>
          <a:bodyPr>
            <a:noAutofit/>
          </a:bodyPr>
          <a:lstStyle/>
          <a:p>
            <a:pPr algn="l"/>
            <a:r>
              <a:rPr lang="en-US" sz="3600" dirty="0">
                <a:solidFill>
                  <a:schemeClr val="bg1"/>
                </a:solidFill>
              </a:rPr>
              <a:t>Upgrade to the 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High-Luminosity LHC is under way</a:t>
            </a:r>
            <a:endParaRPr lang="fr-FR" sz="3600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8232000" y="2413956"/>
            <a:ext cx="3698930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The HL-LHC will use new technologies to provide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10 times more collisions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than the LHC.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</a:rPr>
              <a:t>It will give access to rare phenomena, greater precision and discovery potential.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spcBef>
                <a:spcPts val="600"/>
              </a:spcBef>
              <a:buSzPct val="100000"/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It will start operating in 2030, and run until 2041.</a:t>
            </a:r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C0DB177-AF9D-12FA-0F71-28A504B9B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5172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FDE12B0-6AB5-E942-B393-1C4EC3A4C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1"/>
            <a:ext cx="10993492" cy="1116849"/>
          </a:xfrm>
        </p:spPr>
        <p:txBody>
          <a:bodyPr>
            <a:normAutofit/>
          </a:bodyPr>
          <a:lstStyle/>
          <a:p>
            <a:pPr algn="ctr"/>
            <a:r>
              <a:rPr lang="en-US" sz="4400"/>
              <a:t>Preparing CERN’s </a:t>
            </a:r>
            <a:r>
              <a:rPr lang="en-US" sz="4400" dirty="0"/>
              <a:t>future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F51FDE-F9B1-D841-8042-D781AA3F8CCC}"/>
              </a:ext>
            </a:extLst>
          </p:cNvPr>
          <p:cNvSpPr txBox="1"/>
          <p:nvPr/>
        </p:nvSpPr>
        <p:spPr>
          <a:xfrm>
            <a:off x="3739978" y="186175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11ACEB6-0012-B44A-A110-62857FFD0AB7}"/>
              </a:ext>
            </a:extLst>
          </p:cNvPr>
          <p:cNvSpPr txBox="1"/>
          <p:nvPr/>
        </p:nvSpPr>
        <p:spPr>
          <a:xfrm>
            <a:off x="2842054" y="2158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03CD645F-245C-B744-AAC2-141FDDB68C3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56745" y="1773141"/>
            <a:ext cx="6435256" cy="4373217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AAC501-47D9-4649-A18D-8299A6DF8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z="120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17</a:t>
            </a:fld>
            <a:endParaRPr lang="fr-FR" sz="12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Content Placeholder 7">
            <a:extLst>
              <a:ext uri="{FF2B5EF4-FFF2-40B4-BE49-F238E27FC236}">
                <a16:creationId xmlns:a16="http://schemas.microsoft.com/office/drawing/2014/main" id="{FC7C92D2-3F7D-C84E-B536-BB774B2885B8}"/>
              </a:ext>
            </a:extLst>
          </p:cNvPr>
          <p:cNvSpPr txBox="1">
            <a:spLocks/>
          </p:cNvSpPr>
          <p:nvPr/>
        </p:nvSpPr>
        <p:spPr>
          <a:xfrm>
            <a:off x="602403" y="1953790"/>
            <a:ext cx="4977130" cy="472933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2000" dirty="0">
                <a:solidFill>
                  <a:srgbClr val="2F2F2F"/>
                </a:solidFill>
              </a:rPr>
              <a:t>Driven by the </a:t>
            </a:r>
            <a:r>
              <a:rPr lang="en-US" sz="2000" b="1" dirty="0">
                <a:solidFill>
                  <a:srgbClr val="2F2F2F"/>
                </a:solidFill>
              </a:rPr>
              <a:t>2020 Update of the European Strategy for Particle Physics</a:t>
            </a:r>
            <a:endParaRPr lang="en-US" sz="2100" dirty="0">
              <a:solidFill>
                <a:srgbClr val="2F2F2F"/>
              </a:solidFill>
            </a:endParaRPr>
          </a:p>
          <a:p>
            <a:pPr marL="285750" indent="-285750" defTabSz="288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500" dirty="0"/>
              <a:t>Technical and financial feasibility study of a Future Circular Collider (Spring 2025)</a:t>
            </a:r>
          </a:p>
          <a:p>
            <a:pPr marL="285750" indent="-285750" defTabSz="288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500" dirty="0"/>
              <a:t>Accelerator R&amp;D to develop technologies for FCC and for alternative options</a:t>
            </a:r>
          </a:p>
          <a:p>
            <a:pPr marL="285750" indent="-285750" defTabSz="288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500" dirty="0"/>
              <a:t>Detector and computing R&amp;D</a:t>
            </a:r>
          </a:p>
          <a:p>
            <a:pPr marL="285750" indent="-285750" defTabSz="288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500" dirty="0"/>
              <a:t>Maintain and expand a compelling scientific diversity </a:t>
            </a:r>
            <a:r>
              <a:rPr lang="en-US" sz="1500" dirty="0" err="1"/>
              <a:t>programme</a:t>
            </a:r>
            <a:endParaRPr lang="en-US" sz="1500" dirty="0"/>
          </a:p>
          <a:p>
            <a:pPr marL="285750" indent="-285750" defTabSz="288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500" dirty="0"/>
              <a:t>Continue to support other projects around </a:t>
            </a:r>
            <a:br>
              <a:rPr lang="en-US" sz="1500" dirty="0"/>
            </a:br>
            <a:r>
              <a:rPr lang="en-US" sz="1500" dirty="0"/>
              <a:t>	the world</a:t>
            </a:r>
          </a:p>
        </p:txBody>
      </p:sp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1B2C0B4B-1A53-B4EC-3B59-4309805D9918}"/>
              </a:ext>
            </a:extLst>
          </p:cNvPr>
          <p:cNvSpPr txBox="1">
            <a:spLocks/>
          </p:cNvSpPr>
          <p:nvPr/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30 January 2025</a:t>
            </a:r>
            <a:endParaRPr lang="fr-FR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004F443F-59DC-4F1B-E2C2-1D0545C9266A}"/>
              </a:ext>
            </a:extLst>
          </p:cNvPr>
          <p:cNvSpPr txBox="1">
            <a:spLocks/>
          </p:cNvSpPr>
          <p:nvPr/>
        </p:nvSpPr>
        <p:spPr>
          <a:xfrm>
            <a:off x="1296000" y="6439599"/>
            <a:ext cx="3608877" cy="24183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l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FICSA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2260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3971D6F-D0F8-FE2A-7221-EECFAE0B3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5067" y="6441742"/>
            <a:ext cx="200932" cy="239688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</a:pPr>
            <a:fld id="{490AA3F6-1618-3548-975A-DD1A2939A246}" type="slidenum">
              <a:rPr lang="fr-FR" sz="120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pPr>
                <a:spcAft>
                  <a:spcPts val="600"/>
                </a:spcAft>
              </a:pPr>
              <a:t>18</a:t>
            </a:fld>
            <a:endParaRPr lang="fr-FR" sz="12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18737A0-2995-17C5-0CE7-E827D4BC0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 anchor="t">
            <a:normAutofit/>
          </a:bodyPr>
          <a:lstStyle/>
          <a:p>
            <a:r>
              <a:rPr lang="en-US" sz="3900" dirty="0"/>
              <a:t>Committed to environmentally </a:t>
            </a:r>
            <a:br>
              <a:rPr lang="en-US" sz="3900" dirty="0"/>
            </a:br>
            <a:r>
              <a:rPr lang="en-US" sz="3900" dirty="0"/>
              <a:t>responsible and sustainable research</a:t>
            </a:r>
            <a:endParaRPr lang="en-GB" sz="39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01487E3-8121-A9F3-3A07-C2E54C77DAD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02912" y="1847822"/>
            <a:ext cx="3416525" cy="1560510"/>
          </a:xfrm>
          <a:noFill/>
        </p:spPr>
        <p:txBody>
          <a:bodyPr anchor="ctr">
            <a:normAutofit/>
          </a:bodyPr>
          <a:lstStyle/>
          <a:p>
            <a:pPr algn="l"/>
            <a:r>
              <a:rPr lang="en-GB" sz="1600" dirty="0">
                <a:solidFill>
                  <a:schemeClr val="tx1"/>
                </a:solidFill>
              </a:rPr>
              <a:t>Minimize the impact of the laboratory’s activities on the environment with defined </a:t>
            </a:r>
            <a:br>
              <a:rPr lang="en-GB" sz="1600" dirty="0">
                <a:solidFill>
                  <a:schemeClr val="tx1"/>
                </a:solidFill>
              </a:rPr>
            </a:br>
            <a:r>
              <a:rPr lang="en-GB" sz="1600" dirty="0">
                <a:solidFill>
                  <a:schemeClr val="tx1"/>
                </a:solidFill>
              </a:rPr>
              <a:t>priority actions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7807546-F254-2581-7C55-3072BC0F9FD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763864" y="4285479"/>
            <a:ext cx="2732135" cy="1560511"/>
          </a:xfrm>
          <a:noFill/>
        </p:spPr>
        <p:txBody>
          <a:bodyPr anchor="ctr">
            <a:normAutofit/>
          </a:bodyPr>
          <a:lstStyle/>
          <a:p>
            <a:pPr algn="l"/>
            <a:r>
              <a:rPr lang="en-GB" sz="1600" dirty="0">
                <a:solidFill>
                  <a:schemeClr val="tx1"/>
                </a:solidFill>
              </a:rPr>
              <a:t>Energy:</a:t>
            </a:r>
          </a:p>
          <a:p>
            <a:pPr algn="l"/>
            <a:r>
              <a:rPr lang="en-GB" sz="1600" dirty="0">
                <a:solidFill>
                  <a:schemeClr val="tx1"/>
                </a:solidFill>
              </a:rPr>
              <a:t>Consume less, improve </a:t>
            </a:r>
            <a:br>
              <a:rPr lang="en-GB" sz="1600" dirty="0">
                <a:solidFill>
                  <a:schemeClr val="tx1"/>
                </a:solidFill>
              </a:rPr>
            </a:br>
            <a:r>
              <a:rPr lang="en-GB" sz="1600" dirty="0">
                <a:solidFill>
                  <a:schemeClr val="tx1"/>
                </a:solidFill>
              </a:rPr>
              <a:t>efficiency, and recover more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3128EE-9C53-B58D-B8A1-2736B5999B2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262" y="4395837"/>
            <a:ext cx="2879577" cy="1560510"/>
          </a:xfrm>
          <a:noFill/>
        </p:spPr>
        <p:txBody>
          <a:bodyPr anchor="ctr">
            <a:normAutofit/>
          </a:bodyPr>
          <a:lstStyle/>
          <a:p>
            <a:pPr algn="r"/>
            <a:r>
              <a:rPr lang="en-GB" sz="1600" dirty="0">
                <a:solidFill>
                  <a:schemeClr val="tx1"/>
                </a:solidFill>
              </a:rPr>
              <a:t>Identify and develop </a:t>
            </a:r>
            <a:br>
              <a:rPr lang="en-GB" sz="1600" dirty="0">
                <a:solidFill>
                  <a:schemeClr val="tx1"/>
                </a:solidFill>
              </a:rPr>
            </a:br>
            <a:r>
              <a:rPr lang="en-GB" sz="1600" dirty="0">
                <a:solidFill>
                  <a:schemeClr val="tx1"/>
                </a:solidFill>
              </a:rPr>
              <a:t>CERN technologies that </a:t>
            </a:r>
            <a:br>
              <a:rPr lang="en-GB" sz="1600" dirty="0">
                <a:solidFill>
                  <a:schemeClr val="tx1"/>
                </a:solidFill>
              </a:rPr>
            </a:br>
            <a:r>
              <a:rPr lang="en-GB" sz="1600" dirty="0">
                <a:solidFill>
                  <a:schemeClr val="tx1"/>
                </a:solidFill>
              </a:rPr>
              <a:t>would help mitigate society’s </a:t>
            </a:r>
            <a:br>
              <a:rPr lang="en-GB" sz="1600" dirty="0">
                <a:solidFill>
                  <a:schemeClr val="tx1"/>
                </a:solidFill>
              </a:rPr>
            </a:br>
            <a:r>
              <a:rPr lang="en-GB" sz="1600" dirty="0">
                <a:solidFill>
                  <a:schemeClr val="tx1"/>
                </a:solidFill>
              </a:rPr>
              <a:t>impact on the environment</a:t>
            </a:r>
          </a:p>
        </p:txBody>
      </p:sp>
      <p:sp>
        <p:nvSpPr>
          <p:cNvPr id="13" name="Freeform 157">
            <a:extLst>
              <a:ext uri="{FF2B5EF4-FFF2-40B4-BE49-F238E27FC236}">
                <a16:creationId xmlns:a16="http://schemas.microsoft.com/office/drawing/2014/main" id="{CDC557EB-5D36-2A99-994F-CD2772934C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8870" y="1549097"/>
            <a:ext cx="2369242" cy="1887007"/>
          </a:xfrm>
          <a:custGeom>
            <a:avLst/>
            <a:gdLst>
              <a:gd name="T0" fmla="*/ 3817 w 3848"/>
              <a:gd name="T1" fmla="*/ 3064 h 3065"/>
              <a:gd name="T2" fmla="*/ 3817 w 3848"/>
              <a:gd name="T3" fmla="*/ 3064 h 3065"/>
              <a:gd name="T4" fmla="*/ 3480 w 3848"/>
              <a:gd name="T5" fmla="*/ 1632 h 3065"/>
              <a:gd name="T6" fmla="*/ 3480 w 3848"/>
              <a:gd name="T7" fmla="*/ 1632 h 3065"/>
              <a:gd name="T8" fmla="*/ 0 w 3848"/>
              <a:gd name="T9" fmla="*/ 699 h 3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48" h="3065">
                <a:moveTo>
                  <a:pt x="3817" y="3064"/>
                </a:moveTo>
                <a:lnTo>
                  <a:pt x="3817" y="3064"/>
                </a:lnTo>
                <a:cubicBezTo>
                  <a:pt x="3847" y="2565"/>
                  <a:pt x="3730" y="2066"/>
                  <a:pt x="3480" y="1632"/>
                </a:cubicBezTo>
                <a:lnTo>
                  <a:pt x="3480" y="1632"/>
                </a:lnTo>
                <a:cubicBezTo>
                  <a:pt x="2781" y="422"/>
                  <a:pt x="1211" y="0"/>
                  <a:pt x="0" y="699"/>
                </a:cubicBezTo>
              </a:path>
            </a:pathLst>
          </a:custGeom>
          <a:noFill/>
          <a:ln w="38100" cap="flat">
            <a:solidFill>
              <a:schemeClr val="tx1">
                <a:lumMod val="40000"/>
                <a:lumOff val="6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3599" dirty="0">
              <a:latin typeface="Poppins" pitchFamily="2" charset="77"/>
            </a:endParaRPr>
          </a:p>
        </p:txBody>
      </p:sp>
      <p:sp>
        <p:nvSpPr>
          <p:cNvPr id="14" name="Freeform 158">
            <a:extLst>
              <a:ext uri="{FF2B5EF4-FFF2-40B4-BE49-F238E27FC236}">
                <a16:creationId xmlns:a16="http://schemas.microsoft.com/office/drawing/2014/main" id="{CC7E011E-9360-E272-1CBB-52A6C18EF4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7923" y="3495836"/>
            <a:ext cx="1568640" cy="2945905"/>
          </a:xfrm>
          <a:custGeom>
            <a:avLst/>
            <a:gdLst>
              <a:gd name="T0" fmla="*/ 0 w 2550"/>
              <a:gd name="T1" fmla="*/ 4785 h 4786"/>
              <a:gd name="T2" fmla="*/ 0 w 2550"/>
              <a:gd name="T3" fmla="*/ 4785 h 4786"/>
              <a:gd name="T4" fmla="*/ 2549 w 2550"/>
              <a:gd name="T5" fmla="*/ 2236 h 4786"/>
              <a:gd name="T6" fmla="*/ 2549 w 2550"/>
              <a:gd name="T7" fmla="*/ 2236 h 4786"/>
              <a:gd name="T8" fmla="*/ 1221 w 2550"/>
              <a:gd name="T9" fmla="*/ 0 h 4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50" h="4786">
                <a:moveTo>
                  <a:pt x="0" y="4785"/>
                </a:moveTo>
                <a:lnTo>
                  <a:pt x="0" y="4785"/>
                </a:lnTo>
                <a:cubicBezTo>
                  <a:pt x="1398" y="4785"/>
                  <a:pt x="2549" y="3635"/>
                  <a:pt x="2549" y="2236"/>
                </a:cubicBezTo>
                <a:lnTo>
                  <a:pt x="2549" y="2236"/>
                </a:lnTo>
                <a:cubicBezTo>
                  <a:pt x="2549" y="1306"/>
                  <a:pt x="2038" y="446"/>
                  <a:pt x="1221" y="0"/>
                </a:cubicBezTo>
              </a:path>
            </a:pathLst>
          </a:custGeom>
          <a:noFill/>
          <a:ln w="38100" cap="flat">
            <a:solidFill>
              <a:schemeClr val="tx1">
                <a:lumMod val="40000"/>
                <a:lumOff val="6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3599" dirty="0">
              <a:latin typeface="Poppins" pitchFamily="2" charset="77"/>
            </a:endParaRPr>
          </a:p>
        </p:txBody>
      </p:sp>
      <p:sp>
        <p:nvSpPr>
          <p:cNvPr id="17" name="Freeform 159">
            <a:extLst>
              <a:ext uri="{FF2B5EF4-FFF2-40B4-BE49-F238E27FC236}">
                <a16:creationId xmlns:a16="http://schemas.microsoft.com/office/drawing/2014/main" id="{891A2018-9DF9-AED2-443B-CC4F91C3AA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0818" y="3482262"/>
            <a:ext cx="1555069" cy="2959480"/>
          </a:xfrm>
          <a:custGeom>
            <a:avLst/>
            <a:gdLst>
              <a:gd name="T0" fmla="*/ 2526 w 2527"/>
              <a:gd name="T1" fmla="*/ 4807 h 4808"/>
              <a:gd name="T2" fmla="*/ 2526 w 2527"/>
              <a:gd name="T3" fmla="*/ 4807 h 4808"/>
              <a:gd name="T4" fmla="*/ 27 w 2527"/>
              <a:gd name="T5" fmla="*/ 2211 h 4808"/>
              <a:gd name="T6" fmla="*/ 27 w 2527"/>
              <a:gd name="T7" fmla="*/ 2211 h 4808"/>
              <a:gd name="T8" fmla="*/ 1398 w 2527"/>
              <a:gd name="T9" fmla="*/ 0 h 4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7" h="4808">
                <a:moveTo>
                  <a:pt x="2526" y="4807"/>
                </a:moveTo>
                <a:lnTo>
                  <a:pt x="2526" y="4807"/>
                </a:lnTo>
                <a:cubicBezTo>
                  <a:pt x="1128" y="4780"/>
                  <a:pt x="0" y="3608"/>
                  <a:pt x="27" y="2211"/>
                </a:cubicBezTo>
                <a:lnTo>
                  <a:pt x="27" y="2211"/>
                </a:lnTo>
                <a:cubicBezTo>
                  <a:pt x="45" y="1280"/>
                  <a:pt x="572" y="430"/>
                  <a:pt x="1398" y="0"/>
                </a:cubicBezTo>
              </a:path>
            </a:pathLst>
          </a:custGeom>
          <a:noFill/>
          <a:ln w="38100" cap="flat">
            <a:solidFill>
              <a:schemeClr val="tx1">
                <a:lumMod val="40000"/>
                <a:lumOff val="6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3599" dirty="0">
              <a:latin typeface="Poppins" pitchFamily="2" charset="77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DB97C12-EFF9-929D-2001-5F06819CCFD5}"/>
              </a:ext>
            </a:extLst>
          </p:cNvPr>
          <p:cNvGrpSpPr/>
          <p:nvPr/>
        </p:nvGrpSpPr>
        <p:grpSpPr>
          <a:xfrm>
            <a:off x="4372249" y="1864052"/>
            <a:ext cx="2944593" cy="2945903"/>
            <a:chOff x="4372249" y="1864052"/>
            <a:chExt cx="2944593" cy="2945903"/>
          </a:xfrm>
        </p:grpSpPr>
        <p:sp>
          <p:nvSpPr>
            <p:cNvPr id="11" name="Freeform 4">
              <a:extLst>
                <a:ext uri="{FF2B5EF4-FFF2-40B4-BE49-F238E27FC236}">
                  <a16:creationId xmlns:a16="http://schemas.microsoft.com/office/drawing/2014/main" id="{8FB41535-74F1-73DF-B715-6A4AD4191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2249" y="1864052"/>
              <a:ext cx="2944593" cy="2945903"/>
            </a:xfrm>
            <a:custGeom>
              <a:avLst/>
              <a:gdLst>
                <a:gd name="T0" fmla="*/ 4784 w 4785"/>
                <a:gd name="T1" fmla="*/ 2392 h 4784"/>
                <a:gd name="T2" fmla="*/ 4784 w 4785"/>
                <a:gd name="T3" fmla="*/ 2392 h 4784"/>
                <a:gd name="T4" fmla="*/ 2392 w 4785"/>
                <a:gd name="T5" fmla="*/ 4783 h 4784"/>
                <a:gd name="T6" fmla="*/ 2392 w 4785"/>
                <a:gd name="T7" fmla="*/ 4783 h 4784"/>
                <a:gd name="T8" fmla="*/ 0 w 4785"/>
                <a:gd name="T9" fmla="*/ 2392 h 4784"/>
                <a:gd name="T10" fmla="*/ 0 w 4785"/>
                <a:gd name="T11" fmla="*/ 2392 h 4784"/>
                <a:gd name="T12" fmla="*/ 2392 w 4785"/>
                <a:gd name="T13" fmla="*/ 0 h 4784"/>
                <a:gd name="T14" fmla="*/ 2392 w 4785"/>
                <a:gd name="T15" fmla="*/ 0 h 4784"/>
                <a:gd name="T16" fmla="*/ 4784 w 4785"/>
                <a:gd name="T17" fmla="*/ 2392 h 4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85" h="4784">
                  <a:moveTo>
                    <a:pt x="4784" y="2392"/>
                  </a:moveTo>
                  <a:lnTo>
                    <a:pt x="4784" y="2392"/>
                  </a:lnTo>
                  <a:cubicBezTo>
                    <a:pt x="4784" y="3712"/>
                    <a:pt x="3713" y="4783"/>
                    <a:pt x="2392" y="4783"/>
                  </a:cubicBezTo>
                  <a:lnTo>
                    <a:pt x="2392" y="4783"/>
                  </a:lnTo>
                  <a:cubicBezTo>
                    <a:pt x="1071" y="4783"/>
                    <a:pt x="0" y="3712"/>
                    <a:pt x="0" y="2392"/>
                  </a:cubicBezTo>
                  <a:lnTo>
                    <a:pt x="0" y="2392"/>
                  </a:lnTo>
                  <a:cubicBezTo>
                    <a:pt x="0" y="1070"/>
                    <a:pt x="1071" y="0"/>
                    <a:pt x="2392" y="0"/>
                  </a:cubicBezTo>
                  <a:lnTo>
                    <a:pt x="2392" y="0"/>
                  </a:lnTo>
                  <a:cubicBezTo>
                    <a:pt x="3713" y="0"/>
                    <a:pt x="4784" y="1070"/>
                    <a:pt x="4784" y="2392"/>
                  </a:cubicBezTo>
                </a:path>
              </a:pathLst>
            </a:custGeom>
            <a:solidFill>
              <a:schemeClr val="tx1">
                <a:alpha val="88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3599" dirty="0">
                <a:latin typeface="Poppins" pitchFamily="2" charset="77"/>
              </a:endParaRPr>
            </a:p>
          </p:txBody>
        </p:sp>
        <p:pic>
          <p:nvPicPr>
            <p:cNvPr id="27" name="Picture 26" descr="A close up of a flower&#10;&#10;Description automatically generated with medium confidence">
              <a:extLst>
                <a:ext uri="{FF2B5EF4-FFF2-40B4-BE49-F238E27FC236}">
                  <a16:creationId xmlns:a16="http://schemas.microsoft.com/office/drawing/2014/main" id="{99D16AF3-EBC7-DF7A-6F7A-35CEA11DB2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84070" y="2076528"/>
              <a:ext cx="2520950" cy="252095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13697A1-9607-F6BD-645E-BAF19E7750FA}"/>
              </a:ext>
            </a:extLst>
          </p:cNvPr>
          <p:cNvGrpSpPr/>
          <p:nvPr/>
        </p:nvGrpSpPr>
        <p:grpSpPr>
          <a:xfrm>
            <a:off x="5256983" y="3400808"/>
            <a:ext cx="2944593" cy="2945903"/>
            <a:chOff x="5256983" y="3400808"/>
            <a:chExt cx="2944593" cy="2945903"/>
          </a:xfrm>
        </p:grpSpPr>
        <p:sp>
          <p:nvSpPr>
            <p:cNvPr id="10" name="Freeform 3">
              <a:extLst>
                <a:ext uri="{FF2B5EF4-FFF2-40B4-BE49-F238E27FC236}">
                  <a16:creationId xmlns:a16="http://schemas.microsoft.com/office/drawing/2014/main" id="{EA647D11-749E-7BC8-75A1-5F6DD0DF1F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6983" y="3400808"/>
              <a:ext cx="2944593" cy="2945903"/>
            </a:xfrm>
            <a:custGeom>
              <a:avLst/>
              <a:gdLst>
                <a:gd name="T0" fmla="*/ 4784 w 4785"/>
                <a:gd name="T1" fmla="*/ 2391 h 4785"/>
                <a:gd name="T2" fmla="*/ 4784 w 4785"/>
                <a:gd name="T3" fmla="*/ 2391 h 4785"/>
                <a:gd name="T4" fmla="*/ 2391 w 4785"/>
                <a:gd name="T5" fmla="*/ 4784 h 4785"/>
                <a:gd name="T6" fmla="*/ 2391 w 4785"/>
                <a:gd name="T7" fmla="*/ 4784 h 4785"/>
                <a:gd name="T8" fmla="*/ 0 w 4785"/>
                <a:gd name="T9" fmla="*/ 2391 h 4785"/>
                <a:gd name="T10" fmla="*/ 0 w 4785"/>
                <a:gd name="T11" fmla="*/ 2391 h 4785"/>
                <a:gd name="T12" fmla="*/ 2391 w 4785"/>
                <a:gd name="T13" fmla="*/ 0 h 4785"/>
                <a:gd name="T14" fmla="*/ 2391 w 4785"/>
                <a:gd name="T15" fmla="*/ 0 h 4785"/>
                <a:gd name="T16" fmla="*/ 4784 w 4785"/>
                <a:gd name="T17" fmla="*/ 2391 h 4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85" h="4785">
                  <a:moveTo>
                    <a:pt x="4784" y="2391"/>
                  </a:moveTo>
                  <a:lnTo>
                    <a:pt x="4784" y="2391"/>
                  </a:lnTo>
                  <a:cubicBezTo>
                    <a:pt x="4784" y="3713"/>
                    <a:pt x="3713" y="4784"/>
                    <a:pt x="2391" y="4784"/>
                  </a:cubicBezTo>
                  <a:lnTo>
                    <a:pt x="2391" y="4784"/>
                  </a:lnTo>
                  <a:cubicBezTo>
                    <a:pt x="1070" y="4784"/>
                    <a:pt x="0" y="3713"/>
                    <a:pt x="0" y="2391"/>
                  </a:cubicBezTo>
                  <a:lnTo>
                    <a:pt x="0" y="2391"/>
                  </a:lnTo>
                  <a:cubicBezTo>
                    <a:pt x="0" y="1070"/>
                    <a:pt x="1070" y="0"/>
                    <a:pt x="2391" y="0"/>
                  </a:cubicBezTo>
                  <a:lnTo>
                    <a:pt x="2391" y="0"/>
                  </a:lnTo>
                  <a:cubicBezTo>
                    <a:pt x="3713" y="0"/>
                    <a:pt x="4784" y="1070"/>
                    <a:pt x="4784" y="2391"/>
                  </a:cubicBezTo>
                </a:path>
              </a:pathLst>
            </a:custGeom>
            <a:solidFill>
              <a:schemeClr val="tx1">
                <a:alpha val="88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3599" dirty="0">
                <a:latin typeface="Poppins" pitchFamily="2" charset="77"/>
              </a:endParaRPr>
            </a:p>
          </p:txBody>
        </p:sp>
        <p:pic>
          <p:nvPicPr>
            <p:cNvPr id="20" name="Picture 19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8AE33C10-BC28-BE8A-C0BA-2683180427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84679" y="3629159"/>
              <a:ext cx="2489200" cy="248920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DE12AF4-914F-71B9-9534-5AC829E7C8B7}"/>
              </a:ext>
            </a:extLst>
          </p:cNvPr>
          <p:cNvGrpSpPr/>
          <p:nvPr/>
        </p:nvGrpSpPr>
        <p:grpSpPr>
          <a:xfrm>
            <a:off x="3484802" y="3400808"/>
            <a:ext cx="2944591" cy="2945903"/>
            <a:chOff x="3484802" y="3400808"/>
            <a:chExt cx="2944591" cy="2945903"/>
          </a:xfrm>
        </p:grpSpPr>
        <p:sp>
          <p:nvSpPr>
            <p:cNvPr id="12" name="Freeform 75">
              <a:extLst>
                <a:ext uri="{FF2B5EF4-FFF2-40B4-BE49-F238E27FC236}">
                  <a16:creationId xmlns:a16="http://schemas.microsoft.com/office/drawing/2014/main" id="{C6602346-CC51-13D2-E972-7F07DC2C7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4802" y="3400808"/>
              <a:ext cx="2944591" cy="2945903"/>
            </a:xfrm>
            <a:custGeom>
              <a:avLst/>
              <a:gdLst>
                <a:gd name="T0" fmla="*/ 4784 w 4785"/>
                <a:gd name="T1" fmla="*/ 2391 h 4785"/>
                <a:gd name="T2" fmla="*/ 4784 w 4785"/>
                <a:gd name="T3" fmla="*/ 2391 h 4785"/>
                <a:gd name="T4" fmla="*/ 2393 w 4785"/>
                <a:gd name="T5" fmla="*/ 4784 h 4785"/>
                <a:gd name="T6" fmla="*/ 2393 w 4785"/>
                <a:gd name="T7" fmla="*/ 4784 h 4785"/>
                <a:gd name="T8" fmla="*/ 0 w 4785"/>
                <a:gd name="T9" fmla="*/ 2391 h 4785"/>
                <a:gd name="T10" fmla="*/ 0 w 4785"/>
                <a:gd name="T11" fmla="*/ 2391 h 4785"/>
                <a:gd name="T12" fmla="*/ 2393 w 4785"/>
                <a:gd name="T13" fmla="*/ 0 h 4785"/>
                <a:gd name="T14" fmla="*/ 2393 w 4785"/>
                <a:gd name="T15" fmla="*/ 0 h 4785"/>
                <a:gd name="T16" fmla="*/ 4784 w 4785"/>
                <a:gd name="T17" fmla="*/ 2391 h 4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85" h="4785">
                  <a:moveTo>
                    <a:pt x="4784" y="2391"/>
                  </a:moveTo>
                  <a:lnTo>
                    <a:pt x="4784" y="2391"/>
                  </a:lnTo>
                  <a:cubicBezTo>
                    <a:pt x="4784" y="3713"/>
                    <a:pt x="3714" y="4784"/>
                    <a:pt x="2393" y="4784"/>
                  </a:cubicBezTo>
                  <a:lnTo>
                    <a:pt x="2393" y="4784"/>
                  </a:lnTo>
                  <a:cubicBezTo>
                    <a:pt x="1071" y="4784"/>
                    <a:pt x="0" y="3713"/>
                    <a:pt x="0" y="2391"/>
                  </a:cubicBezTo>
                  <a:lnTo>
                    <a:pt x="0" y="2391"/>
                  </a:lnTo>
                  <a:cubicBezTo>
                    <a:pt x="0" y="1070"/>
                    <a:pt x="1071" y="0"/>
                    <a:pt x="2393" y="0"/>
                  </a:cubicBezTo>
                  <a:lnTo>
                    <a:pt x="2393" y="0"/>
                  </a:lnTo>
                  <a:cubicBezTo>
                    <a:pt x="3714" y="0"/>
                    <a:pt x="4784" y="1070"/>
                    <a:pt x="4784" y="2391"/>
                  </a:cubicBezTo>
                </a:path>
              </a:pathLst>
            </a:custGeom>
            <a:solidFill>
              <a:schemeClr val="tx1">
                <a:alpha val="88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3599" dirty="0">
                <a:latin typeface="Poppins" pitchFamily="2" charset="77"/>
              </a:endParaRPr>
            </a:p>
          </p:txBody>
        </p:sp>
        <p:pic>
          <p:nvPicPr>
            <p:cNvPr id="24" name="Picture 23" descr="A picture containing fireworks, outdoor object&#10;&#10;Description automatically generated">
              <a:extLst>
                <a:ext uri="{FF2B5EF4-FFF2-40B4-BE49-F238E27FC236}">
                  <a16:creationId xmlns:a16="http://schemas.microsoft.com/office/drawing/2014/main" id="{59BD1EBB-19E0-9E36-BE12-1DF9F164B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12497" y="3629159"/>
              <a:ext cx="2489200" cy="2489200"/>
            </a:xfrm>
            <a:prstGeom prst="rect">
              <a:avLst/>
            </a:prstGeom>
          </p:spPr>
        </p:pic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E4EAD22-877F-9CCD-D149-D92EABD34646}"/>
              </a:ext>
            </a:extLst>
          </p:cNvPr>
          <p:cNvCxnSpPr>
            <a:cxnSpLocks/>
          </p:cNvCxnSpPr>
          <p:nvPr/>
        </p:nvCxnSpPr>
        <p:spPr>
          <a:xfrm>
            <a:off x="7071901" y="2313175"/>
            <a:ext cx="712422" cy="0"/>
          </a:xfrm>
          <a:prstGeom prst="line">
            <a:avLst/>
          </a:prstGeom>
          <a:ln w="9525">
            <a:solidFill>
              <a:schemeClr val="tx1">
                <a:lumMod val="40000"/>
                <a:lumOff val="60000"/>
              </a:schemeClr>
            </a:solidFill>
            <a:prstDash val="soli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D7C2A50-FE06-29F1-2AE9-99AF482A35FD}"/>
              </a:ext>
            </a:extLst>
          </p:cNvPr>
          <p:cNvCxnSpPr>
            <a:cxnSpLocks/>
          </p:cNvCxnSpPr>
          <p:nvPr/>
        </p:nvCxnSpPr>
        <p:spPr>
          <a:xfrm>
            <a:off x="8296563" y="4787434"/>
            <a:ext cx="414938" cy="0"/>
          </a:xfrm>
          <a:prstGeom prst="line">
            <a:avLst/>
          </a:prstGeom>
          <a:ln w="9525">
            <a:solidFill>
              <a:schemeClr val="tx1">
                <a:lumMod val="40000"/>
                <a:lumOff val="60000"/>
              </a:schemeClr>
            </a:solidFill>
            <a:prstDash val="soli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F9B3151-AAE0-3BBD-196F-B6ECD7E918DB}"/>
              </a:ext>
            </a:extLst>
          </p:cNvPr>
          <p:cNvCxnSpPr>
            <a:cxnSpLocks/>
          </p:cNvCxnSpPr>
          <p:nvPr/>
        </p:nvCxnSpPr>
        <p:spPr>
          <a:xfrm flipH="1" flipV="1">
            <a:off x="2986896" y="4848906"/>
            <a:ext cx="414938" cy="0"/>
          </a:xfrm>
          <a:prstGeom prst="line">
            <a:avLst/>
          </a:prstGeom>
          <a:ln w="9525">
            <a:solidFill>
              <a:schemeClr val="tx1">
                <a:lumMod val="40000"/>
                <a:lumOff val="60000"/>
              </a:schemeClr>
            </a:solidFill>
            <a:prstDash val="soli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8">
            <a:extLst>
              <a:ext uri="{FF2B5EF4-FFF2-40B4-BE49-F238E27FC236}">
                <a16:creationId xmlns:a16="http://schemas.microsoft.com/office/drawing/2014/main" id="{8FF0C101-338E-00DA-3180-DE3F435063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9552" y="6181604"/>
            <a:ext cx="3607689" cy="498495"/>
          </a:xfrm>
          <a:prstGeom prst="rect">
            <a:avLst/>
          </a:prstGeom>
        </p:spPr>
      </p:pic>
      <p:pic>
        <p:nvPicPr>
          <p:cNvPr id="42" name="Picture 8">
            <a:extLst>
              <a:ext uri="{FF2B5EF4-FFF2-40B4-BE49-F238E27FC236}">
                <a16:creationId xmlns:a16="http://schemas.microsoft.com/office/drawing/2014/main" id="{DC12FC49-A7AF-CB2A-6EC2-45306AC9E9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6228" y="6166236"/>
            <a:ext cx="3607689" cy="498495"/>
          </a:xfrm>
          <a:prstGeom prst="rect">
            <a:avLst/>
          </a:prstGeom>
        </p:spPr>
      </p:pic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374321B9-DD47-B1AB-734C-95789109D41E}"/>
              </a:ext>
            </a:extLst>
          </p:cNvPr>
          <p:cNvSpPr txBox="1">
            <a:spLocks/>
          </p:cNvSpPr>
          <p:nvPr/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30 January 2025</a:t>
            </a:r>
            <a:endParaRPr lang="fr-FR" dirty="0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5FB9FC73-2794-0FF4-0842-ADCDB88C182C}"/>
              </a:ext>
            </a:extLst>
          </p:cNvPr>
          <p:cNvSpPr txBox="1">
            <a:spLocks/>
          </p:cNvSpPr>
          <p:nvPr/>
        </p:nvSpPr>
        <p:spPr>
          <a:xfrm>
            <a:off x="1296000" y="6439599"/>
            <a:ext cx="3608877" cy="24183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l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FICSA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8960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EA056A1-B5CC-A446-939C-D2349DF8A32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11667"/>
            <a:ext cx="12192000" cy="6646333"/>
          </a:xfrm>
          <a:prstGeom prst="rect">
            <a:avLst/>
          </a:prstGeom>
        </p:spPr>
      </p:pic>
      <p:sp>
        <p:nvSpPr>
          <p:cNvPr id="12" name="Larme 10"/>
          <p:cNvSpPr/>
          <p:nvPr/>
        </p:nvSpPr>
        <p:spPr>
          <a:xfrm rot="16200000">
            <a:off x="0" y="807570"/>
            <a:ext cx="4411157" cy="4411157"/>
          </a:xfrm>
          <a:prstGeom prst="teardrop">
            <a:avLst/>
          </a:prstGeom>
          <a:solidFill>
            <a:schemeClr val="accent2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Larme 11"/>
          <p:cNvSpPr/>
          <p:nvPr/>
        </p:nvSpPr>
        <p:spPr>
          <a:xfrm rot="16200000">
            <a:off x="0" y="807569"/>
            <a:ext cx="4172378" cy="4172378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17616" y="2570591"/>
            <a:ext cx="4274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COLLABORATION</a:t>
            </a:r>
            <a:endParaRPr lang="fr-FR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713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4DC279-DF51-8A49-91E7-DDFB39387D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1895"/>
            <a:ext cx="12192000" cy="4223103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4294967295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r>
              <a:rPr lang="en-US" dirty="0"/>
              <a:t>30 January 2025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1296000" y="6439599"/>
            <a:ext cx="3608877" cy="241832"/>
          </a:xfrm>
        </p:spPr>
        <p:txBody>
          <a:bodyPr/>
          <a:lstStyle/>
          <a:p>
            <a:r>
              <a:rPr lang="fr-FR" dirty="0"/>
              <a:t>FICSA @ CERN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439598"/>
            <a:ext cx="205699" cy="241832"/>
          </a:xfrm>
        </p:spPr>
        <p:txBody>
          <a:bodyPr/>
          <a:lstStyle/>
          <a:p>
            <a:fld id="{490AA3F6-1618-3548-975A-DD1A2939A246}" type="slidenum">
              <a:rPr lang="fr-FR" sz="120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2</a:t>
            </a:fld>
            <a:endParaRPr lang="fr-FR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0F822C-BDE2-514A-8E12-5AF713C047A0}"/>
              </a:ext>
            </a:extLst>
          </p:cNvPr>
          <p:cNvSpPr/>
          <p:nvPr/>
        </p:nvSpPr>
        <p:spPr>
          <a:xfrm>
            <a:off x="2913439" y="3680373"/>
            <a:ext cx="6366934" cy="904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63" y="3852157"/>
            <a:ext cx="12176886" cy="592841"/>
          </a:xfrm>
        </p:spPr>
        <p:txBody>
          <a:bodyPr>
            <a:normAutofit/>
          </a:bodyPr>
          <a:lstStyle/>
          <a:p>
            <a:r>
              <a:rPr lang="fr-FR" b="1" dirty="0"/>
              <a:t>WELCOME TO CERN</a:t>
            </a:r>
          </a:p>
        </p:txBody>
      </p:sp>
      <p:sp>
        <p:nvSpPr>
          <p:cNvPr id="9" name="ZoneTexte 11">
            <a:extLst>
              <a:ext uri="{FF2B5EF4-FFF2-40B4-BE49-F238E27FC236}">
                <a16:creationId xmlns:a16="http://schemas.microsoft.com/office/drawing/2014/main" id="{A617A6B6-A27A-FD4F-811B-10001AE644BA}"/>
              </a:ext>
            </a:extLst>
          </p:cNvPr>
          <p:cNvSpPr txBox="1"/>
          <p:nvPr/>
        </p:nvSpPr>
        <p:spPr>
          <a:xfrm>
            <a:off x="732513" y="4949290"/>
            <a:ext cx="1079999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FICSA @ CERN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5898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63EF9E4-2609-7E41-B056-A162DB1B92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8304" y="771525"/>
            <a:ext cx="7792974" cy="47845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502BA0-270B-F148-85ED-62529200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306" y="465592"/>
            <a:ext cx="11324967" cy="916982"/>
          </a:xfrm>
        </p:spPr>
        <p:txBody>
          <a:bodyPr>
            <a:noAutofit/>
          </a:bodyPr>
          <a:lstStyle/>
          <a:p>
            <a:r>
              <a:rPr lang="en-US" sz="4000" dirty="0"/>
              <a:t>Science for peace</a:t>
            </a:r>
            <a:br>
              <a:rPr lang="en-US" sz="3800" dirty="0"/>
            </a:br>
            <a:r>
              <a:rPr lang="en-US" sz="2600" dirty="0"/>
              <a:t>CERN was founded in 1954 with 12 European Member States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C781E-76FF-374F-A134-BCA33B005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6799" y="6440400"/>
            <a:ext cx="219947" cy="232864"/>
          </a:xfrm>
        </p:spPr>
        <p:txBody>
          <a:bodyPr/>
          <a:lstStyle/>
          <a:p>
            <a:fld id="{490AA3F6-1618-3548-975A-DD1A2939A246}" type="slidenum">
              <a:rPr lang="fr-FR" sz="120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20</a:t>
            </a:fld>
            <a:endParaRPr lang="fr-FR" sz="12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95" name="AutoShape 3">
            <a:extLst>
              <a:ext uri="{FF2B5EF4-FFF2-40B4-BE49-F238E27FC236}">
                <a16:creationId xmlns:a16="http://schemas.microsoft.com/office/drawing/2014/main" id="{893E21E5-BEFD-CC41-A448-CBB5B86E5E1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478016" y="1603222"/>
            <a:ext cx="6707775" cy="3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1" name="ZoneTexte 15">
            <a:extLst>
              <a:ext uri="{FF2B5EF4-FFF2-40B4-BE49-F238E27FC236}">
                <a16:creationId xmlns:a16="http://schemas.microsoft.com/office/drawing/2014/main" id="{ED63E074-9F71-3744-8F38-9F06BA8B3D9D}"/>
              </a:ext>
            </a:extLst>
          </p:cNvPr>
          <p:cNvSpPr txBox="1"/>
          <p:nvPr/>
        </p:nvSpPr>
        <p:spPr>
          <a:xfrm>
            <a:off x="695317" y="3149062"/>
            <a:ext cx="3452611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600" b="1" dirty="0">
                <a:solidFill>
                  <a:srgbClr val="1733D8"/>
                </a:solidFill>
              </a:rPr>
              <a:t>24 </a:t>
            </a:r>
            <a:r>
              <a:rPr lang="en-US" sz="1600" b="1" dirty="0">
                <a:solidFill>
                  <a:srgbClr val="1733D8"/>
                </a:solidFill>
                <a:latin typeface="Arial" charset="0"/>
                <a:ea typeface="Arial" charset="0"/>
                <a:cs typeface="Arial" charset="0"/>
              </a:rPr>
              <a:t>Member States</a:t>
            </a:r>
          </a:p>
          <a:p>
            <a:r>
              <a:rPr lang="en-US" sz="1000" dirty="0">
                <a:solidFill>
                  <a:srgbClr val="1733D8"/>
                </a:solidFill>
              </a:rPr>
              <a:t>Austria – Belgium – Bulgaria – Czech Republic </a:t>
            </a:r>
            <a:br>
              <a:rPr lang="en-US" sz="1000" dirty="0">
                <a:solidFill>
                  <a:srgbClr val="1733D8"/>
                </a:solidFill>
              </a:rPr>
            </a:br>
            <a:r>
              <a:rPr lang="en-US" sz="1000" dirty="0">
                <a:solidFill>
                  <a:srgbClr val="1733D8"/>
                </a:solidFill>
              </a:rPr>
              <a:t>Denmark – Estonia – Finland – France – Germany </a:t>
            </a:r>
          </a:p>
          <a:p>
            <a:r>
              <a:rPr lang="en-US" sz="1000" dirty="0">
                <a:solidFill>
                  <a:srgbClr val="1733D8"/>
                </a:solidFill>
              </a:rPr>
              <a:t>Greece – Hungary – Israel – Italy – Netherlands </a:t>
            </a:r>
          </a:p>
          <a:p>
            <a:r>
              <a:rPr lang="en-US" sz="1000" dirty="0">
                <a:solidFill>
                  <a:srgbClr val="1733D8"/>
                </a:solidFill>
              </a:rPr>
              <a:t>Norway – Poland – Portugal – Romania – Serbia </a:t>
            </a:r>
          </a:p>
          <a:p>
            <a:r>
              <a:rPr lang="en-US" sz="1000" dirty="0">
                <a:solidFill>
                  <a:srgbClr val="1733D8"/>
                </a:solidFill>
              </a:rPr>
              <a:t>Slovakia – Spain – Sweden – Switzerland – United Kingdom</a:t>
            </a:r>
            <a:endParaRPr lang="en-US" sz="1600" dirty="0">
              <a:solidFill>
                <a:srgbClr val="1733D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2" name="ZoneTexte 15">
            <a:extLst>
              <a:ext uri="{FF2B5EF4-FFF2-40B4-BE49-F238E27FC236}">
                <a16:creationId xmlns:a16="http://schemas.microsoft.com/office/drawing/2014/main" id="{AE67E09A-DB82-F742-9DF1-BA3E62EBE9C1}"/>
              </a:ext>
            </a:extLst>
          </p:cNvPr>
          <p:cNvSpPr txBox="1"/>
          <p:nvPr/>
        </p:nvSpPr>
        <p:spPr>
          <a:xfrm>
            <a:off x="370469" y="4415339"/>
            <a:ext cx="3710481" cy="2376026"/>
          </a:xfrm>
          <a:prstGeom prst="rect">
            <a:avLst/>
          </a:prstGeom>
          <a:noFill/>
        </p:spPr>
        <p:txBody>
          <a:bodyPr wrap="square" lIns="324000" rIns="72000" rtlCol="0">
            <a:noAutofit/>
          </a:bodyPr>
          <a:lstStyle/>
          <a:p>
            <a:pPr marL="450850" indent="-450850"/>
            <a:r>
              <a:rPr lang="fr-FR" sz="1600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2 </a:t>
            </a:r>
            <a:r>
              <a:rPr lang="fr-FR" sz="1600" b="1" dirty="0" err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600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b="1" dirty="0" err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600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 States </a:t>
            </a:r>
          </a:p>
          <a:p>
            <a:pPr marL="450850" indent="-450850"/>
            <a:r>
              <a:rPr lang="fr-FR" sz="1600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in the </a:t>
            </a:r>
            <a:r>
              <a:rPr lang="fr-FR" sz="1600" b="1" dirty="0" err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600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600" b="1" dirty="0" err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endParaRPr lang="fr-FR" sz="1600" b="1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  <a:p>
            <a:pPr marL="450850" indent="-450850"/>
            <a:r>
              <a:rPr lang="en-US" sz="1000" dirty="0">
                <a:solidFill>
                  <a:srgbClr val="7030A0"/>
                </a:solidFill>
              </a:rPr>
              <a:t>Cyprus – Slovenia </a:t>
            </a:r>
          </a:p>
          <a:p>
            <a:pPr marL="450850" indent="-450850"/>
            <a:endParaRPr lang="fr-FR" sz="9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600" b="1" dirty="0">
                <a:solidFill>
                  <a:srgbClr val="FF5301"/>
                </a:solidFill>
                <a:latin typeface="Arial" charset="0"/>
                <a:ea typeface="Arial" charset="0"/>
                <a:cs typeface="Arial" charset="0"/>
              </a:rPr>
              <a:t>8 </a:t>
            </a:r>
            <a:r>
              <a:rPr lang="fr-FR" sz="1600" b="1" dirty="0" err="1">
                <a:solidFill>
                  <a:srgbClr val="FF5301"/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600" b="1" dirty="0">
                <a:solidFill>
                  <a:srgbClr val="FF530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b="1" dirty="0" err="1">
                <a:solidFill>
                  <a:srgbClr val="FF5301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600" b="1" dirty="0">
                <a:solidFill>
                  <a:srgbClr val="FF5301"/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r>
              <a:rPr lang="en-US" sz="1000" dirty="0">
                <a:solidFill>
                  <a:srgbClr val="FF5301"/>
                </a:solidFill>
              </a:rPr>
              <a:t>Brazil – Croatia – India –  Latvia – Lithuania – Pakistan</a:t>
            </a:r>
            <a:br>
              <a:rPr lang="en-US" sz="1000" dirty="0">
                <a:solidFill>
                  <a:srgbClr val="FF5301"/>
                </a:solidFill>
              </a:rPr>
            </a:br>
            <a:r>
              <a:rPr lang="en-US" sz="1000" dirty="0" err="1">
                <a:solidFill>
                  <a:srgbClr val="FF5301"/>
                </a:solidFill>
              </a:rPr>
              <a:t>Türkiye</a:t>
            </a:r>
            <a:r>
              <a:rPr lang="en-US" sz="1000" dirty="0">
                <a:solidFill>
                  <a:srgbClr val="FF5301"/>
                </a:solidFill>
              </a:rPr>
              <a:t> – Ukraine</a:t>
            </a:r>
          </a:p>
          <a:p>
            <a:endParaRPr lang="en-US" sz="1000" b="1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600" b="1" dirty="0">
                <a:solidFill>
                  <a:srgbClr val="23C2F1"/>
                </a:solidFill>
                <a:latin typeface="Arial" charset="0"/>
                <a:ea typeface="Arial" charset="0"/>
                <a:cs typeface="Arial" charset="0"/>
              </a:rPr>
              <a:t>4 </a:t>
            </a:r>
            <a:r>
              <a:rPr lang="fr-FR" sz="1600" b="1" dirty="0" err="1">
                <a:solidFill>
                  <a:srgbClr val="23C2F1"/>
                </a:solidFill>
                <a:latin typeface="Arial" charset="0"/>
                <a:ea typeface="Arial" charset="0"/>
                <a:cs typeface="Arial" charset="0"/>
              </a:rPr>
              <a:t>Observers</a:t>
            </a:r>
            <a:endParaRPr lang="fr-FR" sz="1600" b="1" dirty="0">
              <a:solidFill>
                <a:srgbClr val="23C2F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000" dirty="0">
                <a:solidFill>
                  <a:srgbClr val="23C2F1"/>
                </a:solidFill>
              </a:rPr>
              <a:t>Japan – USA – European Union – UNESCO</a:t>
            </a:r>
          </a:p>
          <a:p>
            <a:r>
              <a:rPr lang="en-US" sz="1000" dirty="0">
                <a:solidFill>
                  <a:srgbClr val="A8CEE3"/>
                </a:solidFill>
              </a:rPr>
              <a:t> </a:t>
            </a:r>
          </a:p>
        </p:txBody>
      </p:sp>
      <p:sp>
        <p:nvSpPr>
          <p:cNvPr id="392" name="Rectangle 391">
            <a:extLst>
              <a:ext uri="{FF2B5EF4-FFF2-40B4-BE49-F238E27FC236}">
                <a16:creationId xmlns:a16="http://schemas.microsoft.com/office/drawing/2014/main" id="{B1CFD215-7D6F-B748-9D72-E6BE6E6B67D3}"/>
              </a:ext>
            </a:extLst>
          </p:cNvPr>
          <p:cNvSpPr/>
          <p:nvPr/>
        </p:nvSpPr>
        <p:spPr>
          <a:xfrm>
            <a:off x="9093212" y="2509914"/>
            <a:ext cx="3105342" cy="10460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3" name="ZoneTexte 2">
            <a:extLst>
              <a:ext uri="{FF2B5EF4-FFF2-40B4-BE49-F238E27FC236}">
                <a16:creationId xmlns:a16="http://schemas.microsoft.com/office/drawing/2014/main" id="{550A0A85-68F3-AD4E-BC01-61C37573C952}"/>
              </a:ext>
            </a:extLst>
          </p:cNvPr>
          <p:cNvSpPr txBox="1"/>
          <p:nvPr/>
        </p:nvSpPr>
        <p:spPr>
          <a:xfrm>
            <a:off x="9109466" y="2509982"/>
            <a:ext cx="2744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CERN’s annual budget </a:t>
            </a:r>
            <a:b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is 1200 MCHF (equivalent </a:t>
            </a:r>
            <a:b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to a medium-sized European university)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7E8936-EC78-E142-B8DB-84FC50F36B5B}"/>
              </a:ext>
            </a:extLst>
          </p:cNvPr>
          <p:cNvSpPr txBox="1"/>
          <p:nvPr/>
        </p:nvSpPr>
        <p:spPr>
          <a:xfrm>
            <a:off x="4372311" y="5171654"/>
            <a:ext cx="6811391" cy="1641892"/>
          </a:xfrm>
          <a:prstGeom prst="rect">
            <a:avLst/>
          </a:prstGeom>
          <a:noFill/>
        </p:spPr>
        <p:txBody>
          <a:bodyPr wrap="none" rtlCol="0" anchor="t" anchorCtr="0">
            <a:noAutofit/>
          </a:bodyPr>
          <a:lstStyle/>
          <a:p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~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 50 </a:t>
            </a:r>
            <a:r>
              <a:rPr lang="en-US" sz="1600" b="1" dirty="0">
                <a:solidFill>
                  <a:srgbClr val="89899F"/>
                </a:solidFill>
              </a:rPr>
              <a:t>Cooperation Agreements</a:t>
            </a:r>
          </a:p>
          <a:p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Albania – Algeria – Argentina – Armenia – Australia – Azerbaijan – Bangladesh – Bolivia – Bosnia and Herzegovina </a:t>
            </a:r>
          </a:p>
          <a:p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Canada – Chile – Colombia – Costa Rica – Ecuador – Egypt – Georgia – Honduras – Iceland – Iran – JINR – Jordan </a:t>
            </a:r>
          </a:p>
          <a:p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Kazakhstan – Lebanon – Malta – Mexico – Mongolia – Montenegro – Morocco – Nepal – New Zealand </a:t>
            </a:r>
          </a:p>
          <a:p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North Macedonia – Palestine – Paraguay – People's Republic of China – Peru – Philippines – Qatar – Republic of Korea </a:t>
            </a:r>
          </a:p>
          <a:p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Saudi Arabia – Sri Lanka – South Africa – Thailand – Tunisia – United Arab Emirates – </a:t>
            </a:r>
            <a:r>
              <a:rPr lang="en-US" sz="1000" dirty="0">
                <a:solidFill>
                  <a:srgbClr val="89899F"/>
                </a:solidFill>
              </a:rPr>
              <a:t>Uruguay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 – Vietnam</a:t>
            </a:r>
            <a:endParaRPr lang="fr-FR" dirty="0">
              <a:solidFill>
                <a:schemeClr val="accent5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0C06552-31A6-1D48-90FC-1FB1782C8938}"/>
              </a:ext>
            </a:extLst>
          </p:cNvPr>
          <p:cNvGrpSpPr/>
          <p:nvPr/>
        </p:nvGrpSpPr>
        <p:grpSpPr>
          <a:xfrm>
            <a:off x="9109465" y="3645907"/>
            <a:ext cx="3321496" cy="1542503"/>
            <a:chOff x="9915059" y="2650253"/>
            <a:chExt cx="3178132" cy="16244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DBB4649-FC5A-7FF4-139B-E8B969B35F52}"/>
                </a:ext>
              </a:extLst>
            </p:cNvPr>
            <p:cNvSpPr/>
            <p:nvPr/>
          </p:nvSpPr>
          <p:spPr>
            <a:xfrm>
              <a:off x="9915059" y="2650253"/>
              <a:ext cx="2956161" cy="16244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ZoneTexte 2">
              <a:extLst>
                <a:ext uri="{FF2B5EF4-FFF2-40B4-BE49-F238E27FC236}">
                  <a16:creationId xmlns:a16="http://schemas.microsoft.com/office/drawing/2014/main" id="{672D1F6B-34A3-65DA-25B7-5CE42F52FF2E}"/>
                </a:ext>
              </a:extLst>
            </p:cNvPr>
            <p:cNvSpPr txBox="1"/>
            <p:nvPr/>
          </p:nvSpPr>
          <p:spPr>
            <a:xfrm>
              <a:off x="9954637" y="2723467"/>
              <a:ext cx="3138554" cy="13127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As of </a:t>
              </a:r>
              <a:r>
                <a:rPr lang="en-US" sz="1500" dirty="0">
                  <a:solidFill>
                    <a:schemeClr val="bg1"/>
                  </a:solidFill>
                </a:rPr>
                <a:t>31 December 2023</a:t>
              </a:r>
              <a:endParaRPr lang="en-US" sz="1500" dirty="0">
                <a:solidFill>
                  <a:schemeClr val="bg1"/>
                </a:solidFill>
                <a:effectLst>
                  <a:outerShdw sx="1000" sy="1000" algn="ctr" rotWithShape="0">
                    <a:schemeClr val="tx1"/>
                  </a:outerShdw>
                </a:effectLst>
              </a:endParaRP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Employees: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2666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staff, </a:t>
              </a: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1002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</a:t>
              </a:r>
              <a:r>
                <a:rPr lang="en-US" sz="1500" dirty="0">
                  <a:solidFill>
                    <a:schemeClr val="bg1"/>
                  </a:solidFill>
                </a:rPr>
                <a:t>graduates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2"/>
                  </a:solidFill>
                </a:rPr>
                <a:t>Associates:</a:t>
              </a:r>
              <a:r>
                <a:rPr lang="en-US" sz="1500" b="1" dirty="0">
                  <a:solidFill>
                    <a:schemeClr val="bg2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12 370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users, </a:t>
              </a: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1513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others</a:t>
              </a:r>
            </a:p>
          </p:txBody>
        </p:sp>
      </p:grp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83ECD54-C4EB-2EEB-CB47-406A76AEF625}"/>
              </a:ext>
            </a:extLst>
          </p:cNvPr>
          <p:cNvSpPr txBox="1">
            <a:spLocks/>
          </p:cNvSpPr>
          <p:nvPr/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30 January 2025</a:t>
            </a:r>
            <a:endParaRPr lang="fr-FR" dirty="0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83D48512-C4F8-CA96-EE2E-9C66856BADC8}"/>
              </a:ext>
            </a:extLst>
          </p:cNvPr>
          <p:cNvSpPr txBox="1">
            <a:spLocks/>
          </p:cNvSpPr>
          <p:nvPr/>
        </p:nvSpPr>
        <p:spPr>
          <a:xfrm>
            <a:off x="1296000" y="6439599"/>
            <a:ext cx="3608877" cy="24183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l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FICSA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9748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77EEEB1-3027-AC46-9D98-5136F95C82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9786" y="857250"/>
            <a:ext cx="7792974" cy="47845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502BA0-270B-F148-85ED-62529200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682894"/>
          </a:xfrm>
        </p:spPr>
        <p:txBody>
          <a:bodyPr>
            <a:normAutofit/>
          </a:bodyPr>
          <a:lstStyle/>
          <a:p>
            <a:r>
              <a:rPr lang="en-US" sz="4000" dirty="0"/>
              <a:t>A laboratory for people around the world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C781E-76FF-374F-A134-BCA33B005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6800" y="6440400"/>
            <a:ext cx="199200" cy="232864"/>
          </a:xfrm>
        </p:spPr>
        <p:txBody>
          <a:bodyPr/>
          <a:lstStyle/>
          <a:p>
            <a:fld id="{490AA3F6-1618-3548-975A-DD1A2939A246}" type="slidenum">
              <a:rPr lang="fr-FR" sz="120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21</a:t>
            </a:fld>
            <a:endParaRPr lang="fr-FR" sz="12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95" name="AutoShape 3">
            <a:extLst>
              <a:ext uri="{FF2B5EF4-FFF2-40B4-BE49-F238E27FC236}">
                <a16:creationId xmlns:a16="http://schemas.microsoft.com/office/drawing/2014/main" id="{893E21E5-BEFD-CC41-A448-CBB5B86E5E1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743231" y="1651064"/>
            <a:ext cx="6707775" cy="3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6" name="ZoneTexte 15">
            <a:extLst>
              <a:ext uri="{FF2B5EF4-FFF2-40B4-BE49-F238E27FC236}">
                <a16:creationId xmlns:a16="http://schemas.microsoft.com/office/drawing/2014/main" id="{9FCF8CFA-D161-954A-B280-A5DD293A3A7A}"/>
              </a:ext>
            </a:extLst>
          </p:cNvPr>
          <p:cNvSpPr txBox="1"/>
          <p:nvPr/>
        </p:nvSpPr>
        <p:spPr>
          <a:xfrm>
            <a:off x="695324" y="3512104"/>
            <a:ext cx="3718276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400" b="1" dirty="0">
                <a:solidFill>
                  <a:srgbClr val="1733D8"/>
                </a:solidFill>
              </a:rPr>
              <a:t>Member States (7467) </a:t>
            </a:r>
            <a:endParaRPr lang="en-US" sz="1400" dirty="0">
              <a:solidFill>
                <a:srgbClr val="1733D8"/>
              </a:solidFill>
            </a:endParaRPr>
          </a:p>
          <a:p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Austria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86 – </a:t>
            </a:r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Belgium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129 – </a:t>
            </a:r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Bulgaria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46 – </a:t>
            </a:r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Czech Republic 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252</a:t>
            </a:r>
          </a:p>
          <a:p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Denmark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47 – </a:t>
            </a:r>
            <a:r>
              <a:rPr lang="en-GB" sz="900" b="1" kern="100" dirty="0">
                <a:solidFill>
                  <a:srgbClr val="1733D8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Estonia</a:t>
            </a:r>
            <a:r>
              <a:rPr lang="en-GB" sz="900" kern="100" dirty="0">
                <a:solidFill>
                  <a:srgbClr val="1733D8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29 – </a:t>
            </a:r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Finland 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88 – </a:t>
            </a:r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France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842 – </a:t>
            </a:r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Germany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1296 </a:t>
            </a:r>
          </a:p>
          <a:p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Greece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112 – </a:t>
            </a:r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Hungary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80 – </a:t>
            </a:r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Israel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74 – </a:t>
            </a:r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Italy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1609 – </a:t>
            </a:r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Netherlands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167 </a:t>
            </a:r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Norway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77 – </a:t>
            </a:r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Poland 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322 – </a:t>
            </a:r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Portugal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105 – </a:t>
            </a:r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Romania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113 </a:t>
            </a:r>
          </a:p>
          <a:p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Serbia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38 – </a:t>
            </a:r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Slovakia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67 – </a:t>
            </a:r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Spain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413 – </a:t>
            </a:r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Sweden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106 </a:t>
            </a:r>
          </a:p>
          <a:p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Switzerland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419 – </a:t>
            </a:r>
            <a:r>
              <a:rPr lang="en-GB" sz="900" b="1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United Kingdom </a:t>
            </a:r>
            <a:r>
              <a:rPr lang="en-GB" sz="900" kern="100" dirty="0">
                <a:solidFill>
                  <a:srgbClr val="1733D8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950 </a:t>
            </a:r>
            <a:endParaRPr lang="en-CH" sz="900" kern="100" dirty="0">
              <a:solidFill>
                <a:srgbClr val="1733D8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97" name="ZoneTexte 15">
            <a:extLst>
              <a:ext uri="{FF2B5EF4-FFF2-40B4-BE49-F238E27FC236}">
                <a16:creationId xmlns:a16="http://schemas.microsoft.com/office/drawing/2014/main" id="{DE09DFFE-3CD1-614D-A05A-7F9E823B5F03}"/>
              </a:ext>
            </a:extLst>
          </p:cNvPr>
          <p:cNvSpPr txBox="1"/>
          <p:nvPr/>
        </p:nvSpPr>
        <p:spPr>
          <a:xfrm>
            <a:off x="368049" y="4662299"/>
            <a:ext cx="4490390" cy="1828713"/>
          </a:xfrm>
          <a:prstGeom prst="rect">
            <a:avLst/>
          </a:prstGeom>
          <a:noFill/>
          <a:ln>
            <a:noFill/>
          </a:ln>
        </p:spPr>
        <p:txBody>
          <a:bodyPr wrap="square" lIns="324000" rIns="72000" rtlCol="0">
            <a:noAutofit/>
          </a:bodyPr>
          <a:lstStyle/>
          <a:p>
            <a:pPr marL="450850" indent="-450850"/>
            <a:r>
              <a:rPr lang="fr-FR" sz="1400" b="1" dirty="0" err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400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400" b="1" dirty="0" err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400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pPr marL="450850" indent="-450850"/>
            <a:r>
              <a:rPr lang="fr-FR" sz="1400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in the </a:t>
            </a:r>
            <a:r>
              <a:rPr lang="fr-FR" sz="1400" b="1" dirty="0" err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400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400" b="1" dirty="0" err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r>
              <a:rPr lang="fr-FR" sz="1400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 (40) </a:t>
            </a:r>
          </a:p>
          <a:p>
            <a:r>
              <a:rPr lang="en-US" sz="900" b="1" dirty="0">
                <a:solidFill>
                  <a:srgbClr val="7030A0"/>
                </a:solidFill>
              </a:rPr>
              <a:t>Cyprus</a:t>
            </a:r>
            <a:r>
              <a:rPr lang="en-US" sz="900" dirty="0">
                <a:solidFill>
                  <a:srgbClr val="7030A0"/>
                </a:solidFill>
              </a:rPr>
              <a:t> 14 – </a:t>
            </a:r>
            <a:r>
              <a:rPr lang="en-US" sz="900" b="1" dirty="0">
                <a:solidFill>
                  <a:srgbClr val="7030A0"/>
                </a:solidFill>
              </a:rPr>
              <a:t>Slovenia </a:t>
            </a:r>
            <a:r>
              <a:rPr lang="en-US" sz="900" dirty="0">
                <a:solidFill>
                  <a:srgbClr val="7030A0"/>
                </a:solidFill>
              </a:rPr>
              <a:t>26</a:t>
            </a:r>
          </a:p>
          <a:p>
            <a:pPr marL="450850" indent="-450850"/>
            <a:endParaRPr lang="fr-FR" sz="9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400" b="1" dirty="0">
                <a:solidFill>
                  <a:srgbClr val="FF5301"/>
                </a:solidFill>
                <a:latin typeface="Arial" charset="0"/>
                <a:ea typeface="Arial" charset="0"/>
                <a:cs typeface="Arial" charset="0"/>
              </a:rPr>
              <a:t>Associate </a:t>
            </a:r>
            <a:r>
              <a:rPr lang="fr-FR" sz="1400" b="1" dirty="0" err="1">
                <a:solidFill>
                  <a:srgbClr val="FF5301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400" b="1" dirty="0">
                <a:solidFill>
                  <a:srgbClr val="FF5301"/>
                </a:solidFill>
                <a:latin typeface="Arial" charset="0"/>
                <a:ea typeface="Arial" charset="0"/>
                <a:cs typeface="Arial" charset="0"/>
              </a:rPr>
              <a:t> States (541)</a:t>
            </a:r>
          </a:p>
          <a:p>
            <a:r>
              <a:rPr lang="en-GB" sz="900" b="1" dirty="0">
                <a:solidFill>
                  <a:srgbClr val="FF5301"/>
                </a:solidFill>
                <a:effectLst/>
                <a:ea typeface="Aptos" panose="020B0004020202020204" pitchFamily="34" charset="0"/>
              </a:rPr>
              <a:t>Brazil</a:t>
            </a:r>
            <a:r>
              <a:rPr lang="en-GB" sz="900" dirty="0">
                <a:solidFill>
                  <a:srgbClr val="FF5301"/>
                </a:solidFill>
                <a:effectLst/>
                <a:ea typeface="Aptos" panose="020B0004020202020204" pitchFamily="34" charset="0"/>
              </a:rPr>
              <a:t> 135 </a:t>
            </a:r>
            <a:r>
              <a:rPr lang="en-US" sz="900" dirty="0">
                <a:solidFill>
                  <a:srgbClr val="FF5301"/>
                </a:solidFill>
              </a:rPr>
              <a:t>– </a:t>
            </a:r>
            <a:r>
              <a:rPr lang="en-GB" sz="900" b="1" dirty="0">
                <a:solidFill>
                  <a:srgbClr val="FF5301"/>
                </a:solidFill>
                <a:effectLst/>
                <a:ea typeface="Aptos" panose="020B0004020202020204" pitchFamily="34" charset="0"/>
              </a:rPr>
              <a:t>Croatia</a:t>
            </a:r>
            <a:r>
              <a:rPr lang="en-GB" sz="900" dirty="0">
                <a:solidFill>
                  <a:srgbClr val="FF5301"/>
                </a:solidFill>
                <a:effectLst/>
                <a:ea typeface="Aptos" panose="020B0004020202020204" pitchFamily="34" charset="0"/>
              </a:rPr>
              <a:t> 37 – </a:t>
            </a:r>
            <a:r>
              <a:rPr lang="en-GB" sz="900" b="1" dirty="0">
                <a:solidFill>
                  <a:srgbClr val="FF5301"/>
                </a:solidFill>
                <a:effectLst/>
                <a:ea typeface="Aptos" panose="020B0004020202020204" pitchFamily="34" charset="0"/>
              </a:rPr>
              <a:t>India </a:t>
            </a:r>
            <a:r>
              <a:rPr lang="en-GB" sz="900" dirty="0">
                <a:solidFill>
                  <a:srgbClr val="FF5301"/>
                </a:solidFill>
                <a:effectLst/>
                <a:ea typeface="Aptos" panose="020B0004020202020204" pitchFamily="34" charset="0"/>
              </a:rPr>
              <a:t>145 – </a:t>
            </a:r>
            <a:r>
              <a:rPr lang="en-GB" sz="900" b="1" dirty="0">
                <a:solidFill>
                  <a:srgbClr val="FF5301"/>
                </a:solidFill>
                <a:effectLst/>
                <a:ea typeface="Aptos" panose="020B0004020202020204" pitchFamily="34" charset="0"/>
              </a:rPr>
              <a:t>Latvia</a:t>
            </a:r>
            <a:r>
              <a:rPr lang="en-GB" sz="900" dirty="0">
                <a:solidFill>
                  <a:srgbClr val="FF5301"/>
                </a:solidFill>
                <a:effectLst/>
                <a:ea typeface="Aptos" panose="020B0004020202020204" pitchFamily="34" charset="0"/>
              </a:rPr>
              <a:t> 21 – </a:t>
            </a:r>
            <a:r>
              <a:rPr lang="en-GB" sz="900" b="1" dirty="0">
                <a:solidFill>
                  <a:srgbClr val="FF5301"/>
                </a:solidFill>
                <a:effectLst/>
                <a:ea typeface="Aptos" panose="020B0004020202020204" pitchFamily="34" charset="0"/>
              </a:rPr>
              <a:t>Lithuania</a:t>
            </a:r>
            <a:r>
              <a:rPr lang="en-GB" sz="900" dirty="0">
                <a:solidFill>
                  <a:srgbClr val="FF5301"/>
                </a:solidFill>
                <a:effectLst/>
                <a:ea typeface="Aptos" panose="020B0004020202020204" pitchFamily="34" charset="0"/>
              </a:rPr>
              <a:t> 17 – </a:t>
            </a:r>
            <a:r>
              <a:rPr lang="en-GB" sz="900" b="1" dirty="0">
                <a:solidFill>
                  <a:srgbClr val="FF5301"/>
                </a:solidFill>
                <a:effectLst/>
                <a:ea typeface="Aptos" panose="020B0004020202020204" pitchFamily="34" charset="0"/>
              </a:rPr>
              <a:t>Pakistan</a:t>
            </a:r>
            <a:r>
              <a:rPr lang="en-GB" sz="900" dirty="0">
                <a:solidFill>
                  <a:srgbClr val="FF5301"/>
                </a:solidFill>
                <a:effectLst/>
                <a:ea typeface="Aptos" panose="020B0004020202020204" pitchFamily="34" charset="0"/>
              </a:rPr>
              <a:t> 30 </a:t>
            </a:r>
            <a:r>
              <a:rPr lang="en-US" sz="900" b="1" dirty="0" err="1">
                <a:solidFill>
                  <a:srgbClr val="FF5301"/>
                </a:solidFill>
              </a:rPr>
              <a:t>Türkiye</a:t>
            </a:r>
            <a:r>
              <a:rPr lang="en-US" sz="900" dirty="0">
                <a:solidFill>
                  <a:srgbClr val="FF5301"/>
                </a:solidFill>
              </a:rPr>
              <a:t> </a:t>
            </a:r>
            <a:r>
              <a:rPr lang="en-GB" sz="900" dirty="0">
                <a:solidFill>
                  <a:srgbClr val="FF5301"/>
                </a:solidFill>
                <a:effectLst/>
                <a:ea typeface="Aptos" panose="020B0004020202020204" pitchFamily="34" charset="0"/>
              </a:rPr>
              <a:t>129 – </a:t>
            </a:r>
            <a:r>
              <a:rPr lang="en-GB" sz="900" b="1" dirty="0">
                <a:solidFill>
                  <a:srgbClr val="FF5301"/>
                </a:solidFill>
                <a:effectLst/>
                <a:ea typeface="Aptos" panose="020B0004020202020204" pitchFamily="34" charset="0"/>
              </a:rPr>
              <a:t>Ukraine</a:t>
            </a:r>
            <a:r>
              <a:rPr lang="en-GB" sz="900" dirty="0">
                <a:solidFill>
                  <a:srgbClr val="FF5301"/>
                </a:solidFill>
                <a:effectLst/>
                <a:ea typeface="Aptos" panose="020B0004020202020204" pitchFamily="34" charset="0"/>
              </a:rPr>
              <a:t> 27</a:t>
            </a:r>
          </a:p>
          <a:p>
            <a:r>
              <a:rPr lang="en-GB" sz="900" dirty="0">
                <a:solidFill>
                  <a:srgbClr val="668BCC"/>
                </a:solidFill>
                <a:effectLst/>
                <a:ea typeface="Aptos" panose="020B0004020202020204" pitchFamily="34" charset="0"/>
              </a:rPr>
              <a:t> </a:t>
            </a:r>
            <a:endParaRPr lang="fr-FR" sz="14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400" b="1" dirty="0" err="1">
                <a:solidFill>
                  <a:srgbClr val="23C2F1"/>
                </a:solidFill>
                <a:latin typeface="Arial" charset="0"/>
                <a:ea typeface="Arial" charset="0"/>
                <a:cs typeface="Arial" charset="0"/>
              </a:rPr>
              <a:t>Observers</a:t>
            </a:r>
            <a:r>
              <a:rPr lang="fr-FR" sz="1400" b="1" dirty="0">
                <a:solidFill>
                  <a:srgbClr val="23C2F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b="1" dirty="0">
                <a:solidFill>
                  <a:srgbClr val="23C2F1"/>
                </a:solidFill>
                <a:latin typeface="Arial" charset="0"/>
                <a:ea typeface="Arial" charset="0"/>
                <a:cs typeface="Arial" charset="0"/>
              </a:rPr>
              <a:t>(2226)</a:t>
            </a:r>
            <a:endParaRPr lang="en-US" sz="1400" b="1" dirty="0">
              <a:solidFill>
                <a:srgbClr val="23C2F1"/>
              </a:solidFill>
            </a:endParaRPr>
          </a:p>
          <a:p>
            <a:r>
              <a:rPr lang="en-US" sz="900" b="1" dirty="0">
                <a:solidFill>
                  <a:srgbClr val="23C2F1"/>
                </a:solidFill>
              </a:rPr>
              <a:t>Japan </a:t>
            </a:r>
            <a:r>
              <a:rPr lang="en-US" sz="900" dirty="0">
                <a:solidFill>
                  <a:srgbClr val="23C2F1"/>
                </a:solidFill>
              </a:rPr>
              <a:t>219 – </a:t>
            </a:r>
            <a:r>
              <a:rPr lang="en-US" sz="900" b="1" dirty="0">
                <a:solidFill>
                  <a:srgbClr val="23C2F1"/>
                </a:solidFill>
              </a:rPr>
              <a:t>United States of America</a:t>
            </a:r>
            <a:r>
              <a:rPr lang="en-US" sz="900" dirty="0">
                <a:solidFill>
                  <a:srgbClr val="23C2F1"/>
                </a:solidFill>
              </a:rPr>
              <a:t> 2007</a:t>
            </a:r>
          </a:p>
        </p:txBody>
      </p:sp>
      <p:sp>
        <p:nvSpPr>
          <p:cNvPr id="898" name="TextBox 897">
            <a:extLst>
              <a:ext uri="{FF2B5EF4-FFF2-40B4-BE49-F238E27FC236}">
                <a16:creationId xmlns:a16="http://schemas.microsoft.com/office/drawing/2014/main" id="{2808FD21-D4AB-F549-9A57-AA123844C767}"/>
              </a:ext>
            </a:extLst>
          </p:cNvPr>
          <p:cNvSpPr txBox="1"/>
          <p:nvPr/>
        </p:nvSpPr>
        <p:spPr>
          <a:xfrm>
            <a:off x="967215" y="1177032"/>
            <a:ext cx="11124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Distribution of all CERN Users by the country of their home institutes as of 31 December 2023</a:t>
            </a:r>
          </a:p>
        </p:txBody>
      </p:sp>
      <p:sp>
        <p:nvSpPr>
          <p:cNvPr id="400" name="ZoneTexte 9">
            <a:extLst>
              <a:ext uri="{FF2B5EF4-FFF2-40B4-BE49-F238E27FC236}">
                <a16:creationId xmlns:a16="http://schemas.microsoft.com/office/drawing/2014/main" id="{0597B97A-0B05-5A47-9570-9CB78847FC96}"/>
              </a:ext>
            </a:extLst>
          </p:cNvPr>
          <p:cNvSpPr txBox="1"/>
          <p:nvPr/>
        </p:nvSpPr>
        <p:spPr bwMode="auto">
          <a:xfrm>
            <a:off x="695325" y="2252689"/>
            <a:ext cx="2716090" cy="1035903"/>
          </a:xfrm>
          <a:prstGeom prst="rect">
            <a:avLst/>
          </a:prstGeom>
          <a:solidFill>
            <a:schemeClr val="accent2"/>
          </a:solidFill>
        </p:spPr>
        <p:txBody>
          <a:bodyPr wrap="none"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CH" sz="1400" dirty="0" err="1">
                <a:solidFill>
                  <a:schemeClr val="bg1"/>
                </a:solidFill>
              </a:rPr>
              <a:t>Geographical</a:t>
            </a:r>
            <a:r>
              <a:rPr lang="fr-CH" sz="1400" dirty="0">
                <a:solidFill>
                  <a:schemeClr val="bg1"/>
                </a:solidFill>
              </a:rPr>
              <a:t> &amp; cultural </a:t>
            </a:r>
            <a:r>
              <a:rPr lang="fr-CH" sz="1400" dirty="0" err="1">
                <a:solidFill>
                  <a:schemeClr val="bg1"/>
                </a:solidFill>
              </a:rPr>
              <a:t>diversity</a:t>
            </a:r>
            <a:endParaRPr lang="fr-CH" sz="1400" dirty="0">
              <a:solidFill>
                <a:schemeClr val="bg1"/>
              </a:solidFill>
            </a:endParaRPr>
          </a:p>
          <a:p>
            <a:pPr algn="ctr"/>
            <a:r>
              <a:rPr lang="fr-CH" sz="1400" dirty="0" err="1">
                <a:solidFill>
                  <a:schemeClr val="bg1"/>
                </a:solidFill>
              </a:rPr>
              <a:t>Users</a:t>
            </a:r>
            <a:r>
              <a:rPr lang="fr-CH" sz="1400" b="1" dirty="0">
                <a:solidFill>
                  <a:schemeClr val="bg1"/>
                </a:solidFill>
              </a:rPr>
              <a:t> </a:t>
            </a:r>
            <a:r>
              <a:rPr lang="fr-CH" sz="1400" dirty="0">
                <a:solidFill>
                  <a:schemeClr val="bg1"/>
                </a:solidFill>
              </a:rPr>
              <a:t>of </a:t>
            </a:r>
            <a:r>
              <a:rPr lang="fr-CH" sz="1400" b="1" dirty="0">
                <a:solidFill>
                  <a:schemeClr val="bg1"/>
                </a:solidFill>
              </a:rPr>
              <a:t>110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b="1" dirty="0" err="1">
                <a:solidFill>
                  <a:schemeClr val="bg1"/>
                </a:solidFill>
              </a:rPr>
              <a:t>nationalities</a:t>
            </a:r>
            <a:endParaRPr lang="fr-CH" sz="1400" b="1" dirty="0">
              <a:solidFill>
                <a:schemeClr val="bg1"/>
              </a:solidFill>
            </a:endParaRPr>
          </a:p>
          <a:p>
            <a:pPr algn="ctr"/>
            <a:r>
              <a:rPr lang="en-US" sz="1400" b="1" dirty="0">
                <a:solidFill>
                  <a:schemeClr val="bg1"/>
                </a:solidFill>
                <a:effectLst>
                  <a:outerShdw sx="1000" sy="1000" algn="ctr" rotWithShape="0">
                    <a:schemeClr val="tx1"/>
                  </a:outerShdw>
                </a:effectLst>
              </a:rPr>
              <a:t>23.7 </a:t>
            </a:r>
            <a:r>
              <a:rPr lang="fr-CH" sz="1400" b="1" dirty="0">
                <a:solidFill>
                  <a:schemeClr val="bg1"/>
                </a:solidFill>
              </a:rPr>
              <a:t>% </a:t>
            </a:r>
            <a:r>
              <a:rPr lang="fr-CH" sz="1400" b="1" dirty="0" err="1">
                <a:solidFill>
                  <a:schemeClr val="bg1"/>
                </a:solidFill>
              </a:rPr>
              <a:t>women</a:t>
            </a:r>
            <a:endParaRPr lang="fr-CH" sz="1400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2E08AD-3D32-6042-831C-F1E8530A84F5}"/>
              </a:ext>
            </a:extLst>
          </p:cNvPr>
          <p:cNvSpPr txBox="1"/>
          <p:nvPr/>
        </p:nvSpPr>
        <p:spPr>
          <a:xfrm>
            <a:off x="5161884" y="4893794"/>
            <a:ext cx="6495824" cy="1663038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r>
              <a:rPr lang="en-US" sz="1400" b="1" dirty="0">
                <a:solidFill>
                  <a:srgbClr val="89899F"/>
                </a:solidFill>
              </a:rPr>
              <a:t>Non-Member States / </a:t>
            </a:r>
          </a:p>
          <a:p>
            <a:r>
              <a:rPr lang="en-US" sz="1400" b="1" dirty="0">
                <a:solidFill>
                  <a:srgbClr val="89899F"/>
                </a:solidFill>
              </a:rPr>
              <a:t>Territories and International Scientific </a:t>
            </a:r>
            <a:r>
              <a:rPr lang="en-US" sz="1400" b="1" dirty="0" err="1">
                <a:solidFill>
                  <a:srgbClr val="89899F"/>
                </a:solidFill>
              </a:rPr>
              <a:t>Organisations</a:t>
            </a:r>
            <a:r>
              <a:rPr lang="en-US" sz="1400" b="1" dirty="0">
                <a:solidFill>
                  <a:srgbClr val="89899F"/>
                </a:solidFill>
              </a:rPr>
              <a:t>  </a:t>
            </a:r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(1596)</a:t>
            </a:r>
            <a:endParaRPr lang="en-CH" sz="1400" dirty="0">
              <a:solidFill>
                <a:schemeClr val="accent5">
                  <a:lumMod val="75000"/>
                </a:schemeClr>
              </a:solidFill>
              <a:effectLst/>
            </a:endParaRPr>
          </a:p>
          <a:p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Algeria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Argentina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16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Armenia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16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Australia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26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Azerbaijan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Bahrain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Canada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206 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Chile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45 </a:t>
            </a:r>
            <a:endParaRPr lang="en-GB" sz="900" kern="100" dirty="0">
              <a:solidFill>
                <a:schemeClr val="accent5">
                  <a:lumMod val="75000"/>
                </a:schemeClr>
              </a:solidFill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Colombia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24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Costa Rica 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3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Cuba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Ecuador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Egypt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24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Georgia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34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Hong Kong 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15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Iceland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Indonesia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7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Iran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14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Ireland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 – 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</a:rPr>
              <a:t>JINR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</a:rPr>
              <a:t>293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</a:rPr>
              <a:t>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Jordan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Kazakhstan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3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Kuwait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Lebanon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7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Madagascar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1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</a:rPr>
              <a:t>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Malaysia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  </a:t>
            </a:r>
          </a:p>
          <a:p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Malta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Mexico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56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Montenegro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Morocco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18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New Zealand 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2 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Nigeria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2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Oman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1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</a:rPr>
              <a:t>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Palestine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</a:t>
            </a:r>
            <a:b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US" sz="900" b="1" dirty="0">
                <a:solidFill>
                  <a:schemeClr val="accent5">
                    <a:lumMod val="75000"/>
                  </a:schemeClr>
                </a:solidFill>
              </a:rPr>
              <a:t>People's Republic of China 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414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Peru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Philippines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Republic of Korea 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168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Saudi Arabia 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6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South Africa 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61 </a:t>
            </a:r>
          </a:p>
          <a:p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Sri Lanka 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10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</a:rPr>
              <a:t>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Taiwan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52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Thailand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17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Tunisia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United Arab Emirates 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10 – </a:t>
            </a:r>
            <a:r>
              <a:rPr lang="en-GB" sz="900" b="1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Vietnam</a:t>
            </a:r>
            <a:r>
              <a:rPr lang="en-GB" sz="900" kern="100" dirty="0">
                <a:solidFill>
                  <a:schemeClr val="accent5">
                    <a:lumMod val="7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</a:t>
            </a:r>
            <a:endParaRPr lang="en-CH" sz="900" kern="100" dirty="0">
              <a:solidFill>
                <a:schemeClr val="accent5">
                  <a:lumMod val="75000"/>
                </a:schemeClr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F691032B-65E8-BB03-43F9-08A03EAE9A17}"/>
              </a:ext>
            </a:extLst>
          </p:cNvPr>
          <p:cNvSpPr txBox="1">
            <a:spLocks/>
          </p:cNvSpPr>
          <p:nvPr/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30 January 2025</a:t>
            </a:r>
            <a:endParaRPr lang="fr-FR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00E74A75-51C8-F210-5CDB-22C0964BD781}"/>
              </a:ext>
            </a:extLst>
          </p:cNvPr>
          <p:cNvSpPr txBox="1">
            <a:spLocks/>
          </p:cNvSpPr>
          <p:nvPr/>
        </p:nvSpPr>
        <p:spPr>
          <a:xfrm>
            <a:off x="1296000" y="6439599"/>
            <a:ext cx="3608877" cy="24183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l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FICSA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4045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296800" y="6440400"/>
            <a:ext cx="199200" cy="232864"/>
          </a:xfrm>
        </p:spPr>
        <p:txBody>
          <a:bodyPr/>
          <a:lstStyle/>
          <a:p>
            <a:fld id="{490AA3F6-1618-3548-975A-DD1A2939A246}" type="slidenum">
              <a:rPr lang="fr-FR" sz="120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22</a:t>
            </a:fld>
            <a:endParaRPr lang="fr-FR" sz="12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CERN is a model for </a:t>
            </a:r>
            <a:br>
              <a:rPr lang="en-US" sz="4000" dirty="0"/>
            </a:br>
            <a:r>
              <a:rPr lang="en-US" sz="4000" dirty="0"/>
              <a:t>open and inclusive collaboration</a:t>
            </a:r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848134"/>
            <a:ext cx="3960000" cy="3279146"/>
          </a:xfrm>
        </p:spPr>
      </p:pic>
      <p:pic>
        <p:nvPicPr>
          <p:cNvPr id="17" name="Picture Placeholder 16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2000" y="1848134"/>
            <a:ext cx="3960000" cy="3279146"/>
          </a:xfrm>
        </p:spPr>
      </p:pic>
      <p:sp>
        <p:nvSpPr>
          <p:cNvPr id="18" name="ZoneTexte 15"/>
          <p:cNvSpPr txBox="1"/>
          <p:nvPr/>
        </p:nvSpPr>
        <p:spPr>
          <a:xfrm>
            <a:off x="8232000" y="5127280"/>
            <a:ext cx="3960000" cy="861774"/>
          </a:xfrm>
          <a:prstGeom prst="rect">
            <a:avLst/>
          </a:prstGeom>
          <a:solidFill>
            <a:schemeClr val="accent2"/>
          </a:solidFill>
        </p:spPr>
        <p:txBody>
          <a:bodyPr wrap="square" lIns="144000" rIns="144000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 provides the IT infrastructure for the satellite-analysis technology</a:t>
            </a:r>
          </a:p>
          <a:p>
            <a:pPr algn="ctr"/>
            <a:r>
              <a:rPr lang="en-US" sz="1600" dirty="0">
                <a:solidFill>
                  <a:schemeClr val="bg2"/>
                </a:solidFill>
              </a:rPr>
              <a:t>used for emergency response</a:t>
            </a:r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sp>
        <p:nvSpPr>
          <p:cNvPr id="19" name="ZoneTexte 15"/>
          <p:cNvSpPr txBox="1"/>
          <p:nvPr/>
        </p:nvSpPr>
        <p:spPr>
          <a:xfrm>
            <a:off x="4119707" y="1848134"/>
            <a:ext cx="3960000" cy="830997"/>
          </a:xfrm>
          <a:prstGeom prst="rect">
            <a:avLst/>
          </a:prstGeom>
          <a:solidFill>
            <a:schemeClr val="accent2"/>
          </a:solidFill>
        </p:spPr>
        <p:txBody>
          <a:bodyPr wrap="square" lIns="144000" rIns="144000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SESAME, a synchrotron light source </a:t>
            </a:r>
            <a:b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 Jordan, is modelled on CERN’s governance structure.</a:t>
            </a:r>
          </a:p>
        </p:txBody>
      </p:sp>
      <p:sp>
        <p:nvSpPr>
          <p:cNvPr id="20" name="ZoneTexte 15"/>
          <p:cNvSpPr txBox="1"/>
          <p:nvPr/>
        </p:nvSpPr>
        <p:spPr>
          <a:xfrm>
            <a:off x="0" y="5127280"/>
            <a:ext cx="3960000" cy="830997"/>
          </a:xfrm>
          <a:prstGeom prst="rect">
            <a:avLst/>
          </a:prstGeom>
          <a:solidFill>
            <a:schemeClr val="accent2"/>
          </a:solidFill>
        </p:spPr>
        <p:txBody>
          <a:bodyPr wrap="square" lIns="144000" rIns="144000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The LHC experiments are models of consensus building, competition and cooperation.</a:t>
            </a:r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86313EF9-AEEE-4047-91F4-A98FF9F48DB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18269" y="2679133"/>
            <a:ext cx="3960000" cy="3270818"/>
          </a:xfrm>
        </p:spPr>
      </p:pic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09C864C5-70B1-5024-7AF6-62EEE25F4358}"/>
              </a:ext>
            </a:extLst>
          </p:cNvPr>
          <p:cNvSpPr txBox="1">
            <a:spLocks/>
          </p:cNvSpPr>
          <p:nvPr/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30 January 2025</a:t>
            </a:r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66718D1C-E24F-95D4-5F5D-15486358FB32}"/>
              </a:ext>
            </a:extLst>
          </p:cNvPr>
          <p:cNvSpPr txBox="1">
            <a:spLocks/>
          </p:cNvSpPr>
          <p:nvPr/>
        </p:nvSpPr>
        <p:spPr>
          <a:xfrm>
            <a:off x="1296000" y="6439599"/>
            <a:ext cx="3608877" cy="24183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l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FICSA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88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Larme 10"/>
          <p:cNvSpPr/>
          <p:nvPr/>
        </p:nvSpPr>
        <p:spPr>
          <a:xfrm>
            <a:off x="7780842" y="841436"/>
            <a:ext cx="4411157" cy="4411157"/>
          </a:xfrm>
          <a:prstGeom prst="teardrop">
            <a:avLst/>
          </a:prstGeom>
          <a:solidFill>
            <a:schemeClr val="accent1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Larme 11"/>
          <p:cNvSpPr/>
          <p:nvPr/>
        </p:nvSpPr>
        <p:spPr>
          <a:xfrm>
            <a:off x="8019622" y="841436"/>
            <a:ext cx="4172378" cy="4172378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13"/>
          <p:cNvSpPr txBox="1"/>
          <p:nvPr/>
        </p:nvSpPr>
        <p:spPr>
          <a:xfrm>
            <a:off x="8284742" y="2333033"/>
            <a:ext cx="36421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TECHNOLOGY &amp; INNOVATION</a:t>
            </a:r>
            <a:endParaRPr lang="fr-FR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0103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ACD16B46-C685-1847-98B2-DB6E8998727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08724"/>
            <a:ext cx="12192000" cy="6649276"/>
          </a:xfrm>
        </p:spPr>
      </p:pic>
      <p:sp>
        <p:nvSpPr>
          <p:cNvPr id="9" name="Title 4">
            <a:extLst>
              <a:ext uri="{FF2B5EF4-FFF2-40B4-BE49-F238E27FC236}">
                <a16:creationId xmlns:a16="http://schemas.microsoft.com/office/drawing/2014/main" id="{527B638B-972E-7847-B5FE-EACC9C6E7E76}"/>
              </a:ext>
            </a:extLst>
          </p:cNvPr>
          <p:cNvSpPr txBox="1">
            <a:spLocks/>
          </p:cNvSpPr>
          <p:nvPr/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solidFill>
                  <a:schemeClr val="bg1"/>
                </a:solidFill>
              </a:rPr>
              <a:t>CERN’s technological innovations have applications in many fields</a:t>
            </a:r>
            <a:endParaRPr lang="fr-FR" sz="4000">
              <a:solidFill>
                <a:schemeClr val="bg1"/>
              </a:solidFill>
            </a:endParaRPr>
          </a:p>
          <a:p>
            <a:endParaRPr lang="en-US" sz="3800"/>
          </a:p>
        </p:txBody>
      </p:sp>
      <p:sp>
        <p:nvSpPr>
          <p:cNvPr id="10" name="ZoneTexte 8">
            <a:extLst>
              <a:ext uri="{FF2B5EF4-FFF2-40B4-BE49-F238E27FC236}">
                <a16:creationId xmlns:a16="http://schemas.microsoft.com/office/drawing/2014/main" id="{80F94B63-14ED-B545-B948-BB56C1A8649A}"/>
              </a:ext>
            </a:extLst>
          </p:cNvPr>
          <p:cNvSpPr txBox="1"/>
          <p:nvPr/>
        </p:nvSpPr>
        <p:spPr>
          <a:xfrm>
            <a:off x="7476633" y="2558986"/>
            <a:ext cx="3440247" cy="93156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wrap="square" lIns="216000" tIns="144000" rIns="216000" bIns="108000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 is the birthplace of the World Wide Web</a:t>
            </a:r>
            <a:endParaRPr lang="fr-FR" sz="22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ZoneTexte 8">
            <a:extLst>
              <a:ext uri="{FF2B5EF4-FFF2-40B4-BE49-F238E27FC236}">
                <a16:creationId xmlns:a16="http://schemas.microsoft.com/office/drawing/2014/main" id="{2C9CF98D-FD39-1545-81B0-FA3F508FA320}"/>
              </a:ext>
            </a:extLst>
          </p:cNvPr>
          <p:cNvSpPr txBox="1"/>
          <p:nvPr/>
        </p:nvSpPr>
        <p:spPr>
          <a:xfrm>
            <a:off x="2552007" y="5135521"/>
            <a:ext cx="8944668" cy="1177791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txBody>
          <a:bodyPr wrap="square" lIns="216000" tIns="144000" rIns="216000" bIns="108000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And there are many more examples</a:t>
            </a:r>
          </a:p>
          <a:p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Medical imaging, cancer therapy, material science, cultural heritage, aerospace, automotive, environment, health &amp; safety, industrial processes.</a:t>
            </a:r>
          </a:p>
        </p:txBody>
      </p:sp>
    </p:spTree>
    <p:extLst>
      <p:ext uri="{BB962C8B-B14F-4D97-AF65-F5344CB8AC3E}">
        <p14:creationId xmlns:p14="http://schemas.microsoft.com/office/powerpoint/2010/main" val="40325284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z="120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25</a:t>
            </a:fld>
            <a:endParaRPr lang="fr-FR" sz="12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/>
              <a:t>CERN’s technological innovations have important applications in medicine and healthcare</a:t>
            </a:r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7984" y="2112646"/>
            <a:ext cx="2605088" cy="2062162"/>
          </a:xfrm>
        </p:spPr>
      </p:pic>
      <p:sp>
        <p:nvSpPr>
          <p:cNvPr id="14" name="ZoneTexte 25"/>
          <p:cNvSpPr txBox="1"/>
          <p:nvPr/>
        </p:nvSpPr>
        <p:spPr>
          <a:xfrm>
            <a:off x="697984" y="4175126"/>
            <a:ext cx="2605088" cy="206216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Accelerator technologies are applied in cancer radiotherapy with protons, ions and electrons.</a:t>
            </a:r>
          </a:p>
        </p:txBody>
      </p:sp>
      <p:sp>
        <p:nvSpPr>
          <p:cNvPr id="15" name="ZoneTexte 25"/>
          <p:cNvSpPr txBox="1"/>
          <p:nvPr/>
        </p:nvSpPr>
        <p:spPr>
          <a:xfrm>
            <a:off x="6159500" y="4175126"/>
            <a:ext cx="2605088" cy="206216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Pixel detector technologies are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used for high resolution </a:t>
            </a:r>
            <a:b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3D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colour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X-ray imaging.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55D8E6-893B-4245-9B93-C72368AD9403}"/>
              </a:ext>
            </a:extLst>
          </p:cNvPr>
          <p:cNvSpPr txBox="1"/>
          <p:nvPr/>
        </p:nvSpPr>
        <p:spPr>
          <a:xfrm>
            <a:off x="2939013" y="4017446"/>
            <a:ext cx="420766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>
                <a:solidFill>
                  <a:schemeClr val="bg1"/>
                </a:solidFill>
              </a:rPr>
              <a:t>© CNAO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942BF56-8C4E-DA4A-A68A-3732326E5695}"/>
              </a:ext>
            </a:extLst>
          </p:cNvPr>
          <p:cNvSpPr txBox="1"/>
          <p:nvPr/>
        </p:nvSpPr>
        <p:spPr>
          <a:xfrm>
            <a:off x="8159526" y="3777847"/>
            <a:ext cx="605062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>
                <a:solidFill>
                  <a:schemeClr val="bg1"/>
                </a:solidFill>
              </a:rPr>
              <a:t>© </a:t>
            </a:r>
            <a:r>
              <a:rPr lang="en-US" sz="400" dirty="0" err="1">
                <a:solidFill>
                  <a:schemeClr val="bg1"/>
                </a:solidFill>
              </a:rPr>
              <a:t>marsbioimaging</a:t>
            </a:r>
            <a:endParaRPr lang="en-US" sz="400" dirty="0">
              <a:solidFill>
                <a:schemeClr val="bg1"/>
              </a:solidFill>
            </a:endParaRPr>
          </a:p>
        </p:txBody>
      </p:sp>
      <p:sp>
        <p:nvSpPr>
          <p:cNvPr id="23" name="ZoneTexte 25">
            <a:extLst>
              <a:ext uri="{FF2B5EF4-FFF2-40B4-BE49-F238E27FC236}">
                <a16:creationId xmlns:a16="http://schemas.microsoft.com/office/drawing/2014/main" id="{6FB94AF1-59DB-044F-AE0A-47CF6BAD7337}"/>
              </a:ext>
            </a:extLst>
          </p:cNvPr>
          <p:cNvSpPr txBox="1"/>
          <p:nvPr/>
        </p:nvSpPr>
        <p:spPr>
          <a:xfrm>
            <a:off x="3427413" y="2112646"/>
            <a:ext cx="2606400" cy="206216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Technologies applied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 at CERN are also used in PET, for medical imaging and diagnostics.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77397E03-09EF-244E-B1B4-066A9F65666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9283" y="2112646"/>
            <a:ext cx="2604737" cy="2062480"/>
          </a:xfrm>
        </p:spPr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33EFD053-54C8-CB48-BD6B-74296B737705}"/>
              </a:ext>
            </a:extLst>
          </p:cNvPr>
          <p:cNvPicPr>
            <a:picLocks noGrp="1"/>
          </p:cNvPicPr>
          <p:nvPr>
            <p:ph type="pic" sz="quarter" idx="14"/>
          </p:nvPr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7413" y="4174488"/>
            <a:ext cx="2604737" cy="2062800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0C25873-819D-7C44-AFDE-03E46308C7D6}"/>
              </a:ext>
            </a:extLst>
          </p:cNvPr>
          <p:cNvSpPr txBox="1"/>
          <p:nvPr/>
        </p:nvSpPr>
        <p:spPr>
          <a:xfrm>
            <a:off x="5369156" y="4146622"/>
            <a:ext cx="760822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>
                <a:solidFill>
                  <a:schemeClr val="bg1"/>
                </a:solidFill>
              </a:rPr>
              <a:t>© ENVISION / ENLIGHT</a:t>
            </a:r>
          </a:p>
        </p:txBody>
      </p:sp>
      <p:pic>
        <p:nvPicPr>
          <p:cNvPr id="8" name="Picture 7" descr="A picture containing person, preparing, cooking&#10;&#10;Description automatically generated">
            <a:extLst>
              <a:ext uri="{FF2B5EF4-FFF2-40B4-BE49-F238E27FC236}">
                <a16:creationId xmlns:a16="http://schemas.microsoft.com/office/drawing/2014/main" id="{2CE122F8-8DED-A94A-AC6A-F687A5DB490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0951" y="4162208"/>
            <a:ext cx="2604737" cy="2071926"/>
          </a:xfrm>
          <a:prstGeom prst="rect">
            <a:avLst/>
          </a:prstGeom>
        </p:spPr>
      </p:pic>
      <p:sp>
        <p:nvSpPr>
          <p:cNvPr id="17" name="ZoneTexte 25">
            <a:extLst>
              <a:ext uri="{FF2B5EF4-FFF2-40B4-BE49-F238E27FC236}">
                <a16:creationId xmlns:a16="http://schemas.microsoft.com/office/drawing/2014/main" id="{C03CFF64-8CFE-FD4B-96CC-2E3EBDEFB4A0}"/>
              </a:ext>
            </a:extLst>
          </p:cNvPr>
          <p:cNvSpPr txBox="1"/>
          <p:nvPr/>
        </p:nvSpPr>
        <p:spPr>
          <a:xfrm>
            <a:off x="8900951" y="2112646"/>
            <a:ext cx="2606400" cy="206216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 produces innovative radioisotopes for nuclear medicine research.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23F5BB5A-2C5B-6859-0ACC-16F9708C657E}"/>
              </a:ext>
            </a:extLst>
          </p:cNvPr>
          <p:cNvSpPr txBox="1">
            <a:spLocks/>
          </p:cNvSpPr>
          <p:nvPr/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30 January 2025</a:t>
            </a:r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499F30E7-B35A-06E6-0D4A-0B61B8E6BA16}"/>
              </a:ext>
            </a:extLst>
          </p:cNvPr>
          <p:cNvSpPr txBox="1">
            <a:spLocks/>
          </p:cNvSpPr>
          <p:nvPr/>
        </p:nvSpPr>
        <p:spPr>
          <a:xfrm>
            <a:off x="1296000" y="6439599"/>
            <a:ext cx="3608877" cy="24183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l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FICSA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456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3" grpId="0" animBg="1"/>
      <p:bldP spid="1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2792"/>
            <a:ext cx="12192000" cy="6649276"/>
          </a:xfrm>
        </p:spPr>
      </p:pic>
      <p:sp>
        <p:nvSpPr>
          <p:cNvPr id="4" name="Larme 14"/>
          <p:cNvSpPr/>
          <p:nvPr/>
        </p:nvSpPr>
        <p:spPr>
          <a:xfrm rot="16200000">
            <a:off x="0" y="1417508"/>
            <a:ext cx="4411157" cy="4411157"/>
          </a:xfrm>
          <a:prstGeom prst="teardrop">
            <a:avLst/>
          </a:prstGeom>
          <a:solidFill>
            <a:schemeClr val="accent4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Larme 15"/>
          <p:cNvSpPr/>
          <p:nvPr/>
        </p:nvSpPr>
        <p:spPr>
          <a:xfrm rot="16200000">
            <a:off x="0" y="1417508"/>
            <a:ext cx="4172378" cy="4172378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13"/>
          <p:cNvSpPr txBox="1"/>
          <p:nvPr/>
        </p:nvSpPr>
        <p:spPr>
          <a:xfrm>
            <a:off x="162040" y="2899811"/>
            <a:ext cx="40103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EDUCATION</a:t>
            </a:r>
          </a:p>
          <a:p>
            <a:pPr algn="ctr"/>
            <a:r>
              <a:rPr lang="en-US" sz="3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&amp; TRAINING </a:t>
            </a:r>
            <a:endParaRPr lang="fr-FR" sz="360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0730F-37E7-D54F-A7F7-35B179B81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en-US" dirty="0"/>
              <a:t>CERN opens a world </a:t>
            </a:r>
            <a:r>
              <a:rPr lang="en-US" dirty="0">
                <a:solidFill>
                  <a:srgbClr val="0033A0"/>
                </a:solidFill>
              </a:rPr>
              <a:t>of</a:t>
            </a:r>
            <a:r>
              <a:rPr lang="en-US" dirty="0"/>
              <a:t> career opportunities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731CABF-E908-4B4B-8CB0-AE80BD867331}"/>
              </a:ext>
            </a:extLst>
          </p:cNvPr>
          <p:cNvSpPr/>
          <p:nvPr/>
        </p:nvSpPr>
        <p:spPr>
          <a:xfrm rot="5400000" flipH="1">
            <a:off x="8439645" y="4076645"/>
            <a:ext cx="1344832" cy="252731"/>
          </a:xfrm>
          <a:custGeom>
            <a:avLst/>
            <a:gdLst>
              <a:gd name="connsiteX0" fmla="*/ 0 w 1419045"/>
              <a:gd name="connsiteY0" fmla="*/ 0 h 265054"/>
              <a:gd name="connsiteX1" fmla="*/ 1419045 w 1419045"/>
              <a:gd name="connsiteY1" fmla="*/ 0 h 265054"/>
              <a:gd name="connsiteX2" fmla="*/ 1419045 w 1419045"/>
              <a:gd name="connsiteY2" fmla="*/ 265054 h 265054"/>
              <a:gd name="connsiteX3" fmla="*/ 0 w 1419045"/>
              <a:gd name="connsiteY3" fmla="*/ 265054 h 265054"/>
              <a:gd name="connsiteX4" fmla="*/ 0 w 1419045"/>
              <a:gd name="connsiteY4" fmla="*/ 0 h 265054"/>
              <a:gd name="connsiteX0" fmla="*/ 0 w 1419045"/>
              <a:gd name="connsiteY0" fmla="*/ 0 h 265057"/>
              <a:gd name="connsiteX1" fmla="*/ 1419045 w 1419045"/>
              <a:gd name="connsiteY1" fmla="*/ 0 h 265057"/>
              <a:gd name="connsiteX2" fmla="*/ 1168879 w 1419045"/>
              <a:gd name="connsiteY2" fmla="*/ 265057 h 265057"/>
              <a:gd name="connsiteX3" fmla="*/ 0 w 1419045"/>
              <a:gd name="connsiteY3" fmla="*/ 265054 h 265057"/>
              <a:gd name="connsiteX4" fmla="*/ 0 w 1419045"/>
              <a:gd name="connsiteY4" fmla="*/ 0 h 265057"/>
              <a:gd name="connsiteX0" fmla="*/ 0 w 1410419"/>
              <a:gd name="connsiteY0" fmla="*/ 0 h 265057"/>
              <a:gd name="connsiteX1" fmla="*/ 1410419 w 1410419"/>
              <a:gd name="connsiteY1" fmla="*/ 0 h 265057"/>
              <a:gd name="connsiteX2" fmla="*/ 1168879 w 1410419"/>
              <a:gd name="connsiteY2" fmla="*/ 265057 h 265057"/>
              <a:gd name="connsiteX3" fmla="*/ 0 w 1410419"/>
              <a:gd name="connsiteY3" fmla="*/ 265054 h 265057"/>
              <a:gd name="connsiteX4" fmla="*/ 0 w 1410419"/>
              <a:gd name="connsiteY4" fmla="*/ 0 h 265057"/>
              <a:gd name="connsiteX0" fmla="*/ 0 w 1410419"/>
              <a:gd name="connsiteY0" fmla="*/ 0 h 265057"/>
              <a:gd name="connsiteX1" fmla="*/ 1410419 w 1410419"/>
              <a:gd name="connsiteY1" fmla="*/ 0 h 265057"/>
              <a:gd name="connsiteX2" fmla="*/ 1151627 w 1410419"/>
              <a:gd name="connsiteY2" fmla="*/ 265057 h 265057"/>
              <a:gd name="connsiteX3" fmla="*/ 0 w 1410419"/>
              <a:gd name="connsiteY3" fmla="*/ 265054 h 265057"/>
              <a:gd name="connsiteX4" fmla="*/ 0 w 1410419"/>
              <a:gd name="connsiteY4" fmla="*/ 0 h 26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0419" h="265057">
                <a:moveTo>
                  <a:pt x="0" y="0"/>
                </a:moveTo>
                <a:lnTo>
                  <a:pt x="1410419" y="0"/>
                </a:lnTo>
                <a:lnTo>
                  <a:pt x="1151627" y="265057"/>
                </a:lnTo>
                <a:lnTo>
                  <a:pt x="0" y="26505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F490F13-A6A3-8D4F-98D3-9FC818B0A2D8}"/>
              </a:ext>
            </a:extLst>
          </p:cNvPr>
          <p:cNvGrpSpPr/>
          <p:nvPr/>
        </p:nvGrpSpPr>
        <p:grpSpPr>
          <a:xfrm flipH="1">
            <a:off x="8984005" y="3335127"/>
            <a:ext cx="901918" cy="611977"/>
            <a:chOff x="4081436" y="3297300"/>
            <a:chExt cx="945904" cy="641823"/>
          </a:xfrm>
        </p:grpSpPr>
        <p:sp>
          <p:nvSpPr>
            <p:cNvPr id="25" name="Freeform 31">
              <a:extLst>
                <a:ext uri="{FF2B5EF4-FFF2-40B4-BE49-F238E27FC236}">
                  <a16:creationId xmlns:a16="http://schemas.microsoft.com/office/drawing/2014/main" id="{3A0CC6FD-8610-F447-9C98-B0F6E13FD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3371" y="3488859"/>
              <a:ext cx="633969" cy="265054"/>
            </a:xfrm>
            <a:custGeom>
              <a:avLst/>
              <a:gdLst>
                <a:gd name="T0" fmla="*/ 0 w 565"/>
                <a:gd name="T1" fmla="*/ 290 h 290"/>
                <a:gd name="T2" fmla="*/ 565 w 565"/>
                <a:gd name="T3" fmla="*/ 290 h 290"/>
                <a:gd name="T4" fmla="*/ 275 w 565"/>
                <a:gd name="T5" fmla="*/ 0 h 290"/>
                <a:gd name="T6" fmla="*/ 0 w 565"/>
                <a:gd name="T7" fmla="*/ 0 h 290"/>
                <a:gd name="T8" fmla="*/ 0 w 565"/>
                <a:gd name="T9" fmla="*/ 290 h 290"/>
                <a:gd name="connsiteX0" fmla="*/ 0 w 10000"/>
                <a:gd name="connsiteY0" fmla="*/ 10000 h 10000"/>
                <a:gd name="connsiteX1" fmla="*/ 10000 w 10000"/>
                <a:gd name="connsiteY1" fmla="*/ 10000 h 10000"/>
                <a:gd name="connsiteX2" fmla="*/ 4867 w 10000"/>
                <a:gd name="connsiteY2" fmla="*/ 0 h 10000"/>
                <a:gd name="connsiteX3" fmla="*/ 0 w 10000"/>
                <a:gd name="connsiteY3" fmla="*/ 1951 h 10000"/>
                <a:gd name="connsiteX4" fmla="*/ 0 w 10000"/>
                <a:gd name="connsiteY4" fmla="*/ 10000 h 10000"/>
                <a:gd name="connsiteX0" fmla="*/ 0 w 10000"/>
                <a:gd name="connsiteY0" fmla="*/ 8341 h 8341"/>
                <a:gd name="connsiteX1" fmla="*/ 10000 w 10000"/>
                <a:gd name="connsiteY1" fmla="*/ 8341 h 8341"/>
                <a:gd name="connsiteX2" fmla="*/ 5819 w 10000"/>
                <a:gd name="connsiteY2" fmla="*/ 0 h 8341"/>
                <a:gd name="connsiteX3" fmla="*/ 0 w 10000"/>
                <a:gd name="connsiteY3" fmla="*/ 292 h 8341"/>
                <a:gd name="connsiteX4" fmla="*/ 0 w 10000"/>
                <a:gd name="connsiteY4" fmla="*/ 8341 h 8341"/>
                <a:gd name="connsiteX0" fmla="*/ 0 w 10000"/>
                <a:gd name="connsiteY0" fmla="*/ 9766 h 9766"/>
                <a:gd name="connsiteX1" fmla="*/ 10000 w 10000"/>
                <a:gd name="connsiteY1" fmla="*/ 9766 h 9766"/>
                <a:gd name="connsiteX2" fmla="*/ 5969 w 10000"/>
                <a:gd name="connsiteY2" fmla="*/ 0 h 9766"/>
                <a:gd name="connsiteX3" fmla="*/ 0 w 10000"/>
                <a:gd name="connsiteY3" fmla="*/ 116 h 9766"/>
                <a:gd name="connsiteX4" fmla="*/ 0 w 10000"/>
                <a:gd name="connsiteY4" fmla="*/ 9766 h 9766"/>
                <a:gd name="connsiteX0" fmla="*/ 0 w 10000"/>
                <a:gd name="connsiteY0" fmla="*/ 9881 h 9881"/>
                <a:gd name="connsiteX1" fmla="*/ 10000 w 10000"/>
                <a:gd name="connsiteY1" fmla="*/ 9881 h 9881"/>
                <a:gd name="connsiteX2" fmla="*/ 6069 w 10000"/>
                <a:gd name="connsiteY2" fmla="*/ 121 h 9881"/>
                <a:gd name="connsiteX3" fmla="*/ 0 w 10000"/>
                <a:gd name="connsiteY3" fmla="*/ 0 h 9881"/>
                <a:gd name="connsiteX4" fmla="*/ 0 w 10000"/>
                <a:gd name="connsiteY4" fmla="*/ 9881 h 9881"/>
                <a:gd name="connsiteX0" fmla="*/ 0 w 10000"/>
                <a:gd name="connsiteY0" fmla="*/ 10120 h 10120"/>
                <a:gd name="connsiteX1" fmla="*/ 10000 w 10000"/>
                <a:gd name="connsiteY1" fmla="*/ 10120 h 10120"/>
                <a:gd name="connsiteX2" fmla="*/ 6069 w 10000"/>
                <a:gd name="connsiteY2" fmla="*/ 0 h 10120"/>
                <a:gd name="connsiteX3" fmla="*/ 0 w 10000"/>
                <a:gd name="connsiteY3" fmla="*/ 120 h 10120"/>
                <a:gd name="connsiteX4" fmla="*/ 0 w 10000"/>
                <a:gd name="connsiteY4" fmla="*/ 10120 h 1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120">
                  <a:moveTo>
                    <a:pt x="0" y="10120"/>
                  </a:moveTo>
                  <a:lnTo>
                    <a:pt x="10000" y="10120"/>
                  </a:lnTo>
                  <a:lnTo>
                    <a:pt x="6069" y="0"/>
                  </a:lnTo>
                  <a:lnTo>
                    <a:pt x="0" y="120"/>
                  </a:lnTo>
                  <a:lnTo>
                    <a:pt x="0" y="1012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26" name="Freeform 33">
              <a:extLst>
                <a:ext uri="{FF2B5EF4-FFF2-40B4-BE49-F238E27FC236}">
                  <a16:creationId xmlns:a16="http://schemas.microsoft.com/office/drawing/2014/main" id="{F50420D3-7AFD-8949-8705-B2F5A9BBB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1436" y="3297300"/>
              <a:ext cx="352330" cy="641823"/>
            </a:xfrm>
            <a:custGeom>
              <a:avLst/>
              <a:gdLst>
                <a:gd name="T0" fmla="*/ 0 w 314"/>
                <a:gd name="T1" fmla="*/ 286 h 572"/>
                <a:gd name="T2" fmla="*/ 314 w 314"/>
                <a:gd name="T3" fmla="*/ 0 h 572"/>
                <a:gd name="T4" fmla="*/ 314 w 314"/>
                <a:gd name="T5" fmla="*/ 286 h 572"/>
                <a:gd name="T6" fmla="*/ 314 w 314"/>
                <a:gd name="T7" fmla="*/ 572 h 572"/>
                <a:gd name="T8" fmla="*/ 0 w 314"/>
                <a:gd name="T9" fmla="*/ 286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4" h="572">
                  <a:moveTo>
                    <a:pt x="0" y="286"/>
                  </a:moveTo>
                  <a:lnTo>
                    <a:pt x="314" y="0"/>
                  </a:lnTo>
                  <a:lnTo>
                    <a:pt x="314" y="286"/>
                  </a:lnTo>
                  <a:lnTo>
                    <a:pt x="314" y="572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</p:grpSp>
      <p:sp>
        <p:nvSpPr>
          <p:cNvPr id="50" name="Freeform 49">
            <a:extLst>
              <a:ext uri="{FF2B5EF4-FFF2-40B4-BE49-F238E27FC236}">
                <a16:creationId xmlns:a16="http://schemas.microsoft.com/office/drawing/2014/main" id="{1B1B0B5F-C105-5E4C-BFF3-D8B976C6F00D}"/>
              </a:ext>
            </a:extLst>
          </p:cNvPr>
          <p:cNvSpPr/>
          <p:nvPr/>
        </p:nvSpPr>
        <p:spPr>
          <a:xfrm rot="5400000" flipH="1">
            <a:off x="7201932" y="2943861"/>
            <a:ext cx="2797902" cy="248416"/>
          </a:xfrm>
          <a:custGeom>
            <a:avLst/>
            <a:gdLst>
              <a:gd name="connsiteX0" fmla="*/ 2985327 w 2985327"/>
              <a:gd name="connsiteY0" fmla="*/ 0 h 265057"/>
              <a:gd name="connsiteX1" fmla="*/ 1668975 w 2985327"/>
              <a:gd name="connsiteY1" fmla="*/ 0 h 265057"/>
              <a:gd name="connsiteX2" fmla="*/ 1574908 w 2985327"/>
              <a:gd name="connsiteY2" fmla="*/ 0 h 265057"/>
              <a:gd name="connsiteX3" fmla="*/ 0 w 2985327"/>
              <a:gd name="connsiteY3" fmla="*/ 0 h 265057"/>
              <a:gd name="connsiteX4" fmla="*/ 0 w 2985327"/>
              <a:gd name="connsiteY4" fmla="*/ 265057 h 265057"/>
              <a:gd name="connsiteX5" fmla="*/ 1668975 w 2985327"/>
              <a:gd name="connsiteY5" fmla="*/ 265057 h 265057"/>
              <a:gd name="connsiteX6" fmla="*/ 1668975 w 2985327"/>
              <a:gd name="connsiteY6" fmla="*/ 265054 h 265057"/>
              <a:gd name="connsiteX7" fmla="*/ 2726535 w 2985327"/>
              <a:gd name="connsiteY7" fmla="*/ 265057 h 26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85327" h="265057">
                <a:moveTo>
                  <a:pt x="2985327" y="0"/>
                </a:moveTo>
                <a:lnTo>
                  <a:pt x="1668975" y="0"/>
                </a:lnTo>
                <a:lnTo>
                  <a:pt x="1574908" y="0"/>
                </a:lnTo>
                <a:lnTo>
                  <a:pt x="0" y="0"/>
                </a:lnTo>
                <a:lnTo>
                  <a:pt x="0" y="265057"/>
                </a:lnTo>
                <a:lnTo>
                  <a:pt x="1668975" y="265057"/>
                </a:lnTo>
                <a:lnTo>
                  <a:pt x="1668975" y="265054"/>
                </a:lnTo>
                <a:lnTo>
                  <a:pt x="2726535" y="26505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3A3B499-D2B0-474A-ABCF-954B42A26FE8}"/>
              </a:ext>
            </a:extLst>
          </p:cNvPr>
          <p:cNvGrpSpPr/>
          <p:nvPr/>
        </p:nvGrpSpPr>
        <p:grpSpPr>
          <a:xfrm>
            <a:off x="8476675" y="1491385"/>
            <a:ext cx="1230432" cy="601528"/>
            <a:chOff x="6108479" y="1592581"/>
            <a:chExt cx="1312856" cy="641823"/>
          </a:xfrm>
        </p:grpSpPr>
        <p:sp>
          <p:nvSpPr>
            <p:cNvPr id="42" name="Freeform 31">
              <a:extLst>
                <a:ext uri="{FF2B5EF4-FFF2-40B4-BE49-F238E27FC236}">
                  <a16:creationId xmlns:a16="http://schemas.microsoft.com/office/drawing/2014/main" id="{0FC6DDB6-1C5B-8B44-A520-9B42E53BCDC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108479" y="1782290"/>
              <a:ext cx="960526" cy="261911"/>
            </a:xfrm>
            <a:custGeom>
              <a:avLst/>
              <a:gdLst>
                <a:gd name="T0" fmla="*/ 0 w 565"/>
                <a:gd name="T1" fmla="*/ 290 h 290"/>
                <a:gd name="T2" fmla="*/ 565 w 565"/>
                <a:gd name="T3" fmla="*/ 290 h 290"/>
                <a:gd name="T4" fmla="*/ 275 w 565"/>
                <a:gd name="T5" fmla="*/ 0 h 290"/>
                <a:gd name="T6" fmla="*/ 0 w 565"/>
                <a:gd name="T7" fmla="*/ 0 h 290"/>
                <a:gd name="T8" fmla="*/ 0 w 565"/>
                <a:gd name="T9" fmla="*/ 290 h 290"/>
                <a:gd name="connsiteX0" fmla="*/ 0 w 10000"/>
                <a:gd name="connsiteY0" fmla="*/ 10000 h 10000"/>
                <a:gd name="connsiteX1" fmla="*/ 10000 w 10000"/>
                <a:gd name="connsiteY1" fmla="*/ 10000 h 10000"/>
                <a:gd name="connsiteX2" fmla="*/ 4867 w 10000"/>
                <a:gd name="connsiteY2" fmla="*/ 0 h 10000"/>
                <a:gd name="connsiteX3" fmla="*/ 0 w 10000"/>
                <a:gd name="connsiteY3" fmla="*/ 1951 h 10000"/>
                <a:gd name="connsiteX4" fmla="*/ 0 w 10000"/>
                <a:gd name="connsiteY4" fmla="*/ 10000 h 10000"/>
                <a:gd name="connsiteX0" fmla="*/ 0 w 10000"/>
                <a:gd name="connsiteY0" fmla="*/ 8341 h 8341"/>
                <a:gd name="connsiteX1" fmla="*/ 10000 w 10000"/>
                <a:gd name="connsiteY1" fmla="*/ 8341 h 8341"/>
                <a:gd name="connsiteX2" fmla="*/ 5819 w 10000"/>
                <a:gd name="connsiteY2" fmla="*/ 0 h 8341"/>
                <a:gd name="connsiteX3" fmla="*/ 0 w 10000"/>
                <a:gd name="connsiteY3" fmla="*/ 292 h 8341"/>
                <a:gd name="connsiteX4" fmla="*/ 0 w 10000"/>
                <a:gd name="connsiteY4" fmla="*/ 8341 h 8341"/>
                <a:gd name="connsiteX0" fmla="*/ 0 w 10000"/>
                <a:gd name="connsiteY0" fmla="*/ 9766 h 9766"/>
                <a:gd name="connsiteX1" fmla="*/ 10000 w 10000"/>
                <a:gd name="connsiteY1" fmla="*/ 9766 h 9766"/>
                <a:gd name="connsiteX2" fmla="*/ 5969 w 10000"/>
                <a:gd name="connsiteY2" fmla="*/ 0 h 9766"/>
                <a:gd name="connsiteX3" fmla="*/ 0 w 10000"/>
                <a:gd name="connsiteY3" fmla="*/ 116 h 9766"/>
                <a:gd name="connsiteX4" fmla="*/ 0 w 10000"/>
                <a:gd name="connsiteY4" fmla="*/ 9766 h 9766"/>
                <a:gd name="connsiteX0" fmla="*/ 0 w 10000"/>
                <a:gd name="connsiteY0" fmla="*/ 9881 h 9881"/>
                <a:gd name="connsiteX1" fmla="*/ 10000 w 10000"/>
                <a:gd name="connsiteY1" fmla="*/ 9881 h 9881"/>
                <a:gd name="connsiteX2" fmla="*/ 6069 w 10000"/>
                <a:gd name="connsiteY2" fmla="*/ 121 h 9881"/>
                <a:gd name="connsiteX3" fmla="*/ 0 w 10000"/>
                <a:gd name="connsiteY3" fmla="*/ 0 h 9881"/>
                <a:gd name="connsiteX4" fmla="*/ 0 w 10000"/>
                <a:gd name="connsiteY4" fmla="*/ 9881 h 9881"/>
                <a:gd name="connsiteX0" fmla="*/ 0 w 10000"/>
                <a:gd name="connsiteY0" fmla="*/ 10120 h 10120"/>
                <a:gd name="connsiteX1" fmla="*/ 10000 w 10000"/>
                <a:gd name="connsiteY1" fmla="*/ 10120 h 10120"/>
                <a:gd name="connsiteX2" fmla="*/ 6069 w 10000"/>
                <a:gd name="connsiteY2" fmla="*/ 0 h 10120"/>
                <a:gd name="connsiteX3" fmla="*/ 0 w 10000"/>
                <a:gd name="connsiteY3" fmla="*/ 120 h 10120"/>
                <a:gd name="connsiteX4" fmla="*/ 0 w 10000"/>
                <a:gd name="connsiteY4" fmla="*/ 10120 h 10120"/>
                <a:gd name="connsiteX0" fmla="*/ 0 w 15151"/>
                <a:gd name="connsiteY0" fmla="*/ 10120 h 10120"/>
                <a:gd name="connsiteX1" fmla="*/ 15151 w 15151"/>
                <a:gd name="connsiteY1" fmla="*/ 10120 h 10120"/>
                <a:gd name="connsiteX2" fmla="*/ 6069 w 15151"/>
                <a:gd name="connsiteY2" fmla="*/ 0 h 10120"/>
                <a:gd name="connsiteX3" fmla="*/ 0 w 15151"/>
                <a:gd name="connsiteY3" fmla="*/ 120 h 10120"/>
                <a:gd name="connsiteX4" fmla="*/ 0 w 15151"/>
                <a:gd name="connsiteY4" fmla="*/ 10120 h 10120"/>
                <a:gd name="connsiteX0" fmla="*/ 0 w 15151"/>
                <a:gd name="connsiteY0" fmla="*/ 10120 h 10120"/>
                <a:gd name="connsiteX1" fmla="*/ 15151 w 15151"/>
                <a:gd name="connsiteY1" fmla="*/ 10120 h 10120"/>
                <a:gd name="connsiteX2" fmla="*/ 10769 w 15151"/>
                <a:gd name="connsiteY2" fmla="*/ 0 h 10120"/>
                <a:gd name="connsiteX3" fmla="*/ 0 w 15151"/>
                <a:gd name="connsiteY3" fmla="*/ 120 h 10120"/>
                <a:gd name="connsiteX4" fmla="*/ 0 w 15151"/>
                <a:gd name="connsiteY4" fmla="*/ 10120 h 10120"/>
                <a:gd name="connsiteX0" fmla="*/ 0 w 15151"/>
                <a:gd name="connsiteY0" fmla="*/ 10000 h 10000"/>
                <a:gd name="connsiteX1" fmla="*/ 15151 w 15151"/>
                <a:gd name="connsiteY1" fmla="*/ 10000 h 10000"/>
                <a:gd name="connsiteX2" fmla="*/ 11091 w 15151"/>
                <a:gd name="connsiteY2" fmla="*/ 36 h 10000"/>
                <a:gd name="connsiteX3" fmla="*/ 0 w 15151"/>
                <a:gd name="connsiteY3" fmla="*/ 0 h 10000"/>
                <a:gd name="connsiteX4" fmla="*/ 0 w 15151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51" h="10000">
                  <a:moveTo>
                    <a:pt x="0" y="10000"/>
                  </a:moveTo>
                  <a:lnTo>
                    <a:pt x="15151" y="10000"/>
                  </a:lnTo>
                  <a:lnTo>
                    <a:pt x="11091" y="36"/>
                  </a:lnTo>
                  <a:lnTo>
                    <a:pt x="0" y="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43" name="Freeform 33">
              <a:extLst>
                <a:ext uri="{FF2B5EF4-FFF2-40B4-BE49-F238E27FC236}">
                  <a16:creationId xmlns:a16="http://schemas.microsoft.com/office/drawing/2014/main" id="{33E1F4A2-5D88-DD44-845E-8A15F3DA59F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069005" y="1592581"/>
              <a:ext cx="352330" cy="641823"/>
            </a:xfrm>
            <a:custGeom>
              <a:avLst/>
              <a:gdLst>
                <a:gd name="T0" fmla="*/ 0 w 314"/>
                <a:gd name="T1" fmla="*/ 286 h 572"/>
                <a:gd name="T2" fmla="*/ 314 w 314"/>
                <a:gd name="T3" fmla="*/ 0 h 572"/>
                <a:gd name="T4" fmla="*/ 314 w 314"/>
                <a:gd name="T5" fmla="*/ 286 h 572"/>
                <a:gd name="T6" fmla="*/ 314 w 314"/>
                <a:gd name="T7" fmla="*/ 572 h 572"/>
                <a:gd name="T8" fmla="*/ 0 w 314"/>
                <a:gd name="T9" fmla="*/ 286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4" h="572">
                  <a:moveTo>
                    <a:pt x="0" y="286"/>
                  </a:moveTo>
                  <a:lnTo>
                    <a:pt x="314" y="0"/>
                  </a:lnTo>
                  <a:lnTo>
                    <a:pt x="314" y="286"/>
                  </a:lnTo>
                  <a:lnTo>
                    <a:pt x="314" y="572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</p:grpSp>
      <p:sp>
        <p:nvSpPr>
          <p:cNvPr id="51" name="Freeform 50">
            <a:extLst>
              <a:ext uri="{FF2B5EF4-FFF2-40B4-BE49-F238E27FC236}">
                <a16:creationId xmlns:a16="http://schemas.microsoft.com/office/drawing/2014/main" id="{EFBABB73-12F1-FB4B-AA8E-9A8920FD96D3}"/>
              </a:ext>
            </a:extLst>
          </p:cNvPr>
          <p:cNvSpPr/>
          <p:nvPr/>
        </p:nvSpPr>
        <p:spPr>
          <a:xfrm rot="16200000">
            <a:off x="6961224" y="3448053"/>
            <a:ext cx="2064517" cy="229664"/>
          </a:xfrm>
          <a:custGeom>
            <a:avLst/>
            <a:gdLst>
              <a:gd name="connsiteX0" fmla="*/ 2382675 w 2382675"/>
              <a:gd name="connsiteY0" fmla="*/ 0 h 265057"/>
              <a:gd name="connsiteX1" fmla="*/ 1066322 w 2382675"/>
              <a:gd name="connsiteY1" fmla="*/ 0 h 265057"/>
              <a:gd name="connsiteX2" fmla="*/ 972256 w 2382675"/>
              <a:gd name="connsiteY2" fmla="*/ 0 h 265057"/>
              <a:gd name="connsiteX3" fmla="*/ 0 w 2382675"/>
              <a:gd name="connsiteY3" fmla="*/ 0 h 265057"/>
              <a:gd name="connsiteX4" fmla="*/ 0 w 2382675"/>
              <a:gd name="connsiteY4" fmla="*/ 265057 h 265057"/>
              <a:gd name="connsiteX5" fmla="*/ 1066322 w 2382675"/>
              <a:gd name="connsiteY5" fmla="*/ 265057 h 265057"/>
              <a:gd name="connsiteX6" fmla="*/ 1066322 w 2382675"/>
              <a:gd name="connsiteY6" fmla="*/ 265054 h 265057"/>
              <a:gd name="connsiteX7" fmla="*/ 2123883 w 2382675"/>
              <a:gd name="connsiteY7" fmla="*/ 265057 h 26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82675" h="265057">
                <a:moveTo>
                  <a:pt x="2382675" y="0"/>
                </a:moveTo>
                <a:lnTo>
                  <a:pt x="1066322" y="0"/>
                </a:lnTo>
                <a:lnTo>
                  <a:pt x="972256" y="0"/>
                </a:lnTo>
                <a:lnTo>
                  <a:pt x="0" y="0"/>
                </a:lnTo>
                <a:lnTo>
                  <a:pt x="0" y="265057"/>
                </a:lnTo>
                <a:lnTo>
                  <a:pt x="1066322" y="265057"/>
                </a:lnTo>
                <a:lnTo>
                  <a:pt x="1066322" y="265054"/>
                </a:lnTo>
                <a:lnTo>
                  <a:pt x="2123883" y="26505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87F04C2-84F6-F349-998C-C5024B238EB2}"/>
              </a:ext>
            </a:extLst>
          </p:cNvPr>
          <p:cNvGrpSpPr/>
          <p:nvPr/>
        </p:nvGrpSpPr>
        <p:grpSpPr>
          <a:xfrm>
            <a:off x="7289030" y="2354316"/>
            <a:ext cx="819598" cy="556121"/>
            <a:chOff x="4081436" y="3297300"/>
            <a:chExt cx="945904" cy="641823"/>
          </a:xfrm>
        </p:grpSpPr>
        <p:sp>
          <p:nvSpPr>
            <p:cNvPr id="37" name="Freeform 31">
              <a:extLst>
                <a:ext uri="{FF2B5EF4-FFF2-40B4-BE49-F238E27FC236}">
                  <a16:creationId xmlns:a16="http://schemas.microsoft.com/office/drawing/2014/main" id="{30578DE9-9CB9-BF41-8ADB-516C08BAF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3371" y="3488859"/>
              <a:ext cx="633969" cy="265054"/>
            </a:xfrm>
            <a:custGeom>
              <a:avLst/>
              <a:gdLst>
                <a:gd name="T0" fmla="*/ 0 w 565"/>
                <a:gd name="T1" fmla="*/ 290 h 290"/>
                <a:gd name="T2" fmla="*/ 565 w 565"/>
                <a:gd name="T3" fmla="*/ 290 h 290"/>
                <a:gd name="T4" fmla="*/ 275 w 565"/>
                <a:gd name="T5" fmla="*/ 0 h 290"/>
                <a:gd name="T6" fmla="*/ 0 w 565"/>
                <a:gd name="T7" fmla="*/ 0 h 290"/>
                <a:gd name="T8" fmla="*/ 0 w 565"/>
                <a:gd name="T9" fmla="*/ 290 h 290"/>
                <a:gd name="connsiteX0" fmla="*/ 0 w 10000"/>
                <a:gd name="connsiteY0" fmla="*/ 10000 h 10000"/>
                <a:gd name="connsiteX1" fmla="*/ 10000 w 10000"/>
                <a:gd name="connsiteY1" fmla="*/ 10000 h 10000"/>
                <a:gd name="connsiteX2" fmla="*/ 4867 w 10000"/>
                <a:gd name="connsiteY2" fmla="*/ 0 h 10000"/>
                <a:gd name="connsiteX3" fmla="*/ 0 w 10000"/>
                <a:gd name="connsiteY3" fmla="*/ 1951 h 10000"/>
                <a:gd name="connsiteX4" fmla="*/ 0 w 10000"/>
                <a:gd name="connsiteY4" fmla="*/ 10000 h 10000"/>
                <a:gd name="connsiteX0" fmla="*/ 0 w 10000"/>
                <a:gd name="connsiteY0" fmla="*/ 8341 h 8341"/>
                <a:gd name="connsiteX1" fmla="*/ 10000 w 10000"/>
                <a:gd name="connsiteY1" fmla="*/ 8341 h 8341"/>
                <a:gd name="connsiteX2" fmla="*/ 5819 w 10000"/>
                <a:gd name="connsiteY2" fmla="*/ 0 h 8341"/>
                <a:gd name="connsiteX3" fmla="*/ 0 w 10000"/>
                <a:gd name="connsiteY3" fmla="*/ 292 h 8341"/>
                <a:gd name="connsiteX4" fmla="*/ 0 w 10000"/>
                <a:gd name="connsiteY4" fmla="*/ 8341 h 8341"/>
                <a:gd name="connsiteX0" fmla="*/ 0 w 10000"/>
                <a:gd name="connsiteY0" fmla="*/ 9766 h 9766"/>
                <a:gd name="connsiteX1" fmla="*/ 10000 w 10000"/>
                <a:gd name="connsiteY1" fmla="*/ 9766 h 9766"/>
                <a:gd name="connsiteX2" fmla="*/ 5969 w 10000"/>
                <a:gd name="connsiteY2" fmla="*/ 0 h 9766"/>
                <a:gd name="connsiteX3" fmla="*/ 0 w 10000"/>
                <a:gd name="connsiteY3" fmla="*/ 116 h 9766"/>
                <a:gd name="connsiteX4" fmla="*/ 0 w 10000"/>
                <a:gd name="connsiteY4" fmla="*/ 9766 h 9766"/>
                <a:gd name="connsiteX0" fmla="*/ 0 w 10000"/>
                <a:gd name="connsiteY0" fmla="*/ 9881 h 9881"/>
                <a:gd name="connsiteX1" fmla="*/ 10000 w 10000"/>
                <a:gd name="connsiteY1" fmla="*/ 9881 h 9881"/>
                <a:gd name="connsiteX2" fmla="*/ 6069 w 10000"/>
                <a:gd name="connsiteY2" fmla="*/ 121 h 9881"/>
                <a:gd name="connsiteX3" fmla="*/ 0 w 10000"/>
                <a:gd name="connsiteY3" fmla="*/ 0 h 9881"/>
                <a:gd name="connsiteX4" fmla="*/ 0 w 10000"/>
                <a:gd name="connsiteY4" fmla="*/ 9881 h 9881"/>
                <a:gd name="connsiteX0" fmla="*/ 0 w 10000"/>
                <a:gd name="connsiteY0" fmla="*/ 10120 h 10120"/>
                <a:gd name="connsiteX1" fmla="*/ 10000 w 10000"/>
                <a:gd name="connsiteY1" fmla="*/ 10120 h 10120"/>
                <a:gd name="connsiteX2" fmla="*/ 6069 w 10000"/>
                <a:gd name="connsiteY2" fmla="*/ 0 h 10120"/>
                <a:gd name="connsiteX3" fmla="*/ 0 w 10000"/>
                <a:gd name="connsiteY3" fmla="*/ 120 h 10120"/>
                <a:gd name="connsiteX4" fmla="*/ 0 w 10000"/>
                <a:gd name="connsiteY4" fmla="*/ 10120 h 1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120">
                  <a:moveTo>
                    <a:pt x="0" y="10120"/>
                  </a:moveTo>
                  <a:lnTo>
                    <a:pt x="10000" y="10120"/>
                  </a:lnTo>
                  <a:lnTo>
                    <a:pt x="6069" y="0"/>
                  </a:lnTo>
                  <a:lnTo>
                    <a:pt x="0" y="120"/>
                  </a:lnTo>
                  <a:lnTo>
                    <a:pt x="0" y="1012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38" name="Freeform 33">
              <a:extLst>
                <a:ext uri="{FF2B5EF4-FFF2-40B4-BE49-F238E27FC236}">
                  <a16:creationId xmlns:a16="http://schemas.microsoft.com/office/drawing/2014/main" id="{CDCD5660-9C38-F34A-9531-6B8B08B8D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1436" y="3297300"/>
              <a:ext cx="352330" cy="641823"/>
            </a:xfrm>
            <a:custGeom>
              <a:avLst/>
              <a:gdLst>
                <a:gd name="T0" fmla="*/ 0 w 314"/>
                <a:gd name="T1" fmla="*/ 286 h 572"/>
                <a:gd name="T2" fmla="*/ 314 w 314"/>
                <a:gd name="T3" fmla="*/ 0 h 572"/>
                <a:gd name="T4" fmla="*/ 314 w 314"/>
                <a:gd name="T5" fmla="*/ 286 h 572"/>
                <a:gd name="T6" fmla="*/ 314 w 314"/>
                <a:gd name="T7" fmla="*/ 572 h 572"/>
                <a:gd name="T8" fmla="*/ 0 w 314"/>
                <a:gd name="T9" fmla="*/ 286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4" h="572">
                  <a:moveTo>
                    <a:pt x="0" y="286"/>
                  </a:moveTo>
                  <a:lnTo>
                    <a:pt x="314" y="0"/>
                  </a:lnTo>
                  <a:lnTo>
                    <a:pt x="314" y="286"/>
                  </a:lnTo>
                  <a:lnTo>
                    <a:pt x="314" y="572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6B90C9B-FC62-6B4F-9FE0-BE2122EE4C95}"/>
              </a:ext>
            </a:extLst>
          </p:cNvPr>
          <p:cNvSpPr txBox="1"/>
          <p:nvPr/>
        </p:nvSpPr>
        <p:spPr>
          <a:xfrm>
            <a:off x="6736034" y="6169814"/>
            <a:ext cx="3822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/>
              <a:t>PhD and Technical students leaving CERN</a:t>
            </a:r>
          </a:p>
        </p:txBody>
      </p:sp>
      <p:graphicFrame>
        <p:nvGraphicFramePr>
          <p:cNvPr id="34" name="Chart 33">
            <a:extLst>
              <a:ext uri="{FF2B5EF4-FFF2-40B4-BE49-F238E27FC236}">
                <a16:creationId xmlns:a16="http://schemas.microsoft.com/office/drawing/2014/main" id="{4083DCA7-9F7A-B544-A1ED-1E190C5CB47B}"/>
              </a:ext>
            </a:extLst>
          </p:cNvPr>
          <p:cNvGraphicFramePr/>
          <p:nvPr/>
        </p:nvGraphicFramePr>
        <p:xfrm>
          <a:off x="615409" y="2099160"/>
          <a:ext cx="5390308" cy="3494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9B96EE0-A889-5140-AC78-29EE0B18D996}"/>
              </a:ext>
            </a:extLst>
          </p:cNvPr>
          <p:cNvSpPr txBox="1"/>
          <p:nvPr/>
        </p:nvSpPr>
        <p:spPr>
          <a:xfrm>
            <a:off x="2090692" y="2235097"/>
            <a:ext cx="28856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/>
              <a:t>27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F8EB1B3-3FE9-FB42-AF4B-4FE17ACE63AF}"/>
              </a:ext>
            </a:extLst>
          </p:cNvPr>
          <p:cNvSpPr txBox="1"/>
          <p:nvPr/>
        </p:nvSpPr>
        <p:spPr>
          <a:xfrm>
            <a:off x="4264209" y="4451495"/>
            <a:ext cx="288560" cy="1862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/>
              <a:t>67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6347F0-FDFF-4948-BACB-05619D880E21}"/>
              </a:ext>
            </a:extLst>
          </p:cNvPr>
          <p:cNvSpPr txBox="1"/>
          <p:nvPr/>
        </p:nvSpPr>
        <p:spPr>
          <a:xfrm>
            <a:off x="596392" y="5319791"/>
            <a:ext cx="377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/>
              <a:t>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23DF7F2-CA0F-3A49-9222-34D0CEA3F786}"/>
              </a:ext>
            </a:extLst>
          </p:cNvPr>
          <p:cNvSpPr txBox="1"/>
          <p:nvPr/>
        </p:nvSpPr>
        <p:spPr>
          <a:xfrm>
            <a:off x="614159" y="1646417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accent4"/>
                </a:solidFill>
              </a:rPr>
              <a:t>Number </a:t>
            </a:r>
            <a:br>
              <a:rPr lang="en-US" sz="900">
                <a:solidFill>
                  <a:schemeClr val="accent4"/>
                </a:solidFill>
              </a:rPr>
            </a:br>
            <a:r>
              <a:rPr lang="en-US" sz="900">
                <a:solidFill>
                  <a:schemeClr val="accent4"/>
                </a:solidFill>
              </a:rPr>
              <a:t>of Persons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984863-39F1-614A-BBF3-25EFF5B1DE17}"/>
              </a:ext>
            </a:extLst>
          </p:cNvPr>
          <p:cNvSpPr txBox="1"/>
          <p:nvPr/>
        </p:nvSpPr>
        <p:spPr>
          <a:xfrm>
            <a:off x="696000" y="5716482"/>
            <a:ext cx="540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>
                <a:ea typeface="ＭＳ Ｐゴシック" pitchFamily="-112" charset="-128"/>
                <a:cs typeface="Arial" pitchFamily="34" charset="0"/>
              </a:rPr>
              <a:t>Age Distribution of Scientists working at CERN </a:t>
            </a:r>
          </a:p>
          <a:p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D33F151-F156-6349-812B-EF6F3861EF21}"/>
              </a:ext>
            </a:extLst>
          </p:cNvPr>
          <p:cNvCxnSpPr/>
          <p:nvPr/>
        </p:nvCxnSpPr>
        <p:spPr>
          <a:xfrm>
            <a:off x="2144389" y="2388985"/>
            <a:ext cx="0" cy="2930806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FAF6CCF-9D2D-2042-995F-19818448BE69}"/>
              </a:ext>
            </a:extLst>
          </p:cNvPr>
          <p:cNvCxnSpPr>
            <a:cxnSpLocks/>
          </p:cNvCxnSpPr>
          <p:nvPr/>
        </p:nvCxnSpPr>
        <p:spPr>
          <a:xfrm>
            <a:off x="4304215" y="4775982"/>
            <a:ext cx="0" cy="54978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A3451E18-5F9B-D44B-9E21-BCE800C6CE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262" y="5110245"/>
            <a:ext cx="285668" cy="207403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84A9DF28-E2D7-E446-B37D-3D739EA283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573" y="4884650"/>
            <a:ext cx="530635" cy="432998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0F6289BA-AAF1-C64D-972D-C4E5B99738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9100" y="4722299"/>
            <a:ext cx="515690" cy="595349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5D84CA29-02E5-F74C-8EBD-2A2439E466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39146" y="4801036"/>
            <a:ext cx="410009" cy="516612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DD118EEC-6C63-F643-84E9-92AD61233A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96719" y="4784902"/>
            <a:ext cx="557334" cy="532746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EC8D06ED-4275-4349-A7A9-C8928093885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67207" y="4214357"/>
            <a:ext cx="455584" cy="531515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4E5925F1-AF91-2749-B722-7B4AE01FCFB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30570" y="4548239"/>
            <a:ext cx="573618" cy="1633481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AC6F8854-16C3-234A-A9C2-E17A6CA30B3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862721" y="4595144"/>
            <a:ext cx="751412" cy="1547264"/>
          </a:xfrm>
          <a:prstGeom prst="rect">
            <a:avLst/>
          </a:prstGeom>
        </p:spPr>
      </p:pic>
      <p:grpSp>
        <p:nvGrpSpPr>
          <p:cNvPr id="75" name="Group 74">
            <a:extLst>
              <a:ext uri="{FF2B5EF4-FFF2-40B4-BE49-F238E27FC236}">
                <a16:creationId xmlns:a16="http://schemas.microsoft.com/office/drawing/2014/main" id="{A53D60C6-E12E-574B-9534-C4B135C89655}"/>
              </a:ext>
            </a:extLst>
          </p:cNvPr>
          <p:cNvGrpSpPr/>
          <p:nvPr/>
        </p:nvGrpSpPr>
        <p:grpSpPr>
          <a:xfrm>
            <a:off x="9229725" y="3168626"/>
            <a:ext cx="2458002" cy="1361690"/>
            <a:chOff x="8970083" y="3433912"/>
            <a:chExt cx="2458002" cy="1361690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5C48610-6EF8-0046-8B1E-BE11DFB3C9B6}"/>
                </a:ext>
              </a:extLst>
            </p:cNvPr>
            <p:cNvSpPr txBox="1"/>
            <p:nvPr/>
          </p:nvSpPr>
          <p:spPr>
            <a:xfrm>
              <a:off x="8970083" y="4210827"/>
              <a:ext cx="245800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600" b="1"/>
                <a:t>36% </a:t>
              </a:r>
              <a:endParaRPr lang="en-US" sz="1600" b="1"/>
            </a:p>
            <a:p>
              <a:pPr algn="ctr"/>
              <a:r>
                <a:rPr lang="fr-CH" sz="1600"/>
                <a:t>Academia or </a:t>
              </a:r>
              <a:r>
                <a:rPr lang="fr-CH" sz="1600" err="1"/>
                <a:t>Research</a:t>
              </a:r>
              <a:endParaRPr lang="en-US" sz="1600"/>
            </a:p>
          </p:txBody>
        </p:sp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6EB51E5C-AC1B-D949-A767-102EA3283E8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98879" y="3433912"/>
              <a:ext cx="1199617" cy="766369"/>
            </a:xfrm>
            <a:prstGeom prst="rect">
              <a:avLst/>
            </a:prstGeom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AAB90DE-093F-9B47-8312-CFA469C793D2}"/>
              </a:ext>
            </a:extLst>
          </p:cNvPr>
          <p:cNvGrpSpPr/>
          <p:nvPr/>
        </p:nvGrpSpPr>
        <p:grpSpPr>
          <a:xfrm>
            <a:off x="6027376" y="2322811"/>
            <a:ext cx="1686628" cy="1299533"/>
            <a:chOff x="5829039" y="2481565"/>
            <a:chExt cx="1686628" cy="1299533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DD9B966-F815-794E-8373-F18349FA6227}"/>
                </a:ext>
              </a:extLst>
            </p:cNvPr>
            <p:cNvSpPr txBox="1"/>
            <p:nvPr/>
          </p:nvSpPr>
          <p:spPr>
            <a:xfrm>
              <a:off x="5829039" y="3196323"/>
              <a:ext cx="16866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600" b="1"/>
                <a:t>45% </a:t>
              </a:r>
              <a:endParaRPr lang="en-US" sz="1600" b="1"/>
            </a:p>
            <a:p>
              <a:pPr algn="ctr"/>
              <a:r>
                <a:rPr lang="fr-CH" sz="1600" err="1"/>
                <a:t>Industry</a:t>
              </a:r>
              <a:endParaRPr lang="en-US" sz="1600"/>
            </a:p>
          </p:txBody>
        </p:sp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0BE157E3-00B0-BC4A-9AA9-DD18188C2ED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79993" y="2481565"/>
              <a:ext cx="650240" cy="617220"/>
            </a:xfrm>
            <a:prstGeom prst="rect">
              <a:avLst/>
            </a:prstGeom>
          </p:spPr>
        </p:pic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013D4E3B-C039-9646-87BD-F9A523757C56}"/>
              </a:ext>
            </a:extLst>
          </p:cNvPr>
          <p:cNvGrpSpPr/>
          <p:nvPr/>
        </p:nvGrpSpPr>
        <p:grpSpPr>
          <a:xfrm>
            <a:off x="8739666" y="1256318"/>
            <a:ext cx="2964880" cy="1650848"/>
            <a:chOff x="8497273" y="1399638"/>
            <a:chExt cx="2964880" cy="165084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A73A0381-0A68-9A4B-93C5-14E17DB02C90}"/>
                </a:ext>
              </a:extLst>
            </p:cNvPr>
            <p:cNvSpPr txBox="1"/>
            <p:nvPr/>
          </p:nvSpPr>
          <p:spPr>
            <a:xfrm>
              <a:off x="8497273" y="2219489"/>
              <a:ext cx="29648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600" b="1"/>
                <a:t>19% </a:t>
              </a:r>
              <a:endParaRPr lang="en-US" sz="1600" b="1"/>
            </a:p>
            <a:p>
              <a:pPr algn="ctr"/>
              <a:r>
                <a:rPr lang="fr-CH" sz="1600" err="1"/>
                <a:t>Other</a:t>
              </a:r>
              <a:r>
                <a:rPr lang="fr-CH" sz="1600"/>
                <a:t> </a:t>
              </a:r>
              <a:r>
                <a:rPr lang="fr-CH" sz="1600" err="1"/>
                <a:t>fields</a:t>
              </a:r>
              <a:r>
                <a:rPr lang="fr-CH" sz="1600"/>
                <a:t>, </a:t>
              </a:r>
              <a:r>
                <a:rPr lang="fr-CH" sz="1600" err="1"/>
                <a:t>including</a:t>
              </a:r>
              <a:r>
                <a:rPr lang="fr-CH" sz="1600"/>
                <a:t> </a:t>
              </a:r>
              <a:br>
                <a:rPr lang="fr-CH" sz="1600"/>
              </a:br>
              <a:r>
                <a:rPr lang="fr-CH" sz="1600" err="1"/>
                <a:t>government</a:t>
              </a:r>
              <a:r>
                <a:rPr lang="fr-CH" sz="1600"/>
                <a:t> organisations</a:t>
              </a:r>
              <a:endParaRPr lang="en-US" sz="1600"/>
            </a:p>
          </p:txBody>
        </p:sp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5C819733-F48D-4F45-913F-FD93FA54219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59745" y="1399638"/>
              <a:ext cx="480018" cy="628138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28A8E230-DA2A-2242-B41D-88FEEFC6B1C8}"/>
              </a:ext>
            </a:extLst>
          </p:cNvPr>
          <p:cNvSpPr txBox="1"/>
          <p:nvPr/>
        </p:nvSpPr>
        <p:spPr>
          <a:xfrm>
            <a:off x="9358827" y="6001056"/>
            <a:ext cx="164500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i="1" dirty="0"/>
              <a:t>Source: CERN Alumni survey (2014)</a:t>
            </a:r>
            <a:endParaRPr lang="en-US" sz="7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9016F9-27F1-624B-E86E-D1D2068CD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z="120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27</a:t>
            </a:fld>
            <a:endParaRPr lang="fr-FR" sz="12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FC43E692-3B95-CB79-C691-ADAB667D44EA}"/>
              </a:ext>
            </a:extLst>
          </p:cNvPr>
          <p:cNvSpPr txBox="1">
            <a:spLocks/>
          </p:cNvSpPr>
          <p:nvPr/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30 January 2025</a:t>
            </a:r>
            <a:endParaRPr lang="fr-FR" dirty="0"/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3755F618-7D2F-77B8-3770-A9FC0E776332}"/>
              </a:ext>
            </a:extLst>
          </p:cNvPr>
          <p:cNvSpPr txBox="1">
            <a:spLocks/>
          </p:cNvSpPr>
          <p:nvPr/>
        </p:nvSpPr>
        <p:spPr>
          <a:xfrm>
            <a:off x="1296000" y="6439599"/>
            <a:ext cx="3608877" cy="24183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l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FICSA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976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50" grpId="0" animBg="1"/>
      <p:bldP spid="5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CERN’s training, education </a:t>
            </a:r>
            <a:br>
              <a:rPr lang="en-US" sz="3600" dirty="0"/>
            </a:br>
            <a:r>
              <a:rPr lang="en-US" sz="3600" dirty="0"/>
              <a:t>and outreach </a:t>
            </a:r>
            <a:r>
              <a:rPr lang="en-US" sz="3600" dirty="0" err="1"/>
              <a:t>programmes</a:t>
            </a:r>
            <a:endParaRPr lang="en-US" sz="3600" dirty="0"/>
          </a:p>
        </p:txBody>
      </p:sp>
      <p:sp>
        <p:nvSpPr>
          <p:cNvPr id="8" name="ZoneTexte 9"/>
          <p:cNvSpPr txBox="1"/>
          <p:nvPr/>
        </p:nvSpPr>
        <p:spPr>
          <a:xfrm>
            <a:off x="695999" y="1670570"/>
            <a:ext cx="3528000" cy="824601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1002 graduates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(including Research Fellows)</a:t>
            </a:r>
            <a:endParaRPr lang="en-US" sz="16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ZoneTexte 10"/>
          <p:cNvSpPr txBox="1"/>
          <p:nvPr/>
        </p:nvSpPr>
        <p:spPr>
          <a:xfrm>
            <a:off x="4331999" y="1670568"/>
            <a:ext cx="3528000" cy="824600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53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3 000 PhD students</a:t>
            </a:r>
          </a:p>
        </p:txBody>
      </p:sp>
      <p:sp>
        <p:nvSpPr>
          <p:cNvPr id="10" name="ZoneTexte 11"/>
          <p:cNvSpPr txBox="1"/>
          <p:nvPr/>
        </p:nvSpPr>
        <p:spPr>
          <a:xfrm>
            <a:off x="7967998" y="1670569"/>
            <a:ext cx="3528000" cy="824601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300 Undergraduate students </a:t>
            </a:r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 </a:t>
            </a:r>
            <a:b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Summer </a:t>
            </a:r>
            <a:r>
              <a:rPr lang="en-US" sz="16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programmes</a:t>
            </a:r>
            <a:endParaRPr lang="en-US" sz="1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ZoneTexte 12"/>
          <p:cNvSpPr txBox="1"/>
          <p:nvPr/>
        </p:nvSpPr>
        <p:spPr>
          <a:xfrm>
            <a:off x="7967998" y="5363178"/>
            <a:ext cx="3528000" cy="1077217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rPr>
              <a:t>4.7M followers </a:t>
            </a:r>
            <a:r>
              <a:rPr lang="en-US" sz="16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rPr>
              <a:t>on social media, from around the globe </a:t>
            </a:r>
          </a:p>
        </p:txBody>
      </p:sp>
      <p:sp>
        <p:nvSpPr>
          <p:cNvPr id="12" name="ZoneTexte 13"/>
          <p:cNvSpPr txBox="1"/>
          <p:nvPr/>
        </p:nvSpPr>
        <p:spPr>
          <a:xfrm>
            <a:off x="695999" y="5363178"/>
            <a:ext cx="3528000" cy="1077217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CH" sz="1600" b="1">
                <a:solidFill>
                  <a:schemeClr val="bg1"/>
                </a:solidFill>
              </a:rPr>
              <a:t>&gt; </a:t>
            </a:r>
            <a:r>
              <a:rPr lang="fr-CH" sz="1600" b="1" dirty="0">
                <a:solidFill>
                  <a:schemeClr val="bg1"/>
                </a:solidFill>
              </a:rPr>
              <a:t>1</a:t>
            </a:r>
            <a:r>
              <a:rPr lang="en-CH" sz="1600" b="1">
                <a:solidFill>
                  <a:schemeClr val="bg1"/>
                </a:solidFill>
              </a:rPr>
              <a:t>5</a:t>
            </a:r>
            <a:r>
              <a:rPr lang="fr-CH" sz="1600" b="1" dirty="0">
                <a:solidFill>
                  <a:schemeClr val="bg1"/>
                </a:solidFill>
              </a:rPr>
              <a:t> 0</a:t>
            </a:r>
            <a:r>
              <a:rPr lang="en-CH" sz="1600" b="1">
                <a:solidFill>
                  <a:schemeClr val="bg1"/>
                </a:solidFill>
              </a:rPr>
              <a:t>00 </a:t>
            </a:r>
            <a:r>
              <a:rPr lang="en-US" sz="1600" b="1" dirty="0">
                <a:solidFill>
                  <a:schemeClr val="bg1"/>
                </a:solidFill>
              </a:rPr>
              <a:t>teachers </a:t>
            </a:r>
            <a:r>
              <a:rPr lang="en-US" sz="1600" dirty="0">
                <a:solidFill>
                  <a:schemeClr val="bg1"/>
                </a:solidFill>
              </a:rPr>
              <a:t>participating in dedicated </a:t>
            </a:r>
            <a:r>
              <a:rPr lang="en-US" sz="1600" dirty="0" err="1">
                <a:solidFill>
                  <a:schemeClr val="bg1"/>
                </a:solidFill>
              </a:rPr>
              <a:t>programmes</a:t>
            </a:r>
            <a:r>
              <a:rPr lang="en-US" sz="1600" dirty="0">
                <a:solidFill>
                  <a:schemeClr val="bg1"/>
                </a:solidFill>
              </a:rPr>
              <a:t>, since 1998</a:t>
            </a:r>
          </a:p>
        </p:txBody>
      </p:sp>
      <p:sp>
        <p:nvSpPr>
          <p:cNvPr id="13" name="ZoneTexte 14"/>
          <p:cNvSpPr txBox="1"/>
          <p:nvPr/>
        </p:nvSpPr>
        <p:spPr>
          <a:xfrm>
            <a:off x="4379946" y="5363179"/>
            <a:ext cx="3522039" cy="1077218"/>
          </a:xfrm>
          <a:prstGeom prst="rect">
            <a:avLst/>
          </a:prstGeom>
          <a:solidFill>
            <a:srgbClr val="61C5D3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Around </a:t>
            </a:r>
            <a:r>
              <a:rPr lang="en-US" sz="16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150 000 visitors </a:t>
            </a:r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per year on guided tours of CERN,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from &gt;50 countries</a:t>
            </a:r>
            <a:endParaRPr lang="en-US" sz="1600" dirty="0">
              <a:solidFill>
                <a:schemeClr val="bg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8DB82F-2F17-0403-F4FF-7C289F45C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z="120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28</a:t>
            </a:fld>
            <a:endParaRPr lang="fr-FR" sz="12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DD717B-F8FD-D945-9FCC-F0CF760134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999" y="2495168"/>
            <a:ext cx="10799999" cy="286800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34EC484-869E-8C40-94F9-C05C869C570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42496" y="4065177"/>
            <a:ext cx="309781" cy="290065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CE172635-743E-954D-BFDD-C4E4AD27D5DD}"/>
              </a:ext>
            </a:extLst>
          </p:cNvPr>
          <p:cNvGrpSpPr/>
          <p:nvPr/>
        </p:nvGrpSpPr>
        <p:grpSpPr>
          <a:xfrm>
            <a:off x="8369049" y="3969647"/>
            <a:ext cx="3857603" cy="1155087"/>
            <a:chOff x="9891049" y="2457963"/>
            <a:chExt cx="2441337" cy="1000483"/>
          </a:xfrm>
        </p:grpSpPr>
        <p:sp>
          <p:nvSpPr>
            <p:cNvPr id="23" name="Google Shape;437;p44">
              <a:extLst>
                <a:ext uri="{FF2B5EF4-FFF2-40B4-BE49-F238E27FC236}">
                  <a16:creationId xmlns:a16="http://schemas.microsoft.com/office/drawing/2014/main" id="{08571F29-0784-C147-9743-9754DC4FF772}"/>
                </a:ext>
              </a:extLst>
            </p:cNvPr>
            <p:cNvSpPr/>
            <p:nvPr/>
          </p:nvSpPr>
          <p:spPr>
            <a:xfrm rot="5400000">
              <a:off x="10611476" y="1737536"/>
              <a:ext cx="1000483" cy="2441337"/>
            </a:xfrm>
            <a:prstGeom prst="flowChartOffpageConnector">
              <a:avLst/>
            </a:pr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E15E32"/>
                </a:solidFill>
              </a:endParaRPr>
            </a:p>
          </p:txBody>
        </p:sp>
        <p:sp>
          <p:nvSpPr>
            <p:cNvPr id="24" name="TextBox 6">
              <a:extLst>
                <a:ext uri="{FF2B5EF4-FFF2-40B4-BE49-F238E27FC236}">
                  <a16:creationId xmlns:a16="http://schemas.microsoft.com/office/drawing/2014/main" id="{AFC931DD-6E5E-BC44-A3A7-B63893684F98}"/>
                </a:ext>
              </a:extLst>
            </p:cNvPr>
            <p:cNvSpPr txBox="1"/>
            <p:nvPr/>
          </p:nvSpPr>
          <p:spPr>
            <a:xfrm>
              <a:off x="10301360" y="2499750"/>
              <a:ext cx="2009095" cy="813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Numbers for </a:t>
              </a:r>
              <a:r>
                <a:rPr lang="fr-CH" sz="1400" b="1" dirty="0" err="1">
                  <a:solidFill>
                    <a:schemeClr val="bg1"/>
                  </a:solidFill>
                </a:rPr>
                <a:t>Serbia</a:t>
              </a:r>
              <a:endParaRPr lang="en-GB" sz="1400" b="1" dirty="0">
                <a:solidFill>
                  <a:schemeClr val="bg2"/>
                </a:solidFill>
                <a:effectLst>
                  <a:outerShdw sx="1000" sy="1000" algn="tl" rotWithShape="0">
                    <a:prstClr val="black"/>
                  </a:outerShdw>
                </a:effectLst>
              </a:endParaRPr>
            </a:p>
            <a:p>
              <a:endParaRPr lang="en-GB" sz="500" b="1" dirty="0">
                <a:solidFill>
                  <a:schemeClr val="bg2"/>
                </a:solidFill>
                <a:effectLst>
                  <a:outerShdw sx="1000" sy="1000" algn="tl" rotWithShape="0">
                    <a:prstClr val="black"/>
                  </a:outerShdw>
                </a:effectLst>
                <a:latin typeface="Arial" charset="0"/>
                <a:ea typeface="Arial" charset="0"/>
                <a:cs typeface="Arial" charset="0"/>
              </a:endParaRPr>
            </a:p>
            <a:p>
              <a:r>
                <a:rPr lang="en-US" sz="1200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3</a:t>
              </a:r>
              <a:r>
                <a:rPr lang="en-US" sz="12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summer students </a:t>
              </a:r>
              <a:r>
                <a:rPr lang="en-US" sz="8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during 2023</a:t>
              </a:r>
              <a:endParaRPr lang="en-US" sz="800" dirty="0">
                <a:solidFill>
                  <a:schemeClr val="bg1"/>
                </a:solidFill>
                <a:ea typeface="Arial" charset="0"/>
                <a:cs typeface="Arial" charset="0"/>
              </a:endParaRPr>
            </a:p>
            <a:p>
              <a:r>
                <a:rPr lang="en-US" sz="1200" b="1" dirty="0">
                  <a:solidFill>
                    <a:schemeClr val="bg1"/>
                  </a:solidFill>
                  <a:ea typeface="Arial" charset="0"/>
                  <a:cs typeface="Arial" charset="0"/>
                </a:rPr>
                <a:t>84 </a:t>
              </a:r>
              <a:r>
                <a:rPr lang="en-US" sz="1200" dirty="0">
                  <a:solidFill>
                    <a:schemeClr val="bg1"/>
                  </a:solidFill>
                  <a:ea typeface="Arial" charset="0"/>
                  <a:cs typeface="Arial" charset="0"/>
                </a:rPr>
                <a:t>teachers in T</a:t>
              </a:r>
              <a:r>
                <a:rPr lang="en-US" sz="1200" dirty="0">
                  <a:solidFill>
                    <a:schemeClr val="bg1"/>
                  </a:solidFill>
                </a:rPr>
                <a:t>eacher </a:t>
              </a:r>
              <a:r>
                <a:rPr lang="en-US" sz="1200" dirty="0" err="1">
                  <a:solidFill>
                    <a:schemeClr val="bg1"/>
                  </a:solidFill>
                </a:rPr>
                <a:t>Programmes</a:t>
              </a:r>
              <a:r>
                <a:rPr lang="en-US" sz="1200" dirty="0">
                  <a:solidFill>
                    <a:schemeClr val="bg1"/>
                  </a:solidFill>
                </a:rPr>
                <a:t> </a:t>
              </a:r>
              <a:r>
                <a:rPr lang="en-US" sz="800" dirty="0">
                  <a:solidFill>
                    <a:schemeClr val="bg1"/>
                  </a:solidFill>
                </a:rPr>
                <a:t>since 1998</a:t>
              </a:r>
            </a:p>
            <a:p>
              <a:r>
                <a:rPr lang="en-US" sz="1200" b="1" dirty="0">
                  <a:solidFill>
                    <a:schemeClr val="bg1"/>
                  </a:solidFill>
                </a:rPr>
                <a:t>9 </a:t>
              </a:r>
              <a:r>
                <a:rPr lang="en-US" sz="1200" dirty="0">
                  <a:solidFill>
                    <a:schemeClr val="bg1"/>
                  </a:solidFill>
                </a:rPr>
                <a:t>teams in BL4S competition </a:t>
              </a:r>
              <a:r>
                <a:rPr lang="en-US" sz="800" dirty="0">
                  <a:solidFill>
                    <a:schemeClr val="bg1"/>
                  </a:solidFill>
                </a:rPr>
                <a:t>since 2014</a:t>
              </a:r>
            </a:p>
          </p:txBody>
        </p:sp>
      </p:grpSp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B9924646-6B15-EB34-B8CF-0B97A7C563DE}"/>
              </a:ext>
            </a:extLst>
          </p:cNvPr>
          <p:cNvSpPr txBox="1">
            <a:spLocks/>
          </p:cNvSpPr>
          <p:nvPr/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30 January 2025</a:t>
            </a:r>
            <a:endParaRPr lang="fr-FR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12D1267A-2F3B-C862-028A-8451CCC2115A}"/>
              </a:ext>
            </a:extLst>
          </p:cNvPr>
          <p:cNvSpPr txBox="1">
            <a:spLocks/>
          </p:cNvSpPr>
          <p:nvPr/>
        </p:nvSpPr>
        <p:spPr>
          <a:xfrm>
            <a:off x="1296000" y="6439599"/>
            <a:ext cx="3608877" cy="24183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l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FICSA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2709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CEA0E02F-0F05-8241-B94A-47175B994E1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98600"/>
            <a:ext cx="12192000" cy="4035950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E01324C7-43E8-524C-933D-28DBA435A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590576"/>
          </a:xfrm>
        </p:spPr>
        <p:txBody>
          <a:bodyPr>
            <a:noAutofit/>
          </a:bodyPr>
          <a:lstStyle/>
          <a:p>
            <a:r>
              <a:rPr lang="en-US" sz="3600" dirty="0"/>
              <a:t>CERN Science Gateway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0814DB-014E-8A49-A7A8-202D4C151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z="1200" i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29</a:t>
            </a:fld>
            <a:endParaRPr lang="fr-FR" sz="1200" i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67B3B43-A8C1-2349-90BE-DFBFE41D81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5998" y="4908688"/>
            <a:ext cx="3528000" cy="1252621"/>
          </a:xfrm>
        </p:spPr>
        <p:txBody>
          <a:bodyPr anchor="ctr" anchorCtr="0">
            <a:normAutofit/>
          </a:bodyPr>
          <a:lstStyle/>
          <a:p>
            <a:pPr algn="ctr"/>
            <a:r>
              <a:rPr lang="en-US" sz="1900" dirty="0"/>
              <a:t>CERN’s new education and outreach </a:t>
            </a:r>
            <a:r>
              <a:rPr lang="en-US" sz="1900" dirty="0" err="1"/>
              <a:t>centre</a:t>
            </a:r>
            <a:r>
              <a:rPr lang="en-US" sz="1900" dirty="0"/>
              <a:t> for all </a:t>
            </a:r>
            <a:br>
              <a:rPr lang="en-US" sz="1900" dirty="0"/>
            </a:br>
            <a:r>
              <a:rPr lang="en-US" sz="1900" dirty="0"/>
              <a:t>publics aged 5-plus.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50782A6-230E-F94C-8734-ADC5EA2499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32337" y="4908241"/>
            <a:ext cx="3528000" cy="1252622"/>
          </a:xfrm>
        </p:spPr>
        <p:txBody>
          <a:bodyPr anchor="ctr" anchorCtr="0">
            <a:normAutofit/>
          </a:bodyPr>
          <a:lstStyle/>
          <a:p>
            <a:r>
              <a:rPr lang="fr-CH" sz="1900" b="0" i="0" u="none" strike="noStrike" dirty="0" err="1">
                <a:solidFill>
                  <a:schemeClr val="bg2"/>
                </a:solidFill>
                <a:effectLst/>
                <a:latin typeface="Helvetica" pitchFamily="2" charset="0"/>
              </a:rPr>
              <a:t>Inaugurated</a:t>
            </a:r>
            <a:r>
              <a:rPr lang="fr-CH" sz="1900" b="0" i="0" u="none" strike="noStrike" dirty="0">
                <a:solidFill>
                  <a:schemeClr val="bg2"/>
                </a:solidFill>
                <a:effectLst/>
                <a:latin typeface="Helvetica" pitchFamily="2" charset="0"/>
              </a:rPr>
              <a:t> </a:t>
            </a:r>
            <a:br>
              <a:rPr lang="fr-CH" sz="1900" b="0" i="0" u="none" strike="noStrike" dirty="0">
                <a:solidFill>
                  <a:schemeClr val="bg2"/>
                </a:solidFill>
                <a:effectLst/>
                <a:latin typeface="Helvetica" pitchFamily="2" charset="0"/>
              </a:rPr>
            </a:br>
            <a:r>
              <a:rPr lang="fr-CH" sz="1900" b="0" i="0" u="none" strike="noStrike" dirty="0" err="1">
                <a:solidFill>
                  <a:schemeClr val="bg2"/>
                </a:solidFill>
                <a:effectLst/>
                <a:latin typeface="Helvetica" pitchFamily="2" charset="0"/>
              </a:rPr>
              <a:t>October</a:t>
            </a:r>
            <a:r>
              <a:rPr lang="fr-CH" sz="1900" b="0" i="0" u="none" strike="noStrike" dirty="0">
                <a:solidFill>
                  <a:schemeClr val="bg2"/>
                </a:solidFill>
                <a:effectLst/>
                <a:latin typeface="Helvetica" pitchFamily="2" charset="0"/>
              </a:rPr>
              <a:t> </a:t>
            </a:r>
            <a:r>
              <a:rPr lang="en-US" sz="1900" dirty="0">
                <a:solidFill>
                  <a:schemeClr val="bg2"/>
                </a:solidFill>
              </a:rPr>
              <a:t>2023.</a:t>
            </a:r>
          </a:p>
          <a:p>
            <a:r>
              <a:rPr lang="en-US" sz="1900" dirty="0"/>
              <a:t>Number of visitors: </a:t>
            </a:r>
            <a:r>
              <a:rPr lang="en-US" sz="1900" b="1" dirty="0"/>
              <a:t>&gt;400 000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4195FEC-DF91-8B4B-B6A7-AC57E7E2C27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968675" y="4908240"/>
            <a:ext cx="3528000" cy="1252621"/>
          </a:xfrm>
        </p:spPr>
        <p:txBody>
          <a:bodyPr anchor="ctr" anchorCtr="0">
            <a:normAutofit/>
          </a:bodyPr>
          <a:lstStyle/>
          <a:p>
            <a:pPr algn="ctr"/>
            <a:r>
              <a:rPr lang="en-US" sz="1900" dirty="0"/>
              <a:t>Immersive exhibitions, education labs, events </a:t>
            </a:r>
            <a:br>
              <a:rPr lang="en-US" sz="1900" dirty="0"/>
            </a:br>
            <a:r>
              <a:rPr lang="en-US" sz="1900" dirty="0"/>
              <a:t>and shows.</a:t>
            </a:r>
          </a:p>
        </p:txBody>
      </p:sp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4E91BE7F-6693-B954-EF43-8B5DA22BF318}"/>
              </a:ext>
            </a:extLst>
          </p:cNvPr>
          <p:cNvSpPr txBox="1">
            <a:spLocks/>
          </p:cNvSpPr>
          <p:nvPr/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30 January 2025</a:t>
            </a:r>
            <a:endParaRPr lang="fr-FR" dirty="0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0EE3E026-32AE-087A-96E7-A719253A388D}"/>
              </a:ext>
            </a:extLst>
          </p:cNvPr>
          <p:cNvSpPr txBox="1">
            <a:spLocks/>
          </p:cNvSpPr>
          <p:nvPr/>
        </p:nvSpPr>
        <p:spPr>
          <a:xfrm>
            <a:off x="1296000" y="6439599"/>
            <a:ext cx="3608877" cy="24183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l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FICSA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372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0A8D790F-ACAE-0242-BFDE-4108271E38C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8724"/>
            <a:ext cx="12192000" cy="6649276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DF412CD-289F-2942-806A-F92101D4D7C6}"/>
              </a:ext>
            </a:extLst>
          </p:cNvPr>
          <p:cNvSpPr/>
          <p:nvPr/>
        </p:nvSpPr>
        <p:spPr>
          <a:xfrm>
            <a:off x="7704666" y="1616291"/>
            <a:ext cx="4487333" cy="163693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6" name="ZoneTexte 10">
            <a:extLst>
              <a:ext uri="{FF2B5EF4-FFF2-40B4-BE49-F238E27FC236}">
                <a16:creationId xmlns:a16="http://schemas.microsoft.com/office/drawing/2014/main" id="{4ABD68E3-21F0-714D-8084-98EC31A2C117}"/>
              </a:ext>
            </a:extLst>
          </p:cNvPr>
          <p:cNvSpPr txBox="1"/>
          <p:nvPr/>
        </p:nvSpPr>
        <p:spPr>
          <a:xfrm>
            <a:off x="7848600" y="1683561"/>
            <a:ext cx="391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Our goal is to understand the most fundamental particles and laws </a:t>
            </a:r>
            <a:b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of the universe.</a:t>
            </a:r>
            <a:endParaRPr lang="fr-FR" sz="24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BA2F55-BD1B-2C4D-BF71-51ECEF7BDBB5}"/>
              </a:ext>
            </a:extLst>
          </p:cNvPr>
          <p:cNvSpPr/>
          <p:nvPr/>
        </p:nvSpPr>
        <p:spPr>
          <a:xfrm>
            <a:off x="7704667" y="205121"/>
            <a:ext cx="4487333" cy="133487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8" name="ZoneTexte 2">
            <a:extLst>
              <a:ext uri="{FF2B5EF4-FFF2-40B4-BE49-F238E27FC236}">
                <a16:creationId xmlns:a16="http://schemas.microsoft.com/office/drawing/2014/main" id="{25E21975-8FE6-3B48-A87E-E4BBC264700A}"/>
              </a:ext>
            </a:extLst>
          </p:cNvPr>
          <p:cNvSpPr txBox="1"/>
          <p:nvPr/>
        </p:nvSpPr>
        <p:spPr>
          <a:xfrm>
            <a:off x="7848600" y="291656"/>
            <a:ext cx="3954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 is the world’s biggest laboratory </a:t>
            </a:r>
            <a:b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 particle physics</a:t>
            </a:r>
            <a:r>
              <a:rPr lang="fr-FR" sz="2400" dirty="0">
                <a:solidFill>
                  <a:schemeClr val="bg1"/>
                </a:solidFill>
              </a:rPr>
              <a:t>.</a:t>
            </a:r>
            <a:endParaRPr lang="fr-FR" sz="24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136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4C80CC52-5E66-E241-AE5F-6ED668DD895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08724"/>
            <a:ext cx="12192000" cy="6649276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D4AFB6B-05E3-6640-8051-B741C1A11CF2}"/>
              </a:ext>
            </a:extLst>
          </p:cNvPr>
          <p:cNvSpPr txBox="1">
            <a:spLocks/>
          </p:cNvSpPr>
          <p:nvPr/>
        </p:nvSpPr>
        <p:spPr>
          <a:xfrm>
            <a:off x="572629" y="3717997"/>
            <a:ext cx="10800000" cy="188753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b="1" dirty="0">
                <a:solidFill>
                  <a:schemeClr val="bg2"/>
                </a:solidFill>
              </a:rPr>
              <a:t>CERN will continue to play a crucial role </a:t>
            </a:r>
            <a:br>
              <a:rPr lang="en-US" b="1" dirty="0">
                <a:solidFill>
                  <a:schemeClr val="bg2"/>
                </a:solidFill>
              </a:rPr>
            </a:br>
            <a:r>
              <a:rPr lang="en-US" b="1" dirty="0">
                <a:solidFill>
                  <a:schemeClr val="bg2"/>
                </a:solidFill>
              </a:rPr>
              <a:t>in the journey of exploration</a:t>
            </a:r>
            <a:endParaRPr lang="en-US" sz="3800" b="1" dirty="0">
              <a:solidFill>
                <a:schemeClr val="bg2"/>
              </a:solidFill>
            </a:endParaRPr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4B331A5A-F4C2-634C-BD63-BF79192E612F}"/>
              </a:ext>
            </a:extLst>
          </p:cNvPr>
          <p:cNvSpPr txBox="1">
            <a:spLocks/>
          </p:cNvSpPr>
          <p:nvPr/>
        </p:nvSpPr>
        <p:spPr>
          <a:xfrm>
            <a:off x="674228" y="1967819"/>
            <a:ext cx="10800000" cy="111684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2"/>
                </a:solidFill>
              </a:rPr>
              <a:t>There are many unanswered questions </a:t>
            </a:r>
            <a:br>
              <a:rPr lang="en-US" sz="4000" dirty="0">
                <a:solidFill>
                  <a:schemeClr val="bg2"/>
                </a:solidFill>
              </a:rPr>
            </a:br>
            <a:r>
              <a:rPr lang="en-US" sz="4000" dirty="0">
                <a:solidFill>
                  <a:schemeClr val="bg2"/>
                </a:solidFill>
              </a:rPr>
              <a:t>in fundamental physics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64867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9797D0-DBA3-4B43-BAED-3D875F20C451}"/>
              </a:ext>
            </a:extLst>
          </p:cNvPr>
          <p:cNvCxnSpPr/>
          <p:nvPr/>
        </p:nvCxnSpPr>
        <p:spPr>
          <a:xfrm flipH="1">
            <a:off x="4592464" y="5179792"/>
            <a:ext cx="2331624" cy="0"/>
          </a:xfrm>
          <a:prstGeom prst="line">
            <a:avLst/>
          </a:prstGeom>
          <a:ln w="952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285677-4191-8140-9547-9D055EAC6085}"/>
              </a:ext>
            </a:extLst>
          </p:cNvPr>
          <p:cNvCxnSpPr>
            <a:cxnSpLocks/>
          </p:cNvCxnSpPr>
          <p:nvPr/>
        </p:nvCxnSpPr>
        <p:spPr>
          <a:xfrm>
            <a:off x="5758276" y="2281145"/>
            <a:ext cx="1840499" cy="0"/>
          </a:xfrm>
          <a:prstGeom prst="line">
            <a:avLst/>
          </a:prstGeom>
          <a:ln w="9525">
            <a:solidFill>
              <a:schemeClr val="accent3"/>
            </a:solidFill>
            <a:prstDash val="soli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4AAD893-2C38-2043-A20A-2999C2DA792D}"/>
              </a:ext>
            </a:extLst>
          </p:cNvPr>
          <p:cNvCxnSpPr/>
          <p:nvPr/>
        </p:nvCxnSpPr>
        <p:spPr>
          <a:xfrm flipH="1">
            <a:off x="3133838" y="3699203"/>
            <a:ext cx="2331624" cy="0"/>
          </a:xfrm>
          <a:prstGeom prst="line">
            <a:avLst/>
          </a:prstGeom>
          <a:ln w="9525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731609"/>
          </a:xfrm>
        </p:spPr>
        <p:txBody>
          <a:bodyPr/>
          <a:lstStyle/>
          <a:p>
            <a:r>
              <a:rPr lang="en-US" dirty="0"/>
              <a:t>Four pillars underpin CERN’s mission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441742"/>
            <a:ext cx="205699" cy="239688"/>
          </a:xfrm>
        </p:spPr>
        <p:txBody>
          <a:bodyPr/>
          <a:lstStyle/>
          <a:p>
            <a:fld id="{490AA3F6-1618-3548-975A-DD1A2939A246}" type="slidenum">
              <a:rPr lang="fr-FR" sz="120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4</a:t>
            </a:fld>
            <a:endParaRPr lang="fr-FR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5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861" y="6063500"/>
            <a:ext cx="3607689" cy="498495"/>
          </a:xfrm>
          <a:prstGeom prst="rect">
            <a:avLst/>
          </a:prstGeom>
        </p:spPr>
      </p:pic>
      <p:sp>
        <p:nvSpPr>
          <p:cNvPr id="28" name="ZoneTexte 20">
            <a:extLst>
              <a:ext uri="{FF2B5EF4-FFF2-40B4-BE49-F238E27FC236}">
                <a16:creationId xmlns:a16="http://schemas.microsoft.com/office/drawing/2014/main" id="{B6449E9F-A066-894F-9700-FC85C49627B5}"/>
              </a:ext>
            </a:extLst>
          </p:cNvPr>
          <p:cNvSpPr txBox="1"/>
          <p:nvPr/>
        </p:nvSpPr>
        <p:spPr>
          <a:xfrm>
            <a:off x="7434088" y="2092169"/>
            <a:ext cx="1546125" cy="369332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US" dirty="0">
                <a:solidFill>
                  <a:schemeClr val="accent3"/>
                </a:solidFill>
                <a:latin typeface="Arial" charset="0"/>
                <a:ea typeface="Arial" charset="0"/>
                <a:cs typeface="Arial" charset="0"/>
              </a:rPr>
              <a:t>RESEARCH</a:t>
            </a:r>
            <a:endParaRPr lang="fr-FR" dirty="0">
              <a:solidFill>
                <a:schemeClr val="accent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ZoneTexte 22">
            <a:extLst>
              <a:ext uri="{FF2B5EF4-FFF2-40B4-BE49-F238E27FC236}">
                <a16:creationId xmlns:a16="http://schemas.microsoft.com/office/drawing/2014/main" id="{67537D8C-961F-3E47-B9BE-98C876CA126D}"/>
              </a:ext>
            </a:extLst>
          </p:cNvPr>
          <p:cNvSpPr txBox="1"/>
          <p:nvPr/>
        </p:nvSpPr>
        <p:spPr>
          <a:xfrm>
            <a:off x="1641583" y="3371206"/>
            <a:ext cx="1570829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EDUCATION </a:t>
            </a:r>
            <a:br>
              <a:rPr lang="en-US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&amp; TRAINING</a:t>
            </a:r>
            <a:endParaRPr lang="fr-FR" dirty="0">
              <a:solidFill>
                <a:schemeClr val="accent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ZoneTexte 23">
            <a:extLst>
              <a:ext uri="{FF2B5EF4-FFF2-40B4-BE49-F238E27FC236}">
                <a16:creationId xmlns:a16="http://schemas.microsoft.com/office/drawing/2014/main" id="{0C5BECD1-7B1B-4C43-A6EE-A0DE663074B1}"/>
              </a:ext>
            </a:extLst>
          </p:cNvPr>
          <p:cNvSpPr txBox="1"/>
          <p:nvPr/>
        </p:nvSpPr>
        <p:spPr>
          <a:xfrm>
            <a:off x="2895546" y="4881020"/>
            <a:ext cx="1707324" cy="94629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TECHNOLOGY </a:t>
            </a:r>
            <a:br>
              <a:rPr lang="en-US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&amp; INNOVATION</a:t>
            </a:r>
            <a:endParaRPr lang="fr-FR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1" name="ZoneTexte 21">
            <a:extLst>
              <a:ext uri="{FF2B5EF4-FFF2-40B4-BE49-F238E27FC236}">
                <a16:creationId xmlns:a16="http://schemas.microsoft.com/office/drawing/2014/main" id="{F141B71B-A18E-1A4B-ACD7-BC94BB0EDCFF}"/>
              </a:ext>
            </a:extLst>
          </p:cNvPr>
          <p:cNvSpPr txBox="1"/>
          <p:nvPr/>
        </p:nvSpPr>
        <p:spPr>
          <a:xfrm>
            <a:off x="8469431" y="3508941"/>
            <a:ext cx="2355664" cy="369332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US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COLLABORATION</a:t>
            </a:r>
            <a:endParaRPr lang="fr-FR" dirty="0">
              <a:solidFill>
                <a:schemeClr val="accent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Oval 14"/>
          <p:cNvSpPr/>
          <p:nvPr/>
        </p:nvSpPr>
        <p:spPr>
          <a:xfrm>
            <a:off x="5920882" y="2438250"/>
            <a:ext cx="2472266" cy="24722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</a:endParaRPr>
          </a:p>
        </p:txBody>
      </p:sp>
      <p:pic>
        <p:nvPicPr>
          <p:cNvPr id="34" name="Picture Placeholder 20">
            <a:extLst>
              <a:ext uri="{FF2B5EF4-FFF2-40B4-BE49-F238E27FC236}">
                <a16:creationId xmlns:a16="http://schemas.microsoft.com/office/drawing/2014/main" id="{B88D3680-513A-ED44-81CC-2F3CD6AD709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34"/>
          <a:stretch/>
        </p:blipFill>
        <p:spPr>
          <a:xfrm>
            <a:off x="6112145" y="2630383"/>
            <a:ext cx="2089740" cy="2088000"/>
          </a:xfrm>
          <a:prstGeom prst="ellipse">
            <a:avLst/>
          </a:prstGeom>
        </p:spPr>
      </p:pic>
      <p:sp>
        <p:nvSpPr>
          <p:cNvPr id="18" name="Oval 15"/>
          <p:cNvSpPr/>
          <p:nvPr/>
        </p:nvSpPr>
        <p:spPr>
          <a:xfrm>
            <a:off x="4961822" y="3699203"/>
            <a:ext cx="2472266" cy="2472266"/>
          </a:xfrm>
          <a:prstGeom prst="ellipse">
            <a:avLst/>
          </a:prstGeom>
          <a:solidFill>
            <a:srgbClr val="6E24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3" name="Picture Placeholder 18">
            <a:extLst>
              <a:ext uri="{FF2B5EF4-FFF2-40B4-BE49-F238E27FC236}">
                <a16:creationId xmlns:a16="http://schemas.microsoft.com/office/drawing/2014/main" id="{28EF0F4E-6D7A-8E4E-8243-4E397B48423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53955" y="3892182"/>
            <a:ext cx="2088000" cy="2086308"/>
          </a:xfrm>
          <a:prstGeom prst="ellipse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EC30EA2-A160-6746-8863-4B21840FF800}"/>
              </a:ext>
            </a:extLst>
          </p:cNvPr>
          <p:cNvGrpSpPr/>
          <p:nvPr/>
        </p:nvGrpSpPr>
        <p:grpSpPr>
          <a:xfrm>
            <a:off x="3477283" y="2430919"/>
            <a:ext cx="2472266" cy="2472266"/>
            <a:chOff x="3477283" y="2430919"/>
            <a:chExt cx="2472266" cy="2472266"/>
          </a:xfrm>
        </p:grpSpPr>
        <p:sp>
          <p:nvSpPr>
            <p:cNvPr id="19" name="Oval 16"/>
            <p:cNvSpPr/>
            <p:nvPr/>
          </p:nvSpPr>
          <p:spPr>
            <a:xfrm>
              <a:off x="3477283" y="2430919"/>
              <a:ext cx="2472266" cy="2472266"/>
            </a:xfrm>
            <a:prstGeom prst="ellipse">
              <a:avLst/>
            </a:prstGeom>
            <a:solidFill>
              <a:srgbClr val="62C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pic>
          <p:nvPicPr>
            <p:cNvPr id="35" name="Picture Placeholder 16">
              <a:extLst>
                <a:ext uri="{FF2B5EF4-FFF2-40B4-BE49-F238E27FC236}">
                  <a16:creationId xmlns:a16="http://schemas.microsoft.com/office/drawing/2014/main" id="{7F6CE354-F0C3-8446-BE21-7C125AA415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352"/>
            <a:stretch/>
          </p:blipFill>
          <p:spPr>
            <a:xfrm>
              <a:off x="3668557" y="2623052"/>
              <a:ext cx="2089719" cy="2088000"/>
            </a:xfrm>
            <a:prstGeom prst="ellipse">
              <a:avLst/>
            </a:prstGeom>
          </p:spPr>
        </p:pic>
      </p:grpSp>
      <p:sp>
        <p:nvSpPr>
          <p:cNvPr id="20" name="Freeform 5"/>
          <p:cNvSpPr>
            <a:spLocks/>
          </p:cNvSpPr>
          <p:nvPr/>
        </p:nvSpPr>
        <p:spPr bwMode="auto">
          <a:xfrm>
            <a:off x="4732822" y="1213710"/>
            <a:ext cx="2511014" cy="2514933"/>
          </a:xfrm>
          <a:custGeom>
            <a:avLst/>
            <a:gdLst>
              <a:gd name="T0" fmla="*/ 0 w 756"/>
              <a:gd name="T1" fmla="*/ 378 h 756"/>
              <a:gd name="T2" fmla="*/ 378 w 756"/>
              <a:gd name="T3" fmla="*/ 0 h 756"/>
              <a:gd name="T4" fmla="*/ 756 w 756"/>
              <a:gd name="T5" fmla="*/ 370 h 756"/>
              <a:gd name="T6" fmla="*/ 746 w 756"/>
              <a:gd name="T7" fmla="*/ 370 h 756"/>
              <a:gd name="T8" fmla="*/ 368 w 756"/>
              <a:gd name="T9" fmla="*/ 748 h 756"/>
              <a:gd name="T10" fmla="*/ 368 w 756"/>
              <a:gd name="T11" fmla="*/ 756 h 756"/>
              <a:gd name="T12" fmla="*/ 0 w 756"/>
              <a:gd name="T13" fmla="*/ 378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6" h="756">
                <a:moveTo>
                  <a:pt x="0" y="378"/>
                </a:moveTo>
                <a:cubicBezTo>
                  <a:pt x="0" y="169"/>
                  <a:pt x="169" y="0"/>
                  <a:pt x="378" y="0"/>
                </a:cubicBezTo>
                <a:cubicBezTo>
                  <a:pt x="584" y="0"/>
                  <a:pt x="752" y="165"/>
                  <a:pt x="756" y="370"/>
                </a:cubicBezTo>
                <a:cubicBezTo>
                  <a:pt x="753" y="370"/>
                  <a:pt x="749" y="370"/>
                  <a:pt x="746" y="370"/>
                </a:cubicBezTo>
                <a:cubicBezTo>
                  <a:pt x="537" y="370"/>
                  <a:pt x="368" y="540"/>
                  <a:pt x="368" y="748"/>
                </a:cubicBezTo>
                <a:cubicBezTo>
                  <a:pt x="368" y="751"/>
                  <a:pt x="368" y="753"/>
                  <a:pt x="368" y="756"/>
                </a:cubicBezTo>
                <a:cubicBezTo>
                  <a:pt x="164" y="751"/>
                  <a:pt x="0" y="583"/>
                  <a:pt x="0" y="378"/>
                </a:cubicBezTo>
                <a:close/>
              </a:path>
            </a:pathLst>
          </a:custGeom>
          <a:solidFill>
            <a:srgbClr val="1C4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84558CF-9EE1-0D43-B2CE-F7A71CE2DE50}"/>
              </a:ext>
            </a:extLst>
          </p:cNvPr>
          <p:cNvCxnSpPr>
            <a:cxnSpLocks/>
          </p:cNvCxnSpPr>
          <p:nvPr/>
        </p:nvCxnSpPr>
        <p:spPr>
          <a:xfrm>
            <a:off x="8298425" y="3686844"/>
            <a:ext cx="442452" cy="0"/>
          </a:xfrm>
          <a:prstGeom prst="line">
            <a:avLst/>
          </a:prstGeom>
          <a:ln w="9525">
            <a:solidFill>
              <a:schemeClr val="accent2"/>
            </a:solidFill>
            <a:prstDash val="soli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56E49C38-B64A-9246-967A-E0F1B8D5B96C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2213" y="1452412"/>
            <a:ext cx="2095200" cy="2095200"/>
          </a:xfrm>
          <a:prstGeom prst="rect">
            <a:avLst/>
          </a:prstGeom>
        </p:spPr>
      </p:pic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BD266892-966A-7AE0-209A-33E0BE079CA3}"/>
              </a:ext>
            </a:extLst>
          </p:cNvPr>
          <p:cNvSpPr txBox="1">
            <a:spLocks/>
          </p:cNvSpPr>
          <p:nvPr/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30 January 2025</a:t>
            </a:r>
            <a:endParaRPr lang="fr-FR" dirty="0"/>
          </a:p>
        </p:txBody>
      </p:sp>
      <p:sp>
        <p:nvSpPr>
          <p:cNvPr id="14" name="Espace réservé du pied de page 4">
            <a:extLst>
              <a:ext uri="{FF2B5EF4-FFF2-40B4-BE49-F238E27FC236}">
                <a16:creationId xmlns:a16="http://schemas.microsoft.com/office/drawing/2014/main" id="{AC8EFFFD-8D36-7744-366A-4116A24F2E48}"/>
              </a:ext>
            </a:extLst>
          </p:cNvPr>
          <p:cNvSpPr txBox="1">
            <a:spLocks/>
          </p:cNvSpPr>
          <p:nvPr/>
        </p:nvSpPr>
        <p:spPr>
          <a:xfrm>
            <a:off x="1296000" y="6439599"/>
            <a:ext cx="3608877" cy="24183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l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FICSA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825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>
          <a:xfrm>
            <a:off x="0" y="223282"/>
            <a:ext cx="12192000" cy="6634717"/>
          </a:xfrm>
        </p:spPr>
        <p:txBody>
          <a:bodyPr/>
          <a:lstStyle/>
          <a:p>
            <a:endParaRPr lang="en-CH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3283"/>
            <a:ext cx="12192000" cy="6634717"/>
          </a:xfrm>
          <a:prstGeom prst="rect">
            <a:avLst/>
          </a:prstGeom>
        </p:spPr>
      </p:pic>
      <p:sp>
        <p:nvSpPr>
          <p:cNvPr id="4" name="Larme 10"/>
          <p:cNvSpPr/>
          <p:nvPr/>
        </p:nvSpPr>
        <p:spPr>
          <a:xfrm>
            <a:off x="7780843" y="1086533"/>
            <a:ext cx="4411157" cy="4411157"/>
          </a:xfrm>
          <a:prstGeom prst="teardrop">
            <a:avLst/>
          </a:prstGeom>
          <a:solidFill>
            <a:schemeClr val="accent3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Larme 11"/>
          <p:cNvSpPr/>
          <p:nvPr/>
        </p:nvSpPr>
        <p:spPr>
          <a:xfrm>
            <a:off x="8019622" y="1086531"/>
            <a:ext cx="4172378" cy="4172378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13"/>
          <p:cNvSpPr txBox="1"/>
          <p:nvPr/>
        </p:nvSpPr>
        <p:spPr>
          <a:xfrm flipH="1">
            <a:off x="8180959" y="2849555"/>
            <a:ext cx="3372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RESEARCH</a:t>
            </a:r>
            <a:endParaRPr lang="fr-FR" sz="360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500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the universe made of</a:t>
            </a:r>
            <a:r>
              <a:rPr lang="fr-FR" dirty="0"/>
              <a:t>?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z="120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6</a:t>
            </a:fld>
            <a:endParaRPr lang="fr-FR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95325" y="1281546"/>
            <a:ext cx="10801350" cy="138508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We study the elementary building blocks of matter and the forces that control their </a:t>
            </a:r>
            <a:r>
              <a:rPr lang="en-US" dirty="0" err="1">
                <a:solidFill>
                  <a:schemeClr val="tx2"/>
                </a:solidFill>
              </a:rPr>
              <a:t>behaviour</a:t>
            </a:r>
            <a:endParaRPr lang="fr-FR" dirty="0">
              <a:solidFill>
                <a:schemeClr val="tx2"/>
              </a:solidFill>
            </a:endParaRPr>
          </a:p>
        </p:txBody>
      </p:sp>
      <p:grpSp>
        <p:nvGrpSpPr>
          <p:cNvPr id="18" name="Grouper 17"/>
          <p:cNvGrpSpPr/>
          <p:nvPr/>
        </p:nvGrpSpPr>
        <p:grpSpPr>
          <a:xfrm>
            <a:off x="0" y="2147482"/>
            <a:ext cx="12192000" cy="4301809"/>
            <a:chOff x="-1" y="2556191"/>
            <a:chExt cx="12192000" cy="4301809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" y="2556191"/>
              <a:ext cx="12192000" cy="4301809"/>
            </a:xfrm>
            <a:prstGeom prst="rect">
              <a:avLst/>
            </a:prstGeom>
          </p:spPr>
        </p:pic>
        <p:sp>
          <p:nvSpPr>
            <p:cNvPr id="12" name="ZoneTexte 11"/>
            <p:cNvSpPr txBox="1"/>
            <p:nvPr/>
          </p:nvSpPr>
          <p:spPr>
            <a:xfrm>
              <a:off x="3843868" y="6070083"/>
              <a:ext cx="12615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err="1">
                  <a:solidFill>
                    <a:schemeClr val="bg1"/>
                  </a:solidFill>
                </a:rPr>
                <a:t>Matter</a:t>
              </a:r>
              <a:endParaRPr lang="fr-FR" sz="1400" dirty="0">
                <a:solidFill>
                  <a:schemeClr val="bg1"/>
                </a:solidFill>
              </a:endParaRPr>
            </a:p>
            <a:p>
              <a:r>
                <a:rPr lang="uk-UA" sz="1200" dirty="0">
                  <a:solidFill>
                    <a:schemeClr val="bg1"/>
                  </a:solidFill>
                </a:rPr>
                <a:t>0,1 m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5621866" y="6070083"/>
              <a:ext cx="12615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err="1">
                  <a:solidFill>
                    <a:schemeClr val="bg1"/>
                  </a:solidFill>
                </a:rPr>
                <a:t>Atom</a:t>
              </a:r>
              <a:endParaRPr lang="fr-FR" sz="1400" dirty="0">
                <a:solidFill>
                  <a:schemeClr val="bg1"/>
                </a:solidFill>
              </a:endParaRPr>
            </a:p>
            <a:p>
              <a:r>
                <a:rPr lang="en-US" sz="1200" dirty="0">
                  <a:solidFill>
                    <a:schemeClr val="bg1"/>
                  </a:solidFill>
                </a:rPr>
                <a:t>~10</a:t>
              </a:r>
              <a:r>
                <a:rPr lang="en-US" sz="1200" baseline="30000" dirty="0">
                  <a:solidFill>
                    <a:schemeClr val="bg1"/>
                  </a:solidFill>
                </a:rPr>
                <a:t>-10</a:t>
              </a:r>
              <a:r>
                <a:rPr lang="en-US" sz="1200" dirty="0">
                  <a:solidFill>
                    <a:schemeClr val="bg1"/>
                  </a:solidFill>
                </a:rPr>
                <a:t> m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7332133" y="5443550"/>
              <a:ext cx="12615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chemeClr val="bg1"/>
                  </a:solidFill>
                </a:rPr>
                <a:t>Nucleus</a:t>
              </a:r>
            </a:p>
            <a:p>
              <a:r>
                <a:rPr lang="cs-CZ" sz="1200" dirty="0">
                  <a:solidFill>
                    <a:schemeClr val="bg1"/>
                  </a:solidFill>
                </a:rPr>
                <a:t>~10</a:t>
              </a:r>
              <a:r>
                <a:rPr lang="cs-CZ" sz="1200" baseline="30000" dirty="0">
                  <a:solidFill>
                    <a:schemeClr val="bg1"/>
                  </a:solidFill>
                </a:rPr>
                <a:t>-14</a:t>
              </a:r>
              <a:r>
                <a:rPr lang="cs-CZ" sz="1200" dirty="0">
                  <a:solidFill>
                    <a:schemeClr val="bg1"/>
                  </a:solidFill>
                </a:rPr>
                <a:t> m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8678333" y="4461416"/>
              <a:ext cx="12615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>
                  <a:solidFill>
                    <a:schemeClr val="bg1"/>
                  </a:solidFill>
                </a:rPr>
                <a:t>Proton</a:t>
              </a:r>
            </a:p>
            <a:p>
              <a:r>
                <a:rPr lang="cs-CZ" sz="1200">
                  <a:solidFill>
                    <a:schemeClr val="bg1"/>
                  </a:solidFill>
                </a:rPr>
                <a:t>~</a:t>
              </a:r>
              <a:r>
                <a:rPr lang="mr-IN" sz="1200">
                  <a:solidFill>
                    <a:schemeClr val="bg1"/>
                  </a:solidFill>
                </a:rPr>
                <a:t>10</a:t>
              </a:r>
              <a:r>
                <a:rPr lang="mr-IN" sz="1200" baseline="30000">
                  <a:solidFill>
                    <a:schemeClr val="bg1"/>
                  </a:solidFill>
                </a:rPr>
                <a:t>-15</a:t>
              </a:r>
              <a:r>
                <a:rPr lang="fr-CH" sz="1200">
                  <a:solidFill>
                    <a:schemeClr val="bg1"/>
                  </a:solidFill>
                </a:rPr>
                <a:t> </a:t>
              </a:r>
              <a:r>
                <a:rPr lang="mr-IN" sz="1200" err="1">
                  <a:solidFill>
                    <a:schemeClr val="bg1"/>
                  </a:solidFill>
                </a:rPr>
                <a:t>m</a:t>
              </a:r>
              <a:endParaRPr lang="fr-FR" sz="1200">
                <a:solidFill>
                  <a:schemeClr val="bg1"/>
                </a:solidFill>
              </a:endParaRP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9309099" y="2880031"/>
              <a:ext cx="12615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chemeClr val="bg1"/>
                  </a:solidFill>
                </a:rPr>
                <a:t>Quark</a:t>
              </a:r>
            </a:p>
            <a:p>
              <a:r>
                <a:rPr lang="en-US" sz="1200" dirty="0">
                  <a:solidFill>
                    <a:schemeClr val="bg1"/>
                  </a:solidFill>
                </a:rPr>
                <a:t>&lt;10</a:t>
              </a:r>
              <a:r>
                <a:rPr lang="en-US" sz="1200" baseline="30000" dirty="0">
                  <a:solidFill>
                    <a:schemeClr val="bg1"/>
                  </a:solidFill>
                </a:rPr>
                <a:t>-18</a:t>
              </a:r>
              <a:r>
                <a:rPr lang="en-US" sz="1200" dirty="0">
                  <a:solidFill>
                    <a:schemeClr val="bg1"/>
                  </a:solidFill>
                </a:rPr>
                <a:t> m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ZoneTexte 12">
              <a:extLst>
                <a:ext uri="{FF2B5EF4-FFF2-40B4-BE49-F238E27FC236}">
                  <a16:creationId xmlns:a16="http://schemas.microsoft.com/office/drawing/2014/main" id="{9C529853-C367-EF48-B19F-C7CEB1875FBB}"/>
                </a:ext>
              </a:extLst>
            </p:cNvPr>
            <p:cNvSpPr txBox="1"/>
            <p:nvPr/>
          </p:nvSpPr>
          <p:spPr>
            <a:xfrm>
              <a:off x="6055159" y="5729295"/>
              <a:ext cx="8502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chemeClr val="bg1"/>
                  </a:solidFill>
                </a:rPr>
                <a:t>Electron</a:t>
              </a:r>
            </a:p>
          </p:txBody>
        </p: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D58F8AD-06D4-C049-B812-A2A17ED6BE8B}"/>
              </a:ext>
            </a:extLst>
          </p:cNvPr>
          <p:cNvCxnSpPr>
            <a:cxnSpLocks/>
          </p:cNvCxnSpPr>
          <p:nvPr/>
        </p:nvCxnSpPr>
        <p:spPr>
          <a:xfrm flipH="1" flipV="1">
            <a:off x="5720623" y="5406588"/>
            <a:ext cx="386828" cy="48934"/>
          </a:xfrm>
          <a:prstGeom prst="straightConnector1">
            <a:avLst/>
          </a:prstGeom>
          <a:ln w="12700">
            <a:solidFill>
              <a:schemeClr val="bg2"/>
            </a:solidFill>
            <a:miter lim="800000"/>
            <a:headEnd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774BD654-940D-0755-2DC5-A69CE95A9812}"/>
              </a:ext>
            </a:extLst>
          </p:cNvPr>
          <p:cNvSpPr txBox="1">
            <a:spLocks/>
          </p:cNvSpPr>
          <p:nvPr/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30 January 2025</a:t>
            </a:r>
            <a:endParaRPr lang="fr-FR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B850D0ED-BAF4-FD48-7926-A1E95AD5C807}"/>
              </a:ext>
            </a:extLst>
          </p:cNvPr>
          <p:cNvSpPr txBox="1">
            <a:spLocks/>
          </p:cNvSpPr>
          <p:nvPr/>
        </p:nvSpPr>
        <p:spPr>
          <a:xfrm>
            <a:off x="1296000" y="6439599"/>
            <a:ext cx="3608877" cy="24183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l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FICSA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268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 December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Serbia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7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1" y="222482"/>
            <a:ext cx="12192000" cy="663551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523" y="1451308"/>
            <a:ext cx="8153401" cy="3963480"/>
          </a:xfrm>
          <a:prstGeom prst="rect">
            <a:avLst/>
          </a:prstGeom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54523" y="2787933"/>
            <a:ext cx="14176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>
              <a:solidFill>
                <a:schemeClr val="bg1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25873F2-C32F-274A-931C-452581DE8117}"/>
              </a:ext>
            </a:extLst>
          </p:cNvPr>
          <p:cNvGrpSpPr/>
          <p:nvPr/>
        </p:nvGrpSpPr>
        <p:grpSpPr>
          <a:xfrm>
            <a:off x="1746117" y="5119422"/>
            <a:ext cx="5893587" cy="946444"/>
            <a:chOff x="1746117" y="5119422"/>
            <a:chExt cx="5893587" cy="946444"/>
          </a:xfrm>
        </p:grpSpPr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6611004" y="5357841"/>
              <a:ext cx="1028700" cy="4572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Today</a:t>
              </a:r>
            </a:p>
          </p:txBody>
        </p:sp>
        <p:sp>
          <p:nvSpPr>
            <p:cNvPr id="16" name="Rectangle 9"/>
            <p:cNvSpPr>
              <a:spLocks noChangeArrowheads="1"/>
            </p:cNvSpPr>
            <p:nvPr/>
          </p:nvSpPr>
          <p:spPr bwMode="auto">
            <a:xfrm>
              <a:off x="2921814" y="5119422"/>
              <a:ext cx="2543175" cy="463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13.8 Billion Years</a:t>
              </a:r>
            </a:p>
          </p:txBody>
        </p:sp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3577452" y="5608666"/>
              <a:ext cx="1236663" cy="4572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grpSp>
          <p:nvGrpSpPr>
            <p:cNvPr id="8" name="Grouper 7"/>
            <p:cNvGrpSpPr/>
            <p:nvPr/>
          </p:nvGrpSpPr>
          <p:grpSpPr>
            <a:xfrm>
              <a:off x="1746117" y="5464407"/>
              <a:ext cx="4965768" cy="164910"/>
              <a:chOff x="1746117" y="5464407"/>
              <a:chExt cx="4965768" cy="164910"/>
            </a:xfrm>
          </p:grpSpPr>
          <p:sp>
            <p:nvSpPr>
              <p:cNvPr id="14" name="Line 7"/>
              <p:cNvSpPr>
                <a:spLocks noChangeShapeType="1"/>
              </p:cNvSpPr>
              <p:nvPr/>
            </p:nvSpPr>
            <p:spPr bwMode="auto">
              <a:xfrm>
                <a:off x="1746117" y="5553367"/>
                <a:ext cx="4965768" cy="8387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 type="triangle" w="med" len="med"/>
              </a:ln>
            </p:spPr>
            <p:txBody>
              <a:bodyPr wrap="none" lIns="90000" tIns="46800" rIns="90000" bIns="46800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>
                <a:off x="1746117" y="5464407"/>
                <a:ext cx="0" cy="164910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8" name="Rectangle 27"/>
          <p:cNvSpPr/>
          <p:nvPr/>
        </p:nvSpPr>
        <p:spPr>
          <a:xfrm>
            <a:off x="8227356" y="222971"/>
            <a:ext cx="3960000" cy="6635029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26" name="Espace réservé du contenu 2"/>
          <p:cNvSpPr>
            <a:spLocks noGrp="1"/>
          </p:cNvSpPr>
          <p:nvPr>
            <p:ph idx="1"/>
          </p:nvPr>
        </p:nvSpPr>
        <p:spPr>
          <a:xfrm>
            <a:off x="8689228" y="3059084"/>
            <a:ext cx="2990154" cy="332564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bg1"/>
                </a:solidFill>
              </a:rPr>
              <a:t>We reproduce the conditions a fraction of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a second after the Big Bang, to gain insight into the structure and evolution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of the universe.</a:t>
            </a:r>
          </a:p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66204" y="1538931"/>
            <a:ext cx="3308678" cy="1116849"/>
          </a:xfrm>
        </p:spPr>
        <p:txBody>
          <a:bodyPr>
            <a:noAutofit/>
          </a:bodyPr>
          <a:lstStyle/>
          <a:p>
            <a:pPr algn="l"/>
            <a:r>
              <a:rPr lang="fr-FR" sz="3600" dirty="0">
                <a:solidFill>
                  <a:schemeClr val="bg1"/>
                </a:solidFill>
              </a:rPr>
              <a:t>How </a:t>
            </a:r>
            <a:r>
              <a:rPr lang="fr-FR" sz="3600" dirty="0" err="1">
                <a:solidFill>
                  <a:schemeClr val="bg1"/>
                </a:solidFill>
              </a:rPr>
              <a:t>did</a:t>
            </a:r>
            <a:r>
              <a:rPr lang="fr-FR" sz="3600" dirty="0">
                <a:solidFill>
                  <a:schemeClr val="bg1"/>
                </a:solidFill>
              </a:rPr>
              <a:t> the </a:t>
            </a:r>
            <a:r>
              <a:rPr lang="fr-FR" sz="3600" dirty="0" err="1">
                <a:solidFill>
                  <a:schemeClr val="bg1"/>
                </a:solidFill>
              </a:rPr>
              <a:t>universe</a:t>
            </a:r>
            <a:r>
              <a:rPr lang="fr-FR" sz="3600" dirty="0">
                <a:solidFill>
                  <a:schemeClr val="bg1"/>
                </a:solidFill>
              </a:rPr>
              <a:t> </a:t>
            </a:r>
            <a:r>
              <a:rPr lang="fr-FR" sz="3600" dirty="0" err="1">
                <a:solidFill>
                  <a:schemeClr val="bg1"/>
                </a:solidFill>
              </a:rPr>
              <a:t>begin</a:t>
            </a:r>
            <a:r>
              <a:rPr lang="fr-FR" sz="3600" dirty="0">
                <a:solidFill>
                  <a:schemeClr val="bg1"/>
                </a:solidFill>
              </a:rPr>
              <a:t>?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58D21DD-3097-D44D-B6F4-7624A352FD7F}"/>
              </a:ext>
            </a:extLst>
          </p:cNvPr>
          <p:cNvGrpSpPr/>
          <p:nvPr/>
        </p:nvGrpSpPr>
        <p:grpSpPr>
          <a:xfrm>
            <a:off x="636227" y="3482552"/>
            <a:ext cx="1177222" cy="1023958"/>
            <a:chOff x="695708" y="4042933"/>
            <a:chExt cx="1177222" cy="102395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ED9473C-47BA-3340-9A29-D4AE90FFE4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9316" y="4042933"/>
              <a:ext cx="609240" cy="808661"/>
            </a:xfrm>
            <a:prstGeom prst="rect">
              <a:avLst/>
            </a:prstGeom>
          </p:spPr>
        </p:pic>
        <p:sp>
          <p:nvSpPr>
            <p:cNvPr id="19" name="Rectangle 4">
              <a:extLst>
                <a:ext uri="{FF2B5EF4-FFF2-40B4-BE49-F238E27FC236}">
                  <a16:creationId xmlns:a16="http://schemas.microsoft.com/office/drawing/2014/main" id="{9F13BFE1-1865-A44D-9050-5434332E3A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5708" y="4756933"/>
              <a:ext cx="1177222" cy="30995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sz="1400">
                  <a:solidFill>
                    <a:schemeClr val="bg1"/>
                  </a:solidFill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Accelerators</a:t>
              </a:r>
              <a:endParaRPr lang="de-DE" sz="1400">
                <a:solidFill>
                  <a:schemeClr val="bg1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sp>
        <p:nvSpPr>
          <p:cNvPr id="20" name="Rectangle 4">
            <a:extLst>
              <a:ext uri="{FF2B5EF4-FFF2-40B4-BE49-F238E27FC236}">
                <a16:creationId xmlns:a16="http://schemas.microsoft.com/office/drawing/2014/main" id="{DC9E1879-44C0-D84A-9803-8C85AE9776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5318" y="4638692"/>
            <a:ext cx="1345539" cy="30995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chemeClr val="accent4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380 000 years</a:t>
            </a:r>
            <a:endParaRPr lang="de-DE" sz="1400" b="1" dirty="0">
              <a:solidFill>
                <a:schemeClr val="accent4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7A43579-FDDF-D14A-B168-129A2D0968DC}"/>
              </a:ext>
            </a:extLst>
          </p:cNvPr>
          <p:cNvCxnSpPr>
            <a:cxnSpLocks/>
          </p:cNvCxnSpPr>
          <p:nvPr/>
        </p:nvCxnSpPr>
        <p:spPr>
          <a:xfrm flipV="1">
            <a:off x="1954101" y="4071846"/>
            <a:ext cx="0" cy="561114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4">
            <a:extLst>
              <a:ext uri="{FF2B5EF4-FFF2-40B4-BE49-F238E27FC236}">
                <a16:creationId xmlns:a16="http://schemas.microsoft.com/office/drawing/2014/main" id="{BF8E8482-7B7B-9444-B6FA-A071B3F9B9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7384" y="3540241"/>
            <a:ext cx="1141444" cy="30995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chemeClr val="accent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Telescopes</a:t>
            </a:r>
            <a:endParaRPr lang="de-DE" sz="1400" b="1" dirty="0">
              <a:solidFill>
                <a:schemeClr val="accent2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624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z="120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8</a:t>
            </a:fld>
            <a:endParaRPr lang="fr-FR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696000" y="471897"/>
            <a:ext cx="10800000" cy="1116849"/>
          </a:xfrm>
        </p:spPr>
        <p:txBody>
          <a:bodyPr>
            <a:normAutofit/>
          </a:bodyPr>
          <a:lstStyle/>
          <a:p>
            <a:r>
              <a:rPr lang="en-US" dirty="0"/>
              <a:t>At CERN we help to answer these questions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6138480" y="2000144"/>
            <a:ext cx="6053520" cy="1015663"/>
          </a:xfrm>
          <a:prstGeom prst="rect">
            <a:avLst/>
          </a:prstGeom>
          <a:solidFill>
            <a:srgbClr val="1C446B"/>
          </a:solidFill>
          <a:ln>
            <a:noFill/>
          </a:ln>
        </p:spPr>
        <p:txBody>
          <a:bodyPr wrap="square" lIns="216000" rIns="21600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The Higgs boson was discovered in 2012; without it fundamental particles would be massless </a:t>
            </a:r>
            <a:b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and atoms could not form.</a:t>
            </a:r>
            <a:endParaRPr lang="fr-FR" sz="2000" dirty="0">
              <a:solidFill>
                <a:schemeClr val="bg1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E7686D5-F1B3-5043-B43C-8E92618A0CB4}"/>
              </a:ext>
            </a:extLst>
          </p:cNvPr>
          <p:cNvGrpSpPr/>
          <p:nvPr/>
        </p:nvGrpSpPr>
        <p:grpSpPr>
          <a:xfrm>
            <a:off x="0" y="2001448"/>
            <a:ext cx="6048000" cy="3642769"/>
            <a:chOff x="0" y="1848063"/>
            <a:chExt cx="6048000" cy="3642769"/>
          </a:xfrm>
        </p:grpSpPr>
        <p:sp>
          <p:nvSpPr>
            <p:cNvPr id="14" name="ZoneTexte 13"/>
            <p:cNvSpPr txBox="1"/>
            <p:nvPr/>
          </p:nvSpPr>
          <p:spPr>
            <a:xfrm>
              <a:off x="1619" y="4475169"/>
              <a:ext cx="6046381" cy="1015663"/>
            </a:xfrm>
            <a:prstGeom prst="rect">
              <a:avLst/>
            </a:prstGeom>
            <a:solidFill>
              <a:schemeClr val="accent3"/>
            </a:solidFill>
          </p:spPr>
          <p:txBody>
            <a:bodyPr wrap="square" lIns="216000" rIns="216000" rtlCol="0">
              <a:no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Several CERN scientists have received </a:t>
              </a:r>
              <a:br>
                <a:rPr lang="en-US" sz="2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lang="en-US" sz="2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Nobel Prizes for key discoveries </a:t>
              </a:r>
              <a:br>
                <a:rPr lang="en-US" sz="2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lang="en-US" sz="2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in particle physics.</a:t>
              </a:r>
              <a:endPara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C890703-5AC1-6040-A09A-7152D1B5CFA5}"/>
                </a:ext>
              </a:extLst>
            </p:cNvPr>
            <p:cNvGrpSpPr/>
            <p:nvPr/>
          </p:nvGrpSpPr>
          <p:grpSpPr>
            <a:xfrm>
              <a:off x="0" y="1848063"/>
              <a:ext cx="6048000" cy="2631992"/>
              <a:chOff x="0" y="1848063"/>
              <a:chExt cx="6048000" cy="2631992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C48A4CC7-EA23-5D48-B966-414786DAE1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-291"/>
              <a:stretch/>
            </p:blipFill>
            <p:spPr>
              <a:xfrm>
                <a:off x="4087019" y="1848063"/>
                <a:ext cx="1960981" cy="2627106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A2347326-D044-A747-89BF-74E67EFEA39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1852951"/>
                <a:ext cx="1959360" cy="2624238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2B360A79-9685-2C49-80CF-BD9544AD456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049840" y="1852951"/>
                <a:ext cx="1946701" cy="2624238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78819D-7B9E-D74A-8BD8-E48D348A820C}"/>
                  </a:ext>
                </a:extLst>
              </p:cNvPr>
              <p:cNvSpPr txBox="1"/>
              <p:nvPr/>
            </p:nvSpPr>
            <p:spPr>
              <a:xfrm>
                <a:off x="14351" y="4233834"/>
                <a:ext cx="965329" cy="246221"/>
              </a:xfrm>
              <a:prstGeom prst="rect">
                <a:avLst/>
              </a:prstGeom>
              <a:solidFill>
                <a:srgbClr val="2F2F2F">
                  <a:alpha val="27000"/>
                </a:srgb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Carlo Rubbia 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E651B09-EB92-474E-ADE4-3956911C4B01}"/>
                  </a:ext>
                </a:extLst>
              </p:cNvPr>
              <p:cNvSpPr txBox="1"/>
              <p:nvPr/>
            </p:nvSpPr>
            <p:spPr>
              <a:xfrm>
                <a:off x="2089294" y="4233834"/>
                <a:ext cx="1354858" cy="246221"/>
              </a:xfrm>
              <a:prstGeom prst="rect">
                <a:avLst/>
              </a:prstGeom>
              <a:solidFill>
                <a:srgbClr val="000000">
                  <a:alpha val="27059"/>
                </a:srgb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Simon Van der Meer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B4EFCEE-3BD5-4D4E-B609-41EAF42A32C7}"/>
                  </a:ext>
                </a:extLst>
              </p:cNvPr>
              <p:cNvSpPr txBox="1"/>
              <p:nvPr/>
            </p:nvSpPr>
            <p:spPr>
              <a:xfrm>
                <a:off x="4087019" y="4230967"/>
                <a:ext cx="1191352" cy="246221"/>
              </a:xfrm>
              <a:prstGeom prst="rect">
                <a:avLst/>
              </a:prstGeom>
              <a:solidFill>
                <a:srgbClr val="2F2F2F">
                  <a:alpha val="27000"/>
                </a:srgb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Georges </a:t>
                </a:r>
                <a:r>
                  <a:rPr lang="en-US" sz="1000" dirty="0" err="1">
                    <a:solidFill>
                      <a:schemeClr val="bg1"/>
                    </a:solidFill>
                  </a:rPr>
                  <a:t>Charpak</a:t>
                </a:r>
                <a:endParaRPr lang="en-US" sz="1000" dirty="0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52B319D2-277D-624E-BD79-F251FAA0487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8478" y="3015806"/>
            <a:ext cx="6053522" cy="2630809"/>
          </a:xfr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41F66D7-EFD9-D440-997A-B268BF9ACDC7}"/>
              </a:ext>
            </a:extLst>
          </p:cNvPr>
          <p:cNvSpPr txBox="1"/>
          <p:nvPr/>
        </p:nvSpPr>
        <p:spPr>
          <a:xfrm>
            <a:off x="6138476" y="5400394"/>
            <a:ext cx="6053524" cy="246221"/>
          </a:xfrm>
          <a:prstGeom prst="rect">
            <a:avLst/>
          </a:prstGeom>
          <a:solidFill>
            <a:srgbClr val="2F2F2F">
              <a:alpha val="27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François Englert and Peter Higgs. With Robert </a:t>
            </a:r>
            <a:r>
              <a:rPr lang="en-US" sz="1000" dirty="0" err="1">
                <a:solidFill>
                  <a:schemeClr val="bg1"/>
                </a:solidFill>
              </a:rPr>
              <a:t>Brout</a:t>
            </a:r>
            <a:r>
              <a:rPr lang="en-US" sz="1000" dirty="0">
                <a:solidFill>
                  <a:schemeClr val="bg1"/>
                </a:solidFill>
              </a:rPr>
              <a:t>, they proposed the mechanism in 1964.</a:t>
            </a:r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810B3228-BA23-AB14-6978-F2459A37D408}"/>
              </a:ext>
            </a:extLst>
          </p:cNvPr>
          <p:cNvSpPr txBox="1">
            <a:spLocks/>
          </p:cNvSpPr>
          <p:nvPr/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30 January 2025</a:t>
            </a:r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9EAD3811-52F0-70A7-E687-422749F8DC1A}"/>
              </a:ext>
            </a:extLst>
          </p:cNvPr>
          <p:cNvSpPr txBox="1">
            <a:spLocks/>
          </p:cNvSpPr>
          <p:nvPr/>
        </p:nvSpPr>
        <p:spPr>
          <a:xfrm>
            <a:off x="1296000" y="6439599"/>
            <a:ext cx="3608877" cy="24183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l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FICSA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983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z="120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9</a:t>
            </a:fld>
            <a:endParaRPr lang="fr-FR" sz="12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We develop technologies in three key areas</a:t>
            </a:r>
            <a:endParaRPr lang="fr-FR" dirty="0"/>
          </a:p>
        </p:txBody>
      </p:sp>
      <p:pic>
        <p:nvPicPr>
          <p:cNvPr id="12" name="Espace réservé pour une image  11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2000" y="2039547"/>
            <a:ext cx="3960000" cy="3279146"/>
          </a:xfrm>
        </p:spPr>
      </p:pic>
      <p:sp>
        <p:nvSpPr>
          <p:cNvPr id="16" name="ZoneTexte 15"/>
          <p:cNvSpPr txBox="1"/>
          <p:nvPr/>
        </p:nvSpPr>
        <p:spPr>
          <a:xfrm>
            <a:off x="0" y="5257222"/>
            <a:ext cx="3960000" cy="41549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ACCELERATORS</a:t>
            </a:r>
            <a:endParaRPr lang="fr-FR" sz="2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116000" y="5257222"/>
            <a:ext cx="3960000" cy="41549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DETECTORS</a:t>
            </a:r>
            <a:endParaRPr lang="fr-FR" sz="2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8232000" y="5257222"/>
            <a:ext cx="3960000" cy="41549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COMPUTING</a:t>
            </a:r>
            <a:endParaRPr lang="fr-FR" sz="2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Espace réservé pour une image  6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16000" y="2039547"/>
            <a:ext cx="3960000" cy="3279146"/>
          </a:xfrm>
        </p:spPr>
      </p:pic>
      <p:pic>
        <p:nvPicPr>
          <p:cNvPr id="8" name="Espace réservé pour une image  7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039547"/>
            <a:ext cx="3960000" cy="3279146"/>
          </a:xfrm>
        </p:spPr>
      </p:pic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1DFC995A-33CC-27E4-6A4D-FD20F0F9F303}"/>
              </a:ext>
            </a:extLst>
          </p:cNvPr>
          <p:cNvSpPr txBox="1">
            <a:spLocks/>
          </p:cNvSpPr>
          <p:nvPr/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30 January 2025</a:t>
            </a:r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4C04F5C4-4538-EBB8-8A14-B4CB5FDAC528}"/>
              </a:ext>
            </a:extLst>
          </p:cNvPr>
          <p:cNvSpPr txBox="1">
            <a:spLocks/>
          </p:cNvSpPr>
          <p:nvPr/>
        </p:nvSpPr>
        <p:spPr>
          <a:xfrm>
            <a:off x="1296000" y="6439599"/>
            <a:ext cx="3608877" cy="24183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l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FICSA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388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CERN_Corporate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E0AEF679-98C1-AB42-B5BE-2ED16A1D638D}"/>
    </a:ext>
  </a:extLst>
</a:theme>
</file>

<file path=ppt/theme/theme2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4.xml><?xml version="1.0" encoding="utf-8"?>
<a:theme xmlns:a="http://schemas.openxmlformats.org/drawingml/2006/main" name="3_Innov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5.xml><?xml version="1.0" encoding="utf-8"?>
<a:theme xmlns:a="http://schemas.openxmlformats.org/drawingml/2006/main" name="4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6.xml><?xml version="1.0" encoding="utf-8"?>
<a:theme xmlns:a="http://schemas.openxmlformats.org/drawingml/2006/main" name="Country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7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CERN_New_Corporate_proposition</Template>
  <TotalTime>20884</TotalTime>
  <Words>1807</Words>
  <Application>Microsoft Office PowerPoint</Application>
  <PresentationFormat>Widescreen</PresentationFormat>
  <Paragraphs>308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ＭＳ Ｐゴシック</vt:lpstr>
      <vt:lpstr>Aptos</vt:lpstr>
      <vt:lpstr>Arial</vt:lpstr>
      <vt:lpstr>Calibri</vt:lpstr>
      <vt:lpstr>Helvetica</vt:lpstr>
      <vt:lpstr>Poppins</vt:lpstr>
      <vt:lpstr>Source Sans Pro</vt:lpstr>
      <vt:lpstr>CERN_Corporate</vt:lpstr>
      <vt:lpstr>1_Research</vt:lpstr>
      <vt:lpstr>2_Collaboration</vt:lpstr>
      <vt:lpstr>3_Innovation</vt:lpstr>
      <vt:lpstr>4_Education and Training</vt:lpstr>
      <vt:lpstr>Country</vt:lpstr>
      <vt:lpstr>PowerPoint Presentation</vt:lpstr>
      <vt:lpstr>WELCOME TO CERN</vt:lpstr>
      <vt:lpstr>PowerPoint Presentation</vt:lpstr>
      <vt:lpstr>Four pillars underpin CERN’s mission</vt:lpstr>
      <vt:lpstr>PowerPoint Presentation</vt:lpstr>
      <vt:lpstr>What is the universe made of?</vt:lpstr>
      <vt:lpstr>How did the universe begin?</vt:lpstr>
      <vt:lpstr>At CERN we help to answer these questions</vt:lpstr>
      <vt:lpstr>We develop technologies in three key areas</vt:lpstr>
      <vt:lpstr>PowerPoint Presentation</vt:lpstr>
      <vt:lpstr>Giant detectors record the particles formed  at the four collision points</vt:lpstr>
      <vt:lpstr>The LHC produces more than 1 billion particle collisions per second</vt:lpstr>
      <vt:lpstr>PowerPoint Presentation</vt:lpstr>
      <vt:lpstr>CERN has a diverse scientific programme</vt:lpstr>
      <vt:lpstr>There are many unanswered questions  in fundamental physics </vt:lpstr>
      <vt:lpstr>Upgrade to the  High-Luminosity LHC is under way</vt:lpstr>
      <vt:lpstr>Preparing CERN’s future</vt:lpstr>
      <vt:lpstr>Committed to environmentally  responsible and sustainable research</vt:lpstr>
      <vt:lpstr>PowerPoint Presentation</vt:lpstr>
      <vt:lpstr>Science for peace CERN was founded in 1954 with 12 European Member States</vt:lpstr>
      <vt:lpstr>A laboratory for people around the world</vt:lpstr>
      <vt:lpstr>CERN is a model for  open and inclusive collaboration</vt:lpstr>
      <vt:lpstr>PowerPoint Presentation</vt:lpstr>
      <vt:lpstr>PowerPoint Presentation</vt:lpstr>
      <vt:lpstr>CERN’s technological innovations have important applications in medicine and healthcare</vt:lpstr>
      <vt:lpstr>PowerPoint Presentation</vt:lpstr>
      <vt:lpstr>CERN opens a world of career opportunities </vt:lpstr>
      <vt:lpstr>CERN’s training, education  and outreach programmes</vt:lpstr>
      <vt:lpstr>CERN Science Gateway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Ewa Lopienska</dc:creator>
  <cp:lastModifiedBy>Isabelle Mardirossian</cp:lastModifiedBy>
  <cp:revision>1084</cp:revision>
  <cp:lastPrinted>2021-04-15T12:33:04Z</cp:lastPrinted>
  <dcterms:created xsi:type="dcterms:W3CDTF">2017-12-12T17:17:03Z</dcterms:created>
  <dcterms:modified xsi:type="dcterms:W3CDTF">2025-01-29T11:27:50Z</dcterms:modified>
</cp:coreProperties>
</file>