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71" r:id="rId2"/>
    <p:sldId id="272" r:id="rId3"/>
    <p:sldId id="273" r:id="rId4"/>
    <p:sldId id="274" r:id="rId5"/>
    <p:sldId id="275" r:id="rId6"/>
    <p:sldId id="276" r:id="rId7"/>
    <p:sldId id="277" r:id="rId8"/>
    <p:sldId id="278" r:id="rId9"/>
    <p:sldId id="281" r:id="rId10"/>
    <p:sldId id="280" r:id="rId11"/>
  </p:sldIdLst>
  <p:sldSz cx="12192000" cy="6858000"/>
  <p:notesSz cx="6797675" cy="9872663"/>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8" autoAdjust="0"/>
    <p:restoredTop sz="74348" autoAdjust="0"/>
  </p:normalViewPr>
  <p:slideViewPr>
    <p:cSldViewPr>
      <p:cViewPr varScale="1">
        <p:scale>
          <a:sx n="97" d="100"/>
          <a:sy n="97" d="100"/>
        </p:scale>
        <p:origin x="1110" y="72"/>
      </p:cViewPr>
      <p:guideLst>
        <p:guide orient="horz" pos="2160"/>
        <p:guide pos="2880"/>
      </p:guideLst>
    </p:cSldViewPr>
  </p:slideViewPr>
  <p:notesTextViewPr>
    <p:cViewPr>
      <p:scale>
        <a:sx n="100" d="100"/>
        <a:sy n="100" d="100"/>
      </p:scale>
      <p:origin x="0" y="0"/>
    </p:cViewPr>
  </p:notesTextViewPr>
  <p:notesViewPr>
    <p:cSldViewPr>
      <p:cViewPr varScale="1">
        <p:scale>
          <a:sx n="93" d="100"/>
          <a:sy n="93" d="100"/>
        </p:scale>
        <p:origin x="556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4919"/>
          </a:xfrm>
          <a:prstGeom prst="rect">
            <a:avLst/>
          </a:prstGeom>
        </p:spPr>
        <p:txBody>
          <a:bodyPr vert="horz" lIns="79653" tIns="39827" rIns="79653" bIns="39827" rtlCol="0"/>
          <a:lstStyle>
            <a:lvl1pPr algn="l">
              <a:defRPr sz="1000"/>
            </a:lvl1pPr>
          </a:lstStyle>
          <a:p>
            <a:endParaRPr lang="en-US"/>
          </a:p>
        </p:txBody>
      </p:sp>
      <p:sp>
        <p:nvSpPr>
          <p:cNvPr id="3" name="Date Placeholder 2"/>
          <p:cNvSpPr>
            <a:spLocks noGrp="1"/>
          </p:cNvSpPr>
          <p:nvPr>
            <p:ph type="dt" idx="1"/>
          </p:nvPr>
        </p:nvSpPr>
        <p:spPr>
          <a:xfrm>
            <a:off x="3850443" y="1"/>
            <a:ext cx="2945659" cy="494919"/>
          </a:xfrm>
          <a:prstGeom prst="rect">
            <a:avLst/>
          </a:prstGeom>
        </p:spPr>
        <p:txBody>
          <a:bodyPr vert="horz" lIns="79653" tIns="39827" rIns="79653" bIns="39827" rtlCol="0"/>
          <a:lstStyle>
            <a:lvl1pPr algn="r">
              <a:defRPr sz="1000"/>
            </a:lvl1pPr>
          </a:lstStyle>
          <a:p>
            <a:fld id="{12623AC6-E0BD-BE48-A614-F0E7C08BAB76}" type="datetimeFigureOut">
              <a:rPr lang="en-US" smtClean="0"/>
              <a:t>9/3/2024</a:t>
            </a:fld>
            <a:endParaRPr lang="en-US"/>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79653" tIns="39827" rIns="79653" bIns="39827"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79653" tIns="39827" rIns="79653" bIns="3982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745"/>
            <a:ext cx="2945659" cy="494918"/>
          </a:xfrm>
          <a:prstGeom prst="rect">
            <a:avLst/>
          </a:prstGeom>
        </p:spPr>
        <p:txBody>
          <a:bodyPr vert="horz" lIns="79653" tIns="39827" rIns="79653" bIns="39827" rtlCol="0" anchor="b"/>
          <a:lstStyle>
            <a:lvl1pPr algn="l">
              <a:defRPr sz="1000"/>
            </a:lvl1pPr>
          </a:lstStyle>
          <a:p>
            <a:endParaRPr lang="en-US"/>
          </a:p>
        </p:txBody>
      </p:sp>
      <p:sp>
        <p:nvSpPr>
          <p:cNvPr id="7" name="Slide Number Placeholder 6"/>
          <p:cNvSpPr>
            <a:spLocks noGrp="1"/>
          </p:cNvSpPr>
          <p:nvPr>
            <p:ph type="sldNum" sz="quarter" idx="5"/>
          </p:nvPr>
        </p:nvSpPr>
        <p:spPr>
          <a:xfrm>
            <a:off x="3850443" y="9377745"/>
            <a:ext cx="2945659" cy="494918"/>
          </a:xfrm>
          <a:prstGeom prst="rect">
            <a:avLst/>
          </a:prstGeom>
        </p:spPr>
        <p:txBody>
          <a:bodyPr vert="horz" lIns="79653" tIns="39827" rIns="79653" bIns="39827" rtlCol="0" anchor="b"/>
          <a:lstStyle>
            <a:lvl1pPr algn="r">
              <a:defRPr sz="10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2552925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3A5F38DB-CAFA-D341-B4D5-64BB60628ED1}" type="slidenum">
              <a:rPr lang="en-US" smtClean="0"/>
              <a:t>10</a:t>
            </a:fld>
            <a:endParaRPr lang="en-US"/>
          </a:p>
        </p:txBody>
      </p:sp>
    </p:spTree>
    <p:extLst>
      <p:ext uri="{BB962C8B-B14F-4D97-AF65-F5344CB8AC3E}">
        <p14:creationId xmlns:p14="http://schemas.microsoft.com/office/powerpoint/2010/main" val="2329304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9/3/2024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9/3/2024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9/3/2024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9/3/2024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9/3/2024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9/3/2024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9/3/2024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9/3/2024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93090A17-A22B-5C40-86CF-991077FB44A0}"/>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Image 2" descr="logooutline.eps"/>
          <p:cNvPicPr>
            <a:picLocks noChangeAspect="1"/>
          </p:cNvPicPr>
          <p:nvPr userDrawn="1"/>
        </p:nvPicPr>
        <p:blipFill>
          <a:blip r:embed="rId3"/>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9/3/2024</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9/3/2024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9/3/2024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9/3/2024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9/3/2024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9/3/2024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9/3/2024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C576E0DE-52CC-F74B-AAE3-449EA0636809}"/>
              </a:ext>
            </a:extLst>
          </p:cNvPr>
          <p:cNvPicPr>
            <a:picLocks noChangeAspect="1"/>
          </p:cNvPicPr>
          <p:nvPr userDrawn="1"/>
        </p:nvPicPr>
        <p:blipFill>
          <a:blip r:embed="rId19"/>
          <a:stretch>
            <a:fillRect/>
          </a:stretch>
        </p:blipFill>
        <p:spPr>
          <a:xfrm>
            <a:off x="0" y="63288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9/3/2024</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dh.cern.ch/Document/Personnel/LocalAddressChange"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dmin-eguide.web.cern.ch/en/procedure/swiss-cards#Ci"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s://openclipart.org/detail/3042/zeimusu-thumbtack-note-important-by-zeimusu" TargetMode="External"/><Relationship Id="rId3" Type="http://schemas.openxmlformats.org/officeDocument/2006/relationships/hyperlink" Target="https://hrt.cern.ch/hrt/NNPFFamilyMember" TargetMode="External"/><Relationship Id="rId7" Type="http://schemas.openxmlformats.org/officeDocument/2006/relationships/image" Target="../media/image7.png"/><Relationship Id="rId2" Type="http://schemas.openxmlformats.org/officeDocument/2006/relationships/hyperlink" Target="https://hrt.cern.ch/hrt/NNPFMemberPersonnel" TargetMode="Externa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hyperlink" Target="https://maps.web.cern.ch/mapsearch/mapcernlite.htm?no=55" TargetMode="External"/><Relationship Id="rId4" Type="http://schemas.openxmlformats.org/officeDocument/2006/relationships/hyperlink" Target="https://cern.service-now.com/service-portal?id=sc_cat_item&amp;name=new-french-card&amp;se=swiss-french-card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maps.web.cern.ch/mapsearch/mapcernlite.htm?no=55" TargetMode="Externa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s://admin-eguide.web.cern.ch/en/contact/cern-mobility-centre" TargetMode="External"/><Relationship Id="rId2" Type="http://schemas.openxmlformats.org/officeDocument/2006/relationships/hyperlink" Target="https://admin-eguide.web.cern.ch/en/procedure/green-plates" TargetMode="External"/><Relationship Id="rId1" Type="http://schemas.openxmlformats.org/officeDocument/2006/relationships/slideLayout" Target="../slideLayouts/slideLayout4.xml"/><Relationship Id="rId6" Type="http://schemas.openxmlformats.org/officeDocument/2006/relationships/hyperlink" Target="https://openclipart.org/detail/3042/zeimusu-thumbtack-note-important-by-zeimusu" TargetMode="External"/><Relationship Id="rId5" Type="http://schemas.openxmlformats.org/officeDocument/2006/relationships/image" Target="../media/image7.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home.cern/news/official-news/cern/arrivalchange-address-switzerland-and-swiss-attestation-de-depart"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EC0D343-4CFE-4B9D-B687-5D500E15768F}"/>
              </a:ext>
            </a:extLst>
          </p:cNvPr>
          <p:cNvSpPr>
            <a:spLocks noGrp="1"/>
          </p:cNvSpPr>
          <p:nvPr>
            <p:ph type="ctrTitle"/>
          </p:nvPr>
        </p:nvSpPr>
        <p:spPr/>
        <p:txBody>
          <a:bodyPr/>
          <a:lstStyle/>
          <a:p>
            <a:r>
              <a:rPr lang="fr-CH"/>
              <a:t>French &amp; Swiss Cards</a:t>
            </a:r>
            <a:endParaRPr lang="en-CH" dirty="0"/>
          </a:p>
        </p:txBody>
      </p:sp>
      <p:sp>
        <p:nvSpPr>
          <p:cNvPr id="6" name="Subtitle 5">
            <a:extLst>
              <a:ext uri="{FF2B5EF4-FFF2-40B4-BE49-F238E27FC236}">
                <a16:creationId xmlns:a16="http://schemas.microsoft.com/office/drawing/2014/main" id="{4E29B9E5-CB53-4BE8-8338-A00A784D0AF0}"/>
              </a:ext>
            </a:extLst>
          </p:cNvPr>
          <p:cNvSpPr>
            <a:spLocks noGrp="1"/>
          </p:cNvSpPr>
          <p:nvPr>
            <p:ph type="subTitle" idx="1"/>
          </p:nvPr>
        </p:nvSpPr>
        <p:spPr/>
        <p:txBody>
          <a:bodyPr/>
          <a:lstStyle/>
          <a:p>
            <a:r>
              <a:rPr lang="fr-CH" dirty="0" err="1"/>
              <a:t>Welcome</a:t>
            </a:r>
            <a:r>
              <a:rPr lang="fr-CH" dirty="0"/>
              <a:t> Session</a:t>
            </a:r>
            <a:endParaRPr lang="en-CH" dirty="0"/>
          </a:p>
        </p:txBody>
      </p:sp>
      <p:sp>
        <p:nvSpPr>
          <p:cNvPr id="4" name="Slide Number Placeholder 3">
            <a:extLst>
              <a:ext uri="{FF2B5EF4-FFF2-40B4-BE49-F238E27FC236}">
                <a16:creationId xmlns:a16="http://schemas.microsoft.com/office/drawing/2014/main" id="{7F2583F7-B2EE-4852-95E0-FB381AAEC719}"/>
              </a:ext>
            </a:extLst>
          </p:cNvPr>
          <p:cNvSpPr>
            <a:spLocks noGrp="1"/>
          </p:cNvSpPr>
          <p:nvPr>
            <p:ph type="sldNum" sz="quarter" idx="4294967295"/>
          </p:nvPr>
        </p:nvSpPr>
        <p:spPr>
          <a:xfrm>
            <a:off x="11510963" y="6408738"/>
            <a:ext cx="681037" cy="365125"/>
          </a:xfrm>
        </p:spPr>
        <p:txBody>
          <a:bodyPr/>
          <a:lstStyle/>
          <a:p>
            <a:pPr>
              <a:defRPr/>
            </a:pPr>
            <a:fld id="{36B5EA5A-BC32-A742-B11B-8E7414D5B535}" type="slidenum">
              <a:rPr lang="en-US" smtClean="0"/>
              <a:t>1</a:t>
            </a:fld>
            <a:endParaRPr lang="en-US"/>
          </a:p>
        </p:txBody>
      </p:sp>
    </p:spTree>
    <p:extLst>
      <p:ext uri="{BB962C8B-B14F-4D97-AF65-F5344CB8AC3E}">
        <p14:creationId xmlns:p14="http://schemas.microsoft.com/office/powerpoint/2010/main" val="3180281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68690-4450-44CB-ACA1-233F74A593BE}"/>
              </a:ext>
            </a:extLst>
          </p:cNvPr>
          <p:cNvSpPr>
            <a:spLocks noGrp="1"/>
          </p:cNvSpPr>
          <p:nvPr>
            <p:ph type="title"/>
          </p:nvPr>
        </p:nvSpPr>
        <p:spPr/>
        <p:txBody>
          <a:bodyPr/>
          <a:lstStyle/>
          <a:p>
            <a:r>
              <a:rPr lang="fr-CH"/>
              <a:t>Questions?</a:t>
            </a:r>
            <a:endParaRPr lang="en-CH"/>
          </a:p>
        </p:txBody>
      </p:sp>
      <p:sp>
        <p:nvSpPr>
          <p:cNvPr id="4" name="Slide Number Placeholder 3">
            <a:extLst>
              <a:ext uri="{FF2B5EF4-FFF2-40B4-BE49-F238E27FC236}">
                <a16:creationId xmlns:a16="http://schemas.microsoft.com/office/drawing/2014/main" id="{BA54E7BB-B8A3-4112-BA02-432F86DA75DD}"/>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spTree>
    <p:extLst>
      <p:ext uri="{BB962C8B-B14F-4D97-AF65-F5344CB8AC3E}">
        <p14:creationId xmlns:p14="http://schemas.microsoft.com/office/powerpoint/2010/main" val="1275171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B825E7A-E130-435A-A0E1-01D36101EECA}"/>
              </a:ext>
            </a:extLst>
          </p:cNvPr>
          <p:cNvSpPr>
            <a:spLocks noGrp="1"/>
          </p:cNvSpPr>
          <p:nvPr>
            <p:ph idx="1"/>
          </p:nvPr>
        </p:nvSpPr>
        <p:spPr/>
        <p:txBody>
          <a:bodyPr/>
          <a:lstStyle/>
          <a:p>
            <a:r>
              <a:rPr lang="fr-CH" dirty="0"/>
              <a:t>Introduction</a:t>
            </a:r>
          </a:p>
          <a:p>
            <a:r>
              <a:rPr lang="fr-CH" dirty="0"/>
              <a:t>NEWCOMERS </a:t>
            </a:r>
            <a:r>
              <a:rPr lang="fr-CH" dirty="0" err="1"/>
              <a:t>Procedure</a:t>
            </a:r>
            <a:endParaRPr lang="fr-CH" dirty="0"/>
          </a:p>
          <a:p>
            <a:pPr lvl="1"/>
            <a:r>
              <a:rPr lang="fr-CH" dirty="0"/>
              <a:t>Swiss </a:t>
            </a:r>
            <a:r>
              <a:rPr lang="fr-CH" dirty="0" err="1"/>
              <a:t>cards</a:t>
            </a:r>
            <a:endParaRPr lang="fr-CH" dirty="0"/>
          </a:p>
          <a:p>
            <a:pPr lvl="1"/>
            <a:r>
              <a:rPr lang="fr-CH" dirty="0"/>
              <a:t>French </a:t>
            </a:r>
            <a:r>
              <a:rPr lang="fr-CH" dirty="0" err="1"/>
              <a:t>cards</a:t>
            </a:r>
            <a:endParaRPr lang="fr-CH" dirty="0"/>
          </a:p>
          <a:p>
            <a:r>
              <a:rPr lang="fr-CH" dirty="0"/>
              <a:t>CHANGE of STATUS – </a:t>
            </a:r>
            <a:r>
              <a:rPr lang="fr-CH" dirty="0" err="1"/>
              <a:t>Procedure</a:t>
            </a:r>
            <a:endParaRPr lang="fr-CH" dirty="0"/>
          </a:p>
          <a:p>
            <a:r>
              <a:rPr lang="fr-CH" dirty="0" err="1"/>
              <a:t>Miscellanous</a:t>
            </a:r>
            <a:r>
              <a:rPr lang="fr-CH" dirty="0"/>
              <a:t>: </a:t>
            </a:r>
            <a:r>
              <a:rPr lang="fr-CH" dirty="0" err="1"/>
              <a:t>Opening</a:t>
            </a:r>
            <a:r>
              <a:rPr lang="fr-CH" dirty="0"/>
              <a:t> a Bank </a:t>
            </a:r>
            <a:r>
              <a:rPr lang="fr-CH" dirty="0" err="1"/>
              <a:t>account</a:t>
            </a:r>
            <a:r>
              <a:rPr lang="fr-CH" dirty="0"/>
              <a:t>, green plates</a:t>
            </a:r>
          </a:p>
          <a:p>
            <a:r>
              <a:rPr lang="fr-CH" dirty="0" err="1"/>
              <a:t>Arrival</a:t>
            </a:r>
            <a:r>
              <a:rPr lang="fr-CH" dirty="0"/>
              <a:t> / </a:t>
            </a:r>
            <a:r>
              <a:rPr lang="fr-CH" dirty="0" err="1"/>
              <a:t>Departure</a:t>
            </a:r>
            <a:r>
              <a:rPr lang="fr-CH" dirty="0"/>
              <a:t> DECLARATION in </a:t>
            </a:r>
            <a:r>
              <a:rPr lang="fr-CH" dirty="0" err="1"/>
              <a:t>Switzerland</a:t>
            </a:r>
            <a:endParaRPr lang="fr-CH" dirty="0"/>
          </a:p>
          <a:p>
            <a:r>
              <a:rPr lang="fr-CH" dirty="0"/>
              <a:t> Questions?</a:t>
            </a:r>
            <a:endParaRPr lang="en-CH" dirty="0"/>
          </a:p>
        </p:txBody>
      </p:sp>
      <p:sp>
        <p:nvSpPr>
          <p:cNvPr id="4" name="Title 3">
            <a:extLst>
              <a:ext uri="{FF2B5EF4-FFF2-40B4-BE49-F238E27FC236}">
                <a16:creationId xmlns:a16="http://schemas.microsoft.com/office/drawing/2014/main" id="{21D94BBF-0C25-4B95-A7BF-4D108340E67F}"/>
              </a:ext>
            </a:extLst>
          </p:cNvPr>
          <p:cNvSpPr>
            <a:spLocks noGrp="1"/>
          </p:cNvSpPr>
          <p:nvPr>
            <p:ph type="title"/>
          </p:nvPr>
        </p:nvSpPr>
        <p:spPr/>
        <p:txBody>
          <a:bodyPr/>
          <a:lstStyle/>
          <a:p>
            <a:r>
              <a:rPr lang="fr-CH"/>
              <a:t>French and Swiss Cards</a:t>
            </a:r>
            <a:endParaRPr lang="en-CH"/>
          </a:p>
        </p:txBody>
      </p:sp>
      <p:pic>
        <p:nvPicPr>
          <p:cNvPr id="6" name="Picture 5">
            <a:extLst>
              <a:ext uri="{FF2B5EF4-FFF2-40B4-BE49-F238E27FC236}">
                <a16:creationId xmlns:a16="http://schemas.microsoft.com/office/drawing/2014/main" id="{3BC7911D-3176-4815-B633-196A53F7226B}"/>
              </a:ext>
            </a:extLst>
          </p:cNvPr>
          <p:cNvPicPr>
            <a:picLocks noChangeAspect="1"/>
          </p:cNvPicPr>
          <p:nvPr/>
        </p:nvPicPr>
        <p:blipFill>
          <a:blip r:embed="rId2"/>
          <a:stretch>
            <a:fillRect/>
          </a:stretch>
        </p:blipFill>
        <p:spPr>
          <a:xfrm>
            <a:off x="9048328" y="382910"/>
            <a:ext cx="1189674" cy="784204"/>
          </a:xfrm>
          <a:prstGeom prst="rect">
            <a:avLst/>
          </a:prstGeom>
        </p:spPr>
      </p:pic>
      <p:pic>
        <p:nvPicPr>
          <p:cNvPr id="7" name="Picture 6">
            <a:extLst>
              <a:ext uri="{FF2B5EF4-FFF2-40B4-BE49-F238E27FC236}">
                <a16:creationId xmlns:a16="http://schemas.microsoft.com/office/drawing/2014/main" id="{7BC1B21B-6CD3-48AC-A2CB-4769D540B7AA}"/>
              </a:ext>
            </a:extLst>
          </p:cNvPr>
          <p:cNvPicPr>
            <a:picLocks noChangeAspect="1"/>
          </p:cNvPicPr>
          <p:nvPr/>
        </p:nvPicPr>
        <p:blipFill>
          <a:blip r:embed="rId3"/>
          <a:stretch>
            <a:fillRect/>
          </a:stretch>
        </p:blipFill>
        <p:spPr>
          <a:xfrm>
            <a:off x="10527784" y="382910"/>
            <a:ext cx="1152046" cy="774937"/>
          </a:xfrm>
          <a:prstGeom prst="rect">
            <a:avLst/>
          </a:prstGeom>
        </p:spPr>
      </p:pic>
    </p:spTree>
    <p:extLst>
      <p:ext uri="{BB962C8B-B14F-4D97-AF65-F5344CB8AC3E}">
        <p14:creationId xmlns:p14="http://schemas.microsoft.com/office/powerpoint/2010/main" val="481925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B825E7A-E130-435A-A0E1-01D36101EECA}"/>
              </a:ext>
            </a:extLst>
          </p:cNvPr>
          <p:cNvSpPr>
            <a:spLocks noGrp="1"/>
          </p:cNvSpPr>
          <p:nvPr>
            <p:ph idx="1"/>
          </p:nvPr>
        </p:nvSpPr>
        <p:spPr>
          <a:xfrm>
            <a:off x="407988" y="1268760"/>
            <a:ext cx="11376024" cy="4896544"/>
          </a:xfrm>
        </p:spPr>
        <p:txBody>
          <a:bodyPr/>
          <a:lstStyle/>
          <a:p>
            <a:r>
              <a:rPr lang="fr-CH" sz="2400" dirty="0" err="1"/>
              <a:t>These</a:t>
            </a:r>
            <a:r>
              <a:rPr lang="fr-CH" sz="2400" dirty="0"/>
              <a:t> are </a:t>
            </a:r>
            <a:r>
              <a:rPr lang="fr-CH" sz="2400" dirty="0" err="1"/>
              <a:t>your</a:t>
            </a:r>
            <a:r>
              <a:rPr lang="fr-CH" sz="2400" dirty="0"/>
              <a:t> </a:t>
            </a:r>
            <a:r>
              <a:rPr lang="fr-CH" sz="2400" dirty="0" err="1"/>
              <a:t>special</a:t>
            </a:r>
            <a:r>
              <a:rPr lang="fr-CH" sz="2400" dirty="0"/>
              <a:t> </a:t>
            </a:r>
            <a:r>
              <a:rPr lang="fr-CH" sz="2400" dirty="0" err="1"/>
              <a:t>residency</a:t>
            </a:r>
            <a:r>
              <a:rPr lang="fr-CH" sz="2400" dirty="0"/>
              <a:t> and </a:t>
            </a:r>
            <a:r>
              <a:rPr lang="fr-CH" sz="2400" dirty="0" err="1"/>
              <a:t>work</a:t>
            </a:r>
            <a:r>
              <a:rPr lang="fr-CH" sz="2400" dirty="0"/>
              <a:t> </a:t>
            </a:r>
            <a:r>
              <a:rPr lang="fr-CH" sz="2400" dirty="0" err="1"/>
              <a:t>permits</a:t>
            </a:r>
            <a:r>
              <a:rPr lang="fr-CH" sz="2400" dirty="0"/>
              <a:t> = essential documents</a:t>
            </a:r>
          </a:p>
          <a:p>
            <a:r>
              <a:rPr lang="en-GB" sz="2400" dirty="0"/>
              <a:t>Do I need one? </a:t>
            </a:r>
          </a:p>
          <a:p>
            <a:pPr lvl="1"/>
            <a:r>
              <a:rPr lang="en-GB" sz="2100" dirty="0"/>
              <a:t>Yes, if working time &gt; 50% and contract duration &gt; 3 months.</a:t>
            </a:r>
          </a:p>
          <a:p>
            <a:pPr marL="285750" indent="-285750">
              <a:buFont typeface="Arial" panose="020B0604020202020204" pitchFamily="34" charset="0"/>
              <a:buChar char="•"/>
            </a:pPr>
            <a:r>
              <a:rPr lang="en-GB" sz="2400" dirty="0"/>
              <a:t>When do I request them? </a:t>
            </a:r>
          </a:p>
          <a:p>
            <a:pPr marL="571500" lvl="1" indent="-285750">
              <a:buFont typeface="Arial" panose="020B0604020202020204" pitchFamily="34" charset="0"/>
              <a:buChar char="•"/>
            </a:pPr>
            <a:r>
              <a:rPr lang="en-GB" sz="2100" dirty="0"/>
              <a:t>Cards can only be requested if you have already arrived in the local area</a:t>
            </a:r>
          </a:p>
          <a:p>
            <a:r>
              <a:rPr lang="en-GB" sz="2400" dirty="0"/>
              <a:t>I already have a Swiss permit, do I need to return it? </a:t>
            </a:r>
          </a:p>
          <a:p>
            <a:pPr lvl="1"/>
            <a:r>
              <a:rPr lang="en-GB" sz="2100" dirty="0"/>
              <a:t>Yes, we will send it to the Swiss mission in exchange of your new Swiss card.</a:t>
            </a:r>
          </a:p>
          <a:p>
            <a:r>
              <a:rPr lang="en-GB" sz="2400" dirty="0"/>
              <a:t>I have a temporary local address, is this ok? </a:t>
            </a:r>
          </a:p>
          <a:p>
            <a:pPr lvl="1"/>
            <a:r>
              <a:rPr lang="en-GB" sz="2100" dirty="0"/>
              <a:t>Yes (CH) and No (FR) </a:t>
            </a:r>
          </a:p>
          <a:p>
            <a:endParaRPr lang="fr-CH" dirty="0"/>
          </a:p>
          <a:p>
            <a:endParaRPr lang="en-CH" dirty="0"/>
          </a:p>
        </p:txBody>
      </p:sp>
      <p:sp>
        <p:nvSpPr>
          <p:cNvPr id="4" name="Title 3">
            <a:extLst>
              <a:ext uri="{FF2B5EF4-FFF2-40B4-BE49-F238E27FC236}">
                <a16:creationId xmlns:a16="http://schemas.microsoft.com/office/drawing/2014/main" id="{21D94BBF-0C25-4B95-A7BF-4D108340E67F}"/>
              </a:ext>
            </a:extLst>
          </p:cNvPr>
          <p:cNvSpPr>
            <a:spLocks noGrp="1"/>
          </p:cNvSpPr>
          <p:nvPr>
            <p:ph type="title"/>
          </p:nvPr>
        </p:nvSpPr>
        <p:spPr/>
        <p:txBody>
          <a:bodyPr/>
          <a:lstStyle/>
          <a:p>
            <a:r>
              <a:rPr lang="fr-CH"/>
              <a:t>French and Swiss Cards – introduction</a:t>
            </a:r>
            <a:endParaRPr lang="en-CH"/>
          </a:p>
        </p:txBody>
      </p:sp>
    </p:spTree>
    <p:extLst>
      <p:ext uri="{BB962C8B-B14F-4D97-AF65-F5344CB8AC3E}">
        <p14:creationId xmlns:p14="http://schemas.microsoft.com/office/powerpoint/2010/main" val="270142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DD13B6-B92A-43AD-960E-585EA4C9353A}"/>
              </a:ext>
            </a:extLst>
          </p:cNvPr>
          <p:cNvSpPr>
            <a:spLocks noGrp="1"/>
          </p:cNvSpPr>
          <p:nvPr>
            <p:ph idx="1"/>
          </p:nvPr>
        </p:nvSpPr>
        <p:spPr>
          <a:xfrm>
            <a:off x="436414" y="1676840"/>
            <a:ext cx="11755586" cy="4608512"/>
          </a:xfrm>
        </p:spPr>
        <p:txBody>
          <a:bodyPr/>
          <a:lstStyle/>
          <a:p>
            <a:pPr marL="0" indent="0">
              <a:buNone/>
            </a:pPr>
            <a:r>
              <a:rPr lang="en-GB" sz="2400" dirty="0">
                <a:solidFill>
                  <a:srgbClr val="000000"/>
                </a:solidFill>
                <a:latin typeface="Calibri" panose="020F0502020204030204" pitchFamily="34" charset="0"/>
                <a:ea typeface="Calibri" panose="020F0502020204030204" pitchFamily="34" charset="0"/>
              </a:rPr>
              <a:t>No need to fill in a form – we will do the necessary</a:t>
            </a:r>
            <a:endParaRPr lang="en-GB" sz="2400" b="1" dirty="0">
              <a:solidFill>
                <a:srgbClr val="000000"/>
              </a:solidFill>
              <a:effectLst/>
              <a:latin typeface="Calibri" panose="020F0502020204030204" pitchFamily="34" charset="0"/>
              <a:ea typeface="Calibri" panose="020F0502020204030204" pitchFamily="34" charset="0"/>
            </a:endParaRPr>
          </a:p>
          <a:p>
            <a:pPr marL="0" indent="0">
              <a:buNone/>
            </a:pPr>
            <a:r>
              <a:rPr lang="en-GB" sz="2400" b="1" dirty="0">
                <a:solidFill>
                  <a:srgbClr val="000000"/>
                </a:solidFill>
                <a:effectLst/>
                <a:latin typeface="Calibri" panose="020F0502020204030204" pitchFamily="34" charset="0"/>
                <a:ea typeface="Calibri" panose="020F0502020204030204" pitchFamily="34" charset="0"/>
              </a:rPr>
              <a:t>Please follow the following steps</a:t>
            </a:r>
            <a:endParaRPr lang="fr-CH" sz="2400" b="1" dirty="0">
              <a:latin typeface="Times New Roman" panose="02020603050405020304" pitchFamily="18" charset="0"/>
              <a:ea typeface="Calibri" panose="020F0502020204030204" pitchFamily="34" charset="0"/>
            </a:endParaRPr>
          </a:p>
          <a:p>
            <a:pPr marL="0" indent="0">
              <a:buNone/>
            </a:pPr>
            <a:r>
              <a:rPr lang="en-GB" sz="1800" dirty="0">
                <a:solidFill>
                  <a:srgbClr val="000000"/>
                </a:solidFill>
                <a:effectLst/>
                <a:latin typeface="Calibri" panose="020F0502020204030204" pitchFamily="34" charset="0"/>
                <a:ea typeface="Calibri" panose="020F0502020204030204" pitchFamily="34" charset="0"/>
              </a:rPr>
              <a:t>1.</a:t>
            </a:r>
            <a:r>
              <a:rPr lang="en-GB" dirty="0">
                <a:solidFill>
                  <a:srgbClr val="000000"/>
                </a:solidFill>
                <a:effectLst/>
                <a:latin typeface="Times New Roman" panose="02020603050405020304" pitchFamily="18" charset="0"/>
                <a:ea typeface="Calibri" panose="020F0502020204030204" pitchFamily="34" charset="0"/>
              </a:rPr>
              <a:t>      </a:t>
            </a:r>
            <a:r>
              <a:rPr lang="en-GB" dirty="0">
                <a:solidFill>
                  <a:srgbClr val="000000"/>
                </a:solidFill>
                <a:effectLst/>
                <a:latin typeface="Calibri" panose="020F0502020204030204" pitchFamily="34" charset="0"/>
                <a:ea typeface="Calibri" panose="020F0502020204030204" pitchFamily="34" charset="0"/>
              </a:rPr>
              <a:t>Establish first your access card in Building </a:t>
            </a:r>
            <a:r>
              <a:rPr lang="en-GB" u="sng" dirty="0">
                <a:solidFill>
                  <a:srgbClr val="0563C1"/>
                </a:solidFill>
                <a:latin typeface="Calibri" panose="020F0502020204030204" pitchFamily="34" charset="0"/>
                <a:ea typeface="Calibri" panose="020F0502020204030204" pitchFamily="34" charset="0"/>
              </a:rPr>
              <a:t>33/Ground floor (CERN Community Support </a:t>
            </a:r>
            <a:r>
              <a:rPr lang="en-GB" u="sng" dirty="0" err="1">
                <a:solidFill>
                  <a:srgbClr val="0563C1"/>
                </a:solidFill>
                <a:latin typeface="Calibri" panose="020F0502020204030204" pitchFamily="34" charset="0"/>
                <a:ea typeface="Calibri" panose="020F0502020204030204" pitchFamily="34" charset="0"/>
              </a:rPr>
              <a:t>Center</a:t>
            </a:r>
            <a:r>
              <a:rPr lang="en-GB" u="sng" dirty="0">
                <a:solidFill>
                  <a:srgbClr val="0563C1"/>
                </a:solidFill>
                <a:latin typeface="Calibri" panose="020F0502020204030204" pitchFamily="34" charset="0"/>
                <a:ea typeface="Calibri" panose="020F0502020204030204" pitchFamily="34" charset="0"/>
              </a:rPr>
              <a:t>)</a:t>
            </a:r>
            <a:endParaRPr lang="fr-CH" u="sng" dirty="0">
              <a:solidFill>
                <a:srgbClr val="0563C1"/>
              </a:solidFill>
              <a:latin typeface="Calibri" panose="020F0502020204030204" pitchFamily="34" charset="0"/>
              <a:ea typeface="Calibri" panose="020F0502020204030204" pitchFamily="34" charset="0"/>
            </a:endParaRPr>
          </a:p>
          <a:p>
            <a:pPr marL="0" indent="0">
              <a:buNone/>
            </a:pPr>
            <a:r>
              <a:rPr lang="en-GB" dirty="0">
                <a:solidFill>
                  <a:srgbClr val="000000"/>
                </a:solidFill>
                <a:effectLst/>
                <a:latin typeface="Calibri" panose="020F0502020204030204" pitchFamily="34" charset="0"/>
                <a:ea typeface="Calibri" panose="020F0502020204030204" pitchFamily="34" charset="0"/>
              </a:rPr>
              <a:t>2.</a:t>
            </a:r>
            <a:r>
              <a:rPr lang="en-GB" dirty="0">
                <a:solidFill>
                  <a:srgbClr val="000000"/>
                </a:solidFill>
                <a:effectLst/>
                <a:latin typeface="Times New Roman" panose="02020603050405020304" pitchFamily="18" charset="0"/>
                <a:ea typeface="Calibri" panose="020F0502020204030204" pitchFamily="34" charset="0"/>
              </a:rPr>
              <a:t>      </a:t>
            </a:r>
            <a:r>
              <a:rPr lang="en-GB" dirty="0">
                <a:solidFill>
                  <a:srgbClr val="000000"/>
                </a:solidFill>
                <a:effectLst/>
                <a:latin typeface="Calibri" panose="020F0502020204030204" pitchFamily="34" charset="0"/>
                <a:ea typeface="Calibri" panose="020F0502020204030204" pitchFamily="34" charset="0"/>
              </a:rPr>
              <a:t>Complete the </a:t>
            </a:r>
            <a:r>
              <a:rPr lang="en-GB" u="sng" dirty="0">
                <a:solidFill>
                  <a:srgbClr val="0563C1"/>
                </a:solidFill>
                <a:effectLst/>
                <a:latin typeface="Calibri" panose="020F0502020204030204" pitchFamily="34" charset="0"/>
                <a:ea typeface="Calibri" panose="020F0502020204030204" pitchFamily="34" charset="0"/>
                <a:hlinkClick r:id="rId2"/>
              </a:rPr>
              <a:t>EDH Local Address Change form</a:t>
            </a:r>
            <a:r>
              <a:rPr lang="en-GB" u="sng" dirty="0">
                <a:solidFill>
                  <a:srgbClr val="0563C1"/>
                </a:solidFill>
                <a:effectLst/>
                <a:latin typeface="Calibri" panose="020F0502020204030204" pitchFamily="34" charset="0"/>
                <a:ea typeface="Calibri" panose="020F0502020204030204" pitchFamily="34" charset="0"/>
              </a:rPr>
              <a:t> </a:t>
            </a:r>
            <a:r>
              <a:rPr lang="en-GB" b="0" dirty="0">
                <a:solidFill>
                  <a:srgbClr val="000000"/>
                </a:solidFill>
                <a:effectLst/>
                <a:latin typeface="Calibri" panose="020F0502020204030204" pitchFamily="34" charset="0"/>
                <a:ea typeface="Calibri" panose="020F0502020204030204" pitchFamily="34" charset="0"/>
              </a:rPr>
              <a:t>(this could also be a CERN hostel, or a friend’s house) </a:t>
            </a:r>
            <a:br>
              <a:rPr lang="en-GB" dirty="0">
                <a:solidFill>
                  <a:srgbClr val="000000"/>
                </a:solidFill>
                <a:effectLst/>
                <a:latin typeface="Calibri" panose="020F0502020204030204" pitchFamily="34" charset="0"/>
                <a:ea typeface="Calibri" panose="020F0502020204030204" pitchFamily="34" charset="0"/>
              </a:rPr>
            </a:br>
            <a:r>
              <a:rPr lang="en-GB" b="0" i="1" dirty="0">
                <a:solidFill>
                  <a:srgbClr val="000000"/>
                </a:solidFill>
                <a:effectLst/>
                <a:latin typeface="Calibri" panose="020F0502020204030204" pitchFamily="34" charset="0"/>
                <a:ea typeface="Calibri" panose="020F0502020204030204" pitchFamily="34" charset="0"/>
              </a:rPr>
              <a:t>If you already have an address registered in the CERN database, please check if the information is correct;</a:t>
            </a:r>
            <a:endParaRPr lang="fr-CH" b="0" i="1" dirty="0">
              <a:latin typeface="Calibri" panose="020F0502020204030204" pitchFamily="34" charset="0"/>
              <a:ea typeface="Calibri" panose="020F0502020204030204" pitchFamily="34" charset="0"/>
            </a:endParaRPr>
          </a:p>
          <a:p>
            <a:pPr marL="0" indent="0">
              <a:buNone/>
            </a:pPr>
            <a:r>
              <a:rPr lang="en-GB" dirty="0">
                <a:solidFill>
                  <a:srgbClr val="000000"/>
                </a:solidFill>
                <a:effectLst/>
                <a:latin typeface="Calibri" panose="020F0502020204030204" pitchFamily="34" charset="0"/>
                <a:ea typeface="Calibri" panose="020F0502020204030204" pitchFamily="34" charset="0"/>
              </a:rPr>
              <a:t>3.    </a:t>
            </a:r>
            <a:r>
              <a:rPr lang="en-GB" b="1" dirty="0">
                <a:solidFill>
                  <a:srgbClr val="000000"/>
                </a:solidFill>
                <a:effectLst/>
                <a:latin typeface="Calibri" panose="020F0502020204030204" pitchFamily="34" charset="0"/>
                <a:ea typeface="Calibri" panose="020F0502020204030204" pitchFamily="34" charset="0"/>
              </a:rPr>
              <a:t>If you hold a Swiss work permit type B, C, G or L,</a:t>
            </a:r>
            <a:r>
              <a:rPr lang="en-GB" dirty="0">
                <a:solidFill>
                  <a:srgbClr val="000000"/>
                </a:solidFill>
                <a:effectLst/>
                <a:latin typeface="Calibri" panose="020F0502020204030204" pitchFamily="34" charset="0"/>
                <a:ea typeface="Calibri" panose="020F0502020204030204" pitchFamily="34" charset="0"/>
              </a:rPr>
              <a:t> please </a:t>
            </a:r>
            <a:r>
              <a:rPr lang="en-GB" dirty="0">
                <a:solidFill>
                  <a:srgbClr val="000000"/>
                </a:solidFill>
                <a:latin typeface="Calibri" panose="020F0502020204030204" pitchFamily="34" charset="0"/>
                <a:ea typeface="Calibri" panose="020F0502020204030204" pitchFamily="34" charset="0"/>
              </a:rPr>
              <a:t>hand it in to </a:t>
            </a:r>
            <a:r>
              <a:rPr lang="en-GB">
                <a:solidFill>
                  <a:srgbClr val="000000"/>
                </a:solidFill>
                <a:latin typeface="Calibri" panose="020F0502020204030204" pitchFamily="34" charset="0"/>
                <a:ea typeface="Calibri" panose="020F0502020204030204" pitchFamily="34" charset="0"/>
              </a:rPr>
              <a:t>B</a:t>
            </a:r>
            <a:r>
              <a:rPr lang="en-GB">
                <a:solidFill>
                  <a:srgbClr val="000000"/>
                </a:solidFill>
                <a:effectLst/>
                <a:latin typeface="Calibri" panose="020F0502020204030204" pitchFamily="34" charset="0"/>
                <a:ea typeface="Calibri" panose="020F0502020204030204" pitchFamily="34" charset="0"/>
              </a:rPr>
              <a:t>uilding</a:t>
            </a:r>
            <a:r>
              <a:rPr lang="en-GB">
                <a:solidFill>
                  <a:srgbClr val="292929"/>
                </a:solidFill>
                <a:effectLst/>
                <a:latin typeface="Calibri" panose="020F0502020204030204" pitchFamily="34" charset="0"/>
                <a:ea typeface="Calibri" panose="020F0502020204030204" pitchFamily="34" charset="0"/>
              </a:rPr>
              <a:t> 33 </a:t>
            </a:r>
            <a:r>
              <a:rPr lang="en-GB">
                <a:solidFill>
                  <a:srgbClr val="000000"/>
                </a:solidFill>
                <a:effectLst/>
                <a:latin typeface="Calibri" panose="020F0502020204030204" pitchFamily="34" charset="0"/>
                <a:ea typeface="Calibri" panose="020F0502020204030204" pitchFamily="34" charset="0"/>
              </a:rPr>
              <a:t>in </a:t>
            </a:r>
            <a:r>
              <a:rPr lang="en-GB" dirty="0">
                <a:solidFill>
                  <a:srgbClr val="000000"/>
                </a:solidFill>
                <a:effectLst/>
                <a:latin typeface="Calibri" panose="020F0502020204030204" pitchFamily="34" charset="0"/>
                <a:ea typeface="Calibri" panose="020F0502020204030204" pitchFamily="34" charset="0"/>
              </a:rPr>
              <a:t>an envelope addressed to “Cards Service” – from Monday to Friday 7:00 AM-6:30 PM.</a:t>
            </a:r>
            <a:endParaRPr lang="en-CH" dirty="0">
              <a:effectLst/>
              <a:latin typeface="Calibri" panose="020F0502020204030204" pitchFamily="34" charset="0"/>
              <a:ea typeface="Calibri" panose="020F0502020204030204" pitchFamily="34" charset="0"/>
            </a:endParaRPr>
          </a:p>
          <a:p>
            <a:pPr marL="0" indent="0">
              <a:buNone/>
            </a:pPr>
            <a:r>
              <a:rPr lang="fr-CH" dirty="0"/>
              <a:t>If </a:t>
            </a:r>
            <a:r>
              <a:rPr lang="fr-CH" dirty="0" err="1"/>
              <a:t>you</a:t>
            </a:r>
            <a:r>
              <a:rPr lang="fr-CH" dirty="0"/>
              <a:t> live in </a:t>
            </a:r>
            <a:r>
              <a:rPr lang="fr-CH" dirty="0" err="1"/>
              <a:t>Switzerland</a:t>
            </a:r>
            <a:r>
              <a:rPr lang="fr-CH" dirty="0"/>
              <a:t>, a Swiss </a:t>
            </a:r>
            <a:r>
              <a:rPr lang="fr-CH" dirty="0" err="1"/>
              <a:t>Card</a:t>
            </a:r>
            <a:r>
              <a:rPr lang="fr-CH" dirty="0"/>
              <a:t> </a:t>
            </a:r>
            <a:r>
              <a:rPr lang="fr-CH" dirty="0" err="1"/>
              <a:t>will</a:t>
            </a:r>
            <a:r>
              <a:rPr lang="fr-CH" dirty="0"/>
              <a:t> </a:t>
            </a:r>
            <a:r>
              <a:rPr lang="fr-CH" dirty="0" err="1"/>
              <a:t>be</a:t>
            </a:r>
            <a:r>
              <a:rPr lang="fr-CH" dirty="0"/>
              <a:t> </a:t>
            </a:r>
            <a:r>
              <a:rPr lang="fr-CH" dirty="0" err="1"/>
              <a:t>requested</a:t>
            </a:r>
            <a:r>
              <a:rPr lang="fr-CH" dirty="0"/>
              <a:t> for </a:t>
            </a:r>
            <a:r>
              <a:rPr lang="fr-CH" dirty="0" err="1"/>
              <a:t>your</a:t>
            </a:r>
            <a:r>
              <a:rPr lang="fr-CH" dirty="0"/>
              <a:t> </a:t>
            </a:r>
            <a:r>
              <a:rPr lang="fr-CH" dirty="0" err="1"/>
              <a:t>family</a:t>
            </a:r>
            <a:r>
              <a:rPr lang="fr-CH" dirty="0"/>
              <a:t> members as </a:t>
            </a:r>
            <a:r>
              <a:rPr lang="fr-CH" dirty="0" err="1"/>
              <a:t>well</a:t>
            </a:r>
            <a:r>
              <a:rPr lang="fr-CH" dirty="0"/>
              <a:t> (</a:t>
            </a:r>
            <a:r>
              <a:rPr lang="fr-CH" dirty="0" err="1"/>
              <a:t>so</a:t>
            </a:r>
            <a:r>
              <a:rPr lang="fr-CH" dirty="0"/>
              <a:t> </a:t>
            </a:r>
            <a:r>
              <a:rPr lang="fr-CH" dirty="0" err="1"/>
              <a:t>also</a:t>
            </a:r>
            <a:r>
              <a:rPr lang="fr-CH" dirty="0"/>
              <a:t> </a:t>
            </a:r>
            <a:r>
              <a:rPr lang="fr-CH" dirty="0" err="1"/>
              <a:t>need</a:t>
            </a:r>
            <a:r>
              <a:rPr lang="fr-CH" dirty="0"/>
              <a:t> for </a:t>
            </a:r>
            <a:r>
              <a:rPr lang="fr-CH" dirty="0" err="1"/>
              <a:t>access</a:t>
            </a:r>
            <a:r>
              <a:rPr lang="fr-CH" dirty="0"/>
              <a:t> </a:t>
            </a:r>
            <a:r>
              <a:rPr lang="fr-CH" dirty="0" err="1"/>
              <a:t>card</a:t>
            </a:r>
            <a:r>
              <a:rPr lang="fr-CH" dirty="0"/>
              <a:t>), </a:t>
            </a:r>
            <a:r>
              <a:rPr lang="fr-CH" dirty="0" err="1"/>
              <a:t>providing</a:t>
            </a:r>
            <a:r>
              <a:rPr lang="fr-CH" dirty="0"/>
              <a:t> </a:t>
            </a:r>
            <a:r>
              <a:rPr lang="fr-CH" dirty="0" err="1"/>
              <a:t>they</a:t>
            </a:r>
            <a:r>
              <a:rPr lang="fr-CH" dirty="0"/>
              <a:t> are not Swiss.</a:t>
            </a:r>
          </a:p>
          <a:p>
            <a:pPr marL="0" indent="0">
              <a:buNone/>
            </a:pPr>
            <a:r>
              <a:rPr lang="fr-CH" b="0" dirty="0">
                <a:solidFill>
                  <a:schemeClr val="accent1">
                    <a:lumMod val="60000"/>
                    <a:lumOff val="40000"/>
                  </a:schemeClr>
                </a:solidFill>
              </a:rPr>
              <a:t>It </a:t>
            </a:r>
            <a:r>
              <a:rPr lang="fr-CH" b="0" dirty="0" err="1">
                <a:solidFill>
                  <a:schemeClr val="accent1">
                    <a:lumMod val="60000"/>
                    <a:lumOff val="40000"/>
                  </a:schemeClr>
                </a:solidFill>
              </a:rPr>
              <a:t>takes</a:t>
            </a:r>
            <a:r>
              <a:rPr lang="fr-CH" b="0" dirty="0">
                <a:solidFill>
                  <a:schemeClr val="accent1">
                    <a:lumMod val="60000"/>
                    <a:lumOff val="40000"/>
                  </a:schemeClr>
                </a:solidFill>
              </a:rPr>
              <a:t> about 3-4 </a:t>
            </a:r>
            <a:r>
              <a:rPr lang="fr-CH" b="0" dirty="0" err="1">
                <a:solidFill>
                  <a:schemeClr val="accent1">
                    <a:lumMod val="60000"/>
                    <a:lumOff val="40000"/>
                  </a:schemeClr>
                </a:solidFill>
              </a:rPr>
              <a:t>weeks</a:t>
            </a:r>
            <a:r>
              <a:rPr lang="fr-CH" b="0" dirty="0">
                <a:solidFill>
                  <a:schemeClr val="accent1">
                    <a:lumMod val="60000"/>
                    <a:lumOff val="40000"/>
                  </a:schemeClr>
                </a:solidFill>
              </a:rPr>
              <a:t> </a:t>
            </a:r>
            <a:r>
              <a:rPr lang="fr-CH" b="0" dirty="0" err="1">
                <a:solidFill>
                  <a:schemeClr val="accent1">
                    <a:lumMod val="60000"/>
                    <a:lumOff val="40000"/>
                  </a:schemeClr>
                </a:solidFill>
              </a:rPr>
              <a:t>before</a:t>
            </a:r>
            <a:r>
              <a:rPr lang="fr-CH" b="0" dirty="0">
                <a:solidFill>
                  <a:schemeClr val="accent1">
                    <a:lumMod val="60000"/>
                    <a:lumOff val="40000"/>
                  </a:schemeClr>
                </a:solidFill>
              </a:rPr>
              <a:t> the </a:t>
            </a:r>
            <a:r>
              <a:rPr lang="fr-CH" b="0" dirty="0" err="1">
                <a:solidFill>
                  <a:schemeClr val="accent1">
                    <a:lumMod val="60000"/>
                    <a:lumOff val="40000"/>
                  </a:schemeClr>
                </a:solidFill>
              </a:rPr>
              <a:t>card</a:t>
            </a:r>
            <a:r>
              <a:rPr lang="fr-CH" b="0" dirty="0">
                <a:solidFill>
                  <a:schemeClr val="accent1">
                    <a:lumMod val="60000"/>
                    <a:lumOff val="40000"/>
                  </a:schemeClr>
                </a:solidFill>
              </a:rPr>
              <a:t> arrives</a:t>
            </a:r>
            <a:endParaRPr lang="en-CH" b="0" dirty="0">
              <a:solidFill>
                <a:schemeClr val="accent1">
                  <a:lumMod val="60000"/>
                  <a:lumOff val="40000"/>
                </a:schemeClr>
              </a:solidFill>
            </a:endParaRPr>
          </a:p>
        </p:txBody>
      </p:sp>
      <p:sp>
        <p:nvSpPr>
          <p:cNvPr id="3" name="Title 2">
            <a:extLst>
              <a:ext uri="{FF2B5EF4-FFF2-40B4-BE49-F238E27FC236}">
                <a16:creationId xmlns:a16="http://schemas.microsoft.com/office/drawing/2014/main" id="{471FA403-504F-4EA4-BEA2-AC67001E4290}"/>
              </a:ext>
            </a:extLst>
          </p:cNvPr>
          <p:cNvSpPr>
            <a:spLocks noGrp="1"/>
          </p:cNvSpPr>
          <p:nvPr>
            <p:ph type="title"/>
          </p:nvPr>
        </p:nvSpPr>
        <p:spPr/>
        <p:txBody>
          <a:bodyPr/>
          <a:lstStyle/>
          <a:p>
            <a:r>
              <a:rPr lang="fr-CH" dirty="0"/>
              <a:t>NEWCOMERS – Swiss </a:t>
            </a:r>
            <a:r>
              <a:rPr lang="fr-CH" dirty="0" err="1"/>
              <a:t>cards</a:t>
            </a:r>
            <a:br>
              <a:rPr lang="fr-CH" sz="2400" dirty="0"/>
            </a:br>
            <a:br>
              <a:rPr lang="fr-CH" sz="2400" dirty="0"/>
            </a:br>
            <a:r>
              <a:rPr lang="fr-CH" sz="2400" dirty="0"/>
              <a:t>For all CERN members of Personnel</a:t>
            </a:r>
            <a:endParaRPr lang="en-CH" dirty="0"/>
          </a:p>
        </p:txBody>
      </p:sp>
      <p:sp>
        <p:nvSpPr>
          <p:cNvPr id="4" name="Slide Number Placeholder 3">
            <a:extLst>
              <a:ext uri="{FF2B5EF4-FFF2-40B4-BE49-F238E27FC236}">
                <a16:creationId xmlns:a16="http://schemas.microsoft.com/office/drawing/2014/main" id="{99DE17DA-E95D-42AF-AED6-2CC1B27EA62F}"/>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pic>
        <p:nvPicPr>
          <p:cNvPr id="5" name="Picture 4">
            <a:extLst>
              <a:ext uri="{FF2B5EF4-FFF2-40B4-BE49-F238E27FC236}">
                <a16:creationId xmlns:a16="http://schemas.microsoft.com/office/drawing/2014/main" id="{2B539876-3BDA-430F-AF5A-B841D0ACFC7F}"/>
              </a:ext>
            </a:extLst>
          </p:cNvPr>
          <p:cNvPicPr>
            <a:picLocks noChangeAspect="1"/>
          </p:cNvPicPr>
          <p:nvPr/>
        </p:nvPicPr>
        <p:blipFill>
          <a:blip r:embed="rId3"/>
          <a:stretch>
            <a:fillRect/>
          </a:stretch>
        </p:blipFill>
        <p:spPr>
          <a:xfrm>
            <a:off x="10594338" y="166368"/>
            <a:ext cx="1189674" cy="784204"/>
          </a:xfrm>
          <a:prstGeom prst="rect">
            <a:avLst/>
          </a:prstGeom>
        </p:spPr>
      </p:pic>
    </p:spTree>
    <p:extLst>
      <p:ext uri="{BB962C8B-B14F-4D97-AF65-F5344CB8AC3E}">
        <p14:creationId xmlns:p14="http://schemas.microsoft.com/office/powerpoint/2010/main" val="193134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7EE3E8-447F-454D-891A-1E5FA28B124B}"/>
              </a:ext>
            </a:extLst>
          </p:cNvPr>
          <p:cNvSpPr>
            <a:spLocks noGrp="1"/>
          </p:cNvSpPr>
          <p:nvPr>
            <p:ph idx="1"/>
          </p:nvPr>
        </p:nvSpPr>
        <p:spPr>
          <a:xfrm>
            <a:off x="407988" y="1197305"/>
            <a:ext cx="11376024" cy="4608512"/>
          </a:xfrm>
        </p:spPr>
        <p:txBody>
          <a:bodyPr/>
          <a:lstStyle/>
          <a:p>
            <a:r>
              <a:rPr lang="en-GB" dirty="0"/>
              <a:t>The request for a Swiss card is mandatory for the spouse/partner and children who meet the following conditions of award:</a:t>
            </a:r>
          </a:p>
          <a:p>
            <a:pPr lvl="1"/>
            <a:r>
              <a:rPr lang="en-GB" dirty="0"/>
              <a:t>Living in CH</a:t>
            </a:r>
          </a:p>
          <a:p>
            <a:pPr lvl="1"/>
            <a:r>
              <a:rPr lang="en-GB" dirty="0"/>
              <a:t>they must not be of Swiss nationality,</a:t>
            </a:r>
          </a:p>
          <a:p>
            <a:pPr lvl="1"/>
            <a:r>
              <a:rPr lang="en-GB" dirty="0"/>
              <a:t>they must live under the same roof* as the member of the personnel,</a:t>
            </a:r>
          </a:p>
          <a:p>
            <a:pPr lvl="1"/>
            <a:r>
              <a:rPr lang="en-GB" dirty="0"/>
              <a:t>children must be unmarried and dependent on the member of the personnel.</a:t>
            </a:r>
          </a:p>
          <a:p>
            <a:r>
              <a:rPr lang="en-GB" dirty="0"/>
              <a:t>Spouses/partners wishing to take up gainful employment in Switzerland must apply for a </a:t>
            </a:r>
            <a:r>
              <a:rPr lang="en-GB" dirty="0">
                <a:hlinkClick r:id="rId2"/>
              </a:rPr>
              <a:t>'</a:t>
            </a:r>
            <a:r>
              <a:rPr lang="en-GB" dirty="0" err="1">
                <a:hlinkClick r:id="rId2"/>
              </a:rPr>
              <a:t>permis</a:t>
            </a:r>
            <a:r>
              <a:rPr lang="en-GB" dirty="0">
                <a:hlinkClick r:id="rId2"/>
              </a:rPr>
              <a:t> Ci' certificate</a:t>
            </a:r>
            <a:r>
              <a:rPr lang="en-GB" dirty="0"/>
              <a:t>.</a:t>
            </a:r>
          </a:p>
          <a:p>
            <a:r>
              <a:rPr lang="en-GB" dirty="0"/>
              <a:t>Family with EU/AELE nationality may ask the Cantonal Population Office of their canton of residence to keep / be issued with a residence permit (B permit) instead of a </a:t>
            </a:r>
            <a:r>
              <a:rPr lang="en-GB" i="1" dirty="0"/>
              <a:t>carte de </a:t>
            </a:r>
            <a:r>
              <a:rPr lang="en-GB" i="1" dirty="0" err="1"/>
              <a:t>légitimation</a:t>
            </a:r>
            <a:r>
              <a:rPr lang="en-GB" dirty="0"/>
              <a:t>.</a:t>
            </a:r>
          </a:p>
        </p:txBody>
      </p:sp>
      <p:sp>
        <p:nvSpPr>
          <p:cNvPr id="3" name="Title 2">
            <a:extLst>
              <a:ext uri="{FF2B5EF4-FFF2-40B4-BE49-F238E27FC236}">
                <a16:creationId xmlns:a16="http://schemas.microsoft.com/office/drawing/2014/main" id="{EACC0F63-B446-48CD-9692-E65303DD415E}"/>
              </a:ext>
            </a:extLst>
          </p:cNvPr>
          <p:cNvSpPr>
            <a:spLocks noGrp="1"/>
          </p:cNvSpPr>
          <p:nvPr>
            <p:ph type="title"/>
          </p:nvPr>
        </p:nvSpPr>
        <p:spPr/>
        <p:txBody>
          <a:bodyPr/>
          <a:lstStyle/>
          <a:p>
            <a:r>
              <a:rPr lang="fr-CH" sz="3200" dirty="0"/>
              <a:t>FAMILY MEMBERS: </a:t>
            </a:r>
            <a:r>
              <a:rPr lang="fr-CH" sz="2000" dirty="0"/>
              <a:t>SPOUSES, RECOGNISED PARTNERS &amp; CHILDREN</a:t>
            </a:r>
            <a:endParaRPr lang="en-CH" sz="2000" dirty="0"/>
          </a:p>
        </p:txBody>
      </p:sp>
      <p:sp>
        <p:nvSpPr>
          <p:cNvPr id="4" name="Slide Number Placeholder 3">
            <a:extLst>
              <a:ext uri="{FF2B5EF4-FFF2-40B4-BE49-F238E27FC236}">
                <a16:creationId xmlns:a16="http://schemas.microsoft.com/office/drawing/2014/main" id="{3EFAEB04-0C89-422D-8471-7F31322B2C58}"/>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pic>
        <p:nvPicPr>
          <p:cNvPr id="5" name="Picture 4">
            <a:extLst>
              <a:ext uri="{FF2B5EF4-FFF2-40B4-BE49-F238E27FC236}">
                <a16:creationId xmlns:a16="http://schemas.microsoft.com/office/drawing/2014/main" id="{77E02F37-ADB5-4881-B22D-15E2C102DDC9}"/>
              </a:ext>
            </a:extLst>
          </p:cNvPr>
          <p:cNvPicPr>
            <a:picLocks noChangeAspect="1"/>
          </p:cNvPicPr>
          <p:nvPr/>
        </p:nvPicPr>
        <p:blipFill>
          <a:blip r:embed="rId3"/>
          <a:stretch>
            <a:fillRect/>
          </a:stretch>
        </p:blipFill>
        <p:spPr>
          <a:xfrm>
            <a:off x="10594338" y="166368"/>
            <a:ext cx="1189674" cy="784204"/>
          </a:xfrm>
          <a:prstGeom prst="rect">
            <a:avLst/>
          </a:prstGeom>
        </p:spPr>
      </p:pic>
    </p:spTree>
    <p:extLst>
      <p:ext uri="{BB962C8B-B14F-4D97-AF65-F5344CB8AC3E}">
        <p14:creationId xmlns:p14="http://schemas.microsoft.com/office/powerpoint/2010/main" val="2429148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DD13B6-B92A-43AD-960E-585EA4C9353A}"/>
              </a:ext>
            </a:extLst>
          </p:cNvPr>
          <p:cNvSpPr>
            <a:spLocks noGrp="1"/>
          </p:cNvSpPr>
          <p:nvPr>
            <p:ph idx="1"/>
          </p:nvPr>
        </p:nvSpPr>
        <p:spPr>
          <a:xfrm>
            <a:off x="407988" y="2318653"/>
            <a:ext cx="11755586" cy="3716558"/>
          </a:xfrm>
        </p:spPr>
        <p:txBody>
          <a:bodyPr/>
          <a:lstStyle/>
          <a:p>
            <a:pPr marL="0" indent="0">
              <a:buNone/>
            </a:pPr>
            <a:r>
              <a:rPr lang="fr-CH" b="0" dirty="0" err="1"/>
              <a:t>Details</a:t>
            </a:r>
            <a:r>
              <a:rPr lang="fr-CH" b="0" dirty="0"/>
              <a:t> and checklist in </a:t>
            </a:r>
            <a:r>
              <a:rPr lang="fr-CH" b="0" dirty="0" err="1"/>
              <a:t>Welcome</a:t>
            </a:r>
            <a:r>
              <a:rPr lang="fr-CH" b="0" dirty="0"/>
              <a:t> email</a:t>
            </a:r>
          </a:p>
          <a:p>
            <a:pPr marL="457200" indent="-457200">
              <a:buFont typeface="+mj-lt"/>
              <a:buAutoNum type="arabicPeriod"/>
            </a:pPr>
            <a:r>
              <a:rPr lang="fr-CH" sz="2000" b="0" dirty="0"/>
              <a:t>Complete the </a:t>
            </a:r>
            <a:r>
              <a:rPr lang="fr-CH" sz="2000" b="0" dirty="0">
                <a:hlinkClick r:id="rId2"/>
              </a:rPr>
              <a:t>NNPF</a:t>
            </a:r>
            <a:r>
              <a:rPr lang="fr-CH" sz="2000" b="0" dirty="0"/>
              <a:t> (and if applicable </a:t>
            </a:r>
            <a:r>
              <a:rPr lang="fr-CH" sz="2000" b="0" dirty="0">
                <a:hlinkClick r:id="rId3"/>
              </a:rPr>
              <a:t>NNPF - </a:t>
            </a:r>
            <a:r>
              <a:rPr lang="fr-CH" sz="2000" b="0" dirty="0" err="1">
                <a:hlinkClick r:id="rId3"/>
              </a:rPr>
              <a:t>FamilyMember</a:t>
            </a:r>
            <a:r>
              <a:rPr lang="fr-CH" sz="2000" b="0" dirty="0"/>
              <a:t> )</a:t>
            </a:r>
          </a:p>
          <a:p>
            <a:pPr marL="457200" indent="-457200">
              <a:buFont typeface="+mj-lt"/>
              <a:buAutoNum type="arabicPeriod"/>
            </a:pPr>
            <a:r>
              <a:rPr lang="fr-CH" sz="2000" b="0" dirty="0" err="1"/>
              <a:t>Create</a:t>
            </a:r>
            <a:r>
              <a:rPr lang="fr-CH" sz="2000" b="0" dirty="0"/>
              <a:t> a </a:t>
            </a:r>
            <a:r>
              <a:rPr lang="fr-CH" sz="2000" b="0" dirty="0" err="1">
                <a:hlinkClick r:id="rId4"/>
              </a:rPr>
              <a:t>Request</a:t>
            </a:r>
            <a:r>
              <a:rPr lang="fr-CH" sz="2000" b="0" dirty="0">
                <a:hlinkClick r:id="rId4"/>
              </a:rPr>
              <a:t> ticket</a:t>
            </a:r>
            <a:r>
              <a:rPr lang="fr-CH" sz="2000" b="0" dirty="0"/>
              <a:t> in the Service Portal and </a:t>
            </a:r>
            <a:r>
              <a:rPr lang="fr-CH" sz="2000" b="0" dirty="0" err="1"/>
              <a:t>attach</a:t>
            </a:r>
            <a:r>
              <a:rPr lang="fr-CH" sz="2000" b="0" dirty="0"/>
              <a:t> the NNPF(s) (in doc format)</a:t>
            </a:r>
          </a:p>
          <a:p>
            <a:pPr marL="457200" indent="-457200">
              <a:buFont typeface="+mj-lt"/>
              <a:buAutoNum type="arabicPeriod"/>
            </a:pPr>
            <a:r>
              <a:rPr lang="en-GB" sz="2000" b="0" dirty="0"/>
              <a:t>Deliver all necessary documents on PAPER in Building</a:t>
            </a:r>
            <a:r>
              <a:rPr lang="en-GB" sz="2000" u="sng" dirty="0">
                <a:solidFill>
                  <a:srgbClr val="292929"/>
                </a:solidFill>
                <a:effectLst/>
                <a:latin typeface="Calibri" panose="020F0502020204030204" pitchFamily="34" charset="0"/>
                <a:ea typeface="Calibri" panose="020F0502020204030204" pitchFamily="34" charset="0"/>
                <a:hlinkClick r:id="rId5"/>
              </a:rPr>
              <a:t> 33/Ground floor</a:t>
            </a:r>
            <a:r>
              <a:rPr lang="en-GB" sz="2000" u="sng" dirty="0">
                <a:solidFill>
                  <a:srgbClr val="292929"/>
                </a:solidFill>
                <a:latin typeface="Calibri" panose="020F0502020204030204" pitchFamily="34" charset="0"/>
                <a:ea typeface="Calibri" panose="020F0502020204030204" pitchFamily="34" charset="0"/>
              </a:rPr>
              <a:t> (</a:t>
            </a:r>
            <a:r>
              <a:rPr lang="en-GB" sz="2000" b="0" dirty="0"/>
              <a:t>Monday to Friday 7:00 AM to 6:30 PM) – See checklist </a:t>
            </a:r>
          </a:p>
          <a:p>
            <a:pPr marL="0" indent="0">
              <a:buNone/>
            </a:pPr>
            <a:r>
              <a:rPr lang="en-GB" sz="2000" b="0" dirty="0"/>
              <a:t>Please bring these documents as soon as possible (don’t wait until we ask !). </a:t>
            </a:r>
          </a:p>
          <a:p>
            <a:pPr marL="0" indent="0">
              <a:spcBef>
                <a:spcPts val="0"/>
              </a:spcBef>
              <a:spcAft>
                <a:spcPts val="0"/>
              </a:spcAft>
              <a:buNone/>
            </a:pPr>
            <a:r>
              <a:rPr lang="en-US" sz="1600" i="1" dirty="0">
                <a:solidFill>
                  <a:srgbClr val="FF0000"/>
                </a:solidFill>
                <a:effectLst/>
                <a:latin typeface="Calibri" panose="020F0502020204030204" pitchFamily="34" charset="0"/>
                <a:ea typeface="Calibri" panose="020F0502020204030204" pitchFamily="34" charset="0"/>
              </a:rPr>
              <a:t>The initial application for the French card request must be made as soon as you start your CERN contract,</a:t>
            </a:r>
            <a:r>
              <a:rPr lang="en-US" sz="1600" dirty="0">
                <a:effectLst/>
                <a:latin typeface="Times New Roman" panose="02020603050405020304" pitchFamily="18" charset="0"/>
                <a:ea typeface="Calibri" panose="020F0502020204030204" pitchFamily="34" charset="0"/>
              </a:rPr>
              <a:t> </a:t>
            </a:r>
            <a:r>
              <a:rPr lang="en-GB" sz="1600" b="1" i="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within a deadline of two months</a:t>
            </a:r>
            <a:r>
              <a:rPr lang="en-GB" sz="16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600" i="1" dirty="0">
                <a:solidFill>
                  <a:srgbClr val="FF0000"/>
                </a:solidFill>
                <a:latin typeface="Calibri" panose="020F0502020204030204" pitchFamily="34" charset="0"/>
                <a:ea typeface="Calibri" panose="020F0502020204030204" pitchFamily="34" charset="0"/>
              </a:rPr>
              <a:t>after your arrival in the local area (France or Switzerland)</a:t>
            </a:r>
            <a:endParaRPr lang="en-GB" sz="1600" i="1" dirty="0">
              <a:solidFill>
                <a:srgbClr val="FF0000"/>
              </a:solidFill>
              <a:latin typeface="Calibri" panose="020F0502020204030204" pitchFamily="34" charset="0"/>
              <a:ea typeface="Calibri" panose="020F0502020204030204" pitchFamily="34" charset="0"/>
            </a:endParaRPr>
          </a:p>
          <a:p>
            <a:pPr marL="0" indent="0">
              <a:buNone/>
            </a:pPr>
            <a:r>
              <a:rPr lang="fr-CH" b="0" dirty="0" err="1">
                <a:solidFill>
                  <a:schemeClr val="accent1">
                    <a:lumMod val="60000"/>
                    <a:lumOff val="40000"/>
                  </a:schemeClr>
                </a:solidFill>
              </a:rPr>
              <a:t>Currently</a:t>
            </a:r>
            <a:r>
              <a:rPr lang="fr-CH" b="0" dirty="0">
                <a:solidFill>
                  <a:schemeClr val="accent1">
                    <a:lumMod val="60000"/>
                    <a:lumOff val="40000"/>
                  </a:schemeClr>
                </a:solidFill>
              </a:rPr>
              <a:t> longer </a:t>
            </a:r>
            <a:r>
              <a:rPr lang="fr-CH" b="0" dirty="0" err="1">
                <a:solidFill>
                  <a:schemeClr val="accent1">
                    <a:lumMod val="60000"/>
                    <a:lumOff val="40000"/>
                  </a:schemeClr>
                </a:solidFill>
              </a:rPr>
              <a:t>delays</a:t>
            </a:r>
            <a:r>
              <a:rPr lang="fr-CH" b="0" dirty="0">
                <a:solidFill>
                  <a:schemeClr val="accent1">
                    <a:lumMod val="60000"/>
                    <a:lumOff val="40000"/>
                  </a:schemeClr>
                </a:solidFill>
              </a:rPr>
              <a:t> up to 3-4 </a:t>
            </a:r>
            <a:r>
              <a:rPr lang="fr-CH" b="0" dirty="0" err="1">
                <a:solidFill>
                  <a:schemeClr val="accent1">
                    <a:lumMod val="60000"/>
                    <a:lumOff val="40000"/>
                  </a:schemeClr>
                </a:solidFill>
              </a:rPr>
              <a:t>months</a:t>
            </a:r>
            <a:endParaRPr lang="en-CH" b="0" dirty="0">
              <a:solidFill>
                <a:schemeClr val="accent1">
                  <a:lumMod val="60000"/>
                  <a:lumOff val="40000"/>
                </a:schemeClr>
              </a:solidFill>
            </a:endParaRPr>
          </a:p>
          <a:p>
            <a:pPr marL="0" indent="0">
              <a:buNone/>
            </a:pPr>
            <a:endParaRPr lang="en-CH" b="0" dirty="0"/>
          </a:p>
        </p:txBody>
      </p:sp>
      <p:sp>
        <p:nvSpPr>
          <p:cNvPr id="3" name="Title 2">
            <a:extLst>
              <a:ext uri="{FF2B5EF4-FFF2-40B4-BE49-F238E27FC236}">
                <a16:creationId xmlns:a16="http://schemas.microsoft.com/office/drawing/2014/main" id="{471FA403-504F-4EA4-BEA2-AC67001E4290}"/>
              </a:ext>
            </a:extLst>
          </p:cNvPr>
          <p:cNvSpPr>
            <a:spLocks noGrp="1"/>
          </p:cNvSpPr>
          <p:nvPr>
            <p:ph type="title"/>
          </p:nvPr>
        </p:nvSpPr>
        <p:spPr>
          <a:xfrm>
            <a:off x="407988" y="373593"/>
            <a:ext cx="11376025" cy="1855418"/>
          </a:xfrm>
        </p:spPr>
        <p:txBody>
          <a:bodyPr>
            <a:normAutofit fontScale="90000"/>
          </a:bodyPr>
          <a:lstStyle/>
          <a:p>
            <a:r>
              <a:rPr lang="fr-CH" sz="4000" dirty="0"/>
              <a:t>NEWCOMERS</a:t>
            </a:r>
            <a:r>
              <a:rPr lang="fr-CH" dirty="0"/>
              <a:t> – </a:t>
            </a:r>
            <a:r>
              <a:rPr lang="fr-CH" sz="4000" dirty="0"/>
              <a:t>French </a:t>
            </a:r>
            <a:r>
              <a:rPr lang="fr-CH" sz="4000" dirty="0" err="1"/>
              <a:t>cards</a:t>
            </a:r>
            <a:br>
              <a:rPr lang="fr-CH" sz="2400" dirty="0"/>
            </a:br>
            <a:br>
              <a:rPr lang="fr-CH" sz="2400" dirty="0"/>
            </a:br>
            <a:r>
              <a:rPr lang="fr-CH" sz="2400" dirty="0"/>
              <a:t>For all CERN members of Personnel and </a:t>
            </a:r>
            <a:r>
              <a:rPr lang="fr-CH" sz="2400" dirty="0" err="1"/>
              <a:t>their</a:t>
            </a:r>
            <a:r>
              <a:rPr lang="fr-CH" sz="2400" dirty="0"/>
              <a:t> </a:t>
            </a:r>
            <a:r>
              <a:rPr lang="fr-CH" sz="2400" dirty="0" err="1"/>
              <a:t>family</a:t>
            </a:r>
            <a:r>
              <a:rPr lang="fr-CH" sz="2400" dirty="0"/>
              <a:t> members </a:t>
            </a:r>
            <a:r>
              <a:rPr lang="fr-CH" sz="2400" dirty="0" err="1"/>
              <a:t>except</a:t>
            </a:r>
            <a:r>
              <a:rPr lang="fr-CH" sz="2400" dirty="0"/>
              <a:t>:</a:t>
            </a:r>
            <a:br>
              <a:rPr lang="fr-CH" sz="2400" dirty="0"/>
            </a:br>
            <a:r>
              <a:rPr lang="en-GB" sz="2000" b="0" dirty="0"/>
              <a:t>- French nationals, living in France;</a:t>
            </a:r>
            <a:br>
              <a:rPr lang="en-GB" sz="2000" b="0" dirty="0"/>
            </a:br>
            <a:r>
              <a:rPr lang="en-GB" sz="2000" b="0" dirty="0"/>
              <a:t>- All those who have been residing in France for over 3 months and their family members;</a:t>
            </a:r>
            <a:br>
              <a:rPr lang="en-GB" sz="2000" b="0" dirty="0"/>
            </a:br>
            <a:r>
              <a:rPr lang="en-GB" sz="2000" b="0" dirty="0"/>
              <a:t>- Family members </a:t>
            </a:r>
            <a:r>
              <a:rPr lang="en-GB" sz="2000" b="0" dirty="0" err="1"/>
              <a:t>domiciliated</a:t>
            </a:r>
            <a:r>
              <a:rPr lang="en-GB" sz="2000" b="0" dirty="0"/>
              <a:t> in Switzerland.</a:t>
            </a:r>
            <a:br>
              <a:rPr lang="en-GB" sz="2400" dirty="0"/>
            </a:br>
            <a:endParaRPr lang="en-CH" dirty="0"/>
          </a:p>
        </p:txBody>
      </p:sp>
      <p:sp>
        <p:nvSpPr>
          <p:cNvPr id="4" name="Slide Number Placeholder 3">
            <a:extLst>
              <a:ext uri="{FF2B5EF4-FFF2-40B4-BE49-F238E27FC236}">
                <a16:creationId xmlns:a16="http://schemas.microsoft.com/office/drawing/2014/main" id="{99DE17DA-E95D-42AF-AED6-2CC1B27EA62F}"/>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pic>
        <p:nvPicPr>
          <p:cNvPr id="6" name="Picture 5">
            <a:extLst>
              <a:ext uri="{FF2B5EF4-FFF2-40B4-BE49-F238E27FC236}">
                <a16:creationId xmlns:a16="http://schemas.microsoft.com/office/drawing/2014/main" id="{E1FB6BE8-EE07-4009-883A-1A23D6B43281}"/>
              </a:ext>
            </a:extLst>
          </p:cNvPr>
          <p:cNvPicPr>
            <a:picLocks noChangeAspect="1"/>
          </p:cNvPicPr>
          <p:nvPr/>
        </p:nvPicPr>
        <p:blipFill>
          <a:blip r:embed="rId6"/>
          <a:stretch>
            <a:fillRect/>
          </a:stretch>
        </p:blipFill>
        <p:spPr>
          <a:xfrm>
            <a:off x="10527784" y="382910"/>
            <a:ext cx="1152046" cy="774937"/>
          </a:xfrm>
          <a:prstGeom prst="rect">
            <a:avLst/>
          </a:prstGeom>
        </p:spPr>
      </p:pic>
      <p:pic>
        <p:nvPicPr>
          <p:cNvPr id="8" name="Picture 7" descr="Text&#10;&#10;Description automatically generated">
            <a:extLst>
              <a:ext uri="{FF2B5EF4-FFF2-40B4-BE49-F238E27FC236}">
                <a16:creationId xmlns:a16="http://schemas.microsoft.com/office/drawing/2014/main" id="{B015394E-C2B6-4570-9023-F5756166D96B}"/>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10030419" y="5304803"/>
            <a:ext cx="2035126" cy="1433915"/>
          </a:xfrm>
          <a:prstGeom prst="rect">
            <a:avLst/>
          </a:prstGeom>
        </p:spPr>
      </p:pic>
    </p:spTree>
    <p:extLst>
      <p:ext uri="{BB962C8B-B14F-4D97-AF65-F5344CB8AC3E}">
        <p14:creationId xmlns:p14="http://schemas.microsoft.com/office/powerpoint/2010/main" val="2450414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B825E7A-E130-435A-A0E1-01D36101EECA}"/>
              </a:ext>
            </a:extLst>
          </p:cNvPr>
          <p:cNvSpPr>
            <a:spLocks noGrp="1"/>
          </p:cNvSpPr>
          <p:nvPr>
            <p:ph idx="1"/>
          </p:nvPr>
        </p:nvSpPr>
        <p:spPr>
          <a:xfrm>
            <a:off x="1991543" y="1592263"/>
            <a:ext cx="9792469" cy="4608512"/>
          </a:xfrm>
        </p:spPr>
        <p:txBody>
          <a:bodyPr/>
          <a:lstStyle/>
          <a:p>
            <a:pPr marL="0" indent="0">
              <a:buNone/>
            </a:pPr>
            <a:r>
              <a:rPr lang="fr-CH" dirty="0"/>
              <a:t>SWISS CARD: </a:t>
            </a:r>
            <a:r>
              <a:rPr lang="en-GB" dirty="0">
                <a:solidFill>
                  <a:srgbClr val="201F1E"/>
                </a:solidFill>
                <a:effectLst/>
                <a:latin typeface="Calibri" panose="020F0502020204030204" pitchFamily="34" charset="0"/>
                <a:ea typeface="Calibri" panose="020F0502020204030204" pitchFamily="34" charset="0"/>
              </a:rPr>
              <a:t>please drop your </a:t>
            </a:r>
            <a:r>
              <a:rPr lang="en-GB" dirty="0">
                <a:solidFill>
                  <a:srgbClr val="000000"/>
                </a:solidFill>
                <a:effectLst/>
                <a:latin typeface="Calibri" panose="020F0502020204030204" pitchFamily="34" charset="0"/>
                <a:ea typeface="Calibri" panose="020F0502020204030204" pitchFamily="34" charset="0"/>
              </a:rPr>
              <a:t>Swiss legitimation card(s) related to your previous contract in</a:t>
            </a:r>
            <a:r>
              <a:rPr lang="en-GB" dirty="0">
                <a:solidFill>
                  <a:srgbClr val="201F1E"/>
                </a:solidFill>
                <a:effectLst/>
                <a:latin typeface="Calibri" panose="020F0502020204030204" pitchFamily="34" charset="0"/>
                <a:ea typeface="Calibri" panose="020F0502020204030204" pitchFamily="34" charset="0"/>
              </a:rPr>
              <a:t> </a:t>
            </a:r>
            <a:r>
              <a:rPr lang="en-US" dirty="0">
                <a:solidFill>
                  <a:srgbClr val="201F1E"/>
                </a:solidFill>
                <a:effectLst/>
                <a:latin typeface="Calibri" panose="020F0502020204030204" pitchFamily="34" charset="0"/>
                <a:ea typeface="Calibri" panose="020F0502020204030204" pitchFamily="34" charset="0"/>
              </a:rPr>
              <a:t>an </a:t>
            </a:r>
            <a:r>
              <a:rPr lang="en-GB" dirty="0">
                <a:solidFill>
                  <a:srgbClr val="201F1E"/>
                </a:solidFill>
                <a:effectLst/>
                <a:latin typeface="Calibri" panose="020F0502020204030204" pitchFamily="34" charset="0"/>
                <a:ea typeface="Calibri" panose="020F0502020204030204" pitchFamily="34" charset="0"/>
              </a:rPr>
              <a:t>envelope for: </a:t>
            </a:r>
            <a:r>
              <a:rPr lang="en-US" dirty="0">
                <a:solidFill>
                  <a:srgbClr val="201F1E"/>
                </a:solidFill>
                <a:effectLst/>
                <a:latin typeface="Calibri" panose="020F0502020204030204" pitchFamily="34" charset="0"/>
                <a:ea typeface="Calibri" panose="020F0502020204030204" pitchFamily="34" charset="0"/>
              </a:rPr>
              <a:t>« </a:t>
            </a:r>
            <a:r>
              <a:rPr lang="en-GB" dirty="0">
                <a:solidFill>
                  <a:srgbClr val="201F1E"/>
                </a:solidFill>
                <a:effectLst/>
                <a:latin typeface="Calibri" panose="020F0502020204030204" pitchFamily="34" charset="0"/>
                <a:ea typeface="Calibri" panose="020F0502020204030204" pitchFamily="34" charset="0"/>
              </a:rPr>
              <a:t>CARDS SERVICE</a:t>
            </a:r>
            <a:r>
              <a:rPr lang="en-US" dirty="0">
                <a:solidFill>
                  <a:srgbClr val="201F1E"/>
                </a:solidFill>
                <a:effectLst/>
                <a:latin typeface="Calibri" panose="020F0502020204030204" pitchFamily="34" charset="0"/>
                <a:ea typeface="Calibri" panose="020F0502020204030204" pitchFamily="34" charset="0"/>
              </a:rPr>
              <a:t> </a:t>
            </a:r>
            <a:r>
              <a:rPr lang="en-US" dirty="0">
                <a:solidFill>
                  <a:srgbClr val="000000"/>
                </a:solidFill>
                <a:effectLst/>
                <a:latin typeface="Calibri" panose="020F0502020204030204" pitchFamily="34" charset="0"/>
                <a:ea typeface="Calibri" panose="020F0502020204030204" pitchFamily="34" charset="0"/>
              </a:rPr>
              <a:t>– Change of Status </a:t>
            </a:r>
            <a:r>
              <a:rPr lang="en-US" dirty="0">
                <a:solidFill>
                  <a:srgbClr val="201F1E"/>
                </a:solidFill>
                <a:effectLst/>
                <a:latin typeface="Calibri" panose="020F0502020204030204" pitchFamily="34" charset="0"/>
                <a:ea typeface="Calibri" panose="020F0502020204030204" pitchFamily="34" charset="0"/>
              </a:rPr>
              <a:t>»</a:t>
            </a:r>
            <a:r>
              <a:rPr lang="en-GB" dirty="0">
                <a:solidFill>
                  <a:srgbClr val="000000"/>
                </a:solidFill>
                <a:effectLst/>
                <a:latin typeface="Calibri" panose="020F0502020204030204" pitchFamily="34" charset="0"/>
                <a:ea typeface="Calibri" panose="020F0502020204030204" pitchFamily="34" charset="0"/>
              </a:rPr>
              <a:t> with your name and CERN ID, in Building</a:t>
            </a:r>
            <a:r>
              <a:rPr lang="en-GB" dirty="0">
                <a:solidFill>
                  <a:srgbClr val="292929"/>
                </a:solidFill>
                <a:effectLst/>
                <a:latin typeface="Calibri Light" panose="020F0302020204030204" pitchFamily="34" charset="0"/>
                <a:ea typeface="Calibri" panose="020F0502020204030204" pitchFamily="34" charset="0"/>
              </a:rPr>
              <a:t> </a:t>
            </a:r>
            <a:r>
              <a:rPr lang="en-GB" u="sng" dirty="0">
                <a:solidFill>
                  <a:srgbClr val="2574B9"/>
                </a:solidFill>
                <a:effectLst/>
                <a:latin typeface="Calibri Light" panose="020F0302020204030204" pitchFamily="34" charset="0"/>
                <a:ea typeface="Calibri" panose="020F0502020204030204" pitchFamily="34" charset="0"/>
                <a:hlinkClick r:id="rId2"/>
              </a:rPr>
              <a:t>33/ Ground floor</a:t>
            </a:r>
            <a:endParaRPr lang="fr-CH" dirty="0"/>
          </a:p>
          <a:p>
            <a:pPr marL="0" indent="0">
              <a:buNone/>
            </a:pPr>
            <a:endParaRPr lang="fr-CH" dirty="0"/>
          </a:p>
          <a:p>
            <a:pPr marL="0" indent="0">
              <a:buNone/>
            </a:pPr>
            <a:endParaRPr lang="fr-CH" dirty="0"/>
          </a:p>
          <a:p>
            <a:pPr marL="0" indent="0">
              <a:buNone/>
            </a:pPr>
            <a:r>
              <a:rPr lang="fr-CH" dirty="0"/>
              <a:t>FRENCH CARD: </a:t>
            </a:r>
            <a:r>
              <a:rPr lang="fr-CH" dirty="0" err="1">
                <a:solidFill>
                  <a:srgbClr val="201F1E"/>
                </a:solidFill>
                <a:effectLst/>
                <a:latin typeface="Calibri" panose="020F0502020204030204" pitchFamily="34" charset="0"/>
                <a:ea typeface="Calibri" panose="020F0502020204030204" pitchFamily="34" charset="0"/>
              </a:rPr>
              <a:t>Considering</a:t>
            </a:r>
            <a:r>
              <a:rPr lang="fr-CH" dirty="0">
                <a:solidFill>
                  <a:srgbClr val="201F1E"/>
                </a:solidFill>
                <a:effectLst/>
                <a:latin typeface="Calibri" panose="020F0502020204030204" pitchFamily="34" charset="0"/>
                <a:ea typeface="Calibri" panose="020F0502020204030204" pitchFamily="34" charset="0"/>
              </a:rPr>
              <a:t> the long </a:t>
            </a:r>
            <a:r>
              <a:rPr lang="fr-CH" dirty="0" err="1">
                <a:solidFill>
                  <a:srgbClr val="201F1E"/>
                </a:solidFill>
                <a:effectLst/>
                <a:latin typeface="Calibri" panose="020F0502020204030204" pitchFamily="34" charset="0"/>
                <a:ea typeface="Calibri" panose="020F0502020204030204" pitchFamily="34" charset="0"/>
              </a:rPr>
              <a:t>delays</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we</a:t>
            </a:r>
            <a:r>
              <a:rPr lang="fr-CH" dirty="0">
                <a:solidFill>
                  <a:srgbClr val="201F1E"/>
                </a:solidFill>
                <a:effectLst/>
                <a:latin typeface="Calibri" panose="020F0502020204030204" pitchFamily="34" charset="0"/>
                <a:ea typeface="Calibri" panose="020F0502020204030204" pitchFamily="34" charset="0"/>
              </a:rPr>
              <a:t> do not </a:t>
            </a:r>
            <a:r>
              <a:rPr lang="fr-CH" dirty="0" err="1">
                <a:solidFill>
                  <a:srgbClr val="201F1E"/>
                </a:solidFill>
                <a:effectLst/>
                <a:latin typeface="Calibri" panose="020F0502020204030204" pitchFamily="34" charset="0"/>
                <a:ea typeface="Calibri" panose="020F0502020204030204" pitchFamily="34" charset="0"/>
              </a:rPr>
              <a:t>ask</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you</a:t>
            </a:r>
            <a:r>
              <a:rPr lang="fr-CH" dirty="0">
                <a:solidFill>
                  <a:srgbClr val="201F1E"/>
                </a:solidFill>
                <a:effectLst/>
                <a:latin typeface="Calibri" panose="020F0502020204030204" pitchFamily="34" charset="0"/>
                <a:ea typeface="Calibri" panose="020F0502020204030204" pitchFamily="34" charset="0"/>
              </a:rPr>
              <a:t> to change </a:t>
            </a:r>
            <a:r>
              <a:rPr lang="fr-CH" dirty="0" err="1">
                <a:solidFill>
                  <a:srgbClr val="201F1E"/>
                </a:solidFill>
                <a:effectLst/>
                <a:latin typeface="Calibri" panose="020F0502020204030204" pitchFamily="34" charset="0"/>
                <a:ea typeface="Calibri" panose="020F0502020204030204" pitchFamily="34" charset="0"/>
              </a:rPr>
              <a:t>your</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card</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now</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we</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will</a:t>
            </a:r>
            <a:r>
              <a:rPr lang="fr-CH" dirty="0">
                <a:solidFill>
                  <a:srgbClr val="201F1E"/>
                </a:solidFill>
                <a:effectLst/>
                <a:latin typeface="Calibri" panose="020F0502020204030204" pitchFamily="34" charset="0"/>
                <a:ea typeface="Calibri" panose="020F0502020204030204" pitchFamily="34" charset="0"/>
              </a:rPr>
              <a:t> do the change of </a:t>
            </a:r>
            <a:r>
              <a:rPr lang="fr-CH" dirty="0" err="1">
                <a:solidFill>
                  <a:srgbClr val="201F1E"/>
                </a:solidFill>
                <a:effectLst/>
                <a:latin typeface="Calibri" panose="020F0502020204030204" pitchFamily="34" charset="0"/>
                <a:ea typeface="Calibri" panose="020F0502020204030204" pitchFamily="34" charset="0"/>
              </a:rPr>
              <a:t>status</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when</a:t>
            </a:r>
            <a:r>
              <a:rPr lang="fr-CH" dirty="0">
                <a:solidFill>
                  <a:srgbClr val="201F1E"/>
                </a:solidFill>
                <a:effectLst/>
                <a:latin typeface="Calibri" panose="020F0502020204030204" pitchFamily="34" charset="0"/>
                <a:ea typeface="Calibri" panose="020F0502020204030204" pitchFamily="34" charset="0"/>
              </a:rPr>
              <a:t> the </a:t>
            </a:r>
            <a:r>
              <a:rPr lang="fr-CH" dirty="0" err="1">
                <a:solidFill>
                  <a:srgbClr val="201F1E"/>
                </a:solidFill>
                <a:effectLst/>
                <a:latin typeface="Calibri" panose="020F0502020204030204" pitchFamily="34" charset="0"/>
                <a:ea typeface="Calibri" panose="020F0502020204030204" pitchFamily="34" charset="0"/>
              </a:rPr>
              <a:t>card</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needs</a:t>
            </a:r>
            <a:r>
              <a:rPr lang="fr-CH" dirty="0">
                <a:solidFill>
                  <a:srgbClr val="201F1E"/>
                </a:solidFill>
                <a:effectLst/>
                <a:latin typeface="Calibri" panose="020F0502020204030204" pitchFamily="34" charset="0"/>
                <a:ea typeface="Calibri" panose="020F0502020204030204" pitchFamily="34" charset="0"/>
              </a:rPr>
              <a:t> to </a:t>
            </a:r>
            <a:r>
              <a:rPr lang="fr-CH" dirty="0" err="1">
                <a:solidFill>
                  <a:srgbClr val="201F1E"/>
                </a:solidFill>
                <a:effectLst/>
                <a:latin typeface="Calibri" panose="020F0502020204030204" pitchFamily="34" charset="0"/>
                <a:ea typeface="Calibri" panose="020F0502020204030204" pitchFamily="34" charset="0"/>
              </a:rPr>
              <a:t>be</a:t>
            </a:r>
            <a:r>
              <a:rPr lang="fr-CH" dirty="0">
                <a:solidFill>
                  <a:srgbClr val="201F1E"/>
                </a:solidFill>
                <a:effectLst/>
                <a:latin typeface="Calibri" panose="020F0502020204030204" pitchFamily="34" charset="0"/>
                <a:ea typeface="Calibri" panose="020F0502020204030204" pitchFamily="34" charset="0"/>
              </a:rPr>
              <a:t> </a:t>
            </a:r>
            <a:r>
              <a:rPr lang="fr-CH" dirty="0" err="1">
                <a:solidFill>
                  <a:srgbClr val="201F1E"/>
                </a:solidFill>
                <a:effectLst/>
                <a:latin typeface="Calibri" panose="020F0502020204030204" pitchFamily="34" charset="0"/>
                <a:ea typeface="Calibri" panose="020F0502020204030204" pitchFamily="34" charset="0"/>
              </a:rPr>
              <a:t>renewed</a:t>
            </a:r>
            <a:r>
              <a:rPr lang="fr-CH" dirty="0">
                <a:solidFill>
                  <a:srgbClr val="201F1E"/>
                </a:solidFill>
                <a:effectLst/>
                <a:latin typeface="Calibri" panose="020F0502020204030204" pitchFamily="34" charset="0"/>
                <a:ea typeface="Calibri" panose="020F0502020204030204" pitchFamily="34" charset="0"/>
              </a:rPr>
              <a:t>.</a:t>
            </a:r>
            <a:endParaRPr lang="en-CH" dirty="0">
              <a:effectLst/>
              <a:latin typeface="Calibri" panose="020F0502020204030204" pitchFamily="34" charset="0"/>
              <a:ea typeface="Calibri" panose="020F0502020204030204" pitchFamily="34" charset="0"/>
            </a:endParaRPr>
          </a:p>
          <a:p>
            <a:pPr marL="0" indent="0">
              <a:buNone/>
            </a:pPr>
            <a:endParaRPr lang="en-CH" dirty="0"/>
          </a:p>
        </p:txBody>
      </p:sp>
      <p:sp>
        <p:nvSpPr>
          <p:cNvPr id="4" name="Title 3">
            <a:extLst>
              <a:ext uri="{FF2B5EF4-FFF2-40B4-BE49-F238E27FC236}">
                <a16:creationId xmlns:a16="http://schemas.microsoft.com/office/drawing/2014/main" id="{21D94BBF-0C25-4B95-A7BF-4D108340E67F}"/>
              </a:ext>
            </a:extLst>
          </p:cNvPr>
          <p:cNvSpPr>
            <a:spLocks noGrp="1"/>
          </p:cNvSpPr>
          <p:nvPr>
            <p:ph type="title"/>
          </p:nvPr>
        </p:nvSpPr>
        <p:spPr/>
        <p:txBody>
          <a:bodyPr/>
          <a:lstStyle/>
          <a:p>
            <a:r>
              <a:rPr lang="fr-CH"/>
              <a:t>Change of status</a:t>
            </a:r>
            <a:endParaRPr lang="en-CH"/>
          </a:p>
        </p:txBody>
      </p:sp>
      <p:pic>
        <p:nvPicPr>
          <p:cNvPr id="6" name="Picture 5">
            <a:extLst>
              <a:ext uri="{FF2B5EF4-FFF2-40B4-BE49-F238E27FC236}">
                <a16:creationId xmlns:a16="http://schemas.microsoft.com/office/drawing/2014/main" id="{3BC7911D-3176-4815-B633-196A53F7226B}"/>
              </a:ext>
            </a:extLst>
          </p:cNvPr>
          <p:cNvPicPr>
            <a:picLocks noChangeAspect="1"/>
          </p:cNvPicPr>
          <p:nvPr/>
        </p:nvPicPr>
        <p:blipFill>
          <a:blip r:embed="rId3"/>
          <a:stretch>
            <a:fillRect/>
          </a:stretch>
        </p:blipFill>
        <p:spPr>
          <a:xfrm>
            <a:off x="419556" y="1609829"/>
            <a:ext cx="1189674" cy="784204"/>
          </a:xfrm>
          <a:prstGeom prst="rect">
            <a:avLst/>
          </a:prstGeom>
        </p:spPr>
      </p:pic>
      <p:pic>
        <p:nvPicPr>
          <p:cNvPr id="7" name="Picture 6">
            <a:extLst>
              <a:ext uri="{FF2B5EF4-FFF2-40B4-BE49-F238E27FC236}">
                <a16:creationId xmlns:a16="http://schemas.microsoft.com/office/drawing/2014/main" id="{7BC1B21B-6CD3-48AC-A2CB-4769D540B7AA}"/>
              </a:ext>
            </a:extLst>
          </p:cNvPr>
          <p:cNvPicPr>
            <a:picLocks noChangeAspect="1"/>
          </p:cNvPicPr>
          <p:nvPr/>
        </p:nvPicPr>
        <p:blipFill>
          <a:blip r:embed="rId4"/>
          <a:stretch>
            <a:fillRect/>
          </a:stretch>
        </p:blipFill>
        <p:spPr>
          <a:xfrm>
            <a:off x="438370" y="3679764"/>
            <a:ext cx="1152046" cy="784204"/>
          </a:xfrm>
          <a:prstGeom prst="rect">
            <a:avLst/>
          </a:prstGeom>
        </p:spPr>
      </p:pic>
    </p:spTree>
    <p:extLst>
      <p:ext uri="{BB962C8B-B14F-4D97-AF65-F5344CB8AC3E}">
        <p14:creationId xmlns:p14="http://schemas.microsoft.com/office/powerpoint/2010/main" val="466155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D94BBF-0C25-4B95-A7BF-4D108340E67F}"/>
              </a:ext>
            </a:extLst>
          </p:cNvPr>
          <p:cNvSpPr>
            <a:spLocks noGrp="1"/>
          </p:cNvSpPr>
          <p:nvPr>
            <p:ph type="title"/>
          </p:nvPr>
        </p:nvSpPr>
        <p:spPr/>
        <p:txBody>
          <a:bodyPr/>
          <a:lstStyle/>
          <a:p>
            <a:r>
              <a:rPr lang="fr-CH" dirty="0">
                <a:solidFill>
                  <a:schemeClr val="accent6">
                    <a:lumMod val="90000"/>
                    <a:lumOff val="10000"/>
                  </a:schemeClr>
                </a:solidFill>
                <a:latin typeface="+mn-lt"/>
                <a:ea typeface="+mn-ea"/>
                <a:cs typeface="+mn-cs"/>
              </a:rPr>
              <a:t>MISCELLANOUS</a:t>
            </a:r>
            <a:br>
              <a:rPr lang="fr-CH" dirty="0"/>
            </a:br>
            <a:endParaRPr lang="en-CH" dirty="0"/>
          </a:p>
        </p:txBody>
      </p:sp>
      <p:sp>
        <p:nvSpPr>
          <p:cNvPr id="3" name="Content Placeholder 2">
            <a:extLst>
              <a:ext uri="{FF2B5EF4-FFF2-40B4-BE49-F238E27FC236}">
                <a16:creationId xmlns:a16="http://schemas.microsoft.com/office/drawing/2014/main" id="{EDD4FBE3-C950-4217-90AF-7CBB86B37F8D}"/>
              </a:ext>
            </a:extLst>
          </p:cNvPr>
          <p:cNvSpPr>
            <a:spLocks noGrp="1"/>
          </p:cNvSpPr>
          <p:nvPr>
            <p:ph idx="1"/>
          </p:nvPr>
        </p:nvSpPr>
        <p:spPr>
          <a:xfrm>
            <a:off x="407987" y="1439335"/>
            <a:ext cx="10440539" cy="4581953"/>
          </a:xfrm>
        </p:spPr>
        <p:txBody>
          <a:bodyPr/>
          <a:lstStyle/>
          <a:p>
            <a:pPr marL="0" indent="0">
              <a:buNone/>
            </a:pPr>
            <a:r>
              <a:rPr lang="fr-CH" sz="3200" dirty="0" err="1">
                <a:solidFill>
                  <a:schemeClr val="accent6">
                    <a:lumMod val="90000"/>
                    <a:lumOff val="10000"/>
                  </a:schemeClr>
                </a:solidFill>
              </a:rPr>
              <a:t>Opening</a:t>
            </a:r>
            <a:r>
              <a:rPr lang="fr-CH" sz="3200" dirty="0">
                <a:solidFill>
                  <a:schemeClr val="accent6">
                    <a:lumMod val="90000"/>
                    <a:lumOff val="10000"/>
                  </a:schemeClr>
                </a:solidFill>
              </a:rPr>
              <a:t> a </a:t>
            </a:r>
            <a:r>
              <a:rPr lang="fr-CH" sz="3200" dirty="0" err="1">
                <a:solidFill>
                  <a:schemeClr val="accent6">
                    <a:lumMod val="90000"/>
                    <a:lumOff val="10000"/>
                  </a:schemeClr>
                </a:solidFill>
              </a:rPr>
              <a:t>swiss</a:t>
            </a:r>
            <a:r>
              <a:rPr lang="fr-CH" sz="3200" dirty="0">
                <a:solidFill>
                  <a:schemeClr val="accent6">
                    <a:lumMod val="90000"/>
                    <a:lumOff val="10000"/>
                  </a:schemeClr>
                </a:solidFill>
              </a:rPr>
              <a:t> Bank </a:t>
            </a:r>
            <a:r>
              <a:rPr lang="fr-CH" sz="3200" dirty="0" err="1">
                <a:solidFill>
                  <a:schemeClr val="accent6">
                    <a:lumMod val="90000"/>
                    <a:lumOff val="10000"/>
                  </a:schemeClr>
                </a:solidFill>
              </a:rPr>
              <a:t>account</a:t>
            </a:r>
            <a:endParaRPr lang="fr-CH" sz="3200" b="0" dirty="0">
              <a:solidFill>
                <a:schemeClr val="accent6">
                  <a:lumMod val="90000"/>
                  <a:lumOff val="10000"/>
                </a:schemeClr>
              </a:solidFill>
            </a:endParaRPr>
          </a:p>
          <a:p>
            <a:pPr marL="0" indent="0">
              <a:buNone/>
            </a:pPr>
            <a:r>
              <a:rPr lang="fr-CH" sz="2000" b="0" dirty="0"/>
              <a:t>UBS Bank, in </a:t>
            </a:r>
            <a:r>
              <a:rPr lang="fr-CH" sz="2000" b="0" dirty="0" err="1"/>
              <a:t>particular</a:t>
            </a:r>
            <a:r>
              <a:rPr lang="fr-CH" sz="2000" b="0" dirty="0"/>
              <a:t> on the CERN site, </a:t>
            </a:r>
            <a:r>
              <a:rPr lang="fr-CH" sz="2000" b="0" dirty="0" err="1"/>
              <a:t>will</a:t>
            </a:r>
            <a:r>
              <a:rPr lang="fr-CH" sz="2000" b="0" dirty="0"/>
              <a:t> </a:t>
            </a:r>
            <a:r>
              <a:rPr lang="fr-CH" sz="2000" b="0" dirty="0" err="1"/>
              <a:t>ask</a:t>
            </a:r>
            <a:r>
              <a:rPr lang="fr-CH" sz="2000" b="0" dirty="0"/>
              <a:t> for a copy of </a:t>
            </a:r>
            <a:r>
              <a:rPr lang="fr-CH" sz="2000" b="0" dirty="0" err="1"/>
              <a:t>your</a:t>
            </a:r>
            <a:r>
              <a:rPr lang="fr-CH" sz="2000" b="0" dirty="0"/>
              <a:t> Swiss </a:t>
            </a:r>
            <a:r>
              <a:rPr lang="fr-CH" sz="2000" b="0" dirty="0" err="1"/>
              <a:t>Card</a:t>
            </a:r>
            <a:r>
              <a:rPr lang="fr-CH" sz="2000" b="0" dirty="0"/>
              <a:t>.</a:t>
            </a:r>
          </a:p>
          <a:p>
            <a:pPr marL="0" indent="0">
              <a:buNone/>
            </a:pPr>
            <a:r>
              <a:rPr lang="en-GB" sz="2000" b="0" dirty="0"/>
              <a:t>Please be patient and allow time for the Swiss Card to be requested </a:t>
            </a:r>
            <a:r>
              <a:rPr lang="en-GB" sz="2000" b="0" dirty="0">
                <a:solidFill>
                  <a:schemeClr val="accent1">
                    <a:lumMod val="60000"/>
                    <a:lumOff val="40000"/>
                  </a:schemeClr>
                </a:solidFill>
              </a:rPr>
              <a:t>(min.3 weeks after arrival)</a:t>
            </a:r>
            <a:endParaRPr lang="en-GB" sz="2000" b="0" dirty="0"/>
          </a:p>
          <a:p>
            <a:pPr marL="0" indent="0">
              <a:buNone/>
            </a:pPr>
            <a:r>
              <a:rPr lang="en-GB" sz="2000" b="0" dirty="0"/>
              <a:t>You will be notified by email when your card is available in Building 33/ Ground floor</a:t>
            </a:r>
          </a:p>
          <a:p>
            <a:pPr marL="0" indent="0">
              <a:buNone/>
            </a:pPr>
            <a:r>
              <a:rPr lang="fr-CH" sz="3200" dirty="0">
                <a:solidFill>
                  <a:schemeClr val="accent6">
                    <a:lumMod val="90000"/>
                    <a:lumOff val="10000"/>
                  </a:schemeClr>
                </a:solidFill>
              </a:rPr>
              <a:t>Green plates</a:t>
            </a:r>
            <a:endParaRPr lang="fr-CH" sz="3200" b="0" dirty="0">
              <a:solidFill>
                <a:schemeClr val="accent6">
                  <a:lumMod val="90000"/>
                  <a:lumOff val="10000"/>
                </a:schemeClr>
              </a:solidFill>
            </a:endParaRPr>
          </a:p>
          <a:p>
            <a:pPr marL="0" indent="0">
              <a:buNone/>
            </a:pPr>
            <a:r>
              <a:rPr lang="fr-CH" sz="2000" b="0" dirty="0">
                <a:solidFill>
                  <a:srgbClr val="4D94CD"/>
                </a:solidFill>
                <a:highlight>
                  <a:srgbClr val="FAFAFA"/>
                </a:highlight>
                <a:latin typeface="PT Sans" panose="020B0503020203020204" pitchFamily="34" charset="0"/>
                <a:hlinkClick r:id="rId2">
                  <a:extLst>
                    <a:ext uri="{A12FA001-AC4F-418D-AE19-62706E023703}">
                      <ahyp:hlinkClr xmlns:ahyp="http://schemas.microsoft.com/office/drawing/2018/hyperlinkcolor" val="tx"/>
                    </a:ext>
                  </a:extLst>
                </a:hlinkClick>
              </a:rPr>
              <a:t>Green-plate registration</a:t>
            </a:r>
            <a:r>
              <a:rPr lang="fr-CH" sz="2000" b="0" dirty="0">
                <a:solidFill>
                  <a:srgbClr val="4D94CD"/>
                </a:solidFill>
                <a:highlight>
                  <a:srgbClr val="FAFAFA"/>
                </a:highlight>
                <a:latin typeface="PT Sans" panose="020B0503020203020204" pitchFamily="34" charset="0"/>
              </a:rPr>
              <a:t> </a:t>
            </a:r>
            <a:r>
              <a:rPr lang="fr-CH" sz="2000" b="0" dirty="0" err="1"/>
              <a:t>is</a:t>
            </a:r>
            <a:r>
              <a:rPr lang="fr-CH" sz="2000" b="0" dirty="0"/>
              <a:t> </a:t>
            </a:r>
            <a:r>
              <a:rPr lang="fr-CH" sz="2000" b="0" dirty="0" err="1"/>
              <a:t>limited</a:t>
            </a:r>
            <a:r>
              <a:rPr lang="fr-CH" sz="2000" b="0" dirty="0"/>
              <a:t> to </a:t>
            </a:r>
            <a:r>
              <a:rPr lang="fr-CH" sz="2000" b="0" dirty="0" err="1"/>
              <a:t>vehicles</a:t>
            </a:r>
            <a:r>
              <a:rPr lang="fr-CH" sz="2000" b="0" dirty="0"/>
              <a:t> </a:t>
            </a:r>
            <a:r>
              <a:rPr lang="fr-CH" sz="2000" b="0" dirty="0" err="1"/>
              <a:t>belonging</a:t>
            </a:r>
            <a:r>
              <a:rPr lang="fr-CH" sz="2000" b="0" dirty="0"/>
              <a:t> to members of personnel </a:t>
            </a:r>
            <a:r>
              <a:rPr lang="fr-CH" sz="2000" b="0" dirty="0" err="1"/>
              <a:t>with</a:t>
            </a:r>
            <a:r>
              <a:rPr lang="fr-CH" sz="2000" b="0" dirty="0"/>
              <a:t> a </a:t>
            </a:r>
            <a:r>
              <a:rPr lang="fr-CH" sz="2000" b="0" dirty="0" err="1"/>
              <a:t>special</a:t>
            </a:r>
            <a:r>
              <a:rPr lang="fr-CH" sz="2000" b="0" dirty="0"/>
              <a:t> </a:t>
            </a:r>
            <a:r>
              <a:rPr lang="fr-CH" sz="2000" b="0" dirty="0" err="1"/>
              <a:t>residence</a:t>
            </a:r>
            <a:r>
              <a:rPr lang="fr-CH" sz="2000" b="0" dirty="0"/>
              <a:t> permit for France. </a:t>
            </a:r>
            <a:r>
              <a:rPr lang="fr-CH" sz="2000" b="0" dirty="0" err="1"/>
              <a:t>Please</a:t>
            </a:r>
            <a:r>
              <a:rPr lang="fr-CH" sz="2000" b="0" dirty="0"/>
              <a:t> contact </a:t>
            </a:r>
            <a:r>
              <a:rPr lang="fr-CH" sz="2000" b="0" i="0" dirty="0">
                <a:solidFill>
                  <a:srgbClr val="292929"/>
                </a:solidFill>
                <a:effectLst/>
                <a:highlight>
                  <a:srgbClr val="FAFAFA"/>
                </a:highlight>
                <a:latin typeface="PT Sans" panose="020B0503020203020204" pitchFamily="34" charset="0"/>
              </a:rPr>
              <a:t>the </a:t>
            </a:r>
            <a:r>
              <a:rPr lang="fr-CH" sz="2000" b="0" i="0" u="none" strike="noStrike" dirty="0">
                <a:solidFill>
                  <a:srgbClr val="4D94CD"/>
                </a:solidFill>
                <a:effectLst/>
                <a:highlight>
                  <a:srgbClr val="FAFAFA"/>
                </a:highlight>
                <a:latin typeface="PT Sans" panose="020B0503020203020204" pitchFamily="34" charset="0"/>
                <a:hlinkClick r:id="rId3" tooltip="CERN Mobility Centre"/>
              </a:rPr>
              <a:t>CERN Mobility Centre</a:t>
            </a:r>
            <a:r>
              <a:rPr lang="fr-CH" sz="2000" b="0" i="0" u="none" strike="noStrike" dirty="0">
                <a:solidFill>
                  <a:srgbClr val="4D94CD"/>
                </a:solidFill>
                <a:effectLst/>
                <a:highlight>
                  <a:srgbClr val="FAFAFA"/>
                </a:highlight>
                <a:latin typeface="PT Sans" panose="020B0503020203020204" pitchFamily="34" charset="0"/>
              </a:rPr>
              <a:t> </a:t>
            </a:r>
            <a:r>
              <a:rPr lang="fr-CH" sz="2000" b="0" dirty="0"/>
              <a:t>for </a:t>
            </a:r>
            <a:r>
              <a:rPr lang="fr-CH" sz="2000" b="0" dirty="0" err="1"/>
              <a:t>further</a:t>
            </a:r>
            <a:r>
              <a:rPr lang="fr-CH" sz="2000" b="0" dirty="0"/>
              <a:t> </a:t>
            </a:r>
            <a:r>
              <a:rPr lang="fr-CH" sz="2000" b="0" dirty="0" err="1"/>
              <a:t>detailed</a:t>
            </a:r>
            <a:r>
              <a:rPr lang="fr-CH" sz="2000" b="0" dirty="0"/>
              <a:t> information.</a:t>
            </a:r>
            <a:endParaRPr lang="en-GB" sz="2000" b="0" dirty="0"/>
          </a:p>
        </p:txBody>
      </p:sp>
      <p:pic>
        <p:nvPicPr>
          <p:cNvPr id="5" name="Picture 4">
            <a:extLst>
              <a:ext uri="{FF2B5EF4-FFF2-40B4-BE49-F238E27FC236}">
                <a16:creationId xmlns:a16="http://schemas.microsoft.com/office/drawing/2014/main" id="{77E02F37-ADB5-4881-B22D-15E2C102DDC9}"/>
              </a:ext>
            </a:extLst>
          </p:cNvPr>
          <p:cNvPicPr>
            <a:picLocks noChangeAspect="1"/>
          </p:cNvPicPr>
          <p:nvPr/>
        </p:nvPicPr>
        <p:blipFill>
          <a:blip r:embed="rId4"/>
          <a:stretch>
            <a:fillRect/>
          </a:stretch>
        </p:blipFill>
        <p:spPr>
          <a:xfrm>
            <a:off x="10594338" y="166368"/>
            <a:ext cx="1189674" cy="784204"/>
          </a:xfrm>
          <a:prstGeom prst="rect">
            <a:avLst/>
          </a:prstGeom>
        </p:spPr>
      </p:pic>
      <p:pic>
        <p:nvPicPr>
          <p:cNvPr id="6" name="Picture 5" descr="Text&#10;&#10;Description automatically generated">
            <a:extLst>
              <a:ext uri="{FF2B5EF4-FFF2-40B4-BE49-F238E27FC236}">
                <a16:creationId xmlns:a16="http://schemas.microsoft.com/office/drawing/2014/main" id="{B015394E-C2B6-4570-9023-F5756166D96B}"/>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0030419" y="5304803"/>
            <a:ext cx="2035126" cy="1433915"/>
          </a:xfrm>
          <a:prstGeom prst="rect">
            <a:avLst/>
          </a:prstGeom>
        </p:spPr>
      </p:pic>
    </p:spTree>
    <p:extLst>
      <p:ext uri="{BB962C8B-B14F-4D97-AF65-F5344CB8AC3E}">
        <p14:creationId xmlns:p14="http://schemas.microsoft.com/office/powerpoint/2010/main" val="3885654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DA066E-6D55-417D-EBD2-E6C9B090B7BF}"/>
              </a:ext>
            </a:extLst>
          </p:cNvPr>
          <p:cNvSpPr>
            <a:spLocks noGrp="1"/>
          </p:cNvSpPr>
          <p:nvPr>
            <p:ph type="title"/>
          </p:nvPr>
        </p:nvSpPr>
        <p:spPr/>
        <p:txBody>
          <a:bodyPr/>
          <a:lstStyle/>
          <a:p>
            <a:r>
              <a:rPr lang="en-GB" dirty="0"/>
              <a:t>Arrival/change of address in Switzerland and Swiss “Attestation de </a:t>
            </a:r>
            <a:r>
              <a:rPr lang="en-GB" dirty="0" err="1"/>
              <a:t>départ</a:t>
            </a:r>
            <a:r>
              <a:rPr lang="en-GB" dirty="0"/>
              <a:t>”</a:t>
            </a:r>
            <a:br>
              <a:rPr lang="en-GB" dirty="0"/>
            </a:br>
            <a:br>
              <a:rPr lang="en-GB" dirty="0"/>
            </a:br>
            <a:br>
              <a:rPr lang="en-CH" sz="2100" dirty="0">
                <a:latin typeface="Calibri" panose="020F0502020204030204" pitchFamily="34" charset="0"/>
                <a:cs typeface="Calibri" panose="020F0502020204030204" pitchFamily="34" charset="0"/>
              </a:rPr>
            </a:br>
            <a:endParaRPr lang="en-CH" sz="2100" dirty="0">
              <a:cs typeface="Calibri" panose="020F0502020204030204" pitchFamily="34" charset="0"/>
            </a:endParaRPr>
          </a:p>
        </p:txBody>
      </p:sp>
      <p:sp>
        <p:nvSpPr>
          <p:cNvPr id="4" name="Slide Number Placeholder 3">
            <a:extLst>
              <a:ext uri="{FF2B5EF4-FFF2-40B4-BE49-F238E27FC236}">
                <a16:creationId xmlns:a16="http://schemas.microsoft.com/office/drawing/2014/main" id="{0609E0D9-00F9-F546-F8C5-509F0362CE86}"/>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
        <p:nvSpPr>
          <p:cNvPr id="5" name="Content Placeholder 2">
            <a:extLst>
              <a:ext uri="{FF2B5EF4-FFF2-40B4-BE49-F238E27FC236}">
                <a16:creationId xmlns:a16="http://schemas.microsoft.com/office/drawing/2014/main" id="{E0473422-D6F9-3564-5574-092CFE1DE8FF}"/>
              </a:ext>
            </a:extLst>
          </p:cNvPr>
          <p:cNvSpPr>
            <a:spLocks noGrp="1"/>
          </p:cNvSpPr>
          <p:nvPr>
            <p:ph idx="1"/>
          </p:nvPr>
        </p:nvSpPr>
        <p:spPr>
          <a:xfrm>
            <a:off x="407989" y="1628800"/>
            <a:ext cx="10440539" cy="4608512"/>
          </a:xfrm>
        </p:spPr>
        <p:txBody>
          <a:bodyPr/>
          <a:lstStyle/>
          <a:p>
            <a:pPr marL="0" indent="0" algn="just">
              <a:buNone/>
            </a:pPr>
            <a:r>
              <a:rPr lang="en-GB" sz="1600" b="0" i="0" dirty="0">
                <a:solidFill>
                  <a:srgbClr val="333333"/>
                </a:solidFill>
                <a:effectLst/>
                <a:latin typeface="Arial" panose="020B0604020202020204" pitchFamily="34" charset="0"/>
                <a:cs typeface="Arial" panose="020B0604020202020204" pitchFamily="34" charset="0"/>
              </a:rPr>
              <a:t>The Swiss authorities strongly recommend that members of the personnel declare their arrival in Switzerland and any change of address within 14 days, particularly if they have children of school age. </a:t>
            </a:r>
            <a:r>
              <a:rPr lang="en-US" sz="1600" b="0" dirty="0">
                <a:solidFill>
                  <a:srgbClr val="333333"/>
                </a:solidFill>
                <a:latin typeface="Arial" panose="020B0604020202020204" pitchFamily="34" charset="0"/>
                <a:cs typeface="Arial" panose="020B0604020202020204" pitchFamily="34" charset="0"/>
              </a:rPr>
              <a:t>Upon departure you will also have to declare your leaving to the same authority.</a:t>
            </a:r>
            <a:endParaRPr lang="en-GB" sz="1600" b="0" i="0" dirty="0">
              <a:solidFill>
                <a:srgbClr val="333333"/>
              </a:solidFill>
              <a:effectLst/>
              <a:latin typeface="Arial" panose="020B0604020202020204" pitchFamily="34" charset="0"/>
              <a:cs typeface="Arial" panose="020B0604020202020204" pitchFamily="34" charset="0"/>
            </a:endParaRPr>
          </a:p>
          <a:p>
            <a:r>
              <a:rPr lang="en-GB" sz="2000" i="0" dirty="0">
                <a:solidFill>
                  <a:srgbClr val="333333"/>
                </a:solidFill>
                <a:effectLst/>
                <a:latin typeface="Arial" panose="020B0604020202020204" pitchFamily="34" charset="0"/>
                <a:cs typeface="Arial" panose="020B0604020202020204" pitchFamily="34" charset="0"/>
              </a:rPr>
              <a:t>Arrival and change of address in Switzerland</a:t>
            </a:r>
            <a:r>
              <a:rPr lang="en-GB" sz="2000" dirty="0">
                <a:solidFill>
                  <a:srgbClr val="333333"/>
                </a:solidFill>
                <a:latin typeface="Arial" panose="020B0604020202020204" pitchFamily="34" charset="0"/>
                <a:cs typeface="Arial" panose="020B0604020202020204" pitchFamily="34" charset="0"/>
              </a:rPr>
              <a:t>:</a:t>
            </a:r>
          </a:p>
          <a:p>
            <a:pPr lvl="1" algn="just"/>
            <a:r>
              <a:rPr lang="en-GB" sz="1600" b="0" dirty="0">
                <a:solidFill>
                  <a:srgbClr val="333333"/>
                </a:solidFill>
                <a:latin typeface="+mj-lt"/>
                <a:cs typeface="Arial" panose="020B0604020202020204" pitchFamily="34" charset="0"/>
              </a:rPr>
              <a:t>In the </a:t>
            </a:r>
            <a:r>
              <a:rPr lang="en-GB" sz="1600" b="1" dirty="0">
                <a:solidFill>
                  <a:srgbClr val="333333"/>
                </a:solidFill>
                <a:latin typeface="+mj-lt"/>
                <a:cs typeface="Arial" panose="020B0604020202020204" pitchFamily="34" charset="0"/>
              </a:rPr>
              <a:t>Canton of Geneva</a:t>
            </a:r>
            <a:r>
              <a:rPr lang="en-GB" sz="1600" b="0" dirty="0">
                <a:solidFill>
                  <a:srgbClr val="333333"/>
                </a:solidFill>
                <a:latin typeface="+mj-lt"/>
                <a:cs typeface="Arial" panose="020B0604020202020204" pitchFamily="34" charset="0"/>
              </a:rPr>
              <a:t>: </a:t>
            </a:r>
            <a:r>
              <a:rPr lang="en-GB" sz="1600" b="0" i="0" dirty="0">
                <a:solidFill>
                  <a:srgbClr val="333333"/>
                </a:solidFill>
                <a:effectLst/>
                <a:latin typeface="+mj-lt"/>
                <a:cs typeface="Arial" panose="020B0604020202020204" pitchFamily="34" charset="0"/>
              </a:rPr>
              <a:t>Declaration should be made to the </a:t>
            </a:r>
            <a:r>
              <a:rPr lang="fr-FR" sz="1600" b="0" i="1" dirty="0">
                <a:solidFill>
                  <a:srgbClr val="333333"/>
                </a:solidFill>
                <a:effectLst/>
                <a:latin typeface="+mj-lt"/>
              </a:rPr>
              <a:t>Office cantonal de la population et des migrations </a:t>
            </a:r>
            <a:r>
              <a:rPr lang="fr-FR" sz="1600" b="0" i="0" dirty="0">
                <a:solidFill>
                  <a:srgbClr val="333333"/>
                </a:solidFill>
                <a:effectLst/>
                <a:latin typeface="+mj-lt"/>
              </a:rPr>
              <a:t>(OCPM), </a:t>
            </a:r>
            <a:r>
              <a:rPr lang="en-GB" sz="1600" b="0" dirty="0">
                <a:solidFill>
                  <a:srgbClr val="333333"/>
                </a:solidFill>
                <a:latin typeface="+mj-lt"/>
                <a:cs typeface="Arial" panose="020B0604020202020204" pitchFamily="34" charset="0"/>
              </a:rPr>
              <a:t>either by post or via the online “e-démarches “ procedure.</a:t>
            </a:r>
            <a:endParaRPr lang="en-GB" b="0" dirty="0">
              <a:solidFill>
                <a:srgbClr val="333333"/>
              </a:solidFill>
              <a:latin typeface="+mj-lt"/>
            </a:endParaRPr>
          </a:p>
          <a:p>
            <a:pPr lvl="1" algn="just"/>
            <a:r>
              <a:rPr lang="en-GB" sz="1600" dirty="0">
                <a:solidFill>
                  <a:srgbClr val="333333"/>
                </a:solidFill>
                <a:latin typeface="+mj-lt"/>
                <a:cs typeface="Arial" panose="020B0604020202020204" pitchFamily="34" charset="0"/>
              </a:rPr>
              <a:t>In the </a:t>
            </a:r>
            <a:r>
              <a:rPr lang="en-GB" sz="1600" b="1" dirty="0">
                <a:solidFill>
                  <a:srgbClr val="333333"/>
                </a:solidFill>
                <a:latin typeface="+mj-lt"/>
                <a:cs typeface="Arial" panose="020B0604020202020204" pitchFamily="34" charset="0"/>
              </a:rPr>
              <a:t>Canton of Vaud</a:t>
            </a:r>
            <a:r>
              <a:rPr lang="en-GB" sz="1600" dirty="0">
                <a:solidFill>
                  <a:srgbClr val="333333"/>
                </a:solidFill>
                <a:latin typeface="+mj-lt"/>
                <a:cs typeface="Arial" panose="020B0604020202020204" pitchFamily="34" charset="0"/>
              </a:rPr>
              <a:t>: </a:t>
            </a:r>
            <a:r>
              <a:rPr lang="en-GB" sz="1600" b="0" i="0" dirty="0">
                <a:solidFill>
                  <a:srgbClr val="333333"/>
                </a:solidFill>
                <a:effectLst/>
                <a:latin typeface="+mj-lt"/>
                <a:cs typeface="Arial" panose="020B0604020202020204" pitchFamily="34" charset="0"/>
              </a:rPr>
              <a:t>Declaration should be made to the </a:t>
            </a:r>
            <a:r>
              <a:rPr lang="en-GB" sz="1600" b="0" i="1" dirty="0" err="1">
                <a:solidFill>
                  <a:srgbClr val="333333"/>
                </a:solidFill>
                <a:effectLst/>
                <a:latin typeface="+mj-lt"/>
                <a:cs typeface="Arial" panose="020B0604020202020204" pitchFamily="34" charset="0"/>
              </a:rPr>
              <a:t>Contrôle</a:t>
            </a:r>
            <a:r>
              <a:rPr lang="en-GB" sz="1600" b="0" i="1" dirty="0">
                <a:solidFill>
                  <a:srgbClr val="333333"/>
                </a:solidFill>
                <a:effectLst/>
                <a:latin typeface="+mj-lt"/>
                <a:cs typeface="Arial" panose="020B0604020202020204" pitchFamily="34" charset="0"/>
              </a:rPr>
              <a:t> de </a:t>
            </a:r>
            <a:r>
              <a:rPr lang="en-GB" sz="1600" b="0" i="1" dirty="0" err="1">
                <a:solidFill>
                  <a:srgbClr val="333333"/>
                </a:solidFill>
                <a:effectLst/>
                <a:latin typeface="+mj-lt"/>
                <a:cs typeface="Arial" panose="020B0604020202020204" pitchFamily="34" charset="0"/>
              </a:rPr>
              <a:t>l’habitant</a:t>
            </a:r>
            <a:r>
              <a:rPr lang="en-GB" sz="1600" b="0" i="0" dirty="0">
                <a:solidFill>
                  <a:srgbClr val="333333"/>
                </a:solidFill>
                <a:effectLst/>
                <a:latin typeface="+mj-lt"/>
                <a:cs typeface="Arial" panose="020B0604020202020204" pitchFamily="34" charset="0"/>
              </a:rPr>
              <a:t> for the commune in which you live.</a:t>
            </a:r>
            <a:endParaRPr lang="en-GB" sz="1600" b="0" dirty="0">
              <a:solidFill>
                <a:srgbClr val="333333"/>
              </a:solidFill>
              <a:latin typeface="+mj-lt"/>
              <a:cs typeface="Arial" panose="020B0604020202020204" pitchFamily="34" charset="0"/>
            </a:endParaRPr>
          </a:p>
          <a:p>
            <a:pPr algn="just"/>
            <a:r>
              <a:rPr lang="en-GB" sz="2000" i="0" dirty="0">
                <a:solidFill>
                  <a:srgbClr val="333333"/>
                </a:solidFill>
                <a:effectLst/>
                <a:latin typeface="Arial" panose="020B0604020202020204" pitchFamily="34" charset="0"/>
                <a:cs typeface="Arial" panose="020B0604020202020204" pitchFamily="34" charset="0"/>
              </a:rPr>
              <a:t>Declaration of departure and the </a:t>
            </a:r>
            <a:r>
              <a:rPr lang="en-GB" sz="2000" i="1" dirty="0">
                <a:solidFill>
                  <a:srgbClr val="333333"/>
                </a:solidFill>
                <a:effectLst/>
                <a:latin typeface="Arial" panose="020B0604020202020204" pitchFamily="34" charset="0"/>
                <a:cs typeface="Arial" panose="020B0604020202020204" pitchFamily="34" charset="0"/>
              </a:rPr>
              <a:t>“attestation de depart”: </a:t>
            </a:r>
            <a:r>
              <a:rPr lang="en-GB" sz="1600" b="0" dirty="0">
                <a:solidFill>
                  <a:srgbClr val="333333"/>
                </a:solidFill>
                <a:latin typeface="+mj-lt"/>
                <a:cs typeface="Arial" panose="020B0604020202020204" pitchFamily="34" charset="0"/>
              </a:rPr>
              <a:t>some</a:t>
            </a:r>
            <a:r>
              <a:rPr lang="en-GB" sz="1600" b="0" i="0" dirty="0">
                <a:solidFill>
                  <a:srgbClr val="333333"/>
                </a:solidFill>
                <a:effectLst/>
                <a:latin typeface="+mj-lt"/>
              </a:rPr>
              <a:t> formalities linked to leaving Switzerland (e.g. lease termination, customs declaration, bank account closure or insurance policy cancellation) may require an </a:t>
            </a:r>
            <a:r>
              <a:rPr lang="en-GB" sz="1600" b="0" i="1" dirty="0">
                <a:solidFill>
                  <a:srgbClr val="333333"/>
                </a:solidFill>
                <a:effectLst/>
                <a:latin typeface="+mj-lt"/>
              </a:rPr>
              <a:t>“attestation de </a:t>
            </a:r>
            <a:r>
              <a:rPr lang="en-GB" sz="1600" b="0" i="1" dirty="0" err="1">
                <a:solidFill>
                  <a:srgbClr val="333333"/>
                </a:solidFill>
                <a:effectLst/>
                <a:latin typeface="+mj-lt"/>
              </a:rPr>
              <a:t>départ</a:t>
            </a:r>
            <a:r>
              <a:rPr lang="en-GB" sz="1600" b="0" i="1" dirty="0">
                <a:solidFill>
                  <a:srgbClr val="333333"/>
                </a:solidFill>
                <a:effectLst/>
                <a:latin typeface="+mj-lt"/>
              </a:rPr>
              <a:t>” </a:t>
            </a:r>
            <a:r>
              <a:rPr lang="en-GB" sz="1600" b="0" i="0" dirty="0">
                <a:solidFill>
                  <a:srgbClr val="333333"/>
                </a:solidFill>
                <a:effectLst/>
                <a:latin typeface="+mj-lt"/>
              </a:rPr>
              <a:t>(certificate of departure) that will only be issued to people who have previously declared their arrival.</a:t>
            </a:r>
            <a:endParaRPr lang="en-GB" sz="2000" i="1" dirty="0">
              <a:solidFill>
                <a:srgbClr val="333333"/>
              </a:solidFill>
              <a:effectLst/>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hlinkClick r:id="rId3"/>
              </a:rPr>
              <a:t>https://home.cern/news/official-news/cern/arrivalchange-address-switzerland-and-swiss-attestation-de-depart</a:t>
            </a:r>
            <a:endParaRPr lang="en-GB" sz="1800" i="1" dirty="0">
              <a:solidFill>
                <a:srgbClr val="333333"/>
              </a:solidFill>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4952058"/>
      </p:ext>
    </p:extLst>
  </p:cSld>
  <p:clrMapOvr>
    <a:masterClrMapping/>
  </p:clrMapOvr>
</p:sld>
</file>

<file path=ppt/theme/theme1.xml><?xml version="1.0" encoding="utf-8"?>
<a:theme xmlns:a="http://schemas.openxmlformats.org/drawingml/2006/main" name="Office Theme">
  <a:themeElements>
    <a:clrScheme name="CERN HR 2">
      <a:dk1>
        <a:srgbClr val="0033A0"/>
      </a:dk1>
      <a:lt1>
        <a:srgbClr val="FFFFFF"/>
      </a:lt1>
      <a:dk2>
        <a:srgbClr val="000000"/>
      </a:dk2>
      <a:lt2>
        <a:srgbClr val="F8F8F8"/>
      </a:lt2>
      <a:accent1>
        <a:srgbClr val="0033A0"/>
      </a:accent1>
      <a:accent2>
        <a:srgbClr val="E64179"/>
      </a:accent2>
      <a:accent3>
        <a:srgbClr val="CDDB00"/>
      </a:accent3>
      <a:accent4>
        <a:srgbClr val="00A5A9"/>
      </a:accent4>
      <a:accent5>
        <a:srgbClr val="F09F54"/>
      </a:accent5>
      <a:accent6>
        <a:srgbClr val="001E60"/>
      </a:accent6>
      <a:hlink>
        <a:srgbClr val="00A5A9"/>
      </a:hlink>
      <a:folHlink>
        <a:srgbClr val="CDDB00"/>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OW_session1_CBS" id="{18451568-9310-4A03-B889-DDD379D22F62}" vid="{CB4E390B-88A2-46B5-BE8C-853A4FF949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13101</TotalTime>
  <Words>1024</Words>
  <Application>Microsoft Office PowerPoint</Application>
  <DocSecurity>0</DocSecurity>
  <PresentationFormat>Widescreen</PresentationFormat>
  <Paragraphs>73</Paragraphs>
  <Slides>10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PT Sans</vt:lpstr>
      <vt:lpstr>Times New Roman</vt:lpstr>
      <vt:lpstr>Office Theme</vt:lpstr>
      <vt:lpstr>French &amp; Swiss Cards</vt:lpstr>
      <vt:lpstr>French and Swiss Cards</vt:lpstr>
      <vt:lpstr>French and Swiss Cards – introduction</vt:lpstr>
      <vt:lpstr>NEWCOMERS – Swiss cards  For all CERN members of Personnel</vt:lpstr>
      <vt:lpstr>FAMILY MEMBERS: SPOUSES, RECOGNISED PARTNERS &amp; CHILDREN</vt:lpstr>
      <vt:lpstr>NEWCOMERS – French cards  For all CERN members of Personnel and their family members except: - French nationals, living in France; - All those who have been residing in France for over 3 months and their family members; - Family members domiciliated in Switzerland. </vt:lpstr>
      <vt:lpstr>Change of status</vt:lpstr>
      <vt:lpstr>MISCELLANOUS </vt:lpstr>
      <vt:lpstr>Arrival/change of address in Switzerland and Swiss “Attestation de départ”   </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Microsoft Office User</dc:creator>
  <cp:keywords/>
  <dc:description/>
  <cp:lastModifiedBy>Donia Grandclaude</cp:lastModifiedBy>
  <cp:revision>882</cp:revision>
  <cp:lastPrinted>2022-01-20T14:40:34Z</cp:lastPrinted>
  <dcterms:created xsi:type="dcterms:W3CDTF">2021-01-13T14:56:53Z</dcterms:created>
  <dcterms:modified xsi:type="dcterms:W3CDTF">2024-09-03T11:31:56Z</dcterms:modified>
  <cp:category/>
  <dc:identifier/>
  <cp:contentStatus/>
  <dc:language/>
  <cp:version/>
</cp:coreProperties>
</file>