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9" r:id="rId3"/>
    <p:sldId id="267" r:id="rId4"/>
    <p:sldId id="260" r:id="rId5"/>
    <p:sldId id="270" r:id="rId6"/>
    <p:sldId id="261" r:id="rId7"/>
    <p:sldId id="262" r:id="rId8"/>
    <p:sldId id="263" r:id="rId9"/>
    <p:sldId id="271" r:id="rId10"/>
    <p:sldId id="266" r:id="rId11"/>
    <p:sldId id="272" r:id="rId12"/>
    <p:sldId id="25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varScale="1">
        <p:scale>
          <a:sx n="59" d="100"/>
          <a:sy n="59" d="100"/>
        </p:scale>
        <p:origin x="964" y="5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3495D0-F785-4207-AC68-8DBF33592D54}" type="datetimeFigureOut">
              <a:rPr lang="en-GB" smtClean="0"/>
              <a:t>30/10/2024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F01300-7E30-4025-B638-B2315972A6A6}" type="slidenum">
              <a:rPr lang="en-GB" smtClean="0"/>
              <a:t>‹#›</a:t>
            </a:fld>
            <a:endParaRPr lang="en-GB"/>
          </a:p>
        </p:txBody>
      </p:sp>
    </p:spTree>
    <p:extLst>
      <p:ext uri="{BB962C8B-B14F-4D97-AF65-F5344CB8AC3E}">
        <p14:creationId xmlns:p14="http://schemas.microsoft.com/office/powerpoint/2010/main" val="2943575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52835525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116452B1-F2F6-41D6-9A32-B6A2272F09F6}" type="datetime1">
              <a:rPr lang="en-GB" smtClean="0"/>
              <a:t>30/10/2024</a:t>
            </a:fld>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Julia Woithe | Online Seminar for Teachers: Dark Matter | 30 Oct 2024</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5E686EC9-4D10-486B-8E13-1A57F5C08442}" type="slidenum">
              <a:rPr lang="en-GB" smtClean="0"/>
              <a:t>‹#›</a:t>
            </a:fld>
            <a:endParaRPr lang="en-GB"/>
          </a:p>
        </p:txBody>
      </p:sp>
    </p:spTree>
    <p:extLst>
      <p:ext uri="{BB962C8B-B14F-4D97-AF65-F5344CB8AC3E}">
        <p14:creationId xmlns:p14="http://schemas.microsoft.com/office/powerpoint/2010/main" val="2871009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7D69E251-9648-43E5-93C7-E5CC49888EC7}" type="datetime1">
              <a:rPr lang="en-GB" smtClean="0"/>
              <a:t>30/10/2024</a:t>
            </a:fld>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Julia Woithe | Online Seminar for Teachers: Dark Matter | 30 Oct 2024</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5E686EC9-4D10-486B-8E13-1A57F5C08442}" type="slidenum">
              <a:rPr lang="en-GB" smtClean="0"/>
              <a:t>‹#›</a:t>
            </a:fld>
            <a:endParaRPr lang="en-GB"/>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1350290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1EC1C3B4-A08F-41B5-904D-F6CF50D972C6}" type="datetime1">
              <a:rPr lang="en-GB" smtClean="0"/>
              <a:t>30/10/2024</a:t>
            </a:fld>
            <a:endParaRPr lang="en-GB"/>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Julia Woithe | Online Seminar for Teachers: Dark Matter | 30 Oct 2024</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5E686EC9-4D10-486B-8E13-1A57F5C08442}" type="slidenum">
              <a:rPr lang="en-GB" smtClean="0"/>
              <a:t>‹#›</a:t>
            </a:fld>
            <a:endParaRPr lang="en-GB"/>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6514950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1081A07E-BA2B-430D-94E7-01F19E0B6D6B}" type="datetime1">
              <a:rPr lang="en-GB" smtClean="0"/>
              <a:t>30/10/2024</a:t>
            </a:fld>
            <a:endParaRPr lang="en-GB"/>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Julia Woithe | Online Seminar for Teachers: Dark Matter | 30 Oct 2024</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5E686EC9-4D10-486B-8E13-1A57F5C08442}" type="slidenum">
              <a:rPr lang="en-GB" smtClean="0"/>
              <a:t>‹#›</a:t>
            </a:fld>
            <a:endParaRPr lang="en-GB"/>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78803447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9B8F1DE1-2A05-4AF6-B482-B418C3B24051}" type="datetime1">
              <a:rPr lang="en-GB" smtClean="0"/>
              <a:t>30/10/2024</a:t>
            </a:fld>
            <a:endParaRPr lang="en-GB"/>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Julia Woithe | Online Seminar for Teachers: Dark Matter | 30 Oct 2024</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5E686EC9-4D10-486B-8E13-1A57F5C08442}" type="slidenum">
              <a:rPr lang="en-GB" smtClean="0"/>
              <a:t>‹#›</a:t>
            </a:fld>
            <a:endParaRPr lang="en-GB"/>
          </a:p>
        </p:txBody>
      </p:sp>
    </p:spTree>
    <p:extLst>
      <p:ext uri="{BB962C8B-B14F-4D97-AF65-F5344CB8AC3E}">
        <p14:creationId xmlns:p14="http://schemas.microsoft.com/office/powerpoint/2010/main" val="148518105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A5BC3DAF-EEDE-4F07-ABB1-612F07708570}" type="datetime1">
              <a:rPr lang="en-GB" smtClean="0"/>
              <a:t>30/10/2024</a:t>
            </a:fld>
            <a:endParaRPr lang="en-GB"/>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Julia Woithe | Online Seminar for Teachers: Dark Matter | 30 Oct 2024</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5E686EC9-4D10-486B-8E13-1A57F5C08442}" type="slidenum">
              <a:rPr lang="en-GB" smtClean="0"/>
              <a:t>‹#›</a:t>
            </a:fld>
            <a:endParaRPr lang="en-GB"/>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96502580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82681045-0651-40FB-940C-4F63182E06E4}" type="datetime1">
              <a:rPr lang="en-GB" smtClean="0"/>
              <a:t>30/10/2024</a:t>
            </a:fld>
            <a:endParaRPr lang="en-GB"/>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Julia Woithe | Online Seminar for Teachers: Dark Matter | 30 Oct 2024</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5E686EC9-4D10-486B-8E13-1A57F5C08442}"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973538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8A1B7B27-CB1C-4EDD-B217-589A6AF013E7}" type="datetime1">
              <a:rPr lang="en-GB" smtClean="0"/>
              <a:t>30/10/2024</a:t>
            </a:fld>
            <a:endParaRPr lang="en-GB"/>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Julia Woithe | Online Seminar for Teachers: Dark Matter | 30 Oct 2024</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5E686EC9-4D10-486B-8E13-1A57F5C08442}" type="slidenum">
              <a:rPr lang="en-GB" smtClean="0"/>
              <a:t>‹#›</a:t>
            </a:fld>
            <a:endParaRPr lang="en-GB"/>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9328052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B996BCF6-D563-4F6B-AB97-8D19341B6DCE}" type="datetime1">
              <a:rPr lang="en-GB" smtClean="0"/>
              <a:t>30/10/2024</a:t>
            </a:fld>
            <a:endParaRPr lang="en-GB"/>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Julia Woithe | Online Seminar for Teachers: Dark Matter | 30 Oct 2024</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5E686EC9-4D10-486B-8E13-1A57F5C08442}" type="slidenum">
              <a:rPr lang="en-GB" smtClean="0"/>
              <a:t>‹#›</a:t>
            </a:fld>
            <a:endParaRPr lang="en-GB"/>
          </a:p>
        </p:txBody>
      </p:sp>
    </p:spTree>
    <p:extLst>
      <p:ext uri="{BB962C8B-B14F-4D97-AF65-F5344CB8AC3E}">
        <p14:creationId xmlns:p14="http://schemas.microsoft.com/office/powerpoint/2010/main" val="25080810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B74A56D5-1A42-41D2-B20D-790A4A8A326D}" type="datetime1">
              <a:rPr lang="en-GB" smtClean="0"/>
              <a:t>30/10/2024</a:t>
            </a:fld>
            <a:endParaRPr lang="en-GB"/>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Julia Woithe | Online Seminar for Teachers: Dark Matter | 30 Oct 2024</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5E686EC9-4D10-486B-8E13-1A57F5C08442}" type="slidenum">
              <a:rPr lang="en-GB" smtClean="0"/>
              <a:t>‹#›</a:t>
            </a:fld>
            <a:endParaRPr lang="en-GB"/>
          </a:p>
        </p:txBody>
      </p:sp>
    </p:spTree>
    <p:extLst>
      <p:ext uri="{BB962C8B-B14F-4D97-AF65-F5344CB8AC3E}">
        <p14:creationId xmlns:p14="http://schemas.microsoft.com/office/powerpoint/2010/main" val="186611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D87BAE84-4E6D-412B-B105-B163282B321A}" type="datetime1">
              <a:rPr lang="en-GB" smtClean="0"/>
              <a:t>30/10/2024</a:t>
            </a:fld>
            <a:endParaRPr lang="en-GB"/>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Julia Woithe | Online Seminar for Teachers: Dark Matter | 30 Oct 2024</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5E686EC9-4D10-486B-8E13-1A57F5C08442}" type="slidenum">
              <a:rPr lang="en-GB" smtClean="0"/>
              <a:t>‹#›</a:t>
            </a:fld>
            <a:endParaRPr lang="en-GB"/>
          </a:p>
        </p:txBody>
      </p:sp>
    </p:spTree>
    <p:extLst>
      <p:ext uri="{BB962C8B-B14F-4D97-AF65-F5344CB8AC3E}">
        <p14:creationId xmlns:p14="http://schemas.microsoft.com/office/powerpoint/2010/main" val="19657425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9BA461FA-4445-495F-8AC4-09F6EC09A6CD}" type="datetime1">
              <a:rPr lang="en-GB" smtClean="0"/>
              <a:t>30/10/2024</a:t>
            </a:fld>
            <a:endParaRPr lang="en-GB"/>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Julia Woithe | Online Seminar for Teachers: Dark Matter | 30 Oct 2024</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5E686EC9-4D10-486B-8E13-1A57F5C08442}" type="slidenum">
              <a:rPr lang="en-GB" smtClean="0"/>
              <a:t>‹#›</a:t>
            </a:fld>
            <a:endParaRPr lang="en-GB"/>
          </a:p>
        </p:txBody>
      </p:sp>
    </p:spTree>
    <p:extLst>
      <p:ext uri="{BB962C8B-B14F-4D97-AF65-F5344CB8AC3E}">
        <p14:creationId xmlns:p14="http://schemas.microsoft.com/office/powerpoint/2010/main" val="42823138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988505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60047883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94AFAB8F-A4CD-43A3-9C96-E9B54D657314}" type="datetime1">
              <a:rPr lang="en-GB" smtClean="0"/>
              <a:t>30/10/2024</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Julia Woithe | Online Seminar for Teachers: Dark Matter | 30 Oct 2024</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5E686EC9-4D10-486B-8E13-1A57F5C08442}" type="slidenum">
              <a:rPr lang="en-GB" smtClean="0"/>
              <a:t>‹#›</a:t>
            </a:fld>
            <a:endParaRPr lang="en-GB"/>
          </a:p>
        </p:txBody>
      </p:sp>
    </p:spTree>
    <p:extLst>
      <p:ext uri="{BB962C8B-B14F-4D97-AF65-F5344CB8AC3E}">
        <p14:creationId xmlns:p14="http://schemas.microsoft.com/office/powerpoint/2010/main" val="3896399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FC7D9F7-11FA-4059-8671-921B1B92C42B}" type="datetime1">
              <a:rPr lang="en-GB" smtClean="0"/>
              <a:t>30/10/2024</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Julia Woithe | Online Seminar for Teachers: Dark Matter | 30 Oct 2024</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5E686EC9-4D10-486B-8E13-1A57F5C08442}" type="slidenum">
              <a:rPr lang="en-GB" smtClean="0"/>
              <a:t>‹#›</a:t>
            </a:fld>
            <a:endParaRPr lang="en-GB"/>
          </a:p>
        </p:txBody>
      </p:sp>
    </p:spTree>
    <p:extLst>
      <p:ext uri="{BB962C8B-B14F-4D97-AF65-F5344CB8AC3E}">
        <p14:creationId xmlns:p14="http://schemas.microsoft.com/office/powerpoint/2010/main" val="3270124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C66F609-0075-46EE-B8D4-688FEDF19132}" type="datetime1">
              <a:rPr lang="en-GB" smtClean="0"/>
              <a:t>30/10/2024</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Julia Woithe | Online Seminar for Teachers: Dark Matter | 30 Oct 2024</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5E686EC9-4D10-486B-8E13-1A57F5C08442}" type="slidenum">
              <a:rPr lang="en-GB" smtClean="0"/>
              <a:t>‹#›</a:t>
            </a:fld>
            <a:endParaRPr lang="en-GB"/>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41838319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DED3F1DC-5187-46EF-B145-6ACCAD9D0989}" type="datetime1">
              <a:rPr lang="en-GB" smtClean="0"/>
              <a:t>30/10/2024</a:t>
            </a:fld>
            <a:endParaRPr lang="en-GB"/>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Julia Woithe | Online Seminar for Teachers: Dark Matter | 30 Oct 2024</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5E686EC9-4D10-486B-8E13-1A57F5C08442}" type="slidenum">
              <a:rPr lang="en-GB" smtClean="0"/>
              <a:t>‹#›</a:t>
            </a:fld>
            <a:endParaRPr lang="en-GB"/>
          </a:p>
        </p:txBody>
      </p:sp>
    </p:spTree>
    <p:extLst>
      <p:ext uri="{BB962C8B-B14F-4D97-AF65-F5344CB8AC3E}">
        <p14:creationId xmlns:p14="http://schemas.microsoft.com/office/powerpoint/2010/main" val="3390407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67A17830-5CEF-4929-83BF-59346CEC7316}" type="datetime1">
              <a:rPr lang="en-GB" smtClean="0"/>
              <a:t>30/10/2024</a:t>
            </a:fld>
            <a:endParaRPr lang="en-GB"/>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Julia Woithe | Online Seminar for Teachers: Dark Matter | 30 Oct 2024</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5E686EC9-4D10-486B-8E13-1A57F5C08442}" type="slidenum">
              <a:rPr lang="en-GB" smtClean="0"/>
              <a:t>‹#›</a:t>
            </a:fld>
            <a:endParaRPr lang="en-GB"/>
          </a:p>
        </p:txBody>
      </p:sp>
    </p:spTree>
    <p:extLst>
      <p:ext uri="{BB962C8B-B14F-4D97-AF65-F5344CB8AC3E}">
        <p14:creationId xmlns:p14="http://schemas.microsoft.com/office/powerpoint/2010/main" val="39925492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C2CFBDC8-FC95-42A2-8DE8-0326BEEE7360}" type="datetime1">
              <a:rPr lang="en-GB" smtClean="0"/>
              <a:t>30/10/2024</a:t>
            </a:fld>
            <a:endParaRPr lang="en-GB"/>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Julia Woithe | Online Seminar for Teachers: Dark Matter | 30 Oct 2024</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5E686EC9-4D10-486B-8E13-1A57F5C08442}" type="slidenum">
              <a:rPr lang="en-GB" smtClean="0"/>
              <a:t>‹#›</a:t>
            </a:fld>
            <a:endParaRPr lang="en-GB"/>
          </a:p>
        </p:txBody>
      </p:sp>
    </p:spTree>
    <p:extLst>
      <p:ext uri="{BB962C8B-B14F-4D97-AF65-F5344CB8AC3E}">
        <p14:creationId xmlns:p14="http://schemas.microsoft.com/office/powerpoint/2010/main" val="96683876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CECF3D7-04D2-4DCE-986B-3EE5CD86F31E}" type="datetime1">
              <a:rPr lang="en-GB" smtClean="0"/>
              <a:t>30/10/2024</a:t>
            </a:fld>
            <a:endParaRPr lang="en-GB"/>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5E686EC9-4D10-486B-8E13-1A57F5C08442}" type="slidenum">
              <a:rPr lang="en-GB" smtClean="0"/>
              <a:t>‹#›</a:t>
            </a:fld>
            <a:endParaRPr lang="en-GB"/>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Julia Woithe | Online Seminar for Teachers: Dark Matter | 30 Oct 2024</a:t>
            </a:r>
          </a:p>
        </p:txBody>
      </p:sp>
    </p:spTree>
    <p:extLst>
      <p:ext uri="{BB962C8B-B14F-4D97-AF65-F5344CB8AC3E}">
        <p14:creationId xmlns:p14="http://schemas.microsoft.com/office/powerpoint/2010/main" val="4172694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mailto:julia.woithe@cern.ch"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www.interactions.org/dark-matter-day/educational-resources" TargetMode="Externa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resources.perimeterinstitute.ca/products/the-mystery-of-dark-matter?_pos=3&amp;_sid=145b6882a&amp;_ss=r&amp;variant=37414041485490" TargetMode="External"/><Relationship Id="rId13" Type="http://schemas.openxmlformats.org/officeDocument/2006/relationships/hyperlink" Target="https://pubs.aip.org/aapt/pte/article/53/9/557/344190/Simulating-Gravity-Dark-Matter-and-Gravitational" TargetMode="External"/><Relationship Id="rId3" Type="http://schemas.openxmlformats.org/officeDocument/2006/relationships/hyperlink" Target="https://iopscience.iop.org/article/10.1088/1361-6552/abe09c/meta" TargetMode="External"/><Relationship Id="rId7" Type="http://schemas.openxmlformats.org/officeDocument/2006/relationships/hyperlink" Target="https://universe.sonoma.edu/activities/dark_matter.html" TargetMode="External"/><Relationship Id="rId12" Type="http://schemas.openxmlformats.org/officeDocument/2006/relationships/hyperlink" Target="https://link.springer.com/article/10.1007/s11191-018-9997-4" TargetMode="External"/><Relationship Id="rId2" Type="http://schemas.openxmlformats.org/officeDocument/2006/relationships/hyperlink" Target="http://roseproject.no/network/countries/norway/eng/nor-Sjoberg-Schreiner-overview-2010.pdf" TargetMode="External"/><Relationship Id="rId1" Type="http://schemas.openxmlformats.org/officeDocument/2006/relationships/slideLayout" Target="../slideLayouts/slideLayout4.xml"/><Relationship Id="rId6" Type="http://schemas.openxmlformats.org/officeDocument/2006/relationships/hyperlink" Target="https://www.worldscientific.com/doi/10.1142/S2661339522500196?srsltid=AfmBOop_-xtmRJSfkgopPMQ1OxrQ7PZxS-IHGdcQLWEtkTbOK0ft8J-y" TargetMode="External"/><Relationship Id="rId11" Type="http://schemas.openxmlformats.org/officeDocument/2006/relationships/hyperlink" Target="https://ricktu288.github.io/ray-optics/simulator/" TargetMode="External"/><Relationship Id="rId5" Type="http://schemas.openxmlformats.org/officeDocument/2006/relationships/hyperlink" Target="https://educational-resources.web.cern.ch/seeing-the-invisible" TargetMode="External"/><Relationship Id="rId15" Type="http://schemas.openxmlformats.org/officeDocument/2006/relationships/hyperlink" Target="https://indico.cern.ch/event/1458036/contributions/6157355/attachments/2957050/5200082/cake%20univers.pdf" TargetMode="External"/><Relationship Id="rId10" Type="http://schemas.openxmlformats.org/officeDocument/2006/relationships/hyperlink" Target="https://pubs.aip.org/aapt/pte/article/53/5/266/277320/Modern-Gravitational-Lens-Cosmology-for" TargetMode="External"/><Relationship Id="rId4" Type="http://schemas.openxmlformats.org/officeDocument/2006/relationships/hyperlink" Target="http://www.jpl.nasa.gov/edu/teach/activity/how-do-we-see-dark-matter" TargetMode="External"/><Relationship Id="rId9" Type="http://schemas.openxmlformats.org/officeDocument/2006/relationships/hyperlink" Target="https://iopscience.iop.org/article/10.1088/0031-9120/43/5/007" TargetMode="External"/><Relationship Id="rId14" Type="http://schemas.openxmlformats.org/officeDocument/2006/relationships/hyperlink" Target="https://www.centredarkmatter.org/light-and-art"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hyperlink" Target="https://educational-resources.web.cern.ch/seeing-the-invisible" TargetMode="External"/><Relationship Id="rId2" Type="http://schemas.openxmlformats.org/officeDocument/2006/relationships/hyperlink" Target="http://www.jpl.nasa.gov/edu/teach/activity/how-do-we-see-dark-matter" TargetMode="External"/><Relationship Id="rId1" Type="http://schemas.openxmlformats.org/officeDocument/2006/relationships/slideLayout" Target="../slideLayouts/slideLayout8.xml"/><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s://educational-resources.web.cern.ch/mystery-boxes" TargetMode="External"/><Relationship Id="rId2" Type="http://schemas.openxmlformats.org/officeDocument/2006/relationships/hyperlink" Target="https://resources.perimeterinstitute.ca/products/the-process-of-science?_pos=1&amp;_sid=8ab459c14&amp;_ss=r" TargetMode="Externa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hyperlink" Target="https://resources.perimeterinstitute.ca/products/the-mystery-of-dark-matter?_pos=3&amp;_sid=145b6882a&amp;_ss=r&amp;variant=37414041485490" TargetMode="External"/><Relationship Id="rId7" Type="http://schemas.openxmlformats.org/officeDocument/2006/relationships/image" Target="../media/image12.png"/><Relationship Id="rId2" Type="http://schemas.openxmlformats.org/officeDocument/2006/relationships/hyperlink" Target="https://universe.sonoma.edu/activities/dark_matter.html" TargetMode="External"/><Relationship Id="rId1" Type="http://schemas.openxmlformats.org/officeDocument/2006/relationships/slideLayout" Target="../slideLayouts/slideLayout8.xml"/><Relationship Id="rId6" Type="http://schemas.openxmlformats.org/officeDocument/2006/relationships/image" Target="../media/image11.png"/><Relationship Id="rId5" Type="http://schemas.openxmlformats.org/officeDocument/2006/relationships/image" Target="../media/image10.gif"/><Relationship Id="rId4" Type="http://schemas.openxmlformats.org/officeDocument/2006/relationships/image" Target="../media/image9.gif"/></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13" Type="http://schemas.microsoft.com/office/2007/relationships/hdphoto" Target="../media/hdphoto2.wdp"/><Relationship Id="rId3" Type="http://schemas.openxmlformats.org/officeDocument/2006/relationships/hyperlink" Target="https://pubs.aip.org/aapt/pte/article/53/5/266/277320/Modern-Gravitational-Lens-Cosmology-for" TargetMode="External"/><Relationship Id="rId7" Type="http://schemas.openxmlformats.org/officeDocument/2006/relationships/image" Target="../media/image14.png"/><Relationship Id="rId12" Type="http://schemas.openxmlformats.org/officeDocument/2006/relationships/image" Target="../media/image17.png"/><Relationship Id="rId2" Type="http://schemas.openxmlformats.org/officeDocument/2006/relationships/hyperlink" Target="https://iopscience.iop.org/article/10.1088/0031-9120/43/5/007" TargetMode="External"/><Relationship Id="rId1" Type="http://schemas.openxmlformats.org/officeDocument/2006/relationships/slideLayout" Target="../slideLayouts/slideLayout8.xml"/><Relationship Id="rId6" Type="http://schemas.openxmlformats.org/officeDocument/2006/relationships/image" Target="../media/image13.jpg"/><Relationship Id="rId11" Type="http://schemas.openxmlformats.org/officeDocument/2006/relationships/image" Target="../media/image16.jpg"/><Relationship Id="rId5" Type="http://schemas.openxmlformats.org/officeDocument/2006/relationships/hyperlink" Target="https://ricktu288.github.io/ray-optics/simulator/" TargetMode="External"/><Relationship Id="rId10" Type="http://schemas.openxmlformats.org/officeDocument/2006/relationships/hyperlink" Target="https://www.ingridscience.ca/node/525" TargetMode="External"/><Relationship Id="rId4" Type="http://schemas.openxmlformats.org/officeDocument/2006/relationships/hyperlink" Target="https://iopscience.iop.org/article/10.1088/1361-6552/" TargetMode="External"/><Relationship Id="rId9"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hyperlink" Target="https://pubs.aip.org/aapt/pte/article/53/9/557/344190/Simulating-Gravity-Dark-Matter-and-Gravitational" TargetMode="External"/><Relationship Id="rId7" Type="http://schemas.openxmlformats.org/officeDocument/2006/relationships/image" Target="../media/image20.png"/><Relationship Id="rId2" Type="http://schemas.openxmlformats.org/officeDocument/2006/relationships/hyperlink" Target="https://link.springer.com/article/10.1007/s11191-018-9997-4" TargetMode="External"/><Relationship Id="rId1" Type="http://schemas.openxmlformats.org/officeDocument/2006/relationships/slideLayout" Target="../slideLayouts/slideLayout8.xml"/><Relationship Id="rId6" Type="http://schemas.microsoft.com/office/2007/relationships/hdphoto" Target="../media/hdphoto3.wdp"/><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hyperlink" Target="https://indico.cern.ch/event/1458036/contributions/6157355/attachments/2957050/5200082/cake%20univers.pdf" TargetMode="External"/><Relationship Id="rId7" Type="http://schemas.openxmlformats.org/officeDocument/2006/relationships/image" Target="../media/image23.png"/><Relationship Id="rId2" Type="http://schemas.openxmlformats.org/officeDocument/2006/relationships/hyperlink" Target="https://www.centredarkmatter.org/light-and-art" TargetMode="External"/><Relationship Id="rId1" Type="http://schemas.openxmlformats.org/officeDocument/2006/relationships/slideLayout" Target="../slideLayouts/slideLayout8.xml"/><Relationship Id="rId6" Type="http://schemas.microsoft.com/office/2007/relationships/hdphoto" Target="../media/hdphoto4.wdp"/><Relationship Id="rId5" Type="http://schemas.openxmlformats.org/officeDocument/2006/relationships/image" Target="../media/image22.png"/><Relationship Id="rId4" Type="http://schemas.openxmlformats.org/officeDocument/2006/relationships/image" Target="../media/image21.jpe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A2C66-832A-1F71-7800-4D9F124AB107}"/>
              </a:ext>
            </a:extLst>
          </p:cNvPr>
          <p:cNvSpPr>
            <a:spLocks noGrp="1"/>
          </p:cNvSpPr>
          <p:nvPr>
            <p:ph type="ctrTitle"/>
          </p:nvPr>
        </p:nvSpPr>
        <p:spPr/>
        <p:txBody>
          <a:bodyPr/>
          <a:lstStyle/>
          <a:p>
            <a:r>
              <a:rPr lang="de-DE" dirty="0"/>
              <a:t>Dark Matter: </a:t>
            </a:r>
            <a:r>
              <a:rPr lang="de-DE" dirty="0" err="1"/>
              <a:t>Overview</a:t>
            </a:r>
            <a:r>
              <a:rPr lang="de-DE" dirty="0"/>
              <a:t> </a:t>
            </a:r>
            <a:r>
              <a:rPr lang="de-DE" dirty="0" err="1"/>
              <a:t>of</a:t>
            </a:r>
            <a:r>
              <a:rPr lang="de-DE" dirty="0"/>
              <a:t> Educational Resources</a:t>
            </a:r>
            <a:endParaRPr lang="en-GB" dirty="0"/>
          </a:p>
        </p:txBody>
      </p:sp>
      <p:sp>
        <p:nvSpPr>
          <p:cNvPr id="3" name="Subtitle 2">
            <a:extLst>
              <a:ext uri="{FF2B5EF4-FFF2-40B4-BE49-F238E27FC236}">
                <a16:creationId xmlns:a16="http://schemas.microsoft.com/office/drawing/2014/main" id="{4DE6A015-9CFE-DC9F-01AF-060145469E06}"/>
              </a:ext>
            </a:extLst>
          </p:cNvPr>
          <p:cNvSpPr>
            <a:spLocks noGrp="1"/>
          </p:cNvSpPr>
          <p:nvPr>
            <p:ph type="subTitle" idx="1"/>
          </p:nvPr>
        </p:nvSpPr>
        <p:spPr/>
        <p:txBody>
          <a:bodyPr/>
          <a:lstStyle/>
          <a:p>
            <a:r>
              <a:rPr lang="de-DE" dirty="0"/>
              <a:t>Julia Woithe | </a:t>
            </a:r>
            <a:r>
              <a:rPr lang="de-DE" dirty="0">
                <a:hlinkClick r:id="rId2"/>
              </a:rPr>
              <a:t>julia.woithe@cern.ch</a:t>
            </a:r>
            <a:endParaRPr lang="de-DE" dirty="0"/>
          </a:p>
          <a:p>
            <a:r>
              <a:rPr lang="de-DE" dirty="0"/>
              <a:t>Dark Matter: Online Seminar </a:t>
            </a:r>
            <a:r>
              <a:rPr lang="de-DE" dirty="0" err="1"/>
              <a:t>for</a:t>
            </a:r>
            <a:r>
              <a:rPr lang="de-DE" dirty="0"/>
              <a:t> Teachers 30 </a:t>
            </a:r>
            <a:r>
              <a:rPr lang="de-DE" dirty="0" err="1"/>
              <a:t>Oct</a:t>
            </a:r>
            <a:r>
              <a:rPr lang="de-DE" dirty="0"/>
              <a:t> 2024</a:t>
            </a:r>
            <a:endParaRPr lang="en-GB" dirty="0"/>
          </a:p>
        </p:txBody>
      </p:sp>
      <p:sp>
        <p:nvSpPr>
          <p:cNvPr id="4" name="Footer Placeholder 3">
            <a:extLst>
              <a:ext uri="{FF2B5EF4-FFF2-40B4-BE49-F238E27FC236}">
                <a16:creationId xmlns:a16="http://schemas.microsoft.com/office/drawing/2014/main" id="{922C1D03-8F7E-75B5-6377-705D2F76D873}"/>
              </a:ext>
            </a:extLst>
          </p:cNvPr>
          <p:cNvSpPr>
            <a:spLocks noGrp="1"/>
          </p:cNvSpPr>
          <p:nvPr>
            <p:ph type="ftr" sz="quarter" idx="11"/>
          </p:nvPr>
        </p:nvSpPr>
        <p:spPr/>
        <p:txBody>
          <a:bodyPr/>
          <a:lstStyle/>
          <a:p>
            <a:r>
              <a:rPr lang="en-GB"/>
              <a:t>Julia Woithe | Online Seminar for Teachers: Dark Matter | 30 Oct 2024</a:t>
            </a:r>
          </a:p>
        </p:txBody>
      </p:sp>
      <p:sp>
        <p:nvSpPr>
          <p:cNvPr id="5" name="Slide Number Placeholder 4">
            <a:extLst>
              <a:ext uri="{FF2B5EF4-FFF2-40B4-BE49-F238E27FC236}">
                <a16:creationId xmlns:a16="http://schemas.microsoft.com/office/drawing/2014/main" id="{5A40CCA9-3CB5-D8C3-AC23-3FFC7C942466}"/>
              </a:ext>
            </a:extLst>
          </p:cNvPr>
          <p:cNvSpPr>
            <a:spLocks noGrp="1"/>
          </p:cNvSpPr>
          <p:nvPr>
            <p:ph type="sldNum" sz="quarter" idx="12"/>
          </p:nvPr>
        </p:nvSpPr>
        <p:spPr/>
        <p:txBody>
          <a:bodyPr/>
          <a:lstStyle/>
          <a:p>
            <a:fld id="{5E686EC9-4D10-486B-8E13-1A57F5C08442}" type="slidenum">
              <a:rPr lang="en-GB" smtClean="0"/>
              <a:t>1</a:t>
            </a:fld>
            <a:endParaRPr lang="en-GB"/>
          </a:p>
        </p:txBody>
      </p:sp>
    </p:spTree>
    <p:extLst>
      <p:ext uri="{BB962C8B-B14F-4D97-AF65-F5344CB8AC3E}">
        <p14:creationId xmlns:p14="http://schemas.microsoft.com/office/powerpoint/2010/main" val="2254076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E44DA98-9A20-CA9D-E499-485ACAE93154}"/>
              </a:ext>
            </a:extLst>
          </p:cNvPr>
          <p:cNvSpPr>
            <a:spLocks noGrp="1"/>
          </p:cNvSpPr>
          <p:nvPr>
            <p:ph idx="1"/>
          </p:nvPr>
        </p:nvSpPr>
        <p:spPr/>
        <p:txBody>
          <a:bodyPr/>
          <a:lstStyle/>
          <a:p>
            <a:r>
              <a:rPr lang="en-GB" dirty="0">
                <a:hlinkClick r:id="rId2"/>
              </a:rPr>
              <a:t>https://www.interactions.org/dark-matter-day/educational-resources</a:t>
            </a:r>
            <a:r>
              <a:rPr lang="en-GB" dirty="0"/>
              <a:t> </a:t>
            </a:r>
            <a:br>
              <a:rPr lang="en-GB" dirty="0"/>
            </a:br>
            <a:r>
              <a:rPr lang="en-GB" dirty="0"/>
              <a:t>(attention: no longer maintained) </a:t>
            </a:r>
          </a:p>
        </p:txBody>
      </p:sp>
      <p:sp>
        <p:nvSpPr>
          <p:cNvPr id="3" name="Title 2">
            <a:extLst>
              <a:ext uri="{FF2B5EF4-FFF2-40B4-BE49-F238E27FC236}">
                <a16:creationId xmlns:a16="http://schemas.microsoft.com/office/drawing/2014/main" id="{C26C039C-F02B-D897-D96F-E28066D79495}"/>
              </a:ext>
            </a:extLst>
          </p:cNvPr>
          <p:cNvSpPr>
            <a:spLocks noGrp="1"/>
          </p:cNvSpPr>
          <p:nvPr>
            <p:ph type="title"/>
          </p:nvPr>
        </p:nvSpPr>
        <p:spPr/>
        <p:txBody>
          <a:bodyPr/>
          <a:lstStyle/>
          <a:p>
            <a:r>
              <a:rPr lang="de-DE" dirty="0"/>
              <a:t>More </a:t>
            </a:r>
            <a:r>
              <a:rPr lang="de-DE" dirty="0" err="1"/>
              <a:t>resources</a:t>
            </a:r>
            <a:r>
              <a:rPr lang="de-DE" dirty="0"/>
              <a:t> </a:t>
            </a:r>
            <a:r>
              <a:rPr lang="de-DE" dirty="0" err="1"/>
              <a:t>including</a:t>
            </a:r>
            <a:r>
              <a:rPr lang="de-DE" dirty="0"/>
              <a:t> </a:t>
            </a:r>
            <a:r>
              <a:rPr lang="de-DE" dirty="0" err="1"/>
              <a:t>reading</a:t>
            </a:r>
            <a:r>
              <a:rPr lang="de-DE" dirty="0"/>
              <a:t> material &amp; </a:t>
            </a:r>
            <a:r>
              <a:rPr lang="de-DE" dirty="0" err="1"/>
              <a:t>videos</a:t>
            </a:r>
            <a:endParaRPr lang="en-GB" dirty="0"/>
          </a:p>
        </p:txBody>
      </p:sp>
      <p:pic>
        <p:nvPicPr>
          <p:cNvPr id="5" name="Picture 4">
            <a:extLst>
              <a:ext uri="{FF2B5EF4-FFF2-40B4-BE49-F238E27FC236}">
                <a16:creationId xmlns:a16="http://schemas.microsoft.com/office/drawing/2014/main" id="{7EAD4B07-FE67-6AC2-C68B-37108825254E}"/>
              </a:ext>
            </a:extLst>
          </p:cNvPr>
          <p:cNvPicPr>
            <a:picLocks noChangeAspect="1"/>
          </p:cNvPicPr>
          <p:nvPr/>
        </p:nvPicPr>
        <p:blipFill>
          <a:blip r:embed="rId3"/>
          <a:stretch>
            <a:fillRect/>
          </a:stretch>
        </p:blipFill>
        <p:spPr>
          <a:xfrm>
            <a:off x="4730297" y="2142813"/>
            <a:ext cx="6404882" cy="3996050"/>
          </a:xfrm>
          <a:prstGeom prst="rect">
            <a:avLst/>
          </a:prstGeom>
        </p:spPr>
      </p:pic>
      <p:sp>
        <p:nvSpPr>
          <p:cNvPr id="4" name="Footer Placeholder 3">
            <a:extLst>
              <a:ext uri="{FF2B5EF4-FFF2-40B4-BE49-F238E27FC236}">
                <a16:creationId xmlns:a16="http://schemas.microsoft.com/office/drawing/2014/main" id="{670A9789-204A-B72E-B488-AD9C585FCE48}"/>
              </a:ext>
            </a:extLst>
          </p:cNvPr>
          <p:cNvSpPr>
            <a:spLocks noGrp="1"/>
          </p:cNvSpPr>
          <p:nvPr>
            <p:ph type="ftr" sz="quarter" idx="11"/>
          </p:nvPr>
        </p:nvSpPr>
        <p:spPr/>
        <p:txBody>
          <a:bodyPr/>
          <a:lstStyle/>
          <a:p>
            <a:r>
              <a:rPr lang="en-GB"/>
              <a:t>Julia Woithe | Online Seminar for Teachers: Dark Matter | 30 Oct 2024</a:t>
            </a:r>
          </a:p>
        </p:txBody>
      </p:sp>
      <p:sp>
        <p:nvSpPr>
          <p:cNvPr id="6" name="Slide Number Placeholder 5">
            <a:extLst>
              <a:ext uri="{FF2B5EF4-FFF2-40B4-BE49-F238E27FC236}">
                <a16:creationId xmlns:a16="http://schemas.microsoft.com/office/drawing/2014/main" id="{FE4BAAF6-2740-78FA-53D0-F74A4BD9760D}"/>
              </a:ext>
            </a:extLst>
          </p:cNvPr>
          <p:cNvSpPr>
            <a:spLocks noGrp="1"/>
          </p:cNvSpPr>
          <p:nvPr>
            <p:ph type="sldNum" sz="quarter" idx="12"/>
          </p:nvPr>
        </p:nvSpPr>
        <p:spPr/>
        <p:txBody>
          <a:bodyPr/>
          <a:lstStyle/>
          <a:p>
            <a:fld id="{5E686EC9-4D10-486B-8E13-1A57F5C08442}" type="slidenum">
              <a:rPr lang="en-GB" smtClean="0"/>
              <a:t>10</a:t>
            </a:fld>
            <a:endParaRPr lang="en-GB"/>
          </a:p>
        </p:txBody>
      </p:sp>
    </p:spTree>
    <p:extLst>
      <p:ext uri="{BB962C8B-B14F-4D97-AF65-F5344CB8AC3E}">
        <p14:creationId xmlns:p14="http://schemas.microsoft.com/office/powerpoint/2010/main" val="4198934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F3194D6-7C94-F5ED-AB78-E099443AD86A}"/>
              </a:ext>
            </a:extLst>
          </p:cNvPr>
          <p:cNvSpPr>
            <a:spLocks noGrp="1"/>
          </p:cNvSpPr>
          <p:nvPr>
            <p:ph type="ctrTitle"/>
          </p:nvPr>
        </p:nvSpPr>
        <p:spPr/>
        <p:txBody>
          <a:bodyPr/>
          <a:lstStyle/>
          <a:p>
            <a:r>
              <a:rPr lang="de-DE" dirty="0" err="1"/>
              <a:t>Thanks</a:t>
            </a:r>
            <a:r>
              <a:rPr lang="de-DE" dirty="0"/>
              <a:t> a </a:t>
            </a:r>
            <a:r>
              <a:rPr lang="de-DE" dirty="0" err="1"/>
              <a:t>lot</a:t>
            </a:r>
            <a:r>
              <a:rPr lang="de-DE" dirty="0"/>
              <a:t> </a:t>
            </a:r>
            <a:r>
              <a:rPr lang="de-DE" dirty="0" err="1"/>
              <a:t>for</a:t>
            </a:r>
            <a:r>
              <a:rPr lang="de-DE" dirty="0"/>
              <a:t> </a:t>
            </a:r>
            <a:r>
              <a:rPr lang="de-DE" dirty="0" err="1"/>
              <a:t>your</a:t>
            </a:r>
            <a:r>
              <a:rPr lang="de-DE" dirty="0"/>
              <a:t> </a:t>
            </a:r>
            <a:r>
              <a:rPr lang="de-DE" dirty="0" err="1"/>
              <a:t>attention</a:t>
            </a:r>
            <a:r>
              <a:rPr lang="de-DE" dirty="0"/>
              <a:t>!</a:t>
            </a:r>
            <a:endParaRPr lang="en-GB" dirty="0"/>
          </a:p>
        </p:txBody>
      </p:sp>
      <p:sp>
        <p:nvSpPr>
          <p:cNvPr id="5" name="Subtitle 4">
            <a:extLst>
              <a:ext uri="{FF2B5EF4-FFF2-40B4-BE49-F238E27FC236}">
                <a16:creationId xmlns:a16="http://schemas.microsoft.com/office/drawing/2014/main" id="{397431BE-793B-14E3-2F5A-988223E6D051}"/>
              </a:ext>
            </a:extLst>
          </p:cNvPr>
          <p:cNvSpPr>
            <a:spLocks noGrp="1"/>
          </p:cNvSpPr>
          <p:nvPr>
            <p:ph type="subTitle" idx="1"/>
          </p:nvPr>
        </p:nvSpPr>
        <p:spPr/>
        <p:txBody>
          <a:bodyPr/>
          <a:lstStyle/>
          <a:p>
            <a:r>
              <a:rPr lang="de-DE" dirty="0" err="1"/>
              <a:t>Let‘s</a:t>
            </a:r>
            <a:r>
              <a:rPr lang="de-DE" dirty="0"/>
              <a:t> </a:t>
            </a:r>
            <a:r>
              <a:rPr lang="de-DE" dirty="0" err="1"/>
              <a:t>discuss</a:t>
            </a:r>
            <a:r>
              <a:rPr lang="de-DE"/>
              <a:t> </a:t>
            </a:r>
            <a:r>
              <a:rPr lang="de-DE">
                <a:sym typeface="Wingdings" panose="05000000000000000000" pitchFamily="2" charset="2"/>
              </a:rPr>
              <a:t></a:t>
            </a:r>
            <a:endParaRPr lang="en-GB"/>
          </a:p>
        </p:txBody>
      </p:sp>
      <p:sp>
        <p:nvSpPr>
          <p:cNvPr id="2" name="Footer Placeholder 1">
            <a:extLst>
              <a:ext uri="{FF2B5EF4-FFF2-40B4-BE49-F238E27FC236}">
                <a16:creationId xmlns:a16="http://schemas.microsoft.com/office/drawing/2014/main" id="{ECD635C0-CD5C-A94B-EDE4-7B0E4E18F3E9}"/>
              </a:ext>
            </a:extLst>
          </p:cNvPr>
          <p:cNvSpPr>
            <a:spLocks noGrp="1"/>
          </p:cNvSpPr>
          <p:nvPr>
            <p:ph type="ftr" sz="quarter" idx="11"/>
          </p:nvPr>
        </p:nvSpPr>
        <p:spPr/>
        <p:txBody>
          <a:bodyPr/>
          <a:lstStyle/>
          <a:p>
            <a:r>
              <a:rPr lang="en-GB"/>
              <a:t>Julia Woithe | Online Seminar for Teachers: Dark Matter | 30 Oct 2024</a:t>
            </a:r>
          </a:p>
        </p:txBody>
      </p:sp>
      <p:sp>
        <p:nvSpPr>
          <p:cNvPr id="3" name="Slide Number Placeholder 2">
            <a:extLst>
              <a:ext uri="{FF2B5EF4-FFF2-40B4-BE49-F238E27FC236}">
                <a16:creationId xmlns:a16="http://schemas.microsoft.com/office/drawing/2014/main" id="{EFF4E4D4-5DC2-C2B1-7FD9-8AD04B21FB11}"/>
              </a:ext>
            </a:extLst>
          </p:cNvPr>
          <p:cNvSpPr>
            <a:spLocks noGrp="1"/>
          </p:cNvSpPr>
          <p:nvPr>
            <p:ph type="sldNum" sz="quarter" idx="12"/>
          </p:nvPr>
        </p:nvSpPr>
        <p:spPr/>
        <p:txBody>
          <a:bodyPr/>
          <a:lstStyle/>
          <a:p>
            <a:fld id="{5E686EC9-4D10-486B-8E13-1A57F5C08442}" type="slidenum">
              <a:rPr lang="en-GB" smtClean="0"/>
              <a:t>11</a:t>
            </a:fld>
            <a:endParaRPr lang="en-GB"/>
          </a:p>
        </p:txBody>
      </p:sp>
    </p:spTree>
    <p:extLst>
      <p:ext uri="{BB962C8B-B14F-4D97-AF65-F5344CB8AC3E}">
        <p14:creationId xmlns:p14="http://schemas.microsoft.com/office/powerpoint/2010/main" val="4266827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4BF6CD-D34F-9169-6328-F65EEBCF371B}"/>
              </a:ext>
            </a:extLst>
          </p:cNvPr>
          <p:cNvSpPr>
            <a:spLocks noGrp="1"/>
          </p:cNvSpPr>
          <p:nvPr>
            <p:ph idx="1"/>
          </p:nvPr>
        </p:nvSpPr>
        <p:spPr>
          <a:xfrm>
            <a:off x="407989" y="1230086"/>
            <a:ext cx="11376024" cy="5333273"/>
          </a:xfrm>
        </p:spPr>
        <p:txBody>
          <a:bodyPr/>
          <a:lstStyle/>
          <a:p>
            <a:pPr marL="285750" indent="-285750">
              <a:spcBef>
                <a:spcPts val="600"/>
              </a:spcBef>
              <a:buFont typeface="Arial" panose="020B0604020202020204" pitchFamily="34" charset="0"/>
              <a:buChar char="•"/>
            </a:pPr>
            <a:r>
              <a:rPr lang="en-GB" sz="1400" b="0" dirty="0">
                <a:hlinkClick r:id="rId2"/>
              </a:rPr>
              <a:t>Sjøberg, S., &amp; Schreiner, C. (2010). The ROSE project—overview and key findings</a:t>
            </a:r>
            <a:endParaRPr lang="en-GB" sz="1400" b="0" dirty="0"/>
          </a:p>
          <a:p>
            <a:pPr marL="285750" indent="-285750">
              <a:spcBef>
                <a:spcPts val="600"/>
              </a:spcBef>
              <a:buFont typeface="Arial" panose="020B0604020202020204" pitchFamily="34" charset="0"/>
              <a:buChar char="•"/>
            </a:pPr>
            <a:r>
              <a:rPr lang="en-GB" sz="1400" b="0" dirty="0">
                <a:hlinkClick r:id="rId3"/>
              </a:rPr>
              <a:t>Woithe, J., &amp; Kersting, M. (2021). Bend it like dark matter!. Physics Education, 56(3), 035011.</a:t>
            </a:r>
            <a:r>
              <a:rPr lang="en-GB" sz="1400" b="0" dirty="0"/>
              <a:t> </a:t>
            </a:r>
          </a:p>
          <a:p>
            <a:pPr marL="285750" indent="-285750">
              <a:spcBef>
                <a:spcPts val="600"/>
              </a:spcBef>
              <a:buFont typeface="Arial" panose="020B0604020202020204" pitchFamily="34" charset="0"/>
              <a:buChar char="•"/>
            </a:pPr>
            <a:r>
              <a:rPr lang="en-GB" sz="1400" b="0" dirty="0">
                <a:hlinkClick r:id="rId4"/>
              </a:rPr>
              <a:t>NASA Jet Propulsion Laboratory Educator Guide: How Do We See Dark Matter? | NASA/JPL Edu Website</a:t>
            </a:r>
            <a:r>
              <a:rPr lang="en-GB" sz="1400" b="0" dirty="0"/>
              <a:t> </a:t>
            </a:r>
          </a:p>
          <a:p>
            <a:pPr marL="285750" indent="-285750">
              <a:spcBef>
                <a:spcPts val="600"/>
              </a:spcBef>
              <a:buFont typeface="Arial" panose="020B0604020202020204" pitchFamily="34" charset="0"/>
              <a:buChar char="•"/>
            </a:pPr>
            <a:r>
              <a:rPr lang="en-GB" sz="1400" b="0" dirty="0">
                <a:hlinkClick r:id="rId5"/>
              </a:rPr>
              <a:t>CERN education activity: scattering boxes - seeing the invisible</a:t>
            </a:r>
            <a:endParaRPr lang="en-GB" sz="1400" b="0" dirty="0"/>
          </a:p>
          <a:p>
            <a:pPr marL="285750" indent="-285750">
              <a:spcBef>
                <a:spcPts val="600"/>
              </a:spcBef>
              <a:buFont typeface="Arial" panose="020B0604020202020204" pitchFamily="34" charset="0"/>
              <a:buChar char="•"/>
            </a:pPr>
            <a:r>
              <a:rPr lang="en-GB" sz="1400" b="0" dirty="0">
                <a:hlinkClick r:id="rId6"/>
              </a:rPr>
              <a:t>Woithe, J., Boselli, M., </a:t>
            </a:r>
            <a:r>
              <a:rPr lang="en-GB" sz="1400" b="0" dirty="0" err="1">
                <a:hlinkClick r:id="rId6"/>
              </a:rPr>
              <a:t>Chatzidaki</a:t>
            </a:r>
            <a:r>
              <a:rPr lang="en-GB" sz="1400" b="0" dirty="0">
                <a:hlinkClick r:id="rId6"/>
              </a:rPr>
              <a:t>, P., Dahlkemper, M. N., Duggan, R., </a:t>
            </a:r>
            <a:r>
              <a:rPr lang="en-GB" sz="1400" b="0" dirty="0" err="1">
                <a:hlinkClick r:id="rId6"/>
              </a:rPr>
              <a:t>Durey</a:t>
            </a:r>
            <a:r>
              <a:rPr lang="en-GB" sz="1400" b="0" dirty="0">
                <a:hlinkClick r:id="rId6"/>
              </a:rPr>
              <a:t>, G., </a:t>
            </a:r>
            <a:r>
              <a:rPr lang="en-GB" sz="1400" b="0" dirty="0" err="1">
                <a:hlinkClick r:id="rId6"/>
              </a:rPr>
              <a:t>Herff</a:t>
            </a:r>
            <a:r>
              <a:rPr lang="en-GB" sz="1400" b="0" dirty="0">
                <a:hlinkClick r:id="rId6"/>
              </a:rPr>
              <a:t>, N., </a:t>
            </a:r>
            <a:r>
              <a:rPr lang="en-GB" sz="1400" b="0" dirty="0" err="1">
                <a:hlinkClick r:id="rId6"/>
              </a:rPr>
              <a:t>Kranjc</a:t>
            </a:r>
            <a:r>
              <a:rPr lang="en-GB" sz="1400" b="0" dirty="0">
                <a:hlinkClick r:id="rId6"/>
              </a:rPr>
              <a:t> Horvat, A., </a:t>
            </a:r>
            <a:r>
              <a:rPr lang="en-GB" sz="1400" b="0" dirty="0" err="1">
                <a:hlinkClick r:id="rId6"/>
              </a:rPr>
              <a:t>Molaro</a:t>
            </a:r>
            <a:r>
              <a:rPr lang="en-GB" sz="1400" b="0" dirty="0">
                <a:hlinkClick r:id="rId6"/>
              </a:rPr>
              <a:t>, D., </a:t>
            </a:r>
            <a:r>
              <a:rPr lang="en-GB" sz="1400" b="0" dirty="0" err="1">
                <a:hlinkClick r:id="rId6"/>
              </a:rPr>
              <a:t>Scheerer</a:t>
            </a:r>
            <a:r>
              <a:rPr lang="en-GB" sz="1400" b="0" dirty="0">
                <a:hlinkClick r:id="rId6"/>
              </a:rPr>
              <a:t>, G. W., Schmeling, S., Thill, P. T., Wiener, J. &amp; </a:t>
            </a:r>
            <a:r>
              <a:rPr lang="en-GB" sz="1400" b="0" dirty="0" err="1">
                <a:hlinkClick r:id="rId6"/>
              </a:rPr>
              <a:t>Zoechling</a:t>
            </a:r>
            <a:r>
              <a:rPr lang="en-GB" sz="1400" b="0" dirty="0">
                <a:hlinkClick r:id="rId6"/>
              </a:rPr>
              <a:t>, S. (2022). Higgs in a box: investigating the nature of a scientific discovery. The Physics Educator, 4(4), 1-15</a:t>
            </a:r>
            <a:endParaRPr lang="en-GB" sz="1400" b="0" dirty="0"/>
          </a:p>
          <a:p>
            <a:pPr marL="285750" indent="-285750">
              <a:spcBef>
                <a:spcPts val="600"/>
              </a:spcBef>
              <a:buFont typeface="Arial" panose="020B0604020202020204" pitchFamily="34" charset="0"/>
              <a:buChar char="•"/>
            </a:pPr>
            <a:r>
              <a:rPr lang="en-GB" sz="1400" b="0" dirty="0">
                <a:hlinkClick r:id="rId7"/>
              </a:rPr>
              <a:t>Sanford Underground Research Facility lesson plan</a:t>
            </a:r>
            <a:endParaRPr lang="en-GB" sz="1400" b="0" dirty="0"/>
          </a:p>
          <a:p>
            <a:pPr marL="285750" indent="-285750">
              <a:spcBef>
                <a:spcPts val="600"/>
              </a:spcBef>
              <a:buFont typeface="Arial" panose="020B0604020202020204" pitchFamily="34" charset="0"/>
              <a:buChar char="•"/>
            </a:pPr>
            <a:r>
              <a:rPr lang="en-GB" sz="1400" b="0" dirty="0">
                <a:hlinkClick r:id="rId8"/>
              </a:rPr>
              <a:t>Perimeter Institute Perimeter Institute Website Dark Matter and Universal Gravitation</a:t>
            </a:r>
            <a:endParaRPr lang="en-GB" sz="1400" b="0" dirty="0"/>
          </a:p>
          <a:p>
            <a:pPr marL="285750" indent="-285750">
              <a:spcBef>
                <a:spcPts val="600"/>
              </a:spcBef>
              <a:buFont typeface="Arial" panose="020B0604020202020204" pitchFamily="34" charset="0"/>
              <a:buChar char="•"/>
            </a:pPr>
            <a:r>
              <a:rPr lang="en-GB" sz="1400" b="0" dirty="0">
                <a:hlinkClick r:id="rId9"/>
              </a:rPr>
              <a:t>Ros R M 2008 Gravitational lenses in the classroom Phys. Educ. 43 506–14</a:t>
            </a:r>
            <a:endParaRPr lang="en-GB" sz="1400" b="0" dirty="0"/>
          </a:p>
          <a:p>
            <a:pPr marL="285750" indent="-285750">
              <a:spcBef>
                <a:spcPts val="600"/>
              </a:spcBef>
              <a:buFont typeface="Arial" panose="020B0604020202020204" pitchFamily="34" charset="0"/>
              <a:buChar char="•"/>
            </a:pPr>
            <a:r>
              <a:rPr lang="en-GB" sz="1400" b="0" dirty="0">
                <a:hlinkClick r:id="rId10"/>
              </a:rPr>
              <a:t>Huwe P and Field S 2015 Modern gravitational lens cosmology for introductory physics and astronomy students Phys. Teach. 53 266–70</a:t>
            </a:r>
            <a:endParaRPr lang="en-GB" sz="1400" b="0" dirty="0"/>
          </a:p>
          <a:p>
            <a:pPr marL="285750" indent="-285750">
              <a:spcBef>
                <a:spcPts val="600"/>
              </a:spcBef>
              <a:buFont typeface="Arial" panose="020B0604020202020204" pitchFamily="34" charset="0"/>
              <a:buChar char="•"/>
            </a:pPr>
            <a:r>
              <a:rPr lang="en-GB" sz="1400" b="0" dirty="0">
                <a:hlinkClick r:id="rId11"/>
              </a:rPr>
              <a:t>Rick Tu, Johnson Ray Optics Simulation Copyright 2018 Rick Tu, Johnson, licensed under the Apache License, Version 2.0</a:t>
            </a:r>
            <a:endParaRPr lang="en-GB" sz="1400" b="0" dirty="0"/>
          </a:p>
          <a:p>
            <a:pPr marL="285750" indent="-285750">
              <a:spcBef>
                <a:spcPts val="600"/>
              </a:spcBef>
              <a:buFont typeface="Arial" panose="020B0604020202020204" pitchFamily="34" charset="0"/>
              <a:buChar char="•"/>
            </a:pPr>
            <a:r>
              <a:rPr lang="en-GB" sz="1400" b="0" dirty="0">
                <a:hlinkClick r:id="rId12"/>
              </a:rPr>
              <a:t>Kersting M and </a:t>
            </a:r>
            <a:r>
              <a:rPr lang="en-GB" sz="1400" b="0" dirty="0" err="1">
                <a:hlinkClick r:id="rId12"/>
              </a:rPr>
              <a:t>Steier</a:t>
            </a:r>
            <a:r>
              <a:rPr lang="en-GB" sz="1400" b="0" dirty="0">
                <a:hlinkClick r:id="rId12"/>
              </a:rPr>
              <a:t> R 2018 Understanding curved spacetime—the role of the rubber sheet analogy in learning general relativity Sci. Educ. 27 593–623</a:t>
            </a:r>
            <a:endParaRPr lang="en-GB" sz="1400" b="0" dirty="0"/>
          </a:p>
          <a:p>
            <a:pPr marL="285750" indent="-285750">
              <a:spcBef>
                <a:spcPts val="600"/>
              </a:spcBef>
              <a:buFont typeface="Arial" panose="020B0604020202020204" pitchFamily="34" charset="0"/>
              <a:buChar char="•"/>
            </a:pPr>
            <a:r>
              <a:rPr lang="en-GB" sz="1400" b="0" dirty="0">
                <a:hlinkClick r:id="rId13"/>
              </a:rPr>
              <a:t>Ford J, </a:t>
            </a:r>
            <a:r>
              <a:rPr lang="en-GB" sz="1400" b="0" dirty="0" err="1">
                <a:hlinkClick r:id="rId13"/>
              </a:rPr>
              <a:t>Stang</a:t>
            </a:r>
            <a:r>
              <a:rPr lang="en-GB" sz="1400" b="0" dirty="0">
                <a:hlinkClick r:id="rId13"/>
              </a:rPr>
              <a:t> J and Anderson C 2015 Simulating gravity: dark matter and gravitational lensing in the classroom Phys. Teach. 53 557–60</a:t>
            </a:r>
            <a:endParaRPr lang="en-GB" sz="1400" b="0" dirty="0"/>
          </a:p>
          <a:p>
            <a:pPr marL="285750" indent="-285750">
              <a:spcBef>
                <a:spcPts val="600"/>
              </a:spcBef>
              <a:buFont typeface="Arial" panose="020B0604020202020204" pitchFamily="34" charset="0"/>
              <a:buChar char="•"/>
            </a:pPr>
            <a:r>
              <a:rPr lang="en-GB" sz="1400" b="0" dirty="0">
                <a:hlinkClick r:id="rId14"/>
              </a:rPr>
              <a:t>ARC Centre Activity: Images of Light Science-Art activity </a:t>
            </a:r>
            <a:endParaRPr lang="en-GB" sz="1400" b="0" dirty="0"/>
          </a:p>
          <a:p>
            <a:pPr marL="285750" indent="-285750">
              <a:spcBef>
                <a:spcPts val="600"/>
              </a:spcBef>
              <a:buFont typeface="Arial" panose="020B0604020202020204" pitchFamily="34" charset="0"/>
              <a:buChar char="•"/>
            </a:pPr>
            <a:r>
              <a:rPr lang="de-DE" sz="1400" b="0" dirty="0">
                <a:hlinkClick r:id="rId15"/>
              </a:rPr>
              <a:t>CERN Universe </a:t>
            </a:r>
            <a:r>
              <a:rPr lang="de-DE" sz="1400" b="0" dirty="0" err="1">
                <a:hlinkClick r:id="rId15"/>
              </a:rPr>
              <a:t>chocolate</a:t>
            </a:r>
            <a:r>
              <a:rPr lang="de-DE" sz="1400" b="0" dirty="0">
                <a:hlinkClick r:id="rId15"/>
              </a:rPr>
              <a:t> </a:t>
            </a:r>
            <a:r>
              <a:rPr lang="de-DE" sz="1400" b="0" dirty="0" err="1">
                <a:hlinkClick r:id="rId15"/>
              </a:rPr>
              <a:t>cake</a:t>
            </a:r>
            <a:endParaRPr lang="en-GB" sz="1400" b="0" dirty="0"/>
          </a:p>
          <a:p>
            <a:pPr marL="285750" indent="-285750">
              <a:spcBef>
                <a:spcPts val="600"/>
              </a:spcBef>
              <a:buFont typeface="Arial" panose="020B0604020202020204" pitchFamily="34" charset="0"/>
              <a:buChar char="•"/>
            </a:pPr>
            <a:endParaRPr lang="en-GB" sz="1400" b="0" dirty="0"/>
          </a:p>
          <a:p>
            <a:pPr marL="285750" indent="-285750">
              <a:spcBef>
                <a:spcPts val="600"/>
              </a:spcBef>
              <a:buFont typeface="Arial" panose="020B0604020202020204" pitchFamily="34" charset="0"/>
              <a:buChar char="•"/>
            </a:pPr>
            <a:endParaRPr lang="en-GB" sz="1400" b="0" dirty="0"/>
          </a:p>
          <a:p>
            <a:pPr marL="285750" indent="-285750">
              <a:spcBef>
                <a:spcPts val="600"/>
              </a:spcBef>
              <a:buFont typeface="Arial" panose="020B0604020202020204" pitchFamily="34" charset="0"/>
              <a:buChar char="•"/>
            </a:pPr>
            <a:endParaRPr lang="en-GB" sz="1400" b="0" dirty="0"/>
          </a:p>
        </p:txBody>
      </p:sp>
      <p:sp>
        <p:nvSpPr>
          <p:cNvPr id="3" name="Title 2">
            <a:extLst>
              <a:ext uri="{FF2B5EF4-FFF2-40B4-BE49-F238E27FC236}">
                <a16:creationId xmlns:a16="http://schemas.microsoft.com/office/drawing/2014/main" id="{94FD5D64-8039-A34A-4671-58E685E3F839}"/>
              </a:ext>
            </a:extLst>
          </p:cNvPr>
          <p:cNvSpPr>
            <a:spLocks noGrp="1"/>
          </p:cNvSpPr>
          <p:nvPr>
            <p:ph type="title"/>
          </p:nvPr>
        </p:nvSpPr>
        <p:spPr/>
        <p:txBody>
          <a:bodyPr/>
          <a:lstStyle/>
          <a:p>
            <a:r>
              <a:rPr lang="de-DE" dirty="0"/>
              <a:t>References</a:t>
            </a:r>
            <a:endParaRPr lang="en-GB" dirty="0"/>
          </a:p>
        </p:txBody>
      </p:sp>
      <p:sp>
        <p:nvSpPr>
          <p:cNvPr id="4" name="Footer Placeholder 3">
            <a:extLst>
              <a:ext uri="{FF2B5EF4-FFF2-40B4-BE49-F238E27FC236}">
                <a16:creationId xmlns:a16="http://schemas.microsoft.com/office/drawing/2014/main" id="{6321C8E5-4A41-10BE-EE49-73FA4FDC125B}"/>
              </a:ext>
            </a:extLst>
          </p:cNvPr>
          <p:cNvSpPr>
            <a:spLocks noGrp="1"/>
          </p:cNvSpPr>
          <p:nvPr>
            <p:ph type="ftr" sz="quarter" idx="11"/>
          </p:nvPr>
        </p:nvSpPr>
        <p:spPr/>
        <p:txBody>
          <a:bodyPr/>
          <a:lstStyle/>
          <a:p>
            <a:r>
              <a:rPr lang="en-GB"/>
              <a:t>Julia Woithe | Online Seminar for Teachers: Dark Matter | 30 Oct 2024</a:t>
            </a:r>
          </a:p>
        </p:txBody>
      </p:sp>
      <p:sp>
        <p:nvSpPr>
          <p:cNvPr id="5" name="Slide Number Placeholder 4">
            <a:extLst>
              <a:ext uri="{FF2B5EF4-FFF2-40B4-BE49-F238E27FC236}">
                <a16:creationId xmlns:a16="http://schemas.microsoft.com/office/drawing/2014/main" id="{C0D0833B-6E5D-7089-7442-CDAA6D8DCF36}"/>
              </a:ext>
            </a:extLst>
          </p:cNvPr>
          <p:cNvSpPr>
            <a:spLocks noGrp="1"/>
          </p:cNvSpPr>
          <p:nvPr>
            <p:ph type="sldNum" sz="quarter" idx="12"/>
          </p:nvPr>
        </p:nvSpPr>
        <p:spPr/>
        <p:txBody>
          <a:bodyPr/>
          <a:lstStyle/>
          <a:p>
            <a:fld id="{5E686EC9-4D10-486B-8E13-1A57F5C08442}" type="slidenum">
              <a:rPr lang="en-GB" smtClean="0"/>
              <a:t>12</a:t>
            </a:fld>
            <a:endParaRPr lang="en-GB"/>
          </a:p>
        </p:txBody>
      </p:sp>
    </p:spTree>
    <p:extLst>
      <p:ext uri="{BB962C8B-B14F-4D97-AF65-F5344CB8AC3E}">
        <p14:creationId xmlns:p14="http://schemas.microsoft.com/office/powerpoint/2010/main" val="1568568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C01B4E1-859E-6613-1EB4-DC123A7F5FD2}"/>
              </a:ext>
            </a:extLst>
          </p:cNvPr>
          <p:cNvSpPr>
            <a:spLocks noGrp="1"/>
          </p:cNvSpPr>
          <p:nvPr>
            <p:ph type="title"/>
          </p:nvPr>
        </p:nvSpPr>
        <p:spPr/>
        <p:txBody>
          <a:bodyPr/>
          <a:lstStyle/>
          <a:p>
            <a:r>
              <a:rPr lang="de-DE" dirty="0" err="1"/>
              <a:t>Why</a:t>
            </a:r>
            <a:r>
              <a:rPr lang="de-DE" dirty="0"/>
              <a:t> </a:t>
            </a:r>
            <a:r>
              <a:rPr lang="de-DE" dirty="0" err="1"/>
              <a:t>teach</a:t>
            </a:r>
            <a:r>
              <a:rPr lang="de-DE" dirty="0"/>
              <a:t> </a:t>
            </a:r>
            <a:r>
              <a:rPr lang="de-DE" dirty="0" err="1"/>
              <a:t>about</a:t>
            </a:r>
            <a:r>
              <a:rPr lang="de-DE" dirty="0"/>
              <a:t> </a:t>
            </a:r>
            <a:br>
              <a:rPr lang="de-DE" dirty="0"/>
            </a:br>
            <a:r>
              <a:rPr lang="de-DE" dirty="0" err="1"/>
              <a:t>dark</a:t>
            </a:r>
            <a:r>
              <a:rPr lang="de-DE" dirty="0"/>
              <a:t> matter?</a:t>
            </a:r>
            <a:endParaRPr lang="en-GB" dirty="0"/>
          </a:p>
        </p:txBody>
      </p:sp>
      <p:sp>
        <p:nvSpPr>
          <p:cNvPr id="5" name="Content Placeholder 4">
            <a:extLst>
              <a:ext uri="{FF2B5EF4-FFF2-40B4-BE49-F238E27FC236}">
                <a16:creationId xmlns:a16="http://schemas.microsoft.com/office/drawing/2014/main" id="{ADA49E4F-D9DF-422F-B419-D36D20224469}"/>
              </a:ext>
            </a:extLst>
          </p:cNvPr>
          <p:cNvSpPr>
            <a:spLocks noGrp="1"/>
          </p:cNvSpPr>
          <p:nvPr>
            <p:ph sz="half" idx="1"/>
          </p:nvPr>
        </p:nvSpPr>
        <p:spPr/>
        <p:txBody>
          <a:bodyPr/>
          <a:lstStyle/>
          <a:p>
            <a:r>
              <a:rPr lang="en-GB" sz="2000" dirty="0"/>
              <a:t>One of the most intriguing scientific mysteries of our time</a:t>
            </a:r>
          </a:p>
          <a:p>
            <a:r>
              <a:rPr lang="en-GB" sz="2000" dirty="0"/>
              <a:t>Excellent example of science in the making which illustrates scientific practices and aspects of the nature of scientific knowledge</a:t>
            </a:r>
          </a:p>
          <a:p>
            <a:r>
              <a:rPr lang="en-GB" sz="2000" dirty="0"/>
              <a:t>Can link to standard physics curricula such as gravity, circular and orbital motion, and optics in addition to astronomy, particle physics and general relativity </a:t>
            </a:r>
            <a:r>
              <a:rPr lang="en-GB" sz="2000" dirty="0">
                <a:solidFill>
                  <a:schemeClr val="tx1"/>
                </a:solidFill>
              </a:rPr>
              <a:t>(Woithe &amp; Kersting 2021)</a:t>
            </a:r>
          </a:p>
          <a:p>
            <a:r>
              <a:rPr lang="en-GB" sz="2000" dirty="0"/>
              <a:t>High potential to promote students’ interest and curiosity irrespective of age, gender or nationality </a:t>
            </a:r>
            <a:r>
              <a:rPr lang="en-GB" sz="2000" dirty="0">
                <a:solidFill>
                  <a:schemeClr val="tx1"/>
                </a:solidFill>
              </a:rPr>
              <a:t>(</a:t>
            </a:r>
            <a:r>
              <a:rPr lang="de-DE" sz="2000" dirty="0" err="1">
                <a:solidFill>
                  <a:schemeClr val="tx1"/>
                </a:solidFill>
              </a:rPr>
              <a:t>Sjøberg</a:t>
            </a:r>
            <a:r>
              <a:rPr lang="de-DE" sz="2000" dirty="0">
                <a:solidFill>
                  <a:schemeClr val="tx1"/>
                </a:solidFill>
              </a:rPr>
              <a:t> &amp; Schreiner 2010)</a:t>
            </a:r>
            <a:endParaRPr lang="en-GB" sz="2000" dirty="0">
              <a:solidFill>
                <a:schemeClr val="tx1"/>
              </a:solidFill>
            </a:endParaRPr>
          </a:p>
          <a:p>
            <a:endParaRPr lang="en-GB" sz="2000" dirty="0"/>
          </a:p>
        </p:txBody>
      </p:sp>
      <p:pic>
        <p:nvPicPr>
          <p:cNvPr id="8" name="Picture 7">
            <a:extLst>
              <a:ext uri="{FF2B5EF4-FFF2-40B4-BE49-F238E27FC236}">
                <a16:creationId xmlns:a16="http://schemas.microsoft.com/office/drawing/2014/main" id="{918EE38F-B708-8A11-8271-55F9AAAC418A}"/>
              </a:ext>
            </a:extLst>
          </p:cNvPr>
          <p:cNvPicPr>
            <a:picLocks noChangeAspect="1"/>
          </p:cNvPicPr>
          <p:nvPr/>
        </p:nvPicPr>
        <p:blipFill>
          <a:blip r:embed="rId2"/>
          <a:stretch>
            <a:fillRect/>
          </a:stretch>
        </p:blipFill>
        <p:spPr>
          <a:xfrm rot="648179">
            <a:off x="7075880" y="490692"/>
            <a:ext cx="3796497" cy="54086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Footer Placeholder 1">
            <a:extLst>
              <a:ext uri="{FF2B5EF4-FFF2-40B4-BE49-F238E27FC236}">
                <a16:creationId xmlns:a16="http://schemas.microsoft.com/office/drawing/2014/main" id="{32F32E90-A5F7-F35D-F5C3-19AFD3471C67}"/>
              </a:ext>
            </a:extLst>
          </p:cNvPr>
          <p:cNvSpPr>
            <a:spLocks noGrp="1"/>
          </p:cNvSpPr>
          <p:nvPr>
            <p:ph type="ftr" sz="quarter" idx="15"/>
          </p:nvPr>
        </p:nvSpPr>
        <p:spPr/>
        <p:txBody>
          <a:bodyPr/>
          <a:lstStyle/>
          <a:p>
            <a:r>
              <a:rPr lang="en-GB"/>
              <a:t>Julia Woithe | Online Seminar for Teachers: Dark Matter | 30 Oct 2024</a:t>
            </a:r>
          </a:p>
        </p:txBody>
      </p:sp>
      <p:sp>
        <p:nvSpPr>
          <p:cNvPr id="3" name="Slide Number Placeholder 2">
            <a:extLst>
              <a:ext uri="{FF2B5EF4-FFF2-40B4-BE49-F238E27FC236}">
                <a16:creationId xmlns:a16="http://schemas.microsoft.com/office/drawing/2014/main" id="{50D33EFA-D205-B6DF-62A4-44BB478352DB}"/>
              </a:ext>
            </a:extLst>
          </p:cNvPr>
          <p:cNvSpPr>
            <a:spLocks noGrp="1"/>
          </p:cNvSpPr>
          <p:nvPr>
            <p:ph type="sldNum" sz="quarter" idx="16"/>
          </p:nvPr>
        </p:nvSpPr>
        <p:spPr/>
        <p:txBody>
          <a:bodyPr/>
          <a:lstStyle/>
          <a:p>
            <a:fld id="{5E686EC9-4D10-486B-8E13-1A57F5C08442}" type="slidenum">
              <a:rPr lang="en-GB" smtClean="0"/>
              <a:t>2</a:t>
            </a:fld>
            <a:endParaRPr lang="en-GB"/>
          </a:p>
        </p:txBody>
      </p:sp>
    </p:spTree>
    <p:extLst>
      <p:ext uri="{BB962C8B-B14F-4D97-AF65-F5344CB8AC3E}">
        <p14:creationId xmlns:p14="http://schemas.microsoft.com/office/powerpoint/2010/main" val="2720839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32F364-7B9B-36FE-CCE5-B05CAD697792}"/>
              </a:ext>
            </a:extLst>
          </p:cNvPr>
          <p:cNvSpPr>
            <a:spLocks noGrp="1"/>
          </p:cNvSpPr>
          <p:nvPr>
            <p:ph type="title"/>
          </p:nvPr>
        </p:nvSpPr>
        <p:spPr/>
        <p:txBody>
          <a:bodyPr/>
          <a:lstStyle/>
          <a:p>
            <a:r>
              <a:rPr lang="de-DE" dirty="0" err="1"/>
              <a:t>Overview</a:t>
            </a:r>
            <a:r>
              <a:rPr lang="de-DE" dirty="0"/>
              <a:t> </a:t>
            </a:r>
            <a:r>
              <a:rPr lang="de-DE" dirty="0" err="1"/>
              <a:t>of</a:t>
            </a:r>
            <a:r>
              <a:rPr lang="de-DE" dirty="0"/>
              <a:t> </a:t>
            </a:r>
            <a:r>
              <a:rPr lang="de-DE" dirty="0" err="1"/>
              <a:t>hands</a:t>
            </a:r>
            <a:r>
              <a:rPr lang="de-DE" dirty="0"/>
              <a:t>-on </a:t>
            </a:r>
            <a:r>
              <a:rPr lang="de-DE" dirty="0" err="1"/>
              <a:t>activities</a:t>
            </a:r>
            <a:endParaRPr lang="en-GB" dirty="0"/>
          </a:p>
        </p:txBody>
      </p:sp>
      <p:sp>
        <p:nvSpPr>
          <p:cNvPr id="3" name="Text Placeholder 2">
            <a:extLst>
              <a:ext uri="{FF2B5EF4-FFF2-40B4-BE49-F238E27FC236}">
                <a16:creationId xmlns:a16="http://schemas.microsoft.com/office/drawing/2014/main" id="{1F872E1A-C349-DC8F-EF76-05C68F7A64A7}"/>
              </a:ext>
            </a:extLst>
          </p:cNvPr>
          <p:cNvSpPr>
            <a:spLocks noGrp="1"/>
          </p:cNvSpPr>
          <p:nvPr>
            <p:ph type="body" idx="1"/>
          </p:nvPr>
        </p:nvSpPr>
        <p:spPr/>
        <p:txBody>
          <a:bodyPr/>
          <a:lstStyle/>
          <a:p>
            <a:endParaRPr lang="en-GB"/>
          </a:p>
        </p:txBody>
      </p:sp>
      <p:sp>
        <p:nvSpPr>
          <p:cNvPr id="4" name="Footer Placeholder 3">
            <a:extLst>
              <a:ext uri="{FF2B5EF4-FFF2-40B4-BE49-F238E27FC236}">
                <a16:creationId xmlns:a16="http://schemas.microsoft.com/office/drawing/2014/main" id="{E3BB8B79-44CC-0A01-739D-DA899FB61B82}"/>
              </a:ext>
            </a:extLst>
          </p:cNvPr>
          <p:cNvSpPr>
            <a:spLocks noGrp="1"/>
          </p:cNvSpPr>
          <p:nvPr>
            <p:ph type="ftr" sz="quarter" idx="11"/>
          </p:nvPr>
        </p:nvSpPr>
        <p:spPr/>
        <p:txBody>
          <a:bodyPr/>
          <a:lstStyle/>
          <a:p>
            <a:r>
              <a:rPr lang="en-GB"/>
              <a:t>Julia Woithe | Online Seminar for Teachers: Dark Matter | 30 Oct 2024</a:t>
            </a:r>
          </a:p>
        </p:txBody>
      </p:sp>
      <p:sp>
        <p:nvSpPr>
          <p:cNvPr id="5" name="Slide Number Placeholder 4">
            <a:extLst>
              <a:ext uri="{FF2B5EF4-FFF2-40B4-BE49-F238E27FC236}">
                <a16:creationId xmlns:a16="http://schemas.microsoft.com/office/drawing/2014/main" id="{C423A79A-71EF-CF69-6988-F3BD38CF350C}"/>
              </a:ext>
            </a:extLst>
          </p:cNvPr>
          <p:cNvSpPr>
            <a:spLocks noGrp="1"/>
          </p:cNvSpPr>
          <p:nvPr>
            <p:ph type="sldNum" sz="quarter" idx="12"/>
          </p:nvPr>
        </p:nvSpPr>
        <p:spPr/>
        <p:txBody>
          <a:bodyPr/>
          <a:lstStyle/>
          <a:p>
            <a:fld id="{5E686EC9-4D10-486B-8E13-1A57F5C08442}" type="slidenum">
              <a:rPr lang="en-GB" smtClean="0"/>
              <a:t>3</a:t>
            </a:fld>
            <a:endParaRPr lang="en-GB"/>
          </a:p>
        </p:txBody>
      </p:sp>
    </p:spTree>
    <p:extLst>
      <p:ext uri="{BB962C8B-B14F-4D97-AF65-F5344CB8AC3E}">
        <p14:creationId xmlns:p14="http://schemas.microsoft.com/office/powerpoint/2010/main" val="1537916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34D273-6994-C7E2-0FAE-20E78052D303}"/>
              </a:ext>
            </a:extLst>
          </p:cNvPr>
          <p:cNvSpPr>
            <a:spLocks noGrp="1"/>
          </p:cNvSpPr>
          <p:nvPr>
            <p:ph type="title"/>
          </p:nvPr>
        </p:nvSpPr>
        <p:spPr/>
        <p:txBody>
          <a:bodyPr/>
          <a:lstStyle/>
          <a:p>
            <a:r>
              <a:rPr lang="en-GB" b="1" dirty="0"/>
              <a:t>Something is missing &amp; how to study the invisible</a:t>
            </a:r>
            <a:endParaRPr lang="en-GB" dirty="0"/>
          </a:p>
        </p:txBody>
      </p:sp>
      <p:sp>
        <p:nvSpPr>
          <p:cNvPr id="2" name="Content Placeholder 1">
            <a:extLst>
              <a:ext uri="{FF2B5EF4-FFF2-40B4-BE49-F238E27FC236}">
                <a16:creationId xmlns:a16="http://schemas.microsoft.com/office/drawing/2014/main" id="{F71CE76D-C0BF-BF34-A554-9D6004EA99A7}"/>
              </a:ext>
            </a:extLst>
          </p:cNvPr>
          <p:cNvSpPr>
            <a:spLocks noGrp="1"/>
          </p:cNvSpPr>
          <p:nvPr>
            <p:ph sz="half" idx="1"/>
          </p:nvPr>
        </p:nvSpPr>
        <p:spPr/>
        <p:txBody>
          <a:bodyPr/>
          <a:lstStyle/>
          <a:p>
            <a:r>
              <a:rPr lang="en-GB" dirty="0">
                <a:hlinkClick r:id="rId2"/>
              </a:rPr>
              <a:t>NASA JPL activity</a:t>
            </a:r>
            <a:r>
              <a:rPr lang="en-GB" dirty="0"/>
              <a:t> </a:t>
            </a:r>
            <a:br>
              <a:rPr lang="en-GB" dirty="0"/>
            </a:br>
            <a:r>
              <a:rPr lang="en-GB" b="0" dirty="0"/>
              <a:t>Students make observations of two plastic bottles filled with small objects. One bottle is also filled with water. Although the water is invisible, students can observe the different masses of the two bottles.</a:t>
            </a:r>
          </a:p>
        </p:txBody>
      </p:sp>
      <p:sp>
        <p:nvSpPr>
          <p:cNvPr id="6" name="Content Placeholder 5">
            <a:extLst>
              <a:ext uri="{FF2B5EF4-FFF2-40B4-BE49-F238E27FC236}">
                <a16:creationId xmlns:a16="http://schemas.microsoft.com/office/drawing/2014/main" id="{E3774B83-5B12-841F-81EC-5BC9B0621496}"/>
              </a:ext>
            </a:extLst>
          </p:cNvPr>
          <p:cNvSpPr>
            <a:spLocks noGrp="1"/>
          </p:cNvSpPr>
          <p:nvPr>
            <p:ph sz="half" idx="2"/>
          </p:nvPr>
        </p:nvSpPr>
        <p:spPr/>
        <p:txBody>
          <a:bodyPr/>
          <a:lstStyle/>
          <a:p>
            <a:r>
              <a:rPr lang="en-GB" dirty="0">
                <a:hlinkClick r:id="rId3"/>
              </a:rPr>
              <a:t>CERN Science Gateway activity</a:t>
            </a:r>
            <a:br>
              <a:rPr lang="en-GB" dirty="0"/>
            </a:br>
            <a:r>
              <a:rPr lang="en-GB" b="0" dirty="0"/>
              <a:t>Scattering boxes allow students to explore how balls interact with a hidden structure and develop a scientific model of an invisible obstacle.</a:t>
            </a:r>
          </a:p>
          <a:p>
            <a:endParaRPr lang="en-GB" dirty="0"/>
          </a:p>
        </p:txBody>
      </p:sp>
      <p:pic>
        <p:nvPicPr>
          <p:cNvPr id="5" name="Picture 4">
            <a:extLst>
              <a:ext uri="{FF2B5EF4-FFF2-40B4-BE49-F238E27FC236}">
                <a16:creationId xmlns:a16="http://schemas.microsoft.com/office/drawing/2014/main" id="{B6F1F5B9-7559-7739-2A36-3AC456FF7C37}"/>
              </a:ext>
            </a:extLst>
          </p:cNvPr>
          <p:cNvPicPr>
            <a:picLocks noChangeAspect="1"/>
          </p:cNvPicPr>
          <p:nvPr/>
        </p:nvPicPr>
        <p:blipFill>
          <a:blip r:embed="rId4"/>
          <a:srcRect t="1757" b="2835"/>
          <a:stretch/>
        </p:blipFill>
        <p:spPr>
          <a:xfrm>
            <a:off x="407987" y="3429000"/>
            <a:ext cx="5611813" cy="2771775"/>
          </a:xfrm>
          <a:prstGeom prst="rect">
            <a:avLst/>
          </a:prstGeom>
        </p:spPr>
      </p:pic>
      <p:pic>
        <p:nvPicPr>
          <p:cNvPr id="8" name="Picture 7" descr="A white board game with a question mark&#10;&#10;Description automatically generated">
            <a:extLst>
              <a:ext uri="{FF2B5EF4-FFF2-40B4-BE49-F238E27FC236}">
                <a16:creationId xmlns:a16="http://schemas.microsoft.com/office/drawing/2014/main" id="{415B2E6A-13CD-33BE-B381-E75C244CCA13}"/>
              </a:ext>
            </a:extLst>
          </p:cNvPr>
          <p:cNvPicPr>
            <a:picLocks noChangeAspect="1"/>
          </p:cNvPicPr>
          <p:nvPr/>
        </p:nvPicPr>
        <p:blipFill>
          <a:blip r:embed="rId5">
            <a:extLst>
              <a:ext uri="{28A0092B-C50C-407E-A947-70E740481C1C}">
                <a14:useLocalDpi xmlns:a14="http://schemas.microsoft.com/office/drawing/2010/main" val="0"/>
              </a:ext>
            </a:extLst>
          </a:blip>
          <a:srcRect t="6293" b="-2785"/>
          <a:stretch/>
        </p:blipFill>
        <p:spPr>
          <a:xfrm>
            <a:off x="6167437" y="3429000"/>
            <a:ext cx="5611813" cy="2854140"/>
          </a:xfrm>
          <a:prstGeom prst="rect">
            <a:avLst/>
          </a:prstGeom>
        </p:spPr>
      </p:pic>
      <p:sp>
        <p:nvSpPr>
          <p:cNvPr id="4" name="Footer Placeholder 3">
            <a:extLst>
              <a:ext uri="{FF2B5EF4-FFF2-40B4-BE49-F238E27FC236}">
                <a16:creationId xmlns:a16="http://schemas.microsoft.com/office/drawing/2014/main" id="{F7AEE6DD-19B2-82BA-5535-CCCB8A7EF83A}"/>
              </a:ext>
            </a:extLst>
          </p:cNvPr>
          <p:cNvSpPr>
            <a:spLocks noGrp="1"/>
          </p:cNvSpPr>
          <p:nvPr>
            <p:ph type="ftr" sz="quarter" idx="11"/>
          </p:nvPr>
        </p:nvSpPr>
        <p:spPr/>
        <p:txBody>
          <a:bodyPr/>
          <a:lstStyle/>
          <a:p>
            <a:r>
              <a:rPr lang="en-GB"/>
              <a:t>Julia Woithe | Online Seminar for Teachers: Dark Matter | 30 Oct 2024</a:t>
            </a:r>
          </a:p>
        </p:txBody>
      </p:sp>
      <p:sp>
        <p:nvSpPr>
          <p:cNvPr id="7" name="Slide Number Placeholder 6">
            <a:extLst>
              <a:ext uri="{FF2B5EF4-FFF2-40B4-BE49-F238E27FC236}">
                <a16:creationId xmlns:a16="http://schemas.microsoft.com/office/drawing/2014/main" id="{ACC7762C-203A-29E3-8ED8-1B87244C98B8}"/>
              </a:ext>
            </a:extLst>
          </p:cNvPr>
          <p:cNvSpPr>
            <a:spLocks noGrp="1"/>
          </p:cNvSpPr>
          <p:nvPr>
            <p:ph type="sldNum" sz="quarter" idx="12"/>
          </p:nvPr>
        </p:nvSpPr>
        <p:spPr/>
        <p:txBody>
          <a:bodyPr/>
          <a:lstStyle/>
          <a:p>
            <a:fld id="{5E686EC9-4D10-486B-8E13-1A57F5C08442}" type="slidenum">
              <a:rPr lang="en-GB" smtClean="0"/>
              <a:t>4</a:t>
            </a:fld>
            <a:endParaRPr lang="en-GB"/>
          </a:p>
        </p:txBody>
      </p:sp>
    </p:spTree>
    <p:extLst>
      <p:ext uri="{BB962C8B-B14F-4D97-AF65-F5344CB8AC3E}">
        <p14:creationId xmlns:p14="http://schemas.microsoft.com/office/powerpoint/2010/main" val="3580116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BA0A79-B12C-B0F1-3948-4045CA898E28}"/>
              </a:ext>
            </a:extLst>
          </p:cNvPr>
          <p:cNvSpPr>
            <a:spLocks noGrp="1"/>
          </p:cNvSpPr>
          <p:nvPr>
            <p:ph type="title"/>
          </p:nvPr>
        </p:nvSpPr>
        <p:spPr/>
        <p:txBody>
          <a:bodyPr/>
          <a:lstStyle/>
          <a:p>
            <a:r>
              <a:rPr lang="en-GB" dirty="0"/>
              <a:t>H</a:t>
            </a:r>
            <a:r>
              <a:rPr lang="en-GB" b="1" dirty="0"/>
              <a:t>ow to study the invisible:</a:t>
            </a:r>
            <a:r>
              <a:rPr lang="de-DE" dirty="0"/>
              <a:t> </a:t>
            </a:r>
            <a:r>
              <a:rPr lang="de-DE" dirty="0" err="1"/>
              <a:t>mystery</a:t>
            </a:r>
            <a:r>
              <a:rPr lang="de-DE" dirty="0"/>
              <a:t> </a:t>
            </a:r>
            <a:r>
              <a:rPr lang="de-DE" dirty="0" err="1"/>
              <a:t>tubes</a:t>
            </a:r>
            <a:r>
              <a:rPr lang="de-DE" dirty="0"/>
              <a:t> &amp; </a:t>
            </a:r>
            <a:r>
              <a:rPr lang="de-DE" dirty="0" err="1"/>
              <a:t>boxes</a:t>
            </a:r>
            <a:endParaRPr lang="en-GB" dirty="0"/>
          </a:p>
        </p:txBody>
      </p:sp>
      <p:sp>
        <p:nvSpPr>
          <p:cNvPr id="2" name="Content Placeholder 1">
            <a:extLst>
              <a:ext uri="{FF2B5EF4-FFF2-40B4-BE49-F238E27FC236}">
                <a16:creationId xmlns:a16="http://schemas.microsoft.com/office/drawing/2014/main" id="{46A598FA-8657-424F-6563-2C905D1F07D4}"/>
              </a:ext>
            </a:extLst>
          </p:cNvPr>
          <p:cNvSpPr>
            <a:spLocks noGrp="1"/>
          </p:cNvSpPr>
          <p:nvPr>
            <p:ph sz="half" idx="1"/>
          </p:nvPr>
        </p:nvSpPr>
        <p:spPr/>
        <p:txBody>
          <a:bodyPr/>
          <a:lstStyle/>
          <a:p>
            <a:r>
              <a:rPr lang="en-GB" dirty="0">
                <a:hlinkClick r:id="rId2"/>
              </a:rPr>
              <a:t>Perimeter Institute extensive lesson plan: the process </a:t>
            </a:r>
            <a:r>
              <a:rPr lang="en-GB">
                <a:hlinkClick r:id="rId2"/>
              </a:rPr>
              <a:t>of science </a:t>
            </a:r>
            <a:br>
              <a:rPr lang="en-GB" dirty="0"/>
            </a:br>
            <a:r>
              <a:rPr lang="en-GB" b="0" dirty="0"/>
              <a:t>Activities to practise being scientists and help students develop their curiosity, creativity, and communication and collaboration skills across many age levels and in any science class.</a:t>
            </a:r>
            <a:r>
              <a:rPr lang="en-GB" dirty="0"/>
              <a:t> </a:t>
            </a:r>
          </a:p>
          <a:p>
            <a:endParaRPr lang="en-GB" dirty="0"/>
          </a:p>
        </p:txBody>
      </p:sp>
      <p:sp>
        <p:nvSpPr>
          <p:cNvPr id="10" name="Content Placeholder 9">
            <a:extLst>
              <a:ext uri="{FF2B5EF4-FFF2-40B4-BE49-F238E27FC236}">
                <a16:creationId xmlns:a16="http://schemas.microsoft.com/office/drawing/2014/main" id="{CCEF0E2C-F587-6954-10FE-5ADE1CC9EF84}"/>
              </a:ext>
            </a:extLst>
          </p:cNvPr>
          <p:cNvSpPr>
            <a:spLocks noGrp="1"/>
          </p:cNvSpPr>
          <p:nvPr>
            <p:ph sz="half" idx="2"/>
          </p:nvPr>
        </p:nvSpPr>
        <p:spPr>
          <a:xfrm>
            <a:off x="6172199" y="1592264"/>
            <a:ext cx="5834744" cy="4608511"/>
          </a:xfrm>
        </p:spPr>
        <p:txBody>
          <a:bodyPr/>
          <a:lstStyle/>
          <a:p>
            <a:r>
              <a:rPr lang="en-GB" dirty="0">
                <a:hlinkClick r:id="rId3"/>
              </a:rPr>
              <a:t>CERN education activity: mystery boxes</a:t>
            </a:r>
            <a:br>
              <a:rPr lang="en-GB" dirty="0"/>
            </a:br>
            <a:r>
              <a:rPr lang="en-GB" b="0" dirty="0"/>
              <a:t>Experiment with mystery boxes with hidden internal structures to learn about different aspects of nature of science and scientific models. This activity can be linked to the discovery of the Higgs boson </a:t>
            </a:r>
            <a:r>
              <a:rPr lang="en-GB" b="0" dirty="0">
                <a:solidFill>
                  <a:srgbClr val="0070C0"/>
                </a:solidFill>
              </a:rPr>
              <a:t>(Woithe et al. 2022)</a:t>
            </a:r>
            <a:endParaRPr lang="en-GB" dirty="0">
              <a:solidFill>
                <a:srgbClr val="0070C0"/>
              </a:solidFill>
            </a:endParaRPr>
          </a:p>
        </p:txBody>
      </p:sp>
      <p:pic>
        <p:nvPicPr>
          <p:cNvPr id="5" name="Picture 4">
            <a:extLst>
              <a:ext uri="{FF2B5EF4-FFF2-40B4-BE49-F238E27FC236}">
                <a16:creationId xmlns:a16="http://schemas.microsoft.com/office/drawing/2014/main" id="{32016621-7272-891F-782C-597252D2AA80}"/>
              </a:ext>
            </a:extLst>
          </p:cNvPr>
          <p:cNvPicPr>
            <a:picLocks noChangeAspect="1"/>
          </p:cNvPicPr>
          <p:nvPr/>
        </p:nvPicPr>
        <p:blipFill>
          <a:blip r:embed="rId4"/>
          <a:stretch>
            <a:fillRect/>
          </a:stretch>
        </p:blipFill>
        <p:spPr>
          <a:xfrm>
            <a:off x="1266305" y="3392653"/>
            <a:ext cx="3753813" cy="2808122"/>
          </a:xfrm>
          <a:prstGeom prst="rect">
            <a:avLst/>
          </a:prstGeom>
        </p:spPr>
      </p:pic>
      <p:pic>
        <p:nvPicPr>
          <p:cNvPr id="9" name="Picture 8" descr="A blue round object with a ball inside&#10;&#10;Description automatically generated">
            <a:extLst>
              <a:ext uri="{FF2B5EF4-FFF2-40B4-BE49-F238E27FC236}">
                <a16:creationId xmlns:a16="http://schemas.microsoft.com/office/drawing/2014/main" id="{2D31F6F0-A6C6-6782-E31E-069F61EE58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08657" y="3462980"/>
            <a:ext cx="3566530" cy="2667467"/>
          </a:xfrm>
          <a:prstGeom prst="rect">
            <a:avLst/>
          </a:prstGeom>
        </p:spPr>
      </p:pic>
      <p:sp>
        <p:nvSpPr>
          <p:cNvPr id="4" name="Footer Placeholder 3">
            <a:extLst>
              <a:ext uri="{FF2B5EF4-FFF2-40B4-BE49-F238E27FC236}">
                <a16:creationId xmlns:a16="http://schemas.microsoft.com/office/drawing/2014/main" id="{2A8C1135-5EE6-C9D7-B5AD-93ACA8A2338E}"/>
              </a:ext>
            </a:extLst>
          </p:cNvPr>
          <p:cNvSpPr>
            <a:spLocks noGrp="1"/>
          </p:cNvSpPr>
          <p:nvPr>
            <p:ph type="ftr" sz="quarter" idx="11"/>
          </p:nvPr>
        </p:nvSpPr>
        <p:spPr/>
        <p:txBody>
          <a:bodyPr/>
          <a:lstStyle/>
          <a:p>
            <a:r>
              <a:rPr lang="en-GB"/>
              <a:t>Julia Woithe | Online Seminar for Teachers: Dark Matter | 30 Oct 2024</a:t>
            </a:r>
          </a:p>
        </p:txBody>
      </p:sp>
      <p:sp>
        <p:nvSpPr>
          <p:cNvPr id="6" name="Slide Number Placeholder 5">
            <a:extLst>
              <a:ext uri="{FF2B5EF4-FFF2-40B4-BE49-F238E27FC236}">
                <a16:creationId xmlns:a16="http://schemas.microsoft.com/office/drawing/2014/main" id="{0E9A726A-26A1-C6F8-DBE2-68F38933C176}"/>
              </a:ext>
            </a:extLst>
          </p:cNvPr>
          <p:cNvSpPr>
            <a:spLocks noGrp="1"/>
          </p:cNvSpPr>
          <p:nvPr>
            <p:ph type="sldNum" sz="quarter" idx="12"/>
          </p:nvPr>
        </p:nvSpPr>
        <p:spPr/>
        <p:txBody>
          <a:bodyPr/>
          <a:lstStyle/>
          <a:p>
            <a:fld id="{5E686EC9-4D10-486B-8E13-1A57F5C08442}" type="slidenum">
              <a:rPr lang="en-GB" smtClean="0"/>
              <a:t>5</a:t>
            </a:fld>
            <a:endParaRPr lang="en-GB"/>
          </a:p>
        </p:txBody>
      </p:sp>
    </p:spTree>
    <p:extLst>
      <p:ext uri="{BB962C8B-B14F-4D97-AF65-F5344CB8AC3E}">
        <p14:creationId xmlns:p14="http://schemas.microsoft.com/office/powerpoint/2010/main" val="2422841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2951416-50A3-20BA-7E61-B835086F23DF}"/>
              </a:ext>
            </a:extLst>
          </p:cNvPr>
          <p:cNvSpPr>
            <a:spLocks noGrp="1"/>
          </p:cNvSpPr>
          <p:nvPr>
            <p:ph type="title"/>
          </p:nvPr>
        </p:nvSpPr>
        <p:spPr/>
        <p:txBody>
          <a:bodyPr/>
          <a:lstStyle/>
          <a:p>
            <a:r>
              <a:rPr lang="en-GB" b="1" dirty="0"/>
              <a:t>Something rotates weirdly</a:t>
            </a:r>
            <a:endParaRPr lang="en-GB" dirty="0"/>
          </a:p>
        </p:txBody>
      </p:sp>
      <p:sp>
        <p:nvSpPr>
          <p:cNvPr id="2" name="Content Placeholder 1">
            <a:extLst>
              <a:ext uri="{FF2B5EF4-FFF2-40B4-BE49-F238E27FC236}">
                <a16:creationId xmlns:a16="http://schemas.microsoft.com/office/drawing/2014/main" id="{0636D871-618A-642E-5D57-73EE554A1B5A}"/>
              </a:ext>
            </a:extLst>
          </p:cNvPr>
          <p:cNvSpPr>
            <a:spLocks noGrp="1"/>
          </p:cNvSpPr>
          <p:nvPr>
            <p:ph sz="half" idx="1"/>
          </p:nvPr>
        </p:nvSpPr>
        <p:spPr>
          <a:xfrm>
            <a:off x="6167438" y="1601053"/>
            <a:ext cx="5616575" cy="2110123"/>
          </a:xfrm>
        </p:spPr>
        <p:txBody>
          <a:bodyPr/>
          <a:lstStyle/>
          <a:p>
            <a:r>
              <a:rPr lang="en-GB" dirty="0">
                <a:hlinkClick r:id="rId2"/>
              </a:rPr>
              <a:t>Sanford Underground Research Facility lesson plan: dark matter</a:t>
            </a:r>
            <a:br>
              <a:rPr lang="en-GB" dirty="0"/>
            </a:br>
            <a:r>
              <a:rPr lang="en-GB" b="0" dirty="0"/>
              <a:t>Build and study a weirdly spinning paper plate. Students infer the existence of extra hidden mass in the form of washers</a:t>
            </a:r>
            <a:r>
              <a:rPr lang="en-GB" dirty="0"/>
              <a:t> </a:t>
            </a:r>
            <a:r>
              <a:rPr lang="en-GB" b="0" dirty="0"/>
              <a:t>by observing the rotation behaviour.</a:t>
            </a:r>
            <a:endParaRPr lang="en-GB" dirty="0"/>
          </a:p>
        </p:txBody>
      </p:sp>
      <p:sp>
        <p:nvSpPr>
          <p:cNvPr id="4" name="Content Placeholder 3">
            <a:extLst>
              <a:ext uri="{FF2B5EF4-FFF2-40B4-BE49-F238E27FC236}">
                <a16:creationId xmlns:a16="http://schemas.microsoft.com/office/drawing/2014/main" id="{187DB3B9-69FD-0F6E-FCBE-9EEEC79D899C}"/>
              </a:ext>
            </a:extLst>
          </p:cNvPr>
          <p:cNvSpPr>
            <a:spLocks noGrp="1"/>
          </p:cNvSpPr>
          <p:nvPr>
            <p:ph sz="half" idx="2"/>
          </p:nvPr>
        </p:nvSpPr>
        <p:spPr>
          <a:xfrm>
            <a:off x="426097" y="1601053"/>
            <a:ext cx="5611813" cy="2110123"/>
          </a:xfrm>
        </p:spPr>
        <p:txBody>
          <a:bodyPr/>
          <a:lstStyle/>
          <a:p>
            <a:r>
              <a:rPr lang="en-GB" dirty="0">
                <a:hlinkClick r:id="rId3"/>
              </a:rPr>
              <a:t>Perimeter Institute extensive lesson plan: the mystery of dark matter</a:t>
            </a:r>
            <a:r>
              <a:rPr lang="en-GB" dirty="0"/>
              <a:t> </a:t>
            </a:r>
            <a:br>
              <a:rPr lang="en-GB" dirty="0"/>
            </a:br>
            <a:r>
              <a:rPr lang="en-GB" b="0" dirty="0"/>
              <a:t>DIY rotation apparatus to demonstrate that the rotational speed depends on the mass of the object that causes the centripetal acceleration, video with quiz, plot real astronomical data from a galaxy, calculate mass and compare with luminosity of stars, demo of </a:t>
            </a:r>
            <a:r>
              <a:rPr lang="en-GB" b="0" dirty="0" err="1"/>
              <a:t>grav</a:t>
            </a:r>
            <a:r>
              <a:rPr lang="en-GB" b="0" dirty="0"/>
              <a:t>. lensing.</a:t>
            </a:r>
          </a:p>
        </p:txBody>
      </p:sp>
      <p:pic>
        <p:nvPicPr>
          <p:cNvPr id="6" name="Picture 5" descr="A hand holding a plate&#10;&#10;Description automatically generated">
            <a:extLst>
              <a:ext uri="{FF2B5EF4-FFF2-40B4-BE49-F238E27FC236}">
                <a16:creationId xmlns:a16="http://schemas.microsoft.com/office/drawing/2014/main" id="{774E46F1-3CB1-8B88-A38B-2299AAC532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76823" y="3833077"/>
            <a:ext cx="2230211" cy="2110123"/>
          </a:xfrm>
          <a:prstGeom prst="rect">
            <a:avLst/>
          </a:prstGeom>
        </p:spPr>
      </p:pic>
      <p:pic>
        <p:nvPicPr>
          <p:cNvPr id="8" name="Picture 7" descr="A computer screen with a white screen&#10;&#10;Description automatically generated">
            <a:extLst>
              <a:ext uri="{FF2B5EF4-FFF2-40B4-BE49-F238E27FC236}">
                <a16:creationId xmlns:a16="http://schemas.microsoft.com/office/drawing/2014/main" id="{5D71E1DE-CD82-5911-58D1-20C56CB5A4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34186" y="4102951"/>
            <a:ext cx="1952779" cy="695510"/>
          </a:xfrm>
          <a:prstGeom prst="rect">
            <a:avLst/>
          </a:prstGeom>
        </p:spPr>
      </p:pic>
      <p:pic>
        <p:nvPicPr>
          <p:cNvPr id="1026" name="Picture 2">
            <a:extLst>
              <a:ext uri="{FF2B5EF4-FFF2-40B4-BE49-F238E27FC236}">
                <a16:creationId xmlns:a16="http://schemas.microsoft.com/office/drawing/2014/main" id="{83B664E9-3B15-C489-BA4A-B65FDEC9FCE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097" y="3968750"/>
            <a:ext cx="2716665" cy="2271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a:extLst>
              <a:ext uri="{FF2B5EF4-FFF2-40B4-BE49-F238E27FC236}">
                <a16:creationId xmlns:a16="http://schemas.microsoft.com/office/drawing/2014/main" id="{D1DE7954-37AA-321D-B8A8-6827023C41DB}"/>
              </a:ext>
            </a:extLst>
          </p:cNvPr>
          <p:cNvPicPr>
            <a:picLocks noChangeAspect="1"/>
          </p:cNvPicPr>
          <p:nvPr/>
        </p:nvPicPr>
        <p:blipFill>
          <a:blip r:embed="rId7"/>
          <a:stretch>
            <a:fillRect/>
          </a:stretch>
        </p:blipFill>
        <p:spPr>
          <a:xfrm>
            <a:off x="3242175" y="4187524"/>
            <a:ext cx="2863997" cy="1962251"/>
          </a:xfrm>
          <a:prstGeom prst="rect">
            <a:avLst/>
          </a:prstGeom>
        </p:spPr>
      </p:pic>
      <p:sp>
        <p:nvSpPr>
          <p:cNvPr id="5" name="Footer Placeholder 4">
            <a:extLst>
              <a:ext uri="{FF2B5EF4-FFF2-40B4-BE49-F238E27FC236}">
                <a16:creationId xmlns:a16="http://schemas.microsoft.com/office/drawing/2014/main" id="{D4E2FC94-BB48-726C-D44C-BB0937E40298}"/>
              </a:ext>
            </a:extLst>
          </p:cNvPr>
          <p:cNvSpPr>
            <a:spLocks noGrp="1"/>
          </p:cNvSpPr>
          <p:nvPr>
            <p:ph type="ftr" sz="quarter" idx="11"/>
          </p:nvPr>
        </p:nvSpPr>
        <p:spPr/>
        <p:txBody>
          <a:bodyPr/>
          <a:lstStyle/>
          <a:p>
            <a:r>
              <a:rPr lang="en-GB"/>
              <a:t>Julia Woithe | Online Seminar for Teachers: Dark Matter | 30 Oct 2024</a:t>
            </a:r>
          </a:p>
        </p:txBody>
      </p:sp>
      <p:sp>
        <p:nvSpPr>
          <p:cNvPr id="7" name="Slide Number Placeholder 6">
            <a:extLst>
              <a:ext uri="{FF2B5EF4-FFF2-40B4-BE49-F238E27FC236}">
                <a16:creationId xmlns:a16="http://schemas.microsoft.com/office/drawing/2014/main" id="{3B64C9B4-A0A6-BB25-BA0F-2FC3890A1F64}"/>
              </a:ext>
            </a:extLst>
          </p:cNvPr>
          <p:cNvSpPr>
            <a:spLocks noGrp="1"/>
          </p:cNvSpPr>
          <p:nvPr>
            <p:ph type="sldNum" sz="quarter" idx="12"/>
          </p:nvPr>
        </p:nvSpPr>
        <p:spPr/>
        <p:txBody>
          <a:bodyPr/>
          <a:lstStyle/>
          <a:p>
            <a:fld id="{5E686EC9-4D10-486B-8E13-1A57F5C08442}" type="slidenum">
              <a:rPr lang="en-GB" smtClean="0"/>
              <a:t>6</a:t>
            </a:fld>
            <a:endParaRPr lang="en-GB"/>
          </a:p>
        </p:txBody>
      </p:sp>
    </p:spTree>
    <p:extLst>
      <p:ext uri="{BB962C8B-B14F-4D97-AF65-F5344CB8AC3E}">
        <p14:creationId xmlns:p14="http://schemas.microsoft.com/office/powerpoint/2010/main" val="373810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EBC69A-BDCB-6A69-667A-AB6AA4EE60E5}"/>
              </a:ext>
            </a:extLst>
          </p:cNvPr>
          <p:cNvSpPr>
            <a:spLocks noGrp="1"/>
          </p:cNvSpPr>
          <p:nvPr>
            <p:ph type="title"/>
          </p:nvPr>
        </p:nvSpPr>
        <p:spPr/>
        <p:txBody>
          <a:bodyPr/>
          <a:lstStyle/>
          <a:p>
            <a:r>
              <a:rPr lang="en-GB" b="1" dirty="0"/>
              <a:t>Gravitational lensing</a:t>
            </a:r>
            <a:endParaRPr lang="en-GB" dirty="0"/>
          </a:p>
        </p:txBody>
      </p:sp>
      <p:sp>
        <p:nvSpPr>
          <p:cNvPr id="2" name="Content Placeholder 1">
            <a:extLst>
              <a:ext uri="{FF2B5EF4-FFF2-40B4-BE49-F238E27FC236}">
                <a16:creationId xmlns:a16="http://schemas.microsoft.com/office/drawing/2014/main" id="{BFB23799-2C6B-4B63-7980-7732B826FBB9}"/>
              </a:ext>
            </a:extLst>
          </p:cNvPr>
          <p:cNvSpPr>
            <a:spLocks noGrp="1"/>
          </p:cNvSpPr>
          <p:nvPr>
            <p:ph sz="half" idx="1"/>
          </p:nvPr>
        </p:nvSpPr>
        <p:spPr/>
        <p:txBody>
          <a:bodyPr/>
          <a:lstStyle/>
          <a:p>
            <a:r>
              <a:rPr lang="en-GB" dirty="0"/>
              <a:t>Wine glass analogy</a:t>
            </a:r>
            <a:r>
              <a:rPr lang="en-GB" b="0" dirty="0"/>
              <a:t> </a:t>
            </a:r>
            <a:br>
              <a:rPr lang="en-GB" b="0" dirty="0"/>
            </a:br>
            <a:r>
              <a:rPr lang="en-GB" b="0" dirty="0"/>
              <a:t>(e.g. </a:t>
            </a:r>
            <a:r>
              <a:rPr lang="en-GB" b="0" dirty="0">
                <a:hlinkClick r:id="rId2"/>
              </a:rPr>
              <a:t>Ros 2008</a:t>
            </a:r>
            <a:r>
              <a:rPr lang="en-GB" b="0" dirty="0"/>
              <a:t>, </a:t>
            </a:r>
            <a:r>
              <a:rPr lang="en-GB" b="0" dirty="0">
                <a:hlinkClick r:id="rId3"/>
              </a:rPr>
              <a:t>Huwe &amp; Field 2015</a:t>
            </a:r>
            <a:r>
              <a:rPr lang="en-GB" b="0" dirty="0"/>
              <a:t>)</a:t>
            </a:r>
            <a:br>
              <a:rPr lang="en-GB" b="0" dirty="0"/>
            </a:br>
            <a:r>
              <a:rPr lang="en-GB" b="0" dirty="0"/>
              <a:t>Use base of a wine glass to distort an image.</a:t>
            </a:r>
          </a:p>
        </p:txBody>
      </p:sp>
      <p:sp>
        <p:nvSpPr>
          <p:cNvPr id="6" name="Content Placeholder 5">
            <a:extLst>
              <a:ext uri="{FF2B5EF4-FFF2-40B4-BE49-F238E27FC236}">
                <a16:creationId xmlns:a16="http://schemas.microsoft.com/office/drawing/2014/main" id="{A4B8614A-FC17-518F-EF5B-04C1BDD9D9D8}"/>
              </a:ext>
            </a:extLst>
          </p:cNvPr>
          <p:cNvSpPr>
            <a:spLocks noGrp="1"/>
          </p:cNvSpPr>
          <p:nvPr>
            <p:ph sz="half" idx="2"/>
          </p:nvPr>
        </p:nvSpPr>
        <p:spPr/>
        <p:txBody>
          <a:bodyPr/>
          <a:lstStyle/>
          <a:p>
            <a:r>
              <a:rPr lang="en-GB" dirty="0">
                <a:hlinkClick r:id="rId4"/>
              </a:rPr>
              <a:t>Jelly lenses (Woithe &amp; </a:t>
            </a:r>
            <a:r>
              <a:rPr lang="en-GB" dirty="0" err="1">
                <a:hlinkClick r:id="rId4"/>
              </a:rPr>
              <a:t>Kersting</a:t>
            </a:r>
            <a:r>
              <a:rPr lang="en-GB" dirty="0">
                <a:hlinkClick r:id="rId4"/>
              </a:rPr>
              <a:t> 2021)</a:t>
            </a:r>
            <a:br>
              <a:rPr lang="en-GB" dirty="0"/>
            </a:br>
            <a:r>
              <a:rPr lang="en-GB" b="0" dirty="0"/>
              <a:t>Gravitational lenses in 2 dimensions with home-made jelly lenses (simpler than wine glass), use simulations such as </a:t>
            </a:r>
            <a:r>
              <a:rPr lang="en-GB" b="0" dirty="0">
                <a:hlinkClick r:id="rId5"/>
              </a:rPr>
              <a:t>Ray Optics Simulation</a:t>
            </a:r>
            <a:r>
              <a:rPr lang="en-GB" b="0" dirty="0"/>
              <a:t> to compare observations with predictions.</a:t>
            </a:r>
          </a:p>
        </p:txBody>
      </p:sp>
      <p:pic>
        <p:nvPicPr>
          <p:cNvPr id="5" name="Picture 4" descr="A hand holding a laser beam&#10;&#10;Description automatically generated">
            <a:extLst>
              <a:ext uri="{FF2B5EF4-FFF2-40B4-BE49-F238E27FC236}">
                <a16:creationId xmlns:a16="http://schemas.microsoft.com/office/drawing/2014/main" id="{77684176-B49B-1726-28A8-D03B0FCDDA1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67438" y="3380017"/>
            <a:ext cx="4331458" cy="2820758"/>
          </a:xfrm>
          <a:prstGeom prst="rect">
            <a:avLst/>
          </a:prstGeom>
        </p:spPr>
      </p:pic>
      <p:pic>
        <p:nvPicPr>
          <p:cNvPr id="10" name="Picture 9">
            <a:extLst>
              <a:ext uri="{FF2B5EF4-FFF2-40B4-BE49-F238E27FC236}">
                <a16:creationId xmlns:a16="http://schemas.microsoft.com/office/drawing/2014/main" id="{3F972B1D-E79A-F6E4-F9A6-4A667426F767}"/>
              </a:ext>
            </a:extLst>
          </p:cNvPr>
          <p:cNvPicPr>
            <a:picLocks noChangeAspect="1"/>
          </p:cNvPicPr>
          <p:nvPr/>
        </p:nvPicPr>
        <p:blipFill>
          <a:blip r:embed="rId7"/>
          <a:stretch>
            <a:fillRect/>
          </a:stretch>
        </p:blipFill>
        <p:spPr>
          <a:xfrm>
            <a:off x="1969111" y="3133219"/>
            <a:ext cx="4198328" cy="3113138"/>
          </a:xfrm>
          <a:prstGeom prst="rect">
            <a:avLst/>
          </a:prstGeom>
        </p:spPr>
      </p:pic>
      <p:pic>
        <p:nvPicPr>
          <p:cNvPr id="12" name="Picture 11">
            <a:extLst>
              <a:ext uri="{FF2B5EF4-FFF2-40B4-BE49-F238E27FC236}">
                <a16:creationId xmlns:a16="http://schemas.microsoft.com/office/drawing/2014/main" id="{6DD1B0A5-E3D8-957F-B394-DF4A01DFDFA5}"/>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bright="20000" contrast="-20000"/>
                    </a14:imgEffect>
                  </a14:imgLayer>
                </a14:imgProps>
              </a:ext>
            </a:extLst>
          </a:blip>
          <a:srcRect l="13719" t="6339" r="6007" b="1691"/>
          <a:stretch/>
        </p:blipFill>
        <p:spPr>
          <a:xfrm>
            <a:off x="407987" y="3155683"/>
            <a:ext cx="1561123" cy="1375017"/>
          </a:xfrm>
          <a:prstGeom prst="rect">
            <a:avLst/>
          </a:prstGeom>
        </p:spPr>
      </p:pic>
      <p:pic>
        <p:nvPicPr>
          <p:cNvPr id="16" name="Picture 15" descr="A glass with a face drawn on it&#10;&#10;Description automatically generated">
            <a:hlinkClick r:id="rId10"/>
            <a:extLst>
              <a:ext uri="{FF2B5EF4-FFF2-40B4-BE49-F238E27FC236}">
                <a16:creationId xmlns:a16="http://schemas.microsoft.com/office/drawing/2014/main" id="{8D0764C0-BFF9-D215-DBB5-1528AC45AABE}"/>
              </a:ext>
            </a:extLst>
          </p:cNvPr>
          <p:cNvPicPr>
            <a:picLocks noChangeAspect="1"/>
          </p:cNvPicPr>
          <p:nvPr/>
        </p:nvPicPr>
        <p:blipFill>
          <a:blip r:embed="rId11">
            <a:extLst>
              <a:ext uri="{28A0092B-C50C-407E-A947-70E740481C1C}">
                <a14:useLocalDpi xmlns:a14="http://schemas.microsoft.com/office/drawing/2010/main" val="0"/>
              </a:ext>
            </a:extLst>
          </a:blip>
          <a:srcRect t="12825" b="8516"/>
          <a:stretch/>
        </p:blipFill>
        <p:spPr>
          <a:xfrm>
            <a:off x="392726" y="4575263"/>
            <a:ext cx="1571625" cy="1648303"/>
          </a:xfrm>
          <a:prstGeom prst="rect">
            <a:avLst/>
          </a:prstGeom>
        </p:spPr>
      </p:pic>
      <p:pic>
        <p:nvPicPr>
          <p:cNvPr id="18" name="Picture 17">
            <a:extLst>
              <a:ext uri="{FF2B5EF4-FFF2-40B4-BE49-F238E27FC236}">
                <a16:creationId xmlns:a16="http://schemas.microsoft.com/office/drawing/2014/main" id="{1FF0B2ED-D1B1-A3CE-065F-5EB94D3A5268}"/>
              </a:ext>
            </a:extLst>
          </p:cNvPr>
          <p:cNvPicPr>
            <a:picLocks noChangeAspect="1"/>
          </p:cNvPicPr>
          <p:nvPr/>
        </p:nvPicPr>
        <p:blipFill>
          <a:blip r:embed="rId12">
            <a:extLst>
              <a:ext uri="{BEBA8EAE-BF5A-486C-A8C5-ECC9F3942E4B}">
                <a14:imgProps xmlns:a14="http://schemas.microsoft.com/office/drawing/2010/main">
                  <a14:imgLayer r:embed="rId13">
                    <a14:imgEffect>
                      <a14:brightnessContrast bright="40000"/>
                    </a14:imgEffect>
                  </a14:imgLayer>
                </a14:imgProps>
              </a:ext>
            </a:extLst>
          </a:blip>
          <a:stretch>
            <a:fillRect/>
          </a:stretch>
        </p:blipFill>
        <p:spPr>
          <a:xfrm flipH="1">
            <a:off x="9875838" y="3155683"/>
            <a:ext cx="1923436" cy="1943970"/>
          </a:xfrm>
          <a:prstGeom prst="rect">
            <a:avLst/>
          </a:prstGeom>
        </p:spPr>
      </p:pic>
      <p:sp>
        <p:nvSpPr>
          <p:cNvPr id="4" name="Footer Placeholder 3">
            <a:extLst>
              <a:ext uri="{FF2B5EF4-FFF2-40B4-BE49-F238E27FC236}">
                <a16:creationId xmlns:a16="http://schemas.microsoft.com/office/drawing/2014/main" id="{865F3304-DFF8-A8EC-9177-E54C9E6F56F2}"/>
              </a:ext>
            </a:extLst>
          </p:cNvPr>
          <p:cNvSpPr>
            <a:spLocks noGrp="1"/>
          </p:cNvSpPr>
          <p:nvPr>
            <p:ph type="ftr" sz="quarter" idx="11"/>
          </p:nvPr>
        </p:nvSpPr>
        <p:spPr/>
        <p:txBody>
          <a:bodyPr/>
          <a:lstStyle/>
          <a:p>
            <a:r>
              <a:rPr lang="en-GB"/>
              <a:t>Julia Woithe | Online Seminar for Teachers: Dark Matter | 30 Oct 2024</a:t>
            </a:r>
          </a:p>
        </p:txBody>
      </p:sp>
      <p:sp>
        <p:nvSpPr>
          <p:cNvPr id="7" name="Slide Number Placeholder 6">
            <a:extLst>
              <a:ext uri="{FF2B5EF4-FFF2-40B4-BE49-F238E27FC236}">
                <a16:creationId xmlns:a16="http://schemas.microsoft.com/office/drawing/2014/main" id="{9CF8AC9C-E81C-9565-01C5-2CC0DBEF8AC7}"/>
              </a:ext>
            </a:extLst>
          </p:cNvPr>
          <p:cNvSpPr>
            <a:spLocks noGrp="1"/>
          </p:cNvSpPr>
          <p:nvPr>
            <p:ph type="sldNum" sz="quarter" idx="12"/>
          </p:nvPr>
        </p:nvSpPr>
        <p:spPr/>
        <p:txBody>
          <a:bodyPr/>
          <a:lstStyle/>
          <a:p>
            <a:fld id="{5E686EC9-4D10-486B-8E13-1A57F5C08442}" type="slidenum">
              <a:rPr lang="en-GB" smtClean="0"/>
              <a:t>7</a:t>
            </a:fld>
            <a:endParaRPr lang="en-GB"/>
          </a:p>
        </p:txBody>
      </p:sp>
    </p:spTree>
    <p:extLst>
      <p:ext uri="{BB962C8B-B14F-4D97-AF65-F5344CB8AC3E}">
        <p14:creationId xmlns:p14="http://schemas.microsoft.com/office/powerpoint/2010/main" val="2354151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DBAF6C-2B73-04CB-CB40-8EE0F9397945}"/>
              </a:ext>
            </a:extLst>
          </p:cNvPr>
          <p:cNvSpPr>
            <a:spLocks noGrp="1"/>
          </p:cNvSpPr>
          <p:nvPr>
            <p:ph type="title"/>
          </p:nvPr>
        </p:nvSpPr>
        <p:spPr/>
        <p:txBody>
          <a:bodyPr/>
          <a:lstStyle/>
          <a:p>
            <a:r>
              <a:rPr lang="en-GB" b="1" dirty="0"/>
              <a:t>Curved spacetime</a:t>
            </a:r>
            <a:endParaRPr lang="en-GB" dirty="0"/>
          </a:p>
        </p:txBody>
      </p:sp>
      <p:sp>
        <p:nvSpPr>
          <p:cNvPr id="2" name="Content Placeholder 1">
            <a:extLst>
              <a:ext uri="{FF2B5EF4-FFF2-40B4-BE49-F238E27FC236}">
                <a16:creationId xmlns:a16="http://schemas.microsoft.com/office/drawing/2014/main" id="{3FAC6A2D-B146-BD9E-B4DF-A0FDC9B7DC65}"/>
              </a:ext>
            </a:extLst>
          </p:cNvPr>
          <p:cNvSpPr>
            <a:spLocks noGrp="1"/>
          </p:cNvSpPr>
          <p:nvPr>
            <p:ph sz="half" idx="1"/>
          </p:nvPr>
        </p:nvSpPr>
        <p:spPr/>
        <p:txBody>
          <a:bodyPr/>
          <a:lstStyle/>
          <a:p>
            <a:r>
              <a:rPr lang="en-GB" dirty="0"/>
              <a:t>Rubber sheet analogy</a:t>
            </a:r>
            <a:br>
              <a:rPr lang="en-GB" dirty="0"/>
            </a:br>
            <a:r>
              <a:rPr lang="en-GB" b="0" dirty="0"/>
              <a:t>To explain gravitational lensing, we need to introduce students to spacetime curvature. A popular analogy compares the distortion of spacetime to the distortion of a two-dimensional rubber sheet by massive objects (e.g. </a:t>
            </a:r>
            <a:r>
              <a:rPr lang="en-GB" b="0" dirty="0">
                <a:hlinkClick r:id="rId2"/>
              </a:rPr>
              <a:t>Kersting &amp; </a:t>
            </a:r>
            <a:r>
              <a:rPr lang="en-GB" b="0" dirty="0" err="1">
                <a:hlinkClick r:id="rId2"/>
              </a:rPr>
              <a:t>Steier</a:t>
            </a:r>
            <a:r>
              <a:rPr lang="en-GB" b="0" dirty="0">
                <a:hlinkClick r:id="rId2"/>
              </a:rPr>
              <a:t> 2018</a:t>
            </a:r>
            <a:r>
              <a:rPr lang="en-GB" b="0" dirty="0"/>
              <a:t>, </a:t>
            </a:r>
            <a:r>
              <a:rPr lang="en-GB" b="0" dirty="0">
                <a:hlinkClick r:id="rId3"/>
              </a:rPr>
              <a:t>Ford et al. 2015</a:t>
            </a:r>
            <a:r>
              <a:rPr lang="en-GB" b="0" dirty="0"/>
              <a:t>)</a:t>
            </a:r>
          </a:p>
        </p:txBody>
      </p:sp>
      <p:pic>
        <p:nvPicPr>
          <p:cNvPr id="6" name="Picture 5">
            <a:extLst>
              <a:ext uri="{FF2B5EF4-FFF2-40B4-BE49-F238E27FC236}">
                <a16:creationId xmlns:a16="http://schemas.microsoft.com/office/drawing/2014/main" id="{9327EDC7-79C0-33E9-060E-A76581F4794C}"/>
              </a:ext>
            </a:extLst>
          </p:cNvPr>
          <p:cNvPicPr>
            <a:picLocks noChangeAspect="1"/>
          </p:cNvPicPr>
          <p:nvPr/>
        </p:nvPicPr>
        <p:blipFill>
          <a:blip r:embed="rId4"/>
          <a:stretch>
            <a:fillRect/>
          </a:stretch>
        </p:blipFill>
        <p:spPr>
          <a:xfrm>
            <a:off x="1778928" y="3896520"/>
            <a:ext cx="3145583" cy="2110698"/>
          </a:xfrm>
          <a:prstGeom prst="rect">
            <a:avLst/>
          </a:prstGeom>
        </p:spPr>
      </p:pic>
      <p:pic>
        <p:nvPicPr>
          <p:cNvPr id="7" name="New picture">
            <a:extLst>
              <a:ext uri="{FF2B5EF4-FFF2-40B4-BE49-F238E27FC236}">
                <a16:creationId xmlns:a16="http://schemas.microsoft.com/office/drawing/2014/main" id="{DF69ABB4-44BE-166C-219E-C8F39B7AA500}"/>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5253040" y="3896520"/>
            <a:ext cx="3082064" cy="212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Lst>
        </p:spPr>
      </p:pic>
      <p:pic>
        <p:nvPicPr>
          <p:cNvPr id="9" name="Picture 8" descr="A cartoon of a person sitting at a desk&#10;&#10;Description automatically generated">
            <a:extLst>
              <a:ext uri="{FF2B5EF4-FFF2-40B4-BE49-F238E27FC236}">
                <a16:creationId xmlns:a16="http://schemas.microsoft.com/office/drawing/2014/main" id="{7A3E7C38-94AC-9A57-559E-7DB0039A1E5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34125" y="1310734"/>
            <a:ext cx="5314950" cy="2404016"/>
          </a:xfrm>
          <a:prstGeom prst="rect">
            <a:avLst/>
          </a:prstGeom>
        </p:spPr>
      </p:pic>
      <p:sp>
        <p:nvSpPr>
          <p:cNvPr id="4" name="Footer Placeholder 3">
            <a:extLst>
              <a:ext uri="{FF2B5EF4-FFF2-40B4-BE49-F238E27FC236}">
                <a16:creationId xmlns:a16="http://schemas.microsoft.com/office/drawing/2014/main" id="{A76573A4-9A97-3393-F562-F135C5895D09}"/>
              </a:ext>
            </a:extLst>
          </p:cNvPr>
          <p:cNvSpPr>
            <a:spLocks noGrp="1"/>
          </p:cNvSpPr>
          <p:nvPr>
            <p:ph type="ftr" sz="quarter" idx="11"/>
          </p:nvPr>
        </p:nvSpPr>
        <p:spPr/>
        <p:txBody>
          <a:bodyPr/>
          <a:lstStyle/>
          <a:p>
            <a:r>
              <a:rPr lang="en-GB"/>
              <a:t>Julia Woithe | Online Seminar for Teachers: Dark Matter | 30 Oct 2024</a:t>
            </a:r>
          </a:p>
        </p:txBody>
      </p:sp>
      <p:sp>
        <p:nvSpPr>
          <p:cNvPr id="5" name="Slide Number Placeholder 4">
            <a:extLst>
              <a:ext uri="{FF2B5EF4-FFF2-40B4-BE49-F238E27FC236}">
                <a16:creationId xmlns:a16="http://schemas.microsoft.com/office/drawing/2014/main" id="{B5BE34BF-7F53-7607-D769-9387ACEF63B0}"/>
              </a:ext>
            </a:extLst>
          </p:cNvPr>
          <p:cNvSpPr>
            <a:spLocks noGrp="1"/>
          </p:cNvSpPr>
          <p:nvPr>
            <p:ph type="sldNum" sz="quarter" idx="12"/>
          </p:nvPr>
        </p:nvSpPr>
        <p:spPr/>
        <p:txBody>
          <a:bodyPr/>
          <a:lstStyle/>
          <a:p>
            <a:fld id="{5E686EC9-4D10-486B-8E13-1A57F5C08442}" type="slidenum">
              <a:rPr lang="en-GB" smtClean="0"/>
              <a:t>8</a:t>
            </a:fld>
            <a:endParaRPr lang="en-GB"/>
          </a:p>
        </p:txBody>
      </p:sp>
    </p:spTree>
    <p:extLst>
      <p:ext uri="{BB962C8B-B14F-4D97-AF65-F5344CB8AC3E}">
        <p14:creationId xmlns:p14="http://schemas.microsoft.com/office/powerpoint/2010/main" val="14927259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B791E-AEEF-74A2-DD69-EB276DC678B1}"/>
              </a:ext>
            </a:extLst>
          </p:cNvPr>
          <p:cNvSpPr>
            <a:spLocks noGrp="1"/>
          </p:cNvSpPr>
          <p:nvPr>
            <p:ph type="title"/>
          </p:nvPr>
        </p:nvSpPr>
        <p:spPr/>
        <p:txBody>
          <a:bodyPr/>
          <a:lstStyle/>
          <a:p>
            <a:r>
              <a:rPr lang="de-DE" dirty="0"/>
              <a:t>Science-art and bake </a:t>
            </a:r>
            <a:r>
              <a:rPr lang="de-DE" dirty="0" err="1"/>
              <a:t>activities</a:t>
            </a:r>
            <a:endParaRPr lang="en-GB" dirty="0"/>
          </a:p>
        </p:txBody>
      </p:sp>
      <p:sp>
        <p:nvSpPr>
          <p:cNvPr id="3" name="Content Placeholder 2">
            <a:extLst>
              <a:ext uri="{FF2B5EF4-FFF2-40B4-BE49-F238E27FC236}">
                <a16:creationId xmlns:a16="http://schemas.microsoft.com/office/drawing/2014/main" id="{E0F766BB-96CE-436B-3975-A8D90BD2D207}"/>
              </a:ext>
            </a:extLst>
          </p:cNvPr>
          <p:cNvSpPr>
            <a:spLocks noGrp="1"/>
          </p:cNvSpPr>
          <p:nvPr>
            <p:ph sz="half" idx="1"/>
          </p:nvPr>
        </p:nvSpPr>
        <p:spPr/>
        <p:txBody>
          <a:bodyPr/>
          <a:lstStyle/>
          <a:p>
            <a:r>
              <a:rPr lang="en-GB" dirty="0">
                <a:hlinkClick r:id="rId2"/>
              </a:rPr>
              <a:t>ARC Centre Activity: images of light </a:t>
            </a:r>
            <a:endParaRPr lang="en-GB" dirty="0"/>
          </a:p>
          <a:p>
            <a:r>
              <a:rPr lang="en-GB" b="0" dirty="0"/>
              <a:t>This science-art activity makes use of the refractive and reflective properties of materials to create unique and interesting photographs of light.</a:t>
            </a:r>
          </a:p>
        </p:txBody>
      </p:sp>
      <p:sp>
        <p:nvSpPr>
          <p:cNvPr id="12" name="Content Placeholder 11">
            <a:extLst>
              <a:ext uri="{FF2B5EF4-FFF2-40B4-BE49-F238E27FC236}">
                <a16:creationId xmlns:a16="http://schemas.microsoft.com/office/drawing/2014/main" id="{09F21C12-5871-1899-CDF8-64E19FE5C915}"/>
              </a:ext>
            </a:extLst>
          </p:cNvPr>
          <p:cNvSpPr>
            <a:spLocks noGrp="1"/>
          </p:cNvSpPr>
          <p:nvPr>
            <p:ph sz="half" idx="2"/>
          </p:nvPr>
        </p:nvSpPr>
        <p:spPr/>
        <p:txBody>
          <a:bodyPr/>
          <a:lstStyle/>
          <a:p>
            <a:r>
              <a:rPr lang="de-DE" dirty="0">
                <a:hlinkClick r:id="rId3"/>
              </a:rPr>
              <a:t>CERN Universe </a:t>
            </a:r>
            <a:r>
              <a:rPr lang="de-DE" dirty="0" err="1">
                <a:hlinkClick r:id="rId3"/>
              </a:rPr>
              <a:t>chocolate</a:t>
            </a:r>
            <a:r>
              <a:rPr lang="de-DE" dirty="0">
                <a:hlinkClick r:id="rId3"/>
              </a:rPr>
              <a:t> </a:t>
            </a:r>
            <a:r>
              <a:rPr lang="de-DE" dirty="0" err="1">
                <a:hlinkClick r:id="rId3"/>
              </a:rPr>
              <a:t>cake</a:t>
            </a:r>
            <a:endParaRPr lang="en-GB" dirty="0"/>
          </a:p>
        </p:txBody>
      </p:sp>
      <p:sp>
        <p:nvSpPr>
          <p:cNvPr id="5" name="Footer Placeholder 4">
            <a:extLst>
              <a:ext uri="{FF2B5EF4-FFF2-40B4-BE49-F238E27FC236}">
                <a16:creationId xmlns:a16="http://schemas.microsoft.com/office/drawing/2014/main" id="{19E96B9F-D24F-7535-30C0-C1328373080B}"/>
              </a:ext>
            </a:extLst>
          </p:cNvPr>
          <p:cNvSpPr>
            <a:spLocks noGrp="1"/>
          </p:cNvSpPr>
          <p:nvPr>
            <p:ph type="ftr" sz="quarter" idx="11"/>
          </p:nvPr>
        </p:nvSpPr>
        <p:spPr/>
        <p:txBody>
          <a:bodyPr/>
          <a:lstStyle/>
          <a:p>
            <a:r>
              <a:rPr lang="en-GB"/>
              <a:t>Julia Woithe | Online Seminar for Teachers: Dark Matter | 30 Oct 2024</a:t>
            </a:r>
          </a:p>
        </p:txBody>
      </p:sp>
      <p:sp>
        <p:nvSpPr>
          <p:cNvPr id="6" name="Slide Number Placeholder 5">
            <a:extLst>
              <a:ext uri="{FF2B5EF4-FFF2-40B4-BE49-F238E27FC236}">
                <a16:creationId xmlns:a16="http://schemas.microsoft.com/office/drawing/2014/main" id="{1DB62E81-5139-AC3E-A8A5-30E6323D1306}"/>
              </a:ext>
            </a:extLst>
          </p:cNvPr>
          <p:cNvSpPr>
            <a:spLocks noGrp="1"/>
          </p:cNvSpPr>
          <p:nvPr>
            <p:ph type="sldNum" sz="quarter" idx="12"/>
          </p:nvPr>
        </p:nvSpPr>
        <p:spPr/>
        <p:txBody>
          <a:bodyPr/>
          <a:lstStyle/>
          <a:p>
            <a:fld id="{5E686EC9-4D10-486B-8E13-1A57F5C08442}" type="slidenum">
              <a:rPr lang="en-GB" smtClean="0"/>
              <a:t>9</a:t>
            </a:fld>
            <a:endParaRPr lang="en-GB"/>
          </a:p>
        </p:txBody>
      </p:sp>
      <p:pic>
        <p:nvPicPr>
          <p:cNvPr id="1026" name="Picture 2">
            <a:extLst>
              <a:ext uri="{FF2B5EF4-FFF2-40B4-BE49-F238E27FC236}">
                <a16:creationId xmlns:a16="http://schemas.microsoft.com/office/drawing/2014/main" id="{36D386D2-BCC3-AA33-E98A-9058BE6661A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44573" r="11644"/>
          <a:stretch/>
        </p:blipFill>
        <p:spPr bwMode="auto">
          <a:xfrm>
            <a:off x="2598821" y="3341091"/>
            <a:ext cx="3409700" cy="285726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FE925D3-116B-9514-B9F4-B81865C1C025}"/>
              </a:ext>
            </a:extLst>
          </p:cNvPr>
          <p:cNvPicPr>
            <a:picLocks noChangeAspect="1" noChangeArrowheads="1"/>
          </p:cNvPicPr>
          <p:nvPr/>
        </p:nvPicPr>
        <p:blipFill rotWithShape="1">
          <a:blip r:embed="rId5">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l="23269" t="22467" r="22494" b="12078"/>
          <a:stretch/>
        </p:blipFill>
        <p:spPr bwMode="auto">
          <a:xfrm>
            <a:off x="407986" y="4361916"/>
            <a:ext cx="2043174" cy="183885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12B544AB-2044-B46A-7B2D-466BD3E2A4DF}"/>
              </a:ext>
            </a:extLst>
          </p:cNvPr>
          <p:cNvPicPr>
            <a:picLocks noChangeAspect="1"/>
          </p:cNvPicPr>
          <p:nvPr/>
        </p:nvPicPr>
        <p:blipFill>
          <a:blip r:embed="rId7"/>
          <a:stretch>
            <a:fillRect/>
          </a:stretch>
        </p:blipFill>
        <p:spPr>
          <a:xfrm>
            <a:off x="6202227" y="4028132"/>
            <a:ext cx="2409797" cy="2064275"/>
          </a:xfrm>
          <a:prstGeom prst="rect">
            <a:avLst/>
          </a:prstGeom>
        </p:spPr>
      </p:pic>
      <p:pic>
        <p:nvPicPr>
          <p:cNvPr id="11" name="Picture 10">
            <a:extLst>
              <a:ext uri="{FF2B5EF4-FFF2-40B4-BE49-F238E27FC236}">
                <a16:creationId xmlns:a16="http://schemas.microsoft.com/office/drawing/2014/main" id="{A620D0FE-29E6-DA79-5AC2-2CABE11BC463}"/>
              </a:ext>
            </a:extLst>
          </p:cNvPr>
          <p:cNvPicPr>
            <a:picLocks noChangeAspect="1"/>
          </p:cNvPicPr>
          <p:nvPr/>
        </p:nvPicPr>
        <p:blipFill>
          <a:blip r:embed="rId8"/>
          <a:stretch>
            <a:fillRect/>
          </a:stretch>
        </p:blipFill>
        <p:spPr>
          <a:xfrm>
            <a:off x="6156158" y="1939276"/>
            <a:ext cx="3410526" cy="1935927"/>
          </a:xfrm>
          <a:prstGeom prst="rect">
            <a:avLst/>
          </a:prstGeom>
        </p:spPr>
      </p:pic>
      <p:pic>
        <p:nvPicPr>
          <p:cNvPr id="7" name="Picture 6">
            <a:extLst>
              <a:ext uri="{FF2B5EF4-FFF2-40B4-BE49-F238E27FC236}">
                <a16:creationId xmlns:a16="http://schemas.microsoft.com/office/drawing/2014/main" id="{CAA8B7BF-37AC-3FF7-0D2B-44A30DE2AF67}"/>
              </a:ext>
            </a:extLst>
          </p:cNvPr>
          <p:cNvPicPr>
            <a:picLocks noChangeAspect="1"/>
          </p:cNvPicPr>
          <p:nvPr/>
        </p:nvPicPr>
        <p:blipFill>
          <a:blip r:embed="rId9"/>
          <a:srcRect t="4769" b="3642"/>
          <a:stretch/>
        </p:blipFill>
        <p:spPr>
          <a:xfrm>
            <a:off x="8472989" y="3410642"/>
            <a:ext cx="3311023" cy="2787710"/>
          </a:xfrm>
          <a:prstGeom prst="rect">
            <a:avLst/>
          </a:prstGeom>
        </p:spPr>
      </p:pic>
    </p:spTree>
    <p:extLst>
      <p:ext uri="{BB962C8B-B14F-4D97-AF65-F5344CB8AC3E}">
        <p14:creationId xmlns:p14="http://schemas.microsoft.com/office/powerpoint/2010/main" val="2748703016"/>
      </p:ext>
    </p:extLst>
  </p:cSld>
  <p:clrMapOvr>
    <a:masterClrMapping/>
  </p:clrMapOvr>
</p:sld>
</file>

<file path=ppt/theme/theme1.xml><?xml version="1.0" encoding="utf-8"?>
<a:theme xmlns:a="http://schemas.openxmlformats.org/drawingml/2006/main" name="Theme_CERN">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Theme_CERN" id="{73F2E52D-6A88-48C1-9C36-663C9F5DE2BF}" vid="{F877EBCD-9C37-4B51-A353-D4CD29C1433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Theme_CERN</Template>
  <TotalTime>296</TotalTime>
  <Words>1081</Words>
  <Application>Microsoft Office PowerPoint</Application>
  <PresentationFormat>Widescreen</PresentationFormat>
  <Paragraphs>71</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Aptos</vt:lpstr>
      <vt:lpstr>Arial</vt:lpstr>
      <vt:lpstr>Wingdings</vt:lpstr>
      <vt:lpstr>Theme_CERN</vt:lpstr>
      <vt:lpstr>Dark Matter: Overview of Educational Resources</vt:lpstr>
      <vt:lpstr>Why teach about  dark matter?</vt:lpstr>
      <vt:lpstr>Overview of hands-on activities</vt:lpstr>
      <vt:lpstr>Something is missing &amp; how to study the invisible</vt:lpstr>
      <vt:lpstr>How to study the invisible: mystery tubes &amp; boxes</vt:lpstr>
      <vt:lpstr>Something rotates weirdly</vt:lpstr>
      <vt:lpstr>Gravitational lensing</vt:lpstr>
      <vt:lpstr>Curved spacetime</vt:lpstr>
      <vt:lpstr>Science-art and bake activities</vt:lpstr>
      <vt:lpstr>More resources including reading material &amp; videos</vt:lpstr>
      <vt:lpstr>Thanks a lot for your attention!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Julia Woithe</dc:creator>
  <cp:lastModifiedBy>Julia Woithe</cp:lastModifiedBy>
  <cp:revision>15</cp:revision>
  <dcterms:created xsi:type="dcterms:W3CDTF">2024-10-24T09:17:15Z</dcterms:created>
  <dcterms:modified xsi:type="dcterms:W3CDTF">2024-10-30T07:32:21Z</dcterms:modified>
</cp:coreProperties>
</file>