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  <p:sldMasterId id="2147483721" r:id="rId2"/>
    <p:sldMasterId id="2147483699" r:id="rId3"/>
    <p:sldMasterId id="2147483752" r:id="rId4"/>
    <p:sldMasterId id="2147483682" r:id="rId5"/>
    <p:sldMasterId id="2147483756" r:id="rId6"/>
  </p:sldMasterIdLst>
  <p:notesMasterIdLst>
    <p:notesMasterId r:id="rId32"/>
  </p:notesMasterIdLst>
  <p:handoutMasterIdLst>
    <p:handoutMasterId r:id="rId33"/>
  </p:handoutMasterIdLst>
  <p:sldIdLst>
    <p:sldId id="1488" r:id="rId7"/>
    <p:sldId id="1550" r:id="rId8"/>
    <p:sldId id="1499" r:id="rId9"/>
    <p:sldId id="1500" r:id="rId10"/>
    <p:sldId id="1496" r:id="rId11"/>
    <p:sldId id="1478" r:id="rId12"/>
    <p:sldId id="1497" r:id="rId13"/>
    <p:sldId id="1537" r:id="rId14"/>
    <p:sldId id="1541" r:id="rId15"/>
    <p:sldId id="1540" r:id="rId16"/>
    <p:sldId id="1547" r:id="rId17"/>
    <p:sldId id="1519" r:id="rId18"/>
    <p:sldId id="1545" r:id="rId19"/>
    <p:sldId id="1544" r:id="rId20"/>
    <p:sldId id="1546" r:id="rId21"/>
    <p:sldId id="1538" r:id="rId22"/>
    <p:sldId id="1539" r:id="rId23"/>
    <p:sldId id="1543" r:id="rId24"/>
    <p:sldId id="1522" r:id="rId25"/>
    <p:sldId id="1491" r:id="rId26"/>
    <p:sldId id="1512" r:id="rId27"/>
    <p:sldId id="1495" r:id="rId28"/>
    <p:sldId id="1533" r:id="rId29"/>
    <p:sldId id="1063" r:id="rId30"/>
    <p:sldId id="154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C7FF"/>
    <a:srgbClr val="FD3646"/>
    <a:srgbClr val="FE3645"/>
    <a:srgbClr val="FFFF00"/>
    <a:srgbClr val="FFFFFF"/>
    <a:srgbClr val="5A409D"/>
    <a:srgbClr val="1045C3"/>
    <a:srgbClr val="57409E"/>
    <a:srgbClr val="A93B76"/>
    <a:srgbClr val="FFCC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830" autoAdjust="0"/>
  </p:normalViewPr>
  <p:slideViewPr>
    <p:cSldViewPr snapToGrid="0">
      <p:cViewPr>
        <p:scale>
          <a:sx n="100" d="100"/>
          <a:sy n="100" d="100"/>
        </p:scale>
        <p:origin x="2190" y="1314"/>
      </p:cViewPr>
      <p:guideLst/>
    </p:cSldViewPr>
  </p:slideViewPr>
  <p:outlineViewPr>
    <p:cViewPr>
      <p:scale>
        <a:sx n="100" d="100"/>
        <a:sy n="100" d="100"/>
      </p:scale>
      <p:origin x="0" y="-62643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3154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B5F491F-F14A-1782-E03B-C99DBA2408C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B49E59-E624-99E7-0A13-BB2C8AF2EA6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CF5B71-F0DB-49E9-BB43-F995EEED5295}" type="datetimeFigureOut">
              <a:rPr lang="en-GB" smtClean="0"/>
              <a:t>11/10/2024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0404F3-CF90-B6A6-A4A5-256FA6D82F5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935B31-5700-AF0D-C751-F7DE2BC4DA2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7C2DBA-AD92-4793-86C2-13F3564154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173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83D942-DDEA-4FD0-A0DD-79AB9C1227C6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3B1EC-804F-4A4D-AC7A-CCA9918A9F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362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 brief statement about the muon collider and the International Muon Collider Collaboration IMCC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at energies above ~ 1 </a:t>
            </a:r>
            <a:r>
              <a:rPr lang="en-US" sz="1200" dirty="0" err="1"/>
              <a:t>TeV</a:t>
            </a:r>
            <a:r>
              <a:rPr lang="en-US" sz="1200" dirty="0"/>
              <a:t> is potentially the most compact and power efficient lepton collider, and in the 10+ </a:t>
            </a:r>
            <a:r>
              <a:rPr lang="en-US" sz="1200" dirty="0" err="1"/>
              <a:t>TeV</a:t>
            </a:r>
            <a:r>
              <a:rPr lang="en-US" sz="1200" dirty="0"/>
              <a:t> energy range, the most promising facility overall with among other factors, the lowest cost range (Snowmass 2021 Report).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 14 </a:t>
            </a:r>
            <a:r>
              <a:rPr lang="en-US" sz="1200" dirty="0" err="1"/>
              <a:t>TeV</a:t>
            </a:r>
            <a:r>
              <a:rPr lang="en-US" sz="1200" dirty="0"/>
              <a:t> </a:t>
            </a:r>
            <a:r>
              <a:rPr lang="en-US" sz="1200" dirty="0" err="1"/>
              <a:t>MuC</a:t>
            </a:r>
            <a:r>
              <a:rPr lang="en-US" sz="1200" dirty="0"/>
              <a:t> has similar discovery potential of a 100 </a:t>
            </a:r>
            <a:r>
              <a:rPr lang="en-US" sz="1200" dirty="0" err="1"/>
              <a:t>TeV</a:t>
            </a:r>
            <a:r>
              <a:rPr lang="en-US" sz="1200" dirty="0"/>
              <a:t>  proton collider, such as the proposed FCC-</a:t>
            </a:r>
            <a:r>
              <a:rPr lang="en-US" sz="1200" dirty="0" err="1"/>
              <a:t>hh</a:t>
            </a:r>
            <a:r>
              <a:rPr lang="en-US" sz="1200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Muons are very attractive – not limited by synchrotron radiation like electrons! They are 200 times heavier, and 9 times less heavy than proton. Elementary particles! Clean physics!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3B1EC-804F-4A4D-AC7A-CCA9918A9F8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07536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/>
              <a:t>Power consumption of roughly 1 MW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/>
              <a:t>Radiation heat load on coils ~4 kW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/>
              <a:t>Local radiation dose of ~80 </a:t>
            </a:r>
            <a:r>
              <a:rPr lang="en-US" dirty="0" err="1"/>
              <a:t>MGy</a:t>
            </a:r>
            <a:r>
              <a:rPr lang="en-US" dirty="0"/>
              <a:t> (</a:t>
            </a:r>
            <a:r>
              <a:rPr lang="en-US" dirty="0" err="1"/>
              <a:t>milligray</a:t>
            </a:r>
            <a:r>
              <a:rPr lang="en-US" dirty="0"/>
              <a:t>)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/>
              <a:t>A yearly peak DPA in the range of $10^{-3}$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/>
              <a:t>Comparing the proposed HTS magnet design to the US MAP hybrid SC+NC design, the system's stored energy is reduced from approximately 3\,GJ to $\sim$1\,GJ, coil mass from about 200\,tons to around 100 tons, and wall-plug power consumption from around 12\,MW (dominated by the resistive insert), to approximately 1\,MW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3B1EC-804F-4A4D-AC7A-CCA9918A9F8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9230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/>
              <a:t>Power consumption of roughly 1 MW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/>
              <a:t>Radiation heat load on coils ~4 kW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/>
              <a:t>Local radiation dose of ~80 </a:t>
            </a:r>
            <a:r>
              <a:rPr lang="en-US" dirty="0" err="1"/>
              <a:t>MGy</a:t>
            </a:r>
            <a:r>
              <a:rPr lang="en-US" dirty="0"/>
              <a:t> (</a:t>
            </a:r>
            <a:r>
              <a:rPr lang="en-US" dirty="0" err="1"/>
              <a:t>milligray</a:t>
            </a:r>
            <a:r>
              <a:rPr lang="en-US" dirty="0"/>
              <a:t>)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/>
              <a:t>A yearly peak DPA in the range of $10^{-3}$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/>
              <a:t>Comparing the proposed HTS magnet design to the US MAP hybrid SC+NC design, the system's stored energy is reduced from approximately 3\,GJ to $\sim$1\,GJ, coil mass from about 200\,tons to around 100 tons, and wall-plug power consumption from around 12\,MW (dominated by the resistive insert), to approximately 1\,MW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3B1EC-804F-4A4D-AC7A-CCA9918A9F8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987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 brief statement about the muon collider and the International Muon Collider Collaboration IMCC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at energies above ~ 1 </a:t>
            </a:r>
            <a:r>
              <a:rPr lang="en-US" sz="1200" dirty="0" err="1"/>
              <a:t>TeV</a:t>
            </a:r>
            <a:r>
              <a:rPr lang="en-US" sz="1200" dirty="0"/>
              <a:t> is potentially the most compact and power efficient lepton collider, and in the 10+ </a:t>
            </a:r>
            <a:r>
              <a:rPr lang="en-US" sz="1200" dirty="0" err="1"/>
              <a:t>TeV</a:t>
            </a:r>
            <a:r>
              <a:rPr lang="en-US" sz="1200" dirty="0"/>
              <a:t> energy range, the most promising facility overall with among other factors, the lowest cost range (Snowmass 2021 Report).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 14 </a:t>
            </a:r>
            <a:r>
              <a:rPr lang="en-US" sz="1200" dirty="0" err="1"/>
              <a:t>TeV</a:t>
            </a:r>
            <a:r>
              <a:rPr lang="en-US" sz="1200" dirty="0"/>
              <a:t> </a:t>
            </a:r>
            <a:r>
              <a:rPr lang="en-US" sz="1200" dirty="0" err="1"/>
              <a:t>MuC</a:t>
            </a:r>
            <a:r>
              <a:rPr lang="en-US" sz="1200" dirty="0"/>
              <a:t> has similar discovery potential of a 100 </a:t>
            </a:r>
            <a:r>
              <a:rPr lang="en-US" sz="1200" dirty="0" err="1"/>
              <a:t>TeV</a:t>
            </a:r>
            <a:r>
              <a:rPr lang="en-US" sz="1200" dirty="0"/>
              <a:t>  proton collider, such as the proposed FCC-</a:t>
            </a:r>
            <a:r>
              <a:rPr lang="en-US" sz="1200" dirty="0" err="1"/>
              <a:t>hh</a:t>
            </a:r>
            <a:r>
              <a:rPr lang="en-US" sz="1200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Muons are very attractive – not limited by synchrotron radiation like electrons! They are 200 times heavier, and 9 times less heavy than proton. Elementary particles! Clean physics!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3B1EC-804F-4A4D-AC7A-CCA9918A9F8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7200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 brief statement about the muon collider and the International Muon Collider Collaboration IMCC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at energies above ~ 1 </a:t>
            </a:r>
            <a:r>
              <a:rPr lang="en-US" sz="1200" dirty="0" err="1"/>
              <a:t>TeV</a:t>
            </a:r>
            <a:r>
              <a:rPr lang="en-US" sz="1200" dirty="0"/>
              <a:t> is potentially the most compact and power efficient lepton collider, and in the 10+ </a:t>
            </a:r>
            <a:r>
              <a:rPr lang="en-US" sz="1200" dirty="0" err="1"/>
              <a:t>TeV</a:t>
            </a:r>
            <a:r>
              <a:rPr lang="en-US" sz="1200" dirty="0"/>
              <a:t> energy range, the most promising facility overall with among other factors, the lowest cost range (Snowmass 2021 Report).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 14 </a:t>
            </a:r>
            <a:r>
              <a:rPr lang="en-US" sz="1200" dirty="0" err="1"/>
              <a:t>TeV</a:t>
            </a:r>
            <a:r>
              <a:rPr lang="en-US" sz="1200" dirty="0"/>
              <a:t> </a:t>
            </a:r>
            <a:r>
              <a:rPr lang="en-US" sz="1200" dirty="0" err="1"/>
              <a:t>MuC</a:t>
            </a:r>
            <a:r>
              <a:rPr lang="en-US" sz="1200" dirty="0"/>
              <a:t> has similar discovery potential of a 100 </a:t>
            </a:r>
            <a:r>
              <a:rPr lang="en-US" sz="1200" dirty="0" err="1"/>
              <a:t>TeV</a:t>
            </a:r>
            <a:r>
              <a:rPr lang="en-US" sz="1200" dirty="0"/>
              <a:t>  proton collider, such as the proposed FCC-</a:t>
            </a:r>
            <a:r>
              <a:rPr lang="en-US" sz="1200" dirty="0" err="1"/>
              <a:t>hh</a:t>
            </a:r>
            <a:r>
              <a:rPr lang="en-US" sz="1200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Muons are very attractive – not limited by synchrotron radiation like electrons! They are 200 times heavier, and 9 times less heavy than proton. Elementary particles! Clean physics!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3B1EC-804F-4A4D-AC7A-CCA9918A9F8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672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 brief statement about the muon collider and the International Muon Collider Collaboration IMCC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at energies above ~ 1 </a:t>
            </a:r>
            <a:r>
              <a:rPr lang="en-US" sz="1200" dirty="0" err="1"/>
              <a:t>TeV</a:t>
            </a:r>
            <a:r>
              <a:rPr lang="en-US" sz="1200" dirty="0"/>
              <a:t> is potentially the most compact and power efficient lepton collider, and in the 10+ </a:t>
            </a:r>
            <a:r>
              <a:rPr lang="en-US" sz="1200" dirty="0" err="1"/>
              <a:t>TeV</a:t>
            </a:r>
            <a:r>
              <a:rPr lang="en-US" sz="1200" dirty="0"/>
              <a:t> energy range, the most promising facility overall with among other factors, the lowest cost range (Snowmass 2021 Report).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 14 </a:t>
            </a:r>
            <a:r>
              <a:rPr lang="en-US" sz="1200" dirty="0" err="1"/>
              <a:t>TeV</a:t>
            </a:r>
            <a:r>
              <a:rPr lang="en-US" sz="1200" dirty="0"/>
              <a:t> </a:t>
            </a:r>
            <a:r>
              <a:rPr lang="en-US" sz="1200" dirty="0" err="1"/>
              <a:t>MuC</a:t>
            </a:r>
            <a:r>
              <a:rPr lang="en-US" sz="1200" dirty="0"/>
              <a:t> has similar discovery potential of a 100 </a:t>
            </a:r>
            <a:r>
              <a:rPr lang="en-US" sz="1200" dirty="0" err="1"/>
              <a:t>TeV</a:t>
            </a:r>
            <a:r>
              <a:rPr lang="en-US" sz="1200" dirty="0"/>
              <a:t>  proton collider, such as the proposed FCC-</a:t>
            </a:r>
            <a:r>
              <a:rPr lang="en-US" sz="1200" dirty="0" err="1"/>
              <a:t>hh</a:t>
            </a:r>
            <a:r>
              <a:rPr lang="en-US" sz="1200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Muons are very attractive – not limited by synchrotron radiation like electrons! They are 200 times heavier, and 9 times less heavy than proton. Elementary particles! Clean physics!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3B1EC-804F-4A4D-AC7A-CCA9918A9F8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47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 brief statement about the muon collider and the International Muon Collider Collaboration IMCC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at energies above ~ 1 </a:t>
            </a:r>
            <a:r>
              <a:rPr lang="en-US" sz="1200" dirty="0" err="1"/>
              <a:t>TeV</a:t>
            </a:r>
            <a:r>
              <a:rPr lang="en-US" sz="1200" dirty="0"/>
              <a:t> is potentially the most compact and power efficient lepton collider, and in the 10+ </a:t>
            </a:r>
            <a:r>
              <a:rPr lang="en-US" sz="1200" dirty="0" err="1"/>
              <a:t>TeV</a:t>
            </a:r>
            <a:r>
              <a:rPr lang="en-US" sz="1200" dirty="0"/>
              <a:t> energy range, the most promising facility overall with among other factors, the lowest cost range (Snowmass 2021 Report).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 14 </a:t>
            </a:r>
            <a:r>
              <a:rPr lang="en-US" sz="1200" dirty="0" err="1"/>
              <a:t>TeV</a:t>
            </a:r>
            <a:r>
              <a:rPr lang="en-US" sz="1200" dirty="0"/>
              <a:t> </a:t>
            </a:r>
            <a:r>
              <a:rPr lang="en-US" sz="1200" dirty="0" err="1"/>
              <a:t>MuC</a:t>
            </a:r>
            <a:r>
              <a:rPr lang="en-US" sz="1200" dirty="0"/>
              <a:t> has similar discovery potential of a 100 </a:t>
            </a:r>
            <a:r>
              <a:rPr lang="en-US" sz="1200" dirty="0" err="1"/>
              <a:t>TeV</a:t>
            </a:r>
            <a:r>
              <a:rPr lang="en-US" sz="1200" dirty="0"/>
              <a:t>  proton collider, such as the proposed FCC-</a:t>
            </a:r>
            <a:r>
              <a:rPr lang="en-US" sz="1200" dirty="0" err="1"/>
              <a:t>hh</a:t>
            </a:r>
            <a:r>
              <a:rPr lang="en-US" sz="1200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Muons are very attractive – not limited by synchrotron radiation like electrons! They are 200 times heavier, and 9 times less heavy than proton. Elementary particles! Clean physics!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3B1EC-804F-4A4D-AC7A-CCA9918A9F8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9725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 brief statement about the muon collider and the International Muon Collider Collaboration IMCC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at energies above ~ 1 </a:t>
            </a:r>
            <a:r>
              <a:rPr lang="en-US" sz="1200" dirty="0" err="1"/>
              <a:t>TeV</a:t>
            </a:r>
            <a:r>
              <a:rPr lang="en-US" sz="1200" dirty="0"/>
              <a:t> is potentially the most compact and power efficient lepton collider, and in the 10+ </a:t>
            </a:r>
            <a:r>
              <a:rPr lang="en-US" sz="1200" dirty="0" err="1"/>
              <a:t>TeV</a:t>
            </a:r>
            <a:r>
              <a:rPr lang="en-US" sz="1200" dirty="0"/>
              <a:t> energy range, the most promising facility overall with among other factors, the lowest cost range (Snowmass 2021 Report).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 14 </a:t>
            </a:r>
            <a:r>
              <a:rPr lang="en-US" sz="1200" dirty="0" err="1"/>
              <a:t>TeV</a:t>
            </a:r>
            <a:r>
              <a:rPr lang="en-US" sz="1200" dirty="0"/>
              <a:t> </a:t>
            </a:r>
            <a:r>
              <a:rPr lang="en-US" sz="1200" dirty="0" err="1"/>
              <a:t>MuC</a:t>
            </a:r>
            <a:r>
              <a:rPr lang="en-US" sz="1200" dirty="0"/>
              <a:t> has similar discovery potential of a 100 </a:t>
            </a:r>
            <a:r>
              <a:rPr lang="en-US" sz="1200" dirty="0" err="1"/>
              <a:t>TeV</a:t>
            </a:r>
            <a:r>
              <a:rPr lang="en-US" sz="1200" dirty="0"/>
              <a:t>  proton collider, such as the proposed FCC-</a:t>
            </a:r>
            <a:r>
              <a:rPr lang="en-US" sz="1200" dirty="0" err="1"/>
              <a:t>hh</a:t>
            </a:r>
            <a:r>
              <a:rPr lang="en-US" sz="1200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Muons are very attractive – not limited by synchrotron radiation like electrons! They are 200 times heavier, and 9 times less heavy than proton. Elementary particles! Clean physics!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3B1EC-804F-4A4D-AC7A-CCA9918A9F8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470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 brief statement about the muon collider and the International Muon Collider Collaboration IMCC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at energies above ~ 1 </a:t>
            </a:r>
            <a:r>
              <a:rPr lang="en-US" sz="1200" dirty="0" err="1"/>
              <a:t>TeV</a:t>
            </a:r>
            <a:r>
              <a:rPr lang="en-US" sz="1200" dirty="0"/>
              <a:t> is potentially the most compact and power efficient lepton collider, and in the 10+ </a:t>
            </a:r>
            <a:r>
              <a:rPr lang="en-US" sz="1200" dirty="0" err="1"/>
              <a:t>TeV</a:t>
            </a:r>
            <a:r>
              <a:rPr lang="en-US" sz="1200" dirty="0"/>
              <a:t> energy range, the most promising facility overall with among other factors, the lowest cost range (Snowmass 2021 Report).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 14 </a:t>
            </a:r>
            <a:r>
              <a:rPr lang="en-US" sz="1200" dirty="0" err="1"/>
              <a:t>TeV</a:t>
            </a:r>
            <a:r>
              <a:rPr lang="en-US" sz="1200" dirty="0"/>
              <a:t> </a:t>
            </a:r>
            <a:r>
              <a:rPr lang="en-US" sz="1200" dirty="0" err="1"/>
              <a:t>MuC</a:t>
            </a:r>
            <a:r>
              <a:rPr lang="en-US" sz="1200" dirty="0"/>
              <a:t> has similar discovery potential of a 100 </a:t>
            </a:r>
            <a:r>
              <a:rPr lang="en-US" sz="1200" dirty="0" err="1"/>
              <a:t>TeV</a:t>
            </a:r>
            <a:r>
              <a:rPr lang="en-US" sz="1200" dirty="0"/>
              <a:t>  proton collider, such as the proposed FCC-</a:t>
            </a:r>
            <a:r>
              <a:rPr lang="en-US" sz="1200" dirty="0" err="1"/>
              <a:t>hh</a:t>
            </a:r>
            <a:r>
              <a:rPr lang="en-US" sz="1200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Muons are very attractive – not limited by synchrotron radiation like electrons! They are 200 times heavier, and 9 times less heavy than proton. Elementary particles! Clean physics!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3B1EC-804F-4A4D-AC7A-CCA9918A9F8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22268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 brief statement about the muon collider and the International Muon Collider Collaboration IMCC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at energies above ~ 1 </a:t>
            </a:r>
            <a:r>
              <a:rPr lang="en-US" sz="1200" dirty="0" err="1"/>
              <a:t>TeV</a:t>
            </a:r>
            <a:r>
              <a:rPr lang="en-US" sz="1200" dirty="0"/>
              <a:t> is potentially the most compact and power efficient lepton collider, and in the 10+ </a:t>
            </a:r>
            <a:r>
              <a:rPr lang="en-US" sz="1200" dirty="0" err="1"/>
              <a:t>TeV</a:t>
            </a:r>
            <a:r>
              <a:rPr lang="en-US" sz="1200" dirty="0"/>
              <a:t> energy range, the most promising facility overall with among other factors, the lowest cost range (Snowmass 2021 Report).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 14 </a:t>
            </a:r>
            <a:r>
              <a:rPr lang="en-US" sz="1200" dirty="0" err="1"/>
              <a:t>TeV</a:t>
            </a:r>
            <a:r>
              <a:rPr lang="en-US" sz="1200" dirty="0"/>
              <a:t> </a:t>
            </a:r>
            <a:r>
              <a:rPr lang="en-US" sz="1200" dirty="0" err="1"/>
              <a:t>MuC</a:t>
            </a:r>
            <a:r>
              <a:rPr lang="en-US" sz="1200" dirty="0"/>
              <a:t> has similar discovery potential of a 100 </a:t>
            </a:r>
            <a:r>
              <a:rPr lang="en-US" sz="1200" dirty="0" err="1"/>
              <a:t>TeV</a:t>
            </a:r>
            <a:r>
              <a:rPr lang="en-US" sz="1200" dirty="0"/>
              <a:t>  proton collider, such as the proposed FCC-</a:t>
            </a:r>
            <a:r>
              <a:rPr lang="en-US" sz="1200" dirty="0" err="1"/>
              <a:t>hh</a:t>
            </a:r>
            <a:r>
              <a:rPr lang="en-US" sz="1200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Muons are very attractive – not limited by synchrotron radiation like electrons! They are 200 times heavier, and 9 times less heavy than proton. Elementary particles! Clean physics!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3B1EC-804F-4A4D-AC7A-CCA9918A9F8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13046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/>
              <a:t>Power consumption of roughly 1 MW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/>
              <a:t>Radiation heat load on coils ~4 kW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/>
              <a:t>Local radiation dose of ~80 </a:t>
            </a:r>
            <a:r>
              <a:rPr lang="en-US" dirty="0" err="1"/>
              <a:t>MGy</a:t>
            </a:r>
            <a:r>
              <a:rPr lang="en-US" dirty="0"/>
              <a:t> (</a:t>
            </a:r>
            <a:r>
              <a:rPr lang="en-US" dirty="0" err="1"/>
              <a:t>milligray</a:t>
            </a:r>
            <a:r>
              <a:rPr lang="en-US" dirty="0"/>
              <a:t>)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/>
              <a:t>A yearly peak DPA in the range of $10^{-3}$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/>
              <a:t>Comparing the proposed HTS magnet design to the US MAP hybrid SC+NC design, the system's stored energy is reduced from approximately 3\,GJ to $\sim$1\,GJ, coil mass from about 200\,tons to around 100 tons, and wall-plug power consumption from around 12\,MW (dominated by the resistive insert), to approximately 1\,MW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3B1EC-804F-4A4D-AC7A-CCA9918A9F8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54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296562" y="1520611"/>
            <a:ext cx="11673016" cy="4714875"/>
          </a:xfrm>
          <a:prstGeom prst="rect">
            <a:avLst/>
          </a:prstGeom>
        </p:spPr>
        <p:txBody>
          <a:bodyPr/>
          <a:lstStyle>
            <a:lvl1pPr>
              <a:buClr>
                <a:schemeClr val="accent6">
                  <a:lumMod val="60000"/>
                  <a:lumOff val="40000"/>
                </a:schemeClr>
              </a:buCl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1pPr>
            <a:lvl2pPr>
              <a:buClr>
                <a:schemeClr val="accent6">
                  <a:lumMod val="60000"/>
                  <a:lumOff val="40000"/>
                </a:schemeClr>
              </a:buCl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2pPr>
            <a:lvl3pPr>
              <a:buClr>
                <a:schemeClr val="accent6">
                  <a:lumMod val="60000"/>
                  <a:lumOff val="40000"/>
                </a:schemeClr>
              </a:buCl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3pPr>
            <a:lvl4pPr>
              <a:buClr>
                <a:schemeClr val="accent6">
                  <a:lumMod val="60000"/>
                  <a:lumOff val="40000"/>
                </a:schemeClr>
              </a:buCl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4pPr>
            <a:lvl5pPr>
              <a:buClr>
                <a:schemeClr val="accent6">
                  <a:lumMod val="60000"/>
                  <a:lumOff val="40000"/>
                </a:schemeClr>
              </a:buCl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7" name="Title 10">
            <a:extLst>
              <a:ext uri="{FF2B5EF4-FFF2-40B4-BE49-F238E27FC236}">
                <a16:creationId xmlns:a16="http://schemas.microsoft.com/office/drawing/2014/main" id="{21A1D566-3A6B-E02B-E484-D63C7C94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8836" y="69962"/>
            <a:ext cx="8637751" cy="838200"/>
          </a:xfrm>
          <a:prstGeom prst="rect">
            <a:avLst/>
          </a:prstGeom>
        </p:spPr>
        <p:txBody>
          <a:bodyPr anchor="ctr"/>
          <a:lstStyle>
            <a:lvl1pPr algn="l">
              <a:defRPr b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33127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33D04E3-D442-34CA-33A4-C865C9A842AD}"/>
              </a:ext>
            </a:extLst>
          </p:cNvPr>
          <p:cNvSpPr/>
          <p:nvPr userDrawn="1"/>
        </p:nvSpPr>
        <p:spPr>
          <a:xfrm rot="10800000">
            <a:off x="11916967" y="-2"/>
            <a:ext cx="306158" cy="6872779"/>
          </a:xfrm>
          <a:prstGeom prst="rect">
            <a:avLst/>
          </a:prstGeom>
          <a:gradFill rotWithShape="1">
            <a:gsLst>
              <a:gs pos="0">
                <a:srgbClr val="FF3645"/>
              </a:gs>
              <a:gs pos="100000">
                <a:srgbClr val="0E45C4"/>
              </a:gs>
              <a:gs pos="76923">
                <a:srgbClr val="7B3E8C"/>
              </a:gs>
              <a:gs pos="54000">
                <a:srgbClr val="B03B72"/>
              </a:gs>
              <a:gs pos="28000">
                <a:srgbClr val="D63A59"/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D4A6-8508-4FAC-82C0-62DAF9020DF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10/11/2024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582400" y="6482557"/>
            <a:ext cx="609600" cy="385759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181941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8" descr="MUON-Slide-graphBase-pagebottom.jpg">
            <a:extLst>
              <a:ext uri="{FF2B5EF4-FFF2-40B4-BE49-F238E27FC236}">
                <a16:creationId xmlns:a16="http://schemas.microsoft.com/office/drawing/2014/main" id="{85149814-F3C5-2508-1F16-495BDCC8020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180667"/>
            <a:ext cx="12192000" cy="67733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BCEFD7-B78C-4159-B4D1-35C3626561B1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10/11/2024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293957" y="6472241"/>
            <a:ext cx="609600" cy="385759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17788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5">
            <a:extLst>
              <a:ext uri="{FF2B5EF4-FFF2-40B4-BE49-F238E27FC236}">
                <a16:creationId xmlns:a16="http://schemas.microsoft.com/office/drawing/2014/main" id="{E777EA0E-5EBA-1E14-5F47-C3802CE1C4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89266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22E5917-363B-A71A-2546-65FA55520B24}"/>
              </a:ext>
            </a:extLst>
          </p:cNvPr>
          <p:cNvSpPr/>
          <p:nvPr userDrawn="1"/>
        </p:nvSpPr>
        <p:spPr>
          <a:xfrm>
            <a:off x="11433717" y="6434254"/>
            <a:ext cx="758283" cy="4237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4" name="Image 12">
            <a:extLst>
              <a:ext uri="{FF2B5EF4-FFF2-40B4-BE49-F238E27FC236}">
                <a16:creationId xmlns:a16="http://schemas.microsoft.com/office/drawing/2014/main" id="{F4916F82-0970-A2D0-E83E-C828CFB3C18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V="1">
            <a:off x="233858" y="6385196"/>
            <a:ext cx="11716980" cy="132418"/>
          </a:xfrm>
          <a:prstGeom prst="rect">
            <a:avLst/>
          </a:prstGeom>
        </p:spPr>
      </p:pic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C28A68BF-A321-E42B-4212-0C86C5FD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Arial Narrow" panose="020B0604020202020204" pitchFamily="34" charset="0"/>
                <a:cs typeface="Arial Narrow" panose="020B0604020202020204" pitchFamily="34" charset="0"/>
              </a:rPr>
              <a:t>Cooling Solenoids Optimization Program</a:t>
            </a:r>
            <a:endParaRPr lang="fr-FR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21" name="ZoneTexte 3">
            <a:extLst>
              <a:ext uri="{FF2B5EF4-FFF2-40B4-BE49-F238E27FC236}">
                <a16:creationId xmlns:a16="http://schemas.microsoft.com/office/drawing/2014/main" id="{CCCBB29A-511A-31E9-75B7-A496B79754B8}"/>
              </a:ext>
            </a:extLst>
          </p:cNvPr>
          <p:cNvSpPr txBox="1"/>
          <p:nvPr userDrawn="1"/>
        </p:nvSpPr>
        <p:spPr>
          <a:xfrm>
            <a:off x="588194" y="5767557"/>
            <a:ext cx="109438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Funded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by the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European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Union (EU).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Views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and opinions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expressed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are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however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those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of the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author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(s)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only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and do not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necessarily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reflect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those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of the EU or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European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Research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Executive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Agency (REA).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Neither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the EU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nor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the REA can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be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held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responsible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for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them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.</a:t>
            </a:r>
            <a:endParaRPr lang="fr-FR" sz="1300" i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1ECCE31-61C7-CB25-F023-02CD935EFDE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04495" y="66415"/>
            <a:ext cx="5870957" cy="1603387"/>
          </a:xfrm>
          <a:prstGeom prst="rect">
            <a:avLst/>
          </a:prstGeom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7EADB030-2273-7E64-2626-327F71EBBBD7}"/>
              </a:ext>
            </a:extLst>
          </p:cNvPr>
          <p:cNvGrpSpPr/>
          <p:nvPr userDrawn="1"/>
        </p:nvGrpSpPr>
        <p:grpSpPr>
          <a:xfrm>
            <a:off x="1898747" y="2236478"/>
            <a:ext cx="8394505" cy="2929758"/>
            <a:chOff x="1983850" y="2344594"/>
            <a:chExt cx="8418150" cy="2938011"/>
          </a:xfrm>
        </p:grpSpPr>
        <p:pic>
          <p:nvPicPr>
            <p:cNvPr id="3" name="Picture 2" descr="A blue flag with yellow stars&#10;&#10;Description automatically generated">
              <a:extLst>
                <a:ext uri="{FF2B5EF4-FFF2-40B4-BE49-F238E27FC236}">
                  <a16:creationId xmlns:a16="http://schemas.microsoft.com/office/drawing/2014/main" id="{D4A43860-7624-8AEE-4CF0-83046CB61EA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8314" y="2472343"/>
              <a:ext cx="2773686" cy="2810262"/>
            </a:xfrm>
            <a:prstGeom prst="rect">
              <a:avLst/>
            </a:prstGeom>
          </p:spPr>
        </p:pic>
        <p:pic>
          <p:nvPicPr>
            <p:cNvPr id="8" name="Grafik 7" descr="Ein Bild, das Grafiken, Grafikdesign, Schrift, Kunst enthält.&#10;&#10;Automatisch generierte Beschreibung">
              <a:extLst>
                <a:ext uri="{FF2B5EF4-FFF2-40B4-BE49-F238E27FC236}">
                  <a16:creationId xmlns:a16="http://schemas.microsoft.com/office/drawing/2014/main" id="{2DC93A90-17AD-A3AD-FE0C-26ACE30C1D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3850" y="2344594"/>
              <a:ext cx="5406969" cy="28873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6877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BC79FDB-0E19-3932-1966-0FCDE00401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1239" y="6486095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4355AC4E-8CFD-4C12-8149-D55D319008DA}" type="datetime1">
              <a:rPr lang="en-GB" smtClean="0"/>
              <a:t>11/10/2024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1FFBEA-53D9-048A-4E32-BAFB84A7B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13255" y="6492875"/>
            <a:ext cx="4229100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352E9D1-19A9-D0F5-7F17-EC620AE05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7761" y="6479315"/>
            <a:ext cx="609600" cy="37190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5623CC84-E0D5-8A58-2CEC-B0952D7C9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5438970-08AC-6581-B5D3-14B986EF26CE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929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9041B9-F5CC-4F33-A53F-E70C746A175E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10/11/2024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Magnets for a 1414 Collider, IPAC'2024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293957" y="6472241"/>
            <a:ext cx="609600" cy="385759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AA50E0-42AB-C196-7906-8C26B876948C}"/>
              </a:ext>
            </a:extLst>
          </p:cNvPr>
          <p:cNvSpPr txBox="1"/>
          <p:nvPr userDrawn="1"/>
        </p:nvSpPr>
        <p:spPr>
          <a:xfrm>
            <a:off x="905163" y="2281382"/>
            <a:ext cx="510771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400" b="0" spc="300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2" charset="0"/>
              </a:rPr>
              <a:t>Sample Slide</a:t>
            </a:r>
          </a:p>
          <a:p>
            <a:pPr algn="l"/>
            <a:r>
              <a:rPr lang="en-US" sz="4400" b="0" spc="300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2" charset="0"/>
              </a:rPr>
              <a:t>Transition</a:t>
            </a:r>
            <a:endParaRPr lang="en-GB" sz="4400" b="0" spc="300" dirty="0">
              <a:solidFill>
                <a:schemeClr val="bg2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9BDB74B-C748-431A-DBAE-D7F124CCB41A}"/>
              </a:ext>
            </a:extLst>
          </p:cNvPr>
          <p:cNvCxnSpPr/>
          <p:nvPr userDrawn="1"/>
        </p:nvCxnSpPr>
        <p:spPr>
          <a:xfrm>
            <a:off x="609600" y="3916218"/>
            <a:ext cx="701963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4066201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33D04E3-D442-34CA-33A4-C865C9A842AD}"/>
              </a:ext>
            </a:extLst>
          </p:cNvPr>
          <p:cNvSpPr/>
          <p:nvPr userDrawn="1"/>
        </p:nvSpPr>
        <p:spPr>
          <a:xfrm rot="10800000">
            <a:off x="11916967" y="-2"/>
            <a:ext cx="306158" cy="6872779"/>
          </a:xfrm>
          <a:prstGeom prst="rect">
            <a:avLst/>
          </a:prstGeom>
          <a:gradFill rotWithShape="1">
            <a:gsLst>
              <a:gs pos="0">
                <a:srgbClr val="FF3645"/>
              </a:gs>
              <a:gs pos="100000">
                <a:srgbClr val="0E45C4"/>
              </a:gs>
              <a:gs pos="76923">
                <a:srgbClr val="7B3E8C"/>
              </a:gs>
              <a:gs pos="54000">
                <a:srgbClr val="B03B72"/>
              </a:gs>
              <a:gs pos="28000">
                <a:srgbClr val="D63A59"/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C484F6-A797-4E9E-87D2-1B9B66C916F4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10/11/2024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Magnets for a 1414 Collider, IPAC'2024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582400" y="6482557"/>
            <a:ext cx="609600" cy="385759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425718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8" descr="MUON-Slide-graphBase-pagebottom.jpg">
            <a:extLst>
              <a:ext uri="{FF2B5EF4-FFF2-40B4-BE49-F238E27FC236}">
                <a16:creationId xmlns:a16="http://schemas.microsoft.com/office/drawing/2014/main" id="{85149814-F3C5-2508-1F16-495BDCC8020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180667"/>
            <a:ext cx="12192000" cy="67733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D20BA8-032F-4F3E-B040-22C5E13F66CA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10/11/2024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Magnets for a 1414 Collider, IPAC'2024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293957" y="6472241"/>
            <a:ext cx="609600" cy="385759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396294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5">
            <a:extLst>
              <a:ext uri="{FF2B5EF4-FFF2-40B4-BE49-F238E27FC236}">
                <a16:creationId xmlns:a16="http://schemas.microsoft.com/office/drawing/2014/main" id="{E777EA0E-5EBA-1E14-5F47-C3802CE1C4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89266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22E5917-363B-A71A-2546-65FA55520B24}"/>
              </a:ext>
            </a:extLst>
          </p:cNvPr>
          <p:cNvSpPr/>
          <p:nvPr userDrawn="1"/>
        </p:nvSpPr>
        <p:spPr>
          <a:xfrm>
            <a:off x="11433717" y="6434254"/>
            <a:ext cx="758283" cy="4237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4" name="Image 12">
            <a:extLst>
              <a:ext uri="{FF2B5EF4-FFF2-40B4-BE49-F238E27FC236}">
                <a16:creationId xmlns:a16="http://schemas.microsoft.com/office/drawing/2014/main" id="{F4916F82-0970-A2D0-E83E-C828CFB3C18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V="1">
            <a:off x="233858" y="6385196"/>
            <a:ext cx="11716980" cy="132418"/>
          </a:xfrm>
          <a:prstGeom prst="rect">
            <a:avLst/>
          </a:prstGeom>
        </p:spPr>
      </p:pic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C28A68BF-A321-E42B-4212-0C86C5FD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Arial Narrow" panose="020B0604020202020204" pitchFamily="34" charset="0"/>
                <a:cs typeface="Arial Narrow" panose="020B0604020202020204" pitchFamily="34" charset="0"/>
              </a:rPr>
              <a:t>Magnets for a 1414 Collider, IPAC'2024</a:t>
            </a:r>
            <a:endParaRPr lang="fr-FR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21" name="ZoneTexte 3">
            <a:extLst>
              <a:ext uri="{FF2B5EF4-FFF2-40B4-BE49-F238E27FC236}">
                <a16:creationId xmlns:a16="http://schemas.microsoft.com/office/drawing/2014/main" id="{CCCBB29A-511A-31E9-75B7-A496B79754B8}"/>
              </a:ext>
            </a:extLst>
          </p:cNvPr>
          <p:cNvSpPr txBox="1"/>
          <p:nvPr userDrawn="1"/>
        </p:nvSpPr>
        <p:spPr>
          <a:xfrm>
            <a:off x="588194" y="5767557"/>
            <a:ext cx="109438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Funded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by the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European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Union (EU).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Views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and opinions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expressed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are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however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those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of the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author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(s)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only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and do not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necessarily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reflect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those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of the EU or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European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Research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Executive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Agency (REA).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Neither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the EU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nor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the REA can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be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held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responsible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for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them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.</a:t>
            </a:r>
            <a:endParaRPr lang="fr-FR" sz="1300" i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1ECCE31-61C7-CB25-F023-02CD935EFDE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04495" y="66415"/>
            <a:ext cx="5870957" cy="1603387"/>
          </a:xfrm>
          <a:prstGeom prst="rect">
            <a:avLst/>
          </a:prstGeom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7EADB030-2273-7E64-2626-327F71EBBBD7}"/>
              </a:ext>
            </a:extLst>
          </p:cNvPr>
          <p:cNvGrpSpPr/>
          <p:nvPr userDrawn="1"/>
        </p:nvGrpSpPr>
        <p:grpSpPr>
          <a:xfrm>
            <a:off x="1898747" y="2236478"/>
            <a:ext cx="8394505" cy="2929758"/>
            <a:chOff x="1983850" y="2344594"/>
            <a:chExt cx="8418150" cy="2938011"/>
          </a:xfrm>
        </p:grpSpPr>
        <p:pic>
          <p:nvPicPr>
            <p:cNvPr id="3" name="Picture 2" descr="A blue flag with yellow stars&#10;&#10;Description automatically generated">
              <a:extLst>
                <a:ext uri="{FF2B5EF4-FFF2-40B4-BE49-F238E27FC236}">
                  <a16:creationId xmlns:a16="http://schemas.microsoft.com/office/drawing/2014/main" id="{D4A43860-7624-8AEE-4CF0-83046CB61EA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8314" y="2472343"/>
              <a:ext cx="2773686" cy="2810262"/>
            </a:xfrm>
            <a:prstGeom prst="rect">
              <a:avLst/>
            </a:prstGeom>
          </p:spPr>
        </p:pic>
        <p:pic>
          <p:nvPicPr>
            <p:cNvPr id="8" name="Grafik 7" descr="Ein Bild, das Grafiken, Grafikdesign, Schrift, Kunst enthält.&#10;&#10;Automatisch generierte Beschreibung">
              <a:extLst>
                <a:ext uri="{FF2B5EF4-FFF2-40B4-BE49-F238E27FC236}">
                  <a16:creationId xmlns:a16="http://schemas.microsoft.com/office/drawing/2014/main" id="{2DC93A90-17AD-A3AD-FE0C-26ACE30C1D6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3850" y="2344594"/>
              <a:ext cx="5406969" cy="28873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48205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786"/>
          <a:stretch/>
        </p:blipFill>
        <p:spPr>
          <a:xfrm>
            <a:off x="0" y="1005840"/>
            <a:ext cx="12192000" cy="585216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24870BF-926E-D3B2-5043-E54D4EE616AA}"/>
              </a:ext>
            </a:extLst>
          </p:cNvPr>
          <p:cNvSpPr/>
          <p:nvPr userDrawn="1"/>
        </p:nvSpPr>
        <p:spPr>
          <a:xfrm>
            <a:off x="914398" y="2011680"/>
            <a:ext cx="10393681" cy="2956560"/>
          </a:xfrm>
          <a:prstGeom prst="rect">
            <a:avLst/>
          </a:prstGeom>
          <a:solidFill>
            <a:srgbClr val="FFFFFF">
              <a:alpha val="41961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371"/>
            <a:ext cx="1284094" cy="1081520"/>
          </a:xfrm>
          <a:prstGeom prst="rect">
            <a:avLst/>
          </a:prstGeom>
        </p:spPr>
      </p:pic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2CC11A06-A106-4AC1-7B08-BD0E1075EB9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571" y="0"/>
            <a:ext cx="1174362" cy="11637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8"/>
            <a:ext cx="10363200" cy="1470025"/>
          </a:xfrm>
          <a:solidFill>
            <a:schemeClr val="bg1">
              <a:alpha val="96000"/>
            </a:schemeClr>
          </a:solidFill>
        </p:spPr>
        <p:txBody>
          <a:bodyPr/>
          <a:lstStyle/>
          <a:p>
            <a:r>
              <a:rPr lang="de-DE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5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14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77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4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0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36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718948"/>
            <a:ext cx="5638800" cy="1470025"/>
          </a:xfrm>
          <a:solidFill>
            <a:schemeClr val="bg1">
              <a:alpha val="96000"/>
            </a:schemeClr>
          </a:solidFill>
        </p:spPr>
        <p:txBody>
          <a:bodyPr/>
          <a:lstStyle>
            <a:lvl1pPr algn="l">
              <a:defRPr sz="320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de-DE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032760"/>
            <a:ext cx="5364480" cy="92964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  <a:lvl2pPr marL="456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5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14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77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4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0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315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type 2">
    <p:bg>
      <p:bgPr>
        <a:gradFill rotWithShape="1">
          <a:gsLst>
            <a:gs pos="0">
              <a:schemeClr val="bg1">
                <a:tint val="40000"/>
                <a:satMod val="350000"/>
              </a:schemeClr>
            </a:gs>
            <a:gs pos="84000">
              <a:srgbClr val="454D46"/>
            </a:gs>
            <a:gs pos="100000">
              <a:srgbClr val="252F27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82202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C6F84F-420D-4BE6-8EF1-AE7641B48324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10/11/2024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293957" y="6472241"/>
            <a:ext cx="609600" cy="385759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9BDB74B-C748-431A-DBAE-D7F124CCB41A}"/>
              </a:ext>
            </a:extLst>
          </p:cNvPr>
          <p:cNvCxnSpPr/>
          <p:nvPr userDrawn="1"/>
        </p:nvCxnSpPr>
        <p:spPr>
          <a:xfrm>
            <a:off x="609600" y="3916218"/>
            <a:ext cx="701963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8ED60BD-80F3-E14D-2E5E-6DDB2D03CCB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46352" y="2336427"/>
            <a:ext cx="5313362" cy="1579791"/>
          </a:xfrm>
          <a:prstGeom prst="rect">
            <a:avLst/>
          </a:prstGeom>
        </p:spPr>
        <p:txBody>
          <a:bodyPr/>
          <a:lstStyle>
            <a:lvl3pPr marL="914400" indent="0">
              <a:buNone/>
              <a:defRPr/>
            </a:lvl3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300" normalizeH="0" baseline="0" noProof="0" dirty="0">
                <a:ln>
                  <a:noFill/>
                </a:ln>
                <a:solidFill>
                  <a:srgbClr val="F8F8F8">
                    <a:lumMod val="50000"/>
                  </a:srgbClr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Sample Slide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300" normalizeH="0" baseline="0" noProof="0" dirty="0">
                <a:ln>
                  <a:noFill/>
                </a:ln>
                <a:solidFill>
                  <a:srgbClr val="F8F8F8">
                    <a:lumMod val="50000"/>
                  </a:srgbClr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Transition</a:t>
            </a:r>
            <a:endParaRPr kumimoji="0" lang="en-GB" sz="4400" b="0" i="0" u="none" strike="noStrike" kern="1200" cap="none" spc="300" normalizeH="0" baseline="0" noProof="0" dirty="0">
              <a:ln>
                <a:noFill/>
              </a:ln>
              <a:solidFill>
                <a:srgbClr val="F8F8F8">
                  <a:lumMod val="50000"/>
                </a:srgbClr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9506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80667"/>
            <a:ext cx="12192000" cy="677333"/>
          </a:xfrm>
          <a:prstGeom prst="rect">
            <a:avLst/>
          </a:prstGeom>
        </p:spPr>
      </p:pic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05BF839-3FEB-CA89-7FE1-8C5D9B491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93957" y="6472241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7A044CC3-4BDF-3655-B5B7-D2DCF4C2B1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2875"/>
            <a:ext cx="42291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bg2">
                    <a:lumMod val="50000"/>
                  </a:schemeClr>
                </a:solidFill>
                <a:latin typeface="Arial Narrow"/>
                <a:cs typeface="Arial Narrow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Magnets for a 1414 Collider, IPAC'2024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B531240-BDF7-F2D3-20FC-8ECCD9B95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2402" y="65076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D1839D-793C-415E-8A0E-B92F63B815CB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10/11/2024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Grafik 12" descr="Ein Bild, das Grafiken, Schrift, Grafikdesign, Kreis enthält.&#10;&#10;Automatisch generierte Beschreibung">
            <a:extLst>
              <a:ext uri="{FF2B5EF4-FFF2-40B4-BE49-F238E27FC236}">
                <a16:creationId xmlns:a16="http://schemas.microsoft.com/office/drawing/2014/main" id="{1AD154A6-1D80-AE6B-9264-513C762E612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494" y="124475"/>
            <a:ext cx="757108" cy="757108"/>
          </a:xfrm>
          <a:prstGeom prst="rect">
            <a:avLst/>
          </a:prstGeom>
        </p:spPr>
      </p:pic>
      <p:pic>
        <p:nvPicPr>
          <p:cNvPr id="5" name="Image 5">
            <a:extLst>
              <a:ext uri="{FF2B5EF4-FFF2-40B4-BE49-F238E27FC236}">
                <a16:creationId xmlns:a16="http://schemas.microsoft.com/office/drawing/2014/main" id="{7BCEF433-EB97-D0D8-C495-ECE4E83C21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r="46078"/>
          <a:stretch/>
        </p:blipFill>
        <p:spPr>
          <a:xfrm>
            <a:off x="0" y="0"/>
            <a:ext cx="1016000" cy="1006059"/>
          </a:xfrm>
          <a:prstGeom prst="rect">
            <a:avLst/>
          </a:prstGeom>
          <a:noFill/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2D59783-FDDB-C4B9-C749-0DE1CAE3FAC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53676"/>
          <a:stretch/>
        </p:blipFill>
        <p:spPr>
          <a:xfrm>
            <a:off x="1087583" y="0"/>
            <a:ext cx="872837" cy="1006059"/>
          </a:xfrm>
          <a:prstGeom prst="rect">
            <a:avLst/>
          </a:prstGeom>
          <a:noFill/>
        </p:spPr>
      </p:pic>
      <p:pic>
        <p:nvPicPr>
          <p:cNvPr id="8" name="Image 9">
            <a:extLst>
              <a:ext uri="{FF2B5EF4-FFF2-40B4-BE49-F238E27FC236}">
                <a16:creationId xmlns:a16="http://schemas.microsoft.com/office/drawing/2014/main" id="{12F72F61-C3E2-3A7D-2D3F-67A1117D6DE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 flipV="1">
            <a:off x="152402" y="1006059"/>
            <a:ext cx="11716980" cy="132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24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7A044CC3-4BDF-3655-B5B7-D2DCF4C2B1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2875"/>
            <a:ext cx="42291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bg2">
                    <a:lumMod val="50000"/>
                  </a:schemeClr>
                </a:solidFill>
                <a:latin typeface="Arial Narrow"/>
                <a:cs typeface="Arial Narrow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Magnets for a 1414 Collider, IPAC'2024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B531240-BDF7-F2D3-20FC-8ECCD9B95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2402" y="65076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04A70C-5EA0-49EF-9BE1-2C7AB7E97BAF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10/11/2024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Espace réservé du numéro de diapositive 5">
            <a:extLst>
              <a:ext uri="{FF2B5EF4-FFF2-40B4-BE49-F238E27FC236}">
                <a16:creationId xmlns:a16="http://schemas.microsoft.com/office/drawing/2014/main" id="{977D370D-499A-D0F9-E7C7-455C450547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93957" y="6472241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08231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55" r:id="rId2"/>
    <p:sldLayoutId id="2147483739" r:id="rId3"/>
    <p:sldLayoutId id="2147483738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31E0A29-0267-B0E2-887A-86A7D6B63641}"/>
              </a:ext>
            </a:extLst>
          </p:cNvPr>
          <p:cNvSpPr/>
          <p:nvPr userDrawn="1"/>
        </p:nvSpPr>
        <p:spPr>
          <a:xfrm>
            <a:off x="10933" y="4053840"/>
            <a:ext cx="12192000" cy="2804160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330959" cy="1330959"/>
          </a:xfrm>
          <a:prstGeom prst="rect">
            <a:avLst/>
          </a:prstGeom>
        </p:spPr>
      </p:pic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07409C6-6D6E-005D-5600-A13A38042E3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571" y="0"/>
            <a:ext cx="1174362" cy="116378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9A1F775-5466-022F-C30C-C850BC3AA2AA}"/>
              </a:ext>
            </a:extLst>
          </p:cNvPr>
          <p:cNvSpPr/>
          <p:nvPr userDrawn="1"/>
        </p:nvSpPr>
        <p:spPr>
          <a:xfrm>
            <a:off x="-40254" y="4053840"/>
            <a:ext cx="12294373" cy="180848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42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31E0A29-0267-B0E2-887A-86A7D6B63641}"/>
              </a:ext>
            </a:extLst>
          </p:cNvPr>
          <p:cNvSpPr/>
          <p:nvPr userDrawn="1"/>
        </p:nvSpPr>
        <p:spPr>
          <a:xfrm rot="16200000">
            <a:off x="6001821" y="656887"/>
            <a:ext cx="6858000" cy="5544225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9A1F775-5466-022F-C30C-C850BC3AA2AA}"/>
              </a:ext>
            </a:extLst>
          </p:cNvPr>
          <p:cNvSpPr/>
          <p:nvPr userDrawn="1"/>
        </p:nvSpPr>
        <p:spPr>
          <a:xfrm rot="16200000">
            <a:off x="5955640" y="610702"/>
            <a:ext cx="6858001" cy="563658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Image 7" descr="MUON-SlideGraph-LogoBkgnd2.png">
            <a:extLst>
              <a:ext uri="{FF2B5EF4-FFF2-40B4-BE49-F238E27FC236}">
                <a16:creationId xmlns:a16="http://schemas.microsoft.com/office/drawing/2014/main" id="{E20E3366-7FC2-6988-90BD-0F723BC305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28" t="17786" r="3141"/>
          <a:stretch/>
        </p:blipFill>
        <p:spPr>
          <a:xfrm rot="16200000">
            <a:off x="5827256" y="482096"/>
            <a:ext cx="6858002" cy="5893794"/>
          </a:xfrm>
          <a:prstGeom prst="rect">
            <a:avLst/>
          </a:prstGeom>
        </p:spPr>
      </p:pic>
      <p:pic>
        <p:nvPicPr>
          <p:cNvPr id="3" name="Grafik 12" descr="Ein Bild, das Grafiken, Schrift, Grafikdesign, Kreis enthält.&#10;&#10;Automatisch generierte Beschreibung">
            <a:extLst>
              <a:ext uri="{FF2B5EF4-FFF2-40B4-BE49-F238E27FC236}">
                <a16:creationId xmlns:a16="http://schemas.microsoft.com/office/drawing/2014/main" id="{54DFEAC4-8A2D-DF55-851C-504DBC31256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007" y="5651424"/>
            <a:ext cx="960180" cy="960180"/>
          </a:xfrm>
          <a:prstGeom prst="rect">
            <a:avLst/>
          </a:prstGeom>
        </p:spPr>
      </p:pic>
      <p:pic>
        <p:nvPicPr>
          <p:cNvPr id="5" name="Image 5">
            <a:extLst>
              <a:ext uri="{FF2B5EF4-FFF2-40B4-BE49-F238E27FC236}">
                <a16:creationId xmlns:a16="http://schemas.microsoft.com/office/drawing/2014/main" id="{FA7EE53F-1037-1BD6-DAC6-AC3FEAF065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r="46078"/>
          <a:stretch/>
        </p:blipFill>
        <p:spPr>
          <a:xfrm>
            <a:off x="838200" y="5460175"/>
            <a:ext cx="1288512" cy="1275905"/>
          </a:xfrm>
          <a:prstGeom prst="rect">
            <a:avLst/>
          </a:prstGeom>
          <a:noFill/>
        </p:spPr>
      </p:pic>
      <p:pic>
        <p:nvPicPr>
          <p:cNvPr id="8" name="Image 5">
            <a:extLst>
              <a:ext uri="{FF2B5EF4-FFF2-40B4-BE49-F238E27FC236}">
                <a16:creationId xmlns:a16="http://schemas.microsoft.com/office/drawing/2014/main" id="{5F397767-36CB-8808-4726-512BDC1CF9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53676"/>
          <a:stretch/>
        </p:blipFill>
        <p:spPr>
          <a:xfrm>
            <a:off x="2854662" y="5460175"/>
            <a:ext cx="1106950" cy="12759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3521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1284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7A044CC3-4BDF-3655-B5B7-D2DCF4C2B1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2875"/>
            <a:ext cx="42291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bg2">
                    <a:lumMod val="50000"/>
                  </a:schemeClr>
                </a:solidFill>
                <a:latin typeface="Arial Narrow"/>
                <a:cs typeface="Arial Narrow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B531240-BDF7-F2D3-20FC-8ECCD9B95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2402" y="65076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383283-6FB8-43F7-8B61-69D83BB17952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10/11/2024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Espace réservé du numéro de diapositive 5">
            <a:extLst>
              <a:ext uri="{FF2B5EF4-FFF2-40B4-BE49-F238E27FC236}">
                <a16:creationId xmlns:a16="http://schemas.microsoft.com/office/drawing/2014/main" id="{977D370D-499A-D0F9-E7C7-455C450547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93957" y="6472241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45740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png"/><Relationship Id="rId4" Type="http://schemas.openxmlformats.org/officeDocument/2006/relationships/image" Target="../media/image66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48443-66E5-82D1-2693-C03C9EDFB4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6568" y="1509906"/>
            <a:ext cx="4890741" cy="2318385"/>
          </a:xfrm>
        </p:spPr>
        <p:txBody>
          <a:bodyPr/>
          <a:lstStyle/>
          <a:p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20F0502020204030204" pitchFamily="2" charset="0"/>
              </a:rPr>
              <a:t>Initial Evaluations of Demonstrator Geometry,</a:t>
            </a:r>
            <a:b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20F0502020204030204" pitchFamily="2" charset="0"/>
              </a:rPr>
            </a:b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20F0502020204030204" pitchFamily="2" charset="0"/>
              </a:rPr>
              <a:t>2024</a:t>
            </a:r>
            <a:br>
              <a:rPr lang="en-GB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 SemiBold" panose="020F0502020204030204" pitchFamily="2" charset="0"/>
              </a:rPr>
            </a:br>
            <a:endParaRPr lang="en-US" sz="2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B1CF0D-000C-B4FB-0EED-5D244CE559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6567" y="3093279"/>
            <a:ext cx="3232297" cy="14700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276FFF"/>
                </a:solidFill>
              </a:rPr>
              <a:t>S. Fabbri, G. </a:t>
            </a:r>
            <a:r>
              <a:rPr lang="en-US" sz="2000" dirty="0" err="1">
                <a:solidFill>
                  <a:srgbClr val="276FFF"/>
                </a:solidFill>
              </a:rPr>
              <a:t>Scarantino</a:t>
            </a:r>
            <a:r>
              <a:rPr lang="en-US" sz="2000" dirty="0">
                <a:solidFill>
                  <a:srgbClr val="276FFF"/>
                </a:solidFill>
              </a:rPr>
              <a:t>, M. </a:t>
            </a:r>
            <a:r>
              <a:rPr lang="en-US" sz="2000" dirty="0" err="1">
                <a:solidFill>
                  <a:srgbClr val="276FFF"/>
                </a:solidFill>
              </a:rPr>
              <a:t>Statera</a:t>
            </a:r>
            <a:r>
              <a:rPr lang="en-US" sz="2000" dirty="0">
                <a:solidFill>
                  <a:srgbClr val="276FFF"/>
                </a:solidFill>
              </a:rPr>
              <a:t>, L. </a:t>
            </a:r>
            <a:r>
              <a:rPr lang="en-US" sz="2000" dirty="0" err="1">
                <a:solidFill>
                  <a:srgbClr val="276FFF"/>
                </a:solidFill>
              </a:rPr>
              <a:t>Bottura</a:t>
            </a:r>
            <a:endParaRPr lang="en-US" sz="2000" dirty="0">
              <a:solidFill>
                <a:schemeClr val="accent6">
                  <a:lumMod val="60000"/>
                  <a:lumOff val="4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7585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802E963-710F-A19B-1840-1A18A65B69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8016" y="1307847"/>
            <a:ext cx="6628571" cy="413968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520567BC-27BA-B8CD-F494-4A29AF721E57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296561" y="1520611"/>
                <a:ext cx="4689103" cy="4714875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US" sz="2000" dirty="0"/>
                  <a:t>Over a fine interval of bore radius, scan solenoids of different length and thickness and compute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sz="1600" dirty="0"/>
                  <a:t>: hoop stress, radial stress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sz="1600" dirty="0"/>
                  <a:t>: magnetic energy density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sz="1600" dirty="0"/>
                  <a:t>: critical current density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GB" sz="2000" dirty="0"/>
                  <a:t>At each bore radius, find the maximum achievable peak field on axis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=0,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=0)</m:t>
                    </m:r>
                  </m:oMath>
                </a14:m>
                <a:r>
                  <a:rPr lang="en-GB" sz="2000" dirty="0"/>
                  <a:t>), for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≤300 </m:t>
                    </m:r>
                  </m:oMath>
                </a14:m>
                <a:r>
                  <a:rPr lang="en-GB" sz="1600" dirty="0"/>
                  <a:t>MPa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20</m:t>
                    </m:r>
                  </m:oMath>
                </a14:m>
                <a:r>
                  <a:rPr lang="en-GB" sz="1600" dirty="0"/>
                  <a:t> MPa (Tensile)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1600" i="1">
                        <a:latin typeface="Cambria Math" panose="02040503050406030204" pitchFamily="18" charset="0"/>
                      </a:rPr>
                      <m:t>150 </m:t>
                    </m:r>
                  </m:oMath>
                </a14:m>
                <a:r>
                  <a:rPr lang="en-GB" sz="1600" dirty="0"/>
                  <a:t>MJ/m3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sz="2000" dirty="0"/>
                  <a:t> </a:t>
                </a:r>
                <a:r>
                  <a:rPr lang="en-GB" sz="1400" dirty="0"/>
                  <a:t>: HTS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𝑜𝑝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=20 </m:t>
                    </m:r>
                  </m:oMath>
                </a14:m>
                <a:r>
                  <a:rPr lang="en-GB" sz="1400" dirty="0"/>
                  <a:t>K and 2.5 K margin (Fujikura FESC-SCH tape)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en-GB" sz="2000" dirty="0"/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520567BC-27BA-B8CD-F494-4A29AF721E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296561" y="1520611"/>
                <a:ext cx="4689103" cy="4714875"/>
              </a:xfrm>
              <a:blipFill>
                <a:blip r:embed="rId3"/>
                <a:stretch>
                  <a:fillRect l="-1560" t="-9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B5F195-64E0-96F8-8431-68133E626B5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1FA9672-7551-EA2D-D752-33F96EA86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A-B Plot, Single Solenoid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A10432-9299-F91C-7359-DA00074DCB2C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507163"/>
            <a:ext cx="2743200" cy="365125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D4A6-8508-4FAC-82C0-62DAF9020DF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10/11/2024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4489FE-45ED-DC36-26CF-7FB09CEE91ED}"/>
              </a:ext>
            </a:extLst>
          </p:cNvPr>
          <p:cNvSpPr txBox="1"/>
          <p:nvPr/>
        </p:nvSpPr>
        <p:spPr>
          <a:xfrm>
            <a:off x="7206337" y="5461821"/>
            <a:ext cx="432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</a:rPr>
              <a:t>Solid Curves: COMSOL (COMSOL)</a:t>
            </a: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</a:rPr>
              <a:t>Dashed curves: Semi-analytic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Montserrat" panose="00000500000000000000" pitchFamily="2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A535B33-59AB-DDE1-B975-254C6614053D}"/>
              </a:ext>
            </a:extLst>
          </p:cNvPr>
          <p:cNvGrpSpPr/>
          <p:nvPr/>
        </p:nvGrpSpPr>
        <p:grpSpPr>
          <a:xfrm>
            <a:off x="7206337" y="2834573"/>
            <a:ext cx="1658679" cy="778581"/>
            <a:chOff x="6472690" y="3019647"/>
            <a:chExt cx="1658679" cy="778581"/>
          </a:xfrm>
        </p:grpSpPr>
        <p:sp>
          <p:nvSpPr>
            <p:cNvPr id="9" name="Multiplication Sign 8">
              <a:extLst>
                <a:ext uri="{FF2B5EF4-FFF2-40B4-BE49-F238E27FC236}">
                  <a16:creationId xmlns:a16="http://schemas.microsoft.com/office/drawing/2014/main" id="{534AF548-E3B7-A1D7-B59E-54606779029F}"/>
                </a:ext>
              </a:extLst>
            </p:cNvPr>
            <p:cNvSpPr/>
            <p:nvPr/>
          </p:nvSpPr>
          <p:spPr>
            <a:xfrm>
              <a:off x="6472690" y="3019647"/>
              <a:ext cx="511270" cy="478466"/>
            </a:xfrm>
            <a:prstGeom prst="mathMultiply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A0A33E6-3FC5-C4A9-2490-8D5BBDBFC176}"/>
                </a:ext>
              </a:extLst>
            </p:cNvPr>
            <p:cNvSpPr txBox="1"/>
            <p:nvPr/>
          </p:nvSpPr>
          <p:spPr>
            <a:xfrm>
              <a:off x="6472690" y="3428896"/>
              <a:ext cx="1658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chemeClr val="accent1">
                      <a:lumMod val="75000"/>
                    </a:schemeClr>
                  </a:solidFill>
                  <a:latin typeface="Montserrat" panose="00000500000000000000" pitchFamily="2" charset="0"/>
                </a:rPr>
                <a:t>Given Coil</a:t>
              </a:r>
              <a:endParaRPr lang="en-GB" b="1" dirty="0">
                <a:solidFill>
                  <a:schemeClr val="accent1">
                    <a:lumMod val="75000"/>
                  </a:schemeClr>
                </a:solidFill>
                <a:latin typeface="Montserrat" panose="00000500000000000000" pitchFamily="2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A284F5C-FDDD-6241-0BA5-1F4CEDF521F2}"/>
                  </a:ext>
                </a:extLst>
              </p:cNvPr>
              <p:cNvSpPr txBox="1"/>
              <p:nvPr/>
            </p:nvSpPr>
            <p:spPr>
              <a:xfrm>
                <a:off x="8035676" y="1721837"/>
                <a:ext cx="21461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+mj-lt"/>
                      </a:rPr>
                      <m:t>𝑇h</m:t>
                    </m:r>
                    <m:r>
                      <a:rPr lang="en-US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+mj-lt"/>
                      </a:rPr>
                      <m:t>≤350</m:t>
                    </m:r>
                  </m:oMath>
                </a14:m>
                <a:r>
                  <a:rPr lang="en-GB" dirty="0">
                    <a:solidFill>
                      <a:schemeClr val="bg2">
                        <a:lumMod val="50000"/>
                      </a:schemeClr>
                    </a:solidFill>
                    <a:latin typeface="+mj-lt"/>
                  </a:rPr>
                  <a:t> mm</a:t>
                </a: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A284F5C-FDDD-6241-0BA5-1F4CEDF521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5676" y="1721837"/>
                <a:ext cx="2146136" cy="369332"/>
              </a:xfrm>
              <a:prstGeom prst="rect">
                <a:avLst/>
              </a:prstGeom>
              <a:blipFill>
                <a:blip r:embed="rId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01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F049F5-0D23-E69E-9CB8-7F6E78BCB30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EA6237F-B1CA-39D7-1E57-923F2A5B2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A-B Plot, 2-4 Solenoids in a Lattice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FFD2C3-1709-0D32-12F3-F02DADA9BC62}"/>
              </a:ext>
            </a:extLst>
          </p:cNvPr>
          <p:cNvSpPr txBox="1"/>
          <p:nvPr/>
        </p:nvSpPr>
        <p:spPr>
          <a:xfrm>
            <a:off x="6040934" y="2352901"/>
            <a:ext cx="4253023" cy="11079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6600" dirty="0">
                <a:solidFill>
                  <a:srgbClr val="FF0000"/>
                </a:solidFill>
                <a:latin typeface="Montserrat" panose="00000500000000000000" pitchFamily="2" charset="0"/>
              </a:rPr>
              <a:t>COMING</a:t>
            </a:r>
            <a:endParaRPr lang="en-GB" sz="6600" dirty="0">
              <a:solidFill>
                <a:srgbClr val="FF0000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419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A864845-D463-6678-22C4-5EBA56B8DC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8878" y="3483268"/>
            <a:ext cx="7199280" cy="322648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5C616C5-86AE-9EDF-434A-6B49D1F228EA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390260" y="1269101"/>
                <a:ext cx="11731315" cy="231960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Scan space:</a:t>
                </a:r>
              </a:p>
              <a:p>
                <a:pPr marL="857250" lvl="1" indent="-457200"/>
                <a:r>
                  <a:rPr lang="en-US" sz="2000" dirty="0"/>
                  <a:t>50 mm gap between coils sides</a:t>
                </a:r>
              </a:p>
              <a:p>
                <a:pPr marL="857250" lvl="1" indent="-457200"/>
                <a:r>
                  <a:rPr lang="en-US" sz="2000" dirty="0"/>
                  <a:t>150 mm gap in center **</a:t>
                </a:r>
              </a:p>
              <a:p>
                <a:pPr marL="857250" lvl="1" indent="-457200"/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=275</m:t>
                    </m:r>
                  </m:oMath>
                </a14:m>
                <a:r>
                  <a:rPr lang="en-US" sz="2000" dirty="0"/>
                  <a:t> mm </a:t>
                </a:r>
              </a:p>
              <a:p>
                <a:pPr marL="400050" lvl="1" indent="0">
                  <a:buNone/>
                </a:pP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400" b="1" dirty="0"/>
                  <a:t>144k</a:t>
                </a:r>
                <a:r>
                  <a:rPr lang="en-US" sz="2400" dirty="0"/>
                  <a:t> geometries </a:t>
                </a:r>
                <a:r>
                  <a:rPr lang="en-US" sz="1800" dirty="0"/>
                  <a:t>(</a:t>
                </a:r>
                <a:r>
                  <a:rPr lang="en-US" sz="1800" dirty="0" err="1"/>
                  <a:t>dr</a:t>
                </a:r>
                <a:r>
                  <a:rPr lang="en-US" sz="1800" dirty="0"/>
                  <a:t> = 2 mm, </a:t>
                </a:r>
                <a:r>
                  <a:rPr lang="en-US" sz="1800" dirty="0" err="1"/>
                  <a:t>dz</a:t>
                </a:r>
                <a:r>
                  <a:rPr lang="en-US" sz="1800" dirty="0"/>
                  <a:t> = 5 mm)</a:t>
                </a: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	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5C616C5-86AE-9EDF-434A-6B49D1F228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390260" y="1269101"/>
                <a:ext cx="11731315" cy="2319601"/>
              </a:xfrm>
              <a:blipFill>
                <a:blip r:embed="rId3"/>
                <a:stretch>
                  <a:fillRect l="-780" t="-18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61CDD6-4683-4BAF-DD3C-D40CD1D7B97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187631" y="6472241"/>
            <a:ext cx="609600" cy="385759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6A8443AA-07D0-8AB9-9874-33142F7AD6F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158836" y="144934"/>
                <a:ext cx="8637751" cy="838200"/>
              </a:xfrm>
            </p:spPr>
            <p:txBody>
              <a:bodyPr/>
              <a:lstStyle/>
              <a:p>
                <a:r>
                  <a:rPr lang="en-US" dirty="0"/>
                  <a:t>1. For the desired peak field, what harmonics are possible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=275</m:t>
                    </m:r>
                  </m:oMath>
                </a14:m>
                <a:r>
                  <a:rPr lang="en-GB" dirty="0"/>
                  <a:t> mm,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𝑐𝑒𝑙𝑙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GB" dirty="0"/>
                  <a:t>0.8 m) </a:t>
                </a:r>
              </a:p>
            </p:txBody>
          </p:sp>
        </mc:Choice>
        <mc:Fallback xmlns=""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6A8443AA-07D0-8AB9-9874-33142F7AD6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158836" y="144934"/>
                <a:ext cx="8637751" cy="838200"/>
              </a:xfrm>
              <a:blipFill>
                <a:blip r:embed="rId4"/>
                <a:stretch>
                  <a:fillRect l="-1411" t="-13139" b="-277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917CDAF-A51B-F0F7-AC9E-FB47E60DCCD8}"/>
              </a:ext>
            </a:extLst>
          </p:cNvPr>
          <p:cNvCxnSpPr/>
          <p:nvPr/>
        </p:nvCxnSpPr>
        <p:spPr>
          <a:xfrm>
            <a:off x="3130881" y="6289142"/>
            <a:ext cx="3125037" cy="0"/>
          </a:xfrm>
          <a:prstGeom prst="line">
            <a:avLst/>
          </a:pr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BC114FA-E9FA-7D8A-C47B-459023C3BD7F}"/>
                  </a:ext>
                </a:extLst>
              </p:cNvPr>
              <p:cNvSpPr txBox="1"/>
              <p:nvPr/>
            </p:nvSpPr>
            <p:spPr>
              <a:xfrm>
                <a:off x="5260772" y="5820218"/>
                <a:ext cx="1946855" cy="369332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𝟐𝟕𝟓</m:t>
                    </m:r>
                    <m:r>
                      <a:rPr lang="en-US" b="1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ontserrat" panose="00000500000000000000" pitchFamily="2" charset="0"/>
                  </a:rPr>
                  <a:t>mm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BC114FA-E9FA-7D8A-C47B-459023C3BD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0772" y="5820218"/>
                <a:ext cx="1946855" cy="369332"/>
              </a:xfrm>
              <a:prstGeom prst="rect">
                <a:avLst/>
              </a:prstGeom>
              <a:blipFill>
                <a:blip r:embed="rId5"/>
                <a:stretch>
                  <a:fillRect t="-4688" b="-23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>
            <a:extLst>
              <a:ext uri="{FF2B5EF4-FFF2-40B4-BE49-F238E27FC236}">
                <a16:creationId xmlns:a16="http://schemas.microsoft.com/office/drawing/2014/main" id="{4D1A1BD7-46C9-255E-51FD-33FB1883E071}"/>
              </a:ext>
            </a:extLst>
          </p:cNvPr>
          <p:cNvGrpSpPr/>
          <p:nvPr/>
        </p:nvGrpSpPr>
        <p:grpSpPr>
          <a:xfrm>
            <a:off x="3433898" y="4127360"/>
            <a:ext cx="1875129" cy="703098"/>
            <a:chOff x="6828634" y="4097333"/>
            <a:chExt cx="1875129" cy="703098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57483C95-172F-F5BC-81A7-2A6DB9EE5270}"/>
                    </a:ext>
                  </a:extLst>
                </p:cNvPr>
                <p:cNvSpPr txBox="1"/>
                <p:nvPr/>
              </p:nvSpPr>
              <p:spPr>
                <a:xfrm>
                  <a:off x="6828634" y="4097333"/>
                  <a:ext cx="1758305" cy="646331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𝑇h</m:t>
                      </m:r>
                      <m:r>
                        <a:rPr lang="en-US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≤300 </m:t>
                      </m:r>
                    </m:oMath>
                  </a14:m>
                  <a:r>
                    <a:rPr lang="en-GB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Montserrat" panose="00000500000000000000" pitchFamily="2" charset="0"/>
                    </a:rPr>
                    <a:t>mm</a:t>
                  </a:r>
                </a:p>
                <a:p>
                  <a:pPr algn="l"/>
                  <a:endParaRPr lang="en-GB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57483C95-172F-F5BC-81A7-2A6DB9EE527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28634" y="4097333"/>
                  <a:ext cx="1758305" cy="646331"/>
                </a:xfrm>
                <a:prstGeom prst="rect">
                  <a:avLst/>
                </a:prstGeom>
                <a:blipFill>
                  <a:blip r:embed="rId6"/>
                  <a:stretch>
                    <a:fillRect t="-181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B9CB7BB9-C95F-C208-26A9-0ED3636C0A0B}"/>
                    </a:ext>
                  </a:extLst>
                </p:cNvPr>
                <p:cNvSpPr txBox="1"/>
                <p:nvPr/>
              </p:nvSpPr>
              <p:spPr>
                <a:xfrm>
                  <a:off x="6858821" y="4431099"/>
                  <a:ext cx="184494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b="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L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≤300 </m:t>
                      </m:r>
                    </m:oMath>
                  </a14:m>
                  <a:r>
                    <a:rPr lang="en-GB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Montserrat" panose="00000500000000000000" pitchFamily="2" charset="0"/>
                    </a:rPr>
                    <a:t>mm</a:t>
                  </a:r>
                </a:p>
              </p:txBody>
            </p:sp>
          </mc:Choice>
          <mc:Fallback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B9CB7BB9-C95F-C208-26A9-0ED3636C0A0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58821" y="4431099"/>
                  <a:ext cx="1844942" cy="369332"/>
                </a:xfrm>
                <a:prstGeom prst="rect">
                  <a:avLst/>
                </a:prstGeom>
                <a:blipFill>
                  <a:blip r:embed="rId7"/>
                  <a:stretch>
                    <a:fillRect l="-2640" t="-10000" b="-2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11E89C6-F4D7-2336-8EE9-E191271F9ABE}"/>
              </a:ext>
            </a:extLst>
          </p:cNvPr>
          <p:cNvCxnSpPr/>
          <p:nvPr/>
        </p:nvCxnSpPr>
        <p:spPr>
          <a:xfrm>
            <a:off x="3221316" y="4108650"/>
            <a:ext cx="248727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01FC69E-E2D8-509A-B11F-29E124C84AFB}"/>
              </a:ext>
            </a:extLst>
          </p:cNvPr>
          <p:cNvCxnSpPr>
            <a:cxnSpLocks/>
          </p:cNvCxnSpPr>
          <p:nvPr/>
        </p:nvCxnSpPr>
        <p:spPr>
          <a:xfrm flipV="1">
            <a:off x="5040068" y="3817088"/>
            <a:ext cx="0" cy="250465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6B209F0-F07D-FEEC-CC13-85F495199BB7}"/>
              </a:ext>
            </a:extLst>
          </p:cNvPr>
          <p:cNvCxnSpPr>
            <a:cxnSpLocks/>
          </p:cNvCxnSpPr>
          <p:nvPr/>
        </p:nvCxnSpPr>
        <p:spPr>
          <a:xfrm>
            <a:off x="5708587" y="4964434"/>
            <a:ext cx="124066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E1D822F-7492-D286-3F84-DF4587978F63}"/>
              </a:ext>
            </a:extLst>
          </p:cNvPr>
          <p:cNvCxnSpPr>
            <a:cxnSpLocks/>
          </p:cNvCxnSpPr>
          <p:nvPr/>
        </p:nvCxnSpPr>
        <p:spPr>
          <a:xfrm>
            <a:off x="2929914" y="5151501"/>
            <a:ext cx="29140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66B9CFF-C4EC-9BA4-E877-6FFFFB2C1EDF}"/>
              </a:ext>
            </a:extLst>
          </p:cNvPr>
          <p:cNvSpPr txBox="1"/>
          <p:nvPr/>
        </p:nvSpPr>
        <p:spPr>
          <a:xfrm>
            <a:off x="5668395" y="5014230"/>
            <a:ext cx="1280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150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</a:rPr>
              <a:t>mm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8717384-7E6E-6DBD-DBE8-A97243750856}"/>
              </a:ext>
            </a:extLst>
          </p:cNvPr>
          <p:cNvSpPr txBox="1"/>
          <p:nvPr/>
        </p:nvSpPr>
        <p:spPr>
          <a:xfrm>
            <a:off x="2849831" y="5177140"/>
            <a:ext cx="1280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25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</a:rPr>
              <a:t>mm</a:t>
            </a:r>
          </a:p>
        </p:txBody>
      </p:sp>
    </p:spTree>
    <p:extLst>
      <p:ext uri="{BB962C8B-B14F-4D97-AF65-F5344CB8AC3E}">
        <p14:creationId xmlns:p14="http://schemas.microsoft.com/office/powerpoint/2010/main" val="895357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B931DD-C98C-04DE-EBF7-127C6FCB97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8B54F32-93A9-B51E-7FB0-7D9D98CA3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Scan of 2 Coils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32E1B3-771B-C99E-5366-7CB25FEA2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2984" y="1085401"/>
            <a:ext cx="8021875" cy="5494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504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E25953E-4673-817C-C8D7-ADFA86132A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052" y="1101034"/>
            <a:ext cx="8468905" cy="548850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B6D04E-F210-64B6-1762-94BA07D8783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22380E2-B314-4473-979E-CB092D5F5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Scan of 2 Coils</a:t>
            </a:r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B768B81-9F39-F1D7-EA27-708A44673ADA}"/>
              </a:ext>
            </a:extLst>
          </p:cNvPr>
          <p:cNvGrpSpPr/>
          <p:nvPr/>
        </p:nvGrpSpPr>
        <p:grpSpPr>
          <a:xfrm>
            <a:off x="9361376" y="2127985"/>
            <a:ext cx="1865162" cy="829527"/>
            <a:chOff x="6472690" y="3019647"/>
            <a:chExt cx="1658679" cy="737694"/>
          </a:xfrm>
        </p:grpSpPr>
        <p:sp>
          <p:nvSpPr>
            <p:cNvPr id="8" name="Multiplication Sign 7">
              <a:extLst>
                <a:ext uri="{FF2B5EF4-FFF2-40B4-BE49-F238E27FC236}">
                  <a16:creationId xmlns:a16="http://schemas.microsoft.com/office/drawing/2014/main" id="{097D78B1-9555-C638-B2AE-DE31C7282D87}"/>
                </a:ext>
              </a:extLst>
            </p:cNvPr>
            <p:cNvSpPr/>
            <p:nvPr/>
          </p:nvSpPr>
          <p:spPr>
            <a:xfrm>
              <a:off x="6472690" y="3019647"/>
              <a:ext cx="511270" cy="478466"/>
            </a:xfrm>
            <a:prstGeom prst="mathMultiply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8384CB9-863A-6DFE-A951-131A506D5308}"/>
                </a:ext>
              </a:extLst>
            </p:cNvPr>
            <p:cNvSpPr txBox="1"/>
            <p:nvPr/>
          </p:nvSpPr>
          <p:spPr>
            <a:xfrm>
              <a:off x="6472690" y="3428896"/>
              <a:ext cx="1658679" cy="328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chemeClr val="accent1">
                      <a:lumMod val="75000"/>
                    </a:schemeClr>
                  </a:solidFill>
                  <a:latin typeface="Montserrat" panose="00000500000000000000" pitchFamily="2" charset="0"/>
                </a:rPr>
                <a:t>Target</a:t>
              </a:r>
              <a:endParaRPr lang="en-GB" b="1" dirty="0">
                <a:solidFill>
                  <a:schemeClr val="accent1">
                    <a:lumMod val="75000"/>
                  </a:schemeClr>
                </a:solidFill>
                <a:latin typeface="Montserrat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5466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E6A42612-9E28-32C9-2BB9-C995625DE18B}"/>
              </a:ext>
            </a:extLst>
          </p:cNvPr>
          <p:cNvGrpSpPr/>
          <p:nvPr/>
        </p:nvGrpSpPr>
        <p:grpSpPr>
          <a:xfrm>
            <a:off x="2293065" y="1285037"/>
            <a:ext cx="7605870" cy="5187204"/>
            <a:chOff x="2293065" y="1285037"/>
            <a:chExt cx="7605870" cy="518720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9A6CD87-6B43-79C2-856D-DDABDD6E1E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93065" y="1285037"/>
              <a:ext cx="7605870" cy="5187204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21A7A9-17CB-BC9D-38C8-83833189DE08}"/>
                </a:ext>
              </a:extLst>
            </p:cNvPr>
            <p:cNvSpPr txBox="1"/>
            <p:nvPr/>
          </p:nvSpPr>
          <p:spPr>
            <a:xfrm>
              <a:off x="6795342" y="6031138"/>
              <a:ext cx="935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[MPa]</a:t>
              </a:r>
              <a:endPara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FD68EC-498F-A9CE-0CED-9EB5D8673E2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760F1D3-ED4B-F92E-7082-83834F68C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Scan of 2 Coils (peak possible field)</a:t>
            </a:r>
            <a:endParaRPr lang="en-GB" dirty="0"/>
          </a:p>
        </p:txBody>
      </p:sp>
      <p:sp>
        <p:nvSpPr>
          <p:cNvPr id="9" name="Multiplication Sign 8">
            <a:extLst>
              <a:ext uri="{FF2B5EF4-FFF2-40B4-BE49-F238E27FC236}">
                <a16:creationId xmlns:a16="http://schemas.microsoft.com/office/drawing/2014/main" id="{18A3DC47-CD8B-849A-3E97-DC83D68BC092}"/>
              </a:ext>
            </a:extLst>
          </p:cNvPr>
          <p:cNvSpPr/>
          <p:nvPr/>
        </p:nvSpPr>
        <p:spPr>
          <a:xfrm>
            <a:off x="6184999" y="3148710"/>
            <a:ext cx="574916" cy="538029"/>
          </a:xfrm>
          <a:prstGeom prst="mathMultiply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645CF9-EB5D-AA39-F4C6-B856C53CD1F3}"/>
              </a:ext>
            </a:extLst>
          </p:cNvPr>
          <p:cNvSpPr txBox="1"/>
          <p:nvPr/>
        </p:nvSpPr>
        <p:spPr>
          <a:xfrm>
            <a:off x="6184999" y="3608905"/>
            <a:ext cx="1865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Montserrat" panose="00000500000000000000" pitchFamily="2" charset="0"/>
              </a:rPr>
              <a:t>Target</a:t>
            </a:r>
            <a:endParaRPr lang="en-GB" b="1" dirty="0">
              <a:solidFill>
                <a:schemeClr val="accent1">
                  <a:lumMod val="75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1722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9BBCB3-37B0-88EA-CFFF-4AEA99DC75E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175804-15F0-C5F4-9D72-5B53CD242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84846" y="2304529"/>
            <a:ext cx="7836141" cy="1579791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44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Analysis – 4 Coils</a:t>
            </a:r>
            <a:endParaRPr lang="en-GB" sz="4400" dirty="0">
              <a:solidFill>
                <a:schemeClr val="accent6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8570B-88F3-58DB-D8A5-6878A36B75D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1B092E-BDE6-4B0A-BBC4-CDE30A06FEBF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10/11/2024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89574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DAF0E4-592E-0FCE-6645-E1EE6DDFBA2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F3680FA-A562-0433-17A8-195B58BB7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Coil Scan (gap between is 200 mm)</a:t>
            </a:r>
            <a:endParaRPr lang="en-GB" dirty="0"/>
          </a:p>
        </p:txBody>
      </p:sp>
      <p:pic>
        <p:nvPicPr>
          <p:cNvPr id="9" name="Content Placeholder 8" descr="A graph with a blue yellow and orange squares&#10;&#10;Description automatically generated">
            <a:extLst>
              <a:ext uri="{FF2B5EF4-FFF2-40B4-BE49-F238E27FC236}">
                <a16:creationId xmlns:a16="http://schemas.microsoft.com/office/drawing/2014/main" id="{99BAA266-3999-354B-969F-B662C99A34E8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6" t="-2048" r="19012" b="2048"/>
          <a:stretch/>
        </p:blipFill>
        <p:spPr>
          <a:xfrm>
            <a:off x="541952" y="3264195"/>
            <a:ext cx="3712214" cy="3309159"/>
          </a:xfr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FA676FB-EA09-D55D-26A1-F28D6A90B2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2521" y="1863475"/>
            <a:ext cx="6247619" cy="427936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EE03C9FA-025F-1B03-F4B3-C8B2F979221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1952" y="1522829"/>
                <a:ext cx="4454651" cy="1906171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6">
                      <a:lumMod val="60000"/>
                      <a:lumOff val="40000"/>
                    </a:schemeClr>
                  </a:buClr>
                  <a:buFont typeface="Wingdings" charset="2"/>
                  <a:buChar char="§"/>
                  <a:defRPr sz="2800" kern="1200">
                    <a:solidFill>
                      <a:schemeClr val="bg2">
                        <a:lumMod val="25000"/>
                      </a:schemeClr>
                    </a:solidFill>
                    <a:latin typeface="Montserrat" panose="00000500000000000000" pitchFamily="2" charset="0"/>
                    <a:ea typeface="+mn-ea"/>
                    <a:cs typeface="Calibri Light" panose="020F0302020204030204" pitchFamily="34" charset="0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6">
                      <a:lumMod val="60000"/>
                      <a:lumOff val="40000"/>
                    </a:schemeClr>
                  </a:buClr>
                  <a:buFont typeface="Wingdings" charset="2"/>
                  <a:buChar char="§"/>
                  <a:defRPr sz="2400" kern="1200">
                    <a:solidFill>
                      <a:schemeClr val="bg2">
                        <a:lumMod val="25000"/>
                      </a:schemeClr>
                    </a:solidFill>
                    <a:latin typeface="Montserrat" panose="00000500000000000000" pitchFamily="2" charset="0"/>
                    <a:ea typeface="+mn-ea"/>
                    <a:cs typeface="Calibri Light" panose="020F0302020204030204" pitchFamily="34" charset="0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6">
                      <a:lumMod val="60000"/>
                      <a:lumOff val="40000"/>
                    </a:schemeClr>
                  </a:buClr>
                  <a:buFont typeface="Wingdings" charset="2"/>
                  <a:buChar char="§"/>
                  <a:defRPr sz="2000" kern="1200">
                    <a:solidFill>
                      <a:schemeClr val="bg2">
                        <a:lumMod val="25000"/>
                      </a:schemeClr>
                    </a:solidFill>
                    <a:latin typeface="Montserrat" panose="00000500000000000000" pitchFamily="2" charset="0"/>
                    <a:ea typeface="+mn-ea"/>
                    <a:cs typeface="Calibri Light" panose="020F0302020204030204" pitchFamily="34" charset="0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6">
                      <a:lumMod val="60000"/>
                      <a:lumOff val="40000"/>
                    </a:schemeClr>
                  </a:buClr>
                  <a:buFont typeface="Wingdings" charset="2"/>
                  <a:buChar char="§"/>
                  <a:defRPr sz="2000" kern="1200">
                    <a:solidFill>
                      <a:schemeClr val="bg2">
                        <a:lumMod val="25000"/>
                      </a:schemeClr>
                    </a:solidFill>
                    <a:latin typeface="Montserrat" panose="00000500000000000000" pitchFamily="2" charset="0"/>
                    <a:ea typeface="+mn-ea"/>
                    <a:cs typeface="Calibri Light" panose="020F0302020204030204" pitchFamily="34" charset="0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6">
                      <a:lumMod val="60000"/>
                      <a:lumOff val="40000"/>
                    </a:schemeClr>
                  </a:buClr>
                  <a:buFont typeface="Wingdings" charset="2"/>
                  <a:buChar char="§"/>
                  <a:defRPr sz="2000" kern="1200">
                    <a:solidFill>
                      <a:schemeClr val="bg2">
                        <a:lumMod val="25000"/>
                      </a:schemeClr>
                    </a:solidFill>
                    <a:latin typeface="Montserrat" panose="00000500000000000000" pitchFamily="2" charset="0"/>
                    <a:ea typeface="+mn-ea"/>
                    <a:cs typeface="Calibri Light" panose="020F0302020204030204" pitchFamily="34" charset="0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i="1" dirty="0">
                    <a:latin typeface="Cambria Math" panose="02040503050406030204" pitchFamily="18" charset="0"/>
                  </a:rPr>
                  <a:t>Gap Waveguide = 200 mm</a:t>
                </a:r>
              </a:p>
              <a:p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60 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≤250 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50 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𝑇h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≤200 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Coil 2: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275 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</a:rPr>
                      <m:t>≤375 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Coil 1: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</a:rPr>
                      <m:t>=275 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en-GB" sz="2000" dirty="0"/>
              </a:p>
            </p:txBody>
          </p:sp>
        </mc:Choice>
        <mc:Fallback>
          <p:sp>
            <p:nvSpPr>
              <p:cNvPr id="5" name="Content Placeholder 1">
                <a:extLst>
                  <a:ext uri="{FF2B5EF4-FFF2-40B4-BE49-F238E27FC236}">
                    <a16:creationId xmlns:a16="http://schemas.microsoft.com/office/drawing/2014/main" id="{EE03C9FA-025F-1B03-F4B3-C8B2F97922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952" y="1522829"/>
                <a:ext cx="4454651" cy="1906171"/>
              </a:xfrm>
              <a:prstGeom prst="rect">
                <a:avLst/>
              </a:prstGeom>
              <a:blipFill>
                <a:blip r:embed="rId4"/>
                <a:stretch>
                  <a:fillRect l="-1231" t="-1917" b="-35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1293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2C41FE5-28B2-99E2-5D8A-267918DB746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830C2A-E062-868A-80AC-F662F63B5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3442" y="69962"/>
            <a:ext cx="8713145" cy="838200"/>
          </a:xfrm>
        </p:spPr>
        <p:txBody>
          <a:bodyPr/>
          <a:lstStyle/>
          <a:p>
            <a:r>
              <a:rPr lang="en-US" dirty="0"/>
              <a:t>4 Coil Scan Conclusions </a:t>
            </a:r>
            <a:r>
              <a:rPr lang="en-US" sz="1600" dirty="0"/>
              <a:t>(geometry creating highest field on axis)</a:t>
            </a: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D2633A8-C2A4-B17E-613B-FF356DBB0DD0}"/>
              </a:ext>
            </a:extLst>
          </p:cNvPr>
          <p:cNvGrpSpPr/>
          <p:nvPr/>
        </p:nvGrpSpPr>
        <p:grpSpPr>
          <a:xfrm>
            <a:off x="235768" y="1682497"/>
            <a:ext cx="6912855" cy="4664706"/>
            <a:chOff x="2029125" y="1145197"/>
            <a:chExt cx="7463354" cy="509000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2E30C90-55DD-43AB-D417-51E477AF59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29125" y="1145197"/>
              <a:ext cx="7463354" cy="5090008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4CA293A-1D4A-028D-E389-B3BF1F361569}"/>
                </a:ext>
              </a:extLst>
            </p:cNvPr>
            <p:cNvGrpSpPr/>
            <p:nvPr/>
          </p:nvGrpSpPr>
          <p:grpSpPr>
            <a:xfrm>
              <a:off x="5163419" y="3350729"/>
              <a:ext cx="1865162" cy="829527"/>
              <a:chOff x="6184999" y="3148710"/>
              <a:chExt cx="1865162" cy="829527"/>
            </a:xfrm>
          </p:grpSpPr>
          <p:sp>
            <p:nvSpPr>
              <p:cNvPr id="9" name="Multiplication Sign 8">
                <a:extLst>
                  <a:ext uri="{FF2B5EF4-FFF2-40B4-BE49-F238E27FC236}">
                    <a16:creationId xmlns:a16="http://schemas.microsoft.com/office/drawing/2014/main" id="{9520E0F9-FAE3-698E-683C-69FEAB85CE86}"/>
                  </a:ext>
                </a:extLst>
              </p:cNvPr>
              <p:cNvSpPr/>
              <p:nvPr/>
            </p:nvSpPr>
            <p:spPr>
              <a:xfrm>
                <a:off x="6184999" y="3148710"/>
                <a:ext cx="574916" cy="538029"/>
              </a:xfrm>
              <a:prstGeom prst="mathMultiply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6D8BD38-88D4-D06B-864C-122B02D93A27}"/>
                  </a:ext>
                </a:extLst>
              </p:cNvPr>
              <p:cNvSpPr txBox="1"/>
              <p:nvPr/>
            </p:nvSpPr>
            <p:spPr>
              <a:xfrm>
                <a:off x="6184999" y="3608905"/>
                <a:ext cx="18651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b="1" dirty="0">
                    <a:solidFill>
                      <a:schemeClr val="accent1">
                        <a:lumMod val="75000"/>
                      </a:schemeClr>
                    </a:solidFill>
                    <a:latin typeface="Montserrat" panose="00000500000000000000" pitchFamily="2" charset="0"/>
                  </a:rPr>
                  <a:t>Target</a:t>
                </a:r>
                <a:endParaRPr lang="en-GB" b="1" dirty="0">
                  <a:solidFill>
                    <a:schemeClr val="accent1">
                      <a:lumMod val="75000"/>
                    </a:schemeClr>
                  </a:solidFill>
                  <a:latin typeface="Montserrat" panose="00000500000000000000" pitchFamily="2" charset="0"/>
                </a:endParaRPr>
              </a:p>
            </p:txBody>
          </p:sp>
        </p:grp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B545827B-D1CD-87B7-FD0A-8F842F78BD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7912" y="1682497"/>
            <a:ext cx="4538069" cy="429256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7402936-3E3C-00FE-997E-8A6423CB4F92}"/>
                  </a:ext>
                </a:extLst>
              </p:cNvPr>
              <p:cNvSpPr txBox="1"/>
              <p:nvPr/>
            </p:nvSpPr>
            <p:spPr>
              <a:xfrm>
                <a:off x="7854208" y="1358255"/>
                <a:ext cx="31268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  <m:r>
                      <a:rPr lang="en-US" b="0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</a:rPr>
                      <m:t>=300 </m:t>
                    </m:r>
                  </m:oMath>
                </a14:m>
                <a:r>
                  <a:rPr lang="en-GB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MPa in each coil</a:t>
                </a: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7402936-3E3C-00FE-997E-8A6423CB4F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4208" y="1358255"/>
                <a:ext cx="3126897" cy="369332"/>
              </a:xfrm>
              <a:prstGeom prst="rect">
                <a:avLst/>
              </a:prstGeom>
              <a:blipFill>
                <a:blip r:embed="rId4"/>
                <a:stretch>
                  <a:fillRect t="-8333" b="-2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 22">
            <a:extLst>
              <a:ext uri="{FF2B5EF4-FFF2-40B4-BE49-F238E27FC236}">
                <a16:creationId xmlns:a16="http://schemas.microsoft.com/office/drawing/2014/main" id="{2DB0DE66-F7AA-11E2-087F-83EE853F9A57}"/>
              </a:ext>
            </a:extLst>
          </p:cNvPr>
          <p:cNvGrpSpPr/>
          <p:nvPr/>
        </p:nvGrpSpPr>
        <p:grpSpPr>
          <a:xfrm>
            <a:off x="7854208" y="5091170"/>
            <a:ext cx="621531" cy="627687"/>
            <a:chOff x="7841986" y="1297089"/>
            <a:chExt cx="872242" cy="1035354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03A75C1-9D55-9EEF-AE23-8C0F418CF5A1}"/>
                </a:ext>
              </a:extLst>
            </p:cNvPr>
            <p:cNvCxnSpPr>
              <a:cxnSpLocks/>
            </p:cNvCxnSpPr>
            <p:nvPr/>
          </p:nvCxnSpPr>
          <p:spPr>
            <a:xfrm>
              <a:off x="7878726" y="2147777"/>
              <a:ext cx="44302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26FD2E5-F0E9-4F43-2F81-ABE159FE67A8}"/>
                </a:ext>
              </a:extLst>
            </p:cNvPr>
            <p:cNvGrpSpPr/>
            <p:nvPr/>
          </p:nvGrpSpPr>
          <p:grpSpPr>
            <a:xfrm>
              <a:off x="7841986" y="1297089"/>
              <a:ext cx="872242" cy="1035354"/>
              <a:chOff x="7841986" y="1297089"/>
              <a:chExt cx="872242" cy="1035354"/>
            </a:xfrm>
          </p:grpSpPr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A7FDCCED-F1C4-D7FF-053D-E498968E1583}"/>
                  </a:ext>
                </a:extLst>
              </p:cNvPr>
              <p:cNvCxnSpPr/>
              <p:nvPr/>
            </p:nvCxnSpPr>
            <p:spPr>
              <a:xfrm flipV="1">
                <a:off x="7878726" y="1541721"/>
                <a:ext cx="0" cy="60605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23EDA3F-8CBA-7314-D955-141B877F2527}"/>
                  </a:ext>
                </a:extLst>
              </p:cNvPr>
              <p:cNvSpPr txBox="1"/>
              <p:nvPr/>
            </p:nvSpPr>
            <p:spPr>
              <a:xfrm>
                <a:off x="7841986" y="1297089"/>
                <a:ext cx="4430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ontserrat" panose="00000500000000000000" pitchFamily="2" charset="0"/>
                  </a:rPr>
                  <a:t>z</a:t>
                </a:r>
                <a:endParaRPr lang="en-GB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ontserrat" panose="00000500000000000000" pitchFamily="2" charset="0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77B4A8B-685B-CBB3-EA92-F20F7D68734B}"/>
                  </a:ext>
                </a:extLst>
              </p:cNvPr>
              <p:cNvSpPr txBox="1"/>
              <p:nvPr/>
            </p:nvSpPr>
            <p:spPr>
              <a:xfrm>
                <a:off x="8271206" y="1963111"/>
                <a:ext cx="4430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ontserrat" panose="00000500000000000000" pitchFamily="2" charset="0"/>
                  </a:rPr>
                  <a:t>r</a:t>
                </a:r>
                <a:endParaRPr lang="en-GB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ontserrat" panose="00000500000000000000" pitchFamily="2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33819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5BDE80A-10EA-AC92-415E-54D335ACBD37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6408065" y="1248569"/>
                <a:ext cx="5422322" cy="4917401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To get towards desired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0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𝐁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</m:fName>
                      <m:e>
                        <m:r>
                          <a:rPr lang="en-US" sz="24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n-US" sz="24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4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2400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sz="2400" dirty="0"/>
                  <a:t> 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sz="2000" dirty="0"/>
                  <a:t>Reduce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000" dirty="0"/>
                  <a:t> (design change)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GB" sz="2000" dirty="0"/>
                  <a:t>Increase the cell length ?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GB" sz="2000" dirty="0"/>
                  <a:t>… consider pre-stress compression, coils treated as system (lower stresses) …Break coils into 2 ? (same radii, diff radii </a:t>
                </a:r>
              </a:p>
              <a:p>
                <a:pPr marL="457200" lvl="1" indent="0">
                  <a:buNone/>
                </a:pPr>
                <a:r>
                  <a:rPr lang="en-GB" b="1" dirty="0"/>
                  <a:t>Or</a:t>
                </a:r>
              </a:p>
              <a:p>
                <a:pPr lvl="1"/>
                <a:r>
                  <a:rPr lang="en-GB" dirty="0"/>
                  <a:t>reduce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1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𝐁</m:t>
                            </m:r>
                          </m:e>
                          <m:sub>
                            <m:r>
                              <a:rPr lang="en-US" b="1" i="0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</m:fName>
                      <m:e>
                        <m:r>
                          <a:rPr lang="en-US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en-US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b="1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dirty="0"/>
                  <a:t>  ….. 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D5BDE80A-10EA-AC92-415E-54D335ACBD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6408065" y="1248569"/>
                <a:ext cx="5422322" cy="4917401"/>
              </a:xfrm>
              <a:blipFill>
                <a:blip r:embed="rId2"/>
                <a:stretch>
                  <a:fillRect l="-1685" t="-868" r="-7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610A93-8431-8D70-A376-2AE795E3180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E2D8A9D-C8F6-F7EA-77FF-7B8E7D7CD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11309FC-3E52-298A-EC56-745F924D2507}"/>
              </a:ext>
            </a:extLst>
          </p:cNvPr>
          <p:cNvSpPr/>
          <p:nvPr/>
        </p:nvSpPr>
        <p:spPr>
          <a:xfrm>
            <a:off x="914400" y="2250831"/>
            <a:ext cx="1135464" cy="693336"/>
          </a:xfrm>
          <a:prstGeom prst="rect">
            <a:avLst/>
          </a:prstGeom>
          <a:solidFill>
            <a:srgbClr val="8EC7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0DD9E2-45B1-28E0-0D93-7C6EEDDDDF03}"/>
              </a:ext>
            </a:extLst>
          </p:cNvPr>
          <p:cNvSpPr/>
          <p:nvPr/>
        </p:nvSpPr>
        <p:spPr>
          <a:xfrm>
            <a:off x="914400" y="4865077"/>
            <a:ext cx="1135464" cy="693336"/>
          </a:xfrm>
          <a:prstGeom prst="rect">
            <a:avLst/>
          </a:prstGeom>
          <a:solidFill>
            <a:srgbClr val="8EC7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995B28-3ED3-5003-FDF1-298F0ED82463}"/>
              </a:ext>
            </a:extLst>
          </p:cNvPr>
          <p:cNvSpPr/>
          <p:nvPr/>
        </p:nvSpPr>
        <p:spPr>
          <a:xfrm>
            <a:off x="4131548" y="2250831"/>
            <a:ext cx="1135464" cy="693336"/>
          </a:xfrm>
          <a:prstGeom prst="rect">
            <a:avLst/>
          </a:prstGeom>
          <a:solidFill>
            <a:srgbClr val="8EC7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E084034-F221-4904-D129-0AB9FED4EAED}"/>
              </a:ext>
            </a:extLst>
          </p:cNvPr>
          <p:cNvSpPr/>
          <p:nvPr/>
        </p:nvSpPr>
        <p:spPr>
          <a:xfrm>
            <a:off x="4131548" y="4865077"/>
            <a:ext cx="1135464" cy="693336"/>
          </a:xfrm>
          <a:prstGeom prst="rect">
            <a:avLst/>
          </a:prstGeom>
          <a:solidFill>
            <a:srgbClr val="8EC7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6D66C9-762D-AADB-AF46-9D0A7CEFBD50}"/>
              </a:ext>
            </a:extLst>
          </p:cNvPr>
          <p:cNvSpPr/>
          <p:nvPr/>
        </p:nvSpPr>
        <p:spPr>
          <a:xfrm>
            <a:off x="296562" y="1617785"/>
            <a:ext cx="5702304" cy="449161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550F986-C73B-A531-96E2-727BA8A31460}"/>
              </a:ext>
            </a:extLst>
          </p:cNvPr>
          <p:cNvCxnSpPr>
            <a:cxnSpLocks/>
            <a:endCxn id="9" idx="3"/>
          </p:cNvCxnSpPr>
          <p:nvPr/>
        </p:nvCxnSpPr>
        <p:spPr>
          <a:xfrm flipV="1">
            <a:off x="3025087" y="3863592"/>
            <a:ext cx="2973779" cy="15072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01D41B2-E346-C560-F8B2-35660E7A625B}"/>
              </a:ext>
            </a:extLst>
          </p:cNvPr>
          <p:cNvCxnSpPr>
            <a:cxnSpLocks/>
          </p:cNvCxnSpPr>
          <p:nvPr/>
        </p:nvCxnSpPr>
        <p:spPr>
          <a:xfrm flipH="1" flipV="1">
            <a:off x="3050015" y="1244431"/>
            <a:ext cx="22761" cy="2633617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F605D64-F18D-ACD0-DC0B-63CAEB286DF1}"/>
                  </a:ext>
                </a:extLst>
              </p:cNvPr>
              <p:cNvSpPr txBox="1"/>
              <p:nvPr/>
            </p:nvSpPr>
            <p:spPr>
              <a:xfrm>
                <a:off x="4538811" y="3070163"/>
                <a:ext cx="728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F605D64-F18D-ACD0-DC0B-63CAEB286D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8811" y="3070163"/>
                <a:ext cx="728201" cy="369332"/>
              </a:xfrm>
              <a:prstGeom prst="rect">
                <a:avLst/>
              </a:prstGeom>
              <a:blipFill>
                <a:blip r:embed="rId3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AE71291-6924-D210-645E-EF14B4851AA1}"/>
                  </a:ext>
                </a:extLst>
              </p:cNvPr>
              <p:cNvSpPr txBox="1"/>
              <p:nvPr/>
            </p:nvSpPr>
            <p:spPr>
              <a:xfrm>
                <a:off x="2794734" y="5423813"/>
                <a:ext cx="728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𝑐𝑒𝑙𝑙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AE71291-6924-D210-645E-EF14B4851A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4734" y="5423813"/>
                <a:ext cx="728201" cy="369332"/>
              </a:xfrm>
              <a:prstGeom prst="rect">
                <a:avLst/>
              </a:prstGeom>
              <a:blipFill>
                <a:blip r:embed="rId4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38FF772-8364-2E78-D652-D2825F2A604B}"/>
              </a:ext>
            </a:extLst>
          </p:cNvPr>
          <p:cNvSpPr/>
          <p:nvPr/>
        </p:nvSpPr>
        <p:spPr>
          <a:xfrm>
            <a:off x="581034" y="2605909"/>
            <a:ext cx="5155603" cy="2597426"/>
          </a:xfrm>
          <a:custGeom>
            <a:avLst/>
            <a:gdLst>
              <a:gd name="connsiteX0" fmla="*/ 0 w 2114871"/>
              <a:gd name="connsiteY0" fmla="*/ 943270 h 2280089"/>
              <a:gd name="connsiteX1" fmla="*/ 572756 w 2114871"/>
              <a:gd name="connsiteY1" fmla="*/ 48967 h 2280089"/>
              <a:gd name="connsiteX2" fmla="*/ 1527350 w 2114871"/>
              <a:gd name="connsiteY2" fmla="*/ 2259604 h 2280089"/>
              <a:gd name="connsiteX3" fmla="*/ 2029767 w 2114871"/>
              <a:gd name="connsiteY3" fmla="*/ 1144237 h 2280089"/>
              <a:gd name="connsiteX4" fmla="*/ 2110154 w 2114871"/>
              <a:gd name="connsiteY4" fmla="*/ 1023657 h 2280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4871" h="2280089">
                <a:moveTo>
                  <a:pt x="0" y="943270"/>
                </a:moveTo>
                <a:cubicBezTo>
                  <a:pt x="159099" y="386424"/>
                  <a:pt x="318198" y="-170422"/>
                  <a:pt x="572756" y="48967"/>
                </a:cubicBezTo>
                <a:cubicBezTo>
                  <a:pt x="827314" y="268356"/>
                  <a:pt x="1284515" y="2077059"/>
                  <a:pt x="1527350" y="2259604"/>
                </a:cubicBezTo>
                <a:cubicBezTo>
                  <a:pt x="1770185" y="2442149"/>
                  <a:pt x="1932633" y="1350228"/>
                  <a:pt x="2029767" y="1144237"/>
                </a:cubicBezTo>
                <a:cubicBezTo>
                  <a:pt x="2126901" y="938246"/>
                  <a:pt x="2118527" y="980951"/>
                  <a:pt x="2110154" y="1023657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CFD7422-1FAF-AE7D-4735-FBF48ACB41F5}"/>
              </a:ext>
            </a:extLst>
          </p:cNvPr>
          <p:cNvCxnSpPr>
            <a:endCxn id="7" idx="2"/>
          </p:cNvCxnSpPr>
          <p:nvPr/>
        </p:nvCxnSpPr>
        <p:spPr>
          <a:xfrm flipV="1">
            <a:off x="4699280" y="2944167"/>
            <a:ext cx="0" cy="9194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B5319F0-17D6-9DAE-7DA5-508A8F985C8C}"/>
              </a:ext>
            </a:extLst>
          </p:cNvPr>
          <p:cNvCxnSpPr/>
          <p:nvPr/>
        </p:nvCxnSpPr>
        <p:spPr>
          <a:xfrm>
            <a:off x="296562" y="5788353"/>
            <a:ext cx="570230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87397B5-5366-3BDC-A550-E4B2CED6D74D}"/>
                  </a:ext>
                </a:extLst>
              </p:cNvPr>
              <p:cNvSpPr txBox="1"/>
              <p:nvPr/>
            </p:nvSpPr>
            <p:spPr>
              <a:xfrm>
                <a:off x="1451424" y="2278172"/>
                <a:ext cx="7282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0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𝐁</m:t>
                              </m:r>
                            </m:e>
                            <m:sub>
                              <m:r>
                                <a:rPr lang="en-US" b="1" i="0" smtClean="0">
                                  <a:solidFill>
                                    <a:schemeClr val="tx1">
                                      <a:lumMod val="75000"/>
                                      <a:lumOff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</m:sSub>
                        </m:fName>
                        <m:e>
                          <m:r>
                            <a:rPr lang="en-US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 smtClean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GB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87397B5-5366-3BDC-A550-E4B2CED6D7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1424" y="2278172"/>
                <a:ext cx="728201" cy="369332"/>
              </a:xfrm>
              <a:prstGeom prst="rect">
                <a:avLst/>
              </a:prstGeom>
              <a:blipFill>
                <a:blip r:embed="rId5"/>
                <a:stretch>
                  <a:fillRect r="-97500"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1441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9BBCB3-37B0-88EA-CFFF-4AEA99DC75E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175804-15F0-C5F4-9D72-5B53CD242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42314" y="2251367"/>
            <a:ext cx="7836141" cy="1579791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44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Analysis of Desired Configuration (June 2024)</a:t>
            </a:r>
            <a:endParaRPr lang="en-GB" sz="4400" dirty="0">
              <a:solidFill>
                <a:schemeClr val="accent6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8570B-88F3-58DB-D8A5-6878A36B75D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1B092E-BDE6-4B0A-BBC4-CDE30A06FEBF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10/11/2024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02159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DDA1FD-7E03-A25B-9C6F-49D80F818AD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AE3DFA-022C-2E6B-1B02-9D0899310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US-MAP Optics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AE4783-882A-B77F-35BA-64184CC6D9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61286"/>
            <a:ext cx="12192000" cy="29322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51D32F0-DBE6-5DD1-4D14-61A8A45522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82517"/>
            <a:ext cx="12192000" cy="1946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1059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E3BD5F-EB09-89FD-7F9A-750A77032ED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59492" y="4907666"/>
            <a:ext cx="11673016" cy="1478291"/>
          </a:xfrm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CD89BA-337B-9D30-35B3-918528B16B6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0699724-B349-0375-B3D9-7114E343E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7801" y="93024"/>
            <a:ext cx="8637751" cy="838200"/>
          </a:xfrm>
        </p:spPr>
        <p:txBody>
          <a:bodyPr/>
          <a:lstStyle/>
          <a:p>
            <a:r>
              <a:rPr lang="en-US" dirty="0"/>
              <a:t>US MAP parameters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685106-13E7-EDC3-A9B2-57BE5E1B17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40415"/>
            <a:ext cx="12192000" cy="29245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0B4AA10-CF9B-1F81-60A8-354A77FDE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17" y="1075765"/>
            <a:ext cx="11495122" cy="276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3608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DDA1FD-7E03-A25B-9C6F-49D80F818AD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AE3DFA-022C-2E6B-1B02-9D0899310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IMCC New Optics Version 2.0 June 2024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C19D4A-D337-E193-1752-15F619A201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32328"/>
            <a:ext cx="12192000" cy="139667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925C46-0AFC-AC8D-B1A6-88B7E514AF0E}"/>
              </a:ext>
            </a:extLst>
          </p:cNvPr>
          <p:cNvSpPr txBox="1"/>
          <p:nvPr/>
        </p:nvSpPr>
        <p:spPr>
          <a:xfrm>
            <a:off x="195463" y="1169898"/>
            <a:ext cx="9689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2" charset="0"/>
              </a:rPr>
              <a:t>Total Number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2" charset="0"/>
              </a:rPr>
              <a:t>of Solenoids in 1 chain: 3054 |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2" charset="0"/>
              </a:rPr>
              <a:t>Total Length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2" charset="0"/>
              </a:rPr>
              <a:t>: 850.3 m</a:t>
            </a:r>
          </a:p>
          <a:p>
            <a:pPr algn="l"/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2" charset="0"/>
              </a:rPr>
              <a:t>On axis field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2" charset="0"/>
              </a:rPr>
              <a:t>from 2.6 T to 17.9 T (in Lattice) </a:t>
            </a:r>
            <a:endParaRPr lang="en-GB" dirty="0">
              <a:solidFill>
                <a:schemeClr val="bg2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032E99-F942-C813-E11C-3923BFF673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02713"/>
            <a:ext cx="12192000" cy="2669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3657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DDA1FD-7E03-A25B-9C6F-49D80F818AD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AE3DFA-022C-2E6B-1B02-9D0899310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IMCC New Optics Version 2.0 June 2024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C19D4A-D337-E193-1752-15F619A201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58248"/>
            <a:ext cx="12192000" cy="13966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CBC996-D8DF-3D87-0EDC-0BCF5A28BA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013997"/>
            <a:ext cx="12192000" cy="19464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925C46-0AFC-AC8D-B1A6-88B7E514AF0E}"/>
              </a:ext>
            </a:extLst>
          </p:cNvPr>
          <p:cNvSpPr txBox="1"/>
          <p:nvPr/>
        </p:nvSpPr>
        <p:spPr>
          <a:xfrm>
            <a:off x="195463" y="1169898"/>
            <a:ext cx="9689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2" charset="0"/>
              </a:rPr>
              <a:t>Total Number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2" charset="0"/>
              </a:rPr>
              <a:t>of Solenoids in 1 chain: 3054 |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2" charset="0"/>
              </a:rPr>
              <a:t>Total Length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2" charset="0"/>
              </a:rPr>
              <a:t>: 850.3 m</a:t>
            </a:r>
          </a:p>
          <a:p>
            <a:pPr algn="l"/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2" charset="0"/>
              </a:rPr>
              <a:t>On axis field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2" charset="0"/>
              </a:rPr>
              <a:t>from 2.6 T to 17.9 T (in Lattice) </a:t>
            </a:r>
            <a:endParaRPr lang="en-GB" dirty="0">
              <a:solidFill>
                <a:schemeClr val="bg2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2083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5F4D43-E865-347A-A6B0-930987ACFB2C}"/>
              </a:ext>
            </a:extLst>
          </p:cNvPr>
          <p:cNvSpPr txBox="1">
            <a:spLocks/>
          </p:cNvSpPr>
          <p:nvPr/>
        </p:nvSpPr>
        <p:spPr>
          <a:xfrm>
            <a:off x="571501" y="6470573"/>
            <a:ext cx="1107948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/>
              <a:t>Progress in the Design of Magnets for a Muon Colliders, IPAC 2024 </a:t>
            </a:r>
            <a:r>
              <a:rPr lang="fr-FR" sz="1000" dirty="0">
                <a:latin typeface="Arial Narrow" panose="020B0604020202020204" pitchFamily="34" charset="0"/>
                <a:cs typeface="Arial Narrow" panose="020B0604020202020204" pitchFamily="34" charset="0"/>
              </a:rPr>
              <a:t>/ S. Fabbri/ CERN</a:t>
            </a:r>
          </a:p>
        </p:txBody>
      </p:sp>
    </p:spTree>
    <p:extLst>
      <p:ext uri="{BB962C8B-B14F-4D97-AF65-F5344CB8AC3E}">
        <p14:creationId xmlns:p14="http://schemas.microsoft.com/office/powerpoint/2010/main" val="40139830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AED403-0F89-5AAD-2254-E500E2F3129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793BD4-CDE6-1C5D-1C8D-DEF92FC7A4B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8B84613-5F14-718D-CDE8-05948B1F5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5CF53A5-444F-07BF-417D-C4A088B844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9016" y="1270270"/>
            <a:ext cx="6653968" cy="431746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DABBADF-E8AF-655E-42EC-4E6D37F509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065" y="1730163"/>
            <a:ext cx="9729716" cy="4934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97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7AE8F367-79DE-6A15-5143-2D4B8E4725E8}"/>
              </a:ext>
            </a:extLst>
          </p:cNvPr>
          <p:cNvSpPr/>
          <p:nvPr/>
        </p:nvSpPr>
        <p:spPr>
          <a:xfrm>
            <a:off x="7018019" y="1153181"/>
            <a:ext cx="4617721" cy="5669171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03D200A-104E-57B7-BDD4-BC2A1EFBC4AE}"/>
              </a:ext>
            </a:extLst>
          </p:cNvPr>
          <p:cNvSpPr/>
          <p:nvPr/>
        </p:nvSpPr>
        <p:spPr>
          <a:xfrm>
            <a:off x="556260" y="1153181"/>
            <a:ext cx="5539740" cy="5669171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9BBCB3-37B0-88EA-CFFF-4AEA99DC75E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0ECDF6B2-75C2-C27E-EA53-B3CFE960C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5204" y="78960"/>
            <a:ext cx="8637751" cy="838200"/>
          </a:xfrm>
        </p:spPr>
        <p:txBody>
          <a:bodyPr/>
          <a:lstStyle/>
          <a:p>
            <a:r>
              <a:rPr lang="en-US" sz="2400" dirty="0"/>
              <a:t>Demonstrator – Details and Results from COMSOL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F1FFC8-C893-F4EA-B7C2-5EBB9D0FEF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6441" y="1695242"/>
            <a:ext cx="3296212" cy="21083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856304-3470-8907-9FFA-5011E32A3A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790" y="3824888"/>
            <a:ext cx="4544827" cy="29974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AFE265-195C-517A-F036-1A23293FF9E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080" r="39773"/>
          <a:stretch/>
        </p:blipFill>
        <p:spPr>
          <a:xfrm>
            <a:off x="782790" y="1610889"/>
            <a:ext cx="1889760" cy="217137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6E27C96B-154D-D096-E3E2-3B0910DD7D92}"/>
              </a:ext>
            </a:extLst>
          </p:cNvPr>
          <p:cNvGrpSpPr/>
          <p:nvPr/>
        </p:nvGrpSpPr>
        <p:grpSpPr>
          <a:xfrm>
            <a:off x="7374079" y="1743087"/>
            <a:ext cx="3966442" cy="4729154"/>
            <a:chOff x="6138171" y="1168725"/>
            <a:chExt cx="4366676" cy="520634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9C3C11B-611E-904A-73CE-B7CCC207B6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41518"/>
            <a:stretch/>
          </p:blipFill>
          <p:spPr>
            <a:xfrm>
              <a:off x="6138171" y="1168725"/>
              <a:ext cx="4366676" cy="5206349"/>
            </a:xfrm>
            <a:prstGeom prst="rect">
              <a:avLst/>
            </a:prstGeom>
          </p:spPr>
        </p:pic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F22B1E1-9F8D-F2ED-3D96-3F75A4CECE22}"/>
                </a:ext>
              </a:extLst>
            </p:cNvPr>
            <p:cNvSpPr/>
            <p:nvPr/>
          </p:nvSpPr>
          <p:spPr>
            <a:xfrm>
              <a:off x="9570974" y="4032925"/>
              <a:ext cx="849390" cy="385759"/>
            </a:xfrm>
            <a:prstGeom prst="ellipse">
              <a:avLst/>
            </a:prstGeom>
            <a:noFill/>
            <a:ln w="28575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D030E2F-3AE6-8B1B-E481-6E675195CB05}"/>
                </a:ext>
              </a:extLst>
            </p:cNvPr>
            <p:cNvSpPr/>
            <p:nvPr/>
          </p:nvSpPr>
          <p:spPr>
            <a:xfrm>
              <a:off x="9570974" y="3579019"/>
              <a:ext cx="849390" cy="385759"/>
            </a:xfrm>
            <a:prstGeom prst="ellipse">
              <a:avLst/>
            </a:prstGeom>
            <a:noFill/>
            <a:ln w="28575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03B3CEB-B53D-BC04-AB41-5942AAF7F5FE}"/>
                </a:ext>
              </a:extLst>
            </p:cNvPr>
            <p:cNvSpPr/>
            <p:nvPr/>
          </p:nvSpPr>
          <p:spPr>
            <a:xfrm>
              <a:off x="9570974" y="4486831"/>
              <a:ext cx="849390" cy="385759"/>
            </a:xfrm>
            <a:prstGeom prst="ellipse">
              <a:avLst/>
            </a:prstGeom>
            <a:noFill/>
            <a:ln w="28575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0C71212-6E8D-643B-8368-3A54ECF215BA}"/>
                </a:ext>
              </a:extLst>
            </p:cNvPr>
            <p:cNvSpPr/>
            <p:nvPr/>
          </p:nvSpPr>
          <p:spPr>
            <a:xfrm>
              <a:off x="9570974" y="2206192"/>
              <a:ext cx="849390" cy="385759"/>
            </a:xfrm>
            <a:prstGeom prst="ellipse">
              <a:avLst/>
            </a:prstGeom>
            <a:noFill/>
            <a:ln w="28575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35F8493-9296-1955-6205-A98BBADA1E72}"/>
                </a:ext>
              </a:extLst>
            </p:cNvPr>
            <p:cNvSpPr/>
            <p:nvPr/>
          </p:nvSpPr>
          <p:spPr>
            <a:xfrm>
              <a:off x="9570974" y="5845019"/>
              <a:ext cx="849390" cy="385759"/>
            </a:xfrm>
            <a:prstGeom prst="ellipse">
              <a:avLst/>
            </a:prstGeom>
            <a:noFill/>
            <a:ln w="28575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Content Placeholder 8">
            <a:extLst>
              <a:ext uri="{FF2B5EF4-FFF2-40B4-BE49-F238E27FC236}">
                <a16:creationId xmlns:a16="http://schemas.microsoft.com/office/drawing/2014/main" id="{81B63A77-1626-7BDA-A665-402B2E7CFBE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567547" y="1162174"/>
            <a:ext cx="1685442" cy="398889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Details</a:t>
            </a:r>
          </a:p>
          <a:p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Content Placeholder 8">
            <a:extLst>
              <a:ext uri="{FF2B5EF4-FFF2-40B4-BE49-F238E27FC236}">
                <a16:creationId xmlns:a16="http://schemas.microsoft.com/office/drawing/2014/main" id="{1A6C47F9-ADBD-EC07-00C0-6899547231E1}"/>
              </a:ext>
            </a:extLst>
          </p:cNvPr>
          <p:cNvSpPr txBox="1">
            <a:spLocks/>
          </p:cNvSpPr>
          <p:nvPr/>
        </p:nvSpPr>
        <p:spPr>
          <a:xfrm>
            <a:off x="7548941" y="1148216"/>
            <a:ext cx="3616718" cy="39888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8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4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COMSOL Results  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(Lattice)</a:t>
            </a:r>
          </a:p>
          <a:p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Font typeface="Wingdings" charset="2"/>
              <a:buNone/>
            </a:pPr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58B6B243-5E70-0E73-FE42-0DB83EBB4520}"/>
              </a:ext>
            </a:extLst>
          </p:cNvPr>
          <p:cNvSpPr/>
          <p:nvPr/>
        </p:nvSpPr>
        <p:spPr>
          <a:xfrm>
            <a:off x="6256020" y="3824888"/>
            <a:ext cx="533400" cy="274672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758D146-E0BA-0062-8357-301E02612F5B}"/>
              </a:ext>
            </a:extLst>
          </p:cNvPr>
          <p:cNvCxnSpPr>
            <a:cxnSpLocks/>
          </p:cNvCxnSpPr>
          <p:nvPr/>
        </p:nvCxnSpPr>
        <p:spPr>
          <a:xfrm>
            <a:off x="2430780" y="1528451"/>
            <a:ext cx="1356360" cy="0"/>
          </a:xfrm>
          <a:prstGeom prst="line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AB00FA0-7318-1218-C8DD-ED7B10FB2FC1}"/>
              </a:ext>
            </a:extLst>
          </p:cNvPr>
          <p:cNvCxnSpPr>
            <a:cxnSpLocks/>
          </p:cNvCxnSpPr>
          <p:nvPr/>
        </p:nvCxnSpPr>
        <p:spPr>
          <a:xfrm>
            <a:off x="8019022" y="1525282"/>
            <a:ext cx="2351798" cy="0"/>
          </a:xfrm>
          <a:prstGeom prst="line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432C4D0A-4421-0494-3537-1955E3C4DB37}"/>
              </a:ext>
            </a:extLst>
          </p:cNvPr>
          <p:cNvSpPr/>
          <p:nvPr/>
        </p:nvSpPr>
        <p:spPr>
          <a:xfrm>
            <a:off x="3351634" y="2092659"/>
            <a:ext cx="45719" cy="4571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427342D-38FC-B81A-D01A-3F3DA6030DDD}"/>
              </a:ext>
            </a:extLst>
          </p:cNvPr>
          <p:cNvSpPr/>
          <p:nvPr/>
        </p:nvSpPr>
        <p:spPr>
          <a:xfrm>
            <a:off x="5448430" y="2092659"/>
            <a:ext cx="45719" cy="4571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F3556D1-DC02-C32F-CCA3-AD7FB3579964}"/>
              </a:ext>
            </a:extLst>
          </p:cNvPr>
          <p:cNvCxnSpPr>
            <a:cxnSpLocks/>
            <a:stCxn id="12" idx="2"/>
            <a:endCxn id="13" idx="6"/>
          </p:cNvCxnSpPr>
          <p:nvPr/>
        </p:nvCxnSpPr>
        <p:spPr>
          <a:xfrm>
            <a:off x="3351634" y="2115519"/>
            <a:ext cx="2142515" cy="0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61EA196-1A70-05F1-A530-425BDA4224EC}"/>
              </a:ext>
            </a:extLst>
          </p:cNvPr>
          <p:cNvGrpSpPr/>
          <p:nvPr/>
        </p:nvGrpSpPr>
        <p:grpSpPr>
          <a:xfrm>
            <a:off x="3981713" y="1984713"/>
            <a:ext cx="887694" cy="261610"/>
            <a:chOff x="3981713" y="1984713"/>
            <a:chExt cx="887694" cy="26161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A35E890-246A-5607-BE10-A90DA0C0379A}"/>
                </a:ext>
              </a:extLst>
            </p:cNvPr>
            <p:cNvSpPr/>
            <p:nvPr/>
          </p:nvSpPr>
          <p:spPr>
            <a:xfrm>
              <a:off x="3999885" y="2025852"/>
              <a:ext cx="836909" cy="2092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7A15D5F-50E2-E0AD-A7B5-816549C59BDE}"/>
                </a:ext>
              </a:extLst>
            </p:cNvPr>
            <p:cNvSpPr txBox="1"/>
            <p:nvPr/>
          </p:nvSpPr>
          <p:spPr>
            <a:xfrm>
              <a:off x="3981713" y="1984713"/>
              <a:ext cx="88769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ontserrat" panose="00000500000000000000" pitchFamily="2" charset="0"/>
                </a:rPr>
                <a:t>598.6 mm</a:t>
              </a:r>
              <a:endPara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CBC7DBDD-C920-2B39-2E26-545ED732B200}"/>
              </a:ext>
            </a:extLst>
          </p:cNvPr>
          <p:cNvSpPr txBox="1"/>
          <p:nvPr/>
        </p:nvSpPr>
        <p:spPr>
          <a:xfrm>
            <a:off x="3268187" y="4223851"/>
            <a:ext cx="1460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</a:rPr>
              <a:t>B1  = 8.752</a:t>
            </a:r>
          </a:p>
          <a:p>
            <a:pPr algn="l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</a:rPr>
              <a:t>B2 = 1.2</a:t>
            </a:r>
          </a:p>
          <a:p>
            <a:pPr algn="l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</a:rPr>
              <a:t>B3 = 0.007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854F947-0730-4A7C-9731-53146C9E4B8D}"/>
              </a:ext>
            </a:extLst>
          </p:cNvPr>
          <p:cNvSpPr txBox="1"/>
          <p:nvPr/>
        </p:nvSpPr>
        <p:spPr>
          <a:xfrm>
            <a:off x="5327617" y="4335581"/>
            <a:ext cx="1430316" cy="954107"/>
          </a:xfrm>
          <a:prstGeom prst="rect">
            <a:avLst/>
          </a:prstGeom>
          <a:solidFill>
            <a:schemeClr val="bg1"/>
          </a:solidFill>
          <a:ln>
            <a:solidFill>
              <a:srgbClr val="FE3645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</a:rPr>
              <a:t>Values in PDF</a:t>
            </a:r>
          </a:p>
          <a:p>
            <a:pPr algn="l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</a:rPr>
              <a:t>B1  = 8.75</a:t>
            </a:r>
          </a:p>
          <a:p>
            <a:pPr algn="l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</a:rPr>
              <a:t>B2 = 1.25</a:t>
            </a:r>
          </a:p>
          <a:p>
            <a:pPr algn="l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</a:rPr>
              <a:t>B3 = 0.00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192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7AE8F367-79DE-6A15-5143-2D4B8E4725E8}"/>
              </a:ext>
            </a:extLst>
          </p:cNvPr>
          <p:cNvSpPr/>
          <p:nvPr/>
        </p:nvSpPr>
        <p:spPr>
          <a:xfrm>
            <a:off x="7018019" y="1153181"/>
            <a:ext cx="4617721" cy="5669171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03D200A-104E-57B7-BDD4-BC2A1EFBC4AE}"/>
              </a:ext>
            </a:extLst>
          </p:cNvPr>
          <p:cNvSpPr/>
          <p:nvPr/>
        </p:nvSpPr>
        <p:spPr>
          <a:xfrm>
            <a:off x="556260" y="1153181"/>
            <a:ext cx="5539740" cy="5669171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9BBCB3-37B0-88EA-CFFF-4AEA99DC75E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0ECDF6B2-75C2-C27E-EA53-B3CFE960C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5204" y="78960"/>
            <a:ext cx="8637751" cy="838200"/>
          </a:xfrm>
        </p:spPr>
        <p:txBody>
          <a:bodyPr/>
          <a:lstStyle/>
          <a:p>
            <a:r>
              <a:rPr lang="en-US" sz="2400" dirty="0"/>
              <a:t>Demonstrator – Details and Results from COMSOL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F1FFC8-C893-F4EA-B7C2-5EBB9D0FEF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6441" y="1695242"/>
            <a:ext cx="3296212" cy="21083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AFE265-195C-517A-F036-1A23293FF9E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080" r="39773"/>
          <a:stretch/>
        </p:blipFill>
        <p:spPr>
          <a:xfrm>
            <a:off x="782790" y="1610889"/>
            <a:ext cx="1889760" cy="2171370"/>
          </a:xfrm>
          <a:prstGeom prst="rect">
            <a:avLst/>
          </a:prstGeom>
        </p:spPr>
      </p:pic>
      <p:sp>
        <p:nvSpPr>
          <p:cNvPr id="23" name="Content Placeholder 8">
            <a:extLst>
              <a:ext uri="{FF2B5EF4-FFF2-40B4-BE49-F238E27FC236}">
                <a16:creationId xmlns:a16="http://schemas.microsoft.com/office/drawing/2014/main" id="{81B63A77-1626-7BDA-A665-402B2E7CFBE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567547" y="1162174"/>
            <a:ext cx="1685442" cy="398889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Details</a:t>
            </a:r>
          </a:p>
          <a:p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Content Placeholder 8">
            <a:extLst>
              <a:ext uri="{FF2B5EF4-FFF2-40B4-BE49-F238E27FC236}">
                <a16:creationId xmlns:a16="http://schemas.microsoft.com/office/drawing/2014/main" id="{1A6C47F9-ADBD-EC07-00C0-6899547231E1}"/>
              </a:ext>
            </a:extLst>
          </p:cNvPr>
          <p:cNvSpPr txBox="1">
            <a:spLocks/>
          </p:cNvSpPr>
          <p:nvPr/>
        </p:nvSpPr>
        <p:spPr>
          <a:xfrm>
            <a:off x="7285293" y="1148437"/>
            <a:ext cx="4144014" cy="39888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8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4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COMSOL Results  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(Single Coil)</a:t>
            </a:r>
          </a:p>
          <a:p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Font typeface="Wingdings" charset="2"/>
              <a:buNone/>
            </a:pPr>
            <a:endParaRPr lang="en-US" sz="2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58B6B243-5E70-0E73-FE42-0DB83EBB4520}"/>
              </a:ext>
            </a:extLst>
          </p:cNvPr>
          <p:cNvSpPr/>
          <p:nvPr/>
        </p:nvSpPr>
        <p:spPr>
          <a:xfrm>
            <a:off x="6256020" y="3824888"/>
            <a:ext cx="533400" cy="274672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758D146-E0BA-0062-8357-301E02612F5B}"/>
              </a:ext>
            </a:extLst>
          </p:cNvPr>
          <p:cNvCxnSpPr>
            <a:cxnSpLocks/>
          </p:cNvCxnSpPr>
          <p:nvPr/>
        </p:nvCxnSpPr>
        <p:spPr>
          <a:xfrm>
            <a:off x="2430780" y="1528451"/>
            <a:ext cx="1356360" cy="0"/>
          </a:xfrm>
          <a:prstGeom prst="line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AB00FA0-7318-1218-C8DD-ED7B10FB2FC1}"/>
              </a:ext>
            </a:extLst>
          </p:cNvPr>
          <p:cNvCxnSpPr>
            <a:cxnSpLocks/>
          </p:cNvCxnSpPr>
          <p:nvPr/>
        </p:nvCxnSpPr>
        <p:spPr>
          <a:xfrm>
            <a:off x="8019022" y="1525282"/>
            <a:ext cx="2351798" cy="0"/>
          </a:xfrm>
          <a:prstGeom prst="line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432C4D0A-4421-0494-3537-1955E3C4DB37}"/>
              </a:ext>
            </a:extLst>
          </p:cNvPr>
          <p:cNvSpPr/>
          <p:nvPr/>
        </p:nvSpPr>
        <p:spPr>
          <a:xfrm>
            <a:off x="3351634" y="2092659"/>
            <a:ext cx="45719" cy="4571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427342D-38FC-B81A-D01A-3F3DA6030DDD}"/>
              </a:ext>
            </a:extLst>
          </p:cNvPr>
          <p:cNvSpPr/>
          <p:nvPr/>
        </p:nvSpPr>
        <p:spPr>
          <a:xfrm>
            <a:off x="5448430" y="2092659"/>
            <a:ext cx="45719" cy="4571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F3556D1-DC02-C32F-CCA3-AD7FB3579964}"/>
              </a:ext>
            </a:extLst>
          </p:cNvPr>
          <p:cNvCxnSpPr>
            <a:cxnSpLocks/>
            <a:stCxn id="12" idx="2"/>
            <a:endCxn id="13" idx="6"/>
          </p:cNvCxnSpPr>
          <p:nvPr/>
        </p:nvCxnSpPr>
        <p:spPr>
          <a:xfrm>
            <a:off x="3351634" y="2115519"/>
            <a:ext cx="2142515" cy="0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61EA196-1A70-05F1-A530-425BDA4224EC}"/>
              </a:ext>
            </a:extLst>
          </p:cNvPr>
          <p:cNvGrpSpPr/>
          <p:nvPr/>
        </p:nvGrpSpPr>
        <p:grpSpPr>
          <a:xfrm>
            <a:off x="3981713" y="1984713"/>
            <a:ext cx="887694" cy="261610"/>
            <a:chOff x="3981713" y="1984713"/>
            <a:chExt cx="887694" cy="26161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A35E890-246A-5607-BE10-A90DA0C0379A}"/>
                </a:ext>
              </a:extLst>
            </p:cNvPr>
            <p:cNvSpPr/>
            <p:nvPr/>
          </p:nvSpPr>
          <p:spPr>
            <a:xfrm>
              <a:off x="3999885" y="2025852"/>
              <a:ext cx="836909" cy="2092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7A15D5F-50E2-E0AD-A7B5-816549C59BDE}"/>
                </a:ext>
              </a:extLst>
            </p:cNvPr>
            <p:cNvSpPr txBox="1"/>
            <p:nvPr/>
          </p:nvSpPr>
          <p:spPr>
            <a:xfrm>
              <a:off x="3981713" y="1984713"/>
              <a:ext cx="88769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ontserrat" panose="00000500000000000000" pitchFamily="2" charset="0"/>
                </a:rPr>
                <a:t>598.6 mm</a:t>
              </a:r>
              <a:endParaRPr lang="en-GB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E8BF31E0-A069-CE98-5D4F-86681EB50EF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852" r="43583"/>
          <a:stretch/>
        </p:blipFill>
        <p:spPr>
          <a:xfrm>
            <a:off x="7513319" y="1897384"/>
            <a:ext cx="3627120" cy="429206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15D09C1-D23C-13B0-8306-C5D4EDB460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5985" y="3893022"/>
            <a:ext cx="4204185" cy="285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575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E021391-210F-5767-59FF-542DC07A12D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20598" y="2615478"/>
            <a:ext cx="2407446" cy="398889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Material: Copper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9BBCB3-37B0-88EA-CFFF-4AEA99DC75E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0ECDF6B2-75C2-C27E-EA53-B3CFE960C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5204" y="78960"/>
            <a:ext cx="8637751" cy="838200"/>
          </a:xfrm>
        </p:spPr>
        <p:txBody>
          <a:bodyPr/>
          <a:lstStyle/>
          <a:p>
            <a:r>
              <a:rPr lang="en-US" sz="2400" dirty="0"/>
              <a:t>COMSOL Analysis – Reminder of Setup </a:t>
            </a:r>
          </a:p>
        </p:txBody>
      </p:sp>
      <p:pic>
        <p:nvPicPr>
          <p:cNvPr id="3" name="Picture 2" descr="A grey rectangular object with blue lines&#10;&#10;Description automatically generated">
            <a:extLst>
              <a:ext uri="{FF2B5EF4-FFF2-40B4-BE49-F238E27FC236}">
                <a16:creationId xmlns:a16="http://schemas.microsoft.com/office/drawing/2014/main" id="{D2517622-0895-FCEF-6FF5-8914A8CD65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514" y="3102044"/>
            <a:ext cx="3804386" cy="2518011"/>
          </a:xfrm>
          <a:prstGeom prst="rect">
            <a:avLst/>
          </a:prstGeom>
        </p:spPr>
      </p:pic>
      <p:pic>
        <p:nvPicPr>
          <p:cNvPr id="6" name="Picture 5" descr="A graph with blue squares&#10;&#10;Description automatically generated">
            <a:extLst>
              <a:ext uri="{FF2B5EF4-FFF2-40B4-BE49-F238E27FC236}">
                <a16:creationId xmlns:a16="http://schemas.microsoft.com/office/drawing/2014/main" id="{5E7D6DA0-83BF-EB1A-9180-1B53C21E86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28" y="3102044"/>
            <a:ext cx="3804386" cy="2518011"/>
          </a:xfrm>
          <a:prstGeom prst="rect">
            <a:avLst/>
          </a:prstGeom>
        </p:spPr>
      </p:pic>
      <p:pic>
        <p:nvPicPr>
          <p:cNvPr id="10" name="Picture 9" descr="A black and grey square with a grid&#10;&#10;Description automatically generated with medium confidence">
            <a:extLst>
              <a:ext uri="{FF2B5EF4-FFF2-40B4-BE49-F238E27FC236}">
                <a16:creationId xmlns:a16="http://schemas.microsoft.com/office/drawing/2014/main" id="{D7D9A970-4FC7-FCD7-FD8B-AB3A628A32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485" y="3102044"/>
            <a:ext cx="3804386" cy="2518011"/>
          </a:xfrm>
          <a:prstGeom prst="rect">
            <a:avLst/>
          </a:prstGeom>
        </p:spPr>
      </p:pic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9EDEB4DB-38CB-A62B-D93E-F2AAE1F2C3BD}"/>
              </a:ext>
            </a:extLst>
          </p:cNvPr>
          <p:cNvSpPr txBox="1">
            <a:spLocks/>
          </p:cNvSpPr>
          <p:nvPr/>
        </p:nvSpPr>
        <p:spPr>
          <a:xfrm>
            <a:off x="4673842" y="2615477"/>
            <a:ext cx="2407446" cy="39888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8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4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2000" dirty="0"/>
              <a:t>Roller Placement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Font typeface="Wingdings" charset="2"/>
              <a:buNone/>
            </a:pPr>
            <a:endParaRPr lang="en-US" sz="2000" dirty="0"/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ECF9728F-F24A-80E1-3E86-5F46A72FA8C4}"/>
              </a:ext>
            </a:extLst>
          </p:cNvPr>
          <p:cNvSpPr txBox="1">
            <a:spLocks/>
          </p:cNvSpPr>
          <p:nvPr/>
        </p:nvSpPr>
        <p:spPr>
          <a:xfrm>
            <a:off x="9032482" y="2652704"/>
            <a:ext cx="2407446" cy="39888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8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4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US" sz="2000" dirty="0"/>
              <a:t>Mesh</a:t>
            </a:r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pPr marL="0" indent="0" algn="ctr">
              <a:buFont typeface="Wingdings" charset="2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72344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9BBCB3-37B0-88EA-CFFF-4AEA99DC75E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0ECDF6B2-75C2-C27E-EA53-B3CFE960C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5204" y="78960"/>
            <a:ext cx="8637751" cy="838200"/>
          </a:xfrm>
        </p:spPr>
        <p:txBody>
          <a:bodyPr/>
          <a:lstStyle/>
          <a:p>
            <a:r>
              <a:rPr lang="en-US" sz="2400" dirty="0"/>
              <a:t>COMSOL Analysis – </a:t>
            </a:r>
            <a:r>
              <a:rPr lang="en-US" sz="2400" b="1" dirty="0"/>
              <a:t>2D Field</a:t>
            </a:r>
          </a:p>
        </p:txBody>
      </p:sp>
      <p:pic>
        <p:nvPicPr>
          <p:cNvPr id="3" name="Picture 2" descr="A screen shot of a graph&#10;&#10;Description automatically generated">
            <a:extLst>
              <a:ext uri="{FF2B5EF4-FFF2-40B4-BE49-F238E27FC236}">
                <a16:creationId xmlns:a16="http://schemas.microsoft.com/office/drawing/2014/main" id="{598A7949-17FC-15D4-18A7-344A14E6A8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191" y="1200202"/>
            <a:ext cx="8637751" cy="5377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804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9BBCB3-37B0-88EA-CFFF-4AEA99DC75E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0ECDF6B2-75C2-C27E-EA53-B3CFE960C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5204" y="78960"/>
            <a:ext cx="8637751" cy="838200"/>
          </a:xfrm>
        </p:spPr>
        <p:txBody>
          <a:bodyPr/>
          <a:lstStyle/>
          <a:p>
            <a:r>
              <a:rPr lang="en-US" sz="2400" dirty="0"/>
              <a:t>COMSOL Analysis – </a:t>
            </a:r>
            <a:r>
              <a:rPr lang="en-US" sz="2400" b="1" dirty="0"/>
              <a:t>Mechanics</a:t>
            </a:r>
          </a:p>
        </p:txBody>
      </p:sp>
      <p:pic>
        <p:nvPicPr>
          <p:cNvPr id="4" name="Picture 3" descr="A graph showing different colored squares&#10;&#10;Description automatically generated">
            <a:extLst>
              <a:ext uri="{FF2B5EF4-FFF2-40B4-BE49-F238E27FC236}">
                <a16:creationId xmlns:a16="http://schemas.microsoft.com/office/drawing/2014/main" id="{A392A775-03DB-86A7-E261-C1FDC3BAC8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5" y="2546141"/>
            <a:ext cx="3900723" cy="2747830"/>
          </a:xfrm>
          <a:prstGeom prst="rect">
            <a:avLst/>
          </a:prstGeom>
        </p:spPr>
      </p:pic>
      <p:pic>
        <p:nvPicPr>
          <p:cNvPr id="7" name="Picture 6" descr="A graph showing a stress tension&#10;&#10;Description automatically generated with medium confidence">
            <a:extLst>
              <a:ext uri="{FF2B5EF4-FFF2-40B4-BE49-F238E27FC236}">
                <a16:creationId xmlns:a16="http://schemas.microsoft.com/office/drawing/2014/main" id="{77BE8BFA-7005-EC12-AF1F-A5E0714E5F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842" y="2546141"/>
            <a:ext cx="3900723" cy="2747830"/>
          </a:xfrm>
          <a:prstGeom prst="rect">
            <a:avLst/>
          </a:prstGeom>
        </p:spPr>
      </p:pic>
      <p:pic>
        <p:nvPicPr>
          <p:cNvPr id="10" name="Picture 9" descr="A graph showing different colors of stress&#10;&#10;Description automatically generated">
            <a:extLst>
              <a:ext uri="{FF2B5EF4-FFF2-40B4-BE49-F238E27FC236}">
                <a16:creationId xmlns:a16="http://schemas.microsoft.com/office/drawing/2014/main" id="{9C11A679-137D-43F4-8678-7A957B3BCE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908" y="2546141"/>
            <a:ext cx="3900723" cy="274783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19B05E10-21F1-77B6-2BEC-1399111F72A8}"/>
              </a:ext>
            </a:extLst>
          </p:cNvPr>
          <p:cNvSpPr/>
          <p:nvPr/>
        </p:nvSpPr>
        <p:spPr>
          <a:xfrm>
            <a:off x="3303510" y="2881761"/>
            <a:ext cx="367404" cy="164838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ED3DE1E-44CA-9557-DC8B-74558D9C2F89}"/>
              </a:ext>
            </a:extLst>
          </p:cNvPr>
          <p:cNvSpPr/>
          <p:nvPr/>
        </p:nvSpPr>
        <p:spPr>
          <a:xfrm>
            <a:off x="7290259" y="5035418"/>
            <a:ext cx="317041" cy="189362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E472D45-8C54-5C9D-14F1-8B962BEB2A9B}"/>
              </a:ext>
            </a:extLst>
          </p:cNvPr>
          <p:cNvSpPr/>
          <p:nvPr/>
        </p:nvSpPr>
        <p:spPr>
          <a:xfrm>
            <a:off x="11651833" y="5035418"/>
            <a:ext cx="264342" cy="167991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ontent Placeholder 8">
            <a:extLst>
              <a:ext uri="{FF2B5EF4-FFF2-40B4-BE49-F238E27FC236}">
                <a16:creationId xmlns:a16="http://schemas.microsoft.com/office/drawing/2014/main" id="{6A2E0F61-27C1-7600-9D65-4E0E754A5CD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98678" y="1751768"/>
            <a:ext cx="2407446" cy="398889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Hoop Stress </a:t>
            </a:r>
          </a:p>
          <a:p>
            <a:pPr marL="0" indent="0">
              <a:buNone/>
            </a:pPr>
            <a:r>
              <a:rPr lang="en-US" sz="2000" dirty="0"/>
              <a:t>398 to 1220 </a:t>
            </a:r>
            <a:r>
              <a:rPr lang="en-US" sz="2000" dirty="0" err="1"/>
              <a:t>Mpa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4914551F-2A86-778E-1578-410C18B64B85}"/>
              </a:ext>
            </a:extLst>
          </p:cNvPr>
          <p:cNvSpPr txBox="1">
            <a:spLocks/>
          </p:cNvSpPr>
          <p:nvPr/>
        </p:nvSpPr>
        <p:spPr>
          <a:xfrm>
            <a:off x="4590022" y="1751768"/>
            <a:ext cx="2407446" cy="39888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8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4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2000" b="1" dirty="0"/>
              <a:t>Radial Stress</a:t>
            </a:r>
          </a:p>
          <a:p>
            <a:pPr marL="0" indent="0">
              <a:buFont typeface="Wingdings" charset="2"/>
              <a:buNone/>
            </a:pPr>
            <a:r>
              <a:rPr lang="en-US" sz="2000" dirty="0"/>
              <a:t>0 to -418 MPa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Font typeface="Wingdings" charset="2"/>
              <a:buNone/>
            </a:pPr>
            <a:endParaRPr lang="en-US" sz="2000" dirty="0"/>
          </a:p>
        </p:txBody>
      </p:sp>
      <p:sp>
        <p:nvSpPr>
          <p:cNvPr id="17" name="Content Placeholder 8">
            <a:extLst>
              <a:ext uri="{FF2B5EF4-FFF2-40B4-BE49-F238E27FC236}">
                <a16:creationId xmlns:a16="http://schemas.microsoft.com/office/drawing/2014/main" id="{FF22420A-5E70-A13A-E56A-448328E55BD7}"/>
              </a:ext>
            </a:extLst>
          </p:cNvPr>
          <p:cNvSpPr txBox="1">
            <a:spLocks/>
          </p:cNvSpPr>
          <p:nvPr/>
        </p:nvSpPr>
        <p:spPr>
          <a:xfrm>
            <a:off x="8381367" y="1751767"/>
            <a:ext cx="2967122" cy="39888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8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4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>
                  <a:lumMod val="60000"/>
                  <a:lumOff val="40000"/>
                </a:schemeClr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US" sz="2000" b="1" dirty="0"/>
              <a:t>Longitudinal Stress</a:t>
            </a:r>
          </a:p>
          <a:p>
            <a:pPr marL="0" indent="0" algn="ctr">
              <a:buFont typeface="Wingdings" charset="2"/>
              <a:buNone/>
            </a:pPr>
            <a:r>
              <a:rPr lang="en-US" sz="2000" dirty="0"/>
              <a:t>0 to -866 MPa</a:t>
            </a:r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pPr marL="0" indent="0" algn="ctr">
              <a:buFont typeface="Wingdings" charset="2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95143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9BBCB3-37B0-88EA-CFFF-4AEA99DC75E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175804-15F0-C5F4-9D72-5B53CD242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84846" y="2304529"/>
            <a:ext cx="7836141" cy="1579791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4400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Analysis of Desired Configuration (June 2024)</a:t>
            </a:r>
            <a:endParaRPr lang="en-GB" sz="4400" dirty="0">
              <a:solidFill>
                <a:schemeClr val="accent6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8570B-88F3-58DB-D8A5-6878A36B75D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1B092E-BDE6-4B0A-BBC4-CDE30A06FEBF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10/11/2024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6888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A80CD0B2-8096-CD5B-1CDA-44A8B0926362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296562" y="1520611"/>
                <a:ext cx="6370052" cy="4714875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</m:oMath>
                </a14:m>
                <a:r>
                  <a:rPr lang="en-GB" dirty="0"/>
                  <a:t>: hoop stress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dirty="0"/>
                  <a:t>: radial stress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GB" dirty="0"/>
                  <a:t>: magnetic energy density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dirty="0"/>
                  <a:t>: critical current density</a:t>
                </a:r>
              </a:p>
              <a:p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Other considerations (numerical)</a:t>
                </a:r>
              </a:p>
              <a:p>
                <a:r>
                  <a:rPr lang="en-GB" dirty="0"/>
                  <a:t>Forces</a:t>
                </a:r>
              </a:p>
              <a:p>
                <a:endParaRPr lang="en-GB" sz="3200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A80CD0B2-8096-CD5B-1CDA-44A8B09263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296562" y="1520611"/>
                <a:ext cx="6370052" cy="4714875"/>
              </a:xfrm>
              <a:blipFill>
                <a:blip r:embed="rId2"/>
                <a:stretch>
                  <a:fillRect l="-2010" t="-11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BD802F-A7C3-DC86-DE26-47450BF8541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E6A736-2D29-C2CA-AEAC-17B040389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Guiding Design Parameters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E38F36-D8F0-45FC-BCA1-8BF7FB7BF68B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507163"/>
            <a:ext cx="2743200" cy="365125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D4A6-8508-4FAC-82C0-62DAF9020DF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10/11/2024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B7EC4F4-AEA4-0EC2-53B2-C9DA6B3AC017}"/>
                  </a:ext>
                </a:extLst>
              </p:cNvPr>
              <p:cNvSpPr txBox="1"/>
              <p:nvPr/>
            </p:nvSpPr>
            <p:spPr>
              <a:xfrm>
                <a:off x="7000735" y="1645207"/>
                <a:ext cx="5076810" cy="2044994"/>
              </a:xfrm>
              <a:prstGeom prst="roundRect">
                <a:avLst>
                  <a:gd name="adj" fmla="val 9895"/>
                </a:avLst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marL="742950" marR="0" lvl="1" indent="-285750" algn="l" defTabSz="4572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rgbClr val="003296">
                      <a:lumMod val="60000"/>
                      <a:lumOff val="40000"/>
                    </a:srgbClr>
                  </a:buClr>
                  <a:buSzTx/>
                  <a:buFont typeface="Wingdings" charset="2"/>
                  <a:buChar char="§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2D2D2">
                                <a:lumMod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</m:ctrlPr>
                      </m:sSubPr>
                      <m:e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2D2D2">
                                <a:lumMod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  <m:t>𝜎</m:t>
                        </m:r>
                      </m:e>
                      <m:sub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2D2D2">
                                <a:lumMod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  <m:t>𝜃</m:t>
                        </m:r>
                      </m:sub>
                    </m:sSub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D2D2D2">
                            <a:lumMod val="2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</a:rPr>
                      <m:t>≤300 </m:t>
                    </m:r>
                  </m:oMath>
                </a14:m>
                <a:r>
                  <a:rPr kumimoji="0" lang="en-GB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D2D2D2">
                        <a:lumMod val="25000"/>
                      </a:srgbClr>
                    </a:solidFill>
                    <a:effectLst/>
                    <a:uLnTx/>
                    <a:uFillTx/>
                    <a:latin typeface="Montserrat" panose="00000500000000000000" pitchFamily="2" charset="0"/>
                    <a:ea typeface="+mn-ea"/>
                    <a:cs typeface="Calibri Light" panose="020F0302020204030204" pitchFamily="34" charset="0"/>
                  </a:rPr>
                  <a:t>MPa </a:t>
                </a:r>
              </a:p>
              <a:p>
                <a:pPr marL="742950" marR="0" lvl="1" indent="-285750" algn="l" defTabSz="4572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rgbClr val="003296">
                      <a:lumMod val="60000"/>
                      <a:lumOff val="40000"/>
                    </a:srgbClr>
                  </a:buClr>
                  <a:buSzTx/>
                  <a:buFont typeface="Wingdings" charset="2"/>
                  <a:buChar char="§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2D2D2">
                                <a:lumMod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</m:ctrlPr>
                      </m:sSubPr>
                      <m:e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2D2D2">
                                <a:lumMod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  <m:t>𝜎</m:t>
                        </m:r>
                      </m:e>
                      <m:sub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2D2D2">
                                <a:lumMod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  <m:t>𝑟</m:t>
                        </m:r>
                      </m:sub>
                    </m:sSub>
                    <m:r>
                      <a:rPr kumimoji="0" lang="en-US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D2D2D2">
                            <a:lumMod val="2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</a:rPr>
                      <m:t>≤</m:t>
                    </m:r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D2D2D2">
                            <a:lumMod val="2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</a:rPr>
                      <m:t>20</m:t>
                    </m:r>
                  </m:oMath>
                </a14:m>
                <a:r>
                  <a:rPr kumimoji="0" lang="en-GB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D2D2D2">
                        <a:lumMod val="25000"/>
                      </a:srgbClr>
                    </a:solidFill>
                    <a:effectLst/>
                    <a:uLnTx/>
                    <a:uFillTx/>
                    <a:latin typeface="Montserrat" panose="00000500000000000000" pitchFamily="2" charset="0"/>
                    <a:ea typeface="+mn-ea"/>
                    <a:cs typeface="Calibri Light" panose="020F0302020204030204" pitchFamily="34" charset="0"/>
                  </a:rPr>
                  <a:t> MPa (Tensile)</a:t>
                </a:r>
              </a:p>
              <a:p>
                <a:pPr marL="742950" marR="0" lvl="1" indent="-285750" algn="l" defTabSz="4572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rgbClr val="003296">
                      <a:lumMod val="60000"/>
                      <a:lumOff val="40000"/>
                    </a:srgbClr>
                  </a:buClr>
                  <a:buSzTx/>
                  <a:buFont typeface="Wingdings" charset="2"/>
                  <a:buChar char="§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2D2D2">
                                <a:lumMod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</m:ctrlPr>
                      </m:sSubPr>
                      <m:e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2D2D2">
                                <a:lumMod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  <m:t>𝑒</m:t>
                        </m:r>
                      </m:e>
                      <m:sub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2D2D2">
                                <a:lumMod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  <m:t>𝑚</m:t>
                        </m:r>
                      </m:sub>
                    </m:sSub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D2D2D2">
                        <a:lumMod val="25000"/>
                      </a:srgbClr>
                    </a:solidFill>
                    <a:effectLst/>
                    <a:uLnTx/>
                    <a:uFillTx/>
                    <a:latin typeface="Montserrat" panose="00000500000000000000" pitchFamily="2" charset="0"/>
                    <a:ea typeface="+mn-ea"/>
                    <a:cs typeface="Calibri Light" panose="020F03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D2D2D2">
                            <a:lumMod val="2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</a:rPr>
                      <m:t>≤150 </m:t>
                    </m:r>
                  </m:oMath>
                </a14:m>
                <a:r>
                  <a:rPr kumimoji="0" lang="en-GB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D2D2D2">
                        <a:lumMod val="25000"/>
                      </a:srgbClr>
                    </a:solidFill>
                    <a:effectLst/>
                    <a:uLnTx/>
                    <a:uFillTx/>
                    <a:latin typeface="Montserrat" panose="00000500000000000000" pitchFamily="2" charset="0"/>
                    <a:ea typeface="+mn-ea"/>
                    <a:cs typeface="Calibri Light" panose="020F0302020204030204" pitchFamily="34" charset="0"/>
                  </a:rPr>
                  <a:t>MJ/m3 </a:t>
                </a:r>
              </a:p>
              <a:p>
                <a:pPr marL="742950" marR="0" lvl="1" indent="-285750" algn="l" defTabSz="4572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rgbClr val="003296">
                      <a:lumMod val="60000"/>
                      <a:lumOff val="40000"/>
                    </a:srgbClr>
                  </a:buClr>
                  <a:buSzTx/>
                  <a:buFont typeface="Wingdings" charset="2"/>
                  <a:buChar char="§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2D2D2">
                                <a:lumMod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</m:ctrlPr>
                      </m:sSubPr>
                      <m:e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2D2D2">
                                <a:lumMod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  <m:t>𝐽</m:t>
                        </m:r>
                      </m:e>
                      <m:sub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D2D2D2">
                                <a:lumMod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  <m:t>𝑐</m:t>
                        </m:r>
                      </m:sub>
                    </m:sSub>
                  </m:oMath>
                </a14:m>
                <a:r>
                  <a:rPr kumimoji="0" lang="en-GB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D2D2D2">
                        <a:lumMod val="25000"/>
                      </a:srgbClr>
                    </a:solidFill>
                    <a:effectLst/>
                    <a:uLnTx/>
                    <a:uFillTx/>
                    <a:latin typeface="Montserrat" panose="00000500000000000000" pitchFamily="2" charset="0"/>
                    <a:ea typeface="+mn-ea"/>
                    <a:cs typeface="Calibri Light" panose="020F0302020204030204" pitchFamily="34" charset="0"/>
                  </a:rPr>
                  <a:t> </a:t>
                </a:r>
                <a:r>
                  <a:rPr kumimoji="0" lang="en-GB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D2D2D2">
                        <a:lumMod val="25000"/>
                      </a:srgbClr>
                    </a:solidFill>
                    <a:effectLst/>
                    <a:uLnTx/>
                    <a:uFillTx/>
                    <a:latin typeface="Montserrat" panose="00000500000000000000" pitchFamily="2" charset="0"/>
                    <a:ea typeface="+mn-ea"/>
                    <a:cs typeface="Calibri Light" panose="020F0302020204030204" pitchFamily="34" charset="0"/>
                  </a:rPr>
                  <a:t>: HTS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2D2D2">
                                <a:lumMod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</m:ctrlPr>
                      </m:sSubPr>
                      <m:e>
                        <m: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2D2D2">
                                <a:lumMod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  <m:t>𝑇</m:t>
                        </m:r>
                      </m:e>
                      <m:sub>
                        <m:r>
                          <a:rPr kumimoji="0" lang="en-US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D2D2D2">
                                <a:lumMod val="2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  <m:t>𝑜𝑝</m:t>
                        </m:r>
                      </m:sub>
                    </m:sSub>
                    <m:r>
                      <a:rPr kumimoji="0" lang="en-US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D2D2D2">
                            <a:lumMod val="2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</a:rPr>
                      <m:t>=20 </m:t>
                    </m:r>
                  </m:oMath>
                </a14:m>
                <a:r>
                  <a:rPr kumimoji="0" lang="en-GB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D2D2D2">
                        <a:lumMod val="25000"/>
                      </a:srgbClr>
                    </a:solidFill>
                    <a:effectLst/>
                    <a:uLnTx/>
                    <a:uFillTx/>
                    <a:latin typeface="Montserrat" panose="00000500000000000000" pitchFamily="2" charset="0"/>
                    <a:ea typeface="+mn-ea"/>
                    <a:cs typeface="Calibri Light" panose="020F0302020204030204" pitchFamily="34" charset="0"/>
                  </a:rPr>
                  <a:t>K and 2.5 K margin (Fujikura FESC-SCH tape)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B7EC4F4-AEA4-0EC2-53B2-C9DA6B3AC0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0735" y="1645207"/>
                <a:ext cx="5076810" cy="2044994"/>
              </a:xfrm>
              <a:prstGeom prst="roundRect">
                <a:avLst>
                  <a:gd name="adj" fmla="val 9895"/>
                </a:avLst>
              </a:prstGeom>
              <a:blipFill>
                <a:blip r:embed="rId3"/>
                <a:stretch>
                  <a:fillRect b="-11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Arrow: Right 9">
            <a:extLst>
              <a:ext uri="{FF2B5EF4-FFF2-40B4-BE49-F238E27FC236}">
                <a16:creationId xmlns:a16="http://schemas.microsoft.com/office/drawing/2014/main" id="{44A85560-7D08-BF3C-B436-3C7E60F39204}"/>
              </a:ext>
            </a:extLst>
          </p:cNvPr>
          <p:cNvSpPr/>
          <p:nvPr/>
        </p:nvSpPr>
        <p:spPr>
          <a:xfrm>
            <a:off x="5486400" y="2126512"/>
            <a:ext cx="1360967" cy="41466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F4D821-DE9D-3913-00D1-DD1892606558}"/>
              </a:ext>
            </a:extLst>
          </p:cNvPr>
          <p:cNvSpPr txBox="1"/>
          <p:nvPr/>
        </p:nvSpPr>
        <p:spPr>
          <a:xfrm>
            <a:off x="7145079" y="1275907"/>
            <a:ext cx="2488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Example limits</a:t>
            </a:r>
            <a:endParaRPr lang="en-GB" b="1" dirty="0">
              <a:solidFill>
                <a:schemeClr val="accent6">
                  <a:lumMod val="60000"/>
                  <a:lumOff val="4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006354"/>
      </p:ext>
    </p:extLst>
  </p:cSld>
  <p:clrMapOvr>
    <a:masterClrMapping/>
  </p:clrMapOvr>
</p:sld>
</file>

<file path=ppt/theme/theme1.xml><?xml version="1.0" encoding="utf-8"?>
<a:theme xmlns:a="http://schemas.openxmlformats.org/drawingml/2006/main" name="8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7_IMCC - 1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5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9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4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10_IMCC - 1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ustom 2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102433</TotalTime>
  <Words>1890</Words>
  <Application>Microsoft Office PowerPoint</Application>
  <PresentationFormat>Widescreen</PresentationFormat>
  <Paragraphs>235</Paragraphs>
  <Slides>25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25</vt:i4>
      </vt:variant>
    </vt:vector>
  </HeadingPairs>
  <TitlesOfParts>
    <vt:vector size="38" baseType="lpstr">
      <vt:lpstr>Arial</vt:lpstr>
      <vt:lpstr>Arial Narrow</vt:lpstr>
      <vt:lpstr>Calibri</vt:lpstr>
      <vt:lpstr>Cambria Math</vt:lpstr>
      <vt:lpstr>Montserrat</vt:lpstr>
      <vt:lpstr>Montserrat SemiBold</vt:lpstr>
      <vt:lpstr>Wingdings</vt:lpstr>
      <vt:lpstr>8_IMCC - 1</vt:lpstr>
      <vt:lpstr>7_IMCC - 1</vt:lpstr>
      <vt:lpstr>5_IMCC - 1</vt:lpstr>
      <vt:lpstr>9_IMCC - 1</vt:lpstr>
      <vt:lpstr>4_IMCC - 1</vt:lpstr>
      <vt:lpstr>10_IMCC - 1</vt:lpstr>
      <vt:lpstr>Initial Evaluations of Demonstrator Geometry, 2024 </vt:lpstr>
      <vt:lpstr>PowerPoint Presentation</vt:lpstr>
      <vt:lpstr>Demonstrator – Details and Results from COMSOL</vt:lpstr>
      <vt:lpstr>Demonstrator – Details and Results from COMSOL</vt:lpstr>
      <vt:lpstr>COMSOL Analysis – Reminder of Setup </vt:lpstr>
      <vt:lpstr>COMSOL Analysis – 2D Field</vt:lpstr>
      <vt:lpstr>COMSOL Analysis – Mechanics</vt:lpstr>
      <vt:lpstr>PowerPoint Presentation</vt:lpstr>
      <vt:lpstr>Guiding Design Parameters</vt:lpstr>
      <vt:lpstr>A-B Plot, Single Solenoid</vt:lpstr>
      <vt:lpstr>A-B Plot, 2-4 Solenoids in a Lattice</vt:lpstr>
      <vt:lpstr>1. For the desired peak field, what harmonics are possible (R_i=275 mm, L_cell= 0.8 m) </vt:lpstr>
      <vt:lpstr>Numerical Scan of 2 Coils</vt:lpstr>
      <vt:lpstr>Numerical Scan of 2 Coils</vt:lpstr>
      <vt:lpstr>Numerical Scan of 2 Coils (peak possible field)</vt:lpstr>
      <vt:lpstr>PowerPoint Presentation</vt:lpstr>
      <vt:lpstr>4 Coil Scan (gap between is 200 mm)</vt:lpstr>
      <vt:lpstr>4 Coil Scan Conclusions (geometry creating highest field on axis)</vt:lpstr>
      <vt:lpstr>Next Steps</vt:lpstr>
      <vt:lpstr>US-MAP Optics</vt:lpstr>
      <vt:lpstr>US MAP parameters</vt:lpstr>
      <vt:lpstr>IMCC New Optics Version 2.0 June 2024</vt:lpstr>
      <vt:lpstr>IMCC New Optics Version 2.0 June 2024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Siara Sandra Fabbri</dc:creator>
  <cp:lastModifiedBy>Siara Sandra Fabbri</cp:lastModifiedBy>
  <cp:revision>1037</cp:revision>
  <dcterms:created xsi:type="dcterms:W3CDTF">2023-11-07T15:38:18Z</dcterms:created>
  <dcterms:modified xsi:type="dcterms:W3CDTF">2024-10-11T12:35:10Z</dcterms:modified>
</cp:coreProperties>
</file>