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08" r:id="rId2"/>
    <p:sldId id="2789" r:id="rId3"/>
    <p:sldId id="2792" r:id="rId4"/>
    <p:sldId id="2791" r:id="rId5"/>
    <p:sldId id="2793" r:id="rId6"/>
    <p:sldId id="2794" r:id="rId7"/>
    <p:sldId id="2804" r:id="rId8"/>
    <p:sldId id="2805" r:id="rId9"/>
    <p:sldId id="2762" r:id="rId10"/>
    <p:sldId id="2763" r:id="rId11"/>
    <p:sldId id="2775" r:id="rId12"/>
    <p:sldId id="2810" r:id="rId13"/>
    <p:sldId id="2811" r:id="rId14"/>
    <p:sldId id="2812" r:id="rId15"/>
    <p:sldId id="2796" r:id="rId16"/>
    <p:sldId id="2807" r:id="rId17"/>
    <p:sldId id="2808" r:id="rId18"/>
    <p:sldId id="2813" r:id="rId19"/>
    <p:sldId id="2814" r:id="rId20"/>
    <p:sldId id="2815" r:id="rId21"/>
    <p:sldId id="2797" r:id="rId22"/>
    <p:sldId id="2809" r:id="rId23"/>
    <p:sldId id="2801" r:id="rId24"/>
    <p:sldId id="2543" r:id="rId25"/>
  </p:sldIdLst>
  <p:sldSz cx="12192000" cy="6858000"/>
  <p:notesSz cx="6797675" cy="992822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493"/>
    <a:srgbClr val="008F00"/>
    <a:srgbClr val="C1C1C1"/>
    <a:srgbClr val="72410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92"/>
    <p:restoredTop sz="86413" autoAdjust="0"/>
  </p:normalViewPr>
  <p:slideViewPr>
    <p:cSldViewPr snapToGrid="0" snapToObjects="1">
      <p:cViewPr varScale="1">
        <p:scale>
          <a:sx n="110" d="100"/>
          <a:sy n="110" d="100"/>
        </p:scale>
        <p:origin x="424" y="1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4" name="PlaceHolder 1"/>
          <p:cNvSpPr>
            <a:spLocks noGrp="1" noRot="1" noChangeAspect="1"/>
          </p:cNvSpPr>
          <p:nvPr>
            <p:ph type="sldImg"/>
          </p:nvPr>
        </p:nvSpPr>
        <p:spPr>
          <a:xfrm>
            <a:off x="533520" y="764280"/>
            <a:ext cx="6704640" cy="3771360"/>
          </a:xfrm>
          <a:prstGeom prst="rect">
            <a:avLst/>
          </a:prstGeom>
        </p:spPr>
        <p:txBody>
          <a:bodyPr lIns="0" tIns="0" rIns="0" bIns="0" anchor="ctr">
            <a:noAutofit/>
          </a:bodyPr>
          <a:lstStyle/>
          <a:p>
            <a:pPr algn="ctr"/>
            <a:r>
              <a:rPr lang="en-US" sz="4400" b="0" strike="noStrike" spc="-1">
                <a:latin typeface="Arial"/>
              </a:rPr>
              <a:t>Click to move the slide</a:t>
            </a:r>
          </a:p>
        </p:txBody>
      </p:sp>
      <p:sp>
        <p:nvSpPr>
          <p:cNvPr id="85" name="PlaceHolder 2"/>
          <p:cNvSpPr>
            <a:spLocks noGrp="1"/>
          </p:cNvSpPr>
          <p:nvPr>
            <p:ph type="body"/>
          </p:nvPr>
        </p:nvSpPr>
        <p:spPr>
          <a:xfrm>
            <a:off x="777240" y="4777560"/>
            <a:ext cx="6217560" cy="4525920"/>
          </a:xfrm>
          <a:prstGeom prst="rect">
            <a:avLst/>
          </a:prstGeom>
        </p:spPr>
        <p:txBody>
          <a:bodyPr lIns="0" tIns="0" rIns="0" bIns="0">
            <a:noAutofit/>
          </a:bodyPr>
          <a:lstStyle/>
          <a:p>
            <a:r>
              <a:rPr lang="en-US" sz="2000" b="0" strike="noStrike" spc="-1">
                <a:latin typeface="Arial"/>
              </a:rPr>
              <a:t>Click to edit the notes format</a:t>
            </a:r>
          </a:p>
        </p:txBody>
      </p:sp>
      <p:sp>
        <p:nvSpPr>
          <p:cNvPr id="86" name="PlaceHolder 3"/>
          <p:cNvSpPr>
            <a:spLocks noGrp="1"/>
          </p:cNvSpPr>
          <p:nvPr>
            <p:ph type="hdr"/>
          </p:nvPr>
        </p:nvSpPr>
        <p:spPr>
          <a:xfrm>
            <a:off x="0" y="0"/>
            <a:ext cx="3372840" cy="502560"/>
          </a:xfrm>
          <a:prstGeom prst="rect">
            <a:avLst/>
          </a:prstGeom>
        </p:spPr>
        <p:txBody>
          <a:bodyPr lIns="0" tIns="0" rIns="0" bIns="0">
            <a:noAutofit/>
          </a:bodyPr>
          <a:lstStyle/>
          <a:p>
            <a:r>
              <a:rPr lang="en-US" sz="1400" b="0" strike="noStrike" spc="-1">
                <a:latin typeface="Times New Roman"/>
              </a:rPr>
              <a:t>&lt;header&gt;</a:t>
            </a:r>
          </a:p>
        </p:txBody>
      </p:sp>
      <p:sp>
        <p:nvSpPr>
          <p:cNvPr id="87" name="PlaceHolder 4"/>
          <p:cNvSpPr>
            <a:spLocks noGrp="1"/>
          </p:cNvSpPr>
          <p:nvPr>
            <p:ph type="dt"/>
          </p:nvPr>
        </p:nvSpPr>
        <p:spPr>
          <a:xfrm>
            <a:off x="4399200" y="0"/>
            <a:ext cx="3372840" cy="502560"/>
          </a:xfrm>
          <a:prstGeom prst="rect">
            <a:avLst/>
          </a:prstGeom>
        </p:spPr>
        <p:txBody>
          <a:bodyPr lIns="0" tIns="0" rIns="0" bIns="0">
            <a:noAutofit/>
          </a:bodyPr>
          <a:lstStyle/>
          <a:p>
            <a:pPr algn="r"/>
            <a:r>
              <a:rPr lang="en-US" sz="1400" b="0" strike="noStrike" spc="-1">
                <a:latin typeface="Times New Roman"/>
              </a:rPr>
              <a:t>&lt;date/time&gt;</a:t>
            </a:r>
          </a:p>
        </p:txBody>
      </p:sp>
      <p:sp>
        <p:nvSpPr>
          <p:cNvPr id="88" name="PlaceHolder 5"/>
          <p:cNvSpPr>
            <a:spLocks noGrp="1"/>
          </p:cNvSpPr>
          <p:nvPr>
            <p:ph type="ftr"/>
          </p:nvPr>
        </p:nvSpPr>
        <p:spPr>
          <a:xfrm>
            <a:off x="0" y="9555480"/>
            <a:ext cx="3372840" cy="502560"/>
          </a:xfrm>
          <a:prstGeom prst="rect">
            <a:avLst/>
          </a:prstGeom>
        </p:spPr>
        <p:txBody>
          <a:bodyPr lIns="0" tIns="0" rIns="0" bIns="0" anchor="b">
            <a:noAutofit/>
          </a:bodyPr>
          <a:lstStyle/>
          <a:p>
            <a:r>
              <a:rPr lang="en-US" sz="1400" b="0" strike="noStrike" spc="-1">
                <a:latin typeface="Times New Roman"/>
              </a:rPr>
              <a:t>&lt;footer&gt;</a:t>
            </a:r>
          </a:p>
        </p:txBody>
      </p:sp>
      <p:sp>
        <p:nvSpPr>
          <p:cNvPr id="89" name="PlaceHolder 6"/>
          <p:cNvSpPr>
            <a:spLocks noGrp="1"/>
          </p:cNvSpPr>
          <p:nvPr>
            <p:ph type="sldNum"/>
          </p:nvPr>
        </p:nvSpPr>
        <p:spPr>
          <a:xfrm>
            <a:off x="4399200" y="9555480"/>
            <a:ext cx="3372840" cy="502560"/>
          </a:xfrm>
          <a:prstGeom prst="rect">
            <a:avLst/>
          </a:prstGeom>
        </p:spPr>
        <p:txBody>
          <a:bodyPr lIns="0" tIns="0" rIns="0" bIns="0" anchor="b">
            <a:noAutofit/>
          </a:bodyPr>
          <a:lstStyle/>
          <a:p>
            <a:pPr algn="r"/>
            <a:fld id="{D2DDD133-399C-4878-80BC-35693617A28F}" type="slidenum">
              <a:rPr lang="en-US" sz="1400" b="0" strike="noStrike" spc="-1">
                <a:latin typeface="Times New Roman"/>
              </a:rPr>
              <a:t>‹N›</a:t>
            </a:fld>
            <a:endParaRPr lang="en-US" sz="1400" b="0" strike="noStrike" spc="-1">
              <a:latin typeface="Times New Roman"/>
            </a:endParaRPr>
          </a:p>
        </p:txBody>
      </p:sp>
    </p:spTree>
    <p:extLst>
      <p:ext uri="{BB962C8B-B14F-4D97-AF65-F5344CB8AC3E}">
        <p14:creationId xmlns:p14="http://schemas.microsoft.com/office/powerpoint/2010/main" val="1909003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76498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19</a:t>
            </a:fld>
            <a:endParaRPr lang="en-US" sz="1400" b="0" strike="noStrike" spc="-1">
              <a:latin typeface="Times New Roman"/>
            </a:endParaRPr>
          </a:p>
        </p:txBody>
      </p:sp>
    </p:spTree>
    <p:extLst>
      <p:ext uri="{BB962C8B-B14F-4D97-AF65-F5344CB8AC3E}">
        <p14:creationId xmlns:p14="http://schemas.microsoft.com/office/powerpoint/2010/main" val="1458635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20</a:t>
            </a:fld>
            <a:endParaRPr lang="en-US" sz="1400" b="0" strike="noStrike" spc="-1">
              <a:latin typeface="Times New Roman"/>
            </a:endParaRPr>
          </a:p>
        </p:txBody>
      </p:sp>
    </p:spTree>
    <p:extLst>
      <p:ext uri="{BB962C8B-B14F-4D97-AF65-F5344CB8AC3E}">
        <p14:creationId xmlns:p14="http://schemas.microsoft.com/office/powerpoint/2010/main" val="33757034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21</a:t>
            </a:fld>
            <a:endParaRPr lang="en-US" sz="1400" b="0" strike="noStrike" spc="-1">
              <a:latin typeface="Times New Roman"/>
            </a:endParaRPr>
          </a:p>
        </p:txBody>
      </p:sp>
    </p:spTree>
    <p:extLst>
      <p:ext uri="{BB962C8B-B14F-4D97-AF65-F5344CB8AC3E}">
        <p14:creationId xmlns:p14="http://schemas.microsoft.com/office/powerpoint/2010/main" val="1262365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22</a:t>
            </a:fld>
            <a:endParaRPr lang="en-US" sz="1400" b="0" strike="noStrike" spc="-1">
              <a:latin typeface="Times New Roman"/>
            </a:endParaRPr>
          </a:p>
        </p:txBody>
      </p:sp>
    </p:spTree>
    <p:extLst>
      <p:ext uri="{BB962C8B-B14F-4D97-AF65-F5344CB8AC3E}">
        <p14:creationId xmlns:p14="http://schemas.microsoft.com/office/powerpoint/2010/main" val="836482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7</a:t>
            </a:fld>
            <a:endParaRPr lang="en-US" sz="1400" b="0" strike="noStrike" spc="-1">
              <a:latin typeface="Times New Roman"/>
            </a:endParaRPr>
          </a:p>
        </p:txBody>
      </p:sp>
    </p:spTree>
    <p:extLst>
      <p:ext uri="{BB962C8B-B14F-4D97-AF65-F5344CB8AC3E}">
        <p14:creationId xmlns:p14="http://schemas.microsoft.com/office/powerpoint/2010/main" val="2217459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8</a:t>
            </a:fld>
            <a:endParaRPr lang="en-US" sz="1400" b="0" strike="noStrike" spc="-1">
              <a:latin typeface="Times New Roman"/>
            </a:endParaRPr>
          </a:p>
        </p:txBody>
      </p:sp>
    </p:spTree>
    <p:extLst>
      <p:ext uri="{BB962C8B-B14F-4D97-AF65-F5344CB8AC3E}">
        <p14:creationId xmlns:p14="http://schemas.microsoft.com/office/powerpoint/2010/main" val="3757217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9</a:t>
            </a:fld>
            <a:endParaRPr lang="en-US" sz="1400" b="0" strike="noStrike" spc="-1">
              <a:latin typeface="Times New Roman"/>
            </a:endParaRPr>
          </a:p>
        </p:txBody>
      </p:sp>
    </p:spTree>
    <p:extLst>
      <p:ext uri="{BB962C8B-B14F-4D97-AF65-F5344CB8AC3E}">
        <p14:creationId xmlns:p14="http://schemas.microsoft.com/office/powerpoint/2010/main" val="4048409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10</a:t>
            </a:fld>
            <a:endParaRPr lang="en-US" sz="1400" b="0" strike="noStrike" spc="-1">
              <a:latin typeface="Times New Roman"/>
            </a:endParaRPr>
          </a:p>
        </p:txBody>
      </p:sp>
    </p:spTree>
    <p:extLst>
      <p:ext uri="{BB962C8B-B14F-4D97-AF65-F5344CB8AC3E}">
        <p14:creationId xmlns:p14="http://schemas.microsoft.com/office/powerpoint/2010/main" val="231291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11</a:t>
            </a:fld>
            <a:endParaRPr lang="en-US" sz="1400" b="0" strike="noStrike" spc="-1">
              <a:latin typeface="Times New Roman"/>
            </a:endParaRPr>
          </a:p>
        </p:txBody>
      </p:sp>
    </p:spTree>
    <p:extLst>
      <p:ext uri="{BB962C8B-B14F-4D97-AF65-F5344CB8AC3E}">
        <p14:creationId xmlns:p14="http://schemas.microsoft.com/office/powerpoint/2010/main" val="1079842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16</a:t>
            </a:fld>
            <a:endParaRPr lang="en-US" sz="1400" b="0" strike="noStrike" spc="-1">
              <a:latin typeface="Times New Roman"/>
            </a:endParaRPr>
          </a:p>
        </p:txBody>
      </p:sp>
    </p:spTree>
    <p:extLst>
      <p:ext uri="{BB962C8B-B14F-4D97-AF65-F5344CB8AC3E}">
        <p14:creationId xmlns:p14="http://schemas.microsoft.com/office/powerpoint/2010/main" val="1345928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17</a:t>
            </a:fld>
            <a:endParaRPr lang="en-US" sz="1400" b="0" strike="noStrike" spc="-1">
              <a:latin typeface="Times New Roman"/>
            </a:endParaRPr>
          </a:p>
        </p:txBody>
      </p:sp>
    </p:spTree>
    <p:extLst>
      <p:ext uri="{BB962C8B-B14F-4D97-AF65-F5344CB8AC3E}">
        <p14:creationId xmlns:p14="http://schemas.microsoft.com/office/powerpoint/2010/main" val="384417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18</a:t>
            </a:fld>
            <a:endParaRPr lang="en-US" sz="1400" b="0" strike="noStrike" spc="-1">
              <a:latin typeface="Times New Roman"/>
            </a:endParaRPr>
          </a:p>
        </p:txBody>
      </p:sp>
    </p:spTree>
    <p:extLst>
      <p:ext uri="{BB962C8B-B14F-4D97-AF65-F5344CB8AC3E}">
        <p14:creationId xmlns:p14="http://schemas.microsoft.com/office/powerpoint/2010/main" val="6727767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8"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29"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31"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32"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33"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34"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36"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37"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38"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39"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40"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41"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545153"/>
            <a:ext cx="10363200" cy="1470025"/>
          </a:xfrm>
        </p:spPr>
        <p:txBody>
          <a:bodyPr/>
          <a:lstStyle/>
          <a:p>
            <a:r>
              <a:rPr lang="it-IT"/>
              <a:t>Fare clic per modificare stile</a:t>
            </a:r>
            <a:endParaRPr lang="en-GB"/>
          </a:p>
        </p:txBody>
      </p:sp>
      <p:sp>
        <p:nvSpPr>
          <p:cNvPr id="3" name="Sottotitolo 2"/>
          <p:cNvSpPr>
            <a:spLocks noGrp="1"/>
          </p:cNvSpPr>
          <p:nvPr>
            <p:ph type="subTitle" idx="1"/>
          </p:nvPr>
        </p:nvSpPr>
        <p:spPr>
          <a:xfrm>
            <a:off x="1828800" y="4460904"/>
            <a:ext cx="8534400" cy="117789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GB"/>
          </a:p>
        </p:txBody>
      </p:sp>
      <p:sp>
        <p:nvSpPr>
          <p:cNvPr id="6" name="Segnaposto numero diapositiva 5"/>
          <p:cNvSpPr>
            <a:spLocks noGrp="1"/>
          </p:cNvSpPr>
          <p:nvPr>
            <p:ph type="sldNum" sz="quarter" idx="12"/>
          </p:nvPr>
        </p:nvSpPr>
        <p:spPr>
          <a:xfrm>
            <a:off x="8737600" y="6356353"/>
            <a:ext cx="2844800" cy="365125"/>
          </a:xfrm>
          <a:prstGeom prst="rect">
            <a:avLst/>
          </a:prstGeom>
        </p:spPr>
        <p:txBody>
          <a:bodyPr vert="horz" lIns="91440" tIns="45720" rIns="91440" bIns="45720" rtlCol="0" anchor="ctr"/>
          <a:lstStyle>
            <a:defPPr>
              <a:defRPr lang="it-IT"/>
            </a:defPPr>
            <a:lvl1pPr marL="0" algn="r" defTabSz="456917" rtl="0" eaLnBrk="1" latinLnBrk="0" hangingPunct="1">
              <a:defRPr sz="1200" kern="1200">
                <a:solidFill>
                  <a:schemeClr val="tx1">
                    <a:tint val="75000"/>
                  </a:schemeClr>
                </a:solidFill>
                <a:latin typeface="+mn-lt"/>
                <a:ea typeface="+mn-ea"/>
                <a:cs typeface="+mn-cs"/>
              </a:defRPr>
            </a:lvl1pPr>
            <a:lvl2pPr marL="456917" algn="l" defTabSz="456917" rtl="0" eaLnBrk="1" latinLnBrk="0" hangingPunct="1">
              <a:defRPr sz="1800" kern="1200">
                <a:solidFill>
                  <a:schemeClr val="tx1"/>
                </a:solidFill>
                <a:latin typeface="+mn-lt"/>
                <a:ea typeface="+mn-ea"/>
                <a:cs typeface="+mn-cs"/>
              </a:defRPr>
            </a:lvl2pPr>
            <a:lvl3pPr marL="913835" algn="l" defTabSz="456917" rtl="0" eaLnBrk="1" latinLnBrk="0" hangingPunct="1">
              <a:defRPr sz="1800" kern="1200">
                <a:solidFill>
                  <a:schemeClr val="tx1"/>
                </a:solidFill>
                <a:latin typeface="+mn-lt"/>
                <a:ea typeface="+mn-ea"/>
                <a:cs typeface="+mn-cs"/>
              </a:defRPr>
            </a:lvl3pPr>
            <a:lvl4pPr marL="1370752" algn="l" defTabSz="456917" rtl="0" eaLnBrk="1" latinLnBrk="0" hangingPunct="1">
              <a:defRPr sz="1800" kern="1200">
                <a:solidFill>
                  <a:schemeClr val="tx1"/>
                </a:solidFill>
                <a:latin typeface="+mn-lt"/>
                <a:ea typeface="+mn-ea"/>
                <a:cs typeface="+mn-cs"/>
              </a:defRPr>
            </a:lvl4pPr>
            <a:lvl5pPr marL="1827669" algn="l" defTabSz="456917" rtl="0" eaLnBrk="1" latinLnBrk="0" hangingPunct="1">
              <a:defRPr sz="1800" kern="1200">
                <a:solidFill>
                  <a:schemeClr val="tx1"/>
                </a:solidFill>
                <a:latin typeface="+mn-lt"/>
                <a:ea typeface="+mn-ea"/>
                <a:cs typeface="+mn-cs"/>
              </a:defRPr>
            </a:lvl5pPr>
            <a:lvl6pPr marL="2284586" algn="l" defTabSz="456917" rtl="0" eaLnBrk="1" latinLnBrk="0" hangingPunct="1">
              <a:defRPr sz="1800" kern="1200">
                <a:solidFill>
                  <a:schemeClr val="tx1"/>
                </a:solidFill>
                <a:latin typeface="+mn-lt"/>
                <a:ea typeface="+mn-ea"/>
                <a:cs typeface="+mn-cs"/>
              </a:defRPr>
            </a:lvl6pPr>
            <a:lvl7pPr marL="2741504" algn="l" defTabSz="456917" rtl="0" eaLnBrk="1" latinLnBrk="0" hangingPunct="1">
              <a:defRPr sz="1800" kern="1200">
                <a:solidFill>
                  <a:schemeClr val="tx1"/>
                </a:solidFill>
                <a:latin typeface="+mn-lt"/>
                <a:ea typeface="+mn-ea"/>
                <a:cs typeface="+mn-cs"/>
              </a:defRPr>
            </a:lvl7pPr>
            <a:lvl8pPr marL="3198419" algn="l" defTabSz="456917" rtl="0" eaLnBrk="1" latinLnBrk="0" hangingPunct="1">
              <a:defRPr sz="1800" kern="1200">
                <a:solidFill>
                  <a:schemeClr val="tx1"/>
                </a:solidFill>
                <a:latin typeface="+mn-lt"/>
                <a:ea typeface="+mn-ea"/>
                <a:cs typeface="+mn-cs"/>
              </a:defRPr>
            </a:lvl8pPr>
            <a:lvl9pPr marL="3655339" algn="l" defTabSz="456917" rtl="0" eaLnBrk="1" latinLnBrk="0" hangingPunct="1">
              <a:defRPr sz="1800" kern="1200">
                <a:solidFill>
                  <a:schemeClr val="tx1"/>
                </a:solidFill>
                <a:latin typeface="+mn-lt"/>
                <a:ea typeface="+mn-ea"/>
                <a:cs typeface="+mn-cs"/>
              </a:defRPr>
            </a:lvl9pPr>
          </a:lstStyle>
          <a:p>
            <a:pPr defTabSz="456516"/>
            <a:fld id="{AC28833C-A449-5240-9838-2D5CFB7CE9FE}" type="slidenum">
              <a:rPr lang="it-IT" smtClean="0">
                <a:solidFill>
                  <a:prstClr val="black">
                    <a:tint val="75000"/>
                  </a:prstClr>
                </a:solidFill>
                <a:latin typeface="Arial"/>
              </a:rPr>
              <a:pPr defTabSz="456516"/>
              <a:t>‹N›</a:t>
            </a:fld>
            <a:endParaRPr lang="it-IT">
              <a:solidFill>
                <a:prstClr val="black">
                  <a:tint val="75000"/>
                </a:prstClr>
              </a:solidFill>
              <a:latin typeface="Arial"/>
            </a:endParaRPr>
          </a:p>
        </p:txBody>
      </p:sp>
    </p:spTree>
    <p:extLst>
      <p:ext uri="{BB962C8B-B14F-4D97-AF65-F5344CB8AC3E}">
        <p14:creationId xmlns:p14="http://schemas.microsoft.com/office/powerpoint/2010/main" val="287114800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1F3247-D68A-A74E-AC29-FC3BB0263FC6}" type="datetimeFigureOut">
              <a:rPr lang="en-US" smtClean="0"/>
              <a:t>10/11/24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91202-F90A-6140-AD94-E68811371A56}" type="slidenum">
              <a:rPr lang="en-US" smtClean="0"/>
              <a:t>‹N›</a:t>
            </a:fld>
            <a:endParaRPr lang="en-US"/>
          </a:p>
        </p:txBody>
      </p:sp>
    </p:spTree>
    <p:extLst>
      <p:ext uri="{BB962C8B-B14F-4D97-AF65-F5344CB8AC3E}">
        <p14:creationId xmlns:p14="http://schemas.microsoft.com/office/powerpoint/2010/main" val="12485304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10775"/>
            <a:ext cx="11074400" cy="4714875"/>
          </a:xfrm>
          <a:prstGeom prst="rect">
            <a:avLst/>
          </a:prstGeo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dirty="0"/>
          </a:p>
        </p:txBody>
      </p:sp>
      <p:sp>
        <p:nvSpPr>
          <p:cNvPr id="8" name="Espace réservé du pied de page 4"/>
          <p:cNvSpPr>
            <a:spLocks noGrp="1"/>
          </p:cNvSpPr>
          <p:nvPr>
            <p:ph type="ftr" sz="quarter" idx="3"/>
          </p:nvPr>
        </p:nvSpPr>
        <p:spPr>
          <a:xfrm>
            <a:off x="609600" y="6162407"/>
            <a:ext cx="8432800" cy="365125"/>
          </a:xfrm>
          <a:prstGeom prst="rect">
            <a:avLst/>
          </a:prstGeom>
        </p:spPr>
        <p:txBody>
          <a:bodyPr lIns="0" tIns="0" rIns="0" bIns="0"/>
          <a:lstStyle>
            <a:lvl1pPr>
              <a:defRPr sz="1600">
                <a:latin typeface="Arial Narrow"/>
                <a:cs typeface="Arial Narrow"/>
              </a:defRPr>
            </a:lvl1pPr>
          </a:lstStyle>
          <a:p>
            <a:r>
              <a:rPr lang="fr-FR" dirty="0"/>
              <a:t> </a:t>
            </a:r>
            <a:endParaRPr lang="en-GB" dirty="0"/>
          </a:p>
        </p:txBody>
      </p:sp>
      <p:sp>
        <p:nvSpPr>
          <p:cNvPr id="9" name="Espace réservé du numéro de diapositive 5"/>
          <p:cNvSpPr>
            <a:spLocks noGrp="1"/>
          </p:cNvSpPr>
          <p:nvPr>
            <p:ph type="sldNum" sz="quarter" idx="4"/>
          </p:nvPr>
        </p:nvSpPr>
        <p:spPr>
          <a:xfrm>
            <a:off x="5842000" y="6425650"/>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320800" y="197686"/>
            <a:ext cx="8304463" cy="1143000"/>
          </a:xfrm>
          <a:prstGeom prst="rect">
            <a:avLst/>
          </a:prstGeom>
        </p:spPr>
        <p:txBody>
          <a:bodyPr vert="horz" lIns="0" tIns="0" rIns="0" bIns="0"/>
          <a:lstStyle/>
          <a:p>
            <a:r>
              <a:rPr lang="fr-FR"/>
              <a:t>Modifiez le style du titre</a:t>
            </a:r>
            <a:endParaRPr lang="en-GB" dirty="0"/>
          </a:p>
        </p:txBody>
      </p:sp>
    </p:spTree>
    <p:extLst>
      <p:ext uri="{BB962C8B-B14F-4D97-AF65-F5344CB8AC3E}">
        <p14:creationId xmlns:p14="http://schemas.microsoft.com/office/powerpoint/2010/main" val="1610018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dirty="0">
              <a:latin typeface="Arial"/>
            </a:endParaRPr>
          </a:p>
        </p:txBody>
      </p:sp>
      <p:sp>
        <p:nvSpPr>
          <p:cNvPr id="7" name="PlaceHolder 2"/>
          <p:cNvSpPr>
            <a:spLocks noGrp="1"/>
          </p:cNvSpPr>
          <p:nvPr>
            <p:ph type="subTitle"/>
          </p:nvPr>
        </p:nvSpPr>
        <p:spPr>
          <a:xfrm>
            <a:off x="609480" y="1604520"/>
            <a:ext cx="10972440" cy="39772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9"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1"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2"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6"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7"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18"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0"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2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2"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5"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6"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CustomShape 1"/>
          <p:cNvSpPr/>
          <p:nvPr/>
        </p:nvSpPr>
        <p:spPr>
          <a:xfrm>
            <a:off x="0" y="1080"/>
            <a:ext cx="712440" cy="6856920"/>
          </a:xfrm>
          <a:prstGeom prst="rect">
            <a:avLst/>
          </a:prstGeom>
          <a:solidFill>
            <a:srgbClr val="0E5CA7"/>
          </a:solidFill>
          <a:ln>
            <a:noFill/>
          </a:ln>
        </p:spPr>
        <p:style>
          <a:lnRef idx="2">
            <a:schemeClr val="accent1">
              <a:shade val="50000"/>
            </a:schemeClr>
          </a:lnRef>
          <a:fillRef idx="1">
            <a:schemeClr val="accent1"/>
          </a:fillRef>
          <a:effectRef idx="0">
            <a:schemeClr val="accent1"/>
          </a:effectRef>
          <a:fontRef idx="minor"/>
        </p:style>
      </p:sp>
      <p:sp>
        <p:nvSpPr>
          <p:cNvPr id="2" name="CustomShape 3"/>
          <p:cNvSpPr/>
          <p:nvPr/>
        </p:nvSpPr>
        <p:spPr>
          <a:xfrm rot="16200000">
            <a:off x="-2587123" y="3379946"/>
            <a:ext cx="5704609"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US" sz="1600" b="1" strike="noStrike" spc="-1" dirty="0">
                <a:solidFill>
                  <a:srgbClr val="FFFFFF"/>
                </a:solidFill>
                <a:latin typeface="+mn-lt"/>
              </a:rPr>
              <a:t>Muon Collider RF meeting 1</a:t>
            </a:r>
            <a:r>
              <a:rPr lang="en-US" sz="1600" b="1" strike="noStrike" spc="-1" baseline="30000" dirty="0">
                <a:solidFill>
                  <a:srgbClr val="FFFFFF"/>
                </a:solidFill>
                <a:latin typeface="+mn-lt"/>
              </a:rPr>
              <a:t>st</a:t>
            </a:r>
            <a:r>
              <a:rPr lang="en-US" sz="1600" b="1" strike="noStrike" spc="-1" dirty="0">
                <a:solidFill>
                  <a:srgbClr val="FFFFFF"/>
                </a:solidFill>
                <a:latin typeface="+mn-lt"/>
              </a:rPr>
              <a:t> October- 2024</a:t>
            </a:r>
            <a:endParaRPr lang="en-US" sz="1600" b="1" strike="noStrike" spc="-1" dirty="0">
              <a:solidFill>
                <a:srgbClr val="FFFFFF"/>
              </a:solidFill>
              <a:latin typeface="Arial"/>
            </a:endParaRPr>
          </a:p>
        </p:txBody>
      </p:sp>
      <p:sp>
        <p:nvSpPr>
          <p:cNvPr id="4" name="PlaceHolder 4"/>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5" name="PlaceHolder 5"/>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dirty="0">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dirty="0">
                <a:latin typeface="Arial"/>
              </a:rPr>
              <a:t>Second Outline Level</a:t>
            </a:r>
          </a:p>
          <a:p>
            <a:pPr marL="1296000" lvl="2" indent="-288000">
              <a:spcBef>
                <a:spcPts val="850"/>
              </a:spcBef>
              <a:buClr>
                <a:srgbClr val="000000"/>
              </a:buClr>
              <a:buSzPct val="45000"/>
              <a:buFont typeface="Wingdings" charset="2"/>
              <a:buChar char=""/>
            </a:pPr>
            <a:r>
              <a:rPr lang="en-US" sz="2400" b="0" strike="noStrike" spc="-1" dirty="0">
                <a:latin typeface="Arial"/>
              </a:rPr>
              <a:t>Third Outline Level</a:t>
            </a:r>
          </a:p>
          <a:p>
            <a:pPr marL="1728000" lvl="3" indent="-216000">
              <a:spcBef>
                <a:spcPts val="567"/>
              </a:spcBef>
              <a:buClr>
                <a:srgbClr val="000000"/>
              </a:buClr>
              <a:buSzPct val="75000"/>
              <a:buFont typeface="Symbol" charset="2"/>
              <a:buChar char=""/>
            </a:pPr>
            <a:r>
              <a:rPr lang="en-US" sz="2000" b="0" strike="noStrike" spc="-1" dirty="0">
                <a:latin typeface="Arial"/>
              </a:rPr>
              <a:t>Fourth Outline Level</a:t>
            </a:r>
          </a:p>
          <a:p>
            <a:pPr marL="2160000" lvl="4" indent="-216000">
              <a:spcBef>
                <a:spcPts val="283"/>
              </a:spcBef>
              <a:buClr>
                <a:srgbClr val="000000"/>
              </a:buClr>
              <a:buSzPct val="45000"/>
              <a:buFont typeface="Wingdings" charset="2"/>
              <a:buChar char=""/>
            </a:pPr>
            <a:r>
              <a:rPr lang="en-US" sz="2000" b="0" strike="noStrike" spc="-1" dirty="0">
                <a:latin typeface="Arial"/>
              </a:rPr>
              <a:t>Fifth Outline Level</a:t>
            </a:r>
          </a:p>
          <a:p>
            <a:pPr marL="2592000" lvl="5" indent="-216000">
              <a:spcBef>
                <a:spcPts val="283"/>
              </a:spcBef>
              <a:buClr>
                <a:srgbClr val="000000"/>
              </a:buClr>
              <a:buSzPct val="45000"/>
              <a:buFont typeface="Wingdings" charset="2"/>
              <a:buChar char=""/>
            </a:pPr>
            <a:r>
              <a:rPr lang="en-US" sz="2000" b="0" strike="noStrike" spc="-1" dirty="0">
                <a:latin typeface="Arial"/>
              </a:rPr>
              <a:t>Sixth Outline Level</a:t>
            </a:r>
          </a:p>
          <a:p>
            <a:pPr marL="3024000" lvl="6" indent="-216000">
              <a:spcBef>
                <a:spcPts val="283"/>
              </a:spcBef>
              <a:buClr>
                <a:srgbClr val="000000"/>
              </a:buClr>
              <a:buSzPct val="45000"/>
              <a:buFont typeface="Wingdings" charset="2"/>
              <a:buChar char=""/>
            </a:pPr>
            <a:r>
              <a:rPr lang="en-US" sz="2000" b="0" strike="noStrike" spc="-1" dirty="0">
                <a:latin typeface="Arial"/>
              </a:rPr>
              <a:t>Seventh Outline Level</a:t>
            </a:r>
          </a:p>
        </p:txBody>
      </p:sp>
      <p:pic>
        <p:nvPicPr>
          <p:cNvPr id="9" name="Immagine 8">
            <a:extLst>
              <a:ext uri="{FF2B5EF4-FFF2-40B4-BE49-F238E27FC236}">
                <a16:creationId xmlns:a16="http://schemas.microsoft.com/office/drawing/2014/main" id="{E7475FBB-B51D-1E4E-A896-E0385EA9DD33}"/>
              </a:ext>
            </a:extLst>
          </p:cNvPr>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14638" y="19530"/>
            <a:ext cx="683164" cy="30879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6.tiff"/><Relationship Id="rId4" Type="http://schemas.openxmlformats.org/officeDocument/2006/relationships/image" Target="../media/image15.tiff"/></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21.emf"/><Relationship Id="rId7" Type="http://schemas.openxmlformats.org/officeDocument/2006/relationships/image" Target="../media/image25.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 Id="rId9" Type="http://schemas.openxmlformats.org/officeDocument/2006/relationships/image" Target="../media/image27.emf"/></Relationships>
</file>

<file path=ppt/slides/_rels/slide1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18.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1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2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tiff"/><Relationship Id="rId4" Type="http://schemas.openxmlformats.org/officeDocument/2006/relationships/image" Target="../media/image8.tiff"/></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a:extLst>
              <a:ext uri="{FF2B5EF4-FFF2-40B4-BE49-F238E27FC236}">
                <a16:creationId xmlns:a16="http://schemas.microsoft.com/office/drawing/2014/main" id="{9DB684C3-27CA-9F47-A0FA-05A4C60040FF}"/>
              </a:ext>
            </a:extLst>
          </p:cNvPr>
          <p:cNvSpPr txBox="1">
            <a:spLocks noChangeArrowheads="1"/>
          </p:cNvSpPr>
          <p:nvPr/>
        </p:nvSpPr>
        <p:spPr bwMode="auto">
          <a:xfrm>
            <a:off x="1782070" y="676761"/>
            <a:ext cx="8508804" cy="71096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800">
                <a:solidFill>
                  <a:schemeClr val="tx1"/>
                </a:solidFill>
                <a:latin typeface="Comic Sans MS" panose="030F0702030302020204" pitchFamily="66" charset="0"/>
              </a:defRPr>
            </a:lvl1pPr>
            <a:lvl2pPr marL="742950" indent="-285750">
              <a:spcBef>
                <a:spcPct val="20000"/>
              </a:spcBef>
              <a:buChar char="–"/>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a:solidFill>
                  <a:schemeClr val="tx1"/>
                </a:solidFill>
                <a:latin typeface="Comic Sans MS" panose="030F0702030302020204" pitchFamily="66" charset="0"/>
              </a:defRPr>
            </a:lvl4pPr>
            <a:lvl5pPr marL="2057400" indent="-228600">
              <a:spcBef>
                <a:spcPct val="20000"/>
              </a:spcBef>
              <a:buChar char="»"/>
              <a:defRPr>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a:solidFill>
                  <a:schemeClr val="tx1"/>
                </a:solidFill>
                <a:latin typeface="Comic Sans MS" panose="030F0702030302020204" pitchFamily="66" charset="0"/>
              </a:defRPr>
            </a:lvl9pPr>
          </a:lstStyle>
          <a:p>
            <a:pPr algn="ctr" eaLnBrk="1" hangingPunct="1">
              <a:spcBef>
                <a:spcPct val="0"/>
              </a:spcBef>
              <a:buFontTx/>
              <a:buNone/>
            </a:pPr>
            <a:endParaRPr lang="it-IT" altLang="en-US" sz="2000" b="1" dirty="0">
              <a:solidFill>
                <a:srgbClr val="333399"/>
              </a:solidFill>
              <a:latin typeface="Calibri" panose="020F0502020204030204" pitchFamily="34" charset="0"/>
              <a:cs typeface="Calibri" panose="020F0502020204030204" pitchFamily="34" charset="0"/>
            </a:endParaRPr>
          </a:p>
          <a:p>
            <a:pPr algn="ctr">
              <a:spcBef>
                <a:spcPct val="0"/>
              </a:spcBef>
              <a:buNone/>
            </a:pPr>
            <a:r>
              <a:rPr lang="en-US" sz="4400" b="1" dirty="0">
                <a:solidFill>
                  <a:srgbClr val="0070C0"/>
                </a:solidFill>
                <a:latin typeface="Calibri" panose="020F0502020204030204" pitchFamily="34" charset="0"/>
                <a:cs typeface="Calibri" panose="020F0502020204030204" pitchFamily="34" charset="0"/>
              </a:rPr>
              <a:t>Review and Update on RF cavity Design</a:t>
            </a:r>
          </a:p>
          <a:p>
            <a:pPr algn="ctr">
              <a:spcBef>
                <a:spcPct val="0"/>
              </a:spcBef>
              <a:buNone/>
            </a:pPr>
            <a:endParaRPr lang="en-US" sz="4400" b="1" dirty="0">
              <a:solidFill>
                <a:srgbClr val="0070C0"/>
              </a:solidFill>
              <a:latin typeface="Calibri" panose="020F0502020204030204" pitchFamily="34" charset="0"/>
              <a:cs typeface="Calibri" panose="020F0502020204030204" pitchFamily="34" charset="0"/>
            </a:endParaRPr>
          </a:p>
          <a:p>
            <a:pPr algn="ctr">
              <a:spcBef>
                <a:spcPct val="0"/>
              </a:spcBef>
              <a:buNone/>
            </a:pPr>
            <a:endParaRPr lang="en-US" altLang="en-US" sz="2400" b="1" dirty="0">
              <a:solidFill>
                <a:srgbClr val="333399"/>
              </a:solidFill>
              <a:latin typeface="Calibri" panose="020F0502020204030204" pitchFamily="34" charset="0"/>
              <a:cs typeface="Calibri" panose="020F0502020204030204" pitchFamily="34" charset="0"/>
            </a:endParaRPr>
          </a:p>
          <a:p>
            <a:pPr algn="ctr" eaLnBrk="1" hangingPunct="1">
              <a:spcBef>
                <a:spcPct val="0"/>
              </a:spcBef>
              <a:buNone/>
            </a:pPr>
            <a:r>
              <a:rPr lang="en-US" altLang="en-US" sz="2400" b="1" dirty="0">
                <a:solidFill>
                  <a:srgbClr val="32339A"/>
                </a:solidFill>
                <a:latin typeface="Calibri" panose="020F0502020204030204" pitchFamily="34" charset="0"/>
                <a:cs typeface="Calibri" panose="020F0502020204030204" pitchFamily="34" charset="0"/>
              </a:rPr>
              <a:t>Dario </a:t>
            </a:r>
            <a:r>
              <a:rPr lang="en-US" altLang="en-US" sz="2400" b="1" dirty="0" err="1">
                <a:solidFill>
                  <a:srgbClr val="32339A"/>
                </a:solidFill>
                <a:latin typeface="Calibri" panose="020F0502020204030204" pitchFamily="34" charset="0"/>
                <a:cs typeface="Calibri" panose="020F0502020204030204" pitchFamily="34" charset="0"/>
              </a:rPr>
              <a:t>Giove</a:t>
            </a:r>
            <a:r>
              <a:rPr lang="en-US" altLang="en-US" sz="2400" b="1" dirty="0">
                <a:solidFill>
                  <a:srgbClr val="32339A"/>
                </a:solidFill>
                <a:latin typeface="Calibri" panose="020F0502020204030204" pitchFamily="34" charset="0"/>
                <a:cs typeface="Calibri" panose="020F0502020204030204" pitchFamily="34" charset="0"/>
              </a:rPr>
              <a:t> </a:t>
            </a:r>
          </a:p>
          <a:p>
            <a:pPr algn="ctr" eaLnBrk="1" hangingPunct="1">
              <a:spcBef>
                <a:spcPct val="0"/>
              </a:spcBef>
              <a:buNone/>
            </a:pPr>
            <a:r>
              <a:rPr lang="en-US" altLang="en-US" sz="2400" b="1" i="1" dirty="0">
                <a:solidFill>
                  <a:srgbClr val="32339A"/>
                </a:solidFill>
                <a:latin typeface="Calibri" panose="020F0502020204030204" pitchFamily="34" charset="0"/>
                <a:cs typeface="Calibri" panose="020F0502020204030204" pitchFamily="34" charset="0"/>
              </a:rPr>
              <a:t>INFN-LASA –Milano</a:t>
            </a:r>
          </a:p>
          <a:p>
            <a:pPr algn="ctr" eaLnBrk="1" hangingPunct="1">
              <a:spcBef>
                <a:spcPct val="0"/>
              </a:spcBef>
              <a:buNone/>
            </a:pPr>
            <a:endParaRPr lang="en-US" altLang="en-US" sz="2400" b="1" i="1" dirty="0">
              <a:solidFill>
                <a:srgbClr val="32339A"/>
              </a:solidFill>
              <a:latin typeface="Calibri" panose="020F0502020204030204" pitchFamily="34" charset="0"/>
              <a:cs typeface="Calibri" panose="020F0502020204030204" pitchFamily="34" charset="0"/>
            </a:endParaRPr>
          </a:p>
          <a:p>
            <a:pPr algn="ctr" eaLnBrk="1" hangingPunct="1">
              <a:spcBef>
                <a:spcPct val="0"/>
              </a:spcBef>
              <a:buNone/>
            </a:pPr>
            <a:r>
              <a:rPr lang="en-US" altLang="en-US" sz="1600" b="1" i="1" dirty="0">
                <a:solidFill>
                  <a:srgbClr val="32339A"/>
                </a:solidFill>
                <a:latin typeface="Calibri" panose="020F0502020204030204" pitchFamily="34" charset="0"/>
                <a:cs typeface="Calibri" panose="020F0502020204030204" pitchFamily="34" charset="0"/>
              </a:rPr>
              <a:t>Thanks to Luigi Celona, Gino </a:t>
            </a:r>
            <a:r>
              <a:rPr lang="en-US" altLang="en-US" sz="1600" b="1" i="1" dirty="0" err="1">
                <a:solidFill>
                  <a:srgbClr val="32339A"/>
                </a:solidFill>
                <a:latin typeface="Calibri" panose="020F0502020204030204" pitchFamily="34" charset="0"/>
                <a:cs typeface="Calibri" panose="020F0502020204030204" pitchFamily="34" charset="0"/>
              </a:rPr>
              <a:t>Sorbello</a:t>
            </a:r>
            <a:r>
              <a:rPr lang="en-US" altLang="en-US" sz="1600" b="1" i="1" dirty="0">
                <a:solidFill>
                  <a:srgbClr val="32339A"/>
                </a:solidFill>
                <a:latin typeface="Calibri" panose="020F0502020204030204" pitchFamily="34" charset="0"/>
                <a:cs typeface="Calibri" panose="020F0502020204030204" pitchFamily="34" charset="0"/>
              </a:rPr>
              <a:t>, Davide Guarneri, Giorgio Mauro, Maria Rosaria </a:t>
            </a:r>
            <a:r>
              <a:rPr lang="en-US" altLang="en-US" sz="1600" b="1" i="1" dirty="0" err="1">
                <a:solidFill>
                  <a:srgbClr val="32339A"/>
                </a:solidFill>
                <a:latin typeface="Calibri" panose="020F0502020204030204" pitchFamily="34" charset="0"/>
                <a:cs typeface="Calibri" panose="020F0502020204030204" pitchFamily="34" charset="0"/>
              </a:rPr>
              <a:t>Masullo</a:t>
            </a:r>
            <a:r>
              <a:rPr lang="en-US" altLang="en-US" sz="1600" b="1" i="1" dirty="0">
                <a:solidFill>
                  <a:srgbClr val="32339A"/>
                </a:solidFill>
                <a:latin typeface="Calibri" panose="020F0502020204030204" pitchFamily="34" charset="0"/>
                <a:cs typeface="Calibri" panose="020F0502020204030204" pitchFamily="34" charset="0"/>
              </a:rPr>
              <a:t>, Guido </a:t>
            </a:r>
            <a:r>
              <a:rPr lang="en-US" altLang="en-US" sz="1600" b="1" i="1" dirty="0" err="1">
                <a:solidFill>
                  <a:srgbClr val="32339A"/>
                </a:solidFill>
                <a:latin typeface="Calibri" panose="020F0502020204030204" pitchFamily="34" charset="0"/>
                <a:cs typeface="Calibri" panose="020F0502020204030204" pitchFamily="34" charset="0"/>
              </a:rPr>
              <a:t>Gentili</a:t>
            </a:r>
            <a:r>
              <a:rPr lang="en-US" altLang="en-US" sz="1600" b="1" i="1" dirty="0">
                <a:solidFill>
                  <a:srgbClr val="32339A"/>
                </a:solidFill>
                <a:latin typeface="Calibri" panose="020F0502020204030204" pitchFamily="34" charset="0"/>
                <a:cs typeface="Calibri" panose="020F0502020204030204" pitchFamily="34" charset="0"/>
              </a:rPr>
              <a:t> (INFN- LNS, INFN-Na, </a:t>
            </a:r>
            <a:r>
              <a:rPr lang="en-US" altLang="en-US" sz="1600" b="1" i="1" dirty="0" err="1">
                <a:solidFill>
                  <a:srgbClr val="32339A"/>
                </a:solidFill>
                <a:latin typeface="Calibri" panose="020F0502020204030204" pitchFamily="34" charset="0"/>
                <a:cs typeface="Calibri" panose="020F0502020204030204" pitchFamily="34" charset="0"/>
              </a:rPr>
              <a:t>Politecnico</a:t>
            </a:r>
            <a:r>
              <a:rPr lang="en-US" altLang="en-US" sz="1600" b="1" i="1" dirty="0">
                <a:solidFill>
                  <a:srgbClr val="32339A"/>
                </a:solidFill>
                <a:latin typeface="Calibri" panose="020F0502020204030204" pitchFamily="34" charset="0"/>
                <a:cs typeface="Calibri" panose="020F0502020204030204" pitchFamily="34" charset="0"/>
              </a:rPr>
              <a:t> of Milan)</a:t>
            </a:r>
            <a:r>
              <a:rPr lang="en-US" altLang="en-US" sz="3200" b="1" dirty="0">
                <a:solidFill>
                  <a:srgbClr val="333399"/>
                </a:solidFill>
                <a:latin typeface="Calibri" panose="020F0502020204030204" pitchFamily="34" charset="0"/>
                <a:cs typeface="Calibri" panose="020F0502020204030204" pitchFamily="34" charset="0"/>
              </a:rPr>
              <a:t>						</a:t>
            </a:r>
          </a:p>
          <a:p>
            <a:pPr algn="ctr" eaLnBrk="1" hangingPunct="1">
              <a:spcBef>
                <a:spcPct val="0"/>
              </a:spcBef>
              <a:buNone/>
            </a:pPr>
            <a:r>
              <a:rPr lang="en-US" altLang="en-US" sz="3200" b="1" dirty="0">
                <a:solidFill>
                  <a:srgbClr val="333399"/>
                </a:solidFill>
                <a:latin typeface="Calibri" panose="020F0502020204030204" pitchFamily="34" charset="0"/>
                <a:cs typeface="Calibri" panose="020F0502020204030204" pitchFamily="34" charset="0"/>
              </a:rPr>
              <a:t>							</a:t>
            </a:r>
          </a:p>
          <a:p>
            <a:pPr algn="ctr" eaLnBrk="1" hangingPunct="1">
              <a:spcBef>
                <a:spcPct val="0"/>
              </a:spcBef>
              <a:buNone/>
            </a:pPr>
            <a:endParaRPr lang="en-US" altLang="en-US" sz="3200" b="1" dirty="0">
              <a:solidFill>
                <a:srgbClr val="333399"/>
              </a:solidFill>
              <a:latin typeface="Calibri" panose="020F0502020204030204" pitchFamily="34" charset="0"/>
              <a:cs typeface="Calibri" panose="020F0502020204030204" pitchFamily="34" charset="0"/>
            </a:endParaRPr>
          </a:p>
          <a:p>
            <a:pPr algn="ctr" eaLnBrk="1" hangingPunct="1">
              <a:spcBef>
                <a:spcPct val="0"/>
              </a:spcBef>
              <a:buNone/>
            </a:pPr>
            <a:endParaRPr lang="en-US" altLang="en-US" sz="3200" b="1" dirty="0">
              <a:solidFill>
                <a:srgbClr val="333399"/>
              </a:solidFill>
              <a:latin typeface="Calibri" panose="020F0502020204030204" pitchFamily="34" charset="0"/>
              <a:cs typeface="Calibri" panose="020F0502020204030204" pitchFamily="34" charset="0"/>
            </a:endParaRPr>
          </a:p>
          <a:p>
            <a:pPr algn="ctr" eaLnBrk="1" hangingPunct="1">
              <a:spcBef>
                <a:spcPct val="0"/>
              </a:spcBef>
              <a:buNone/>
            </a:pPr>
            <a:r>
              <a:rPr lang="en-US" altLang="en-US" sz="3200" b="1" dirty="0">
                <a:solidFill>
                  <a:srgbClr val="333399"/>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719331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rPr>
              <a:t>E-</a:t>
            </a:r>
            <a:r>
              <a:rPr lang="it-IT" sz="3600" b="1" spc="-1" dirty="0" err="1">
                <a:solidFill>
                  <a:srgbClr val="724109"/>
                </a:solidFill>
                <a:latin typeface="Calibri"/>
              </a:rPr>
              <a:t>field</a:t>
            </a:r>
            <a:r>
              <a:rPr lang="it-IT" sz="3600" b="1" spc="-1" dirty="0">
                <a:solidFill>
                  <a:srgbClr val="724109"/>
                </a:solidFill>
                <a:latin typeface="Calibri"/>
              </a:rPr>
              <a:t> in High </a:t>
            </a:r>
            <a:r>
              <a:rPr lang="it-IT" sz="3600" b="1" spc="-1" dirty="0" err="1">
                <a:solidFill>
                  <a:srgbClr val="724109"/>
                </a:solidFill>
                <a:latin typeface="Calibri"/>
              </a:rPr>
              <a:t>Magnetic</a:t>
            </a:r>
            <a:r>
              <a:rPr lang="it-IT" sz="3600" b="1" spc="-1" dirty="0">
                <a:solidFill>
                  <a:srgbClr val="724109"/>
                </a:solidFill>
                <a:latin typeface="Calibri"/>
              </a:rPr>
              <a:t> </a:t>
            </a:r>
            <a:r>
              <a:rPr lang="it-IT" sz="3600" b="1" spc="-1" dirty="0" err="1">
                <a:solidFill>
                  <a:srgbClr val="724109"/>
                </a:solidFill>
                <a:latin typeface="Calibri"/>
              </a:rPr>
              <a:t>Gradients</a:t>
            </a:r>
            <a:endParaRPr lang="it-IT" sz="3600" b="1" spc="-1" dirty="0">
              <a:solidFill>
                <a:srgbClr val="724109"/>
              </a:solidFill>
              <a:latin typeface="Calibri"/>
              <a:ea typeface="+mn-ea"/>
              <a:cs typeface="+mn-cs"/>
            </a:endParaRPr>
          </a:p>
        </p:txBody>
      </p:sp>
      <p:pic>
        <p:nvPicPr>
          <p:cNvPr id="3" name="Immagine 2">
            <a:extLst>
              <a:ext uri="{FF2B5EF4-FFF2-40B4-BE49-F238E27FC236}">
                <a16:creationId xmlns:a16="http://schemas.microsoft.com/office/drawing/2014/main" id="{70662D60-6F14-7A43-8005-C52D7FB462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23023" y="996287"/>
            <a:ext cx="3509323" cy="3187635"/>
          </a:xfrm>
          <a:prstGeom prst="rect">
            <a:avLst/>
          </a:prstGeom>
        </p:spPr>
      </p:pic>
      <p:pic>
        <p:nvPicPr>
          <p:cNvPr id="4" name="Immagine 3">
            <a:extLst>
              <a:ext uri="{FF2B5EF4-FFF2-40B4-BE49-F238E27FC236}">
                <a16:creationId xmlns:a16="http://schemas.microsoft.com/office/drawing/2014/main" id="{D895EB60-70C2-3B43-B9C9-ED2715DDC26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9888" y="1224366"/>
            <a:ext cx="3278544" cy="1829428"/>
          </a:xfrm>
          <a:prstGeom prst="rect">
            <a:avLst/>
          </a:prstGeom>
        </p:spPr>
      </p:pic>
      <p:sp>
        <p:nvSpPr>
          <p:cNvPr id="5" name="CasellaDiTesto 4">
            <a:extLst>
              <a:ext uri="{FF2B5EF4-FFF2-40B4-BE49-F238E27FC236}">
                <a16:creationId xmlns:a16="http://schemas.microsoft.com/office/drawing/2014/main" id="{053D3327-6097-2E48-B572-CA3841F9D320}"/>
              </a:ext>
            </a:extLst>
          </p:cNvPr>
          <p:cNvSpPr txBox="1"/>
          <p:nvPr/>
        </p:nvSpPr>
        <p:spPr>
          <a:xfrm>
            <a:off x="889687" y="4183922"/>
            <a:ext cx="5292090" cy="2062103"/>
          </a:xfrm>
          <a:prstGeom prst="rect">
            <a:avLst/>
          </a:prstGeom>
          <a:noFill/>
        </p:spPr>
        <p:txBody>
          <a:bodyPr wrap="square" rtlCol="0">
            <a:spAutoFit/>
          </a:bodyPr>
          <a:lstStyle/>
          <a:p>
            <a:r>
              <a:rPr lang="en-US" sz="1600" dirty="0"/>
              <a:t>The PVX-4110 pulse generator is a direct coupled, air cooled, solid state half-bridge (totem pole) design, offering equally fast pulse rise and fall times, low power dissipation, and virtually no over-shoot, undershoot or ringing. It has overcurrent detection and shutdown circuitry to protect the pulse generator from potential damage due to arcs and shorts in the load or interconnect cable.</a:t>
            </a:r>
          </a:p>
        </p:txBody>
      </p:sp>
      <p:pic>
        <p:nvPicPr>
          <p:cNvPr id="7" name="Immagine 6">
            <a:extLst>
              <a:ext uri="{FF2B5EF4-FFF2-40B4-BE49-F238E27FC236}">
                <a16:creationId xmlns:a16="http://schemas.microsoft.com/office/drawing/2014/main" id="{08BC561C-4055-8545-9E7A-1348BD3EF48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58757" y="1381624"/>
            <a:ext cx="3119357" cy="4159143"/>
          </a:xfrm>
          <a:prstGeom prst="rect">
            <a:avLst/>
          </a:prstGeom>
        </p:spPr>
      </p:pic>
      <p:sp>
        <p:nvSpPr>
          <p:cNvPr id="2" name="CasellaDiTesto 1">
            <a:extLst>
              <a:ext uri="{FF2B5EF4-FFF2-40B4-BE49-F238E27FC236}">
                <a16:creationId xmlns:a16="http://schemas.microsoft.com/office/drawing/2014/main" id="{DC76905A-829A-B145-8A94-758F0841FD6A}"/>
              </a:ext>
            </a:extLst>
          </p:cNvPr>
          <p:cNvSpPr txBox="1"/>
          <p:nvPr/>
        </p:nvSpPr>
        <p:spPr>
          <a:xfrm>
            <a:off x="6181777" y="5703570"/>
            <a:ext cx="5796337" cy="646331"/>
          </a:xfrm>
          <a:prstGeom prst="rect">
            <a:avLst/>
          </a:prstGeom>
          <a:noFill/>
        </p:spPr>
        <p:txBody>
          <a:bodyPr wrap="square" rtlCol="0">
            <a:spAutoFit/>
          </a:bodyPr>
          <a:lstStyle/>
          <a:p>
            <a:r>
              <a:rPr lang="en-US" dirty="0"/>
              <a:t>Suitable to test different materials, surface finishing and treatments up to 50 MV/m</a:t>
            </a:r>
          </a:p>
        </p:txBody>
      </p:sp>
    </p:spTree>
    <p:extLst>
      <p:ext uri="{BB962C8B-B14F-4D97-AF65-F5344CB8AC3E}">
        <p14:creationId xmlns:p14="http://schemas.microsoft.com/office/powerpoint/2010/main" val="3014036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A 3 GHz </a:t>
            </a:r>
            <a:r>
              <a:rPr lang="it-IT" sz="3600" b="1" spc="-1" dirty="0" err="1">
                <a:solidFill>
                  <a:srgbClr val="724109"/>
                </a:solidFill>
                <a:latin typeface="Calibri"/>
                <a:ea typeface="+mn-ea"/>
                <a:cs typeface="+mn-cs"/>
              </a:rPr>
              <a:t>Proposal</a:t>
            </a:r>
            <a:r>
              <a:rPr lang="it-IT" sz="3600" b="1" spc="-1" dirty="0">
                <a:solidFill>
                  <a:srgbClr val="724109"/>
                </a:solidFill>
                <a:latin typeface="Calibri"/>
                <a:ea typeface="+mn-ea"/>
                <a:cs typeface="+mn-cs"/>
              </a:rPr>
              <a:t> for a INFN LASA Test </a:t>
            </a:r>
            <a:r>
              <a:rPr lang="it-IT" sz="3600" b="1" spc="-1" dirty="0" err="1">
                <a:solidFill>
                  <a:srgbClr val="724109"/>
                </a:solidFill>
                <a:latin typeface="Calibri"/>
                <a:ea typeface="+mn-ea"/>
                <a:cs typeface="+mn-cs"/>
              </a:rPr>
              <a:t>Facility</a:t>
            </a:r>
            <a:endParaRPr lang="it-IT" sz="3600" b="1" spc="-1" dirty="0">
              <a:solidFill>
                <a:srgbClr val="724109"/>
              </a:solidFill>
              <a:latin typeface="Calibri"/>
              <a:ea typeface="+mn-ea"/>
              <a:cs typeface="+mn-cs"/>
            </a:endParaRPr>
          </a:p>
        </p:txBody>
      </p:sp>
      <p:pic>
        <p:nvPicPr>
          <p:cNvPr id="4" name="object 2">
            <a:extLst>
              <a:ext uri="{FF2B5EF4-FFF2-40B4-BE49-F238E27FC236}">
                <a16:creationId xmlns:a16="http://schemas.microsoft.com/office/drawing/2014/main" id="{49E12B54-CB48-534D-893D-7BEC232BBCBA}"/>
              </a:ext>
            </a:extLst>
          </p:cNvPr>
          <p:cNvPicPr/>
          <p:nvPr/>
        </p:nvPicPr>
        <p:blipFill>
          <a:blip r:embed="rId3" cstate="screen">
            <a:extLst>
              <a:ext uri="{28A0092B-C50C-407E-A947-70E740481C1C}">
                <a14:useLocalDpi xmlns:a14="http://schemas.microsoft.com/office/drawing/2010/main"/>
              </a:ext>
            </a:extLst>
          </a:blip>
          <a:stretch>
            <a:fillRect/>
          </a:stretch>
        </p:blipFill>
        <p:spPr>
          <a:xfrm>
            <a:off x="6483690" y="3738801"/>
            <a:ext cx="5464618" cy="2538574"/>
          </a:xfrm>
          <a:prstGeom prst="rect">
            <a:avLst/>
          </a:prstGeom>
        </p:spPr>
      </p:pic>
      <p:pic>
        <p:nvPicPr>
          <p:cNvPr id="5" name="object 3">
            <a:extLst>
              <a:ext uri="{FF2B5EF4-FFF2-40B4-BE49-F238E27FC236}">
                <a16:creationId xmlns:a16="http://schemas.microsoft.com/office/drawing/2014/main" id="{62EFBADA-328E-0144-911B-36A07174C253}"/>
              </a:ext>
            </a:extLst>
          </p:cNvPr>
          <p:cNvPicPr/>
          <p:nvPr/>
        </p:nvPicPr>
        <p:blipFill>
          <a:blip r:embed="rId4" cstate="screen">
            <a:extLst>
              <a:ext uri="{28A0092B-C50C-407E-A947-70E740481C1C}">
                <a14:useLocalDpi xmlns:a14="http://schemas.microsoft.com/office/drawing/2010/main"/>
              </a:ext>
            </a:extLst>
          </a:blip>
          <a:stretch>
            <a:fillRect/>
          </a:stretch>
        </p:blipFill>
        <p:spPr>
          <a:xfrm>
            <a:off x="793959" y="882900"/>
            <a:ext cx="4572487" cy="3474377"/>
          </a:xfrm>
          <a:prstGeom prst="rect">
            <a:avLst/>
          </a:prstGeom>
        </p:spPr>
      </p:pic>
      <p:pic>
        <p:nvPicPr>
          <p:cNvPr id="7" name="object 4">
            <a:extLst>
              <a:ext uri="{FF2B5EF4-FFF2-40B4-BE49-F238E27FC236}">
                <a16:creationId xmlns:a16="http://schemas.microsoft.com/office/drawing/2014/main" id="{B630719F-E0A7-794F-9523-F7A13FD1C2B0}"/>
              </a:ext>
            </a:extLst>
          </p:cNvPr>
          <p:cNvPicPr/>
          <p:nvPr/>
        </p:nvPicPr>
        <p:blipFill>
          <a:blip r:embed="rId5" cstate="screen">
            <a:extLst>
              <a:ext uri="{28A0092B-C50C-407E-A947-70E740481C1C}">
                <a14:useLocalDpi xmlns:a14="http://schemas.microsoft.com/office/drawing/2010/main"/>
              </a:ext>
            </a:extLst>
          </a:blip>
          <a:stretch>
            <a:fillRect/>
          </a:stretch>
        </p:blipFill>
        <p:spPr>
          <a:xfrm>
            <a:off x="6030642" y="766295"/>
            <a:ext cx="5280298" cy="2453406"/>
          </a:xfrm>
          <a:prstGeom prst="rect">
            <a:avLst/>
          </a:prstGeom>
        </p:spPr>
      </p:pic>
      <p:pic>
        <p:nvPicPr>
          <p:cNvPr id="8" name="object 5">
            <a:extLst>
              <a:ext uri="{FF2B5EF4-FFF2-40B4-BE49-F238E27FC236}">
                <a16:creationId xmlns:a16="http://schemas.microsoft.com/office/drawing/2014/main" id="{94CEAFFF-233F-4742-8251-A26053F0C245}"/>
              </a:ext>
            </a:extLst>
          </p:cNvPr>
          <p:cNvPicPr/>
          <p:nvPr/>
        </p:nvPicPr>
        <p:blipFill>
          <a:blip r:embed="rId6" cstate="screen">
            <a:extLst>
              <a:ext uri="{28A0092B-C50C-407E-A947-70E740481C1C}">
                <a14:useLocalDpi xmlns:a14="http://schemas.microsoft.com/office/drawing/2010/main"/>
              </a:ext>
            </a:extLst>
          </a:blip>
          <a:stretch>
            <a:fillRect/>
          </a:stretch>
        </p:blipFill>
        <p:spPr>
          <a:xfrm>
            <a:off x="807083" y="4670762"/>
            <a:ext cx="2206752" cy="1560576"/>
          </a:xfrm>
          <a:prstGeom prst="rect">
            <a:avLst/>
          </a:prstGeom>
        </p:spPr>
      </p:pic>
      <p:grpSp>
        <p:nvGrpSpPr>
          <p:cNvPr id="9" name="object 13">
            <a:extLst>
              <a:ext uri="{FF2B5EF4-FFF2-40B4-BE49-F238E27FC236}">
                <a16:creationId xmlns:a16="http://schemas.microsoft.com/office/drawing/2014/main" id="{5CB90654-4F8F-E34C-96BE-B2FD31EFA0DF}"/>
              </a:ext>
            </a:extLst>
          </p:cNvPr>
          <p:cNvGrpSpPr/>
          <p:nvPr/>
        </p:nvGrpSpPr>
        <p:grpSpPr>
          <a:xfrm>
            <a:off x="6472068" y="3509771"/>
            <a:ext cx="5487670" cy="392430"/>
            <a:chOff x="5805296" y="3429761"/>
            <a:chExt cx="5487670" cy="392430"/>
          </a:xfrm>
        </p:grpSpPr>
        <p:sp>
          <p:nvSpPr>
            <p:cNvPr id="11" name="object 14">
              <a:extLst>
                <a:ext uri="{FF2B5EF4-FFF2-40B4-BE49-F238E27FC236}">
                  <a16:creationId xmlns:a16="http://schemas.microsoft.com/office/drawing/2014/main" id="{2EFC80CD-CC43-044C-B286-A2711C563000}"/>
                </a:ext>
              </a:extLst>
            </p:cNvPr>
            <p:cNvSpPr/>
            <p:nvPr/>
          </p:nvSpPr>
          <p:spPr>
            <a:xfrm>
              <a:off x="5814821" y="3429761"/>
              <a:ext cx="5468620" cy="392430"/>
            </a:xfrm>
            <a:custGeom>
              <a:avLst/>
              <a:gdLst/>
              <a:ahLst/>
              <a:cxnLst/>
              <a:rect l="l" t="t" r="r" b="b"/>
              <a:pathLst>
                <a:path w="5468620" h="392429">
                  <a:moveTo>
                    <a:pt x="0" y="391921"/>
                  </a:moveTo>
                  <a:lnTo>
                    <a:pt x="0" y="0"/>
                  </a:lnTo>
                </a:path>
                <a:path w="5468620" h="392429">
                  <a:moveTo>
                    <a:pt x="5468111" y="391921"/>
                  </a:moveTo>
                  <a:lnTo>
                    <a:pt x="5468111" y="0"/>
                  </a:lnTo>
                </a:path>
              </a:pathLst>
            </a:custGeom>
            <a:ln w="19050">
              <a:solidFill>
                <a:srgbClr val="000000"/>
              </a:solidFill>
              <a:prstDash val="sysDash"/>
            </a:ln>
          </p:spPr>
          <p:txBody>
            <a:bodyPr wrap="square" lIns="0" tIns="0" rIns="0" bIns="0" rtlCol="0"/>
            <a:lstStyle/>
            <a:p>
              <a:endParaRPr/>
            </a:p>
          </p:txBody>
        </p:sp>
        <p:sp>
          <p:nvSpPr>
            <p:cNvPr id="12" name="object 15">
              <a:extLst>
                <a:ext uri="{FF2B5EF4-FFF2-40B4-BE49-F238E27FC236}">
                  <a16:creationId xmlns:a16="http://schemas.microsoft.com/office/drawing/2014/main" id="{BBA36312-73D0-164A-92F6-370116D827E3}"/>
                </a:ext>
              </a:extLst>
            </p:cNvPr>
            <p:cNvSpPr/>
            <p:nvPr/>
          </p:nvSpPr>
          <p:spPr>
            <a:xfrm>
              <a:off x="5814821" y="3656837"/>
              <a:ext cx="5466715" cy="76200"/>
            </a:xfrm>
            <a:custGeom>
              <a:avLst/>
              <a:gdLst/>
              <a:ahLst/>
              <a:cxnLst/>
              <a:rect l="l" t="t" r="r" b="b"/>
              <a:pathLst>
                <a:path w="5466715" h="76200">
                  <a:moveTo>
                    <a:pt x="76200" y="0"/>
                  </a:moveTo>
                  <a:lnTo>
                    <a:pt x="0" y="38100"/>
                  </a:lnTo>
                  <a:lnTo>
                    <a:pt x="76200" y="76200"/>
                  </a:lnTo>
                  <a:lnTo>
                    <a:pt x="76200" y="47625"/>
                  </a:lnTo>
                  <a:lnTo>
                    <a:pt x="63500" y="47625"/>
                  </a:lnTo>
                  <a:lnTo>
                    <a:pt x="63500" y="28575"/>
                  </a:lnTo>
                  <a:lnTo>
                    <a:pt x="76200" y="28575"/>
                  </a:lnTo>
                  <a:lnTo>
                    <a:pt x="76200" y="0"/>
                  </a:lnTo>
                  <a:close/>
                </a:path>
                <a:path w="5466715" h="76200">
                  <a:moveTo>
                    <a:pt x="5390514" y="0"/>
                  </a:moveTo>
                  <a:lnTo>
                    <a:pt x="5390514" y="76200"/>
                  </a:lnTo>
                  <a:lnTo>
                    <a:pt x="5447664" y="47625"/>
                  </a:lnTo>
                  <a:lnTo>
                    <a:pt x="5403214" y="47625"/>
                  </a:lnTo>
                  <a:lnTo>
                    <a:pt x="5403214" y="28575"/>
                  </a:lnTo>
                  <a:lnTo>
                    <a:pt x="5447664" y="28575"/>
                  </a:lnTo>
                  <a:lnTo>
                    <a:pt x="5390514" y="0"/>
                  </a:lnTo>
                  <a:close/>
                </a:path>
                <a:path w="5466715" h="76200">
                  <a:moveTo>
                    <a:pt x="76200" y="28575"/>
                  </a:moveTo>
                  <a:lnTo>
                    <a:pt x="63500" y="28575"/>
                  </a:lnTo>
                  <a:lnTo>
                    <a:pt x="63500" y="47625"/>
                  </a:lnTo>
                  <a:lnTo>
                    <a:pt x="76200" y="47625"/>
                  </a:lnTo>
                  <a:lnTo>
                    <a:pt x="76200" y="28575"/>
                  </a:lnTo>
                  <a:close/>
                </a:path>
                <a:path w="5466715" h="76200">
                  <a:moveTo>
                    <a:pt x="5390514" y="28575"/>
                  </a:moveTo>
                  <a:lnTo>
                    <a:pt x="76200" y="28575"/>
                  </a:lnTo>
                  <a:lnTo>
                    <a:pt x="76200" y="47625"/>
                  </a:lnTo>
                  <a:lnTo>
                    <a:pt x="5390514" y="47625"/>
                  </a:lnTo>
                  <a:lnTo>
                    <a:pt x="5390514" y="28575"/>
                  </a:lnTo>
                  <a:close/>
                </a:path>
                <a:path w="5466715" h="76200">
                  <a:moveTo>
                    <a:pt x="5447664" y="28575"/>
                  </a:moveTo>
                  <a:lnTo>
                    <a:pt x="5403214" y="28575"/>
                  </a:lnTo>
                  <a:lnTo>
                    <a:pt x="5403214" y="47625"/>
                  </a:lnTo>
                  <a:lnTo>
                    <a:pt x="5447664" y="47625"/>
                  </a:lnTo>
                  <a:lnTo>
                    <a:pt x="5466714" y="38100"/>
                  </a:lnTo>
                  <a:lnTo>
                    <a:pt x="5447664" y="28575"/>
                  </a:lnTo>
                  <a:close/>
                </a:path>
              </a:pathLst>
            </a:custGeom>
            <a:solidFill>
              <a:srgbClr val="000000"/>
            </a:solidFill>
          </p:spPr>
          <p:txBody>
            <a:bodyPr wrap="square" lIns="0" tIns="0" rIns="0" bIns="0" rtlCol="0"/>
            <a:lstStyle/>
            <a:p>
              <a:endParaRPr/>
            </a:p>
          </p:txBody>
        </p:sp>
      </p:grpSp>
      <p:grpSp>
        <p:nvGrpSpPr>
          <p:cNvPr id="13" name="object 13">
            <a:extLst>
              <a:ext uri="{FF2B5EF4-FFF2-40B4-BE49-F238E27FC236}">
                <a16:creationId xmlns:a16="http://schemas.microsoft.com/office/drawing/2014/main" id="{751DC2C4-54FD-0A47-825B-FE45601D2826}"/>
              </a:ext>
            </a:extLst>
          </p:cNvPr>
          <p:cNvGrpSpPr/>
          <p:nvPr/>
        </p:nvGrpSpPr>
        <p:grpSpPr>
          <a:xfrm>
            <a:off x="6481593" y="3500474"/>
            <a:ext cx="5487670" cy="392430"/>
            <a:chOff x="5805296" y="3429761"/>
            <a:chExt cx="5487670" cy="392430"/>
          </a:xfrm>
        </p:grpSpPr>
        <p:sp>
          <p:nvSpPr>
            <p:cNvPr id="14" name="object 14">
              <a:extLst>
                <a:ext uri="{FF2B5EF4-FFF2-40B4-BE49-F238E27FC236}">
                  <a16:creationId xmlns:a16="http://schemas.microsoft.com/office/drawing/2014/main" id="{6497D525-FCB8-C144-81C5-CA91DF38271B}"/>
                </a:ext>
              </a:extLst>
            </p:cNvPr>
            <p:cNvSpPr/>
            <p:nvPr/>
          </p:nvSpPr>
          <p:spPr>
            <a:xfrm>
              <a:off x="5814821" y="3429761"/>
              <a:ext cx="5468620" cy="392430"/>
            </a:xfrm>
            <a:custGeom>
              <a:avLst/>
              <a:gdLst/>
              <a:ahLst/>
              <a:cxnLst/>
              <a:rect l="l" t="t" r="r" b="b"/>
              <a:pathLst>
                <a:path w="5468620" h="392429">
                  <a:moveTo>
                    <a:pt x="0" y="391921"/>
                  </a:moveTo>
                  <a:lnTo>
                    <a:pt x="0" y="0"/>
                  </a:lnTo>
                </a:path>
                <a:path w="5468620" h="392429">
                  <a:moveTo>
                    <a:pt x="5468111" y="391921"/>
                  </a:moveTo>
                  <a:lnTo>
                    <a:pt x="5468111" y="0"/>
                  </a:lnTo>
                </a:path>
              </a:pathLst>
            </a:custGeom>
            <a:ln w="19050">
              <a:solidFill>
                <a:srgbClr val="000000"/>
              </a:solidFill>
              <a:prstDash val="sysDash"/>
            </a:ln>
          </p:spPr>
          <p:txBody>
            <a:bodyPr wrap="square" lIns="0" tIns="0" rIns="0" bIns="0" rtlCol="0"/>
            <a:lstStyle/>
            <a:p>
              <a:endParaRPr/>
            </a:p>
          </p:txBody>
        </p:sp>
        <p:sp>
          <p:nvSpPr>
            <p:cNvPr id="15" name="object 15">
              <a:extLst>
                <a:ext uri="{FF2B5EF4-FFF2-40B4-BE49-F238E27FC236}">
                  <a16:creationId xmlns:a16="http://schemas.microsoft.com/office/drawing/2014/main" id="{9859AD21-F478-EE49-BEE4-74E666415042}"/>
                </a:ext>
              </a:extLst>
            </p:cNvPr>
            <p:cNvSpPr/>
            <p:nvPr/>
          </p:nvSpPr>
          <p:spPr>
            <a:xfrm>
              <a:off x="5814821" y="3656837"/>
              <a:ext cx="5466715" cy="76200"/>
            </a:xfrm>
            <a:custGeom>
              <a:avLst/>
              <a:gdLst/>
              <a:ahLst/>
              <a:cxnLst/>
              <a:rect l="l" t="t" r="r" b="b"/>
              <a:pathLst>
                <a:path w="5466715" h="76200">
                  <a:moveTo>
                    <a:pt x="76200" y="0"/>
                  </a:moveTo>
                  <a:lnTo>
                    <a:pt x="0" y="38100"/>
                  </a:lnTo>
                  <a:lnTo>
                    <a:pt x="76200" y="76200"/>
                  </a:lnTo>
                  <a:lnTo>
                    <a:pt x="76200" y="47625"/>
                  </a:lnTo>
                  <a:lnTo>
                    <a:pt x="63500" y="47625"/>
                  </a:lnTo>
                  <a:lnTo>
                    <a:pt x="63500" y="28575"/>
                  </a:lnTo>
                  <a:lnTo>
                    <a:pt x="76200" y="28575"/>
                  </a:lnTo>
                  <a:lnTo>
                    <a:pt x="76200" y="0"/>
                  </a:lnTo>
                  <a:close/>
                </a:path>
                <a:path w="5466715" h="76200">
                  <a:moveTo>
                    <a:pt x="5390514" y="0"/>
                  </a:moveTo>
                  <a:lnTo>
                    <a:pt x="5390514" y="76200"/>
                  </a:lnTo>
                  <a:lnTo>
                    <a:pt x="5447664" y="47625"/>
                  </a:lnTo>
                  <a:lnTo>
                    <a:pt x="5403214" y="47625"/>
                  </a:lnTo>
                  <a:lnTo>
                    <a:pt x="5403214" y="28575"/>
                  </a:lnTo>
                  <a:lnTo>
                    <a:pt x="5447664" y="28575"/>
                  </a:lnTo>
                  <a:lnTo>
                    <a:pt x="5390514" y="0"/>
                  </a:lnTo>
                  <a:close/>
                </a:path>
                <a:path w="5466715" h="76200">
                  <a:moveTo>
                    <a:pt x="76200" y="28575"/>
                  </a:moveTo>
                  <a:lnTo>
                    <a:pt x="63500" y="28575"/>
                  </a:lnTo>
                  <a:lnTo>
                    <a:pt x="63500" y="47625"/>
                  </a:lnTo>
                  <a:lnTo>
                    <a:pt x="76200" y="47625"/>
                  </a:lnTo>
                  <a:lnTo>
                    <a:pt x="76200" y="28575"/>
                  </a:lnTo>
                  <a:close/>
                </a:path>
                <a:path w="5466715" h="76200">
                  <a:moveTo>
                    <a:pt x="5390514" y="28575"/>
                  </a:moveTo>
                  <a:lnTo>
                    <a:pt x="76200" y="28575"/>
                  </a:lnTo>
                  <a:lnTo>
                    <a:pt x="76200" y="47625"/>
                  </a:lnTo>
                  <a:lnTo>
                    <a:pt x="5390514" y="47625"/>
                  </a:lnTo>
                  <a:lnTo>
                    <a:pt x="5390514" y="28575"/>
                  </a:lnTo>
                  <a:close/>
                </a:path>
                <a:path w="5466715" h="76200">
                  <a:moveTo>
                    <a:pt x="5447664" y="28575"/>
                  </a:moveTo>
                  <a:lnTo>
                    <a:pt x="5403214" y="28575"/>
                  </a:lnTo>
                  <a:lnTo>
                    <a:pt x="5403214" y="47625"/>
                  </a:lnTo>
                  <a:lnTo>
                    <a:pt x="5447664" y="47625"/>
                  </a:lnTo>
                  <a:lnTo>
                    <a:pt x="5466714" y="38100"/>
                  </a:lnTo>
                  <a:lnTo>
                    <a:pt x="5447664" y="28575"/>
                  </a:lnTo>
                  <a:close/>
                </a:path>
              </a:pathLst>
            </a:custGeom>
            <a:solidFill>
              <a:srgbClr val="000000"/>
            </a:solidFill>
          </p:spPr>
          <p:txBody>
            <a:bodyPr wrap="square" lIns="0" tIns="0" rIns="0" bIns="0" rtlCol="0"/>
            <a:lstStyle/>
            <a:p>
              <a:endParaRPr/>
            </a:p>
          </p:txBody>
        </p:sp>
      </p:grpSp>
      <p:sp>
        <p:nvSpPr>
          <p:cNvPr id="16" name="object 16">
            <a:extLst>
              <a:ext uri="{FF2B5EF4-FFF2-40B4-BE49-F238E27FC236}">
                <a16:creationId xmlns:a16="http://schemas.microsoft.com/office/drawing/2014/main" id="{2C6ABA49-B6DC-5940-A0DF-1B7AD5422E4D}"/>
              </a:ext>
            </a:extLst>
          </p:cNvPr>
          <p:cNvSpPr txBox="1"/>
          <p:nvPr/>
        </p:nvSpPr>
        <p:spPr>
          <a:xfrm>
            <a:off x="8689615" y="3416020"/>
            <a:ext cx="960755"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Times New Roman"/>
                <a:cs typeface="Times New Roman"/>
              </a:rPr>
              <a:t>364</a:t>
            </a:r>
            <a:r>
              <a:rPr sz="1800" spc="-5" dirty="0">
                <a:latin typeface="Times New Roman"/>
                <a:cs typeface="Times New Roman"/>
              </a:rPr>
              <a:t> </a:t>
            </a:r>
            <a:r>
              <a:rPr sz="1800" spc="-25" dirty="0">
                <a:latin typeface="Times New Roman"/>
                <a:cs typeface="Times New Roman"/>
              </a:rPr>
              <a:t>mm</a:t>
            </a:r>
            <a:endParaRPr sz="1800" dirty="0">
              <a:latin typeface="Times New Roman"/>
              <a:cs typeface="Times New Roman"/>
            </a:endParaRPr>
          </a:p>
        </p:txBody>
      </p:sp>
      <p:cxnSp>
        <p:nvCxnSpPr>
          <p:cNvPr id="10" name="Connettore 2 9">
            <a:extLst>
              <a:ext uri="{FF2B5EF4-FFF2-40B4-BE49-F238E27FC236}">
                <a16:creationId xmlns:a16="http://schemas.microsoft.com/office/drawing/2014/main" id="{F7B83E44-7FDA-944E-BE43-1F8FDD4C3A40}"/>
              </a:ext>
            </a:extLst>
          </p:cNvPr>
          <p:cNvCxnSpPr/>
          <p:nvPr/>
        </p:nvCxnSpPr>
        <p:spPr>
          <a:xfrm>
            <a:off x="5556431" y="4268744"/>
            <a:ext cx="0" cy="2008631"/>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CasellaDiTesto 16">
            <a:extLst>
              <a:ext uri="{FF2B5EF4-FFF2-40B4-BE49-F238E27FC236}">
                <a16:creationId xmlns:a16="http://schemas.microsoft.com/office/drawing/2014/main" id="{99DC2AE0-8190-7C47-86F4-0409884977BA}"/>
              </a:ext>
            </a:extLst>
          </p:cNvPr>
          <p:cNvSpPr txBox="1"/>
          <p:nvPr/>
        </p:nvSpPr>
        <p:spPr>
          <a:xfrm>
            <a:off x="4389022" y="4888468"/>
            <a:ext cx="926857" cy="338554"/>
          </a:xfrm>
          <a:prstGeom prst="rect">
            <a:avLst/>
          </a:prstGeom>
          <a:noFill/>
        </p:spPr>
        <p:txBody>
          <a:bodyPr wrap="none" rtlCol="0">
            <a:spAutoFit/>
          </a:bodyPr>
          <a:lstStyle/>
          <a:p>
            <a:r>
              <a:rPr lang="en-US" sz="1600" dirty="0"/>
              <a:t>140 mm</a:t>
            </a:r>
          </a:p>
        </p:txBody>
      </p:sp>
      <p:cxnSp>
        <p:nvCxnSpPr>
          <p:cNvPr id="18" name="Connettore 2 17">
            <a:extLst>
              <a:ext uri="{FF2B5EF4-FFF2-40B4-BE49-F238E27FC236}">
                <a16:creationId xmlns:a16="http://schemas.microsoft.com/office/drawing/2014/main" id="{364D01A4-34D8-904A-8FA2-8160A2886A8C}"/>
              </a:ext>
            </a:extLst>
          </p:cNvPr>
          <p:cNvCxnSpPr>
            <a:cxnSpLocks/>
          </p:cNvCxnSpPr>
          <p:nvPr/>
        </p:nvCxnSpPr>
        <p:spPr>
          <a:xfrm>
            <a:off x="8428676" y="5227022"/>
            <a:ext cx="0" cy="992955"/>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CasellaDiTesto 19">
            <a:extLst>
              <a:ext uri="{FF2B5EF4-FFF2-40B4-BE49-F238E27FC236}">
                <a16:creationId xmlns:a16="http://schemas.microsoft.com/office/drawing/2014/main" id="{31EF8721-0C6F-2D40-926D-A82B4E858F27}"/>
              </a:ext>
            </a:extLst>
          </p:cNvPr>
          <p:cNvSpPr txBox="1"/>
          <p:nvPr/>
        </p:nvSpPr>
        <p:spPr>
          <a:xfrm>
            <a:off x="8430092" y="5479916"/>
            <a:ext cx="813043" cy="338554"/>
          </a:xfrm>
          <a:prstGeom prst="rect">
            <a:avLst/>
          </a:prstGeom>
          <a:noFill/>
        </p:spPr>
        <p:txBody>
          <a:bodyPr wrap="none" rtlCol="0">
            <a:spAutoFit/>
          </a:bodyPr>
          <a:lstStyle/>
          <a:p>
            <a:r>
              <a:rPr lang="en-US" sz="1600" dirty="0"/>
              <a:t>68 mm</a:t>
            </a:r>
          </a:p>
        </p:txBody>
      </p:sp>
      <p:cxnSp>
        <p:nvCxnSpPr>
          <p:cNvPr id="21" name="Connettore 2 20">
            <a:extLst>
              <a:ext uri="{FF2B5EF4-FFF2-40B4-BE49-F238E27FC236}">
                <a16:creationId xmlns:a16="http://schemas.microsoft.com/office/drawing/2014/main" id="{98F72673-CD11-DB41-9BE9-3D6361BAA660}"/>
              </a:ext>
            </a:extLst>
          </p:cNvPr>
          <p:cNvCxnSpPr>
            <a:cxnSpLocks/>
          </p:cNvCxnSpPr>
          <p:nvPr/>
        </p:nvCxnSpPr>
        <p:spPr>
          <a:xfrm>
            <a:off x="6311645" y="3736847"/>
            <a:ext cx="0" cy="2525269"/>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CasellaDiTesto 22">
            <a:extLst>
              <a:ext uri="{FF2B5EF4-FFF2-40B4-BE49-F238E27FC236}">
                <a16:creationId xmlns:a16="http://schemas.microsoft.com/office/drawing/2014/main" id="{E9C00A06-4DC5-C04A-A15F-AF3F60114BFF}"/>
              </a:ext>
            </a:extLst>
          </p:cNvPr>
          <p:cNvSpPr txBox="1"/>
          <p:nvPr/>
        </p:nvSpPr>
        <p:spPr>
          <a:xfrm>
            <a:off x="5556431" y="5199002"/>
            <a:ext cx="926857" cy="338554"/>
          </a:xfrm>
          <a:prstGeom prst="rect">
            <a:avLst/>
          </a:prstGeom>
          <a:noFill/>
        </p:spPr>
        <p:txBody>
          <a:bodyPr wrap="none" rtlCol="0">
            <a:spAutoFit/>
          </a:bodyPr>
          <a:lstStyle/>
          <a:p>
            <a:r>
              <a:rPr lang="en-US" sz="1600" dirty="0"/>
              <a:t>170 mm</a:t>
            </a:r>
          </a:p>
        </p:txBody>
      </p:sp>
    </p:spTree>
    <p:extLst>
      <p:ext uri="{BB962C8B-B14F-4D97-AF65-F5344CB8AC3E}">
        <p14:creationId xmlns:p14="http://schemas.microsoft.com/office/powerpoint/2010/main" val="495654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D8655287-7BD8-A64A-B4D6-0CBF28259739}"/>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5" name="Titolo 4">
            <a:extLst>
              <a:ext uri="{FF2B5EF4-FFF2-40B4-BE49-F238E27FC236}">
                <a16:creationId xmlns:a16="http://schemas.microsoft.com/office/drawing/2014/main" id="{E5038251-3A96-5044-B2B2-F08905B153FB}"/>
              </a:ext>
            </a:extLst>
          </p:cNvPr>
          <p:cNvSpPr>
            <a:spLocks noGrp="1"/>
          </p:cNvSpPr>
          <p:nvPr>
            <p:ph type="title"/>
          </p:nvPr>
        </p:nvSpPr>
        <p:spPr>
          <a:xfrm>
            <a:off x="1320800" y="197686"/>
            <a:ext cx="10440670" cy="1143000"/>
          </a:xfrm>
        </p:spPr>
        <p:txBody>
          <a:bodyPr/>
          <a:lstStyle/>
          <a:p>
            <a:r>
              <a:rPr lang="en-US" sz="3600" dirty="0"/>
              <a:t>ESPP</a:t>
            </a:r>
            <a:r>
              <a:rPr lang="it-IT" sz="3600" dirty="0"/>
              <a:t>-INFN  New </a:t>
            </a:r>
            <a:r>
              <a:rPr lang="it-IT" sz="3600" dirty="0" err="1"/>
              <a:t>proposal</a:t>
            </a:r>
            <a:r>
              <a:rPr lang="it-IT" sz="3600" dirty="0"/>
              <a:t> in </a:t>
            </a:r>
            <a:r>
              <a:rPr lang="it-IT" sz="3600" dirty="0" err="1"/>
              <a:t>September</a:t>
            </a:r>
            <a:r>
              <a:rPr lang="it-IT" sz="3600" dirty="0"/>
              <a:t> 2024</a:t>
            </a:r>
            <a:endParaRPr lang="en-US" sz="3600" dirty="0"/>
          </a:p>
        </p:txBody>
      </p:sp>
      <p:sp>
        <p:nvSpPr>
          <p:cNvPr id="2" name="CasellaDiTesto 1">
            <a:extLst>
              <a:ext uri="{FF2B5EF4-FFF2-40B4-BE49-F238E27FC236}">
                <a16:creationId xmlns:a16="http://schemas.microsoft.com/office/drawing/2014/main" id="{EFA459CC-60C1-6B41-86FF-DBDE34EE1E8F}"/>
              </a:ext>
            </a:extLst>
          </p:cNvPr>
          <p:cNvSpPr txBox="1"/>
          <p:nvPr/>
        </p:nvSpPr>
        <p:spPr>
          <a:xfrm>
            <a:off x="1137921" y="1543655"/>
            <a:ext cx="10440669" cy="4801314"/>
          </a:xfrm>
          <a:prstGeom prst="rect">
            <a:avLst/>
          </a:prstGeom>
          <a:noFill/>
        </p:spPr>
        <p:txBody>
          <a:bodyPr wrap="square" rtlCol="0">
            <a:spAutoFit/>
          </a:bodyPr>
          <a:lstStyle/>
          <a:p>
            <a:r>
              <a:rPr lang="en-US" dirty="0"/>
              <a:t>Breakdown rate studies of normal conducting structures operating at electric fields &gt; 30 MV/m up to 100 MV/m embedded in magnetic fields up to 10 T (mostly with E and B fields parallel to each other) represents one of the most exciting and relevant areas in the development of new proposals for accelerating machines.</a:t>
            </a:r>
          </a:p>
          <a:p>
            <a:endParaRPr lang="en-US" dirty="0"/>
          </a:p>
          <a:p>
            <a:r>
              <a:rPr lang="en-US" b="1" dirty="0">
                <a:solidFill>
                  <a:srgbClr val="0070C0"/>
                </a:solidFill>
              </a:rPr>
              <a:t>The lack of experimental data and, as a consequence, the difficulties to develop and verify theoretical models of the involved phenomena </a:t>
            </a:r>
            <a:r>
              <a:rPr lang="en-US" dirty="0"/>
              <a:t>must be addressed in a short period and this requires a significant effort involving an approach that will start from material science up to accelerator related advanced technologies.</a:t>
            </a:r>
          </a:p>
          <a:p>
            <a:endParaRPr lang="en-US" dirty="0"/>
          </a:p>
          <a:p>
            <a:r>
              <a:rPr lang="en-US" b="1" dirty="0">
                <a:solidFill>
                  <a:srgbClr val="0070C0"/>
                </a:solidFill>
              </a:rPr>
              <a:t>The present proposal represents a unique opportunity in the area due to the possibility to take advantage in a short period of already existing testing facilities at LNF for RF power studies and the knowledge process under development at LASA related to the design of suitable magnet structures and RF cavities.</a:t>
            </a:r>
          </a:p>
          <a:p>
            <a:endParaRPr lang="en-US" dirty="0"/>
          </a:p>
          <a:p>
            <a:endParaRPr lang="en-US" dirty="0"/>
          </a:p>
          <a:p>
            <a:endParaRPr lang="en-US" dirty="0"/>
          </a:p>
        </p:txBody>
      </p:sp>
    </p:spTree>
    <p:extLst>
      <p:ext uri="{BB962C8B-B14F-4D97-AF65-F5344CB8AC3E}">
        <p14:creationId xmlns:p14="http://schemas.microsoft.com/office/powerpoint/2010/main" val="930067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D8655287-7BD8-A64A-B4D6-0CBF28259739}"/>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5" name="Titolo 4">
            <a:extLst>
              <a:ext uri="{FF2B5EF4-FFF2-40B4-BE49-F238E27FC236}">
                <a16:creationId xmlns:a16="http://schemas.microsoft.com/office/drawing/2014/main" id="{E5038251-3A96-5044-B2B2-F08905B153FB}"/>
              </a:ext>
            </a:extLst>
          </p:cNvPr>
          <p:cNvSpPr>
            <a:spLocks noGrp="1"/>
          </p:cNvSpPr>
          <p:nvPr>
            <p:ph type="title"/>
          </p:nvPr>
        </p:nvSpPr>
        <p:spPr>
          <a:xfrm>
            <a:off x="1231265" y="300556"/>
            <a:ext cx="10440670" cy="1143000"/>
          </a:xfrm>
        </p:spPr>
        <p:txBody>
          <a:bodyPr/>
          <a:lstStyle/>
          <a:p>
            <a:r>
              <a:rPr lang="en-US" sz="3600" dirty="0"/>
              <a:t>ESPP</a:t>
            </a:r>
            <a:r>
              <a:rPr lang="it-IT" sz="3600" dirty="0"/>
              <a:t>-INFN  New </a:t>
            </a:r>
            <a:r>
              <a:rPr lang="it-IT" sz="3600" dirty="0" err="1"/>
              <a:t>proposal</a:t>
            </a:r>
            <a:r>
              <a:rPr lang="it-IT" sz="3600" dirty="0"/>
              <a:t> in </a:t>
            </a:r>
            <a:r>
              <a:rPr lang="it-IT" sz="3600" dirty="0" err="1"/>
              <a:t>September</a:t>
            </a:r>
            <a:r>
              <a:rPr lang="it-IT" sz="3600" dirty="0"/>
              <a:t> 2024</a:t>
            </a:r>
            <a:endParaRPr lang="en-US" sz="3600" dirty="0"/>
          </a:p>
        </p:txBody>
      </p:sp>
      <p:sp>
        <p:nvSpPr>
          <p:cNvPr id="2" name="CasellaDiTesto 1">
            <a:extLst>
              <a:ext uri="{FF2B5EF4-FFF2-40B4-BE49-F238E27FC236}">
                <a16:creationId xmlns:a16="http://schemas.microsoft.com/office/drawing/2014/main" id="{EFA459CC-60C1-6B41-86FF-DBDE34EE1E8F}"/>
              </a:ext>
            </a:extLst>
          </p:cNvPr>
          <p:cNvSpPr txBox="1"/>
          <p:nvPr/>
        </p:nvSpPr>
        <p:spPr>
          <a:xfrm>
            <a:off x="1137921" y="1543655"/>
            <a:ext cx="10440669" cy="5632311"/>
          </a:xfrm>
          <a:prstGeom prst="rect">
            <a:avLst/>
          </a:prstGeom>
          <a:noFill/>
        </p:spPr>
        <p:txBody>
          <a:bodyPr wrap="square" rtlCol="0">
            <a:spAutoFit/>
          </a:bodyPr>
          <a:lstStyle/>
          <a:p>
            <a:r>
              <a:rPr lang="en-US" dirty="0"/>
              <a:t>The proposal arises from a series of activities already underway for several years </a:t>
            </a:r>
            <a:r>
              <a:rPr lang="en-US" b="1" dirty="0">
                <a:solidFill>
                  <a:srgbClr val="0070C0"/>
                </a:solidFill>
              </a:rPr>
              <a:t>both at LNF and at LASA</a:t>
            </a:r>
            <a:r>
              <a:rPr lang="en-US" dirty="0"/>
              <a:t> and for which it is necessary to make a qualitative leap in the related studies in order to continue to maintain an adequate level of leadership at a global level.</a:t>
            </a:r>
          </a:p>
          <a:p>
            <a:endParaRPr lang="en-US" dirty="0"/>
          </a:p>
          <a:p>
            <a:r>
              <a:rPr lang="en-US" dirty="0"/>
              <a:t>At </a:t>
            </a:r>
            <a:r>
              <a:rPr lang="en-US" b="1" dirty="0">
                <a:solidFill>
                  <a:srgbClr val="0070C0"/>
                </a:solidFill>
              </a:rPr>
              <a:t>LNF</a:t>
            </a:r>
            <a:r>
              <a:rPr lang="en-US" dirty="0"/>
              <a:t> the development of RF structures operating in C and X band has achieved impressive results in the maximum electrical field sustained in the past years. </a:t>
            </a:r>
            <a:r>
              <a:rPr lang="en-US" b="1" dirty="0">
                <a:solidFill>
                  <a:srgbClr val="0070C0"/>
                </a:solidFill>
              </a:rPr>
              <a:t>The possibility to test in a devoted facility these structures resulted in the acquisition of a leading role in the international panorama</a:t>
            </a:r>
            <a:r>
              <a:rPr lang="en-US" dirty="0"/>
              <a:t>.</a:t>
            </a:r>
          </a:p>
          <a:p>
            <a:endParaRPr lang="en-US" dirty="0"/>
          </a:p>
          <a:p>
            <a:r>
              <a:rPr lang="en-US" dirty="0"/>
              <a:t>At </a:t>
            </a:r>
            <a:r>
              <a:rPr lang="en-US" b="1" dirty="0">
                <a:solidFill>
                  <a:srgbClr val="0070C0"/>
                </a:solidFill>
              </a:rPr>
              <a:t>LASA</a:t>
            </a:r>
            <a:r>
              <a:rPr lang="en-US" dirty="0"/>
              <a:t> the design of normal conducting cavities with frequencies ranging from 650 MHz up to 3 GHz has been carried out for different accelerator projects. The construction of full scale prototypes was carried out with Italian companies allowing the development and maintenance of adequate technologies. </a:t>
            </a:r>
            <a:r>
              <a:rPr lang="en-US" b="1" dirty="0">
                <a:solidFill>
                  <a:srgbClr val="0070C0"/>
                </a:solidFill>
              </a:rPr>
              <a:t>The completion of testing facilities underway allows to play a valuable role in projects such as the Muon Collider or ERL related components. The study, construction and technological developments related to high filed SC magnets represent the major activity underway at LASA.</a:t>
            </a:r>
          </a:p>
          <a:p>
            <a:endParaRPr lang="en-US" b="1" dirty="0">
              <a:solidFill>
                <a:srgbClr val="0070C0"/>
              </a:solidFill>
            </a:endParaRPr>
          </a:p>
          <a:p>
            <a:endParaRPr lang="en-US" dirty="0"/>
          </a:p>
          <a:p>
            <a:endParaRPr lang="en-US" dirty="0"/>
          </a:p>
          <a:p>
            <a:endParaRPr lang="en-US" dirty="0"/>
          </a:p>
        </p:txBody>
      </p:sp>
    </p:spTree>
    <p:extLst>
      <p:ext uri="{BB962C8B-B14F-4D97-AF65-F5344CB8AC3E}">
        <p14:creationId xmlns:p14="http://schemas.microsoft.com/office/powerpoint/2010/main" val="1138587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D8655287-7BD8-A64A-B4D6-0CBF28259739}"/>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5" name="Titolo 4">
            <a:extLst>
              <a:ext uri="{FF2B5EF4-FFF2-40B4-BE49-F238E27FC236}">
                <a16:creationId xmlns:a16="http://schemas.microsoft.com/office/drawing/2014/main" id="{E5038251-3A96-5044-B2B2-F08905B153FB}"/>
              </a:ext>
            </a:extLst>
          </p:cNvPr>
          <p:cNvSpPr>
            <a:spLocks noGrp="1"/>
          </p:cNvSpPr>
          <p:nvPr>
            <p:ph type="title"/>
          </p:nvPr>
        </p:nvSpPr>
        <p:spPr>
          <a:xfrm>
            <a:off x="1231265" y="300556"/>
            <a:ext cx="10440670" cy="1143000"/>
          </a:xfrm>
        </p:spPr>
        <p:txBody>
          <a:bodyPr/>
          <a:lstStyle/>
          <a:p>
            <a:r>
              <a:rPr lang="en-US" sz="3600" dirty="0"/>
              <a:t>ESPP</a:t>
            </a:r>
            <a:r>
              <a:rPr lang="it-IT" sz="3600" dirty="0"/>
              <a:t>-INFN  New </a:t>
            </a:r>
            <a:r>
              <a:rPr lang="it-IT" sz="3600" dirty="0" err="1"/>
              <a:t>proposal</a:t>
            </a:r>
            <a:r>
              <a:rPr lang="it-IT" sz="3600" dirty="0"/>
              <a:t> in </a:t>
            </a:r>
            <a:r>
              <a:rPr lang="it-IT" sz="3600" dirty="0" err="1"/>
              <a:t>September</a:t>
            </a:r>
            <a:r>
              <a:rPr lang="it-IT" sz="3600" dirty="0"/>
              <a:t> 2024</a:t>
            </a:r>
            <a:endParaRPr lang="en-US" sz="3600" dirty="0"/>
          </a:p>
        </p:txBody>
      </p:sp>
      <p:sp>
        <p:nvSpPr>
          <p:cNvPr id="2" name="CasellaDiTesto 1">
            <a:extLst>
              <a:ext uri="{FF2B5EF4-FFF2-40B4-BE49-F238E27FC236}">
                <a16:creationId xmlns:a16="http://schemas.microsoft.com/office/drawing/2014/main" id="{EFA459CC-60C1-6B41-86FF-DBDE34EE1E8F}"/>
              </a:ext>
            </a:extLst>
          </p:cNvPr>
          <p:cNvSpPr txBox="1"/>
          <p:nvPr/>
        </p:nvSpPr>
        <p:spPr>
          <a:xfrm>
            <a:off x="1137921" y="1543655"/>
            <a:ext cx="10440669" cy="5909310"/>
          </a:xfrm>
          <a:prstGeom prst="rect">
            <a:avLst/>
          </a:prstGeom>
          <a:noFill/>
        </p:spPr>
        <p:txBody>
          <a:bodyPr wrap="square" rtlCol="0">
            <a:spAutoFit/>
          </a:bodyPr>
          <a:lstStyle/>
          <a:p>
            <a:r>
              <a:rPr lang="en-US" dirty="0"/>
              <a:t>Design, specify and build (internally or commissioning to a company) a SC magnet </a:t>
            </a:r>
            <a:r>
              <a:rPr lang="en-US" dirty="0" err="1"/>
              <a:t>feeded</a:t>
            </a:r>
            <a:r>
              <a:rPr lang="en-US" dirty="0"/>
              <a:t> by a cryocooler and with a useful bore of 120 mm </a:t>
            </a:r>
            <a:r>
              <a:rPr lang="en-US" b="1" dirty="0">
                <a:solidFill>
                  <a:srgbClr val="0070C0"/>
                </a:solidFill>
              </a:rPr>
              <a:t>to be used in the LNF TEX </a:t>
            </a:r>
            <a:r>
              <a:rPr lang="en-US" dirty="0"/>
              <a:t>facility for testing C and X band structures about the breakdown rate obtainable. The magnet will provide up to 4 T of magnetic field over a length of 200 mm.</a:t>
            </a:r>
          </a:p>
          <a:p>
            <a:endParaRPr lang="en-US" dirty="0"/>
          </a:p>
          <a:p>
            <a:r>
              <a:rPr lang="en-US" dirty="0"/>
              <a:t>Design, specify and build (commissioning to a company) </a:t>
            </a:r>
            <a:r>
              <a:rPr lang="en-US" b="1" dirty="0">
                <a:solidFill>
                  <a:srgbClr val="0070C0"/>
                </a:solidFill>
              </a:rPr>
              <a:t>a couple of prototypes of single cells and power couplers</a:t>
            </a:r>
            <a:r>
              <a:rPr lang="en-US" dirty="0"/>
              <a:t> running at 704 MHz and 1 GHz and aimed for the Muon Collider (MC) project. These components will be tested at </a:t>
            </a:r>
            <a:r>
              <a:rPr lang="en-US" b="1" dirty="0">
                <a:solidFill>
                  <a:srgbClr val="0070C0"/>
                </a:solidFill>
              </a:rPr>
              <a:t>low power in the RF laboratory under development at LASA within the previous ESPP funding</a:t>
            </a:r>
            <a:r>
              <a:rPr lang="en-US" dirty="0"/>
              <a:t>.</a:t>
            </a:r>
          </a:p>
          <a:p>
            <a:endParaRPr lang="en-US" dirty="0"/>
          </a:p>
          <a:p>
            <a:r>
              <a:rPr lang="en-US" dirty="0"/>
              <a:t>Design, specify and build (commissioning to a company) </a:t>
            </a:r>
            <a:r>
              <a:rPr lang="en-US" b="1" dirty="0">
                <a:solidFill>
                  <a:srgbClr val="0070C0"/>
                </a:solidFill>
              </a:rPr>
              <a:t>a prototype of a full 3 RF cells element running at 704 MHz as the basic building block of the MC demonstrator structure</a:t>
            </a:r>
            <a:r>
              <a:rPr lang="en-US" dirty="0"/>
              <a:t>. Carry out low power tests at LASA and high power RF tests in a laboratory to be identified.</a:t>
            </a:r>
          </a:p>
          <a:p>
            <a:endParaRPr lang="en-US" dirty="0"/>
          </a:p>
          <a:p>
            <a:r>
              <a:rPr lang="en-US" dirty="0"/>
              <a:t>Design and build </a:t>
            </a:r>
            <a:r>
              <a:rPr lang="en-US" b="1" dirty="0">
                <a:solidFill>
                  <a:srgbClr val="0070C0"/>
                </a:solidFill>
              </a:rPr>
              <a:t>a RF power coupler (up to few MW) for a 704 MHz and 1 GHz 3 RF cells structure.</a:t>
            </a:r>
          </a:p>
          <a:p>
            <a:endParaRPr lang="en-US" b="1" dirty="0">
              <a:solidFill>
                <a:srgbClr val="0070C0"/>
              </a:solidFill>
            </a:endParaRPr>
          </a:p>
          <a:p>
            <a:endParaRPr lang="en-US" b="1" dirty="0">
              <a:solidFill>
                <a:srgbClr val="0070C0"/>
              </a:solidFill>
            </a:endParaRPr>
          </a:p>
          <a:p>
            <a:endParaRPr lang="en-US" dirty="0"/>
          </a:p>
          <a:p>
            <a:endParaRPr lang="en-US" dirty="0"/>
          </a:p>
          <a:p>
            <a:endParaRPr lang="en-US" dirty="0"/>
          </a:p>
        </p:txBody>
      </p:sp>
    </p:spTree>
    <p:extLst>
      <p:ext uri="{BB962C8B-B14F-4D97-AF65-F5344CB8AC3E}">
        <p14:creationId xmlns:p14="http://schemas.microsoft.com/office/powerpoint/2010/main" val="19842748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D8655287-7BD8-A64A-B4D6-0CBF28259739}"/>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5" name="Titolo 4">
            <a:extLst>
              <a:ext uri="{FF2B5EF4-FFF2-40B4-BE49-F238E27FC236}">
                <a16:creationId xmlns:a16="http://schemas.microsoft.com/office/drawing/2014/main" id="{E5038251-3A96-5044-B2B2-F08905B153FB}"/>
              </a:ext>
            </a:extLst>
          </p:cNvPr>
          <p:cNvSpPr>
            <a:spLocks noGrp="1"/>
          </p:cNvSpPr>
          <p:nvPr>
            <p:ph type="title"/>
          </p:nvPr>
        </p:nvSpPr>
        <p:spPr>
          <a:xfrm>
            <a:off x="1231265" y="300556"/>
            <a:ext cx="10440670" cy="1143000"/>
          </a:xfrm>
        </p:spPr>
        <p:txBody>
          <a:bodyPr/>
          <a:lstStyle/>
          <a:p>
            <a:r>
              <a:rPr lang="en-US" sz="3600" dirty="0"/>
              <a:t>ESPP</a:t>
            </a:r>
            <a:r>
              <a:rPr lang="it-IT" sz="3600" dirty="0"/>
              <a:t>-INFN  New </a:t>
            </a:r>
            <a:r>
              <a:rPr lang="it-IT" sz="3600" dirty="0" err="1"/>
              <a:t>proposal</a:t>
            </a:r>
            <a:r>
              <a:rPr lang="it-IT" sz="3600" dirty="0"/>
              <a:t> in </a:t>
            </a:r>
            <a:r>
              <a:rPr lang="it-IT" sz="3600" dirty="0" err="1"/>
              <a:t>September</a:t>
            </a:r>
            <a:r>
              <a:rPr lang="it-IT" sz="3600" dirty="0"/>
              <a:t> 2024</a:t>
            </a:r>
            <a:endParaRPr lang="en-US" sz="3600" dirty="0"/>
          </a:p>
        </p:txBody>
      </p:sp>
      <p:sp>
        <p:nvSpPr>
          <p:cNvPr id="2" name="CasellaDiTesto 1">
            <a:extLst>
              <a:ext uri="{FF2B5EF4-FFF2-40B4-BE49-F238E27FC236}">
                <a16:creationId xmlns:a16="http://schemas.microsoft.com/office/drawing/2014/main" id="{EFA459CC-60C1-6B41-86FF-DBDE34EE1E8F}"/>
              </a:ext>
            </a:extLst>
          </p:cNvPr>
          <p:cNvSpPr txBox="1"/>
          <p:nvPr/>
        </p:nvSpPr>
        <p:spPr>
          <a:xfrm>
            <a:off x="1137921" y="1543655"/>
            <a:ext cx="10440669" cy="3693319"/>
          </a:xfrm>
          <a:prstGeom prst="rect">
            <a:avLst/>
          </a:prstGeom>
          <a:noFill/>
        </p:spPr>
        <p:txBody>
          <a:bodyPr wrap="square" rtlCol="0">
            <a:spAutoFit/>
          </a:bodyPr>
          <a:lstStyle/>
          <a:p>
            <a:r>
              <a:rPr lang="en-US" dirty="0"/>
              <a:t>Design, specify and develop </a:t>
            </a:r>
            <a:r>
              <a:rPr lang="en-US" b="1" dirty="0">
                <a:solidFill>
                  <a:srgbClr val="0070C0"/>
                </a:solidFill>
              </a:rPr>
              <a:t>a structure able to integrate a 7 T HTS based SC magnet with a full 3 RF cells elements as a prototype of the first cooling cell of the MC demonstrator structure</a:t>
            </a:r>
            <a:r>
              <a:rPr lang="en-US" dirty="0"/>
              <a:t>.</a:t>
            </a:r>
          </a:p>
          <a:p>
            <a:endParaRPr lang="en-US" dirty="0"/>
          </a:p>
          <a:p>
            <a:r>
              <a:rPr lang="en-US" dirty="0"/>
              <a:t>Continue </a:t>
            </a:r>
            <a:r>
              <a:rPr lang="en-US" b="1" dirty="0">
                <a:solidFill>
                  <a:srgbClr val="0070C0"/>
                </a:solidFill>
              </a:rPr>
              <a:t>the technological developments underway at LASA and at LNL for the best materials and surface manipulation techniques to increase the breakdown rates and start studies that using the experimental results will allow to develop suitable theoretical studies of these phenomena</a:t>
            </a:r>
            <a:r>
              <a:rPr lang="en-US" dirty="0"/>
              <a:t>.</a:t>
            </a:r>
          </a:p>
          <a:p>
            <a:endParaRPr lang="en-US" dirty="0"/>
          </a:p>
          <a:p>
            <a:endParaRPr lang="en-US" dirty="0"/>
          </a:p>
          <a:p>
            <a:endParaRPr lang="en-US" b="1" dirty="0">
              <a:solidFill>
                <a:srgbClr val="0070C0"/>
              </a:solidFill>
            </a:endParaRPr>
          </a:p>
          <a:p>
            <a:endParaRPr lang="en-US" dirty="0"/>
          </a:p>
          <a:p>
            <a:endParaRPr lang="en-US" dirty="0"/>
          </a:p>
          <a:p>
            <a:endParaRPr lang="en-US" dirty="0"/>
          </a:p>
        </p:txBody>
      </p:sp>
    </p:spTree>
    <p:extLst>
      <p:ext uri="{BB962C8B-B14F-4D97-AF65-F5344CB8AC3E}">
        <p14:creationId xmlns:p14="http://schemas.microsoft.com/office/powerpoint/2010/main" val="4064170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en-US" sz="3600" b="1" spc="-1" dirty="0">
                <a:solidFill>
                  <a:srgbClr val="724109"/>
                </a:solidFill>
                <a:latin typeface="Calibri"/>
                <a:ea typeface="+mn-ea"/>
                <a:cs typeface="+mn-cs"/>
              </a:rPr>
              <a:t>RF cell @704 MHz INFN studies</a:t>
            </a:r>
            <a:endParaRPr lang="it-IT" sz="3600" b="1" spc="-1" dirty="0">
              <a:solidFill>
                <a:srgbClr val="724109"/>
              </a:solidFill>
              <a:latin typeface="Calibri"/>
              <a:ea typeface="+mn-ea"/>
              <a:cs typeface="+mn-cs"/>
            </a:endParaRPr>
          </a:p>
        </p:txBody>
      </p:sp>
      <p:pic>
        <p:nvPicPr>
          <p:cNvPr id="4" name="Immagine 3">
            <a:extLst>
              <a:ext uri="{FF2B5EF4-FFF2-40B4-BE49-F238E27FC236}">
                <a16:creationId xmlns:a16="http://schemas.microsoft.com/office/drawing/2014/main" id="{DFD05FB1-D878-3F4A-92E0-987B751F8E10}"/>
              </a:ext>
            </a:extLst>
          </p:cNvPr>
          <p:cNvPicPr>
            <a:picLocks noChangeAspect="1"/>
          </p:cNvPicPr>
          <p:nvPr/>
        </p:nvPicPr>
        <p:blipFill>
          <a:blip r:embed="rId3"/>
          <a:stretch>
            <a:fillRect/>
          </a:stretch>
        </p:blipFill>
        <p:spPr>
          <a:xfrm>
            <a:off x="1223241" y="772968"/>
            <a:ext cx="2374900" cy="3289300"/>
          </a:xfrm>
          <a:prstGeom prst="rect">
            <a:avLst/>
          </a:prstGeom>
        </p:spPr>
      </p:pic>
      <p:pic>
        <p:nvPicPr>
          <p:cNvPr id="5" name="Immagine 4">
            <a:extLst>
              <a:ext uri="{FF2B5EF4-FFF2-40B4-BE49-F238E27FC236}">
                <a16:creationId xmlns:a16="http://schemas.microsoft.com/office/drawing/2014/main" id="{2BA9664A-E842-6948-8D69-82D6B5D496C8}"/>
              </a:ext>
            </a:extLst>
          </p:cNvPr>
          <p:cNvPicPr>
            <a:picLocks noChangeAspect="1"/>
          </p:cNvPicPr>
          <p:nvPr/>
        </p:nvPicPr>
        <p:blipFill>
          <a:blip r:embed="rId4"/>
          <a:stretch>
            <a:fillRect/>
          </a:stretch>
        </p:blipFill>
        <p:spPr>
          <a:xfrm>
            <a:off x="1223241" y="3937000"/>
            <a:ext cx="2184400" cy="1117600"/>
          </a:xfrm>
          <a:prstGeom prst="rect">
            <a:avLst/>
          </a:prstGeom>
        </p:spPr>
      </p:pic>
      <p:pic>
        <p:nvPicPr>
          <p:cNvPr id="7" name="Immagine 6">
            <a:extLst>
              <a:ext uri="{FF2B5EF4-FFF2-40B4-BE49-F238E27FC236}">
                <a16:creationId xmlns:a16="http://schemas.microsoft.com/office/drawing/2014/main" id="{351E51F0-552E-AA49-976C-A5E569FE6409}"/>
              </a:ext>
            </a:extLst>
          </p:cNvPr>
          <p:cNvPicPr>
            <a:picLocks noChangeAspect="1"/>
          </p:cNvPicPr>
          <p:nvPr/>
        </p:nvPicPr>
        <p:blipFill>
          <a:blip r:embed="rId5"/>
          <a:stretch>
            <a:fillRect/>
          </a:stretch>
        </p:blipFill>
        <p:spPr>
          <a:xfrm>
            <a:off x="1108941" y="5249719"/>
            <a:ext cx="2413000" cy="736600"/>
          </a:xfrm>
          <a:prstGeom prst="rect">
            <a:avLst/>
          </a:prstGeom>
        </p:spPr>
      </p:pic>
      <p:pic>
        <p:nvPicPr>
          <p:cNvPr id="8" name="Immagine 7">
            <a:extLst>
              <a:ext uri="{FF2B5EF4-FFF2-40B4-BE49-F238E27FC236}">
                <a16:creationId xmlns:a16="http://schemas.microsoft.com/office/drawing/2014/main" id="{CDEBA837-EDA7-CF4E-A622-B13FA9E56B40}"/>
              </a:ext>
            </a:extLst>
          </p:cNvPr>
          <p:cNvPicPr>
            <a:picLocks noChangeAspect="1"/>
          </p:cNvPicPr>
          <p:nvPr/>
        </p:nvPicPr>
        <p:blipFill>
          <a:blip r:embed="rId6"/>
          <a:stretch>
            <a:fillRect/>
          </a:stretch>
        </p:blipFill>
        <p:spPr>
          <a:xfrm>
            <a:off x="4275859" y="748538"/>
            <a:ext cx="2476500" cy="3009900"/>
          </a:xfrm>
          <a:prstGeom prst="rect">
            <a:avLst/>
          </a:prstGeom>
        </p:spPr>
      </p:pic>
      <p:pic>
        <p:nvPicPr>
          <p:cNvPr id="9" name="Immagine 8">
            <a:extLst>
              <a:ext uri="{FF2B5EF4-FFF2-40B4-BE49-F238E27FC236}">
                <a16:creationId xmlns:a16="http://schemas.microsoft.com/office/drawing/2014/main" id="{AB942388-976F-5F44-B73D-9AC9AC8E32C7}"/>
              </a:ext>
            </a:extLst>
          </p:cNvPr>
          <p:cNvPicPr>
            <a:picLocks noChangeAspect="1"/>
          </p:cNvPicPr>
          <p:nvPr/>
        </p:nvPicPr>
        <p:blipFill>
          <a:blip r:embed="rId7"/>
          <a:stretch>
            <a:fillRect/>
          </a:stretch>
        </p:blipFill>
        <p:spPr>
          <a:xfrm>
            <a:off x="4396509" y="3854450"/>
            <a:ext cx="2235200" cy="1282700"/>
          </a:xfrm>
          <a:prstGeom prst="rect">
            <a:avLst/>
          </a:prstGeom>
        </p:spPr>
      </p:pic>
      <p:pic>
        <p:nvPicPr>
          <p:cNvPr id="10" name="Immagine 9">
            <a:extLst>
              <a:ext uri="{FF2B5EF4-FFF2-40B4-BE49-F238E27FC236}">
                <a16:creationId xmlns:a16="http://schemas.microsoft.com/office/drawing/2014/main" id="{09C5897B-B02C-BD46-AB9F-46722D955F00}"/>
              </a:ext>
            </a:extLst>
          </p:cNvPr>
          <p:cNvPicPr>
            <a:picLocks noChangeAspect="1"/>
          </p:cNvPicPr>
          <p:nvPr/>
        </p:nvPicPr>
        <p:blipFill>
          <a:blip r:embed="rId8"/>
          <a:stretch>
            <a:fillRect/>
          </a:stretch>
        </p:blipFill>
        <p:spPr>
          <a:xfrm>
            <a:off x="4390159" y="5217969"/>
            <a:ext cx="2362200" cy="800100"/>
          </a:xfrm>
          <a:prstGeom prst="rect">
            <a:avLst/>
          </a:prstGeom>
        </p:spPr>
      </p:pic>
      <p:pic>
        <p:nvPicPr>
          <p:cNvPr id="12" name="Immagine 11">
            <a:extLst>
              <a:ext uri="{FF2B5EF4-FFF2-40B4-BE49-F238E27FC236}">
                <a16:creationId xmlns:a16="http://schemas.microsoft.com/office/drawing/2014/main" id="{99495AEC-1079-1C44-B91C-D4D597427E6B}"/>
              </a:ext>
            </a:extLst>
          </p:cNvPr>
          <p:cNvPicPr>
            <a:picLocks noChangeAspect="1"/>
          </p:cNvPicPr>
          <p:nvPr/>
        </p:nvPicPr>
        <p:blipFill>
          <a:blip r:embed="rId9"/>
          <a:stretch>
            <a:fillRect/>
          </a:stretch>
        </p:blipFill>
        <p:spPr>
          <a:xfrm>
            <a:off x="7741227" y="2452255"/>
            <a:ext cx="4172428" cy="1610013"/>
          </a:xfrm>
          <a:prstGeom prst="rect">
            <a:avLst/>
          </a:prstGeom>
        </p:spPr>
      </p:pic>
    </p:spTree>
    <p:extLst>
      <p:ext uri="{BB962C8B-B14F-4D97-AF65-F5344CB8AC3E}">
        <p14:creationId xmlns:p14="http://schemas.microsoft.com/office/powerpoint/2010/main" val="33846681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en-US" sz="3600" b="1" spc="-1" dirty="0">
                <a:solidFill>
                  <a:srgbClr val="724109"/>
                </a:solidFill>
                <a:latin typeface="Calibri"/>
                <a:ea typeface="+mn-ea"/>
                <a:cs typeface="+mn-cs"/>
              </a:rPr>
              <a:t>3 cells RF preliminary structure</a:t>
            </a:r>
            <a:endParaRPr lang="it-IT" sz="3600" b="1" spc="-1" dirty="0">
              <a:solidFill>
                <a:srgbClr val="724109"/>
              </a:solidFill>
              <a:latin typeface="Calibri"/>
              <a:ea typeface="+mn-ea"/>
              <a:cs typeface="+mn-cs"/>
            </a:endParaRPr>
          </a:p>
        </p:txBody>
      </p:sp>
      <p:pic>
        <p:nvPicPr>
          <p:cNvPr id="2" name="Immagine 1">
            <a:extLst>
              <a:ext uri="{FF2B5EF4-FFF2-40B4-BE49-F238E27FC236}">
                <a16:creationId xmlns:a16="http://schemas.microsoft.com/office/drawing/2014/main" id="{009D4F01-9BB8-9D4C-951A-0E1C3AC9A734}"/>
              </a:ext>
            </a:extLst>
          </p:cNvPr>
          <p:cNvPicPr>
            <a:picLocks noChangeAspect="1"/>
          </p:cNvPicPr>
          <p:nvPr/>
        </p:nvPicPr>
        <p:blipFill>
          <a:blip r:embed="rId3"/>
          <a:stretch>
            <a:fillRect/>
          </a:stretch>
        </p:blipFill>
        <p:spPr>
          <a:xfrm>
            <a:off x="1344468" y="805295"/>
            <a:ext cx="4945496" cy="3360751"/>
          </a:xfrm>
          <a:prstGeom prst="rect">
            <a:avLst/>
          </a:prstGeom>
        </p:spPr>
      </p:pic>
      <p:pic>
        <p:nvPicPr>
          <p:cNvPr id="3" name="Immagine 2">
            <a:extLst>
              <a:ext uri="{FF2B5EF4-FFF2-40B4-BE49-F238E27FC236}">
                <a16:creationId xmlns:a16="http://schemas.microsoft.com/office/drawing/2014/main" id="{F1A6D341-437F-EB40-A077-F16CDD860413}"/>
              </a:ext>
            </a:extLst>
          </p:cNvPr>
          <p:cNvPicPr>
            <a:picLocks noChangeAspect="1"/>
          </p:cNvPicPr>
          <p:nvPr/>
        </p:nvPicPr>
        <p:blipFill>
          <a:blip r:embed="rId4"/>
          <a:stretch>
            <a:fillRect/>
          </a:stretch>
        </p:blipFill>
        <p:spPr>
          <a:xfrm>
            <a:off x="6289964" y="3311301"/>
            <a:ext cx="4765963" cy="2458233"/>
          </a:xfrm>
          <a:prstGeom prst="rect">
            <a:avLst/>
          </a:prstGeom>
        </p:spPr>
      </p:pic>
      <p:pic>
        <p:nvPicPr>
          <p:cNvPr id="11" name="Immagine 10">
            <a:extLst>
              <a:ext uri="{FF2B5EF4-FFF2-40B4-BE49-F238E27FC236}">
                <a16:creationId xmlns:a16="http://schemas.microsoft.com/office/drawing/2014/main" id="{933D3C5B-E19C-1B4D-8BD4-778ED2479716}"/>
              </a:ext>
            </a:extLst>
          </p:cNvPr>
          <p:cNvPicPr>
            <a:picLocks noChangeAspect="1"/>
          </p:cNvPicPr>
          <p:nvPr/>
        </p:nvPicPr>
        <p:blipFill>
          <a:blip r:embed="rId5"/>
          <a:stretch>
            <a:fillRect/>
          </a:stretch>
        </p:blipFill>
        <p:spPr>
          <a:xfrm>
            <a:off x="7028295" y="812924"/>
            <a:ext cx="3307196" cy="2434746"/>
          </a:xfrm>
          <a:prstGeom prst="rect">
            <a:avLst/>
          </a:prstGeom>
        </p:spPr>
      </p:pic>
      <p:pic>
        <p:nvPicPr>
          <p:cNvPr id="13" name="Immagine 12">
            <a:extLst>
              <a:ext uri="{FF2B5EF4-FFF2-40B4-BE49-F238E27FC236}">
                <a16:creationId xmlns:a16="http://schemas.microsoft.com/office/drawing/2014/main" id="{AD97B1B4-F7A6-C94C-BC34-6A64437B553E}"/>
              </a:ext>
            </a:extLst>
          </p:cNvPr>
          <p:cNvPicPr>
            <a:picLocks noChangeAspect="1"/>
          </p:cNvPicPr>
          <p:nvPr/>
        </p:nvPicPr>
        <p:blipFill>
          <a:blip r:embed="rId6"/>
          <a:stretch>
            <a:fillRect/>
          </a:stretch>
        </p:blipFill>
        <p:spPr>
          <a:xfrm>
            <a:off x="1106053" y="4401365"/>
            <a:ext cx="3636447" cy="1219540"/>
          </a:xfrm>
          <a:prstGeom prst="rect">
            <a:avLst/>
          </a:prstGeom>
        </p:spPr>
      </p:pic>
    </p:spTree>
    <p:extLst>
      <p:ext uri="{BB962C8B-B14F-4D97-AF65-F5344CB8AC3E}">
        <p14:creationId xmlns:p14="http://schemas.microsoft.com/office/powerpoint/2010/main" val="509342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en-US" sz="3600" b="1" spc="-1" dirty="0">
                <a:solidFill>
                  <a:srgbClr val="724109"/>
                </a:solidFill>
                <a:latin typeface="Calibri"/>
                <a:ea typeface="+mn-ea"/>
                <a:cs typeface="+mn-cs"/>
              </a:rPr>
              <a:t>3 cells RF preliminary structure</a:t>
            </a:r>
            <a:endParaRPr lang="it-IT" sz="3600" b="1" spc="-1" dirty="0">
              <a:solidFill>
                <a:srgbClr val="724109"/>
              </a:solidFill>
              <a:latin typeface="Calibri"/>
              <a:ea typeface="+mn-ea"/>
              <a:cs typeface="+mn-cs"/>
            </a:endParaRPr>
          </a:p>
        </p:txBody>
      </p:sp>
      <p:pic>
        <p:nvPicPr>
          <p:cNvPr id="4" name="Immagine 3">
            <a:extLst>
              <a:ext uri="{FF2B5EF4-FFF2-40B4-BE49-F238E27FC236}">
                <a16:creationId xmlns:a16="http://schemas.microsoft.com/office/drawing/2014/main" id="{9A1B1BEC-A1F6-174F-B895-D95A1FA64E2F}"/>
              </a:ext>
            </a:extLst>
          </p:cNvPr>
          <p:cNvPicPr>
            <a:picLocks noChangeAspect="1"/>
          </p:cNvPicPr>
          <p:nvPr/>
        </p:nvPicPr>
        <p:blipFill>
          <a:blip r:embed="rId3"/>
          <a:stretch>
            <a:fillRect/>
          </a:stretch>
        </p:blipFill>
        <p:spPr>
          <a:xfrm>
            <a:off x="1203768" y="1409075"/>
            <a:ext cx="7139691" cy="5167602"/>
          </a:xfrm>
          <a:prstGeom prst="rect">
            <a:avLst/>
          </a:prstGeom>
        </p:spPr>
      </p:pic>
      <p:pic>
        <p:nvPicPr>
          <p:cNvPr id="5" name="Immagine 4">
            <a:extLst>
              <a:ext uri="{FF2B5EF4-FFF2-40B4-BE49-F238E27FC236}">
                <a16:creationId xmlns:a16="http://schemas.microsoft.com/office/drawing/2014/main" id="{6AFA96F3-C0B9-4D48-A9E4-CB48B5FDA0EB}"/>
              </a:ext>
            </a:extLst>
          </p:cNvPr>
          <p:cNvPicPr>
            <a:picLocks noChangeAspect="1"/>
          </p:cNvPicPr>
          <p:nvPr/>
        </p:nvPicPr>
        <p:blipFill>
          <a:blip r:embed="rId4"/>
          <a:stretch>
            <a:fillRect/>
          </a:stretch>
        </p:blipFill>
        <p:spPr>
          <a:xfrm>
            <a:off x="8754255" y="2306632"/>
            <a:ext cx="3269625" cy="2705324"/>
          </a:xfrm>
          <a:prstGeom prst="rect">
            <a:avLst/>
          </a:prstGeom>
        </p:spPr>
      </p:pic>
    </p:spTree>
    <p:extLst>
      <p:ext uri="{BB962C8B-B14F-4D97-AF65-F5344CB8AC3E}">
        <p14:creationId xmlns:p14="http://schemas.microsoft.com/office/powerpoint/2010/main" val="40496423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en-US" sz="3600" b="1" spc="-1" dirty="0">
                <a:solidFill>
                  <a:srgbClr val="724109"/>
                </a:solidFill>
                <a:latin typeface="Calibri"/>
                <a:ea typeface="+mn-ea"/>
                <a:cs typeface="+mn-cs"/>
              </a:rPr>
              <a:t>3 cells RF preliminary structure</a:t>
            </a:r>
            <a:endParaRPr lang="it-IT" sz="3600" b="1" spc="-1" dirty="0">
              <a:solidFill>
                <a:srgbClr val="724109"/>
              </a:solidFill>
              <a:latin typeface="Calibri"/>
              <a:ea typeface="+mn-ea"/>
              <a:cs typeface="+mn-cs"/>
            </a:endParaRPr>
          </a:p>
        </p:txBody>
      </p:sp>
      <p:pic>
        <p:nvPicPr>
          <p:cNvPr id="2" name="Immagine 1">
            <a:extLst>
              <a:ext uri="{FF2B5EF4-FFF2-40B4-BE49-F238E27FC236}">
                <a16:creationId xmlns:a16="http://schemas.microsoft.com/office/drawing/2014/main" id="{C9EFC568-2E70-2841-9E10-F74A03E2CF1E}"/>
              </a:ext>
            </a:extLst>
          </p:cNvPr>
          <p:cNvPicPr>
            <a:picLocks noChangeAspect="1"/>
          </p:cNvPicPr>
          <p:nvPr/>
        </p:nvPicPr>
        <p:blipFill>
          <a:blip r:embed="rId3"/>
          <a:stretch>
            <a:fillRect/>
          </a:stretch>
        </p:blipFill>
        <p:spPr>
          <a:xfrm>
            <a:off x="1768839" y="559272"/>
            <a:ext cx="8334531" cy="5968462"/>
          </a:xfrm>
          <a:prstGeom prst="rect">
            <a:avLst/>
          </a:prstGeom>
        </p:spPr>
      </p:pic>
    </p:spTree>
    <p:extLst>
      <p:ext uri="{BB962C8B-B14F-4D97-AF65-F5344CB8AC3E}">
        <p14:creationId xmlns:p14="http://schemas.microsoft.com/office/powerpoint/2010/main" val="3589485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CCCCB9B0-B881-004D-BE38-0E3FFC8749FB}"/>
              </a:ext>
            </a:extLst>
          </p:cNvPr>
          <p:cNvSpPr txBox="1"/>
          <p:nvPr/>
        </p:nvSpPr>
        <p:spPr>
          <a:xfrm>
            <a:off x="952846" y="842703"/>
            <a:ext cx="9521190" cy="1477328"/>
          </a:xfrm>
          <a:prstGeom prst="rect">
            <a:avLst/>
          </a:prstGeom>
          <a:noFill/>
        </p:spPr>
        <p:txBody>
          <a:bodyPr wrap="square" rtlCol="0">
            <a:spAutoFit/>
          </a:bodyPr>
          <a:lstStyle/>
          <a:p>
            <a:r>
              <a:rPr lang="en-US" dirty="0"/>
              <a:t>Within the two main sections, 6D rectilinear cooling and final cooling there are about 20 different types of cells with various geometry, length, gradients, magnetic field strength and frequency. In order to decide which one is the more interesting to be designed in details, one has to look not only at scientific considerations, but also to practical aspects that would ensure the maximum result for the investment to be done. </a:t>
            </a:r>
          </a:p>
        </p:txBody>
      </p:sp>
      <p:sp>
        <p:nvSpPr>
          <p:cNvPr id="6" name="Titolo 1">
            <a:extLst>
              <a:ext uri="{FF2B5EF4-FFF2-40B4-BE49-F238E27FC236}">
                <a16:creationId xmlns:a16="http://schemas.microsoft.com/office/drawing/2014/main" id="{8C407C0B-003D-7349-AF40-2DA29F35E9E8}"/>
              </a:ext>
            </a:extLst>
          </p:cNvPr>
          <p:cNvSpPr>
            <a:spLocks noGrp="1"/>
          </p:cNvSpPr>
          <p:nvPr>
            <p:ph type="title"/>
          </p:nvPr>
        </p:nvSpPr>
        <p:spPr>
          <a:xfrm>
            <a:off x="798427" y="71378"/>
            <a:ext cx="10972440" cy="498598"/>
          </a:xfrm>
        </p:spPr>
        <p:txBody>
          <a:bodyPr/>
          <a:lstStyle/>
          <a:p>
            <a:r>
              <a:rPr lang="en-US" sz="3600" b="1" spc="-1" dirty="0">
                <a:solidFill>
                  <a:srgbClr val="724109"/>
                </a:solidFill>
                <a:latin typeface="Calibri"/>
                <a:ea typeface="+mn-ea"/>
                <a:cs typeface="+mn-cs"/>
              </a:rPr>
              <a:t>Ionization Channel Parameters</a:t>
            </a:r>
            <a:endParaRPr lang="it-IT" sz="3600" b="1" spc="-1" dirty="0">
              <a:solidFill>
                <a:srgbClr val="724109"/>
              </a:solidFill>
              <a:latin typeface="Calibri"/>
              <a:ea typeface="+mn-ea"/>
              <a:cs typeface="+mn-cs"/>
            </a:endParaRPr>
          </a:p>
        </p:txBody>
      </p:sp>
      <p:pic>
        <p:nvPicPr>
          <p:cNvPr id="2" name="Immagine 1">
            <a:extLst>
              <a:ext uri="{FF2B5EF4-FFF2-40B4-BE49-F238E27FC236}">
                <a16:creationId xmlns:a16="http://schemas.microsoft.com/office/drawing/2014/main" id="{DF9B2273-0995-D042-88AF-53979409366F}"/>
              </a:ext>
            </a:extLst>
          </p:cNvPr>
          <p:cNvPicPr>
            <a:picLocks noChangeAspect="1"/>
          </p:cNvPicPr>
          <p:nvPr/>
        </p:nvPicPr>
        <p:blipFill>
          <a:blip r:embed="rId2"/>
          <a:stretch>
            <a:fillRect/>
          </a:stretch>
        </p:blipFill>
        <p:spPr>
          <a:xfrm>
            <a:off x="1363979" y="3120390"/>
            <a:ext cx="7739593" cy="3129280"/>
          </a:xfrm>
          <a:prstGeom prst="rect">
            <a:avLst/>
          </a:prstGeom>
        </p:spPr>
      </p:pic>
      <p:sp>
        <p:nvSpPr>
          <p:cNvPr id="3" name="CasellaDiTesto 2">
            <a:extLst>
              <a:ext uri="{FF2B5EF4-FFF2-40B4-BE49-F238E27FC236}">
                <a16:creationId xmlns:a16="http://schemas.microsoft.com/office/drawing/2014/main" id="{2A3EE2C9-1693-084A-AEFD-C20045BDCC62}"/>
              </a:ext>
            </a:extLst>
          </p:cNvPr>
          <p:cNvSpPr txBox="1"/>
          <p:nvPr/>
        </p:nvSpPr>
        <p:spPr>
          <a:xfrm>
            <a:off x="9583632" y="5556786"/>
            <a:ext cx="2454518" cy="338554"/>
          </a:xfrm>
          <a:prstGeom prst="rect">
            <a:avLst/>
          </a:prstGeom>
          <a:noFill/>
        </p:spPr>
        <p:txBody>
          <a:bodyPr wrap="none" rtlCol="0">
            <a:spAutoFit/>
          </a:bodyPr>
          <a:lstStyle/>
          <a:p>
            <a:r>
              <a:rPr lang="en-US" sz="1600" dirty="0"/>
              <a:t>(25.4.2024 by </a:t>
            </a:r>
            <a:r>
              <a:rPr lang="en-US" sz="1600" dirty="0" err="1"/>
              <a:t>Ruiu</a:t>
            </a:r>
            <a:r>
              <a:rPr lang="en-US" sz="1600" dirty="0"/>
              <a:t> Zhu) </a:t>
            </a:r>
          </a:p>
        </p:txBody>
      </p:sp>
    </p:spTree>
    <p:extLst>
      <p:ext uri="{BB962C8B-B14F-4D97-AF65-F5344CB8AC3E}">
        <p14:creationId xmlns:p14="http://schemas.microsoft.com/office/powerpoint/2010/main" val="33982269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en-US" sz="3600" b="1" spc="-1" dirty="0">
                <a:solidFill>
                  <a:srgbClr val="724109"/>
                </a:solidFill>
                <a:latin typeface="Calibri"/>
                <a:ea typeface="+mn-ea"/>
                <a:cs typeface="+mn-cs"/>
              </a:rPr>
              <a:t>3 cells RF preliminary mechanical design</a:t>
            </a:r>
            <a:endParaRPr lang="it-IT" sz="3600" b="1" spc="-1" dirty="0">
              <a:solidFill>
                <a:srgbClr val="724109"/>
              </a:solidFill>
              <a:latin typeface="Calibri"/>
              <a:ea typeface="+mn-ea"/>
              <a:cs typeface="+mn-cs"/>
            </a:endParaRPr>
          </a:p>
        </p:txBody>
      </p:sp>
      <p:pic>
        <p:nvPicPr>
          <p:cNvPr id="3" name="Immagine 2">
            <a:extLst>
              <a:ext uri="{FF2B5EF4-FFF2-40B4-BE49-F238E27FC236}">
                <a16:creationId xmlns:a16="http://schemas.microsoft.com/office/drawing/2014/main" id="{80F7CAEC-176C-9D4D-9FB0-33A8D4DA4575}"/>
              </a:ext>
            </a:extLst>
          </p:cNvPr>
          <p:cNvPicPr>
            <a:picLocks noChangeAspect="1"/>
          </p:cNvPicPr>
          <p:nvPr/>
        </p:nvPicPr>
        <p:blipFill>
          <a:blip r:embed="rId3"/>
          <a:stretch>
            <a:fillRect/>
          </a:stretch>
        </p:blipFill>
        <p:spPr>
          <a:xfrm>
            <a:off x="1111170" y="903199"/>
            <a:ext cx="5116009" cy="4498134"/>
          </a:xfrm>
          <a:prstGeom prst="rect">
            <a:avLst/>
          </a:prstGeom>
        </p:spPr>
      </p:pic>
      <p:pic>
        <p:nvPicPr>
          <p:cNvPr id="4" name="Immagine 3">
            <a:extLst>
              <a:ext uri="{FF2B5EF4-FFF2-40B4-BE49-F238E27FC236}">
                <a16:creationId xmlns:a16="http://schemas.microsoft.com/office/drawing/2014/main" id="{45D3F1DF-D310-4944-A096-4E0CC597551C}"/>
              </a:ext>
            </a:extLst>
          </p:cNvPr>
          <p:cNvPicPr>
            <a:picLocks noChangeAspect="1"/>
          </p:cNvPicPr>
          <p:nvPr/>
        </p:nvPicPr>
        <p:blipFill>
          <a:blip r:embed="rId4"/>
          <a:stretch>
            <a:fillRect/>
          </a:stretch>
        </p:blipFill>
        <p:spPr>
          <a:xfrm>
            <a:off x="7014258" y="2064244"/>
            <a:ext cx="4593783" cy="3087937"/>
          </a:xfrm>
          <a:prstGeom prst="rect">
            <a:avLst/>
          </a:prstGeom>
        </p:spPr>
      </p:pic>
      <p:sp>
        <p:nvSpPr>
          <p:cNvPr id="5" name="CasellaDiTesto 4">
            <a:extLst>
              <a:ext uri="{FF2B5EF4-FFF2-40B4-BE49-F238E27FC236}">
                <a16:creationId xmlns:a16="http://schemas.microsoft.com/office/drawing/2014/main" id="{442FB4E5-EC96-2C44-82CE-4462FD74A684}"/>
              </a:ext>
            </a:extLst>
          </p:cNvPr>
          <p:cNvSpPr txBox="1"/>
          <p:nvPr/>
        </p:nvSpPr>
        <p:spPr>
          <a:xfrm>
            <a:off x="3935393" y="5401333"/>
            <a:ext cx="4544834" cy="923330"/>
          </a:xfrm>
          <a:prstGeom prst="rect">
            <a:avLst/>
          </a:prstGeom>
          <a:noFill/>
        </p:spPr>
        <p:txBody>
          <a:bodyPr wrap="none" rtlCol="0">
            <a:spAutoFit/>
          </a:bodyPr>
          <a:lstStyle/>
          <a:p>
            <a:r>
              <a:rPr lang="en-US" dirty="0"/>
              <a:t>Copper weight: 180 kg</a:t>
            </a:r>
          </a:p>
          <a:p>
            <a:r>
              <a:rPr lang="en-US" dirty="0"/>
              <a:t>8 water channels</a:t>
            </a:r>
          </a:p>
          <a:p>
            <a:r>
              <a:rPr lang="en-US" dirty="0"/>
              <a:t>Max. external diameter: less than 500 mm </a:t>
            </a:r>
          </a:p>
        </p:txBody>
      </p:sp>
    </p:spTree>
    <p:extLst>
      <p:ext uri="{BB962C8B-B14F-4D97-AF65-F5344CB8AC3E}">
        <p14:creationId xmlns:p14="http://schemas.microsoft.com/office/powerpoint/2010/main" val="25602168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A 1 GHz Design</a:t>
            </a:r>
          </a:p>
        </p:txBody>
      </p:sp>
      <p:sp>
        <p:nvSpPr>
          <p:cNvPr id="2" name="CasellaDiTesto 1">
            <a:extLst>
              <a:ext uri="{FF2B5EF4-FFF2-40B4-BE49-F238E27FC236}">
                <a16:creationId xmlns:a16="http://schemas.microsoft.com/office/drawing/2014/main" id="{15F53EEF-8AE8-644B-A630-AF41E67AFE55}"/>
              </a:ext>
            </a:extLst>
          </p:cNvPr>
          <p:cNvSpPr txBox="1"/>
          <p:nvPr/>
        </p:nvSpPr>
        <p:spPr>
          <a:xfrm>
            <a:off x="882228" y="784923"/>
            <a:ext cx="9199032" cy="1754326"/>
          </a:xfrm>
          <a:prstGeom prst="rect">
            <a:avLst/>
          </a:prstGeom>
          <a:noFill/>
        </p:spPr>
        <p:txBody>
          <a:bodyPr wrap="square" rtlCol="0">
            <a:spAutoFit/>
          </a:bodyPr>
          <a:lstStyle/>
          <a:p>
            <a:r>
              <a:rPr lang="en-US" dirty="0"/>
              <a:t>The availability of a high power Klystron from CLIC drive beam related activities recently suggested to perform a study of 1 GHz cavities powered by such a tube. The power available from this Klystron would be ideal to test a full RF structure.</a:t>
            </a:r>
          </a:p>
          <a:p>
            <a:endParaRPr lang="en-US" dirty="0"/>
          </a:p>
          <a:p>
            <a:r>
              <a:rPr lang="en-US" dirty="0"/>
              <a:t>The picture below shows the results obtained in preliminary computations with related set of parameters. </a:t>
            </a:r>
          </a:p>
        </p:txBody>
      </p:sp>
      <p:pic>
        <p:nvPicPr>
          <p:cNvPr id="9" name="Immagine 8">
            <a:extLst>
              <a:ext uri="{FF2B5EF4-FFF2-40B4-BE49-F238E27FC236}">
                <a16:creationId xmlns:a16="http://schemas.microsoft.com/office/drawing/2014/main" id="{5015869C-647B-A34B-9691-2ED566C489C7}"/>
              </a:ext>
            </a:extLst>
          </p:cNvPr>
          <p:cNvPicPr>
            <a:picLocks noChangeAspect="1"/>
          </p:cNvPicPr>
          <p:nvPr/>
        </p:nvPicPr>
        <p:blipFill>
          <a:blip r:embed="rId3"/>
          <a:stretch>
            <a:fillRect/>
          </a:stretch>
        </p:blipFill>
        <p:spPr>
          <a:xfrm>
            <a:off x="4130577" y="2229077"/>
            <a:ext cx="4941283" cy="3843220"/>
          </a:xfrm>
          <a:prstGeom prst="rect">
            <a:avLst/>
          </a:prstGeom>
        </p:spPr>
      </p:pic>
      <p:pic>
        <p:nvPicPr>
          <p:cNvPr id="10" name="Immagine 9">
            <a:extLst>
              <a:ext uri="{FF2B5EF4-FFF2-40B4-BE49-F238E27FC236}">
                <a16:creationId xmlns:a16="http://schemas.microsoft.com/office/drawing/2014/main" id="{159822AF-78F8-AB4A-B2AA-CAEB52E8F7E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2228" y="2754196"/>
            <a:ext cx="3090505" cy="3318101"/>
          </a:xfrm>
          <a:prstGeom prst="rect">
            <a:avLst/>
          </a:prstGeom>
        </p:spPr>
      </p:pic>
      <p:graphicFrame>
        <p:nvGraphicFramePr>
          <p:cNvPr id="11" name="Tabella 10">
            <a:extLst>
              <a:ext uri="{FF2B5EF4-FFF2-40B4-BE49-F238E27FC236}">
                <a16:creationId xmlns:a16="http://schemas.microsoft.com/office/drawing/2014/main" id="{E06AE3BB-25CB-4949-963A-39F3605D3314}"/>
              </a:ext>
            </a:extLst>
          </p:cNvPr>
          <p:cNvGraphicFramePr>
            <a:graphicFrameLocks noGrp="1"/>
          </p:cNvGraphicFramePr>
          <p:nvPr>
            <p:extLst>
              <p:ext uri="{D42A27DB-BD31-4B8C-83A1-F6EECF244321}">
                <p14:modId xmlns:p14="http://schemas.microsoft.com/office/powerpoint/2010/main" val="2800996004"/>
              </p:ext>
            </p:extLst>
          </p:nvPr>
        </p:nvGraphicFramePr>
        <p:xfrm>
          <a:off x="9229704" y="2754196"/>
          <a:ext cx="2302660" cy="2595880"/>
        </p:xfrm>
        <a:graphic>
          <a:graphicData uri="http://schemas.openxmlformats.org/drawingml/2006/table">
            <a:tbl>
              <a:tblPr firstRow="1" bandRow="1">
                <a:tableStyleId>{5C22544A-7EE6-4342-B048-85BDC9FD1C3A}</a:tableStyleId>
              </a:tblPr>
              <a:tblGrid>
                <a:gridCol w="1151330">
                  <a:extLst>
                    <a:ext uri="{9D8B030D-6E8A-4147-A177-3AD203B41FA5}">
                      <a16:colId xmlns:a16="http://schemas.microsoft.com/office/drawing/2014/main" val="2120755126"/>
                    </a:ext>
                  </a:extLst>
                </a:gridCol>
                <a:gridCol w="1151330">
                  <a:extLst>
                    <a:ext uri="{9D8B030D-6E8A-4147-A177-3AD203B41FA5}">
                      <a16:colId xmlns:a16="http://schemas.microsoft.com/office/drawing/2014/main" val="3785510425"/>
                    </a:ext>
                  </a:extLst>
                </a:gridCol>
              </a:tblGrid>
              <a:tr h="370840">
                <a:tc>
                  <a:txBody>
                    <a:bodyPr/>
                    <a:lstStyle/>
                    <a:p>
                      <a:r>
                        <a:rPr lang="it-IT" dirty="0" err="1"/>
                        <a:t>Size</a:t>
                      </a:r>
                      <a:endParaRPr lang="it-IT" dirty="0"/>
                    </a:p>
                  </a:txBody>
                  <a:tcPr/>
                </a:tc>
                <a:tc>
                  <a:txBody>
                    <a:bodyPr/>
                    <a:lstStyle/>
                    <a:p>
                      <a:r>
                        <a:rPr lang="it-IT" dirty="0"/>
                        <a:t>[mm]</a:t>
                      </a:r>
                    </a:p>
                  </a:txBody>
                  <a:tcPr/>
                </a:tc>
                <a:extLst>
                  <a:ext uri="{0D108BD9-81ED-4DB2-BD59-A6C34878D82A}">
                    <a16:rowId xmlns:a16="http://schemas.microsoft.com/office/drawing/2014/main" val="1808345560"/>
                  </a:ext>
                </a:extLst>
              </a:tr>
              <a:tr h="370840">
                <a:tc>
                  <a:txBody>
                    <a:bodyPr/>
                    <a:lstStyle/>
                    <a:p>
                      <a:r>
                        <a:rPr lang="it-IT" dirty="0" err="1"/>
                        <a:t>Lacc</a:t>
                      </a:r>
                      <a:endParaRPr lang="it-IT" dirty="0"/>
                    </a:p>
                  </a:txBody>
                  <a:tcPr/>
                </a:tc>
                <a:tc>
                  <a:txBody>
                    <a:bodyPr/>
                    <a:lstStyle/>
                    <a:p>
                      <a:r>
                        <a:rPr lang="it-IT" dirty="0"/>
                        <a:t>96.92</a:t>
                      </a:r>
                    </a:p>
                  </a:txBody>
                  <a:tcPr/>
                </a:tc>
                <a:extLst>
                  <a:ext uri="{0D108BD9-81ED-4DB2-BD59-A6C34878D82A}">
                    <a16:rowId xmlns:a16="http://schemas.microsoft.com/office/drawing/2014/main" val="175169680"/>
                  </a:ext>
                </a:extLst>
              </a:tr>
              <a:tr h="370840">
                <a:tc>
                  <a:txBody>
                    <a:bodyPr/>
                    <a:lstStyle/>
                    <a:p>
                      <a:r>
                        <a:rPr lang="it-IT" dirty="0"/>
                        <a:t>Rc</a:t>
                      </a:r>
                    </a:p>
                  </a:txBody>
                  <a:tcPr/>
                </a:tc>
                <a:tc>
                  <a:txBody>
                    <a:bodyPr/>
                    <a:lstStyle/>
                    <a:p>
                      <a:r>
                        <a:rPr lang="it-IT" dirty="0"/>
                        <a:t>44.94</a:t>
                      </a:r>
                    </a:p>
                  </a:txBody>
                  <a:tcPr/>
                </a:tc>
                <a:extLst>
                  <a:ext uri="{0D108BD9-81ED-4DB2-BD59-A6C34878D82A}">
                    <a16:rowId xmlns:a16="http://schemas.microsoft.com/office/drawing/2014/main" val="82272175"/>
                  </a:ext>
                </a:extLst>
              </a:tr>
              <a:tr h="370840">
                <a:tc>
                  <a:txBody>
                    <a:bodyPr/>
                    <a:lstStyle/>
                    <a:p>
                      <a:r>
                        <a:rPr lang="it-IT" dirty="0" err="1"/>
                        <a:t>Rv</a:t>
                      </a:r>
                      <a:endParaRPr lang="it-IT" dirty="0"/>
                    </a:p>
                  </a:txBody>
                  <a:tcPr/>
                </a:tc>
                <a:tc>
                  <a:txBody>
                    <a:bodyPr/>
                    <a:lstStyle/>
                    <a:p>
                      <a:r>
                        <a:rPr lang="it-IT" dirty="0"/>
                        <a:t>125.65</a:t>
                      </a:r>
                    </a:p>
                  </a:txBody>
                  <a:tcPr/>
                </a:tc>
                <a:extLst>
                  <a:ext uri="{0D108BD9-81ED-4DB2-BD59-A6C34878D82A}">
                    <a16:rowId xmlns:a16="http://schemas.microsoft.com/office/drawing/2014/main" val="2395454330"/>
                  </a:ext>
                </a:extLst>
              </a:tr>
              <a:tr h="370840">
                <a:tc>
                  <a:txBody>
                    <a:bodyPr/>
                    <a:lstStyle/>
                    <a:p>
                      <a:r>
                        <a:rPr lang="it-IT" dirty="0" err="1"/>
                        <a:t>Ri</a:t>
                      </a:r>
                      <a:endParaRPr lang="it-IT" dirty="0"/>
                    </a:p>
                  </a:txBody>
                  <a:tcPr/>
                </a:tc>
                <a:tc>
                  <a:txBody>
                    <a:bodyPr/>
                    <a:lstStyle/>
                    <a:p>
                      <a:r>
                        <a:rPr lang="it-IT" dirty="0"/>
                        <a:t>45</a:t>
                      </a:r>
                    </a:p>
                  </a:txBody>
                  <a:tcPr/>
                </a:tc>
                <a:extLst>
                  <a:ext uri="{0D108BD9-81ED-4DB2-BD59-A6C34878D82A}">
                    <a16:rowId xmlns:a16="http://schemas.microsoft.com/office/drawing/2014/main" val="163770988"/>
                  </a:ext>
                </a:extLst>
              </a:tr>
              <a:tr h="370840">
                <a:tc>
                  <a:txBody>
                    <a:bodyPr/>
                    <a:lstStyle/>
                    <a:p>
                      <a:r>
                        <a:rPr lang="it-IT" dirty="0"/>
                        <a:t>a</a:t>
                      </a:r>
                    </a:p>
                  </a:txBody>
                  <a:tcPr/>
                </a:tc>
                <a:tc>
                  <a:txBody>
                    <a:bodyPr/>
                    <a:lstStyle/>
                    <a:p>
                      <a:r>
                        <a:rPr lang="it-IT" dirty="0"/>
                        <a:t>3.52</a:t>
                      </a:r>
                    </a:p>
                  </a:txBody>
                  <a:tcPr/>
                </a:tc>
                <a:extLst>
                  <a:ext uri="{0D108BD9-81ED-4DB2-BD59-A6C34878D82A}">
                    <a16:rowId xmlns:a16="http://schemas.microsoft.com/office/drawing/2014/main" val="4222060779"/>
                  </a:ext>
                </a:extLst>
              </a:tr>
              <a:tr h="370840">
                <a:tc>
                  <a:txBody>
                    <a:bodyPr/>
                    <a:lstStyle/>
                    <a:p>
                      <a:r>
                        <a:rPr lang="it-IT" dirty="0"/>
                        <a:t>b</a:t>
                      </a:r>
                    </a:p>
                  </a:txBody>
                  <a:tcPr/>
                </a:tc>
                <a:tc>
                  <a:txBody>
                    <a:bodyPr/>
                    <a:lstStyle/>
                    <a:p>
                      <a:r>
                        <a:rPr lang="it-IT" dirty="0"/>
                        <a:t>7.74</a:t>
                      </a:r>
                    </a:p>
                  </a:txBody>
                  <a:tcPr/>
                </a:tc>
                <a:extLst>
                  <a:ext uri="{0D108BD9-81ED-4DB2-BD59-A6C34878D82A}">
                    <a16:rowId xmlns:a16="http://schemas.microsoft.com/office/drawing/2014/main" val="3136590513"/>
                  </a:ext>
                </a:extLst>
              </a:tr>
            </a:tbl>
          </a:graphicData>
        </a:graphic>
      </p:graphicFrame>
    </p:spTree>
    <p:extLst>
      <p:ext uri="{BB962C8B-B14F-4D97-AF65-F5344CB8AC3E}">
        <p14:creationId xmlns:p14="http://schemas.microsoft.com/office/powerpoint/2010/main" val="19223978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A 1 GHz Design</a:t>
            </a:r>
          </a:p>
        </p:txBody>
      </p:sp>
      <p:pic>
        <p:nvPicPr>
          <p:cNvPr id="7" name="Immagine 6">
            <a:extLst>
              <a:ext uri="{FF2B5EF4-FFF2-40B4-BE49-F238E27FC236}">
                <a16:creationId xmlns:a16="http://schemas.microsoft.com/office/drawing/2014/main" id="{1F244B8F-9649-2244-AFAA-3F27C7206699}"/>
              </a:ext>
            </a:extLst>
          </p:cNvPr>
          <p:cNvPicPr>
            <a:picLocks noChangeAspect="1"/>
          </p:cNvPicPr>
          <p:nvPr/>
        </p:nvPicPr>
        <p:blipFill>
          <a:blip r:embed="rId3"/>
          <a:stretch>
            <a:fillRect/>
          </a:stretch>
        </p:blipFill>
        <p:spPr>
          <a:xfrm>
            <a:off x="439624" y="1165553"/>
            <a:ext cx="6300001" cy="4900000"/>
          </a:xfrm>
          <a:prstGeom prst="rect">
            <a:avLst/>
          </a:prstGeom>
        </p:spPr>
      </p:pic>
      <p:pic>
        <p:nvPicPr>
          <p:cNvPr id="8" name="Immagine 7">
            <a:extLst>
              <a:ext uri="{FF2B5EF4-FFF2-40B4-BE49-F238E27FC236}">
                <a16:creationId xmlns:a16="http://schemas.microsoft.com/office/drawing/2014/main" id="{3B110777-A70A-E040-8D0A-59CD97CC1F15}"/>
              </a:ext>
            </a:extLst>
          </p:cNvPr>
          <p:cNvPicPr>
            <a:picLocks noChangeAspect="1"/>
          </p:cNvPicPr>
          <p:nvPr/>
        </p:nvPicPr>
        <p:blipFill>
          <a:blip r:embed="rId4"/>
          <a:stretch>
            <a:fillRect/>
          </a:stretch>
        </p:blipFill>
        <p:spPr>
          <a:xfrm>
            <a:off x="6023839" y="1140461"/>
            <a:ext cx="6300001" cy="4900000"/>
          </a:xfrm>
          <a:prstGeom prst="rect">
            <a:avLst/>
          </a:prstGeom>
        </p:spPr>
      </p:pic>
    </p:spTree>
    <p:extLst>
      <p:ext uri="{BB962C8B-B14F-4D97-AF65-F5344CB8AC3E}">
        <p14:creationId xmlns:p14="http://schemas.microsoft.com/office/powerpoint/2010/main" val="15255016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9429047E-4A25-CE45-9A2B-862C779C7BD7}"/>
              </a:ext>
            </a:extLst>
          </p:cNvPr>
          <p:cNvSpPr>
            <a:spLocks noGrp="1"/>
          </p:cNvSpPr>
          <p:nvPr>
            <p:ph type="title"/>
          </p:nvPr>
        </p:nvSpPr>
        <p:spPr>
          <a:xfrm>
            <a:off x="798427" y="71378"/>
            <a:ext cx="10972440" cy="498598"/>
          </a:xfrm>
        </p:spPr>
        <p:txBody>
          <a:bodyPr/>
          <a:lstStyle/>
          <a:p>
            <a:r>
              <a:rPr lang="en-US" sz="3600" b="1" spc="-1" dirty="0">
                <a:solidFill>
                  <a:srgbClr val="724109"/>
                </a:solidFill>
                <a:latin typeface="Calibri"/>
                <a:ea typeface="+mn-ea"/>
                <a:cs typeface="+mn-cs"/>
              </a:rPr>
              <a:t>Conclusions</a:t>
            </a:r>
            <a:endParaRPr lang="it-IT" sz="3600" b="1" spc="-1" dirty="0">
              <a:solidFill>
                <a:srgbClr val="724109"/>
              </a:solidFill>
              <a:latin typeface="Calibri"/>
              <a:ea typeface="+mn-ea"/>
              <a:cs typeface="+mn-cs"/>
            </a:endParaRPr>
          </a:p>
        </p:txBody>
      </p:sp>
      <p:sp>
        <p:nvSpPr>
          <p:cNvPr id="2" name="CasellaDiTesto 1">
            <a:extLst>
              <a:ext uri="{FF2B5EF4-FFF2-40B4-BE49-F238E27FC236}">
                <a16:creationId xmlns:a16="http://schemas.microsoft.com/office/drawing/2014/main" id="{CB6F472A-9025-A649-BCCF-3DA276498E1C}"/>
              </a:ext>
            </a:extLst>
          </p:cNvPr>
          <p:cNvSpPr txBox="1"/>
          <p:nvPr/>
        </p:nvSpPr>
        <p:spPr>
          <a:xfrm>
            <a:off x="2175165" y="1884218"/>
            <a:ext cx="9102436" cy="3170099"/>
          </a:xfrm>
          <a:prstGeom prst="rect">
            <a:avLst/>
          </a:prstGeom>
          <a:noFill/>
        </p:spPr>
        <p:txBody>
          <a:bodyPr wrap="square" rtlCol="0">
            <a:spAutoFit/>
          </a:bodyPr>
          <a:lstStyle/>
          <a:p>
            <a:pPr marL="285750" indent="-285750">
              <a:buFont typeface="Arial" panose="020B0604020202020204" pitchFamily="34" charset="0"/>
              <a:buChar char="•"/>
            </a:pPr>
            <a:r>
              <a:rPr lang="en-US" sz="2000" b="1" dirty="0"/>
              <a:t>RF studies related to the ionizing cooling channel for a MC are an exciting field of research with possible positive effects on other areas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b="1" dirty="0">
                <a:solidFill>
                  <a:srgbClr val="0070C0"/>
                </a:solidFill>
              </a:rPr>
              <a:t>Valuable progresses have been reached in RF cells and structures for the MC</a:t>
            </a:r>
          </a:p>
          <a:p>
            <a:pPr marL="285750" indent="-285750">
              <a:buFont typeface="Arial" panose="020B0604020202020204" pitchFamily="34" charset="0"/>
              <a:buChar char="•"/>
            </a:pPr>
            <a:endParaRPr lang="en-US" sz="2000" b="1" dirty="0"/>
          </a:p>
          <a:p>
            <a:pPr marL="285750" indent="-285750">
              <a:buFont typeface="Arial" panose="020B0604020202020204" pitchFamily="34" charset="0"/>
              <a:buChar char="•"/>
            </a:pPr>
            <a:r>
              <a:rPr lang="en-US" sz="2000" b="1" dirty="0"/>
              <a:t>Experimental activities are starting using partially available equipment</a:t>
            </a:r>
          </a:p>
          <a:p>
            <a:endParaRPr lang="en-US" sz="2000" b="1" dirty="0"/>
          </a:p>
          <a:p>
            <a:pPr marL="285750" indent="-285750">
              <a:buFont typeface="Arial" panose="020B0604020202020204" pitchFamily="34" charset="0"/>
              <a:buChar char="•"/>
            </a:pPr>
            <a:r>
              <a:rPr lang="en-US" sz="2000" b="1" dirty="0">
                <a:solidFill>
                  <a:srgbClr val="0070C0"/>
                </a:solidFill>
              </a:rPr>
              <a:t>Design of more complex test stand for full power experiments at different frequencies and in high peak magnetic fields are in progress</a:t>
            </a:r>
          </a:p>
        </p:txBody>
      </p:sp>
    </p:spTree>
    <p:extLst>
      <p:ext uri="{BB962C8B-B14F-4D97-AF65-F5344CB8AC3E}">
        <p14:creationId xmlns:p14="http://schemas.microsoft.com/office/powerpoint/2010/main" val="16625038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1">
            <a:extLst>
              <a:ext uri="{FF2B5EF4-FFF2-40B4-BE49-F238E27FC236}">
                <a16:creationId xmlns:a16="http://schemas.microsoft.com/office/drawing/2014/main" id="{7434A934-483E-C141-95BC-ABA90DB2CC1C}"/>
              </a:ext>
            </a:extLst>
          </p:cNvPr>
          <p:cNvSpPr/>
          <p:nvPr/>
        </p:nvSpPr>
        <p:spPr>
          <a:xfrm>
            <a:off x="3040302" y="1698043"/>
            <a:ext cx="6587023" cy="318746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90000"/>
              </a:lnSpc>
            </a:pPr>
            <a:r>
              <a:rPr lang="en-US" sz="4400" b="1" strike="noStrike" spc="-1" dirty="0">
                <a:solidFill>
                  <a:schemeClr val="bg2">
                    <a:lumMod val="50000"/>
                  </a:schemeClr>
                </a:solidFill>
                <a:latin typeface="Calibri"/>
              </a:rPr>
              <a:t>Thanks for your attention !</a:t>
            </a:r>
          </a:p>
          <a:p>
            <a:pPr>
              <a:lnSpc>
                <a:spcPct val="90000"/>
              </a:lnSpc>
            </a:pPr>
            <a:endParaRPr lang="en-US" sz="3600" b="1" spc="-1" dirty="0">
              <a:solidFill>
                <a:srgbClr val="724109"/>
              </a:solidFill>
              <a:latin typeface="Calibri"/>
            </a:endParaRPr>
          </a:p>
        </p:txBody>
      </p:sp>
    </p:spTree>
    <p:extLst>
      <p:ext uri="{BB962C8B-B14F-4D97-AF65-F5344CB8AC3E}">
        <p14:creationId xmlns:p14="http://schemas.microsoft.com/office/powerpoint/2010/main" val="878851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5AF37A58-6E08-B046-914B-3161DAFEF81F}"/>
              </a:ext>
            </a:extLst>
          </p:cNvPr>
          <p:cNvSpPr txBox="1"/>
          <p:nvPr/>
        </p:nvSpPr>
        <p:spPr>
          <a:xfrm>
            <a:off x="1634490" y="1291590"/>
            <a:ext cx="9486900" cy="923330"/>
          </a:xfrm>
          <a:prstGeom prst="rect">
            <a:avLst/>
          </a:prstGeom>
          <a:noFill/>
        </p:spPr>
        <p:txBody>
          <a:bodyPr wrap="square" rtlCol="0">
            <a:spAutoFit/>
          </a:bodyPr>
          <a:lstStyle/>
          <a:p>
            <a:r>
              <a:rPr lang="en-US" dirty="0"/>
              <a:t>Before to discuss the panorama of the open points related to RF and the activities carried out in the last year, a definition of the terminology that we will use in the discussions has been defined.</a:t>
            </a:r>
          </a:p>
        </p:txBody>
      </p:sp>
      <p:sp>
        <p:nvSpPr>
          <p:cNvPr id="5" name="Isosceles Triangle 4">
            <a:extLst>
              <a:ext uri="{FF2B5EF4-FFF2-40B4-BE49-F238E27FC236}">
                <a16:creationId xmlns:a16="http://schemas.microsoft.com/office/drawing/2014/main" id="{4C75FD51-6068-024C-9C16-E337E5329745}"/>
              </a:ext>
            </a:extLst>
          </p:cNvPr>
          <p:cNvSpPr/>
          <p:nvPr/>
        </p:nvSpPr>
        <p:spPr>
          <a:xfrm>
            <a:off x="1820588" y="2294930"/>
            <a:ext cx="467816" cy="654517"/>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Rectangle 7">
            <a:extLst>
              <a:ext uri="{FF2B5EF4-FFF2-40B4-BE49-F238E27FC236}">
                <a16:creationId xmlns:a16="http://schemas.microsoft.com/office/drawing/2014/main" id="{371A01A6-4AAC-6D4A-882D-7A40B9C1B2DF}"/>
              </a:ext>
            </a:extLst>
          </p:cNvPr>
          <p:cNvSpPr/>
          <p:nvPr/>
        </p:nvSpPr>
        <p:spPr>
          <a:xfrm>
            <a:off x="1874476" y="3436169"/>
            <a:ext cx="360040" cy="720080"/>
          </a:xfrm>
          <a:prstGeom prst="rect">
            <a:avLst/>
          </a:prstGeom>
          <a:solidFill>
            <a:schemeClr val="accent1">
              <a:lumMod val="50000"/>
            </a:schemeClr>
          </a:solidFill>
          <a:ln>
            <a:solidFill>
              <a:schemeClr val="accent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nvGrpSpPr>
          <p:cNvPr id="7" name="Group 12">
            <a:extLst>
              <a:ext uri="{FF2B5EF4-FFF2-40B4-BE49-F238E27FC236}">
                <a16:creationId xmlns:a16="http://schemas.microsoft.com/office/drawing/2014/main" id="{8CAC30C3-890A-CC48-9751-E4F4EF47339D}"/>
              </a:ext>
            </a:extLst>
          </p:cNvPr>
          <p:cNvGrpSpPr/>
          <p:nvPr/>
        </p:nvGrpSpPr>
        <p:grpSpPr>
          <a:xfrm>
            <a:off x="995844" y="4461615"/>
            <a:ext cx="1445989" cy="720080"/>
            <a:chOff x="311947" y="3502933"/>
            <a:chExt cx="1445989" cy="720080"/>
          </a:xfrm>
        </p:grpSpPr>
        <p:sp>
          <p:nvSpPr>
            <p:cNvPr id="8" name="Rectangle 8">
              <a:extLst>
                <a:ext uri="{FF2B5EF4-FFF2-40B4-BE49-F238E27FC236}">
                  <a16:creationId xmlns:a16="http://schemas.microsoft.com/office/drawing/2014/main" id="{500D14DA-801A-234C-B80B-A1466DAF0237}"/>
                </a:ext>
              </a:extLst>
            </p:cNvPr>
            <p:cNvSpPr/>
            <p:nvPr/>
          </p:nvSpPr>
          <p:spPr>
            <a:xfrm>
              <a:off x="311947" y="3502933"/>
              <a:ext cx="360040" cy="720080"/>
            </a:xfrm>
            <a:prstGeom prst="rect">
              <a:avLst/>
            </a:prstGeom>
            <a:solidFill>
              <a:schemeClr val="accent1">
                <a:lumMod val="50000"/>
              </a:schemeClr>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Rectangle 9">
              <a:extLst>
                <a:ext uri="{FF2B5EF4-FFF2-40B4-BE49-F238E27FC236}">
                  <a16:creationId xmlns:a16="http://schemas.microsoft.com/office/drawing/2014/main" id="{6E1DE58A-48B8-3F4C-B412-0D3AB8C84280}"/>
                </a:ext>
              </a:extLst>
            </p:cNvPr>
            <p:cNvSpPr/>
            <p:nvPr/>
          </p:nvSpPr>
          <p:spPr>
            <a:xfrm>
              <a:off x="675768" y="3502933"/>
              <a:ext cx="360040" cy="720080"/>
            </a:xfrm>
            <a:prstGeom prst="rect">
              <a:avLst/>
            </a:prstGeom>
            <a:solidFill>
              <a:schemeClr val="accent1">
                <a:lumMod val="50000"/>
              </a:schemeClr>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Rectangle 10">
              <a:extLst>
                <a:ext uri="{FF2B5EF4-FFF2-40B4-BE49-F238E27FC236}">
                  <a16:creationId xmlns:a16="http://schemas.microsoft.com/office/drawing/2014/main" id="{2E0CD872-13DB-9F44-8CEE-47D676078869}"/>
                </a:ext>
              </a:extLst>
            </p:cNvPr>
            <p:cNvSpPr/>
            <p:nvPr/>
          </p:nvSpPr>
          <p:spPr>
            <a:xfrm>
              <a:off x="1036832" y="3502933"/>
              <a:ext cx="360040" cy="720080"/>
            </a:xfrm>
            <a:prstGeom prst="rect">
              <a:avLst/>
            </a:prstGeom>
            <a:solidFill>
              <a:schemeClr val="accent1">
                <a:lumMod val="50000"/>
              </a:schemeClr>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Rectangle 11">
              <a:extLst>
                <a:ext uri="{FF2B5EF4-FFF2-40B4-BE49-F238E27FC236}">
                  <a16:creationId xmlns:a16="http://schemas.microsoft.com/office/drawing/2014/main" id="{B8FDA3DF-8C2D-CB4C-A1C8-C80C830CAFDB}"/>
                </a:ext>
              </a:extLst>
            </p:cNvPr>
            <p:cNvSpPr/>
            <p:nvPr/>
          </p:nvSpPr>
          <p:spPr>
            <a:xfrm>
              <a:off x="1397896" y="3502933"/>
              <a:ext cx="360040" cy="720080"/>
            </a:xfrm>
            <a:prstGeom prst="rect">
              <a:avLst/>
            </a:prstGeom>
            <a:solidFill>
              <a:schemeClr val="accent1">
                <a:lumMod val="50000"/>
              </a:schemeClr>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sp>
        <p:nvSpPr>
          <p:cNvPr id="12" name="Rectangle 13">
            <a:extLst>
              <a:ext uri="{FF2B5EF4-FFF2-40B4-BE49-F238E27FC236}">
                <a16:creationId xmlns:a16="http://schemas.microsoft.com/office/drawing/2014/main" id="{6107B3F1-C87D-2647-B7B7-602B97BE8E8E}"/>
              </a:ext>
            </a:extLst>
          </p:cNvPr>
          <p:cNvSpPr/>
          <p:nvPr/>
        </p:nvSpPr>
        <p:spPr>
          <a:xfrm>
            <a:off x="1658452" y="5397719"/>
            <a:ext cx="504056" cy="216024"/>
          </a:xfrm>
          <a:prstGeom prst="rec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Rectangle 14">
            <a:extLst>
              <a:ext uri="{FF2B5EF4-FFF2-40B4-BE49-F238E27FC236}">
                <a16:creationId xmlns:a16="http://schemas.microsoft.com/office/drawing/2014/main" id="{BAD1202F-2E1A-B745-9D27-50FB3F2E4FFE}"/>
              </a:ext>
            </a:extLst>
          </p:cNvPr>
          <p:cNvSpPr/>
          <p:nvPr/>
        </p:nvSpPr>
        <p:spPr>
          <a:xfrm>
            <a:off x="1658452" y="5982167"/>
            <a:ext cx="504056" cy="216024"/>
          </a:xfrm>
          <a:prstGeom prst="rec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CasellaDiTesto 13">
            <a:extLst>
              <a:ext uri="{FF2B5EF4-FFF2-40B4-BE49-F238E27FC236}">
                <a16:creationId xmlns:a16="http://schemas.microsoft.com/office/drawing/2014/main" id="{4978F604-5DFC-044A-B7D1-85F42BD09CD9}"/>
              </a:ext>
            </a:extLst>
          </p:cNvPr>
          <p:cNvSpPr txBox="1"/>
          <p:nvPr/>
        </p:nvSpPr>
        <p:spPr>
          <a:xfrm>
            <a:off x="2667075" y="2288848"/>
            <a:ext cx="1736373" cy="3693319"/>
          </a:xfrm>
          <a:prstGeom prst="rect">
            <a:avLst/>
          </a:prstGeom>
          <a:noFill/>
        </p:spPr>
        <p:txBody>
          <a:bodyPr wrap="none" rtlCol="0">
            <a:spAutoFit/>
          </a:bodyPr>
          <a:lstStyle/>
          <a:p>
            <a:endParaRPr lang="en-US" dirty="0"/>
          </a:p>
          <a:p>
            <a:r>
              <a:rPr lang="en-US" b="1" dirty="0">
                <a:solidFill>
                  <a:srgbClr val="0070C0"/>
                </a:solidFill>
              </a:rPr>
              <a:t>Absorber</a:t>
            </a:r>
          </a:p>
          <a:p>
            <a:endParaRPr lang="en-US" b="1" dirty="0">
              <a:solidFill>
                <a:srgbClr val="0070C0"/>
              </a:solidFill>
            </a:endParaRPr>
          </a:p>
          <a:p>
            <a:endParaRPr lang="en-US" b="1" dirty="0">
              <a:solidFill>
                <a:srgbClr val="0070C0"/>
              </a:solidFill>
            </a:endParaRPr>
          </a:p>
          <a:p>
            <a:endParaRPr lang="en-US" b="1" dirty="0">
              <a:solidFill>
                <a:srgbClr val="0070C0"/>
              </a:solidFill>
            </a:endParaRPr>
          </a:p>
          <a:p>
            <a:r>
              <a:rPr lang="en-US" b="1" dirty="0">
                <a:solidFill>
                  <a:srgbClr val="0070C0"/>
                </a:solidFill>
              </a:rPr>
              <a:t>RF Cell/Cavity</a:t>
            </a:r>
          </a:p>
          <a:p>
            <a:endParaRPr lang="en-US" b="1" dirty="0">
              <a:solidFill>
                <a:srgbClr val="0070C0"/>
              </a:solidFill>
            </a:endParaRPr>
          </a:p>
          <a:p>
            <a:endParaRPr lang="en-US" b="1" dirty="0">
              <a:solidFill>
                <a:srgbClr val="0070C0"/>
              </a:solidFill>
            </a:endParaRPr>
          </a:p>
          <a:p>
            <a:endParaRPr lang="en-US" b="1" dirty="0">
              <a:solidFill>
                <a:srgbClr val="0070C0"/>
              </a:solidFill>
            </a:endParaRPr>
          </a:p>
          <a:p>
            <a:r>
              <a:rPr lang="en-US" b="1" dirty="0">
                <a:solidFill>
                  <a:srgbClr val="0070C0"/>
                </a:solidFill>
              </a:rPr>
              <a:t>RF structure</a:t>
            </a:r>
          </a:p>
          <a:p>
            <a:endParaRPr lang="en-US" b="1" dirty="0">
              <a:solidFill>
                <a:srgbClr val="0070C0"/>
              </a:solidFill>
            </a:endParaRPr>
          </a:p>
          <a:p>
            <a:endParaRPr lang="en-US" b="1" dirty="0">
              <a:solidFill>
                <a:srgbClr val="0070C0"/>
              </a:solidFill>
            </a:endParaRPr>
          </a:p>
          <a:p>
            <a:r>
              <a:rPr lang="en-US" b="1" dirty="0">
                <a:solidFill>
                  <a:srgbClr val="0070C0"/>
                </a:solidFill>
              </a:rPr>
              <a:t>Solenoid</a:t>
            </a:r>
          </a:p>
        </p:txBody>
      </p:sp>
      <p:pic>
        <p:nvPicPr>
          <p:cNvPr id="19" name="Immagine 18">
            <a:extLst>
              <a:ext uri="{FF2B5EF4-FFF2-40B4-BE49-F238E27FC236}">
                <a16:creationId xmlns:a16="http://schemas.microsoft.com/office/drawing/2014/main" id="{FC5A59DE-9A07-9C47-9453-8EC05C71D1EE}"/>
              </a:ext>
            </a:extLst>
          </p:cNvPr>
          <p:cNvPicPr>
            <a:picLocks noChangeAspect="1"/>
          </p:cNvPicPr>
          <p:nvPr/>
        </p:nvPicPr>
        <p:blipFill>
          <a:blip r:embed="rId3"/>
          <a:stretch>
            <a:fillRect/>
          </a:stretch>
        </p:blipFill>
        <p:spPr>
          <a:xfrm>
            <a:off x="4570719" y="2272209"/>
            <a:ext cx="5537200" cy="3048000"/>
          </a:xfrm>
          <a:prstGeom prst="rect">
            <a:avLst/>
          </a:prstGeom>
        </p:spPr>
      </p:pic>
      <p:sp>
        <p:nvSpPr>
          <p:cNvPr id="20" name="CasellaDiTesto 19">
            <a:extLst>
              <a:ext uri="{FF2B5EF4-FFF2-40B4-BE49-F238E27FC236}">
                <a16:creationId xmlns:a16="http://schemas.microsoft.com/office/drawing/2014/main" id="{636AF726-1DFE-C34D-B267-1D2F3C56F72B}"/>
              </a:ext>
            </a:extLst>
          </p:cNvPr>
          <p:cNvSpPr txBox="1"/>
          <p:nvPr/>
        </p:nvSpPr>
        <p:spPr>
          <a:xfrm>
            <a:off x="10151124" y="1903889"/>
            <a:ext cx="1941557" cy="3416320"/>
          </a:xfrm>
          <a:prstGeom prst="rect">
            <a:avLst/>
          </a:prstGeom>
          <a:noFill/>
        </p:spPr>
        <p:txBody>
          <a:bodyPr wrap="none" rtlCol="0">
            <a:spAutoFit/>
          </a:bodyPr>
          <a:lstStyle/>
          <a:p>
            <a:endParaRPr lang="en-US" dirty="0"/>
          </a:p>
          <a:p>
            <a:r>
              <a:rPr lang="en-US" b="1" dirty="0">
                <a:solidFill>
                  <a:srgbClr val="0070C0"/>
                </a:solidFill>
              </a:rPr>
              <a:t>Cooling Cell</a:t>
            </a:r>
          </a:p>
          <a:p>
            <a:endParaRPr lang="en-US" b="1" dirty="0">
              <a:solidFill>
                <a:srgbClr val="0070C0"/>
              </a:solidFill>
            </a:endParaRPr>
          </a:p>
          <a:p>
            <a:endParaRPr lang="en-US" b="1" dirty="0">
              <a:solidFill>
                <a:srgbClr val="0070C0"/>
              </a:solidFill>
            </a:endParaRPr>
          </a:p>
          <a:p>
            <a:endParaRPr lang="en-US" b="1" dirty="0">
              <a:solidFill>
                <a:srgbClr val="0070C0"/>
              </a:solidFill>
            </a:endParaRPr>
          </a:p>
          <a:p>
            <a:r>
              <a:rPr lang="en-US" b="1" dirty="0">
                <a:solidFill>
                  <a:srgbClr val="0070C0"/>
                </a:solidFill>
              </a:rPr>
              <a:t>Cooling Module</a:t>
            </a:r>
          </a:p>
          <a:p>
            <a:endParaRPr lang="en-US" b="1" dirty="0">
              <a:solidFill>
                <a:srgbClr val="0070C0"/>
              </a:solidFill>
            </a:endParaRPr>
          </a:p>
          <a:p>
            <a:endParaRPr lang="en-US" b="1" dirty="0">
              <a:solidFill>
                <a:srgbClr val="0070C0"/>
              </a:solidFill>
            </a:endParaRPr>
          </a:p>
          <a:p>
            <a:endParaRPr lang="en-US" b="1" dirty="0">
              <a:solidFill>
                <a:srgbClr val="0070C0"/>
              </a:solidFill>
            </a:endParaRPr>
          </a:p>
          <a:p>
            <a:endParaRPr lang="en-US" b="1" dirty="0">
              <a:solidFill>
                <a:srgbClr val="0070C0"/>
              </a:solidFill>
            </a:endParaRPr>
          </a:p>
          <a:p>
            <a:endParaRPr lang="en-US" b="1" dirty="0">
              <a:solidFill>
                <a:srgbClr val="0070C0"/>
              </a:solidFill>
            </a:endParaRPr>
          </a:p>
          <a:p>
            <a:r>
              <a:rPr lang="en-US" b="1" dirty="0">
                <a:solidFill>
                  <a:srgbClr val="0070C0"/>
                </a:solidFill>
              </a:rPr>
              <a:t>Cooling Section</a:t>
            </a:r>
          </a:p>
        </p:txBody>
      </p:sp>
      <p:sp>
        <p:nvSpPr>
          <p:cNvPr id="15" name="Titolo 1">
            <a:extLst>
              <a:ext uri="{FF2B5EF4-FFF2-40B4-BE49-F238E27FC236}">
                <a16:creationId xmlns:a16="http://schemas.microsoft.com/office/drawing/2014/main" id="{D3FDB4B6-C00C-A247-9294-D5E9E51F39AB}"/>
              </a:ext>
            </a:extLst>
          </p:cNvPr>
          <p:cNvSpPr>
            <a:spLocks noGrp="1"/>
          </p:cNvSpPr>
          <p:nvPr>
            <p:ph type="title"/>
          </p:nvPr>
        </p:nvSpPr>
        <p:spPr>
          <a:xfrm>
            <a:off x="798427" y="71378"/>
            <a:ext cx="10972440" cy="498598"/>
          </a:xfrm>
        </p:spPr>
        <p:txBody>
          <a:bodyPr/>
          <a:lstStyle/>
          <a:p>
            <a:r>
              <a:rPr lang="en-US" sz="3600" b="1" spc="-1" dirty="0">
                <a:solidFill>
                  <a:srgbClr val="724109"/>
                </a:solidFill>
                <a:latin typeface="Calibri"/>
                <a:ea typeface="+mn-ea"/>
                <a:cs typeface="+mn-cs"/>
              </a:rPr>
              <a:t>Terminology</a:t>
            </a:r>
            <a:endParaRPr lang="it-IT" sz="3600" b="1" spc="-1" dirty="0">
              <a:solidFill>
                <a:srgbClr val="724109"/>
              </a:solidFill>
              <a:latin typeface="Calibri"/>
              <a:ea typeface="+mn-ea"/>
              <a:cs typeface="+mn-cs"/>
            </a:endParaRPr>
          </a:p>
        </p:txBody>
      </p:sp>
    </p:spTree>
    <p:extLst>
      <p:ext uri="{BB962C8B-B14F-4D97-AF65-F5344CB8AC3E}">
        <p14:creationId xmlns:p14="http://schemas.microsoft.com/office/powerpoint/2010/main" val="2823442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39653E36-FBE3-BF4D-B13E-82256167854C}"/>
              </a:ext>
            </a:extLst>
          </p:cNvPr>
          <p:cNvSpPr txBox="1"/>
          <p:nvPr/>
        </p:nvSpPr>
        <p:spPr>
          <a:xfrm>
            <a:off x="798426" y="788670"/>
            <a:ext cx="10608713" cy="5078313"/>
          </a:xfrm>
          <a:prstGeom prst="rect">
            <a:avLst/>
          </a:prstGeom>
          <a:noFill/>
        </p:spPr>
        <p:txBody>
          <a:bodyPr wrap="square" rtlCol="0">
            <a:spAutoFit/>
          </a:bodyPr>
          <a:lstStyle/>
          <a:p>
            <a:r>
              <a:rPr lang="en-US" dirty="0"/>
              <a:t>A decision on the type of RF structure that will have to integrated in the cell requires taking into</a:t>
            </a:r>
          </a:p>
          <a:p>
            <a:r>
              <a:rPr lang="en-US" dirty="0"/>
              <a:t>account a number of parameters that may be summarized as in the following: </a:t>
            </a:r>
          </a:p>
          <a:p>
            <a:endParaRPr lang="en-US" dirty="0"/>
          </a:p>
          <a:p>
            <a:pPr marL="285750" indent="-285750">
              <a:buFont typeface="Arial" panose="020B0604020202020204" pitchFamily="34" charset="0"/>
              <a:buChar char="•"/>
            </a:pPr>
            <a:r>
              <a:rPr lang="en-US" b="1" dirty="0">
                <a:solidFill>
                  <a:srgbClr val="0070C0"/>
                </a:solidFill>
              </a:rPr>
              <a:t>the RF frequency</a:t>
            </a:r>
          </a:p>
          <a:p>
            <a:pPr marL="285750" indent="-285750">
              <a:buFont typeface="Arial" panose="020B0604020202020204" pitchFamily="34" charset="0"/>
              <a:buChar char="•"/>
            </a:pPr>
            <a:r>
              <a:rPr lang="en-US" b="1" dirty="0">
                <a:solidFill>
                  <a:srgbClr val="0070C0"/>
                </a:solidFill>
              </a:rPr>
              <a:t>the required real estate gradient of the electric field in a cell vs. the peak gradient achievable in the RF structure</a:t>
            </a:r>
          </a:p>
          <a:p>
            <a:pPr marL="285750" indent="-285750">
              <a:buFont typeface="Arial" panose="020B0604020202020204" pitchFamily="34" charset="0"/>
              <a:buChar char="•"/>
            </a:pPr>
            <a:r>
              <a:rPr lang="en-US" b="1" dirty="0">
                <a:solidFill>
                  <a:srgbClr val="0070C0"/>
                </a:solidFill>
              </a:rPr>
              <a:t>expected breakdown rate and eventual mitigation strategy, especially in the high magnetic field and high magnetic gradient they experience</a:t>
            </a:r>
          </a:p>
          <a:p>
            <a:pPr marL="285750" indent="-285750">
              <a:buFont typeface="Arial" panose="020B0604020202020204" pitchFamily="34" charset="0"/>
              <a:buChar char="•"/>
            </a:pPr>
            <a:r>
              <a:rPr lang="en-US" b="1" dirty="0">
                <a:solidFill>
                  <a:srgbClr val="0070C0"/>
                </a:solidFill>
              </a:rPr>
              <a:t>specific materials and surface treatments for the cavity bodies.</a:t>
            </a:r>
          </a:p>
          <a:p>
            <a:pPr marL="285750" indent="-285750">
              <a:buFont typeface="Arial" panose="020B0604020202020204" pitchFamily="34" charset="0"/>
              <a:buChar char="•"/>
            </a:pPr>
            <a:r>
              <a:rPr lang="en-US" b="1" dirty="0">
                <a:solidFill>
                  <a:srgbClr val="0070C0"/>
                </a:solidFill>
              </a:rPr>
              <a:t>the type of RF coupling from cell to cell in a RF structure</a:t>
            </a:r>
          </a:p>
          <a:p>
            <a:pPr marL="285750" indent="-285750">
              <a:buFont typeface="Arial" panose="020B0604020202020204" pitchFamily="34" charset="0"/>
              <a:buChar char="•"/>
            </a:pPr>
            <a:r>
              <a:rPr lang="en-US" b="1" dirty="0">
                <a:solidFill>
                  <a:srgbClr val="0070C0"/>
                </a:solidFill>
              </a:rPr>
              <a:t>the space available to fit ancillaries (e.g. tuners, power couplers, cooling pipes </a:t>
            </a:r>
            <a:r>
              <a:rPr lang="en-US" b="1" dirty="0" err="1">
                <a:solidFill>
                  <a:srgbClr val="0070C0"/>
                </a:solidFill>
              </a:rPr>
              <a:t>etc</a:t>
            </a:r>
            <a:r>
              <a:rPr lang="en-US" b="1" dirty="0">
                <a:solidFill>
                  <a:srgbClr val="0070C0"/>
                </a:solidFill>
              </a:rPr>
              <a:t>…), considering the tight interference with the cryomagnetic system</a:t>
            </a:r>
          </a:p>
          <a:p>
            <a:pPr marL="285750" indent="-285750">
              <a:buFont typeface="Arial" panose="020B0604020202020204" pitchFamily="34" charset="0"/>
              <a:buChar char="•"/>
            </a:pPr>
            <a:r>
              <a:rPr lang="en-US" b="1" dirty="0">
                <a:solidFill>
                  <a:srgbClr val="0070C0"/>
                </a:solidFill>
              </a:rPr>
              <a:t>the available or realistically feasible power sources </a:t>
            </a:r>
          </a:p>
          <a:p>
            <a:endParaRPr lang="en-US" dirty="0"/>
          </a:p>
          <a:p>
            <a:endParaRPr lang="en-US" dirty="0"/>
          </a:p>
          <a:p>
            <a:r>
              <a:rPr lang="en-US" dirty="0"/>
              <a:t>Most of the parameters being used for simulations of the entire cooling section are at the edge or beyond the present state-of-the-art, therefore require careful evaluation of the feasibility of the corresponding technological solution. </a:t>
            </a:r>
          </a:p>
        </p:txBody>
      </p:sp>
      <p:sp>
        <p:nvSpPr>
          <p:cNvPr id="3" name="Titolo 1">
            <a:extLst>
              <a:ext uri="{FF2B5EF4-FFF2-40B4-BE49-F238E27FC236}">
                <a16:creationId xmlns:a16="http://schemas.microsoft.com/office/drawing/2014/main" id="{A02452B2-75CA-1141-A7B2-A11DBB95DA5C}"/>
              </a:ext>
            </a:extLst>
          </p:cNvPr>
          <p:cNvSpPr>
            <a:spLocks noGrp="1"/>
          </p:cNvSpPr>
          <p:nvPr>
            <p:ph type="title"/>
          </p:nvPr>
        </p:nvSpPr>
        <p:spPr>
          <a:xfrm>
            <a:off x="798427" y="71378"/>
            <a:ext cx="10972440" cy="498598"/>
          </a:xfrm>
        </p:spPr>
        <p:txBody>
          <a:bodyPr/>
          <a:lstStyle/>
          <a:p>
            <a:r>
              <a:rPr lang="en-US" sz="3600" b="1" spc="-1" dirty="0">
                <a:solidFill>
                  <a:srgbClr val="724109"/>
                </a:solidFill>
                <a:latin typeface="Calibri"/>
                <a:ea typeface="+mn-ea"/>
                <a:cs typeface="+mn-cs"/>
              </a:rPr>
              <a:t>RF Cavity and RF Structure Design</a:t>
            </a:r>
            <a:endParaRPr lang="it-IT" sz="3600" b="1" spc="-1" dirty="0">
              <a:solidFill>
                <a:srgbClr val="724109"/>
              </a:solidFill>
              <a:latin typeface="Calibri"/>
              <a:ea typeface="+mn-ea"/>
              <a:cs typeface="+mn-cs"/>
            </a:endParaRPr>
          </a:p>
        </p:txBody>
      </p:sp>
    </p:spTree>
    <p:extLst>
      <p:ext uri="{BB962C8B-B14F-4D97-AF65-F5344CB8AC3E}">
        <p14:creationId xmlns:p14="http://schemas.microsoft.com/office/powerpoint/2010/main" val="1611025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F3371E-4F94-FF46-86F1-D693877A6515}"/>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RF </a:t>
            </a:r>
            <a:r>
              <a:rPr lang="it-IT" sz="3600" b="1" spc="-1" dirty="0" err="1">
                <a:solidFill>
                  <a:srgbClr val="724109"/>
                </a:solidFill>
                <a:latin typeface="Calibri"/>
                <a:ea typeface="+mn-ea"/>
                <a:cs typeface="+mn-cs"/>
              </a:rPr>
              <a:t>Frequency</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Range</a:t>
            </a:r>
            <a:r>
              <a:rPr lang="it-IT" sz="3600" b="1" spc="-1" dirty="0">
                <a:solidFill>
                  <a:srgbClr val="724109"/>
                </a:solidFill>
                <a:latin typeface="Calibri"/>
                <a:ea typeface="+mn-ea"/>
                <a:cs typeface="+mn-cs"/>
              </a:rPr>
              <a:t> of </a:t>
            </a:r>
            <a:r>
              <a:rPr lang="it-IT" sz="3600" b="1" spc="-1" dirty="0" err="1">
                <a:solidFill>
                  <a:srgbClr val="724109"/>
                </a:solidFill>
                <a:latin typeface="Calibri"/>
                <a:ea typeface="+mn-ea"/>
                <a:cs typeface="+mn-cs"/>
              </a:rPr>
              <a:t>Interest</a:t>
            </a:r>
            <a:endParaRPr lang="it-IT" sz="3600" b="1" spc="-1" dirty="0">
              <a:solidFill>
                <a:srgbClr val="724109"/>
              </a:solidFill>
              <a:latin typeface="Calibri"/>
              <a:ea typeface="+mn-ea"/>
              <a:cs typeface="+mn-cs"/>
            </a:endParaRPr>
          </a:p>
        </p:txBody>
      </p:sp>
      <p:sp>
        <p:nvSpPr>
          <p:cNvPr id="3" name="CasellaDiTesto 2">
            <a:extLst>
              <a:ext uri="{FF2B5EF4-FFF2-40B4-BE49-F238E27FC236}">
                <a16:creationId xmlns:a16="http://schemas.microsoft.com/office/drawing/2014/main" id="{0A36FB8F-6BD6-6443-84F2-034E156825C7}"/>
              </a:ext>
            </a:extLst>
          </p:cNvPr>
          <p:cNvSpPr txBox="1"/>
          <p:nvPr/>
        </p:nvSpPr>
        <p:spPr>
          <a:xfrm>
            <a:off x="2014779" y="1286359"/>
            <a:ext cx="9756087" cy="3139321"/>
          </a:xfrm>
          <a:prstGeom prst="rect">
            <a:avLst/>
          </a:prstGeom>
          <a:noFill/>
        </p:spPr>
        <p:txBody>
          <a:bodyPr wrap="square" rtlCol="0">
            <a:spAutoFit/>
          </a:bodyPr>
          <a:lstStyle/>
          <a:p>
            <a:r>
              <a:rPr lang="en-US" dirty="0"/>
              <a:t>The RF frequencies analyzed so far are the following:</a:t>
            </a:r>
          </a:p>
          <a:p>
            <a:endParaRPr lang="en-US" dirty="0"/>
          </a:p>
          <a:p>
            <a:r>
              <a:rPr lang="en-US" b="1" dirty="0">
                <a:solidFill>
                  <a:srgbClr val="0070C0"/>
                </a:solidFill>
              </a:rPr>
              <a:t>704 MHz	(the today reference MC frequency in the design)</a:t>
            </a:r>
          </a:p>
          <a:p>
            <a:endParaRPr lang="en-US" b="1" dirty="0">
              <a:solidFill>
                <a:srgbClr val="0070C0"/>
              </a:solidFill>
            </a:endParaRPr>
          </a:p>
          <a:p>
            <a:r>
              <a:rPr lang="en-US" b="1" dirty="0">
                <a:solidFill>
                  <a:srgbClr val="0070C0"/>
                </a:solidFill>
              </a:rPr>
              <a:t>1 GHz		(power Klystron available from CLIC drive beam researches ideal for 		RF demonstrator structures test facility)</a:t>
            </a:r>
          </a:p>
          <a:p>
            <a:endParaRPr lang="en-US" b="1" dirty="0">
              <a:solidFill>
                <a:srgbClr val="0070C0"/>
              </a:solidFill>
            </a:endParaRPr>
          </a:p>
          <a:p>
            <a:r>
              <a:rPr lang="en-US" dirty="0"/>
              <a:t>The interest for the 704 MHz frequency is due to the iris radius specification from BD and the availability of suitable power sources for RF cell tests. </a:t>
            </a:r>
          </a:p>
          <a:p>
            <a:endParaRPr lang="en-US" dirty="0"/>
          </a:p>
          <a:p>
            <a:endParaRPr lang="en-US" dirty="0"/>
          </a:p>
        </p:txBody>
      </p:sp>
    </p:spTree>
    <p:extLst>
      <p:ext uri="{BB962C8B-B14F-4D97-AF65-F5344CB8AC3E}">
        <p14:creationId xmlns:p14="http://schemas.microsoft.com/office/powerpoint/2010/main" val="3975550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F3371E-4F94-FF46-86F1-D693877A6515}"/>
              </a:ext>
            </a:extLst>
          </p:cNvPr>
          <p:cNvSpPr>
            <a:spLocks noGrp="1"/>
          </p:cNvSpPr>
          <p:nvPr>
            <p:ph type="title"/>
          </p:nvPr>
        </p:nvSpPr>
        <p:spPr>
          <a:xfrm>
            <a:off x="775567" y="119259"/>
            <a:ext cx="10972440" cy="997196"/>
          </a:xfrm>
        </p:spPr>
        <p:txBody>
          <a:bodyPr/>
          <a:lstStyle/>
          <a:p>
            <a:r>
              <a:rPr lang="it-IT" sz="3600" b="1" spc="-1" dirty="0" err="1">
                <a:solidFill>
                  <a:srgbClr val="724109"/>
                </a:solidFill>
                <a:latin typeface="Calibri"/>
                <a:ea typeface="+mn-ea"/>
                <a:cs typeface="+mn-cs"/>
              </a:rPr>
              <a:t>Expected</a:t>
            </a:r>
            <a:r>
              <a:rPr lang="it-IT" sz="3600" b="1" spc="-1" dirty="0">
                <a:solidFill>
                  <a:srgbClr val="724109"/>
                </a:solidFill>
                <a:latin typeface="Calibri"/>
                <a:ea typeface="+mn-ea"/>
                <a:cs typeface="+mn-cs"/>
              </a:rPr>
              <a:t> RF Breakdown Rate and </a:t>
            </a:r>
            <a:r>
              <a:rPr lang="it-IT" sz="3600" b="1" spc="-1" dirty="0" err="1">
                <a:solidFill>
                  <a:srgbClr val="724109"/>
                </a:solidFill>
                <a:latin typeface="Calibri"/>
                <a:ea typeface="+mn-ea"/>
                <a:cs typeface="+mn-cs"/>
              </a:rPr>
              <a:t>Mitigation</a:t>
            </a:r>
            <a:r>
              <a:rPr lang="it-IT" sz="3600" b="1" spc="-1" dirty="0">
                <a:solidFill>
                  <a:srgbClr val="724109"/>
                </a:solidFill>
                <a:latin typeface="Calibri"/>
                <a:ea typeface="+mn-ea"/>
                <a:cs typeface="+mn-cs"/>
              </a:rPr>
              <a:t> </a:t>
            </a:r>
            <a:br>
              <a:rPr lang="it-IT" sz="3600" b="1" spc="-1" dirty="0">
                <a:solidFill>
                  <a:srgbClr val="724109"/>
                </a:solidFill>
                <a:latin typeface="Calibri"/>
                <a:ea typeface="+mn-ea"/>
                <a:cs typeface="+mn-cs"/>
              </a:rPr>
            </a:br>
            <a:r>
              <a:rPr lang="it-IT" sz="3600" b="1" spc="-1" dirty="0" err="1">
                <a:solidFill>
                  <a:srgbClr val="724109"/>
                </a:solidFill>
                <a:latin typeface="Calibri"/>
                <a:ea typeface="+mn-ea"/>
                <a:cs typeface="+mn-cs"/>
              </a:rPr>
              <a:t>Strategy</a:t>
            </a:r>
            <a:r>
              <a:rPr lang="it-IT" sz="3600" b="1" spc="-1" dirty="0">
                <a:solidFill>
                  <a:srgbClr val="724109"/>
                </a:solidFill>
                <a:latin typeface="Calibri"/>
                <a:ea typeface="+mn-ea"/>
                <a:cs typeface="+mn-cs"/>
              </a:rPr>
              <a:t> in High </a:t>
            </a:r>
            <a:r>
              <a:rPr lang="it-IT" sz="3600" b="1" spc="-1" dirty="0" err="1">
                <a:solidFill>
                  <a:srgbClr val="724109"/>
                </a:solidFill>
                <a:latin typeface="Calibri"/>
                <a:ea typeface="+mn-ea"/>
                <a:cs typeface="+mn-cs"/>
              </a:rPr>
              <a:t>Magnetic</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Fields</a:t>
            </a:r>
            <a:r>
              <a:rPr lang="it-IT" sz="3600" b="1" spc="-1" dirty="0">
                <a:solidFill>
                  <a:srgbClr val="724109"/>
                </a:solidFill>
                <a:latin typeface="Calibri"/>
                <a:ea typeface="+mn-ea"/>
                <a:cs typeface="+mn-cs"/>
              </a:rPr>
              <a:t> </a:t>
            </a:r>
          </a:p>
        </p:txBody>
      </p:sp>
      <p:sp>
        <p:nvSpPr>
          <p:cNvPr id="3" name="CasellaDiTesto 2">
            <a:extLst>
              <a:ext uri="{FF2B5EF4-FFF2-40B4-BE49-F238E27FC236}">
                <a16:creationId xmlns:a16="http://schemas.microsoft.com/office/drawing/2014/main" id="{6C73AC9C-5673-0D43-BA4A-C36ADC820ACF}"/>
              </a:ext>
            </a:extLst>
          </p:cNvPr>
          <p:cNvSpPr txBox="1"/>
          <p:nvPr/>
        </p:nvSpPr>
        <p:spPr>
          <a:xfrm>
            <a:off x="1017270" y="1657350"/>
            <a:ext cx="10915650" cy="1477328"/>
          </a:xfrm>
          <a:prstGeom prst="rect">
            <a:avLst/>
          </a:prstGeom>
          <a:noFill/>
        </p:spPr>
        <p:txBody>
          <a:bodyPr wrap="square" rtlCol="0">
            <a:spAutoFit/>
          </a:bodyPr>
          <a:lstStyle/>
          <a:p>
            <a:r>
              <a:rPr lang="en-US" dirty="0"/>
              <a:t>High voltage breakdown in both vacuum and gas has been studied extensively. The presence of a multi-tesla external magnetic field provided a new variable, however. As ionization cooling depends on RF cavities operating in such an environment, the performance of said cavities must be understood and characterized.</a:t>
            </a:r>
          </a:p>
          <a:p>
            <a:r>
              <a:rPr lang="en-US" dirty="0"/>
              <a:t>Early experiments focused on 805 MHz vacuum RF cavities. </a:t>
            </a:r>
          </a:p>
        </p:txBody>
      </p:sp>
      <p:pic>
        <p:nvPicPr>
          <p:cNvPr id="4" name="Immagine 3">
            <a:extLst>
              <a:ext uri="{FF2B5EF4-FFF2-40B4-BE49-F238E27FC236}">
                <a16:creationId xmlns:a16="http://schemas.microsoft.com/office/drawing/2014/main" id="{6A17D30E-C88D-5E49-8326-0E013A388571}"/>
              </a:ext>
            </a:extLst>
          </p:cNvPr>
          <p:cNvPicPr>
            <a:picLocks noChangeAspect="1"/>
          </p:cNvPicPr>
          <p:nvPr/>
        </p:nvPicPr>
        <p:blipFill>
          <a:blip r:embed="rId2"/>
          <a:stretch>
            <a:fillRect/>
          </a:stretch>
        </p:blipFill>
        <p:spPr>
          <a:xfrm>
            <a:off x="4440989" y="4610951"/>
            <a:ext cx="6314520" cy="1493554"/>
          </a:xfrm>
          <a:prstGeom prst="rect">
            <a:avLst/>
          </a:prstGeom>
        </p:spPr>
      </p:pic>
      <p:pic>
        <p:nvPicPr>
          <p:cNvPr id="5" name="Immagine 4">
            <a:extLst>
              <a:ext uri="{FF2B5EF4-FFF2-40B4-BE49-F238E27FC236}">
                <a16:creationId xmlns:a16="http://schemas.microsoft.com/office/drawing/2014/main" id="{4093D299-121C-6D4A-A906-FE8ABF1A8553}"/>
              </a:ext>
            </a:extLst>
          </p:cNvPr>
          <p:cNvPicPr>
            <a:picLocks noChangeAspect="1"/>
          </p:cNvPicPr>
          <p:nvPr/>
        </p:nvPicPr>
        <p:blipFill>
          <a:blip r:embed="rId3"/>
          <a:stretch>
            <a:fillRect/>
          </a:stretch>
        </p:blipFill>
        <p:spPr>
          <a:xfrm>
            <a:off x="4440989" y="3305182"/>
            <a:ext cx="1866187" cy="1135264"/>
          </a:xfrm>
          <a:prstGeom prst="rect">
            <a:avLst/>
          </a:prstGeom>
        </p:spPr>
      </p:pic>
      <p:pic>
        <p:nvPicPr>
          <p:cNvPr id="7" name="Immagine 6">
            <a:extLst>
              <a:ext uri="{FF2B5EF4-FFF2-40B4-BE49-F238E27FC236}">
                <a16:creationId xmlns:a16="http://schemas.microsoft.com/office/drawing/2014/main" id="{3263ACD6-C642-2F42-B6AE-BEC166093F96}"/>
              </a:ext>
            </a:extLst>
          </p:cNvPr>
          <p:cNvPicPr>
            <a:picLocks noChangeAspect="1"/>
          </p:cNvPicPr>
          <p:nvPr/>
        </p:nvPicPr>
        <p:blipFill>
          <a:blip r:embed="rId4"/>
          <a:stretch>
            <a:fillRect/>
          </a:stretch>
        </p:blipFill>
        <p:spPr>
          <a:xfrm>
            <a:off x="907067" y="3290389"/>
            <a:ext cx="3273615" cy="2816831"/>
          </a:xfrm>
          <a:prstGeom prst="rect">
            <a:avLst/>
          </a:prstGeom>
        </p:spPr>
      </p:pic>
    </p:spTree>
    <p:extLst>
      <p:ext uri="{BB962C8B-B14F-4D97-AF65-F5344CB8AC3E}">
        <p14:creationId xmlns:p14="http://schemas.microsoft.com/office/powerpoint/2010/main" val="4253281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RF E-</a:t>
            </a:r>
            <a:r>
              <a:rPr lang="it-IT" sz="3600" b="1" spc="-1" dirty="0" err="1">
                <a:solidFill>
                  <a:srgbClr val="724109"/>
                </a:solidFill>
                <a:latin typeface="Calibri"/>
                <a:ea typeface="+mn-ea"/>
                <a:cs typeface="+mn-cs"/>
              </a:rPr>
              <a:t>field</a:t>
            </a:r>
            <a:r>
              <a:rPr lang="it-IT" sz="3600" b="1" spc="-1" dirty="0">
                <a:solidFill>
                  <a:srgbClr val="724109"/>
                </a:solidFill>
                <a:latin typeface="Calibri"/>
                <a:ea typeface="+mn-ea"/>
                <a:cs typeface="+mn-cs"/>
              </a:rPr>
              <a:t> in High </a:t>
            </a:r>
            <a:r>
              <a:rPr lang="it-IT" sz="3600" b="1" spc="-1" dirty="0" err="1">
                <a:solidFill>
                  <a:srgbClr val="724109"/>
                </a:solidFill>
                <a:latin typeface="Calibri"/>
                <a:ea typeface="+mn-ea"/>
                <a:cs typeface="+mn-cs"/>
              </a:rPr>
              <a:t>Magnetic</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Gradients</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Studies</a:t>
            </a:r>
            <a:endParaRPr lang="it-IT" sz="3600" b="1" spc="-1" dirty="0">
              <a:solidFill>
                <a:srgbClr val="724109"/>
              </a:solidFill>
              <a:latin typeface="Calibri"/>
              <a:ea typeface="+mn-ea"/>
              <a:cs typeface="+mn-cs"/>
            </a:endParaRPr>
          </a:p>
        </p:txBody>
      </p:sp>
      <p:pic>
        <p:nvPicPr>
          <p:cNvPr id="4" name="Immagine 3">
            <a:extLst>
              <a:ext uri="{FF2B5EF4-FFF2-40B4-BE49-F238E27FC236}">
                <a16:creationId xmlns:a16="http://schemas.microsoft.com/office/drawing/2014/main" id="{2249CBFA-E8B6-9E4B-B2AC-0942C6A3225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4436" y="2386446"/>
            <a:ext cx="2528378" cy="1215736"/>
          </a:xfrm>
          <a:prstGeom prst="rect">
            <a:avLst/>
          </a:prstGeom>
        </p:spPr>
      </p:pic>
      <p:pic>
        <p:nvPicPr>
          <p:cNvPr id="5" name="Immagine 4">
            <a:extLst>
              <a:ext uri="{FF2B5EF4-FFF2-40B4-BE49-F238E27FC236}">
                <a16:creationId xmlns:a16="http://schemas.microsoft.com/office/drawing/2014/main" id="{682E825B-F09F-A24C-9241-38D4886061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92814" y="2386446"/>
            <a:ext cx="6327908" cy="661554"/>
          </a:xfrm>
          <a:prstGeom prst="rect">
            <a:avLst/>
          </a:prstGeom>
        </p:spPr>
      </p:pic>
      <p:pic>
        <p:nvPicPr>
          <p:cNvPr id="8" name="Immagine 7">
            <a:extLst>
              <a:ext uri="{FF2B5EF4-FFF2-40B4-BE49-F238E27FC236}">
                <a16:creationId xmlns:a16="http://schemas.microsoft.com/office/drawing/2014/main" id="{A3ED7C0C-9C7C-BA46-806B-F8256F96E81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64436" y="3629315"/>
            <a:ext cx="5957455" cy="2470310"/>
          </a:xfrm>
          <a:prstGeom prst="rect">
            <a:avLst/>
          </a:prstGeom>
        </p:spPr>
      </p:pic>
      <p:sp>
        <p:nvSpPr>
          <p:cNvPr id="9" name="CasellaDiTesto 8">
            <a:extLst>
              <a:ext uri="{FF2B5EF4-FFF2-40B4-BE49-F238E27FC236}">
                <a16:creationId xmlns:a16="http://schemas.microsoft.com/office/drawing/2014/main" id="{7B6C561A-5084-534C-A05B-50BF47861F9C}"/>
              </a:ext>
            </a:extLst>
          </p:cNvPr>
          <p:cNvSpPr txBox="1"/>
          <p:nvPr/>
        </p:nvSpPr>
        <p:spPr>
          <a:xfrm>
            <a:off x="1164436" y="1647598"/>
            <a:ext cx="9969460" cy="369332"/>
          </a:xfrm>
          <a:prstGeom prst="rect">
            <a:avLst/>
          </a:prstGeom>
          <a:noFill/>
        </p:spPr>
        <p:txBody>
          <a:bodyPr wrap="none" rtlCol="0">
            <a:spAutoFit/>
          </a:bodyPr>
          <a:lstStyle/>
          <a:p>
            <a:r>
              <a:rPr lang="en-US" dirty="0"/>
              <a:t>A couple of interesting events (a special meeting and a workshop) took place in the past months</a:t>
            </a:r>
          </a:p>
        </p:txBody>
      </p:sp>
    </p:spTree>
    <p:extLst>
      <p:ext uri="{BB962C8B-B14F-4D97-AF65-F5344CB8AC3E}">
        <p14:creationId xmlns:p14="http://schemas.microsoft.com/office/powerpoint/2010/main" val="2629330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RF E-</a:t>
            </a:r>
            <a:r>
              <a:rPr lang="it-IT" sz="3600" b="1" spc="-1" dirty="0" err="1">
                <a:solidFill>
                  <a:srgbClr val="724109"/>
                </a:solidFill>
                <a:latin typeface="Calibri"/>
                <a:ea typeface="+mn-ea"/>
                <a:cs typeface="+mn-cs"/>
              </a:rPr>
              <a:t>field</a:t>
            </a:r>
            <a:r>
              <a:rPr lang="it-IT" sz="3600" b="1" spc="-1" dirty="0">
                <a:solidFill>
                  <a:srgbClr val="724109"/>
                </a:solidFill>
                <a:latin typeface="Calibri"/>
                <a:ea typeface="+mn-ea"/>
                <a:cs typeface="+mn-cs"/>
              </a:rPr>
              <a:t> in High </a:t>
            </a:r>
            <a:r>
              <a:rPr lang="it-IT" sz="3600" b="1" spc="-1" dirty="0" err="1">
                <a:solidFill>
                  <a:srgbClr val="724109"/>
                </a:solidFill>
                <a:latin typeface="Calibri"/>
                <a:ea typeface="+mn-ea"/>
                <a:cs typeface="+mn-cs"/>
              </a:rPr>
              <a:t>Magnetic</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Gradients</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Studies</a:t>
            </a:r>
            <a:endParaRPr lang="it-IT" sz="3600" b="1" spc="-1" dirty="0">
              <a:solidFill>
                <a:srgbClr val="724109"/>
              </a:solidFill>
              <a:latin typeface="Calibri"/>
              <a:ea typeface="+mn-ea"/>
              <a:cs typeface="+mn-cs"/>
            </a:endParaRPr>
          </a:p>
        </p:txBody>
      </p:sp>
      <p:pic>
        <p:nvPicPr>
          <p:cNvPr id="2" name="Immagine 1">
            <a:extLst>
              <a:ext uri="{FF2B5EF4-FFF2-40B4-BE49-F238E27FC236}">
                <a16:creationId xmlns:a16="http://schemas.microsoft.com/office/drawing/2014/main" id="{CA0687DB-FE54-5442-86CE-F8C3D425FE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491" y="833004"/>
            <a:ext cx="4657436" cy="2612469"/>
          </a:xfrm>
          <a:prstGeom prst="rect">
            <a:avLst/>
          </a:prstGeom>
        </p:spPr>
      </p:pic>
      <p:pic>
        <p:nvPicPr>
          <p:cNvPr id="3" name="Immagine 2">
            <a:extLst>
              <a:ext uri="{FF2B5EF4-FFF2-40B4-BE49-F238E27FC236}">
                <a16:creationId xmlns:a16="http://schemas.microsoft.com/office/drawing/2014/main" id="{F25B658A-604A-0B40-B1D2-6E7023EFC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4491" y="3479800"/>
            <a:ext cx="4657436" cy="2608164"/>
          </a:xfrm>
          <a:prstGeom prst="rect">
            <a:avLst/>
          </a:prstGeom>
        </p:spPr>
      </p:pic>
      <p:pic>
        <p:nvPicPr>
          <p:cNvPr id="7" name="Immagine 6">
            <a:extLst>
              <a:ext uri="{FF2B5EF4-FFF2-40B4-BE49-F238E27FC236}">
                <a16:creationId xmlns:a16="http://schemas.microsoft.com/office/drawing/2014/main" id="{0A1D268D-FA6F-2D47-859E-F70489C82CA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96709" y="772124"/>
            <a:ext cx="4783888" cy="2673349"/>
          </a:xfrm>
          <a:prstGeom prst="rect">
            <a:avLst/>
          </a:prstGeom>
        </p:spPr>
      </p:pic>
      <p:pic>
        <p:nvPicPr>
          <p:cNvPr id="10" name="Immagine 9">
            <a:extLst>
              <a:ext uri="{FF2B5EF4-FFF2-40B4-BE49-F238E27FC236}">
                <a16:creationId xmlns:a16="http://schemas.microsoft.com/office/drawing/2014/main" id="{DBAA3C8C-F5BD-D14D-8785-2AE0F4CCAB6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84647" y="3454400"/>
            <a:ext cx="3940008" cy="2659754"/>
          </a:xfrm>
          <a:prstGeom prst="rect">
            <a:avLst/>
          </a:prstGeom>
        </p:spPr>
      </p:pic>
    </p:spTree>
    <p:extLst>
      <p:ext uri="{BB962C8B-B14F-4D97-AF65-F5344CB8AC3E}">
        <p14:creationId xmlns:p14="http://schemas.microsoft.com/office/powerpoint/2010/main" val="1394291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rPr>
              <a:t>E-</a:t>
            </a:r>
            <a:r>
              <a:rPr lang="it-IT" sz="3600" b="1" spc="-1" dirty="0" err="1">
                <a:solidFill>
                  <a:srgbClr val="724109"/>
                </a:solidFill>
                <a:latin typeface="Calibri"/>
              </a:rPr>
              <a:t>field</a:t>
            </a:r>
            <a:r>
              <a:rPr lang="it-IT" sz="3600" b="1" spc="-1" dirty="0">
                <a:solidFill>
                  <a:srgbClr val="724109"/>
                </a:solidFill>
                <a:latin typeface="Calibri"/>
              </a:rPr>
              <a:t> in High </a:t>
            </a:r>
            <a:r>
              <a:rPr lang="it-IT" sz="3600" b="1" spc="-1" dirty="0" err="1">
                <a:solidFill>
                  <a:srgbClr val="724109"/>
                </a:solidFill>
                <a:latin typeface="Calibri"/>
              </a:rPr>
              <a:t>Magnetic</a:t>
            </a:r>
            <a:r>
              <a:rPr lang="it-IT" sz="3600" b="1" spc="-1" dirty="0">
                <a:solidFill>
                  <a:srgbClr val="724109"/>
                </a:solidFill>
                <a:latin typeface="Calibri"/>
              </a:rPr>
              <a:t> </a:t>
            </a:r>
            <a:r>
              <a:rPr lang="it-IT" sz="3600" b="1" spc="-1" dirty="0" err="1">
                <a:solidFill>
                  <a:srgbClr val="724109"/>
                </a:solidFill>
                <a:latin typeface="Calibri"/>
              </a:rPr>
              <a:t>Gradients</a:t>
            </a:r>
            <a:endParaRPr lang="it-IT" sz="3600" b="1" spc="-1" dirty="0">
              <a:solidFill>
                <a:srgbClr val="724109"/>
              </a:solidFill>
              <a:latin typeface="Calibri"/>
              <a:ea typeface="+mn-ea"/>
              <a:cs typeface="+mn-cs"/>
            </a:endParaRPr>
          </a:p>
        </p:txBody>
      </p:sp>
      <p:sp>
        <p:nvSpPr>
          <p:cNvPr id="3" name="CasellaDiTesto 2">
            <a:extLst>
              <a:ext uri="{FF2B5EF4-FFF2-40B4-BE49-F238E27FC236}">
                <a16:creationId xmlns:a16="http://schemas.microsoft.com/office/drawing/2014/main" id="{2C00610C-E876-2840-9195-6DC72FABFB96}"/>
              </a:ext>
            </a:extLst>
          </p:cNvPr>
          <p:cNvSpPr txBox="1"/>
          <p:nvPr/>
        </p:nvSpPr>
        <p:spPr>
          <a:xfrm>
            <a:off x="798427" y="1725930"/>
            <a:ext cx="5143282" cy="3970318"/>
          </a:xfrm>
          <a:prstGeom prst="rect">
            <a:avLst/>
          </a:prstGeom>
          <a:solidFill>
            <a:schemeClr val="accent5">
              <a:lumMod val="40000"/>
              <a:lumOff val="60000"/>
            </a:schemeClr>
          </a:solidFill>
        </p:spPr>
        <p:txBody>
          <a:bodyPr wrap="square" rtlCol="0">
            <a:spAutoFit/>
          </a:bodyPr>
          <a:lstStyle/>
          <a:p>
            <a:r>
              <a:rPr lang="en-US" b="1" dirty="0">
                <a:solidFill>
                  <a:srgbClr val="FF0000"/>
                </a:solidFill>
              </a:rPr>
              <a:t>Why we are proposing to carry out tests in a DC based environment ?</a:t>
            </a:r>
          </a:p>
          <a:p>
            <a:endParaRPr lang="en-US" b="1" dirty="0">
              <a:solidFill>
                <a:srgbClr val="FF0000"/>
              </a:solidFill>
            </a:endParaRPr>
          </a:p>
          <a:p>
            <a:pPr marL="285750" indent="-285750">
              <a:buFont typeface="Arial" panose="020B0604020202020204" pitchFamily="34" charset="0"/>
              <a:buChar char="•"/>
            </a:pPr>
            <a:r>
              <a:rPr lang="en-US" b="1" dirty="0"/>
              <a:t>Simple setup with respect to a RF based one</a:t>
            </a:r>
          </a:p>
          <a:p>
            <a:pPr marL="285750" indent="-285750">
              <a:buFont typeface="Arial" panose="020B0604020202020204" pitchFamily="34" charset="0"/>
              <a:buChar char="•"/>
            </a:pPr>
            <a:r>
              <a:rPr lang="en-US" b="1" dirty="0"/>
              <a:t>Tests faster and more flexible</a:t>
            </a:r>
          </a:p>
          <a:p>
            <a:pPr marL="285750" indent="-285750">
              <a:buFont typeface="Arial" panose="020B0604020202020204" pitchFamily="34" charset="0"/>
              <a:buChar char="•"/>
            </a:pPr>
            <a:r>
              <a:rPr lang="en-US" b="1" dirty="0"/>
              <a:t>Study on materials and surface treatments</a:t>
            </a:r>
          </a:p>
          <a:p>
            <a:pPr marL="285750" indent="-285750">
              <a:buFont typeface="Arial" panose="020B0604020202020204" pitchFamily="34" charset="0"/>
              <a:buChar char="•"/>
            </a:pPr>
            <a:r>
              <a:rPr lang="en-US" b="1" dirty="0"/>
              <a:t>Additional input for further RF based experimental campaigns</a:t>
            </a:r>
          </a:p>
          <a:p>
            <a:pPr marL="285750" indent="-285750">
              <a:buFont typeface="Arial" panose="020B0604020202020204" pitchFamily="34" charset="0"/>
              <a:buChar char="•"/>
            </a:pPr>
            <a:r>
              <a:rPr lang="en-US" b="1" dirty="0"/>
              <a:t>Field levels of the order of 100 MV/m (over max. 0.1 mm </a:t>
            </a:r>
            <a:r>
              <a:rPr lang="en-US" b="1" dirty="0" err="1"/>
              <a:t>gp</a:t>
            </a:r>
            <a:r>
              <a:rPr lang="en-US" b="1" dirty="0"/>
              <a:t>)</a:t>
            </a:r>
          </a:p>
          <a:p>
            <a:pPr marL="285750" indent="-285750">
              <a:buFont typeface="Arial" panose="020B0604020202020204" pitchFamily="34" charset="0"/>
              <a:buChar char="•"/>
            </a:pPr>
            <a:r>
              <a:rPr lang="en-US" b="1" dirty="0"/>
              <a:t>Energy similar to the one involved in RF</a:t>
            </a:r>
          </a:p>
          <a:p>
            <a:pPr marL="285750" indent="-285750">
              <a:buFont typeface="Arial" panose="020B0604020202020204" pitchFamily="34" charset="0"/>
              <a:buChar char="•"/>
            </a:pPr>
            <a:r>
              <a:rPr lang="en-US" b="1" dirty="0"/>
              <a:t>UHV conditions</a:t>
            </a:r>
          </a:p>
          <a:p>
            <a:pPr marL="285750" indent="-285750">
              <a:buFont typeface="Arial" panose="020B0604020202020204" pitchFamily="34" charset="0"/>
              <a:buChar char="•"/>
            </a:pPr>
            <a:r>
              <a:rPr lang="en-US" b="1" dirty="0"/>
              <a:t>BD initial phenomena very similar</a:t>
            </a:r>
          </a:p>
        </p:txBody>
      </p:sp>
      <p:sp>
        <p:nvSpPr>
          <p:cNvPr id="4" name="CasellaDiTesto 3">
            <a:extLst>
              <a:ext uri="{FF2B5EF4-FFF2-40B4-BE49-F238E27FC236}">
                <a16:creationId xmlns:a16="http://schemas.microsoft.com/office/drawing/2014/main" id="{EEE9510A-A7D5-554B-90C6-BDCD4669D885}"/>
              </a:ext>
            </a:extLst>
          </p:cNvPr>
          <p:cNvSpPr txBox="1"/>
          <p:nvPr/>
        </p:nvSpPr>
        <p:spPr>
          <a:xfrm>
            <a:off x="6574493" y="1725930"/>
            <a:ext cx="5511770" cy="3970318"/>
          </a:xfrm>
          <a:prstGeom prst="rect">
            <a:avLst/>
          </a:prstGeom>
          <a:solidFill>
            <a:srgbClr val="92D050"/>
          </a:solidFill>
        </p:spPr>
        <p:txBody>
          <a:bodyPr wrap="square" rtlCol="0">
            <a:spAutoFit/>
          </a:bodyPr>
          <a:lstStyle/>
          <a:p>
            <a:endParaRPr lang="en-US" dirty="0"/>
          </a:p>
          <a:p>
            <a:r>
              <a:rPr lang="en-US" dirty="0"/>
              <a:t>We already have a possible setup (magnet @ 1 T with a 120 mm bore and HV power supplies, radiation detectors, experience on data and image acquisition and competence in material treatments )</a:t>
            </a:r>
          </a:p>
          <a:p>
            <a:endParaRPr lang="en-US" dirty="0"/>
          </a:p>
          <a:p>
            <a:pPr marL="342900" indent="-342900">
              <a:buFont typeface="+mj-lt"/>
              <a:buAutoNum type="arabicPeriod"/>
            </a:pPr>
            <a:r>
              <a:rPr lang="en-US" dirty="0"/>
              <a:t>study of innovative materials to create electrodes to be tested with a high DC static field in the presence of a magnetic field of at least 1 T or higher</a:t>
            </a:r>
          </a:p>
          <a:p>
            <a:pPr marL="342900" indent="-342900">
              <a:buFont typeface="+mj-lt"/>
              <a:buAutoNum type="arabicPeriod"/>
            </a:pPr>
            <a:r>
              <a:rPr lang="en-US" dirty="0"/>
              <a:t>study of surface finishing, coating and cleaning techniques for the above materials</a:t>
            </a:r>
          </a:p>
          <a:p>
            <a:pPr marL="342900" indent="-342900">
              <a:buFont typeface="+mj-lt"/>
              <a:buAutoNum type="arabicPeriod"/>
            </a:pPr>
            <a:r>
              <a:rPr lang="en-US" dirty="0"/>
              <a:t>DC high static field test in the presence of a magnetic field of at least 1 T or higher</a:t>
            </a:r>
          </a:p>
        </p:txBody>
      </p:sp>
    </p:spTree>
    <p:extLst>
      <p:ext uri="{BB962C8B-B14F-4D97-AF65-F5344CB8AC3E}">
        <p14:creationId xmlns:p14="http://schemas.microsoft.com/office/powerpoint/2010/main" val="3859299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49263</TotalTime>
  <Words>1658</Words>
  <Application>Microsoft Macintosh PowerPoint</Application>
  <PresentationFormat>Widescreen</PresentationFormat>
  <Paragraphs>181</Paragraphs>
  <Slides>24</Slides>
  <Notes>13</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24</vt:i4>
      </vt:variant>
    </vt:vector>
  </HeadingPairs>
  <TitlesOfParts>
    <vt:vector size="32" baseType="lpstr">
      <vt:lpstr>Arial</vt:lpstr>
      <vt:lpstr>Arial Narrow</vt:lpstr>
      <vt:lpstr>Calibri</vt:lpstr>
      <vt:lpstr>DejaVu Sans</vt:lpstr>
      <vt:lpstr>Symbol</vt:lpstr>
      <vt:lpstr>Times New Roman</vt:lpstr>
      <vt:lpstr>Wingdings</vt:lpstr>
      <vt:lpstr>Office Theme</vt:lpstr>
      <vt:lpstr>Presentazione standard di PowerPoint</vt:lpstr>
      <vt:lpstr>Ionization Channel Parameters</vt:lpstr>
      <vt:lpstr>Terminology</vt:lpstr>
      <vt:lpstr>RF Cavity and RF Structure Design</vt:lpstr>
      <vt:lpstr>RF Frequency Range of Interest</vt:lpstr>
      <vt:lpstr>Expected RF Breakdown Rate and Mitigation  Strategy in High Magnetic Fields </vt:lpstr>
      <vt:lpstr>RF E-field in High Magnetic Gradients Studies</vt:lpstr>
      <vt:lpstr>RF E-field in High Magnetic Gradients Studies</vt:lpstr>
      <vt:lpstr>E-field in High Magnetic Gradients</vt:lpstr>
      <vt:lpstr>E-field in High Magnetic Gradients</vt:lpstr>
      <vt:lpstr>A 3 GHz Proposal for a INFN LASA Test Facility</vt:lpstr>
      <vt:lpstr>ESPP-INFN  New proposal in September 2024</vt:lpstr>
      <vt:lpstr>ESPP-INFN  New proposal in September 2024</vt:lpstr>
      <vt:lpstr>ESPP-INFN  New proposal in September 2024</vt:lpstr>
      <vt:lpstr>ESPP-INFN  New proposal in September 2024</vt:lpstr>
      <vt:lpstr>RF cell @704 MHz INFN studies</vt:lpstr>
      <vt:lpstr>3 cells RF preliminary structure</vt:lpstr>
      <vt:lpstr>3 cells RF preliminary structure</vt:lpstr>
      <vt:lpstr>3 cells RF preliminary structure</vt:lpstr>
      <vt:lpstr>3 cells RF preliminary mechanical design</vt:lpstr>
      <vt:lpstr>A 1 GHz Design</vt:lpstr>
      <vt:lpstr>A 1 GHz Design</vt:lpstr>
      <vt:lpstr>Conclusions</vt:lpstr>
      <vt:lpstr>Presentazione standard di PowerPoint</vt:lpstr>
    </vt:vector>
  </TitlesOfParts>
  <Manager/>
  <Company>infn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michelato</dc:creator>
  <cp:keywords/>
  <dc:description/>
  <cp:lastModifiedBy>Dario Augusto Giove</cp:lastModifiedBy>
  <cp:revision>1513</cp:revision>
  <cp:lastPrinted>2024-05-05T16:07:28Z</cp:lastPrinted>
  <dcterms:created xsi:type="dcterms:W3CDTF">2007-06-02T13:07:12Z</dcterms:created>
  <dcterms:modified xsi:type="dcterms:W3CDTF">2024-10-11T10:27:46Z</dcterms:modified>
  <cp:category/>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infn</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0</vt:i4>
  </property>
  <property fmtid="{D5CDD505-2E9C-101B-9397-08002B2CF9AE}" pid="9" name="PresentationFormat">
    <vt:lpwstr>Widescreen</vt:lpwstr>
  </property>
  <property fmtid="{D5CDD505-2E9C-101B-9397-08002B2CF9AE}" pid="10" name="ScaleCrop">
    <vt:bool>false</vt:bool>
  </property>
  <property fmtid="{D5CDD505-2E9C-101B-9397-08002B2CF9AE}" pid="11" name="ShareDoc">
    <vt:bool>false</vt:bool>
  </property>
  <property fmtid="{D5CDD505-2E9C-101B-9397-08002B2CF9AE}" pid="12" name="Slides">
    <vt:i4>0</vt:i4>
  </property>
</Properties>
</file>