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57" r:id="rId5"/>
    <p:sldId id="323" r:id="rId6"/>
    <p:sldId id="298" r:id="rId7"/>
    <p:sldId id="288" r:id="rId8"/>
    <p:sldId id="295" r:id="rId9"/>
    <p:sldId id="286" r:id="rId10"/>
    <p:sldId id="287" r:id="rId11"/>
    <p:sldId id="296" r:id="rId12"/>
    <p:sldId id="309" r:id="rId13"/>
    <p:sldId id="300" r:id="rId14"/>
    <p:sldId id="306" r:id="rId15"/>
    <p:sldId id="334" r:id="rId16"/>
    <p:sldId id="311" r:id="rId17"/>
    <p:sldId id="335" r:id="rId18"/>
    <p:sldId id="336" r:id="rId19"/>
    <p:sldId id="317" r:id="rId20"/>
    <p:sldId id="325" r:id="rId21"/>
    <p:sldId id="337" r:id="rId22"/>
    <p:sldId id="324" r:id="rId23"/>
    <p:sldId id="326" r:id="rId24"/>
    <p:sldId id="328" r:id="rId25"/>
    <p:sldId id="329" r:id="rId26"/>
    <p:sldId id="330" r:id="rId27"/>
    <p:sldId id="331" r:id="rId28"/>
    <p:sldId id="333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0E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4660"/>
  </p:normalViewPr>
  <p:slideViewPr>
    <p:cSldViewPr snapToGrid="0">
      <p:cViewPr varScale="1">
        <p:scale>
          <a:sx n="70" d="100"/>
          <a:sy n="70" d="100"/>
        </p:scale>
        <p:origin x="5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6F07A-72CF-4716-A8B8-28FCFAF697A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3D1C2-F7A0-4E23-84CA-6CDCEEB63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01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FB1E5-EF5C-46F6-BE07-C443244627E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401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FB1E5-EF5C-46F6-BE07-C443244627E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568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FB1E5-EF5C-46F6-BE07-C443244627E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2645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FB1E5-EF5C-46F6-BE07-C443244627E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734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FB1E5-EF5C-46F6-BE07-C443244627E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753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FB1E5-EF5C-46F6-BE07-C443244627E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213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DBDAB-EE18-49B0-5AD7-980090675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53EFD7D-C2D6-8915-DCCC-44A2383AFE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3700C89-52C6-8B11-857B-5F6FC3E918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3050BF4-E49B-1074-D2DD-3717BE2CE8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FB1E5-EF5C-46F6-BE07-C443244627E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174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FB1E5-EF5C-46F6-BE07-C443244627E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28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BABA4-B0D2-FF75-758A-E77CDE9050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1A4847-2125-8E7F-F1F0-7FA7297FFC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DD370-5441-2944-AC96-42A85C7F7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5235D-8A88-B70C-5A98-CF370DA5A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53811-5B98-35B7-1B49-F238F00B5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94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A9CF2-A541-FC67-C8AE-455F93C2A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8F0ECF-AF5C-6047-2023-00EA25FDE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3EB9F-AE4F-22CA-96D0-C667977CF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F5957-0D3B-77C4-B952-8FE3E4F8D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E7B4E-F515-0B80-21ED-373879808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98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B0CD58-12B4-F786-47A1-4AE57742ED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8B767A-7686-A634-B7C7-E6AF4B63AA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C481C-3B72-2AFB-758E-6A0D5EF36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2935D-850C-04B1-52B5-73599FEC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F3320-4F2B-129B-F30F-C4A7D4C18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A13C5-91F9-A2A8-8484-37D80C696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05526-CC2C-F6A3-279B-A333592F1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3E545-F53B-76AD-E435-1D507BA49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0530B-BD98-C3C6-EC92-8BCA4C9F2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FE30-ECC0-A88E-F961-8116CE93E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65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C65B-FD83-BB70-3A44-0C2556BB7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D01A9-B78B-6D36-DD85-9106C208A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BD64D-4A99-6E0F-7C94-1040D8118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F43BB-4795-EA7F-F157-A92475BFF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8596A-A068-5F91-EF59-AEC9F4ECA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8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090E-342E-D3A3-B8E5-E8CBEEE70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C25FF-4220-8E4E-BE99-56058575D8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FD4686-4722-3D27-7232-C74583EF7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1C1FD6-E18B-B1CC-66BF-D049E3E80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AC2BF8-A724-4F3C-9505-1CF2C418E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6C658-C489-24AD-ACEE-19EBE9DC4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772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11F23-F126-DA92-B900-F04384C53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0432B-B47A-AFC2-BA96-D3BAAE56B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2E4E03-C8D2-949C-828B-0122AD1EA1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D475E2-0D3B-7327-E2D8-7CCDE52C57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3C6471-B586-43AD-3B86-C39FE78C9E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F47060-106E-5F5A-19A1-C60E75D38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F5DB09-CE1C-E584-4A51-3CE1DE3BB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11871C-009F-5132-A00F-51E4563E6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1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E5572-739C-1BDE-DE41-887570260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8FDCBA-3011-592C-55BD-3E4C739E6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14D5A7-8857-7118-8463-C68C466E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311138-BBC7-F19D-A784-38742E584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06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68FE8A-4DF4-F8FB-257F-7DC20D084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F14415-3ACF-A52A-994D-C0248D995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7A023C-DDE2-877A-7FD9-83BE10D4D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19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05C97-2F63-66D2-4011-F6D4825D7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5F994-4722-3007-1181-6FA471DC0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001A97-CBEE-BBA9-5BFE-858BC7B56B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0C2654-C6CA-284B-50CA-2891EB640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A0F01-95C9-535D-3F9E-25B916FDA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E9C59F-A98E-F95C-2683-BB109852C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63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00DB1-D533-974D-FF82-62135E002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03178B-2525-F7AB-EE3E-2FD7923A64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3FDB2F-1167-6E0E-269A-D4BE693C8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639290-4393-F581-2C08-A4BF8F827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313AFF-87EA-6F65-DDBD-D4BDA0A80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D2C8CB-F527-44EA-8812-60C7473E1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571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5B052B-A60A-D5B5-2B37-6E969B284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6D57C-3E61-1DCE-597C-5B1FF596AB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A9C3B-9137-8F20-48A8-F168A40A32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BC3860-8B11-4B5A-A0B6-2C9412B21648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C8915-581B-D0B6-BB82-BCAF15BCD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EA1C7-F6C4-AF30-1A0F-BB00C4E75D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640391-43D7-4EDE-8DF5-D003002F9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7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48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6.png"/><Relationship Id="rId7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48.png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43.png"/><Relationship Id="rId9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.jpe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7.png"/><Relationship Id="rId9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.jpe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AB616F9-D3CC-A0FD-15CB-10E56DA3A680}"/>
              </a:ext>
            </a:extLst>
          </p:cNvPr>
          <p:cNvSpPr txBox="1">
            <a:spLocks/>
          </p:cNvSpPr>
          <p:nvPr/>
        </p:nvSpPr>
        <p:spPr>
          <a:xfrm>
            <a:off x="1672842" y="1527933"/>
            <a:ext cx="8831694" cy="190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sz="4500" kern="0" dirty="0"/>
              <a:t>S5-like Demo Cell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endParaRPr lang="en-US" sz="1000" kern="0" dirty="0"/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sz="4500" kern="0" dirty="0"/>
              <a:t>Update on Solenoid Design</a:t>
            </a:r>
          </a:p>
          <a:p>
            <a:pPr algn="ctr">
              <a:defRPr/>
            </a:pPr>
            <a:r>
              <a:rPr kumimoji="0" lang="en-US" sz="4500" b="1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 </a:t>
            </a:r>
            <a:b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</a:br>
            <a:r>
              <a:rPr lang="en-US" sz="2600" kern="0" dirty="0"/>
              <a:t>Mattia Castoldi, 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Lucio Rossi, </a:t>
            </a:r>
            <a:r>
              <a:rPr lang="en-US" sz="2600" kern="0" dirty="0"/>
              <a:t>Giuseppe Scarantino, Marco Statera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endParaRPr kumimoji="0" lang="en-US" sz="2600" b="1" i="0" u="none" strike="noStrike" kern="0" cap="none" spc="0" normalizeH="0" baseline="0" noProof="0" dirty="0">
              <a:ln>
                <a:noFill/>
              </a:ln>
              <a:solidFill>
                <a:srgbClr val="2F9BC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2F9BC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11/October/2024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2F9BC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2F9BC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MuCol-WP8 integration meeting</a:t>
            </a:r>
          </a:p>
        </p:txBody>
      </p:sp>
      <p:pic>
        <p:nvPicPr>
          <p:cNvPr id="7" name="Picture 6" descr="A picture containing font, logo, text, graphics&#10;&#10;Description automatically generated">
            <a:extLst>
              <a:ext uri="{FF2B5EF4-FFF2-40B4-BE49-F238E27FC236}">
                <a16:creationId xmlns:a16="http://schemas.microsoft.com/office/drawing/2014/main" id="{38CD6D9E-DAE0-1253-9BD9-EC00D7375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880" y="0"/>
            <a:ext cx="1515120" cy="684834"/>
          </a:xfrm>
          <a:prstGeom prst="rect">
            <a:avLst/>
          </a:prstGeom>
        </p:spPr>
      </p:pic>
      <p:pic>
        <p:nvPicPr>
          <p:cNvPr id="2" name="Picture 4" descr="Muon Collider Physics Summary - CERN Document Server">
            <a:extLst>
              <a:ext uri="{FF2B5EF4-FFF2-40B4-BE49-F238E27FC236}">
                <a16:creationId xmlns:a16="http://schemas.microsoft.com/office/drawing/2014/main" id="{9ADC281A-4789-4F73-C481-D8AD17665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4939" cy="102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6E2532-1C6B-F54D-ADB4-36EC5C95B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239" y="0"/>
            <a:ext cx="994939" cy="1151467"/>
          </a:xfrm>
          <a:prstGeom prst="rect">
            <a:avLst/>
          </a:prstGeom>
        </p:spPr>
      </p:pic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9A25F6DA-CFA1-1A12-9B7F-840D4D84814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D10D90-0B01-4DE4-73FE-BE3C3AEC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8918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35B7E7-2BEF-F0A1-513D-007BD21B1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8918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3FF4A8-1975-F33C-549C-B32ACD921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3EC0-8A46-4635-AD92-36D5DFDA376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266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E558AF9-87C5-1B43-07B5-775E6D3DC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651" y="1904239"/>
            <a:ext cx="3373079" cy="267850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8F4569E-DDE1-53AD-7DB3-438BBA35AC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0281" y="4252416"/>
            <a:ext cx="3020562" cy="2398581"/>
          </a:xfrm>
          <a:prstGeom prst="rect">
            <a:avLst/>
          </a:prstGeom>
        </p:spPr>
      </p:pic>
      <p:pic>
        <p:nvPicPr>
          <p:cNvPr id="30" name="Image 8" descr="MUON-Slide-graphBase-pagebottom.jpg">
            <a:extLst>
              <a:ext uri="{FF2B5EF4-FFF2-40B4-BE49-F238E27FC236}">
                <a16:creationId xmlns:a16="http://schemas.microsoft.com/office/drawing/2014/main" id="{34F71122-94A2-0759-0CF9-B67A231BAE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7D4854C-E532-75B5-A57E-D92462650DD3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1219848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Mechanical Analysis: No prestress, no radial constraints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8CD46E-FF44-8262-B620-349A8AA720CB}"/>
              </a:ext>
            </a:extLst>
          </p:cNvPr>
          <p:cNvSpPr txBox="1"/>
          <p:nvPr/>
        </p:nvSpPr>
        <p:spPr>
          <a:xfrm>
            <a:off x="449630" y="714997"/>
            <a:ext cx="109728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 err="1">
                <a:solidFill>
                  <a:schemeClr val="accent1"/>
                </a:solidFill>
              </a:rPr>
              <a:t>Mechanical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analysis</a:t>
            </a:r>
            <a:r>
              <a:rPr lang="it-IT" sz="2000" kern="0" dirty="0">
                <a:solidFill>
                  <a:schemeClr val="accent1"/>
                </a:solidFill>
              </a:rPr>
              <a:t> of the </a:t>
            </a:r>
            <a:r>
              <a:rPr lang="it-IT" sz="2000" b="1" kern="0" dirty="0">
                <a:solidFill>
                  <a:schemeClr val="accent1"/>
                </a:solidFill>
              </a:rPr>
              <a:t>free-</a:t>
            </a:r>
            <a:r>
              <a:rPr lang="it-IT" sz="2000" b="1" kern="0" dirty="0" err="1">
                <a:solidFill>
                  <a:schemeClr val="accent1"/>
                </a:solidFill>
              </a:rPr>
              <a:t>expanding</a:t>
            </a:r>
            <a:r>
              <a:rPr lang="it-IT" sz="2000" b="1" kern="0" dirty="0">
                <a:solidFill>
                  <a:schemeClr val="accent1"/>
                </a:solidFill>
              </a:rPr>
              <a:t> coils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b="1" u="sng" kern="0" dirty="0" err="1">
                <a:solidFill>
                  <a:schemeClr val="accent1"/>
                </a:solidFill>
              </a:rPr>
              <a:t>Limiting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hoop</a:t>
            </a:r>
            <a:r>
              <a:rPr lang="it-IT" sz="2000" b="1" kern="0" dirty="0">
                <a:solidFill>
                  <a:schemeClr val="accent1"/>
                </a:solidFill>
              </a:rPr>
              <a:t> stress </a:t>
            </a:r>
            <a:r>
              <a:rPr lang="it-IT" sz="2000" b="1" kern="0" dirty="0" err="1">
                <a:solidFill>
                  <a:schemeClr val="accent1"/>
                </a:solidFill>
              </a:rPr>
              <a:t>values</a:t>
            </a:r>
            <a:r>
              <a:rPr lang="it-IT" sz="2000" kern="0" dirty="0">
                <a:solidFill>
                  <a:schemeClr val="accent1"/>
                </a:solidFill>
              </a:rPr>
              <a:t>!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 err="1">
                <a:solidFill>
                  <a:schemeClr val="accent1"/>
                </a:solidFill>
              </a:rPr>
              <a:t>Resulting</a:t>
            </a:r>
            <a:r>
              <a:rPr lang="it-IT" sz="2000" kern="0" dirty="0">
                <a:solidFill>
                  <a:schemeClr val="accent1"/>
                </a:solidFill>
              </a:rPr>
              <a:t> force on the coils points </a:t>
            </a:r>
            <a:r>
              <a:rPr lang="it-IT" sz="2000" kern="0" dirty="0" err="1">
                <a:solidFill>
                  <a:schemeClr val="accent1"/>
                </a:solidFill>
              </a:rPr>
              <a:t>towards</a:t>
            </a:r>
            <a:r>
              <a:rPr lang="it-IT" sz="2000" kern="0" dirty="0">
                <a:solidFill>
                  <a:schemeClr val="accent1"/>
                </a:solidFill>
              </a:rPr>
              <a:t> the center of the </a:t>
            </a:r>
            <a:r>
              <a:rPr lang="it-IT" sz="2000" kern="0" dirty="0" err="1">
                <a:solidFill>
                  <a:schemeClr val="accent1"/>
                </a:solidFill>
              </a:rPr>
              <a:t>cell</a:t>
            </a:r>
            <a:r>
              <a:rPr lang="it-IT" sz="2000" kern="0" dirty="0">
                <a:solidFill>
                  <a:schemeClr val="accent1"/>
                </a:solidFill>
              </a:rPr>
              <a:t> (</a:t>
            </a:r>
            <a:r>
              <a:rPr lang="it-IT" sz="2000" b="1" kern="0" dirty="0" err="1">
                <a:solidFill>
                  <a:schemeClr val="accent1"/>
                </a:solidFill>
              </a:rPr>
              <a:t>attractive</a:t>
            </a:r>
            <a:r>
              <a:rPr lang="it-IT" sz="2000" b="1" kern="0" dirty="0">
                <a:solidFill>
                  <a:schemeClr val="accent1"/>
                </a:solidFill>
              </a:rPr>
              <a:t> force</a:t>
            </a:r>
            <a:r>
              <a:rPr lang="it-IT" sz="2000" kern="0" dirty="0">
                <a:solidFill>
                  <a:schemeClr val="accent1"/>
                </a:solidFill>
              </a:rPr>
              <a:t>).</a:t>
            </a:r>
            <a:endParaRPr lang="en-US" sz="2000" kern="0" dirty="0">
              <a:solidFill>
                <a:schemeClr val="accent1"/>
              </a:solidFill>
            </a:endParaRPr>
          </a:p>
        </p:txBody>
      </p:sp>
      <p:sp>
        <p:nvSpPr>
          <p:cNvPr id="17" name="Freccia in giù 16">
            <a:extLst>
              <a:ext uri="{FF2B5EF4-FFF2-40B4-BE49-F238E27FC236}">
                <a16:creationId xmlns:a16="http://schemas.microsoft.com/office/drawing/2014/main" id="{E7C8055B-617B-F3CE-5079-193FA1B020BC}"/>
              </a:ext>
            </a:extLst>
          </p:cNvPr>
          <p:cNvSpPr/>
          <p:nvPr/>
        </p:nvSpPr>
        <p:spPr>
          <a:xfrm rot="16200000">
            <a:off x="5012229" y="4724424"/>
            <a:ext cx="462012" cy="910740"/>
          </a:xfrm>
          <a:prstGeom prst="downArrow">
            <a:avLst/>
          </a:prstGeom>
          <a:solidFill>
            <a:schemeClr val="accent4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in giù 17">
            <a:extLst>
              <a:ext uri="{FF2B5EF4-FFF2-40B4-BE49-F238E27FC236}">
                <a16:creationId xmlns:a16="http://schemas.microsoft.com/office/drawing/2014/main" id="{2C790007-61C7-3F7E-220F-AF38DF022637}"/>
              </a:ext>
            </a:extLst>
          </p:cNvPr>
          <p:cNvSpPr/>
          <p:nvPr/>
        </p:nvSpPr>
        <p:spPr>
          <a:xfrm rot="5400000">
            <a:off x="5679347" y="5295704"/>
            <a:ext cx="309612" cy="507966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CD9EA90A-00C9-F625-BFCA-AC2D67CF4133}"/>
              </a:ext>
            </a:extLst>
          </p:cNvPr>
          <p:cNvSpPr/>
          <p:nvPr/>
        </p:nvSpPr>
        <p:spPr>
          <a:xfrm>
            <a:off x="3868588" y="2068177"/>
            <a:ext cx="607160" cy="458254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E28E1E3E-C2B6-3B21-8220-6F95BEAC2CEA}"/>
              </a:ext>
            </a:extLst>
          </p:cNvPr>
          <p:cNvCxnSpPr>
            <a:cxnSpLocks/>
            <a:stCxn id="19" idx="6"/>
          </p:cNvCxnSpPr>
          <p:nvPr/>
        </p:nvCxnSpPr>
        <p:spPr>
          <a:xfrm>
            <a:off x="4475748" y="2297304"/>
            <a:ext cx="552278" cy="289506"/>
          </a:xfrm>
          <a:prstGeom prst="straightConnector1">
            <a:avLst/>
          </a:prstGeom>
          <a:ln w="28575"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EC770DE-93F1-D2A9-BA5F-A57D334E1A8E}"/>
              </a:ext>
            </a:extLst>
          </p:cNvPr>
          <p:cNvSpPr txBox="1"/>
          <p:nvPr/>
        </p:nvSpPr>
        <p:spPr>
          <a:xfrm>
            <a:off x="4715568" y="2604118"/>
            <a:ext cx="2149400" cy="1077218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rgbClr val="2F9BC1"/>
                </a:solidFill>
              </a:rPr>
              <a:t>No </a:t>
            </a:r>
            <a:r>
              <a:rPr lang="it-IT" sz="1600" dirty="0" err="1">
                <a:solidFill>
                  <a:srgbClr val="2F9BC1"/>
                </a:solidFill>
              </a:rPr>
              <a:t>radial</a:t>
            </a:r>
            <a:r>
              <a:rPr lang="it-IT" sz="1600" dirty="0">
                <a:solidFill>
                  <a:srgbClr val="2F9BC1"/>
                </a:solidFill>
              </a:rPr>
              <a:t> </a:t>
            </a:r>
            <a:r>
              <a:rPr lang="it-IT" sz="1600" dirty="0" err="1">
                <a:solidFill>
                  <a:srgbClr val="2F9BC1"/>
                </a:solidFill>
              </a:rPr>
              <a:t>constraints</a:t>
            </a:r>
            <a:r>
              <a:rPr lang="it-IT" sz="1600" dirty="0">
                <a:solidFill>
                  <a:srgbClr val="2F9BC1"/>
                </a:solidFill>
              </a:rPr>
              <a:t> </a:t>
            </a:r>
            <a:r>
              <a:rPr lang="it-IT" sz="1600" dirty="0" err="1">
                <a:solidFill>
                  <a:srgbClr val="2F9BC1"/>
                </a:solidFill>
              </a:rPr>
              <a:t>applied</a:t>
            </a:r>
            <a:r>
              <a:rPr lang="it-IT" sz="1600" dirty="0">
                <a:solidFill>
                  <a:srgbClr val="2F9BC1"/>
                </a:solidFill>
              </a:rPr>
              <a:t>.</a:t>
            </a:r>
          </a:p>
          <a:p>
            <a:pPr marL="285750" indent="-285750" algn="ctr">
              <a:buFont typeface="Aptos" panose="020B0004020202020204" pitchFamily="34" charset="0"/>
              <a:buChar char="→"/>
            </a:pPr>
            <a:r>
              <a:rPr lang="it-IT" sz="1600" dirty="0">
                <a:solidFill>
                  <a:srgbClr val="2F9BC1"/>
                </a:solidFill>
              </a:rPr>
              <a:t>The coils are </a:t>
            </a:r>
            <a:r>
              <a:rPr lang="it-IT" sz="1600" b="1" dirty="0" err="1">
                <a:solidFill>
                  <a:srgbClr val="2F9BC1"/>
                </a:solidFill>
              </a:rPr>
              <a:t>not</a:t>
            </a:r>
            <a:r>
              <a:rPr lang="it-IT" sz="1600" b="1" dirty="0">
                <a:solidFill>
                  <a:srgbClr val="2F9BC1"/>
                </a:solidFill>
              </a:rPr>
              <a:t> self-</a:t>
            </a:r>
            <a:r>
              <a:rPr lang="it-IT" sz="1600" b="1" dirty="0" err="1">
                <a:solidFill>
                  <a:srgbClr val="2F9BC1"/>
                </a:solidFill>
              </a:rPr>
              <a:t>sustaining</a:t>
            </a:r>
            <a:endParaRPr lang="it-IT" sz="1600" b="1" dirty="0">
              <a:solidFill>
                <a:srgbClr val="2F9BC1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1AE73D9-2B72-3B70-4076-E5C223F988C6}"/>
              </a:ext>
            </a:extLst>
          </p:cNvPr>
          <p:cNvSpPr txBox="1"/>
          <p:nvPr/>
        </p:nvSpPr>
        <p:spPr>
          <a:xfrm>
            <a:off x="7662129" y="4793688"/>
            <a:ext cx="2253576" cy="1477328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2F9BC1"/>
                </a:solidFill>
              </a:rPr>
              <a:t>Coil </a:t>
            </a:r>
            <a:r>
              <a:rPr lang="it-IT" dirty="0" err="1">
                <a:solidFill>
                  <a:srgbClr val="2F9BC1"/>
                </a:solidFill>
              </a:rPr>
              <a:t>Axial</a:t>
            </a:r>
            <a:r>
              <a:rPr lang="it-IT" dirty="0">
                <a:solidFill>
                  <a:srgbClr val="2F9BC1"/>
                </a:solidFill>
              </a:rPr>
              <a:t> </a:t>
            </a:r>
            <a:r>
              <a:rPr lang="it-IT" dirty="0" err="1">
                <a:solidFill>
                  <a:srgbClr val="2F9BC1"/>
                </a:solidFill>
              </a:rPr>
              <a:t>Forces</a:t>
            </a:r>
            <a:r>
              <a:rPr lang="it-IT" dirty="0">
                <a:solidFill>
                  <a:srgbClr val="2F9BC1"/>
                </a:solidFill>
              </a:rPr>
              <a:t>:</a:t>
            </a:r>
          </a:p>
          <a:p>
            <a:pPr marL="285750" indent="-285750">
              <a:buFont typeface="Aptos" panose="020B0004020202020204" pitchFamily="34" charset="0"/>
              <a:buChar char="→"/>
            </a:pPr>
            <a:r>
              <a:rPr lang="it-IT" dirty="0">
                <a:solidFill>
                  <a:srgbClr val="2F9BC1"/>
                </a:solidFill>
              </a:rPr>
              <a:t>Coil A: </a:t>
            </a:r>
            <a:r>
              <a:rPr lang="it-IT" b="1" dirty="0">
                <a:solidFill>
                  <a:srgbClr val="2F9BC1"/>
                </a:solidFill>
              </a:rPr>
              <a:t>47.5 MN</a:t>
            </a:r>
          </a:p>
          <a:p>
            <a:pPr marL="285750" indent="-285750">
              <a:buFont typeface="Aptos" panose="020B0004020202020204" pitchFamily="34" charset="0"/>
              <a:buChar char="→"/>
            </a:pPr>
            <a:r>
              <a:rPr lang="it-IT" dirty="0">
                <a:solidFill>
                  <a:srgbClr val="2F9BC1"/>
                </a:solidFill>
              </a:rPr>
              <a:t>Coil B: </a:t>
            </a:r>
            <a:r>
              <a:rPr lang="it-IT" b="1" dirty="0">
                <a:solidFill>
                  <a:srgbClr val="2F9BC1"/>
                </a:solidFill>
              </a:rPr>
              <a:t>-119 MN</a:t>
            </a:r>
          </a:p>
          <a:p>
            <a:r>
              <a:rPr lang="it-IT" dirty="0">
                <a:solidFill>
                  <a:srgbClr val="2F9BC1"/>
                </a:solidFill>
              </a:rPr>
              <a:t>Net Force:</a:t>
            </a:r>
            <a:r>
              <a:rPr lang="it-IT" b="1" dirty="0">
                <a:solidFill>
                  <a:srgbClr val="2F9BC1"/>
                </a:solidFill>
              </a:rPr>
              <a:t> </a:t>
            </a:r>
          </a:p>
          <a:p>
            <a:pPr marL="285750" indent="-285750">
              <a:buFont typeface="Aptos" panose="020B0004020202020204" pitchFamily="34" charset="0"/>
              <a:buChar char="→"/>
            </a:pPr>
            <a:r>
              <a:rPr lang="it-IT" b="1" dirty="0">
                <a:solidFill>
                  <a:srgbClr val="2F9BC1"/>
                </a:solidFill>
              </a:rPr>
              <a:t>-71.5 MN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C2723B4-4549-D606-7B0A-84EFAACAC8CD}"/>
              </a:ext>
            </a:extLst>
          </p:cNvPr>
          <p:cNvSpPr txBox="1"/>
          <p:nvPr/>
        </p:nvSpPr>
        <p:spPr>
          <a:xfrm>
            <a:off x="449630" y="5410800"/>
            <a:ext cx="1109666" cy="954107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2F9BC1"/>
                </a:solidFill>
              </a:rPr>
              <a:t>N.B: </a:t>
            </a:r>
          </a:p>
          <a:p>
            <a:pPr algn="ctr"/>
            <a:r>
              <a:rPr lang="it-IT" sz="1400" dirty="0">
                <a:solidFill>
                  <a:srgbClr val="2F9BC1"/>
                </a:solidFill>
              </a:rPr>
              <a:t>6D stage </a:t>
            </a:r>
            <a:r>
              <a:rPr lang="it-IT" sz="1400" b="1" dirty="0">
                <a:solidFill>
                  <a:srgbClr val="2F9BC1"/>
                </a:solidFill>
              </a:rPr>
              <a:t>lattice</a:t>
            </a:r>
            <a:r>
              <a:rPr lang="it-IT" sz="1400" dirty="0">
                <a:solidFill>
                  <a:srgbClr val="2F9BC1"/>
                </a:solidFill>
              </a:rPr>
              <a:t> </a:t>
            </a:r>
            <a:r>
              <a:rPr lang="it-IT" sz="1400" dirty="0" err="1">
                <a:solidFill>
                  <a:srgbClr val="2F9BC1"/>
                </a:solidFill>
              </a:rPr>
              <a:t>considered</a:t>
            </a:r>
            <a:r>
              <a:rPr lang="it-IT" sz="1400" dirty="0">
                <a:solidFill>
                  <a:srgbClr val="2F9BC1"/>
                </a:solidFill>
              </a:rPr>
              <a:t>!</a:t>
            </a:r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42562132-11F9-E421-6B97-8F812D15ED78}"/>
              </a:ext>
            </a:extLst>
          </p:cNvPr>
          <p:cNvSpPr/>
          <p:nvPr/>
        </p:nvSpPr>
        <p:spPr>
          <a:xfrm>
            <a:off x="6828798" y="6191200"/>
            <a:ext cx="478029" cy="257933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67B7AAD0-39DD-99FB-EA6B-A7CE275639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B6EF5B-4108-DC02-33E1-AD99432E8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32868" y="6603623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pic>
        <p:nvPicPr>
          <p:cNvPr id="11" name="Immagine 31">
            <a:extLst>
              <a:ext uri="{FF2B5EF4-FFF2-40B4-BE49-F238E27FC236}">
                <a16:creationId xmlns:a16="http://schemas.microsoft.com/office/drawing/2014/main" id="{D034ED45-4843-AC78-6610-D424DDB3E7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91211" y="1904238"/>
            <a:ext cx="3613459" cy="2678509"/>
          </a:xfrm>
          <a:prstGeom prst="rect">
            <a:avLst/>
          </a:prstGeom>
        </p:spPr>
      </p:pic>
      <p:sp>
        <p:nvSpPr>
          <p:cNvPr id="16" name="Ovale 18">
            <a:extLst>
              <a:ext uri="{FF2B5EF4-FFF2-40B4-BE49-F238E27FC236}">
                <a16:creationId xmlns:a16="http://schemas.microsoft.com/office/drawing/2014/main" id="{A971EA8A-EC5C-13BE-F970-C1AEB80C7081}"/>
              </a:ext>
            </a:extLst>
          </p:cNvPr>
          <p:cNvSpPr/>
          <p:nvPr/>
        </p:nvSpPr>
        <p:spPr>
          <a:xfrm>
            <a:off x="9954451" y="2011928"/>
            <a:ext cx="478029" cy="450866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onnettore 2 20">
            <a:extLst>
              <a:ext uri="{FF2B5EF4-FFF2-40B4-BE49-F238E27FC236}">
                <a16:creationId xmlns:a16="http://schemas.microsoft.com/office/drawing/2014/main" id="{D9E516A6-787C-97BF-096D-4B84902F4B69}"/>
              </a:ext>
            </a:extLst>
          </p:cNvPr>
          <p:cNvCxnSpPr>
            <a:cxnSpLocks/>
          </p:cNvCxnSpPr>
          <p:nvPr/>
        </p:nvCxnSpPr>
        <p:spPr>
          <a:xfrm>
            <a:off x="10317940" y="2435101"/>
            <a:ext cx="386730" cy="480522"/>
          </a:xfrm>
          <a:prstGeom prst="straightConnector1">
            <a:avLst/>
          </a:prstGeom>
          <a:ln w="28575"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5">
            <a:extLst>
              <a:ext uri="{FF2B5EF4-FFF2-40B4-BE49-F238E27FC236}">
                <a16:creationId xmlns:a16="http://schemas.microsoft.com/office/drawing/2014/main" id="{5AA6C79E-27B3-D6B5-C36F-F39C4B60371A}"/>
              </a:ext>
            </a:extLst>
          </p:cNvPr>
          <p:cNvSpPr txBox="1"/>
          <p:nvPr/>
        </p:nvSpPr>
        <p:spPr>
          <a:xfrm>
            <a:off x="10556162" y="2923266"/>
            <a:ext cx="131835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F9BC1"/>
                </a:solidFill>
              </a:rPr>
              <a:t>&gt;&gt; Limit </a:t>
            </a:r>
            <a:r>
              <a:rPr lang="it-IT" sz="1400" dirty="0" err="1">
                <a:solidFill>
                  <a:srgbClr val="2F9BC1"/>
                </a:solidFill>
              </a:rPr>
              <a:t>value</a:t>
            </a:r>
            <a:r>
              <a:rPr lang="it-IT" sz="1400" dirty="0">
                <a:solidFill>
                  <a:srgbClr val="2F9BC1"/>
                </a:solidFill>
              </a:rPr>
              <a:t> of</a:t>
            </a:r>
            <a:r>
              <a:rPr lang="it-IT" sz="1400" b="1" dirty="0">
                <a:solidFill>
                  <a:srgbClr val="2F9BC1"/>
                </a:solidFill>
              </a:rPr>
              <a:t> 0.3 %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EB7CB8-0C72-F54C-297A-E7DCDA3C95DB}"/>
              </a:ext>
            </a:extLst>
          </p:cNvPr>
          <p:cNvSpPr txBox="1"/>
          <p:nvPr/>
        </p:nvSpPr>
        <p:spPr>
          <a:xfrm>
            <a:off x="1248526" y="3925115"/>
            <a:ext cx="1497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Coil B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8341F14-7DC9-0378-D241-736D252CFE86}"/>
              </a:ext>
            </a:extLst>
          </p:cNvPr>
          <p:cNvSpPr txBox="1"/>
          <p:nvPr/>
        </p:nvSpPr>
        <p:spPr>
          <a:xfrm>
            <a:off x="2497766" y="3925115"/>
            <a:ext cx="1497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Coil 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3984A1-281D-B4D9-CF01-59EFE7440C8F}"/>
              </a:ext>
            </a:extLst>
          </p:cNvPr>
          <p:cNvSpPr txBox="1"/>
          <p:nvPr/>
        </p:nvSpPr>
        <p:spPr>
          <a:xfrm>
            <a:off x="1997191" y="1728747"/>
            <a:ext cx="14973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Hoop Stress [MPa]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C6C1A04-E32C-7A04-2276-85886BF86DDA}"/>
              </a:ext>
            </a:extLst>
          </p:cNvPr>
          <p:cNvSpPr txBox="1"/>
          <p:nvPr/>
        </p:nvSpPr>
        <p:spPr>
          <a:xfrm>
            <a:off x="8040252" y="1728746"/>
            <a:ext cx="14973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Hoop Strain [%]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D87B281-DB7E-B4FF-F4A2-8F80673BAD4F}"/>
              </a:ext>
            </a:extLst>
          </p:cNvPr>
          <p:cNvSpPr txBox="1"/>
          <p:nvPr/>
        </p:nvSpPr>
        <p:spPr>
          <a:xfrm>
            <a:off x="5041603" y="4017448"/>
            <a:ext cx="14973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Axial Stress [MPa]</a:t>
            </a:r>
          </a:p>
        </p:txBody>
      </p:sp>
    </p:spTree>
    <p:extLst>
      <p:ext uri="{BB962C8B-B14F-4D97-AF65-F5344CB8AC3E}">
        <p14:creationId xmlns:p14="http://schemas.microsoft.com/office/powerpoint/2010/main" val="3563765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21005E74-1698-18F6-78A5-FBE7ABB2F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1524" y="3549172"/>
            <a:ext cx="3579916" cy="262798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4A0008E-35A7-542D-34E6-2B9CE354AC49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Prestress Study: Pressure</a:t>
            </a:r>
            <a:r>
              <a:rPr lang="en-US" kern="0" noProof="0" dirty="0"/>
              <a:t> on free boundary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 (I)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EEA0AAB-3711-8B18-A611-C4E634C7AC89}"/>
              </a:ext>
            </a:extLst>
          </p:cNvPr>
          <p:cNvSpPr txBox="1"/>
          <p:nvPr/>
        </p:nvSpPr>
        <p:spPr>
          <a:xfrm>
            <a:off x="347129" y="3114603"/>
            <a:ext cx="966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rgbClr val="F40E53"/>
                </a:solidFill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7.8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 MN</a:t>
            </a:r>
            <a:endParaRPr lang="it-IT" dirty="0">
              <a:solidFill>
                <a:srgbClr val="F40E53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77D2627-935E-7FF4-D013-F9812CDF39F6}"/>
              </a:ext>
            </a:extLst>
          </p:cNvPr>
          <p:cNvSpPr txBox="1"/>
          <p:nvPr/>
        </p:nvSpPr>
        <p:spPr>
          <a:xfrm>
            <a:off x="1741333" y="2680033"/>
            <a:ext cx="8602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39 MN</a:t>
            </a:r>
            <a:endParaRPr lang="it-IT" dirty="0">
              <a:solidFill>
                <a:srgbClr val="F40E53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A4CC037-0657-5B12-A5CD-DBD2E1BD44BB}"/>
              </a:ext>
            </a:extLst>
          </p:cNvPr>
          <p:cNvSpPr txBox="1"/>
          <p:nvPr/>
        </p:nvSpPr>
        <p:spPr>
          <a:xfrm>
            <a:off x="2600025" y="2805895"/>
            <a:ext cx="11847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rgbClr val="F40E53"/>
                </a:solidFill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1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60 MPa</a:t>
            </a:r>
            <a:endParaRPr lang="it-IT" dirty="0">
              <a:solidFill>
                <a:srgbClr val="F40E53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E0B2C41-8C34-8FB6-D2F7-A267915EBA29}"/>
              </a:ext>
            </a:extLst>
          </p:cNvPr>
          <p:cNvSpPr txBox="1"/>
          <p:nvPr/>
        </p:nvSpPr>
        <p:spPr>
          <a:xfrm>
            <a:off x="1252468" y="3205960"/>
            <a:ext cx="11847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51 MPa</a:t>
            </a:r>
            <a:endParaRPr lang="it-IT" dirty="0">
              <a:solidFill>
                <a:srgbClr val="F40E53"/>
              </a:solidFill>
            </a:endParaRPr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7E66EB1F-C123-86B5-CDEC-2945F608BDF2}"/>
              </a:ext>
            </a:extLst>
          </p:cNvPr>
          <p:cNvSpPr/>
          <p:nvPr/>
        </p:nvSpPr>
        <p:spPr>
          <a:xfrm rot="5400000">
            <a:off x="932106" y="3666465"/>
            <a:ext cx="655716" cy="177904"/>
          </a:xfrm>
          <a:prstGeom prst="rightArrow">
            <a:avLst/>
          </a:prstGeom>
          <a:solidFill>
            <a:srgbClr val="F40E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40E53"/>
              </a:solidFill>
            </a:endParaRPr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EBDD92E6-3DA8-C48E-FBD1-FE5EF0CCC1D9}"/>
              </a:ext>
            </a:extLst>
          </p:cNvPr>
          <p:cNvSpPr/>
          <p:nvPr/>
        </p:nvSpPr>
        <p:spPr>
          <a:xfrm rot="5400000">
            <a:off x="1988094" y="3378043"/>
            <a:ext cx="1137190" cy="362227"/>
          </a:xfrm>
          <a:prstGeom prst="rightArrow">
            <a:avLst/>
          </a:prstGeom>
          <a:solidFill>
            <a:srgbClr val="F40E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40E53"/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1C3A983-9B5D-E3F7-0323-F9D8AD109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4947" y="3549172"/>
            <a:ext cx="3466009" cy="262798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C943F6A-29DA-AF33-034F-B7277E76C1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8134" y="3600617"/>
            <a:ext cx="3592579" cy="25250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A10A027C-1D97-EC0F-C1AE-41520395B456}"/>
                  </a:ext>
                </a:extLst>
              </p:cNvPr>
              <p:cNvSpPr txBox="1"/>
              <p:nvPr/>
            </p:nvSpPr>
            <p:spPr>
              <a:xfrm>
                <a:off x="187212" y="740878"/>
                <a:ext cx="9948190" cy="17851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F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ree radial expansion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, pre-stress added as an external uniform pressure acting on the </a:t>
                </a:r>
                <a14:m>
                  <m:oMath xmlns:m="http://schemas.openxmlformats.org/officeDocument/2006/math">
                    <m:r>
                      <a:rPr lang="it-IT" sz="2000" b="0" i="1" kern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it-IT" sz="2000" b="0" i="1" kern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000" kern="0" dirty="0">
                    <a:solidFill>
                      <a:schemeClr val="accent1"/>
                    </a:solidFill>
                  </a:rPr>
                  <a:t> plane.</a:t>
                </a:r>
              </a:p>
              <a:p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Parametric sweep of the applied force on the boundary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stopped when hoop stress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started to get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negative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 values. Last step: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39 MN on Coil1, 7.8 MN on Coil2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Max hoop stress still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&gt;700 MPa </a:t>
                </a:r>
                <a:r>
                  <a:rPr lang="en-US" sz="2000" kern="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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 Max hoop strain 0.5% &gt; limit hoop strain!</a:t>
                </a:r>
                <a:r>
                  <a:rPr lang="en-US" sz="2000" kern="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</a:t>
                </a:r>
                <a:endParaRPr lang="en-US" sz="2000" kern="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A10A027C-1D97-EC0F-C1AE-41520395B4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12" y="740878"/>
                <a:ext cx="9948190" cy="1785104"/>
              </a:xfrm>
              <a:prstGeom prst="rect">
                <a:avLst/>
              </a:prstGeom>
              <a:blipFill>
                <a:blip r:embed="rId5"/>
                <a:stretch>
                  <a:fillRect l="-674" t="-2397" r="-61" b="-58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D04AE6C3-4DAC-E6C6-07C0-1FF43236CA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81E6EAEC-1DC8-1CFA-CABC-848F10BF51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6000" y="3559156"/>
            <a:ext cx="3916846" cy="2749661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73D9BEF2-D50E-BA63-4592-24A4EEB493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7118" y="3559156"/>
            <a:ext cx="3833838" cy="2691389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D2CB2962-6CB9-01E4-63CF-D7E9A992B3AA}"/>
              </a:ext>
            </a:extLst>
          </p:cNvPr>
          <p:cNvSpPr txBox="1"/>
          <p:nvPr/>
        </p:nvSpPr>
        <p:spPr>
          <a:xfrm>
            <a:off x="9786795" y="2000895"/>
            <a:ext cx="2011520" cy="1200329"/>
          </a:xfrm>
          <a:prstGeom prst="rect">
            <a:avLst/>
          </a:prstGeom>
          <a:noFill/>
          <a:ln w="3810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kern="0" dirty="0">
                <a:solidFill>
                  <a:schemeClr val="accent1"/>
                </a:solidFill>
              </a:rPr>
              <a:t>First </a:t>
            </a:r>
            <a:r>
              <a:rPr lang="it-IT" kern="0" dirty="0" err="1">
                <a:solidFill>
                  <a:schemeClr val="accent1"/>
                </a:solidFill>
              </a:rPr>
              <a:t>approach</a:t>
            </a:r>
            <a:r>
              <a:rPr lang="it-IT" kern="0" dirty="0">
                <a:solidFill>
                  <a:schemeClr val="accent1"/>
                </a:solidFill>
              </a:rPr>
              <a:t>: </a:t>
            </a:r>
            <a:r>
              <a:rPr lang="it-IT" b="1" kern="0" dirty="0" err="1">
                <a:solidFill>
                  <a:schemeClr val="accent1"/>
                </a:solidFill>
              </a:rPr>
              <a:t>avoid</a:t>
            </a:r>
            <a:r>
              <a:rPr lang="it-IT" kern="0" dirty="0">
                <a:solidFill>
                  <a:schemeClr val="accent1"/>
                </a:solidFill>
              </a:rPr>
              <a:t> </a:t>
            </a:r>
            <a:r>
              <a:rPr lang="it-IT" b="1" kern="0" dirty="0">
                <a:solidFill>
                  <a:schemeClr val="accent1"/>
                </a:solidFill>
              </a:rPr>
              <a:t>negative </a:t>
            </a:r>
            <a:r>
              <a:rPr lang="it-IT" b="1" kern="0" dirty="0" err="1">
                <a:solidFill>
                  <a:schemeClr val="accent1"/>
                </a:solidFill>
              </a:rPr>
              <a:t>hoop</a:t>
            </a:r>
            <a:r>
              <a:rPr lang="it-IT" b="1" kern="0" dirty="0">
                <a:solidFill>
                  <a:schemeClr val="accent1"/>
                </a:solidFill>
              </a:rPr>
              <a:t> stress </a:t>
            </a:r>
            <a:r>
              <a:rPr lang="it-IT" kern="0" dirty="0" err="1">
                <a:solidFill>
                  <a:schemeClr val="accent1"/>
                </a:solidFill>
              </a:rPr>
              <a:t>values</a:t>
            </a:r>
            <a:r>
              <a:rPr lang="it-IT" kern="0" dirty="0">
                <a:solidFill>
                  <a:schemeClr val="accent1"/>
                </a:solidFill>
              </a:rPr>
              <a:t>!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075D38E-280D-243B-7DBA-C0496D9F71A7}"/>
              </a:ext>
            </a:extLst>
          </p:cNvPr>
          <p:cNvSpPr txBox="1"/>
          <p:nvPr/>
        </p:nvSpPr>
        <p:spPr>
          <a:xfrm>
            <a:off x="0" y="6334389"/>
            <a:ext cx="3441810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2F9BC1"/>
                </a:solidFill>
              </a:rPr>
              <a:t>N.B: 6D stage </a:t>
            </a:r>
            <a:r>
              <a:rPr lang="it-IT" sz="1200" b="1" dirty="0">
                <a:solidFill>
                  <a:srgbClr val="2F9BC1"/>
                </a:solidFill>
              </a:rPr>
              <a:t>lattice</a:t>
            </a:r>
            <a:r>
              <a:rPr lang="it-IT" sz="1200" dirty="0">
                <a:solidFill>
                  <a:srgbClr val="2F9BC1"/>
                </a:solidFill>
              </a:rPr>
              <a:t> </a:t>
            </a:r>
            <a:r>
              <a:rPr lang="it-IT" sz="1200" dirty="0" err="1">
                <a:solidFill>
                  <a:srgbClr val="2F9BC1"/>
                </a:solidFill>
              </a:rPr>
              <a:t>considered</a:t>
            </a:r>
            <a:r>
              <a:rPr lang="it-IT" sz="1200" dirty="0">
                <a:solidFill>
                  <a:srgbClr val="2F9BC1"/>
                </a:solidFill>
              </a:rPr>
              <a:t>!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1CA1376B-D68D-4909-F7BB-6F6E5513C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19EAC26C-ACA3-5315-C317-4E7C2FEC4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1149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E58107-CBD6-F440-5073-E89076B53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0F4A735-A144-3303-E6AE-A11AA0BF84AE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Prestress Study: Pressure</a:t>
            </a:r>
            <a:r>
              <a:rPr lang="en-US" kern="0" noProof="0" dirty="0"/>
              <a:t> on free boundary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 (I)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921829B-1132-6AE3-EE31-F3E8A7D94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4947" y="3549172"/>
            <a:ext cx="3466009" cy="262798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DCBC9D6-F0DC-EF70-070E-87BB5AF7F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8134" y="3600617"/>
            <a:ext cx="3592579" cy="25250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8E780781-B037-9CEB-5C17-731A4BD5C210}"/>
                  </a:ext>
                </a:extLst>
              </p:cNvPr>
              <p:cNvSpPr txBox="1"/>
              <p:nvPr/>
            </p:nvSpPr>
            <p:spPr>
              <a:xfrm>
                <a:off x="187212" y="740878"/>
                <a:ext cx="9948190" cy="17851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F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ree radial expansion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, pre-stress added as an external uniform pressure acting on the </a:t>
                </a:r>
                <a14:m>
                  <m:oMath xmlns:m="http://schemas.openxmlformats.org/officeDocument/2006/math">
                    <m:r>
                      <a:rPr lang="it-IT" sz="2000" b="0" i="1" kern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it-IT" sz="2000" b="0" i="1" kern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000" kern="0" dirty="0">
                    <a:solidFill>
                      <a:schemeClr val="accent1"/>
                    </a:solidFill>
                  </a:rPr>
                  <a:t> plane.</a:t>
                </a:r>
              </a:p>
              <a:p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Parametric sweep of the applied force on the boundary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stopped when hoop stress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started to get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negative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 values. Last step: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39 MN on Coil1, 7.8 MN on Coil2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Max hoop stress still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&gt;700 MPa </a:t>
                </a:r>
                <a:r>
                  <a:rPr lang="en-US" sz="2000" kern="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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 Max hoop strain 0.5% &gt; limit hoop strain!</a:t>
                </a:r>
                <a:r>
                  <a:rPr lang="en-US" sz="2000" kern="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</a:t>
                </a:r>
                <a:endParaRPr lang="en-US" sz="2000" kern="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A10A027C-1D97-EC0F-C1AE-41520395B4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12" y="740878"/>
                <a:ext cx="9948190" cy="1785104"/>
              </a:xfrm>
              <a:prstGeom prst="rect">
                <a:avLst/>
              </a:prstGeom>
              <a:blipFill>
                <a:blip r:embed="rId5"/>
                <a:stretch>
                  <a:fillRect l="-674" t="-2397" r="-61" b="-58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0E48C4BE-2D2C-EE71-49A0-3759B55FAD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0919DE2E-D836-2244-BC5D-4A824EBB0B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6000" y="3559156"/>
            <a:ext cx="3916846" cy="2749661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30565570-D8AA-44A7-A3CB-1E4E63540D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7118" y="3559156"/>
            <a:ext cx="3833838" cy="2691389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C52B92D5-76F3-66AD-97AF-2047CB69BEBE}"/>
              </a:ext>
            </a:extLst>
          </p:cNvPr>
          <p:cNvSpPr txBox="1"/>
          <p:nvPr/>
        </p:nvSpPr>
        <p:spPr>
          <a:xfrm>
            <a:off x="9786795" y="2000895"/>
            <a:ext cx="2011520" cy="1200329"/>
          </a:xfrm>
          <a:prstGeom prst="rect">
            <a:avLst/>
          </a:prstGeom>
          <a:noFill/>
          <a:ln w="3810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kern="0" dirty="0">
                <a:solidFill>
                  <a:schemeClr val="accent1"/>
                </a:solidFill>
              </a:rPr>
              <a:t>First </a:t>
            </a:r>
            <a:r>
              <a:rPr lang="it-IT" kern="0" dirty="0" err="1">
                <a:solidFill>
                  <a:schemeClr val="accent1"/>
                </a:solidFill>
              </a:rPr>
              <a:t>approach</a:t>
            </a:r>
            <a:r>
              <a:rPr lang="it-IT" kern="0" dirty="0">
                <a:solidFill>
                  <a:schemeClr val="accent1"/>
                </a:solidFill>
              </a:rPr>
              <a:t>: </a:t>
            </a:r>
            <a:r>
              <a:rPr lang="it-IT" b="1" kern="0" dirty="0" err="1">
                <a:solidFill>
                  <a:schemeClr val="accent1"/>
                </a:solidFill>
              </a:rPr>
              <a:t>avoid</a:t>
            </a:r>
            <a:r>
              <a:rPr lang="it-IT" kern="0" dirty="0">
                <a:solidFill>
                  <a:schemeClr val="accent1"/>
                </a:solidFill>
              </a:rPr>
              <a:t> </a:t>
            </a:r>
            <a:r>
              <a:rPr lang="it-IT" b="1" kern="0" dirty="0">
                <a:solidFill>
                  <a:schemeClr val="accent1"/>
                </a:solidFill>
              </a:rPr>
              <a:t>negative </a:t>
            </a:r>
            <a:r>
              <a:rPr lang="it-IT" b="1" kern="0" dirty="0" err="1">
                <a:solidFill>
                  <a:schemeClr val="accent1"/>
                </a:solidFill>
              </a:rPr>
              <a:t>hoop</a:t>
            </a:r>
            <a:r>
              <a:rPr lang="it-IT" b="1" kern="0" dirty="0">
                <a:solidFill>
                  <a:schemeClr val="accent1"/>
                </a:solidFill>
              </a:rPr>
              <a:t> stress </a:t>
            </a:r>
            <a:r>
              <a:rPr lang="it-IT" kern="0" dirty="0" err="1">
                <a:solidFill>
                  <a:schemeClr val="accent1"/>
                </a:solidFill>
              </a:rPr>
              <a:t>values</a:t>
            </a:r>
            <a:r>
              <a:rPr lang="it-IT" kern="0" dirty="0">
                <a:solidFill>
                  <a:schemeClr val="accent1"/>
                </a:solidFill>
              </a:rPr>
              <a:t>!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FE5F26CF-13EC-1984-4DFE-3F73B66A4D53}"/>
              </a:ext>
            </a:extLst>
          </p:cNvPr>
          <p:cNvSpPr txBox="1"/>
          <p:nvPr/>
        </p:nvSpPr>
        <p:spPr>
          <a:xfrm>
            <a:off x="0" y="6334389"/>
            <a:ext cx="3441810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2F9BC1"/>
                </a:solidFill>
              </a:rPr>
              <a:t>N.B: 6D stage </a:t>
            </a:r>
            <a:r>
              <a:rPr lang="it-IT" sz="1200" b="1" dirty="0">
                <a:solidFill>
                  <a:srgbClr val="2F9BC1"/>
                </a:solidFill>
              </a:rPr>
              <a:t>lattice</a:t>
            </a:r>
            <a:r>
              <a:rPr lang="it-IT" sz="1200" dirty="0">
                <a:solidFill>
                  <a:srgbClr val="2F9BC1"/>
                </a:solidFill>
              </a:rPr>
              <a:t> </a:t>
            </a:r>
            <a:r>
              <a:rPr lang="it-IT" sz="1200" dirty="0" err="1">
                <a:solidFill>
                  <a:srgbClr val="2F9BC1"/>
                </a:solidFill>
              </a:rPr>
              <a:t>considered</a:t>
            </a:r>
            <a:r>
              <a:rPr lang="it-IT" sz="1200" dirty="0">
                <a:solidFill>
                  <a:srgbClr val="2F9BC1"/>
                </a:solidFill>
              </a:rPr>
              <a:t>!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691D5BDD-BBD8-8DF5-04D5-3597EB02A1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FB4CEF71-ABAE-2622-59D9-3DFD386C9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pic>
        <p:nvPicPr>
          <p:cNvPr id="6" name="Immagine 17">
            <a:extLst>
              <a:ext uri="{FF2B5EF4-FFF2-40B4-BE49-F238E27FC236}">
                <a16:creationId xmlns:a16="http://schemas.microsoft.com/office/drawing/2014/main" id="{04A2B4BF-453B-B53C-E9EE-B686C2468E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5297" y="3526897"/>
            <a:ext cx="3912369" cy="2746518"/>
          </a:xfrm>
          <a:prstGeom prst="rect">
            <a:avLst/>
          </a:prstGeom>
        </p:spPr>
      </p:pic>
      <p:sp>
        <p:nvSpPr>
          <p:cNvPr id="11" name="CasellaDiTesto 21">
            <a:extLst>
              <a:ext uri="{FF2B5EF4-FFF2-40B4-BE49-F238E27FC236}">
                <a16:creationId xmlns:a16="http://schemas.microsoft.com/office/drawing/2014/main" id="{A944D9F6-35B0-D8EA-67E2-354A751EDFE5}"/>
              </a:ext>
            </a:extLst>
          </p:cNvPr>
          <p:cNvSpPr txBox="1"/>
          <p:nvPr/>
        </p:nvSpPr>
        <p:spPr>
          <a:xfrm>
            <a:off x="4529735" y="2929937"/>
            <a:ext cx="2703170" cy="369332"/>
          </a:xfrm>
          <a:prstGeom prst="rect">
            <a:avLst/>
          </a:prstGeom>
          <a:noFill/>
          <a:ln w="3810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kern="0" dirty="0">
                <a:solidFill>
                  <a:schemeClr val="accent1"/>
                </a:solidFill>
              </a:rPr>
              <a:t>Max </a:t>
            </a:r>
            <a:r>
              <a:rPr lang="it-IT" kern="0" dirty="0" err="1">
                <a:solidFill>
                  <a:schemeClr val="accent1"/>
                </a:solidFill>
              </a:rPr>
              <a:t>hoop</a:t>
            </a:r>
            <a:r>
              <a:rPr lang="it-IT" kern="0" dirty="0">
                <a:solidFill>
                  <a:schemeClr val="accent1"/>
                </a:solidFill>
              </a:rPr>
              <a:t> strain &gt; 0.3 %...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9" name="Ovale 22">
            <a:extLst>
              <a:ext uri="{FF2B5EF4-FFF2-40B4-BE49-F238E27FC236}">
                <a16:creationId xmlns:a16="http://schemas.microsoft.com/office/drawing/2014/main" id="{B09601E9-EE37-9A35-EFCA-0937F8FA738A}"/>
              </a:ext>
            </a:extLst>
          </p:cNvPr>
          <p:cNvSpPr/>
          <p:nvPr/>
        </p:nvSpPr>
        <p:spPr>
          <a:xfrm>
            <a:off x="3336919" y="3696581"/>
            <a:ext cx="478029" cy="325673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40E53"/>
              </a:solidFill>
            </a:endParaRPr>
          </a:p>
        </p:txBody>
      </p:sp>
      <p:cxnSp>
        <p:nvCxnSpPr>
          <p:cNvPr id="25" name="Connettore 2 23">
            <a:extLst>
              <a:ext uri="{FF2B5EF4-FFF2-40B4-BE49-F238E27FC236}">
                <a16:creationId xmlns:a16="http://schemas.microsoft.com/office/drawing/2014/main" id="{64A664D5-8E91-1F6C-265F-7D4892980ABE}"/>
              </a:ext>
            </a:extLst>
          </p:cNvPr>
          <p:cNvCxnSpPr>
            <a:cxnSpLocks/>
            <a:stCxn id="19" idx="6"/>
          </p:cNvCxnSpPr>
          <p:nvPr/>
        </p:nvCxnSpPr>
        <p:spPr>
          <a:xfrm flipV="1">
            <a:off x="3814948" y="3342231"/>
            <a:ext cx="968808" cy="517187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416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21005E74-1698-18F6-78A5-FBE7ABB2F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1524" y="3590616"/>
            <a:ext cx="3579916" cy="254509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4A0008E-35A7-542D-34E6-2B9CE354AC49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lvl="0">
              <a:defRPr/>
            </a:pPr>
            <a:r>
              <a:rPr lang="en-US" kern="0" dirty="0"/>
              <a:t>Prestress Study: Pressure on free boundary (II)</a:t>
            </a:r>
            <a:endParaRPr lang="en-US" sz="7200" kern="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EEA0AAB-3711-8B18-A611-C4E634C7AC89}"/>
              </a:ext>
            </a:extLst>
          </p:cNvPr>
          <p:cNvSpPr txBox="1"/>
          <p:nvPr/>
        </p:nvSpPr>
        <p:spPr>
          <a:xfrm>
            <a:off x="200108" y="3075598"/>
            <a:ext cx="10601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0" noProof="0" dirty="0">
                <a:solidFill>
                  <a:srgbClr val="F40E53"/>
                </a:solidFill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27.5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 MN</a:t>
            </a:r>
            <a:endParaRPr lang="it-IT" dirty="0">
              <a:solidFill>
                <a:srgbClr val="F40E53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77D2627-935E-7FF4-D013-F9812CDF39F6}"/>
              </a:ext>
            </a:extLst>
          </p:cNvPr>
          <p:cNvSpPr txBox="1"/>
          <p:nvPr/>
        </p:nvSpPr>
        <p:spPr>
          <a:xfrm>
            <a:off x="1793856" y="2702898"/>
            <a:ext cx="8602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55 MN</a:t>
            </a:r>
            <a:endParaRPr lang="it-IT" dirty="0">
              <a:solidFill>
                <a:srgbClr val="F40E53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A4CC037-0657-5B12-A5CD-DBD2E1BD44BB}"/>
              </a:ext>
            </a:extLst>
          </p:cNvPr>
          <p:cNvSpPr txBox="1"/>
          <p:nvPr/>
        </p:nvSpPr>
        <p:spPr>
          <a:xfrm>
            <a:off x="2650305" y="2821669"/>
            <a:ext cx="11847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rgbClr val="F40E53"/>
                </a:solidFill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225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 MPa</a:t>
            </a:r>
            <a:endParaRPr lang="it-IT" dirty="0">
              <a:solidFill>
                <a:srgbClr val="F40E53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E0B2C41-8C34-8FB6-D2F7-A267915EBA29}"/>
              </a:ext>
            </a:extLst>
          </p:cNvPr>
          <p:cNvSpPr txBox="1"/>
          <p:nvPr/>
        </p:nvSpPr>
        <p:spPr>
          <a:xfrm>
            <a:off x="1201483" y="3175228"/>
            <a:ext cx="11847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rgbClr val="F40E5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180 MPa</a:t>
            </a:r>
            <a:endParaRPr lang="it-IT" dirty="0">
              <a:solidFill>
                <a:srgbClr val="F40E53"/>
              </a:solidFill>
            </a:endParaRPr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7E66EB1F-C123-86B5-CDEC-2945F608BDF2}"/>
              </a:ext>
            </a:extLst>
          </p:cNvPr>
          <p:cNvSpPr/>
          <p:nvPr/>
        </p:nvSpPr>
        <p:spPr>
          <a:xfrm rot="5400000">
            <a:off x="875990" y="3559548"/>
            <a:ext cx="655716" cy="290137"/>
          </a:xfrm>
          <a:prstGeom prst="rightArrow">
            <a:avLst/>
          </a:prstGeom>
          <a:solidFill>
            <a:srgbClr val="F40E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EBDD92E6-3DA8-C48E-FBD1-FE5EF0CCC1D9}"/>
              </a:ext>
            </a:extLst>
          </p:cNvPr>
          <p:cNvSpPr/>
          <p:nvPr/>
        </p:nvSpPr>
        <p:spPr>
          <a:xfrm rot="5400000">
            <a:off x="2059026" y="3307111"/>
            <a:ext cx="1041915" cy="408817"/>
          </a:xfrm>
          <a:prstGeom prst="rightArrow">
            <a:avLst/>
          </a:prstGeom>
          <a:solidFill>
            <a:srgbClr val="F40E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1C3A983-9B5D-E3F7-0323-F9D8AD109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4947" y="3631106"/>
            <a:ext cx="3466009" cy="2464116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C943F6A-29DA-AF33-034F-B7277E76C1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8533" y="3600617"/>
            <a:ext cx="3551780" cy="25250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A10A027C-1D97-EC0F-C1AE-41520395B456}"/>
                  </a:ext>
                </a:extLst>
              </p:cNvPr>
              <p:cNvSpPr txBox="1"/>
              <p:nvPr/>
            </p:nvSpPr>
            <p:spPr>
              <a:xfrm>
                <a:off x="187213" y="740878"/>
                <a:ext cx="10227804" cy="17851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u="sng" kern="0" dirty="0">
                    <a:solidFill>
                      <a:schemeClr val="accent1"/>
                    </a:solidFill>
                  </a:rPr>
                  <a:t>Free radial expansion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, pre-stress added as an external uniform pressure acting on the </a:t>
                </a:r>
                <a14:m>
                  <m:oMath xmlns:m="http://schemas.openxmlformats.org/officeDocument/2006/math">
                    <m:r>
                      <a:rPr lang="it-IT" sz="2000" b="0" i="1" kern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it-IT" sz="2000" b="0" i="1" kern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000" kern="0" dirty="0">
                    <a:solidFill>
                      <a:schemeClr val="accent1"/>
                    </a:solidFill>
                  </a:rPr>
                  <a:t> plane.</a:t>
                </a:r>
              </a:p>
              <a:p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Parametric sweep of the applied force on the boundary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stopped when hoop strain &lt; 0.3% reached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... BUT negative hoop stress. 	       Last step: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55 MN on Coil1, 27.5 MN on Coil2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u="sng" kern="0" dirty="0">
                    <a:solidFill>
                      <a:schemeClr val="accent1"/>
                    </a:solidFill>
                  </a:rPr>
                  <a:t>Max </a:t>
                </a:r>
                <a:r>
                  <a:rPr lang="en-US" sz="2000" b="1" u="sng" kern="0" dirty="0">
                    <a:solidFill>
                      <a:schemeClr val="accent1"/>
                    </a:solidFill>
                  </a:rPr>
                  <a:t>hoop stress 393 MPa / -269 MPa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 Max hoop strain 0.28% &lt; limit hoop strain!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A10A027C-1D97-EC0F-C1AE-41520395B4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13" y="740878"/>
                <a:ext cx="10227804" cy="1785104"/>
              </a:xfrm>
              <a:prstGeom prst="rect">
                <a:avLst/>
              </a:prstGeom>
              <a:blipFill>
                <a:blip r:embed="rId5"/>
                <a:stretch>
                  <a:fillRect l="-656" t="-2397" r="-894" b="-5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D04AE6C3-4DAC-E6C6-07C0-1FF43236CA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1E6EAEC-1DC8-1CFA-CABC-848F10BF51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2496" y="3454468"/>
            <a:ext cx="3867654" cy="2749661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3D9BEF2-D50E-BA63-4592-24A4EEB493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33092" y="3454468"/>
            <a:ext cx="3785689" cy="2691389"/>
          </a:xfrm>
          <a:prstGeom prst="rect">
            <a:avLst/>
          </a:prstGeom>
        </p:spPr>
      </p:pic>
      <p:sp>
        <p:nvSpPr>
          <p:cNvPr id="27" name="Freccia a destra 26">
            <a:extLst>
              <a:ext uri="{FF2B5EF4-FFF2-40B4-BE49-F238E27FC236}">
                <a16:creationId xmlns:a16="http://schemas.microsoft.com/office/drawing/2014/main" id="{8D50ABA5-6BE8-0A99-AC2E-2A12CAA5D43C}"/>
              </a:ext>
            </a:extLst>
          </p:cNvPr>
          <p:cNvSpPr/>
          <p:nvPr/>
        </p:nvSpPr>
        <p:spPr>
          <a:xfrm>
            <a:off x="4651179" y="1876070"/>
            <a:ext cx="501650" cy="120650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A9747CD-D4B3-2C19-0DB6-CB11EAAA0A51}"/>
              </a:ext>
            </a:extLst>
          </p:cNvPr>
          <p:cNvSpPr txBox="1"/>
          <p:nvPr/>
        </p:nvSpPr>
        <p:spPr>
          <a:xfrm>
            <a:off x="10415017" y="2241233"/>
            <a:ext cx="1433326" cy="923330"/>
          </a:xfrm>
          <a:prstGeom prst="rect">
            <a:avLst/>
          </a:prstGeom>
          <a:noFill/>
          <a:ln w="3810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kern="0" dirty="0" err="1">
                <a:solidFill>
                  <a:schemeClr val="accent1"/>
                </a:solidFill>
              </a:rPr>
              <a:t>Approach</a:t>
            </a:r>
            <a:r>
              <a:rPr lang="it-IT" kern="0" dirty="0">
                <a:solidFill>
                  <a:schemeClr val="accent1"/>
                </a:solidFill>
              </a:rPr>
              <a:t>: </a:t>
            </a:r>
            <a:r>
              <a:rPr lang="it-IT" b="1" kern="0" dirty="0" err="1">
                <a:solidFill>
                  <a:schemeClr val="accent1"/>
                </a:solidFill>
              </a:rPr>
              <a:t>hoop</a:t>
            </a:r>
            <a:r>
              <a:rPr lang="it-IT" b="1" kern="0" dirty="0">
                <a:solidFill>
                  <a:schemeClr val="accent1"/>
                </a:solidFill>
              </a:rPr>
              <a:t> strain &lt; 0.3% !!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8" name="CasellaDiTesto 32">
            <a:extLst>
              <a:ext uri="{FF2B5EF4-FFF2-40B4-BE49-F238E27FC236}">
                <a16:creationId xmlns:a16="http://schemas.microsoft.com/office/drawing/2014/main" id="{71D879DE-98A0-5F51-BCCE-4CDA21EF2396}"/>
              </a:ext>
            </a:extLst>
          </p:cNvPr>
          <p:cNvSpPr txBox="1"/>
          <p:nvPr/>
        </p:nvSpPr>
        <p:spPr>
          <a:xfrm>
            <a:off x="0" y="6334389"/>
            <a:ext cx="3441810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2F9BC1"/>
                </a:solidFill>
              </a:rPr>
              <a:t>N.B: 6D stage </a:t>
            </a:r>
            <a:r>
              <a:rPr lang="it-IT" sz="1200" b="1" dirty="0">
                <a:solidFill>
                  <a:srgbClr val="2F9BC1"/>
                </a:solidFill>
              </a:rPr>
              <a:t>lattice</a:t>
            </a:r>
            <a:r>
              <a:rPr lang="it-IT" sz="1200" dirty="0">
                <a:solidFill>
                  <a:srgbClr val="2F9BC1"/>
                </a:solidFill>
              </a:rPr>
              <a:t> </a:t>
            </a:r>
            <a:r>
              <a:rPr lang="it-IT" sz="1200" dirty="0" err="1">
                <a:solidFill>
                  <a:srgbClr val="2F9BC1"/>
                </a:solidFill>
              </a:rPr>
              <a:t>considered</a:t>
            </a:r>
            <a:r>
              <a:rPr lang="it-IT" sz="1200" dirty="0">
                <a:solidFill>
                  <a:srgbClr val="2F9BC1"/>
                </a:solidFill>
              </a:rPr>
              <a:t>!</a:t>
            </a:r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E4C92489-FF01-13B6-5D0B-91E0939F81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21" name="Footer Placeholder 7">
            <a:extLst>
              <a:ext uri="{FF2B5EF4-FFF2-40B4-BE49-F238E27FC236}">
                <a16:creationId xmlns:a16="http://schemas.microsoft.com/office/drawing/2014/main" id="{3B6E7705-F3C7-1A88-790E-CEC8826A9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sp>
        <p:nvSpPr>
          <p:cNvPr id="6" name="Rettangolo con angoli arrotondati 4">
            <a:extLst>
              <a:ext uri="{FF2B5EF4-FFF2-40B4-BE49-F238E27FC236}">
                <a16:creationId xmlns:a16="http://schemas.microsoft.com/office/drawing/2014/main" id="{BD2C950D-BC37-4CF8-5017-A9FE051FCAF4}"/>
              </a:ext>
            </a:extLst>
          </p:cNvPr>
          <p:cNvSpPr/>
          <p:nvPr/>
        </p:nvSpPr>
        <p:spPr>
          <a:xfrm>
            <a:off x="3666745" y="2118672"/>
            <a:ext cx="1100790" cy="412049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\</a:t>
            </a:r>
          </a:p>
        </p:txBody>
      </p:sp>
    </p:spTree>
    <p:extLst>
      <p:ext uri="{BB962C8B-B14F-4D97-AF65-F5344CB8AC3E}">
        <p14:creationId xmlns:p14="http://schemas.microsoft.com/office/powerpoint/2010/main" val="1964917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298FC-FA73-F089-55B3-AFDDCF1045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B11FA52E-BACC-A6C1-C058-8CEFBE4EE125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lvl="0">
              <a:defRPr/>
            </a:pPr>
            <a:r>
              <a:rPr lang="en-US" kern="0" dirty="0"/>
              <a:t>Prestress Study: Pressure on free boundary (II)</a:t>
            </a:r>
            <a:endParaRPr lang="en-US" sz="7200" kern="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5018FA0-D2CB-5D7B-A46F-22965AA450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4947" y="3631106"/>
            <a:ext cx="3466009" cy="2464116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9ED0DF68-370A-8A87-E962-FE3947F9A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8533" y="3600617"/>
            <a:ext cx="3551780" cy="25250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FF91502F-B1BC-0985-5EBF-8A1868F8C7F0}"/>
                  </a:ext>
                </a:extLst>
              </p:cNvPr>
              <p:cNvSpPr txBox="1"/>
              <p:nvPr/>
            </p:nvSpPr>
            <p:spPr>
              <a:xfrm>
                <a:off x="187213" y="740878"/>
                <a:ext cx="10227804" cy="17851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u="sng" kern="0" dirty="0">
                    <a:solidFill>
                      <a:schemeClr val="accent1"/>
                    </a:solidFill>
                  </a:rPr>
                  <a:t>Free radial expansion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, pre-stress added as an external uniform pressure acting on the </a:t>
                </a:r>
                <a14:m>
                  <m:oMath xmlns:m="http://schemas.openxmlformats.org/officeDocument/2006/math">
                    <m:r>
                      <a:rPr lang="it-IT" sz="2000" b="0" i="1" kern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it-IT" sz="2000" b="0" i="1" kern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000" kern="0" dirty="0">
                    <a:solidFill>
                      <a:schemeClr val="accent1"/>
                    </a:solidFill>
                  </a:rPr>
                  <a:t> plane.</a:t>
                </a:r>
              </a:p>
              <a:p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Parametric sweep of the applied force on the boundary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stopped when hoop strain &lt; 0.3% reached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... BUT negative hoop stress. 	       Last step: </a:t>
                </a:r>
                <a:r>
                  <a:rPr lang="en-US" sz="2000" u="sng" kern="0" dirty="0">
                    <a:solidFill>
                      <a:schemeClr val="accent1"/>
                    </a:solidFill>
                  </a:rPr>
                  <a:t>55 MN on Coil1, 27.5 MN on Coil2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u="sng" kern="0" dirty="0">
                    <a:solidFill>
                      <a:schemeClr val="accent1"/>
                    </a:solidFill>
                  </a:rPr>
                  <a:t>Max </a:t>
                </a:r>
                <a:r>
                  <a:rPr lang="en-US" sz="2000" b="1" u="sng" kern="0" dirty="0">
                    <a:solidFill>
                      <a:schemeClr val="accent1"/>
                    </a:solidFill>
                  </a:rPr>
                  <a:t>hoop stress 393 MPa / -269 MPa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 Max hoop strain 0.28% &lt; limit hoop strain!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A10A027C-1D97-EC0F-C1AE-41520395B4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13" y="740878"/>
                <a:ext cx="10227804" cy="1785104"/>
              </a:xfrm>
              <a:prstGeom prst="rect">
                <a:avLst/>
              </a:prstGeom>
              <a:blipFill>
                <a:blip r:embed="rId5"/>
                <a:stretch>
                  <a:fillRect l="-656" t="-2397" r="-894" b="-5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5E0E2993-B5E4-4932-DCD4-D7C19729E93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754B018-F4DD-EB87-B8F5-3DD3F90CEF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2496" y="3454468"/>
            <a:ext cx="3867654" cy="2749661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571611F5-30EF-0855-C8EC-F1E86C17B0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33092" y="3454468"/>
            <a:ext cx="3785689" cy="2691389"/>
          </a:xfrm>
          <a:prstGeom prst="rect">
            <a:avLst/>
          </a:prstGeom>
        </p:spPr>
      </p:pic>
      <p:sp>
        <p:nvSpPr>
          <p:cNvPr id="27" name="Freccia a destra 26">
            <a:extLst>
              <a:ext uri="{FF2B5EF4-FFF2-40B4-BE49-F238E27FC236}">
                <a16:creationId xmlns:a16="http://schemas.microsoft.com/office/drawing/2014/main" id="{59547EF2-361F-9DCE-CB41-F0AC3635AE8E}"/>
              </a:ext>
            </a:extLst>
          </p:cNvPr>
          <p:cNvSpPr/>
          <p:nvPr/>
        </p:nvSpPr>
        <p:spPr>
          <a:xfrm>
            <a:off x="4651179" y="1876070"/>
            <a:ext cx="501650" cy="120650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FCEBBCFF-706A-7D19-A270-4D3327B7973F}"/>
              </a:ext>
            </a:extLst>
          </p:cNvPr>
          <p:cNvSpPr txBox="1"/>
          <p:nvPr/>
        </p:nvSpPr>
        <p:spPr>
          <a:xfrm>
            <a:off x="10415017" y="2241233"/>
            <a:ext cx="1433326" cy="923330"/>
          </a:xfrm>
          <a:prstGeom prst="rect">
            <a:avLst/>
          </a:prstGeom>
          <a:noFill/>
          <a:ln w="3810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kern="0" dirty="0" err="1">
                <a:solidFill>
                  <a:schemeClr val="accent1"/>
                </a:solidFill>
              </a:rPr>
              <a:t>Approach</a:t>
            </a:r>
            <a:r>
              <a:rPr lang="it-IT" kern="0" dirty="0">
                <a:solidFill>
                  <a:schemeClr val="accent1"/>
                </a:solidFill>
              </a:rPr>
              <a:t>: </a:t>
            </a:r>
            <a:r>
              <a:rPr lang="it-IT" b="1" kern="0" dirty="0" err="1">
                <a:solidFill>
                  <a:schemeClr val="accent1"/>
                </a:solidFill>
              </a:rPr>
              <a:t>hoop</a:t>
            </a:r>
            <a:r>
              <a:rPr lang="it-IT" b="1" kern="0" dirty="0">
                <a:solidFill>
                  <a:schemeClr val="accent1"/>
                </a:solidFill>
              </a:rPr>
              <a:t> strain &lt; 0.3% !!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8" name="CasellaDiTesto 32">
            <a:extLst>
              <a:ext uri="{FF2B5EF4-FFF2-40B4-BE49-F238E27FC236}">
                <a16:creationId xmlns:a16="http://schemas.microsoft.com/office/drawing/2014/main" id="{27B95A17-A714-807D-B90D-DBB2638A6A43}"/>
              </a:ext>
            </a:extLst>
          </p:cNvPr>
          <p:cNvSpPr txBox="1"/>
          <p:nvPr/>
        </p:nvSpPr>
        <p:spPr>
          <a:xfrm>
            <a:off x="0" y="6334389"/>
            <a:ext cx="3441810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2F9BC1"/>
                </a:solidFill>
              </a:rPr>
              <a:t>N.B: 6D stage </a:t>
            </a:r>
            <a:r>
              <a:rPr lang="it-IT" sz="1200" b="1" dirty="0">
                <a:solidFill>
                  <a:srgbClr val="2F9BC1"/>
                </a:solidFill>
              </a:rPr>
              <a:t>lattice</a:t>
            </a:r>
            <a:r>
              <a:rPr lang="it-IT" sz="1200" dirty="0">
                <a:solidFill>
                  <a:srgbClr val="2F9BC1"/>
                </a:solidFill>
              </a:rPr>
              <a:t> </a:t>
            </a:r>
            <a:r>
              <a:rPr lang="it-IT" sz="1200" dirty="0" err="1">
                <a:solidFill>
                  <a:srgbClr val="2F9BC1"/>
                </a:solidFill>
              </a:rPr>
              <a:t>considered</a:t>
            </a:r>
            <a:r>
              <a:rPr lang="it-IT" sz="1200" dirty="0">
                <a:solidFill>
                  <a:srgbClr val="2F9BC1"/>
                </a:solidFill>
              </a:rPr>
              <a:t>!</a:t>
            </a:r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5CCEBFDA-8E42-53FB-3E96-49483CCB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21" name="Footer Placeholder 7">
            <a:extLst>
              <a:ext uri="{FF2B5EF4-FFF2-40B4-BE49-F238E27FC236}">
                <a16:creationId xmlns:a16="http://schemas.microsoft.com/office/drawing/2014/main" id="{383E60A6-E61B-B700-CB69-328D3A540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sp>
        <p:nvSpPr>
          <p:cNvPr id="6" name="Rettangolo con angoli arrotondati 4">
            <a:extLst>
              <a:ext uri="{FF2B5EF4-FFF2-40B4-BE49-F238E27FC236}">
                <a16:creationId xmlns:a16="http://schemas.microsoft.com/office/drawing/2014/main" id="{BEE4EE83-3C0E-5F9C-F057-D9C2CFBF816B}"/>
              </a:ext>
            </a:extLst>
          </p:cNvPr>
          <p:cNvSpPr/>
          <p:nvPr/>
        </p:nvSpPr>
        <p:spPr>
          <a:xfrm>
            <a:off x="3666745" y="2118672"/>
            <a:ext cx="1100790" cy="412049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\</a:t>
            </a:r>
          </a:p>
        </p:txBody>
      </p:sp>
      <p:pic>
        <p:nvPicPr>
          <p:cNvPr id="22" name="Immagine 7">
            <a:extLst>
              <a:ext uri="{FF2B5EF4-FFF2-40B4-BE49-F238E27FC236}">
                <a16:creationId xmlns:a16="http://schemas.microsoft.com/office/drawing/2014/main" id="{04A2B4BF-453B-B53C-E9EE-B686C2468E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1765" y="3422209"/>
            <a:ext cx="3863233" cy="2746518"/>
          </a:xfrm>
          <a:prstGeom prst="rect">
            <a:avLst/>
          </a:prstGeom>
        </p:spPr>
      </p:pic>
      <p:sp>
        <p:nvSpPr>
          <p:cNvPr id="23" name="CasellaDiTesto 18">
            <a:extLst>
              <a:ext uri="{FF2B5EF4-FFF2-40B4-BE49-F238E27FC236}">
                <a16:creationId xmlns:a16="http://schemas.microsoft.com/office/drawing/2014/main" id="{A944D9F6-35B0-D8EA-67E2-354A751EDFE5}"/>
              </a:ext>
            </a:extLst>
          </p:cNvPr>
          <p:cNvSpPr txBox="1"/>
          <p:nvPr/>
        </p:nvSpPr>
        <p:spPr>
          <a:xfrm>
            <a:off x="4491634" y="2825249"/>
            <a:ext cx="2704693" cy="369332"/>
          </a:xfrm>
          <a:prstGeom prst="rect">
            <a:avLst/>
          </a:prstGeom>
          <a:noFill/>
          <a:ln w="3810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kern="0" dirty="0">
                <a:solidFill>
                  <a:schemeClr val="accent1"/>
                </a:solidFill>
              </a:rPr>
              <a:t>Max </a:t>
            </a:r>
            <a:r>
              <a:rPr lang="it-IT" kern="0" dirty="0" err="1">
                <a:solidFill>
                  <a:schemeClr val="accent1"/>
                </a:solidFill>
              </a:rPr>
              <a:t>hoop</a:t>
            </a:r>
            <a:r>
              <a:rPr lang="it-IT" kern="0" dirty="0">
                <a:solidFill>
                  <a:schemeClr val="accent1"/>
                </a:solidFill>
              </a:rPr>
              <a:t> strain &lt; 0.3 % !! 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24" name="Ovale 24">
            <a:extLst>
              <a:ext uri="{FF2B5EF4-FFF2-40B4-BE49-F238E27FC236}">
                <a16:creationId xmlns:a16="http://schemas.microsoft.com/office/drawing/2014/main" id="{B09601E9-EE37-9A35-EFCA-0937F8FA738A}"/>
              </a:ext>
            </a:extLst>
          </p:cNvPr>
          <p:cNvSpPr/>
          <p:nvPr/>
        </p:nvSpPr>
        <p:spPr>
          <a:xfrm>
            <a:off x="3298819" y="3591893"/>
            <a:ext cx="478029" cy="325673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9" name="Connettore 2 25">
            <a:extLst>
              <a:ext uri="{FF2B5EF4-FFF2-40B4-BE49-F238E27FC236}">
                <a16:creationId xmlns:a16="http://schemas.microsoft.com/office/drawing/2014/main" id="{64A664D5-8E91-1F6C-265F-7D4892980ABE}"/>
              </a:ext>
            </a:extLst>
          </p:cNvPr>
          <p:cNvCxnSpPr>
            <a:cxnSpLocks/>
            <a:stCxn id="24" idx="6"/>
          </p:cNvCxnSpPr>
          <p:nvPr/>
        </p:nvCxnSpPr>
        <p:spPr>
          <a:xfrm flipV="1">
            <a:off x="3776848" y="3237543"/>
            <a:ext cx="968808" cy="517187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542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7476F-E657-F7D2-1EA7-3DCED0099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89583C40-B836-D07D-A4EE-F8F10484BB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49FFCF4-9C1F-37CE-8E30-6C1E18F6732D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tabLst/>
              <a:defRPr/>
            </a:pPr>
            <a:r>
              <a:rPr lang="en-US" kern="0" dirty="0"/>
              <a:t>Mechanical </a:t>
            </a:r>
            <a:r>
              <a:rPr lang="en-US" kern="0" dirty="0" err="1"/>
              <a:t>Analysis:stand-alone</a:t>
            </a:r>
            <a:r>
              <a:rPr lang="en-US" kern="0" dirty="0"/>
              <a:t> demonstrator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130BAC4-B38B-F9FC-D33D-FEAE3B3AC75A}"/>
              </a:ext>
            </a:extLst>
          </p:cNvPr>
          <p:cNvSpPr txBox="1"/>
          <p:nvPr/>
        </p:nvSpPr>
        <p:spPr>
          <a:xfrm>
            <a:off x="182115" y="738977"/>
            <a:ext cx="9126478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200" kern="0" dirty="0" err="1">
                <a:solidFill>
                  <a:schemeClr val="accent1"/>
                </a:solidFill>
              </a:rPr>
              <a:t>Results</a:t>
            </a:r>
            <a:r>
              <a:rPr lang="it-IT" sz="2200" kern="0" dirty="0">
                <a:solidFill>
                  <a:schemeClr val="accent1"/>
                </a:solidFill>
              </a:rPr>
              <a:t> for the </a:t>
            </a:r>
            <a:r>
              <a:rPr lang="it-IT" sz="2200" b="1" kern="0" dirty="0">
                <a:solidFill>
                  <a:schemeClr val="accent1"/>
                </a:solidFill>
              </a:rPr>
              <a:t>stand-alone</a:t>
            </a:r>
            <a:r>
              <a:rPr lang="it-IT" sz="2200" kern="0" dirty="0">
                <a:solidFill>
                  <a:schemeClr val="accent1"/>
                </a:solidFill>
              </a:rPr>
              <a:t> </a:t>
            </a:r>
            <a:r>
              <a:rPr lang="it-IT" sz="2200" kern="0" dirty="0" err="1">
                <a:solidFill>
                  <a:schemeClr val="accent1"/>
                </a:solidFill>
              </a:rPr>
              <a:t>demonstrator</a:t>
            </a:r>
            <a:r>
              <a:rPr lang="it-IT" sz="2200" kern="0" dirty="0">
                <a:solidFill>
                  <a:schemeClr val="accent1"/>
                </a:solidFill>
              </a:rPr>
              <a:t> stage.</a:t>
            </a:r>
          </a:p>
          <a:p>
            <a:endParaRPr lang="it-IT" sz="5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200" kern="0" dirty="0" err="1">
                <a:solidFill>
                  <a:schemeClr val="accent1"/>
                </a:solidFill>
              </a:rPr>
              <a:t>This</a:t>
            </a:r>
            <a:r>
              <a:rPr lang="it-IT" sz="2200" kern="0" dirty="0">
                <a:solidFill>
                  <a:schemeClr val="accent1"/>
                </a:solidFill>
              </a:rPr>
              <a:t> case </a:t>
            </a:r>
            <a:r>
              <a:rPr lang="it-IT" sz="2200" kern="0" dirty="0" err="1">
                <a:solidFill>
                  <a:schemeClr val="accent1"/>
                </a:solidFill>
              </a:rPr>
              <a:t>is</a:t>
            </a:r>
            <a:r>
              <a:rPr lang="it-IT" sz="2200" kern="0" dirty="0">
                <a:solidFill>
                  <a:schemeClr val="accent1"/>
                </a:solidFill>
              </a:rPr>
              <a:t> </a:t>
            </a:r>
            <a:r>
              <a:rPr lang="it-IT" sz="2200" kern="0" dirty="0" err="1">
                <a:solidFill>
                  <a:schemeClr val="accent1"/>
                </a:solidFill>
              </a:rPr>
              <a:t>representative</a:t>
            </a:r>
            <a:r>
              <a:rPr lang="it-IT" sz="2200" kern="0" dirty="0">
                <a:solidFill>
                  <a:schemeClr val="accent1"/>
                </a:solidFill>
              </a:rPr>
              <a:t> of the steady-state </a:t>
            </a:r>
            <a:r>
              <a:rPr lang="it-IT" sz="2200" kern="0" dirty="0" err="1">
                <a:solidFill>
                  <a:schemeClr val="accent1"/>
                </a:solidFill>
              </a:rPr>
              <a:t>condition</a:t>
            </a:r>
            <a:r>
              <a:rPr lang="it-IT" sz="2200" kern="0" dirty="0">
                <a:solidFill>
                  <a:schemeClr val="accent1"/>
                </a:solidFill>
              </a:rPr>
              <a:t> on an S5 stage following a fault </a:t>
            </a:r>
            <a:r>
              <a:rPr lang="it-IT" sz="2200" kern="0" dirty="0" err="1">
                <a:solidFill>
                  <a:schemeClr val="accent1"/>
                </a:solidFill>
              </a:rPr>
              <a:t>shutdown</a:t>
            </a:r>
            <a:r>
              <a:rPr lang="it-IT" sz="2200" kern="0" dirty="0">
                <a:solidFill>
                  <a:schemeClr val="accent1"/>
                </a:solidFill>
              </a:rPr>
              <a:t> on </a:t>
            </a:r>
            <a:r>
              <a:rPr lang="it-IT" sz="2200" kern="0" dirty="0" err="1">
                <a:solidFill>
                  <a:schemeClr val="accent1"/>
                </a:solidFill>
              </a:rPr>
              <a:t>subsequent</a:t>
            </a:r>
            <a:r>
              <a:rPr lang="it-IT" sz="2200" kern="0" dirty="0">
                <a:solidFill>
                  <a:schemeClr val="accent1"/>
                </a:solidFill>
              </a:rPr>
              <a:t> stages.</a:t>
            </a:r>
            <a:endParaRPr lang="en-US" sz="2200" kern="0" dirty="0">
              <a:solidFill>
                <a:schemeClr val="accent1"/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8048E20-DB91-4C1B-BDF8-87E8BE8D57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018" y="2014976"/>
            <a:ext cx="3917674" cy="3175520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3ED680B3-533B-5BD2-D615-24B374B6EAB1}"/>
              </a:ext>
            </a:extLst>
          </p:cNvPr>
          <p:cNvSpPr/>
          <p:nvPr/>
        </p:nvSpPr>
        <p:spPr>
          <a:xfrm>
            <a:off x="3545707" y="2407920"/>
            <a:ext cx="340843" cy="287079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48E22AEE-764C-2BA8-B7DC-1C5F630BFFFA}"/>
              </a:ext>
            </a:extLst>
          </p:cNvPr>
          <p:cNvCxnSpPr>
            <a:cxnSpLocks/>
            <a:stCxn id="4" idx="6"/>
          </p:cNvCxnSpPr>
          <p:nvPr/>
        </p:nvCxnSpPr>
        <p:spPr>
          <a:xfrm flipV="1">
            <a:off x="3886550" y="2356416"/>
            <a:ext cx="408523" cy="195044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magine 8">
            <a:extLst>
              <a:ext uri="{FF2B5EF4-FFF2-40B4-BE49-F238E27FC236}">
                <a16:creationId xmlns:a16="http://schemas.microsoft.com/office/drawing/2014/main" id="{4763249E-BFEF-004A-6907-774D94D433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48405" y="2472853"/>
            <a:ext cx="2235818" cy="1812271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132A2AD-0A44-7CED-C98C-1EA873F14D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56003" y="2472853"/>
            <a:ext cx="2235818" cy="1812271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B440D5B3-9BD1-0432-10AD-4EAE76ABAA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94187" y="2466995"/>
            <a:ext cx="2243045" cy="1818129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2EA0B6B-F558-41F5-D6A0-EA86725E7F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58843" y="4354630"/>
            <a:ext cx="2238209" cy="181420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6353FEF1-F920-6E5A-B90D-AF4EE3056C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52843" y="4352930"/>
            <a:ext cx="2238209" cy="1814209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A241673-C0F4-D3CA-DA20-C37ECEAA8EE7}"/>
              </a:ext>
            </a:extLst>
          </p:cNvPr>
          <p:cNvSpPr txBox="1"/>
          <p:nvPr/>
        </p:nvSpPr>
        <p:spPr>
          <a:xfrm>
            <a:off x="6179907" y="1971938"/>
            <a:ext cx="4246671" cy="369332"/>
          </a:xfrm>
          <a:prstGeom prst="rect">
            <a:avLst/>
          </a:prstGeom>
          <a:noFill/>
          <a:ln w="1905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kern="0" dirty="0">
                <a:solidFill>
                  <a:schemeClr val="accent1"/>
                </a:solidFill>
              </a:rPr>
              <a:t>Test: no prestress, no </a:t>
            </a:r>
            <a:r>
              <a:rPr lang="it-IT" kern="0" dirty="0" err="1">
                <a:solidFill>
                  <a:schemeClr val="accent1"/>
                </a:solidFill>
              </a:rPr>
              <a:t>radial</a:t>
            </a:r>
            <a:r>
              <a:rPr lang="it-IT" kern="0" dirty="0">
                <a:solidFill>
                  <a:schemeClr val="accent1"/>
                </a:solidFill>
              </a:rPr>
              <a:t> </a:t>
            </a:r>
            <a:r>
              <a:rPr lang="it-IT" kern="0" dirty="0" err="1">
                <a:solidFill>
                  <a:schemeClr val="accent1"/>
                </a:solidFill>
              </a:rPr>
              <a:t>constraints</a:t>
            </a:r>
            <a:r>
              <a:rPr lang="it-IT" kern="0" dirty="0">
                <a:solidFill>
                  <a:schemeClr val="accent1"/>
                </a:solidFill>
              </a:rPr>
              <a:t>.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72D84563-A506-E579-E129-D958DC625CD6}"/>
              </a:ext>
            </a:extLst>
          </p:cNvPr>
          <p:cNvSpPr/>
          <p:nvPr/>
        </p:nvSpPr>
        <p:spPr>
          <a:xfrm>
            <a:off x="6455353" y="2532162"/>
            <a:ext cx="356852" cy="325673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AD9C3773-7BB3-F731-9FAE-BC45719C27F7}"/>
              </a:ext>
            </a:extLst>
          </p:cNvPr>
          <p:cNvSpPr/>
          <p:nvPr/>
        </p:nvSpPr>
        <p:spPr>
          <a:xfrm>
            <a:off x="6385407" y="4452267"/>
            <a:ext cx="353039" cy="254353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B6B2A9ED-8AF1-7D1B-329C-C9D74DC42F1A}"/>
              </a:ext>
            </a:extLst>
          </p:cNvPr>
          <p:cNvSpPr txBox="1"/>
          <p:nvPr/>
        </p:nvSpPr>
        <p:spPr>
          <a:xfrm>
            <a:off x="301378" y="5391144"/>
            <a:ext cx="4230617" cy="1077218"/>
          </a:xfrm>
          <a:prstGeom prst="rect">
            <a:avLst/>
          </a:prstGeom>
          <a:noFill/>
          <a:ln w="3810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accent1"/>
                </a:solidFill>
              </a:rPr>
              <a:t>Applied prestress </a:t>
            </a:r>
            <a:r>
              <a:rPr lang="it-IT" sz="1600" dirty="0" err="1">
                <a:solidFill>
                  <a:schemeClr val="accent1"/>
                </a:solidFill>
              </a:rPr>
              <a:t>needs</a:t>
            </a:r>
            <a:r>
              <a:rPr lang="it-IT" sz="1600" dirty="0">
                <a:solidFill>
                  <a:schemeClr val="accent1"/>
                </a:solidFill>
              </a:rPr>
              <a:t> to be </a:t>
            </a:r>
            <a:r>
              <a:rPr lang="it-IT" sz="1600" dirty="0" err="1">
                <a:solidFill>
                  <a:schemeClr val="accent1"/>
                </a:solidFill>
              </a:rPr>
              <a:t>increased</a:t>
            </a:r>
            <a:r>
              <a:rPr lang="it-IT" sz="1600" dirty="0">
                <a:solidFill>
                  <a:schemeClr val="accent1"/>
                </a:solidFill>
              </a:rPr>
              <a:t>:</a:t>
            </a:r>
          </a:p>
          <a:p>
            <a:pPr marL="285750" indent="-285750">
              <a:buFont typeface="Aptos" panose="020B0004020202020204" pitchFamily="34" charset="0"/>
              <a:buChar char="→"/>
            </a:pPr>
            <a:r>
              <a:rPr lang="it-IT" sz="1600" dirty="0" err="1">
                <a:solidFill>
                  <a:schemeClr val="accent1"/>
                </a:solidFill>
              </a:rPr>
              <a:t>Apply</a:t>
            </a:r>
            <a:r>
              <a:rPr lang="it-IT" sz="1600" dirty="0">
                <a:solidFill>
                  <a:schemeClr val="accent1"/>
                </a:solidFill>
              </a:rPr>
              <a:t> </a:t>
            </a:r>
            <a:r>
              <a:rPr lang="it-IT" sz="1600" b="1" dirty="0">
                <a:solidFill>
                  <a:schemeClr val="accent1"/>
                </a:solidFill>
              </a:rPr>
              <a:t>85 MN </a:t>
            </a:r>
            <a:r>
              <a:rPr lang="it-IT" sz="1600" dirty="0">
                <a:solidFill>
                  <a:schemeClr val="accent1"/>
                </a:solidFill>
              </a:rPr>
              <a:t>on </a:t>
            </a:r>
            <a:r>
              <a:rPr lang="it-IT" sz="1600" b="1" dirty="0">
                <a:solidFill>
                  <a:schemeClr val="accent1"/>
                </a:solidFill>
              </a:rPr>
              <a:t>Coil1</a:t>
            </a:r>
            <a:r>
              <a:rPr lang="it-IT" sz="1600" dirty="0">
                <a:solidFill>
                  <a:schemeClr val="accent1"/>
                </a:solidFill>
              </a:rPr>
              <a:t> and </a:t>
            </a:r>
            <a:r>
              <a:rPr lang="it-IT" sz="1600" b="1" dirty="0">
                <a:solidFill>
                  <a:schemeClr val="accent1"/>
                </a:solidFill>
              </a:rPr>
              <a:t>51 MN </a:t>
            </a:r>
            <a:r>
              <a:rPr lang="it-IT" sz="1600" dirty="0">
                <a:solidFill>
                  <a:schemeClr val="accent1"/>
                </a:solidFill>
              </a:rPr>
              <a:t>on </a:t>
            </a:r>
            <a:r>
              <a:rPr lang="it-IT" sz="1600" b="1" dirty="0">
                <a:solidFill>
                  <a:schemeClr val="accent1"/>
                </a:solidFill>
              </a:rPr>
              <a:t>Coil2</a:t>
            </a:r>
            <a:r>
              <a:rPr lang="it-IT" sz="1600" dirty="0">
                <a:solidFill>
                  <a:schemeClr val="accent1"/>
                </a:solidFill>
              </a:rPr>
              <a:t> to </a:t>
            </a:r>
            <a:r>
              <a:rPr lang="it-IT" sz="1600" dirty="0" err="1">
                <a:solidFill>
                  <a:schemeClr val="accent1"/>
                </a:solidFill>
              </a:rPr>
              <a:t>have</a:t>
            </a:r>
            <a:r>
              <a:rPr lang="it-IT" sz="1600" dirty="0">
                <a:solidFill>
                  <a:schemeClr val="accent1"/>
                </a:solidFill>
              </a:rPr>
              <a:t> a peak </a:t>
            </a:r>
            <a:r>
              <a:rPr lang="it-IT" sz="1600" dirty="0" err="1">
                <a:solidFill>
                  <a:schemeClr val="accent1"/>
                </a:solidFill>
              </a:rPr>
              <a:t>hoop</a:t>
            </a:r>
            <a:r>
              <a:rPr lang="it-IT" sz="1600" dirty="0">
                <a:solidFill>
                  <a:schemeClr val="accent1"/>
                </a:solidFill>
              </a:rPr>
              <a:t> strain </a:t>
            </a:r>
            <a:r>
              <a:rPr lang="it-IT" sz="1600" dirty="0" err="1">
                <a:solidFill>
                  <a:schemeClr val="accent1"/>
                </a:solidFill>
              </a:rPr>
              <a:t>value</a:t>
            </a:r>
            <a:r>
              <a:rPr lang="it-IT" sz="1600" dirty="0">
                <a:solidFill>
                  <a:schemeClr val="accent1"/>
                </a:solidFill>
              </a:rPr>
              <a:t> of </a:t>
            </a:r>
            <a:r>
              <a:rPr lang="it-IT" sz="1600" b="1" dirty="0">
                <a:solidFill>
                  <a:schemeClr val="accent1"/>
                </a:solidFill>
              </a:rPr>
              <a:t>0.29%</a:t>
            </a:r>
            <a:r>
              <a:rPr lang="it-IT" sz="1600" dirty="0">
                <a:solidFill>
                  <a:schemeClr val="accent1"/>
                </a:solidFill>
              </a:rPr>
              <a:t>. Still </a:t>
            </a:r>
            <a:r>
              <a:rPr lang="it-IT" sz="1600" b="1" dirty="0">
                <a:solidFill>
                  <a:schemeClr val="accent1"/>
                </a:solidFill>
              </a:rPr>
              <a:t>negative </a:t>
            </a:r>
            <a:r>
              <a:rPr lang="it-IT" sz="1600" b="1" dirty="0" err="1">
                <a:solidFill>
                  <a:schemeClr val="accent1"/>
                </a:solidFill>
              </a:rPr>
              <a:t>hoop</a:t>
            </a:r>
            <a:r>
              <a:rPr lang="it-IT" sz="1600" b="1" dirty="0">
                <a:solidFill>
                  <a:schemeClr val="accent1"/>
                </a:solidFill>
              </a:rPr>
              <a:t> stress </a:t>
            </a:r>
            <a:r>
              <a:rPr lang="it-IT" sz="1600" dirty="0" err="1">
                <a:solidFill>
                  <a:schemeClr val="accent1"/>
                </a:solidFill>
              </a:rPr>
              <a:t>regions</a:t>
            </a:r>
            <a:r>
              <a:rPr lang="it-IT" sz="16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76DF0E3-35AD-96C6-3031-3E863A565172}"/>
              </a:ext>
            </a:extLst>
          </p:cNvPr>
          <p:cNvSpPr txBox="1"/>
          <p:nvPr/>
        </p:nvSpPr>
        <p:spPr>
          <a:xfrm>
            <a:off x="4196666" y="1890386"/>
            <a:ext cx="94606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kern="0" dirty="0">
                <a:solidFill>
                  <a:schemeClr val="accent1"/>
                </a:solidFill>
              </a:rPr>
              <a:t>Peak field </a:t>
            </a:r>
            <a:r>
              <a:rPr lang="it-IT" sz="1400" kern="0" dirty="0" err="1">
                <a:solidFill>
                  <a:schemeClr val="accent1"/>
                </a:solidFill>
              </a:rPr>
              <a:t>increased</a:t>
            </a:r>
            <a:r>
              <a:rPr lang="it-IT" sz="1400" kern="0" dirty="0">
                <a:solidFill>
                  <a:schemeClr val="accent1"/>
                </a:solidFill>
              </a:rPr>
              <a:t> to 30 T</a:t>
            </a:r>
            <a:endParaRPr lang="it-IT" sz="1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927C75C-268C-4737-A469-C381E73F1D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99023" y="4352930"/>
            <a:ext cx="2238209" cy="1814209"/>
          </a:xfrm>
          <a:prstGeom prst="rect">
            <a:avLst/>
          </a:prstGeom>
        </p:spPr>
      </p:pic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B43E295E-7533-CF10-4010-3C95A1E2D4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9A3D741F-9DC2-69D1-BA25-4D8758D3B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67059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A9EE232F-78E9-FB03-792E-AE063B0EF1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AFBED3AD-2025-F6FE-27B8-48033D199F25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tabLst/>
              <a:defRPr/>
            </a:pPr>
            <a:r>
              <a:rPr lang="en-US" kern="0" dirty="0"/>
              <a:t>Mechanical </a:t>
            </a:r>
            <a:r>
              <a:rPr lang="en-US" kern="0" dirty="0" err="1"/>
              <a:t>Analysis:stand-alone</a:t>
            </a:r>
            <a:r>
              <a:rPr lang="en-US" kern="0" dirty="0"/>
              <a:t> demonstrator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4BA5A67-F946-FC63-8B9E-E3C6882860FF}"/>
              </a:ext>
            </a:extLst>
          </p:cNvPr>
          <p:cNvSpPr txBox="1"/>
          <p:nvPr/>
        </p:nvSpPr>
        <p:spPr>
          <a:xfrm>
            <a:off x="182115" y="738977"/>
            <a:ext cx="9126478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200" kern="0" dirty="0" err="1">
                <a:solidFill>
                  <a:schemeClr val="accent1"/>
                </a:solidFill>
              </a:rPr>
              <a:t>Results</a:t>
            </a:r>
            <a:r>
              <a:rPr lang="it-IT" sz="2200" kern="0" dirty="0">
                <a:solidFill>
                  <a:schemeClr val="accent1"/>
                </a:solidFill>
              </a:rPr>
              <a:t> for the </a:t>
            </a:r>
            <a:r>
              <a:rPr lang="it-IT" sz="2200" b="1" kern="0" dirty="0">
                <a:solidFill>
                  <a:schemeClr val="accent1"/>
                </a:solidFill>
              </a:rPr>
              <a:t>stand-alone</a:t>
            </a:r>
            <a:r>
              <a:rPr lang="it-IT" sz="2200" kern="0" dirty="0">
                <a:solidFill>
                  <a:schemeClr val="accent1"/>
                </a:solidFill>
              </a:rPr>
              <a:t> </a:t>
            </a:r>
            <a:r>
              <a:rPr lang="it-IT" sz="2200" kern="0" dirty="0" err="1">
                <a:solidFill>
                  <a:schemeClr val="accent1"/>
                </a:solidFill>
              </a:rPr>
              <a:t>demonstrator</a:t>
            </a:r>
            <a:r>
              <a:rPr lang="it-IT" sz="2200" kern="0" dirty="0">
                <a:solidFill>
                  <a:schemeClr val="accent1"/>
                </a:solidFill>
              </a:rPr>
              <a:t> stage.</a:t>
            </a:r>
          </a:p>
          <a:p>
            <a:endParaRPr lang="it-IT" sz="5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200" kern="0" dirty="0" err="1">
                <a:solidFill>
                  <a:schemeClr val="accent1"/>
                </a:solidFill>
              </a:rPr>
              <a:t>This</a:t>
            </a:r>
            <a:r>
              <a:rPr lang="it-IT" sz="2200" kern="0" dirty="0">
                <a:solidFill>
                  <a:schemeClr val="accent1"/>
                </a:solidFill>
              </a:rPr>
              <a:t> case </a:t>
            </a:r>
            <a:r>
              <a:rPr lang="it-IT" sz="2200" kern="0" dirty="0" err="1">
                <a:solidFill>
                  <a:schemeClr val="accent1"/>
                </a:solidFill>
              </a:rPr>
              <a:t>is</a:t>
            </a:r>
            <a:r>
              <a:rPr lang="it-IT" sz="2200" kern="0" dirty="0">
                <a:solidFill>
                  <a:schemeClr val="accent1"/>
                </a:solidFill>
              </a:rPr>
              <a:t> </a:t>
            </a:r>
            <a:r>
              <a:rPr lang="it-IT" sz="2200" kern="0" dirty="0" err="1">
                <a:solidFill>
                  <a:schemeClr val="accent1"/>
                </a:solidFill>
              </a:rPr>
              <a:t>representative</a:t>
            </a:r>
            <a:r>
              <a:rPr lang="it-IT" sz="2200" kern="0" dirty="0">
                <a:solidFill>
                  <a:schemeClr val="accent1"/>
                </a:solidFill>
              </a:rPr>
              <a:t> of the steady-state </a:t>
            </a:r>
            <a:r>
              <a:rPr lang="it-IT" sz="2200" kern="0" dirty="0" err="1">
                <a:solidFill>
                  <a:schemeClr val="accent1"/>
                </a:solidFill>
              </a:rPr>
              <a:t>condition</a:t>
            </a:r>
            <a:r>
              <a:rPr lang="it-IT" sz="2200" kern="0" dirty="0">
                <a:solidFill>
                  <a:schemeClr val="accent1"/>
                </a:solidFill>
              </a:rPr>
              <a:t> on an S5 stage following a fault </a:t>
            </a:r>
            <a:r>
              <a:rPr lang="it-IT" sz="2200" kern="0" dirty="0" err="1">
                <a:solidFill>
                  <a:schemeClr val="accent1"/>
                </a:solidFill>
              </a:rPr>
              <a:t>shutdown</a:t>
            </a:r>
            <a:r>
              <a:rPr lang="it-IT" sz="2200" kern="0" dirty="0">
                <a:solidFill>
                  <a:schemeClr val="accent1"/>
                </a:solidFill>
              </a:rPr>
              <a:t> on </a:t>
            </a:r>
            <a:r>
              <a:rPr lang="it-IT" sz="2200" kern="0" dirty="0" err="1">
                <a:solidFill>
                  <a:schemeClr val="accent1"/>
                </a:solidFill>
              </a:rPr>
              <a:t>subsequent</a:t>
            </a:r>
            <a:r>
              <a:rPr lang="it-IT" sz="2200" kern="0" dirty="0">
                <a:solidFill>
                  <a:schemeClr val="accent1"/>
                </a:solidFill>
              </a:rPr>
              <a:t> stages.</a:t>
            </a:r>
            <a:endParaRPr lang="en-US" sz="2200" kern="0" dirty="0">
              <a:solidFill>
                <a:schemeClr val="accent1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58EA37D-D398-B8D6-7130-F6991DAF68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48405" y="2472853"/>
            <a:ext cx="2235818" cy="1812271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713836E-4084-00FA-9E26-75DF59C9DD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56003" y="2472853"/>
            <a:ext cx="2235818" cy="1812271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88D6AF4-FD4B-C0F3-3DD5-0B63F5F016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94187" y="2466995"/>
            <a:ext cx="2243045" cy="1818129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61DD714-0801-8B3A-4D40-C11DB1EE1A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58843" y="4354630"/>
            <a:ext cx="2238209" cy="181420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CF63B204-BC72-4D57-AD4F-18D7380702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52843" y="4352930"/>
            <a:ext cx="2238209" cy="1814209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AD0D11C-C3AF-4A3C-D6CE-15DA63E19904}"/>
              </a:ext>
            </a:extLst>
          </p:cNvPr>
          <p:cNvSpPr txBox="1"/>
          <p:nvPr/>
        </p:nvSpPr>
        <p:spPr>
          <a:xfrm>
            <a:off x="6179907" y="1971938"/>
            <a:ext cx="4246671" cy="369332"/>
          </a:xfrm>
          <a:prstGeom prst="rect">
            <a:avLst/>
          </a:prstGeom>
          <a:noFill/>
          <a:ln w="1905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kern="0" dirty="0">
                <a:solidFill>
                  <a:schemeClr val="accent1"/>
                </a:solidFill>
              </a:rPr>
              <a:t>Test: no prestress, no </a:t>
            </a:r>
            <a:r>
              <a:rPr lang="it-IT" kern="0" dirty="0" err="1">
                <a:solidFill>
                  <a:schemeClr val="accent1"/>
                </a:solidFill>
              </a:rPr>
              <a:t>radial</a:t>
            </a:r>
            <a:r>
              <a:rPr lang="it-IT" kern="0" dirty="0">
                <a:solidFill>
                  <a:schemeClr val="accent1"/>
                </a:solidFill>
              </a:rPr>
              <a:t> </a:t>
            </a:r>
            <a:r>
              <a:rPr lang="it-IT" kern="0" dirty="0" err="1">
                <a:solidFill>
                  <a:schemeClr val="accent1"/>
                </a:solidFill>
              </a:rPr>
              <a:t>constraints</a:t>
            </a:r>
            <a:r>
              <a:rPr lang="it-IT" kern="0" dirty="0">
                <a:solidFill>
                  <a:schemeClr val="accent1"/>
                </a:solidFill>
              </a:rPr>
              <a:t>.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1CFDCB5E-2003-CA2C-4642-0E1E594B9689}"/>
              </a:ext>
            </a:extLst>
          </p:cNvPr>
          <p:cNvSpPr/>
          <p:nvPr/>
        </p:nvSpPr>
        <p:spPr>
          <a:xfrm>
            <a:off x="6455353" y="2532162"/>
            <a:ext cx="356852" cy="325673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97EC054E-CD22-A891-0D4C-3513CB600E88}"/>
              </a:ext>
            </a:extLst>
          </p:cNvPr>
          <p:cNvSpPr/>
          <p:nvPr/>
        </p:nvSpPr>
        <p:spPr>
          <a:xfrm>
            <a:off x="6385407" y="4452267"/>
            <a:ext cx="353039" cy="254353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77E7B508-9A94-7116-DADC-B3345673E7D8}"/>
              </a:ext>
            </a:extLst>
          </p:cNvPr>
          <p:cNvSpPr txBox="1"/>
          <p:nvPr/>
        </p:nvSpPr>
        <p:spPr>
          <a:xfrm>
            <a:off x="301378" y="5391144"/>
            <a:ext cx="4230617" cy="1077218"/>
          </a:xfrm>
          <a:prstGeom prst="rect">
            <a:avLst/>
          </a:prstGeom>
          <a:noFill/>
          <a:ln w="3810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accent1"/>
                </a:solidFill>
              </a:rPr>
              <a:t>Applied prestress </a:t>
            </a:r>
            <a:r>
              <a:rPr lang="it-IT" sz="1600" dirty="0" err="1">
                <a:solidFill>
                  <a:schemeClr val="accent1"/>
                </a:solidFill>
              </a:rPr>
              <a:t>needs</a:t>
            </a:r>
            <a:r>
              <a:rPr lang="it-IT" sz="1600" dirty="0">
                <a:solidFill>
                  <a:schemeClr val="accent1"/>
                </a:solidFill>
              </a:rPr>
              <a:t> to be </a:t>
            </a:r>
            <a:r>
              <a:rPr lang="it-IT" sz="1600" dirty="0" err="1">
                <a:solidFill>
                  <a:schemeClr val="accent1"/>
                </a:solidFill>
              </a:rPr>
              <a:t>increased</a:t>
            </a:r>
            <a:r>
              <a:rPr lang="it-IT" sz="1600" dirty="0">
                <a:solidFill>
                  <a:schemeClr val="accent1"/>
                </a:solidFill>
              </a:rPr>
              <a:t>:</a:t>
            </a:r>
          </a:p>
          <a:p>
            <a:pPr marL="285750" indent="-285750">
              <a:buFont typeface="Aptos" panose="020B0004020202020204" pitchFamily="34" charset="0"/>
              <a:buChar char="→"/>
            </a:pPr>
            <a:r>
              <a:rPr lang="it-IT" sz="1600" dirty="0" err="1">
                <a:solidFill>
                  <a:schemeClr val="accent1"/>
                </a:solidFill>
              </a:rPr>
              <a:t>Apply</a:t>
            </a:r>
            <a:r>
              <a:rPr lang="it-IT" sz="1600" dirty="0">
                <a:solidFill>
                  <a:schemeClr val="accent1"/>
                </a:solidFill>
              </a:rPr>
              <a:t> </a:t>
            </a:r>
            <a:r>
              <a:rPr lang="it-IT" sz="1600" b="1" dirty="0">
                <a:solidFill>
                  <a:schemeClr val="accent1"/>
                </a:solidFill>
              </a:rPr>
              <a:t>85 MN </a:t>
            </a:r>
            <a:r>
              <a:rPr lang="it-IT" sz="1600" dirty="0">
                <a:solidFill>
                  <a:schemeClr val="accent1"/>
                </a:solidFill>
              </a:rPr>
              <a:t>on </a:t>
            </a:r>
            <a:r>
              <a:rPr lang="it-IT" sz="1600" b="1" dirty="0">
                <a:solidFill>
                  <a:schemeClr val="accent1"/>
                </a:solidFill>
              </a:rPr>
              <a:t>Coil1</a:t>
            </a:r>
            <a:r>
              <a:rPr lang="it-IT" sz="1600" dirty="0">
                <a:solidFill>
                  <a:schemeClr val="accent1"/>
                </a:solidFill>
              </a:rPr>
              <a:t> and </a:t>
            </a:r>
            <a:r>
              <a:rPr lang="it-IT" sz="1600" b="1" dirty="0">
                <a:solidFill>
                  <a:schemeClr val="accent1"/>
                </a:solidFill>
              </a:rPr>
              <a:t>51 MN </a:t>
            </a:r>
            <a:r>
              <a:rPr lang="it-IT" sz="1600" dirty="0">
                <a:solidFill>
                  <a:schemeClr val="accent1"/>
                </a:solidFill>
              </a:rPr>
              <a:t>on </a:t>
            </a:r>
            <a:r>
              <a:rPr lang="it-IT" sz="1600" b="1" dirty="0">
                <a:solidFill>
                  <a:schemeClr val="accent1"/>
                </a:solidFill>
              </a:rPr>
              <a:t>Coil2</a:t>
            </a:r>
            <a:r>
              <a:rPr lang="it-IT" sz="1600" dirty="0">
                <a:solidFill>
                  <a:schemeClr val="accent1"/>
                </a:solidFill>
              </a:rPr>
              <a:t> to </a:t>
            </a:r>
            <a:r>
              <a:rPr lang="it-IT" sz="1600" dirty="0" err="1">
                <a:solidFill>
                  <a:schemeClr val="accent1"/>
                </a:solidFill>
              </a:rPr>
              <a:t>have</a:t>
            </a:r>
            <a:r>
              <a:rPr lang="it-IT" sz="1600" dirty="0">
                <a:solidFill>
                  <a:schemeClr val="accent1"/>
                </a:solidFill>
              </a:rPr>
              <a:t> a peak </a:t>
            </a:r>
            <a:r>
              <a:rPr lang="it-IT" sz="1600" dirty="0" err="1">
                <a:solidFill>
                  <a:schemeClr val="accent1"/>
                </a:solidFill>
              </a:rPr>
              <a:t>hoop</a:t>
            </a:r>
            <a:r>
              <a:rPr lang="it-IT" sz="1600" dirty="0">
                <a:solidFill>
                  <a:schemeClr val="accent1"/>
                </a:solidFill>
              </a:rPr>
              <a:t> strain </a:t>
            </a:r>
            <a:r>
              <a:rPr lang="it-IT" sz="1600" dirty="0" err="1">
                <a:solidFill>
                  <a:schemeClr val="accent1"/>
                </a:solidFill>
              </a:rPr>
              <a:t>value</a:t>
            </a:r>
            <a:r>
              <a:rPr lang="it-IT" sz="1600" dirty="0">
                <a:solidFill>
                  <a:schemeClr val="accent1"/>
                </a:solidFill>
              </a:rPr>
              <a:t> of </a:t>
            </a:r>
            <a:r>
              <a:rPr lang="it-IT" sz="1600" b="1" dirty="0">
                <a:solidFill>
                  <a:schemeClr val="accent1"/>
                </a:solidFill>
              </a:rPr>
              <a:t>0.29%</a:t>
            </a:r>
            <a:r>
              <a:rPr lang="it-IT" sz="1600" dirty="0">
                <a:solidFill>
                  <a:schemeClr val="accent1"/>
                </a:solidFill>
              </a:rPr>
              <a:t>. Still </a:t>
            </a:r>
            <a:r>
              <a:rPr lang="it-IT" sz="1600" b="1" dirty="0">
                <a:solidFill>
                  <a:schemeClr val="accent1"/>
                </a:solidFill>
              </a:rPr>
              <a:t>negative </a:t>
            </a:r>
            <a:r>
              <a:rPr lang="it-IT" sz="1600" b="1" dirty="0" err="1">
                <a:solidFill>
                  <a:schemeClr val="accent1"/>
                </a:solidFill>
              </a:rPr>
              <a:t>hoop</a:t>
            </a:r>
            <a:r>
              <a:rPr lang="it-IT" sz="1600" b="1" dirty="0">
                <a:solidFill>
                  <a:schemeClr val="accent1"/>
                </a:solidFill>
              </a:rPr>
              <a:t> stress </a:t>
            </a:r>
            <a:r>
              <a:rPr lang="it-IT" sz="1600" dirty="0" err="1">
                <a:solidFill>
                  <a:schemeClr val="accent1"/>
                </a:solidFill>
              </a:rPr>
              <a:t>regions</a:t>
            </a:r>
            <a:r>
              <a:rPr lang="it-IT" sz="1600" dirty="0">
                <a:solidFill>
                  <a:schemeClr val="accent1"/>
                </a:solidFill>
              </a:rPr>
              <a:t>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BA202FB-5ACA-1597-7561-43AA5D76CB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99023" y="4352930"/>
            <a:ext cx="2238209" cy="1814209"/>
          </a:xfrm>
          <a:prstGeom prst="rect">
            <a:avLst/>
          </a:prstGeom>
        </p:spPr>
      </p:pic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DD088A46-EBDA-124C-56B9-BFBC083A35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2CE79D18-CD9D-49EF-2938-065224508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pic>
        <p:nvPicPr>
          <p:cNvPr id="17" name="Immagine 31">
            <a:extLst>
              <a:ext uri="{FF2B5EF4-FFF2-40B4-BE49-F238E27FC236}">
                <a16:creationId xmlns:a16="http://schemas.microsoft.com/office/drawing/2014/main" id="{541AA157-C633-010F-8000-1126D7D78B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5386" y="2014976"/>
            <a:ext cx="3698990" cy="299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64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8" descr="MUON-Slide-graphBase-pagebottom.jpg">
            <a:extLst>
              <a:ext uri="{FF2B5EF4-FFF2-40B4-BE49-F238E27FC236}">
                <a16:creationId xmlns:a16="http://schemas.microsoft.com/office/drawing/2014/main" id="{34F71122-94A2-0759-0CF9-B67A231BAE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7D4854C-E532-75B5-A57E-D92462650DD3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Reduced-current solenoid for first integration </a:t>
            </a:r>
            <a:r>
              <a:rPr lang="en-US" kern="0" dirty="0" err="1"/>
              <a:t>excercise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F78CD46E-FF44-8262-B620-349A8AA720CB}"/>
                  </a:ext>
                </a:extLst>
              </p:cNvPr>
              <p:cNvSpPr txBox="1"/>
              <p:nvPr/>
            </p:nvSpPr>
            <p:spPr>
              <a:xfrm>
                <a:off x="449630" y="811247"/>
                <a:ext cx="10972800" cy="24439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Considering the required field targets, the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proposed solenoid configuration still does not respect the mechanical limits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 of HTS-based coils. </a:t>
                </a:r>
              </a:p>
              <a:p>
                <a:endParaRPr lang="en-US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A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reduced-current configuration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has been studied: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1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𝐉</m:t>
                        </m:r>
                      </m:e>
                      <m:sub>
                        <m:r>
                          <a:rPr lang="it-IT" sz="2000" b="1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𝐞𝐧𝐠</m:t>
                        </m:r>
                      </m:sub>
                    </m:sSub>
                    <m:r>
                      <a:rPr lang="it-IT" sz="20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0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𝟑𝟕𝟓</m:t>
                    </m:r>
                    <m:r>
                      <a:rPr lang="it-IT" sz="20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it-IT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b="1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𝐀</m:t>
                        </m:r>
                      </m:num>
                      <m:den>
                        <m:sSup>
                          <m:sSupPr>
                            <m:ctrlPr>
                              <a:rPr lang="it-IT" sz="20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000" b="1" i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𝐦𝐦</m:t>
                            </m:r>
                          </m:e>
                          <m:sup>
                            <m:r>
                              <a:rPr lang="it-IT" sz="2000" b="1" i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kern="0" dirty="0">
                    <a:solidFill>
                      <a:schemeClr val="accent1"/>
                    </a:solidFill>
                  </a:rPr>
                  <a:t> (25% reduction).</a:t>
                </a:r>
              </a:p>
              <a:p>
                <a:endParaRPr lang="en-US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The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magnet design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and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cell integration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 has been conducted on this configuration. The displayed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results does not meet the requested field targets on the beam axis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endParaRPr lang="en-US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Both configurations (</a:t>
                </a:r>
                <a:r>
                  <a:rPr lang="en-US" sz="2000" b="1" i="1" kern="0" dirty="0">
                    <a:solidFill>
                      <a:schemeClr val="accent1"/>
                    </a:solidFill>
                  </a:rPr>
                  <a:t>stand-alone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, </a:t>
                </a:r>
                <a:r>
                  <a:rPr lang="en-US" sz="2000" b="1" i="1" kern="0" dirty="0">
                    <a:solidFill>
                      <a:schemeClr val="accent1"/>
                    </a:solidFill>
                  </a:rPr>
                  <a:t>lattice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) has been considered in the mechanical design.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F78CD46E-FF44-8262-B620-349A8AA72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30" y="811247"/>
                <a:ext cx="10972800" cy="2443939"/>
              </a:xfrm>
              <a:prstGeom prst="rect">
                <a:avLst/>
              </a:prstGeom>
              <a:blipFill>
                <a:blip r:embed="rId3"/>
                <a:stretch>
                  <a:fillRect l="-611" t="-1746" b="-3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52CF162-6053-6CE2-23BC-3778725F18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08EF1A94-C9A9-4883-EBF7-5BCD625B6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9DA11B-60DC-FC6D-B681-17077877AF56}"/>
              </a:ext>
            </a:extLst>
          </p:cNvPr>
          <p:cNvSpPr txBox="1"/>
          <p:nvPr/>
        </p:nvSpPr>
        <p:spPr>
          <a:xfrm>
            <a:off x="4836706" y="4695693"/>
            <a:ext cx="2518588" cy="160043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400" kern="0" dirty="0">
                <a:solidFill>
                  <a:schemeClr val="accent1"/>
                </a:solidFill>
              </a:rPr>
              <a:t>Two separated AISI 316LN steel restraining collars has been added: in case of stand-alone stage operation, the coil-structure deformation will be contained by the most external SS ring.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195DEE5-98FC-0268-A2CB-60BCD69053D2}"/>
              </a:ext>
            </a:extLst>
          </p:cNvPr>
          <p:cNvGrpSpPr/>
          <p:nvPr/>
        </p:nvGrpSpPr>
        <p:grpSpPr>
          <a:xfrm>
            <a:off x="111499" y="3429000"/>
            <a:ext cx="5395882" cy="2905339"/>
            <a:chOff x="340099" y="3270444"/>
            <a:chExt cx="5395882" cy="290533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AB4133-063B-8A03-7216-37B9F3BDF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119" r="15847"/>
            <a:stretch/>
          </p:blipFill>
          <p:spPr>
            <a:xfrm rot="16200000">
              <a:off x="1781722" y="3717269"/>
              <a:ext cx="2225339" cy="1996431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4C6DA77-9235-25B0-C6D5-1D1F7A33FD80}"/>
                </a:ext>
              </a:extLst>
            </p:cNvPr>
            <p:cNvCxnSpPr>
              <a:cxnSpLocks/>
            </p:cNvCxnSpPr>
            <p:nvPr/>
          </p:nvCxnSpPr>
          <p:spPr>
            <a:xfrm>
              <a:off x="1076007" y="6175783"/>
              <a:ext cx="361242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DDDD099-2478-55F7-C8CD-FEAC35AB94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98807" y="5116789"/>
              <a:ext cx="0" cy="896597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asellaDiTesto 150">
              <a:extLst>
                <a:ext uri="{FF2B5EF4-FFF2-40B4-BE49-F238E27FC236}">
                  <a16:creationId xmlns:a16="http://schemas.microsoft.com/office/drawing/2014/main" id="{0023941E-09CE-55C5-5B38-F292CF456214}"/>
                </a:ext>
              </a:extLst>
            </p:cNvPr>
            <p:cNvSpPr txBox="1"/>
            <p:nvPr/>
          </p:nvSpPr>
          <p:spPr>
            <a:xfrm>
              <a:off x="599925" y="5001663"/>
              <a:ext cx="209510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lang="it-IT" sz="1400" b="1" dirty="0"/>
            </a:p>
          </p:txBody>
        </p:sp>
        <p:sp>
          <p:nvSpPr>
            <p:cNvPr id="14" name="CasellaDiTesto 150">
              <a:extLst>
                <a:ext uri="{FF2B5EF4-FFF2-40B4-BE49-F238E27FC236}">
                  <a16:creationId xmlns:a16="http://schemas.microsoft.com/office/drawing/2014/main" id="{E0893F65-A640-FBD0-FFC6-221B87BE9BD4}"/>
                </a:ext>
              </a:extLst>
            </p:cNvPr>
            <p:cNvSpPr txBox="1"/>
            <p:nvPr/>
          </p:nvSpPr>
          <p:spPr>
            <a:xfrm>
              <a:off x="3640877" y="5815216"/>
              <a:ext cx="209510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/>
                <a:t>Z</a:t>
              </a:r>
            </a:p>
          </p:txBody>
        </p:sp>
        <p:cxnSp>
          <p:nvCxnSpPr>
            <p:cNvPr id="16" name="Connettore 2 20">
              <a:extLst>
                <a:ext uri="{FF2B5EF4-FFF2-40B4-BE49-F238E27FC236}">
                  <a16:creationId xmlns:a16="http://schemas.microsoft.com/office/drawing/2014/main" id="{9931EDB8-9701-98BF-1B76-6BFE05FEC49D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14" y="4707623"/>
              <a:ext cx="1014724" cy="6145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0">
              <a:extLst>
                <a:ext uri="{FF2B5EF4-FFF2-40B4-BE49-F238E27FC236}">
                  <a16:creationId xmlns:a16="http://schemas.microsoft.com/office/drawing/2014/main" id="{B1C5D9FB-FBCF-4AA3-5675-0B777983985E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14" y="4709228"/>
              <a:ext cx="1637850" cy="5720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F186A73-6637-DB38-2B02-82CC30C40204}"/>
                </a:ext>
              </a:extLst>
            </p:cNvPr>
            <p:cNvSpPr txBox="1"/>
            <p:nvPr/>
          </p:nvSpPr>
          <p:spPr>
            <a:xfrm>
              <a:off x="902078" y="4407004"/>
              <a:ext cx="149733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Coils</a:t>
              </a:r>
            </a:p>
          </p:txBody>
        </p:sp>
        <p:cxnSp>
          <p:nvCxnSpPr>
            <p:cNvPr id="29" name="Connettore 2 20">
              <a:extLst>
                <a:ext uri="{FF2B5EF4-FFF2-40B4-BE49-F238E27FC236}">
                  <a16:creationId xmlns:a16="http://schemas.microsoft.com/office/drawing/2014/main" id="{951A10AF-BAC4-E4FB-FDC0-982E4F03ED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3506" y="4419336"/>
              <a:ext cx="1191663" cy="357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1944E88-3D94-61F7-23FD-5298FB59919C}"/>
                </a:ext>
              </a:extLst>
            </p:cNvPr>
            <p:cNvSpPr txBox="1"/>
            <p:nvPr/>
          </p:nvSpPr>
          <p:spPr>
            <a:xfrm>
              <a:off x="4015702" y="4078500"/>
              <a:ext cx="149733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Cu collars</a:t>
              </a:r>
            </a:p>
          </p:txBody>
        </p:sp>
        <p:cxnSp>
          <p:nvCxnSpPr>
            <p:cNvPr id="35" name="Connettore 2 20">
              <a:extLst>
                <a:ext uri="{FF2B5EF4-FFF2-40B4-BE49-F238E27FC236}">
                  <a16:creationId xmlns:a16="http://schemas.microsoft.com/office/drawing/2014/main" id="{E5998F8F-1970-AEBB-F639-7D1E1546F6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14442" y="4406798"/>
              <a:ext cx="2070727" cy="3470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2 20">
              <a:extLst>
                <a:ext uri="{FF2B5EF4-FFF2-40B4-BE49-F238E27FC236}">
                  <a16:creationId xmlns:a16="http://schemas.microsoft.com/office/drawing/2014/main" id="{BF381878-405E-91C0-E230-D9D375048F40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14" y="3626018"/>
              <a:ext cx="948944" cy="8494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2 20">
              <a:extLst>
                <a:ext uri="{FF2B5EF4-FFF2-40B4-BE49-F238E27FC236}">
                  <a16:creationId xmlns:a16="http://schemas.microsoft.com/office/drawing/2014/main" id="{28FF3FFC-87DD-D9EB-9846-B1F9C195CEF4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14" y="3627623"/>
              <a:ext cx="1746416" cy="7111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07E9642-7660-2F1E-2B3B-6662C4785068}"/>
                </a:ext>
              </a:extLst>
            </p:cNvPr>
            <p:cNvSpPr txBox="1"/>
            <p:nvPr/>
          </p:nvSpPr>
          <p:spPr>
            <a:xfrm>
              <a:off x="340099" y="3270444"/>
              <a:ext cx="158333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SS restraining cylinders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BDDA6EB9-B973-CE09-8492-8E238A865F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6393" y="3454543"/>
            <a:ext cx="4114800" cy="2960698"/>
          </a:xfrm>
          <a:prstGeom prst="rect">
            <a:avLst/>
          </a:prstGeom>
        </p:spPr>
      </p:pic>
      <p:sp>
        <p:nvSpPr>
          <p:cNvPr id="21" name="Ovale 18">
            <a:extLst>
              <a:ext uri="{FF2B5EF4-FFF2-40B4-BE49-F238E27FC236}">
                <a16:creationId xmlns:a16="http://schemas.microsoft.com/office/drawing/2014/main" id="{09198AB0-0555-CEA1-EF3F-315BED59D90B}"/>
              </a:ext>
            </a:extLst>
          </p:cNvPr>
          <p:cNvSpPr/>
          <p:nvPr/>
        </p:nvSpPr>
        <p:spPr>
          <a:xfrm>
            <a:off x="7917684" y="4265850"/>
            <a:ext cx="307778" cy="254308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onnettore 2 20">
            <a:extLst>
              <a:ext uri="{FF2B5EF4-FFF2-40B4-BE49-F238E27FC236}">
                <a16:creationId xmlns:a16="http://schemas.microsoft.com/office/drawing/2014/main" id="{8369E104-0652-2E5B-5FF8-FC31E474B280}"/>
              </a:ext>
            </a:extLst>
          </p:cNvPr>
          <p:cNvCxnSpPr>
            <a:cxnSpLocks/>
          </p:cNvCxnSpPr>
          <p:nvPr/>
        </p:nvCxnSpPr>
        <p:spPr>
          <a:xfrm>
            <a:off x="7307932" y="3875548"/>
            <a:ext cx="609752" cy="441381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5">
            <a:extLst>
              <a:ext uri="{FF2B5EF4-FFF2-40B4-BE49-F238E27FC236}">
                <a16:creationId xmlns:a16="http://schemas.microsoft.com/office/drawing/2014/main" id="{82769DEC-620F-AA1A-4089-45AC2D90FF41}"/>
              </a:ext>
            </a:extLst>
          </p:cNvPr>
          <p:cNvSpPr txBox="1"/>
          <p:nvPr/>
        </p:nvSpPr>
        <p:spPr>
          <a:xfrm>
            <a:off x="5842896" y="3552111"/>
            <a:ext cx="1667947" cy="52322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chemeClr val="tx2"/>
                </a:solidFill>
              </a:rPr>
              <a:t>Reduced</a:t>
            </a:r>
            <a:r>
              <a:rPr lang="it-IT" sz="1400" dirty="0">
                <a:solidFill>
                  <a:schemeClr val="tx2"/>
                </a:solidFill>
              </a:rPr>
              <a:t> </a:t>
            </a:r>
            <a:r>
              <a:rPr lang="it-IT" sz="1400" dirty="0" err="1">
                <a:solidFill>
                  <a:schemeClr val="tx2"/>
                </a:solidFill>
              </a:rPr>
              <a:t>peak</a:t>
            </a:r>
            <a:r>
              <a:rPr lang="it-IT" sz="1400" dirty="0">
                <a:solidFill>
                  <a:schemeClr val="tx2"/>
                </a:solidFill>
              </a:rPr>
              <a:t> field on </a:t>
            </a:r>
            <a:r>
              <a:rPr lang="it-IT" sz="1400" dirty="0" err="1">
                <a:solidFill>
                  <a:schemeClr val="tx2"/>
                </a:solidFill>
              </a:rPr>
              <a:t>axis</a:t>
            </a:r>
            <a:r>
              <a:rPr lang="it-IT" sz="1400" dirty="0">
                <a:solidFill>
                  <a:schemeClr val="tx2"/>
                </a:solidFill>
              </a:rPr>
              <a:t>: 6.5 T.</a:t>
            </a:r>
          </a:p>
        </p:txBody>
      </p:sp>
    </p:spTree>
    <p:extLst>
      <p:ext uri="{BB962C8B-B14F-4D97-AF65-F5344CB8AC3E}">
        <p14:creationId xmlns:p14="http://schemas.microsoft.com/office/powerpoint/2010/main" val="1190335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175C1-7C61-E683-73C2-FA21EEE6C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8" descr="MUON-Slide-graphBase-pagebottom.jpg">
            <a:extLst>
              <a:ext uri="{FF2B5EF4-FFF2-40B4-BE49-F238E27FC236}">
                <a16:creationId xmlns:a16="http://schemas.microsoft.com/office/drawing/2014/main" id="{4938F9B0-4DE0-8F10-143E-6A1FDA41A4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3796785-98C1-2F8B-AD34-9C2D43378D9B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Reduced-current solenoid for first integration </a:t>
            </a:r>
            <a:r>
              <a:rPr lang="en-US" kern="0" dirty="0" err="1"/>
              <a:t>excercise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B145B8F8-B204-F350-DA85-772F5E05B448}"/>
                  </a:ext>
                </a:extLst>
              </p:cNvPr>
              <p:cNvSpPr txBox="1"/>
              <p:nvPr/>
            </p:nvSpPr>
            <p:spPr>
              <a:xfrm>
                <a:off x="449630" y="811247"/>
                <a:ext cx="10972800" cy="24439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Considering the required field targets, the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proposed solenoid configuration still does not respect the mechanical limits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 of HTS-based coils. </a:t>
                </a:r>
              </a:p>
              <a:p>
                <a:endParaRPr lang="en-US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A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reduced-current configuration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has been studied: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1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𝐉</m:t>
                        </m:r>
                      </m:e>
                      <m:sub>
                        <m:r>
                          <a:rPr lang="it-IT" sz="2000" b="1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𝐞𝐧𝐠</m:t>
                        </m:r>
                      </m:sub>
                    </m:sSub>
                    <m:r>
                      <a:rPr lang="it-IT" sz="20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0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𝟑𝟕𝟓</m:t>
                    </m:r>
                    <m:r>
                      <a:rPr lang="it-IT" sz="20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it-IT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b="1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𝐀</m:t>
                        </m:r>
                      </m:num>
                      <m:den>
                        <m:sSup>
                          <m:sSupPr>
                            <m:ctrlPr>
                              <a:rPr lang="it-IT" sz="20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000" b="1" i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𝐦𝐦</m:t>
                            </m:r>
                          </m:e>
                          <m:sup>
                            <m:r>
                              <a:rPr lang="it-IT" sz="2000" b="1" i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kern="0" dirty="0">
                    <a:solidFill>
                      <a:schemeClr val="accent1"/>
                    </a:solidFill>
                  </a:rPr>
                  <a:t> (25% reduction).</a:t>
                </a:r>
              </a:p>
              <a:p>
                <a:endParaRPr lang="en-US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The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magnet design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and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cell integration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 has been conducted on this configuration. The displayed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results does not meet the requested field targets on the beam axis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endParaRPr lang="en-US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Both configurations (</a:t>
                </a:r>
                <a:r>
                  <a:rPr lang="en-US" sz="2000" b="1" i="1" kern="0" dirty="0">
                    <a:solidFill>
                      <a:schemeClr val="accent1"/>
                    </a:solidFill>
                  </a:rPr>
                  <a:t>stand-alone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, </a:t>
                </a:r>
                <a:r>
                  <a:rPr lang="en-US" sz="2000" b="1" i="1" kern="0" dirty="0">
                    <a:solidFill>
                      <a:schemeClr val="accent1"/>
                    </a:solidFill>
                  </a:rPr>
                  <a:t>lattice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) has been considered in the mechanical design.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F78CD46E-FF44-8262-B620-349A8AA72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30" y="811247"/>
                <a:ext cx="10972800" cy="2443939"/>
              </a:xfrm>
              <a:prstGeom prst="rect">
                <a:avLst/>
              </a:prstGeom>
              <a:blipFill>
                <a:blip r:embed="rId3"/>
                <a:stretch>
                  <a:fillRect l="-611" t="-1746" b="-3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3E8C8850-7BCD-4378-BA61-E8C62509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268DDA37-01D2-2200-AA66-10B88591B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391699B-B47F-07BD-8FDE-E8B11A9FC0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6393" y="3454543"/>
            <a:ext cx="4114800" cy="2960698"/>
          </a:xfrm>
          <a:prstGeom prst="rect">
            <a:avLst/>
          </a:prstGeom>
        </p:spPr>
      </p:pic>
      <p:sp>
        <p:nvSpPr>
          <p:cNvPr id="21" name="Ovale 18">
            <a:extLst>
              <a:ext uri="{FF2B5EF4-FFF2-40B4-BE49-F238E27FC236}">
                <a16:creationId xmlns:a16="http://schemas.microsoft.com/office/drawing/2014/main" id="{9379DF3B-E209-C0CA-D0E1-8813E962E434}"/>
              </a:ext>
            </a:extLst>
          </p:cNvPr>
          <p:cNvSpPr/>
          <p:nvPr/>
        </p:nvSpPr>
        <p:spPr>
          <a:xfrm>
            <a:off x="7917684" y="4265850"/>
            <a:ext cx="307778" cy="254308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onnettore 2 20">
            <a:extLst>
              <a:ext uri="{FF2B5EF4-FFF2-40B4-BE49-F238E27FC236}">
                <a16:creationId xmlns:a16="http://schemas.microsoft.com/office/drawing/2014/main" id="{5AFB894E-8822-358C-8708-667BF192D553}"/>
              </a:ext>
            </a:extLst>
          </p:cNvPr>
          <p:cNvCxnSpPr>
            <a:cxnSpLocks/>
          </p:cNvCxnSpPr>
          <p:nvPr/>
        </p:nvCxnSpPr>
        <p:spPr>
          <a:xfrm>
            <a:off x="7307932" y="3875548"/>
            <a:ext cx="609752" cy="441381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5">
            <a:extLst>
              <a:ext uri="{FF2B5EF4-FFF2-40B4-BE49-F238E27FC236}">
                <a16:creationId xmlns:a16="http://schemas.microsoft.com/office/drawing/2014/main" id="{CA1B3E9F-5750-C11B-511A-0344A408DD63}"/>
              </a:ext>
            </a:extLst>
          </p:cNvPr>
          <p:cNvSpPr txBox="1"/>
          <p:nvPr/>
        </p:nvSpPr>
        <p:spPr>
          <a:xfrm>
            <a:off x="5842896" y="3552111"/>
            <a:ext cx="1667947" cy="52322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chemeClr val="tx2"/>
                </a:solidFill>
              </a:rPr>
              <a:t>Reduced</a:t>
            </a:r>
            <a:r>
              <a:rPr lang="it-IT" sz="1400" dirty="0">
                <a:solidFill>
                  <a:schemeClr val="tx2"/>
                </a:solidFill>
              </a:rPr>
              <a:t> </a:t>
            </a:r>
            <a:r>
              <a:rPr lang="it-IT" sz="1400" dirty="0" err="1">
                <a:solidFill>
                  <a:schemeClr val="tx2"/>
                </a:solidFill>
              </a:rPr>
              <a:t>peak</a:t>
            </a:r>
            <a:r>
              <a:rPr lang="it-IT" sz="1400" dirty="0">
                <a:solidFill>
                  <a:schemeClr val="tx2"/>
                </a:solidFill>
              </a:rPr>
              <a:t> field on </a:t>
            </a:r>
            <a:r>
              <a:rPr lang="it-IT" sz="1400" dirty="0" err="1">
                <a:solidFill>
                  <a:schemeClr val="tx2"/>
                </a:solidFill>
              </a:rPr>
              <a:t>axis</a:t>
            </a:r>
            <a:r>
              <a:rPr lang="it-IT" sz="1400" dirty="0">
                <a:solidFill>
                  <a:schemeClr val="tx2"/>
                </a:solidFill>
              </a:rPr>
              <a:t>: 6.5 T.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CF3A926A-D294-B4DC-9AE3-2896EE5614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96380194"/>
                  </p:ext>
                </p:extLst>
              </p:nvPr>
            </p:nvGraphicFramePr>
            <p:xfrm>
              <a:off x="838200" y="4134529"/>
              <a:ext cx="4320042" cy="132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0021">
                      <a:extLst>
                        <a:ext uri="{9D8B030D-6E8A-4147-A177-3AD203B41FA5}">
                          <a16:colId xmlns:a16="http://schemas.microsoft.com/office/drawing/2014/main" val="530891207"/>
                        </a:ext>
                      </a:extLst>
                    </a:gridCol>
                    <a:gridCol w="2160021">
                      <a:extLst>
                        <a:ext uri="{9D8B030D-6E8A-4147-A177-3AD203B41FA5}">
                          <a16:colId xmlns:a16="http://schemas.microsoft.com/office/drawing/2014/main" val="306322831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Figures of Merit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Value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526967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RMS difference [T]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1.67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593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Reduction on Integral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b="0" i="0" smtClean="0"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sub>
                                <m:sup>
                                  <m:r>
                                    <a:rPr lang="it-IT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i="0" dirty="0"/>
                            <a:t> along the axis [%]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47.03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804951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CF3A926A-D294-B4DC-9AE3-2896EE5614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96380194"/>
                  </p:ext>
                </p:extLst>
              </p:nvPr>
            </p:nvGraphicFramePr>
            <p:xfrm>
              <a:off x="838200" y="4134529"/>
              <a:ext cx="4320042" cy="132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0021">
                      <a:extLst>
                        <a:ext uri="{9D8B030D-6E8A-4147-A177-3AD203B41FA5}">
                          <a16:colId xmlns:a16="http://schemas.microsoft.com/office/drawing/2014/main" val="530891207"/>
                        </a:ext>
                      </a:extLst>
                    </a:gridCol>
                    <a:gridCol w="2160021">
                      <a:extLst>
                        <a:ext uri="{9D8B030D-6E8A-4147-A177-3AD203B41FA5}">
                          <a16:colId xmlns:a16="http://schemas.microsoft.com/office/drawing/2014/main" val="306322831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Figures of Merit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Value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526967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RMS difference [T]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1.67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59326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82" t="-129474" r="-101127" b="-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47.03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804951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08447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8" descr="MUON-Slide-graphBase-pagebottom.jpg">
            <a:extLst>
              <a:ext uri="{FF2B5EF4-FFF2-40B4-BE49-F238E27FC236}">
                <a16:creationId xmlns:a16="http://schemas.microsoft.com/office/drawing/2014/main" id="{34F71122-94A2-0759-0CF9-B67A231BAE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7D4854C-E532-75B5-A57E-D92462650DD3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Reduced-current solenoid design: lattice operation (I)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8CD46E-FF44-8262-B620-349A8AA720CB}"/>
              </a:ext>
            </a:extLst>
          </p:cNvPr>
          <p:cNvSpPr txBox="1"/>
          <p:nvPr/>
        </p:nvSpPr>
        <p:spPr>
          <a:xfrm>
            <a:off x="358190" y="805225"/>
            <a:ext cx="1143757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The </a:t>
            </a:r>
            <a:r>
              <a:rPr lang="it-IT" sz="2000" kern="0" dirty="0" err="1">
                <a:solidFill>
                  <a:schemeClr val="accent1"/>
                </a:solidFill>
              </a:rPr>
              <a:t>mechanical</a:t>
            </a:r>
            <a:r>
              <a:rPr lang="it-IT" sz="2000" kern="0" dirty="0">
                <a:solidFill>
                  <a:schemeClr val="accent1"/>
                </a:solidFill>
              </a:rPr>
              <a:t> design of the S5-like solenoids </a:t>
            </a:r>
            <a:r>
              <a:rPr lang="it-IT" sz="2000" kern="0" dirty="0" err="1">
                <a:solidFill>
                  <a:schemeClr val="accent1"/>
                </a:solidFill>
              </a:rPr>
              <a:t>converged</a:t>
            </a:r>
            <a:r>
              <a:rPr lang="it-IT" sz="2000" kern="0" dirty="0">
                <a:solidFill>
                  <a:schemeClr val="accent1"/>
                </a:solidFill>
              </a:rPr>
              <a:t> to a </a:t>
            </a:r>
            <a:r>
              <a:rPr lang="it-IT" sz="2000" b="1" kern="0" dirty="0">
                <a:solidFill>
                  <a:schemeClr val="accent1"/>
                </a:solidFill>
              </a:rPr>
              <a:t>25% </a:t>
            </a:r>
            <a:r>
              <a:rPr lang="it-IT" sz="2000" b="1" kern="0" dirty="0" err="1">
                <a:solidFill>
                  <a:schemeClr val="accent1"/>
                </a:solidFill>
              </a:rPr>
              <a:t>reduced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current</a:t>
            </a:r>
            <a:r>
              <a:rPr lang="it-IT" sz="2000" b="1" kern="0" dirty="0">
                <a:solidFill>
                  <a:schemeClr val="accent1"/>
                </a:solidFill>
              </a:rPr>
              <a:t> configuration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To limit the stresses in the solenoids in lattice </a:t>
            </a:r>
            <a:r>
              <a:rPr lang="it-IT" sz="2000" kern="0" dirty="0" err="1">
                <a:solidFill>
                  <a:schemeClr val="accent1"/>
                </a:solidFill>
              </a:rPr>
              <a:t>operation</a:t>
            </a:r>
            <a:r>
              <a:rPr lang="it-IT" sz="2000" kern="0" dirty="0">
                <a:solidFill>
                  <a:schemeClr val="accent1"/>
                </a:solidFill>
              </a:rPr>
              <a:t>, SS collars must be </a:t>
            </a:r>
            <a:r>
              <a:rPr lang="it-IT" sz="2000" kern="0" dirty="0" err="1">
                <a:solidFill>
                  <a:schemeClr val="accent1"/>
                </a:solidFill>
              </a:rPr>
              <a:t>fit</a:t>
            </a:r>
            <a:r>
              <a:rPr lang="it-IT" sz="2000" kern="0" dirty="0">
                <a:solidFill>
                  <a:schemeClr val="accent1"/>
                </a:solidFill>
              </a:rPr>
              <a:t> on the </a:t>
            </a:r>
            <a:r>
              <a:rPr lang="it-IT" sz="2000" b="1" kern="0" dirty="0">
                <a:solidFill>
                  <a:schemeClr val="accent1"/>
                </a:solidFill>
              </a:rPr>
              <a:t>10 mm Cu rings </a:t>
            </a:r>
            <a:r>
              <a:rPr lang="it-IT" sz="2000" kern="0" dirty="0" err="1">
                <a:solidFill>
                  <a:schemeClr val="accent1"/>
                </a:solidFill>
              </a:rPr>
              <a:t>containing</a:t>
            </a:r>
            <a:r>
              <a:rPr lang="it-IT" sz="2000" kern="0" dirty="0">
                <a:solidFill>
                  <a:schemeClr val="accent1"/>
                </a:solidFill>
              </a:rPr>
              <a:t> the coils. A </a:t>
            </a:r>
            <a:r>
              <a:rPr lang="it-IT" sz="2000" b="1" kern="0" dirty="0">
                <a:solidFill>
                  <a:schemeClr val="accent1"/>
                </a:solidFill>
              </a:rPr>
              <a:t>50 mm SS collar </a:t>
            </a:r>
            <a:r>
              <a:rPr lang="it-IT" sz="2000" kern="0" dirty="0" err="1">
                <a:solidFill>
                  <a:schemeClr val="accent1"/>
                </a:solidFill>
              </a:rPr>
              <a:t>is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needed</a:t>
            </a:r>
            <a:r>
              <a:rPr lang="it-IT" sz="2000" kern="0" dirty="0">
                <a:solidFill>
                  <a:schemeClr val="accent1"/>
                </a:solidFill>
              </a:rPr>
              <a:t> for </a:t>
            </a:r>
            <a:r>
              <a:rPr lang="it-IT" sz="2000" b="1" kern="0" dirty="0">
                <a:solidFill>
                  <a:schemeClr val="accent1"/>
                </a:solidFill>
              </a:rPr>
              <a:t>coil  A</a:t>
            </a:r>
            <a:r>
              <a:rPr lang="it-IT" sz="2000" kern="0" dirty="0">
                <a:solidFill>
                  <a:schemeClr val="accent1"/>
                </a:solidFill>
              </a:rPr>
              <a:t>, </a:t>
            </a:r>
            <a:r>
              <a:rPr lang="it-IT" sz="2000" b="1" kern="0" dirty="0">
                <a:solidFill>
                  <a:schemeClr val="accent1"/>
                </a:solidFill>
              </a:rPr>
              <a:t>25 mm SS collar </a:t>
            </a:r>
            <a:r>
              <a:rPr lang="it-IT" sz="2000" kern="0" dirty="0">
                <a:solidFill>
                  <a:schemeClr val="accent1"/>
                </a:solidFill>
              </a:rPr>
              <a:t>for </a:t>
            </a:r>
            <a:r>
              <a:rPr lang="it-IT" sz="2000" b="1" kern="0" dirty="0">
                <a:solidFill>
                  <a:schemeClr val="accent1"/>
                </a:solidFill>
              </a:rPr>
              <a:t>coil B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A </a:t>
            </a:r>
            <a:r>
              <a:rPr lang="it-IT" sz="2000" b="1" kern="0" dirty="0">
                <a:solidFill>
                  <a:schemeClr val="accent1"/>
                </a:solidFill>
              </a:rPr>
              <a:t>0.8 mm </a:t>
            </a:r>
            <a:r>
              <a:rPr lang="it-IT" sz="2000" b="1" kern="0" dirty="0" err="1">
                <a:solidFill>
                  <a:schemeClr val="accent1"/>
                </a:solidFill>
              </a:rPr>
              <a:t>interference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between</a:t>
            </a:r>
            <a:r>
              <a:rPr lang="it-IT" sz="2000" kern="0" dirty="0">
                <a:solidFill>
                  <a:schemeClr val="accent1"/>
                </a:solidFill>
              </a:rPr>
              <a:t> the </a:t>
            </a:r>
            <a:r>
              <a:rPr lang="it-IT" sz="2000" kern="0" dirty="0" err="1">
                <a:solidFill>
                  <a:schemeClr val="accent1"/>
                </a:solidFill>
              </a:rPr>
              <a:t>two</a:t>
            </a:r>
            <a:r>
              <a:rPr lang="it-IT" sz="2000" kern="0" dirty="0">
                <a:solidFill>
                  <a:schemeClr val="accent1"/>
                </a:solidFill>
              </a:rPr>
              <a:t> collars </a:t>
            </a:r>
            <a:r>
              <a:rPr lang="it-IT" sz="2000" kern="0" dirty="0" err="1">
                <a:solidFill>
                  <a:schemeClr val="accent1"/>
                </a:solidFill>
              </a:rPr>
              <a:t>is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required</a:t>
            </a:r>
            <a:r>
              <a:rPr lang="it-IT" sz="2000" kern="0" dirty="0">
                <a:solidFill>
                  <a:schemeClr val="accent1"/>
                </a:solidFill>
              </a:rPr>
              <a:t> to </a:t>
            </a:r>
            <a:r>
              <a:rPr lang="it-IT" sz="2000" kern="0" dirty="0" err="1">
                <a:solidFill>
                  <a:schemeClr val="accent1"/>
                </a:solidFill>
              </a:rPr>
              <a:t>contain</a:t>
            </a:r>
            <a:r>
              <a:rPr lang="it-IT" sz="2000" kern="0" dirty="0">
                <a:solidFill>
                  <a:schemeClr val="accent1"/>
                </a:solidFill>
              </a:rPr>
              <a:t> the stresses in a </a:t>
            </a:r>
            <a:r>
              <a:rPr lang="it-IT" sz="2000" b="1" kern="0" dirty="0">
                <a:solidFill>
                  <a:schemeClr val="accent1"/>
                </a:solidFill>
              </a:rPr>
              <a:t>self-</a:t>
            </a:r>
            <a:r>
              <a:rPr lang="it-IT" sz="2000" b="1" kern="0" dirty="0" err="1">
                <a:solidFill>
                  <a:schemeClr val="accent1"/>
                </a:solidFill>
              </a:rPr>
              <a:t>sustaining</a:t>
            </a:r>
            <a:r>
              <a:rPr lang="it-IT" sz="2000" b="1" kern="0" dirty="0">
                <a:solidFill>
                  <a:schemeClr val="accent1"/>
                </a:solidFill>
              </a:rPr>
              <a:t> coil configuration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52CF162-6053-6CE2-23BC-3778725F18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08EF1A94-C9A9-4883-EBF7-5BCD625B6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7B2F020-0BF0-D86C-547D-F90E10FE6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27" y="3239679"/>
            <a:ext cx="3886005" cy="2643443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F728B76-902C-B3C6-04F2-866C8F183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997" y="3239680"/>
            <a:ext cx="3886005" cy="264344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FD833746-E032-E177-D4FD-533168ED51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1967" y="3239679"/>
            <a:ext cx="3886005" cy="2643443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887D5756-D922-873F-D092-C2DF45FDB9C8}"/>
              </a:ext>
            </a:extLst>
          </p:cNvPr>
          <p:cNvSpPr txBox="1"/>
          <p:nvPr/>
        </p:nvSpPr>
        <p:spPr>
          <a:xfrm>
            <a:off x="3029737" y="2739014"/>
            <a:ext cx="60944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kern="0" dirty="0">
                <a:solidFill>
                  <a:srgbClr val="0070C0"/>
                </a:solidFill>
              </a:rPr>
              <a:t>Coil stress components: lattice configuration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D27610B-D534-BE98-6756-C2CCEF979E15}"/>
              </a:ext>
            </a:extLst>
          </p:cNvPr>
          <p:cNvSpPr txBox="1"/>
          <p:nvPr/>
        </p:nvSpPr>
        <p:spPr>
          <a:xfrm>
            <a:off x="1862198" y="5713088"/>
            <a:ext cx="1497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Coil 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3448952-60CC-9510-F9C3-DACF956840CB}"/>
              </a:ext>
            </a:extLst>
          </p:cNvPr>
          <p:cNvSpPr txBox="1"/>
          <p:nvPr/>
        </p:nvSpPr>
        <p:spPr>
          <a:xfrm>
            <a:off x="501024" y="5713088"/>
            <a:ext cx="1497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Coil B</a:t>
            </a:r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2B524AAB-960E-684A-D18D-51288C5E8FD9}"/>
              </a:ext>
            </a:extLst>
          </p:cNvPr>
          <p:cNvSpPr txBox="1"/>
          <p:nvPr/>
        </p:nvSpPr>
        <p:spPr>
          <a:xfrm>
            <a:off x="3581400" y="6083638"/>
            <a:ext cx="453180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2F9BC1"/>
                </a:solidFill>
              </a:rPr>
              <a:t>Stresses are </a:t>
            </a:r>
            <a:r>
              <a:rPr lang="it-IT" b="1" dirty="0" err="1">
                <a:solidFill>
                  <a:srgbClr val="2F9BC1"/>
                </a:solidFill>
              </a:rPr>
              <a:t>within</a:t>
            </a:r>
            <a:r>
              <a:rPr lang="it-IT" b="1" dirty="0">
                <a:solidFill>
                  <a:srgbClr val="2F9BC1"/>
                </a:solidFill>
              </a:rPr>
              <a:t> the </a:t>
            </a:r>
            <a:r>
              <a:rPr lang="it-IT" b="1" dirty="0" err="1">
                <a:solidFill>
                  <a:srgbClr val="2F9BC1"/>
                </a:solidFill>
              </a:rPr>
              <a:t>mechanical</a:t>
            </a:r>
            <a:r>
              <a:rPr lang="it-IT" b="1" dirty="0">
                <a:solidFill>
                  <a:srgbClr val="2F9BC1"/>
                </a:solidFill>
              </a:rPr>
              <a:t> </a:t>
            </a:r>
            <a:r>
              <a:rPr lang="it-IT" b="1" dirty="0" err="1">
                <a:solidFill>
                  <a:srgbClr val="2F9BC1"/>
                </a:solidFill>
              </a:rPr>
              <a:t>limits</a:t>
            </a:r>
            <a:r>
              <a:rPr lang="it-IT" b="1" dirty="0">
                <a:solidFill>
                  <a:srgbClr val="2F9BC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42175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>
            <a:extLst>
              <a:ext uri="{FF2B5EF4-FFF2-40B4-BE49-F238E27FC236}">
                <a16:creationId xmlns:a16="http://schemas.microsoft.com/office/drawing/2014/main" id="{AB8980F0-3B32-BE0B-6DD2-177A09523DC0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Outline</a:t>
            </a:r>
            <a:endParaRPr kumimoji="0" lang="en-US" sz="9600" b="1" i="1" u="none" strike="noStrike" kern="0" cap="none" spc="0" normalizeH="0" baseline="0" noProof="0" dirty="0">
              <a:ln>
                <a:noFill/>
              </a:ln>
              <a:solidFill>
                <a:srgbClr val="F40E5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D1E5859F-F075-453E-3BF4-F4244BD6BD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1DB100-D538-A059-EF72-48051986A8B2}"/>
              </a:ext>
            </a:extLst>
          </p:cNvPr>
          <p:cNvSpPr txBox="1"/>
          <p:nvPr/>
        </p:nvSpPr>
        <p:spPr>
          <a:xfrm>
            <a:off x="448412" y="649931"/>
            <a:ext cx="11133988" cy="5110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ptos" panose="020B0004020202020204" pitchFamily="34" charset="0"/>
              <a:buChar char="→"/>
            </a:pPr>
            <a:r>
              <a:rPr lang="en-US" sz="2400" i="1" kern="0" dirty="0">
                <a:solidFill>
                  <a:schemeClr val="accent1"/>
                </a:solidFill>
              </a:rPr>
              <a:t>MuCol Deliverable Report D8.1 </a:t>
            </a:r>
            <a:r>
              <a:rPr lang="en-US" sz="2400" kern="0" dirty="0">
                <a:solidFill>
                  <a:schemeClr val="accent1"/>
                </a:solidFill>
              </a:rPr>
              <a:t>solenoid data</a:t>
            </a:r>
          </a:p>
          <a:p>
            <a:pPr marL="342900" indent="-342900">
              <a:lnSpc>
                <a:spcPct val="200000"/>
              </a:lnSpc>
              <a:buFont typeface="Aptos" panose="020B0004020202020204" pitchFamily="34" charset="0"/>
              <a:buChar char="→"/>
            </a:pPr>
            <a:r>
              <a:rPr lang="en-US" sz="2400" kern="0" dirty="0">
                <a:solidFill>
                  <a:schemeClr val="accent1"/>
                </a:solidFill>
              </a:rPr>
              <a:t>Study of the engineering limits of </a:t>
            </a:r>
            <a:r>
              <a:rPr lang="en-US" sz="2400" i="1" kern="0" dirty="0">
                <a:solidFill>
                  <a:schemeClr val="accent1"/>
                </a:solidFill>
              </a:rPr>
              <a:t>D8.1</a:t>
            </a:r>
            <a:r>
              <a:rPr lang="en-US" sz="2400" kern="0" dirty="0">
                <a:solidFill>
                  <a:schemeClr val="accent1"/>
                </a:solidFill>
              </a:rPr>
              <a:t> configuration</a:t>
            </a:r>
          </a:p>
          <a:p>
            <a:pPr marL="342900" indent="-342900">
              <a:lnSpc>
                <a:spcPct val="200000"/>
              </a:lnSpc>
              <a:buFont typeface="Aptos" panose="020B0004020202020204" pitchFamily="34" charset="0"/>
              <a:buChar char="→"/>
            </a:pPr>
            <a:r>
              <a:rPr lang="en-US" sz="2400" kern="0" dirty="0">
                <a:solidFill>
                  <a:schemeClr val="accent1"/>
                </a:solidFill>
              </a:rPr>
              <a:t>Solenoids design optimization strategy</a:t>
            </a:r>
          </a:p>
          <a:p>
            <a:pPr marL="342900" indent="-342900">
              <a:lnSpc>
                <a:spcPct val="200000"/>
              </a:lnSpc>
              <a:buFont typeface="Aptos" panose="020B0004020202020204" pitchFamily="34" charset="0"/>
              <a:buChar char="→"/>
            </a:pPr>
            <a:r>
              <a:rPr lang="en-US" sz="2400" kern="0" dirty="0">
                <a:solidFill>
                  <a:schemeClr val="accent1"/>
                </a:solidFill>
              </a:rPr>
              <a:t>Minimum focusing strength error configuration analysis</a:t>
            </a:r>
          </a:p>
          <a:p>
            <a:pPr marL="342900" indent="-342900">
              <a:lnSpc>
                <a:spcPct val="200000"/>
              </a:lnSpc>
              <a:buFont typeface="Aptos" panose="020B0004020202020204" pitchFamily="34" charset="0"/>
              <a:buChar char="→"/>
            </a:pPr>
            <a:r>
              <a:rPr lang="en-US" sz="2400" kern="0" dirty="0">
                <a:solidFill>
                  <a:schemeClr val="accent1"/>
                </a:solidFill>
              </a:rPr>
              <a:t>Mechanical analyses: </a:t>
            </a:r>
            <a:r>
              <a:rPr lang="en-US" sz="2400" i="1" kern="0" dirty="0">
                <a:solidFill>
                  <a:schemeClr val="accent1"/>
                </a:solidFill>
              </a:rPr>
              <a:t>stand-alone </a:t>
            </a:r>
            <a:r>
              <a:rPr lang="en-US" sz="2400" kern="0" dirty="0">
                <a:solidFill>
                  <a:schemeClr val="accent1"/>
                </a:solidFill>
              </a:rPr>
              <a:t>and </a:t>
            </a:r>
            <a:r>
              <a:rPr lang="en-US" sz="2400" i="1" kern="0" dirty="0">
                <a:solidFill>
                  <a:schemeClr val="accent1"/>
                </a:solidFill>
              </a:rPr>
              <a:t>lattice</a:t>
            </a:r>
            <a:r>
              <a:rPr lang="en-US" sz="2400" kern="0" dirty="0">
                <a:solidFill>
                  <a:schemeClr val="accent1"/>
                </a:solidFill>
              </a:rPr>
              <a:t> operational modes</a:t>
            </a:r>
          </a:p>
          <a:p>
            <a:pPr marL="342900" indent="-342900">
              <a:lnSpc>
                <a:spcPct val="200000"/>
              </a:lnSpc>
              <a:buFont typeface="Aptos" panose="020B0004020202020204" pitchFamily="34" charset="0"/>
              <a:buChar char="→"/>
            </a:pPr>
            <a:r>
              <a:rPr lang="en-US" sz="2400" kern="0" dirty="0">
                <a:solidFill>
                  <a:schemeClr val="accent1"/>
                </a:solidFill>
              </a:rPr>
              <a:t>Reduced-current configuration analysis</a:t>
            </a:r>
          </a:p>
          <a:p>
            <a:pPr marL="342900" indent="-342900">
              <a:lnSpc>
                <a:spcPct val="200000"/>
              </a:lnSpc>
              <a:buFont typeface="Aptos" panose="020B0004020202020204" pitchFamily="34" charset="0"/>
              <a:buChar char="→"/>
            </a:pPr>
            <a:endParaRPr lang="en-US" sz="2200" kern="0" dirty="0">
              <a:solidFill>
                <a:schemeClr val="accent1"/>
              </a:solidFill>
            </a:endParaRP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FFF37906-1E0D-6999-CF8C-E00FF6A5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8918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25" name="Footer Placeholder 7">
            <a:extLst>
              <a:ext uri="{FF2B5EF4-FFF2-40B4-BE49-F238E27FC236}">
                <a16:creationId xmlns:a16="http://schemas.microsoft.com/office/drawing/2014/main" id="{9C7A6476-5D34-385E-1D50-E9B1E470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8918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8987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8" descr="MUON-Slide-graphBase-pagebottom.jpg">
            <a:extLst>
              <a:ext uri="{FF2B5EF4-FFF2-40B4-BE49-F238E27FC236}">
                <a16:creationId xmlns:a16="http://schemas.microsoft.com/office/drawing/2014/main" id="{34F71122-94A2-0759-0CF9-B67A231BAE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7D4854C-E532-75B5-A57E-D92462650DD3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Reduced-current solenoid design: lattice operation (II)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8CD46E-FF44-8262-B620-349A8AA720CB}"/>
              </a:ext>
            </a:extLst>
          </p:cNvPr>
          <p:cNvSpPr txBox="1"/>
          <p:nvPr/>
        </p:nvSpPr>
        <p:spPr>
          <a:xfrm>
            <a:off x="449630" y="811247"/>
            <a:ext cx="1125469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The </a:t>
            </a:r>
            <a:r>
              <a:rPr lang="it-IT" sz="2000" b="1" kern="0" dirty="0">
                <a:solidFill>
                  <a:schemeClr val="accent1"/>
                </a:solidFill>
              </a:rPr>
              <a:t>Von Mises stress </a:t>
            </a:r>
            <a:r>
              <a:rPr lang="it-IT" sz="2000" kern="0" dirty="0" err="1">
                <a:solidFill>
                  <a:schemeClr val="accent1"/>
                </a:solidFill>
              </a:rPr>
              <a:t>was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assessed</a:t>
            </a:r>
            <a:r>
              <a:rPr lang="it-IT" sz="2000" kern="0" dirty="0">
                <a:solidFill>
                  <a:schemeClr val="accent1"/>
                </a:solidFill>
              </a:rPr>
              <a:t> in the </a:t>
            </a:r>
            <a:r>
              <a:rPr lang="it-IT" sz="2000" b="1" kern="0" dirty="0">
                <a:solidFill>
                  <a:schemeClr val="accent1"/>
                </a:solidFill>
              </a:rPr>
              <a:t>Cu collars</a:t>
            </a:r>
            <a:r>
              <a:rPr lang="it-IT" sz="2000" kern="0" dirty="0">
                <a:solidFill>
                  <a:schemeClr val="accent1"/>
                </a:solidFill>
              </a:rPr>
              <a:t> and </a:t>
            </a:r>
            <a:r>
              <a:rPr lang="it-IT" sz="2000" b="1" kern="0" dirty="0">
                <a:solidFill>
                  <a:schemeClr val="accent1"/>
                </a:solidFill>
              </a:rPr>
              <a:t>SS restraining rings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The </a:t>
            </a:r>
            <a:r>
              <a:rPr lang="it-IT" sz="2000" kern="0" dirty="0" err="1">
                <a:solidFill>
                  <a:schemeClr val="accent1"/>
                </a:solidFill>
              </a:rPr>
              <a:t>resulting</a:t>
            </a:r>
            <a:r>
              <a:rPr lang="it-IT" sz="2000" kern="0" dirty="0">
                <a:solidFill>
                  <a:schemeClr val="accent1"/>
                </a:solidFill>
              </a:rPr>
              <a:t> stresses are </a:t>
            </a:r>
            <a:r>
              <a:rPr lang="it-IT" sz="2000" b="1" kern="0" dirty="0" err="1">
                <a:solidFill>
                  <a:schemeClr val="accent1"/>
                </a:solidFill>
              </a:rPr>
              <a:t>compatible</a:t>
            </a:r>
            <a:r>
              <a:rPr lang="it-IT" sz="2000" b="1" kern="0" dirty="0">
                <a:solidFill>
                  <a:schemeClr val="accent1"/>
                </a:solidFill>
              </a:rPr>
              <a:t> with the </a:t>
            </a:r>
            <a:r>
              <a:rPr lang="it-IT" sz="2000" b="1" kern="0" dirty="0" err="1">
                <a:solidFill>
                  <a:schemeClr val="accent1"/>
                </a:solidFill>
              </a:rPr>
              <a:t>elastic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limits</a:t>
            </a:r>
            <a:r>
              <a:rPr lang="it-IT" sz="2000" b="1" kern="0" dirty="0">
                <a:solidFill>
                  <a:schemeClr val="accent1"/>
                </a:solidFill>
              </a:rPr>
              <a:t> of the </a:t>
            </a:r>
            <a:r>
              <a:rPr lang="it-IT" sz="2000" b="1" kern="0" dirty="0" err="1">
                <a:solidFill>
                  <a:schemeClr val="accent1"/>
                </a:solidFill>
              </a:rPr>
              <a:t>materials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considered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The </a:t>
            </a:r>
            <a:r>
              <a:rPr lang="it-IT" sz="2000" b="1" kern="0" dirty="0" err="1">
                <a:solidFill>
                  <a:schemeClr val="accent1"/>
                </a:solidFill>
              </a:rPr>
              <a:t>total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radial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displacement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is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needed</a:t>
            </a:r>
            <a:r>
              <a:rPr lang="it-IT" sz="2000" kern="0" dirty="0">
                <a:solidFill>
                  <a:schemeClr val="accent1"/>
                </a:solidFill>
              </a:rPr>
              <a:t> to determine the </a:t>
            </a:r>
            <a:r>
              <a:rPr lang="it-IT" sz="2000" kern="0" dirty="0" err="1">
                <a:solidFill>
                  <a:schemeClr val="accent1"/>
                </a:solidFill>
              </a:rPr>
              <a:t>radial</a:t>
            </a:r>
            <a:r>
              <a:rPr lang="it-IT" sz="2000" kern="0" dirty="0">
                <a:solidFill>
                  <a:schemeClr val="accent1"/>
                </a:solidFill>
              </a:rPr>
              <a:t> gap with the </a:t>
            </a:r>
            <a:r>
              <a:rPr lang="it-IT" sz="2000" kern="0" dirty="0" err="1">
                <a:solidFill>
                  <a:schemeClr val="accent1"/>
                </a:solidFill>
              </a:rPr>
              <a:t>external</a:t>
            </a:r>
            <a:r>
              <a:rPr lang="it-IT" sz="2000" kern="0" dirty="0">
                <a:solidFill>
                  <a:schemeClr val="accent1"/>
                </a:solidFill>
              </a:rPr>
              <a:t> SS ring </a:t>
            </a:r>
            <a:r>
              <a:rPr lang="it-IT" sz="2000" kern="0" dirty="0" err="1">
                <a:solidFill>
                  <a:schemeClr val="accent1"/>
                </a:solidFill>
              </a:rPr>
              <a:t>required</a:t>
            </a:r>
            <a:r>
              <a:rPr lang="it-IT" sz="2000" kern="0" dirty="0">
                <a:solidFill>
                  <a:schemeClr val="accent1"/>
                </a:solidFill>
              </a:rPr>
              <a:t> for the stand-alone </a:t>
            </a:r>
            <a:r>
              <a:rPr lang="it-IT" sz="2000" kern="0" dirty="0" err="1">
                <a:solidFill>
                  <a:schemeClr val="accent1"/>
                </a:solidFill>
              </a:rPr>
              <a:t>cell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operation</a:t>
            </a:r>
            <a:r>
              <a:rPr lang="it-IT" sz="2000" kern="0" dirty="0">
                <a:solidFill>
                  <a:schemeClr val="accent1"/>
                </a:solidFill>
              </a:rPr>
              <a:t>.  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52CF162-6053-6CE2-23BC-3778725F18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08EF1A94-C9A9-4883-EBF7-5BCD625B6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B5DC723-661A-A701-05BC-F873424C7F25}"/>
              </a:ext>
            </a:extLst>
          </p:cNvPr>
          <p:cNvGrpSpPr/>
          <p:nvPr/>
        </p:nvGrpSpPr>
        <p:grpSpPr>
          <a:xfrm>
            <a:off x="290870" y="2954525"/>
            <a:ext cx="11610260" cy="2835510"/>
            <a:chOff x="264093" y="2077218"/>
            <a:chExt cx="11610260" cy="283551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2F377E2-141F-353A-6A71-BBDDE2822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4093" y="2077218"/>
              <a:ext cx="4168354" cy="283551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50DD6A-2A0E-2827-AC9D-0042E1F20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85046" y="2077218"/>
              <a:ext cx="4168354" cy="283551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7108857-2748-19AE-C1A0-027E25CA6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05999" y="2077218"/>
              <a:ext cx="4168354" cy="2835510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D03F34C-AF8F-D23B-317C-281C2631F652}"/>
              </a:ext>
            </a:extLst>
          </p:cNvPr>
          <p:cNvSpPr txBox="1"/>
          <p:nvPr/>
        </p:nvSpPr>
        <p:spPr>
          <a:xfrm>
            <a:off x="1164361" y="2557701"/>
            <a:ext cx="1385077" cy="39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kern="0" dirty="0">
                <a:solidFill>
                  <a:srgbClr val="0070C0"/>
                </a:solidFill>
              </a:rPr>
              <a:t>Cu collars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E25644-D292-549C-8B67-0480D10CF616}"/>
              </a:ext>
            </a:extLst>
          </p:cNvPr>
          <p:cNvSpPr txBox="1"/>
          <p:nvPr/>
        </p:nvSpPr>
        <p:spPr>
          <a:xfrm>
            <a:off x="4154752" y="2556058"/>
            <a:ext cx="28468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kern="0" dirty="0">
                <a:solidFill>
                  <a:srgbClr val="0070C0"/>
                </a:solidFill>
              </a:rPr>
              <a:t>SS restraining rings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F56F57-4BB5-8B55-BC76-F3CB005848F6}"/>
              </a:ext>
            </a:extLst>
          </p:cNvPr>
          <p:cNvSpPr txBox="1"/>
          <p:nvPr/>
        </p:nvSpPr>
        <p:spPr>
          <a:xfrm>
            <a:off x="7873312" y="2556731"/>
            <a:ext cx="28468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kern="0" dirty="0">
                <a:solidFill>
                  <a:srgbClr val="0070C0"/>
                </a:solidFill>
              </a:rPr>
              <a:t>Total </a:t>
            </a:r>
            <a:r>
              <a:rPr lang="it-IT" sz="2000" kern="0" dirty="0" err="1">
                <a:solidFill>
                  <a:srgbClr val="0070C0"/>
                </a:solidFill>
              </a:rPr>
              <a:t>displacement</a:t>
            </a:r>
            <a:endParaRPr lang="it-IT" sz="2000" kern="0" dirty="0">
              <a:solidFill>
                <a:srgbClr val="0070C0"/>
              </a:solidFill>
            </a:endParaRPr>
          </a:p>
        </p:txBody>
      </p:sp>
      <p:sp>
        <p:nvSpPr>
          <p:cNvPr id="2" name="CasellaDiTesto 11">
            <a:extLst>
              <a:ext uri="{FF2B5EF4-FFF2-40B4-BE49-F238E27FC236}">
                <a16:creationId xmlns:a16="http://schemas.microsoft.com/office/drawing/2014/main" id="{F124950D-CBD3-DB0D-2A1B-CDE5419E5923}"/>
              </a:ext>
            </a:extLst>
          </p:cNvPr>
          <p:cNvSpPr txBox="1"/>
          <p:nvPr/>
        </p:nvSpPr>
        <p:spPr>
          <a:xfrm>
            <a:off x="3581400" y="6083638"/>
            <a:ext cx="453180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2F9BC1"/>
                </a:solidFill>
              </a:rPr>
              <a:t>Stresses are </a:t>
            </a:r>
            <a:r>
              <a:rPr lang="it-IT" b="1" dirty="0" err="1">
                <a:solidFill>
                  <a:srgbClr val="2F9BC1"/>
                </a:solidFill>
              </a:rPr>
              <a:t>within</a:t>
            </a:r>
            <a:r>
              <a:rPr lang="it-IT" b="1" dirty="0">
                <a:solidFill>
                  <a:srgbClr val="2F9BC1"/>
                </a:solidFill>
              </a:rPr>
              <a:t> the </a:t>
            </a:r>
            <a:r>
              <a:rPr lang="it-IT" b="1" dirty="0" err="1">
                <a:solidFill>
                  <a:srgbClr val="2F9BC1"/>
                </a:solidFill>
              </a:rPr>
              <a:t>mechanical</a:t>
            </a:r>
            <a:r>
              <a:rPr lang="it-IT" b="1" dirty="0">
                <a:solidFill>
                  <a:srgbClr val="2F9BC1"/>
                </a:solidFill>
              </a:rPr>
              <a:t> </a:t>
            </a:r>
            <a:r>
              <a:rPr lang="it-IT" b="1" dirty="0" err="1">
                <a:solidFill>
                  <a:srgbClr val="2F9BC1"/>
                </a:solidFill>
              </a:rPr>
              <a:t>limits</a:t>
            </a:r>
            <a:r>
              <a:rPr lang="it-IT" b="1" dirty="0">
                <a:solidFill>
                  <a:srgbClr val="2F9BC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63291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8" descr="MUON-Slide-graphBase-pagebottom.jpg">
            <a:extLst>
              <a:ext uri="{FF2B5EF4-FFF2-40B4-BE49-F238E27FC236}">
                <a16:creationId xmlns:a16="http://schemas.microsoft.com/office/drawing/2014/main" id="{34F71122-94A2-0759-0CF9-B67A231BAE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7D4854C-E532-75B5-A57E-D92462650DD3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Reduced-current design: stand-alone operation (I)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8CD46E-FF44-8262-B620-349A8AA720CB}"/>
              </a:ext>
            </a:extLst>
          </p:cNvPr>
          <p:cNvSpPr txBox="1"/>
          <p:nvPr/>
        </p:nvSpPr>
        <p:spPr>
          <a:xfrm>
            <a:off x="358190" y="896665"/>
            <a:ext cx="1109924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The load </a:t>
            </a:r>
            <a:r>
              <a:rPr lang="it-IT" sz="2000" kern="0" dirty="0" err="1">
                <a:solidFill>
                  <a:schemeClr val="accent1"/>
                </a:solidFill>
              </a:rPr>
              <a:t>conditions</a:t>
            </a:r>
            <a:r>
              <a:rPr lang="it-IT" sz="2000" kern="0" dirty="0">
                <a:solidFill>
                  <a:schemeClr val="accent1"/>
                </a:solidFill>
              </a:rPr>
              <a:t> in the stand-alone </a:t>
            </a:r>
            <a:r>
              <a:rPr lang="it-IT" sz="2000" kern="0" dirty="0" err="1">
                <a:solidFill>
                  <a:schemeClr val="accent1"/>
                </a:solidFill>
              </a:rPr>
              <a:t>cell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operation</a:t>
            </a:r>
            <a:r>
              <a:rPr lang="it-IT" sz="2000" kern="0" dirty="0">
                <a:solidFill>
                  <a:schemeClr val="accent1"/>
                </a:solidFill>
              </a:rPr>
              <a:t> are </a:t>
            </a:r>
            <a:r>
              <a:rPr lang="it-IT" sz="2000" kern="0" dirty="0" err="1">
                <a:solidFill>
                  <a:schemeClr val="accent1"/>
                </a:solidFill>
              </a:rPr>
              <a:t>remarkably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different</a:t>
            </a:r>
            <a:r>
              <a:rPr lang="it-IT" sz="2000" kern="0" dirty="0">
                <a:solidFill>
                  <a:schemeClr val="accent1"/>
                </a:solidFill>
              </a:rPr>
              <a:t> to the </a:t>
            </a:r>
            <a:r>
              <a:rPr lang="it-IT" sz="2000" kern="0" dirty="0" err="1">
                <a:solidFill>
                  <a:schemeClr val="accent1"/>
                </a:solidFill>
              </a:rPr>
              <a:t>analyzed</a:t>
            </a:r>
            <a:r>
              <a:rPr lang="it-IT" sz="2000" kern="0" dirty="0">
                <a:solidFill>
                  <a:schemeClr val="accent1"/>
                </a:solidFill>
              </a:rPr>
              <a:t> lattice configuration.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To limit the stresses in stand-alone </a:t>
            </a:r>
            <a:r>
              <a:rPr lang="it-IT" sz="2000" kern="0" dirty="0" err="1">
                <a:solidFill>
                  <a:schemeClr val="accent1"/>
                </a:solidFill>
              </a:rPr>
              <a:t>operation</a:t>
            </a:r>
            <a:r>
              <a:rPr lang="it-IT" sz="2000" kern="0" dirty="0">
                <a:solidFill>
                  <a:schemeClr val="accent1"/>
                </a:solidFill>
              </a:rPr>
              <a:t>, </a:t>
            </a:r>
            <a:r>
              <a:rPr lang="it-IT" sz="2000" b="1" kern="0" dirty="0" err="1">
                <a:solidFill>
                  <a:schemeClr val="accent1"/>
                </a:solidFill>
              </a:rPr>
              <a:t>additional</a:t>
            </a:r>
            <a:r>
              <a:rPr lang="it-IT" sz="2000" b="1" kern="0" dirty="0">
                <a:solidFill>
                  <a:schemeClr val="accent1"/>
                </a:solidFill>
              </a:rPr>
              <a:t> SS collars must be </a:t>
            </a:r>
            <a:r>
              <a:rPr lang="it-IT" sz="2000" b="1" kern="0" dirty="0" err="1">
                <a:solidFill>
                  <a:schemeClr val="accent1"/>
                </a:solidFill>
              </a:rPr>
              <a:t>fit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kern="0" dirty="0">
                <a:solidFill>
                  <a:schemeClr val="accent1"/>
                </a:solidFill>
              </a:rPr>
              <a:t>on the coils </a:t>
            </a:r>
            <a:r>
              <a:rPr lang="it-IT" sz="2000" kern="0" dirty="0" err="1">
                <a:solidFill>
                  <a:schemeClr val="accent1"/>
                </a:solidFill>
              </a:rPr>
              <a:t>structure</a:t>
            </a:r>
            <a:r>
              <a:rPr lang="it-IT" sz="2000" kern="0" dirty="0">
                <a:solidFill>
                  <a:schemeClr val="accent1"/>
                </a:solidFill>
              </a:rPr>
              <a:t>. </a:t>
            </a:r>
            <a:r>
              <a:rPr lang="it-IT" sz="2000" kern="0" dirty="0" err="1">
                <a:solidFill>
                  <a:schemeClr val="accent1"/>
                </a:solidFill>
              </a:rPr>
              <a:t>Addittional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>
                <a:solidFill>
                  <a:schemeClr val="accent1"/>
                </a:solidFill>
              </a:rPr>
              <a:t>50 mm SS collar </a:t>
            </a:r>
            <a:r>
              <a:rPr lang="it-IT" sz="2000" kern="0" dirty="0" err="1">
                <a:solidFill>
                  <a:schemeClr val="accent1"/>
                </a:solidFill>
              </a:rPr>
              <a:t>is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needed</a:t>
            </a:r>
            <a:r>
              <a:rPr lang="it-IT" sz="2000" kern="0" dirty="0">
                <a:solidFill>
                  <a:schemeClr val="accent1"/>
                </a:solidFill>
              </a:rPr>
              <a:t> for </a:t>
            </a:r>
            <a:r>
              <a:rPr lang="it-IT" sz="2000" b="1" kern="0" dirty="0">
                <a:solidFill>
                  <a:schemeClr val="accent1"/>
                </a:solidFill>
              </a:rPr>
              <a:t>coil  A</a:t>
            </a:r>
            <a:r>
              <a:rPr lang="it-IT" sz="2000" kern="0" dirty="0">
                <a:solidFill>
                  <a:schemeClr val="accent1"/>
                </a:solidFill>
              </a:rPr>
              <a:t>, </a:t>
            </a:r>
            <a:r>
              <a:rPr lang="it-IT" sz="2000" b="1" kern="0" dirty="0">
                <a:solidFill>
                  <a:schemeClr val="accent1"/>
                </a:solidFill>
              </a:rPr>
              <a:t>75 mm SS collar </a:t>
            </a:r>
            <a:r>
              <a:rPr lang="it-IT" sz="2000" kern="0" dirty="0">
                <a:solidFill>
                  <a:schemeClr val="accent1"/>
                </a:solidFill>
              </a:rPr>
              <a:t>for </a:t>
            </a:r>
            <a:r>
              <a:rPr lang="it-IT" sz="2000" b="1" kern="0" dirty="0">
                <a:solidFill>
                  <a:schemeClr val="accent1"/>
                </a:solidFill>
              </a:rPr>
              <a:t>coil B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A </a:t>
            </a:r>
            <a:r>
              <a:rPr lang="it-IT" sz="2000" b="1" kern="0" dirty="0">
                <a:solidFill>
                  <a:schemeClr val="accent1"/>
                </a:solidFill>
              </a:rPr>
              <a:t>0.8 mm </a:t>
            </a:r>
            <a:r>
              <a:rPr lang="it-IT" sz="2000" b="1" kern="0" dirty="0" err="1">
                <a:solidFill>
                  <a:schemeClr val="accent1"/>
                </a:solidFill>
              </a:rPr>
              <a:t>interference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between</a:t>
            </a:r>
            <a:r>
              <a:rPr lang="it-IT" sz="2000" kern="0" dirty="0">
                <a:solidFill>
                  <a:schemeClr val="accent1"/>
                </a:solidFill>
              </a:rPr>
              <a:t> the </a:t>
            </a:r>
            <a:r>
              <a:rPr lang="it-IT" sz="2000" kern="0" dirty="0" err="1">
                <a:solidFill>
                  <a:schemeClr val="accent1"/>
                </a:solidFill>
              </a:rPr>
              <a:t>two</a:t>
            </a:r>
            <a:r>
              <a:rPr lang="it-IT" sz="2000" kern="0" dirty="0">
                <a:solidFill>
                  <a:schemeClr val="accent1"/>
                </a:solidFill>
              </a:rPr>
              <a:t> collars </a:t>
            </a:r>
            <a:r>
              <a:rPr lang="it-IT" sz="2000" kern="0" dirty="0" err="1">
                <a:solidFill>
                  <a:schemeClr val="accent1"/>
                </a:solidFill>
              </a:rPr>
              <a:t>is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assumed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52CF162-6053-6CE2-23BC-3778725F18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08EF1A94-C9A9-4883-EBF7-5BCD625B6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7B2F020-0BF0-D86C-547D-F90E10FE6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254" y="3389798"/>
            <a:ext cx="3823551" cy="2643443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F728B76-902C-B3C6-04F2-866C8F183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84224" y="3389799"/>
            <a:ext cx="3823551" cy="264344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FD833746-E032-E177-D4FD-533168ED51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3194" y="3389798"/>
            <a:ext cx="3823551" cy="2643443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887D5756-D922-873F-D092-C2DF45FDB9C8}"/>
              </a:ext>
            </a:extLst>
          </p:cNvPr>
          <p:cNvSpPr txBox="1"/>
          <p:nvPr/>
        </p:nvSpPr>
        <p:spPr>
          <a:xfrm>
            <a:off x="3029737" y="2889133"/>
            <a:ext cx="60944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kern="0" dirty="0">
                <a:solidFill>
                  <a:srgbClr val="0070C0"/>
                </a:solidFill>
              </a:rPr>
              <a:t>Coil stress components: lattice configuration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859E91-5449-34BA-834B-BADE0F724917}"/>
              </a:ext>
            </a:extLst>
          </p:cNvPr>
          <p:cNvSpPr txBox="1"/>
          <p:nvPr/>
        </p:nvSpPr>
        <p:spPr>
          <a:xfrm>
            <a:off x="1862198" y="5835775"/>
            <a:ext cx="1497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Coil 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2D0A6F-25BA-E70D-5BF3-0DE9D24B2CBF}"/>
              </a:ext>
            </a:extLst>
          </p:cNvPr>
          <p:cNvSpPr txBox="1"/>
          <p:nvPr/>
        </p:nvSpPr>
        <p:spPr>
          <a:xfrm>
            <a:off x="501024" y="5835775"/>
            <a:ext cx="1497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Coil B</a:t>
            </a:r>
          </a:p>
        </p:txBody>
      </p:sp>
      <p:sp>
        <p:nvSpPr>
          <p:cNvPr id="7" name="CasellaDiTesto 11">
            <a:extLst>
              <a:ext uri="{FF2B5EF4-FFF2-40B4-BE49-F238E27FC236}">
                <a16:creationId xmlns:a16="http://schemas.microsoft.com/office/drawing/2014/main" id="{A8B12CAC-A89C-4DBF-FFA5-94506864142E}"/>
              </a:ext>
            </a:extLst>
          </p:cNvPr>
          <p:cNvSpPr txBox="1"/>
          <p:nvPr/>
        </p:nvSpPr>
        <p:spPr>
          <a:xfrm>
            <a:off x="3581400" y="6083638"/>
            <a:ext cx="453180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2F9BC1"/>
                </a:solidFill>
              </a:rPr>
              <a:t>Stresses are </a:t>
            </a:r>
            <a:r>
              <a:rPr lang="it-IT" b="1" dirty="0" err="1">
                <a:solidFill>
                  <a:srgbClr val="2F9BC1"/>
                </a:solidFill>
              </a:rPr>
              <a:t>within</a:t>
            </a:r>
            <a:r>
              <a:rPr lang="it-IT" b="1" dirty="0">
                <a:solidFill>
                  <a:srgbClr val="2F9BC1"/>
                </a:solidFill>
              </a:rPr>
              <a:t> the </a:t>
            </a:r>
            <a:r>
              <a:rPr lang="it-IT" b="1" dirty="0" err="1">
                <a:solidFill>
                  <a:srgbClr val="2F9BC1"/>
                </a:solidFill>
              </a:rPr>
              <a:t>mechanical</a:t>
            </a:r>
            <a:r>
              <a:rPr lang="it-IT" b="1" dirty="0">
                <a:solidFill>
                  <a:srgbClr val="2F9BC1"/>
                </a:solidFill>
              </a:rPr>
              <a:t> </a:t>
            </a:r>
            <a:r>
              <a:rPr lang="it-IT" b="1" dirty="0" err="1">
                <a:solidFill>
                  <a:srgbClr val="2F9BC1"/>
                </a:solidFill>
              </a:rPr>
              <a:t>limits</a:t>
            </a:r>
            <a:r>
              <a:rPr lang="it-IT" b="1" dirty="0">
                <a:solidFill>
                  <a:srgbClr val="2F9BC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06637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8" descr="MUON-Slide-graphBase-pagebottom.jpg">
            <a:extLst>
              <a:ext uri="{FF2B5EF4-FFF2-40B4-BE49-F238E27FC236}">
                <a16:creationId xmlns:a16="http://schemas.microsoft.com/office/drawing/2014/main" id="{34F71122-94A2-0759-0CF9-B67A231BAE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7D4854C-E532-75B5-A57E-D92462650DD3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Reduced-current design: stand-alone operation (II)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8CD46E-FF44-8262-B620-349A8AA720CB}"/>
              </a:ext>
            </a:extLst>
          </p:cNvPr>
          <p:cNvSpPr txBox="1"/>
          <p:nvPr/>
        </p:nvSpPr>
        <p:spPr>
          <a:xfrm>
            <a:off x="461344" y="924133"/>
            <a:ext cx="1125469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The </a:t>
            </a:r>
            <a:r>
              <a:rPr lang="it-IT" sz="2000" b="1" kern="0" dirty="0">
                <a:solidFill>
                  <a:schemeClr val="accent1"/>
                </a:solidFill>
              </a:rPr>
              <a:t>Von Mises stress </a:t>
            </a:r>
            <a:r>
              <a:rPr lang="it-IT" sz="2000" kern="0" dirty="0" err="1">
                <a:solidFill>
                  <a:schemeClr val="accent1"/>
                </a:solidFill>
              </a:rPr>
              <a:t>was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assessed</a:t>
            </a:r>
            <a:r>
              <a:rPr lang="it-IT" sz="2000" kern="0" dirty="0">
                <a:solidFill>
                  <a:schemeClr val="accent1"/>
                </a:solidFill>
              </a:rPr>
              <a:t> in the </a:t>
            </a:r>
            <a:r>
              <a:rPr lang="it-IT" sz="2000" b="1" kern="0" dirty="0">
                <a:solidFill>
                  <a:schemeClr val="accent1"/>
                </a:solidFill>
              </a:rPr>
              <a:t>Cu collars</a:t>
            </a:r>
            <a:r>
              <a:rPr lang="it-IT" sz="2000" kern="0" dirty="0">
                <a:solidFill>
                  <a:schemeClr val="accent1"/>
                </a:solidFill>
              </a:rPr>
              <a:t> and </a:t>
            </a:r>
            <a:r>
              <a:rPr lang="it-IT" sz="2000" b="1" kern="0" dirty="0">
                <a:solidFill>
                  <a:schemeClr val="accent1"/>
                </a:solidFill>
              </a:rPr>
              <a:t>SS restraining rings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The </a:t>
            </a:r>
            <a:r>
              <a:rPr lang="it-IT" sz="2000" kern="0" dirty="0" err="1">
                <a:solidFill>
                  <a:schemeClr val="accent1"/>
                </a:solidFill>
              </a:rPr>
              <a:t>resulting</a:t>
            </a:r>
            <a:r>
              <a:rPr lang="it-IT" sz="2000" kern="0" dirty="0">
                <a:solidFill>
                  <a:schemeClr val="accent1"/>
                </a:solidFill>
              </a:rPr>
              <a:t> stresses are </a:t>
            </a:r>
            <a:r>
              <a:rPr lang="it-IT" sz="2000" b="1" kern="0" dirty="0" err="1">
                <a:solidFill>
                  <a:schemeClr val="accent1"/>
                </a:solidFill>
              </a:rPr>
              <a:t>compatible</a:t>
            </a:r>
            <a:r>
              <a:rPr lang="it-IT" sz="2000" b="1" kern="0" dirty="0">
                <a:solidFill>
                  <a:schemeClr val="accent1"/>
                </a:solidFill>
              </a:rPr>
              <a:t> with the </a:t>
            </a:r>
            <a:r>
              <a:rPr lang="it-IT" sz="2000" b="1" kern="0" dirty="0" err="1">
                <a:solidFill>
                  <a:schemeClr val="accent1"/>
                </a:solidFill>
              </a:rPr>
              <a:t>elastic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limits</a:t>
            </a:r>
            <a:r>
              <a:rPr lang="it-IT" sz="2000" b="1" kern="0" dirty="0">
                <a:solidFill>
                  <a:schemeClr val="accent1"/>
                </a:solidFill>
              </a:rPr>
              <a:t> of the </a:t>
            </a:r>
            <a:r>
              <a:rPr lang="it-IT" sz="2000" b="1" kern="0" dirty="0" err="1">
                <a:solidFill>
                  <a:schemeClr val="accent1"/>
                </a:solidFill>
              </a:rPr>
              <a:t>materials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considered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The </a:t>
            </a:r>
            <a:r>
              <a:rPr lang="it-IT" sz="2000" b="1" kern="0" dirty="0" err="1">
                <a:solidFill>
                  <a:schemeClr val="accent1"/>
                </a:solidFill>
              </a:rPr>
              <a:t>total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radial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displacement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has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been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assessed</a:t>
            </a:r>
            <a:r>
              <a:rPr lang="it-IT" sz="2000" kern="0" dirty="0">
                <a:solidFill>
                  <a:schemeClr val="accent1"/>
                </a:solidFill>
              </a:rPr>
              <a:t> on the </a:t>
            </a:r>
            <a:r>
              <a:rPr lang="it-IT" sz="2000" kern="0" dirty="0" err="1">
                <a:solidFill>
                  <a:schemeClr val="accent1"/>
                </a:solidFill>
              </a:rPr>
              <a:t>structure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52CF162-6053-6CE2-23BC-3778725F18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08EF1A94-C9A9-4883-EBF7-5BCD625B6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F377E2-141F-353A-6A71-BBDDE28221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4365" y="2887142"/>
            <a:ext cx="4101363" cy="28355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50DD6A-2A0E-2827-AC9D-0042E1F202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18" y="2887142"/>
            <a:ext cx="4101363" cy="28355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108857-2748-19AE-C1A0-027E25CA68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66271" y="2887142"/>
            <a:ext cx="4101363" cy="283551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D03F34C-AF8F-D23B-317C-281C2631F652}"/>
              </a:ext>
            </a:extLst>
          </p:cNvPr>
          <p:cNvSpPr txBox="1"/>
          <p:nvPr/>
        </p:nvSpPr>
        <p:spPr>
          <a:xfrm>
            <a:off x="1164361" y="2490318"/>
            <a:ext cx="1385077" cy="39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kern="0" dirty="0">
                <a:solidFill>
                  <a:srgbClr val="0070C0"/>
                </a:solidFill>
              </a:rPr>
              <a:t>Cu collars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E25644-D292-549C-8B67-0480D10CF616}"/>
              </a:ext>
            </a:extLst>
          </p:cNvPr>
          <p:cNvSpPr txBox="1"/>
          <p:nvPr/>
        </p:nvSpPr>
        <p:spPr>
          <a:xfrm>
            <a:off x="4154752" y="2488675"/>
            <a:ext cx="28468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kern="0" dirty="0">
                <a:solidFill>
                  <a:srgbClr val="0070C0"/>
                </a:solidFill>
              </a:rPr>
              <a:t>SS restraining rings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F56F57-4BB5-8B55-BC76-F3CB005848F6}"/>
              </a:ext>
            </a:extLst>
          </p:cNvPr>
          <p:cNvSpPr txBox="1"/>
          <p:nvPr/>
        </p:nvSpPr>
        <p:spPr>
          <a:xfrm>
            <a:off x="7873312" y="2489348"/>
            <a:ext cx="28468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kern="0" dirty="0">
                <a:solidFill>
                  <a:srgbClr val="0070C0"/>
                </a:solidFill>
              </a:rPr>
              <a:t>Total </a:t>
            </a:r>
            <a:r>
              <a:rPr lang="it-IT" sz="2000" kern="0" dirty="0" err="1">
                <a:solidFill>
                  <a:srgbClr val="0070C0"/>
                </a:solidFill>
              </a:rPr>
              <a:t>displacement</a:t>
            </a:r>
            <a:endParaRPr lang="it-IT" sz="2000" kern="0" dirty="0">
              <a:solidFill>
                <a:srgbClr val="0070C0"/>
              </a:solidFill>
            </a:endParaRPr>
          </a:p>
        </p:txBody>
      </p:sp>
      <p:sp>
        <p:nvSpPr>
          <p:cNvPr id="2" name="CasellaDiTesto 11">
            <a:extLst>
              <a:ext uri="{FF2B5EF4-FFF2-40B4-BE49-F238E27FC236}">
                <a16:creationId xmlns:a16="http://schemas.microsoft.com/office/drawing/2014/main" id="{539E11B5-2B19-6B81-D15F-4DCE2B44003E}"/>
              </a:ext>
            </a:extLst>
          </p:cNvPr>
          <p:cNvSpPr txBox="1"/>
          <p:nvPr/>
        </p:nvSpPr>
        <p:spPr>
          <a:xfrm>
            <a:off x="3581400" y="6083638"/>
            <a:ext cx="453180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2F9BC1"/>
                </a:solidFill>
              </a:rPr>
              <a:t>Stresses are </a:t>
            </a:r>
            <a:r>
              <a:rPr lang="it-IT" b="1" dirty="0" err="1">
                <a:solidFill>
                  <a:srgbClr val="2F9BC1"/>
                </a:solidFill>
              </a:rPr>
              <a:t>within</a:t>
            </a:r>
            <a:r>
              <a:rPr lang="it-IT" b="1" dirty="0">
                <a:solidFill>
                  <a:srgbClr val="2F9BC1"/>
                </a:solidFill>
              </a:rPr>
              <a:t> the </a:t>
            </a:r>
            <a:r>
              <a:rPr lang="it-IT" b="1" dirty="0" err="1">
                <a:solidFill>
                  <a:srgbClr val="2F9BC1"/>
                </a:solidFill>
              </a:rPr>
              <a:t>mechanical</a:t>
            </a:r>
            <a:r>
              <a:rPr lang="it-IT" b="1" dirty="0">
                <a:solidFill>
                  <a:srgbClr val="2F9BC1"/>
                </a:solidFill>
              </a:rPr>
              <a:t> </a:t>
            </a:r>
            <a:r>
              <a:rPr lang="it-IT" b="1" dirty="0" err="1">
                <a:solidFill>
                  <a:srgbClr val="2F9BC1"/>
                </a:solidFill>
              </a:rPr>
              <a:t>limits</a:t>
            </a:r>
            <a:r>
              <a:rPr lang="it-IT" b="1" dirty="0">
                <a:solidFill>
                  <a:srgbClr val="2F9BC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94484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8" descr="MUON-Slide-graphBase-pagebottom.jpg">
            <a:extLst>
              <a:ext uri="{FF2B5EF4-FFF2-40B4-BE49-F238E27FC236}">
                <a16:creationId xmlns:a16="http://schemas.microsoft.com/office/drawing/2014/main" id="{34F71122-94A2-0759-0CF9-B67A231BAE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7D4854C-E532-75B5-A57E-D92462650DD3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Reduced-current design: support structure design 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8CD46E-FF44-8262-B620-349A8AA720CB}"/>
              </a:ext>
            </a:extLst>
          </p:cNvPr>
          <p:cNvSpPr txBox="1"/>
          <p:nvPr/>
        </p:nvSpPr>
        <p:spPr>
          <a:xfrm>
            <a:off x="449630" y="811247"/>
            <a:ext cx="720245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>
                <a:solidFill>
                  <a:schemeClr val="accent1"/>
                </a:solidFill>
              </a:rPr>
              <a:t>The coil support </a:t>
            </a:r>
            <a:r>
              <a:rPr lang="it-IT" sz="2000" kern="0" dirty="0" err="1">
                <a:solidFill>
                  <a:schemeClr val="accent1"/>
                </a:solidFill>
              </a:rPr>
              <a:t>structure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has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been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designed</a:t>
            </a:r>
            <a:r>
              <a:rPr lang="it-IT" sz="2000" kern="0" dirty="0">
                <a:solidFill>
                  <a:schemeClr val="accent1"/>
                </a:solidFill>
              </a:rPr>
              <a:t> to </a:t>
            </a:r>
            <a:r>
              <a:rPr lang="it-IT" sz="2000" kern="0" dirty="0" err="1">
                <a:solidFill>
                  <a:schemeClr val="accent1"/>
                </a:solidFill>
              </a:rPr>
              <a:t>sustain</a:t>
            </a:r>
            <a:r>
              <a:rPr lang="it-IT" sz="2000" kern="0" dirty="0">
                <a:solidFill>
                  <a:schemeClr val="accent1"/>
                </a:solidFill>
              </a:rPr>
              <a:t> the coil </a:t>
            </a:r>
            <a:r>
              <a:rPr lang="it-IT" sz="2000" kern="0" dirty="0" err="1">
                <a:solidFill>
                  <a:schemeClr val="accent1"/>
                </a:solidFill>
              </a:rPr>
              <a:t>axial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forces</a:t>
            </a:r>
            <a:r>
              <a:rPr lang="it-IT" sz="2000" kern="0" dirty="0">
                <a:solidFill>
                  <a:schemeClr val="accent1"/>
                </a:solidFill>
              </a:rPr>
              <a:t> in the </a:t>
            </a:r>
            <a:r>
              <a:rPr lang="it-IT" sz="2000" kern="0" dirty="0" err="1">
                <a:solidFill>
                  <a:schemeClr val="accent1"/>
                </a:solidFill>
              </a:rPr>
              <a:t>two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configurations</a:t>
            </a:r>
            <a:r>
              <a:rPr lang="it-IT" sz="2000" kern="0" dirty="0">
                <a:solidFill>
                  <a:schemeClr val="accent1"/>
                </a:solidFill>
              </a:rPr>
              <a:t>: </a:t>
            </a:r>
            <a:r>
              <a:rPr lang="it-IT" sz="2000" b="1" i="1" kern="0" dirty="0">
                <a:solidFill>
                  <a:schemeClr val="accent1"/>
                </a:solidFill>
              </a:rPr>
              <a:t>stand-alone</a:t>
            </a:r>
            <a:r>
              <a:rPr lang="it-IT" sz="2000" kern="0" dirty="0">
                <a:solidFill>
                  <a:schemeClr val="accent1"/>
                </a:solidFill>
              </a:rPr>
              <a:t>, </a:t>
            </a:r>
            <a:r>
              <a:rPr lang="it-IT" sz="2000" b="1" i="1" kern="0" dirty="0">
                <a:solidFill>
                  <a:schemeClr val="accent1"/>
                </a:solidFill>
              </a:rPr>
              <a:t>lattice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 err="1">
                <a:solidFill>
                  <a:schemeClr val="accent1"/>
                </a:solidFill>
              </a:rPr>
              <a:t>Thick</a:t>
            </a:r>
            <a:r>
              <a:rPr lang="it-IT" sz="2000" kern="0" dirty="0">
                <a:solidFill>
                  <a:schemeClr val="accent1"/>
                </a:solidFill>
              </a:rPr>
              <a:t> AISI 316LN shell </a:t>
            </a:r>
            <a:r>
              <a:rPr lang="it-IT" sz="2000" kern="0" dirty="0" err="1">
                <a:solidFill>
                  <a:schemeClr val="accent1"/>
                </a:solidFill>
              </a:rPr>
              <a:t>is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needed</a:t>
            </a:r>
            <a:r>
              <a:rPr lang="it-IT" sz="2000" kern="0" dirty="0">
                <a:solidFill>
                  <a:schemeClr val="accent1"/>
                </a:solidFill>
              </a:rPr>
              <a:t> to </a:t>
            </a:r>
            <a:r>
              <a:rPr lang="it-IT" sz="2000" kern="0" dirty="0" err="1">
                <a:solidFill>
                  <a:schemeClr val="accent1"/>
                </a:solidFill>
              </a:rPr>
              <a:t>sustain</a:t>
            </a:r>
            <a:r>
              <a:rPr lang="it-IT" sz="2000" kern="0" dirty="0">
                <a:solidFill>
                  <a:schemeClr val="accent1"/>
                </a:solidFill>
              </a:rPr>
              <a:t> the </a:t>
            </a:r>
            <a:r>
              <a:rPr lang="it-IT" sz="2000" kern="0" dirty="0" err="1">
                <a:solidFill>
                  <a:schemeClr val="accent1"/>
                </a:solidFill>
              </a:rPr>
              <a:t>axial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forces</a:t>
            </a:r>
            <a:r>
              <a:rPr lang="it-IT" sz="2000" kern="0" dirty="0">
                <a:solidFill>
                  <a:schemeClr val="accent1"/>
                </a:solidFill>
              </a:rPr>
              <a:t>   in </a:t>
            </a:r>
            <a:r>
              <a:rPr lang="it-IT" sz="2000" kern="0" dirty="0" err="1">
                <a:solidFill>
                  <a:schemeClr val="accent1"/>
                </a:solidFill>
              </a:rPr>
              <a:t>normal</a:t>
            </a:r>
            <a:r>
              <a:rPr lang="it-IT" sz="2000" kern="0" dirty="0">
                <a:solidFill>
                  <a:schemeClr val="accent1"/>
                </a:solidFill>
              </a:rPr>
              <a:t> out-of-</a:t>
            </a:r>
            <a:r>
              <a:rPr lang="it-IT" sz="2000" kern="0" dirty="0" err="1">
                <a:solidFill>
                  <a:schemeClr val="accent1"/>
                </a:solidFill>
              </a:rPr>
              <a:t>cell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kern="0" dirty="0" err="1">
                <a:solidFill>
                  <a:schemeClr val="accent1"/>
                </a:solidFill>
              </a:rPr>
              <a:t>direction</a:t>
            </a:r>
            <a:r>
              <a:rPr lang="it-IT" sz="2000" kern="0" dirty="0">
                <a:solidFill>
                  <a:schemeClr val="accent1"/>
                </a:solidFill>
              </a:rPr>
              <a:t>.</a:t>
            </a:r>
          </a:p>
          <a:p>
            <a:endParaRPr lang="it-IT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000" kern="0" dirty="0" err="1">
                <a:solidFill>
                  <a:schemeClr val="accent1"/>
                </a:solidFill>
              </a:rPr>
              <a:t>Even</a:t>
            </a:r>
            <a:r>
              <a:rPr lang="it-IT" sz="2000" kern="0" dirty="0">
                <a:solidFill>
                  <a:schemeClr val="accent1"/>
                </a:solidFill>
              </a:rPr>
              <a:t> in the </a:t>
            </a:r>
            <a:r>
              <a:rPr lang="it-IT" sz="2000" kern="0" dirty="0" err="1">
                <a:solidFill>
                  <a:schemeClr val="accent1"/>
                </a:solidFill>
              </a:rPr>
              <a:t>reduced-current</a:t>
            </a:r>
            <a:r>
              <a:rPr lang="it-IT" sz="2000" kern="0" dirty="0">
                <a:solidFill>
                  <a:schemeClr val="accent1"/>
                </a:solidFill>
              </a:rPr>
              <a:t> configuration, </a:t>
            </a:r>
            <a:r>
              <a:rPr lang="it-IT" sz="2000" b="1" kern="0" dirty="0">
                <a:solidFill>
                  <a:schemeClr val="accent1"/>
                </a:solidFill>
              </a:rPr>
              <a:t>the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mechanical</a:t>
            </a:r>
            <a:r>
              <a:rPr lang="it-IT" sz="2000" b="1" kern="0" dirty="0">
                <a:solidFill>
                  <a:schemeClr val="accent1"/>
                </a:solidFill>
              </a:rPr>
              <a:t> design of the support </a:t>
            </a:r>
            <a:r>
              <a:rPr lang="it-IT" sz="2000" b="1" kern="0" dirty="0" err="1">
                <a:solidFill>
                  <a:schemeClr val="accent1"/>
                </a:solidFill>
              </a:rPr>
              <a:t>structure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is</a:t>
            </a:r>
            <a:r>
              <a:rPr lang="it-IT" sz="2000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not</a:t>
            </a:r>
            <a:r>
              <a:rPr lang="it-IT" sz="2000" b="1" kern="0" dirty="0">
                <a:solidFill>
                  <a:schemeClr val="accent1"/>
                </a:solidFill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</a:rPr>
              <a:t>trivial</a:t>
            </a:r>
            <a:r>
              <a:rPr lang="it-IT" sz="2000" b="1" kern="0" dirty="0">
                <a:solidFill>
                  <a:schemeClr val="accent1"/>
                </a:solidFill>
              </a:rPr>
              <a:t>. </a:t>
            </a:r>
            <a:endParaRPr lang="it-IT" sz="2000" kern="0" dirty="0">
              <a:solidFill>
                <a:schemeClr val="accent1"/>
              </a:solidFill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52CF162-6053-6CE2-23BC-3778725F18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08EF1A94-C9A9-4883-EBF7-5BCD625B6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2C677B5-AAF1-8E05-F73C-995E7280C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15443"/>
              </p:ext>
            </p:extLst>
          </p:nvPr>
        </p:nvGraphicFramePr>
        <p:xfrm>
          <a:off x="609600" y="3763916"/>
          <a:ext cx="5110215" cy="2234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405">
                  <a:extLst>
                    <a:ext uri="{9D8B030D-6E8A-4147-A177-3AD203B41FA5}">
                      <a16:colId xmlns:a16="http://schemas.microsoft.com/office/drawing/2014/main" val="530891207"/>
                    </a:ext>
                  </a:extLst>
                </a:gridCol>
                <a:gridCol w="1703405">
                  <a:extLst>
                    <a:ext uri="{9D8B030D-6E8A-4147-A177-3AD203B41FA5}">
                      <a16:colId xmlns:a16="http://schemas.microsoft.com/office/drawing/2014/main" val="3063228312"/>
                    </a:ext>
                  </a:extLst>
                </a:gridCol>
                <a:gridCol w="1703405">
                  <a:extLst>
                    <a:ext uri="{9D8B030D-6E8A-4147-A177-3AD203B41FA5}">
                      <a16:colId xmlns:a16="http://schemas.microsoft.com/office/drawing/2014/main" val="1240538639"/>
                    </a:ext>
                  </a:extLst>
                </a:gridCol>
              </a:tblGrid>
              <a:tr h="74467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Coil Axial Forces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Coil A/Coil B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Value [MN]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Net Force Value [MN]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2696701"/>
                  </a:ext>
                </a:extLst>
              </a:tr>
              <a:tr h="744675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Lattice</a:t>
                      </a:r>
                      <a:r>
                        <a:rPr lang="en-US" sz="1800" dirty="0"/>
                        <a:t> configuration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-27 / +67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+50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59326"/>
                  </a:ext>
                </a:extLst>
              </a:tr>
              <a:tr h="744675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dirty="0"/>
                        <a:t>Stand-alone </a:t>
                      </a:r>
                      <a:r>
                        <a:rPr lang="en-US" sz="1800" i="0" dirty="0"/>
                        <a:t>configuration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-55 / +35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049515"/>
                  </a:ext>
                </a:extLst>
              </a:tr>
            </a:tbl>
          </a:graphicData>
        </a:graphic>
      </p:graphicFrame>
      <p:pic>
        <p:nvPicPr>
          <p:cNvPr id="15" name="Picture 14" descr="A blue and green object with black text&#10;&#10;Description automatically generated">
            <a:extLst>
              <a:ext uri="{FF2B5EF4-FFF2-40B4-BE49-F238E27FC236}">
                <a16:creationId xmlns:a16="http://schemas.microsoft.com/office/drawing/2014/main" id="{19C989C4-DB7C-E6D0-BB1E-D05C6ABE5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8" b="11388"/>
          <a:stretch/>
        </p:blipFill>
        <p:spPr>
          <a:xfrm>
            <a:off x="8966360" y="3979528"/>
            <a:ext cx="2994640" cy="2745326"/>
          </a:xfrm>
          <a:prstGeom prst="rect">
            <a:avLst/>
          </a:prstGeom>
        </p:spPr>
      </p:pic>
      <p:pic>
        <p:nvPicPr>
          <p:cNvPr id="17" name="Picture 16" descr="A close-up of a machine&#10;&#10;Description automatically generated">
            <a:extLst>
              <a:ext uri="{FF2B5EF4-FFF2-40B4-BE49-F238E27FC236}">
                <a16:creationId xmlns:a16="http://schemas.microsoft.com/office/drawing/2014/main" id="{48283013-0BB5-4C91-3F14-950EFDD058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8" t="12379" r="53579" b="26907"/>
          <a:stretch/>
        </p:blipFill>
        <p:spPr>
          <a:xfrm>
            <a:off x="8272843" y="711893"/>
            <a:ext cx="3309557" cy="2753251"/>
          </a:xfrm>
          <a:prstGeom prst="rect">
            <a:avLst/>
          </a:prstGeom>
        </p:spPr>
      </p:pic>
      <p:pic>
        <p:nvPicPr>
          <p:cNvPr id="19" name="Picture 18" descr="A blue and yellow colored object&#10;&#10;Description automatically generated with medium confidence">
            <a:extLst>
              <a:ext uri="{FF2B5EF4-FFF2-40B4-BE49-F238E27FC236}">
                <a16:creationId xmlns:a16="http://schemas.microsoft.com/office/drawing/2014/main" id="{D202D3C4-4CE2-62B9-A305-EE3C8852EC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25" b="15916"/>
          <a:stretch/>
        </p:blipFill>
        <p:spPr>
          <a:xfrm>
            <a:off x="5832911" y="4131592"/>
            <a:ext cx="3129059" cy="20915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6F49784-13A5-7185-2887-291552B356BC}"/>
              </a:ext>
            </a:extLst>
          </p:cNvPr>
          <p:cNvSpPr txBox="1"/>
          <p:nvPr/>
        </p:nvSpPr>
        <p:spPr>
          <a:xfrm>
            <a:off x="6257353" y="3701036"/>
            <a:ext cx="20547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Stand-alone configuration: Von Mises Stress [</a:t>
            </a:r>
            <a:r>
              <a:rPr lang="en-US" sz="1200" b="1" dirty="0" err="1">
                <a:solidFill>
                  <a:schemeClr val="accent1"/>
                </a:solidFill>
              </a:rPr>
              <a:t>Mpa</a:t>
            </a:r>
            <a:r>
              <a:rPr lang="en-US" sz="1200" b="1" dirty="0">
                <a:solidFill>
                  <a:schemeClr val="accent1"/>
                </a:solidFill>
              </a:rPr>
              <a:t>]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D10C05-000C-41B3-0000-BE035DC3DC0B}"/>
              </a:ext>
            </a:extLst>
          </p:cNvPr>
          <p:cNvSpPr txBox="1"/>
          <p:nvPr/>
        </p:nvSpPr>
        <p:spPr>
          <a:xfrm>
            <a:off x="9633418" y="3701035"/>
            <a:ext cx="19193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Lattice configuration: Von Mises Stress [</a:t>
            </a:r>
            <a:r>
              <a:rPr lang="en-US" sz="1200" b="1" dirty="0" err="1">
                <a:solidFill>
                  <a:schemeClr val="accent1"/>
                </a:solidFill>
              </a:rPr>
              <a:t>Mpa</a:t>
            </a:r>
            <a:r>
              <a:rPr lang="en-US" sz="1200" b="1" dirty="0">
                <a:solidFill>
                  <a:schemeClr val="accent1"/>
                </a:solidFill>
              </a:rPr>
              <a:t>]</a:t>
            </a:r>
          </a:p>
        </p:txBody>
      </p:sp>
      <p:cxnSp>
        <p:nvCxnSpPr>
          <p:cNvPr id="22" name="Connettore 2 48">
            <a:extLst>
              <a:ext uri="{FF2B5EF4-FFF2-40B4-BE49-F238E27FC236}">
                <a16:creationId xmlns:a16="http://schemas.microsoft.com/office/drawing/2014/main" id="{F6FB73CE-0507-AB75-C86B-F93281ACD894}"/>
              </a:ext>
            </a:extLst>
          </p:cNvPr>
          <p:cNvCxnSpPr>
            <a:cxnSpLocks/>
          </p:cNvCxnSpPr>
          <p:nvPr/>
        </p:nvCxnSpPr>
        <p:spPr>
          <a:xfrm flipV="1">
            <a:off x="8839870" y="2559627"/>
            <a:ext cx="2820265" cy="1032685"/>
          </a:xfrm>
          <a:prstGeom prst="straightConnector1">
            <a:avLst/>
          </a:prstGeom>
          <a:ln w="28575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49">
            <a:extLst>
              <a:ext uri="{FF2B5EF4-FFF2-40B4-BE49-F238E27FC236}">
                <a16:creationId xmlns:a16="http://schemas.microsoft.com/office/drawing/2014/main" id="{BD1DAD6B-C4E0-2F96-DC1F-EE5F6F1BA6D1}"/>
              </a:ext>
            </a:extLst>
          </p:cNvPr>
          <p:cNvSpPr txBox="1"/>
          <p:nvPr/>
        </p:nvSpPr>
        <p:spPr>
          <a:xfrm>
            <a:off x="11433252" y="2244222"/>
            <a:ext cx="655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z</a:t>
            </a:r>
          </a:p>
        </p:txBody>
      </p:sp>
      <p:sp>
        <p:nvSpPr>
          <p:cNvPr id="26" name="Freccia in giù 16">
            <a:extLst>
              <a:ext uri="{FF2B5EF4-FFF2-40B4-BE49-F238E27FC236}">
                <a16:creationId xmlns:a16="http://schemas.microsoft.com/office/drawing/2014/main" id="{E06C1630-A9A9-3FAF-E2DA-51183738F2F8}"/>
              </a:ext>
            </a:extLst>
          </p:cNvPr>
          <p:cNvSpPr/>
          <p:nvPr/>
        </p:nvSpPr>
        <p:spPr>
          <a:xfrm rot="15095773">
            <a:off x="8546127" y="1865477"/>
            <a:ext cx="236923" cy="910740"/>
          </a:xfrm>
          <a:prstGeom prst="downArrow">
            <a:avLst/>
          </a:prstGeom>
          <a:solidFill>
            <a:schemeClr val="accent4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giù 17">
            <a:extLst>
              <a:ext uri="{FF2B5EF4-FFF2-40B4-BE49-F238E27FC236}">
                <a16:creationId xmlns:a16="http://schemas.microsoft.com/office/drawing/2014/main" id="{32E6AC45-62C7-A6D0-7C60-04B794732188}"/>
              </a:ext>
            </a:extLst>
          </p:cNvPr>
          <p:cNvSpPr/>
          <p:nvPr/>
        </p:nvSpPr>
        <p:spPr>
          <a:xfrm rot="4138743">
            <a:off x="9396701" y="1773938"/>
            <a:ext cx="250399" cy="984495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49">
            <a:extLst>
              <a:ext uri="{FF2B5EF4-FFF2-40B4-BE49-F238E27FC236}">
                <a16:creationId xmlns:a16="http://schemas.microsoft.com/office/drawing/2014/main" id="{3C7FB7B0-638B-76B6-5875-46FB98DA3771}"/>
              </a:ext>
            </a:extLst>
          </p:cNvPr>
          <p:cNvSpPr txBox="1"/>
          <p:nvPr/>
        </p:nvSpPr>
        <p:spPr>
          <a:xfrm>
            <a:off x="7474165" y="1844256"/>
            <a:ext cx="13657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rgbClr val="F40E53"/>
                </a:solidFill>
              </a:rPr>
              <a:t>positive force (</a:t>
            </a:r>
            <a:r>
              <a:rPr lang="it-IT" sz="1200" dirty="0" err="1">
                <a:solidFill>
                  <a:srgbClr val="F40E53"/>
                </a:solidFill>
              </a:rPr>
              <a:t>cell</a:t>
            </a:r>
            <a:r>
              <a:rPr lang="it-IT" sz="1200" dirty="0">
                <a:solidFill>
                  <a:srgbClr val="F40E53"/>
                </a:solidFill>
              </a:rPr>
              <a:t> center)</a:t>
            </a:r>
          </a:p>
        </p:txBody>
      </p:sp>
      <p:sp>
        <p:nvSpPr>
          <p:cNvPr id="33" name="CasellaDiTesto 49">
            <a:extLst>
              <a:ext uri="{FF2B5EF4-FFF2-40B4-BE49-F238E27FC236}">
                <a16:creationId xmlns:a16="http://schemas.microsoft.com/office/drawing/2014/main" id="{DB22AA15-27FE-0AAF-99E2-441FE2008EAC}"/>
              </a:ext>
            </a:extLst>
          </p:cNvPr>
          <p:cNvSpPr txBox="1"/>
          <p:nvPr/>
        </p:nvSpPr>
        <p:spPr>
          <a:xfrm>
            <a:off x="9159168" y="2351275"/>
            <a:ext cx="13657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rgbClr val="F40E53"/>
                </a:solidFill>
              </a:rPr>
              <a:t>negative force (</a:t>
            </a:r>
            <a:r>
              <a:rPr lang="it-IT" sz="1200" dirty="0" err="1">
                <a:solidFill>
                  <a:srgbClr val="F40E53"/>
                </a:solidFill>
              </a:rPr>
              <a:t>outward</a:t>
            </a:r>
            <a:r>
              <a:rPr lang="it-IT" sz="1200" dirty="0">
                <a:solidFill>
                  <a:srgbClr val="F40E53"/>
                </a:solidFill>
              </a:rPr>
              <a:t> </a:t>
            </a:r>
            <a:r>
              <a:rPr lang="it-IT" sz="1200" dirty="0" err="1">
                <a:solidFill>
                  <a:srgbClr val="F40E53"/>
                </a:solidFill>
              </a:rPr>
              <a:t>cell</a:t>
            </a:r>
            <a:r>
              <a:rPr lang="it-IT" sz="1200" dirty="0">
                <a:solidFill>
                  <a:srgbClr val="F40E53"/>
                </a:solidFill>
              </a:rPr>
              <a:t> </a:t>
            </a:r>
            <a:r>
              <a:rPr lang="it-IT" sz="1200" dirty="0" err="1">
                <a:solidFill>
                  <a:srgbClr val="F40E53"/>
                </a:solidFill>
              </a:rPr>
              <a:t>direction</a:t>
            </a:r>
            <a:r>
              <a:rPr lang="it-IT" sz="1200" dirty="0">
                <a:solidFill>
                  <a:srgbClr val="F40E53"/>
                </a:solidFill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F5406F-2E52-874D-A480-7D2281567EB3}"/>
              </a:ext>
            </a:extLst>
          </p:cNvPr>
          <p:cNvSpPr txBox="1"/>
          <p:nvPr/>
        </p:nvSpPr>
        <p:spPr>
          <a:xfrm>
            <a:off x="8552728" y="1850573"/>
            <a:ext cx="14973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Coil 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6F3FE7-4F83-4082-7E46-C001AF0FA502}"/>
              </a:ext>
            </a:extLst>
          </p:cNvPr>
          <p:cNvSpPr txBox="1"/>
          <p:nvPr/>
        </p:nvSpPr>
        <p:spPr>
          <a:xfrm>
            <a:off x="7982181" y="2365496"/>
            <a:ext cx="14973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Coil B</a:t>
            </a:r>
          </a:p>
        </p:txBody>
      </p:sp>
    </p:spTree>
    <p:extLst>
      <p:ext uri="{BB962C8B-B14F-4D97-AF65-F5344CB8AC3E}">
        <p14:creationId xmlns:p14="http://schemas.microsoft.com/office/powerpoint/2010/main" val="9395384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8" descr="MUON-Slide-graphBase-pagebottom.jpg">
            <a:extLst>
              <a:ext uri="{FF2B5EF4-FFF2-40B4-BE49-F238E27FC236}">
                <a16:creationId xmlns:a16="http://schemas.microsoft.com/office/drawing/2014/main" id="{34F71122-94A2-0759-0CF9-B67A231BAE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7D4854C-E532-75B5-A57E-D92462650DD3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Summary and next steps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F78CD46E-FF44-8262-B620-349A8AA720CB}"/>
                  </a:ext>
                </a:extLst>
              </p:cNvPr>
              <p:cNvSpPr txBox="1"/>
              <p:nvPr/>
            </p:nvSpPr>
            <p:spPr>
              <a:xfrm>
                <a:off x="449630" y="811247"/>
                <a:ext cx="11132769" cy="4862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it-IT" sz="2000" kern="0" dirty="0">
                    <a:solidFill>
                      <a:schemeClr val="accent1"/>
                    </a:solidFill>
                  </a:rPr>
                  <a:t>The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magnet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design for the S5-like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demonstrator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cell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looks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challenging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, in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particular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from a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mechanical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point of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view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endParaRPr lang="it-IT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it-IT" sz="2000" kern="0" dirty="0">
                    <a:solidFill>
                      <a:schemeClr val="accent1"/>
                    </a:solidFill>
                  </a:rPr>
                  <a:t>The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search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for an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optimized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solenoid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configuration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,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respecting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the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required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focusing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strength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,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converged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to the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two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-coil-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subdivision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configuration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presented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. </a:t>
                </a:r>
              </a:p>
              <a:p>
                <a:endParaRPr lang="it-IT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it-IT" sz="2000" kern="0" dirty="0">
                    <a:solidFill>
                      <a:schemeClr val="accent1"/>
                    </a:solidFill>
                  </a:rPr>
                  <a:t>The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mechanical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limits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of the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materials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constituting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the assembly are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not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respected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,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thus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a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reduced-current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configuration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has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been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studied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endParaRPr lang="it-IT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it-IT" sz="2000" kern="0" dirty="0">
                    <a:solidFill>
                      <a:schemeClr val="accent1"/>
                    </a:solidFill>
                  </a:rPr>
                  <a:t>A 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25% coil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current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reduction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(from </a:t>
                </a:r>
                <a14:m>
                  <m:oMath xmlns:m="http://schemas.openxmlformats.org/officeDocument/2006/math">
                    <m:r>
                      <a:rPr lang="it-IT" sz="20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500 </m:t>
                    </m:r>
                    <m:f>
                      <m:fPr>
                        <m:type m:val="lin"/>
                        <m:ctrlPr>
                          <a:rPr lang="it-IT" sz="20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it-IT" sz="2000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sSup>
                          <m:sSupPr>
                            <m:ctrlPr>
                              <a:rPr lang="it-IT" sz="20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sz="2000" b="0" i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  <m:sup>
                            <m:r>
                              <a:rPr lang="it-IT" sz="2000" b="0" i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it-IT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2000" kern="0" dirty="0">
                    <a:solidFill>
                      <a:schemeClr val="accent1"/>
                    </a:solidFill>
                  </a:rPr>
                  <a:t>to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375</m:t>
                    </m:r>
                    <m:r>
                      <a:rPr lang="it-IT" sz="2000" b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it-IT" sz="20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it-IT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sSup>
                          <m:sSupPr>
                            <m:ctrlPr>
                              <a:rPr lang="it-IT" sz="20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  <m:sup>
                            <m:r>
                              <a:rPr lang="it-IT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it-IT" sz="2000" kern="0" dirty="0">
                    <a:solidFill>
                      <a:schemeClr val="accent1"/>
                    </a:solidFill>
                  </a:rPr>
                  <a:t>)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decrease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the coil stresses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within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their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mechanical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limits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: a 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collar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and 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support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structure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design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has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been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proposed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endParaRPr lang="it-IT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it-IT" sz="2000" kern="0" dirty="0">
                    <a:solidFill>
                      <a:schemeClr val="accent1"/>
                    </a:solidFill>
                  </a:rPr>
                  <a:t>The 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support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structure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design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still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presents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criticalities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to be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solved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, the stresses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appear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excessive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,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requiring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60 mm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Inconel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bolts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and a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thick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shell (with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associated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increased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cost 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and 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manufacturing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complications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…).</a:t>
                </a: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endParaRPr lang="it-IT" sz="2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it-IT" sz="2000" b="1" kern="0" dirty="0" err="1">
                    <a:solidFill>
                      <a:schemeClr val="accent1"/>
                    </a:solidFill>
                  </a:rPr>
                  <a:t>Further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iterations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are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needed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, </a:t>
                </a:r>
                <a:r>
                  <a:rPr lang="it-IT" sz="2000" kern="0" dirty="0" err="1">
                    <a:solidFill>
                      <a:schemeClr val="accent1"/>
                    </a:solidFill>
                  </a:rPr>
                  <a:t>both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 on the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magnets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design 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and on the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cell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b="1" kern="0" dirty="0" err="1">
                    <a:solidFill>
                      <a:schemeClr val="accent1"/>
                    </a:solidFill>
                  </a:rPr>
                  <a:t>integration</a:t>
                </a:r>
                <a:r>
                  <a:rPr lang="it-IT" sz="2000" b="1" kern="0" dirty="0">
                    <a:solidFill>
                      <a:schemeClr val="accent1"/>
                    </a:solidFill>
                  </a:rPr>
                  <a:t> </a:t>
                </a:r>
                <a:r>
                  <a:rPr lang="it-IT" sz="2000" kern="0" dirty="0">
                    <a:solidFill>
                      <a:schemeClr val="accent1"/>
                    </a:solidFill>
                  </a:rPr>
                  <a:t>study!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F78CD46E-FF44-8262-B620-349A8AA720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30" y="811247"/>
                <a:ext cx="11132769" cy="4862870"/>
              </a:xfrm>
              <a:prstGeom prst="rect">
                <a:avLst/>
              </a:prstGeom>
              <a:blipFill>
                <a:blip r:embed="rId3"/>
                <a:stretch>
                  <a:fillRect l="-602" t="-877" r="-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52CF162-6053-6CE2-23BC-3778725F18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84950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08EF1A94-C9A9-4883-EBF7-5BCD625B6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84950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05457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AB616F9-D3CC-A0FD-15CB-10E56DA3A680}"/>
              </a:ext>
            </a:extLst>
          </p:cNvPr>
          <p:cNvSpPr txBox="1">
            <a:spLocks/>
          </p:cNvSpPr>
          <p:nvPr/>
        </p:nvSpPr>
        <p:spPr>
          <a:xfrm>
            <a:off x="1680153" y="2910095"/>
            <a:ext cx="8831694" cy="78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sz="4500" i="1" kern="0" dirty="0"/>
              <a:t>Thank you for your attention!</a:t>
            </a:r>
            <a:endParaRPr kumimoji="0" lang="en-US" sz="2600" b="1" i="1" u="none" strike="noStrike" kern="0" cap="none" spc="0" normalizeH="0" baseline="0" noProof="0" dirty="0">
              <a:ln>
                <a:noFill/>
              </a:ln>
              <a:solidFill>
                <a:srgbClr val="2F9BC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pic>
        <p:nvPicPr>
          <p:cNvPr id="7" name="Picture 6" descr="A picture containing font, logo, text, graphics&#10;&#10;Description automatically generated">
            <a:extLst>
              <a:ext uri="{FF2B5EF4-FFF2-40B4-BE49-F238E27FC236}">
                <a16:creationId xmlns:a16="http://schemas.microsoft.com/office/drawing/2014/main" id="{38CD6D9E-DAE0-1253-9BD9-EC00D7375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880" y="0"/>
            <a:ext cx="1515120" cy="684834"/>
          </a:xfrm>
          <a:prstGeom prst="rect">
            <a:avLst/>
          </a:prstGeom>
        </p:spPr>
      </p:pic>
      <p:pic>
        <p:nvPicPr>
          <p:cNvPr id="2" name="Picture 4" descr="Muon Collider Physics Summary - CERN Document Server">
            <a:extLst>
              <a:ext uri="{FF2B5EF4-FFF2-40B4-BE49-F238E27FC236}">
                <a16:creationId xmlns:a16="http://schemas.microsoft.com/office/drawing/2014/main" id="{9ADC281A-4789-4F73-C481-D8AD17665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4939" cy="102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6E2532-1C6B-F54D-ADB4-36EC5C95B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239" y="0"/>
            <a:ext cx="994939" cy="1151467"/>
          </a:xfrm>
          <a:prstGeom prst="rect">
            <a:avLst/>
          </a:prstGeom>
        </p:spPr>
      </p:pic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9A25F6DA-CFA1-1A12-9B7F-840D4D84814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D10D90-0B01-4DE4-73FE-BE3C3AEC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8918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35B7E7-2BEF-F0A1-513D-007BD21B1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8918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3FF4A8-1975-F33C-549C-B32ACD921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53EC0-8A46-4635-AD92-36D5DFDA3761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701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E73545F2-B03C-BA5F-F044-625DDF4F33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909" t="3979" r="6062"/>
          <a:stretch/>
        </p:blipFill>
        <p:spPr>
          <a:xfrm>
            <a:off x="5595486" y="1197507"/>
            <a:ext cx="6527688" cy="4213382"/>
          </a:xfrm>
          <a:prstGeom prst="rect">
            <a:avLst/>
          </a:prstGeom>
        </p:spPr>
      </p:pic>
      <p:sp>
        <p:nvSpPr>
          <p:cNvPr id="61" name="Title 1">
            <a:extLst>
              <a:ext uri="{FF2B5EF4-FFF2-40B4-BE49-F238E27FC236}">
                <a16:creationId xmlns:a16="http://schemas.microsoft.com/office/drawing/2014/main" id="{AB8980F0-3B32-BE0B-6DD2-177A09523DC0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S5 demo cell analysis: </a:t>
            </a:r>
            <a:r>
              <a:rPr lang="en-US" i="1" kern="0" dirty="0"/>
              <a:t>MuCol Deliverable Report D8.1</a:t>
            </a:r>
            <a:endParaRPr kumimoji="0" lang="en-US" sz="9600" b="1" i="1" u="none" strike="noStrike" kern="0" cap="none" spc="0" normalizeH="0" baseline="0" noProof="0" dirty="0">
              <a:ln>
                <a:noFill/>
              </a:ln>
              <a:solidFill>
                <a:srgbClr val="F40E5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D1E5859F-F075-453E-3BF4-F4244BD6BD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1DB100-D538-A059-EF72-48051986A8B2}"/>
              </a:ext>
            </a:extLst>
          </p:cNvPr>
          <p:cNvSpPr txBox="1"/>
          <p:nvPr/>
        </p:nvSpPr>
        <p:spPr>
          <a:xfrm>
            <a:off x="448412" y="997565"/>
            <a:ext cx="5221549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US" sz="2200" kern="0" dirty="0">
                <a:solidFill>
                  <a:schemeClr val="accent1"/>
                </a:solidFill>
              </a:rPr>
              <a:t>Beam optic studies on S5 cell assumed </a:t>
            </a:r>
            <a:r>
              <a:rPr lang="en-US" sz="2200" b="1" kern="0" dirty="0">
                <a:solidFill>
                  <a:schemeClr val="accent1"/>
                </a:solidFill>
              </a:rPr>
              <a:t>ideal </a:t>
            </a:r>
            <a:r>
              <a:rPr lang="en-US" sz="2200" kern="0" dirty="0">
                <a:solidFill>
                  <a:schemeClr val="accent1"/>
                </a:solidFill>
              </a:rPr>
              <a:t>solenoids and dipoles.</a:t>
            </a:r>
          </a:p>
          <a:p>
            <a:endParaRPr lang="en-US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US" sz="2200" kern="0" dirty="0">
                <a:solidFill>
                  <a:schemeClr val="accent1"/>
                </a:solidFill>
              </a:rPr>
              <a:t>Results presented in the </a:t>
            </a:r>
            <a:r>
              <a:rPr lang="en-US" sz="2200" i="1" kern="0" dirty="0">
                <a:solidFill>
                  <a:schemeClr val="accent1"/>
                </a:solidFill>
              </a:rPr>
              <a:t>Deliverable Report D8.1</a:t>
            </a:r>
            <a:r>
              <a:rPr lang="en-US" sz="2200" kern="0" dirty="0">
                <a:solidFill>
                  <a:schemeClr val="accent1"/>
                </a:solidFill>
              </a:rPr>
              <a:t>.</a:t>
            </a:r>
          </a:p>
          <a:p>
            <a:endParaRPr lang="en-US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US" sz="2200" kern="0" dirty="0">
                <a:solidFill>
                  <a:schemeClr val="accent1"/>
                </a:solidFill>
              </a:rPr>
              <a:t>An </a:t>
            </a:r>
            <a:r>
              <a:rPr lang="en-US" sz="2200" b="1" kern="0" dirty="0">
                <a:solidFill>
                  <a:schemeClr val="accent1"/>
                </a:solidFill>
              </a:rPr>
              <a:t>engineering design of the stage magnets</a:t>
            </a:r>
            <a:r>
              <a:rPr lang="en-US" sz="2200" kern="0" dirty="0">
                <a:solidFill>
                  <a:schemeClr val="accent1"/>
                </a:solidFill>
              </a:rPr>
              <a:t> is needed.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FFF37906-1E0D-6999-CF8C-E00FF6A5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8918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25" name="Footer Placeholder 7">
            <a:extLst>
              <a:ext uri="{FF2B5EF4-FFF2-40B4-BE49-F238E27FC236}">
                <a16:creationId xmlns:a16="http://schemas.microsoft.com/office/drawing/2014/main" id="{9C7A6476-5D34-385E-1D50-E9B1E470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8918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9E50904-CF5B-2495-43C9-D89581C40BF0}"/>
              </a:ext>
            </a:extLst>
          </p:cNvPr>
          <p:cNvGrpSpPr/>
          <p:nvPr/>
        </p:nvGrpSpPr>
        <p:grpSpPr>
          <a:xfrm>
            <a:off x="218087" y="3550623"/>
            <a:ext cx="5682197" cy="2677656"/>
            <a:chOff x="218087" y="3550623"/>
            <a:chExt cx="5682197" cy="2677656"/>
          </a:xfrm>
        </p:grpSpPr>
        <p:pic>
          <p:nvPicPr>
            <p:cNvPr id="27" name="Picture 26" descr="A graph of a function&#10;&#10;Description automatically generated">
              <a:extLst>
                <a:ext uri="{FF2B5EF4-FFF2-40B4-BE49-F238E27FC236}">
                  <a16:creationId xmlns:a16="http://schemas.microsoft.com/office/drawing/2014/main" id="{C3BE72CF-97C2-264D-0996-77EFEDDF67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8087" y="3550623"/>
              <a:ext cx="5682197" cy="267765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CCCC9A3-0D60-0098-F326-73ED56DDCD89}"/>
                    </a:ext>
                  </a:extLst>
                </p:cNvPr>
                <p:cNvSpPr txBox="1"/>
                <p:nvPr/>
              </p:nvSpPr>
              <p:spPr>
                <a:xfrm>
                  <a:off x="838200" y="3940237"/>
                  <a:ext cx="184522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b="0" i="0" dirty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b="0" i="0" dirty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sub>
                      </m:sSub>
                    </m:oMath>
                  </a14:m>
                  <a:r>
                    <a:rPr lang="en-US" sz="1400" dirty="0"/>
                    <a:t> field profile on axis</a:t>
                  </a: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CCCC9A3-0D60-0098-F326-73ED56DDCD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3940237"/>
                  <a:ext cx="1845226" cy="307777"/>
                </a:xfrm>
                <a:prstGeom prst="rect">
                  <a:avLst/>
                </a:prstGeom>
                <a:blipFill>
                  <a:blip r:embed="rId6"/>
                  <a:stretch>
                    <a:fillRect t="-1961" r="-331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D8F9D59E-F6E9-8F98-5087-7FDCCD2B2FFE}"/>
                    </a:ext>
                  </a:extLst>
                </p:cNvPr>
                <p:cNvSpPr txBox="1"/>
                <p:nvPr/>
              </p:nvSpPr>
              <p:spPr>
                <a:xfrm>
                  <a:off x="3581400" y="3927106"/>
                  <a:ext cx="150994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sub>
                        <m:sup>
                          <m: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profile on axis</a:t>
                  </a: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D8F9D59E-F6E9-8F98-5087-7FDCCD2B2F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1400" y="3927106"/>
                  <a:ext cx="1509944" cy="307777"/>
                </a:xfrm>
                <a:prstGeom prst="rect">
                  <a:avLst/>
                </a:prstGeom>
                <a:blipFill>
                  <a:blip r:embed="rId7"/>
                  <a:stretch>
                    <a:fillRect t="-3922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24404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D1E5859F-F075-453E-3BF4-F4244BD6BD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F5CD6CD4-FFC4-C87D-7A86-9589223B255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8529"/>
          <a:stretch/>
        </p:blipFill>
        <p:spPr>
          <a:xfrm>
            <a:off x="6860841" y="3760610"/>
            <a:ext cx="4249119" cy="2720508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3FE61FEB-997D-0DDD-FF5C-890DBA194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2257" y="2582810"/>
            <a:ext cx="2613118" cy="110067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F898A653-2CE9-122D-973F-1889D41536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5425" y="2558880"/>
            <a:ext cx="3294523" cy="1181487"/>
          </a:xfrm>
          <a:prstGeom prst="rect">
            <a:avLst/>
          </a:prstGeom>
        </p:spPr>
      </p:pic>
      <p:sp>
        <p:nvSpPr>
          <p:cNvPr id="61" name="Title 1">
            <a:extLst>
              <a:ext uri="{FF2B5EF4-FFF2-40B4-BE49-F238E27FC236}">
                <a16:creationId xmlns:a16="http://schemas.microsoft.com/office/drawing/2014/main" id="{AB8980F0-3B32-BE0B-6DD2-177A09523DC0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S5 demo cell: magnets design</a:t>
            </a:r>
            <a:endParaRPr kumimoji="0" lang="en-US" sz="9600" b="1" i="0" u="none" strike="noStrike" kern="0" cap="none" spc="0" normalizeH="0" baseline="0" noProof="0" dirty="0">
              <a:ln>
                <a:noFill/>
              </a:ln>
              <a:solidFill>
                <a:srgbClr val="F40E5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1DB100-D538-A059-EF72-48051986A8B2}"/>
              </a:ext>
            </a:extLst>
          </p:cNvPr>
          <p:cNvSpPr txBox="1"/>
          <p:nvPr/>
        </p:nvSpPr>
        <p:spPr>
          <a:xfrm>
            <a:off x="274659" y="727759"/>
            <a:ext cx="10972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US" sz="2400" kern="0" dirty="0">
                <a:solidFill>
                  <a:schemeClr val="accent1"/>
                </a:solidFill>
              </a:rPr>
              <a:t>Design for the </a:t>
            </a:r>
            <a:r>
              <a:rPr lang="en-US" sz="2400" u="sng" kern="0" dirty="0">
                <a:solidFill>
                  <a:schemeClr val="accent1"/>
                </a:solidFill>
              </a:rPr>
              <a:t>target field </a:t>
            </a:r>
            <a:r>
              <a:rPr lang="en-US" sz="2400" kern="0" dirty="0">
                <a:solidFill>
                  <a:schemeClr val="accent1"/>
                </a:solidFill>
              </a:rPr>
              <a:t>required by the optics.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US" sz="2400" kern="0" dirty="0">
                <a:solidFill>
                  <a:schemeClr val="accent1"/>
                </a:solidFill>
              </a:rPr>
              <a:t>Magnets must be optimized starting from the proposed solenoid configuration.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US" sz="2400" kern="0" dirty="0">
                <a:solidFill>
                  <a:srgbClr val="F40E53"/>
                </a:solidFill>
              </a:rPr>
              <a:t>Motivation</a:t>
            </a:r>
            <a:r>
              <a:rPr lang="en-US" sz="2400" kern="0" dirty="0">
                <a:solidFill>
                  <a:schemeClr val="accent1"/>
                </a:solidFill>
              </a:rPr>
              <a:t>: excessive peak field values on the coil section.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A22E41F8-7B4C-0A9C-2F30-AA1C92E30655}"/>
              </a:ext>
            </a:extLst>
          </p:cNvPr>
          <p:cNvSpPr/>
          <p:nvPr/>
        </p:nvSpPr>
        <p:spPr>
          <a:xfrm>
            <a:off x="1121351" y="3434593"/>
            <a:ext cx="3008845" cy="169333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622E5F5-B642-E149-2FA5-0B489B5A7B21}"/>
              </a:ext>
            </a:extLst>
          </p:cNvPr>
          <p:cNvSpPr txBox="1"/>
          <p:nvPr/>
        </p:nvSpPr>
        <p:spPr>
          <a:xfrm>
            <a:off x="1377273" y="1975829"/>
            <a:ext cx="2497000" cy="584775"/>
          </a:xfrm>
          <a:prstGeom prst="rect">
            <a:avLst/>
          </a:prstGeom>
          <a:noFill/>
          <a:ln w="1905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kern="0" dirty="0">
                <a:solidFill>
                  <a:srgbClr val="2F9BC1"/>
                </a:solidFill>
              </a:rPr>
              <a:t>MuCol deliverable report D8.1 parameters</a:t>
            </a:r>
            <a:endParaRPr lang="it-IT" sz="1600" dirty="0">
              <a:solidFill>
                <a:srgbClr val="2F9BC1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1180BA4-7F93-01E3-00FB-AF4648D28A19}"/>
              </a:ext>
            </a:extLst>
          </p:cNvPr>
          <p:cNvSpPr txBox="1"/>
          <p:nvPr/>
        </p:nvSpPr>
        <p:spPr>
          <a:xfrm>
            <a:off x="7085121" y="1974105"/>
            <a:ext cx="3910400" cy="584775"/>
          </a:xfrm>
          <a:prstGeom prst="rect">
            <a:avLst/>
          </a:prstGeom>
          <a:noFill/>
          <a:ln w="1905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kern="0" dirty="0">
                <a:solidFill>
                  <a:srgbClr val="2F9BC1"/>
                </a:solidFill>
              </a:rPr>
              <a:t>*Same solenoid shifted to larger radius</a:t>
            </a:r>
            <a:r>
              <a:rPr lang="en-US" sz="1600" kern="0" dirty="0">
                <a:solidFill>
                  <a:srgbClr val="2F9BC1"/>
                </a:solidFill>
              </a:rPr>
              <a:t>, increasing current to keep same profile</a:t>
            </a:r>
            <a:endParaRPr lang="it-IT" sz="1600" b="1" dirty="0">
              <a:solidFill>
                <a:srgbClr val="2F9BC1"/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3B1E4A7-5601-054F-5012-900F231C14BC}"/>
              </a:ext>
            </a:extLst>
          </p:cNvPr>
          <p:cNvSpPr/>
          <p:nvPr/>
        </p:nvSpPr>
        <p:spPr>
          <a:xfrm>
            <a:off x="1121350" y="2766816"/>
            <a:ext cx="3008845" cy="169333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6AC00801-AFEF-C07B-4294-E3ADE61D135C}"/>
              </a:ext>
            </a:extLst>
          </p:cNvPr>
          <p:cNvSpPr/>
          <p:nvPr/>
        </p:nvSpPr>
        <p:spPr>
          <a:xfrm>
            <a:off x="7751972" y="2778642"/>
            <a:ext cx="2576699" cy="169333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FFF37906-1E0D-6999-CF8C-E00FF6A5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8918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25" name="Footer Placeholder 7">
            <a:extLst>
              <a:ext uri="{FF2B5EF4-FFF2-40B4-BE49-F238E27FC236}">
                <a16:creationId xmlns:a16="http://schemas.microsoft.com/office/drawing/2014/main" id="{9C7A6476-5D34-385E-1D50-E9B1E470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8918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519D160-ECFC-5A94-CB95-58476E7338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179" y="3759752"/>
            <a:ext cx="5029510" cy="2720508"/>
          </a:xfrm>
          <a:prstGeom prst="rect">
            <a:avLst/>
          </a:prstGeom>
        </p:spPr>
      </p:pic>
      <p:sp>
        <p:nvSpPr>
          <p:cNvPr id="44" name="Rettangolo 16">
            <a:extLst>
              <a:ext uri="{FF2B5EF4-FFF2-40B4-BE49-F238E27FC236}">
                <a16:creationId xmlns:a16="http://schemas.microsoft.com/office/drawing/2014/main" id="{B30676A6-2518-6CE2-DD73-7E24735514B1}"/>
              </a:ext>
            </a:extLst>
          </p:cNvPr>
          <p:cNvSpPr/>
          <p:nvPr/>
        </p:nvSpPr>
        <p:spPr>
          <a:xfrm>
            <a:off x="7742256" y="3495420"/>
            <a:ext cx="2613118" cy="173472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C2676259-E597-611D-C84B-0768316C2FAE}"/>
              </a:ext>
            </a:extLst>
          </p:cNvPr>
          <p:cNvSpPr/>
          <p:nvPr/>
        </p:nvSpPr>
        <p:spPr>
          <a:xfrm>
            <a:off x="4385854" y="4363858"/>
            <a:ext cx="411690" cy="298383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F8CE58F4-7958-B1B3-CB3C-92B0D6D6EE55}"/>
              </a:ext>
            </a:extLst>
          </p:cNvPr>
          <p:cNvCxnSpPr>
            <a:cxnSpLocks/>
          </p:cNvCxnSpPr>
          <p:nvPr/>
        </p:nvCxnSpPr>
        <p:spPr>
          <a:xfrm>
            <a:off x="4700146" y="4662241"/>
            <a:ext cx="482946" cy="604106"/>
          </a:xfrm>
          <a:prstGeom prst="straightConnector1">
            <a:avLst/>
          </a:prstGeom>
          <a:ln w="28575">
            <a:solidFill>
              <a:srgbClr val="F40E5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7F13CFB-9EA5-F9E5-F07A-F33BF86E9098}"/>
              </a:ext>
            </a:extLst>
          </p:cNvPr>
          <p:cNvSpPr txBox="1"/>
          <p:nvPr/>
        </p:nvSpPr>
        <p:spPr>
          <a:xfrm>
            <a:off x="5233403" y="5109747"/>
            <a:ext cx="1055310" cy="954107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0" dirty="0">
                <a:solidFill>
                  <a:srgbClr val="002060"/>
                </a:solidFill>
              </a:rPr>
              <a:t>Excessive field at the coil section!!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5" name="CasellaDiTesto 7">
            <a:extLst>
              <a:ext uri="{FF2B5EF4-FFF2-40B4-BE49-F238E27FC236}">
                <a16:creationId xmlns:a16="http://schemas.microsoft.com/office/drawing/2014/main" id="{A75D28F6-5641-7A73-D5C6-553412FB698D}"/>
              </a:ext>
            </a:extLst>
          </p:cNvPr>
          <p:cNvSpPr txBox="1"/>
          <p:nvPr/>
        </p:nvSpPr>
        <p:spPr>
          <a:xfrm>
            <a:off x="4726866" y="2361122"/>
            <a:ext cx="2204286" cy="116955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002060"/>
                </a:solidFill>
              </a:rPr>
              <a:t>Geometrical</a:t>
            </a:r>
            <a:r>
              <a:rPr lang="it-IT" sz="1400" dirty="0">
                <a:solidFill>
                  <a:srgbClr val="002060"/>
                </a:solidFill>
              </a:rPr>
              <a:t> </a:t>
            </a:r>
            <a:r>
              <a:rPr lang="it-IT" sz="1400" dirty="0" err="1">
                <a:solidFill>
                  <a:srgbClr val="002060"/>
                </a:solidFill>
              </a:rPr>
              <a:t>radial</a:t>
            </a:r>
            <a:r>
              <a:rPr lang="it-IT" sz="1400" dirty="0">
                <a:solidFill>
                  <a:srgbClr val="002060"/>
                </a:solidFill>
              </a:rPr>
              <a:t> </a:t>
            </a:r>
            <a:r>
              <a:rPr lang="it-IT" sz="1400" dirty="0" err="1">
                <a:solidFill>
                  <a:srgbClr val="002060"/>
                </a:solidFill>
              </a:rPr>
              <a:t>constraints</a:t>
            </a:r>
            <a:r>
              <a:rPr lang="it-IT" sz="1400" dirty="0">
                <a:solidFill>
                  <a:srgbClr val="002060"/>
                </a:solidFill>
              </a:rPr>
              <a:t> </a:t>
            </a:r>
            <a:r>
              <a:rPr lang="it-IT" sz="1400" b="1" dirty="0" err="1">
                <a:solidFill>
                  <a:srgbClr val="002060"/>
                </a:solidFill>
              </a:rPr>
              <a:t>not</a:t>
            </a:r>
            <a:r>
              <a:rPr lang="it-IT" sz="1400" dirty="0">
                <a:solidFill>
                  <a:srgbClr val="002060"/>
                </a:solidFill>
              </a:rPr>
              <a:t> </a:t>
            </a:r>
            <a:r>
              <a:rPr lang="it-IT" sz="1400" dirty="0" err="1">
                <a:solidFill>
                  <a:srgbClr val="002060"/>
                </a:solidFill>
              </a:rPr>
              <a:t>satisfied</a:t>
            </a:r>
            <a:r>
              <a:rPr lang="it-IT" sz="1400" b="1" dirty="0">
                <a:solidFill>
                  <a:srgbClr val="00B0F0"/>
                </a:solidFill>
              </a:rPr>
              <a:t>*</a:t>
            </a:r>
            <a:r>
              <a:rPr lang="it-IT" sz="1400" dirty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it-IT" sz="1400" dirty="0">
                <a:solidFill>
                  <a:srgbClr val="002060"/>
                </a:solidFill>
              </a:rPr>
              <a:t>(RF </a:t>
            </a:r>
            <a:r>
              <a:rPr lang="it-IT" sz="1400" dirty="0" err="1">
                <a:solidFill>
                  <a:srgbClr val="002060"/>
                </a:solidFill>
              </a:rPr>
              <a:t>cavity</a:t>
            </a:r>
            <a:r>
              <a:rPr lang="it-IT" sz="1400" dirty="0">
                <a:solidFill>
                  <a:srgbClr val="002060"/>
                </a:solidFill>
              </a:rPr>
              <a:t> aperture, </a:t>
            </a:r>
            <a:r>
              <a:rPr lang="it-IT" sz="1400" dirty="0" err="1">
                <a:solidFill>
                  <a:srgbClr val="002060"/>
                </a:solidFill>
              </a:rPr>
              <a:t>cryostat</a:t>
            </a:r>
            <a:r>
              <a:rPr lang="it-IT" sz="1400" dirty="0">
                <a:solidFill>
                  <a:srgbClr val="002060"/>
                </a:solidFill>
              </a:rPr>
              <a:t> </a:t>
            </a:r>
            <a:r>
              <a:rPr lang="it-IT" sz="1400" dirty="0" err="1">
                <a:solidFill>
                  <a:srgbClr val="002060"/>
                </a:solidFill>
              </a:rPr>
              <a:t>thickness</a:t>
            </a:r>
            <a:r>
              <a:rPr lang="it-IT" sz="1400" dirty="0">
                <a:solidFill>
                  <a:srgbClr val="002060"/>
                </a:solidFill>
              </a:rPr>
              <a:t>, </a:t>
            </a:r>
            <a:r>
              <a:rPr lang="it-IT" sz="1400" b="1" dirty="0" err="1">
                <a:solidFill>
                  <a:srgbClr val="002060"/>
                </a:solidFill>
              </a:rPr>
              <a:t>dipole</a:t>
            </a:r>
            <a:r>
              <a:rPr lang="it-IT" sz="1400" b="1" dirty="0">
                <a:solidFill>
                  <a:srgbClr val="002060"/>
                </a:solidFill>
              </a:rPr>
              <a:t> </a:t>
            </a:r>
            <a:r>
              <a:rPr lang="it-IT" sz="1400" b="1" dirty="0" err="1">
                <a:solidFill>
                  <a:srgbClr val="002060"/>
                </a:solidFill>
              </a:rPr>
              <a:t>radial</a:t>
            </a:r>
            <a:r>
              <a:rPr lang="it-IT" sz="1400" b="1" dirty="0">
                <a:solidFill>
                  <a:srgbClr val="002060"/>
                </a:solidFill>
              </a:rPr>
              <a:t> </a:t>
            </a:r>
            <a:r>
              <a:rPr lang="it-IT" sz="1400" b="1" dirty="0" err="1">
                <a:solidFill>
                  <a:srgbClr val="002060"/>
                </a:solidFill>
              </a:rPr>
              <a:t>thickness</a:t>
            </a:r>
            <a:r>
              <a:rPr lang="it-IT" sz="1400" dirty="0">
                <a:solidFill>
                  <a:srgbClr val="002060"/>
                </a:solidFill>
              </a:rPr>
              <a:t>)</a:t>
            </a:r>
          </a:p>
        </p:txBody>
      </p:sp>
      <p:cxnSp>
        <p:nvCxnSpPr>
          <p:cNvPr id="56" name="Connettore 2 6">
            <a:extLst>
              <a:ext uri="{FF2B5EF4-FFF2-40B4-BE49-F238E27FC236}">
                <a16:creationId xmlns:a16="http://schemas.microsoft.com/office/drawing/2014/main" id="{FBE44C8C-12A4-E3C7-2407-46354B4ABDD7}"/>
              </a:ext>
            </a:extLst>
          </p:cNvPr>
          <p:cNvCxnSpPr>
            <a:cxnSpLocks/>
          </p:cNvCxnSpPr>
          <p:nvPr/>
        </p:nvCxnSpPr>
        <p:spPr>
          <a:xfrm>
            <a:off x="3881558" y="2244261"/>
            <a:ext cx="818588" cy="316343"/>
          </a:xfrm>
          <a:prstGeom prst="straightConnector1">
            <a:avLst/>
          </a:prstGeom>
          <a:ln w="28575">
            <a:solidFill>
              <a:srgbClr val="F40E5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>
            <a:extLst>
              <a:ext uri="{FF2B5EF4-FFF2-40B4-BE49-F238E27FC236}">
                <a16:creationId xmlns:a16="http://schemas.microsoft.com/office/drawing/2014/main" id="{58F41309-B061-5E84-28B2-5BF2DA09490E}"/>
              </a:ext>
            </a:extLst>
          </p:cNvPr>
          <p:cNvSpPr/>
          <p:nvPr/>
        </p:nvSpPr>
        <p:spPr>
          <a:xfrm>
            <a:off x="10496208" y="4323240"/>
            <a:ext cx="405442" cy="244821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1251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>
            <a:extLst>
              <a:ext uri="{FF2B5EF4-FFF2-40B4-BE49-F238E27FC236}">
                <a16:creationId xmlns:a16="http://schemas.microsoft.com/office/drawing/2014/main" id="{AB8980F0-3B32-BE0B-6DD2-177A09523DC0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i="1" kern="0" dirty="0"/>
              <a:t>MuCol D8.1 Report </a:t>
            </a:r>
            <a:r>
              <a:rPr lang="en-US" kern="0" dirty="0"/>
              <a:t>configuration: excessive stresses</a:t>
            </a:r>
            <a:endParaRPr kumimoji="0" lang="en-US" sz="9600" b="1" i="0" u="none" strike="noStrike" kern="0" cap="none" spc="0" normalizeH="0" baseline="0" noProof="0" dirty="0">
              <a:ln>
                <a:noFill/>
              </a:ln>
              <a:solidFill>
                <a:srgbClr val="F40E5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D1E5859F-F075-453E-3BF4-F4244BD6BD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1DB100-D538-A059-EF72-48051986A8B2}"/>
              </a:ext>
            </a:extLst>
          </p:cNvPr>
          <p:cNvSpPr txBox="1"/>
          <p:nvPr/>
        </p:nvSpPr>
        <p:spPr>
          <a:xfrm>
            <a:off x="442763" y="685164"/>
            <a:ext cx="109728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US" sz="2000" kern="0" dirty="0">
                <a:solidFill>
                  <a:schemeClr val="accent1"/>
                </a:solidFill>
              </a:rPr>
              <a:t>The engineering limits were investigated on the S5 cell solenoid parameters reported in the MuCol Deliverable Report D8.1. </a:t>
            </a:r>
          </a:p>
          <a:p>
            <a:endParaRPr lang="en-US" sz="1000" kern="0" dirty="0">
              <a:solidFill>
                <a:schemeClr val="accent1"/>
              </a:solidFill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US" sz="2000" kern="0" dirty="0">
                <a:solidFill>
                  <a:schemeClr val="accent1"/>
                </a:solidFill>
              </a:rPr>
              <a:t>Limit for  a feasible solenoid design: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FA0843FA-2710-163D-FB1B-4DD946A45F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64" y="2578138"/>
            <a:ext cx="2497000" cy="1842315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0CACD86-D29B-4854-4177-F4780535122B}"/>
              </a:ext>
            </a:extLst>
          </p:cNvPr>
          <p:cNvSpPr txBox="1"/>
          <p:nvPr/>
        </p:nvSpPr>
        <p:spPr>
          <a:xfrm>
            <a:off x="2740296" y="3237685"/>
            <a:ext cx="1610323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rgbClr val="2F9BC1"/>
                </a:solidFill>
              </a:rPr>
              <a:t>Minimum </a:t>
            </a:r>
            <a:r>
              <a:rPr lang="it-IT" sz="1400" b="1" dirty="0" err="1">
                <a:solidFill>
                  <a:srgbClr val="2F9BC1"/>
                </a:solidFill>
              </a:rPr>
              <a:t>Current</a:t>
            </a:r>
            <a:r>
              <a:rPr lang="it-IT" sz="1400" b="1" dirty="0">
                <a:solidFill>
                  <a:srgbClr val="2F9BC1"/>
                </a:solidFill>
              </a:rPr>
              <a:t> </a:t>
            </a:r>
            <a:r>
              <a:rPr lang="it-IT" sz="1400" b="1" dirty="0" err="1">
                <a:solidFill>
                  <a:srgbClr val="2F9BC1"/>
                </a:solidFill>
              </a:rPr>
              <a:t>Margin</a:t>
            </a:r>
            <a:r>
              <a:rPr lang="it-IT" sz="1400" b="1" dirty="0">
                <a:solidFill>
                  <a:srgbClr val="2F9BC1"/>
                </a:solidFill>
              </a:rPr>
              <a:t>: 15.3%</a:t>
            </a:r>
          </a:p>
        </p:txBody>
      </p:sp>
      <p:sp>
        <p:nvSpPr>
          <p:cNvPr id="37" name="Ovale 36">
            <a:extLst>
              <a:ext uri="{FF2B5EF4-FFF2-40B4-BE49-F238E27FC236}">
                <a16:creationId xmlns:a16="http://schemas.microsoft.com/office/drawing/2014/main" id="{D6A3B2C2-A60C-A549-BF96-15119552593C}"/>
              </a:ext>
            </a:extLst>
          </p:cNvPr>
          <p:cNvSpPr/>
          <p:nvPr/>
        </p:nvSpPr>
        <p:spPr>
          <a:xfrm>
            <a:off x="2430116" y="4100224"/>
            <a:ext cx="310180" cy="264321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F06D7871-1EC8-4819-BAB2-D717085EF7F3}"/>
              </a:ext>
            </a:extLst>
          </p:cNvPr>
          <p:cNvGrpSpPr/>
          <p:nvPr/>
        </p:nvGrpSpPr>
        <p:grpSpPr>
          <a:xfrm>
            <a:off x="4999758" y="4027072"/>
            <a:ext cx="3539842" cy="2654882"/>
            <a:chOff x="7915558" y="1477350"/>
            <a:chExt cx="3539842" cy="2654882"/>
          </a:xfrm>
        </p:grpSpPr>
        <p:pic>
          <p:nvPicPr>
            <p:cNvPr id="46" name="Immagine 45" descr="Immagine che contiene testo, schermata, numero, Carattere&#10;&#10;Descrizione generata automaticamente">
              <a:extLst>
                <a:ext uri="{FF2B5EF4-FFF2-40B4-BE49-F238E27FC236}">
                  <a16:creationId xmlns:a16="http://schemas.microsoft.com/office/drawing/2014/main" id="{E324D338-B356-41F8-7BAF-5B9935639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5558" y="1477350"/>
              <a:ext cx="3539842" cy="2654882"/>
            </a:xfrm>
            <a:prstGeom prst="rect">
              <a:avLst/>
            </a:prstGeom>
          </p:spPr>
        </p:pic>
        <p:cxnSp>
          <p:nvCxnSpPr>
            <p:cNvPr id="40" name="Connettore diritto 39">
              <a:extLst>
                <a:ext uri="{FF2B5EF4-FFF2-40B4-BE49-F238E27FC236}">
                  <a16:creationId xmlns:a16="http://schemas.microsoft.com/office/drawing/2014/main" id="{1CFE0B0A-B6D6-BCAF-D675-9B39651A54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59921" y="2883770"/>
              <a:ext cx="2538279" cy="0"/>
            </a:xfrm>
            <a:prstGeom prst="line">
              <a:avLst/>
            </a:prstGeom>
            <a:ln w="28575">
              <a:solidFill>
                <a:srgbClr val="2F9BC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47F9213D-8E3E-CB57-508B-EB62B047B2F8}"/>
              </a:ext>
            </a:extLst>
          </p:cNvPr>
          <p:cNvSpPr txBox="1"/>
          <p:nvPr/>
        </p:nvSpPr>
        <p:spPr>
          <a:xfrm>
            <a:off x="556815" y="2027122"/>
            <a:ext cx="2164446" cy="461665"/>
          </a:xfrm>
          <a:prstGeom prst="rect">
            <a:avLst/>
          </a:prstGeom>
          <a:noFill/>
          <a:ln w="1905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kern="0" dirty="0">
                <a:solidFill>
                  <a:srgbClr val="2F9BC1"/>
                </a:solidFill>
              </a:rPr>
              <a:t>MuCol deliverable report D8.1 parameters</a:t>
            </a:r>
            <a:endParaRPr lang="it-IT" sz="1200" dirty="0">
              <a:solidFill>
                <a:srgbClr val="2F9BC1"/>
              </a:solidFill>
            </a:endParaRPr>
          </a:p>
        </p:txBody>
      </p:sp>
      <p:pic>
        <p:nvPicPr>
          <p:cNvPr id="52" name="Immagine 51">
            <a:extLst>
              <a:ext uri="{FF2B5EF4-FFF2-40B4-BE49-F238E27FC236}">
                <a16:creationId xmlns:a16="http://schemas.microsoft.com/office/drawing/2014/main" id="{FD066DDE-156E-A102-4E0A-4BA5C1E3D7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164" y="4555198"/>
            <a:ext cx="2497710" cy="1830065"/>
          </a:xfrm>
          <a:prstGeom prst="rect">
            <a:avLst/>
          </a:prstGeom>
        </p:spPr>
      </p:pic>
      <p:sp>
        <p:nvSpPr>
          <p:cNvPr id="33" name="Ovale 32">
            <a:extLst>
              <a:ext uri="{FF2B5EF4-FFF2-40B4-BE49-F238E27FC236}">
                <a16:creationId xmlns:a16="http://schemas.microsoft.com/office/drawing/2014/main" id="{494ED057-EDCC-8627-6B03-A5FF7416C724}"/>
              </a:ext>
            </a:extLst>
          </p:cNvPr>
          <p:cNvSpPr/>
          <p:nvPr/>
        </p:nvSpPr>
        <p:spPr>
          <a:xfrm>
            <a:off x="2316564" y="4747412"/>
            <a:ext cx="470685" cy="321832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023D984E-189A-A611-4FC9-992ADB4AF3DB}"/>
              </a:ext>
            </a:extLst>
          </p:cNvPr>
          <p:cNvSpPr txBox="1"/>
          <p:nvPr/>
        </p:nvSpPr>
        <p:spPr>
          <a:xfrm>
            <a:off x="2740296" y="5208620"/>
            <a:ext cx="1841160" cy="615553"/>
          </a:xfrm>
          <a:prstGeom prst="rect">
            <a:avLst/>
          </a:prstGeom>
          <a:solidFill>
            <a:schemeClr val="bg1"/>
          </a:solidFill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700" b="1" dirty="0">
                <a:solidFill>
                  <a:srgbClr val="2F9BC1"/>
                </a:solidFill>
              </a:rPr>
              <a:t>Max </a:t>
            </a:r>
            <a:r>
              <a:rPr lang="it-IT" sz="1700" b="1" dirty="0" err="1">
                <a:solidFill>
                  <a:srgbClr val="2F9BC1"/>
                </a:solidFill>
              </a:rPr>
              <a:t>Hoop</a:t>
            </a:r>
            <a:r>
              <a:rPr lang="it-IT" sz="1700" b="1" dirty="0">
                <a:solidFill>
                  <a:srgbClr val="2F9BC1"/>
                </a:solidFill>
              </a:rPr>
              <a:t> Stress:  1.2 </a:t>
            </a:r>
            <a:r>
              <a:rPr lang="it-IT" sz="1700" b="1" dirty="0" err="1">
                <a:solidFill>
                  <a:srgbClr val="2F9BC1"/>
                </a:solidFill>
              </a:rPr>
              <a:t>GPa</a:t>
            </a:r>
            <a:endParaRPr lang="it-IT" sz="1700" b="1" dirty="0">
              <a:solidFill>
                <a:srgbClr val="2F9BC1"/>
              </a:solidFill>
            </a:endParaRPr>
          </a:p>
        </p:txBody>
      </p:sp>
      <p:pic>
        <p:nvPicPr>
          <p:cNvPr id="54" name="Immagine 53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B011F595-82DD-5BB3-5160-8CF75D5DE7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492" y="1305685"/>
            <a:ext cx="3539840" cy="2654881"/>
          </a:xfrm>
          <a:prstGeom prst="rect">
            <a:avLst/>
          </a:prstGeom>
        </p:spPr>
      </p:pic>
      <p:pic>
        <p:nvPicPr>
          <p:cNvPr id="56" name="Immagine 55" descr="Immagine che contiene testo, schermata, numero, Carattere&#10;&#10;Descrizione generata automaticamente">
            <a:extLst>
              <a:ext uri="{FF2B5EF4-FFF2-40B4-BE49-F238E27FC236}">
                <a16:creationId xmlns:a16="http://schemas.microsoft.com/office/drawing/2014/main" id="{0BC0DF3A-70D4-D359-18ED-600A01F5FA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758" y="1305684"/>
            <a:ext cx="3539843" cy="26548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C2F30557-4BC2-AD5F-275E-08F0114D0772}"/>
                  </a:ext>
                </a:extLst>
              </p:cNvPr>
              <p:cNvSpPr txBox="1"/>
              <p:nvPr/>
            </p:nvSpPr>
            <p:spPr>
              <a:xfrm>
                <a:off x="3118019" y="1871189"/>
                <a:ext cx="1841161" cy="337913"/>
              </a:xfrm>
              <a:prstGeom prst="rect">
                <a:avLst/>
              </a:prstGeom>
              <a:noFill/>
              <a:ln w="28575">
                <a:solidFill>
                  <a:srgbClr val="F40E53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  <m:t>𝒆𝒏𝒈</m:t>
                          </m:r>
                        </m:sub>
                      </m:sSub>
                      <m:r>
                        <a:rPr lang="it-IT" sz="1400" b="1" i="1" smtClean="0">
                          <a:solidFill>
                            <a:srgbClr val="2F9BC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1" i="1" smtClean="0">
                          <a:solidFill>
                            <a:srgbClr val="2F9BC1"/>
                          </a:solidFill>
                          <a:latin typeface="Cambria Math" panose="02040503050406030204" pitchFamily="18" charset="0"/>
                        </a:rPr>
                        <m:t>𝟐𝟓𝟎</m:t>
                      </m:r>
                      <m:r>
                        <a:rPr lang="it-IT" sz="1400" b="1" i="1" smtClean="0">
                          <a:solidFill>
                            <a:srgbClr val="2F9BC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type m:val="lin"/>
                          <m:ctrlP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num>
                        <m:den>
                          <m:sSup>
                            <m:sSupPr>
                              <m:ctrlPr>
                                <a:rPr lang="it-IT" sz="1400" b="1" i="1" smtClean="0">
                                  <a:solidFill>
                                    <a:srgbClr val="2F9BC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b="1" i="1" smtClean="0">
                                  <a:solidFill>
                                    <a:srgbClr val="2F9BC1"/>
                                  </a:solidFill>
                                  <a:latin typeface="Cambria Math" panose="02040503050406030204" pitchFamily="18" charset="0"/>
                                </a:rPr>
                                <m:t>𝒎𝒎</m:t>
                              </m:r>
                            </m:e>
                            <m:sup>
                              <m:r>
                                <a:rPr lang="it-IT" sz="1400" b="1" i="1" smtClean="0">
                                  <a:solidFill>
                                    <a:srgbClr val="2F9BC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400" b="1" dirty="0">
                  <a:solidFill>
                    <a:srgbClr val="2F9BC1"/>
                  </a:solidFill>
                </a:endParaRPr>
              </a:p>
            </p:txBody>
          </p:sp>
        </mc:Choice>
        <mc:Fallback xmlns="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C2F30557-4BC2-AD5F-275E-08F0114D0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8019" y="1871189"/>
                <a:ext cx="1841161" cy="337913"/>
              </a:xfrm>
              <a:prstGeom prst="rect">
                <a:avLst/>
              </a:prstGeom>
              <a:blipFill>
                <a:blip r:embed="rId9"/>
                <a:stretch>
                  <a:fillRect t="-73333" b="-120000"/>
                </a:stretch>
              </a:blipFill>
              <a:ln w="28575">
                <a:solidFill>
                  <a:srgbClr val="F40E5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ale 63">
            <a:extLst>
              <a:ext uri="{FF2B5EF4-FFF2-40B4-BE49-F238E27FC236}">
                <a16:creationId xmlns:a16="http://schemas.microsoft.com/office/drawing/2014/main" id="{3CED81F2-9B54-2373-E70C-B01022EA565A}"/>
              </a:ext>
            </a:extLst>
          </p:cNvPr>
          <p:cNvSpPr/>
          <p:nvPr/>
        </p:nvSpPr>
        <p:spPr>
          <a:xfrm>
            <a:off x="5694911" y="3527454"/>
            <a:ext cx="409556" cy="327755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Ovale 65">
            <a:extLst>
              <a:ext uri="{FF2B5EF4-FFF2-40B4-BE49-F238E27FC236}">
                <a16:creationId xmlns:a16="http://schemas.microsoft.com/office/drawing/2014/main" id="{279DE3DC-1915-3468-4E91-64C931295A07}"/>
              </a:ext>
            </a:extLst>
          </p:cNvPr>
          <p:cNvSpPr/>
          <p:nvPr/>
        </p:nvSpPr>
        <p:spPr>
          <a:xfrm>
            <a:off x="9284109" y="3523875"/>
            <a:ext cx="409556" cy="327755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Ovale 66">
            <a:extLst>
              <a:ext uri="{FF2B5EF4-FFF2-40B4-BE49-F238E27FC236}">
                <a16:creationId xmlns:a16="http://schemas.microsoft.com/office/drawing/2014/main" id="{01936735-849B-1E9F-FD90-F4BD9AC15571}"/>
              </a:ext>
            </a:extLst>
          </p:cNvPr>
          <p:cNvSpPr/>
          <p:nvPr/>
        </p:nvSpPr>
        <p:spPr>
          <a:xfrm>
            <a:off x="5758251" y="6239950"/>
            <a:ext cx="409556" cy="327755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9" name="Immagine 68">
            <a:extLst>
              <a:ext uri="{FF2B5EF4-FFF2-40B4-BE49-F238E27FC236}">
                <a16:creationId xmlns:a16="http://schemas.microsoft.com/office/drawing/2014/main" id="{28D673F6-7C04-ED43-F318-CE03C5B2EA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96998" y="4200090"/>
            <a:ext cx="3322982" cy="2174519"/>
          </a:xfrm>
          <a:prstGeom prst="rect">
            <a:avLst/>
          </a:prstGeom>
          <a:ln w="28575">
            <a:solidFill>
              <a:srgbClr val="F40E53"/>
            </a:solidFill>
          </a:ln>
        </p:spPr>
      </p:pic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715DB3E9-7E50-BD18-E620-72D59C207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7280" y="6567705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29A0A460-5A69-5ACA-5BEC-75F08206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605864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0E3B00-D20B-951A-EBDB-5B98AB3DFD5C}"/>
              </a:ext>
            </a:extLst>
          </p:cNvPr>
          <p:cNvSpPr txBox="1"/>
          <p:nvPr/>
        </p:nvSpPr>
        <p:spPr>
          <a:xfrm>
            <a:off x="2606372" y="6162718"/>
            <a:ext cx="24953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dirty="0">
                <a:solidFill>
                  <a:srgbClr val="002060"/>
                </a:solidFill>
              </a:rPr>
              <a:t>Stresses</a:t>
            </a:r>
            <a:r>
              <a:rPr lang="it-IT" sz="1600" dirty="0">
                <a:solidFill>
                  <a:srgbClr val="002060"/>
                </a:solidFill>
              </a:rPr>
              <a:t> are the limit!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BC6F2FED-ACEB-04AE-E00D-7A594E285665}"/>
              </a:ext>
            </a:extLst>
          </p:cNvPr>
          <p:cNvCxnSpPr>
            <a:cxnSpLocks/>
          </p:cNvCxnSpPr>
          <p:nvPr/>
        </p:nvCxnSpPr>
        <p:spPr>
          <a:xfrm>
            <a:off x="3425141" y="5854951"/>
            <a:ext cx="0" cy="384999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260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>
            <a:extLst>
              <a:ext uri="{FF2B5EF4-FFF2-40B4-BE49-F238E27FC236}">
                <a16:creationId xmlns:a16="http://schemas.microsoft.com/office/drawing/2014/main" id="{AB8980F0-3B32-BE0B-6DD2-177A09523DC0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Exo"/>
              </a:rPr>
              <a:t>Solenoids optimization</a:t>
            </a:r>
            <a:r>
              <a:rPr lang="en-US" kern="0" dirty="0"/>
              <a:t> strategy: lattice configuration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D1E5859F-F075-453E-3BF4-F4244BD6BD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746222E9-88E1-FA3D-BA1E-DCF1DD759964}"/>
                  </a:ext>
                </a:extLst>
              </p:cNvPr>
              <p:cNvSpPr txBox="1"/>
              <p:nvPr/>
            </p:nvSpPr>
            <p:spPr>
              <a:xfrm>
                <a:off x="488483" y="820300"/>
                <a:ext cx="10972800" cy="17235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400" kern="0" dirty="0">
                    <a:solidFill>
                      <a:schemeClr val="accent1"/>
                    </a:solidFill>
                  </a:rPr>
                  <a:t>Divide the coil section in two to reduce the peak field and optimize their shape to produce the same target field.</a:t>
                </a:r>
              </a:p>
              <a:p>
                <a:endParaRPr lang="en-US" sz="1000" kern="0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r>
                  <a:rPr lang="en-US" sz="2400" u="sng" kern="0" dirty="0">
                    <a:solidFill>
                      <a:schemeClr val="accent1"/>
                    </a:solidFill>
                  </a:rPr>
                  <a:t>Parametric sweep </a:t>
                </a:r>
                <a:r>
                  <a:rPr lang="en-US" sz="2400" kern="0" dirty="0">
                    <a:solidFill>
                      <a:schemeClr val="accent1"/>
                    </a:solidFill>
                  </a:rPr>
                  <a:t>of the coil geometrical parameters: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kern="0" smtClean="0">
                            <a:solidFill>
                              <a:srgbClr val="F40E5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0" kern="0" smtClean="0">
                            <a:solidFill>
                              <a:srgbClr val="F40E53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e>
                      <m:sup>
                        <m:r>
                          <a:rPr lang="it-IT" sz="2400" b="0" i="0" kern="0" smtClean="0">
                            <a:solidFill>
                              <a:srgbClr val="F40E53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kern="0" dirty="0">
                    <a:solidFill>
                      <a:srgbClr val="F40E53"/>
                    </a:solidFill>
                  </a:rPr>
                  <a:t> combinations</a:t>
                </a:r>
                <a:r>
                  <a:rPr lang="en-US" sz="2400" kern="0" dirty="0">
                    <a:solidFill>
                      <a:schemeClr val="accent1"/>
                    </a:solidFill>
                  </a:rPr>
                  <a:t>.</a:t>
                </a:r>
              </a:p>
              <a:p>
                <a:pPr marL="342900" indent="-342900">
                  <a:buFont typeface="Aptos" panose="020B0004020202020204" pitchFamily="34" charset="0"/>
                  <a:buChar char="→"/>
                </a:pPr>
                <a:endParaRPr lang="en-US" sz="2400" kern="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746222E9-88E1-FA3D-BA1E-DCF1DD7599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483" y="820300"/>
                <a:ext cx="10972800" cy="1723549"/>
              </a:xfrm>
              <a:prstGeom prst="rect">
                <a:avLst/>
              </a:prstGeom>
              <a:blipFill>
                <a:blip r:embed="rId3"/>
                <a:stretch>
                  <a:fillRect l="-889" t="-3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tangolo 6">
            <a:extLst>
              <a:ext uri="{FF2B5EF4-FFF2-40B4-BE49-F238E27FC236}">
                <a16:creationId xmlns:a16="http://schemas.microsoft.com/office/drawing/2014/main" id="{110F33B3-421B-EF70-7FB3-428F05B71149}"/>
              </a:ext>
            </a:extLst>
          </p:cNvPr>
          <p:cNvSpPr/>
          <p:nvPr/>
        </p:nvSpPr>
        <p:spPr>
          <a:xfrm>
            <a:off x="4663440" y="2839283"/>
            <a:ext cx="1044194" cy="143546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1D21A2B7-56FE-7417-800F-1BBDFB4367C7}"/>
              </a:ext>
            </a:extLst>
          </p:cNvPr>
          <p:cNvSpPr/>
          <p:nvPr/>
        </p:nvSpPr>
        <p:spPr>
          <a:xfrm>
            <a:off x="6304067" y="3269052"/>
            <a:ext cx="765376" cy="1005697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98980FDB-7F32-AA9A-3AAA-16F56DE348CC}"/>
              </a:ext>
            </a:extLst>
          </p:cNvPr>
          <p:cNvCxnSpPr>
            <a:cxnSpLocks/>
          </p:cNvCxnSpPr>
          <p:nvPr/>
        </p:nvCxnSpPr>
        <p:spPr>
          <a:xfrm flipV="1">
            <a:off x="7069443" y="4193238"/>
            <a:ext cx="4214" cy="10919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4B89C690-1BD9-1B83-BF8A-F7B441FB358B}"/>
              </a:ext>
            </a:extLst>
          </p:cNvPr>
          <p:cNvCxnSpPr>
            <a:cxnSpLocks/>
          </p:cNvCxnSpPr>
          <p:nvPr/>
        </p:nvCxnSpPr>
        <p:spPr>
          <a:xfrm>
            <a:off x="5707634" y="4046149"/>
            <a:ext cx="596433" cy="0"/>
          </a:xfrm>
          <a:prstGeom prst="straightConnector1">
            <a:avLst/>
          </a:prstGeom>
          <a:ln w="19050">
            <a:solidFill>
              <a:schemeClr val="accent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6EEAB01-A8E5-D9BF-EA7B-BC38D6EA57C3}"/>
              </a:ext>
            </a:extLst>
          </p:cNvPr>
          <p:cNvSpPr txBox="1"/>
          <p:nvPr/>
        </p:nvSpPr>
        <p:spPr>
          <a:xfrm>
            <a:off x="7069443" y="5008882"/>
            <a:ext cx="655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u="sng" dirty="0">
                <a:solidFill>
                  <a:schemeClr val="accent4"/>
                </a:solidFill>
              </a:rPr>
              <a:t>z1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5A91BAE-EC83-302A-BC36-DC22BB221768}"/>
              </a:ext>
            </a:extLst>
          </p:cNvPr>
          <p:cNvSpPr txBox="1"/>
          <p:nvPr/>
        </p:nvSpPr>
        <p:spPr>
          <a:xfrm>
            <a:off x="5843131" y="3698748"/>
            <a:ext cx="655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u="sng" dirty="0">
                <a:solidFill>
                  <a:schemeClr val="accent4"/>
                </a:solidFill>
              </a:rPr>
              <a:t>λ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6F045C9-D444-EA52-3C12-F182655D02EB}"/>
              </a:ext>
            </a:extLst>
          </p:cNvPr>
          <p:cNvSpPr txBox="1"/>
          <p:nvPr/>
        </p:nvSpPr>
        <p:spPr>
          <a:xfrm>
            <a:off x="6432861" y="4227849"/>
            <a:ext cx="655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u="sng" dirty="0">
                <a:solidFill>
                  <a:schemeClr val="accent4"/>
                </a:solidFill>
              </a:rPr>
              <a:t>w1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A1ECE5D-9EF6-02A7-18E7-94046A6D3457}"/>
              </a:ext>
            </a:extLst>
          </p:cNvPr>
          <p:cNvSpPr txBox="1"/>
          <p:nvPr/>
        </p:nvSpPr>
        <p:spPr>
          <a:xfrm>
            <a:off x="4958646" y="4227849"/>
            <a:ext cx="655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u="sng" dirty="0">
                <a:solidFill>
                  <a:schemeClr val="accent4"/>
                </a:solidFill>
              </a:rPr>
              <a:t>w2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744ECB0-A611-A37C-B445-B1C67D60BECD}"/>
              </a:ext>
            </a:extLst>
          </p:cNvPr>
          <p:cNvSpPr txBox="1"/>
          <p:nvPr/>
        </p:nvSpPr>
        <p:spPr>
          <a:xfrm>
            <a:off x="4301368" y="3370423"/>
            <a:ext cx="655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u="sng" dirty="0">
                <a:solidFill>
                  <a:schemeClr val="accent4"/>
                </a:solidFill>
              </a:rPr>
              <a:t>t2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28E1AC0-6177-7730-7982-3B41750DEA05}"/>
              </a:ext>
            </a:extLst>
          </p:cNvPr>
          <p:cNvSpPr txBox="1"/>
          <p:nvPr/>
        </p:nvSpPr>
        <p:spPr>
          <a:xfrm>
            <a:off x="7108125" y="3593967"/>
            <a:ext cx="655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u="sng" dirty="0">
                <a:solidFill>
                  <a:schemeClr val="accent4"/>
                </a:solidFill>
              </a:rPr>
              <a:t>t1</a:t>
            </a: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C74848CD-76D4-5142-B9F3-29FA8AA4AD44}"/>
              </a:ext>
            </a:extLst>
          </p:cNvPr>
          <p:cNvCxnSpPr>
            <a:cxnSpLocks/>
          </p:cNvCxnSpPr>
          <p:nvPr/>
        </p:nvCxnSpPr>
        <p:spPr>
          <a:xfrm>
            <a:off x="2931413" y="5008882"/>
            <a:ext cx="6148873" cy="0"/>
          </a:xfrm>
          <a:prstGeom prst="straightConnector1">
            <a:avLst/>
          </a:prstGeom>
          <a:ln w="28575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F065C9C1-CC6D-6AFA-CEB2-15DEC3A1F5C0}"/>
              </a:ext>
            </a:extLst>
          </p:cNvPr>
          <p:cNvSpPr txBox="1"/>
          <p:nvPr/>
        </p:nvSpPr>
        <p:spPr>
          <a:xfrm>
            <a:off x="9080286" y="4639551"/>
            <a:ext cx="6552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z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8CCDA724-F61E-874D-FC64-2C8272A0ABC4}"/>
              </a:ext>
            </a:extLst>
          </p:cNvPr>
          <p:cNvSpPr txBox="1"/>
          <p:nvPr/>
        </p:nvSpPr>
        <p:spPr>
          <a:xfrm>
            <a:off x="3385698" y="2356684"/>
            <a:ext cx="49768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kern="0" dirty="0">
                <a:solidFill>
                  <a:schemeClr val="accent1"/>
                </a:solidFill>
              </a:rPr>
              <a:t>Coil scheme &amp; </a:t>
            </a:r>
            <a:r>
              <a:rPr lang="en-US" b="1" u="sng" kern="0" dirty="0">
                <a:solidFill>
                  <a:schemeClr val="accent4"/>
                </a:solidFill>
              </a:rPr>
              <a:t>geom. parameters </a:t>
            </a:r>
            <a:r>
              <a:rPr lang="en-US" b="1" kern="0" dirty="0">
                <a:solidFill>
                  <a:schemeClr val="accent1"/>
                </a:solidFill>
              </a:rPr>
              <a:t>considered:</a:t>
            </a:r>
            <a:endParaRPr lang="it-IT" b="1" dirty="0"/>
          </a:p>
        </p:txBody>
      </p: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70F1DF41-E126-5019-C892-6A68BE502D07}"/>
              </a:ext>
            </a:extLst>
          </p:cNvPr>
          <p:cNvCxnSpPr>
            <a:cxnSpLocks/>
          </p:cNvCxnSpPr>
          <p:nvPr/>
        </p:nvCxnSpPr>
        <p:spPr>
          <a:xfrm flipV="1">
            <a:off x="3693684" y="4049792"/>
            <a:ext cx="0" cy="157302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FFD40D1B-E5D6-9A35-793E-0912DE4AC8EA}"/>
              </a:ext>
            </a:extLst>
          </p:cNvPr>
          <p:cNvCxnSpPr>
            <a:cxnSpLocks/>
          </p:cNvCxnSpPr>
          <p:nvPr/>
        </p:nvCxnSpPr>
        <p:spPr>
          <a:xfrm flipV="1">
            <a:off x="8408940" y="4046149"/>
            <a:ext cx="0" cy="157302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C461CAAF-230F-69D0-2DDA-44D3322DDB8C}"/>
              </a:ext>
            </a:extLst>
          </p:cNvPr>
          <p:cNvCxnSpPr>
            <a:cxnSpLocks/>
          </p:cNvCxnSpPr>
          <p:nvPr/>
        </p:nvCxnSpPr>
        <p:spPr>
          <a:xfrm flipH="1">
            <a:off x="8497603" y="3951081"/>
            <a:ext cx="673829" cy="533494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066BF15F-64B2-18AB-66BE-B5B6D6AD6368}"/>
              </a:ext>
            </a:extLst>
          </p:cNvPr>
          <p:cNvSpPr txBox="1"/>
          <p:nvPr/>
        </p:nvSpPr>
        <p:spPr>
          <a:xfrm>
            <a:off x="8524883" y="3648111"/>
            <a:ext cx="17660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accent1"/>
                </a:solidFill>
              </a:rPr>
              <a:t>Cell </a:t>
            </a:r>
            <a:r>
              <a:rPr lang="it-IT" sz="1600" b="1" dirty="0" err="1">
                <a:solidFill>
                  <a:schemeClr val="accent1"/>
                </a:solidFill>
              </a:rPr>
              <a:t>mid-plane</a:t>
            </a:r>
            <a:endParaRPr lang="it-IT" sz="1600" b="1" dirty="0">
              <a:solidFill>
                <a:schemeClr val="accent1"/>
              </a:solidFill>
            </a:endParaRPr>
          </a:p>
        </p:txBody>
      </p: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ABF8BACC-48C1-D6F7-BAEB-02EC15C1D2A9}"/>
              </a:ext>
            </a:extLst>
          </p:cNvPr>
          <p:cNvCxnSpPr>
            <a:cxnSpLocks/>
          </p:cNvCxnSpPr>
          <p:nvPr/>
        </p:nvCxnSpPr>
        <p:spPr>
          <a:xfrm>
            <a:off x="2904589" y="3971662"/>
            <a:ext cx="690082" cy="512373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318A6986-729C-F5C1-7318-E369E4CC4340}"/>
              </a:ext>
            </a:extLst>
          </p:cNvPr>
          <p:cNvSpPr txBox="1"/>
          <p:nvPr/>
        </p:nvSpPr>
        <p:spPr>
          <a:xfrm>
            <a:off x="2078866" y="3667693"/>
            <a:ext cx="17660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accent1"/>
                </a:solidFill>
              </a:rPr>
              <a:t>Begin of the </a:t>
            </a:r>
            <a:r>
              <a:rPr lang="it-IT" sz="1600" b="1" dirty="0" err="1">
                <a:solidFill>
                  <a:schemeClr val="accent1"/>
                </a:solidFill>
              </a:rPr>
              <a:t>cell</a:t>
            </a:r>
            <a:endParaRPr lang="it-IT" sz="1600" b="1" dirty="0">
              <a:solidFill>
                <a:schemeClr val="accent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394ABB3-005F-1D40-D3E7-616CBB5068FD}"/>
              </a:ext>
            </a:extLst>
          </p:cNvPr>
          <p:cNvSpPr txBox="1"/>
          <p:nvPr/>
        </p:nvSpPr>
        <p:spPr>
          <a:xfrm>
            <a:off x="398665" y="4639551"/>
            <a:ext cx="1706660" cy="1323439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en-US" sz="1600" b="1" kern="0" dirty="0">
                <a:solidFill>
                  <a:schemeClr val="accent1"/>
                </a:solidFill>
              </a:rPr>
              <a:t>Nota Bene: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kern="0" dirty="0">
                <a:solidFill>
                  <a:schemeClr val="accent1"/>
                </a:solidFill>
              </a:rPr>
              <a:t>Periodicity</a:t>
            </a:r>
            <a:r>
              <a:rPr lang="en-US" sz="1600" b="1" kern="0" dirty="0">
                <a:solidFill>
                  <a:schemeClr val="accent1"/>
                </a:solidFill>
              </a:rPr>
              <a:t> accounted in the stage modelling.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DEF880E8-874D-2384-FA9A-6618ACCB1F34}"/>
              </a:ext>
            </a:extLst>
          </p:cNvPr>
          <p:cNvCxnSpPr>
            <a:cxnSpLocks/>
          </p:cNvCxnSpPr>
          <p:nvPr/>
        </p:nvCxnSpPr>
        <p:spPr>
          <a:xfrm flipV="1">
            <a:off x="2150487" y="5192245"/>
            <a:ext cx="1454535" cy="92987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EB7F39A5-F004-325D-DE1F-2D95659E78C4}"/>
              </a:ext>
            </a:extLst>
          </p:cNvPr>
          <p:cNvCxnSpPr>
            <a:cxnSpLocks/>
          </p:cNvCxnSpPr>
          <p:nvPr/>
        </p:nvCxnSpPr>
        <p:spPr>
          <a:xfrm flipH="1" flipV="1">
            <a:off x="8524883" y="5204345"/>
            <a:ext cx="1428115" cy="142025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9D683D2-A2F7-18B9-5A72-E4AE5AEB8218}"/>
              </a:ext>
            </a:extLst>
          </p:cNvPr>
          <p:cNvSpPr txBox="1"/>
          <p:nvPr/>
        </p:nvSpPr>
        <p:spPr>
          <a:xfrm>
            <a:off x="10007862" y="4930871"/>
            <a:ext cx="1706660" cy="830997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en-US" sz="1600" b="1" kern="0" dirty="0">
                <a:solidFill>
                  <a:schemeClr val="accent1"/>
                </a:solidFill>
              </a:rPr>
              <a:t>Symmetry condition on the cell mid-plane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1284A372-6BF6-3192-1FD8-90C1493E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8918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8010653A-91FD-977E-EACA-4247F50E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8918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7471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E1EB6780-DE2E-D3E2-05E6-08B4015209A6}"/>
              </a:ext>
            </a:extLst>
          </p:cNvPr>
          <p:cNvSpPr/>
          <p:nvPr/>
        </p:nvSpPr>
        <p:spPr>
          <a:xfrm>
            <a:off x="2973382" y="3281318"/>
            <a:ext cx="6257691" cy="7709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AB8980F0-3B32-BE0B-6DD2-177A09523DC0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Constraints</a:t>
            </a:r>
            <a:endParaRPr kumimoji="0" lang="en-US" sz="9600" b="1" i="0" u="none" strike="noStrike" kern="0" cap="none" spc="0" normalizeH="0" baseline="0" noProof="0" dirty="0">
              <a:ln>
                <a:noFill/>
              </a:ln>
              <a:solidFill>
                <a:srgbClr val="F40E5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1DB100-D538-A059-EF72-48051986A8B2}"/>
              </a:ext>
            </a:extLst>
          </p:cNvPr>
          <p:cNvSpPr txBox="1"/>
          <p:nvPr/>
        </p:nvSpPr>
        <p:spPr>
          <a:xfrm>
            <a:off x="442763" y="649931"/>
            <a:ext cx="10972800" cy="731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ptos" panose="020B0004020202020204" pitchFamily="34" charset="0"/>
              <a:buChar char="→"/>
            </a:pPr>
            <a:r>
              <a:rPr lang="en-US" sz="2400" kern="0" dirty="0">
                <a:solidFill>
                  <a:schemeClr val="accent1"/>
                </a:solidFill>
              </a:rPr>
              <a:t>Constraints: ”    “</a:t>
            </a:r>
          </a:p>
        </p:txBody>
      </p:sp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17287FD3-B448-C0B0-F82E-46E92169F0C4}"/>
              </a:ext>
            </a:extLst>
          </p:cNvPr>
          <p:cNvCxnSpPr>
            <a:cxnSpLocks/>
          </p:cNvCxnSpPr>
          <p:nvPr/>
        </p:nvCxnSpPr>
        <p:spPr>
          <a:xfrm flipH="1">
            <a:off x="4540425" y="3200485"/>
            <a:ext cx="13450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28D26D81-C8D3-79E5-88EA-73BA0EABCFA1}"/>
              </a:ext>
            </a:extLst>
          </p:cNvPr>
          <p:cNvCxnSpPr>
            <a:cxnSpLocks/>
          </p:cNvCxnSpPr>
          <p:nvPr/>
        </p:nvCxnSpPr>
        <p:spPr>
          <a:xfrm flipH="1">
            <a:off x="4540425" y="2996126"/>
            <a:ext cx="13450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ttangolo 14">
            <a:extLst>
              <a:ext uri="{FF2B5EF4-FFF2-40B4-BE49-F238E27FC236}">
                <a16:creationId xmlns:a16="http://schemas.microsoft.com/office/drawing/2014/main" id="{A7089C7E-D0E0-33BC-5E19-0381E9318E20}"/>
              </a:ext>
            </a:extLst>
          </p:cNvPr>
          <p:cNvSpPr/>
          <p:nvPr/>
        </p:nvSpPr>
        <p:spPr>
          <a:xfrm>
            <a:off x="3458977" y="1883288"/>
            <a:ext cx="1081448" cy="107252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8464960E-DB40-5BA1-7686-67D7E5D65DA7}"/>
              </a:ext>
            </a:extLst>
          </p:cNvPr>
          <p:cNvSpPr/>
          <p:nvPr/>
        </p:nvSpPr>
        <p:spPr>
          <a:xfrm>
            <a:off x="3454792" y="2987659"/>
            <a:ext cx="1876052" cy="232764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1BF064C4-099D-47FB-41F5-8648DECBE65E}"/>
              </a:ext>
            </a:extLst>
          </p:cNvPr>
          <p:cNvSpPr/>
          <p:nvPr/>
        </p:nvSpPr>
        <p:spPr>
          <a:xfrm>
            <a:off x="2960914" y="1571805"/>
            <a:ext cx="6270171" cy="4189878"/>
          </a:xfrm>
          <a:prstGeom prst="rect">
            <a:avLst/>
          </a:prstGeom>
          <a:noFill/>
          <a:ln w="381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riangolo isoscele 20">
            <a:extLst>
              <a:ext uri="{FF2B5EF4-FFF2-40B4-BE49-F238E27FC236}">
                <a16:creationId xmlns:a16="http://schemas.microsoft.com/office/drawing/2014/main" id="{C1851DE3-654F-E479-52F4-5DE3732AECF5}"/>
              </a:ext>
            </a:extLst>
          </p:cNvPr>
          <p:cNvSpPr/>
          <p:nvPr/>
        </p:nvSpPr>
        <p:spPr>
          <a:xfrm>
            <a:off x="2660303" y="3359735"/>
            <a:ext cx="601221" cy="614014"/>
          </a:xfrm>
          <a:prstGeom prst="triangle">
            <a:avLst/>
          </a:prstGeom>
          <a:solidFill>
            <a:srgbClr val="C444A2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99C649DC-18EF-5937-E0A3-9B3E5C7AB174}"/>
              </a:ext>
            </a:extLst>
          </p:cNvPr>
          <p:cNvSpPr/>
          <p:nvPr/>
        </p:nvSpPr>
        <p:spPr>
          <a:xfrm>
            <a:off x="3535352" y="1940704"/>
            <a:ext cx="928698" cy="957689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Coil</a:t>
            </a: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A11CA762-00F7-7B47-2F80-5C221103D722}"/>
              </a:ext>
            </a:extLst>
          </p:cNvPr>
          <p:cNvSpPr/>
          <p:nvPr/>
        </p:nvSpPr>
        <p:spPr>
          <a:xfrm>
            <a:off x="3504872" y="3129502"/>
            <a:ext cx="1765732" cy="70983"/>
          </a:xfrm>
          <a:prstGeom prst="rect">
            <a:avLst/>
          </a:prstGeom>
          <a:solidFill>
            <a:srgbClr val="F40E53"/>
          </a:solidFill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riangolo isoscele 23">
            <a:extLst>
              <a:ext uri="{FF2B5EF4-FFF2-40B4-BE49-F238E27FC236}">
                <a16:creationId xmlns:a16="http://schemas.microsoft.com/office/drawing/2014/main" id="{93D32410-17CB-4B8E-1F40-76B2992A4639}"/>
              </a:ext>
            </a:extLst>
          </p:cNvPr>
          <p:cNvSpPr/>
          <p:nvPr/>
        </p:nvSpPr>
        <p:spPr>
          <a:xfrm rot="10800000">
            <a:off x="8930478" y="3359735"/>
            <a:ext cx="601221" cy="614014"/>
          </a:xfrm>
          <a:prstGeom prst="triangle">
            <a:avLst/>
          </a:prstGeom>
          <a:solidFill>
            <a:srgbClr val="C444A2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0017BFFC-0761-2BB0-21F5-052D2CDDC749}"/>
              </a:ext>
            </a:extLst>
          </p:cNvPr>
          <p:cNvSpPr/>
          <p:nvPr/>
        </p:nvSpPr>
        <p:spPr>
          <a:xfrm>
            <a:off x="3458977" y="4407826"/>
            <a:ext cx="1081448" cy="107252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E9537E47-3A3B-1B4E-0AE3-F156431E7303}"/>
              </a:ext>
            </a:extLst>
          </p:cNvPr>
          <p:cNvSpPr/>
          <p:nvPr/>
        </p:nvSpPr>
        <p:spPr>
          <a:xfrm>
            <a:off x="3454792" y="4138374"/>
            <a:ext cx="1876052" cy="232764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0D8DF4DD-67C0-B12A-5A69-3A6B06FE0AD8}"/>
              </a:ext>
            </a:extLst>
          </p:cNvPr>
          <p:cNvSpPr/>
          <p:nvPr/>
        </p:nvSpPr>
        <p:spPr>
          <a:xfrm>
            <a:off x="3535352" y="4465242"/>
            <a:ext cx="928698" cy="957689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A8E0E4B6-FAF0-B948-B2F4-DA58DFBAA0E7}"/>
              </a:ext>
            </a:extLst>
          </p:cNvPr>
          <p:cNvSpPr/>
          <p:nvPr/>
        </p:nvSpPr>
        <p:spPr>
          <a:xfrm>
            <a:off x="3511529" y="4160348"/>
            <a:ext cx="1765732" cy="70983"/>
          </a:xfrm>
          <a:prstGeom prst="rect">
            <a:avLst/>
          </a:prstGeom>
          <a:solidFill>
            <a:srgbClr val="F40E53"/>
          </a:solidFill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B5845616-C643-5DF8-A9A9-A88C41F363F5}"/>
              </a:ext>
            </a:extLst>
          </p:cNvPr>
          <p:cNvCxnSpPr>
            <a:cxnSpLocks/>
          </p:cNvCxnSpPr>
          <p:nvPr/>
        </p:nvCxnSpPr>
        <p:spPr>
          <a:xfrm>
            <a:off x="1798320" y="3666742"/>
            <a:ext cx="8044180" cy="15009"/>
          </a:xfrm>
          <a:prstGeom prst="straightConnector1">
            <a:avLst/>
          </a:prstGeom>
          <a:ln w="28575"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A927488-90F8-FEA0-B3DB-7AF730082AA0}"/>
              </a:ext>
            </a:extLst>
          </p:cNvPr>
          <p:cNvSpPr txBox="1"/>
          <p:nvPr/>
        </p:nvSpPr>
        <p:spPr>
          <a:xfrm>
            <a:off x="9747596" y="3324652"/>
            <a:ext cx="3874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z</a:t>
            </a:r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0D1D50CE-B76F-C4FD-3CBD-9B3719D42F96}"/>
              </a:ext>
            </a:extLst>
          </p:cNvPr>
          <p:cNvCxnSpPr>
            <a:cxnSpLocks/>
          </p:cNvCxnSpPr>
          <p:nvPr/>
        </p:nvCxnSpPr>
        <p:spPr>
          <a:xfrm flipH="1">
            <a:off x="2109788" y="3207723"/>
            <a:ext cx="1345004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3AE7DCCD-034D-3FF3-2D7E-C269F436E6E4}"/>
              </a:ext>
            </a:extLst>
          </p:cNvPr>
          <p:cNvCxnSpPr>
            <a:cxnSpLocks/>
          </p:cNvCxnSpPr>
          <p:nvPr/>
        </p:nvCxnSpPr>
        <p:spPr>
          <a:xfrm flipH="1" flipV="1">
            <a:off x="1898650" y="2898393"/>
            <a:ext cx="1628762" cy="15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0BE20B0A-EAB0-5416-194E-199DE4EC1CD1}"/>
              </a:ext>
            </a:extLst>
          </p:cNvPr>
          <p:cNvCxnSpPr>
            <a:cxnSpLocks/>
          </p:cNvCxnSpPr>
          <p:nvPr/>
        </p:nvCxnSpPr>
        <p:spPr>
          <a:xfrm flipV="1">
            <a:off x="2119842" y="3223598"/>
            <a:ext cx="0" cy="41774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DC480CD6-0B14-3808-767F-786499F22070}"/>
              </a:ext>
            </a:extLst>
          </p:cNvPr>
          <p:cNvCxnSpPr>
            <a:cxnSpLocks/>
          </p:cNvCxnSpPr>
          <p:nvPr/>
        </p:nvCxnSpPr>
        <p:spPr>
          <a:xfrm flipV="1">
            <a:off x="1907117" y="2920619"/>
            <a:ext cx="0" cy="72072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C6B5BAD-29E3-C310-592B-A4BB79BC7ACD}"/>
              </a:ext>
            </a:extLst>
          </p:cNvPr>
          <p:cNvSpPr txBox="1"/>
          <p:nvPr/>
        </p:nvSpPr>
        <p:spPr>
          <a:xfrm>
            <a:off x="964577" y="1883288"/>
            <a:ext cx="17660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>
                <a:solidFill>
                  <a:srgbClr val="2F9BC1"/>
                </a:solidFill>
              </a:rPr>
              <a:t>Internal</a:t>
            </a:r>
            <a:r>
              <a:rPr lang="it-IT" sz="1400" dirty="0">
                <a:solidFill>
                  <a:srgbClr val="2F9BC1"/>
                </a:solidFill>
              </a:rPr>
              <a:t> (minimum) </a:t>
            </a:r>
            <a:r>
              <a:rPr lang="it-IT" sz="1400" dirty="0" err="1">
                <a:solidFill>
                  <a:srgbClr val="2F9BC1"/>
                </a:solidFill>
              </a:rPr>
              <a:t>radius</a:t>
            </a:r>
            <a:r>
              <a:rPr lang="it-IT" sz="1400" dirty="0">
                <a:solidFill>
                  <a:srgbClr val="2F9BC1"/>
                </a:solidFill>
              </a:rPr>
              <a:t> </a:t>
            </a:r>
            <a:r>
              <a:rPr lang="it-IT" sz="1400" dirty="0" err="1">
                <a:solidFill>
                  <a:srgbClr val="2F9BC1"/>
                </a:solidFill>
              </a:rPr>
              <a:t>solenoid</a:t>
            </a:r>
            <a:endParaRPr lang="it-IT" sz="1400" dirty="0">
              <a:solidFill>
                <a:srgbClr val="2F9BC1"/>
              </a:solidFill>
            </a:endParaRPr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78C69A0F-6D10-61EC-98F3-2A415900383D}"/>
              </a:ext>
            </a:extLst>
          </p:cNvPr>
          <p:cNvCxnSpPr>
            <a:cxnSpLocks/>
          </p:cNvCxnSpPr>
          <p:nvPr/>
        </p:nvCxnSpPr>
        <p:spPr>
          <a:xfrm>
            <a:off x="2035949" y="2395735"/>
            <a:ext cx="246939" cy="423732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380A83B7-C588-23D1-2C73-ED845E289486}"/>
              </a:ext>
            </a:extLst>
          </p:cNvPr>
          <p:cNvCxnSpPr>
            <a:cxnSpLocks/>
          </p:cNvCxnSpPr>
          <p:nvPr/>
        </p:nvCxnSpPr>
        <p:spPr>
          <a:xfrm>
            <a:off x="5902325" y="2976049"/>
            <a:ext cx="0" cy="244374"/>
          </a:xfrm>
          <a:prstGeom prst="straightConnector1">
            <a:avLst/>
          </a:prstGeom>
          <a:ln w="317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6092A9AB-CB25-C3DC-BAAE-7D76FCA20E04}"/>
              </a:ext>
            </a:extLst>
          </p:cNvPr>
          <p:cNvSpPr txBox="1"/>
          <p:nvPr/>
        </p:nvSpPr>
        <p:spPr>
          <a:xfrm>
            <a:off x="5873864" y="2950913"/>
            <a:ext cx="8526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tx2"/>
                </a:solidFill>
              </a:rPr>
              <a:t>15 mm</a:t>
            </a:r>
            <a:endParaRPr lang="it-IT" sz="1200" dirty="0">
              <a:solidFill>
                <a:schemeClr val="accent1"/>
              </a:solidFill>
            </a:endParaRPr>
          </a:p>
        </p:txBody>
      </p: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56EC4AAB-02A3-706C-755C-0130D2E35234}"/>
              </a:ext>
            </a:extLst>
          </p:cNvPr>
          <p:cNvCxnSpPr>
            <a:cxnSpLocks/>
          </p:cNvCxnSpPr>
          <p:nvPr/>
        </p:nvCxnSpPr>
        <p:spPr>
          <a:xfrm flipH="1">
            <a:off x="3999701" y="2898393"/>
            <a:ext cx="13450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CD4751D5-E382-1A9A-78EC-80D2AF809BF3}"/>
              </a:ext>
            </a:extLst>
          </p:cNvPr>
          <p:cNvCxnSpPr/>
          <p:nvPr/>
        </p:nvCxnSpPr>
        <p:spPr>
          <a:xfrm>
            <a:off x="5319731" y="2860906"/>
            <a:ext cx="0" cy="125777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755DFCF0-B3D1-9B46-C6EF-168412690592}"/>
              </a:ext>
            </a:extLst>
          </p:cNvPr>
          <p:cNvSpPr txBox="1"/>
          <p:nvPr/>
        </p:nvSpPr>
        <p:spPr>
          <a:xfrm>
            <a:off x="5236053" y="2689987"/>
            <a:ext cx="8526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tx2"/>
                </a:solidFill>
              </a:rPr>
              <a:t>10 mm</a:t>
            </a:r>
            <a:endParaRPr lang="it-IT" sz="1200" dirty="0">
              <a:solidFill>
                <a:schemeClr val="accent1"/>
              </a:solidFill>
            </a:endParaRPr>
          </a:p>
        </p:txBody>
      </p: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108D46BB-1010-13EB-8AC2-F68A99995F2A}"/>
              </a:ext>
            </a:extLst>
          </p:cNvPr>
          <p:cNvCxnSpPr>
            <a:cxnSpLocks/>
          </p:cNvCxnSpPr>
          <p:nvPr/>
        </p:nvCxnSpPr>
        <p:spPr>
          <a:xfrm>
            <a:off x="2973383" y="1919539"/>
            <a:ext cx="494108" cy="0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7A19F2B4-7E2A-EA30-822F-875241FE0A7B}"/>
              </a:ext>
            </a:extLst>
          </p:cNvPr>
          <p:cNvSpPr txBox="1"/>
          <p:nvPr/>
        </p:nvSpPr>
        <p:spPr>
          <a:xfrm>
            <a:off x="2949803" y="1618814"/>
            <a:ext cx="8526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2"/>
                </a:solidFill>
              </a:rPr>
              <a:t>40 mm</a:t>
            </a:r>
            <a:endParaRPr lang="it-IT" sz="1400" dirty="0">
              <a:solidFill>
                <a:schemeClr val="accent1"/>
              </a:solidFill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CC777261-A8DE-BCD6-C096-FAA0DB39F652}"/>
              </a:ext>
            </a:extLst>
          </p:cNvPr>
          <p:cNvSpPr txBox="1"/>
          <p:nvPr/>
        </p:nvSpPr>
        <p:spPr>
          <a:xfrm>
            <a:off x="3535352" y="615384"/>
            <a:ext cx="29869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F9BC1"/>
                </a:solidFill>
              </a:rPr>
              <a:t>Gap for </a:t>
            </a:r>
            <a:r>
              <a:rPr lang="it-IT" sz="1400" dirty="0" err="1">
                <a:solidFill>
                  <a:srgbClr val="2F9BC1"/>
                </a:solidFill>
              </a:rPr>
              <a:t>thermal</a:t>
            </a:r>
            <a:r>
              <a:rPr lang="it-IT" sz="1400" dirty="0">
                <a:solidFill>
                  <a:srgbClr val="2F9BC1"/>
                </a:solidFill>
              </a:rPr>
              <a:t> </a:t>
            </a:r>
            <a:r>
              <a:rPr lang="it-IT" sz="1400" dirty="0" err="1">
                <a:solidFill>
                  <a:srgbClr val="2F9BC1"/>
                </a:solidFill>
              </a:rPr>
              <a:t>insulation</a:t>
            </a:r>
            <a:r>
              <a:rPr lang="it-IT" sz="1400" dirty="0">
                <a:solidFill>
                  <a:srgbClr val="2F9BC1"/>
                </a:solidFill>
              </a:rPr>
              <a:t> and </a:t>
            </a:r>
            <a:r>
              <a:rPr lang="it-IT" sz="1400" dirty="0" err="1">
                <a:solidFill>
                  <a:srgbClr val="2F9BC1"/>
                </a:solidFill>
              </a:rPr>
              <a:t>mechanics</a:t>
            </a:r>
            <a:r>
              <a:rPr lang="it-IT" sz="1400" dirty="0">
                <a:solidFill>
                  <a:srgbClr val="2F9BC1"/>
                </a:solidFill>
              </a:rPr>
              <a:t> (coil-</a:t>
            </a:r>
            <a:r>
              <a:rPr lang="it-IT" sz="1400" dirty="0" err="1">
                <a:solidFill>
                  <a:srgbClr val="2F9BC1"/>
                </a:solidFill>
              </a:rPr>
              <a:t>external</a:t>
            </a:r>
            <a:r>
              <a:rPr lang="it-IT" sz="1400" dirty="0">
                <a:solidFill>
                  <a:srgbClr val="2F9BC1"/>
                </a:solidFill>
              </a:rPr>
              <a:t> </a:t>
            </a:r>
            <a:r>
              <a:rPr lang="it-IT" sz="1400" dirty="0" err="1">
                <a:solidFill>
                  <a:srgbClr val="2F9BC1"/>
                </a:solidFill>
              </a:rPr>
              <a:t>boundary</a:t>
            </a:r>
            <a:r>
              <a:rPr lang="it-IT" sz="1400" dirty="0">
                <a:solidFill>
                  <a:srgbClr val="2F9BC1"/>
                </a:solidFill>
              </a:rPr>
              <a:t>)</a:t>
            </a:r>
          </a:p>
        </p:txBody>
      </p: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9771F7BE-FDB6-7F92-5C10-633C260FB9A4}"/>
              </a:ext>
            </a:extLst>
          </p:cNvPr>
          <p:cNvCxnSpPr>
            <a:cxnSpLocks/>
          </p:cNvCxnSpPr>
          <p:nvPr/>
        </p:nvCxnSpPr>
        <p:spPr>
          <a:xfrm flipH="1">
            <a:off x="3396383" y="1077087"/>
            <a:ext cx="375565" cy="610845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0BA66EDD-51AD-4FC9-7C14-ECA4131C5FC3}"/>
              </a:ext>
            </a:extLst>
          </p:cNvPr>
          <p:cNvSpPr txBox="1"/>
          <p:nvPr/>
        </p:nvSpPr>
        <p:spPr>
          <a:xfrm>
            <a:off x="4643510" y="1698597"/>
            <a:ext cx="16508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F9BC1"/>
                </a:solidFill>
              </a:rPr>
              <a:t>Inner </a:t>
            </a:r>
            <a:r>
              <a:rPr lang="it-IT" sz="1400" dirty="0" err="1">
                <a:solidFill>
                  <a:srgbClr val="2F9BC1"/>
                </a:solidFill>
              </a:rPr>
              <a:t>mechanics</a:t>
            </a:r>
            <a:r>
              <a:rPr lang="it-IT" sz="1400" dirty="0">
                <a:solidFill>
                  <a:srgbClr val="2F9BC1"/>
                </a:solidFill>
              </a:rPr>
              <a:t> of the </a:t>
            </a:r>
            <a:r>
              <a:rPr lang="it-IT" sz="1400" dirty="0" err="1">
                <a:solidFill>
                  <a:srgbClr val="2F9BC1"/>
                </a:solidFill>
              </a:rPr>
              <a:t>solenoid</a:t>
            </a:r>
            <a:endParaRPr lang="it-IT" sz="1400" dirty="0">
              <a:solidFill>
                <a:srgbClr val="2F9BC1"/>
              </a:solidFill>
            </a:endParaRPr>
          </a:p>
        </p:txBody>
      </p: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F851B74B-1622-365B-9652-4EF90B2C3CFE}"/>
              </a:ext>
            </a:extLst>
          </p:cNvPr>
          <p:cNvCxnSpPr>
            <a:cxnSpLocks/>
            <a:endCxn id="38" idx="0"/>
          </p:cNvCxnSpPr>
          <p:nvPr/>
        </p:nvCxnSpPr>
        <p:spPr>
          <a:xfrm flipH="1">
            <a:off x="6300182" y="2501261"/>
            <a:ext cx="363290" cy="449652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26A1D0FB-DD43-73CF-FB58-E912286E868E}"/>
              </a:ext>
            </a:extLst>
          </p:cNvPr>
          <p:cNvCxnSpPr>
            <a:cxnSpLocks/>
          </p:cNvCxnSpPr>
          <p:nvPr/>
        </p:nvCxnSpPr>
        <p:spPr>
          <a:xfrm>
            <a:off x="2958143" y="5480346"/>
            <a:ext cx="0" cy="6161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06FA3DC7-827B-2357-69A2-E4D99A0DF5FB}"/>
              </a:ext>
            </a:extLst>
          </p:cNvPr>
          <p:cNvCxnSpPr>
            <a:cxnSpLocks/>
          </p:cNvCxnSpPr>
          <p:nvPr/>
        </p:nvCxnSpPr>
        <p:spPr>
          <a:xfrm>
            <a:off x="9231085" y="5422931"/>
            <a:ext cx="0" cy="6735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7F4F51A6-E76E-C86C-3B0E-34D08F01F150}"/>
              </a:ext>
            </a:extLst>
          </p:cNvPr>
          <p:cNvCxnSpPr>
            <a:cxnSpLocks/>
          </p:cNvCxnSpPr>
          <p:nvPr/>
        </p:nvCxnSpPr>
        <p:spPr>
          <a:xfrm>
            <a:off x="2973383" y="6039114"/>
            <a:ext cx="6257702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7305FA50-AE95-9E7D-8D08-DF0077C23327}"/>
              </a:ext>
            </a:extLst>
          </p:cNvPr>
          <p:cNvSpPr txBox="1"/>
          <p:nvPr/>
        </p:nvSpPr>
        <p:spPr>
          <a:xfrm>
            <a:off x="2080761" y="3233122"/>
            <a:ext cx="8526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2"/>
                </a:solidFill>
              </a:rPr>
              <a:t>250 mm</a:t>
            </a:r>
            <a:endParaRPr lang="it-IT" sz="1400" dirty="0">
              <a:solidFill>
                <a:schemeClr val="accent1"/>
              </a:solidFill>
            </a:endParaRP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CC7CFB08-DAC8-21B2-F92C-0FF949471AB2}"/>
              </a:ext>
            </a:extLst>
          </p:cNvPr>
          <p:cNvSpPr txBox="1"/>
          <p:nvPr/>
        </p:nvSpPr>
        <p:spPr>
          <a:xfrm>
            <a:off x="5669682" y="6022609"/>
            <a:ext cx="8526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2"/>
                </a:solidFill>
              </a:rPr>
              <a:t>800 mm</a:t>
            </a:r>
            <a:endParaRPr lang="it-IT" sz="1400" dirty="0">
              <a:solidFill>
                <a:schemeClr val="accent1"/>
              </a:solidFill>
            </a:endParaRPr>
          </a:p>
        </p:txBody>
      </p:sp>
      <p:pic>
        <p:nvPicPr>
          <p:cNvPr id="57" name="Immagine 56">
            <a:extLst>
              <a:ext uri="{FF2B5EF4-FFF2-40B4-BE49-F238E27FC236}">
                <a16:creationId xmlns:a16="http://schemas.microsoft.com/office/drawing/2014/main" id="{EDEB2EE8-7EC4-538D-D2A1-ACA3E6769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861158" y="1885449"/>
            <a:ext cx="1871634" cy="3596952"/>
          </a:xfrm>
          <a:prstGeom prst="rect">
            <a:avLst/>
          </a:prstGeom>
        </p:spPr>
      </p:pic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1B1D591F-D943-1FF0-34C5-B4F3A28224BF}"/>
              </a:ext>
            </a:extLst>
          </p:cNvPr>
          <p:cNvSpPr txBox="1"/>
          <p:nvPr/>
        </p:nvSpPr>
        <p:spPr>
          <a:xfrm>
            <a:off x="1078121" y="2912646"/>
            <a:ext cx="8526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2"/>
                </a:solidFill>
              </a:rPr>
              <a:t>275 mm</a:t>
            </a:r>
            <a:endParaRPr lang="it-IT" sz="1400" dirty="0">
              <a:solidFill>
                <a:schemeClr val="accent1"/>
              </a:solidFill>
            </a:endParaRPr>
          </a:p>
        </p:txBody>
      </p:sp>
      <p:sp>
        <p:nvSpPr>
          <p:cNvPr id="60" name="Ovale 59">
            <a:extLst>
              <a:ext uri="{FF2B5EF4-FFF2-40B4-BE49-F238E27FC236}">
                <a16:creationId xmlns:a16="http://schemas.microsoft.com/office/drawing/2014/main" id="{A20E222C-14DD-E1CA-A713-459960998DED}"/>
              </a:ext>
            </a:extLst>
          </p:cNvPr>
          <p:cNvSpPr/>
          <p:nvPr/>
        </p:nvSpPr>
        <p:spPr>
          <a:xfrm>
            <a:off x="1078563" y="2889504"/>
            <a:ext cx="786715" cy="367006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Ovale 61">
            <a:extLst>
              <a:ext uri="{FF2B5EF4-FFF2-40B4-BE49-F238E27FC236}">
                <a16:creationId xmlns:a16="http://schemas.microsoft.com/office/drawing/2014/main" id="{8F39F1D8-8A2D-9710-C070-B30146190CFE}"/>
              </a:ext>
            </a:extLst>
          </p:cNvPr>
          <p:cNvSpPr/>
          <p:nvPr/>
        </p:nvSpPr>
        <p:spPr>
          <a:xfrm>
            <a:off x="2961032" y="1619074"/>
            <a:ext cx="338135" cy="283602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3" name="Image 8" descr="MUON-Slide-graphBase-pagebottom.jpg">
            <a:extLst>
              <a:ext uri="{FF2B5EF4-FFF2-40B4-BE49-F238E27FC236}">
                <a16:creationId xmlns:a16="http://schemas.microsoft.com/office/drawing/2014/main" id="{63E7DCF1-43D6-D7D4-F697-EBE5B8E97E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cxnSp>
        <p:nvCxnSpPr>
          <p:cNvPr id="64" name="Connettore diritto 63">
            <a:extLst>
              <a:ext uri="{FF2B5EF4-FFF2-40B4-BE49-F238E27FC236}">
                <a16:creationId xmlns:a16="http://schemas.microsoft.com/office/drawing/2014/main" id="{3E276834-6E4E-1054-EFC3-254CAB09D7C4}"/>
              </a:ext>
            </a:extLst>
          </p:cNvPr>
          <p:cNvCxnSpPr>
            <a:cxnSpLocks/>
          </p:cNvCxnSpPr>
          <p:nvPr/>
        </p:nvCxnSpPr>
        <p:spPr>
          <a:xfrm flipV="1">
            <a:off x="5326022" y="4138374"/>
            <a:ext cx="0" cy="81263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5B12C07E-43F8-D02A-B82D-AC47C69CEF16}"/>
              </a:ext>
            </a:extLst>
          </p:cNvPr>
          <p:cNvCxnSpPr>
            <a:cxnSpLocks/>
          </p:cNvCxnSpPr>
          <p:nvPr/>
        </p:nvCxnSpPr>
        <p:spPr>
          <a:xfrm flipV="1">
            <a:off x="6868420" y="4143454"/>
            <a:ext cx="0" cy="81263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>
            <a:extLst>
              <a:ext uri="{FF2B5EF4-FFF2-40B4-BE49-F238E27FC236}">
                <a16:creationId xmlns:a16="http://schemas.microsoft.com/office/drawing/2014/main" id="{AD71580A-4537-F7EC-C25A-66597176303C}"/>
              </a:ext>
            </a:extLst>
          </p:cNvPr>
          <p:cNvCxnSpPr>
            <a:cxnSpLocks/>
          </p:cNvCxnSpPr>
          <p:nvPr/>
        </p:nvCxnSpPr>
        <p:spPr>
          <a:xfrm>
            <a:off x="5330844" y="4910365"/>
            <a:ext cx="1530314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CEE06A2D-1609-26FC-C4F0-03AF4DAE61F4}"/>
              </a:ext>
            </a:extLst>
          </p:cNvPr>
          <p:cNvSpPr txBox="1"/>
          <p:nvPr/>
        </p:nvSpPr>
        <p:spPr>
          <a:xfrm>
            <a:off x="555281" y="3956717"/>
            <a:ext cx="12430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F9BC1"/>
                </a:solidFill>
              </a:rPr>
              <a:t>Inner </a:t>
            </a:r>
            <a:r>
              <a:rPr lang="it-IT" sz="1400" dirty="0" err="1">
                <a:solidFill>
                  <a:srgbClr val="2F9BC1"/>
                </a:solidFill>
              </a:rPr>
              <a:t>radius</a:t>
            </a:r>
            <a:r>
              <a:rPr lang="it-IT" sz="1400" dirty="0">
                <a:solidFill>
                  <a:srgbClr val="2F9BC1"/>
                </a:solidFill>
              </a:rPr>
              <a:t> of the </a:t>
            </a:r>
            <a:r>
              <a:rPr lang="it-IT" sz="1400" dirty="0" err="1">
                <a:solidFill>
                  <a:srgbClr val="2F9BC1"/>
                </a:solidFill>
              </a:rPr>
              <a:t>dipole</a:t>
            </a:r>
            <a:endParaRPr lang="it-IT" sz="1400" dirty="0">
              <a:solidFill>
                <a:srgbClr val="2F9BC1"/>
              </a:solidFill>
            </a:endParaRPr>
          </a:p>
        </p:txBody>
      </p: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9607EA26-0578-3773-87E6-5A965999F60D}"/>
              </a:ext>
            </a:extLst>
          </p:cNvPr>
          <p:cNvCxnSpPr>
            <a:cxnSpLocks/>
            <a:endCxn id="51" idx="2"/>
          </p:cNvCxnSpPr>
          <p:nvPr/>
        </p:nvCxnSpPr>
        <p:spPr>
          <a:xfrm flipV="1">
            <a:off x="1720364" y="3540899"/>
            <a:ext cx="786715" cy="432850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E16E4D1D-813B-776C-47E8-7DC4C1AD4513}"/>
              </a:ext>
            </a:extLst>
          </p:cNvPr>
          <p:cNvSpPr txBox="1"/>
          <p:nvPr/>
        </p:nvSpPr>
        <p:spPr>
          <a:xfrm>
            <a:off x="6241379" y="1932955"/>
            <a:ext cx="16508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F9BC1"/>
                </a:solidFill>
              </a:rPr>
              <a:t>Dipole overall </a:t>
            </a:r>
            <a:r>
              <a:rPr lang="it-IT" sz="1400" dirty="0" err="1">
                <a:solidFill>
                  <a:srgbClr val="2F9BC1"/>
                </a:solidFill>
              </a:rPr>
              <a:t>thickness</a:t>
            </a:r>
            <a:endParaRPr lang="it-IT" sz="1400" dirty="0">
              <a:solidFill>
                <a:srgbClr val="2F9BC1"/>
              </a:solidFill>
            </a:endParaRPr>
          </a:p>
        </p:txBody>
      </p: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8E1F5FE6-F91E-47C4-921C-BF1EBA50B929}"/>
              </a:ext>
            </a:extLst>
          </p:cNvPr>
          <p:cNvCxnSpPr>
            <a:cxnSpLocks/>
          </p:cNvCxnSpPr>
          <p:nvPr/>
        </p:nvCxnSpPr>
        <p:spPr>
          <a:xfrm>
            <a:off x="5357989" y="2223717"/>
            <a:ext cx="136218" cy="445437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AE416225-0557-C452-A055-E24D8BD4FF5F}"/>
              </a:ext>
            </a:extLst>
          </p:cNvPr>
          <p:cNvSpPr txBox="1"/>
          <p:nvPr/>
        </p:nvSpPr>
        <p:spPr>
          <a:xfrm>
            <a:off x="4563553" y="5440310"/>
            <a:ext cx="21629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F9BC1"/>
                </a:solidFill>
              </a:rPr>
              <a:t>Gap for </a:t>
            </a:r>
            <a:r>
              <a:rPr lang="it-IT" sz="1400" dirty="0" err="1">
                <a:solidFill>
                  <a:srgbClr val="2F9BC1"/>
                </a:solidFill>
              </a:rPr>
              <a:t>waveguide</a:t>
            </a:r>
            <a:endParaRPr lang="it-IT" sz="1400" dirty="0">
              <a:solidFill>
                <a:srgbClr val="2F9BC1"/>
              </a:solidFill>
            </a:endParaRPr>
          </a:p>
        </p:txBody>
      </p:sp>
      <p:cxnSp>
        <p:nvCxnSpPr>
          <p:cNvPr id="81" name="Connettore 2 80">
            <a:extLst>
              <a:ext uri="{FF2B5EF4-FFF2-40B4-BE49-F238E27FC236}">
                <a16:creationId xmlns:a16="http://schemas.microsoft.com/office/drawing/2014/main" id="{44A06F94-3354-3BA0-D7AC-16CF513979C5}"/>
              </a:ext>
            </a:extLst>
          </p:cNvPr>
          <p:cNvCxnSpPr>
            <a:cxnSpLocks/>
          </p:cNvCxnSpPr>
          <p:nvPr/>
        </p:nvCxnSpPr>
        <p:spPr>
          <a:xfrm flipV="1">
            <a:off x="5315176" y="5253451"/>
            <a:ext cx="459739" cy="226895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Ovale 82">
            <a:extLst>
              <a:ext uri="{FF2B5EF4-FFF2-40B4-BE49-F238E27FC236}">
                <a16:creationId xmlns:a16="http://schemas.microsoft.com/office/drawing/2014/main" id="{3CA0F025-211A-DA54-C116-C409DC3D6633}"/>
              </a:ext>
            </a:extLst>
          </p:cNvPr>
          <p:cNvSpPr/>
          <p:nvPr/>
        </p:nvSpPr>
        <p:spPr>
          <a:xfrm>
            <a:off x="5326023" y="4925782"/>
            <a:ext cx="1530314" cy="312253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Ovale 83">
            <a:extLst>
              <a:ext uri="{FF2B5EF4-FFF2-40B4-BE49-F238E27FC236}">
                <a16:creationId xmlns:a16="http://schemas.microsoft.com/office/drawing/2014/main" id="{84D06AA2-FC9A-8847-4B47-A4571EADAC33}"/>
              </a:ext>
            </a:extLst>
          </p:cNvPr>
          <p:cNvSpPr/>
          <p:nvPr/>
        </p:nvSpPr>
        <p:spPr>
          <a:xfrm>
            <a:off x="2687735" y="1060077"/>
            <a:ext cx="254834" cy="262450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B36E631F-A1BD-6FF1-E43B-6BEA6987B6C4}"/>
              </a:ext>
            </a:extLst>
          </p:cNvPr>
          <p:cNvSpPr txBox="1"/>
          <p:nvPr/>
        </p:nvSpPr>
        <p:spPr>
          <a:xfrm>
            <a:off x="9624908" y="1002737"/>
            <a:ext cx="2240916" cy="1077218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en-US" sz="1600" kern="0" dirty="0">
                <a:solidFill>
                  <a:schemeClr val="accent1"/>
                </a:solidFill>
              </a:rPr>
              <a:t>Other constraint: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accent1"/>
                </a:solidFill>
              </a:rPr>
              <a:t>Aspect ratio of the coil section:</a:t>
            </a:r>
          </a:p>
          <a:p>
            <a:pPr marL="285750" indent="-285750">
              <a:buFont typeface="Aptos" panose="020B0004020202020204" pitchFamily="34" charset="0"/>
              <a:buChar char="→"/>
            </a:pPr>
            <a:r>
              <a:rPr lang="en-US" sz="1600" kern="0" dirty="0">
                <a:solidFill>
                  <a:schemeClr val="accent1"/>
                </a:solidFill>
              </a:rPr>
              <a:t>1/3 &lt; </a:t>
            </a:r>
            <a:r>
              <a:rPr lang="en-US" sz="1600" kern="0" dirty="0" err="1">
                <a:solidFill>
                  <a:schemeClr val="accent1"/>
                </a:solidFill>
              </a:rPr>
              <a:t>wx</a:t>
            </a:r>
            <a:r>
              <a:rPr lang="en-US" sz="1600" kern="0" dirty="0">
                <a:solidFill>
                  <a:schemeClr val="accent1"/>
                </a:solidFill>
              </a:rPr>
              <a:t>/</a:t>
            </a:r>
            <a:r>
              <a:rPr lang="en-US" sz="1600" kern="0" dirty="0" err="1">
                <a:solidFill>
                  <a:schemeClr val="accent1"/>
                </a:solidFill>
              </a:rPr>
              <a:t>tx</a:t>
            </a:r>
            <a:r>
              <a:rPr lang="en-US" sz="1600" kern="0" dirty="0">
                <a:solidFill>
                  <a:schemeClr val="accent1"/>
                </a:solidFill>
              </a:rPr>
              <a:t> &lt; 3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D2DA9B-1BC7-C53D-5961-C8076BCB1BCF}"/>
              </a:ext>
            </a:extLst>
          </p:cNvPr>
          <p:cNvSpPr txBox="1"/>
          <p:nvPr/>
        </p:nvSpPr>
        <p:spPr>
          <a:xfrm>
            <a:off x="4070432" y="2896241"/>
            <a:ext cx="6515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Dipole</a:t>
            </a:r>
            <a:endParaRPr lang="it-IT" sz="1400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2AFAD6D-D7DA-097F-439F-1E8E4EB9196F}"/>
              </a:ext>
            </a:extLst>
          </p:cNvPr>
          <p:cNvSpPr/>
          <p:nvPr/>
        </p:nvSpPr>
        <p:spPr>
          <a:xfrm>
            <a:off x="3551346" y="1950814"/>
            <a:ext cx="193934" cy="92548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D1EE8AB-A8CD-FAFB-F88F-5A5631D2CD6B}"/>
              </a:ext>
            </a:extLst>
          </p:cNvPr>
          <p:cNvSpPr/>
          <p:nvPr/>
        </p:nvSpPr>
        <p:spPr>
          <a:xfrm rot="5400000">
            <a:off x="3780702" y="2213064"/>
            <a:ext cx="655545" cy="6730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973F36AC-7842-622B-AD0D-577A4C33625D}"/>
              </a:ext>
            </a:extLst>
          </p:cNvPr>
          <p:cNvCxnSpPr>
            <a:cxnSpLocks/>
          </p:cNvCxnSpPr>
          <p:nvPr/>
        </p:nvCxnSpPr>
        <p:spPr>
          <a:xfrm flipH="1">
            <a:off x="4113342" y="1360837"/>
            <a:ext cx="928698" cy="769398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A5B4EDC-21CE-5F1A-636E-4A603113FCBA}"/>
              </a:ext>
            </a:extLst>
          </p:cNvPr>
          <p:cNvSpPr txBox="1"/>
          <p:nvPr/>
        </p:nvSpPr>
        <p:spPr>
          <a:xfrm>
            <a:off x="4957661" y="1112243"/>
            <a:ext cx="14094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F9BC1"/>
                </a:solidFill>
              </a:rPr>
              <a:t>Coil </a:t>
            </a:r>
            <a:r>
              <a:rPr lang="it-IT" sz="1400" dirty="0" err="1">
                <a:solidFill>
                  <a:srgbClr val="2F9BC1"/>
                </a:solidFill>
              </a:rPr>
              <a:t>subdivision</a:t>
            </a:r>
            <a:endParaRPr lang="it-IT" sz="1400" dirty="0">
              <a:solidFill>
                <a:srgbClr val="2F9BC1"/>
              </a:solidFill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9DF39825-203B-6E8F-DFCE-2253DC1A1C02}"/>
              </a:ext>
            </a:extLst>
          </p:cNvPr>
          <p:cNvCxnSpPr>
            <a:cxnSpLocks/>
          </p:cNvCxnSpPr>
          <p:nvPr/>
        </p:nvCxnSpPr>
        <p:spPr>
          <a:xfrm flipV="1">
            <a:off x="3626888" y="3281318"/>
            <a:ext cx="0" cy="37114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E17A358-8E8F-C978-BF3B-38AF1CA11D05}"/>
              </a:ext>
            </a:extLst>
          </p:cNvPr>
          <p:cNvSpPr txBox="1"/>
          <p:nvPr/>
        </p:nvSpPr>
        <p:spPr>
          <a:xfrm>
            <a:off x="3596198" y="3321375"/>
            <a:ext cx="8526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2"/>
                </a:solidFill>
              </a:rPr>
              <a:t>220 mm</a:t>
            </a:r>
            <a:endParaRPr lang="it-IT" sz="1400" dirty="0">
              <a:solidFill>
                <a:schemeClr val="accent1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2A8C1D0-303C-8BE2-2A74-FBDADA88EA04}"/>
              </a:ext>
            </a:extLst>
          </p:cNvPr>
          <p:cNvSpPr txBox="1"/>
          <p:nvPr/>
        </p:nvSpPr>
        <p:spPr>
          <a:xfrm>
            <a:off x="1439941" y="4629366"/>
            <a:ext cx="13987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F9BC1"/>
                </a:solidFill>
              </a:rPr>
              <a:t>Inner </a:t>
            </a:r>
            <a:r>
              <a:rPr lang="it-IT" sz="1400" dirty="0" err="1">
                <a:solidFill>
                  <a:srgbClr val="2F9BC1"/>
                </a:solidFill>
              </a:rPr>
              <a:t>radius</a:t>
            </a:r>
            <a:r>
              <a:rPr lang="it-IT" sz="1400" dirty="0">
                <a:solidFill>
                  <a:srgbClr val="2F9BC1"/>
                </a:solidFill>
              </a:rPr>
              <a:t> of the </a:t>
            </a:r>
            <a:r>
              <a:rPr lang="it-IT" sz="1400" dirty="0" err="1">
                <a:solidFill>
                  <a:srgbClr val="2F9BC1"/>
                </a:solidFill>
              </a:rPr>
              <a:t>cryostat</a:t>
            </a:r>
            <a:endParaRPr lang="it-IT" sz="1400" dirty="0">
              <a:solidFill>
                <a:srgbClr val="2F9BC1"/>
              </a:solidFill>
            </a:endParaRP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CE36AC82-C569-BDB2-BA29-A5C321D3D6DB}"/>
              </a:ext>
            </a:extLst>
          </p:cNvPr>
          <p:cNvCxnSpPr>
            <a:cxnSpLocks/>
          </p:cNvCxnSpPr>
          <p:nvPr/>
        </p:nvCxnSpPr>
        <p:spPr>
          <a:xfrm flipV="1">
            <a:off x="2667420" y="3577523"/>
            <a:ext cx="1201427" cy="1104487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01B35E9E-261E-11EC-6755-173A6C87C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8918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78FB0706-1742-7200-70D0-ABB4DC79F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8918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sp>
        <p:nvSpPr>
          <p:cNvPr id="13" name="CasellaDiTesto 78">
            <a:extLst>
              <a:ext uri="{FF2B5EF4-FFF2-40B4-BE49-F238E27FC236}">
                <a16:creationId xmlns:a16="http://schemas.microsoft.com/office/drawing/2014/main" id="{DB5F9EE3-FCC5-D7AE-109E-A22FF340638E}"/>
              </a:ext>
            </a:extLst>
          </p:cNvPr>
          <p:cNvSpPr txBox="1"/>
          <p:nvPr/>
        </p:nvSpPr>
        <p:spPr>
          <a:xfrm>
            <a:off x="5408357" y="4926187"/>
            <a:ext cx="13764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tx2"/>
                </a:solidFill>
              </a:rPr>
              <a:t>(30 + </a:t>
            </a:r>
            <a:r>
              <a:rPr lang="it-IT" sz="1400" dirty="0">
                <a:solidFill>
                  <a:schemeClr val="tx2"/>
                </a:solidFill>
                <a:highlight>
                  <a:srgbClr val="00FFFF"/>
                </a:highlight>
              </a:rPr>
              <a:t>250</a:t>
            </a:r>
            <a:r>
              <a:rPr lang="it-IT" sz="1400" dirty="0">
                <a:solidFill>
                  <a:schemeClr val="tx2"/>
                </a:solidFill>
              </a:rPr>
              <a:t> + 30) mm</a:t>
            </a:r>
            <a:endParaRPr lang="it-IT" sz="1400" dirty="0">
              <a:solidFill>
                <a:schemeClr val="accent1"/>
              </a:solidFill>
            </a:endParaRPr>
          </a:p>
        </p:txBody>
      </p:sp>
      <p:cxnSp>
        <p:nvCxnSpPr>
          <p:cNvPr id="53" name="Connettore 2 80">
            <a:extLst>
              <a:ext uri="{FF2B5EF4-FFF2-40B4-BE49-F238E27FC236}">
                <a16:creationId xmlns:a16="http://schemas.microsoft.com/office/drawing/2014/main" id="{231066CE-2A60-DB07-3CCD-236EE3C3BD3A}"/>
              </a:ext>
            </a:extLst>
          </p:cNvPr>
          <p:cNvCxnSpPr>
            <a:cxnSpLocks/>
          </p:cNvCxnSpPr>
          <p:nvPr/>
        </p:nvCxnSpPr>
        <p:spPr>
          <a:xfrm>
            <a:off x="6247768" y="5179346"/>
            <a:ext cx="1071097" cy="1065267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asellaDiTesto 18">
            <a:extLst>
              <a:ext uri="{FF2B5EF4-FFF2-40B4-BE49-F238E27FC236}">
                <a16:creationId xmlns:a16="http://schemas.microsoft.com/office/drawing/2014/main" id="{4A43E530-0D50-63E8-ED73-C52C867BBDFF}"/>
              </a:ext>
            </a:extLst>
          </p:cNvPr>
          <p:cNvSpPr txBox="1"/>
          <p:nvPr/>
        </p:nvSpPr>
        <p:spPr>
          <a:xfrm>
            <a:off x="7318865" y="6134020"/>
            <a:ext cx="282524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rgbClr val="2F9BC1"/>
                </a:solidFill>
              </a:rPr>
              <a:t>Value updated to 200mm in WP8 meeting #22</a:t>
            </a:r>
          </a:p>
        </p:txBody>
      </p:sp>
    </p:spTree>
    <p:extLst>
      <p:ext uri="{BB962C8B-B14F-4D97-AF65-F5344CB8AC3E}">
        <p14:creationId xmlns:p14="http://schemas.microsoft.com/office/powerpoint/2010/main" val="148538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>
            <a:extLst>
              <a:ext uri="{FF2B5EF4-FFF2-40B4-BE49-F238E27FC236}">
                <a16:creationId xmlns:a16="http://schemas.microsoft.com/office/drawing/2014/main" id="{AB8980F0-3B32-BE0B-6DD2-177A09523DC0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Optimization targets</a:t>
            </a:r>
            <a:endParaRPr kumimoji="0" lang="en-US" sz="9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871DB100-D538-A059-EF72-48051986A8B2}"/>
                  </a:ext>
                </a:extLst>
              </p:cNvPr>
              <p:cNvSpPr txBox="1"/>
              <p:nvPr/>
            </p:nvSpPr>
            <p:spPr>
              <a:xfrm>
                <a:off x="442763" y="649931"/>
                <a:ext cx="10972800" cy="18620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The search of the </a:t>
                </a:r>
                <a:r>
                  <a:rPr lang="en-US" sz="2000" b="1" kern="0" dirty="0">
                    <a:solidFill>
                      <a:schemeClr val="accent1"/>
                    </a:solidFill>
                  </a:rPr>
                  <a:t>optimal solenoid configuration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should target the following:</a:t>
                </a:r>
              </a:p>
              <a:p>
                <a:pPr marL="800100" lvl="1" indent="-342900">
                  <a:buFont typeface="Aptos" panose="020B0004020202020204" pitchFamily="34" charset="0"/>
                  <a:buChar char="→"/>
                </a:pPr>
                <a:r>
                  <a:rPr lang="en-US" sz="2000" u="sng" kern="0" dirty="0">
                    <a:solidFill>
                      <a:srgbClr val="F40E53"/>
                    </a:solidFill>
                  </a:rPr>
                  <a:t>Minimum peak field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on the coil section.</a:t>
                </a:r>
              </a:p>
              <a:p>
                <a:pPr lvl="1"/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800100" lvl="1" indent="-342900">
                  <a:buFont typeface="Aptos" panose="020B0004020202020204" pitchFamily="34" charset="0"/>
                  <a:buChar char="→"/>
                </a:pPr>
                <a:r>
                  <a:rPr lang="en-US" sz="2000" u="sng" kern="0" dirty="0">
                    <a:solidFill>
                      <a:srgbClr val="F40E53"/>
                    </a:solidFill>
                  </a:rPr>
                  <a:t>Minimum RMS error</a:t>
                </a:r>
                <a:r>
                  <a:rPr lang="en-US" sz="2000" kern="0" dirty="0">
                    <a:solidFill>
                      <a:srgbClr val="F40E53"/>
                    </a:solidFill>
                  </a:rPr>
                  <a:t>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of the axial field w.r.t. the target field expansion.</a:t>
                </a:r>
              </a:p>
              <a:p>
                <a:pPr lvl="1"/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800100" lvl="1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Minimum error on the </a:t>
                </a:r>
                <a:r>
                  <a:rPr lang="en-US" sz="2000" u="sng" kern="0" dirty="0">
                    <a:solidFill>
                      <a:srgbClr val="F40E53"/>
                    </a:solidFill>
                  </a:rPr>
                  <a:t>focusing strength</a:t>
                </a:r>
                <a:r>
                  <a:rPr lang="en-US" sz="2000" kern="0" dirty="0">
                    <a:solidFill>
                      <a:srgbClr val="F40E53"/>
                    </a:solidFill>
                  </a:rPr>
                  <a:t>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on the cell length (integral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it-IT" sz="2000" b="0" i="1" kern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kern="0" dirty="0">
                    <a:solidFill>
                      <a:schemeClr val="accent1"/>
                    </a:solidFill>
                  </a:rPr>
                  <a:t> along the cell axis).</a:t>
                </a:r>
              </a:p>
              <a:p>
                <a:pPr lvl="1"/>
                <a:endParaRPr lang="en-US" sz="500" kern="0" dirty="0">
                  <a:solidFill>
                    <a:schemeClr val="accent1"/>
                  </a:solidFill>
                </a:endParaRPr>
              </a:p>
              <a:p>
                <a:pPr marL="800100" lvl="1" indent="-342900">
                  <a:buFont typeface="Aptos" panose="020B0004020202020204" pitchFamily="34" charset="0"/>
                  <a:buChar char="→"/>
                </a:pPr>
                <a:r>
                  <a:rPr lang="en-US" sz="2000" kern="0" dirty="0">
                    <a:solidFill>
                      <a:schemeClr val="accent1"/>
                    </a:solidFill>
                  </a:rPr>
                  <a:t>From results considerations</a:t>
                </a:r>
                <a:r>
                  <a:rPr lang="en-US" sz="2000" kern="0" dirty="0">
                    <a:solidFill>
                      <a:srgbClr val="F40E53"/>
                    </a:solidFill>
                  </a:rPr>
                  <a:t>: </a:t>
                </a:r>
                <a:r>
                  <a:rPr lang="en-US" sz="2000" u="sng" kern="0" dirty="0">
                    <a:solidFill>
                      <a:srgbClr val="F40E53"/>
                    </a:solidFill>
                  </a:rPr>
                  <a:t>maximum B2 </a:t>
                </a:r>
                <a:r>
                  <a:rPr lang="en-US" sz="2000" kern="0" dirty="0">
                    <a:solidFill>
                      <a:schemeClr val="accent1"/>
                    </a:solidFill>
                  </a:rPr>
                  <a:t>field harmonic component.</a:t>
                </a: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871DB100-D538-A059-EF72-48051986A8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63" y="649931"/>
                <a:ext cx="10972800" cy="1862048"/>
              </a:xfrm>
              <a:prstGeom prst="rect">
                <a:avLst/>
              </a:prstGeom>
              <a:blipFill>
                <a:blip r:embed="rId3"/>
                <a:stretch>
                  <a:fillRect l="-500" t="-1967" r="-222" b="-5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Image 8" descr="MUON-Slide-graphBase-pagebottom.jpg">
            <a:extLst>
              <a:ext uri="{FF2B5EF4-FFF2-40B4-BE49-F238E27FC236}">
                <a16:creationId xmlns:a16="http://schemas.microsoft.com/office/drawing/2014/main" id="{63E7DCF1-43D6-D7D4-F697-EBE5B8E97E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3306"/>
            <a:ext cx="12177378" cy="784694"/>
          </a:xfrm>
          <a:prstGeom prst="rect">
            <a:avLst/>
          </a:prstGeom>
        </p:spPr>
      </p:pic>
      <p:pic>
        <p:nvPicPr>
          <p:cNvPr id="55" name="Immagine 54">
            <a:extLst>
              <a:ext uri="{FF2B5EF4-FFF2-40B4-BE49-F238E27FC236}">
                <a16:creationId xmlns:a16="http://schemas.microsoft.com/office/drawing/2014/main" id="{DEC93F50-2DFA-3872-60D5-4FB3CCBC9D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163" y="3585543"/>
            <a:ext cx="4106096" cy="3079572"/>
          </a:xfrm>
          <a:prstGeom prst="rect">
            <a:avLst/>
          </a:prstGeom>
        </p:spPr>
      </p:pic>
      <p:pic>
        <p:nvPicPr>
          <p:cNvPr id="58" name="Immagine 57">
            <a:extLst>
              <a:ext uri="{FF2B5EF4-FFF2-40B4-BE49-F238E27FC236}">
                <a16:creationId xmlns:a16="http://schemas.microsoft.com/office/drawing/2014/main" id="{97C6E9D0-3BAD-8E93-4F57-87D3CB3E18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26207" y="3450846"/>
            <a:ext cx="2203712" cy="1652784"/>
          </a:xfrm>
          <a:prstGeom prst="rect">
            <a:avLst/>
          </a:prstGeom>
          <a:ln w="28575">
            <a:solidFill>
              <a:srgbClr val="F40E53"/>
            </a:solidFill>
          </a:ln>
        </p:spPr>
      </p:pic>
      <p:sp>
        <p:nvSpPr>
          <p:cNvPr id="65" name="Ovale 64">
            <a:extLst>
              <a:ext uri="{FF2B5EF4-FFF2-40B4-BE49-F238E27FC236}">
                <a16:creationId xmlns:a16="http://schemas.microsoft.com/office/drawing/2014/main" id="{548262D7-1476-1785-E154-738A1E89284D}"/>
              </a:ext>
            </a:extLst>
          </p:cNvPr>
          <p:cNvSpPr/>
          <p:nvPr/>
        </p:nvSpPr>
        <p:spPr>
          <a:xfrm>
            <a:off x="2858614" y="4623117"/>
            <a:ext cx="786715" cy="367006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8" name="Connettore 2 67">
            <a:extLst>
              <a:ext uri="{FF2B5EF4-FFF2-40B4-BE49-F238E27FC236}">
                <a16:creationId xmlns:a16="http://schemas.microsoft.com/office/drawing/2014/main" id="{BDC65A2A-887B-998B-E600-A100595D65B9}"/>
              </a:ext>
            </a:extLst>
          </p:cNvPr>
          <p:cNvCxnSpPr>
            <a:cxnSpLocks/>
            <a:stCxn id="65" idx="7"/>
          </p:cNvCxnSpPr>
          <p:nvPr/>
        </p:nvCxnSpPr>
        <p:spPr>
          <a:xfrm flipV="1">
            <a:off x="3530117" y="4335163"/>
            <a:ext cx="685126" cy="341701"/>
          </a:xfrm>
          <a:prstGeom prst="straightConnector1">
            <a:avLst/>
          </a:prstGeom>
          <a:ln w="28575"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CasellaDiTesto 77">
            <a:extLst>
              <a:ext uri="{FF2B5EF4-FFF2-40B4-BE49-F238E27FC236}">
                <a16:creationId xmlns:a16="http://schemas.microsoft.com/office/drawing/2014/main" id="{AFBA81A8-26EF-A4B3-CEF8-CA5B0FC006A3}"/>
              </a:ext>
            </a:extLst>
          </p:cNvPr>
          <p:cNvSpPr txBox="1"/>
          <p:nvPr/>
        </p:nvSpPr>
        <p:spPr>
          <a:xfrm>
            <a:off x="604687" y="2699412"/>
            <a:ext cx="3157687" cy="830997"/>
          </a:xfrm>
          <a:prstGeom prst="rect">
            <a:avLst/>
          </a:prstGeom>
          <a:noFill/>
          <a:ln w="19050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r>
              <a:rPr lang="en-US" sz="1600" b="1" kern="0" dirty="0">
                <a:solidFill>
                  <a:srgbClr val="2F9BC1"/>
                </a:solidFill>
              </a:rPr>
              <a:t>2 configuration found: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u="sng" dirty="0">
                <a:solidFill>
                  <a:srgbClr val="2F9BC1"/>
                </a:solidFill>
              </a:rPr>
              <a:t>Minimum RMSE</a:t>
            </a:r>
            <a:r>
              <a:rPr lang="it-IT" sz="1600" b="1" dirty="0">
                <a:solidFill>
                  <a:srgbClr val="2F9BC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u="sng" dirty="0">
                <a:solidFill>
                  <a:srgbClr val="2F9BC1"/>
                </a:solidFill>
              </a:rPr>
              <a:t>Optimized: lower peak field</a:t>
            </a:r>
            <a:r>
              <a:rPr lang="it-IT" sz="1600" b="1" dirty="0">
                <a:solidFill>
                  <a:srgbClr val="2F9BC1"/>
                </a:solidFill>
              </a:rPr>
              <a:t>.</a:t>
            </a:r>
          </a:p>
        </p:txBody>
      </p:sp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1EF7E278-A074-6788-EAD7-8B473B21C1A7}"/>
              </a:ext>
            </a:extLst>
          </p:cNvPr>
          <p:cNvCxnSpPr>
            <a:cxnSpLocks/>
          </p:cNvCxnSpPr>
          <p:nvPr/>
        </p:nvCxnSpPr>
        <p:spPr>
          <a:xfrm>
            <a:off x="4515961" y="3905606"/>
            <a:ext cx="1732439" cy="0"/>
          </a:xfrm>
          <a:prstGeom prst="line">
            <a:avLst/>
          </a:prstGeom>
          <a:ln w="19050">
            <a:solidFill>
              <a:srgbClr val="2F9BC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7B3B4C93-075D-CE09-6DA0-9C5E2172222E}"/>
              </a:ext>
            </a:extLst>
          </p:cNvPr>
          <p:cNvCxnSpPr>
            <a:cxnSpLocks/>
          </p:cNvCxnSpPr>
          <p:nvPr/>
        </p:nvCxnSpPr>
        <p:spPr>
          <a:xfrm>
            <a:off x="4515961" y="4409373"/>
            <a:ext cx="1732439" cy="0"/>
          </a:xfrm>
          <a:prstGeom prst="line">
            <a:avLst/>
          </a:prstGeom>
          <a:ln w="19050">
            <a:solidFill>
              <a:srgbClr val="2F9BC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535F38-0A6B-E769-3232-FCAA704B8211}"/>
              </a:ext>
            </a:extLst>
          </p:cNvPr>
          <p:cNvSpPr txBox="1"/>
          <p:nvPr/>
        </p:nvSpPr>
        <p:spPr>
          <a:xfrm>
            <a:off x="5664302" y="3662048"/>
            <a:ext cx="609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kern="0" dirty="0">
                <a:solidFill>
                  <a:schemeClr val="accent1"/>
                </a:solidFill>
              </a:rPr>
              <a:t>+1%</a:t>
            </a:r>
            <a:endParaRPr lang="it-IT" sz="12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8238F3E-1432-076E-53EA-27B2A4F4BACB}"/>
              </a:ext>
            </a:extLst>
          </p:cNvPr>
          <p:cNvSpPr txBox="1"/>
          <p:nvPr/>
        </p:nvSpPr>
        <p:spPr>
          <a:xfrm>
            <a:off x="5664302" y="4367513"/>
            <a:ext cx="609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kern="0" dirty="0">
                <a:solidFill>
                  <a:schemeClr val="accent1"/>
                </a:solidFill>
              </a:rPr>
              <a:t>-1%</a:t>
            </a:r>
            <a:endParaRPr lang="it-IT" sz="12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C4E8155-2615-8B20-3812-81A6E07C85A4}"/>
              </a:ext>
            </a:extLst>
          </p:cNvPr>
          <p:cNvSpPr txBox="1"/>
          <p:nvPr/>
        </p:nvSpPr>
        <p:spPr>
          <a:xfrm>
            <a:off x="4808006" y="5242309"/>
            <a:ext cx="1040114" cy="830997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kern="0" dirty="0">
                <a:solidFill>
                  <a:schemeClr val="accent1"/>
                </a:solidFill>
              </a:rPr>
              <a:t>Focusing Strength error within </a:t>
            </a:r>
            <a:r>
              <a:rPr lang="en-US" sz="1200" b="1" kern="0" dirty="0">
                <a:solidFill>
                  <a:schemeClr val="accent1"/>
                </a:solidFill>
              </a:rPr>
              <a:t>1%</a:t>
            </a:r>
            <a:endParaRPr lang="it-IT" sz="1200" b="1" dirty="0"/>
          </a:p>
        </p:txBody>
      </p:sp>
      <p:pic>
        <p:nvPicPr>
          <p:cNvPr id="3" name="Immagine 3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DA277457-1D60-D1BC-8F0B-556CCCCB80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757" y="3525134"/>
            <a:ext cx="4106096" cy="3079572"/>
          </a:xfrm>
          <a:prstGeom prst="rect">
            <a:avLst/>
          </a:prstGeom>
        </p:spPr>
      </p:pic>
      <p:cxnSp>
        <p:nvCxnSpPr>
          <p:cNvPr id="7" name="Connettore 2 28">
            <a:extLst>
              <a:ext uri="{FF2B5EF4-FFF2-40B4-BE49-F238E27FC236}">
                <a16:creationId xmlns:a16="http://schemas.microsoft.com/office/drawing/2014/main" id="{F53DE41B-E49B-3FB5-3CAE-D63A6B6913A6}"/>
              </a:ext>
            </a:extLst>
          </p:cNvPr>
          <p:cNvCxnSpPr>
            <a:cxnSpLocks/>
          </p:cNvCxnSpPr>
          <p:nvPr/>
        </p:nvCxnSpPr>
        <p:spPr>
          <a:xfrm flipH="1" flipV="1">
            <a:off x="8332303" y="3373125"/>
            <a:ext cx="381652" cy="791981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29">
            <a:extLst>
              <a:ext uri="{FF2B5EF4-FFF2-40B4-BE49-F238E27FC236}">
                <a16:creationId xmlns:a16="http://schemas.microsoft.com/office/drawing/2014/main" id="{9BC69336-3452-8F09-C604-8E8F6EFC19FC}"/>
              </a:ext>
            </a:extLst>
          </p:cNvPr>
          <p:cNvSpPr txBox="1"/>
          <p:nvPr/>
        </p:nvSpPr>
        <p:spPr>
          <a:xfrm>
            <a:off x="6702814" y="2611100"/>
            <a:ext cx="21329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2F9BC1"/>
                </a:solidFill>
              </a:rPr>
              <a:t>Each point </a:t>
            </a:r>
            <a:r>
              <a:rPr lang="it-IT" sz="1400" dirty="0" err="1">
                <a:solidFill>
                  <a:srgbClr val="2F9BC1"/>
                </a:solidFill>
              </a:rPr>
              <a:t>corresponds</a:t>
            </a:r>
            <a:r>
              <a:rPr lang="it-IT" sz="1400" dirty="0">
                <a:solidFill>
                  <a:srgbClr val="2F9BC1"/>
                </a:solidFill>
              </a:rPr>
              <a:t> to a </a:t>
            </a:r>
            <a:r>
              <a:rPr lang="it-IT" sz="1400" dirty="0" err="1">
                <a:solidFill>
                  <a:srgbClr val="2F9BC1"/>
                </a:solidFill>
              </a:rPr>
              <a:t>unique</a:t>
            </a:r>
            <a:r>
              <a:rPr lang="it-IT" sz="1400" dirty="0">
                <a:solidFill>
                  <a:srgbClr val="2F9BC1"/>
                </a:solidFill>
              </a:rPr>
              <a:t> </a:t>
            </a:r>
            <a:r>
              <a:rPr lang="it-IT" sz="1400" dirty="0" err="1">
                <a:solidFill>
                  <a:srgbClr val="2F9BC1"/>
                </a:solidFill>
              </a:rPr>
              <a:t>combination</a:t>
            </a:r>
            <a:r>
              <a:rPr lang="it-IT" sz="1400" dirty="0">
                <a:solidFill>
                  <a:srgbClr val="2F9BC1"/>
                </a:solidFill>
              </a:rPr>
              <a:t> of the </a:t>
            </a:r>
            <a:r>
              <a:rPr lang="it-IT" sz="1400" dirty="0" err="1">
                <a:solidFill>
                  <a:srgbClr val="2F9BC1"/>
                </a:solidFill>
              </a:rPr>
              <a:t>geometrical</a:t>
            </a:r>
            <a:r>
              <a:rPr lang="it-IT" sz="1400" dirty="0">
                <a:solidFill>
                  <a:srgbClr val="2F9BC1"/>
                </a:solidFill>
              </a:rPr>
              <a:t> parameters</a:t>
            </a:r>
          </a:p>
        </p:txBody>
      </p:sp>
      <p:pic>
        <p:nvPicPr>
          <p:cNvPr id="14" name="Picture 2" descr="Root Mean Square Error (RMSE)">
            <a:extLst>
              <a:ext uri="{FF2B5EF4-FFF2-40B4-BE49-F238E27FC236}">
                <a16:creationId xmlns:a16="http://schemas.microsoft.com/office/drawing/2014/main" id="{18F4DB37-DD56-10D0-ABDD-7ABBAF207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849" y="2812417"/>
            <a:ext cx="2007639" cy="638429"/>
          </a:xfrm>
          <a:prstGeom prst="rect">
            <a:avLst/>
          </a:prstGeom>
          <a:noFill/>
          <a:ln w="28575">
            <a:solidFill>
              <a:srgbClr val="F40E5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nettore 2 5">
            <a:extLst>
              <a:ext uri="{FF2B5EF4-FFF2-40B4-BE49-F238E27FC236}">
                <a16:creationId xmlns:a16="http://schemas.microsoft.com/office/drawing/2014/main" id="{AE5AD3AC-1D0F-8C93-5BCD-0309AF01E613}"/>
              </a:ext>
            </a:extLst>
          </p:cNvPr>
          <p:cNvCxnSpPr>
            <a:cxnSpLocks/>
          </p:cNvCxnSpPr>
          <p:nvPr/>
        </p:nvCxnSpPr>
        <p:spPr>
          <a:xfrm flipH="1" flipV="1">
            <a:off x="8951393" y="5798530"/>
            <a:ext cx="678555" cy="13034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sellaDiTesto 9">
            <a:extLst>
              <a:ext uri="{FF2B5EF4-FFF2-40B4-BE49-F238E27FC236}">
                <a16:creationId xmlns:a16="http://schemas.microsoft.com/office/drawing/2014/main" id="{B760CB84-6681-7EDB-D6C5-C98B2A18C27B}"/>
              </a:ext>
            </a:extLst>
          </p:cNvPr>
          <p:cNvSpPr txBox="1"/>
          <p:nvPr/>
        </p:nvSpPr>
        <p:spPr>
          <a:xfrm>
            <a:off x="7977177" y="5538951"/>
            <a:ext cx="14735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B050"/>
                </a:solidFill>
              </a:rPr>
              <a:t>RMSE=0.554T</a:t>
            </a:r>
          </a:p>
        </p:txBody>
      </p:sp>
      <p:cxnSp>
        <p:nvCxnSpPr>
          <p:cNvPr id="17" name="Connettore 2 10">
            <a:extLst>
              <a:ext uri="{FF2B5EF4-FFF2-40B4-BE49-F238E27FC236}">
                <a16:creationId xmlns:a16="http://schemas.microsoft.com/office/drawing/2014/main" id="{83B7C229-8546-7737-CB60-7506FD5EA37E}"/>
              </a:ext>
            </a:extLst>
          </p:cNvPr>
          <p:cNvCxnSpPr>
            <a:cxnSpLocks/>
          </p:cNvCxnSpPr>
          <p:nvPr/>
        </p:nvCxnSpPr>
        <p:spPr>
          <a:xfrm flipV="1">
            <a:off x="10182968" y="5320571"/>
            <a:ext cx="179638" cy="606532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C26A34D2-7F75-836A-A070-62837DDBEA6A}"/>
              </a:ext>
            </a:extLst>
          </p:cNvPr>
          <p:cNvSpPr txBox="1"/>
          <p:nvPr/>
        </p:nvSpPr>
        <p:spPr>
          <a:xfrm>
            <a:off x="9759375" y="5012794"/>
            <a:ext cx="14735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F40E53"/>
                </a:solidFill>
              </a:rPr>
              <a:t>RMSE=0.325T</a:t>
            </a:r>
          </a:p>
        </p:txBody>
      </p:sp>
      <p:sp>
        <p:nvSpPr>
          <p:cNvPr id="4" name="Rettangolo con angoli arrotondati 4">
            <a:extLst>
              <a:ext uri="{FF2B5EF4-FFF2-40B4-BE49-F238E27FC236}">
                <a16:creationId xmlns:a16="http://schemas.microsoft.com/office/drawing/2014/main" id="{4F8145F3-6954-B984-D0B5-EEDB7ACE6D65}"/>
              </a:ext>
            </a:extLst>
          </p:cNvPr>
          <p:cNvSpPr/>
          <p:nvPr/>
        </p:nvSpPr>
        <p:spPr>
          <a:xfrm>
            <a:off x="888867" y="3242836"/>
            <a:ext cx="2756462" cy="25895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053A8-6177-7416-DF34-70785FC734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603238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439D7D4B-0F67-D4B9-1DE0-9F478ECEB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603238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6734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8" descr="MUON-Slide-graphBase-pagebottom.jpg">
            <a:extLst>
              <a:ext uri="{FF2B5EF4-FFF2-40B4-BE49-F238E27FC236}">
                <a16:creationId xmlns:a16="http://schemas.microsoft.com/office/drawing/2014/main" id="{D1E5859F-F075-453E-3BF4-F4244BD6BD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5000"/>
          </a:blip>
          <a:srcRect l="2527"/>
          <a:stretch/>
        </p:blipFill>
        <p:spPr>
          <a:xfrm>
            <a:off x="0" y="6076015"/>
            <a:ext cx="12177378" cy="784694"/>
          </a:xfrm>
          <a:prstGeom prst="rect">
            <a:avLst/>
          </a:prstGeom>
        </p:spPr>
      </p:pic>
      <p:pic>
        <p:nvPicPr>
          <p:cNvPr id="5" name="Immagine 4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D7911953-8281-08BA-FBF3-873617CC42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31" y="3933136"/>
            <a:ext cx="3591057" cy="2693293"/>
          </a:xfrm>
          <a:prstGeom prst="rect">
            <a:avLst/>
          </a:prstGeom>
        </p:spPr>
      </p:pic>
      <p:sp>
        <p:nvSpPr>
          <p:cNvPr id="61" name="Title 1">
            <a:extLst>
              <a:ext uri="{FF2B5EF4-FFF2-40B4-BE49-F238E27FC236}">
                <a16:creationId xmlns:a16="http://schemas.microsoft.com/office/drawing/2014/main" id="{AB8980F0-3B32-BE0B-6DD2-177A09523DC0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Exo"/>
                <a:cs typeface="Arial" panose="020B0604020202020204" pitchFamily="34" charset="0"/>
                <a:sym typeface="Exo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defRPr sz="2400" b="1" i="0" u="none" strike="noStrike" cap="none">
                <a:solidFill>
                  <a:srgbClr val="F40E53"/>
                </a:solidFill>
                <a:latin typeface="Exo"/>
                <a:ea typeface="Exo"/>
                <a:cs typeface="Exo"/>
                <a:sym typeface="Ex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Exo"/>
              <a:buNone/>
              <a:tabLst/>
              <a:defRPr/>
            </a:pPr>
            <a:r>
              <a:rPr lang="en-US" kern="0" dirty="0"/>
              <a:t>Results</a:t>
            </a:r>
            <a:endParaRPr kumimoji="0" lang="en-US" sz="7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Exo"/>
            </a:endParaRPr>
          </a:p>
        </p:txBody>
      </p:sp>
      <p:pic>
        <p:nvPicPr>
          <p:cNvPr id="13" name="Immagine 12" descr="Immagine che contiene schermata, Policromia, diagramma, linea&#10;&#10;Descrizione generata automaticamente">
            <a:extLst>
              <a:ext uri="{FF2B5EF4-FFF2-40B4-BE49-F238E27FC236}">
                <a16:creationId xmlns:a16="http://schemas.microsoft.com/office/drawing/2014/main" id="{18C5A37A-B000-F599-1EED-0300A12B17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22" y="1301500"/>
            <a:ext cx="11237631" cy="2582291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C8A808-FCA2-2D5C-4733-1B4F931746DB}"/>
              </a:ext>
            </a:extLst>
          </p:cNvPr>
          <p:cNvSpPr txBox="1"/>
          <p:nvPr/>
        </p:nvSpPr>
        <p:spPr>
          <a:xfrm>
            <a:off x="489522" y="837879"/>
            <a:ext cx="10972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it-IT" sz="2200" u="sng" kern="0" dirty="0">
                <a:solidFill>
                  <a:schemeClr val="accent1"/>
                </a:solidFill>
              </a:rPr>
              <a:t>Lower peak field configuration</a:t>
            </a:r>
            <a:r>
              <a:rPr lang="it-IT" sz="2200" kern="0" dirty="0">
                <a:solidFill>
                  <a:schemeClr val="accent1"/>
                </a:solidFill>
              </a:rPr>
              <a:t>: RMSE = 0.554 T.</a:t>
            </a:r>
            <a:endParaRPr lang="en-US" sz="2200" kern="0" dirty="0">
              <a:solidFill>
                <a:schemeClr val="accent1"/>
              </a:solidFill>
            </a:endParaRPr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12B0DAA2-2A13-44FF-AE6A-009FCDC72A9A}"/>
              </a:ext>
            </a:extLst>
          </p:cNvPr>
          <p:cNvSpPr/>
          <p:nvPr/>
        </p:nvSpPr>
        <p:spPr>
          <a:xfrm>
            <a:off x="10350791" y="1651843"/>
            <a:ext cx="254834" cy="262450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127885B0-031A-480D-7A75-42756EB603C5}"/>
              </a:ext>
            </a:extLst>
          </p:cNvPr>
          <p:cNvCxnSpPr>
            <a:cxnSpLocks/>
          </p:cNvCxnSpPr>
          <p:nvPr/>
        </p:nvCxnSpPr>
        <p:spPr>
          <a:xfrm flipH="1" flipV="1">
            <a:off x="10622559" y="1774601"/>
            <a:ext cx="959841" cy="244935"/>
          </a:xfrm>
          <a:prstGeom prst="straightConnector1">
            <a:avLst/>
          </a:prstGeom>
          <a:ln w="28575"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64A22C4-DE92-D0D5-73C3-ADFA38F1DA17}"/>
              </a:ext>
            </a:extLst>
          </p:cNvPr>
          <p:cNvSpPr txBox="1"/>
          <p:nvPr/>
        </p:nvSpPr>
        <p:spPr>
          <a:xfrm>
            <a:off x="10648926" y="2019536"/>
            <a:ext cx="1405515" cy="1169551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2F9BC1"/>
                </a:solidFill>
              </a:rPr>
              <a:t>Peak field </a:t>
            </a:r>
            <a:r>
              <a:rPr lang="it-IT" sz="1400" dirty="0" err="1">
                <a:solidFill>
                  <a:srgbClr val="2F9BC1"/>
                </a:solidFill>
              </a:rPr>
              <a:t>still</a:t>
            </a:r>
            <a:r>
              <a:rPr lang="it-IT" sz="1400" dirty="0">
                <a:solidFill>
                  <a:srgbClr val="2F9BC1"/>
                </a:solidFill>
              </a:rPr>
              <a:t> high, </a:t>
            </a:r>
            <a:r>
              <a:rPr lang="it-IT" sz="1400" dirty="0" err="1">
                <a:solidFill>
                  <a:srgbClr val="2F9BC1"/>
                </a:solidFill>
              </a:rPr>
              <a:t>but</a:t>
            </a:r>
            <a:r>
              <a:rPr lang="it-IT" sz="1400" dirty="0">
                <a:solidFill>
                  <a:srgbClr val="2F9BC1"/>
                </a:solidFill>
              </a:rPr>
              <a:t> </a:t>
            </a:r>
            <a:r>
              <a:rPr lang="it-IT" sz="1400" dirty="0" err="1">
                <a:solidFill>
                  <a:srgbClr val="2F9BC1"/>
                </a:solidFill>
              </a:rPr>
              <a:t>improved</a:t>
            </a:r>
            <a:r>
              <a:rPr lang="it-IT" sz="1400" dirty="0">
                <a:solidFill>
                  <a:srgbClr val="2F9BC1"/>
                </a:solidFill>
              </a:rPr>
              <a:t> w.r.t. single coil </a:t>
            </a:r>
            <a:r>
              <a:rPr lang="it-IT" sz="1400" dirty="0" err="1">
                <a:solidFill>
                  <a:srgbClr val="2F9BC1"/>
                </a:solidFill>
              </a:rPr>
              <a:t>stack</a:t>
            </a:r>
            <a:r>
              <a:rPr lang="it-IT" sz="1400" dirty="0">
                <a:solidFill>
                  <a:srgbClr val="2F9BC1"/>
                </a:solidFill>
              </a:rPr>
              <a:t> (&gt;40T)!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D951A5D8-B7F2-C9B5-7079-25772734AC99}"/>
              </a:ext>
            </a:extLst>
          </p:cNvPr>
          <p:cNvCxnSpPr>
            <a:cxnSpLocks/>
          </p:cNvCxnSpPr>
          <p:nvPr/>
        </p:nvCxnSpPr>
        <p:spPr>
          <a:xfrm flipV="1">
            <a:off x="9765792" y="4491519"/>
            <a:ext cx="848593" cy="320645"/>
          </a:xfrm>
          <a:prstGeom prst="straightConnector1">
            <a:avLst/>
          </a:prstGeom>
          <a:ln>
            <a:solidFill>
              <a:srgbClr val="F40E5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0DD3D172-DCCA-1623-B8B9-C545D5BA24A7}"/>
              </a:ext>
            </a:extLst>
          </p:cNvPr>
          <p:cNvSpPr txBox="1"/>
          <p:nvPr/>
        </p:nvSpPr>
        <p:spPr>
          <a:xfrm>
            <a:off x="10468680" y="3782850"/>
            <a:ext cx="176600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>
                <a:solidFill>
                  <a:srgbClr val="2F9BC1"/>
                </a:solidFill>
              </a:rPr>
              <a:t>Computed</a:t>
            </a:r>
            <a:r>
              <a:rPr lang="it-IT" sz="1400" dirty="0">
                <a:solidFill>
                  <a:srgbClr val="2F9BC1"/>
                </a:solidFill>
              </a:rPr>
              <a:t> field </a:t>
            </a:r>
            <a:r>
              <a:rPr lang="it-IT" sz="1400" dirty="0" err="1">
                <a:solidFill>
                  <a:srgbClr val="2F9BC1"/>
                </a:solidFill>
              </a:rPr>
              <a:t>disaligned</a:t>
            </a:r>
            <a:r>
              <a:rPr lang="it-IT" sz="1400" dirty="0">
                <a:solidFill>
                  <a:srgbClr val="2F9BC1"/>
                </a:solidFill>
              </a:rPr>
              <a:t> w.r.t. the target…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4F15B826-4FFC-FC32-E8FF-2446220F2A50}"/>
                  </a:ext>
                </a:extLst>
              </p:cNvPr>
              <p:cNvSpPr txBox="1"/>
              <p:nvPr/>
            </p:nvSpPr>
            <p:spPr>
              <a:xfrm>
                <a:off x="2660819" y="450621"/>
                <a:ext cx="1841161" cy="337913"/>
              </a:xfrm>
              <a:prstGeom prst="rect">
                <a:avLst/>
              </a:prstGeom>
              <a:noFill/>
              <a:ln w="28575">
                <a:solidFill>
                  <a:srgbClr val="F40E53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  <m:t>𝒆𝒏𝒈</m:t>
                          </m:r>
                        </m:sub>
                      </m:sSub>
                      <m:r>
                        <a:rPr lang="it-IT" sz="1400" b="1" i="1" smtClean="0">
                          <a:solidFill>
                            <a:srgbClr val="2F9BC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1" i="1" smtClean="0">
                          <a:solidFill>
                            <a:srgbClr val="2F9BC1"/>
                          </a:solidFill>
                          <a:latin typeface="Cambria Math" panose="02040503050406030204" pitchFamily="18" charset="0"/>
                        </a:rPr>
                        <m:t>𝟓𝟎𝟎</m:t>
                      </m:r>
                      <m:r>
                        <a:rPr lang="it-IT" sz="1400" b="1" i="1" smtClean="0">
                          <a:solidFill>
                            <a:srgbClr val="2F9BC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type m:val="lin"/>
                          <m:ctrlP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b="1" i="1" smtClean="0">
                              <a:solidFill>
                                <a:srgbClr val="2F9BC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num>
                        <m:den>
                          <m:sSup>
                            <m:sSupPr>
                              <m:ctrlPr>
                                <a:rPr lang="it-IT" sz="1400" b="1" i="1" smtClean="0">
                                  <a:solidFill>
                                    <a:srgbClr val="2F9BC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b="1" i="1" smtClean="0">
                                  <a:solidFill>
                                    <a:srgbClr val="2F9BC1"/>
                                  </a:solidFill>
                                  <a:latin typeface="Cambria Math" panose="02040503050406030204" pitchFamily="18" charset="0"/>
                                </a:rPr>
                                <m:t>𝒎𝒎</m:t>
                              </m:r>
                            </m:e>
                            <m:sup>
                              <m:r>
                                <a:rPr lang="it-IT" sz="1400" b="1" i="1" smtClean="0">
                                  <a:solidFill>
                                    <a:srgbClr val="2F9BC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400" b="1" dirty="0">
                  <a:solidFill>
                    <a:srgbClr val="2F9BC1"/>
                  </a:solidFill>
                </a:endParaRPr>
              </a:p>
            </p:txBody>
          </p:sp>
        </mc:Choice>
        <mc:Fallback xmlns="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4F15B826-4FFC-FC32-E8FF-2446220F2A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0819" y="450621"/>
                <a:ext cx="1841161" cy="337913"/>
              </a:xfrm>
              <a:prstGeom prst="rect">
                <a:avLst/>
              </a:prstGeom>
              <a:blipFill>
                <a:blip r:embed="rId5"/>
                <a:stretch>
                  <a:fillRect t="-73333" b="-120000"/>
                </a:stretch>
              </a:blipFill>
              <a:ln w="28575">
                <a:solidFill>
                  <a:srgbClr val="F40E5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Immagine 22">
            <a:extLst>
              <a:ext uri="{FF2B5EF4-FFF2-40B4-BE49-F238E27FC236}">
                <a16:creationId xmlns:a16="http://schemas.microsoft.com/office/drawing/2014/main" id="{0E5882C8-6770-DD2B-A4E4-4C43D31003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31181" y="107927"/>
            <a:ext cx="2178921" cy="136121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2C41DBF-C456-7F70-D5F3-2D205FE49625}"/>
              </a:ext>
            </a:extLst>
          </p:cNvPr>
          <p:cNvSpPr txBox="1"/>
          <p:nvPr/>
        </p:nvSpPr>
        <p:spPr>
          <a:xfrm>
            <a:off x="191927" y="2115591"/>
            <a:ext cx="1109666" cy="954107"/>
          </a:xfrm>
          <a:prstGeom prst="rect">
            <a:avLst/>
          </a:prstGeom>
          <a:noFill/>
          <a:ln w="28575">
            <a:solidFill>
              <a:srgbClr val="F40E5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2F9BC1"/>
                </a:solidFill>
              </a:rPr>
              <a:t>N.B: </a:t>
            </a:r>
          </a:p>
          <a:p>
            <a:pPr algn="ctr"/>
            <a:r>
              <a:rPr lang="it-IT" sz="1400" dirty="0">
                <a:solidFill>
                  <a:srgbClr val="2F9BC1"/>
                </a:solidFill>
              </a:rPr>
              <a:t>6D stage </a:t>
            </a:r>
            <a:r>
              <a:rPr lang="it-IT" sz="1400" b="1" dirty="0">
                <a:solidFill>
                  <a:srgbClr val="2F9BC1"/>
                </a:solidFill>
              </a:rPr>
              <a:t>lattice</a:t>
            </a:r>
            <a:r>
              <a:rPr lang="it-IT" sz="1400" dirty="0">
                <a:solidFill>
                  <a:srgbClr val="2F9BC1"/>
                </a:solidFill>
              </a:rPr>
              <a:t> </a:t>
            </a:r>
            <a:r>
              <a:rPr lang="it-IT" sz="1400" dirty="0" err="1">
                <a:solidFill>
                  <a:srgbClr val="2F9BC1"/>
                </a:solidFill>
              </a:rPr>
              <a:t>considered</a:t>
            </a:r>
            <a:r>
              <a:rPr lang="it-IT" sz="1400" dirty="0">
                <a:solidFill>
                  <a:srgbClr val="2F9BC1"/>
                </a:solidFill>
              </a:rPr>
              <a:t>!</a:t>
            </a:r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6D7413F4-C1D0-7D3E-C88D-BC6DA5D5B4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8918"/>
            <a:ext cx="2743200" cy="365125"/>
          </a:xfrm>
        </p:spPr>
        <p:txBody>
          <a:bodyPr/>
          <a:lstStyle/>
          <a:p>
            <a:r>
              <a:rPr lang="en-US" dirty="0"/>
              <a:t>11/October/2024</a:t>
            </a:r>
            <a:endParaRPr lang="it-IT" dirty="0"/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B5AE76D0-723C-9B8A-4806-8A322F4E2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8918"/>
            <a:ext cx="4114800" cy="365125"/>
          </a:xfrm>
        </p:spPr>
        <p:txBody>
          <a:bodyPr/>
          <a:lstStyle/>
          <a:p>
            <a:r>
              <a:rPr lang="en-US" dirty="0"/>
              <a:t>G. Scarantino @  WP8 meeting #23</a:t>
            </a:r>
            <a:endParaRPr lang="it-IT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4E4EA09-F5F8-2831-A5BB-5B1B22AAC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460256"/>
              </p:ext>
            </p:extLst>
          </p:nvPr>
        </p:nvGraphicFramePr>
        <p:xfrm>
          <a:off x="1535262" y="4037828"/>
          <a:ext cx="3399708" cy="2270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4818">
                  <a:extLst>
                    <a:ext uri="{9D8B030D-6E8A-4147-A177-3AD203B41FA5}">
                      <a16:colId xmlns:a16="http://schemas.microsoft.com/office/drawing/2014/main" val="536092445"/>
                    </a:ext>
                  </a:extLst>
                </a:gridCol>
                <a:gridCol w="1014890">
                  <a:extLst>
                    <a:ext uri="{9D8B030D-6E8A-4147-A177-3AD203B41FA5}">
                      <a16:colId xmlns:a16="http://schemas.microsoft.com/office/drawing/2014/main" val="10153653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err="1">
                          <a:solidFill>
                            <a:schemeClr val="bg1"/>
                          </a:solidFill>
                        </a:rPr>
                        <a:t>Coil</a:t>
                      </a: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600" b="1" dirty="0" err="1">
                          <a:solidFill>
                            <a:schemeClr val="bg1"/>
                          </a:solidFill>
                        </a:rPr>
                        <a:t>Parameters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0465618"/>
                  </a:ext>
                </a:extLst>
              </a:tr>
              <a:tr h="3126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600" b="1" dirty="0" err="1">
                          <a:solidFill>
                            <a:schemeClr val="tx1"/>
                          </a:solidFill>
                        </a:rPr>
                        <a:t>Current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b="1" dirty="0" err="1">
                          <a:solidFill>
                            <a:schemeClr val="tx1"/>
                          </a:solidFill>
                        </a:rPr>
                        <a:t>Margin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 [%]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30.9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1058345"/>
                  </a:ext>
                </a:extLst>
              </a:tr>
              <a:tr h="4447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Minimum Critical </a:t>
                      </a:r>
                      <a:r>
                        <a:rPr lang="fr-FR" sz="1600" b="1" dirty="0" err="1">
                          <a:solidFill>
                            <a:schemeClr val="tx1"/>
                          </a:solidFill>
                        </a:rPr>
                        <a:t>current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 [A]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582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8964869"/>
                  </a:ext>
                </a:extLst>
              </a:tr>
              <a:tr h="4414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Temperature Margin [K]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27.2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5774743"/>
                  </a:ext>
                </a:extLst>
              </a:tr>
              <a:tr h="3126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</a:rPr>
                        <a:t>Total </a:t>
                      </a:r>
                      <a:r>
                        <a:rPr lang="it-IT" sz="1600" b="1" dirty="0" err="1">
                          <a:solidFill>
                            <a:schemeClr val="tx1"/>
                          </a:solidFill>
                        </a:rPr>
                        <a:t>magnetic</a:t>
                      </a:r>
                      <a:r>
                        <a:rPr lang="it-IT" sz="1600" b="1" dirty="0">
                          <a:solidFill>
                            <a:schemeClr val="tx1"/>
                          </a:solidFill>
                        </a:rPr>
                        <a:t> energy in </a:t>
                      </a:r>
                      <a:r>
                        <a:rPr lang="it-IT" sz="1600" b="1" dirty="0" err="1">
                          <a:solidFill>
                            <a:schemeClr val="tx1"/>
                          </a:solidFill>
                        </a:rPr>
                        <a:t>cell</a:t>
                      </a:r>
                      <a:r>
                        <a:rPr lang="it-IT" sz="1600" b="1" dirty="0">
                          <a:solidFill>
                            <a:schemeClr val="tx1"/>
                          </a:solidFill>
                        </a:rPr>
                        <a:t> [MJ]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47.4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0473821"/>
                  </a:ext>
                </a:extLst>
              </a:tr>
            </a:tbl>
          </a:graphicData>
        </a:graphic>
      </p:graphicFrame>
      <p:sp>
        <p:nvSpPr>
          <p:cNvPr id="7" name="Ovale 20">
            <a:extLst>
              <a:ext uri="{FF2B5EF4-FFF2-40B4-BE49-F238E27FC236}">
                <a16:creationId xmlns:a16="http://schemas.microsoft.com/office/drawing/2014/main" id="{FCDC34B5-AC7D-811A-BB7F-CE2933D21C42}"/>
              </a:ext>
            </a:extLst>
          </p:cNvPr>
          <p:cNvSpPr/>
          <p:nvPr/>
        </p:nvSpPr>
        <p:spPr>
          <a:xfrm>
            <a:off x="4038600" y="5836063"/>
            <a:ext cx="745156" cy="355064"/>
          </a:xfrm>
          <a:prstGeom prst="ellipse">
            <a:avLst/>
          </a:prstGeom>
          <a:noFill/>
          <a:ln w="28575">
            <a:solidFill>
              <a:srgbClr val="F40E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5585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A5DDAE8711AE409FFF08BEB8D80ABE" ma:contentTypeVersion="6" ma:contentTypeDescription="Create a new document." ma:contentTypeScope="" ma:versionID="3cc4ce41d223b353365135b483210d39">
  <xsd:schema xmlns:xsd="http://www.w3.org/2001/XMLSchema" xmlns:xs="http://www.w3.org/2001/XMLSchema" xmlns:p="http://schemas.microsoft.com/office/2006/metadata/properties" xmlns:ns3="bbef7cd2-2498-4e11-96b1-aba8de305d92" targetNamespace="http://schemas.microsoft.com/office/2006/metadata/properties" ma:root="true" ma:fieldsID="b49549e6a3bfcd9ec4032f81a4fc1baa" ns3:_="">
    <xsd:import namespace="bbef7cd2-2498-4e11-96b1-aba8de305d9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ef7cd2-2498-4e11-96b1-aba8de305d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bef7cd2-2498-4e11-96b1-aba8de305d92" xsi:nil="true"/>
  </documentManagement>
</p:properties>
</file>

<file path=customXml/itemProps1.xml><?xml version="1.0" encoding="utf-8"?>
<ds:datastoreItem xmlns:ds="http://schemas.openxmlformats.org/officeDocument/2006/customXml" ds:itemID="{47E2593D-48BF-4887-A5A9-710277CCAF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6CA372-F23B-4FAB-913D-E3E8AAC1D1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ef7cd2-2498-4e11-96b1-aba8de305d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327F50-355C-4E5B-A7C9-F90AD645C5A4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bbef7cd2-2498-4e11-96b1-aba8de305d92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2174</TotalTime>
  <Words>2519</Words>
  <Application>Microsoft Office PowerPoint</Application>
  <PresentationFormat>Widescreen</PresentationFormat>
  <Paragraphs>362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Aptos</vt:lpstr>
      <vt:lpstr>Aptos Display</vt:lpstr>
      <vt:lpstr>Arial</vt:lpstr>
      <vt:lpstr>Calibri</vt:lpstr>
      <vt:lpstr>Cambria Math</vt:lpstr>
      <vt:lpstr>Exo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Giuseppe Scarantino</dc:creator>
  <cp:lastModifiedBy>Giuseppe Scarantino</cp:lastModifiedBy>
  <cp:revision>5</cp:revision>
  <dcterms:created xsi:type="dcterms:W3CDTF">2024-10-09T14:16:06Z</dcterms:created>
  <dcterms:modified xsi:type="dcterms:W3CDTF">2024-10-14T08:45:48Z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0x010100A6A5DDAE8711AE409FFF08BEB8D80ABE</vt:lpwstr>
  </property>
</Properties>
</file>