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86" r:id="rId3"/>
    <p:sldId id="290" r:id="rId4"/>
    <p:sldId id="270" r:id="rId5"/>
    <p:sldId id="299" r:id="rId6"/>
    <p:sldId id="274" r:id="rId7"/>
    <p:sldId id="294" r:id="rId8"/>
    <p:sldId id="307" r:id="rId9"/>
    <p:sldId id="301" r:id="rId10"/>
    <p:sldId id="298" r:id="rId11"/>
    <p:sldId id="312" r:id="rId12"/>
    <p:sldId id="288" r:id="rId13"/>
    <p:sldId id="326" r:id="rId14"/>
    <p:sldId id="323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79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097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25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724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071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664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8132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95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78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80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88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64951-03CA-421C-8D4F-CACBCA661FE3}" type="datetimeFigureOut">
              <a:rPr lang="fr-FR" smtClean="0"/>
              <a:t>18/09/2025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96F79-AD7C-481B-81F3-BCC9AE2A5C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27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5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1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AC82715F-881A-4ED9-B073-9C35B9513F11}"/>
              </a:ext>
            </a:extLst>
          </p:cNvPr>
          <p:cNvSpPr txBox="1"/>
          <p:nvPr/>
        </p:nvSpPr>
        <p:spPr>
          <a:xfrm>
            <a:off x="2120999" y="3832215"/>
            <a:ext cx="729974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5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28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M. </a:t>
            </a:r>
            <a:r>
              <a:rPr lang="fr-FR" sz="2800" b="1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Akilou</a:t>
            </a:r>
            <a:r>
              <a:rPr lang="fr-FR" sz="28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ALLES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454C353-7779-4604-A94F-EAE23D1A7152}"/>
              </a:ext>
            </a:extLst>
          </p:cNvPr>
          <p:cNvCxnSpPr/>
          <p:nvPr/>
        </p:nvCxnSpPr>
        <p:spPr>
          <a:xfrm>
            <a:off x="3502755" y="1043023"/>
            <a:ext cx="0" cy="499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 de texte 4">
            <a:extLst>
              <a:ext uri="{FF2B5EF4-FFF2-40B4-BE49-F238E27FC236}">
                <a16:creationId xmlns:a16="http://schemas.microsoft.com/office/drawing/2014/main" id="{9CD61C7D-E020-4268-B92B-36E89D83A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22" y="345188"/>
            <a:ext cx="3879102" cy="135299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Centre d’Excellence Régional pour la Maîtrise de l’Electricité (CERME) </a:t>
            </a:r>
            <a:endParaRPr lang="fr-FR" altLang="fr-FR" sz="21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8">
            <a:extLst>
              <a:ext uri="{FF2B5EF4-FFF2-40B4-BE49-F238E27FC236}">
                <a16:creationId xmlns:a16="http://schemas.microsoft.com/office/drawing/2014/main" id="{0B407133-A3CA-4085-AD25-DEBB3042F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0424" y="194536"/>
            <a:ext cx="2588800" cy="88548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fr-FR" altLang="fr-FR" sz="1350" b="1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 Energy  </a:t>
            </a:r>
            <a:r>
              <a:rPr lang="fr-FR" alt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Laboratory</a:t>
            </a:r>
            <a:endParaRPr lang="fr-FR" alt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(SEL)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1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719D9E4-C57C-48F8-A3E7-20C48FF0F61C}"/>
              </a:ext>
            </a:extLst>
          </p:cNvPr>
          <p:cNvCxnSpPr>
            <a:cxnSpLocks/>
          </p:cNvCxnSpPr>
          <p:nvPr/>
        </p:nvCxnSpPr>
        <p:spPr>
          <a:xfrm flipV="1">
            <a:off x="1505894" y="1593932"/>
            <a:ext cx="9144000" cy="567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à coins arrondis 9"/>
          <p:cNvSpPr>
            <a:spLocks/>
          </p:cNvSpPr>
          <p:nvPr/>
        </p:nvSpPr>
        <p:spPr>
          <a:xfrm>
            <a:off x="1209965" y="2253485"/>
            <a:ext cx="9541162" cy="1540004"/>
          </a:xfrm>
          <a:prstGeom prst="round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dirty="0"/>
              <a:t>Experimental investigation of thermoelectric cooler box using a passive temperature harmonization device</a:t>
            </a:r>
            <a:r>
              <a:rPr lang="fr-FR" sz="3200" dirty="0"/>
              <a:t>.</a:t>
            </a:r>
            <a:endParaRPr lang="fr-F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7955862" y="967333"/>
            <a:ext cx="12356" cy="4994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245721" y="5510178"/>
            <a:ext cx="7072313" cy="10525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600"/>
              </a:spcAft>
            </a:pPr>
            <a:endParaRPr lang="fr-FR" sz="1600" b="1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id-ID" dirty="0" err="1"/>
              <a:t>collaborators</a:t>
            </a:r>
            <a:r>
              <a:rPr lang="id-ID" dirty="0"/>
              <a:t> </a:t>
            </a:r>
            <a:r>
              <a:rPr lang="fr-FR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   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MANI K.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Damgou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MC,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Lome-Togo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id-ID" dirty="0" err="1"/>
              <a:t>collaborators</a:t>
            </a:r>
            <a:r>
              <a:rPr lang="fr-FR" sz="16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:   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MOUZOU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Essowè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MA,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Lome-Togo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id-ID" dirty="0" err="1"/>
              <a:t>collaborators</a:t>
            </a:r>
            <a:r>
              <a:rPr lang="id-ID" dirty="0"/>
              <a:t> </a:t>
            </a:r>
            <a:r>
              <a:rPr lang="fr-FR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 M.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N’WUITCHA Kokou ,P T,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Lome-Togo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fr-F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34716" y="4871760"/>
            <a:ext cx="7072313" cy="5059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id-ID" sz="1600" dirty="0" err="1"/>
              <a:t>Thesis</a:t>
            </a:r>
            <a:r>
              <a:rPr lang="id-ID" sz="1600" dirty="0"/>
              <a:t> </a:t>
            </a:r>
            <a:r>
              <a:rPr lang="id-ID" sz="1600" dirty="0" err="1"/>
              <a:t>Advisor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KPELOU Pali, MC, </a:t>
            </a:r>
            <a:r>
              <a:rPr lang="fr-F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Lome-Togo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494" y="328832"/>
            <a:ext cx="2995211" cy="128145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AC82715F-881A-4ED9-B073-9C35B9513F11}"/>
              </a:ext>
            </a:extLst>
          </p:cNvPr>
          <p:cNvSpPr txBox="1"/>
          <p:nvPr/>
        </p:nvSpPr>
        <p:spPr>
          <a:xfrm>
            <a:off x="2789015" y="1792989"/>
            <a:ext cx="5179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Sept  18, 2025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8D36FF-9A8D-41D9-7EDF-F3CFE49C20A5}"/>
              </a:ext>
            </a:extLst>
          </p:cNvPr>
          <p:cNvSpPr/>
          <p:nvPr/>
        </p:nvSpPr>
        <p:spPr>
          <a:xfrm>
            <a:off x="1505894" y="1622289"/>
            <a:ext cx="1856142" cy="6311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ACP2025</a:t>
            </a:r>
            <a:endParaRPr lang="en-TK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BAFBB1-3A1C-844D-9F3E-4ADC81D8F3B2}"/>
              </a:ext>
            </a:extLst>
          </p:cNvPr>
          <p:cNvSpPr/>
          <p:nvPr/>
        </p:nvSpPr>
        <p:spPr>
          <a:xfrm>
            <a:off x="8636734" y="1622698"/>
            <a:ext cx="1856142" cy="6311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ACP2025</a:t>
            </a:r>
            <a:endParaRPr lang="en-TK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511B3AB-E9DF-19A3-2B79-5916C0025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1418" y="365290"/>
            <a:ext cx="2200582" cy="19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55408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2491" y="261257"/>
            <a:ext cx="7053943" cy="653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err="1"/>
              <a:t>Experimental</a:t>
            </a:r>
            <a:r>
              <a:rPr lang="id-ID" sz="3200" dirty="0"/>
              <a:t> </a:t>
            </a:r>
            <a:r>
              <a:rPr lang="id-ID" sz="3200" dirty="0" err="1"/>
              <a:t>results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1227632" y="6262255"/>
            <a:ext cx="618003" cy="459220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</a:rPr>
              <a:t>10</a:t>
            </a:fld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" name="Rectangle 145">
            <a:extLst>
              <a:ext uri="{FF2B5EF4-FFF2-40B4-BE49-F238E27FC236}">
                <a16:creationId xmlns:a16="http://schemas.microsoft.com/office/drawing/2014/main" id="{4B9E5485-4703-EFE3-B286-098FE83523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K"/>
          </a:p>
        </p:txBody>
      </p:sp>
      <p:graphicFrame>
        <p:nvGraphicFramePr>
          <p:cNvPr id="8" name="Objet 7">
            <a:extLst>
              <a:ext uri="{FF2B5EF4-FFF2-40B4-BE49-F238E27FC236}">
                <a16:creationId xmlns:a16="http://schemas.microsoft.com/office/drawing/2014/main" id="{B50EE56D-0619-0EF9-25CB-992F5EBE7A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3514213"/>
              </p:ext>
            </p:extLst>
          </p:nvPr>
        </p:nvGraphicFramePr>
        <p:xfrm>
          <a:off x="389598" y="880332"/>
          <a:ext cx="5362972" cy="4598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119315" imgH="3143274" progId="Origin95.Graph">
                  <p:embed/>
                </p:oleObj>
              </mc:Choice>
              <mc:Fallback>
                <p:oleObj r:id="rId2" imgW="4119315" imgH="3143274" progId="Origin95.Graph">
                  <p:embed/>
                  <p:pic>
                    <p:nvPicPr>
                      <p:cNvPr id="8" name="Objet 7">
                        <a:extLst>
                          <a:ext uri="{FF2B5EF4-FFF2-40B4-BE49-F238E27FC236}">
                            <a16:creationId xmlns:a16="http://schemas.microsoft.com/office/drawing/2014/main" id="{B50EE56D-0619-0EF9-25CB-992F5EBE7A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598" y="880332"/>
                        <a:ext cx="5362972" cy="45988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47">
            <a:extLst>
              <a:ext uri="{FF2B5EF4-FFF2-40B4-BE49-F238E27FC236}">
                <a16:creationId xmlns:a16="http://schemas.microsoft.com/office/drawing/2014/main" id="{B00A5A66-00FC-721D-F02B-2B911E828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K"/>
          </a:p>
        </p:txBody>
      </p:sp>
      <p:graphicFrame>
        <p:nvGraphicFramePr>
          <p:cNvPr id="14" name="Objet 13">
            <a:extLst>
              <a:ext uri="{FF2B5EF4-FFF2-40B4-BE49-F238E27FC236}">
                <a16:creationId xmlns:a16="http://schemas.microsoft.com/office/drawing/2014/main" id="{542644D1-E40D-EC5A-5CBC-1D553BC691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0469906"/>
              </p:ext>
            </p:extLst>
          </p:nvPr>
        </p:nvGraphicFramePr>
        <p:xfrm>
          <a:off x="5752570" y="831717"/>
          <a:ext cx="5475062" cy="4732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4119315" imgH="3143274" progId="Origin95.Graph">
                  <p:embed/>
                </p:oleObj>
              </mc:Choice>
              <mc:Fallback>
                <p:oleObj r:id="rId4" imgW="4119315" imgH="3143274" progId="Origin95.Graph">
                  <p:embed/>
                  <p:pic>
                    <p:nvPicPr>
                      <p:cNvPr id="14" name="Objet 13">
                        <a:extLst>
                          <a:ext uri="{FF2B5EF4-FFF2-40B4-BE49-F238E27FC236}">
                            <a16:creationId xmlns:a16="http://schemas.microsoft.com/office/drawing/2014/main" id="{542644D1-E40D-EC5A-5CBC-1D553BC6918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2570" y="831717"/>
                        <a:ext cx="5475062" cy="47329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D2E1FD0-F299-60F7-A5FE-474A97B13EFC}"/>
              </a:ext>
            </a:extLst>
          </p:cNvPr>
          <p:cNvSpPr/>
          <p:nvPr/>
        </p:nvSpPr>
        <p:spPr>
          <a:xfrm>
            <a:off x="1407391" y="5358340"/>
            <a:ext cx="9177481" cy="10380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TK" b="1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CD2AA8B8-4EBC-7D36-D22C-B49D8412C1A2}"/>
              </a:ext>
            </a:extLst>
          </p:cNvPr>
          <p:cNvSpPr/>
          <p:nvPr/>
        </p:nvSpPr>
        <p:spPr>
          <a:xfrm>
            <a:off x="1407391" y="5358340"/>
            <a:ext cx="9177481" cy="11669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>
                <a:latin typeface="Amasis MT Pro" panose="020405040500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Temperature of refrigerator boxes with respect to test time at two modes </a:t>
            </a:r>
            <a:r>
              <a:rPr lang="en-GB" b="1" dirty="0">
                <a:latin typeface="Amasis MT Pro" panose="020405040500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GB" dirty="0">
                <a:latin typeface="Amasis MT Pro" panose="020405040500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without tube </a:t>
            </a:r>
            <a:r>
              <a:rPr lang="en-GB" b="1" dirty="0">
                <a:latin typeface="Amasis MT Pro" panose="020405040500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GB" dirty="0">
                <a:latin typeface="Amasis MT Pro" panose="020405040500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tube.</a:t>
            </a:r>
            <a:endParaRPr lang="en-TK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1F50F55-859D-F902-BB7C-1B2AF3A57794}"/>
              </a:ext>
            </a:extLst>
          </p:cNvPr>
          <p:cNvSpPr txBox="1"/>
          <p:nvPr/>
        </p:nvSpPr>
        <p:spPr>
          <a:xfrm>
            <a:off x="1407391" y="4213070"/>
            <a:ext cx="4156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Amasis MT Pro" panose="020405040500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endParaRPr lang="en-TK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486D9A8-2505-7A85-9A25-938E55959C65}"/>
              </a:ext>
            </a:extLst>
          </p:cNvPr>
          <p:cNvSpPr txBox="1"/>
          <p:nvPr/>
        </p:nvSpPr>
        <p:spPr>
          <a:xfrm>
            <a:off x="6766048" y="4291466"/>
            <a:ext cx="4156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Amasis MT Pro" panose="020405040500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endParaRPr lang="en-TK" dirty="0"/>
          </a:p>
        </p:txBody>
      </p:sp>
    </p:spTree>
    <p:extLst>
      <p:ext uri="{BB962C8B-B14F-4D97-AF65-F5344CB8AC3E}">
        <p14:creationId xmlns:p14="http://schemas.microsoft.com/office/powerpoint/2010/main" val="540644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84928" y="271474"/>
            <a:ext cx="7053943" cy="653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err="1"/>
              <a:t>Results</a:t>
            </a:r>
            <a:r>
              <a:rPr lang="id-ID" sz="3200" dirty="0"/>
              <a:t> </a:t>
            </a:r>
            <a:r>
              <a:rPr lang="id-ID" sz="3200" dirty="0" err="1"/>
              <a:t>and</a:t>
            </a:r>
            <a:r>
              <a:rPr lang="id-ID" sz="3200" dirty="0"/>
              <a:t> </a:t>
            </a:r>
            <a:r>
              <a:rPr lang="id-ID" sz="3200" dirty="0" err="1"/>
              <a:t>Discussion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175656"/>
            <a:ext cx="12192000" cy="56007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1227632" y="6262255"/>
            <a:ext cx="618003" cy="459220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</a:rPr>
              <a:t>11</a:t>
            </a:fld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" name="Rectangle 206">
            <a:extLst>
              <a:ext uri="{FF2B5EF4-FFF2-40B4-BE49-F238E27FC236}">
                <a16:creationId xmlns:a16="http://schemas.microsoft.com/office/drawing/2014/main" id="{D5016AE1-4D5E-3B2F-653E-1A4FF9DB4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K"/>
          </a:p>
        </p:txBody>
      </p:sp>
      <p:graphicFrame>
        <p:nvGraphicFramePr>
          <p:cNvPr id="6" name="Objet 5">
            <a:extLst>
              <a:ext uri="{FF2B5EF4-FFF2-40B4-BE49-F238E27FC236}">
                <a16:creationId xmlns:a16="http://schemas.microsoft.com/office/drawing/2014/main" id="{34D64DC2-5782-8F84-582F-31783CDD07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49659"/>
              </p:ext>
            </p:extLst>
          </p:nvPr>
        </p:nvGraphicFramePr>
        <p:xfrm>
          <a:off x="596445" y="1453661"/>
          <a:ext cx="4427318" cy="3794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119315" imgH="3143274" progId="Origin95.Graph">
                  <p:embed/>
                </p:oleObj>
              </mc:Choice>
              <mc:Fallback>
                <p:oleObj r:id="rId2" imgW="4119315" imgH="3143274" progId="Origin95.Graph">
                  <p:embed/>
                  <p:pic>
                    <p:nvPicPr>
                      <p:cNvPr id="6" name="Objet 5">
                        <a:extLst>
                          <a:ext uri="{FF2B5EF4-FFF2-40B4-BE49-F238E27FC236}">
                            <a16:creationId xmlns:a16="http://schemas.microsoft.com/office/drawing/2014/main" id="{34D64DC2-5782-8F84-582F-31783CDD07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445" y="1453661"/>
                        <a:ext cx="4427318" cy="37943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08">
            <a:extLst>
              <a:ext uri="{FF2B5EF4-FFF2-40B4-BE49-F238E27FC236}">
                <a16:creationId xmlns:a16="http://schemas.microsoft.com/office/drawing/2014/main" id="{A317B4A5-EB98-73FF-D34F-5FB4EA04D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K"/>
          </a:p>
        </p:txBody>
      </p:sp>
      <p:graphicFrame>
        <p:nvGraphicFramePr>
          <p:cNvPr id="14" name="Objet 13">
            <a:extLst>
              <a:ext uri="{FF2B5EF4-FFF2-40B4-BE49-F238E27FC236}">
                <a16:creationId xmlns:a16="http://schemas.microsoft.com/office/drawing/2014/main" id="{B09B4722-C6E8-F215-CB3E-D0B8864642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345532"/>
              </p:ext>
            </p:extLst>
          </p:nvPr>
        </p:nvGraphicFramePr>
        <p:xfrm>
          <a:off x="4017818" y="1443257"/>
          <a:ext cx="4528788" cy="3794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4119315" imgH="3143274" progId="Origin95.Graph">
                  <p:embed/>
                </p:oleObj>
              </mc:Choice>
              <mc:Fallback>
                <p:oleObj r:id="rId4" imgW="4119315" imgH="3143274" progId="Origin95.Graph">
                  <p:embed/>
                  <p:pic>
                    <p:nvPicPr>
                      <p:cNvPr id="14" name="Objet 13">
                        <a:extLst>
                          <a:ext uri="{FF2B5EF4-FFF2-40B4-BE49-F238E27FC236}">
                            <a16:creationId xmlns:a16="http://schemas.microsoft.com/office/drawing/2014/main" id="{B09B4722-C6E8-F215-CB3E-D0B8864642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7818" y="1443257"/>
                        <a:ext cx="4528788" cy="37943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10">
            <a:extLst>
              <a:ext uri="{FF2B5EF4-FFF2-40B4-BE49-F238E27FC236}">
                <a16:creationId xmlns:a16="http://schemas.microsoft.com/office/drawing/2014/main" id="{9202837F-38F9-8E26-5506-8B0FEE745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K"/>
          </a:p>
        </p:txBody>
      </p:sp>
      <p:graphicFrame>
        <p:nvGraphicFramePr>
          <p:cNvPr id="16" name="Objet 15">
            <a:extLst>
              <a:ext uri="{FF2B5EF4-FFF2-40B4-BE49-F238E27FC236}">
                <a16:creationId xmlns:a16="http://schemas.microsoft.com/office/drawing/2014/main" id="{3FEBD3FD-B3AC-8C0D-C96A-2AE70AF794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147047"/>
              </p:ext>
            </p:extLst>
          </p:nvPr>
        </p:nvGraphicFramePr>
        <p:xfrm>
          <a:off x="7617004" y="1417199"/>
          <a:ext cx="4446248" cy="3794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4119315" imgH="3143274" progId="Origin95.Graph">
                  <p:embed/>
                </p:oleObj>
              </mc:Choice>
              <mc:Fallback>
                <p:oleObj r:id="rId6" imgW="4119315" imgH="3143274" progId="Origin95.Graph">
                  <p:embed/>
                  <p:pic>
                    <p:nvPicPr>
                      <p:cNvPr id="16" name="Objet 15">
                        <a:extLst>
                          <a:ext uri="{FF2B5EF4-FFF2-40B4-BE49-F238E27FC236}">
                            <a16:creationId xmlns:a16="http://schemas.microsoft.com/office/drawing/2014/main" id="{3FEBD3FD-B3AC-8C0D-C96A-2AE70AF794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7004" y="1417199"/>
                        <a:ext cx="4446248" cy="37943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one de texte 24">
            <a:extLst>
              <a:ext uri="{FF2B5EF4-FFF2-40B4-BE49-F238E27FC236}">
                <a16:creationId xmlns:a16="http://schemas.microsoft.com/office/drawing/2014/main" id="{50BD3C06-AD79-EF2D-539B-3BF90913C1A5}"/>
              </a:ext>
            </a:extLst>
          </p:cNvPr>
          <p:cNvSpPr txBox="1"/>
          <p:nvPr/>
        </p:nvSpPr>
        <p:spPr>
          <a:xfrm flipH="1">
            <a:off x="1522225" y="4128406"/>
            <a:ext cx="381000" cy="3048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fr-FR" sz="1400" b="1" dirty="0">
                <a:latin typeface="Amasis MT Pro" panose="02040504050005020304" pitchFamily="18" charset="0"/>
                <a:ea typeface="Times New Roman" panose="02020603050405020304" pitchFamily="18" charset="0"/>
              </a:rPr>
              <a:t>A)</a:t>
            </a:r>
            <a:endParaRPr lang="en-TK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TK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Zone de texte 24">
            <a:extLst>
              <a:ext uri="{FF2B5EF4-FFF2-40B4-BE49-F238E27FC236}">
                <a16:creationId xmlns:a16="http://schemas.microsoft.com/office/drawing/2014/main" id="{1CF8687E-FD4D-1F2D-34F7-68D8D7B619C4}"/>
              </a:ext>
            </a:extLst>
          </p:cNvPr>
          <p:cNvSpPr txBox="1"/>
          <p:nvPr/>
        </p:nvSpPr>
        <p:spPr>
          <a:xfrm flipH="1">
            <a:off x="8546607" y="3823606"/>
            <a:ext cx="381000" cy="3048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fr-FR" sz="1400" b="1" dirty="0">
                <a:effectLst/>
                <a:latin typeface="Amasis MT Pro" panose="02040504050005020304" pitchFamily="18" charset="0"/>
                <a:ea typeface="Times New Roman" panose="02020603050405020304" pitchFamily="18" charset="0"/>
              </a:rPr>
              <a:t>B)</a:t>
            </a:r>
            <a:endParaRPr lang="en-TK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TK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Zone de texte 24">
            <a:extLst>
              <a:ext uri="{FF2B5EF4-FFF2-40B4-BE49-F238E27FC236}">
                <a16:creationId xmlns:a16="http://schemas.microsoft.com/office/drawing/2014/main" id="{8D02B944-5820-5298-F025-DF0758CB292A}"/>
              </a:ext>
            </a:extLst>
          </p:cNvPr>
          <p:cNvSpPr txBox="1"/>
          <p:nvPr/>
        </p:nvSpPr>
        <p:spPr>
          <a:xfrm flipH="1">
            <a:off x="4848370" y="3823606"/>
            <a:ext cx="381000" cy="3048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fr-FR" sz="1400" b="1" dirty="0">
                <a:effectLst/>
                <a:latin typeface="Amasis MT Pro" panose="02040504050005020304" pitchFamily="18" charset="0"/>
                <a:ea typeface="Times New Roman" panose="02020603050405020304" pitchFamily="18" charset="0"/>
              </a:rPr>
              <a:t>C)</a:t>
            </a:r>
            <a:endParaRPr lang="en-TK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TK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6BB39AF-DE51-C8EB-EF88-23CBC6249109}"/>
              </a:ext>
            </a:extLst>
          </p:cNvPr>
          <p:cNvSpPr/>
          <p:nvPr/>
        </p:nvSpPr>
        <p:spPr>
          <a:xfrm>
            <a:off x="1407391" y="5358340"/>
            <a:ext cx="9177481" cy="11669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d-ID" dirty="0" err="1"/>
              <a:t>Temperature</a:t>
            </a:r>
            <a:r>
              <a:rPr lang="id-ID" dirty="0"/>
              <a:t> </a:t>
            </a:r>
            <a:r>
              <a:rPr lang="id-ID" dirty="0" err="1"/>
              <a:t>of</a:t>
            </a:r>
            <a:r>
              <a:rPr lang="id-ID" dirty="0"/>
              <a:t> refrigerator </a:t>
            </a:r>
            <a:r>
              <a:rPr lang="id-ID" dirty="0" err="1"/>
              <a:t>boxes</a:t>
            </a:r>
            <a:r>
              <a:rPr lang="id-ID" dirty="0"/>
              <a:t> </a:t>
            </a:r>
            <a:r>
              <a:rPr lang="id-ID" dirty="0" err="1"/>
              <a:t>at</a:t>
            </a:r>
            <a:r>
              <a:rPr lang="id-ID" dirty="0"/>
              <a:t> </a:t>
            </a:r>
            <a:r>
              <a:rPr lang="id-ID" dirty="0" err="1"/>
              <a:t>points</a:t>
            </a:r>
            <a:r>
              <a:rPr lang="id-ID" dirty="0"/>
              <a:t> (</a:t>
            </a:r>
            <a:r>
              <a:rPr lang="fr-FR" dirty="0"/>
              <a:t>A</a:t>
            </a:r>
            <a:r>
              <a:rPr lang="id-ID" dirty="0"/>
              <a:t>, </a:t>
            </a:r>
            <a:r>
              <a:rPr lang="fr-FR" dirty="0"/>
              <a:t>B</a:t>
            </a:r>
            <a:r>
              <a:rPr lang="id-ID" dirty="0"/>
              <a:t> </a:t>
            </a:r>
            <a:r>
              <a:rPr lang="id-ID" dirty="0" err="1"/>
              <a:t>and</a:t>
            </a:r>
            <a:r>
              <a:rPr lang="id-ID" dirty="0"/>
              <a:t> </a:t>
            </a:r>
            <a:r>
              <a:rPr lang="fr-FR" dirty="0"/>
              <a:t>C</a:t>
            </a:r>
            <a:r>
              <a:rPr lang="id-ID" dirty="0"/>
              <a:t>) </a:t>
            </a:r>
            <a:r>
              <a:rPr lang="id-ID" dirty="0" err="1"/>
              <a:t>with</a:t>
            </a:r>
            <a:r>
              <a:rPr lang="id-ID" dirty="0"/>
              <a:t> </a:t>
            </a:r>
            <a:r>
              <a:rPr lang="id-ID" dirty="0" err="1"/>
              <a:t>respect</a:t>
            </a:r>
            <a:r>
              <a:rPr lang="id-ID" dirty="0"/>
              <a:t> </a:t>
            </a:r>
            <a:r>
              <a:rPr lang="id-ID" dirty="0" err="1"/>
              <a:t>to</a:t>
            </a:r>
            <a:r>
              <a:rPr lang="id-ID" dirty="0"/>
              <a:t> </a:t>
            </a:r>
            <a:r>
              <a:rPr lang="id-ID" dirty="0" err="1"/>
              <a:t>test</a:t>
            </a:r>
            <a:r>
              <a:rPr lang="id-ID" dirty="0"/>
              <a:t> </a:t>
            </a:r>
            <a:r>
              <a:rPr lang="id-ID" dirty="0" err="1"/>
              <a:t>time</a:t>
            </a:r>
            <a:r>
              <a:rPr lang="id-ID" dirty="0"/>
              <a:t> </a:t>
            </a:r>
            <a:r>
              <a:rPr lang="id-ID" dirty="0" err="1"/>
              <a:t>at</a:t>
            </a:r>
            <a:r>
              <a:rPr lang="id-ID" dirty="0"/>
              <a:t> </a:t>
            </a:r>
            <a:r>
              <a:rPr lang="id-ID" dirty="0" err="1"/>
              <a:t>two</a:t>
            </a:r>
            <a:r>
              <a:rPr lang="id-ID" dirty="0"/>
              <a:t> </a:t>
            </a:r>
            <a:r>
              <a:rPr lang="id-ID" dirty="0" err="1"/>
              <a:t>modes</a:t>
            </a:r>
            <a:r>
              <a:rPr lang="id-ID" dirty="0"/>
              <a:t> (</a:t>
            </a:r>
            <a:r>
              <a:rPr lang="id-ID" dirty="0" err="1"/>
              <a:t>without</a:t>
            </a:r>
            <a:r>
              <a:rPr lang="id-ID" dirty="0"/>
              <a:t> tube, </a:t>
            </a:r>
            <a:r>
              <a:rPr lang="id-ID" dirty="0" err="1"/>
              <a:t>with</a:t>
            </a:r>
            <a:r>
              <a:rPr lang="id-ID" dirty="0"/>
              <a:t> tube).</a:t>
            </a:r>
            <a:endParaRPr lang="en-TK" b="1" dirty="0"/>
          </a:p>
        </p:txBody>
      </p:sp>
    </p:spTree>
    <p:extLst>
      <p:ext uri="{BB962C8B-B14F-4D97-AF65-F5344CB8AC3E}">
        <p14:creationId xmlns:p14="http://schemas.microsoft.com/office/powerpoint/2010/main" val="215892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0628026" y="6205928"/>
            <a:ext cx="725774" cy="515547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fld>
            <a:endParaRPr lang="fr-FR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87ABADE-1B7D-EAF3-1710-8FFBD8943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TK"/>
          </a:p>
        </p:txBody>
      </p:sp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E3C9ACD3-7CD0-B537-293C-26C76473E0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500"/>
              </p:ext>
            </p:extLst>
          </p:nvPr>
        </p:nvGraphicFramePr>
        <p:xfrm>
          <a:off x="341744" y="755206"/>
          <a:ext cx="4654807" cy="3925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911097" imgH="2987644" progId="Origin95.Graph">
                  <p:embed/>
                </p:oleObj>
              </mc:Choice>
              <mc:Fallback>
                <p:oleObj r:id="rId2" imgW="3911097" imgH="2987644" progId="Origin95.Graph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E3C9ACD3-7CD0-B537-293C-26C76473E0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744" y="755206"/>
                        <a:ext cx="4654807" cy="39250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>
            <a:extLst>
              <a:ext uri="{FF2B5EF4-FFF2-40B4-BE49-F238E27FC236}">
                <a16:creationId xmlns:a16="http://schemas.microsoft.com/office/drawing/2014/main" id="{6D846956-5AF2-1330-591E-A8834215B9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916858"/>
              </p:ext>
            </p:extLst>
          </p:nvPr>
        </p:nvGraphicFramePr>
        <p:xfrm>
          <a:off x="6054829" y="783906"/>
          <a:ext cx="4358777" cy="4004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4128380" imgH="2888055" progId="Origin50.Graph">
                  <p:embed/>
                </p:oleObj>
              </mc:Choice>
              <mc:Fallback>
                <p:oleObj r:id="rId4" imgW="4128380" imgH="2888055" progId="Origin50.Graph">
                  <p:embed/>
                  <p:pic>
                    <p:nvPicPr>
                      <p:cNvPr id="3" name="Objet 2">
                        <a:extLst>
                          <a:ext uri="{FF2B5EF4-FFF2-40B4-BE49-F238E27FC236}">
                            <a16:creationId xmlns:a16="http://schemas.microsoft.com/office/drawing/2014/main" id="{6D846956-5AF2-1330-591E-A8834215B9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4829" y="783906"/>
                        <a:ext cx="4358777" cy="40042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EF108D8-19F6-2507-DC54-5D68DA41CEB2}"/>
              </a:ext>
            </a:extLst>
          </p:cNvPr>
          <p:cNvSpPr/>
          <p:nvPr/>
        </p:nvSpPr>
        <p:spPr>
          <a:xfrm>
            <a:off x="896829" y="4658328"/>
            <a:ext cx="3544639" cy="11669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d-ID"/>
              <a:t>Power consumption with respect to test time at two modes (without tube and with aluminum tube</a:t>
            </a:r>
            <a:endParaRPr lang="en-TK" b="1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F63951A-BE34-53D6-5871-5996E37EE826}"/>
              </a:ext>
            </a:extLst>
          </p:cNvPr>
          <p:cNvSpPr/>
          <p:nvPr/>
        </p:nvSpPr>
        <p:spPr>
          <a:xfrm>
            <a:off x="6262255" y="4647492"/>
            <a:ext cx="3943927" cy="11669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d-ID" dirty="0"/>
              <a:t>COP </a:t>
            </a:r>
            <a:r>
              <a:rPr lang="id-ID" dirty="0" err="1"/>
              <a:t>values</a:t>
            </a:r>
            <a:r>
              <a:rPr lang="id-ID" dirty="0"/>
              <a:t> versus </a:t>
            </a:r>
            <a:r>
              <a:rPr lang="id-ID" dirty="0" err="1"/>
              <a:t>test</a:t>
            </a:r>
            <a:r>
              <a:rPr lang="id-ID" dirty="0"/>
              <a:t> </a:t>
            </a:r>
            <a:r>
              <a:rPr lang="id-ID" dirty="0" err="1"/>
              <a:t>time</a:t>
            </a:r>
            <a:r>
              <a:rPr lang="id-ID" dirty="0"/>
              <a:t> </a:t>
            </a:r>
            <a:r>
              <a:rPr lang="id-ID" dirty="0" err="1"/>
              <a:t>for</a:t>
            </a:r>
            <a:r>
              <a:rPr lang="id-ID" dirty="0"/>
              <a:t> </a:t>
            </a:r>
            <a:r>
              <a:rPr lang="id-ID" dirty="0" err="1"/>
              <a:t>two</a:t>
            </a:r>
            <a:r>
              <a:rPr lang="id-ID" dirty="0"/>
              <a:t> </a:t>
            </a:r>
            <a:r>
              <a:rPr lang="id-ID" dirty="0" err="1"/>
              <a:t>modes</a:t>
            </a:r>
            <a:r>
              <a:rPr lang="id-ID" dirty="0"/>
              <a:t> (</a:t>
            </a:r>
            <a:r>
              <a:rPr lang="id-ID" dirty="0" err="1"/>
              <a:t>without</a:t>
            </a:r>
            <a:r>
              <a:rPr lang="id-ID" dirty="0"/>
              <a:t> tube, </a:t>
            </a:r>
            <a:r>
              <a:rPr lang="id-ID" dirty="0" err="1"/>
              <a:t>with</a:t>
            </a:r>
            <a:r>
              <a:rPr lang="id-ID" dirty="0"/>
              <a:t> tube)</a:t>
            </a:r>
            <a:endParaRPr lang="en-TK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F8D10A-C3DA-E961-76BE-25A93B8BEBE4}"/>
              </a:ext>
            </a:extLst>
          </p:cNvPr>
          <p:cNvSpPr/>
          <p:nvPr/>
        </p:nvSpPr>
        <p:spPr>
          <a:xfrm>
            <a:off x="2184928" y="271474"/>
            <a:ext cx="7053943" cy="653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err="1"/>
              <a:t>Results</a:t>
            </a:r>
            <a:r>
              <a:rPr lang="id-ID" sz="3200" dirty="0"/>
              <a:t> </a:t>
            </a:r>
            <a:r>
              <a:rPr lang="id-ID" sz="3200" dirty="0" err="1"/>
              <a:t>and</a:t>
            </a:r>
            <a:r>
              <a:rPr lang="id-ID" sz="3200" dirty="0"/>
              <a:t> </a:t>
            </a:r>
            <a:r>
              <a:rPr lang="id-ID" sz="3200" dirty="0" err="1"/>
              <a:t>Discussion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518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58EF1-66D2-7851-B4E4-832267E37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5BE13AC-18F7-CA8B-BD18-540F603C2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8026" y="6205928"/>
            <a:ext cx="725774" cy="515547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13</a:t>
            </a:fld>
            <a:endParaRPr lang="fr-FR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314ABAE-2CE9-0943-2FBD-0E77A30A3DB4}"/>
              </a:ext>
            </a:extLst>
          </p:cNvPr>
          <p:cNvSpPr/>
          <p:nvPr/>
        </p:nvSpPr>
        <p:spPr>
          <a:xfrm>
            <a:off x="4725756" y="1293940"/>
            <a:ext cx="4624631" cy="443260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The results showed a significant temperature reduction:</a:t>
            </a:r>
          </a:p>
          <a:p>
            <a:pPr algn="ctr"/>
            <a:r>
              <a:rPr lang="en-US" dirty="0"/>
              <a:t>with a 5°C drop outside the tube and a 10°C drop inside, creating two distinct thermal zones that improved localized cooling and temperature control.</a:t>
            </a:r>
          </a:p>
          <a:p>
            <a:pPr algn="ctr"/>
            <a:r>
              <a:rPr lang="en-US" dirty="0"/>
              <a:t>While the COP values and overall cooling performance of this passive method were lower than those of active systems (such as fan and pump-driven methods), the findings highlight the potential of passive techniques as energy-efficient alternatives, especially in applications where minimizing power consumption is crucial</a:t>
            </a:r>
            <a:endParaRPr lang="fr-FR" sz="4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63F773-F167-6370-0EE1-4E75B43E7093}"/>
              </a:ext>
            </a:extLst>
          </p:cNvPr>
          <p:cNvSpPr/>
          <p:nvPr/>
        </p:nvSpPr>
        <p:spPr>
          <a:xfrm>
            <a:off x="2184928" y="164269"/>
            <a:ext cx="7053943" cy="653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err="1"/>
              <a:t>Results</a:t>
            </a:r>
            <a:r>
              <a:rPr lang="id-ID" sz="3200" dirty="0"/>
              <a:t> </a:t>
            </a:r>
            <a:r>
              <a:rPr lang="id-ID" sz="3200" dirty="0" err="1"/>
              <a:t>and</a:t>
            </a:r>
            <a:r>
              <a:rPr lang="id-ID" sz="3200" dirty="0"/>
              <a:t> </a:t>
            </a:r>
            <a:r>
              <a:rPr lang="id-ID" sz="3200" dirty="0" err="1"/>
              <a:t>Discussion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F07492DB-B1F6-6059-1D0A-8C0E9438F9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794234"/>
              </p:ext>
            </p:extLst>
          </p:nvPr>
        </p:nvGraphicFramePr>
        <p:xfrm>
          <a:off x="-189781" y="974434"/>
          <a:ext cx="5343711" cy="4909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128380" imgH="2888055" progId="Origin50.Graph">
                  <p:embed/>
                </p:oleObj>
              </mc:Choice>
              <mc:Fallback>
                <p:oleObj r:id="rId2" imgW="4128380" imgH="2888055" progId="Origin50.Graph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F07492DB-B1F6-6059-1D0A-8C0E9438F9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89781" y="974434"/>
                        <a:ext cx="5343711" cy="49091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721960CB-58C4-06A3-5A08-1DC0F919D543}"/>
              </a:ext>
            </a:extLst>
          </p:cNvPr>
          <p:cNvSpPr/>
          <p:nvPr/>
        </p:nvSpPr>
        <p:spPr>
          <a:xfrm>
            <a:off x="9439564" y="1209964"/>
            <a:ext cx="2687781" cy="4516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  <a:p>
            <a:pPr algn="ctr"/>
            <a:r>
              <a:rPr lang="en-US" sz="4000" dirty="0"/>
              <a:t>Current COP is estimated between 0.67 and 0.72%</a:t>
            </a:r>
          </a:p>
          <a:p>
            <a:pPr algn="ctr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(Riffat et al 2004)</a:t>
            </a:r>
          </a:p>
          <a:p>
            <a:pPr algn="ctr"/>
            <a:endParaRPr lang="en-US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018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C5F9F-4EF2-74CD-D608-262134A3D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9926552-7AB1-D2FF-2681-303E085B9C03}"/>
              </a:ext>
            </a:extLst>
          </p:cNvPr>
          <p:cNvSpPr/>
          <p:nvPr/>
        </p:nvSpPr>
        <p:spPr>
          <a:xfrm>
            <a:off x="1803748" y="2755725"/>
            <a:ext cx="7101959" cy="1265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THANK YOU FOR YOUR KIND ATTENTION</a:t>
            </a:r>
            <a:endParaRPr lang="fr-FR" sz="4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D521F8F-EF55-64E2-8AB9-4F92DC685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8026" y="6205928"/>
            <a:ext cx="725774" cy="515547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14</a:t>
            </a:fld>
            <a:endParaRPr lang="fr-FR" sz="14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764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504496" y="167425"/>
            <a:ext cx="10704787" cy="699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000" dirty="0" err="1"/>
              <a:t>Outline</a:t>
            </a:r>
            <a:endParaRPr lang="fr-F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6FCA14-D748-4B3F-A9E1-92CDBADDE50B}"/>
              </a:ext>
            </a:extLst>
          </p:cNvPr>
          <p:cNvSpPr/>
          <p:nvPr/>
        </p:nvSpPr>
        <p:spPr>
          <a:xfrm>
            <a:off x="742122" y="1375320"/>
            <a:ext cx="5930141" cy="8921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3200" dirty="0" err="1"/>
              <a:t>Context</a:t>
            </a:r>
            <a:r>
              <a:rPr lang="id-ID" sz="3200" dirty="0"/>
              <a:t> </a:t>
            </a:r>
            <a:r>
              <a:rPr lang="id-ID" sz="3200" dirty="0" err="1"/>
              <a:t>and</a:t>
            </a:r>
            <a:r>
              <a:rPr lang="id-ID" sz="3200" dirty="0"/>
              <a:t> Problem </a:t>
            </a:r>
            <a:r>
              <a:rPr lang="id-ID" sz="3200" dirty="0" err="1"/>
              <a:t>Statement</a:t>
            </a:r>
            <a:endParaRPr lang="fr-FR" sz="32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F63D22-A3E7-440A-9589-C0DC09E0762E}"/>
              </a:ext>
            </a:extLst>
          </p:cNvPr>
          <p:cNvSpPr/>
          <p:nvPr/>
        </p:nvSpPr>
        <p:spPr>
          <a:xfrm>
            <a:off x="781878" y="2418026"/>
            <a:ext cx="364434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3200" dirty="0" err="1"/>
              <a:t>Objectives</a:t>
            </a:r>
            <a:endParaRPr lang="fr-FR" sz="32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616281-C473-492A-94E1-3E58038160AE}"/>
              </a:ext>
            </a:extLst>
          </p:cNvPr>
          <p:cNvSpPr/>
          <p:nvPr/>
        </p:nvSpPr>
        <p:spPr>
          <a:xfrm>
            <a:off x="742122" y="3563581"/>
            <a:ext cx="364434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3200" dirty="0" err="1"/>
              <a:t>Methodology</a:t>
            </a:r>
            <a:endParaRPr lang="fr-FR" sz="32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1227633" y="6250898"/>
            <a:ext cx="366010" cy="470577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fr-FR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643432-78CD-4713-A98C-53B076435CE5}"/>
              </a:ext>
            </a:extLst>
          </p:cNvPr>
          <p:cNvSpPr/>
          <p:nvPr/>
        </p:nvSpPr>
        <p:spPr>
          <a:xfrm>
            <a:off x="805685" y="4628584"/>
            <a:ext cx="364434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3200" dirty="0" err="1"/>
              <a:t>Experimental</a:t>
            </a:r>
            <a:r>
              <a:rPr lang="id-ID" sz="3200" dirty="0"/>
              <a:t> </a:t>
            </a:r>
            <a:r>
              <a:rPr lang="id-ID" sz="3200" dirty="0" err="1"/>
              <a:t>Results</a:t>
            </a:r>
            <a:endParaRPr lang="fr-FR" sz="32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2E68CD-B5F6-3833-EEDB-DE0ED13DFDFE}"/>
              </a:ext>
            </a:extLst>
          </p:cNvPr>
          <p:cNvSpPr/>
          <p:nvPr/>
        </p:nvSpPr>
        <p:spPr>
          <a:xfrm>
            <a:off x="803790" y="5688834"/>
            <a:ext cx="364434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err="1"/>
              <a:t>Results</a:t>
            </a:r>
            <a:r>
              <a:rPr lang="id-ID" sz="3200" dirty="0"/>
              <a:t> </a:t>
            </a:r>
            <a:r>
              <a:rPr lang="id-ID" sz="3200" dirty="0" err="1"/>
              <a:t>and</a:t>
            </a:r>
            <a:r>
              <a:rPr lang="id-ID" sz="3200" dirty="0"/>
              <a:t> </a:t>
            </a:r>
            <a:r>
              <a:rPr lang="id-ID" sz="3200" dirty="0" err="1"/>
              <a:t>Discussion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680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8426548" y="1116285"/>
            <a:ext cx="2208627" cy="245754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-</a:t>
            </a:r>
            <a:r>
              <a:rPr lang="id-ID" dirty="0"/>
              <a:t>organ </a:t>
            </a:r>
            <a:r>
              <a:rPr lang="id-ID" dirty="0" err="1"/>
              <a:t>preservation</a:t>
            </a:r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id-ID" dirty="0" err="1"/>
              <a:t>cryogenic</a:t>
            </a:r>
            <a:r>
              <a:rPr lang="id-ID" dirty="0"/>
              <a:t> </a:t>
            </a:r>
            <a:r>
              <a:rPr lang="id-ID" dirty="0" err="1"/>
              <a:t>treatments</a:t>
            </a:r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id-ID" dirty="0" err="1"/>
              <a:t>vaccine</a:t>
            </a:r>
            <a:r>
              <a:rPr lang="id-ID" dirty="0"/>
              <a:t> </a:t>
            </a:r>
            <a:r>
              <a:rPr lang="id-ID" dirty="0" err="1"/>
              <a:t>preservation</a:t>
            </a:r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17336" y="157168"/>
            <a:ext cx="8173039" cy="9018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600" dirty="0" err="1"/>
              <a:t>Context</a:t>
            </a:r>
            <a:r>
              <a:rPr lang="id-ID" sz="3600" dirty="0"/>
              <a:t> </a:t>
            </a:r>
            <a:r>
              <a:rPr lang="id-ID" sz="3600" dirty="0" err="1"/>
              <a:t>and</a:t>
            </a:r>
            <a:r>
              <a:rPr lang="id-ID" sz="3600" dirty="0"/>
              <a:t> Problem </a:t>
            </a:r>
            <a:r>
              <a:rPr lang="id-ID" sz="3600" dirty="0" err="1"/>
              <a:t>Statement</a:t>
            </a:r>
            <a:endParaRPr lang="fr-FR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8742" y="1201862"/>
            <a:ext cx="2899382" cy="244519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573" y="1201863"/>
            <a:ext cx="2748405" cy="2445193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0912838" y="6356350"/>
            <a:ext cx="440961" cy="365125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</a:rPr>
              <a:t>3</a:t>
            </a:fld>
            <a:endParaRPr lang="fr-FR" sz="2400" b="1" dirty="0">
              <a:solidFill>
                <a:schemeClr val="tx1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396" y="3802438"/>
            <a:ext cx="5536691" cy="2782520"/>
          </a:xfrm>
          <a:prstGeom prst="rect">
            <a:avLst/>
          </a:prstGeom>
        </p:spPr>
      </p:pic>
      <p:sp>
        <p:nvSpPr>
          <p:cNvPr id="13" name="Rectangle à coins arrondis 12"/>
          <p:cNvSpPr/>
          <p:nvPr/>
        </p:nvSpPr>
        <p:spPr>
          <a:xfrm>
            <a:off x="8366955" y="3892889"/>
            <a:ext cx="2545883" cy="2646023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u="sng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endParaRPr lang="fr-FR" u="sng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b="1" u="sng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id-ID" dirty="0" err="1"/>
              <a:t>Building</a:t>
            </a:r>
            <a:r>
              <a:rPr lang="id-ID" dirty="0"/>
              <a:t> air</a:t>
            </a:r>
            <a:endParaRPr lang="fr-FR" dirty="0"/>
          </a:p>
          <a:p>
            <a:pPr algn="ctr"/>
            <a:endParaRPr lang="fr-FR" dirty="0"/>
          </a:p>
          <a:p>
            <a:pPr algn="ctr"/>
            <a:r>
              <a:rPr lang="id-ID" dirty="0"/>
              <a:t> </a:t>
            </a:r>
            <a:r>
              <a:rPr lang="id-ID" dirty="0" err="1"/>
              <a:t>conditionin</a:t>
            </a:r>
            <a:endParaRPr lang="fr-FR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id-ID" dirty="0"/>
              <a:t>Ice </a:t>
            </a:r>
            <a:r>
              <a:rPr lang="id-ID" dirty="0" err="1"/>
              <a:t>rinks</a:t>
            </a:r>
            <a:endParaRPr lang="fr-FR" dirty="0"/>
          </a:p>
          <a:p>
            <a:pPr algn="ctr"/>
            <a:endParaRPr lang="fr-FR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id-ID" dirty="0"/>
              <a:t>LNG </a:t>
            </a:r>
            <a:r>
              <a:rPr lang="id-ID" dirty="0" err="1"/>
              <a:t>production</a:t>
            </a:r>
            <a:endParaRPr lang="fr-FR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id-ID" dirty="0" err="1"/>
              <a:t>Ground</a:t>
            </a:r>
            <a:r>
              <a:rPr lang="id-ID" dirty="0"/>
              <a:t> </a:t>
            </a:r>
            <a:r>
              <a:rPr lang="id-ID" dirty="0" err="1"/>
              <a:t>freezin</a:t>
            </a:r>
            <a:r>
              <a:rPr lang="fr-FR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……</a:t>
            </a:r>
          </a:p>
          <a:p>
            <a:pPr algn="ctr"/>
            <a:endParaRPr lang="fr-FR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b="1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b="1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b="1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endParaRPr lang="fr-FR" b="1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b="1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3586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54784" y="820390"/>
            <a:ext cx="6021155" cy="531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Main methods of cold production</a:t>
            </a:r>
            <a:endParaRPr lang="fr-FR" sz="2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4890" y="2050877"/>
            <a:ext cx="2051131" cy="497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err="1"/>
              <a:t>Naturally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75732" y="2039268"/>
            <a:ext cx="2467627" cy="509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err="1"/>
              <a:t>Artificially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lèche vers le bas 5"/>
          <p:cNvSpPr/>
          <p:nvPr/>
        </p:nvSpPr>
        <p:spPr>
          <a:xfrm>
            <a:off x="5411244" y="1337812"/>
            <a:ext cx="289944" cy="32349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69086" y="1619794"/>
            <a:ext cx="6501008" cy="4571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vers le bas 7"/>
          <p:cNvSpPr/>
          <p:nvPr/>
        </p:nvSpPr>
        <p:spPr>
          <a:xfrm>
            <a:off x="1529918" y="1673529"/>
            <a:ext cx="206681" cy="36933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e bas 8"/>
          <p:cNvSpPr/>
          <p:nvPr/>
        </p:nvSpPr>
        <p:spPr>
          <a:xfrm>
            <a:off x="7930670" y="1665513"/>
            <a:ext cx="191014" cy="373755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478490" y="81487"/>
            <a:ext cx="4396981" cy="4706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400" dirty="0" err="1"/>
              <a:t>Context</a:t>
            </a:r>
            <a:r>
              <a:rPr lang="id-ID" sz="2400" dirty="0"/>
              <a:t> </a:t>
            </a:r>
            <a:r>
              <a:rPr lang="id-ID" sz="2400" dirty="0" err="1"/>
              <a:t>and</a:t>
            </a:r>
            <a:r>
              <a:rPr lang="id-ID" sz="2400" dirty="0"/>
              <a:t> Problem </a:t>
            </a:r>
            <a:r>
              <a:rPr lang="id-ID" sz="2400" dirty="0" err="1"/>
              <a:t>Statement</a:t>
            </a:r>
            <a:endParaRPr lang="fr-FR" sz="24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Flèche vers le bas 10"/>
          <p:cNvSpPr/>
          <p:nvPr/>
        </p:nvSpPr>
        <p:spPr>
          <a:xfrm>
            <a:off x="5538348" y="513568"/>
            <a:ext cx="162840" cy="298807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e bas 11"/>
          <p:cNvSpPr/>
          <p:nvPr/>
        </p:nvSpPr>
        <p:spPr>
          <a:xfrm flipH="1">
            <a:off x="7469944" y="2567681"/>
            <a:ext cx="200761" cy="28935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946970" y="2922555"/>
            <a:ext cx="6627084" cy="8951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4038329" y="3277799"/>
            <a:ext cx="2434700" cy="5465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err="1"/>
              <a:t>Compression</a:t>
            </a:r>
            <a:r>
              <a:rPr lang="id-ID" dirty="0"/>
              <a:t>/</a:t>
            </a:r>
            <a:r>
              <a:rPr lang="id-ID" dirty="0" err="1"/>
              <a:t>Expansion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Flèche vers le bas 14"/>
          <p:cNvSpPr/>
          <p:nvPr/>
        </p:nvSpPr>
        <p:spPr>
          <a:xfrm>
            <a:off x="4916908" y="3012071"/>
            <a:ext cx="198694" cy="355211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585820" y="3406300"/>
            <a:ext cx="1541221" cy="486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err="1"/>
              <a:t>Others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021225" y="3233136"/>
            <a:ext cx="2291404" cy="8861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altLang="fr-FR" sz="16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Thermoélectric</a:t>
            </a:r>
            <a:r>
              <a:rPr lang="fr-FR" altLang="fr-FR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Module (Peltier </a:t>
            </a:r>
            <a:r>
              <a:rPr lang="fr-FR" altLang="fr-FR" sz="16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Effect</a:t>
            </a:r>
            <a:r>
              <a:rPr lang="fr-FR" altLang="fr-FR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  </a:t>
            </a:r>
            <a:endParaRPr lang="fr-FR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Flèche vers le bas 17"/>
          <p:cNvSpPr/>
          <p:nvPr/>
        </p:nvSpPr>
        <p:spPr>
          <a:xfrm>
            <a:off x="11359708" y="2997030"/>
            <a:ext cx="274307" cy="40927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 vers le bas 18"/>
          <p:cNvSpPr/>
          <p:nvPr/>
        </p:nvSpPr>
        <p:spPr>
          <a:xfrm>
            <a:off x="9145498" y="3021420"/>
            <a:ext cx="228592" cy="30416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 vers le bas 19"/>
          <p:cNvSpPr/>
          <p:nvPr/>
        </p:nvSpPr>
        <p:spPr>
          <a:xfrm>
            <a:off x="1363511" y="2556816"/>
            <a:ext cx="220773" cy="534801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86738" y="3134877"/>
            <a:ext cx="2904512" cy="81415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err="1"/>
              <a:t>Glacier</a:t>
            </a:r>
            <a:r>
              <a:rPr lang="id-ID" dirty="0"/>
              <a:t> </a:t>
            </a:r>
            <a:r>
              <a:rPr lang="id-ID" dirty="0" err="1"/>
              <a:t>utilization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05665" y="4138050"/>
            <a:ext cx="3319471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Flèche vers le bas 22"/>
          <p:cNvSpPr/>
          <p:nvPr/>
        </p:nvSpPr>
        <p:spPr>
          <a:xfrm>
            <a:off x="3585778" y="4138050"/>
            <a:ext cx="131848" cy="298867"/>
          </a:xfrm>
          <a:prstGeom prst="downArrow">
            <a:avLst>
              <a:gd name="adj1" fmla="val 50000"/>
              <a:gd name="adj2" fmla="val 5361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Flèche vers le bas 23"/>
          <p:cNvSpPr/>
          <p:nvPr/>
        </p:nvSpPr>
        <p:spPr>
          <a:xfrm flipH="1">
            <a:off x="6846043" y="4182720"/>
            <a:ext cx="106092" cy="2240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/>
          <p:cNvSpPr/>
          <p:nvPr/>
        </p:nvSpPr>
        <p:spPr>
          <a:xfrm>
            <a:off x="1363511" y="4262757"/>
            <a:ext cx="3215405" cy="9235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  <a:p>
            <a:pPr algn="ctr"/>
            <a:r>
              <a:rPr lang="id-ID" dirty="0" err="1"/>
              <a:t>High</a:t>
            </a:r>
            <a:r>
              <a:rPr lang="id-ID" dirty="0"/>
              <a:t> </a:t>
            </a:r>
            <a:r>
              <a:rPr lang="id-ID" dirty="0" err="1"/>
              <a:t>energy</a:t>
            </a:r>
            <a:r>
              <a:rPr lang="id-ID" dirty="0"/>
              <a:t> </a:t>
            </a:r>
            <a:r>
              <a:rPr lang="id-ID" dirty="0" err="1"/>
              <a:t>consumption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vibration, </a:t>
            </a:r>
            <a:r>
              <a:rPr lang="fr-FR" dirty="0"/>
              <a:t>… </a:t>
            </a:r>
          </a:p>
          <a:p>
            <a:pPr algn="ctr"/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5141321" y="4397533"/>
            <a:ext cx="2511257" cy="8083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err="1"/>
              <a:t>Refrigerant</a:t>
            </a:r>
            <a:r>
              <a:rPr lang="id-ID" dirty="0"/>
              <a:t> leak</a:t>
            </a:r>
            <a:endParaRPr lang="fr-FR" dirty="0"/>
          </a:p>
          <a:p>
            <a:pPr algn="ctr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CFC ,HCFC)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775433" y="5157325"/>
            <a:ext cx="45719" cy="22240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/>
          <p:cNvSpPr/>
          <p:nvPr/>
        </p:nvSpPr>
        <p:spPr>
          <a:xfrm>
            <a:off x="6702844" y="5182311"/>
            <a:ext cx="45719" cy="22240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3775433" y="5389393"/>
            <a:ext cx="2970087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Flèche vers le bas 29"/>
          <p:cNvSpPr/>
          <p:nvPr/>
        </p:nvSpPr>
        <p:spPr>
          <a:xfrm>
            <a:off x="5025982" y="5444773"/>
            <a:ext cx="225057" cy="1428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/>
          <p:cNvSpPr/>
          <p:nvPr/>
        </p:nvSpPr>
        <p:spPr>
          <a:xfrm>
            <a:off x="2991250" y="5583414"/>
            <a:ext cx="4209031" cy="10728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err="1"/>
              <a:t>Depletion</a:t>
            </a:r>
            <a:r>
              <a:rPr lang="id-ID" dirty="0"/>
              <a:t> </a:t>
            </a:r>
            <a:r>
              <a:rPr lang="id-ID" dirty="0" err="1"/>
              <a:t>of</a:t>
            </a:r>
            <a:r>
              <a:rPr lang="id-ID" dirty="0"/>
              <a:t> </a:t>
            </a:r>
            <a:r>
              <a:rPr lang="id-ID" dirty="0" err="1"/>
              <a:t>fossil</a:t>
            </a:r>
            <a:r>
              <a:rPr lang="id-ID" dirty="0"/>
              <a:t> </a:t>
            </a:r>
            <a:r>
              <a:rPr lang="id-ID" dirty="0" err="1"/>
              <a:t>fuels</a:t>
            </a:r>
            <a:r>
              <a:rPr lang="id-ID" dirty="0"/>
              <a:t> </a:t>
            </a:r>
            <a:endParaRPr lang="fr-FR" dirty="0"/>
          </a:p>
          <a:p>
            <a:pPr algn="ctr"/>
            <a:r>
              <a:rPr lang="id-ID" dirty="0" err="1"/>
              <a:t>Significant</a:t>
            </a:r>
            <a:r>
              <a:rPr lang="id-ID" dirty="0"/>
              <a:t> CO₂ </a:t>
            </a:r>
            <a:r>
              <a:rPr lang="id-ID" dirty="0" err="1"/>
              <a:t>emission</a:t>
            </a:r>
            <a:endParaRPr lang="fr-FR" dirty="0"/>
          </a:p>
          <a:p>
            <a:pPr algn="ctr"/>
            <a:r>
              <a:rPr lang="en-US" dirty="0"/>
              <a:t>Ozone layer depletion greenhouse effect </a:t>
            </a:r>
            <a:r>
              <a:rPr lang="fr-FR" dirty="0"/>
              <a:t>…</a:t>
            </a:r>
          </a:p>
        </p:txBody>
      </p:sp>
      <p:sp>
        <p:nvSpPr>
          <p:cNvPr id="32" name="Flèche vers le bas 31"/>
          <p:cNvSpPr/>
          <p:nvPr/>
        </p:nvSpPr>
        <p:spPr>
          <a:xfrm>
            <a:off x="5037795" y="3824323"/>
            <a:ext cx="299038" cy="328513"/>
          </a:xfrm>
          <a:prstGeom prst="downArrow">
            <a:avLst>
              <a:gd name="adj1" fmla="val 50000"/>
              <a:gd name="adj2" fmla="val 5361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/>
          <p:cNvSpPr/>
          <p:nvPr/>
        </p:nvSpPr>
        <p:spPr>
          <a:xfrm>
            <a:off x="7875472" y="4397533"/>
            <a:ext cx="3183872" cy="24210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Absence 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id-ID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refrigerants</a:t>
            </a:r>
            <a:endParaRPr lang="fr-FR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-Absence of vibration</a:t>
            </a: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d-ID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id-ID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endParaRPr lang="fr-FR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d-ID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maintenance</a:t>
            </a:r>
            <a:endParaRPr lang="fr-FR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Environmentally</a:t>
            </a:r>
            <a:r>
              <a:rPr lang="id-ID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friendly</a:t>
            </a:r>
            <a:endParaRPr lang="fr-FR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-Silent</a:t>
            </a: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id-ID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lifespan</a:t>
            </a:r>
            <a:endParaRPr lang="fr-FR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Reduced</a:t>
            </a:r>
            <a:r>
              <a:rPr lang="id-ID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volume 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id-ID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</a:t>
            </a:r>
            <a:r>
              <a:rPr lang="fr-FR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ctr"/>
            <a:r>
              <a:rPr lang="id-ID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</a:t>
            </a:r>
            <a:r>
              <a:rPr lang="id-ID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endParaRPr lang="fr-F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Flèche vers le bas 33"/>
          <p:cNvSpPr/>
          <p:nvPr/>
        </p:nvSpPr>
        <p:spPr>
          <a:xfrm>
            <a:off x="9200774" y="4119299"/>
            <a:ext cx="131043" cy="278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1227633" y="6250898"/>
            <a:ext cx="366010" cy="470577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</a:rPr>
              <a:t>4</a:t>
            </a:fld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089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2491" y="261257"/>
            <a:ext cx="7053943" cy="653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/>
              <a:t>COP </a:t>
            </a:r>
            <a:r>
              <a:rPr lang="id-ID" sz="3200" dirty="0" err="1"/>
              <a:t>Calculation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1227632" y="6262255"/>
            <a:ext cx="618003" cy="459220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</a:rPr>
              <a:t>5</a:t>
            </a:fld>
            <a:endParaRPr lang="fr-FR" sz="24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56592" y="1686529"/>
                <a:ext cx="5131726" cy="13691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𝑪𝑶𝑷</m:t>
                          </m:r>
                        </m:e>
                        <m:sub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𝒎𝒂𝒙</m:t>
                          </m:r>
                        </m:sub>
                      </m:sSub>
                      <m:r>
                        <a:rPr lang="fr-FR" sz="20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  <m:r>
                            <a:rPr lang="fr-FR" sz="2000" b="1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b>
                          </m:sSub>
                        </m:den>
                      </m:f>
                      <m:r>
                        <a:rPr lang="fr-FR" sz="2000" b="1" i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20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1" i="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fr-FR" sz="20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fr-FR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2000" b="1" i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fr-FR" sz="2000" b="1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2000" b="1" i="1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  <m:sSub>
                                    <m:sSubPr>
                                      <m:ctrlP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  <m:t>𝒎</m:t>
                                      </m:r>
                                    </m:sub>
                                  </m:sSub>
                                </m:e>
                              </m:rad>
                              <m:r>
                                <a:rPr lang="fr-FR" sz="2000" b="1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  <m:t>𝒇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fr-FR" sz="2000" b="1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fr-FR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2000" b="1" i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fr-FR" sz="2000" b="1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2000" b="1" i="1">
                                      <a:latin typeface="Cambria Math" panose="02040503050406030204" pitchFamily="18" charset="0"/>
                                    </a:rPr>
                                    <m:t>𝒁</m:t>
                                  </m:r>
                                  <m:sSub>
                                    <m:sSubPr>
                                      <m:ctrlP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fr-FR" sz="2000" b="1" i="1">
                                          <a:latin typeface="Cambria Math" panose="02040503050406030204" pitchFamily="18" charset="0"/>
                                        </a:rPr>
                                        <m:t>𝒎</m:t>
                                      </m:r>
                                    </m:sub>
                                  </m:sSub>
                                </m:e>
                              </m:rad>
                              <m:r>
                                <a:rPr lang="fr-FR" sz="2000" b="1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2000" b="1" i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den>
                          </m:f>
                          <m:r>
                            <a:rPr lang="fr-FR" sz="2000" b="0" i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 b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000" b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000" b="1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592" y="1686529"/>
                <a:ext cx="5131726" cy="13691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56592" y="5102106"/>
                <a:ext cx="5492337" cy="12790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1" i="1">
                              <a:latin typeface="Cambria Math" panose="02040503050406030204" pitchFamily="18" charset="0"/>
                            </a:rPr>
                            <m:t>𝑪𝑶𝑷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  <m:r>
                        <a:rPr lang="fr-FR" sz="24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1" i="1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fr-FR" sz="2400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𝒑𝒆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𝒗𝒆𝒏𝒕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𝒑𝒐𝒎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….</m:t>
                          </m:r>
                        </m:den>
                      </m:f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400" b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2400" b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400" b="1" dirty="0"/>
              </a:p>
              <a:p>
                <a:r>
                  <a:rPr lang="fr-FR" sz="2400" b="1" dirty="0"/>
                  <a:t>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592" y="5102106"/>
                <a:ext cx="5492337" cy="12790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333222" y="3500682"/>
                <a:ext cx="2755563" cy="11412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1" i="1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fr-FR" sz="2400" b="1">
                          <a:latin typeface="Cambria Math" panose="02040503050406030204" pitchFamily="18" charset="0"/>
                        </a:rPr>
                        <m:t>𝐎𝐏</m:t>
                      </m:r>
                      <m:r>
                        <a:rPr lang="fr-FR" sz="2400" b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1" i="1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fr-FR" sz="2400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fr-FR" sz="2400" b="1" i="1">
                                  <a:latin typeface="Cambria Math" panose="02040503050406030204" pitchFamily="18" charset="0"/>
                                </a:rPr>
                                <m:t>𝒆𝒍𝒆𝒄</m:t>
                              </m:r>
                            </m:sub>
                          </m:sSub>
                        </m:den>
                      </m:f>
                      <m:r>
                        <m:rPr>
                          <m:nor/>
                        </m:rPr>
                        <a:rPr lang="fr-FR" sz="2400" dirty="0"/>
                        <m:t>       </m:t>
                      </m:r>
                    </m:oMath>
                  </m:oMathPara>
                </a14:m>
                <a:endParaRPr lang="fr-FR" sz="2400" dirty="0"/>
              </a:p>
              <a:p>
                <a:endParaRPr lang="fr-FR" b="1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222" y="3500682"/>
                <a:ext cx="2755563" cy="114127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946900" y="5359400"/>
                <a:ext cx="3835400" cy="102171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𝒇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𝑎𝑖𝑟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6900" y="5359400"/>
                <a:ext cx="3835400" cy="10217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0544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1227632" y="6262255"/>
            <a:ext cx="618003" cy="459220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</a:rPr>
              <a:t>6</a:t>
            </a:fld>
            <a:endParaRPr lang="fr-FR" sz="2400" b="1" dirty="0">
              <a:solidFill>
                <a:schemeClr val="tx1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023" y="1517445"/>
            <a:ext cx="6637283" cy="439857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77918" y="6024817"/>
            <a:ext cx="10428890" cy="583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Mourat</a:t>
            </a:r>
            <a:r>
              <a:rPr lang="fr-FR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GöKçek</a:t>
            </a:r>
            <a:r>
              <a:rPr lang="fr-FR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93818" y="349115"/>
            <a:ext cx="5811590" cy="918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Cooling systems utilizing the Peltier effect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165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6778" y="640706"/>
            <a:ext cx="7053943" cy="653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/>
              <a:t>General </a:t>
            </a:r>
            <a:r>
              <a:rPr lang="id-ID" sz="3200" dirty="0" err="1"/>
              <a:t>objective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1227632" y="6262255"/>
            <a:ext cx="618003" cy="459220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</a:rPr>
              <a:t>7</a:t>
            </a:fld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06745" y="2768381"/>
            <a:ext cx="10529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/>
              <a:t>The objectives of this work are the optimization of the COP through cold dissipation and homogenization using passive devices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fr-F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650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8924" y="332683"/>
            <a:ext cx="7053943" cy="653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err="1"/>
              <a:t>Methodology</a:t>
            </a:r>
            <a:endParaRPr lang="fr-FR" sz="32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1227632" y="6262255"/>
            <a:ext cx="618003" cy="459220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</a:rPr>
              <a:t>8</a:t>
            </a:fld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EB2813BE-AB57-4942-6DC4-0582E9574681}"/>
              </a:ext>
            </a:extLst>
          </p:cNvPr>
          <p:cNvGrpSpPr/>
          <p:nvPr/>
        </p:nvGrpSpPr>
        <p:grpSpPr>
          <a:xfrm>
            <a:off x="1560946" y="1112982"/>
            <a:ext cx="8578416" cy="4785694"/>
            <a:chOff x="-319107" y="0"/>
            <a:chExt cx="5567382" cy="3495675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7CB32761-85B9-0667-7D1B-9D15D0C5221B}"/>
                </a:ext>
              </a:extLst>
            </p:cNvPr>
            <p:cNvGrpSpPr/>
            <p:nvPr/>
          </p:nvGrpSpPr>
          <p:grpSpPr>
            <a:xfrm>
              <a:off x="0" y="0"/>
              <a:ext cx="5248275" cy="3495675"/>
              <a:chOff x="0" y="0"/>
              <a:chExt cx="5248275" cy="3495675"/>
            </a:xfrm>
          </p:grpSpPr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DC84C5A5-763C-4AB0-DC31-4969AA42A0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0"/>
                <a:ext cx="2828925" cy="3495675"/>
              </a:xfrm>
              <a:prstGeom prst="rect">
                <a:avLst/>
              </a:prstGeom>
            </p:spPr>
          </p:pic>
          <p:pic>
            <p:nvPicPr>
              <p:cNvPr id="19" name="Image 18">
                <a:extLst>
                  <a:ext uri="{FF2B5EF4-FFF2-40B4-BE49-F238E27FC236}">
                    <a16:creationId xmlns:a16="http://schemas.microsoft.com/office/drawing/2014/main" id="{AFD2588A-2A3B-4539-C7EE-EBF868123C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8925" y="468891"/>
                <a:ext cx="2419350" cy="262197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ZoneTexte 7">
              <a:extLst>
                <a:ext uri="{FF2B5EF4-FFF2-40B4-BE49-F238E27FC236}">
                  <a16:creationId xmlns:a16="http://schemas.microsoft.com/office/drawing/2014/main" id="{88DD2FFC-DE84-53A8-17B7-4049E22FF1E8}"/>
                </a:ext>
              </a:extLst>
            </p:cNvPr>
            <p:cNvSpPr txBox="1"/>
            <p:nvPr/>
          </p:nvSpPr>
          <p:spPr>
            <a:xfrm>
              <a:off x="-319107" y="1162907"/>
              <a:ext cx="259165" cy="26400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a)</a:t>
              </a:r>
              <a:endPara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</p:grp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75B4F3A-6F2C-F3F0-74CE-C27F1028C8FE}"/>
              </a:ext>
            </a:extLst>
          </p:cNvPr>
          <p:cNvSpPr/>
          <p:nvPr/>
        </p:nvSpPr>
        <p:spPr>
          <a:xfrm>
            <a:off x="2796924" y="5998297"/>
            <a:ext cx="6467149" cy="66946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Schematic view </a:t>
            </a:r>
            <a:r>
              <a:rPr lang="en-GB" b="1" dirty="0"/>
              <a:t>a) </a:t>
            </a:r>
            <a:r>
              <a:rPr lang="en-GB" dirty="0"/>
              <a:t>and picture </a:t>
            </a:r>
            <a:r>
              <a:rPr lang="en-GB" b="1" dirty="0"/>
              <a:t>b) </a:t>
            </a:r>
            <a:r>
              <a:rPr lang="en-GB" dirty="0"/>
              <a:t>of the box in module only mode.</a:t>
            </a:r>
            <a:endParaRPr lang="en-TK" dirty="0"/>
          </a:p>
        </p:txBody>
      </p:sp>
      <p:sp>
        <p:nvSpPr>
          <p:cNvPr id="4" name="ZoneTexte 7">
            <a:extLst>
              <a:ext uri="{FF2B5EF4-FFF2-40B4-BE49-F238E27FC236}">
                <a16:creationId xmlns:a16="http://schemas.microsoft.com/office/drawing/2014/main" id="{F239490B-271B-A6D4-8911-02C917FCC733}"/>
              </a:ext>
            </a:extLst>
          </p:cNvPr>
          <p:cNvSpPr txBox="1"/>
          <p:nvPr/>
        </p:nvSpPr>
        <p:spPr>
          <a:xfrm>
            <a:off x="10275476" y="2746608"/>
            <a:ext cx="399330" cy="36143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GB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lang="en-GB" sz="1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US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728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8924" y="332683"/>
            <a:ext cx="6006664" cy="653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err="1"/>
              <a:t>Methodology</a:t>
            </a:r>
            <a:endParaRPr lang="fr-FR" sz="32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85759" y="1271464"/>
            <a:ext cx="8620481" cy="482934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11227632" y="6262255"/>
            <a:ext cx="618003" cy="459220"/>
          </a:xfrm>
        </p:spPr>
        <p:txBody>
          <a:bodyPr/>
          <a:lstStyle/>
          <a:p>
            <a:fld id="{44E6FC6C-C176-44F3-9774-D228FCC1B8E2}" type="slidenum">
              <a:rPr lang="fr-FR" sz="2400" b="1" smtClean="0">
                <a:solidFill>
                  <a:schemeClr val="tx1"/>
                </a:solidFill>
              </a:rPr>
              <a:t>9</a:t>
            </a:fld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5B2E4BC-2A2A-5674-0170-55B2228BB5C0}"/>
              </a:ext>
            </a:extLst>
          </p:cNvPr>
          <p:cNvGrpSpPr>
            <a:grpSpLocks noChangeAspect="1"/>
          </p:cNvGrpSpPr>
          <p:nvPr/>
        </p:nvGrpSpPr>
        <p:grpSpPr>
          <a:xfrm>
            <a:off x="1757714" y="1092244"/>
            <a:ext cx="7816246" cy="4673512"/>
            <a:chOff x="-496980" y="10745"/>
            <a:chExt cx="5875549" cy="3514725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851E7475-15C7-AD82-E592-47CC53FBD8B9}"/>
                </a:ext>
              </a:extLst>
            </p:cNvPr>
            <p:cNvGrpSpPr/>
            <p:nvPr/>
          </p:nvGrpSpPr>
          <p:grpSpPr>
            <a:xfrm>
              <a:off x="0" y="10745"/>
              <a:ext cx="5378569" cy="3514725"/>
              <a:chOff x="0" y="10745"/>
              <a:chExt cx="5378569" cy="3514725"/>
            </a:xfrm>
          </p:grpSpPr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6C8AD912-C42D-DA8B-F90D-BDE90BFD0C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0745"/>
                <a:ext cx="2790825" cy="3514725"/>
              </a:xfrm>
              <a:prstGeom prst="rect">
                <a:avLst/>
              </a:prstGeom>
            </p:spPr>
          </p:pic>
          <p:pic>
            <p:nvPicPr>
              <p:cNvPr id="13" name="Image 12">
                <a:extLst>
                  <a:ext uri="{FF2B5EF4-FFF2-40B4-BE49-F238E27FC236}">
                    <a16:creationId xmlns:a16="http://schemas.microsoft.com/office/drawing/2014/main" id="{27939B5A-F894-A0A9-69CC-64BA255D5B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02044" y="489866"/>
                <a:ext cx="2676525" cy="2588261"/>
              </a:xfrm>
              <a:prstGeom prst="rect">
                <a:avLst/>
              </a:prstGeom>
            </p:spPr>
          </p:pic>
        </p:grpSp>
        <p:sp>
          <p:nvSpPr>
            <p:cNvPr id="10" name="ZoneTexte 14">
              <a:extLst>
                <a:ext uri="{FF2B5EF4-FFF2-40B4-BE49-F238E27FC236}">
                  <a16:creationId xmlns:a16="http://schemas.microsoft.com/office/drawing/2014/main" id="{F9975685-1F80-B7A5-C08C-D6D63FB0A943}"/>
                </a:ext>
              </a:extLst>
            </p:cNvPr>
            <p:cNvSpPr txBox="1"/>
            <p:nvPr/>
          </p:nvSpPr>
          <p:spPr>
            <a:xfrm>
              <a:off x="-496980" y="1034910"/>
              <a:ext cx="235215" cy="2083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a)</a:t>
              </a:r>
              <a:endPara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</p:grp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D750457-3FC1-9DED-2EB8-A018BA1847F3}"/>
              </a:ext>
            </a:extLst>
          </p:cNvPr>
          <p:cNvSpPr/>
          <p:nvPr/>
        </p:nvSpPr>
        <p:spPr>
          <a:xfrm>
            <a:off x="2632364" y="5855855"/>
            <a:ext cx="6770254" cy="66946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Schematic view </a:t>
            </a:r>
            <a:r>
              <a:rPr lang="en-GB" b="1" dirty="0"/>
              <a:t>a) </a:t>
            </a:r>
            <a:r>
              <a:rPr lang="en-GB" dirty="0"/>
              <a:t>and picture </a:t>
            </a:r>
            <a:r>
              <a:rPr lang="en-GB" b="1" dirty="0"/>
              <a:t>b) </a:t>
            </a:r>
            <a:r>
              <a:rPr lang="en-GB" dirty="0"/>
              <a:t>of the box in </a:t>
            </a:r>
            <a:r>
              <a:rPr lang="en-GB" dirty="0" err="1"/>
              <a:t>aluminum</a:t>
            </a:r>
            <a:r>
              <a:rPr lang="en-GB" dirty="0"/>
              <a:t> tube mode.</a:t>
            </a:r>
            <a:endParaRPr lang="en-TK" dirty="0"/>
          </a:p>
        </p:txBody>
      </p:sp>
      <p:sp>
        <p:nvSpPr>
          <p:cNvPr id="6" name="ZoneTexte 14">
            <a:extLst>
              <a:ext uri="{FF2B5EF4-FFF2-40B4-BE49-F238E27FC236}">
                <a16:creationId xmlns:a16="http://schemas.microsoft.com/office/drawing/2014/main" id="{7C7F43D9-C33C-4135-CE62-77BE25FBA555}"/>
              </a:ext>
            </a:extLst>
          </p:cNvPr>
          <p:cNvSpPr txBox="1"/>
          <p:nvPr/>
        </p:nvSpPr>
        <p:spPr>
          <a:xfrm>
            <a:off x="9721972" y="2315571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lang="en-GB" sz="12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US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4741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15900</TotalTime>
  <Words>546</Words>
  <Application>Microsoft Office PowerPoint</Application>
  <PresentationFormat>Grand écran</PresentationFormat>
  <Paragraphs>129</Paragraphs>
  <Slides>14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24" baseType="lpstr">
      <vt:lpstr>Amasis MT Pro</vt:lpstr>
      <vt:lpstr>Arial</vt:lpstr>
      <vt:lpstr>Calibri</vt:lpstr>
      <vt:lpstr>Calibri Light</vt:lpstr>
      <vt:lpstr>Cambria Math</vt:lpstr>
      <vt:lpstr>Times New Roman</vt:lpstr>
      <vt:lpstr>Verdana</vt:lpstr>
      <vt:lpstr>Thème Office</vt:lpstr>
      <vt:lpstr>Origin95.Graph</vt:lpstr>
      <vt:lpstr>Origin50.Graph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ALLES A. lumière</cp:lastModifiedBy>
  <cp:revision>322</cp:revision>
  <dcterms:created xsi:type="dcterms:W3CDTF">2022-09-25T20:16:04Z</dcterms:created>
  <dcterms:modified xsi:type="dcterms:W3CDTF">2025-09-18T15:41:25Z</dcterms:modified>
</cp:coreProperties>
</file>