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7" r:id="rId2"/>
    <p:sldId id="269" r:id="rId3"/>
    <p:sldId id="258" r:id="rId4"/>
    <p:sldId id="259" r:id="rId5"/>
    <p:sldId id="260" r:id="rId6"/>
    <p:sldId id="261" r:id="rId7"/>
    <p:sldId id="262" r:id="rId8"/>
    <p:sldId id="263" r:id="rId9"/>
    <p:sldId id="264" r:id="rId10"/>
    <p:sldId id="265" r:id="rId11"/>
    <p:sldId id="266" r:id="rId12"/>
    <p:sldId id="267" r:id="rId13"/>
    <p:sldId id="268"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bed MA" initials="OM" lastIdx="1" clrIdx="0">
    <p:extLst>
      <p:ext uri="{19B8F6BF-5375-455C-9EA6-DF929625EA0E}">
        <p15:presenceInfo xmlns:p15="http://schemas.microsoft.com/office/powerpoint/2012/main" userId="5e367d27d1cab88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5" autoAdjust="0"/>
    <p:restoredTop sz="94660"/>
  </p:normalViewPr>
  <p:slideViewPr>
    <p:cSldViewPr snapToGrid="0">
      <p:cViewPr varScale="1">
        <p:scale>
          <a:sx n="67" d="100"/>
          <a:sy n="67" d="100"/>
        </p:scale>
        <p:origin x="86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E9A6A35B-6955-42EE-AA5F-510E6FD9A5EC}"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0068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99F054-89C7-42BE-89FA-52B7A5B6EC1F}" type="datetimeFigureOut">
              <a:rPr lang="en-US" smtClean="0"/>
              <a:t>9/17/2025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6A35B-6955-42EE-AA5F-510E6FD9A5EC}" type="slidenum">
              <a:rPr lang="en-US" smtClean="0"/>
              <a:t>‹#›</a:t>
            </a:fld>
            <a:endParaRPr lang="en-US"/>
          </a:p>
        </p:txBody>
      </p:sp>
    </p:spTree>
    <p:extLst>
      <p:ext uri="{BB962C8B-B14F-4D97-AF65-F5344CB8AC3E}">
        <p14:creationId xmlns:p14="http://schemas.microsoft.com/office/powerpoint/2010/main" val="2485040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6A35B-6955-42EE-AA5F-510E6FD9A5EC}"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6085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6A35B-6955-42EE-AA5F-510E6FD9A5EC}"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8134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6A35B-6955-42EE-AA5F-510E6FD9A5EC}" type="slidenum">
              <a:rPr lang="en-US" smtClean="0"/>
              <a:t>‹#›</a:t>
            </a:fld>
            <a:endParaRPr lang="en-US"/>
          </a:p>
        </p:txBody>
      </p:sp>
    </p:spTree>
    <p:extLst>
      <p:ext uri="{BB962C8B-B14F-4D97-AF65-F5344CB8AC3E}">
        <p14:creationId xmlns:p14="http://schemas.microsoft.com/office/powerpoint/2010/main" val="41502026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6A35B-6955-42EE-AA5F-510E6FD9A5EC}"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4536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6A35B-6955-42EE-AA5F-510E6FD9A5EC}"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439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6A35B-6955-42EE-AA5F-510E6FD9A5EC}"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162023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6A35B-6955-42EE-AA5F-510E6FD9A5EC}"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0308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6A35B-6955-42EE-AA5F-510E6FD9A5EC}" type="slidenum">
              <a:rPr lang="en-US" smtClean="0"/>
              <a:t>‹#›</a:t>
            </a:fld>
            <a:endParaRPr lang="en-US"/>
          </a:p>
        </p:txBody>
      </p:sp>
    </p:spTree>
    <p:extLst>
      <p:ext uri="{BB962C8B-B14F-4D97-AF65-F5344CB8AC3E}">
        <p14:creationId xmlns:p14="http://schemas.microsoft.com/office/powerpoint/2010/main" val="3230342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9F054-89C7-42BE-89FA-52B7A5B6EC1F}" type="datetimeFigureOut">
              <a:rPr lang="en-US" smtClean="0"/>
              <a:t>9/17/2025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6A35B-6955-42EE-AA5F-510E6FD9A5EC}"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7262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99F054-89C7-42BE-89FA-52B7A5B6EC1F}" type="datetimeFigureOut">
              <a:rPr lang="en-US" smtClean="0"/>
              <a:t>9/17/2025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6A35B-6955-42EE-AA5F-510E6FD9A5EC}" type="slidenum">
              <a:rPr lang="en-US" smtClean="0"/>
              <a:t>‹#›</a:t>
            </a:fld>
            <a:endParaRPr lang="en-US"/>
          </a:p>
        </p:txBody>
      </p:sp>
    </p:spTree>
    <p:extLst>
      <p:ext uri="{BB962C8B-B14F-4D97-AF65-F5344CB8AC3E}">
        <p14:creationId xmlns:p14="http://schemas.microsoft.com/office/powerpoint/2010/main" val="2850366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99F054-89C7-42BE-89FA-52B7A5B6EC1F}" type="datetimeFigureOut">
              <a:rPr lang="en-US" smtClean="0"/>
              <a:t>9/17/2025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A6A35B-6955-42EE-AA5F-510E6FD9A5EC}"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8720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99F054-89C7-42BE-89FA-52B7A5B6EC1F}" type="datetimeFigureOut">
              <a:rPr lang="en-US" smtClean="0"/>
              <a:t>9/17/2025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A6A35B-6955-42EE-AA5F-510E6FD9A5EC}"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9298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99F054-89C7-42BE-89FA-52B7A5B6EC1F}" type="datetimeFigureOut">
              <a:rPr lang="en-US" smtClean="0"/>
              <a:t>9/17/2025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A6A35B-6955-42EE-AA5F-510E6FD9A5EC}" type="slidenum">
              <a:rPr lang="en-US" smtClean="0"/>
              <a:t>‹#›</a:t>
            </a:fld>
            <a:endParaRPr lang="en-US"/>
          </a:p>
        </p:txBody>
      </p:sp>
    </p:spTree>
    <p:extLst>
      <p:ext uri="{BB962C8B-B14F-4D97-AF65-F5344CB8AC3E}">
        <p14:creationId xmlns:p14="http://schemas.microsoft.com/office/powerpoint/2010/main" val="1164911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99F054-89C7-42BE-89FA-52B7A5B6EC1F}" type="datetimeFigureOut">
              <a:rPr lang="en-US" smtClean="0"/>
              <a:t>9/17/2025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6A35B-6955-42EE-AA5F-510E6FD9A5EC}"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5809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99F054-89C7-42BE-89FA-52B7A5B6EC1F}" type="datetimeFigureOut">
              <a:rPr lang="en-US" smtClean="0"/>
              <a:t>9/17/2025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6A35B-6955-42EE-AA5F-510E6FD9A5EC}" type="slidenum">
              <a:rPr lang="en-US" smtClean="0"/>
              <a:t>‹#›</a:t>
            </a:fld>
            <a:endParaRPr lang="en-US"/>
          </a:p>
        </p:txBody>
      </p:sp>
    </p:spTree>
    <p:extLst>
      <p:ext uri="{BB962C8B-B14F-4D97-AF65-F5344CB8AC3E}">
        <p14:creationId xmlns:p14="http://schemas.microsoft.com/office/powerpoint/2010/main" val="696574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099F054-89C7-42BE-89FA-52B7A5B6EC1F}" type="datetimeFigureOut">
              <a:rPr lang="en-US" smtClean="0"/>
              <a:t>9/17/2025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9A6A35B-6955-42EE-AA5F-510E6FD9A5EC}" type="slidenum">
              <a:rPr lang="en-US" smtClean="0"/>
              <a:t>‹#›</a:t>
            </a:fld>
            <a:endParaRPr lang="en-US"/>
          </a:p>
        </p:txBody>
      </p:sp>
    </p:spTree>
    <p:extLst>
      <p:ext uri="{BB962C8B-B14F-4D97-AF65-F5344CB8AC3E}">
        <p14:creationId xmlns:p14="http://schemas.microsoft.com/office/powerpoint/2010/main" val="286767044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owchart: Punched Tape 1">
            <a:extLst>
              <a:ext uri="{FF2B5EF4-FFF2-40B4-BE49-F238E27FC236}">
                <a16:creationId xmlns:a16="http://schemas.microsoft.com/office/drawing/2014/main" id="{B342DDC9-CDE5-ACF8-F49F-F59019B8733F}"/>
              </a:ext>
            </a:extLst>
          </p:cNvPr>
          <p:cNvSpPr/>
          <p:nvPr/>
        </p:nvSpPr>
        <p:spPr>
          <a:xfrm>
            <a:off x="585788" y="642938"/>
            <a:ext cx="10872787" cy="5472112"/>
          </a:xfrm>
          <a:prstGeom prst="flowChartPunchedTap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3200" b="1" dirty="0">
                <a:solidFill>
                  <a:schemeClr val="tx1"/>
                </a:solidFill>
              </a:rPr>
              <a:t>Obed MANIRAGUHA</a:t>
            </a:r>
          </a:p>
          <a:p>
            <a:pPr algn="ctr"/>
            <a:r>
              <a:rPr lang="en-US" sz="3200" b="1" dirty="0">
                <a:solidFill>
                  <a:schemeClr val="tx1"/>
                </a:solidFill>
              </a:rPr>
              <a:t>University of Rwanda</a:t>
            </a:r>
          </a:p>
          <a:p>
            <a:pPr algn="ctr"/>
            <a:r>
              <a:rPr lang="en-US" sz="3200" b="1" dirty="0">
                <a:solidFill>
                  <a:schemeClr val="tx1"/>
                </a:solidFill>
              </a:rPr>
              <a:t>ASP2024 Alumna</a:t>
            </a:r>
          </a:p>
          <a:p>
            <a:pPr algn="ctr"/>
            <a:r>
              <a:rPr lang="en-US" sz="3200" b="1" dirty="0">
                <a:solidFill>
                  <a:schemeClr val="tx1"/>
                </a:solidFill>
              </a:rPr>
              <a:t>Tel: +250788274906</a:t>
            </a:r>
          </a:p>
          <a:p>
            <a:pPr algn="ctr"/>
            <a:r>
              <a:rPr lang="en-US" sz="3200" b="1" dirty="0">
                <a:solidFill>
                  <a:schemeClr val="tx1"/>
                </a:solidFill>
              </a:rPr>
              <a:t>Email: obdmnrgh7@gmail.com</a:t>
            </a:r>
          </a:p>
          <a:p>
            <a:pPr algn="ctr"/>
            <a:r>
              <a:rPr lang="en-US" sz="3200" b="1" dirty="0">
                <a:solidFill>
                  <a:schemeClr val="tx1"/>
                </a:solidFill>
              </a:rPr>
              <a:t>STATISTICAL EVALUATION OF SOLAR INDICES USING PRINCIPAL COMPONENT ANALYSIS</a:t>
            </a:r>
          </a:p>
        </p:txBody>
      </p:sp>
    </p:spTree>
    <p:extLst>
      <p:ext uri="{BB962C8B-B14F-4D97-AF65-F5344CB8AC3E}">
        <p14:creationId xmlns:p14="http://schemas.microsoft.com/office/powerpoint/2010/main" val="742718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D64FCF4-9EBC-BD5E-BC65-07F73E4534FC}"/>
              </a:ext>
            </a:extLst>
          </p:cNvPr>
          <p:cNvPicPr>
            <a:picLocks noChangeAspect="1"/>
          </p:cNvPicPr>
          <p:nvPr/>
        </p:nvPicPr>
        <p:blipFill>
          <a:blip r:embed="rId2"/>
          <a:stretch>
            <a:fillRect/>
          </a:stretch>
        </p:blipFill>
        <p:spPr>
          <a:xfrm>
            <a:off x="622653" y="1318950"/>
            <a:ext cx="5725707" cy="3380050"/>
          </a:xfrm>
          <a:prstGeom prst="rect">
            <a:avLst/>
          </a:prstGeom>
        </p:spPr>
      </p:pic>
      <p:pic>
        <p:nvPicPr>
          <p:cNvPr id="6" name="Picture 5">
            <a:extLst>
              <a:ext uri="{FF2B5EF4-FFF2-40B4-BE49-F238E27FC236}">
                <a16:creationId xmlns:a16="http://schemas.microsoft.com/office/drawing/2014/main" id="{C61F33B3-FA08-ADAA-9D8F-18712DB04BAF}"/>
              </a:ext>
            </a:extLst>
          </p:cNvPr>
          <p:cNvPicPr>
            <a:picLocks noChangeAspect="1"/>
          </p:cNvPicPr>
          <p:nvPr/>
        </p:nvPicPr>
        <p:blipFill>
          <a:blip r:embed="rId3"/>
          <a:stretch>
            <a:fillRect/>
          </a:stretch>
        </p:blipFill>
        <p:spPr>
          <a:xfrm>
            <a:off x="5894440" y="1318950"/>
            <a:ext cx="5058481" cy="3781953"/>
          </a:xfrm>
          <a:prstGeom prst="rect">
            <a:avLst/>
          </a:prstGeom>
        </p:spPr>
      </p:pic>
    </p:spTree>
    <p:extLst>
      <p:ext uri="{BB962C8B-B14F-4D97-AF65-F5344CB8AC3E}">
        <p14:creationId xmlns:p14="http://schemas.microsoft.com/office/powerpoint/2010/main" val="1344689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FE09D5-AEF0-D042-A681-878C4F660ED0}"/>
              </a:ext>
            </a:extLst>
          </p:cNvPr>
          <p:cNvSpPr txBox="1"/>
          <p:nvPr/>
        </p:nvSpPr>
        <p:spPr>
          <a:xfrm>
            <a:off x="673893" y="500063"/>
            <a:ext cx="10844213" cy="2649443"/>
          </a:xfrm>
          <a:prstGeom prst="rect">
            <a:avLst/>
          </a:prstGeom>
          <a:noFill/>
        </p:spPr>
        <p:txBody>
          <a:bodyPr wrap="square">
            <a:spAutoFit/>
          </a:bodyPr>
          <a:lstStyle/>
          <a:p>
            <a:pPr marL="0" marR="0">
              <a:lnSpc>
                <a:spcPct val="115000"/>
              </a:lnSpc>
              <a:spcAft>
                <a:spcPts val="800"/>
              </a:spcAft>
              <a:buNone/>
            </a:pPr>
            <a:r>
              <a:rPr lang="en-US" sz="1800" b="1" kern="100" dirty="0">
                <a:effectLst/>
                <a:latin typeface="Bell MT" panose="02020503060305020303" pitchFamily="18" charset="0"/>
                <a:ea typeface="Calibri" panose="020F0502020204030204" pitchFamily="34" charset="0"/>
                <a:cs typeface="Times New Roman" panose="02020603050405020304" pitchFamily="18" charset="0"/>
              </a:rPr>
              <a:t>Results – Which Index Performed Best?</a:t>
            </a:r>
            <a:endParaRPr lang="en-US" sz="1600" kern="100" dirty="0">
              <a:effectLst/>
              <a:latin typeface="Bell MT" panose="02020503060305020303" pitchFamily="18" charset="0"/>
              <a:ea typeface="Calibri" panose="020F0502020204030204" pitchFamily="34" charset="0"/>
              <a:cs typeface="Times New Roman" panose="02020603050405020304" pitchFamily="18" charset="0"/>
            </a:endParaRPr>
          </a:p>
          <a:p>
            <a:pPr marL="342900" marR="0" lvl="0" indent="-342900">
              <a:lnSpc>
                <a:spcPct val="115000"/>
              </a:lnSpc>
              <a:spcAft>
                <a:spcPts val="800"/>
              </a:spcAft>
              <a:buSzPts val="1000"/>
              <a:buFont typeface="Symbol" panose="05050102010706020507" pitchFamily="18" charset="2"/>
              <a:buChar char=""/>
              <a:tabLst>
                <a:tab pos="457200" algn="l"/>
              </a:tabLst>
            </a:pPr>
            <a:r>
              <a:rPr lang="en-US" sz="1800" kern="100" dirty="0">
                <a:effectLst/>
                <a:latin typeface="Bell MT" panose="02020503060305020303" pitchFamily="18" charset="0"/>
                <a:ea typeface="Calibri" panose="020F0502020204030204" pitchFamily="34" charset="0"/>
                <a:cs typeface="Times New Roman" panose="02020603050405020304" pitchFamily="18" charset="0"/>
              </a:rPr>
              <a:t>The </a:t>
            </a:r>
            <a:r>
              <a:rPr lang="en-US" sz="1800" b="1" kern="100" dirty="0">
                <a:effectLst/>
                <a:latin typeface="Bell MT" panose="02020503060305020303" pitchFamily="18" charset="0"/>
                <a:ea typeface="Calibri" panose="020F0502020204030204" pitchFamily="34" charset="0"/>
                <a:cs typeface="Times New Roman" panose="02020603050405020304" pitchFamily="18" charset="0"/>
              </a:rPr>
              <a:t>F10.7p</a:t>
            </a:r>
            <a:r>
              <a:rPr lang="en-US" sz="1800" kern="100" dirty="0">
                <a:effectLst/>
                <a:latin typeface="Bell MT" panose="02020503060305020303" pitchFamily="18" charset="0"/>
                <a:ea typeface="Calibri" panose="020F0502020204030204" pitchFamily="34" charset="0"/>
                <a:cs typeface="Times New Roman" panose="02020603050405020304" pitchFamily="18" charset="0"/>
              </a:rPr>
              <a:t> index showed </a:t>
            </a:r>
            <a:r>
              <a:rPr lang="en-US" sz="1800" b="1" kern="100" dirty="0">
                <a:effectLst/>
                <a:latin typeface="Bell MT" panose="02020503060305020303" pitchFamily="18" charset="0"/>
                <a:ea typeface="Calibri" panose="020F0502020204030204" pitchFamily="34" charset="0"/>
                <a:cs typeface="Times New Roman" panose="02020603050405020304" pitchFamily="18" charset="0"/>
              </a:rPr>
              <a:t>the lowest MAE (3.55)</a:t>
            </a:r>
            <a:r>
              <a:rPr lang="en-US" sz="1800" kern="100" dirty="0">
                <a:effectLst/>
                <a:latin typeface="Bell MT" panose="02020503060305020303" pitchFamily="18" charset="0"/>
                <a:ea typeface="Calibri" panose="020F0502020204030204" pitchFamily="34" charset="0"/>
                <a:cs typeface="Times New Roman" panose="02020603050405020304" pitchFamily="18" charset="0"/>
              </a:rPr>
              <a:t> and </a:t>
            </a:r>
            <a:r>
              <a:rPr lang="en-US" sz="1800" b="1" kern="100" dirty="0">
                <a:effectLst/>
                <a:latin typeface="Bell MT" panose="02020503060305020303" pitchFamily="18" charset="0"/>
                <a:ea typeface="Calibri" panose="020F0502020204030204" pitchFamily="34" charset="0"/>
                <a:cs typeface="Times New Roman" panose="02020603050405020304" pitchFamily="18" charset="0"/>
              </a:rPr>
              <a:t>highest correlation (94.19%)</a:t>
            </a:r>
            <a:r>
              <a:rPr lang="en-US" sz="1800" kern="100" dirty="0">
                <a:effectLst/>
                <a:latin typeface="Bell MT" panose="02020503060305020303" pitchFamily="18" charset="0"/>
                <a:ea typeface="Calibri" panose="020F0502020204030204" pitchFamily="34" charset="0"/>
                <a:cs typeface="Times New Roman" panose="02020603050405020304" pitchFamily="18" charset="0"/>
              </a:rPr>
              <a:t> with observed TEC, making it the best predictor.</a:t>
            </a:r>
            <a:endParaRPr lang="en-US" sz="1600" kern="100" dirty="0">
              <a:effectLst/>
              <a:latin typeface="Bell MT" panose="02020503060305020303" pitchFamily="18" charset="0"/>
              <a:ea typeface="Calibri" panose="020F0502020204030204" pitchFamily="34" charset="0"/>
              <a:cs typeface="Times New Roman" panose="02020603050405020304" pitchFamily="18" charset="0"/>
            </a:endParaRPr>
          </a:p>
          <a:p>
            <a:pPr marL="342900" marR="0" lvl="0" indent="-342900">
              <a:lnSpc>
                <a:spcPct val="115000"/>
              </a:lnSpc>
              <a:spcAft>
                <a:spcPts val="800"/>
              </a:spcAft>
              <a:buSzPts val="1000"/>
              <a:buFont typeface="Symbol" panose="05050102010706020507" pitchFamily="18" charset="2"/>
              <a:buChar char=""/>
              <a:tabLst>
                <a:tab pos="457200" algn="l"/>
              </a:tabLst>
            </a:pPr>
            <a:r>
              <a:rPr lang="en-US" sz="1800" b="1" kern="100" dirty="0">
                <a:effectLst/>
                <a:latin typeface="Bell MT" panose="02020503060305020303" pitchFamily="18" charset="0"/>
                <a:ea typeface="Calibri" panose="020F0502020204030204" pitchFamily="34" charset="0"/>
                <a:cs typeface="Times New Roman" panose="02020603050405020304" pitchFamily="18" charset="0"/>
              </a:rPr>
              <a:t>R12</a:t>
            </a:r>
            <a:r>
              <a:rPr lang="en-US" sz="1800" kern="100" dirty="0">
                <a:effectLst/>
                <a:latin typeface="Bell MT" panose="02020503060305020303" pitchFamily="18" charset="0"/>
                <a:ea typeface="Calibri" panose="020F0502020204030204" pitchFamily="34" charset="0"/>
                <a:cs typeface="Times New Roman" panose="02020603050405020304" pitchFamily="18" charset="0"/>
              </a:rPr>
              <a:t>, the 12-month smoothed sunspot number, also performed well, especially in capturing long-term trends.</a:t>
            </a:r>
            <a:endParaRPr lang="en-US" sz="1600" kern="100" dirty="0">
              <a:effectLst/>
              <a:latin typeface="Bell MT" panose="02020503060305020303" pitchFamily="18" charset="0"/>
              <a:ea typeface="Calibri" panose="020F0502020204030204" pitchFamily="34" charset="0"/>
              <a:cs typeface="Times New Roman" panose="02020603050405020304" pitchFamily="18" charset="0"/>
            </a:endParaRPr>
          </a:p>
          <a:p>
            <a:pPr marL="342900" marR="0" lvl="0" indent="-342900">
              <a:lnSpc>
                <a:spcPct val="115000"/>
              </a:lnSpc>
              <a:spcAft>
                <a:spcPts val="800"/>
              </a:spcAft>
              <a:buSzPts val="1000"/>
              <a:buFont typeface="Symbol" panose="05050102010706020507" pitchFamily="18" charset="2"/>
              <a:buChar char=""/>
              <a:tabLst>
                <a:tab pos="457200" algn="l"/>
              </a:tabLst>
            </a:pPr>
            <a:r>
              <a:rPr lang="en-US" sz="1800" kern="100" dirty="0">
                <a:effectLst/>
                <a:latin typeface="Bell MT" panose="02020503060305020303" pitchFamily="18" charset="0"/>
                <a:ea typeface="Calibri" panose="020F0502020204030204" pitchFamily="34" charset="0"/>
                <a:cs typeface="Times New Roman" panose="02020603050405020304" pitchFamily="18" charset="0"/>
              </a:rPr>
              <a:t>Other indices like SSN and raw F10.7 were less accurate.</a:t>
            </a:r>
            <a:endParaRPr lang="en-US" sz="1600" kern="100" dirty="0">
              <a:effectLst/>
              <a:latin typeface="Bell MT" panose="02020503060305020303" pitchFamily="18" charset="0"/>
              <a:ea typeface="Calibri" panose="020F0502020204030204" pitchFamily="34" charset="0"/>
              <a:cs typeface="Times New Roman" panose="02020603050405020304" pitchFamily="18" charset="0"/>
            </a:endParaRPr>
          </a:p>
          <a:p>
            <a:pPr>
              <a:buNone/>
            </a:pPr>
            <a:r>
              <a:rPr lang="en-US" sz="1800" dirty="0">
                <a:effectLst/>
                <a:latin typeface="Bell MT" panose="02020503060305020303" pitchFamily="18" charset="0"/>
                <a:ea typeface="Calibri" panose="020F0502020204030204" pitchFamily="34" charset="0"/>
                <a:cs typeface="Segoe UI Emoji" panose="020B0502040204020203" pitchFamily="34" charset="0"/>
              </a:rPr>
              <a:t>📌</a:t>
            </a:r>
            <a:r>
              <a:rPr lang="en-US" sz="1800" dirty="0">
                <a:effectLst/>
                <a:latin typeface="Bell MT" panose="02020503060305020303" pitchFamily="18" charset="0"/>
                <a:ea typeface="Calibri" panose="020F0502020204030204" pitchFamily="34" charset="0"/>
                <a:cs typeface="Times New Roman" panose="02020603050405020304" pitchFamily="18" charset="0"/>
              </a:rPr>
              <a:t> The success of F10.7p lies in its hybrid nature—it combines </a:t>
            </a:r>
            <a:r>
              <a:rPr lang="en-US" sz="1800" b="1" dirty="0">
                <a:effectLst/>
                <a:latin typeface="Bell MT" panose="02020503060305020303" pitchFamily="18" charset="0"/>
                <a:ea typeface="Calibri" panose="020F0502020204030204" pitchFamily="34" charset="0"/>
                <a:cs typeface="Times New Roman" panose="02020603050405020304" pitchFamily="18" charset="0"/>
              </a:rPr>
              <a:t>real-time solar flux</a:t>
            </a:r>
            <a:r>
              <a:rPr lang="en-US" sz="1800" dirty="0">
                <a:effectLst/>
                <a:latin typeface="Bell MT" panose="02020503060305020303" pitchFamily="18" charset="0"/>
                <a:ea typeface="Calibri" panose="020F0502020204030204" pitchFamily="34" charset="0"/>
                <a:cs typeface="Times New Roman" panose="02020603050405020304" pitchFamily="18" charset="0"/>
              </a:rPr>
              <a:t> (F10.7) with a </a:t>
            </a:r>
            <a:r>
              <a:rPr lang="en-US" sz="1800" b="1" dirty="0">
                <a:effectLst/>
                <a:latin typeface="Bell MT" panose="02020503060305020303" pitchFamily="18" charset="0"/>
                <a:ea typeface="Calibri" panose="020F0502020204030204" pitchFamily="34" charset="0"/>
                <a:cs typeface="Times New Roman" panose="02020603050405020304" pitchFamily="18" charset="0"/>
              </a:rPr>
              <a:t>smoothed average</a:t>
            </a:r>
            <a:r>
              <a:rPr lang="en-US" sz="1800" dirty="0">
                <a:effectLst/>
                <a:latin typeface="Bell MT" panose="02020503060305020303" pitchFamily="18" charset="0"/>
                <a:ea typeface="Calibri" panose="020F0502020204030204" pitchFamily="34" charset="0"/>
                <a:cs typeface="Times New Roman" panose="02020603050405020304" pitchFamily="18" charset="0"/>
              </a:rPr>
              <a:t> (F10.7</a:t>
            </a:r>
            <a:r>
              <a:rPr lang="en-US" sz="1800" baseline="-25000" dirty="0">
                <a:effectLst/>
                <a:latin typeface="Bell MT" panose="02020503060305020303" pitchFamily="18" charset="0"/>
                <a:ea typeface="Calibri" panose="020F0502020204030204" pitchFamily="34" charset="0"/>
                <a:cs typeface="Times New Roman" panose="02020603050405020304" pitchFamily="18" charset="0"/>
              </a:rPr>
              <a:t>81</a:t>
            </a:r>
            <a:r>
              <a:rPr lang="en-US" sz="1800" dirty="0">
                <a:effectLst/>
                <a:latin typeface="Bell MT" panose="02020503060305020303" pitchFamily="18" charset="0"/>
                <a:ea typeface="Calibri" panose="020F0502020204030204" pitchFamily="34" charset="0"/>
                <a:cs typeface="Times New Roman" panose="02020603050405020304" pitchFamily="18" charset="0"/>
              </a:rPr>
              <a:t>), balancing short-term and long-term variability</a:t>
            </a:r>
            <a:endParaRPr lang="en-US" dirty="0">
              <a:latin typeface="Bell MT" panose="02020503060305020303" pitchFamily="18" charset="0"/>
            </a:endParaRPr>
          </a:p>
        </p:txBody>
      </p:sp>
      <p:pic>
        <p:nvPicPr>
          <p:cNvPr id="4" name="Picture 3">
            <a:extLst>
              <a:ext uri="{FF2B5EF4-FFF2-40B4-BE49-F238E27FC236}">
                <a16:creationId xmlns:a16="http://schemas.microsoft.com/office/drawing/2014/main" id="{1C2342DD-4B30-3B90-0B35-411977DF88B0}"/>
              </a:ext>
            </a:extLst>
          </p:cNvPr>
          <p:cNvPicPr>
            <a:picLocks noChangeAspect="1"/>
          </p:cNvPicPr>
          <p:nvPr/>
        </p:nvPicPr>
        <p:blipFill>
          <a:blip r:embed="rId2"/>
          <a:stretch>
            <a:fillRect/>
          </a:stretch>
        </p:blipFill>
        <p:spPr>
          <a:xfrm>
            <a:off x="875937" y="3149506"/>
            <a:ext cx="4581889" cy="2956868"/>
          </a:xfrm>
          <a:prstGeom prst="rect">
            <a:avLst/>
          </a:prstGeom>
        </p:spPr>
      </p:pic>
      <p:pic>
        <p:nvPicPr>
          <p:cNvPr id="6" name="Picture 5">
            <a:extLst>
              <a:ext uri="{FF2B5EF4-FFF2-40B4-BE49-F238E27FC236}">
                <a16:creationId xmlns:a16="http://schemas.microsoft.com/office/drawing/2014/main" id="{FB0F80C2-F923-3582-930F-78E11F9611C1}"/>
              </a:ext>
            </a:extLst>
          </p:cNvPr>
          <p:cNvPicPr>
            <a:picLocks noChangeAspect="1"/>
          </p:cNvPicPr>
          <p:nvPr/>
        </p:nvPicPr>
        <p:blipFill>
          <a:blip r:embed="rId3"/>
          <a:stretch>
            <a:fillRect/>
          </a:stretch>
        </p:blipFill>
        <p:spPr>
          <a:xfrm>
            <a:off x="5457826" y="3149506"/>
            <a:ext cx="4581889" cy="3030090"/>
          </a:xfrm>
          <a:prstGeom prst="rect">
            <a:avLst/>
          </a:prstGeom>
        </p:spPr>
      </p:pic>
    </p:spTree>
    <p:extLst>
      <p:ext uri="{BB962C8B-B14F-4D97-AF65-F5344CB8AC3E}">
        <p14:creationId xmlns:p14="http://schemas.microsoft.com/office/powerpoint/2010/main" val="1585727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4E3AD-638D-E082-D138-4646D09F317B}"/>
              </a:ext>
            </a:extLst>
          </p:cNvPr>
          <p:cNvSpPr>
            <a:spLocks noGrp="1"/>
          </p:cNvSpPr>
          <p:nvPr>
            <p:ph type="title"/>
          </p:nvPr>
        </p:nvSpPr>
        <p:spPr/>
        <p:txBody>
          <a:bodyPr/>
          <a:lstStyle/>
          <a:p>
            <a:r>
              <a:rPr lang="en-US" b="1" dirty="0">
                <a:latin typeface="Baskerville Old Face" panose="02020602080505020303" pitchFamily="18" charset="0"/>
              </a:rPr>
              <a:t>Impact for Africa and Global Relevance </a:t>
            </a:r>
            <a:endParaRPr lang="en-US" dirty="0">
              <a:latin typeface="Baskerville Old Face" panose="02020602080505020303" pitchFamily="18" charset="0"/>
            </a:endParaRPr>
          </a:p>
        </p:txBody>
      </p:sp>
      <p:sp>
        <p:nvSpPr>
          <p:cNvPr id="3" name="Content Placeholder 2">
            <a:extLst>
              <a:ext uri="{FF2B5EF4-FFF2-40B4-BE49-F238E27FC236}">
                <a16:creationId xmlns:a16="http://schemas.microsoft.com/office/drawing/2014/main" id="{51AE78DA-F5FD-C433-6D10-813AFC1624EB}"/>
              </a:ext>
            </a:extLst>
          </p:cNvPr>
          <p:cNvSpPr>
            <a:spLocks noGrp="1"/>
          </p:cNvSpPr>
          <p:nvPr>
            <p:ph sz="half" idx="1"/>
          </p:nvPr>
        </p:nvSpPr>
        <p:spPr/>
        <p:txBody>
          <a:bodyPr>
            <a:normAutofit fontScale="70000" lnSpcReduction="20000"/>
          </a:bodyPr>
          <a:lstStyle/>
          <a:p>
            <a:pPr lvl="0"/>
            <a:r>
              <a:rPr lang="en-US" dirty="0">
                <a:latin typeface="Bell MT" panose="02020503060305020303" pitchFamily="18" charset="0"/>
              </a:rPr>
              <a:t>Africa, especially equatorial countries like Rwanda, Kenya, Nigeria, and Uganda, experiences </a:t>
            </a:r>
            <a:r>
              <a:rPr lang="en-US" b="1" dirty="0">
                <a:latin typeface="Bell MT" panose="02020503060305020303" pitchFamily="18" charset="0"/>
              </a:rPr>
              <a:t>strong ionospheric variations</a:t>
            </a:r>
            <a:r>
              <a:rPr lang="en-US" dirty="0">
                <a:latin typeface="Bell MT" panose="02020503060305020303" pitchFamily="18" charset="0"/>
              </a:rPr>
              <a:t>.</a:t>
            </a:r>
            <a:endParaRPr lang="en-US" sz="2400" dirty="0">
              <a:latin typeface="Bell MT" panose="02020503060305020303" pitchFamily="18" charset="0"/>
            </a:endParaRPr>
          </a:p>
          <a:p>
            <a:pPr lvl="0"/>
            <a:r>
              <a:rPr lang="en-US" dirty="0">
                <a:latin typeface="Bell MT" panose="02020503060305020303" pitchFamily="18" charset="0"/>
              </a:rPr>
              <a:t>Yet, Africa lacks many real-time ionospheric models tailored to its unique geophysical location.</a:t>
            </a:r>
            <a:endParaRPr lang="en-US" sz="2400" dirty="0">
              <a:latin typeface="Bell MT" panose="02020503060305020303" pitchFamily="18" charset="0"/>
            </a:endParaRPr>
          </a:p>
          <a:p>
            <a:pPr lvl="0"/>
            <a:r>
              <a:rPr lang="en-US" dirty="0">
                <a:latin typeface="Bell MT" panose="02020503060305020303" pitchFamily="18" charset="0"/>
              </a:rPr>
              <a:t>This study provides a data-driven foundation to </a:t>
            </a:r>
            <a:r>
              <a:rPr lang="en-US" b="1" dirty="0">
                <a:latin typeface="Bell MT" panose="02020503060305020303" pitchFamily="18" charset="0"/>
              </a:rPr>
              <a:t>build region-specific space weather models</a:t>
            </a:r>
            <a:r>
              <a:rPr lang="en-US" dirty="0">
                <a:latin typeface="Bell MT" panose="02020503060305020303" pitchFamily="18" charset="0"/>
              </a:rPr>
              <a:t>, enhancing </a:t>
            </a:r>
            <a:r>
              <a:rPr lang="en-US" b="1" dirty="0">
                <a:latin typeface="Bell MT" panose="02020503060305020303" pitchFamily="18" charset="0"/>
              </a:rPr>
              <a:t>resilience</a:t>
            </a:r>
            <a:r>
              <a:rPr lang="en-US" dirty="0">
                <a:latin typeface="Bell MT" panose="02020503060305020303" pitchFamily="18" charset="0"/>
              </a:rPr>
              <a:t> for:</a:t>
            </a:r>
            <a:endParaRPr lang="en-US" sz="2400" dirty="0">
              <a:latin typeface="Bell MT" panose="02020503060305020303" pitchFamily="18" charset="0"/>
            </a:endParaRPr>
          </a:p>
          <a:p>
            <a:pPr lvl="1"/>
            <a:r>
              <a:rPr lang="en-US" b="1" dirty="0">
                <a:latin typeface="Bell MT" panose="02020503060305020303" pitchFamily="18" charset="0"/>
              </a:rPr>
              <a:t>Aviation</a:t>
            </a:r>
            <a:endParaRPr lang="en-US" sz="2000" dirty="0">
              <a:latin typeface="Bell MT" panose="02020503060305020303" pitchFamily="18" charset="0"/>
            </a:endParaRPr>
          </a:p>
          <a:p>
            <a:pPr lvl="1"/>
            <a:r>
              <a:rPr lang="en-US" b="1" dirty="0">
                <a:latin typeface="Bell MT" panose="02020503060305020303" pitchFamily="18" charset="0"/>
              </a:rPr>
              <a:t>Telecom and Satellite Services</a:t>
            </a:r>
            <a:endParaRPr lang="en-US" sz="2000" dirty="0">
              <a:latin typeface="Bell MT" panose="02020503060305020303" pitchFamily="18" charset="0"/>
            </a:endParaRPr>
          </a:p>
          <a:p>
            <a:pPr lvl="1"/>
            <a:r>
              <a:rPr lang="en-US" b="1" dirty="0">
                <a:latin typeface="Bell MT" panose="02020503060305020303" pitchFamily="18" charset="0"/>
              </a:rPr>
              <a:t>Military and Civil Navigation Systems</a:t>
            </a:r>
            <a:endParaRPr lang="en-US" sz="2000" dirty="0">
              <a:latin typeface="Bell MT" panose="02020503060305020303" pitchFamily="18" charset="0"/>
            </a:endParaRPr>
          </a:p>
          <a:p>
            <a:pPr marL="0" indent="0">
              <a:buNone/>
            </a:pPr>
            <a:endParaRPr lang="en-US" dirty="0"/>
          </a:p>
        </p:txBody>
      </p:sp>
      <p:sp>
        <p:nvSpPr>
          <p:cNvPr id="4" name="Content Placeholder 3">
            <a:extLst>
              <a:ext uri="{FF2B5EF4-FFF2-40B4-BE49-F238E27FC236}">
                <a16:creationId xmlns:a16="http://schemas.microsoft.com/office/drawing/2014/main" id="{D54309AD-E816-3D1F-FD04-2B9633B0E6D5}"/>
              </a:ext>
            </a:extLst>
          </p:cNvPr>
          <p:cNvSpPr>
            <a:spLocks noGrp="1"/>
          </p:cNvSpPr>
          <p:nvPr>
            <p:ph sz="half" idx="2"/>
          </p:nvPr>
        </p:nvSpPr>
        <p:spPr/>
        <p:txBody>
          <a:bodyPr>
            <a:normAutofit fontScale="70000" lnSpcReduction="20000"/>
          </a:bodyPr>
          <a:lstStyle/>
          <a:p>
            <a:pPr lvl="0"/>
            <a:r>
              <a:rPr lang="en-US" dirty="0">
                <a:latin typeface="Bell MT" panose="02020503060305020303" pitchFamily="18" charset="0"/>
              </a:rPr>
              <a:t>Globally, our findings support more accurate modeling of ionospheric behavior, which is </a:t>
            </a:r>
            <a:r>
              <a:rPr lang="en-US" b="1" dirty="0">
                <a:latin typeface="Bell MT" panose="02020503060305020303" pitchFamily="18" charset="0"/>
              </a:rPr>
              <a:t>vital for timing systems, global positioning, and radio propagation</a:t>
            </a:r>
            <a:r>
              <a:rPr lang="en-US" dirty="0">
                <a:latin typeface="Bell MT" panose="02020503060305020303" pitchFamily="18" charset="0"/>
              </a:rPr>
              <a:t>.</a:t>
            </a:r>
          </a:p>
          <a:p>
            <a:pPr lvl="0"/>
            <a:r>
              <a:rPr lang="en-US" dirty="0">
                <a:latin typeface="Bell MT" panose="02020503060305020303" pitchFamily="18" charset="0"/>
              </a:rPr>
              <a:t>By recommending a statistically validated solar proxy (F10.7p), this study contributes to </a:t>
            </a:r>
            <a:r>
              <a:rPr lang="en-US" b="1" dirty="0">
                <a:latin typeface="Bell MT" panose="02020503060305020303" pitchFamily="18" charset="0"/>
              </a:rPr>
              <a:t>standardizing space weather forecasting methods</a:t>
            </a:r>
            <a:r>
              <a:rPr lang="en-US" dirty="0">
                <a:latin typeface="Bell MT" panose="02020503060305020303" pitchFamily="18" charset="0"/>
              </a:rPr>
              <a:t> across the world.</a:t>
            </a:r>
          </a:p>
          <a:p>
            <a:pPr marL="0" indent="0">
              <a:buNone/>
            </a:pPr>
            <a:endParaRPr lang="en-US" dirty="0"/>
          </a:p>
        </p:txBody>
      </p:sp>
    </p:spTree>
    <p:extLst>
      <p:ext uri="{BB962C8B-B14F-4D97-AF65-F5344CB8AC3E}">
        <p14:creationId xmlns:p14="http://schemas.microsoft.com/office/powerpoint/2010/main" val="4135148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F9CBA1-2FD5-DA69-FD2D-BEFCA94D4E55}"/>
              </a:ext>
            </a:extLst>
          </p:cNvPr>
          <p:cNvSpPr txBox="1"/>
          <p:nvPr/>
        </p:nvSpPr>
        <p:spPr>
          <a:xfrm>
            <a:off x="1452562" y="714376"/>
            <a:ext cx="9286875" cy="6383158"/>
          </a:xfrm>
          <a:prstGeom prst="rect">
            <a:avLst/>
          </a:prstGeom>
          <a:noFill/>
        </p:spPr>
        <p:txBody>
          <a:bodyPr wrap="square">
            <a:spAutoFit/>
          </a:bodyPr>
          <a:lstStyle/>
          <a:p>
            <a:pPr marL="0" marR="0">
              <a:lnSpc>
                <a:spcPct val="115000"/>
              </a:lnSpc>
              <a:spcAft>
                <a:spcPts val="800"/>
              </a:spcAft>
              <a:buNone/>
            </a:pPr>
            <a:r>
              <a:rPr lang="en-US" sz="1400" b="1" kern="100" dirty="0">
                <a:effectLst/>
                <a:latin typeface="Bell MT" panose="02020503060305020303" pitchFamily="18" charset="0"/>
                <a:ea typeface="Calibri" panose="020F0502020204030204" pitchFamily="34" charset="0"/>
                <a:cs typeface="Times New Roman" panose="02020603050405020304" pitchFamily="18" charset="0"/>
              </a:rPr>
              <a:t>. </a:t>
            </a:r>
            <a:r>
              <a:rPr lang="en-US" sz="2400" b="1" kern="100" dirty="0">
                <a:effectLst/>
                <a:latin typeface="Bell MT" panose="02020503060305020303" pitchFamily="18" charset="0"/>
                <a:ea typeface="Calibri" panose="020F0502020204030204" pitchFamily="34" charset="0"/>
                <a:cs typeface="Times New Roman" panose="02020603050405020304" pitchFamily="18" charset="0"/>
              </a:rPr>
              <a:t>Conclusion and Recommendations </a:t>
            </a:r>
            <a:endParaRPr lang="en-US" sz="2400" kern="100" dirty="0">
              <a:effectLst/>
              <a:latin typeface="Bell MT" panose="02020503060305020303" pitchFamily="18" charset="0"/>
              <a:ea typeface="Calibri" panose="020F0502020204030204" pitchFamily="34" charset="0"/>
              <a:cs typeface="Times New Roman" panose="02020603050405020304" pitchFamily="18" charset="0"/>
            </a:endParaRPr>
          </a:p>
          <a:p>
            <a:pPr marL="342900" marR="0" lvl="0" indent="-342900">
              <a:lnSpc>
                <a:spcPct val="115000"/>
              </a:lnSpc>
              <a:spcAft>
                <a:spcPts val="800"/>
              </a:spcAft>
              <a:buSzPts val="1000"/>
              <a:buFont typeface="Symbol" panose="05050102010706020507" pitchFamily="18" charset="2"/>
              <a:buChar char=""/>
              <a:tabLst>
                <a:tab pos="457200" algn="l"/>
              </a:tabLst>
            </a:pPr>
            <a:r>
              <a:rPr lang="en-US" sz="2400" b="1" kern="100" dirty="0">
                <a:effectLst/>
                <a:latin typeface="Bell MT" panose="02020503060305020303" pitchFamily="18" charset="0"/>
                <a:ea typeface="Calibri" panose="020F0502020204030204" pitchFamily="34" charset="0"/>
                <a:cs typeface="Times New Roman" panose="02020603050405020304" pitchFamily="18" charset="0"/>
              </a:rPr>
              <a:t>F10.7p is the most accurate solar index</a:t>
            </a:r>
            <a:r>
              <a:rPr lang="en-US" sz="2400" kern="100" dirty="0">
                <a:effectLst/>
                <a:latin typeface="Bell MT" panose="02020503060305020303" pitchFamily="18" charset="0"/>
                <a:ea typeface="Calibri" panose="020F0502020204030204" pitchFamily="34" charset="0"/>
                <a:cs typeface="Times New Roman" panose="02020603050405020304" pitchFamily="18" charset="0"/>
              </a:rPr>
              <a:t> for modeling storm-time TEC and should be adopted in space weather forecasting tools.</a:t>
            </a:r>
          </a:p>
          <a:p>
            <a:pPr marL="342900" marR="0" lvl="0" indent="-342900">
              <a:lnSpc>
                <a:spcPct val="115000"/>
              </a:lnSpc>
              <a:spcAft>
                <a:spcPts val="800"/>
              </a:spcAft>
              <a:buSzPts val="1000"/>
              <a:buFont typeface="Symbol" panose="05050102010706020507" pitchFamily="18" charset="2"/>
              <a:buChar char=""/>
              <a:tabLst>
                <a:tab pos="457200" algn="l"/>
              </a:tabLst>
            </a:pPr>
            <a:r>
              <a:rPr lang="en-US" sz="2400" kern="100" dirty="0">
                <a:effectLst/>
                <a:latin typeface="Bell MT" panose="02020503060305020303" pitchFamily="18" charset="0"/>
                <a:ea typeface="Calibri" panose="020F0502020204030204" pitchFamily="34" charset="0"/>
                <a:cs typeface="Times New Roman" panose="02020603050405020304" pitchFamily="18" charset="0"/>
              </a:rPr>
              <a:t>For best results, we recommend a </a:t>
            </a:r>
            <a:r>
              <a:rPr lang="en-US" sz="2400" b="1" kern="100" dirty="0">
                <a:effectLst/>
                <a:latin typeface="Bell MT" panose="02020503060305020303" pitchFamily="18" charset="0"/>
                <a:ea typeface="Calibri" panose="020F0502020204030204" pitchFamily="34" charset="0"/>
                <a:cs typeface="Times New Roman" panose="02020603050405020304" pitchFamily="18" charset="0"/>
              </a:rPr>
              <a:t>hybrid approach</a:t>
            </a:r>
            <a:r>
              <a:rPr lang="en-US" sz="2400" kern="100" dirty="0">
                <a:effectLst/>
                <a:latin typeface="Bell MT" panose="02020503060305020303" pitchFamily="18" charset="0"/>
                <a:ea typeface="Calibri" panose="020F0502020204030204" pitchFamily="34" charset="0"/>
                <a:cs typeface="Times New Roman" panose="02020603050405020304" pitchFamily="18" charset="0"/>
              </a:rPr>
              <a:t>, combining </a:t>
            </a:r>
            <a:r>
              <a:rPr lang="en-US" sz="2400" b="1" kern="100" dirty="0">
                <a:effectLst/>
                <a:latin typeface="Bell MT" panose="02020503060305020303" pitchFamily="18" charset="0"/>
                <a:ea typeface="Calibri" panose="020F0502020204030204" pitchFamily="34" charset="0"/>
                <a:cs typeface="Times New Roman" panose="02020603050405020304" pitchFamily="18" charset="0"/>
              </a:rPr>
              <a:t>F10.7p with R12</a:t>
            </a:r>
            <a:r>
              <a:rPr lang="en-US" sz="2400" kern="100" dirty="0">
                <a:effectLst/>
                <a:latin typeface="Bell MT" panose="02020503060305020303" pitchFamily="18" charset="0"/>
                <a:ea typeface="Calibri" panose="020F0502020204030204" pitchFamily="34" charset="0"/>
                <a:cs typeface="Times New Roman" panose="02020603050405020304" pitchFamily="18" charset="0"/>
              </a:rPr>
              <a:t>, and updating models frequently with real-time data.</a:t>
            </a:r>
          </a:p>
          <a:p>
            <a:pPr marL="342900" marR="0" lvl="0" indent="-342900">
              <a:lnSpc>
                <a:spcPct val="115000"/>
              </a:lnSpc>
              <a:spcAft>
                <a:spcPts val="800"/>
              </a:spcAft>
              <a:buSzPts val="1000"/>
              <a:buFont typeface="Symbol" panose="05050102010706020507" pitchFamily="18" charset="2"/>
              <a:buChar char=""/>
              <a:tabLst>
                <a:tab pos="457200" algn="l"/>
              </a:tabLst>
            </a:pPr>
            <a:r>
              <a:rPr lang="en-US" sz="2400" kern="100" dirty="0">
                <a:effectLst/>
                <a:latin typeface="Bell MT" panose="02020503060305020303" pitchFamily="18" charset="0"/>
                <a:ea typeface="Calibri" panose="020F0502020204030204" pitchFamily="34" charset="0"/>
                <a:cs typeface="Times New Roman" panose="02020603050405020304" pitchFamily="18" charset="0"/>
              </a:rPr>
              <a:t>Policymakers, space weather agencies, and scientific institutions in Africa should invest in:</a:t>
            </a:r>
          </a:p>
          <a:p>
            <a:pPr marL="742950" marR="0" lvl="1" indent="-285750">
              <a:lnSpc>
                <a:spcPct val="115000"/>
              </a:lnSpc>
              <a:spcAft>
                <a:spcPts val="800"/>
              </a:spcAft>
              <a:buSzPts val="1000"/>
              <a:buFont typeface="Courier New" panose="02070309020205020404" pitchFamily="49" charset="0"/>
              <a:buChar char="o"/>
              <a:tabLst>
                <a:tab pos="914400" algn="l"/>
              </a:tabLst>
            </a:pPr>
            <a:r>
              <a:rPr lang="en-US" sz="2400" b="1" kern="100" dirty="0">
                <a:effectLst/>
                <a:latin typeface="Bell MT" panose="02020503060305020303" pitchFamily="18" charset="0"/>
                <a:ea typeface="Calibri" panose="020F0502020204030204" pitchFamily="34" charset="0"/>
                <a:cs typeface="Times New Roman" panose="02020603050405020304" pitchFamily="18" charset="0"/>
              </a:rPr>
              <a:t>Regional TEC monitoring</a:t>
            </a:r>
            <a:endParaRPr lang="en-US" sz="2400" kern="100" dirty="0">
              <a:effectLst/>
              <a:latin typeface="Bell MT" panose="02020503060305020303" pitchFamily="18" charset="0"/>
              <a:ea typeface="Calibri" panose="020F0502020204030204" pitchFamily="34" charset="0"/>
              <a:cs typeface="Times New Roman" panose="02020603050405020304" pitchFamily="18" charset="0"/>
            </a:endParaRPr>
          </a:p>
          <a:p>
            <a:pPr marL="742950" marR="0" lvl="1" indent="-285750">
              <a:lnSpc>
                <a:spcPct val="115000"/>
              </a:lnSpc>
              <a:spcAft>
                <a:spcPts val="800"/>
              </a:spcAft>
              <a:buSzPts val="1000"/>
              <a:buFont typeface="Courier New" panose="02070309020205020404" pitchFamily="49" charset="0"/>
              <a:buChar char="o"/>
              <a:tabLst>
                <a:tab pos="914400" algn="l"/>
              </a:tabLst>
            </a:pPr>
            <a:r>
              <a:rPr lang="en-US" sz="2400" b="1" kern="100" dirty="0">
                <a:effectLst/>
                <a:latin typeface="Bell MT" panose="02020503060305020303" pitchFamily="18" charset="0"/>
                <a:ea typeface="Calibri" panose="020F0502020204030204" pitchFamily="34" charset="0"/>
                <a:cs typeface="Times New Roman" panose="02020603050405020304" pitchFamily="18" charset="0"/>
              </a:rPr>
              <a:t>Open-access ionospheric datasets</a:t>
            </a:r>
            <a:endParaRPr lang="en-US" sz="2400" kern="100" dirty="0">
              <a:effectLst/>
              <a:latin typeface="Bell MT" panose="02020503060305020303" pitchFamily="18" charset="0"/>
              <a:ea typeface="Calibri" panose="020F0502020204030204" pitchFamily="34" charset="0"/>
              <a:cs typeface="Times New Roman" panose="02020603050405020304" pitchFamily="18" charset="0"/>
            </a:endParaRPr>
          </a:p>
          <a:p>
            <a:pPr marL="742950" marR="0" lvl="1" indent="-285750">
              <a:lnSpc>
                <a:spcPct val="115000"/>
              </a:lnSpc>
              <a:spcAft>
                <a:spcPts val="800"/>
              </a:spcAft>
              <a:buSzPts val="1000"/>
              <a:buFont typeface="Courier New" panose="02070309020205020404" pitchFamily="49" charset="0"/>
              <a:buChar char="o"/>
              <a:tabLst>
                <a:tab pos="914400" algn="l"/>
              </a:tabLst>
            </a:pPr>
            <a:r>
              <a:rPr lang="en-US" sz="2400" b="1" kern="100" dirty="0">
                <a:effectLst/>
                <a:latin typeface="Bell MT" panose="02020503060305020303" pitchFamily="18" charset="0"/>
                <a:ea typeface="Calibri" panose="020F0502020204030204" pitchFamily="34" charset="0"/>
                <a:cs typeface="Times New Roman" panose="02020603050405020304" pitchFamily="18" charset="0"/>
              </a:rPr>
              <a:t>Capacity building in data-driven modeling</a:t>
            </a:r>
          </a:p>
          <a:p>
            <a:pPr marL="742950" marR="0" lvl="1" indent="-285750">
              <a:lnSpc>
                <a:spcPct val="115000"/>
              </a:lnSpc>
              <a:spcAft>
                <a:spcPts val="800"/>
              </a:spcAft>
              <a:buSzPts val="1000"/>
              <a:buFont typeface="Courier New" panose="02070309020205020404" pitchFamily="49" charset="0"/>
              <a:buChar char="o"/>
              <a:tabLst>
                <a:tab pos="914400" algn="l"/>
              </a:tabLst>
            </a:pPr>
            <a:endParaRPr lang="en-US" sz="1400" b="1" kern="100" dirty="0">
              <a:latin typeface="Bell MT" panose="02020503060305020303" pitchFamily="18" charset="0"/>
              <a:ea typeface="Calibri" panose="020F0502020204030204" pitchFamily="34" charset="0"/>
              <a:cs typeface="Times New Roman" panose="02020603050405020304" pitchFamily="18" charset="0"/>
            </a:endParaRPr>
          </a:p>
          <a:p>
            <a:pPr marL="742950" marR="0" lvl="1" indent="-285750">
              <a:lnSpc>
                <a:spcPct val="115000"/>
              </a:lnSpc>
              <a:spcAft>
                <a:spcPts val="800"/>
              </a:spcAft>
              <a:buSzPts val="1000"/>
              <a:buFont typeface="Courier New" panose="02070309020205020404" pitchFamily="49" charset="0"/>
              <a:buChar char="o"/>
              <a:tabLst>
                <a:tab pos="914400" algn="l"/>
              </a:tabLst>
            </a:pPr>
            <a:endParaRPr lang="en-US" sz="1400" b="1" kern="100" dirty="0">
              <a:effectLst/>
              <a:latin typeface="Bell MT" panose="02020503060305020303" pitchFamily="18" charset="0"/>
              <a:ea typeface="Calibri" panose="020F0502020204030204" pitchFamily="34" charset="0"/>
              <a:cs typeface="Times New Roman" panose="02020603050405020304" pitchFamily="18" charset="0"/>
            </a:endParaRPr>
          </a:p>
          <a:p>
            <a:pPr marL="742950" marR="0" lvl="1" indent="-285750">
              <a:lnSpc>
                <a:spcPct val="115000"/>
              </a:lnSpc>
              <a:spcAft>
                <a:spcPts val="800"/>
              </a:spcAft>
              <a:buSzPts val="1000"/>
              <a:buFont typeface="Courier New" panose="02070309020205020404" pitchFamily="49" charset="0"/>
              <a:buChar char="o"/>
              <a:tabLst>
                <a:tab pos="914400" algn="l"/>
              </a:tabLst>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34047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A07C3D-8243-F625-B5A6-F629FDACC29F}"/>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F813006B-A2D2-C196-B956-FDADDCC3A725}"/>
              </a:ext>
            </a:extLst>
          </p:cNvPr>
          <p:cNvSpPr txBox="1"/>
          <p:nvPr/>
        </p:nvSpPr>
        <p:spPr>
          <a:xfrm>
            <a:off x="740569" y="2886076"/>
            <a:ext cx="10710862" cy="1945020"/>
          </a:xfrm>
          <a:prstGeom prst="rect">
            <a:avLst/>
          </a:prstGeom>
          <a:noFill/>
        </p:spPr>
        <p:txBody>
          <a:bodyPr wrap="square">
            <a:spAutoFit/>
          </a:bodyPr>
          <a:lstStyle/>
          <a:p>
            <a:pPr marL="0" marR="0">
              <a:lnSpc>
                <a:spcPct val="115000"/>
              </a:lnSpc>
              <a:spcAft>
                <a:spcPts val="800"/>
              </a:spcAft>
              <a:buNone/>
            </a:pPr>
            <a:r>
              <a:rPr lang="en-US" sz="4800" b="1" kern="100" dirty="0">
                <a:effectLst/>
                <a:latin typeface="Bell MT" panose="02020503060305020303" pitchFamily="18" charset="0"/>
                <a:ea typeface="Calibri" panose="020F0502020204030204" pitchFamily="34" charset="0"/>
                <a:cs typeface="Times New Roman" panose="02020603050405020304" pitchFamily="18" charset="0"/>
              </a:rPr>
              <a:t>.</a:t>
            </a:r>
            <a:r>
              <a:rPr lang="en-US" sz="4800" kern="100" dirty="0">
                <a:effectLst/>
                <a:latin typeface="Bell MT" panose="02020503060305020303" pitchFamily="18" charset="0"/>
                <a:ea typeface="Calibri" panose="020F0502020204030204" pitchFamily="34" charset="0"/>
                <a:cs typeface="Times New Roman" panose="02020603050405020304" pitchFamily="18" charset="0"/>
              </a:rPr>
              <a:t>!!!!!!!!!!!!!!!!!!!!!!!!!!!THANK YOU!!!!!!!!!!!!!!!!!!!!!</a:t>
            </a:r>
          </a:p>
          <a:p>
            <a:pPr marL="742950" marR="0" lvl="1" indent="-285750">
              <a:lnSpc>
                <a:spcPct val="115000"/>
              </a:lnSpc>
              <a:spcAft>
                <a:spcPts val="800"/>
              </a:spcAft>
              <a:buSzPts val="1000"/>
              <a:buFont typeface="Courier New" panose="02070309020205020404" pitchFamily="49" charset="0"/>
              <a:buChar char="o"/>
              <a:tabLst>
                <a:tab pos="914400" algn="l"/>
              </a:tabLst>
            </a:pPr>
            <a:endParaRPr lang="en-US" sz="1400" b="1" kern="100" dirty="0">
              <a:latin typeface="Bell MT" panose="02020503060305020303" pitchFamily="18" charset="0"/>
              <a:ea typeface="Calibri" panose="020F0502020204030204" pitchFamily="34" charset="0"/>
              <a:cs typeface="Times New Roman" panose="02020603050405020304" pitchFamily="18" charset="0"/>
            </a:endParaRPr>
          </a:p>
          <a:p>
            <a:pPr marL="742950" marR="0" lvl="1" indent="-285750">
              <a:lnSpc>
                <a:spcPct val="115000"/>
              </a:lnSpc>
              <a:spcAft>
                <a:spcPts val="800"/>
              </a:spcAft>
              <a:buSzPts val="1000"/>
              <a:buFont typeface="Courier New" panose="02070309020205020404" pitchFamily="49" charset="0"/>
              <a:buChar char="o"/>
              <a:tabLst>
                <a:tab pos="914400" algn="l"/>
              </a:tabLst>
            </a:pPr>
            <a:endParaRPr lang="en-US" sz="1400" b="1" kern="100" dirty="0">
              <a:effectLst/>
              <a:latin typeface="Bell MT" panose="02020503060305020303" pitchFamily="18" charset="0"/>
              <a:ea typeface="Calibri" panose="020F0502020204030204" pitchFamily="34" charset="0"/>
              <a:cs typeface="Times New Roman" panose="02020603050405020304" pitchFamily="18" charset="0"/>
            </a:endParaRPr>
          </a:p>
          <a:p>
            <a:pPr marL="742950" marR="0" lvl="1" indent="-285750">
              <a:lnSpc>
                <a:spcPct val="115000"/>
              </a:lnSpc>
              <a:spcAft>
                <a:spcPts val="800"/>
              </a:spcAft>
              <a:buSzPts val="1000"/>
              <a:buFont typeface="Courier New" panose="02070309020205020404" pitchFamily="49" charset="0"/>
              <a:buChar char="o"/>
              <a:tabLst>
                <a:tab pos="914400" algn="l"/>
              </a:tabLst>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3919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F8DA7-4A15-25EC-F06D-E253DC951593}"/>
            </a:ext>
          </a:extLst>
        </p:cNvPr>
        <p:cNvGrpSpPr/>
        <p:nvPr/>
      </p:nvGrpSpPr>
      <p:grpSpPr>
        <a:xfrm>
          <a:off x="0" y="0"/>
          <a:ext cx="0" cy="0"/>
          <a:chOff x="0" y="0"/>
          <a:chExt cx="0" cy="0"/>
        </a:xfrm>
      </p:grpSpPr>
      <p:sp>
        <p:nvSpPr>
          <p:cNvPr id="2" name="Oval 1">
            <a:extLst>
              <a:ext uri="{FF2B5EF4-FFF2-40B4-BE49-F238E27FC236}">
                <a16:creationId xmlns:a16="http://schemas.microsoft.com/office/drawing/2014/main" id="{6B392752-F9C4-5CA7-BD59-F8E331E2AFEE}"/>
              </a:ext>
            </a:extLst>
          </p:cNvPr>
          <p:cNvSpPr/>
          <p:nvPr/>
        </p:nvSpPr>
        <p:spPr>
          <a:xfrm>
            <a:off x="6057900" y="4845314"/>
            <a:ext cx="5346700" cy="15875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RECOMMENDATION &amp; IMPACT FOR AFRICA AND GLOBAL RELEVANCE</a:t>
            </a:r>
          </a:p>
        </p:txBody>
      </p:sp>
      <p:sp>
        <p:nvSpPr>
          <p:cNvPr id="5" name="Oval 4">
            <a:extLst>
              <a:ext uri="{FF2B5EF4-FFF2-40B4-BE49-F238E27FC236}">
                <a16:creationId xmlns:a16="http://schemas.microsoft.com/office/drawing/2014/main" id="{059C176B-A5EE-9D25-2C2F-21B6EBD7FAC0}"/>
              </a:ext>
            </a:extLst>
          </p:cNvPr>
          <p:cNvSpPr/>
          <p:nvPr/>
        </p:nvSpPr>
        <p:spPr>
          <a:xfrm>
            <a:off x="6057900" y="3566130"/>
            <a:ext cx="5346700" cy="15875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OBSERVATION  &amp; </a:t>
            </a:r>
            <a:br>
              <a:rPr lang="en-US" dirty="0"/>
            </a:br>
            <a:r>
              <a:rPr lang="en-US" dirty="0"/>
              <a:t>RESULTS DISCUSSION</a:t>
            </a:r>
          </a:p>
        </p:txBody>
      </p:sp>
      <p:sp>
        <p:nvSpPr>
          <p:cNvPr id="6" name="Oval 5">
            <a:extLst>
              <a:ext uri="{FF2B5EF4-FFF2-40B4-BE49-F238E27FC236}">
                <a16:creationId xmlns:a16="http://schemas.microsoft.com/office/drawing/2014/main" id="{4394266B-F18B-4847-E5DD-43E64EB46887}"/>
              </a:ext>
            </a:extLst>
          </p:cNvPr>
          <p:cNvSpPr/>
          <p:nvPr/>
        </p:nvSpPr>
        <p:spPr>
          <a:xfrm>
            <a:off x="6096000" y="2792710"/>
            <a:ext cx="5308600" cy="118813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METHODOLOGY—PCA  ANALYSIS</a:t>
            </a:r>
          </a:p>
        </p:txBody>
      </p:sp>
      <p:sp>
        <p:nvSpPr>
          <p:cNvPr id="7" name="Oval 6">
            <a:extLst>
              <a:ext uri="{FF2B5EF4-FFF2-40B4-BE49-F238E27FC236}">
                <a16:creationId xmlns:a16="http://schemas.microsoft.com/office/drawing/2014/main" id="{06CFE71A-396D-6464-CD7F-6C0E2FBC1ED7}"/>
              </a:ext>
            </a:extLst>
          </p:cNvPr>
          <p:cNvSpPr/>
          <p:nvPr/>
        </p:nvSpPr>
        <p:spPr>
          <a:xfrm>
            <a:off x="6096000" y="1482725"/>
            <a:ext cx="5346700" cy="15875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INTRODUCTION &amp;</a:t>
            </a:r>
          </a:p>
          <a:p>
            <a:pPr algn="ctr"/>
            <a:r>
              <a:rPr lang="en-US" dirty="0"/>
              <a:t>MOTIVATION</a:t>
            </a:r>
          </a:p>
          <a:p>
            <a:pPr algn="ctr"/>
            <a:r>
              <a:rPr lang="en-US" dirty="0"/>
              <a:t>RESEARCH PROBLEM AND OBJECTIVE</a:t>
            </a:r>
          </a:p>
        </p:txBody>
      </p:sp>
      <p:sp>
        <p:nvSpPr>
          <p:cNvPr id="8" name="Oval 7">
            <a:extLst>
              <a:ext uri="{FF2B5EF4-FFF2-40B4-BE49-F238E27FC236}">
                <a16:creationId xmlns:a16="http://schemas.microsoft.com/office/drawing/2014/main" id="{8A306EFE-058C-0600-7877-A9049923CA62}"/>
              </a:ext>
            </a:extLst>
          </p:cNvPr>
          <p:cNvSpPr/>
          <p:nvPr/>
        </p:nvSpPr>
        <p:spPr>
          <a:xfrm>
            <a:off x="6095999" y="370445"/>
            <a:ext cx="5308599" cy="133392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SOLAR INDICES</a:t>
            </a:r>
          </a:p>
          <a:p>
            <a:pPr algn="ctr"/>
            <a:r>
              <a:rPr lang="en-US" dirty="0"/>
              <a:t>SOLAR WIND</a:t>
            </a:r>
          </a:p>
          <a:p>
            <a:pPr algn="ctr"/>
            <a:r>
              <a:rPr lang="en-US" dirty="0"/>
              <a:t>GEOMAGNETIC STORMS</a:t>
            </a:r>
          </a:p>
          <a:p>
            <a:pPr algn="ctr"/>
            <a:endParaRPr lang="en-US" dirty="0"/>
          </a:p>
          <a:p>
            <a:pPr algn="ctr"/>
            <a:endParaRPr lang="en-US" dirty="0"/>
          </a:p>
        </p:txBody>
      </p:sp>
      <p:sp>
        <p:nvSpPr>
          <p:cNvPr id="3" name="Arrow: Right 2">
            <a:extLst>
              <a:ext uri="{FF2B5EF4-FFF2-40B4-BE49-F238E27FC236}">
                <a16:creationId xmlns:a16="http://schemas.microsoft.com/office/drawing/2014/main" id="{E19223B5-3E96-590C-E9BD-148DA0DA5845}"/>
              </a:ext>
            </a:extLst>
          </p:cNvPr>
          <p:cNvSpPr/>
          <p:nvPr/>
        </p:nvSpPr>
        <p:spPr>
          <a:xfrm>
            <a:off x="787400" y="1928242"/>
            <a:ext cx="5489832" cy="191540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800" dirty="0"/>
              <a:t>CONTENT</a:t>
            </a:r>
          </a:p>
        </p:txBody>
      </p:sp>
    </p:spTree>
    <p:extLst>
      <p:ext uri="{BB962C8B-B14F-4D97-AF65-F5344CB8AC3E}">
        <p14:creationId xmlns:p14="http://schemas.microsoft.com/office/powerpoint/2010/main" val="653869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7B2B6-3D15-9C32-C3F1-B74131EA34DF}"/>
              </a:ext>
            </a:extLst>
          </p:cNvPr>
          <p:cNvSpPr>
            <a:spLocks noGrp="1"/>
          </p:cNvSpPr>
          <p:nvPr>
            <p:ph type="title"/>
          </p:nvPr>
        </p:nvSpPr>
        <p:spPr/>
        <p:txBody>
          <a:bodyPr/>
          <a:lstStyle/>
          <a:p>
            <a:pPr algn="ctr"/>
            <a:r>
              <a:rPr lang="en-US" b="1" dirty="0">
                <a:latin typeface="Bookman Old Style" panose="02050604050505020204" pitchFamily="18" charset="0"/>
              </a:rPr>
              <a:t>SOLAR INDICES</a:t>
            </a:r>
          </a:p>
        </p:txBody>
      </p:sp>
      <p:sp>
        <p:nvSpPr>
          <p:cNvPr id="3" name="Content Placeholder 2">
            <a:extLst>
              <a:ext uri="{FF2B5EF4-FFF2-40B4-BE49-F238E27FC236}">
                <a16:creationId xmlns:a16="http://schemas.microsoft.com/office/drawing/2014/main" id="{AD4114EB-7DDA-195D-4B65-7153C64F36F0}"/>
              </a:ext>
            </a:extLst>
          </p:cNvPr>
          <p:cNvSpPr>
            <a:spLocks noGrp="1"/>
          </p:cNvSpPr>
          <p:nvPr>
            <p:ph sz="half" idx="1"/>
          </p:nvPr>
        </p:nvSpPr>
        <p:spPr/>
        <p:txBody>
          <a:bodyPr>
            <a:normAutofit fontScale="85000" lnSpcReduction="10000"/>
          </a:bodyPr>
          <a:lstStyle/>
          <a:p>
            <a:pPr marL="0" indent="0" algn="just">
              <a:buNone/>
            </a:pPr>
            <a:r>
              <a:rPr lang="en-US" dirty="0">
                <a:latin typeface="Bell MT" panose="02020503060305020303" pitchFamily="18" charset="0"/>
              </a:rPr>
              <a:t>This theory refers to the study and analysis of various parameters that quantify the solar activity. They provide valuable information about the Sun’s behavior and are essential for understanding its impact on space weather and Earth’s climate. Sunspots are temporary phenomena on the Sun’s photosphere that indicate intense magnetic activity. They give out an index called sunspot number which is a measure of the overall solar activity. </a:t>
            </a:r>
          </a:p>
        </p:txBody>
      </p:sp>
      <p:sp>
        <p:nvSpPr>
          <p:cNvPr id="4" name="Content Placeholder 3">
            <a:extLst>
              <a:ext uri="{FF2B5EF4-FFF2-40B4-BE49-F238E27FC236}">
                <a16:creationId xmlns:a16="http://schemas.microsoft.com/office/drawing/2014/main" id="{E6F08E9E-73F1-500A-DD71-2921CA232C7C}"/>
              </a:ext>
            </a:extLst>
          </p:cNvPr>
          <p:cNvSpPr>
            <a:spLocks noGrp="1"/>
          </p:cNvSpPr>
          <p:nvPr>
            <p:ph sz="half" idx="2"/>
          </p:nvPr>
        </p:nvSpPr>
        <p:spPr/>
        <p:txBody>
          <a:bodyPr>
            <a:normAutofit fontScale="85000" lnSpcReduction="10000"/>
          </a:bodyPr>
          <a:lstStyle/>
          <a:p>
            <a:pPr marL="0" indent="0">
              <a:buNone/>
            </a:pPr>
            <a:r>
              <a:rPr lang="en-US" dirty="0">
                <a:latin typeface="Bell MT" panose="02020503060305020303" pitchFamily="18" charset="0"/>
              </a:rPr>
              <a:t>Solar radio flux represents the amount of radio frequency energy emitted by the sun measured at various wavelengths.</a:t>
            </a:r>
          </a:p>
          <a:p>
            <a:pPr marL="0" indent="0">
              <a:buNone/>
            </a:pPr>
            <a:r>
              <a:rPr lang="en-US" dirty="0">
                <a:latin typeface="Bell MT" panose="02020503060305020303" pitchFamily="18" charset="0"/>
              </a:rPr>
              <a:t>Through solar indices mentioned above, we mitigate space weather impacts by implementing space weather models. All of these indices, are numerical values derived from observations of different solar phenomena, and they play a crucial role in solar physics, astrophysics and space sciences.</a:t>
            </a:r>
          </a:p>
        </p:txBody>
      </p:sp>
    </p:spTree>
    <p:extLst>
      <p:ext uri="{BB962C8B-B14F-4D97-AF65-F5344CB8AC3E}">
        <p14:creationId xmlns:p14="http://schemas.microsoft.com/office/powerpoint/2010/main" val="3935630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834FB-DCD0-814C-603C-5BD7FFEC58DE}"/>
              </a:ext>
            </a:extLst>
          </p:cNvPr>
          <p:cNvSpPr>
            <a:spLocks noGrp="1"/>
          </p:cNvSpPr>
          <p:nvPr>
            <p:ph type="title"/>
          </p:nvPr>
        </p:nvSpPr>
        <p:spPr/>
        <p:txBody>
          <a:bodyPr/>
          <a:lstStyle/>
          <a:p>
            <a:pPr algn="ctr"/>
            <a:r>
              <a:rPr lang="en-US" dirty="0">
                <a:latin typeface="Baskerville Old Face" panose="02020602080505020303" pitchFamily="18" charset="0"/>
              </a:rPr>
              <a:t>SOLAR WIND</a:t>
            </a:r>
          </a:p>
        </p:txBody>
      </p:sp>
      <p:sp>
        <p:nvSpPr>
          <p:cNvPr id="3" name="Content Placeholder 2">
            <a:extLst>
              <a:ext uri="{FF2B5EF4-FFF2-40B4-BE49-F238E27FC236}">
                <a16:creationId xmlns:a16="http://schemas.microsoft.com/office/drawing/2014/main" id="{E8A89B4E-3863-01F5-42CA-2034C903E113}"/>
              </a:ext>
            </a:extLst>
          </p:cNvPr>
          <p:cNvSpPr>
            <a:spLocks noGrp="1"/>
          </p:cNvSpPr>
          <p:nvPr>
            <p:ph sz="half" idx="1"/>
          </p:nvPr>
        </p:nvSpPr>
        <p:spPr/>
        <p:txBody>
          <a:bodyPr>
            <a:normAutofit lnSpcReduction="10000"/>
          </a:bodyPr>
          <a:lstStyle/>
          <a:p>
            <a:pPr marL="0" indent="0">
              <a:buNone/>
            </a:pPr>
            <a:r>
              <a:rPr lang="en-US" dirty="0">
                <a:latin typeface="Bell MT" panose="02020503060305020303" pitchFamily="18" charset="0"/>
              </a:rPr>
              <a:t>The solar wind is a continuous stream of charged particles, primarily electrons and protons, released from the upper atmosphere of the Sun, known as the corona. The solar wind carries the Sun’s magnetic field into space, creating the heliosphere, a vast bubble that encompasses the solar system.</a:t>
            </a:r>
          </a:p>
        </p:txBody>
      </p:sp>
      <p:sp>
        <p:nvSpPr>
          <p:cNvPr id="4" name="Content Placeholder 3">
            <a:extLst>
              <a:ext uri="{FF2B5EF4-FFF2-40B4-BE49-F238E27FC236}">
                <a16:creationId xmlns:a16="http://schemas.microsoft.com/office/drawing/2014/main" id="{C76F3C20-791E-404F-0F92-5CB052F2896E}"/>
              </a:ext>
            </a:extLst>
          </p:cNvPr>
          <p:cNvSpPr>
            <a:spLocks noGrp="1"/>
          </p:cNvSpPr>
          <p:nvPr>
            <p:ph sz="half" idx="2"/>
          </p:nvPr>
        </p:nvSpPr>
        <p:spPr/>
        <p:txBody>
          <a:bodyPr>
            <a:normAutofit lnSpcReduction="10000"/>
          </a:bodyPr>
          <a:lstStyle/>
          <a:p>
            <a:pPr marL="0" indent="0">
              <a:buNone/>
            </a:pPr>
            <a:r>
              <a:rPr lang="en-US" dirty="0">
                <a:latin typeface="Bell MT" panose="02020503060305020303" pitchFamily="18" charset="0"/>
              </a:rPr>
              <a:t>Variations in the solar wind can influence space weather, affecting satellite operations, communications, and even power grids. Studying the solar wind is crucial for understanding and mitigating its effects on our technology and environment.</a:t>
            </a:r>
          </a:p>
        </p:txBody>
      </p:sp>
    </p:spTree>
    <p:extLst>
      <p:ext uri="{BB962C8B-B14F-4D97-AF65-F5344CB8AC3E}">
        <p14:creationId xmlns:p14="http://schemas.microsoft.com/office/powerpoint/2010/main" val="429862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23FD8-5DF1-133F-C1F7-761FF41D19E4}"/>
              </a:ext>
            </a:extLst>
          </p:cNvPr>
          <p:cNvSpPr>
            <a:spLocks noGrp="1"/>
          </p:cNvSpPr>
          <p:nvPr>
            <p:ph type="title"/>
          </p:nvPr>
        </p:nvSpPr>
        <p:spPr/>
        <p:txBody>
          <a:bodyPr/>
          <a:lstStyle/>
          <a:p>
            <a:pPr algn="ctr"/>
            <a:r>
              <a:rPr lang="en-US" dirty="0">
                <a:latin typeface="Baskerville Old Face" panose="02020602080505020303" pitchFamily="18" charset="0"/>
              </a:rPr>
              <a:t>GEOMAGNETIC STORMS</a:t>
            </a:r>
          </a:p>
        </p:txBody>
      </p:sp>
      <p:sp>
        <p:nvSpPr>
          <p:cNvPr id="3" name="Content Placeholder 2">
            <a:extLst>
              <a:ext uri="{FF2B5EF4-FFF2-40B4-BE49-F238E27FC236}">
                <a16:creationId xmlns:a16="http://schemas.microsoft.com/office/drawing/2014/main" id="{47E5AE99-9A79-7229-7C04-F5FF3AC5D9F1}"/>
              </a:ext>
            </a:extLst>
          </p:cNvPr>
          <p:cNvSpPr>
            <a:spLocks noGrp="1"/>
          </p:cNvSpPr>
          <p:nvPr>
            <p:ph sz="half" idx="1"/>
          </p:nvPr>
        </p:nvSpPr>
        <p:spPr/>
        <p:txBody>
          <a:bodyPr>
            <a:normAutofit fontScale="77500" lnSpcReduction="20000"/>
          </a:bodyPr>
          <a:lstStyle/>
          <a:p>
            <a:pPr marL="0" indent="0">
              <a:buNone/>
            </a:pPr>
            <a:r>
              <a:rPr lang="en-US" dirty="0">
                <a:latin typeface="Bell MT" panose="02020503060305020303" pitchFamily="18" charset="0"/>
              </a:rPr>
              <a:t>Geomagnetic storms are disturbances in Earth’s magnetosphere caused by the interaction between solar wind and the planet’s magnetic field. These storms are typically triggered by solar events such as coronal mass ejections (CMEs) or high-speed solar wind streams originating from coronal holes When these solar emissions reach Earth, they compress the magnetosphere and transfer energy into it, leading to enhanced currents and increased auroral activity.. </a:t>
            </a:r>
          </a:p>
        </p:txBody>
      </p:sp>
      <p:sp>
        <p:nvSpPr>
          <p:cNvPr id="4" name="Content Placeholder 3">
            <a:extLst>
              <a:ext uri="{FF2B5EF4-FFF2-40B4-BE49-F238E27FC236}">
                <a16:creationId xmlns:a16="http://schemas.microsoft.com/office/drawing/2014/main" id="{F30C4EFE-F40C-ECE2-C7A3-D64B3F4917CC}"/>
              </a:ext>
            </a:extLst>
          </p:cNvPr>
          <p:cNvSpPr>
            <a:spLocks noGrp="1"/>
          </p:cNvSpPr>
          <p:nvPr>
            <p:ph sz="half" idx="2"/>
          </p:nvPr>
        </p:nvSpPr>
        <p:spPr/>
        <p:txBody>
          <a:bodyPr>
            <a:normAutofit fontScale="77500" lnSpcReduction="20000"/>
          </a:bodyPr>
          <a:lstStyle/>
          <a:p>
            <a:pPr marL="0" indent="0">
              <a:buNone/>
            </a:pPr>
            <a:r>
              <a:rPr lang="en-US" dirty="0">
                <a:latin typeface="Bell MT" panose="02020503060305020303" pitchFamily="18" charset="0"/>
              </a:rPr>
              <a:t>These storms can disrupt satellite operations, navigation systems, and communication networks. They can also induce geomagnetic induced currents (GICs) in power lines, potentially damaging transformers and causing power outages. Additionally, geomagnetic storms create spectacular auroras, also known as the Northern and Southern Lights, visible at higher latitudes. Understanding and predicting geomagnetic storms is vital for protecting technology and infrastructure, as well as for advancing space weather forecasting.</a:t>
            </a:r>
          </a:p>
        </p:txBody>
      </p:sp>
    </p:spTree>
    <p:extLst>
      <p:ext uri="{BB962C8B-B14F-4D97-AF65-F5344CB8AC3E}">
        <p14:creationId xmlns:p14="http://schemas.microsoft.com/office/powerpoint/2010/main" val="3240503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57614-A15F-0C02-FE5D-A7DA7C454B06}"/>
              </a:ext>
            </a:extLst>
          </p:cNvPr>
          <p:cNvSpPr>
            <a:spLocks noGrp="1"/>
          </p:cNvSpPr>
          <p:nvPr>
            <p:ph type="title"/>
          </p:nvPr>
        </p:nvSpPr>
        <p:spPr/>
        <p:txBody>
          <a:bodyPr/>
          <a:lstStyle/>
          <a:p>
            <a:r>
              <a:rPr lang="en-US" dirty="0">
                <a:latin typeface="Baskerville Old Face" panose="02020602080505020303" pitchFamily="18" charset="0"/>
              </a:rPr>
              <a:t>Introduction and Motivation</a:t>
            </a:r>
          </a:p>
        </p:txBody>
      </p:sp>
      <p:sp>
        <p:nvSpPr>
          <p:cNvPr id="3" name="Content Placeholder 2">
            <a:extLst>
              <a:ext uri="{FF2B5EF4-FFF2-40B4-BE49-F238E27FC236}">
                <a16:creationId xmlns:a16="http://schemas.microsoft.com/office/drawing/2014/main" id="{1FBC9E86-2DF2-7C4D-AC8B-50A97A8AF54E}"/>
              </a:ext>
            </a:extLst>
          </p:cNvPr>
          <p:cNvSpPr>
            <a:spLocks noGrp="1"/>
          </p:cNvSpPr>
          <p:nvPr>
            <p:ph sz="half" idx="1"/>
          </p:nvPr>
        </p:nvSpPr>
        <p:spPr/>
        <p:txBody>
          <a:bodyPr>
            <a:normAutofit lnSpcReduction="10000"/>
          </a:bodyPr>
          <a:lstStyle/>
          <a:p>
            <a:pPr marL="0" indent="0">
              <a:buNone/>
            </a:pPr>
            <a:r>
              <a:rPr lang="en-US" dirty="0">
                <a:latin typeface="Bell MT" panose="02020503060305020303" pitchFamily="18" charset="0"/>
              </a:rPr>
              <a:t>Space weather, driven primarily by solar activity, affects satellite communication, GPS accuracy, power systems, and even aviation. This is especially critical in equatorial and developing regions like </a:t>
            </a:r>
            <a:r>
              <a:rPr lang="en-US" b="1" dirty="0">
                <a:latin typeface="Bell MT" panose="02020503060305020303" pitchFamily="18" charset="0"/>
              </a:rPr>
              <a:t>Africa</a:t>
            </a:r>
            <a:r>
              <a:rPr lang="en-US" dirty="0">
                <a:latin typeface="Bell MT" panose="02020503060305020303" pitchFamily="18" charset="0"/>
              </a:rPr>
              <a:t>, where infrastructure and early warning systems are still underdeveloped.</a:t>
            </a:r>
          </a:p>
          <a:p>
            <a:pPr marL="0" indent="0">
              <a:buNone/>
            </a:pPr>
            <a:endParaRPr lang="en-US" dirty="0"/>
          </a:p>
        </p:txBody>
      </p:sp>
      <p:sp>
        <p:nvSpPr>
          <p:cNvPr id="4" name="Content Placeholder 3">
            <a:extLst>
              <a:ext uri="{FF2B5EF4-FFF2-40B4-BE49-F238E27FC236}">
                <a16:creationId xmlns:a16="http://schemas.microsoft.com/office/drawing/2014/main" id="{1413BAE5-413F-3B98-77B1-54859B6085F4}"/>
              </a:ext>
            </a:extLst>
          </p:cNvPr>
          <p:cNvSpPr>
            <a:spLocks noGrp="1"/>
          </p:cNvSpPr>
          <p:nvPr>
            <p:ph sz="half" idx="2"/>
          </p:nvPr>
        </p:nvSpPr>
        <p:spPr/>
        <p:txBody>
          <a:bodyPr>
            <a:normAutofit lnSpcReduction="10000"/>
          </a:bodyPr>
          <a:lstStyle/>
          <a:p>
            <a:pPr marL="0" indent="0">
              <a:buNone/>
            </a:pPr>
            <a:r>
              <a:rPr lang="en-US" b="1" dirty="0">
                <a:latin typeface="Bell MT" panose="02020503060305020303" pitchFamily="18" charset="0"/>
              </a:rPr>
              <a:t>The core motivation</a:t>
            </a:r>
            <a:r>
              <a:rPr lang="en-US" dirty="0">
                <a:latin typeface="Bell MT" panose="02020503060305020303" pitchFamily="18" charset="0"/>
              </a:rPr>
              <a:t> behind this research is to improve the accuracy of space weather prediction models by identifying </a:t>
            </a:r>
            <a:r>
              <a:rPr lang="en-US" b="1" dirty="0">
                <a:latin typeface="Bell MT" panose="02020503060305020303" pitchFamily="18" charset="0"/>
              </a:rPr>
              <a:t>which solar index best represents ionospheric conditions</a:t>
            </a:r>
            <a:r>
              <a:rPr lang="en-US" dirty="0">
                <a:latin typeface="Bell MT" panose="02020503060305020303" pitchFamily="18" charset="0"/>
              </a:rPr>
              <a:t>, thereby minimizing forecasting errors.</a:t>
            </a:r>
          </a:p>
          <a:p>
            <a:pPr marL="0" indent="0">
              <a:buNone/>
            </a:pPr>
            <a:endParaRPr lang="en-US" dirty="0"/>
          </a:p>
        </p:txBody>
      </p:sp>
    </p:spTree>
    <p:extLst>
      <p:ext uri="{BB962C8B-B14F-4D97-AF65-F5344CB8AC3E}">
        <p14:creationId xmlns:p14="http://schemas.microsoft.com/office/powerpoint/2010/main" val="384777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432F1-A053-19F2-91D8-4768D79BD2F3}"/>
              </a:ext>
            </a:extLst>
          </p:cNvPr>
          <p:cNvSpPr>
            <a:spLocks noGrp="1"/>
          </p:cNvSpPr>
          <p:nvPr>
            <p:ph type="title"/>
          </p:nvPr>
        </p:nvSpPr>
        <p:spPr/>
        <p:txBody>
          <a:bodyPr>
            <a:normAutofit fontScale="90000"/>
          </a:bodyPr>
          <a:lstStyle/>
          <a:p>
            <a:r>
              <a:rPr lang="en-US" dirty="0">
                <a:latin typeface="Baskerville Old Face" panose="02020602080505020303" pitchFamily="18" charset="0"/>
              </a:rPr>
              <a:t>Research Problem and Research Objective</a:t>
            </a:r>
          </a:p>
        </p:txBody>
      </p:sp>
      <p:sp>
        <p:nvSpPr>
          <p:cNvPr id="3" name="Content Placeholder 2">
            <a:extLst>
              <a:ext uri="{FF2B5EF4-FFF2-40B4-BE49-F238E27FC236}">
                <a16:creationId xmlns:a16="http://schemas.microsoft.com/office/drawing/2014/main" id="{12CA50CA-26A1-DCD6-2F14-DA071159EA82}"/>
              </a:ext>
            </a:extLst>
          </p:cNvPr>
          <p:cNvSpPr>
            <a:spLocks noGrp="1"/>
          </p:cNvSpPr>
          <p:nvPr>
            <p:ph sz="half" idx="1"/>
          </p:nvPr>
        </p:nvSpPr>
        <p:spPr/>
        <p:txBody>
          <a:bodyPr>
            <a:normAutofit fontScale="92500"/>
          </a:bodyPr>
          <a:lstStyle/>
          <a:p>
            <a:pPr marL="0" indent="0">
              <a:buNone/>
            </a:pPr>
            <a:r>
              <a:rPr lang="en-US" dirty="0">
                <a:latin typeface="Bell MT" panose="02020503060305020303" pitchFamily="18" charset="0"/>
              </a:rPr>
              <a:t>Although many space weather models exist, they often </a:t>
            </a:r>
            <a:r>
              <a:rPr lang="en-US" b="1" dirty="0">
                <a:latin typeface="Bell MT" panose="02020503060305020303" pitchFamily="18" charset="0"/>
              </a:rPr>
              <a:t>use different solar indices arbitrarily</a:t>
            </a:r>
            <a:r>
              <a:rPr lang="en-US" dirty="0">
                <a:latin typeface="Bell MT" panose="02020503060305020303" pitchFamily="18" charset="0"/>
              </a:rPr>
              <a:t>, which leads to inconsistent and sometimes inaccurate predictions. For example, models using the Sunspot Number (SSN) or F10.7 flux have produced varied results, and no consensus exists on which is best.</a:t>
            </a:r>
          </a:p>
          <a:p>
            <a:pPr marL="0" indent="0">
              <a:buNone/>
            </a:pPr>
            <a:endParaRPr lang="en-US" dirty="0"/>
          </a:p>
        </p:txBody>
      </p:sp>
      <p:sp>
        <p:nvSpPr>
          <p:cNvPr id="4" name="Content Placeholder 3">
            <a:extLst>
              <a:ext uri="{FF2B5EF4-FFF2-40B4-BE49-F238E27FC236}">
                <a16:creationId xmlns:a16="http://schemas.microsoft.com/office/drawing/2014/main" id="{A10E65F8-BD93-CD3B-A5F6-4EA2C7832AF5}"/>
              </a:ext>
            </a:extLst>
          </p:cNvPr>
          <p:cNvSpPr>
            <a:spLocks noGrp="1"/>
          </p:cNvSpPr>
          <p:nvPr>
            <p:ph sz="half" idx="2"/>
          </p:nvPr>
        </p:nvSpPr>
        <p:spPr/>
        <p:txBody>
          <a:bodyPr>
            <a:normAutofit fontScale="92500"/>
          </a:bodyPr>
          <a:lstStyle/>
          <a:p>
            <a:pPr marL="0" indent="0">
              <a:buNone/>
            </a:pPr>
            <a:r>
              <a:rPr lang="en-US" dirty="0">
                <a:latin typeface="Bell MT" panose="02020503060305020303" pitchFamily="18" charset="0"/>
              </a:rPr>
              <a:t>To statistically evaluate five commonly used solar indices—</a:t>
            </a:r>
            <a:r>
              <a:rPr lang="en-US" b="1" dirty="0">
                <a:latin typeface="Bell MT" panose="02020503060305020303" pitchFamily="18" charset="0"/>
              </a:rPr>
              <a:t>SSN, F10.7, F10.7</a:t>
            </a:r>
            <a:r>
              <a:rPr lang="en-US" sz="1600" b="1" dirty="0">
                <a:latin typeface="Bell MT" panose="02020503060305020303" pitchFamily="18" charset="0"/>
              </a:rPr>
              <a:t>81</a:t>
            </a:r>
            <a:r>
              <a:rPr lang="en-US" b="1" dirty="0">
                <a:latin typeface="Bell MT" panose="02020503060305020303" pitchFamily="18" charset="0"/>
              </a:rPr>
              <a:t>, R12, and F10.7p</a:t>
            </a:r>
            <a:r>
              <a:rPr lang="en-US" dirty="0">
                <a:latin typeface="Bell MT" panose="02020503060305020303" pitchFamily="18" charset="0"/>
              </a:rPr>
              <a:t>—and determine which is the </a:t>
            </a:r>
            <a:r>
              <a:rPr lang="en-US" b="1" dirty="0">
                <a:latin typeface="Bell MT" panose="02020503060305020303" pitchFamily="18" charset="0"/>
              </a:rPr>
              <a:t>most accurate for predicting Total Electron Content (TEC)</a:t>
            </a:r>
            <a:r>
              <a:rPr lang="en-US" dirty="0">
                <a:latin typeface="Bell MT" panose="02020503060305020303" pitchFamily="18" charset="0"/>
              </a:rPr>
              <a:t> during geomagnetic storm conditions.</a:t>
            </a:r>
          </a:p>
        </p:txBody>
      </p:sp>
    </p:spTree>
    <p:extLst>
      <p:ext uri="{BB962C8B-B14F-4D97-AF65-F5344CB8AC3E}">
        <p14:creationId xmlns:p14="http://schemas.microsoft.com/office/powerpoint/2010/main" val="3426910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BBB903F-06FE-9C3D-1BA7-32E15B8E9084}"/>
              </a:ext>
            </a:extLst>
          </p:cNvPr>
          <p:cNvSpPr txBox="1"/>
          <p:nvPr/>
        </p:nvSpPr>
        <p:spPr>
          <a:xfrm>
            <a:off x="1120140" y="525780"/>
            <a:ext cx="10401300" cy="4587025"/>
          </a:xfrm>
          <a:prstGeom prst="rect">
            <a:avLst/>
          </a:prstGeom>
          <a:noFill/>
        </p:spPr>
        <p:txBody>
          <a:bodyPr wrap="square">
            <a:spAutoFit/>
          </a:bodyPr>
          <a:lstStyle/>
          <a:p>
            <a:pPr marL="0" marR="0">
              <a:lnSpc>
                <a:spcPct val="115000"/>
              </a:lnSpc>
              <a:spcAft>
                <a:spcPts val="800"/>
              </a:spcAft>
              <a:buNone/>
            </a:pPr>
            <a:r>
              <a:rPr lang="en-US" sz="2000" b="1" kern="100" dirty="0">
                <a:effectLst/>
                <a:latin typeface="Bell MT" panose="02020503060305020303" pitchFamily="18" charset="0"/>
                <a:ea typeface="Calibri" panose="020F0502020204030204" pitchFamily="34" charset="0"/>
                <a:cs typeface="Times New Roman" panose="02020603050405020304" pitchFamily="18" charset="0"/>
              </a:rPr>
              <a:t>Data Selection and Justification </a:t>
            </a:r>
            <a:endParaRPr lang="en-US" sz="2000" kern="100" dirty="0">
              <a:effectLst/>
              <a:latin typeface="Bell MT" panose="02020503060305020303" pitchFamily="18" charset="0"/>
              <a:ea typeface="Calibri" panose="020F0502020204030204" pitchFamily="34" charset="0"/>
              <a:cs typeface="Times New Roman" panose="02020603050405020304" pitchFamily="18" charset="0"/>
            </a:endParaRPr>
          </a:p>
          <a:p>
            <a:pPr marL="0" marR="0">
              <a:lnSpc>
                <a:spcPct val="115000"/>
              </a:lnSpc>
              <a:spcAft>
                <a:spcPts val="800"/>
              </a:spcAft>
              <a:buNone/>
            </a:pPr>
            <a:r>
              <a:rPr lang="en-US" sz="2000" kern="100" dirty="0">
                <a:effectLst/>
                <a:latin typeface="Bell MT" panose="02020503060305020303" pitchFamily="18" charset="0"/>
                <a:ea typeface="Calibri" panose="020F0502020204030204" pitchFamily="34" charset="0"/>
                <a:cs typeface="Times New Roman" panose="02020603050405020304" pitchFamily="18" charset="0"/>
              </a:rPr>
              <a:t>We used data spanning from </a:t>
            </a:r>
            <a:r>
              <a:rPr lang="en-US" sz="2000" b="1" kern="100" dirty="0">
                <a:effectLst/>
                <a:latin typeface="Bell MT" panose="02020503060305020303" pitchFamily="18" charset="0"/>
                <a:ea typeface="Calibri" panose="020F0502020204030204" pitchFamily="34" charset="0"/>
                <a:cs typeface="Times New Roman" panose="02020603050405020304" pitchFamily="18" charset="0"/>
              </a:rPr>
              <a:t>1996 to 2020</a:t>
            </a:r>
            <a:r>
              <a:rPr lang="en-US" sz="2000" kern="100" dirty="0">
                <a:effectLst/>
                <a:latin typeface="Bell MT" panose="02020503060305020303" pitchFamily="18" charset="0"/>
                <a:ea typeface="Calibri" panose="020F0502020204030204" pitchFamily="34" charset="0"/>
                <a:cs typeface="Times New Roman" panose="02020603050405020304" pitchFamily="18" charset="0"/>
              </a:rPr>
              <a:t>—a period covering multiple solar cycles—to ensure robustness. Here’s why we chose this data:</a:t>
            </a:r>
          </a:p>
          <a:p>
            <a:pPr marL="342900" marR="0" lvl="0" indent="-342900">
              <a:lnSpc>
                <a:spcPct val="115000"/>
              </a:lnSpc>
              <a:spcAft>
                <a:spcPts val="800"/>
              </a:spcAft>
              <a:buSzPts val="1000"/>
              <a:buFont typeface="Symbol" panose="05050102010706020507" pitchFamily="18" charset="2"/>
              <a:buChar char=""/>
              <a:tabLst>
                <a:tab pos="457200" algn="l"/>
              </a:tabLst>
            </a:pPr>
            <a:r>
              <a:rPr lang="en-US" sz="2000" b="1" kern="100" dirty="0">
                <a:effectLst/>
                <a:latin typeface="Bell MT" panose="02020503060305020303" pitchFamily="18" charset="0"/>
                <a:ea typeface="Calibri" panose="020F0502020204030204" pitchFamily="34" charset="0"/>
                <a:cs typeface="Times New Roman" panose="02020603050405020304" pitchFamily="18" charset="0"/>
              </a:rPr>
              <a:t>Solar indices (SSN, F10.7):</a:t>
            </a:r>
            <a:r>
              <a:rPr lang="en-US" sz="2000" kern="100" dirty="0">
                <a:effectLst/>
                <a:latin typeface="Bell MT" panose="02020503060305020303" pitchFamily="18" charset="0"/>
                <a:ea typeface="Calibri" panose="020F0502020204030204" pitchFamily="34" charset="0"/>
                <a:cs typeface="Times New Roman" panose="02020603050405020304" pitchFamily="18" charset="0"/>
              </a:rPr>
              <a:t> Retrieved from internationally recognized agencies such as:</a:t>
            </a:r>
          </a:p>
          <a:p>
            <a:pPr marL="742950" marR="0" lvl="1" indent="-285750">
              <a:lnSpc>
                <a:spcPct val="115000"/>
              </a:lnSpc>
              <a:spcAft>
                <a:spcPts val="800"/>
              </a:spcAft>
              <a:buSzPts val="1000"/>
              <a:buFont typeface="Courier New" panose="02070309020205020404" pitchFamily="49" charset="0"/>
              <a:buChar char="o"/>
              <a:tabLst>
                <a:tab pos="914400" algn="l"/>
              </a:tabLst>
            </a:pPr>
            <a:r>
              <a:rPr lang="en-US" sz="2000" b="1" kern="100" dirty="0">
                <a:effectLst/>
                <a:latin typeface="Bell MT" panose="02020503060305020303" pitchFamily="18" charset="0"/>
                <a:ea typeface="Calibri" panose="020F0502020204030204" pitchFamily="34" charset="0"/>
                <a:cs typeface="Times New Roman" panose="02020603050405020304" pitchFamily="18" charset="0"/>
              </a:rPr>
              <a:t>NOAA SWPC</a:t>
            </a:r>
            <a:r>
              <a:rPr lang="en-US" sz="2000" kern="100" dirty="0">
                <a:effectLst/>
                <a:latin typeface="Bell MT" panose="02020503060305020303" pitchFamily="18" charset="0"/>
                <a:ea typeface="Calibri" panose="020F0502020204030204" pitchFamily="34" charset="0"/>
                <a:cs typeface="Times New Roman" panose="02020603050405020304" pitchFamily="18" charset="0"/>
              </a:rPr>
              <a:t>, </a:t>
            </a:r>
            <a:r>
              <a:rPr lang="en-US" sz="2000" b="1" kern="100" dirty="0">
                <a:effectLst/>
                <a:latin typeface="Bell MT" panose="02020503060305020303" pitchFamily="18" charset="0"/>
                <a:ea typeface="Calibri" panose="020F0502020204030204" pitchFamily="34" charset="0"/>
                <a:cs typeface="Times New Roman" panose="02020603050405020304" pitchFamily="18" charset="0"/>
              </a:rPr>
              <a:t>SIDC/SILSO</a:t>
            </a:r>
            <a:r>
              <a:rPr lang="en-US" sz="2000" kern="100" dirty="0">
                <a:effectLst/>
                <a:latin typeface="Bell MT" panose="02020503060305020303" pitchFamily="18" charset="0"/>
                <a:ea typeface="Calibri" panose="020F0502020204030204" pitchFamily="34" charset="0"/>
                <a:cs typeface="Times New Roman" panose="02020603050405020304" pitchFamily="18" charset="0"/>
              </a:rPr>
              <a:t> (for SSN)</a:t>
            </a:r>
          </a:p>
          <a:p>
            <a:pPr marL="742950" marR="0" lvl="1" indent="-285750">
              <a:lnSpc>
                <a:spcPct val="115000"/>
              </a:lnSpc>
              <a:spcAft>
                <a:spcPts val="800"/>
              </a:spcAft>
              <a:buSzPts val="1000"/>
              <a:buFont typeface="Courier New" panose="02070309020205020404" pitchFamily="49" charset="0"/>
              <a:buChar char="o"/>
              <a:tabLst>
                <a:tab pos="914400" algn="l"/>
              </a:tabLst>
            </a:pPr>
            <a:r>
              <a:rPr lang="en-US" sz="2000" b="1" kern="100" dirty="0">
                <a:effectLst/>
                <a:latin typeface="Bell MT" panose="02020503060305020303" pitchFamily="18" charset="0"/>
                <a:ea typeface="Calibri" panose="020F0502020204030204" pitchFamily="34" charset="0"/>
                <a:cs typeface="Times New Roman" panose="02020603050405020304" pitchFamily="18" charset="0"/>
              </a:rPr>
              <a:t>NASA </a:t>
            </a:r>
            <a:r>
              <a:rPr lang="en-US" sz="2000" b="1" kern="100" dirty="0" err="1">
                <a:effectLst/>
                <a:latin typeface="Bell MT" panose="02020503060305020303" pitchFamily="18" charset="0"/>
                <a:ea typeface="Calibri" panose="020F0502020204030204" pitchFamily="34" charset="0"/>
                <a:cs typeface="Times New Roman" panose="02020603050405020304" pitchFamily="18" charset="0"/>
              </a:rPr>
              <a:t>OMNIWeb</a:t>
            </a:r>
            <a:r>
              <a:rPr lang="en-US" sz="2000" kern="100" dirty="0">
                <a:effectLst/>
                <a:latin typeface="Bell MT" panose="02020503060305020303" pitchFamily="18" charset="0"/>
                <a:ea typeface="Calibri" panose="020F0502020204030204" pitchFamily="34" charset="0"/>
                <a:cs typeface="Times New Roman" panose="02020603050405020304" pitchFamily="18" charset="0"/>
              </a:rPr>
              <a:t> (for F10.7 solar flux)</a:t>
            </a:r>
          </a:p>
          <a:p>
            <a:pPr marL="342900" marR="0" lvl="0" indent="-342900">
              <a:lnSpc>
                <a:spcPct val="115000"/>
              </a:lnSpc>
              <a:spcAft>
                <a:spcPts val="800"/>
              </a:spcAft>
              <a:buSzPts val="1000"/>
              <a:buFont typeface="Symbol" panose="05050102010706020507" pitchFamily="18" charset="2"/>
              <a:buChar char=""/>
              <a:tabLst>
                <a:tab pos="457200" algn="l"/>
              </a:tabLst>
            </a:pPr>
            <a:r>
              <a:rPr lang="en-US" sz="2000" b="1" kern="100" dirty="0">
                <a:effectLst/>
                <a:latin typeface="Bell MT" panose="02020503060305020303" pitchFamily="18" charset="0"/>
                <a:ea typeface="Calibri" panose="020F0502020204030204" pitchFamily="34" charset="0"/>
                <a:cs typeface="Times New Roman" panose="02020603050405020304" pitchFamily="18" charset="0"/>
              </a:rPr>
              <a:t>TEC Data:</a:t>
            </a:r>
            <a:r>
              <a:rPr lang="en-US" sz="2000" kern="100" dirty="0">
                <a:effectLst/>
                <a:latin typeface="Bell MT" panose="02020503060305020303" pitchFamily="18" charset="0"/>
                <a:ea typeface="Calibri" panose="020F0502020204030204" pitchFamily="34" charset="0"/>
                <a:cs typeface="Times New Roman" panose="02020603050405020304" pitchFamily="18" charset="0"/>
              </a:rPr>
              <a:t> Derived from GPS satellite observations over equatorial Africa using GNSS receivers.</a:t>
            </a:r>
          </a:p>
          <a:p>
            <a:pPr marL="0" marR="0">
              <a:lnSpc>
                <a:spcPct val="115000"/>
              </a:lnSpc>
              <a:spcAft>
                <a:spcPts val="800"/>
              </a:spcAft>
              <a:buNone/>
            </a:pPr>
            <a:r>
              <a:rPr lang="en-US" sz="2000" kern="100" dirty="0">
                <a:effectLst/>
                <a:latin typeface="Bell MT" panose="02020503060305020303" pitchFamily="18" charset="0"/>
                <a:ea typeface="Calibri" panose="020F0502020204030204" pitchFamily="34" charset="0"/>
                <a:cs typeface="Segoe UI Emoji" panose="020B0502040204020203" pitchFamily="34" charset="0"/>
              </a:rPr>
              <a:t>📌</a:t>
            </a:r>
            <a:r>
              <a:rPr lang="en-US" sz="2000" kern="100" dirty="0">
                <a:effectLst/>
                <a:latin typeface="Bell MT" panose="02020503060305020303" pitchFamily="18" charset="0"/>
                <a:ea typeface="Calibri" panose="020F0502020204030204" pitchFamily="34" charset="0"/>
                <a:cs typeface="Times New Roman" panose="02020603050405020304" pitchFamily="18" charset="0"/>
              </a:rPr>
              <a:t> </a:t>
            </a:r>
            <a:r>
              <a:rPr lang="en-US" sz="2000" b="1" kern="100" dirty="0">
                <a:effectLst/>
                <a:latin typeface="Bell MT" panose="02020503060305020303" pitchFamily="18" charset="0"/>
                <a:ea typeface="Calibri" panose="020F0502020204030204" pitchFamily="34" charset="0"/>
                <a:cs typeface="Times New Roman" panose="02020603050405020304" pitchFamily="18" charset="0"/>
              </a:rPr>
              <a:t>Why TEC?</a:t>
            </a:r>
            <a:br>
              <a:rPr lang="en-US" sz="2000" kern="100" dirty="0">
                <a:effectLst/>
                <a:latin typeface="Bell MT" panose="02020503060305020303" pitchFamily="18" charset="0"/>
                <a:ea typeface="Calibri" panose="020F0502020204030204" pitchFamily="34" charset="0"/>
                <a:cs typeface="Times New Roman" panose="02020603050405020304" pitchFamily="18" charset="0"/>
              </a:rPr>
            </a:br>
            <a:r>
              <a:rPr lang="en-US" sz="2000" kern="100" dirty="0">
                <a:effectLst/>
                <a:latin typeface="Bell MT" panose="02020503060305020303" pitchFamily="18" charset="0"/>
                <a:ea typeface="Calibri" panose="020F0502020204030204" pitchFamily="34" charset="0"/>
                <a:cs typeface="Times New Roman" panose="02020603050405020304" pitchFamily="18" charset="0"/>
              </a:rPr>
              <a:t>TEC is a direct indicator of ionospheric activity. Since the ionosphere reflects radio signals and influences satellite communication, monitoring TEC is critical for evaluating space weather effects.</a:t>
            </a:r>
          </a:p>
        </p:txBody>
      </p:sp>
    </p:spTree>
    <p:extLst>
      <p:ext uri="{BB962C8B-B14F-4D97-AF65-F5344CB8AC3E}">
        <p14:creationId xmlns:p14="http://schemas.microsoft.com/office/powerpoint/2010/main" val="2652715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48094-493E-F66A-AE92-6549C42414B7}"/>
              </a:ext>
            </a:extLst>
          </p:cNvPr>
          <p:cNvSpPr>
            <a:spLocks noGrp="1"/>
          </p:cNvSpPr>
          <p:nvPr>
            <p:ph type="title"/>
          </p:nvPr>
        </p:nvSpPr>
        <p:spPr/>
        <p:txBody>
          <a:bodyPr>
            <a:normAutofit fontScale="90000"/>
          </a:bodyPr>
          <a:lstStyle/>
          <a:p>
            <a:r>
              <a:rPr lang="en-US" b="1" dirty="0">
                <a:latin typeface="Baskerville Old Face" panose="02020602080505020303" pitchFamily="18" charset="0"/>
              </a:rPr>
              <a:t>Methodology – PCA and Error Minimization </a:t>
            </a:r>
            <a:endParaRPr lang="en-US" dirty="0">
              <a:latin typeface="Baskerville Old Face" panose="02020602080505020303" pitchFamily="18" charset="0"/>
            </a:endParaRPr>
          </a:p>
        </p:txBody>
      </p:sp>
      <p:sp>
        <p:nvSpPr>
          <p:cNvPr id="3" name="Text Placeholder 2">
            <a:extLst>
              <a:ext uri="{FF2B5EF4-FFF2-40B4-BE49-F238E27FC236}">
                <a16:creationId xmlns:a16="http://schemas.microsoft.com/office/drawing/2014/main" id="{BF348F94-DCE0-B0F9-F3A3-EAE4C4D7ECE2}"/>
              </a:ext>
            </a:extLst>
          </p:cNvPr>
          <p:cNvSpPr>
            <a:spLocks noGrp="1"/>
          </p:cNvSpPr>
          <p:nvPr>
            <p:ph type="body" idx="1"/>
          </p:nvPr>
        </p:nvSpPr>
        <p:spPr/>
        <p:txBody>
          <a:bodyPr/>
          <a:lstStyle/>
          <a:p>
            <a:r>
              <a:rPr lang="en-US" dirty="0">
                <a:latin typeface="Baskerville Old Face" panose="02020602080505020303" pitchFamily="18" charset="0"/>
              </a:rPr>
              <a:t>Principal Component Analysis</a:t>
            </a:r>
          </a:p>
        </p:txBody>
      </p:sp>
      <p:sp>
        <p:nvSpPr>
          <p:cNvPr id="4" name="Content Placeholder 3">
            <a:extLst>
              <a:ext uri="{FF2B5EF4-FFF2-40B4-BE49-F238E27FC236}">
                <a16:creationId xmlns:a16="http://schemas.microsoft.com/office/drawing/2014/main" id="{852B1AE5-4A01-B611-26AB-A57C2E9CE7E1}"/>
              </a:ext>
            </a:extLst>
          </p:cNvPr>
          <p:cNvSpPr>
            <a:spLocks noGrp="1"/>
          </p:cNvSpPr>
          <p:nvPr>
            <p:ph sz="half" idx="2"/>
          </p:nvPr>
        </p:nvSpPr>
        <p:spPr/>
        <p:txBody>
          <a:bodyPr>
            <a:normAutofit fontScale="55000" lnSpcReduction="20000"/>
          </a:bodyPr>
          <a:lstStyle/>
          <a:p>
            <a:pPr marL="0" indent="0">
              <a:buNone/>
            </a:pPr>
            <a:r>
              <a:rPr lang="en-US" dirty="0">
                <a:latin typeface="Bell MT" panose="02020503060305020303" pitchFamily="18" charset="0"/>
              </a:rPr>
              <a:t>We applied </a:t>
            </a:r>
            <a:r>
              <a:rPr lang="en-US" b="1" dirty="0">
                <a:latin typeface="Bell MT" panose="02020503060305020303" pitchFamily="18" charset="0"/>
              </a:rPr>
              <a:t>Principal Component Analysis (PCA)</a:t>
            </a:r>
            <a:r>
              <a:rPr lang="en-US" dirty="0">
                <a:latin typeface="Bell MT" panose="02020503060305020303" pitchFamily="18" charset="0"/>
              </a:rPr>
              <a:t> to the TEC data to reduce noise and focus on the most influential patterns:</a:t>
            </a:r>
          </a:p>
          <a:p>
            <a:pPr lvl="0"/>
            <a:r>
              <a:rPr lang="en-US" dirty="0">
                <a:latin typeface="Bell MT" panose="02020503060305020303" pitchFamily="18" charset="0"/>
              </a:rPr>
              <a:t>PCA breaks down the TEC time series into </a:t>
            </a:r>
            <a:r>
              <a:rPr lang="en-US" b="1" dirty="0">
                <a:latin typeface="Bell MT" panose="02020503060305020303" pitchFamily="18" charset="0"/>
              </a:rPr>
              <a:t>principal components</a:t>
            </a:r>
            <a:r>
              <a:rPr lang="en-US" dirty="0">
                <a:latin typeface="Bell MT" panose="02020503060305020303" pitchFamily="18" charset="0"/>
              </a:rPr>
              <a:t> that capture the largest variations.</a:t>
            </a:r>
          </a:p>
          <a:p>
            <a:pPr lvl="0"/>
            <a:r>
              <a:rPr lang="en-US" dirty="0">
                <a:latin typeface="Bell MT" panose="02020503060305020303" pitchFamily="18" charset="0"/>
              </a:rPr>
              <a:t>The </a:t>
            </a:r>
            <a:r>
              <a:rPr lang="en-US" b="1" dirty="0">
                <a:latin typeface="Bell MT" panose="02020503060305020303" pitchFamily="18" charset="0"/>
              </a:rPr>
              <a:t>first four PCs</a:t>
            </a:r>
            <a:r>
              <a:rPr lang="en-US" dirty="0">
                <a:latin typeface="Bell MT" panose="02020503060305020303" pitchFamily="18" charset="0"/>
              </a:rPr>
              <a:t> alone captured over </a:t>
            </a:r>
            <a:r>
              <a:rPr lang="en-US" b="1" dirty="0">
                <a:latin typeface="Bell MT" panose="02020503060305020303" pitchFamily="18" charset="0"/>
              </a:rPr>
              <a:t>97.5% of the total variance</a:t>
            </a:r>
            <a:r>
              <a:rPr lang="en-US" dirty="0">
                <a:latin typeface="Bell MT" panose="02020503060305020303" pitchFamily="18" charset="0"/>
              </a:rPr>
              <a:t>, ensuring that we preserved almost all meaningful ionospheric information while minimizing computational complexity and noise.</a:t>
            </a:r>
          </a:p>
          <a:p>
            <a:pPr marL="0" indent="0">
              <a:buNone/>
            </a:pPr>
            <a:endParaRPr lang="en-US" dirty="0"/>
          </a:p>
        </p:txBody>
      </p:sp>
      <p:sp>
        <p:nvSpPr>
          <p:cNvPr id="5" name="Text Placeholder 4">
            <a:extLst>
              <a:ext uri="{FF2B5EF4-FFF2-40B4-BE49-F238E27FC236}">
                <a16:creationId xmlns:a16="http://schemas.microsoft.com/office/drawing/2014/main" id="{63CDD25D-9B5F-0DEA-4D08-15BC9C1EFFDD}"/>
              </a:ext>
            </a:extLst>
          </p:cNvPr>
          <p:cNvSpPr>
            <a:spLocks noGrp="1"/>
          </p:cNvSpPr>
          <p:nvPr>
            <p:ph type="body" sz="quarter" idx="3"/>
          </p:nvPr>
        </p:nvSpPr>
        <p:spPr/>
        <p:txBody>
          <a:bodyPr/>
          <a:lstStyle/>
          <a:p>
            <a:r>
              <a:rPr lang="en-US" dirty="0">
                <a:latin typeface="Baskerville Old Face" panose="02020602080505020303" pitchFamily="18" charset="0"/>
              </a:rPr>
              <a:t>Error Minimization</a:t>
            </a:r>
          </a:p>
        </p:txBody>
      </p:sp>
      <p:sp>
        <p:nvSpPr>
          <p:cNvPr id="6" name="Content Placeholder 5">
            <a:extLst>
              <a:ext uri="{FF2B5EF4-FFF2-40B4-BE49-F238E27FC236}">
                <a16:creationId xmlns:a16="http://schemas.microsoft.com/office/drawing/2014/main" id="{53F0D3BA-0048-14FB-A574-4F39A873F711}"/>
              </a:ext>
            </a:extLst>
          </p:cNvPr>
          <p:cNvSpPr>
            <a:spLocks noGrp="1"/>
          </p:cNvSpPr>
          <p:nvPr>
            <p:ph sz="quarter" idx="4"/>
          </p:nvPr>
        </p:nvSpPr>
        <p:spPr/>
        <p:txBody>
          <a:bodyPr>
            <a:normAutofit fontScale="55000" lnSpcReduction="20000"/>
          </a:bodyPr>
          <a:lstStyle/>
          <a:p>
            <a:pPr marL="0" indent="0">
              <a:buNone/>
            </a:pPr>
            <a:r>
              <a:rPr lang="en-US" dirty="0">
                <a:latin typeface="Bell MT" panose="02020503060305020303" pitchFamily="18" charset="0"/>
              </a:rPr>
              <a:t>To determine which solar index best predicted TEC, we compared reconstructed TEC (using each solar index) to actual observed TEC. We used the following </a:t>
            </a:r>
            <a:r>
              <a:rPr lang="en-US" b="1" dirty="0">
                <a:latin typeface="Bell MT" panose="02020503060305020303" pitchFamily="18" charset="0"/>
              </a:rPr>
              <a:t>evaluation metrics</a:t>
            </a:r>
            <a:r>
              <a:rPr lang="en-US" dirty="0">
                <a:latin typeface="Bell MT" panose="02020503060305020303" pitchFamily="18" charset="0"/>
              </a:rPr>
              <a:t>:</a:t>
            </a:r>
          </a:p>
          <a:p>
            <a:pPr lvl="0"/>
            <a:r>
              <a:rPr lang="en-US" b="1" dirty="0">
                <a:latin typeface="Bell MT" panose="02020503060305020303" pitchFamily="18" charset="0"/>
              </a:rPr>
              <a:t>Mean Absolute Error (MAE):</a:t>
            </a:r>
            <a:r>
              <a:rPr lang="en-US" dirty="0">
                <a:latin typeface="Bell MT" panose="02020503060305020303" pitchFamily="18" charset="0"/>
              </a:rPr>
              <a:t> Measures the average prediction error. The smaller, the better.</a:t>
            </a:r>
          </a:p>
          <a:p>
            <a:pPr lvl="0"/>
            <a:r>
              <a:rPr lang="en-US" b="1" dirty="0">
                <a:latin typeface="Bell MT" panose="02020503060305020303" pitchFamily="18" charset="0"/>
              </a:rPr>
              <a:t>Correlation Coefficient (R):</a:t>
            </a:r>
            <a:r>
              <a:rPr lang="en-US" dirty="0">
                <a:latin typeface="Bell MT" panose="02020503060305020303" pitchFamily="18" charset="0"/>
              </a:rPr>
              <a:t> Measures how well the model captures actual TEC trends.</a:t>
            </a:r>
          </a:p>
          <a:p>
            <a:pPr lvl="0"/>
            <a:r>
              <a:rPr lang="en-US" b="1" dirty="0">
                <a:latin typeface="Bell MT" panose="02020503060305020303" pitchFamily="18" charset="0"/>
              </a:rPr>
              <a:t>Percentage Improvement (PI):</a:t>
            </a:r>
            <a:r>
              <a:rPr lang="en-US" dirty="0">
                <a:latin typeface="Bell MT" panose="02020503060305020303" pitchFamily="18" charset="0"/>
              </a:rPr>
              <a:t> Assesses the gain in accuracy over the base SSN model.</a:t>
            </a:r>
          </a:p>
          <a:p>
            <a:pPr marL="0" indent="0">
              <a:buNone/>
            </a:pPr>
            <a:r>
              <a:rPr lang="en-US" kern="100" dirty="0">
                <a:latin typeface="Bell MT" panose="02020503060305020303" pitchFamily="18" charset="0"/>
                <a:ea typeface="Calibri" panose="020F0502020204030204" pitchFamily="34" charset="0"/>
                <a:cs typeface="Times New Roman" panose="02020603050405020304" pitchFamily="18" charset="0"/>
              </a:rPr>
              <a:t>By applying the above metrics across </a:t>
            </a:r>
            <a:r>
              <a:rPr lang="en-US" b="1" kern="100" dirty="0">
                <a:latin typeface="Bell MT" panose="02020503060305020303" pitchFamily="18" charset="0"/>
                <a:ea typeface="Calibri" panose="020F0502020204030204" pitchFamily="34" charset="0"/>
                <a:cs typeface="Times New Roman" panose="02020603050405020304" pitchFamily="18" charset="0"/>
              </a:rPr>
              <a:t>13 years of storm-time data</a:t>
            </a:r>
            <a:r>
              <a:rPr lang="en-US" kern="100" dirty="0">
                <a:latin typeface="Bell MT" panose="02020503060305020303" pitchFamily="18" charset="0"/>
                <a:ea typeface="Calibri" panose="020F0502020204030204" pitchFamily="34" charset="0"/>
                <a:cs typeface="Times New Roman" panose="02020603050405020304" pitchFamily="18" charset="0"/>
              </a:rPr>
              <a:t>, we ensured that our conclusions are statistically valid and not tied to specific events or short-term variability.</a:t>
            </a:r>
            <a:endParaRPr lang="en-US" sz="2400" kern="100" dirty="0">
              <a:latin typeface="Bell MT" panose="02020503060305020303" pitchFamily="18"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34159105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247</TotalTime>
  <Words>1214</Words>
  <Application>Microsoft Office PowerPoint</Application>
  <PresentationFormat>Widescreen</PresentationFormat>
  <Paragraphs>74</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Baskerville Old Face</vt:lpstr>
      <vt:lpstr>Bell MT</vt:lpstr>
      <vt:lpstr>Bookman Old Style</vt:lpstr>
      <vt:lpstr>Calibri</vt:lpstr>
      <vt:lpstr>Courier New</vt:lpstr>
      <vt:lpstr>Garamond</vt:lpstr>
      <vt:lpstr>Symbol</vt:lpstr>
      <vt:lpstr>Organic</vt:lpstr>
      <vt:lpstr>PowerPoint Presentation</vt:lpstr>
      <vt:lpstr>PowerPoint Presentation</vt:lpstr>
      <vt:lpstr>SOLAR INDICES</vt:lpstr>
      <vt:lpstr>SOLAR WIND</vt:lpstr>
      <vt:lpstr>GEOMAGNETIC STORMS</vt:lpstr>
      <vt:lpstr>Introduction and Motivation</vt:lpstr>
      <vt:lpstr>Research Problem and Research Objective</vt:lpstr>
      <vt:lpstr>PowerPoint Presentation</vt:lpstr>
      <vt:lpstr>Methodology – PCA and Error Minimization </vt:lpstr>
      <vt:lpstr>PowerPoint Presentation</vt:lpstr>
      <vt:lpstr>PowerPoint Presentation</vt:lpstr>
      <vt:lpstr>Impact for Africa and Global Relevance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Obed MA</dc:creator>
  <cp:lastModifiedBy>Obed MA</cp:lastModifiedBy>
  <cp:revision>13</cp:revision>
  <dcterms:created xsi:type="dcterms:W3CDTF">2025-08-21T08:28:33Z</dcterms:created>
  <dcterms:modified xsi:type="dcterms:W3CDTF">2025-09-17T05:40:15Z</dcterms:modified>
</cp:coreProperties>
</file>