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0" r:id="rId2"/>
    <p:sldId id="257" r:id="rId3"/>
    <p:sldId id="278" r:id="rId4"/>
    <p:sldId id="287" r:id="rId5"/>
    <p:sldId id="258" r:id="rId6"/>
    <p:sldId id="266" r:id="rId7"/>
    <p:sldId id="288" r:id="rId8"/>
    <p:sldId id="285" r:id="rId9"/>
    <p:sldId id="259" r:id="rId10"/>
    <p:sldId id="260" r:id="rId11"/>
    <p:sldId id="267" r:id="rId12"/>
    <p:sldId id="279" r:id="rId13"/>
    <p:sldId id="270" r:id="rId14"/>
    <p:sldId id="272" r:id="rId15"/>
    <p:sldId id="282" r:id="rId16"/>
    <p:sldId id="263" r:id="rId17"/>
    <p:sldId id="277" r:id="rId18"/>
    <p:sldId id="273" r:id="rId19"/>
    <p:sldId id="28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8" autoAdjust="0"/>
    <p:restoredTop sz="83097" autoAdjust="0"/>
  </p:normalViewPr>
  <p:slideViewPr>
    <p:cSldViewPr snapToGrid="0">
      <p:cViewPr>
        <p:scale>
          <a:sx n="52" d="100"/>
          <a:sy n="52" d="100"/>
        </p:scale>
        <p:origin x="12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B004B-EB2D-4608-8A5A-1EEF4EA0DA4F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44FD1-4584-4B9C-9F87-0E67FE9D73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9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85E7D-86DC-4C6C-950B-83B27618034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97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4FD1-4584-4B9C-9F87-0E67FE9D73E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597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using a  sine approximation with an amplitude of  23.45</a:t>
            </a:r>
            <a:r>
              <a:rPr lang="en-US" baseline="30000" dirty="0" smtClean="0"/>
              <a:t>0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March 23</a:t>
            </a:r>
            <a:r>
              <a:rPr lang="en-US" baseline="30000" dirty="0" smtClean="0"/>
              <a:t>rd</a:t>
            </a:r>
            <a:r>
              <a:rPr lang="en-US" dirty="0" smtClean="0"/>
              <a:t> equinox  </a:t>
            </a:r>
            <a:r>
              <a:rPr lang="el-GR" dirty="0" smtClean="0"/>
              <a:t>λ</a:t>
            </a:r>
            <a:r>
              <a:rPr lang="en-US" dirty="0" smtClean="0"/>
              <a:t>=82 is </a:t>
            </a:r>
            <a:r>
              <a:rPr lang="en-US" dirty="0" err="1" smtClean="0"/>
              <a:t>subtracted;March</a:t>
            </a:r>
            <a:r>
              <a:rPr lang="en-US" dirty="0" smtClean="0"/>
              <a:t> 21</a:t>
            </a:r>
            <a:r>
              <a:rPr lang="en-US" baseline="30000" dirty="0" smtClean="0"/>
              <a:t>st</a:t>
            </a:r>
            <a:r>
              <a:rPr lang="en-US" dirty="0" smtClean="0"/>
              <a:t> where </a:t>
            </a:r>
            <a:r>
              <a:rPr lang="el-GR" dirty="0" smtClean="0"/>
              <a:t>λ</a:t>
            </a:r>
            <a:r>
              <a:rPr lang="en-US" dirty="0" smtClean="0"/>
              <a:t>=80  is subtracted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4FD1-4584-4B9C-9F87-0E67FE9D73E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964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BC80-585C-42B0-B018-652F73926B3B}" type="datetime1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25/10/2023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904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46A2-E4DD-4556-A08F-55F412BB4FC1}" type="datetime1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25/10/2023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95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4E27-83D5-45A5-8B36-0F6DF466857C}" type="datetime1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25/10/2023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246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E497-1E6A-4BFF-BF4C-40F1BB95FE2F}" type="datetime1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25/10/2023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683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33A7-F779-47E0-ACB7-280FB8C925D1}" type="datetime1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25/10/2023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34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3C2B-9128-4C35-9720-A740832A6C45}" type="datetime1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25/10/2023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892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710A-DAF2-4188-8FA0-3B89DC08CAEA}" type="datetime1">
              <a:rPr lang="en-GB" smtClean="0"/>
              <a:t>15/09/2025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25/10/2023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42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DA126-370B-422E-A44C-7DE3AC575C88}" type="datetime1">
              <a:rPr lang="en-GB" smtClean="0"/>
              <a:t>15/09/2025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25/10/2023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1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AD5EB-F102-48C9-A622-8621B3C303C2}" type="datetime1">
              <a:rPr lang="en-GB" smtClean="0"/>
              <a:t>15/09/2025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25/10/2023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74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F2FB8-5855-4941-ADD5-ECB51080ACE3}" type="datetime1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25/10/2023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375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81C4-5643-4DD9-9190-6F2F45BDEF43}" type="datetime1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25/10/2023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52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A3B83-780C-4DAC-A197-B965BD310D5B}" type="datetime1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25/10/2023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67E62-F043-4688-A003-BFAB8FDDF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08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774" y="119922"/>
            <a:ext cx="11302584" cy="2166078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chemeClr val="accent5"/>
                </a:solidFill>
                <a:latin typeface="+mn-lt"/>
              </a:rPr>
              <a:t>AN IMPROVED SOLAR DECLINATION ANGLE FORMULA FOR ACCURATE DETERMINATION OF THE SUN’S POSITION FOR OPTIMUM ORIENTATION OF SOLAR PHOTOVOLTAIC MODULES</a:t>
            </a:r>
            <a:endParaRPr lang="en-GB" sz="3600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065" y="3398808"/>
            <a:ext cx="11850130" cy="329855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4</a:t>
            </a:r>
            <a:r>
              <a:rPr lang="en-US" sz="24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African Conference on Fundamental Physics (ACP2025)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sz="24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-20</a:t>
            </a:r>
            <a:r>
              <a:rPr lang="en-US" sz="24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September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Mavyline Motari</a:t>
            </a:r>
            <a:r>
              <a:rPr lang="en-US" sz="2400" u="sng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Geoffrey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Okeng’o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Robinson Ndegwa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Liaqat Ali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of Physics,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Nairobi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COMSATS University, Islamabad, Pakistan</a:t>
            </a:r>
          </a:p>
          <a:p>
            <a:pPr marL="457200" indent="-457200">
              <a:buAutoNum type="arabicPeriod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12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768" y="365126"/>
            <a:ext cx="10773032" cy="53691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/>
                </a:solidFill>
                <a:latin typeface="+mn-lt"/>
              </a:rPr>
              <a:t>Methodology </a:t>
            </a:r>
            <a:r>
              <a:rPr lang="en-US" b="1" dirty="0" err="1" smtClean="0">
                <a:solidFill>
                  <a:schemeClr val="accent5"/>
                </a:solidFill>
                <a:latin typeface="+mn-lt"/>
              </a:rPr>
              <a:t>cont</a:t>
            </a:r>
            <a:r>
              <a:rPr lang="en-US" b="1" dirty="0" smtClean="0">
                <a:solidFill>
                  <a:schemeClr val="accent5"/>
                </a:solidFill>
                <a:latin typeface="+mn-lt"/>
              </a:rPr>
              <a:t>….</a:t>
            </a:r>
            <a:endParaRPr lang="en-GB" b="1" dirty="0">
              <a:solidFill>
                <a:schemeClr val="accent5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5429" y="1112108"/>
                <a:ext cx="10918371" cy="506485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n-US" dirty="0" smtClean="0"/>
                  <a:t>2. Formulas based on the June Solstice and December solstices where </a:t>
                </a:r>
                <a:r>
                  <a:rPr lang="el-GR" dirty="0" smtClean="0"/>
                  <a:t>λ</a:t>
                </a:r>
                <a:r>
                  <a:rPr lang="en-US" dirty="0" smtClean="0"/>
                  <a:t>=10 (Nadia et al. 2018).</a:t>
                </a:r>
                <a:endParaRPr lang="en-GB" dirty="0"/>
              </a:p>
              <a:p>
                <a:pPr marL="0" indent="0" algn="just">
                  <a:buNone/>
                </a:pPr>
                <a:r>
                  <a:rPr lang="en-US" dirty="0" smtClean="0"/>
                  <a:t>         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=−23.45</m:t>
                    </m:r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360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365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r>
                  <a:rPr lang="en-GB" dirty="0" smtClean="0"/>
                  <a:t>                                                         (5)</a:t>
                </a:r>
              </a:p>
              <a:p>
                <a:pPr marL="0" indent="0" algn="just">
                  <a:buNone/>
                </a:pPr>
                <a:endParaRPr lang="en-GB" dirty="0" smtClean="0"/>
              </a:p>
              <a:p>
                <a:pPr marL="0" indent="0" algn="just">
                  <a:buNone/>
                </a:pPr>
                <a:endParaRPr lang="en-US" dirty="0" smtClean="0"/>
              </a:p>
              <a:p>
                <a:pPr marL="0" indent="0" algn="just">
                  <a:buNone/>
                </a:pPr>
                <a:r>
                  <a:rPr lang="en-US" dirty="0" smtClean="0"/>
                  <a:t>3.  Formula based on half cycle for 182.6 days (Roy, 1989)</a:t>
                </a:r>
              </a:p>
              <a:p>
                <a:pPr marL="0" indent="0" algn="just">
                  <a:buNone/>
                </a:pPr>
                <a:r>
                  <a:rPr lang="en-US" dirty="0" smtClean="0"/>
                  <a:t>          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𝑎𝑟𝑐𝑠𝑖𝑛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𝑐𝑜𝑠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180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182.6</m:t>
                                </m:r>
                              </m:den>
                            </m:f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𝑠𝑖𝑛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23.45</m:t>
                            </m:r>
                          </m:e>
                        </m:d>
                      </m:e>
                    </m:d>
                  </m:oMath>
                </a14:m>
                <a:r>
                  <a:rPr lang="en-GB" dirty="0" smtClean="0"/>
                  <a:t>                   (6)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429" y="1112108"/>
                <a:ext cx="10918371" cy="5064856"/>
              </a:xfrm>
              <a:blipFill>
                <a:blip r:embed="rId2"/>
                <a:stretch>
                  <a:fillRect l="-1116" t="-1925" r="-1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49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346" y="136187"/>
            <a:ext cx="10995454" cy="667001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/>
                </a:solidFill>
                <a:latin typeface="+mn-lt"/>
              </a:rPr>
              <a:t>Methodology </a:t>
            </a:r>
            <a:r>
              <a:rPr lang="en-US" b="1" dirty="0" err="1" smtClean="0">
                <a:solidFill>
                  <a:schemeClr val="accent5"/>
                </a:solidFill>
                <a:latin typeface="+mn-lt"/>
              </a:rPr>
              <a:t>cont</a:t>
            </a:r>
            <a:r>
              <a:rPr lang="en-US" b="1" dirty="0" smtClean="0">
                <a:solidFill>
                  <a:schemeClr val="accent5"/>
                </a:solidFill>
                <a:latin typeface="+mn-lt"/>
              </a:rPr>
              <a:t>….</a:t>
            </a:r>
            <a:endParaRPr lang="en-GB" b="1" dirty="0">
              <a:solidFill>
                <a:schemeClr val="accent5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803188"/>
                <a:ext cx="12192000" cy="6054812"/>
              </a:xfrm>
            </p:spPr>
            <p:txBody>
              <a:bodyPr>
                <a:normAutofit fontScale="92500"/>
              </a:bodyPr>
              <a:lstStyle/>
              <a:p>
                <a:pPr marL="230400" indent="-230400" algn="just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n-US" dirty="0" smtClean="0"/>
                  <a:t>4. Formulas based on Fourier series expansion based on a fundamental angular frequency of </a:t>
                </a:r>
                <a:r>
                  <a:rPr lang="el-GR" dirty="0" smtClean="0"/>
                  <a:t>ω</a:t>
                </a:r>
                <a:r>
                  <a:rPr lang="en-US" dirty="0" smtClean="0"/>
                  <a:t>=0.017202786 (Bourges, 1985; Duffie&amp;Beckman,2012; Page,1973).</a:t>
                </a:r>
              </a:p>
              <a:p>
                <a:pPr marL="0" indent="0" algn="just">
                  <a:buNone/>
                </a:pPr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0.006918−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0.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399912</m:t>
                        </m:r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ɳ+0.070257</m:t>
                            </m:r>
                            <m:func>
                              <m:func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ɳ</m:t>
                                </m:r>
                              </m:e>
                            </m:func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0.006758</m:t>
                            </m:r>
                            <m:func>
                              <m:func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2ɳ</m:t>
                                </m:r>
                              </m:e>
                            </m:func>
                          </m:e>
                        </m:func>
                        <m:r>
                          <a:rPr lang="en-GB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     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0.000907</m:t>
                        </m:r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2ɳ−0.002697</m:t>
                            </m:r>
                            <m:func>
                              <m:func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3ɳ+0.00148</m:t>
                                </m:r>
                                <m:func>
                                  <m:func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3ɳ</m:t>
                                    </m:r>
                                  </m:e>
                                </m:func>
                              </m:e>
                            </m:func>
                          </m:e>
                        </m:func>
                      </m:e>
                    </m:d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180</m:t>
                            </m:r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0" dirty="0" smtClean="0"/>
                  <a:t>                         (7) 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0" i="0" dirty="0" smtClean="0">
                  <a:latin typeface="Cambria Math" panose="02040503050406030204" pitchFamily="18" charset="0"/>
                </a:endParaRP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w</m:t>
                    </m:r>
                  </m:oMath>
                </a14:m>
                <a:r>
                  <a:rPr lang="en-GB" dirty="0" smtClean="0"/>
                  <a:t>here 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 panose="02040503050406030204" pitchFamily="18" charset="0"/>
                      </a:rPr>
                      <m:t>ɳ=</m:t>
                    </m:r>
                    <m:f>
                      <m:f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𝝅</m:t>
                        </m:r>
                        <m:d>
                          <m:dPr>
                            <m:ctrlPr>
                              <a:rPr lang="en-GB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𝒅</m:t>
                            </m:r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num>
                      <m:den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𝟑𝟔𝟓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is the day angle   ;     </a:t>
                </a:r>
              </a:p>
              <a:p>
                <a:pPr marL="0" indent="0">
                  <a:buNone/>
                </a:pPr>
                <a:r>
                  <a:rPr lang="en-GB" dirty="0" smtClean="0"/>
                  <a:t> </a:t>
                </a:r>
              </a:p>
              <a:p>
                <a:pPr marL="0" indent="0">
                  <a:buNone/>
                </a:pPr>
                <a:r>
                  <a:rPr lang="en-GB" dirty="0" smtClean="0"/>
                  <a:t>5. Calculation</a:t>
                </a:r>
                <a:r>
                  <a:rPr lang="en-US" dirty="0" smtClean="0"/>
                  <a:t> </a:t>
                </a:r>
                <a:r>
                  <a:rPr lang="en-US" dirty="0"/>
                  <a:t>based on the obliquity of the ecliptic (Ɛ) and the mean longitude (L</a:t>
                </a:r>
                <a:r>
                  <a:rPr lang="en-US" baseline="-25000" dirty="0"/>
                  <a:t>0</a:t>
                </a:r>
                <a:r>
                  <a:rPr lang="en-US" dirty="0"/>
                  <a:t>) of the sun </a:t>
                </a:r>
                <a:r>
                  <a:rPr lang="en-US" dirty="0" smtClean="0"/>
                  <a:t>(Walraven,1985;  Meeus,1991; </a:t>
                </a:r>
                <a:r>
                  <a:rPr lang="en-US" dirty="0" err="1" smtClean="0"/>
                  <a:t>Wampler</a:t>
                </a:r>
                <a:r>
                  <a:rPr lang="en-US" dirty="0"/>
                  <a:t>, 2000).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  <m:func>
                              <m:func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func>
                          </m:e>
                        </m:func>
                      </m:e>
                    </m:func>
                  </m:oMath>
                </a14:m>
                <a:r>
                  <a:rPr lang="en-US" dirty="0"/>
                  <a:t>                 </a:t>
                </a:r>
                <a:r>
                  <a:rPr lang="en-GB" dirty="0"/>
                  <a:t>                                                                               </a:t>
                </a:r>
                <a:r>
                  <a:rPr lang="en-GB" dirty="0" smtClean="0"/>
                  <a:t>(8)</a:t>
                </a:r>
                <a:endParaRPr lang="en-GB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03188"/>
                <a:ext cx="12192000" cy="6054812"/>
              </a:xfrm>
              <a:blipFill>
                <a:blip r:embed="rId2"/>
                <a:stretch>
                  <a:fillRect l="-900" r="-9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9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210" y="155643"/>
            <a:ext cx="10426802" cy="981179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5"/>
                </a:solidFill>
                <a:latin typeface="+mn-lt"/>
              </a:rPr>
              <a:t>Methodology </a:t>
            </a:r>
            <a:r>
              <a:rPr lang="en-US" sz="4000" b="1" dirty="0" err="1">
                <a:solidFill>
                  <a:schemeClr val="accent5"/>
                </a:solidFill>
                <a:latin typeface="+mn-lt"/>
              </a:rPr>
              <a:t>cont</a:t>
            </a:r>
            <a:r>
              <a:rPr lang="en-US" sz="4000" b="1" dirty="0">
                <a:solidFill>
                  <a:schemeClr val="accent5"/>
                </a:solidFill>
                <a:latin typeface="+mn-lt"/>
              </a:rPr>
              <a:t>….</a:t>
            </a:r>
            <a:endParaRPr lang="en-GB" sz="4000" b="1" dirty="0">
              <a:solidFill>
                <a:schemeClr val="accent5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11210" y="983411"/>
                <a:ext cx="5795320" cy="5874589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6. An approach developed that divides the ecliptic into two sections (semi).</a:t>
                </a:r>
              </a:p>
              <a:p>
                <a:r>
                  <a:rPr lang="en-US" dirty="0" smtClean="0"/>
                  <a:t>The first section </a:t>
                </a: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=23.45</m:t>
                    </m:r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180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187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r>
                  <a:rPr lang="en-GB" dirty="0" smtClean="0"/>
                  <a:t>     (9)</a:t>
                </a:r>
              </a:p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US" dirty="0" smtClean="0"/>
                  <a:t>The second section </a:t>
                </a: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=−23.45</m:t>
                    </m:r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180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178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−188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r>
                  <a:rPr lang="en-GB" dirty="0" smtClean="0"/>
                  <a:t>   (10)</a:t>
                </a:r>
              </a:p>
              <a:p>
                <a:pPr marL="0" indent="0">
                  <a:buNone/>
                </a:pPr>
                <a:endParaRPr lang="en-US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Cambria Math" panose="02040503050406030204" pitchFamily="18" charset="0"/>
                  </a:rPr>
                  <a:t>For a leap year </a:t>
                </a:r>
                <a:r>
                  <a:rPr lang="en-US" dirty="0" err="1" smtClean="0">
                    <a:latin typeface="Cambria Math" panose="02040503050406030204" pitchFamily="18" charset="0"/>
                  </a:rPr>
                  <a:t>eq</a:t>
                </a:r>
                <a:r>
                  <a:rPr lang="en-US" dirty="0" smtClean="0">
                    <a:latin typeface="Cambria Math" panose="02040503050406030204" pitchFamily="18" charset="0"/>
                  </a:rPr>
                  <a:t> 10 is replaced by </a:t>
                </a:r>
                <a:r>
                  <a:rPr lang="en-US" dirty="0" err="1" smtClean="0">
                    <a:latin typeface="Cambria Math" panose="02040503050406030204" pitchFamily="18" charset="0"/>
                  </a:rPr>
                  <a:t>eq</a:t>
                </a:r>
                <a:r>
                  <a:rPr lang="en-US" dirty="0" smtClean="0">
                    <a:latin typeface="Cambria Math" panose="02040503050406030204" pitchFamily="18" charset="0"/>
                  </a:rPr>
                  <a:t> 11.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=−23.45</m:t>
                    </m:r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180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17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−188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r>
                  <a:rPr lang="en-GB" dirty="0" smtClean="0"/>
                  <a:t>     (11)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11210" y="983411"/>
                <a:ext cx="5795320" cy="5874589"/>
              </a:xfrm>
              <a:blipFill>
                <a:blip r:embed="rId2"/>
                <a:stretch>
                  <a:fillRect l="-1893" t="-1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31338"/>
          <a:stretch/>
        </p:blipFill>
        <p:spPr>
          <a:xfrm>
            <a:off x="5807676" y="1530348"/>
            <a:ext cx="6285470" cy="38182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24600" y="5742112"/>
            <a:ext cx="5449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4:The two semi-ecliptic sections of the Earth’s orbit around the sun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9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271850" y="148281"/>
            <a:ext cx="11081950" cy="543697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/>
                </a:solidFill>
                <a:latin typeface="+mn-lt"/>
              </a:rPr>
              <a:t>Results and Discussion</a:t>
            </a:r>
            <a:endParaRPr lang="en-GB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71850" y="1569308"/>
            <a:ext cx="5000367" cy="5154367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Figure 5 :Variation of declination angle as modelled by equation 6 and 7</a:t>
            </a:r>
            <a:r>
              <a:rPr lang="en-US" dirty="0" smtClean="0"/>
              <a:t>.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72217" y="691978"/>
            <a:ext cx="6919783" cy="53853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776" y="758723"/>
            <a:ext cx="2162433" cy="296744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684108" y="6077344"/>
            <a:ext cx="6507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Figure 6 </a:t>
            </a:r>
            <a:r>
              <a:rPr lang="en-US" dirty="0"/>
              <a:t>:The declination angle for a year was modelled using 14 equation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852616"/>
            <a:ext cx="5272216" cy="453635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8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708" y="172996"/>
            <a:ext cx="11156092" cy="46955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/>
                </a:solidFill>
                <a:latin typeface="+mn-lt"/>
              </a:rPr>
              <a:t>Results and Discussion</a:t>
            </a:r>
            <a:endParaRPr lang="en-GB" b="1" dirty="0">
              <a:solidFill>
                <a:schemeClr val="accent5"/>
              </a:solidFill>
              <a:latin typeface="+mn-lt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707" y="677518"/>
            <a:ext cx="10755637" cy="5599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3189" y="6376086"/>
            <a:ext cx="9168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8: Errors in calculation of the declination angle around the equinoxes and solstices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46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984" y="365126"/>
            <a:ext cx="10834816" cy="49090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/>
                </a:solidFill>
                <a:latin typeface="+mn-lt"/>
              </a:rPr>
              <a:t>Conclusion</a:t>
            </a:r>
            <a:endParaRPr lang="en-GB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984" y="1099752"/>
            <a:ext cx="10834816" cy="4904217"/>
          </a:xfrm>
        </p:spPr>
        <p:txBody>
          <a:bodyPr/>
          <a:lstStyle/>
          <a:p>
            <a:r>
              <a:rPr lang="en-US" dirty="0" smtClean="0"/>
              <a:t>From the  formulas reviewed in this work, the </a:t>
            </a:r>
            <a:r>
              <a:rPr lang="en-US" dirty="0"/>
              <a:t>F</a:t>
            </a:r>
            <a:r>
              <a:rPr lang="en-US" dirty="0" smtClean="0"/>
              <a:t>ourier series formula by Spencer had the least error for the prediction of the declination angle around the equinoxes and solstices.</a:t>
            </a:r>
          </a:p>
          <a:p>
            <a:endParaRPr lang="en-US" dirty="0" smtClean="0"/>
          </a:p>
          <a:p>
            <a:r>
              <a:rPr lang="en-US" dirty="0" smtClean="0"/>
              <a:t>The developed formula gave a good prediction for the declination angle for the equinoxes and solstices and can be developed further for use in a SPA.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32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276" y="185351"/>
            <a:ext cx="11032524" cy="66726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References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39114"/>
            <a:ext cx="11244649" cy="5733535"/>
          </a:xfrm>
        </p:spPr>
        <p:txBody>
          <a:bodyPr>
            <a:normAutofit lnSpcReduction="10000"/>
          </a:bodyPr>
          <a:lstStyle/>
          <a:p>
            <a:r>
              <a:rPr lang="en-GB" dirty="0" err="1"/>
              <a:t>Akram</a:t>
            </a:r>
            <a:r>
              <a:rPr lang="en-GB" dirty="0"/>
              <a:t> Abood. (2015). </a:t>
            </a:r>
            <a:r>
              <a:rPr lang="en-GB" i="1" dirty="0"/>
              <a:t>A comprehensive solar angles simulation and calculation using </a:t>
            </a:r>
            <a:r>
              <a:rPr lang="en-GB" i="1" dirty="0" err="1"/>
              <a:t>matlab</a:t>
            </a:r>
            <a:r>
              <a:rPr lang="en-GB" dirty="0"/>
              <a:t>. </a:t>
            </a:r>
            <a:r>
              <a:rPr lang="en-GB" i="1" dirty="0"/>
              <a:t>6</a:t>
            </a:r>
            <a:r>
              <a:rPr lang="en-GB" dirty="0"/>
              <a:t>(4), 367–376.</a:t>
            </a:r>
          </a:p>
          <a:p>
            <a:r>
              <a:rPr lang="en-GB" dirty="0" smtClean="0"/>
              <a:t>AL-</a:t>
            </a:r>
            <a:r>
              <a:rPr lang="en-GB" dirty="0" err="1" smtClean="0"/>
              <a:t>Rousan</a:t>
            </a:r>
            <a:r>
              <a:rPr lang="en-GB" dirty="0"/>
              <a:t>, N., Isa, N. A. M., &amp; </a:t>
            </a:r>
            <a:r>
              <a:rPr lang="en-GB" dirty="0" err="1"/>
              <a:t>Desa</a:t>
            </a:r>
            <a:r>
              <a:rPr lang="en-GB" dirty="0"/>
              <a:t>, M. K. M. (2018). Advances in solar photovoltaic tracking systems: A review. </a:t>
            </a:r>
            <a:r>
              <a:rPr lang="en-GB" i="1" dirty="0"/>
              <a:t>Renewable and Sustainable Energy Reviews</a:t>
            </a:r>
            <a:r>
              <a:rPr lang="en-GB" dirty="0"/>
              <a:t>, </a:t>
            </a:r>
            <a:r>
              <a:rPr lang="en-GB" i="1" dirty="0"/>
              <a:t>82</a:t>
            </a:r>
            <a:r>
              <a:rPr lang="en-GB" dirty="0"/>
              <a:t>, 2548–2569. https://doi.org/10.1016/j.rser.2017.09.077</a:t>
            </a:r>
          </a:p>
          <a:p>
            <a:r>
              <a:rPr lang="en-GB" dirty="0" smtClean="0"/>
              <a:t>Chen</a:t>
            </a:r>
            <a:r>
              <a:rPr lang="en-GB" dirty="0"/>
              <a:t>, J. (2011). </a:t>
            </a:r>
            <a:r>
              <a:rPr lang="en-GB" i="1" dirty="0"/>
              <a:t>Physics of Solar Energy</a:t>
            </a:r>
            <a:r>
              <a:rPr lang="en-GB" dirty="0"/>
              <a:t>. John Wiley &amp; Sons.</a:t>
            </a:r>
          </a:p>
          <a:p>
            <a:r>
              <a:rPr lang="en-GB" dirty="0" smtClean="0"/>
              <a:t>Dufﬁe</a:t>
            </a:r>
            <a:r>
              <a:rPr lang="en-GB" dirty="0"/>
              <a:t>, J. A., &amp; Beckman, W. A. (2013). </a:t>
            </a:r>
            <a:r>
              <a:rPr lang="en-GB" i="1" dirty="0"/>
              <a:t>Solar Engineering of Thermal Processes</a:t>
            </a:r>
            <a:r>
              <a:rPr lang="en-GB" dirty="0"/>
              <a:t> (Fourth). Wiley &amp; sons</a:t>
            </a:r>
            <a:r>
              <a:rPr lang="en-GB" dirty="0" smtClean="0"/>
              <a:t>.</a:t>
            </a:r>
          </a:p>
          <a:p>
            <a:r>
              <a:rPr lang="en-GB" dirty="0"/>
              <a:t>Grena, R. (2012). Five new algorithms for the computation of sun position from 2010 to 2110. </a:t>
            </a:r>
            <a:r>
              <a:rPr lang="en-GB" i="1" dirty="0"/>
              <a:t>Solar Energy</a:t>
            </a:r>
            <a:r>
              <a:rPr lang="en-GB" dirty="0"/>
              <a:t>, </a:t>
            </a:r>
            <a:r>
              <a:rPr lang="en-GB" i="1" dirty="0"/>
              <a:t>86</a:t>
            </a:r>
            <a:r>
              <a:rPr lang="en-GB" dirty="0"/>
              <a:t>(5), 1323–1337. https://doi.org/10.1016/j.solener.2012.01.024</a:t>
            </a:r>
          </a:p>
          <a:p>
            <a:r>
              <a:rPr lang="en-GB" dirty="0"/>
              <a:t>Iqbal, M. (1983). </a:t>
            </a:r>
            <a:r>
              <a:rPr lang="en-GB" i="1" dirty="0"/>
              <a:t>An introduction to solar radiation</a:t>
            </a:r>
            <a:r>
              <a:rPr lang="en-GB" dirty="0"/>
              <a:t>. Academic Press</a:t>
            </a:r>
            <a:r>
              <a:rPr lang="en-GB" dirty="0" smtClean="0"/>
              <a:t>.</a:t>
            </a:r>
          </a:p>
          <a:p>
            <a:r>
              <a:rPr lang="en-GB" dirty="0"/>
              <a:t>Jean </a:t>
            </a:r>
            <a:r>
              <a:rPr lang="en-GB" dirty="0" err="1"/>
              <a:t>Meeus</a:t>
            </a:r>
            <a:r>
              <a:rPr lang="en-GB" dirty="0"/>
              <a:t>. (1998). </a:t>
            </a:r>
            <a:r>
              <a:rPr lang="en-GB" i="1" dirty="0"/>
              <a:t>Astronomical algorithms</a:t>
            </a:r>
            <a:r>
              <a:rPr lang="en-GB" dirty="0"/>
              <a:t> (Second). </a:t>
            </a:r>
            <a:r>
              <a:rPr lang="en-GB" dirty="0" err="1"/>
              <a:t>Willmann</a:t>
            </a:r>
            <a:r>
              <a:rPr lang="en-GB" dirty="0"/>
              <a:t>-Bell.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6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557" y="172995"/>
            <a:ext cx="10884243" cy="70433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References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351" y="877330"/>
            <a:ext cx="11590638" cy="5770605"/>
          </a:xfrm>
        </p:spPr>
        <p:txBody>
          <a:bodyPr>
            <a:normAutofit/>
          </a:bodyPr>
          <a:lstStyle/>
          <a:p>
            <a:r>
              <a:rPr lang="en-GB" dirty="0" err="1" smtClean="0"/>
              <a:t>Kalogirou</a:t>
            </a:r>
            <a:r>
              <a:rPr lang="en-GB" dirty="0"/>
              <a:t>, S. (2009). </a:t>
            </a:r>
            <a:r>
              <a:rPr lang="en-GB" i="1" dirty="0"/>
              <a:t>Solar energy engineering: Processes and systems</a:t>
            </a:r>
            <a:r>
              <a:rPr lang="en-GB" dirty="0"/>
              <a:t>. Elsevier/Academic Press.</a:t>
            </a:r>
          </a:p>
          <a:p>
            <a:r>
              <a:rPr lang="en-GB" dirty="0"/>
              <a:t>Kyi, S., &amp; Taparugssanagorn, A. (2020). Wireless sensing for a solar power system. </a:t>
            </a:r>
            <a:r>
              <a:rPr lang="en-GB" i="1" dirty="0"/>
              <a:t>Digital Communications and Networks</a:t>
            </a:r>
            <a:r>
              <a:rPr lang="en-GB" dirty="0"/>
              <a:t>, </a:t>
            </a:r>
            <a:r>
              <a:rPr lang="en-GB" i="1" dirty="0"/>
              <a:t>6</a:t>
            </a:r>
            <a:r>
              <a:rPr lang="en-GB" dirty="0"/>
              <a:t>(1), 51–57. https://doi.org/10.1016/j.dcan.2018.11.002</a:t>
            </a:r>
          </a:p>
          <a:p>
            <a:r>
              <a:rPr lang="en-GB" dirty="0" smtClean="0"/>
              <a:t>Makenzi</a:t>
            </a:r>
            <a:r>
              <a:rPr lang="en-GB" dirty="0"/>
              <a:t>, M., </a:t>
            </a:r>
            <a:r>
              <a:rPr lang="en-GB" dirty="0" err="1"/>
              <a:t>Muguthu</a:t>
            </a:r>
            <a:r>
              <a:rPr lang="en-GB" dirty="0"/>
              <a:t>, J., &amp; </a:t>
            </a:r>
            <a:r>
              <a:rPr lang="en-GB" dirty="0" err="1"/>
              <a:t>Murimi</a:t>
            </a:r>
            <a:r>
              <a:rPr lang="en-GB" dirty="0"/>
              <a:t>, E. (2020). Maximization of site-specific solar photovoltaic energy generation through tilt angle and sun-hours optimization. </a:t>
            </a:r>
            <a:r>
              <a:rPr lang="en-GB" i="1" dirty="0"/>
              <a:t>Journal of Renewable Energy</a:t>
            </a:r>
            <a:r>
              <a:rPr lang="en-GB" dirty="0"/>
              <a:t>, </a:t>
            </a:r>
            <a:r>
              <a:rPr lang="en-GB" i="1" dirty="0"/>
              <a:t>\</a:t>
            </a:r>
            <a:r>
              <a:rPr lang="en-GB" i="1" dirty="0" err="1"/>
              <a:t>textbf</a:t>
            </a:r>
            <a:r>
              <a:rPr lang="en-GB" i="1" dirty="0"/>
              <a:t> 2020</a:t>
            </a:r>
            <a:r>
              <a:rPr lang="en-GB" dirty="0" smtClean="0"/>
              <a:t>.</a:t>
            </a:r>
          </a:p>
          <a:p>
            <a:r>
              <a:rPr lang="en-GB" dirty="0"/>
              <a:t>P. I Cooper. (1969). The absorption of Radiation in Solar Stills. </a:t>
            </a:r>
            <a:r>
              <a:rPr lang="en-GB" i="1" dirty="0"/>
              <a:t>Solar Energy</a:t>
            </a:r>
            <a:r>
              <a:rPr lang="en-GB" dirty="0"/>
              <a:t>, </a:t>
            </a:r>
            <a:r>
              <a:rPr lang="en-GB" i="1" dirty="0"/>
              <a:t>12</a:t>
            </a:r>
            <a:r>
              <a:rPr lang="en-GB" dirty="0"/>
              <a:t>, 333–346</a:t>
            </a:r>
          </a:p>
          <a:p>
            <a:r>
              <a:rPr lang="en-GB" dirty="0" smtClean="0"/>
              <a:t>Roy</a:t>
            </a:r>
            <a:r>
              <a:rPr lang="en-GB" dirty="0"/>
              <a:t>, G. G., Rodrigo, M., &amp; King, W. K. (1989a). A Note on Solar Declination and the Equation of Time. </a:t>
            </a:r>
            <a:r>
              <a:rPr lang="en-GB" i="1" dirty="0"/>
              <a:t>Architectural Science Review</a:t>
            </a:r>
            <a:r>
              <a:rPr lang="en-GB" dirty="0"/>
              <a:t>, </a:t>
            </a:r>
            <a:r>
              <a:rPr lang="en-GB" i="1" dirty="0"/>
              <a:t>32</a:t>
            </a:r>
            <a:r>
              <a:rPr lang="en-GB" dirty="0"/>
              <a:t>(2), 43–51. https://doi.org/10.1080/00038628.1989.9696649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75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341" y="365125"/>
            <a:ext cx="10822459" cy="709913"/>
          </a:xfrm>
        </p:spPr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</a:rPr>
              <a:t>Acknowledgement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341" y="1581665"/>
            <a:ext cx="10822459" cy="4595298"/>
          </a:xfrm>
        </p:spPr>
        <p:txBody>
          <a:bodyPr/>
          <a:lstStyle/>
          <a:p>
            <a:r>
              <a:rPr lang="en-US" dirty="0" smtClean="0"/>
              <a:t>University </a:t>
            </a:r>
            <a:r>
              <a:rPr lang="en-US" dirty="0"/>
              <a:t>of Nairobi and the Department of Physics fraternity.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25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19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9327" r="8257" b="13751"/>
          <a:stretch/>
        </p:blipFill>
        <p:spPr>
          <a:xfrm>
            <a:off x="1500995" y="396814"/>
            <a:ext cx="9299277" cy="557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02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  <a:latin typeface="+mn-lt"/>
              </a:rPr>
              <a:t>Presentation Outline</a:t>
            </a:r>
            <a:endParaRPr lang="en-GB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 </a:t>
            </a:r>
            <a:r>
              <a:rPr lang="en-US" smtClean="0"/>
              <a:t>Related studies</a:t>
            </a:r>
            <a:endParaRPr lang="en-US" dirty="0" smtClean="0"/>
          </a:p>
          <a:p>
            <a:r>
              <a:rPr lang="en-US" dirty="0" smtClean="0"/>
              <a:t>Methodology</a:t>
            </a:r>
          </a:p>
          <a:p>
            <a:r>
              <a:rPr lang="en-US" dirty="0" smtClean="0"/>
              <a:t>Results and Discussion</a:t>
            </a:r>
            <a:endParaRPr lang="en-US" dirty="0"/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References</a:t>
            </a:r>
          </a:p>
          <a:p>
            <a:r>
              <a:rPr lang="en-US" dirty="0" smtClean="0"/>
              <a:t>Acknowledgements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97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205" y="135924"/>
            <a:ext cx="11069595" cy="678207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/>
                </a:solidFill>
                <a:latin typeface="+mn-lt"/>
              </a:rPr>
              <a:t>Introduction</a:t>
            </a:r>
            <a:endParaRPr lang="en-GB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205" y="925343"/>
            <a:ext cx="5708033" cy="593265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>
                <a:cs typeface="Times New Roman" panose="02020603050405020304" pitchFamily="18" charset="0"/>
              </a:rPr>
              <a:t>Research into improvement of the energy output of a solar PV module at </a:t>
            </a:r>
            <a:r>
              <a:rPr lang="en-US" dirty="0" err="1" smtClean="0">
                <a:cs typeface="Times New Roman" panose="02020603050405020304" pitchFamily="18" charset="0"/>
              </a:rPr>
              <a:t>i</a:t>
            </a:r>
            <a:r>
              <a:rPr lang="en-US" dirty="0" smtClean="0">
                <a:cs typeface="Times New Roman" panose="02020603050405020304" pitchFamily="18" charset="0"/>
              </a:rPr>
              <a:t>) Solar cell level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 smtClean="0">
                <a:cs typeface="Times New Roman" panose="02020603050405020304" pitchFamily="18" charset="0"/>
              </a:rPr>
              <a:t>      ii) Battery/Storage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smtClean="0">
                <a:cs typeface="Times New Roman" panose="02020603050405020304" pitchFamily="18" charset="0"/>
              </a:rPr>
              <a:t>     iii) Effect  of external </a:t>
            </a:r>
            <a:r>
              <a:rPr lang="en-US" dirty="0">
                <a:cs typeface="Times New Roman" panose="02020603050405020304" pitchFamily="18" charset="0"/>
              </a:rPr>
              <a:t>factors such as </a:t>
            </a:r>
            <a:r>
              <a:rPr lang="en-US" dirty="0" smtClean="0">
                <a:cs typeface="Times New Roman" panose="02020603050405020304" pitchFamily="18" charset="0"/>
              </a:rPr>
              <a:t> high cell </a:t>
            </a:r>
            <a:r>
              <a:rPr lang="en-US" dirty="0">
                <a:cs typeface="Times New Roman" panose="02020603050405020304" pitchFamily="18" charset="0"/>
              </a:rPr>
              <a:t>operating temperature, orientation of panel, </a:t>
            </a:r>
            <a:r>
              <a:rPr lang="en-US" dirty="0" smtClean="0">
                <a:cs typeface="Times New Roman" panose="02020603050405020304" pitchFamily="18" charset="0"/>
              </a:rPr>
              <a:t>shading and dust </a:t>
            </a:r>
            <a:r>
              <a:rPr lang="en-US" dirty="0">
                <a:cs typeface="Times New Roman" panose="02020603050405020304" pitchFamily="18" charset="0"/>
              </a:rPr>
              <a:t>accumulation on surface </a:t>
            </a:r>
            <a:r>
              <a:rPr lang="en-US" dirty="0" smtClean="0">
                <a:cs typeface="Times New Roman" panose="02020603050405020304" pitchFamily="18" charset="0"/>
              </a:rPr>
              <a:t>of the panel </a:t>
            </a:r>
            <a:r>
              <a:rPr lang="en-US" dirty="0">
                <a:cs typeface="Times New Roman" panose="02020603050405020304" pitchFamily="18" charset="0"/>
              </a:rPr>
              <a:t>(Vidyanandan, 2017).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6474941" y="6199315"/>
            <a:ext cx="5579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26" name="Picture 2" descr="Why perovskite solar cells are so effici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237" y="814131"/>
            <a:ext cx="2768703" cy="258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aunik 12V 50Ah Lithium Ion Batter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5" b="6075"/>
          <a:stretch/>
        </p:blipFill>
        <p:spPr bwMode="auto">
          <a:xfrm>
            <a:off x="9017970" y="743165"/>
            <a:ext cx="3148759" cy="284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proved Self-cleaning Properties of an Efficient and Easy to Scale up TiO2  Thin Films Prepared by Adsorptive Self-Assembly | Scientific Report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3" t="373" r="192" b="-373"/>
          <a:stretch/>
        </p:blipFill>
        <p:spPr bwMode="auto">
          <a:xfrm>
            <a:off x="5973467" y="3557501"/>
            <a:ext cx="3063274" cy="314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eview of cooling techniques used to enhance the efficiency of photovoltaic  power systems | Environmental Science and Pollution Research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48" b="4844"/>
          <a:stretch/>
        </p:blipFill>
        <p:spPr bwMode="auto">
          <a:xfrm>
            <a:off x="9125366" y="3585219"/>
            <a:ext cx="2971508" cy="314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46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205" y="135924"/>
            <a:ext cx="11069595" cy="678207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/>
                </a:solidFill>
                <a:latin typeface="+mn-lt"/>
              </a:rPr>
              <a:t>Introduction </a:t>
            </a:r>
            <a:r>
              <a:rPr lang="en-US" b="1" dirty="0" err="1" smtClean="0">
                <a:solidFill>
                  <a:schemeClr val="accent5"/>
                </a:solidFill>
                <a:latin typeface="+mn-lt"/>
              </a:rPr>
              <a:t>cont</a:t>
            </a:r>
            <a:r>
              <a:rPr lang="en-US" b="1" dirty="0" smtClean="0">
                <a:solidFill>
                  <a:schemeClr val="accent5"/>
                </a:solidFill>
                <a:latin typeface="+mn-lt"/>
              </a:rPr>
              <a:t>’.</a:t>
            </a:r>
            <a:endParaRPr lang="en-GB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205" y="937700"/>
            <a:ext cx="5708033" cy="593265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>
                <a:cs typeface="Times New Roman" panose="02020603050405020304" pitchFamily="18" charset="0"/>
              </a:rPr>
              <a:t>The main aim of this study is to improve panel orientation </a:t>
            </a:r>
            <a:r>
              <a:rPr lang="en-US" dirty="0" smtClean="0">
                <a:cs typeface="Times New Roman" panose="02020603050405020304" pitchFamily="18" charset="0"/>
              </a:rPr>
              <a:t>through incorporation of a </a:t>
            </a:r>
            <a:r>
              <a:rPr lang="en-US" dirty="0">
                <a:cs typeface="Times New Roman" panose="02020603050405020304" pitchFamily="18" charset="0"/>
              </a:rPr>
              <a:t>smart automated dual-axis </a:t>
            </a:r>
            <a:r>
              <a:rPr lang="en-US" dirty="0" smtClean="0">
                <a:cs typeface="Times New Roman" panose="02020603050405020304" pitchFamily="18" charset="0"/>
              </a:rPr>
              <a:t>tracker for maximized PV power output.</a:t>
            </a:r>
            <a:endParaRPr lang="en-US" dirty="0"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992239" y="321275"/>
            <a:ext cx="5721966" cy="6153665"/>
          </a:xfrm>
        </p:spPr>
        <p:txBody>
          <a:bodyPr>
            <a:normAutofit/>
          </a:bodyPr>
          <a:lstStyle/>
          <a:p>
            <a:endParaRPr lang="en-GB" dirty="0"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445" y="1198605"/>
            <a:ext cx="5041554" cy="50007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6332445" y="6013960"/>
            <a:ext cx="5579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1: A Solar panel fitted with a dual-axis tracker (</a:t>
            </a:r>
            <a:r>
              <a:rPr lang="en-US" dirty="0" err="1" smtClean="0"/>
              <a:t>Ibrahimi</a:t>
            </a:r>
            <a:r>
              <a:rPr lang="en-US" dirty="0" smtClean="0"/>
              <a:t> et al. 2019).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14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557" y="123568"/>
            <a:ext cx="10884243" cy="617837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/>
                </a:solidFill>
                <a:latin typeface="+mn-lt"/>
              </a:rPr>
              <a:t>Introduction </a:t>
            </a:r>
            <a:r>
              <a:rPr lang="en-US" b="1" dirty="0" err="1" smtClean="0">
                <a:solidFill>
                  <a:schemeClr val="accent5"/>
                </a:solidFill>
                <a:latin typeface="+mn-lt"/>
              </a:rPr>
              <a:t>cont</a:t>
            </a:r>
            <a:r>
              <a:rPr lang="en-US" b="1" dirty="0" smtClean="0">
                <a:solidFill>
                  <a:schemeClr val="accent5"/>
                </a:solidFill>
                <a:latin typeface="+mn-lt"/>
              </a:rPr>
              <a:t>’.</a:t>
            </a:r>
            <a:endParaRPr lang="en-GB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" y="951470"/>
            <a:ext cx="6598508" cy="5684107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Dual-axis trackers based on sun position algorithms make use of solar angles which include, the solar declination angle, solar elevation (</a:t>
            </a:r>
            <a:r>
              <a:rPr lang="el-GR" dirty="0" smtClean="0"/>
              <a:t>α</a:t>
            </a:r>
            <a:r>
              <a:rPr lang="en-US" baseline="-25000" dirty="0" smtClean="0"/>
              <a:t>s</a:t>
            </a:r>
            <a:r>
              <a:rPr lang="en-US" dirty="0" smtClean="0"/>
              <a:t>), zenith angle (</a:t>
            </a:r>
            <a:r>
              <a:rPr lang="el-GR" dirty="0" smtClean="0"/>
              <a:t>θ</a:t>
            </a:r>
            <a:r>
              <a:rPr lang="en-US" baseline="-25000" dirty="0" smtClean="0"/>
              <a:t>z</a:t>
            </a:r>
            <a:r>
              <a:rPr lang="en-US" dirty="0" smtClean="0"/>
              <a:t>) </a:t>
            </a:r>
            <a:r>
              <a:rPr lang="en-US" dirty="0"/>
              <a:t>,</a:t>
            </a:r>
            <a:r>
              <a:rPr lang="en-US" dirty="0" smtClean="0"/>
              <a:t> solar azimuth angle (</a:t>
            </a:r>
            <a:r>
              <a:rPr lang="el-GR" dirty="0" smtClean="0"/>
              <a:t>γ</a:t>
            </a:r>
            <a:r>
              <a:rPr lang="en-US" dirty="0" smtClean="0"/>
              <a:t>) and surface azimuth angle (</a:t>
            </a:r>
            <a:r>
              <a:rPr lang="el-GR" dirty="0" smtClean="0"/>
              <a:t>γ</a:t>
            </a:r>
            <a:r>
              <a:rPr lang="en-US" baseline="-25000" dirty="0" smtClean="0"/>
              <a:t>s</a:t>
            </a:r>
            <a:r>
              <a:rPr lang="en-US" dirty="0" smtClean="0"/>
              <a:t>) (Al-Naima,2011; Chen,2011).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solar declination angle is key in </a:t>
            </a:r>
            <a:r>
              <a:rPr lang="en-US" dirty="0" smtClean="0"/>
              <a:t>calculation of  </a:t>
            </a:r>
            <a:r>
              <a:rPr lang="en-US" dirty="0"/>
              <a:t>the other solar </a:t>
            </a:r>
            <a:r>
              <a:rPr lang="en-US" dirty="0" smtClean="0"/>
              <a:t>angles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144265" y="6100457"/>
            <a:ext cx="4843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2: Solar angles relating the panel surface and the sun.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5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80363" y="1207699"/>
            <a:ext cx="5207750" cy="453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95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3059" y="365126"/>
            <a:ext cx="10970741" cy="66048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/>
                </a:solidFill>
                <a:latin typeface="+mn-lt"/>
              </a:rPr>
              <a:t>Solar declination angle</a:t>
            </a:r>
            <a:endParaRPr lang="en-GB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3059" y="1136821"/>
            <a:ext cx="5636741" cy="5436973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It is </a:t>
            </a:r>
            <a:r>
              <a:rPr lang="en-GB" dirty="0" smtClean="0"/>
              <a:t> </a:t>
            </a:r>
            <a:r>
              <a:rPr lang="en-GB" dirty="0"/>
              <a:t>the angular position of the sun when it is on the local meridian with respect to the plane of the </a:t>
            </a:r>
            <a:r>
              <a:rPr lang="en-GB" dirty="0" smtClean="0"/>
              <a:t>equator (Chen,2011). 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It is </a:t>
            </a:r>
            <a:r>
              <a:rPr lang="en-GB" dirty="0"/>
              <a:t>attributed to the fact that the Earth is tilted on its axis of rotation around the </a:t>
            </a:r>
            <a:r>
              <a:rPr lang="en-GB" dirty="0" smtClean="0"/>
              <a:t>sun varying from </a:t>
            </a:r>
            <a:r>
              <a:rPr lang="en-GB" dirty="0"/>
              <a:t>−23.45</a:t>
            </a:r>
            <a:r>
              <a:rPr lang="en-GB" baseline="30000" dirty="0"/>
              <a:t>0</a:t>
            </a:r>
            <a:r>
              <a:rPr lang="en-GB" dirty="0"/>
              <a:t> ≤ δ ≤ 23.45</a:t>
            </a:r>
            <a:r>
              <a:rPr lang="en-GB" baseline="30000" dirty="0"/>
              <a:t>0</a:t>
            </a:r>
            <a:r>
              <a:rPr lang="en-GB" dirty="0"/>
              <a:t> (Dufﬁe &amp; Beckman, 2013; </a:t>
            </a:r>
            <a:r>
              <a:rPr lang="en-GB" dirty="0" err="1"/>
              <a:t>Karafil</a:t>
            </a:r>
            <a:r>
              <a:rPr lang="en-GB" dirty="0"/>
              <a:t> et al., 2015</a:t>
            </a:r>
            <a:r>
              <a:rPr lang="en-GB" dirty="0" smtClean="0"/>
              <a:t>).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12011" y="557630"/>
            <a:ext cx="5387545" cy="547246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95069" y="5870058"/>
            <a:ext cx="4621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3: The Solar declination angle (</a:t>
            </a:r>
            <a:r>
              <a:rPr lang="en-US" dirty="0" err="1" smtClean="0"/>
              <a:t>Albarqoumi</a:t>
            </a:r>
            <a:r>
              <a:rPr lang="en-US" dirty="0" smtClean="0"/>
              <a:t> &amp; Hussein 2010)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15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9627" y="365126"/>
            <a:ext cx="10964173" cy="1221386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Solar Intensity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8792" y="1586512"/>
                <a:ext cx="5658929" cy="493505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Calculation of tilt angle: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</a:t>
                </a:r>
                <a:r>
                  <a:rPr lang="en-US" b="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(1)</a:t>
                </a:r>
              </a:p>
              <a:p>
                <a:pPr marL="0" indent="0">
                  <a:buNone/>
                </a:pPr>
                <a:endParaRPr lang="en-US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 smtClean="0">
                    <a:ea typeface="Cambria Math" panose="02040503050406030204" pitchFamily="18" charset="0"/>
                  </a:rPr>
                  <a:t>Tilt angle is essential in calculating the solar incident angle </a:t>
                </a:r>
              </a:p>
              <a:p>
                <a:pPr marL="0" indent="0">
                  <a:buNone/>
                </a:pPr>
                <a:endParaRPr lang="en-US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                                              (2)</a:t>
                </a:r>
                <a:endParaRPr lang="en-GB" dirty="0" smtClean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8792" y="1586512"/>
                <a:ext cx="5658929" cy="4935058"/>
              </a:xfrm>
              <a:blipFill>
                <a:blip r:embed="rId2"/>
                <a:stretch>
                  <a:fillRect l="-1938" t="-27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1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200" y="1586512"/>
                <a:ext cx="5473460" cy="414142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Calculating the solar intensity incident on the panel surface</a:t>
                </a:r>
              </a:p>
              <a:p>
                <a:pPr marL="0" indent="0">
                  <a:buNone/>
                </a:pPr>
                <a:r>
                  <a:rPr lang="en-GB" dirty="0" smtClean="0"/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dirty="0" smtClean="0"/>
                  <a:t>     (3)</a:t>
                </a: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Where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=1367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(0.7)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𝐴𝑀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8" name="Content Placeholder 1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200" y="1586512"/>
                <a:ext cx="5473460" cy="4141427"/>
              </a:xfrm>
              <a:blipFill>
                <a:blip r:embed="rId3"/>
                <a:stretch>
                  <a:fillRect l="-2341" t="-32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19664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47852" b="-8226"/>
          <a:stretch/>
        </p:blipFill>
        <p:spPr bwMode="auto">
          <a:xfrm>
            <a:off x="389627" y="4714284"/>
            <a:ext cx="5114026" cy="158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70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5649" y="192131"/>
            <a:ext cx="10515600" cy="734626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5"/>
                </a:solidFill>
              </a:rPr>
              <a:t>Related studies</a:t>
            </a:r>
            <a:endParaRPr lang="en-GB" sz="4000" b="1" dirty="0">
              <a:solidFill>
                <a:schemeClr val="accent5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3632" y="1062681"/>
            <a:ext cx="11020168" cy="5548184"/>
          </a:xfrm>
        </p:spPr>
        <p:txBody>
          <a:bodyPr>
            <a:normAutofit/>
          </a:bodyPr>
          <a:lstStyle/>
          <a:p>
            <a:r>
              <a:rPr lang="en-US" dirty="0"/>
              <a:t>A comparison of five algorithms for computing the sun position for the years between 2010 to </a:t>
            </a:r>
            <a:r>
              <a:rPr lang="en-US" dirty="0" smtClean="0"/>
              <a:t>2110. The errors ranged from 0.2</a:t>
            </a:r>
            <a:r>
              <a:rPr lang="en-US" baseline="30000" dirty="0" smtClean="0"/>
              <a:t>0</a:t>
            </a:r>
            <a:r>
              <a:rPr lang="en-US" dirty="0" smtClean="0"/>
              <a:t> to 0.0027</a:t>
            </a:r>
            <a:r>
              <a:rPr lang="en-US" baseline="30000" dirty="0" smtClean="0"/>
              <a:t>0</a:t>
            </a:r>
            <a:r>
              <a:rPr lang="en-US" dirty="0" smtClean="0"/>
              <a:t>  with varying degree of complexity (Grena</a:t>
            </a:r>
            <a:r>
              <a:rPr lang="en-US" dirty="0"/>
              <a:t>, 2012).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Algorithm by </a:t>
            </a:r>
            <a:r>
              <a:rPr lang="en-US" dirty="0" err="1" smtClean="0"/>
              <a:t>Reda</a:t>
            </a:r>
            <a:r>
              <a:rPr lang="en-US" dirty="0" smtClean="0"/>
              <a:t> and Andreas had higher accuracy than that by </a:t>
            </a:r>
            <a:r>
              <a:rPr lang="en-US" dirty="0" err="1" smtClean="0"/>
              <a:t>Ineichen</a:t>
            </a:r>
            <a:r>
              <a:rPr lang="en-US" dirty="0" smtClean="0"/>
              <a:t> (</a:t>
            </a:r>
            <a:r>
              <a:rPr lang="en-US" dirty="0" err="1" smtClean="0"/>
              <a:t>Melo</a:t>
            </a:r>
            <a:r>
              <a:rPr lang="en-US" dirty="0" smtClean="0"/>
              <a:t> et. al. 2018).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 improved sun position algorithm that yielded  6.38% more than  algorithm used by Rizal (Loon &amp; </a:t>
            </a:r>
            <a:r>
              <a:rPr lang="en-US" dirty="0" err="1" smtClean="0"/>
              <a:t>Daud</a:t>
            </a:r>
            <a:r>
              <a:rPr lang="en-US" dirty="0" smtClean="0"/>
              <a:t>, 2020).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8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849" y="210064"/>
            <a:ext cx="11081951" cy="55605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/>
                </a:solidFill>
                <a:latin typeface="+mn-lt"/>
              </a:rPr>
              <a:t>Methodology</a:t>
            </a:r>
            <a:endParaRPr lang="en-GB" b="1" dirty="0">
              <a:solidFill>
                <a:schemeClr val="accent5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2486" y="926757"/>
                <a:ext cx="10921314" cy="5376073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n-US" dirty="0" smtClean="0"/>
                  <a:t>1. Formulas for  calculating  the declination angle based on the vernal equinox</a:t>
                </a:r>
              </a:p>
              <a:p>
                <a:pPr marL="0" indent="0" algn="just">
                  <a:buNone/>
                </a:pPr>
                <a:r>
                  <a:rPr lang="en-US" baseline="30000" dirty="0" smtClean="0"/>
                  <a:t>        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23.45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360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±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365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baseline="30000" dirty="0" smtClean="0"/>
                  <a:t>                                                                                                 </a:t>
                </a:r>
                <a:r>
                  <a:rPr lang="en-US" dirty="0" smtClean="0"/>
                  <a:t>(4)</a:t>
                </a:r>
              </a:p>
              <a:p>
                <a:pPr marL="0" indent="0">
                  <a:buNone/>
                </a:pPr>
                <a:r>
                  <a:rPr lang="en-US" dirty="0" smtClean="0"/>
                  <a:t> where d is the day number such that for  February 1</a:t>
                </a:r>
                <a:r>
                  <a:rPr lang="en-US" baseline="30000" dirty="0" smtClean="0"/>
                  <a:t>st</a:t>
                </a:r>
                <a:r>
                  <a:rPr lang="en-US" dirty="0" smtClean="0"/>
                  <a:t>  d= 32.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 </a:t>
                </a:r>
                <a:r>
                  <a:rPr lang="el-GR" dirty="0" smtClean="0"/>
                  <a:t>λ</a:t>
                </a:r>
                <a:r>
                  <a:rPr lang="en-US" dirty="0" smtClean="0"/>
                  <a:t> is a correction that varies depending on the day of the vernal equinox. For  March 22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 </a:t>
                </a:r>
                <a:r>
                  <a:rPr lang="el-GR" dirty="0" smtClean="0"/>
                  <a:t>λ</a:t>
                </a:r>
                <a:r>
                  <a:rPr lang="en-US" dirty="0" smtClean="0"/>
                  <a:t>=284 is subtracted or </a:t>
                </a:r>
                <a:r>
                  <a:rPr lang="el-GR" dirty="0" smtClean="0"/>
                  <a:t>λ</a:t>
                </a:r>
                <a:r>
                  <a:rPr lang="en-US" dirty="0" smtClean="0"/>
                  <a:t>=81 </a:t>
                </a:r>
                <a:r>
                  <a:rPr lang="en-US" dirty="0"/>
                  <a:t>added </a:t>
                </a:r>
                <a:r>
                  <a:rPr lang="en-US" dirty="0" smtClean="0"/>
                  <a:t>(Iqbal,2012;Fathabadi, 2016 ; </a:t>
                </a:r>
                <a:r>
                  <a:rPr lang="en-GB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Kyi </a:t>
                </a:r>
                <a:r>
                  <a:rPr lang="en-GB" dirty="0">
                    <a:latin typeface="Calibri" panose="020F0502020204030204" pitchFamily="34" charset="0"/>
                    <a:ea typeface="Calibri" panose="020F0502020204030204" pitchFamily="34" charset="0"/>
                  </a:rPr>
                  <a:t>&amp; Taparugssanagorn, 2020; </a:t>
                </a:r>
                <a:r>
                  <a:rPr lang="en-GB" dirty="0" err="1" smtClean="0"/>
                  <a:t>Sado</a:t>
                </a:r>
                <a:r>
                  <a:rPr lang="en-GB" dirty="0" smtClean="0"/>
                  <a:t> et al., </a:t>
                </a:r>
                <a:r>
                  <a:rPr lang="en-GB" dirty="0"/>
                  <a:t>2021</a:t>
                </a:r>
                <a:r>
                  <a:rPr lang="en-GB" dirty="0" smtClean="0"/>
                  <a:t>).</a:t>
                </a:r>
              </a:p>
              <a:p>
                <a:pPr algn="just"/>
                <a:endParaRPr lang="en-GB" dirty="0" smtClean="0"/>
              </a:p>
              <a:p>
                <a:pPr marL="0" indent="0" algn="just">
                  <a:buNone/>
                </a:pPr>
                <a:endParaRPr lang="en-GB" baseline="30000" dirty="0" smtClean="0"/>
              </a:p>
              <a:p>
                <a:pPr marL="0" indent="0">
                  <a:buNone/>
                </a:pPr>
                <a:endParaRPr lang="en-US" baseline="30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2486" y="926757"/>
                <a:ext cx="10921314" cy="5376073"/>
              </a:xfrm>
              <a:blipFill>
                <a:blip r:embed="rId3"/>
                <a:stretch>
                  <a:fillRect l="-1172" t="-1814" r="-1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7E62-F043-4688-A003-BFAB8FDDF42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4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5757</TotalTime>
  <Words>1769</Words>
  <Application>Microsoft Office PowerPoint</Application>
  <PresentationFormat>Widescreen</PresentationFormat>
  <Paragraphs>154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Times New Roman</vt:lpstr>
      <vt:lpstr>Office Theme</vt:lpstr>
      <vt:lpstr>AN IMPROVED SOLAR DECLINATION ANGLE FORMULA FOR ACCURATE DETERMINATION OF THE SUN’S POSITION FOR OPTIMUM ORIENTATION OF SOLAR PHOTOVOLTAIC MODULES</vt:lpstr>
      <vt:lpstr>Presentation Outline</vt:lpstr>
      <vt:lpstr>Introduction</vt:lpstr>
      <vt:lpstr>Introduction cont’.</vt:lpstr>
      <vt:lpstr>Introduction cont’.</vt:lpstr>
      <vt:lpstr>Solar declination angle</vt:lpstr>
      <vt:lpstr>Solar Intensity</vt:lpstr>
      <vt:lpstr>Related studies</vt:lpstr>
      <vt:lpstr>Methodology</vt:lpstr>
      <vt:lpstr>Methodology cont….</vt:lpstr>
      <vt:lpstr>Methodology cont….</vt:lpstr>
      <vt:lpstr>Methodology cont….</vt:lpstr>
      <vt:lpstr>Results and Discussion</vt:lpstr>
      <vt:lpstr>Results and Discussion</vt:lpstr>
      <vt:lpstr>Conclusion</vt:lpstr>
      <vt:lpstr>References</vt:lpstr>
      <vt:lpstr>References</vt:lpstr>
      <vt:lpstr>Acknowledgement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130</cp:revision>
  <dcterms:created xsi:type="dcterms:W3CDTF">2023-08-04T08:13:48Z</dcterms:created>
  <dcterms:modified xsi:type="dcterms:W3CDTF">2025-09-15T06:44:01Z</dcterms:modified>
</cp:coreProperties>
</file>