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9" r:id="rId2"/>
    <p:sldId id="294" r:id="rId3"/>
    <p:sldId id="297" r:id="rId4"/>
    <p:sldId id="263" r:id="rId5"/>
    <p:sldId id="300" r:id="rId6"/>
    <p:sldId id="301" r:id="rId7"/>
    <p:sldId id="302" r:id="rId8"/>
    <p:sldId id="303" r:id="rId9"/>
    <p:sldId id="270" r:id="rId10"/>
    <p:sldId id="309" r:id="rId11"/>
    <p:sldId id="268" r:id="rId12"/>
    <p:sldId id="273" r:id="rId13"/>
    <p:sldId id="280" r:id="rId14"/>
    <p:sldId id="274" r:id="rId15"/>
    <p:sldId id="281" r:id="rId16"/>
    <p:sldId id="289" r:id="rId17"/>
    <p:sldId id="282" r:id="rId18"/>
    <p:sldId id="308" r:id="rId19"/>
    <p:sldId id="275" r:id="rId20"/>
    <p:sldId id="277" r:id="rId21"/>
    <p:sldId id="295" r:id="rId22"/>
    <p:sldId id="286" r:id="rId23"/>
    <p:sldId id="287" r:id="rId24"/>
    <p:sldId id="293" r:id="rId25"/>
    <p:sldId id="312" r:id="rId26"/>
    <p:sldId id="285" r:id="rId27"/>
    <p:sldId id="296" r:id="rId28"/>
    <p:sldId id="290" r:id="rId29"/>
    <p:sldId id="288" r:id="rId30"/>
    <p:sldId id="284" r:id="rId31"/>
    <p:sldId id="304" r:id="rId3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DE6"/>
    <a:srgbClr val="DDDA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0011" autoAdjust="0"/>
  </p:normalViewPr>
  <p:slideViewPr>
    <p:cSldViewPr snapToGrid="0">
      <p:cViewPr varScale="1">
        <p:scale>
          <a:sx n="67" d="100"/>
          <a:sy n="67" d="100"/>
        </p:scale>
        <p:origin x="36"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D:\doctorat\moi\MES%20TRAVAUX\curietherapie\mes%20calcul%20pour%20sievert%20integral.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D:\doctorat\moi\MES%20TRAVAUX\curietherapie\mes%20calcul%20pour%20sievert%20integral.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D:\doctorat\moi\MES%20TRAVAUX\curietherapie\mes%20calcul%20pour%20sievert%20integral.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D:\doctorat\moi\MES%20TRAVAUX\curietherapie\mes%20calcul%20pour%20sievert%20integral.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D:\doctorat\moi\MES%20TRAVAUX\curietherapie\mes%20calcul%20pour%20sievert%20integral.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D:\doctorat\moi\MES%20TRAVAUX\curietherapie\mes%20calcul%20pour%20sievert%20integral.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D:\doctorat\moi\MES%20TRAVAUX\curietherapie\mes%20calcul%20pour%20sievert%20integral.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D:\doctorat\moi\MES%20TRAVAUX\curietherapie\mes%20calcul%20pour%20sievert%20integra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D:\doctorat\moi\MES%20TRAVAUX\curietherapie\mes%20calcul%20pour%20sievert%20integral.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D:\doctorat\moi\MES%20TRAVAUX\curietherapie\mes%20calcul%20pour%20sievert%20integral.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070438991638543"/>
          <c:y val="0.16245376098504274"/>
          <c:w val="0.81954532755016851"/>
          <c:h val="0.6755920192896776"/>
        </c:manualLayout>
      </c:layout>
      <c:scatterChart>
        <c:scatterStyle val="lineMarker"/>
        <c:varyColors val="0"/>
        <c:ser>
          <c:idx val="0"/>
          <c:order val="0"/>
          <c:tx>
            <c:strRef>
              <c:f>'comparison TPS-all'!$N$12</c:f>
              <c:strCache>
                <c:ptCount val="1"/>
                <c:pt idx="0">
                  <c:v>Bhola et al.</c:v>
                </c:pt>
              </c:strCache>
            </c:strRef>
          </c:tx>
          <c:spPr>
            <a:ln w="6350" cap="rnd">
              <a:solidFill>
                <a:sysClr val="windowText" lastClr="000000"/>
              </a:solidFill>
              <a:round/>
            </a:ln>
            <a:effectLst/>
          </c:spPr>
          <c:marker>
            <c:symbol val="circle"/>
            <c:size val="5"/>
            <c:spPr>
              <a:solidFill>
                <a:schemeClr val="bg1"/>
              </a:solidFill>
              <a:ln w="9525">
                <a:solidFill>
                  <a:schemeClr val="tx1"/>
                </a:solidFill>
              </a:ln>
              <a:effectLst/>
            </c:spPr>
          </c:marker>
          <c:xVal>
            <c:strRef>
              <c:f>'comparison TPS-all'!$M$13:$M$25</c:f>
              <c:strCache>
                <c:ptCount val="13"/>
                <c:pt idx="0">
                  <c:v>0,5</c:v>
                </c:pt>
                <c:pt idx="1">
                  <c:v>0,75 </c:v>
                </c:pt>
                <c:pt idx="2">
                  <c:v>1 </c:v>
                </c:pt>
                <c:pt idx="3">
                  <c:v>1,5 </c:v>
                </c:pt>
                <c:pt idx="4">
                  <c:v>2 </c:v>
                </c:pt>
                <c:pt idx="5">
                  <c:v>2,5 </c:v>
                </c:pt>
                <c:pt idx="6">
                  <c:v>3 </c:v>
                </c:pt>
                <c:pt idx="7">
                  <c:v>4</c:v>
                </c:pt>
                <c:pt idx="8">
                  <c:v>5 </c:v>
                </c:pt>
                <c:pt idx="9">
                  <c:v>6</c:v>
                </c:pt>
                <c:pt idx="10">
                  <c:v>8 </c:v>
                </c:pt>
                <c:pt idx="11">
                  <c:v>10 </c:v>
                </c:pt>
                <c:pt idx="12">
                  <c:v>14</c:v>
                </c:pt>
              </c:strCache>
            </c:strRef>
          </c:xVal>
          <c:yVal>
            <c:numRef>
              <c:f>'comparison TPS-all'!$N$13:$N$25</c:f>
              <c:numCache>
                <c:formatCode>0.00</c:formatCode>
                <c:ptCount val="13"/>
                <c:pt idx="0">
                  <c:v>7.91044776119403</c:v>
                </c:pt>
                <c:pt idx="1">
                  <c:v>3.5820895522388057</c:v>
                </c:pt>
                <c:pt idx="2">
                  <c:v>1.9999999999999998</c:v>
                </c:pt>
                <c:pt idx="3">
                  <c:v>0.89552238805970141</c:v>
                </c:pt>
                <c:pt idx="4">
                  <c:v>0.49999999999999994</c:v>
                </c:pt>
                <c:pt idx="5">
                  <c:v>0.31791044776119398</c:v>
                </c:pt>
                <c:pt idx="6">
                  <c:v>0.21940298507462683</c:v>
                </c:pt>
                <c:pt idx="7">
                  <c:v>0.12145522388059701</c:v>
                </c:pt>
                <c:pt idx="8">
                  <c:v>7.6865671641791034E-2</c:v>
                </c:pt>
                <c:pt idx="9">
                  <c:v>4.8507462686567158E-2</c:v>
                </c:pt>
                <c:pt idx="10">
                  <c:v>2.8320895522388059E-2</c:v>
                </c:pt>
                <c:pt idx="11">
                  <c:v>1.7425373134328355E-2</c:v>
                </c:pt>
                <c:pt idx="12">
                  <c:v>8.1343283582089553E-3</c:v>
                </c:pt>
              </c:numCache>
            </c:numRef>
          </c:yVal>
          <c:smooth val="0"/>
          <c:extLst>
            <c:ext xmlns:c16="http://schemas.microsoft.com/office/drawing/2014/chart" uri="{C3380CC4-5D6E-409C-BE32-E72D297353CC}">
              <c16:uniqueId val="{00000000-FDA4-4E7F-98A0-B52D2F071D26}"/>
            </c:ext>
          </c:extLst>
        </c:ser>
        <c:ser>
          <c:idx val="1"/>
          <c:order val="1"/>
          <c:tx>
            <c:strRef>
              <c:f>'comparison TPS-all'!$O$12</c:f>
              <c:strCache>
                <c:ptCount val="1"/>
                <c:pt idx="0">
                  <c:v>Reddy et al.</c:v>
                </c:pt>
              </c:strCache>
            </c:strRef>
          </c:tx>
          <c:spPr>
            <a:ln w="6350" cap="rnd">
              <a:solidFill>
                <a:sysClr val="windowText" lastClr="000000"/>
              </a:solidFill>
              <a:round/>
            </a:ln>
            <a:effectLst/>
          </c:spPr>
          <c:marker>
            <c:symbol val="triangle"/>
            <c:size val="5"/>
            <c:spPr>
              <a:solidFill>
                <a:schemeClr val="bg1"/>
              </a:solidFill>
              <a:ln w="9525">
                <a:solidFill>
                  <a:schemeClr val="tx1"/>
                </a:solidFill>
              </a:ln>
              <a:effectLst/>
            </c:spPr>
          </c:marker>
          <c:xVal>
            <c:strRef>
              <c:f>'comparison TPS-all'!$M$13:$M$25</c:f>
              <c:strCache>
                <c:ptCount val="13"/>
                <c:pt idx="0">
                  <c:v>0,5</c:v>
                </c:pt>
                <c:pt idx="1">
                  <c:v>0,75 </c:v>
                </c:pt>
                <c:pt idx="2">
                  <c:v>1 </c:v>
                </c:pt>
                <c:pt idx="3">
                  <c:v>1,5 </c:v>
                </c:pt>
                <c:pt idx="4">
                  <c:v>2 </c:v>
                </c:pt>
                <c:pt idx="5">
                  <c:v>2,5 </c:v>
                </c:pt>
                <c:pt idx="6">
                  <c:v>3 </c:v>
                </c:pt>
                <c:pt idx="7">
                  <c:v>4</c:v>
                </c:pt>
                <c:pt idx="8">
                  <c:v>5 </c:v>
                </c:pt>
                <c:pt idx="9">
                  <c:v>6</c:v>
                </c:pt>
                <c:pt idx="10">
                  <c:v>8 </c:v>
                </c:pt>
                <c:pt idx="11">
                  <c:v>10 </c:v>
                </c:pt>
                <c:pt idx="12">
                  <c:v>14</c:v>
                </c:pt>
              </c:strCache>
            </c:strRef>
          </c:xVal>
          <c:yVal>
            <c:numRef>
              <c:f>'comparison TPS-all'!$O$13:$O$25</c:f>
              <c:numCache>
                <c:formatCode>General</c:formatCode>
                <c:ptCount val="13"/>
                <c:pt idx="2" formatCode="0.00">
                  <c:v>1.9999999999999998</c:v>
                </c:pt>
                <c:pt idx="4" formatCode="0.00">
                  <c:v>0.49326047358834241</c:v>
                </c:pt>
                <c:pt idx="6" formatCode="0.00">
                  <c:v>0.21584699453551909</c:v>
                </c:pt>
                <c:pt idx="7" formatCode="0.00">
                  <c:v>0.11934426229508194</c:v>
                </c:pt>
                <c:pt idx="8" formatCode="0.00">
                  <c:v>7.5227686703096527E-2</c:v>
                </c:pt>
                <c:pt idx="11" formatCode="0.00">
                  <c:v>1.7067395264116571E-2</c:v>
                </c:pt>
              </c:numCache>
            </c:numRef>
          </c:yVal>
          <c:smooth val="0"/>
          <c:extLst>
            <c:ext xmlns:c16="http://schemas.microsoft.com/office/drawing/2014/chart" uri="{C3380CC4-5D6E-409C-BE32-E72D297353CC}">
              <c16:uniqueId val="{00000001-FDA4-4E7F-98A0-B52D2F071D26}"/>
            </c:ext>
          </c:extLst>
        </c:ser>
        <c:ser>
          <c:idx val="2"/>
          <c:order val="2"/>
          <c:tx>
            <c:strRef>
              <c:f>'comparison TPS-all'!$P$12</c:f>
              <c:strCache>
                <c:ptCount val="1"/>
                <c:pt idx="0">
                  <c:v>Integral Sievert</c:v>
                </c:pt>
              </c:strCache>
            </c:strRef>
          </c:tx>
          <c:spPr>
            <a:ln w="6350" cap="rnd">
              <a:solidFill>
                <a:srgbClr val="FD4DFF"/>
              </a:solidFill>
              <a:round/>
            </a:ln>
            <a:effectLst/>
          </c:spPr>
          <c:marker>
            <c:symbol val="square"/>
            <c:size val="4"/>
            <c:spPr>
              <a:solidFill>
                <a:srgbClr val="FD4DFF"/>
              </a:solidFill>
              <a:ln w="9525">
                <a:solidFill>
                  <a:srgbClr val="FD4DFF"/>
                </a:solidFill>
              </a:ln>
              <a:effectLst/>
            </c:spPr>
          </c:marker>
          <c:xVal>
            <c:strRef>
              <c:f>'comparison TPS-all'!$M$13:$M$25</c:f>
              <c:strCache>
                <c:ptCount val="13"/>
                <c:pt idx="0">
                  <c:v>0,5</c:v>
                </c:pt>
                <c:pt idx="1">
                  <c:v>0,75 </c:v>
                </c:pt>
                <c:pt idx="2">
                  <c:v>1 </c:v>
                </c:pt>
                <c:pt idx="3">
                  <c:v>1,5 </c:v>
                </c:pt>
                <c:pt idx="4">
                  <c:v>2 </c:v>
                </c:pt>
                <c:pt idx="5">
                  <c:v>2,5 </c:v>
                </c:pt>
                <c:pt idx="6">
                  <c:v>3 </c:v>
                </c:pt>
                <c:pt idx="7">
                  <c:v>4</c:v>
                </c:pt>
                <c:pt idx="8">
                  <c:v>5 </c:v>
                </c:pt>
                <c:pt idx="9">
                  <c:v>6</c:v>
                </c:pt>
                <c:pt idx="10">
                  <c:v>8 </c:v>
                </c:pt>
                <c:pt idx="11">
                  <c:v>10 </c:v>
                </c:pt>
                <c:pt idx="12">
                  <c:v>14</c:v>
                </c:pt>
              </c:strCache>
            </c:strRef>
          </c:xVal>
          <c:yVal>
            <c:numRef>
              <c:f>'comparison TPS-all'!$P$13:$P$25</c:f>
              <c:numCache>
                <c:formatCode>0.00</c:formatCode>
                <c:ptCount val="13"/>
                <c:pt idx="0">
                  <c:v>7.7144296561875008</c:v>
                </c:pt>
                <c:pt idx="1">
                  <c:v>3.4947207163809368</c:v>
                </c:pt>
                <c:pt idx="2">
                  <c:v>1.9761246345099996</c:v>
                </c:pt>
                <c:pt idx="3">
                  <c:v>0.87823371578249987</c:v>
                </c:pt>
                <c:pt idx="4">
                  <c:v>0.49158919176000004</c:v>
                </c:pt>
                <c:pt idx="5">
                  <c:v>0.31253279659375</c:v>
                </c:pt>
                <c:pt idx="6">
                  <c:v>0.21524965493999998</c:v>
                </c:pt>
                <c:pt idx="7">
                  <c:v>0.11877691712000001</c:v>
                </c:pt>
                <c:pt idx="8">
                  <c:v>7.4345279749999993E-2</c:v>
                </c:pt>
                <c:pt idx="9">
                  <c:v>5.0412816239999991E-2</c:v>
                </c:pt>
                <c:pt idx="10">
                  <c:v>2.694179344E-2</c:v>
                </c:pt>
                <c:pt idx="11">
                  <c:v>1.641755E-2</c:v>
                </c:pt>
                <c:pt idx="12">
                  <c:v>7.9551720399999998E-3</c:v>
                </c:pt>
              </c:numCache>
            </c:numRef>
          </c:yVal>
          <c:smooth val="0"/>
          <c:extLst>
            <c:ext xmlns:c16="http://schemas.microsoft.com/office/drawing/2014/chart" uri="{C3380CC4-5D6E-409C-BE32-E72D297353CC}">
              <c16:uniqueId val="{00000002-FDA4-4E7F-98A0-B52D2F071D26}"/>
            </c:ext>
          </c:extLst>
        </c:ser>
        <c:ser>
          <c:idx val="3"/>
          <c:order val="3"/>
          <c:tx>
            <c:strRef>
              <c:f>'comparison TPS-all'!$Q$12</c:f>
              <c:strCache>
                <c:ptCount val="1"/>
                <c:pt idx="0">
                  <c:v>DKM </c:v>
                </c:pt>
              </c:strCache>
            </c:strRef>
          </c:tx>
          <c:spPr>
            <a:ln w="6350" cap="rnd">
              <a:solidFill>
                <a:schemeClr val="accent4"/>
              </a:solidFill>
              <a:round/>
            </a:ln>
            <a:effectLst/>
          </c:spPr>
          <c:marker>
            <c:symbol val="circle"/>
            <c:size val="5"/>
            <c:spPr>
              <a:solidFill>
                <a:schemeClr val="accent4"/>
              </a:solidFill>
              <a:ln w="9525">
                <a:solidFill>
                  <a:schemeClr val="accent4"/>
                </a:solidFill>
              </a:ln>
              <a:effectLst/>
            </c:spPr>
          </c:marker>
          <c:xVal>
            <c:strRef>
              <c:f>'comparison TPS-all'!$M$13:$M$25</c:f>
              <c:strCache>
                <c:ptCount val="13"/>
                <c:pt idx="0">
                  <c:v>0,5</c:v>
                </c:pt>
                <c:pt idx="1">
                  <c:v>0,75 </c:v>
                </c:pt>
                <c:pt idx="2">
                  <c:v>1 </c:v>
                </c:pt>
                <c:pt idx="3">
                  <c:v>1,5 </c:v>
                </c:pt>
                <c:pt idx="4">
                  <c:v>2 </c:v>
                </c:pt>
                <c:pt idx="5">
                  <c:v>2,5 </c:v>
                </c:pt>
                <c:pt idx="6">
                  <c:v>3 </c:v>
                </c:pt>
                <c:pt idx="7">
                  <c:v>4</c:v>
                </c:pt>
                <c:pt idx="8">
                  <c:v>5 </c:v>
                </c:pt>
                <c:pt idx="9">
                  <c:v>6</c:v>
                </c:pt>
                <c:pt idx="10">
                  <c:v>8 </c:v>
                </c:pt>
                <c:pt idx="11">
                  <c:v>10 </c:v>
                </c:pt>
                <c:pt idx="12">
                  <c:v>14</c:v>
                </c:pt>
              </c:strCache>
            </c:strRef>
          </c:xVal>
          <c:yVal>
            <c:numRef>
              <c:f>'comparison TPS-all'!$Q$13:$Q$25</c:f>
              <c:numCache>
                <c:formatCode>0.00</c:formatCode>
                <c:ptCount val="13"/>
                <c:pt idx="0">
                  <c:v>7.6349</c:v>
                </c:pt>
                <c:pt idx="1">
                  <c:v>3.4540999999999999</c:v>
                </c:pt>
                <c:pt idx="2">
                  <c:v>1.9514</c:v>
                </c:pt>
                <c:pt idx="3">
                  <c:v>0.86639999999999995</c:v>
                </c:pt>
                <c:pt idx="4">
                  <c:v>0.48499999999999999</c:v>
                </c:pt>
                <c:pt idx="5">
                  <c:v>0.30859999999999999</c:v>
                </c:pt>
                <c:pt idx="6">
                  <c:v>0.21290000000000001</c:v>
                </c:pt>
                <c:pt idx="7">
                  <c:v>0.11799999999999999</c:v>
                </c:pt>
                <c:pt idx="8">
                  <c:v>7.4399999999999994E-2</c:v>
                </c:pt>
                <c:pt idx="9">
                  <c:v>5.0799999999999998E-2</c:v>
                </c:pt>
                <c:pt idx="10">
                  <c:v>2.75E-2</c:v>
                </c:pt>
                <c:pt idx="11">
                  <c:v>1.6899999999999998E-2</c:v>
                </c:pt>
                <c:pt idx="12">
                  <c:v>7.7999999999999996E-3</c:v>
                </c:pt>
              </c:numCache>
            </c:numRef>
          </c:yVal>
          <c:smooth val="0"/>
          <c:extLst>
            <c:ext xmlns:c16="http://schemas.microsoft.com/office/drawing/2014/chart" uri="{C3380CC4-5D6E-409C-BE32-E72D297353CC}">
              <c16:uniqueId val="{00000003-FDA4-4E7F-98A0-B52D2F071D26}"/>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SE"/>
                  <a:t>Distance (cm)</a:t>
                </a:r>
                <a:endParaRPr lang="fr-F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SE"/>
                  <a:t>Absorbed dose (Gy)</a:t>
                </a:r>
                <a:endParaRPr lang="fr-F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64633539839261234"/>
          <c:y val="5.6133712452610125E-2"/>
          <c:w val="0.3092202333205859"/>
          <c:h val="0.22677415576132348"/>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400">
          <a:solidFill>
            <a:sysClr val="windowText" lastClr="000000"/>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44707955007455"/>
          <c:y val="7.110838373443314E-3"/>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fr-FR"/>
        </a:p>
      </c:txPr>
    </c:title>
    <c:autoTitleDeleted val="0"/>
    <c:plotArea>
      <c:layout>
        <c:manualLayout>
          <c:layoutTarget val="inner"/>
          <c:xMode val="edge"/>
          <c:yMode val="edge"/>
          <c:x val="0.15728305551791119"/>
          <c:y val="0.17848204317342722"/>
          <c:w val="0.67109195012874379"/>
          <c:h val="0.66543841398069214"/>
        </c:manualLayout>
      </c:layout>
      <c:pieChart>
        <c:varyColors val="1"/>
        <c:ser>
          <c:idx val="0"/>
          <c:order val="0"/>
          <c:tx>
            <c:strRef>
              <c:f>Sheet1!$M$9</c:f>
              <c:strCache>
                <c:ptCount val="1"/>
                <c:pt idx="0">
                  <c:v>&lt;2%</c:v>
                </c:pt>
              </c:strCache>
            </c:strRef>
          </c:tx>
          <c:spPr>
            <a:solidFill>
              <a:srgbClr val="FF0000"/>
            </a:solidFill>
          </c:spPr>
          <c:dPt>
            <c:idx val="0"/>
            <c:bubble3D val="0"/>
            <c:spPr>
              <a:solidFill>
                <a:srgbClr val="00B0F0"/>
              </a:solidFill>
              <a:ln w="19050">
                <a:solidFill>
                  <a:schemeClr val="lt1"/>
                </a:solidFill>
              </a:ln>
              <a:effectLst/>
            </c:spPr>
            <c:extLst>
              <c:ext xmlns:c16="http://schemas.microsoft.com/office/drawing/2014/chart" uri="{C3380CC4-5D6E-409C-BE32-E72D297353CC}">
                <c16:uniqueId val="{00000001-E838-4F8B-8CD9-E7EC33236894}"/>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E838-4F8B-8CD9-E7EC33236894}"/>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Sheet1!$N$8:$O$8</c:f>
              <c:strCache>
                <c:ptCount val="2"/>
                <c:pt idx="0">
                  <c:v>IS</c:v>
                </c:pt>
                <c:pt idx="1">
                  <c:v>DKM</c:v>
                </c:pt>
              </c:strCache>
            </c:strRef>
          </c:cat>
          <c:val>
            <c:numRef>
              <c:f>Sheet1!$N$9:$O$9</c:f>
              <c:numCache>
                <c:formatCode>General</c:formatCode>
                <c:ptCount val="2"/>
                <c:pt idx="0">
                  <c:v>69</c:v>
                </c:pt>
                <c:pt idx="1">
                  <c:v>94</c:v>
                </c:pt>
              </c:numCache>
            </c:numRef>
          </c:val>
          <c:extLst>
            <c:ext xmlns:c16="http://schemas.microsoft.com/office/drawing/2014/chart" uri="{C3380CC4-5D6E-409C-BE32-E72D297353CC}">
              <c16:uniqueId val="{00000004-E838-4F8B-8CD9-E7EC3323689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
          <c:y val="0.88658548739477905"/>
          <c:w val="0.96823958127879817"/>
          <c:h val="0.1134145126052208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SE"/>
              <a:t>y=+0.5 cm</a:t>
            </a:r>
            <a:endParaRPr lang="fr-F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fr-FR"/>
        </a:p>
      </c:txPr>
    </c:title>
    <c:autoTitleDeleted val="0"/>
    <c:plotArea>
      <c:layout>
        <c:manualLayout>
          <c:layoutTarget val="inner"/>
          <c:xMode val="edge"/>
          <c:yMode val="edge"/>
          <c:x val="0.26985816307099558"/>
          <c:y val="0.16708333333333336"/>
          <c:w val="0.68841349652972084"/>
          <c:h val="0.65121711208551336"/>
        </c:manualLayout>
      </c:layout>
      <c:scatterChart>
        <c:scatterStyle val="lineMarker"/>
        <c:varyColors val="0"/>
        <c:ser>
          <c:idx val="0"/>
          <c:order val="0"/>
          <c:tx>
            <c:strRef>
              <c:f>'correction meisberger'!$DH$32</c:f>
              <c:strCache>
                <c:ptCount val="1"/>
                <c:pt idx="0">
                  <c:v>IS</c:v>
                </c:pt>
              </c:strCache>
            </c:strRef>
          </c:tx>
          <c:spPr>
            <a:ln w="12700" cap="rnd">
              <a:solidFill>
                <a:srgbClr val="00B050"/>
              </a:solidFill>
              <a:round/>
            </a:ln>
            <a:effectLst/>
          </c:spPr>
          <c:marker>
            <c:symbol val="circle"/>
            <c:size val="5"/>
            <c:spPr>
              <a:solidFill>
                <a:srgbClr val="00B050"/>
              </a:solidFill>
              <a:ln w="9525">
                <a:solidFill>
                  <a:srgbClr val="00B050"/>
                </a:solidFill>
              </a:ln>
              <a:effectLst/>
            </c:spPr>
          </c:marker>
          <c:xVal>
            <c:numRef>
              <c:f>'correction meisberger'!$DG$34:$DG$56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meisberger'!$DH$34:$DH$56</c:f>
              <c:numCache>
                <c:formatCode>General</c:formatCode>
                <c:ptCount val="23"/>
                <c:pt idx="0">
                  <c:v>9.1891828788584871</c:v>
                </c:pt>
                <c:pt idx="1">
                  <c:v>6.235575223898401</c:v>
                </c:pt>
                <c:pt idx="2">
                  <c:v>5.0437917118029585</c:v>
                </c:pt>
                <c:pt idx="3">
                  <c:v>3.0541670918007129</c:v>
                </c:pt>
                <c:pt idx="4">
                  <c:v>2.7839365070035571</c:v>
                </c:pt>
                <c:pt idx="5">
                  <c:v>1.9743553272679668</c:v>
                </c:pt>
                <c:pt idx="6">
                  <c:v>0.98187867070616053</c:v>
                </c:pt>
                <c:pt idx="7">
                  <c:v>0.57426872756956104</c:v>
                </c:pt>
                <c:pt idx="8">
                  <c:v>0.37283963368707546</c:v>
                </c:pt>
                <c:pt idx="9">
                  <c:v>0.25990530186856198</c:v>
                </c:pt>
                <c:pt idx="10">
                  <c:v>0.19058732034874237</c:v>
                </c:pt>
                <c:pt idx="11">
                  <c:v>0.14518062120398717</c:v>
                </c:pt>
                <c:pt idx="12">
                  <c:v>0.11379804582624992</c:v>
                </c:pt>
                <c:pt idx="13">
                  <c:v>9.1384960515073013E-2</c:v>
                </c:pt>
                <c:pt idx="14">
                  <c:v>7.4786866735368648E-2</c:v>
                </c:pt>
                <c:pt idx="15">
                  <c:v>6.2131690659374739E-2</c:v>
                </c:pt>
                <c:pt idx="16">
                  <c:v>5.2327290904395946E-2</c:v>
                </c:pt>
                <c:pt idx="17">
                  <c:v>4.4585808436221473E-2</c:v>
                </c:pt>
                <c:pt idx="18">
                  <c:v>3.33230287920179E-2</c:v>
                </c:pt>
                <c:pt idx="19">
                  <c:v>2.569082249396119E-2</c:v>
                </c:pt>
                <c:pt idx="20">
                  <c:v>2.0394477959767589E-2</c:v>
                </c:pt>
                <c:pt idx="21">
                  <c:v>1.36375829889137E-2</c:v>
                </c:pt>
                <c:pt idx="22">
                  <c:v>9.885999745219809E-3</c:v>
                </c:pt>
              </c:numCache>
            </c:numRef>
          </c:yVal>
          <c:smooth val="0"/>
          <c:extLst>
            <c:ext xmlns:c16="http://schemas.microsoft.com/office/drawing/2014/chart" uri="{C3380CC4-5D6E-409C-BE32-E72D297353CC}">
              <c16:uniqueId val="{00000000-D634-48FB-B62E-8A920F8DC203}"/>
            </c:ext>
          </c:extLst>
        </c:ser>
        <c:ser>
          <c:idx val="1"/>
          <c:order val="1"/>
          <c:tx>
            <c:strRef>
              <c:f>'correction meisberger'!$DI$32</c:f>
              <c:strCache>
                <c:ptCount val="1"/>
                <c:pt idx="0">
                  <c:v>TPS</c:v>
                </c:pt>
              </c:strCache>
            </c:strRef>
          </c:tx>
          <c:spPr>
            <a:ln w="12700" cap="rnd">
              <a:solidFill>
                <a:schemeClr val="tx1"/>
              </a:solidFill>
              <a:round/>
            </a:ln>
            <a:effectLst/>
          </c:spPr>
          <c:marker>
            <c:symbol val="triangle"/>
            <c:size val="5"/>
            <c:spPr>
              <a:solidFill>
                <a:schemeClr val="bg1"/>
              </a:solidFill>
              <a:ln w="9525">
                <a:solidFill>
                  <a:schemeClr val="tx1"/>
                </a:solidFill>
              </a:ln>
              <a:effectLst/>
            </c:spPr>
          </c:marker>
          <c:xVal>
            <c:numRef>
              <c:f>'correction meisberger'!$DG$34:$DG$56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meisberger'!$DI$34:$DI$56</c:f>
              <c:numCache>
                <c:formatCode>General</c:formatCode>
                <c:ptCount val="23"/>
                <c:pt idx="0">
                  <c:v>9.52</c:v>
                </c:pt>
                <c:pt idx="1">
                  <c:v>6.49</c:v>
                </c:pt>
                <c:pt idx="2">
                  <c:v>5.25</c:v>
                </c:pt>
                <c:pt idx="3">
                  <c:v>3.15</c:v>
                </c:pt>
                <c:pt idx="4">
                  <c:v>2.87</c:v>
                </c:pt>
                <c:pt idx="5">
                  <c:v>2.0299999999999998</c:v>
                </c:pt>
                <c:pt idx="6">
                  <c:v>1</c:v>
                </c:pt>
                <c:pt idx="7">
                  <c:v>0.57999999999999996</c:v>
                </c:pt>
                <c:pt idx="8">
                  <c:v>0.38</c:v>
                </c:pt>
                <c:pt idx="9">
                  <c:v>0.26</c:v>
                </c:pt>
                <c:pt idx="10">
                  <c:v>0.19</c:v>
                </c:pt>
                <c:pt idx="11">
                  <c:v>0.15</c:v>
                </c:pt>
                <c:pt idx="12">
                  <c:v>0.11</c:v>
                </c:pt>
                <c:pt idx="13">
                  <c:v>0.09</c:v>
                </c:pt>
                <c:pt idx="14">
                  <c:v>0.08</c:v>
                </c:pt>
                <c:pt idx="15">
                  <c:v>0.06</c:v>
                </c:pt>
                <c:pt idx="16">
                  <c:v>0.05</c:v>
                </c:pt>
                <c:pt idx="17">
                  <c:v>0.05</c:v>
                </c:pt>
                <c:pt idx="18">
                  <c:v>0.03</c:v>
                </c:pt>
                <c:pt idx="19">
                  <c:v>0.03</c:v>
                </c:pt>
                <c:pt idx="20">
                  <c:v>0.02</c:v>
                </c:pt>
                <c:pt idx="21">
                  <c:v>0.01</c:v>
                </c:pt>
                <c:pt idx="22">
                  <c:v>0.01</c:v>
                </c:pt>
              </c:numCache>
            </c:numRef>
          </c:yVal>
          <c:smooth val="0"/>
          <c:extLst>
            <c:ext xmlns:c16="http://schemas.microsoft.com/office/drawing/2014/chart" uri="{C3380CC4-5D6E-409C-BE32-E72D297353CC}">
              <c16:uniqueId val="{00000001-D634-48FB-B62E-8A920F8DC203}"/>
            </c:ext>
          </c:extLst>
        </c:ser>
        <c:ser>
          <c:idx val="2"/>
          <c:order val="2"/>
          <c:tx>
            <c:strRef>
              <c:f>'correction meisberger'!$DJ$32</c:f>
              <c:strCache>
                <c:ptCount val="1"/>
                <c:pt idx="0">
                  <c:v>DKM</c:v>
                </c:pt>
              </c:strCache>
            </c:strRef>
          </c:tx>
          <c:spPr>
            <a:ln w="12700" cap="rnd">
              <a:solidFill>
                <a:srgbClr val="FD4DFF"/>
              </a:solidFill>
              <a:round/>
            </a:ln>
            <a:effectLst/>
          </c:spPr>
          <c:marker>
            <c:symbol val="square"/>
            <c:size val="4"/>
            <c:spPr>
              <a:solidFill>
                <a:srgbClr val="FD4DFF"/>
              </a:solidFill>
              <a:ln w="9525">
                <a:solidFill>
                  <a:srgbClr val="FD4DFF"/>
                </a:solidFill>
              </a:ln>
              <a:effectLst/>
            </c:spPr>
          </c:marker>
          <c:xVal>
            <c:numRef>
              <c:f>'correction meisberger'!$DG$34:$DG$56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meisberger'!$DJ$34:$DJ$56</c:f>
              <c:numCache>
                <c:formatCode>General</c:formatCode>
                <c:ptCount val="23"/>
                <c:pt idx="0">
                  <c:v>9.4048999999999996</c:v>
                </c:pt>
                <c:pt idx="1">
                  <c:v>6.3263999999999996</c:v>
                </c:pt>
                <c:pt idx="2">
                  <c:v>5.1082000000000001</c:v>
                </c:pt>
                <c:pt idx="3">
                  <c:v>3.0853000000000002</c:v>
                </c:pt>
                <c:pt idx="4">
                  <c:v>2.8113999999999999</c:v>
                </c:pt>
                <c:pt idx="5">
                  <c:v>1.9918</c:v>
                </c:pt>
                <c:pt idx="6">
                  <c:v>0.98929999999999996</c:v>
                </c:pt>
                <c:pt idx="7">
                  <c:v>0.5786</c:v>
                </c:pt>
                <c:pt idx="8">
                  <c:v>0.376</c:v>
                </c:pt>
                <c:pt idx="9">
                  <c:v>0.26250000000000001</c:v>
                </c:pt>
                <c:pt idx="10">
                  <c:v>0.19289999999999999</c:v>
                </c:pt>
                <c:pt idx="11">
                  <c:v>0.14729999999999999</c:v>
                </c:pt>
                <c:pt idx="12">
                  <c:v>0.1159</c:v>
                </c:pt>
                <c:pt idx="13">
                  <c:v>9.3299999999999994E-2</c:v>
                </c:pt>
                <c:pt idx="14">
                  <c:v>7.6600000000000001E-2</c:v>
                </c:pt>
                <c:pt idx="15">
                  <c:v>6.3899999999999998E-2</c:v>
                </c:pt>
                <c:pt idx="16">
                  <c:v>5.3999999999999999E-2</c:v>
                </c:pt>
                <c:pt idx="17">
                  <c:v>4.6199999999999998E-2</c:v>
                </c:pt>
                <c:pt idx="18">
                  <c:v>3.4700000000000002E-2</c:v>
                </c:pt>
                <c:pt idx="19">
                  <c:v>2.69E-2</c:v>
                </c:pt>
                <c:pt idx="20">
                  <c:v>2.1299999999999999E-2</c:v>
                </c:pt>
                <c:pt idx="21">
                  <c:v>1.41E-2</c:v>
                </c:pt>
                <c:pt idx="22">
                  <c:v>9.9000000000000008E-3</c:v>
                </c:pt>
              </c:numCache>
            </c:numRef>
          </c:yVal>
          <c:smooth val="0"/>
          <c:extLst>
            <c:ext xmlns:c16="http://schemas.microsoft.com/office/drawing/2014/chart" uri="{C3380CC4-5D6E-409C-BE32-E72D297353CC}">
              <c16:uniqueId val="{00000002-D634-48FB-B62E-8A920F8DC203}"/>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Distance (cm)</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8372347154666601"/>
              <c:y val="0.9087228449930646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Absorbed dose  (Gy)</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76666666666666672"/>
          <c:y val="5.6133712452610125E-2"/>
          <c:w val="0.18888888888888888"/>
          <c:h val="0.4947922134733158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050">
          <a:solidFill>
            <a:schemeClr val="tx1"/>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SE"/>
              <a:t>y=0 cm</a:t>
            </a:r>
            <a:endParaRPr lang="fr-F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fr-FR"/>
        </a:p>
      </c:txPr>
    </c:title>
    <c:autoTitleDeleted val="0"/>
    <c:plotArea>
      <c:layout>
        <c:manualLayout>
          <c:layoutTarget val="inner"/>
          <c:xMode val="edge"/>
          <c:yMode val="edge"/>
          <c:x val="0.23446245119637055"/>
          <c:y val="0.16708333333333336"/>
          <c:w val="0.72921456147621444"/>
          <c:h val="0.65121711208551336"/>
        </c:manualLayout>
      </c:layout>
      <c:scatterChart>
        <c:scatterStyle val="lineMarker"/>
        <c:varyColors val="0"/>
        <c:ser>
          <c:idx val="0"/>
          <c:order val="0"/>
          <c:tx>
            <c:strRef>
              <c:f>'correction meisberger'!$DD$32</c:f>
              <c:strCache>
                <c:ptCount val="1"/>
                <c:pt idx="0">
                  <c:v>IS</c:v>
                </c:pt>
              </c:strCache>
            </c:strRef>
          </c:tx>
          <c:spPr>
            <a:ln w="12700" cap="rnd">
              <a:solidFill>
                <a:srgbClr val="00B050"/>
              </a:solidFill>
              <a:round/>
            </a:ln>
            <a:effectLst/>
          </c:spPr>
          <c:marker>
            <c:symbol val="circle"/>
            <c:size val="5"/>
            <c:spPr>
              <a:solidFill>
                <a:srgbClr val="00B050"/>
              </a:solidFill>
              <a:ln w="9525">
                <a:solidFill>
                  <a:srgbClr val="00B050"/>
                </a:solidFill>
              </a:ln>
              <a:effectLst/>
            </c:spPr>
          </c:marker>
          <c:xVal>
            <c:numRef>
              <c:f>'correction meisberger'!$DC$34:$DC$56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meisberger'!$DD$34:$DD$56</c:f>
              <c:numCache>
                <c:formatCode>General</c:formatCode>
                <c:ptCount val="23"/>
                <c:pt idx="0">
                  <c:v>40.574570570852792</c:v>
                </c:pt>
                <c:pt idx="1">
                  <c:v>11.633856218344638</c:v>
                </c:pt>
                <c:pt idx="2">
                  <c:v>7.5931392014775003</c:v>
                </c:pt>
                <c:pt idx="3">
                  <c:v>3.4397418040865624</c:v>
                </c:pt>
                <c:pt idx="4">
                  <c:v>3.0282764709993599</c:v>
                </c:pt>
                <c:pt idx="5">
                  <c:v>1.9451505849299997</c:v>
                </c:pt>
                <c:pt idx="6">
                  <c:v>0.86440403587124992</c:v>
                </c:pt>
                <c:pt idx="7">
                  <c:v>0.48389288851999995</c:v>
                </c:pt>
                <c:pt idx="8">
                  <c:v>0.30760264731249998</c:v>
                </c:pt>
                <c:pt idx="9">
                  <c:v>0.21189536378999999</c:v>
                </c:pt>
                <c:pt idx="10">
                  <c:v>0.15426677703125002</c:v>
                </c:pt>
                <c:pt idx="11">
                  <c:v>0.11689753551999998</c:v>
                </c:pt>
                <c:pt idx="12">
                  <c:v>9.1373662811249992E-2</c:v>
                </c:pt>
                <c:pt idx="13">
                  <c:v>7.3150608999999991E-2</c:v>
                </c:pt>
                <c:pt idx="14">
                  <c:v>5.9753405232500001E-2</c:v>
                </c:pt>
                <c:pt idx="15">
                  <c:v>4.9605493559999991E-2</c:v>
                </c:pt>
                <c:pt idx="16">
                  <c:v>4.1722745486250004E-2</c:v>
                </c:pt>
                <c:pt idx="17">
                  <c:v>3.5509982059999994E-2</c:v>
                </c:pt>
                <c:pt idx="18">
                  <c:v>2.6515499239999997E-2</c:v>
                </c:pt>
                <c:pt idx="19">
                  <c:v>2.0459728979999998E-2</c:v>
                </c:pt>
                <c:pt idx="20">
                  <c:v>1.6173725E-2</c:v>
                </c:pt>
                <c:pt idx="21">
                  <c:v>1.0817538479999998E-2</c:v>
                </c:pt>
                <c:pt idx="22">
                  <c:v>7.8779373600000001E-3</c:v>
                </c:pt>
              </c:numCache>
            </c:numRef>
          </c:yVal>
          <c:smooth val="0"/>
          <c:extLst>
            <c:ext xmlns:c16="http://schemas.microsoft.com/office/drawing/2014/chart" uri="{C3380CC4-5D6E-409C-BE32-E72D297353CC}">
              <c16:uniqueId val="{00000000-A8C9-4FC6-9B10-81ADCAE6B5B8}"/>
            </c:ext>
          </c:extLst>
        </c:ser>
        <c:ser>
          <c:idx val="1"/>
          <c:order val="1"/>
          <c:tx>
            <c:strRef>
              <c:f>'correction meisberger'!$DE$32</c:f>
              <c:strCache>
                <c:ptCount val="1"/>
                <c:pt idx="0">
                  <c:v>TPS</c:v>
                </c:pt>
              </c:strCache>
            </c:strRef>
          </c:tx>
          <c:spPr>
            <a:ln w="12700" cap="rnd">
              <a:solidFill>
                <a:schemeClr val="tx1"/>
              </a:solidFill>
              <a:round/>
            </a:ln>
            <a:effectLst/>
          </c:spPr>
          <c:marker>
            <c:symbol val="triangle"/>
            <c:size val="5"/>
            <c:spPr>
              <a:solidFill>
                <a:schemeClr val="bg1"/>
              </a:solidFill>
              <a:ln w="9525">
                <a:solidFill>
                  <a:schemeClr val="tx1"/>
                </a:solidFill>
              </a:ln>
              <a:effectLst/>
            </c:spPr>
          </c:marker>
          <c:xVal>
            <c:numRef>
              <c:f>'correction meisberger'!$DC$34:$DC$56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meisberger'!$DE$34:$DE$56</c:f>
              <c:numCache>
                <c:formatCode>General</c:formatCode>
                <c:ptCount val="23"/>
                <c:pt idx="0">
                  <c:v>44.7</c:v>
                </c:pt>
                <c:pt idx="1">
                  <c:v>12.35</c:v>
                </c:pt>
                <c:pt idx="2">
                  <c:v>7.99</c:v>
                </c:pt>
                <c:pt idx="3">
                  <c:v>3.57</c:v>
                </c:pt>
                <c:pt idx="4">
                  <c:v>3.13</c:v>
                </c:pt>
                <c:pt idx="5">
                  <c:v>2</c:v>
                </c:pt>
                <c:pt idx="6">
                  <c:v>0.88</c:v>
                </c:pt>
                <c:pt idx="7">
                  <c:v>0.49</c:v>
                </c:pt>
                <c:pt idx="8">
                  <c:v>0.31</c:v>
                </c:pt>
                <c:pt idx="9">
                  <c:v>0.21</c:v>
                </c:pt>
                <c:pt idx="10">
                  <c:v>0.16</c:v>
                </c:pt>
                <c:pt idx="11">
                  <c:v>0.12</c:v>
                </c:pt>
                <c:pt idx="12">
                  <c:v>0.09</c:v>
                </c:pt>
                <c:pt idx="13">
                  <c:v>7.0000000000000007E-2</c:v>
                </c:pt>
                <c:pt idx="14">
                  <c:v>0.06</c:v>
                </c:pt>
                <c:pt idx="15">
                  <c:v>0.05</c:v>
                </c:pt>
                <c:pt idx="16">
                  <c:v>0.04</c:v>
                </c:pt>
                <c:pt idx="17">
                  <c:v>0.04</c:v>
                </c:pt>
                <c:pt idx="18">
                  <c:v>0.03</c:v>
                </c:pt>
                <c:pt idx="19">
                  <c:v>0.02</c:v>
                </c:pt>
                <c:pt idx="20">
                  <c:v>0.02</c:v>
                </c:pt>
                <c:pt idx="21">
                  <c:v>0.01</c:v>
                </c:pt>
                <c:pt idx="22">
                  <c:v>0.01</c:v>
                </c:pt>
              </c:numCache>
            </c:numRef>
          </c:yVal>
          <c:smooth val="0"/>
          <c:extLst>
            <c:ext xmlns:c16="http://schemas.microsoft.com/office/drawing/2014/chart" uri="{C3380CC4-5D6E-409C-BE32-E72D297353CC}">
              <c16:uniqueId val="{00000001-A8C9-4FC6-9B10-81ADCAE6B5B8}"/>
            </c:ext>
          </c:extLst>
        </c:ser>
        <c:ser>
          <c:idx val="2"/>
          <c:order val="2"/>
          <c:tx>
            <c:strRef>
              <c:f>'correction meisberger'!$DF$32</c:f>
              <c:strCache>
                <c:ptCount val="1"/>
                <c:pt idx="0">
                  <c:v>DKM</c:v>
                </c:pt>
              </c:strCache>
            </c:strRef>
          </c:tx>
          <c:spPr>
            <a:ln w="12700" cap="rnd">
              <a:solidFill>
                <a:srgbClr val="FD4DFF"/>
              </a:solidFill>
              <a:round/>
            </a:ln>
            <a:effectLst/>
          </c:spPr>
          <c:marker>
            <c:symbol val="square"/>
            <c:size val="4"/>
            <c:spPr>
              <a:solidFill>
                <a:srgbClr val="FD4DFF"/>
              </a:solidFill>
              <a:ln w="9525">
                <a:solidFill>
                  <a:srgbClr val="FD4DFF"/>
                </a:solidFill>
              </a:ln>
              <a:effectLst/>
            </c:spPr>
          </c:marker>
          <c:xVal>
            <c:numRef>
              <c:f>'correction meisberger'!$DC$34:$DC$56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meisberger'!$DF$34:$DF$56</c:f>
              <c:numCache>
                <c:formatCode>General</c:formatCode>
                <c:ptCount val="23"/>
                <c:pt idx="0">
                  <c:v>41.115299999999998</c:v>
                </c:pt>
                <c:pt idx="1">
                  <c:v>11.764799999999999</c:v>
                </c:pt>
                <c:pt idx="2">
                  <c:v>7.6730999999999998</c:v>
                </c:pt>
                <c:pt idx="3">
                  <c:v>3.4712000000000001</c:v>
                </c:pt>
                <c:pt idx="4">
                  <c:v>3.0552000000000001</c:v>
                </c:pt>
                <c:pt idx="5">
                  <c:v>1.9610000000000001</c:v>
                </c:pt>
                <c:pt idx="6">
                  <c:v>0.87060000000000004</c:v>
                </c:pt>
                <c:pt idx="7">
                  <c:v>0.4874</c:v>
                </c:pt>
                <c:pt idx="8">
                  <c:v>0.31009999999999999</c:v>
                </c:pt>
                <c:pt idx="9">
                  <c:v>0.21390000000000001</c:v>
                </c:pt>
                <c:pt idx="10">
                  <c:v>0.15609999999999999</c:v>
                </c:pt>
                <c:pt idx="11">
                  <c:v>0.1186</c:v>
                </c:pt>
                <c:pt idx="12">
                  <c:v>9.2999999999999999E-2</c:v>
                </c:pt>
                <c:pt idx="13">
                  <c:v>7.4700000000000003E-2</c:v>
                </c:pt>
                <c:pt idx="14">
                  <c:v>6.1199999999999997E-2</c:v>
                </c:pt>
                <c:pt idx="15">
                  <c:v>5.0999999999999997E-2</c:v>
                </c:pt>
                <c:pt idx="16">
                  <c:v>4.3099999999999999E-2</c:v>
                </c:pt>
                <c:pt idx="17">
                  <c:v>3.6799999999999999E-2</c:v>
                </c:pt>
                <c:pt idx="18">
                  <c:v>2.76E-2</c:v>
                </c:pt>
                <c:pt idx="19">
                  <c:v>2.1399999999999999E-2</c:v>
                </c:pt>
                <c:pt idx="20">
                  <c:v>1.7000000000000001E-2</c:v>
                </c:pt>
                <c:pt idx="21">
                  <c:v>1.12E-2</c:v>
                </c:pt>
                <c:pt idx="22">
                  <c:v>7.7999999999999996E-3</c:v>
                </c:pt>
              </c:numCache>
            </c:numRef>
          </c:yVal>
          <c:smooth val="0"/>
          <c:extLst>
            <c:ext xmlns:c16="http://schemas.microsoft.com/office/drawing/2014/chart" uri="{C3380CC4-5D6E-409C-BE32-E72D297353CC}">
              <c16:uniqueId val="{00000002-A8C9-4FC6-9B10-81ADCAE6B5B8}"/>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Distance (cm)</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8372347154666601"/>
              <c:y val="0.9087228449930646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Absorbed dose  (Gy)</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76666666666666672"/>
          <c:y val="5.6133712452610125E-2"/>
          <c:w val="0.18888888888888888"/>
          <c:h val="0.4947922134733158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050">
          <a:solidFill>
            <a:schemeClr val="tx1"/>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SE"/>
              <a:t>y=-0.5</a:t>
            </a:r>
            <a:r>
              <a:rPr lang="en-SE" baseline="0"/>
              <a:t> cm</a:t>
            </a:r>
            <a:endParaRPr lang="fr-F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fr-FR"/>
        </a:p>
      </c:txPr>
    </c:title>
    <c:autoTitleDeleted val="0"/>
    <c:plotArea>
      <c:layout>
        <c:manualLayout>
          <c:layoutTarget val="inner"/>
          <c:xMode val="edge"/>
          <c:yMode val="edge"/>
          <c:x val="0.23446245119637055"/>
          <c:y val="0.16708333333333336"/>
          <c:w val="0.72921456147621444"/>
          <c:h val="0.65121711208551336"/>
        </c:manualLayout>
      </c:layout>
      <c:scatterChart>
        <c:scatterStyle val="lineMarker"/>
        <c:varyColors val="0"/>
        <c:ser>
          <c:idx val="0"/>
          <c:order val="0"/>
          <c:tx>
            <c:strRef>
              <c:f>'correction meisberger'!$CZ$32</c:f>
              <c:strCache>
                <c:ptCount val="1"/>
                <c:pt idx="0">
                  <c:v>IS</c:v>
                </c:pt>
              </c:strCache>
            </c:strRef>
          </c:tx>
          <c:spPr>
            <a:ln w="12700" cap="rnd">
              <a:solidFill>
                <a:srgbClr val="00B050"/>
              </a:solidFill>
              <a:round/>
            </a:ln>
            <a:effectLst/>
          </c:spPr>
          <c:marker>
            <c:symbol val="circle"/>
            <c:size val="5"/>
            <c:spPr>
              <a:solidFill>
                <a:srgbClr val="00B050"/>
              </a:solidFill>
              <a:ln w="9525">
                <a:solidFill>
                  <a:srgbClr val="00B050"/>
                </a:solidFill>
              </a:ln>
              <a:effectLst/>
            </c:spPr>
          </c:marker>
          <c:xVal>
            <c:numRef>
              <c:f>'correction meisberger'!$CY$34:$CY$56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meisberger'!$CZ$34:$CZ$56</c:f>
              <c:numCache>
                <c:formatCode>General</c:formatCode>
                <c:ptCount val="23"/>
                <c:pt idx="0">
                  <c:v>9.2852739881877611</c:v>
                </c:pt>
                <c:pt idx="1">
                  <c:v>6.300802355639366</c:v>
                </c:pt>
                <c:pt idx="2">
                  <c:v>5.0965166859614079</c:v>
                </c:pt>
                <c:pt idx="3">
                  <c:v>3.0860605310898284</c:v>
                </c:pt>
                <c:pt idx="4">
                  <c:v>2.8130530520495061</c:v>
                </c:pt>
                <c:pt idx="5">
                  <c:v>1.9950446794998167</c:v>
                </c:pt>
                <c:pt idx="6">
                  <c:v>0.99216679169449962</c:v>
                </c:pt>
                <c:pt idx="7">
                  <c:v>0.58030341589317336</c:v>
                </c:pt>
                <c:pt idx="8">
                  <c:v>0.37679984741276717</c:v>
                </c:pt>
                <c:pt idx="9">
                  <c:v>0.26258671249948307</c:v>
                </c:pt>
                <c:pt idx="10">
                  <c:v>0.19257952230360728</c:v>
                </c:pt>
                <c:pt idx="11">
                  <c:v>0.14668313733546443</c:v>
                </c:pt>
                <c:pt idx="12">
                  <c:v>0.11500569855746727</c:v>
                </c:pt>
                <c:pt idx="13">
                  <c:v>9.2303402329294848E-2</c:v>
                </c:pt>
                <c:pt idx="14">
                  <c:v>7.5512952820178045E-2</c:v>
                </c:pt>
                <c:pt idx="15">
                  <c:v>6.2759283494317919E-2</c:v>
                </c:pt>
                <c:pt idx="16">
                  <c:v>5.2858532436420275E-2</c:v>
                </c:pt>
                <c:pt idx="17">
                  <c:v>4.5110347359000554E-2</c:v>
                </c:pt>
                <c:pt idx="18">
                  <c:v>3.3663929342319869E-2</c:v>
                </c:pt>
                <c:pt idx="19">
                  <c:v>2.6023389775436417E-2</c:v>
                </c:pt>
                <c:pt idx="20">
                  <c:v>2.0556983760243824E-2</c:v>
                </c:pt>
                <c:pt idx="21">
                  <c:v>1.3794336816372481E-2</c:v>
                </c:pt>
                <c:pt idx="22">
                  <c:v>9.9632341182293391E-3</c:v>
                </c:pt>
              </c:numCache>
            </c:numRef>
          </c:yVal>
          <c:smooth val="0"/>
          <c:extLst>
            <c:ext xmlns:c16="http://schemas.microsoft.com/office/drawing/2014/chart" uri="{C3380CC4-5D6E-409C-BE32-E72D297353CC}">
              <c16:uniqueId val="{00000000-6D4A-45A2-8253-8C4EC7E24150}"/>
            </c:ext>
          </c:extLst>
        </c:ser>
        <c:ser>
          <c:idx val="1"/>
          <c:order val="1"/>
          <c:tx>
            <c:strRef>
              <c:f>'correction meisberger'!$DA$32</c:f>
              <c:strCache>
                <c:ptCount val="1"/>
                <c:pt idx="0">
                  <c:v>TPS</c:v>
                </c:pt>
              </c:strCache>
            </c:strRef>
          </c:tx>
          <c:spPr>
            <a:ln w="12700" cap="rnd">
              <a:solidFill>
                <a:schemeClr val="tx1"/>
              </a:solidFill>
              <a:round/>
            </a:ln>
            <a:effectLst/>
          </c:spPr>
          <c:marker>
            <c:symbol val="triangle"/>
            <c:size val="5"/>
            <c:spPr>
              <a:solidFill>
                <a:schemeClr val="bg1"/>
              </a:solidFill>
              <a:ln w="9525">
                <a:solidFill>
                  <a:schemeClr val="tx1"/>
                </a:solidFill>
              </a:ln>
              <a:effectLst/>
            </c:spPr>
          </c:marker>
          <c:xVal>
            <c:numRef>
              <c:f>'correction meisberger'!$CY$34:$CY$56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meisberger'!$DA$34:$DA$56</c:f>
              <c:numCache>
                <c:formatCode>General</c:formatCode>
                <c:ptCount val="23"/>
                <c:pt idx="0">
                  <c:v>9.4700000000000006</c:v>
                </c:pt>
                <c:pt idx="1">
                  <c:v>6.51</c:v>
                </c:pt>
                <c:pt idx="2">
                  <c:v>5.26</c:v>
                </c:pt>
                <c:pt idx="3">
                  <c:v>3.17</c:v>
                </c:pt>
                <c:pt idx="4">
                  <c:v>2.89</c:v>
                </c:pt>
                <c:pt idx="5">
                  <c:v>2.04</c:v>
                </c:pt>
                <c:pt idx="6">
                  <c:v>1.01</c:v>
                </c:pt>
                <c:pt idx="7">
                  <c:v>0.59</c:v>
                </c:pt>
                <c:pt idx="8">
                  <c:v>0.38</c:v>
                </c:pt>
                <c:pt idx="9">
                  <c:v>0.26</c:v>
                </c:pt>
                <c:pt idx="10">
                  <c:v>0.19</c:v>
                </c:pt>
                <c:pt idx="11">
                  <c:v>0.15</c:v>
                </c:pt>
                <c:pt idx="12">
                  <c:v>0.12</c:v>
                </c:pt>
                <c:pt idx="13">
                  <c:v>0.09</c:v>
                </c:pt>
                <c:pt idx="14">
                  <c:v>0.08</c:v>
                </c:pt>
                <c:pt idx="15">
                  <c:v>0.06</c:v>
                </c:pt>
                <c:pt idx="16">
                  <c:v>0.05</c:v>
                </c:pt>
                <c:pt idx="17">
                  <c:v>0.05</c:v>
                </c:pt>
                <c:pt idx="18">
                  <c:v>0.03</c:v>
                </c:pt>
                <c:pt idx="19">
                  <c:v>0.03</c:v>
                </c:pt>
                <c:pt idx="20">
                  <c:v>0.02</c:v>
                </c:pt>
                <c:pt idx="21">
                  <c:v>0.01</c:v>
                </c:pt>
                <c:pt idx="22">
                  <c:v>0.01</c:v>
                </c:pt>
              </c:numCache>
            </c:numRef>
          </c:yVal>
          <c:smooth val="0"/>
          <c:extLst>
            <c:ext xmlns:c16="http://schemas.microsoft.com/office/drawing/2014/chart" uri="{C3380CC4-5D6E-409C-BE32-E72D297353CC}">
              <c16:uniqueId val="{00000001-6D4A-45A2-8253-8C4EC7E24150}"/>
            </c:ext>
          </c:extLst>
        </c:ser>
        <c:ser>
          <c:idx val="2"/>
          <c:order val="2"/>
          <c:tx>
            <c:strRef>
              <c:f>'correction meisberger'!$DB$32</c:f>
              <c:strCache>
                <c:ptCount val="1"/>
                <c:pt idx="0">
                  <c:v>DKM</c:v>
                </c:pt>
              </c:strCache>
            </c:strRef>
          </c:tx>
          <c:spPr>
            <a:ln w="12700" cap="rnd">
              <a:solidFill>
                <a:srgbClr val="FD4DFF"/>
              </a:solidFill>
              <a:round/>
            </a:ln>
            <a:effectLst/>
          </c:spPr>
          <c:marker>
            <c:symbol val="square"/>
            <c:size val="4"/>
            <c:spPr>
              <a:solidFill>
                <a:srgbClr val="FD4DFF"/>
              </a:solidFill>
              <a:ln w="9525">
                <a:solidFill>
                  <a:srgbClr val="FD4DFF"/>
                </a:solidFill>
              </a:ln>
              <a:effectLst/>
            </c:spPr>
          </c:marker>
          <c:xVal>
            <c:numRef>
              <c:f>'correction meisberger'!$CY$34:$CY$56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meisberger'!$DB$34:$DB$56</c:f>
              <c:numCache>
                <c:formatCode>General</c:formatCode>
                <c:ptCount val="23"/>
                <c:pt idx="0">
                  <c:v>9.5036000000000005</c:v>
                </c:pt>
                <c:pt idx="1">
                  <c:v>6.3925999999999998</c:v>
                </c:pt>
                <c:pt idx="2">
                  <c:v>5.1615000000000002</c:v>
                </c:pt>
                <c:pt idx="3">
                  <c:v>3.1175999999999999</c:v>
                </c:pt>
                <c:pt idx="4">
                  <c:v>2.8408000000000002</c:v>
                </c:pt>
                <c:pt idx="5">
                  <c:v>2.0125999999999999</c:v>
                </c:pt>
                <c:pt idx="6">
                  <c:v>0.99970000000000003</c:v>
                </c:pt>
                <c:pt idx="7">
                  <c:v>0.5847</c:v>
                </c:pt>
                <c:pt idx="8">
                  <c:v>0.37990000000000002</c:v>
                </c:pt>
                <c:pt idx="9">
                  <c:v>0.26519999999999999</c:v>
                </c:pt>
                <c:pt idx="10">
                  <c:v>0.19489999999999999</c:v>
                </c:pt>
                <c:pt idx="11">
                  <c:v>0.14879999999999999</c:v>
                </c:pt>
                <c:pt idx="12">
                  <c:v>0.1171</c:v>
                </c:pt>
                <c:pt idx="13">
                  <c:v>9.4299999999999995E-2</c:v>
                </c:pt>
                <c:pt idx="14">
                  <c:v>7.7399999999999997E-2</c:v>
                </c:pt>
                <c:pt idx="15">
                  <c:v>6.4600000000000005E-2</c:v>
                </c:pt>
                <c:pt idx="16">
                  <c:v>5.4600000000000003E-2</c:v>
                </c:pt>
                <c:pt idx="17">
                  <c:v>4.6699999999999998E-2</c:v>
                </c:pt>
                <c:pt idx="18">
                  <c:v>3.5099999999999999E-2</c:v>
                </c:pt>
                <c:pt idx="19">
                  <c:v>2.7199999999999998E-2</c:v>
                </c:pt>
                <c:pt idx="20">
                  <c:v>2.1499999999999998E-2</c:v>
                </c:pt>
                <c:pt idx="21">
                  <c:v>1.43E-2</c:v>
                </c:pt>
                <c:pt idx="22">
                  <c:v>0.01</c:v>
                </c:pt>
              </c:numCache>
            </c:numRef>
          </c:yVal>
          <c:smooth val="0"/>
          <c:extLst>
            <c:ext xmlns:c16="http://schemas.microsoft.com/office/drawing/2014/chart" uri="{C3380CC4-5D6E-409C-BE32-E72D297353CC}">
              <c16:uniqueId val="{00000002-6D4A-45A2-8253-8C4EC7E24150}"/>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Distance (cm)</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8372347154666601"/>
              <c:y val="0.9087228449930646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Absorbed dose  (Gy)</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76666666666666672"/>
          <c:y val="5.6133712452610125E-2"/>
          <c:w val="0.18888888888888888"/>
          <c:h val="0.4947922134733158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050">
          <a:solidFill>
            <a:schemeClr val="tx1"/>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SE"/>
              <a:t>y=+1 cm</a:t>
            </a:r>
            <a:endParaRPr lang="fr-F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fr-FR"/>
        </a:p>
      </c:txPr>
    </c:title>
    <c:autoTitleDeleted val="0"/>
    <c:plotArea>
      <c:layout>
        <c:manualLayout>
          <c:layoutTarget val="inner"/>
          <c:xMode val="edge"/>
          <c:yMode val="edge"/>
          <c:x val="0.23446245119637055"/>
          <c:y val="0.16708333333333336"/>
          <c:w val="0.72921456147621444"/>
          <c:h val="0.65121711208551336"/>
        </c:manualLayout>
      </c:layout>
      <c:scatterChart>
        <c:scatterStyle val="lineMarker"/>
        <c:varyColors val="0"/>
        <c:ser>
          <c:idx val="0"/>
          <c:order val="0"/>
          <c:tx>
            <c:strRef>
              <c:f>'correction meisberger'!$DL$32</c:f>
              <c:strCache>
                <c:ptCount val="1"/>
                <c:pt idx="0">
                  <c:v>IS</c:v>
                </c:pt>
              </c:strCache>
            </c:strRef>
          </c:tx>
          <c:spPr>
            <a:ln w="12700" cap="rnd">
              <a:solidFill>
                <a:srgbClr val="00B050"/>
              </a:solidFill>
              <a:round/>
            </a:ln>
            <a:effectLst/>
          </c:spPr>
          <c:marker>
            <c:symbol val="circle"/>
            <c:size val="5"/>
            <c:spPr>
              <a:solidFill>
                <a:srgbClr val="00B050"/>
              </a:solidFill>
              <a:ln w="9525">
                <a:solidFill>
                  <a:srgbClr val="00B050"/>
                </a:solidFill>
              </a:ln>
              <a:effectLst/>
            </c:spPr>
          </c:marker>
          <c:xVal>
            <c:numRef>
              <c:f>'correction meisberger'!$DK$34:$DK$56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meisberger'!$DL$34:$DL$56</c:f>
              <c:numCache>
                <c:formatCode>General</c:formatCode>
                <c:ptCount val="23"/>
                <c:pt idx="0">
                  <c:v>3.7188874866818096</c:v>
                </c:pt>
                <c:pt idx="1">
                  <c:v>3.4133717144178686</c:v>
                </c:pt>
                <c:pt idx="2">
                  <c:v>3.1729584665664743</c:v>
                </c:pt>
                <c:pt idx="3">
                  <c:v>2.5330927769648435</c:v>
                </c:pt>
                <c:pt idx="4">
                  <c:v>2.4115374648303169</c:v>
                </c:pt>
                <c:pt idx="5">
                  <c:v>1.9713876325570345</c:v>
                </c:pt>
                <c:pt idx="6">
                  <c:v>1.2051505085950944</c:v>
                </c:pt>
                <c:pt idx="7">
                  <c:v>0.77836516727785943</c:v>
                </c:pt>
                <c:pt idx="8">
                  <c:v>0.53295544146683838</c:v>
                </c:pt>
                <c:pt idx="9">
                  <c:v>0.38335035116313704</c:v>
                </c:pt>
                <c:pt idx="10">
                  <c:v>0.2866577033588113</c:v>
                </c:pt>
                <c:pt idx="11">
                  <c:v>0.22128109809408225</c:v>
                </c:pt>
                <c:pt idx="12">
                  <c:v>0.17515784853872296</c:v>
                </c:pt>
                <c:pt idx="13">
                  <c:v>0.14156103032882775</c:v>
                </c:pt>
                <c:pt idx="14">
                  <c:v>0.1164365115208645</c:v>
                </c:pt>
                <c:pt idx="15">
                  <c:v>9.712677227033531E-2</c:v>
                </c:pt>
                <c:pt idx="16">
                  <c:v>8.2046150748494334E-2</c:v>
                </c:pt>
                <c:pt idx="17">
                  <c:v>7.0105320483550601E-2</c:v>
                </c:pt>
                <c:pt idx="18">
                  <c:v>5.2606997701654334E-2</c:v>
                </c:pt>
                <c:pt idx="19">
                  <c:v>4.0698847754198172E-2</c:v>
                </c:pt>
                <c:pt idx="20">
                  <c:v>3.2312435131476226E-2</c:v>
                </c:pt>
                <c:pt idx="21">
                  <c:v>2.1701319636663458E-2</c:v>
                </c:pt>
                <c:pt idx="22">
                  <c:v>1.57556822361247E-2</c:v>
                </c:pt>
              </c:numCache>
            </c:numRef>
          </c:yVal>
          <c:smooth val="0"/>
          <c:extLst>
            <c:ext xmlns:c16="http://schemas.microsoft.com/office/drawing/2014/chart" uri="{C3380CC4-5D6E-409C-BE32-E72D297353CC}">
              <c16:uniqueId val="{00000000-3415-42F9-915A-38209788A54A}"/>
            </c:ext>
          </c:extLst>
        </c:ser>
        <c:ser>
          <c:idx val="1"/>
          <c:order val="1"/>
          <c:tx>
            <c:strRef>
              <c:f>'correction meisberger'!$DM$32</c:f>
              <c:strCache>
                <c:ptCount val="1"/>
                <c:pt idx="0">
                  <c:v>TPS</c:v>
                </c:pt>
              </c:strCache>
            </c:strRef>
          </c:tx>
          <c:spPr>
            <a:ln w="12700" cap="rnd">
              <a:solidFill>
                <a:schemeClr val="tx1"/>
              </a:solidFill>
              <a:round/>
            </a:ln>
            <a:effectLst/>
          </c:spPr>
          <c:marker>
            <c:symbol val="triangle"/>
            <c:size val="5"/>
            <c:spPr>
              <a:solidFill>
                <a:schemeClr val="bg1"/>
              </a:solidFill>
              <a:ln w="9525">
                <a:solidFill>
                  <a:schemeClr val="tx1"/>
                </a:solidFill>
              </a:ln>
              <a:effectLst/>
            </c:spPr>
          </c:marker>
          <c:xVal>
            <c:numRef>
              <c:f>'correction meisberger'!$DK$34:$DK$56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meisberger'!$DM$34:$DM$56</c:f>
              <c:numCache>
                <c:formatCode>General</c:formatCode>
                <c:ptCount val="23"/>
                <c:pt idx="0">
                  <c:v>3.81</c:v>
                </c:pt>
                <c:pt idx="1">
                  <c:v>3.49</c:v>
                </c:pt>
                <c:pt idx="2">
                  <c:v>3.25</c:v>
                </c:pt>
                <c:pt idx="3">
                  <c:v>2.59</c:v>
                </c:pt>
                <c:pt idx="4">
                  <c:v>2.46</c:v>
                </c:pt>
                <c:pt idx="5">
                  <c:v>2.0099999999999998</c:v>
                </c:pt>
                <c:pt idx="6">
                  <c:v>1.22</c:v>
                </c:pt>
                <c:pt idx="7">
                  <c:v>0.79</c:v>
                </c:pt>
                <c:pt idx="8">
                  <c:v>0.54</c:v>
                </c:pt>
                <c:pt idx="9">
                  <c:v>0.39</c:v>
                </c:pt>
                <c:pt idx="10">
                  <c:v>0.28999999999999998</c:v>
                </c:pt>
                <c:pt idx="11">
                  <c:v>0.22</c:v>
                </c:pt>
                <c:pt idx="12">
                  <c:v>0.18</c:v>
                </c:pt>
                <c:pt idx="13">
                  <c:v>0.14000000000000001</c:v>
                </c:pt>
                <c:pt idx="14">
                  <c:v>0.12</c:v>
                </c:pt>
                <c:pt idx="15">
                  <c:v>0.1</c:v>
                </c:pt>
                <c:pt idx="16">
                  <c:v>0.08</c:v>
                </c:pt>
                <c:pt idx="17">
                  <c:v>7.0000000000000007E-2</c:v>
                </c:pt>
                <c:pt idx="18">
                  <c:v>0.05</c:v>
                </c:pt>
                <c:pt idx="19">
                  <c:v>0.04</c:v>
                </c:pt>
                <c:pt idx="20">
                  <c:v>0.03</c:v>
                </c:pt>
                <c:pt idx="21">
                  <c:v>0.02</c:v>
                </c:pt>
                <c:pt idx="22">
                  <c:v>0.02</c:v>
                </c:pt>
              </c:numCache>
            </c:numRef>
          </c:yVal>
          <c:smooth val="0"/>
          <c:extLst>
            <c:ext xmlns:c16="http://schemas.microsoft.com/office/drawing/2014/chart" uri="{C3380CC4-5D6E-409C-BE32-E72D297353CC}">
              <c16:uniqueId val="{00000001-3415-42F9-915A-38209788A54A}"/>
            </c:ext>
          </c:extLst>
        </c:ser>
        <c:ser>
          <c:idx val="2"/>
          <c:order val="2"/>
          <c:tx>
            <c:strRef>
              <c:f>'correction meisberger'!$DN$32</c:f>
              <c:strCache>
                <c:ptCount val="1"/>
                <c:pt idx="0">
                  <c:v>DKM</c:v>
                </c:pt>
              </c:strCache>
            </c:strRef>
          </c:tx>
          <c:spPr>
            <a:ln w="12700" cap="rnd">
              <a:solidFill>
                <a:srgbClr val="FD4DFF"/>
              </a:solidFill>
              <a:round/>
            </a:ln>
            <a:effectLst/>
          </c:spPr>
          <c:marker>
            <c:symbol val="square"/>
            <c:size val="4"/>
            <c:spPr>
              <a:solidFill>
                <a:srgbClr val="FD4DFF"/>
              </a:solidFill>
              <a:ln w="9525">
                <a:solidFill>
                  <a:srgbClr val="FD4DFF"/>
                </a:solidFill>
              </a:ln>
              <a:effectLst/>
            </c:spPr>
          </c:marker>
          <c:xVal>
            <c:numRef>
              <c:f>'correction meisberger'!$DK$34:$DK$56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meisberger'!$DN$34:$DN$56</c:f>
              <c:numCache>
                <c:formatCode>General</c:formatCode>
                <c:ptCount val="23"/>
                <c:pt idx="0">
                  <c:v>3.8748</c:v>
                </c:pt>
                <c:pt idx="1">
                  <c:v>3.4881000000000002</c:v>
                </c:pt>
                <c:pt idx="2">
                  <c:v>3.2302</c:v>
                </c:pt>
                <c:pt idx="3">
                  <c:v>2.5661999999999998</c:v>
                </c:pt>
                <c:pt idx="4">
                  <c:v>2.4416000000000002</c:v>
                </c:pt>
                <c:pt idx="5">
                  <c:v>1.9925999999999999</c:v>
                </c:pt>
                <c:pt idx="6">
                  <c:v>1.2157</c:v>
                </c:pt>
                <c:pt idx="7">
                  <c:v>0.78500000000000003</c:v>
                </c:pt>
                <c:pt idx="8">
                  <c:v>0.53800000000000003</c:v>
                </c:pt>
                <c:pt idx="9">
                  <c:v>0.38750000000000001</c:v>
                </c:pt>
                <c:pt idx="10">
                  <c:v>0.29039999999999999</c:v>
                </c:pt>
                <c:pt idx="11">
                  <c:v>0.22470000000000001</c:v>
                </c:pt>
                <c:pt idx="12">
                  <c:v>0.1784</c:v>
                </c:pt>
                <c:pt idx="13">
                  <c:v>0.1447</c:v>
                </c:pt>
                <c:pt idx="14">
                  <c:v>0.11940000000000001</c:v>
                </c:pt>
                <c:pt idx="15">
                  <c:v>9.9900000000000003E-2</c:v>
                </c:pt>
                <c:pt idx="16">
                  <c:v>8.4699999999999998E-2</c:v>
                </c:pt>
                <c:pt idx="17">
                  <c:v>7.2599999999999998E-2</c:v>
                </c:pt>
                <c:pt idx="18">
                  <c:v>5.4800000000000001E-2</c:v>
                </c:pt>
                <c:pt idx="19">
                  <c:v>4.2599999999999999E-2</c:v>
                </c:pt>
                <c:pt idx="20">
                  <c:v>3.3799999999999997E-2</c:v>
                </c:pt>
                <c:pt idx="21">
                  <c:v>2.2499999999999999E-2</c:v>
                </c:pt>
                <c:pt idx="22">
                  <c:v>1.5699999999999999E-2</c:v>
                </c:pt>
              </c:numCache>
            </c:numRef>
          </c:yVal>
          <c:smooth val="0"/>
          <c:extLst>
            <c:ext xmlns:c16="http://schemas.microsoft.com/office/drawing/2014/chart" uri="{C3380CC4-5D6E-409C-BE32-E72D297353CC}">
              <c16:uniqueId val="{00000002-3415-42F9-915A-38209788A54A}"/>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Distance (cm)</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8372347154666601"/>
              <c:y val="0.9087228449930646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Absorbed dose  (Gy)</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solidFill>
                      <a:sysClr val="windowText" lastClr="000000"/>
                    </a:solidFill>
                  </a:defRPr>
                </a:pPr>
                <a:endParaRPr lang="fr-FR"/>
              </a:p>
            </c:rich>
          </c:tx>
          <c:layout>
            <c:manualLayout>
              <c:xMode val="edge"/>
              <c:yMode val="edge"/>
              <c:x val="1.7826841316645043E-2"/>
              <c:y val="0.31231126710116758"/>
            </c:manualLayout>
          </c:layout>
          <c:overlay val="0"/>
          <c:spPr>
            <a:noFill/>
            <a:ln>
              <a:noFill/>
            </a:ln>
            <a:effectLst/>
          </c:spPr>
          <c:txPr>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5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fr-FR"/>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76666666666666672"/>
          <c:y val="5.6133712452610125E-2"/>
          <c:w val="0.18888888888888888"/>
          <c:h val="0.4947922134733158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050">
          <a:solidFill>
            <a:schemeClr val="tx1"/>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SE"/>
              <a:t>y=-1 cm</a:t>
            </a:r>
            <a:endParaRPr lang="fr-F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fr-FR"/>
        </a:p>
      </c:txPr>
    </c:title>
    <c:autoTitleDeleted val="0"/>
    <c:plotArea>
      <c:layout>
        <c:manualLayout>
          <c:layoutTarget val="inner"/>
          <c:xMode val="edge"/>
          <c:yMode val="edge"/>
          <c:x val="0.23446245119637055"/>
          <c:y val="0.16708333333333336"/>
          <c:w val="0.72921456147621444"/>
          <c:h val="0.65121711208551336"/>
        </c:manualLayout>
      </c:layout>
      <c:scatterChart>
        <c:scatterStyle val="lineMarker"/>
        <c:varyColors val="0"/>
        <c:ser>
          <c:idx val="0"/>
          <c:order val="0"/>
          <c:tx>
            <c:strRef>
              <c:f>'correction meisberger'!$CV$32</c:f>
              <c:strCache>
                <c:ptCount val="1"/>
                <c:pt idx="0">
                  <c:v>IS</c:v>
                </c:pt>
              </c:strCache>
            </c:strRef>
          </c:tx>
          <c:spPr>
            <a:ln w="12700" cap="rnd">
              <a:solidFill>
                <a:srgbClr val="00B050"/>
              </a:solidFill>
              <a:round/>
            </a:ln>
            <a:effectLst/>
          </c:spPr>
          <c:marker>
            <c:symbol val="circle"/>
            <c:size val="5"/>
            <c:spPr>
              <a:solidFill>
                <a:srgbClr val="00B050"/>
              </a:solidFill>
              <a:ln w="9525">
                <a:solidFill>
                  <a:srgbClr val="00B050"/>
                </a:solidFill>
              </a:ln>
              <a:effectLst/>
            </c:spPr>
          </c:marker>
          <c:xVal>
            <c:numRef>
              <c:f>'correction meisberger'!$CU$34:$CU$56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meisberger'!$CV$34:$CV$56</c:f>
              <c:numCache>
                <c:formatCode>General</c:formatCode>
                <c:ptCount val="23"/>
                <c:pt idx="0">
                  <c:v>3.7695798641124463</c:v>
                </c:pt>
                <c:pt idx="1">
                  <c:v>3.4598939473653791</c:v>
                </c:pt>
                <c:pt idx="2">
                  <c:v>3.216209064803532</c:v>
                </c:pt>
                <c:pt idx="3">
                  <c:v>2.5676228777343746</c:v>
                </c:pt>
                <c:pt idx="4">
                  <c:v>2.4443836239222887</c:v>
                </c:pt>
                <c:pt idx="5">
                  <c:v>1.9982907210778349</c:v>
                </c:pt>
                <c:pt idx="6">
                  <c:v>1.2215630641596189</c:v>
                </c:pt>
                <c:pt idx="7">
                  <c:v>0.78894658449328559</c:v>
                </c:pt>
                <c:pt idx="8">
                  <c:v>0.54027864044559071</c:v>
                </c:pt>
                <c:pt idx="9">
                  <c:v>0.38851010165237171</c:v>
                </c:pt>
                <c:pt idx="10">
                  <c:v>0.29063380096154245</c:v>
                </c:pt>
                <c:pt idx="11">
                  <c:v>0.2242802489365264</c:v>
                </c:pt>
                <c:pt idx="12">
                  <c:v>0.17756870299187635</c:v>
                </c:pt>
                <c:pt idx="13">
                  <c:v>0.14348640703666801</c:v>
                </c:pt>
                <c:pt idx="14">
                  <c:v>0.11797691673164637</c:v>
                </c:pt>
                <c:pt idx="15">
                  <c:v>9.8469538707252391E-2</c:v>
                </c:pt>
                <c:pt idx="16">
                  <c:v>8.3195504153376273E-2</c:v>
                </c:pt>
                <c:pt idx="17">
                  <c:v>7.1065667339489658E-2</c:v>
                </c:pt>
                <c:pt idx="18">
                  <c:v>5.3287994435656336E-2</c:v>
                </c:pt>
                <c:pt idx="19">
                  <c:v>4.1197200992004683E-2</c:v>
                </c:pt>
                <c:pt idx="20">
                  <c:v>3.2718370246193264E-2</c:v>
                </c:pt>
                <c:pt idx="21">
                  <c:v>2.2014696093510585E-2</c:v>
                </c:pt>
                <c:pt idx="22">
                  <c:v>1.5987383445479474E-2</c:v>
                </c:pt>
              </c:numCache>
            </c:numRef>
          </c:yVal>
          <c:smooth val="0"/>
          <c:extLst>
            <c:ext xmlns:c16="http://schemas.microsoft.com/office/drawing/2014/chart" uri="{C3380CC4-5D6E-409C-BE32-E72D297353CC}">
              <c16:uniqueId val="{00000000-83E7-44DD-A4A6-B74CF587D208}"/>
            </c:ext>
          </c:extLst>
        </c:ser>
        <c:ser>
          <c:idx val="1"/>
          <c:order val="1"/>
          <c:tx>
            <c:strRef>
              <c:f>'correction meisberger'!$CW$32</c:f>
              <c:strCache>
                <c:ptCount val="1"/>
                <c:pt idx="0">
                  <c:v>TPS</c:v>
                </c:pt>
              </c:strCache>
            </c:strRef>
          </c:tx>
          <c:spPr>
            <a:ln w="12700" cap="rnd">
              <a:solidFill>
                <a:schemeClr val="tx1"/>
              </a:solidFill>
              <a:round/>
            </a:ln>
            <a:effectLst/>
          </c:spPr>
          <c:marker>
            <c:symbol val="triangle"/>
            <c:size val="5"/>
            <c:spPr>
              <a:solidFill>
                <a:schemeClr val="bg1"/>
              </a:solidFill>
              <a:ln w="9525">
                <a:solidFill>
                  <a:schemeClr val="tx1"/>
                </a:solidFill>
              </a:ln>
              <a:effectLst/>
            </c:spPr>
          </c:marker>
          <c:xVal>
            <c:numRef>
              <c:f>'correction meisberger'!$CU$34:$CU$56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meisberger'!$CW$34:$CW$56</c:f>
              <c:numCache>
                <c:formatCode>General</c:formatCode>
                <c:ptCount val="23"/>
                <c:pt idx="0">
                  <c:v>3.9</c:v>
                </c:pt>
                <c:pt idx="1">
                  <c:v>3.53</c:v>
                </c:pt>
                <c:pt idx="2">
                  <c:v>3.28</c:v>
                </c:pt>
                <c:pt idx="3">
                  <c:v>2.61</c:v>
                </c:pt>
                <c:pt idx="4">
                  <c:v>2.4900000000000002</c:v>
                </c:pt>
                <c:pt idx="5">
                  <c:v>2.0299999999999998</c:v>
                </c:pt>
                <c:pt idx="6">
                  <c:v>1.24</c:v>
                </c:pt>
                <c:pt idx="7">
                  <c:v>0.8</c:v>
                </c:pt>
                <c:pt idx="8">
                  <c:v>0.54</c:v>
                </c:pt>
                <c:pt idx="9">
                  <c:v>0.39</c:v>
                </c:pt>
                <c:pt idx="10">
                  <c:v>0.28999999999999998</c:v>
                </c:pt>
                <c:pt idx="11">
                  <c:v>0.23</c:v>
                </c:pt>
                <c:pt idx="12">
                  <c:v>0.18</c:v>
                </c:pt>
                <c:pt idx="13">
                  <c:v>0.15</c:v>
                </c:pt>
                <c:pt idx="14">
                  <c:v>0.12</c:v>
                </c:pt>
                <c:pt idx="15">
                  <c:v>0.1</c:v>
                </c:pt>
                <c:pt idx="16">
                  <c:v>0.09</c:v>
                </c:pt>
                <c:pt idx="17">
                  <c:v>7.0000000000000007E-2</c:v>
                </c:pt>
                <c:pt idx="18">
                  <c:v>0.06</c:v>
                </c:pt>
                <c:pt idx="19">
                  <c:v>0.04</c:v>
                </c:pt>
                <c:pt idx="20">
                  <c:v>0.03</c:v>
                </c:pt>
                <c:pt idx="21">
                  <c:v>0.02</c:v>
                </c:pt>
                <c:pt idx="22">
                  <c:v>0.02</c:v>
                </c:pt>
              </c:numCache>
            </c:numRef>
          </c:yVal>
          <c:smooth val="0"/>
          <c:extLst>
            <c:ext xmlns:c16="http://schemas.microsoft.com/office/drawing/2014/chart" uri="{C3380CC4-5D6E-409C-BE32-E72D297353CC}">
              <c16:uniqueId val="{00000001-83E7-44DD-A4A6-B74CF587D208}"/>
            </c:ext>
          </c:extLst>
        </c:ser>
        <c:ser>
          <c:idx val="2"/>
          <c:order val="2"/>
          <c:tx>
            <c:strRef>
              <c:f>'correction meisberger'!$CX$32</c:f>
              <c:strCache>
                <c:ptCount val="1"/>
                <c:pt idx="0">
                  <c:v>DKM</c:v>
                </c:pt>
              </c:strCache>
            </c:strRef>
          </c:tx>
          <c:spPr>
            <a:ln w="12700" cap="rnd">
              <a:solidFill>
                <a:srgbClr val="FD4DFF"/>
              </a:solidFill>
              <a:round/>
            </a:ln>
            <a:effectLst/>
          </c:spPr>
          <c:marker>
            <c:symbol val="square"/>
            <c:size val="4"/>
            <c:spPr>
              <a:solidFill>
                <a:srgbClr val="FD4DFF"/>
              </a:solidFill>
              <a:ln w="9525">
                <a:solidFill>
                  <a:srgbClr val="FD4DFF"/>
                </a:solidFill>
              </a:ln>
              <a:effectLst/>
            </c:spPr>
          </c:marker>
          <c:xVal>
            <c:numRef>
              <c:f>'correction meisberger'!$CU$34:$CU$56</c:f>
              <c:numCache>
                <c:formatCode>General</c:formatCode>
                <c:ptCount val="23"/>
                <c:pt idx="0">
                  <c:v>0.2</c:v>
                </c:pt>
                <c:pt idx="1">
                  <c:v>0.4</c:v>
                </c:pt>
                <c:pt idx="2">
                  <c:v>0.5</c:v>
                </c:pt>
                <c:pt idx="3">
                  <c:v>0.75</c:v>
                </c:pt>
                <c:pt idx="4">
                  <c:v>0.8</c:v>
                </c:pt>
                <c:pt idx="5">
                  <c:v>1</c:v>
                </c:pt>
                <c:pt idx="6">
                  <c:v>1.5</c:v>
                </c:pt>
                <c:pt idx="7">
                  <c:v>2</c:v>
                </c:pt>
                <c:pt idx="8">
                  <c:v>2.5</c:v>
                </c:pt>
                <c:pt idx="9">
                  <c:v>3</c:v>
                </c:pt>
                <c:pt idx="10">
                  <c:v>3.5</c:v>
                </c:pt>
                <c:pt idx="11">
                  <c:v>4</c:v>
                </c:pt>
                <c:pt idx="12">
                  <c:v>4.5</c:v>
                </c:pt>
                <c:pt idx="13">
                  <c:v>5</c:v>
                </c:pt>
                <c:pt idx="14">
                  <c:v>5.5</c:v>
                </c:pt>
                <c:pt idx="15">
                  <c:v>6</c:v>
                </c:pt>
                <c:pt idx="16">
                  <c:v>6.5</c:v>
                </c:pt>
                <c:pt idx="17">
                  <c:v>7</c:v>
                </c:pt>
                <c:pt idx="18">
                  <c:v>8</c:v>
                </c:pt>
                <c:pt idx="19">
                  <c:v>9</c:v>
                </c:pt>
                <c:pt idx="20">
                  <c:v>10</c:v>
                </c:pt>
                <c:pt idx="21">
                  <c:v>12</c:v>
                </c:pt>
                <c:pt idx="22">
                  <c:v>14</c:v>
                </c:pt>
              </c:numCache>
            </c:numRef>
          </c:xVal>
          <c:yVal>
            <c:numRef>
              <c:f>'correction meisberger'!$CX$34:$CX$56</c:f>
              <c:numCache>
                <c:formatCode>General</c:formatCode>
                <c:ptCount val="23"/>
                <c:pt idx="0">
                  <c:v>3.9277000000000002</c:v>
                </c:pt>
                <c:pt idx="1">
                  <c:v>3.5356000000000001</c:v>
                </c:pt>
                <c:pt idx="2">
                  <c:v>3.2742</c:v>
                </c:pt>
                <c:pt idx="3">
                  <c:v>2.6012</c:v>
                </c:pt>
                <c:pt idx="4">
                  <c:v>2.4748999999999999</c:v>
                </c:pt>
                <c:pt idx="5">
                  <c:v>2.0196999999999998</c:v>
                </c:pt>
                <c:pt idx="6">
                  <c:v>1.2323</c:v>
                </c:pt>
                <c:pt idx="7">
                  <c:v>0.79569999999999996</c:v>
                </c:pt>
                <c:pt idx="8">
                  <c:v>0.54530000000000001</c:v>
                </c:pt>
                <c:pt idx="9">
                  <c:v>0.39269999999999999</c:v>
                </c:pt>
                <c:pt idx="10">
                  <c:v>0.2944</c:v>
                </c:pt>
                <c:pt idx="11">
                  <c:v>0.2278</c:v>
                </c:pt>
                <c:pt idx="12">
                  <c:v>0.18079999999999999</c:v>
                </c:pt>
                <c:pt idx="13">
                  <c:v>0.14660000000000001</c:v>
                </c:pt>
                <c:pt idx="14">
                  <c:v>0.121</c:v>
                </c:pt>
                <c:pt idx="15">
                  <c:v>0.1013</c:v>
                </c:pt>
                <c:pt idx="16">
                  <c:v>8.5900000000000004E-2</c:v>
                </c:pt>
                <c:pt idx="17">
                  <c:v>7.3599999999999999E-2</c:v>
                </c:pt>
                <c:pt idx="18">
                  <c:v>5.5500000000000001E-2</c:v>
                </c:pt>
                <c:pt idx="19">
                  <c:v>4.3099999999999999E-2</c:v>
                </c:pt>
                <c:pt idx="20">
                  <c:v>3.4299999999999997E-2</c:v>
                </c:pt>
                <c:pt idx="21">
                  <c:v>2.2800000000000001E-2</c:v>
                </c:pt>
                <c:pt idx="22">
                  <c:v>1.5900000000000001E-2</c:v>
                </c:pt>
              </c:numCache>
            </c:numRef>
          </c:yVal>
          <c:smooth val="0"/>
          <c:extLst>
            <c:ext xmlns:c16="http://schemas.microsoft.com/office/drawing/2014/chart" uri="{C3380CC4-5D6E-409C-BE32-E72D297353CC}">
              <c16:uniqueId val="{00000002-83E7-44DD-A4A6-B74CF587D208}"/>
            </c:ext>
          </c:extLst>
        </c:ser>
        <c:dLbls>
          <c:showLegendKey val="0"/>
          <c:showVal val="0"/>
          <c:showCatName val="0"/>
          <c:showSerName val="0"/>
          <c:showPercent val="0"/>
          <c:showBubbleSize val="0"/>
        </c:dLbls>
        <c:axId val="1713236640"/>
        <c:axId val="2004711728"/>
      </c:scatterChart>
      <c:valAx>
        <c:axId val="1713236640"/>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Distance (cm)</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0.48372347154666601"/>
              <c:y val="0.9087228449930646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2004711728"/>
        <c:crosses val="autoZero"/>
        <c:crossBetween val="midCat"/>
      </c:valAx>
      <c:valAx>
        <c:axId val="200471172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SE" sz="1050" b="0" i="0" u="none" strike="noStrike" kern="1200" baseline="0">
                    <a:solidFill>
                      <a:sysClr val="windowText" lastClr="000000"/>
                    </a:solidFill>
                    <a:latin typeface="Times New Roman" panose="02020603050405020304" pitchFamily="18" charset="0"/>
                    <a:cs typeface="Times New Roman" panose="02020603050405020304" pitchFamily="18" charset="0"/>
                  </a:rPr>
                  <a:t>Absorbed dose  (Gy)</a:t>
                </a:r>
                <a:endParaRPr lang="fr-FR" sz="1050" b="0" i="0" u="none" strike="noStrike" kern="1200" baseline="0">
                  <a:solidFill>
                    <a:sysClr val="windowText" lastClr="000000"/>
                  </a:solidFill>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crossAx val="1713236640"/>
        <c:crosses val="autoZero"/>
        <c:crossBetween val="midCat"/>
      </c:valAx>
      <c:spPr>
        <a:noFill/>
        <a:ln>
          <a:noFill/>
        </a:ln>
        <a:effectLst/>
      </c:spPr>
    </c:plotArea>
    <c:legend>
      <c:legendPos val="b"/>
      <c:layout>
        <c:manualLayout>
          <c:xMode val="edge"/>
          <c:yMode val="edge"/>
          <c:x val="0.76666666666666672"/>
          <c:y val="5.6133712452610125E-2"/>
          <c:w val="0.18888888888888888"/>
          <c:h val="0.4947922134733158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fr-FR"/>
        </a:p>
      </c:txPr>
    </c:legend>
    <c:plotVisOnly val="1"/>
    <c:dispBlanksAs val="gap"/>
    <c:showDLblsOverMax val="0"/>
    <c:extLst/>
  </c:chart>
  <c:spPr>
    <a:noFill/>
    <a:ln>
      <a:noFill/>
    </a:ln>
    <a:effectLst/>
  </c:spPr>
  <c:txPr>
    <a:bodyPr/>
    <a:lstStyle/>
    <a:p>
      <a:pPr>
        <a:defRPr sz="1050">
          <a:solidFill>
            <a:schemeClr val="tx1"/>
          </a:solidFill>
          <a:latin typeface="Times New Roman" panose="02020603050405020304" pitchFamily="18" charset="0"/>
          <a:cs typeface="Times New Roman" panose="02020603050405020304" pitchFamily="18" charset="0"/>
        </a:defRPr>
      </a:pPr>
      <a:endParaRPr lang="fr-F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178037245061027"/>
          <c:y val="2.0540424197728488E-2"/>
        </c:manualLayout>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mj-lt"/>
              <a:ea typeface="+mn-ea"/>
              <a:cs typeface="+mn-cs"/>
            </a:defRPr>
          </a:pPr>
          <a:endParaRPr lang="fr-FR"/>
        </a:p>
      </c:txPr>
    </c:title>
    <c:autoTitleDeleted val="0"/>
    <c:plotArea>
      <c:layout>
        <c:manualLayout>
          <c:layoutTarget val="inner"/>
          <c:xMode val="edge"/>
          <c:yMode val="edge"/>
          <c:x val="0.22843825356206729"/>
          <c:y val="0.17484331462535038"/>
          <c:w val="0.65000312980222552"/>
          <c:h val="0.73049090635495284"/>
        </c:manualLayout>
      </c:layout>
      <c:pieChart>
        <c:varyColors val="1"/>
        <c:ser>
          <c:idx val="0"/>
          <c:order val="0"/>
          <c:tx>
            <c:strRef>
              <c:f>Sheet1!$J$9</c:f>
              <c:strCache>
                <c:ptCount val="1"/>
                <c:pt idx="0">
                  <c:v>&lt;5%</c:v>
                </c:pt>
              </c:strCache>
            </c:strRef>
          </c:tx>
          <c:dPt>
            <c:idx val="0"/>
            <c:bubble3D val="0"/>
            <c:spPr>
              <a:solidFill>
                <a:srgbClr val="00B0F0"/>
              </a:solidFill>
              <a:ln w="19050">
                <a:solidFill>
                  <a:schemeClr val="lt1"/>
                </a:solidFill>
              </a:ln>
              <a:effectLst/>
            </c:spPr>
            <c:extLst>
              <c:ext xmlns:c16="http://schemas.microsoft.com/office/drawing/2014/chart" uri="{C3380CC4-5D6E-409C-BE32-E72D297353CC}">
                <c16:uniqueId val="{00000001-2F6D-42FA-8115-16ADD2BF1750}"/>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2F6D-42FA-8115-16ADD2BF1750}"/>
              </c:ext>
            </c:extLst>
          </c:dPt>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j-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Sheet1!$K$8:$L$8</c:f>
              <c:strCache>
                <c:ptCount val="2"/>
                <c:pt idx="0">
                  <c:v>IS</c:v>
                </c:pt>
                <c:pt idx="1">
                  <c:v>DKM</c:v>
                </c:pt>
              </c:strCache>
            </c:strRef>
          </c:cat>
          <c:val>
            <c:numRef>
              <c:f>Sheet1!$K$9:$L$9</c:f>
              <c:numCache>
                <c:formatCode>General</c:formatCode>
                <c:ptCount val="2"/>
                <c:pt idx="0">
                  <c:v>106</c:v>
                </c:pt>
                <c:pt idx="1">
                  <c:v>111</c:v>
                </c:pt>
              </c:numCache>
            </c:numRef>
          </c:val>
          <c:extLst>
            <c:ext xmlns:c16="http://schemas.microsoft.com/office/drawing/2014/chart" uri="{C3380CC4-5D6E-409C-BE32-E72D297353CC}">
              <c16:uniqueId val="{00000004-2F6D-42FA-8115-16ADD2BF1750}"/>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2907540667738124"/>
          <c:y val="0.91052639670458735"/>
          <c:w val="0.59976047685749612"/>
          <c:h val="8.9473603295412665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j-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solidFill>
            <a:schemeClr val="tx1"/>
          </a:solidFill>
          <a:latin typeface="+mj-lt"/>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44707955007455"/>
          <c:y val="7.110838373443314E-3"/>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mn-lt"/>
              <a:ea typeface="+mn-ea"/>
              <a:cs typeface="+mn-cs"/>
            </a:defRPr>
          </a:pPr>
          <a:endParaRPr lang="fr-FR"/>
        </a:p>
      </c:txPr>
    </c:title>
    <c:autoTitleDeleted val="0"/>
    <c:plotArea>
      <c:layout>
        <c:manualLayout>
          <c:layoutTarget val="inner"/>
          <c:xMode val="edge"/>
          <c:yMode val="edge"/>
          <c:x val="0.15728305551791119"/>
          <c:y val="0.17848204317342722"/>
          <c:w val="0.67109195012874379"/>
          <c:h val="0.66543841398069214"/>
        </c:manualLayout>
      </c:layout>
      <c:pieChart>
        <c:varyColors val="1"/>
        <c:ser>
          <c:idx val="0"/>
          <c:order val="0"/>
          <c:tx>
            <c:strRef>
              <c:f>Sheet1!$M$9</c:f>
              <c:strCache>
                <c:ptCount val="1"/>
                <c:pt idx="0">
                  <c:v>&lt;2%</c:v>
                </c:pt>
              </c:strCache>
            </c:strRef>
          </c:tx>
          <c:spPr>
            <a:solidFill>
              <a:srgbClr val="FF0000"/>
            </a:solidFill>
          </c:spPr>
          <c:dPt>
            <c:idx val="0"/>
            <c:bubble3D val="0"/>
            <c:spPr>
              <a:solidFill>
                <a:srgbClr val="00B0F0"/>
              </a:solidFill>
              <a:ln w="19050">
                <a:solidFill>
                  <a:schemeClr val="lt1"/>
                </a:solidFill>
              </a:ln>
              <a:effectLst/>
            </c:spPr>
            <c:extLst>
              <c:ext xmlns:c16="http://schemas.microsoft.com/office/drawing/2014/chart" uri="{C3380CC4-5D6E-409C-BE32-E72D297353CC}">
                <c16:uniqueId val="{00000001-E838-4F8B-8CD9-E7EC33236894}"/>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E838-4F8B-8CD9-E7EC33236894}"/>
              </c:ext>
            </c:extLst>
          </c:dPt>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Sheet1!$N$8:$O$8</c:f>
              <c:strCache>
                <c:ptCount val="2"/>
                <c:pt idx="0">
                  <c:v>IS</c:v>
                </c:pt>
                <c:pt idx="1">
                  <c:v>DKM</c:v>
                </c:pt>
              </c:strCache>
            </c:strRef>
          </c:cat>
          <c:val>
            <c:numRef>
              <c:f>Sheet1!$N$9:$O$9</c:f>
              <c:numCache>
                <c:formatCode>General</c:formatCode>
                <c:ptCount val="2"/>
                <c:pt idx="0">
                  <c:v>69</c:v>
                </c:pt>
                <c:pt idx="1">
                  <c:v>94</c:v>
                </c:pt>
              </c:numCache>
            </c:numRef>
          </c:val>
          <c:extLst>
            <c:ext xmlns:c16="http://schemas.microsoft.com/office/drawing/2014/chart" uri="{C3380CC4-5D6E-409C-BE32-E72D297353CC}">
              <c16:uniqueId val="{00000004-E838-4F8B-8CD9-E7EC3323689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
          <c:y val="0.88658548739477905"/>
          <c:w val="0.96823958127879817"/>
          <c:h val="0.11341451260522081"/>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defRPr>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178037245061027"/>
          <c:y val="2.0540424197728488E-2"/>
        </c:manualLayout>
      </c:layout>
      <c:overlay val="0"/>
      <c:spPr>
        <a:noFill/>
        <a:ln>
          <a:noFill/>
        </a:ln>
        <a:effectLst/>
      </c:spPr>
      <c:txPr>
        <a:bodyPr rot="0" spcFirstLastPara="1" vertOverflow="ellipsis" vert="horz" wrap="square" anchor="ctr" anchorCtr="1"/>
        <a:lstStyle/>
        <a:p>
          <a:pPr>
            <a:defRPr sz="1320" b="0" i="0" u="none" strike="noStrike" kern="1200" spc="0" baseline="0">
              <a:solidFill>
                <a:schemeClr val="tx1"/>
              </a:solidFill>
              <a:latin typeface="+mj-lt"/>
              <a:ea typeface="+mn-ea"/>
              <a:cs typeface="+mn-cs"/>
            </a:defRPr>
          </a:pPr>
          <a:endParaRPr lang="fr-FR"/>
        </a:p>
      </c:txPr>
    </c:title>
    <c:autoTitleDeleted val="0"/>
    <c:plotArea>
      <c:layout>
        <c:manualLayout>
          <c:layoutTarget val="inner"/>
          <c:xMode val="edge"/>
          <c:yMode val="edge"/>
          <c:x val="0.22843825356206729"/>
          <c:y val="0.17484331462535038"/>
          <c:w val="0.65000312980222552"/>
          <c:h val="0.73049090635495284"/>
        </c:manualLayout>
      </c:layout>
      <c:pieChart>
        <c:varyColors val="1"/>
        <c:ser>
          <c:idx val="0"/>
          <c:order val="0"/>
          <c:tx>
            <c:strRef>
              <c:f>Sheet1!$J$9</c:f>
              <c:strCache>
                <c:ptCount val="1"/>
                <c:pt idx="0">
                  <c:v>&lt;5%</c:v>
                </c:pt>
              </c:strCache>
            </c:strRef>
          </c:tx>
          <c:dPt>
            <c:idx val="0"/>
            <c:bubble3D val="0"/>
            <c:spPr>
              <a:solidFill>
                <a:srgbClr val="00B0F0"/>
              </a:solidFill>
              <a:ln w="19050">
                <a:solidFill>
                  <a:schemeClr val="lt1"/>
                </a:solidFill>
              </a:ln>
              <a:effectLst/>
            </c:spPr>
            <c:extLst>
              <c:ext xmlns:c16="http://schemas.microsoft.com/office/drawing/2014/chart" uri="{C3380CC4-5D6E-409C-BE32-E72D297353CC}">
                <c16:uniqueId val="{00000001-2F6D-42FA-8115-16ADD2BF1750}"/>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2F6D-42FA-8115-16ADD2BF1750}"/>
              </c:ext>
            </c:extLst>
          </c:dPt>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j-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Sheet1!$K$8:$L$8</c:f>
              <c:strCache>
                <c:ptCount val="2"/>
                <c:pt idx="0">
                  <c:v>IS</c:v>
                </c:pt>
                <c:pt idx="1">
                  <c:v>DKM</c:v>
                </c:pt>
              </c:strCache>
            </c:strRef>
          </c:cat>
          <c:val>
            <c:numRef>
              <c:f>Sheet1!$K$9:$L$9</c:f>
              <c:numCache>
                <c:formatCode>General</c:formatCode>
                <c:ptCount val="2"/>
                <c:pt idx="0">
                  <c:v>106</c:v>
                </c:pt>
                <c:pt idx="1">
                  <c:v>111</c:v>
                </c:pt>
              </c:numCache>
            </c:numRef>
          </c:val>
          <c:extLst>
            <c:ext xmlns:c16="http://schemas.microsoft.com/office/drawing/2014/chart" uri="{C3380CC4-5D6E-409C-BE32-E72D297353CC}">
              <c16:uniqueId val="{00000004-2F6D-42FA-8115-16ADD2BF1750}"/>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2907540667738124"/>
          <c:y val="0.91052639670458735"/>
          <c:w val="0.59976047685749612"/>
          <c:h val="8.9473603295412665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j-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solidFill>
            <a:schemeClr val="tx1"/>
          </a:solidFill>
          <a:latin typeface="+mj-lt"/>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853A2A-3176-42D3-8BEC-F1587C9EC835}" type="doc">
      <dgm:prSet loTypeId="urn:microsoft.com/office/officeart/2005/8/layout/hProcess7" loCatId="list" qsTypeId="urn:microsoft.com/office/officeart/2005/8/quickstyle/simple3" qsCatId="simple" csTypeId="urn:microsoft.com/office/officeart/2005/8/colors/colorful4" csCatId="colorful" phldr="1"/>
      <dgm:spPr/>
      <dgm:t>
        <a:bodyPr/>
        <a:lstStyle/>
        <a:p>
          <a:endParaRPr lang="fr-FR"/>
        </a:p>
      </dgm:t>
    </dgm:pt>
    <dgm:pt modelId="{0ECEB994-00F7-4BD7-9B44-0D059565CF99}">
      <dgm:prSet phldrT="[Text]"/>
      <dgm:spPr/>
      <dgm:t>
        <a:bodyPr/>
        <a:lstStyle/>
        <a:p>
          <a:r>
            <a:rPr lang="fr-FR" dirty="0">
              <a:latin typeface="Times New Roman" panose="02020603050405020304" pitchFamily="18" charset="0"/>
              <a:cs typeface="Times New Roman" panose="02020603050405020304" pitchFamily="18" charset="0"/>
            </a:rPr>
            <a:t>V</a:t>
          </a:r>
          <a:r>
            <a:rPr lang="en-SE" dirty="0" err="1">
              <a:latin typeface="Times New Roman" panose="02020603050405020304" pitchFamily="18" charset="0"/>
              <a:cs typeface="Times New Roman" panose="02020603050405020304" pitchFamily="18" charset="0"/>
            </a:rPr>
            <a:t>alidation</a:t>
          </a:r>
          <a:r>
            <a:rPr lang="en-SE"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dgm:t>
    </dgm:pt>
    <dgm:pt modelId="{03A8BF5B-C024-4084-A433-E51B475C2E07}" type="parTrans" cxnId="{895F49DE-4AFB-484D-A3F5-021DB5D5B330}">
      <dgm:prSet/>
      <dgm:spPr/>
      <dgm:t>
        <a:bodyPr/>
        <a:lstStyle/>
        <a:p>
          <a:endParaRPr lang="fr-FR">
            <a:latin typeface="Times New Roman" panose="02020603050405020304" pitchFamily="18" charset="0"/>
            <a:cs typeface="Times New Roman" panose="02020603050405020304" pitchFamily="18" charset="0"/>
          </a:endParaRPr>
        </a:p>
      </dgm:t>
    </dgm:pt>
    <dgm:pt modelId="{EB95502E-A05D-46D9-B452-07CED5268F7E}" type="sibTrans" cxnId="{895F49DE-4AFB-484D-A3F5-021DB5D5B330}">
      <dgm:prSet/>
      <dgm:spPr/>
      <dgm:t>
        <a:bodyPr/>
        <a:lstStyle/>
        <a:p>
          <a:endParaRPr lang="fr-FR">
            <a:latin typeface="Times New Roman" panose="02020603050405020304" pitchFamily="18" charset="0"/>
            <a:cs typeface="Times New Roman" panose="02020603050405020304" pitchFamily="18" charset="0"/>
          </a:endParaRPr>
        </a:p>
      </dgm:t>
    </dgm:pt>
    <dgm:pt modelId="{9FDC0611-6B2D-44D0-AD2F-165C18D66AA5}">
      <dgm:prSet phldrT="[Text]" custT="1"/>
      <dgm:spPr/>
      <dgm:t>
        <a:bodyPr/>
        <a:lstStyle/>
        <a:p>
          <a:endParaRPr lang="en-SE" sz="3100" dirty="0">
            <a:latin typeface="Times New Roman" panose="02020603050405020304" pitchFamily="18" charset="0"/>
            <a:cs typeface="Times New Roman" panose="02020603050405020304" pitchFamily="18" charset="0"/>
          </a:endParaRPr>
        </a:p>
        <a:p>
          <a:endParaRPr lang="en-SE" sz="3100" dirty="0">
            <a:latin typeface="Times New Roman" panose="02020603050405020304" pitchFamily="18" charset="0"/>
            <a:cs typeface="Times New Roman" panose="02020603050405020304" pitchFamily="18" charset="0"/>
          </a:endParaRPr>
        </a:p>
        <a:p>
          <a:endParaRPr lang="en-SE" sz="3100" dirty="0">
            <a:latin typeface="Times New Roman" panose="02020603050405020304" pitchFamily="18" charset="0"/>
            <a:cs typeface="Times New Roman" panose="02020603050405020304" pitchFamily="18" charset="0"/>
          </a:endParaRPr>
        </a:p>
        <a:p>
          <a:r>
            <a:rPr lang="fr-FR" sz="2400" dirty="0">
              <a:latin typeface="Times New Roman" panose="02020603050405020304" pitchFamily="18" charset="0"/>
              <a:cs typeface="Times New Roman" panose="02020603050405020304" pitchFamily="18" charset="0"/>
            </a:rPr>
            <a:t>V</a:t>
          </a:r>
          <a:r>
            <a:rPr lang="en-SE" sz="2000" dirty="0" err="1">
              <a:latin typeface="Times New Roman" panose="02020603050405020304" pitchFamily="18" charset="0"/>
              <a:cs typeface="Times New Roman" panose="02020603050405020304" pitchFamily="18" charset="0"/>
            </a:rPr>
            <a:t>alidation</a:t>
          </a:r>
          <a:r>
            <a:rPr lang="en-SE" sz="2000" dirty="0">
              <a:latin typeface="Times New Roman" panose="02020603050405020304" pitchFamily="18" charset="0"/>
              <a:cs typeface="Times New Roman" panose="02020603050405020304" pitchFamily="18" charset="0"/>
            </a:rPr>
            <a:t> of our IS calculation using MATLAB</a:t>
          </a:r>
          <a:endParaRPr lang="fr-FR" sz="2000" dirty="0">
            <a:latin typeface="Times New Roman" panose="02020603050405020304" pitchFamily="18" charset="0"/>
            <a:cs typeface="Times New Roman" panose="02020603050405020304" pitchFamily="18" charset="0"/>
          </a:endParaRPr>
        </a:p>
      </dgm:t>
    </dgm:pt>
    <dgm:pt modelId="{257C8836-EB8E-403A-B2D3-EF8962E80E65}" type="parTrans" cxnId="{0008CE12-848D-4E67-9A43-777FB67790DE}">
      <dgm:prSet/>
      <dgm:spPr/>
      <dgm:t>
        <a:bodyPr/>
        <a:lstStyle/>
        <a:p>
          <a:endParaRPr lang="fr-FR">
            <a:latin typeface="Times New Roman" panose="02020603050405020304" pitchFamily="18" charset="0"/>
            <a:cs typeface="Times New Roman" panose="02020603050405020304" pitchFamily="18" charset="0"/>
          </a:endParaRPr>
        </a:p>
      </dgm:t>
    </dgm:pt>
    <dgm:pt modelId="{9DBC8905-B329-4B3F-97BD-FCBDEE70AA33}" type="sibTrans" cxnId="{0008CE12-848D-4E67-9A43-777FB67790DE}">
      <dgm:prSet/>
      <dgm:spPr/>
      <dgm:t>
        <a:bodyPr/>
        <a:lstStyle/>
        <a:p>
          <a:endParaRPr lang="fr-FR">
            <a:latin typeface="Times New Roman" panose="02020603050405020304" pitchFamily="18" charset="0"/>
            <a:cs typeface="Times New Roman" panose="02020603050405020304" pitchFamily="18" charset="0"/>
          </a:endParaRPr>
        </a:p>
      </dgm:t>
    </dgm:pt>
    <dgm:pt modelId="{BD13C9F9-D13F-47EF-A06D-E0108789DFE6}">
      <dgm:prSet phldrT="[Text]"/>
      <dgm:spPr/>
      <dgm:t>
        <a:bodyPr/>
        <a:lstStyle/>
        <a:p>
          <a:r>
            <a:rPr lang="fr-FR" dirty="0">
              <a:latin typeface="Times New Roman" panose="02020603050405020304" pitchFamily="18" charset="0"/>
              <a:cs typeface="Times New Roman" panose="02020603050405020304" pitchFamily="18" charset="0"/>
            </a:rPr>
            <a:t>C</a:t>
          </a:r>
          <a:r>
            <a:rPr lang="en-SE" dirty="0" err="1">
              <a:latin typeface="Times New Roman" panose="02020603050405020304" pitchFamily="18" charset="0"/>
              <a:cs typeface="Times New Roman" panose="02020603050405020304" pitchFamily="18" charset="0"/>
            </a:rPr>
            <a:t>omparison</a:t>
          </a:r>
          <a:r>
            <a:rPr lang="en-SE"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dgm:t>
    </dgm:pt>
    <dgm:pt modelId="{59F374C2-D5AC-4EFA-B69C-3026AAE0F3E2}" type="parTrans" cxnId="{A1D6D092-EAE8-4637-BE6E-1B4480A5AB9C}">
      <dgm:prSet/>
      <dgm:spPr/>
      <dgm:t>
        <a:bodyPr/>
        <a:lstStyle/>
        <a:p>
          <a:endParaRPr lang="fr-FR">
            <a:latin typeface="Times New Roman" panose="02020603050405020304" pitchFamily="18" charset="0"/>
            <a:cs typeface="Times New Roman" panose="02020603050405020304" pitchFamily="18" charset="0"/>
          </a:endParaRPr>
        </a:p>
      </dgm:t>
    </dgm:pt>
    <dgm:pt modelId="{23E20F1E-FFB1-4DE5-A005-D19DEBC4A112}" type="sibTrans" cxnId="{A1D6D092-EAE8-4637-BE6E-1B4480A5AB9C}">
      <dgm:prSet/>
      <dgm:spPr/>
      <dgm:t>
        <a:bodyPr/>
        <a:lstStyle/>
        <a:p>
          <a:endParaRPr lang="fr-FR">
            <a:latin typeface="Times New Roman" panose="02020603050405020304" pitchFamily="18" charset="0"/>
            <a:cs typeface="Times New Roman" panose="02020603050405020304" pitchFamily="18" charset="0"/>
          </a:endParaRPr>
        </a:p>
      </dgm:t>
    </dgm:pt>
    <dgm:pt modelId="{9C6505DA-EFD2-495A-A48B-7E5D597E2B6C}">
      <dgm:prSet phldrT="[Text]" custT="1"/>
      <dgm:spPr/>
      <dgm:t>
        <a:bodyPr/>
        <a:lstStyle/>
        <a:p>
          <a:pPr algn="ctr"/>
          <a:endParaRPr lang="en-SE" sz="1800" dirty="0">
            <a:latin typeface="Times New Roman" panose="02020603050405020304" pitchFamily="18" charset="0"/>
            <a:cs typeface="Times New Roman" panose="02020603050405020304" pitchFamily="18" charset="0"/>
          </a:endParaRPr>
        </a:p>
        <a:p>
          <a:pPr algn="ctr"/>
          <a:endParaRPr lang="en-SE" sz="1800" dirty="0">
            <a:latin typeface="Times New Roman" panose="02020603050405020304" pitchFamily="18" charset="0"/>
            <a:cs typeface="Times New Roman" panose="02020603050405020304" pitchFamily="18" charset="0"/>
          </a:endParaRPr>
        </a:p>
        <a:p>
          <a:pPr algn="ctr"/>
          <a:r>
            <a:rPr lang="fr-FR" sz="1800" dirty="0">
              <a:latin typeface="Times New Roman" panose="02020603050405020304" pitchFamily="18" charset="0"/>
              <a:cs typeface="Times New Roman" panose="02020603050405020304" pitchFamily="18" charset="0"/>
            </a:rPr>
            <a:t>C</a:t>
          </a:r>
          <a:r>
            <a:rPr lang="en-SE" sz="1800" dirty="0" err="1">
              <a:latin typeface="Times New Roman" panose="02020603050405020304" pitchFamily="18" charset="0"/>
              <a:cs typeface="Times New Roman" panose="02020603050405020304" pitchFamily="18" charset="0"/>
            </a:rPr>
            <a:t>omparison</a:t>
          </a:r>
          <a:r>
            <a:rPr lang="en-SE" sz="1800" dirty="0">
              <a:latin typeface="Times New Roman" panose="02020603050405020304" pitchFamily="18" charset="0"/>
              <a:cs typeface="Times New Roman" panose="02020603050405020304" pitchFamily="18" charset="0"/>
            </a:rPr>
            <a:t> between published works and our calculation for IS and DKM in Water</a:t>
          </a:r>
          <a:endParaRPr lang="fr-FR" sz="1800" dirty="0">
            <a:latin typeface="Times New Roman" panose="02020603050405020304" pitchFamily="18" charset="0"/>
            <a:cs typeface="Times New Roman" panose="02020603050405020304" pitchFamily="18" charset="0"/>
          </a:endParaRPr>
        </a:p>
      </dgm:t>
    </dgm:pt>
    <dgm:pt modelId="{82C1D674-BB85-4EFB-B0ED-8A93757AD820}" type="parTrans" cxnId="{3598A3FB-17B1-44DC-BDF5-8F7531CFAC50}">
      <dgm:prSet/>
      <dgm:spPr/>
      <dgm:t>
        <a:bodyPr/>
        <a:lstStyle/>
        <a:p>
          <a:endParaRPr lang="fr-FR">
            <a:latin typeface="Times New Roman" panose="02020603050405020304" pitchFamily="18" charset="0"/>
            <a:cs typeface="Times New Roman" panose="02020603050405020304" pitchFamily="18" charset="0"/>
          </a:endParaRPr>
        </a:p>
      </dgm:t>
    </dgm:pt>
    <dgm:pt modelId="{CF3D96E2-FAFE-44B8-B03B-DA5CFCCA3F67}" type="sibTrans" cxnId="{3598A3FB-17B1-44DC-BDF5-8F7531CFAC50}">
      <dgm:prSet/>
      <dgm:spPr/>
      <dgm:t>
        <a:bodyPr/>
        <a:lstStyle/>
        <a:p>
          <a:endParaRPr lang="fr-FR">
            <a:latin typeface="Times New Roman" panose="02020603050405020304" pitchFamily="18" charset="0"/>
            <a:cs typeface="Times New Roman" panose="02020603050405020304" pitchFamily="18" charset="0"/>
          </a:endParaRPr>
        </a:p>
      </dgm:t>
    </dgm:pt>
    <dgm:pt modelId="{1E5850FA-5A1F-4E37-BC10-DFC2B202BF4A}">
      <dgm:prSet phldrT="[Text]" custT="1"/>
      <dgm:spPr/>
      <dgm:t>
        <a:bodyPr/>
        <a:lstStyle/>
        <a:p>
          <a:pPr algn="l"/>
          <a:r>
            <a:rPr lang="fr-FR" sz="2400" dirty="0">
              <a:latin typeface="Times New Roman" panose="02020603050405020304" pitchFamily="18" charset="0"/>
              <a:cs typeface="Times New Roman" panose="02020603050405020304" pitchFamily="18" charset="0"/>
            </a:rPr>
            <a:t>C</a:t>
          </a:r>
          <a:r>
            <a:rPr lang="en-SE" sz="2400" dirty="0" err="1">
              <a:latin typeface="Times New Roman" panose="02020603050405020304" pitchFamily="18" charset="0"/>
              <a:cs typeface="Times New Roman" panose="02020603050405020304" pitchFamily="18" charset="0"/>
            </a:rPr>
            <a:t>omparison</a:t>
          </a:r>
          <a:r>
            <a:rPr lang="en-SE" sz="2400" dirty="0">
              <a:latin typeface="Times New Roman" panose="02020603050405020304" pitchFamily="18" charset="0"/>
              <a:cs typeface="Times New Roman" panose="02020603050405020304" pitchFamily="18" charset="0"/>
            </a:rPr>
            <a:t> /TPS Accuracy</a:t>
          </a:r>
          <a:endParaRPr lang="fr-FR" sz="2400" dirty="0">
            <a:latin typeface="Times New Roman" panose="02020603050405020304" pitchFamily="18" charset="0"/>
            <a:cs typeface="Times New Roman" panose="02020603050405020304" pitchFamily="18" charset="0"/>
          </a:endParaRPr>
        </a:p>
      </dgm:t>
    </dgm:pt>
    <dgm:pt modelId="{44B2F8E4-244B-4704-BC39-304CA2987CDA}" type="parTrans" cxnId="{176EFD77-34DA-4DBD-A2ED-C5F3B8DF2E1C}">
      <dgm:prSet/>
      <dgm:spPr/>
      <dgm:t>
        <a:bodyPr/>
        <a:lstStyle/>
        <a:p>
          <a:endParaRPr lang="fr-FR">
            <a:latin typeface="Times New Roman" panose="02020603050405020304" pitchFamily="18" charset="0"/>
            <a:cs typeface="Times New Roman" panose="02020603050405020304" pitchFamily="18" charset="0"/>
          </a:endParaRPr>
        </a:p>
      </dgm:t>
    </dgm:pt>
    <dgm:pt modelId="{17A7467C-F825-4589-888C-E79B805ABD81}" type="sibTrans" cxnId="{176EFD77-34DA-4DBD-A2ED-C5F3B8DF2E1C}">
      <dgm:prSet/>
      <dgm:spPr/>
      <dgm:t>
        <a:bodyPr/>
        <a:lstStyle/>
        <a:p>
          <a:endParaRPr lang="fr-FR">
            <a:latin typeface="Times New Roman" panose="02020603050405020304" pitchFamily="18" charset="0"/>
            <a:cs typeface="Times New Roman" panose="02020603050405020304" pitchFamily="18" charset="0"/>
          </a:endParaRPr>
        </a:p>
      </dgm:t>
    </dgm:pt>
    <dgm:pt modelId="{5613F730-0514-4998-AD8C-9E045B926E37}">
      <dgm:prSet phldrT="[Text]" custT="1"/>
      <dgm:spPr/>
      <dgm:t>
        <a:bodyPr/>
        <a:lstStyle/>
        <a:p>
          <a:r>
            <a:rPr lang="en-SE" sz="1800" dirty="0">
              <a:latin typeface="Times New Roman" panose="02020603050405020304" pitchFamily="18" charset="0"/>
              <a:cs typeface="Times New Roman" panose="02020603050405020304" pitchFamily="18" charset="0"/>
            </a:rPr>
            <a:t>IS against DKM in diff</a:t>
          </a:r>
          <a:r>
            <a:rPr lang="fr-FR" sz="1800" dirty="0">
              <a:latin typeface="Times New Roman" panose="02020603050405020304" pitchFamily="18" charset="0"/>
              <a:cs typeface="Times New Roman" panose="02020603050405020304" pitchFamily="18" charset="0"/>
            </a:rPr>
            <a:t>e</a:t>
          </a:r>
          <a:r>
            <a:rPr lang="en-SE" sz="1800" dirty="0">
              <a:latin typeface="Times New Roman" panose="02020603050405020304" pitchFamily="18" charset="0"/>
              <a:cs typeface="Times New Roman" panose="02020603050405020304" pitchFamily="18" charset="0"/>
            </a:rPr>
            <a:t>rent Dwell positions solid phantom SP34</a:t>
          </a:r>
          <a:endParaRPr lang="fr-FR" sz="1800" dirty="0">
            <a:latin typeface="Times New Roman" panose="02020603050405020304" pitchFamily="18" charset="0"/>
            <a:cs typeface="Times New Roman" panose="02020603050405020304" pitchFamily="18" charset="0"/>
          </a:endParaRPr>
        </a:p>
      </dgm:t>
    </dgm:pt>
    <dgm:pt modelId="{AF9F0C02-D88C-4263-82FD-C304E0941AA0}" type="parTrans" cxnId="{BEB13EF4-73BB-4A9B-8B3E-A4085F4CE427}">
      <dgm:prSet/>
      <dgm:spPr/>
      <dgm:t>
        <a:bodyPr/>
        <a:lstStyle/>
        <a:p>
          <a:endParaRPr lang="fr-FR">
            <a:latin typeface="Times New Roman" panose="02020603050405020304" pitchFamily="18" charset="0"/>
            <a:cs typeface="Times New Roman" panose="02020603050405020304" pitchFamily="18" charset="0"/>
          </a:endParaRPr>
        </a:p>
      </dgm:t>
    </dgm:pt>
    <dgm:pt modelId="{6E1058A6-47EF-4389-97C4-971CDAE8AB07}" type="sibTrans" cxnId="{BEB13EF4-73BB-4A9B-8B3E-A4085F4CE427}">
      <dgm:prSet/>
      <dgm:spPr/>
      <dgm:t>
        <a:bodyPr/>
        <a:lstStyle/>
        <a:p>
          <a:endParaRPr lang="fr-FR">
            <a:latin typeface="Times New Roman" panose="02020603050405020304" pitchFamily="18" charset="0"/>
            <a:cs typeface="Times New Roman" panose="02020603050405020304" pitchFamily="18" charset="0"/>
          </a:endParaRPr>
        </a:p>
      </dgm:t>
    </dgm:pt>
    <dgm:pt modelId="{40EAF4C9-337C-441D-B89B-A13AF1797C46}" type="pres">
      <dgm:prSet presAssocID="{60853A2A-3176-42D3-8BEC-F1587C9EC835}" presName="Name0" presStyleCnt="0">
        <dgm:presLayoutVars>
          <dgm:dir/>
          <dgm:animLvl val="lvl"/>
          <dgm:resizeHandles val="exact"/>
        </dgm:presLayoutVars>
      </dgm:prSet>
      <dgm:spPr/>
    </dgm:pt>
    <dgm:pt modelId="{3EF8DE79-74B9-4CFD-A0AD-37AD9310CE98}" type="pres">
      <dgm:prSet presAssocID="{0ECEB994-00F7-4BD7-9B44-0D059565CF99}" presName="compositeNode" presStyleCnt="0">
        <dgm:presLayoutVars>
          <dgm:bulletEnabled val="1"/>
        </dgm:presLayoutVars>
      </dgm:prSet>
      <dgm:spPr/>
    </dgm:pt>
    <dgm:pt modelId="{AAF18DD9-4017-4A0F-A91E-AFF8EFD5B7F8}" type="pres">
      <dgm:prSet presAssocID="{0ECEB994-00F7-4BD7-9B44-0D059565CF99}" presName="bgRect" presStyleLbl="node1" presStyleIdx="0" presStyleCnt="3" custLinFactNeighborY="35557"/>
      <dgm:spPr/>
    </dgm:pt>
    <dgm:pt modelId="{CCBBFEF0-8756-48CE-9C3A-DFCCE6AA1D3D}" type="pres">
      <dgm:prSet presAssocID="{0ECEB994-00F7-4BD7-9B44-0D059565CF99}" presName="parentNode" presStyleLbl="node1" presStyleIdx="0" presStyleCnt="3">
        <dgm:presLayoutVars>
          <dgm:chMax val="0"/>
          <dgm:bulletEnabled val="1"/>
        </dgm:presLayoutVars>
      </dgm:prSet>
      <dgm:spPr/>
    </dgm:pt>
    <dgm:pt modelId="{4589E755-0FF8-48F4-B14C-FB1DBA9B8F2C}" type="pres">
      <dgm:prSet presAssocID="{0ECEB994-00F7-4BD7-9B44-0D059565CF99}" presName="childNode" presStyleLbl="node1" presStyleIdx="0" presStyleCnt="3">
        <dgm:presLayoutVars>
          <dgm:bulletEnabled val="1"/>
        </dgm:presLayoutVars>
      </dgm:prSet>
      <dgm:spPr/>
    </dgm:pt>
    <dgm:pt modelId="{E7DAFD7F-A982-4BCF-8B4A-21CC190416F3}" type="pres">
      <dgm:prSet presAssocID="{EB95502E-A05D-46D9-B452-07CED5268F7E}" presName="hSp" presStyleCnt="0"/>
      <dgm:spPr/>
    </dgm:pt>
    <dgm:pt modelId="{A63BCFF8-9B52-4C0A-8D0B-0A5E10063B4D}" type="pres">
      <dgm:prSet presAssocID="{EB95502E-A05D-46D9-B452-07CED5268F7E}" presName="vProcSp" presStyleCnt="0"/>
      <dgm:spPr/>
    </dgm:pt>
    <dgm:pt modelId="{5B6BD625-D402-4728-AE3B-8153DDF0DC10}" type="pres">
      <dgm:prSet presAssocID="{EB95502E-A05D-46D9-B452-07CED5268F7E}" presName="vSp1" presStyleCnt="0"/>
      <dgm:spPr/>
    </dgm:pt>
    <dgm:pt modelId="{7D2AA751-352C-42C6-A72B-0E47CF01F490}" type="pres">
      <dgm:prSet presAssocID="{EB95502E-A05D-46D9-B452-07CED5268F7E}" presName="simulatedConn" presStyleLbl="solidFgAcc1" presStyleIdx="0" presStyleCnt="2"/>
      <dgm:spPr/>
    </dgm:pt>
    <dgm:pt modelId="{A87F967E-58A3-44A3-B1F3-E7FA49C94EF9}" type="pres">
      <dgm:prSet presAssocID="{EB95502E-A05D-46D9-B452-07CED5268F7E}" presName="vSp2" presStyleCnt="0"/>
      <dgm:spPr/>
    </dgm:pt>
    <dgm:pt modelId="{254D584E-7EC8-4C34-AF48-A0D126131AF5}" type="pres">
      <dgm:prSet presAssocID="{EB95502E-A05D-46D9-B452-07CED5268F7E}" presName="sibTrans" presStyleCnt="0"/>
      <dgm:spPr/>
    </dgm:pt>
    <dgm:pt modelId="{CD891873-CECD-4322-865D-340F39A789EC}" type="pres">
      <dgm:prSet presAssocID="{BD13C9F9-D13F-47EF-A06D-E0108789DFE6}" presName="compositeNode" presStyleCnt="0">
        <dgm:presLayoutVars>
          <dgm:bulletEnabled val="1"/>
        </dgm:presLayoutVars>
      </dgm:prSet>
      <dgm:spPr/>
    </dgm:pt>
    <dgm:pt modelId="{E58AA5E1-C147-4D06-8122-DE043EA495E9}" type="pres">
      <dgm:prSet presAssocID="{BD13C9F9-D13F-47EF-A06D-E0108789DFE6}" presName="bgRect" presStyleLbl="node1" presStyleIdx="1" presStyleCnt="3"/>
      <dgm:spPr/>
    </dgm:pt>
    <dgm:pt modelId="{26C2B0A2-A2FC-4F05-8899-522C9E683EAD}" type="pres">
      <dgm:prSet presAssocID="{BD13C9F9-D13F-47EF-A06D-E0108789DFE6}" presName="parentNode" presStyleLbl="node1" presStyleIdx="1" presStyleCnt="3">
        <dgm:presLayoutVars>
          <dgm:chMax val="0"/>
          <dgm:bulletEnabled val="1"/>
        </dgm:presLayoutVars>
      </dgm:prSet>
      <dgm:spPr/>
    </dgm:pt>
    <dgm:pt modelId="{D8970CC4-A9D2-41B1-B8CB-773B8FBE11A8}" type="pres">
      <dgm:prSet presAssocID="{BD13C9F9-D13F-47EF-A06D-E0108789DFE6}" presName="childNode" presStyleLbl="node1" presStyleIdx="1" presStyleCnt="3">
        <dgm:presLayoutVars>
          <dgm:bulletEnabled val="1"/>
        </dgm:presLayoutVars>
      </dgm:prSet>
      <dgm:spPr/>
    </dgm:pt>
    <dgm:pt modelId="{6D9EFA01-6B1C-4FF3-B185-053D443B248D}" type="pres">
      <dgm:prSet presAssocID="{23E20F1E-FFB1-4DE5-A005-D19DEBC4A112}" presName="hSp" presStyleCnt="0"/>
      <dgm:spPr/>
    </dgm:pt>
    <dgm:pt modelId="{95905FFC-5DAD-4AD9-93E6-28E49BB55F79}" type="pres">
      <dgm:prSet presAssocID="{23E20F1E-FFB1-4DE5-A005-D19DEBC4A112}" presName="vProcSp" presStyleCnt="0"/>
      <dgm:spPr/>
    </dgm:pt>
    <dgm:pt modelId="{97C1776E-35F0-4CE9-BCDD-0B887A764DBF}" type="pres">
      <dgm:prSet presAssocID="{23E20F1E-FFB1-4DE5-A005-D19DEBC4A112}" presName="vSp1" presStyleCnt="0"/>
      <dgm:spPr/>
    </dgm:pt>
    <dgm:pt modelId="{2724A147-39CF-4BF7-9864-8E7F318ED295}" type="pres">
      <dgm:prSet presAssocID="{23E20F1E-FFB1-4DE5-A005-D19DEBC4A112}" presName="simulatedConn" presStyleLbl="solidFgAcc1" presStyleIdx="1" presStyleCnt="2" custLinFactY="-111667" custLinFactNeighborY="-200000"/>
      <dgm:spPr/>
    </dgm:pt>
    <dgm:pt modelId="{DF298D75-51BA-4E29-AD47-067496E4595A}" type="pres">
      <dgm:prSet presAssocID="{23E20F1E-FFB1-4DE5-A005-D19DEBC4A112}" presName="vSp2" presStyleCnt="0"/>
      <dgm:spPr/>
    </dgm:pt>
    <dgm:pt modelId="{EB31E444-CAEA-4E12-950F-EE8D84B38063}" type="pres">
      <dgm:prSet presAssocID="{23E20F1E-FFB1-4DE5-A005-D19DEBC4A112}" presName="sibTrans" presStyleCnt="0"/>
      <dgm:spPr/>
    </dgm:pt>
    <dgm:pt modelId="{D8CA72F6-7DC3-4D92-9C15-8762A55A1FF0}" type="pres">
      <dgm:prSet presAssocID="{1E5850FA-5A1F-4E37-BC10-DFC2B202BF4A}" presName="compositeNode" presStyleCnt="0">
        <dgm:presLayoutVars>
          <dgm:bulletEnabled val="1"/>
        </dgm:presLayoutVars>
      </dgm:prSet>
      <dgm:spPr/>
    </dgm:pt>
    <dgm:pt modelId="{651EAA53-8BFD-4DEA-9B80-6D3B357D4238}" type="pres">
      <dgm:prSet presAssocID="{1E5850FA-5A1F-4E37-BC10-DFC2B202BF4A}" presName="bgRect" presStyleLbl="node1" presStyleIdx="2" presStyleCnt="3" custLinFactNeighborY="-35557"/>
      <dgm:spPr/>
    </dgm:pt>
    <dgm:pt modelId="{B72DE54A-2607-4B0D-862D-D344C4368F73}" type="pres">
      <dgm:prSet presAssocID="{1E5850FA-5A1F-4E37-BC10-DFC2B202BF4A}" presName="parentNode" presStyleLbl="node1" presStyleIdx="2" presStyleCnt="3">
        <dgm:presLayoutVars>
          <dgm:chMax val="0"/>
          <dgm:bulletEnabled val="1"/>
        </dgm:presLayoutVars>
      </dgm:prSet>
      <dgm:spPr/>
    </dgm:pt>
    <dgm:pt modelId="{A3A409BD-8D68-4F9C-92ED-134E9A48CEFB}" type="pres">
      <dgm:prSet presAssocID="{1E5850FA-5A1F-4E37-BC10-DFC2B202BF4A}" presName="childNode" presStyleLbl="node1" presStyleIdx="2" presStyleCnt="3">
        <dgm:presLayoutVars>
          <dgm:bulletEnabled val="1"/>
        </dgm:presLayoutVars>
      </dgm:prSet>
      <dgm:spPr/>
    </dgm:pt>
  </dgm:ptLst>
  <dgm:cxnLst>
    <dgm:cxn modelId="{71A60610-834B-43A2-8F72-EE852175018D}" type="presOf" srcId="{9FDC0611-6B2D-44D0-AD2F-165C18D66AA5}" destId="{4589E755-0FF8-48F4-B14C-FB1DBA9B8F2C}" srcOrd="0" destOrd="0" presId="urn:microsoft.com/office/officeart/2005/8/layout/hProcess7"/>
    <dgm:cxn modelId="{0008CE12-848D-4E67-9A43-777FB67790DE}" srcId="{0ECEB994-00F7-4BD7-9B44-0D059565CF99}" destId="{9FDC0611-6B2D-44D0-AD2F-165C18D66AA5}" srcOrd="0" destOrd="0" parTransId="{257C8836-EB8E-403A-B2D3-EF8962E80E65}" sibTransId="{9DBC8905-B329-4B3F-97BD-FCBDEE70AA33}"/>
    <dgm:cxn modelId="{4A378A2A-BA6B-44AF-8F8A-D4DC3C19C595}" type="presOf" srcId="{5613F730-0514-4998-AD8C-9E045B926E37}" destId="{A3A409BD-8D68-4F9C-92ED-134E9A48CEFB}" srcOrd="0" destOrd="0" presId="urn:microsoft.com/office/officeart/2005/8/layout/hProcess7"/>
    <dgm:cxn modelId="{1F9CA25C-2CD1-4D20-AD97-14ACFBE3A5F9}" type="presOf" srcId="{1E5850FA-5A1F-4E37-BC10-DFC2B202BF4A}" destId="{B72DE54A-2607-4B0D-862D-D344C4368F73}" srcOrd="1" destOrd="0" presId="urn:microsoft.com/office/officeart/2005/8/layout/hProcess7"/>
    <dgm:cxn modelId="{F629AB51-F675-4A73-A33A-68F023A7E387}" type="presOf" srcId="{0ECEB994-00F7-4BD7-9B44-0D059565CF99}" destId="{CCBBFEF0-8756-48CE-9C3A-DFCCE6AA1D3D}" srcOrd="1" destOrd="0" presId="urn:microsoft.com/office/officeart/2005/8/layout/hProcess7"/>
    <dgm:cxn modelId="{176EFD77-34DA-4DBD-A2ED-C5F3B8DF2E1C}" srcId="{60853A2A-3176-42D3-8BEC-F1587C9EC835}" destId="{1E5850FA-5A1F-4E37-BC10-DFC2B202BF4A}" srcOrd="2" destOrd="0" parTransId="{44B2F8E4-244B-4704-BC39-304CA2987CDA}" sibTransId="{17A7467C-F825-4589-888C-E79B805ABD81}"/>
    <dgm:cxn modelId="{C154F259-B063-46FD-A783-DEAE1587B022}" type="presOf" srcId="{60853A2A-3176-42D3-8BEC-F1587C9EC835}" destId="{40EAF4C9-337C-441D-B89B-A13AF1797C46}" srcOrd="0" destOrd="0" presId="urn:microsoft.com/office/officeart/2005/8/layout/hProcess7"/>
    <dgm:cxn modelId="{902E5786-C205-457E-8ADE-FD4C8232951A}" type="presOf" srcId="{BD13C9F9-D13F-47EF-A06D-E0108789DFE6}" destId="{E58AA5E1-C147-4D06-8122-DE043EA495E9}" srcOrd="0" destOrd="0" presId="urn:microsoft.com/office/officeart/2005/8/layout/hProcess7"/>
    <dgm:cxn modelId="{A1D6D092-EAE8-4637-BE6E-1B4480A5AB9C}" srcId="{60853A2A-3176-42D3-8BEC-F1587C9EC835}" destId="{BD13C9F9-D13F-47EF-A06D-E0108789DFE6}" srcOrd="1" destOrd="0" parTransId="{59F374C2-D5AC-4EFA-B69C-3026AAE0F3E2}" sibTransId="{23E20F1E-FFB1-4DE5-A005-D19DEBC4A112}"/>
    <dgm:cxn modelId="{C4C66C99-AF56-4D7E-833F-1C2CAD94A73E}" type="presOf" srcId="{9C6505DA-EFD2-495A-A48B-7E5D597E2B6C}" destId="{D8970CC4-A9D2-41B1-B8CB-773B8FBE11A8}" srcOrd="0" destOrd="0" presId="urn:microsoft.com/office/officeart/2005/8/layout/hProcess7"/>
    <dgm:cxn modelId="{8923AACB-BE6E-48D9-80CA-95771D2D898E}" type="presOf" srcId="{0ECEB994-00F7-4BD7-9B44-0D059565CF99}" destId="{AAF18DD9-4017-4A0F-A91E-AFF8EFD5B7F8}" srcOrd="0" destOrd="0" presId="urn:microsoft.com/office/officeart/2005/8/layout/hProcess7"/>
    <dgm:cxn modelId="{895F49DE-4AFB-484D-A3F5-021DB5D5B330}" srcId="{60853A2A-3176-42D3-8BEC-F1587C9EC835}" destId="{0ECEB994-00F7-4BD7-9B44-0D059565CF99}" srcOrd="0" destOrd="0" parTransId="{03A8BF5B-C024-4084-A433-E51B475C2E07}" sibTransId="{EB95502E-A05D-46D9-B452-07CED5268F7E}"/>
    <dgm:cxn modelId="{4DFD3CEA-9A60-4AD4-8093-7B654452EA1D}" type="presOf" srcId="{1E5850FA-5A1F-4E37-BC10-DFC2B202BF4A}" destId="{651EAA53-8BFD-4DEA-9B80-6D3B357D4238}" srcOrd="0" destOrd="0" presId="urn:microsoft.com/office/officeart/2005/8/layout/hProcess7"/>
    <dgm:cxn modelId="{BEB13EF4-73BB-4A9B-8B3E-A4085F4CE427}" srcId="{1E5850FA-5A1F-4E37-BC10-DFC2B202BF4A}" destId="{5613F730-0514-4998-AD8C-9E045B926E37}" srcOrd="0" destOrd="0" parTransId="{AF9F0C02-D88C-4263-82FD-C304E0941AA0}" sibTransId="{6E1058A6-47EF-4389-97C4-971CDAE8AB07}"/>
    <dgm:cxn modelId="{3598A3FB-17B1-44DC-BDF5-8F7531CFAC50}" srcId="{BD13C9F9-D13F-47EF-A06D-E0108789DFE6}" destId="{9C6505DA-EFD2-495A-A48B-7E5D597E2B6C}" srcOrd="0" destOrd="0" parTransId="{82C1D674-BB85-4EFB-B0ED-8A93757AD820}" sibTransId="{CF3D96E2-FAFE-44B8-B03B-DA5CFCCA3F67}"/>
    <dgm:cxn modelId="{51ABDCFF-2611-488C-A07F-6D1F55A4ACA8}" type="presOf" srcId="{BD13C9F9-D13F-47EF-A06D-E0108789DFE6}" destId="{26C2B0A2-A2FC-4F05-8899-522C9E683EAD}" srcOrd="1" destOrd="0" presId="urn:microsoft.com/office/officeart/2005/8/layout/hProcess7"/>
    <dgm:cxn modelId="{E366754D-F871-4B71-813A-F340EFE2C463}" type="presParOf" srcId="{40EAF4C9-337C-441D-B89B-A13AF1797C46}" destId="{3EF8DE79-74B9-4CFD-A0AD-37AD9310CE98}" srcOrd="0" destOrd="0" presId="urn:microsoft.com/office/officeart/2005/8/layout/hProcess7"/>
    <dgm:cxn modelId="{A8D2438F-3CA8-4830-9F17-D6CC8EA9BCA5}" type="presParOf" srcId="{3EF8DE79-74B9-4CFD-A0AD-37AD9310CE98}" destId="{AAF18DD9-4017-4A0F-A91E-AFF8EFD5B7F8}" srcOrd="0" destOrd="0" presId="urn:microsoft.com/office/officeart/2005/8/layout/hProcess7"/>
    <dgm:cxn modelId="{78DE904B-D69D-470B-9E63-41F68894FE47}" type="presParOf" srcId="{3EF8DE79-74B9-4CFD-A0AD-37AD9310CE98}" destId="{CCBBFEF0-8756-48CE-9C3A-DFCCE6AA1D3D}" srcOrd="1" destOrd="0" presId="urn:microsoft.com/office/officeart/2005/8/layout/hProcess7"/>
    <dgm:cxn modelId="{00D122BC-0E0C-42E3-8293-B36DD675B3B7}" type="presParOf" srcId="{3EF8DE79-74B9-4CFD-A0AD-37AD9310CE98}" destId="{4589E755-0FF8-48F4-B14C-FB1DBA9B8F2C}" srcOrd="2" destOrd="0" presId="urn:microsoft.com/office/officeart/2005/8/layout/hProcess7"/>
    <dgm:cxn modelId="{723062A6-695C-4F1D-A197-83F1916421E2}" type="presParOf" srcId="{40EAF4C9-337C-441D-B89B-A13AF1797C46}" destId="{E7DAFD7F-A982-4BCF-8B4A-21CC190416F3}" srcOrd="1" destOrd="0" presId="urn:microsoft.com/office/officeart/2005/8/layout/hProcess7"/>
    <dgm:cxn modelId="{9E9D7F72-287A-4E2B-AF5D-44B64CCA1028}" type="presParOf" srcId="{40EAF4C9-337C-441D-B89B-A13AF1797C46}" destId="{A63BCFF8-9B52-4C0A-8D0B-0A5E10063B4D}" srcOrd="2" destOrd="0" presId="urn:microsoft.com/office/officeart/2005/8/layout/hProcess7"/>
    <dgm:cxn modelId="{38D290E7-9E22-4474-B0B9-EFB994DBA636}" type="presParOf" srcId="{A63BCFF8-9B52-4C0A-8D0B-0A5E10063B4D}" destId="{5B6BD625-D402-4728-AE3B-8153DDF0DC10}" srcOrd="0" destOrd="0" presId="urn:microsoft.com/office/officeart/2005/8/layout/hProcess7"/>
    <dgm:cxn modelId="{3BFDA0A5-5194-4A84-8023-6567A49E48EF}" type="presParOf" srcId="{A63BCFF8-9B52-4C0A-8D0B-0A5E10063B4D}" destId="{7D2AA751-352C-42C6-A72B-0E47CF01F490}" srcOrd="1" destOrd="0" presId="urn:microsoft.com/office/officeart/2005/8/layout/hProcess7"/>
    <dgm:cxn modelId="{FD0E1AA9-3C05-487E-8444-479362E631BF}" type="presParOf" srcId="{A63BCFF8-9B52-4C0A-8D0B-0A5E10063B4D}" destId="{A87F967E-58A3-44A3-B1F3-E7FA49C94EF9}" srcOrd="2" destOrd="0" presId="urn:microsoft.com/office/officeart/2005/8/layout/hProcess7"/>
    <dgm:cxn modelId="{97F34D18-4DC4-4B65-AEC4-7172C7F72E47}" type="presParOf" srcId="{40EAF4C9-337C-441D-B89B-A13AF1797C46}" destId="{254D584E-7EC8-4C34-AF48-A0D126131AF5}" srcOrd="3" destOrd="0" presId="urn:microsoft.com/office/officeart/2005/8/layout/hProcess7"/>
    <dgm:cxn modelId="{6D88DD98-8286-4CD0-8FE6-D7EA5D5CD048}" type="presParOf" srcId="{40EAF4C9-337C-441D-B89B-A13AF1797C46}" destId="{CD891873-CECD-4322-865D-340F39A789EC}" srcOrd="4" destOrd="0" presId="urn:microsoft.com/office/officeart/2005/8/layout/hProcess7"/>
    <dgm:cxn modelId="{ED3B4737-A651-48AF-9739-353ADEF43FF6}" type="presParOf" srcId="{CD891873-CECD-4322-865D-340F39A789EC}" destId="{E58AA5E1-C147-4D06-8122-DE043EA495E9}" srcOrd="0" destOrd="0" presId="urn:microsoft.com/office/officeart/2005/8/layout/hProcess7"/>
    <dgm:cxn modelId="{0AB30B2F-136B-48ED-8374-2D5BA2BB6BB7}" type="presParOf" srcId="{CD891873-CECD-4322-865D-340F39A789EC}" destId="{26C2B0A2-A2FC-4F05-8899-522C9E683EAD}" srcOrd="1" destOrd="0" presId="urn:microsoft.com/office/officeart/2005/8/layout/hProcess7"/>
    <dgm:cxn modelId="{BB7EC4E9-46D2-44F2-AA27-E38A78C3363B}" type="presParOf" srcId="{CD891873-CECD-4322-865D-340F39A789EC}" destId="{D8970CC4-A9D2-41B1-B8CB-773B8FBE11A8}" srcOrd="2" destOrd="0" presId="urn:microsoft.com/office/officeart/2005/8/layout/hProcess7"/>
    <dgm:cxn modelId="{6F2AF59E-13C9-4691-AEE4-DB0EE58E2659}" type="presParOf" srcId="{40EAF4C9-337C-441D-B89B-A13AF1797C46}" destId="{6D9EFA01-6B1C-4FF3-B185-053D443B248D}" srcOrd="5" destOrd="0" presId="urn:microsoft.com/office/officeart/2005/8/layout/hProcess7"/>
    <dgm:cxn modelId="{00DD0194-D344-4B0F-ACB2-8C97B5971330}" type="presParOf" srcId="{40EAF4C9-337C-441D-B89B-A13AF1797C46}" destId="{95905FFC-5DAD-4AD9-93E6-28E49BB55F79}" srcOrd="6" destOrd="0" presId="urn:microsoft.com/office/officeart/2005/8/layout/hProcess7"/>
    <dgm:cxn modelId="{BF66A010-C9B6-4162-AEEB-79920498DDAC}" type="presParOf" srcId="{95905FFC-5DAD-4AD9-93E6-28E49BB55F79}" destId="{97C1776E-35F0-4CE9-BCDD-0B887A764DBF}" srcOrd="0" destOrd="0" presId="urn:microsoft.com/office/officeart/2005/8/layout/hProcess7"/>
    <dgm:cxn modelId="{BD4E3AB2-70FD-48C8-82FB-3364D137F8D1}" type="presParOf" srcId="{95905FFC-5DAD-4AD9-93E6-28E49BB55F79}" destId="{2724A147-39CF-4BF7-9864-8E7F318ED295}" srcOrd="1" destOrd="0" presId="urn:microsoft.com/office/officeart/2005/8/layout/hProcess7"/>
    <dgm:cxn modelId="{45EADCA0-28A0-499D-A26B-7A3D828234EC}" type="presParOf" srcId="{95905FFC-5DAD-4AD9-93E6-28E49BB55F79}" destId="{DF298D75-51BA-4E29-AD47-067496E4595A}" srcOrd="2" destOrd="0" presId="urn:microsoft.com/office/officeart/2005/8/layout/hProcess7"/>
    <dgm:cxn modelId="{474147C3-0803-41A9-8D98-BAA6C529536C}" type="presParOf" srcId="{40EAF4C9-337C-441D-B89B-A13AF1797C46}" destId="{EB31E444-CAEA-4E12-950F-EE8D84B38063}" srcOrd="7" destOrd="0" presId="urn:microsoft.com/office/officeart/2005/8/layout/hProcess7"/>
    <dgm:cxn modelId="{E5062026-4120-47A4-95FF-43014BA2E83A}" type="presParOf" srcId="{40EAF4C9-337C-441D-B89B-A13AF1797C46}" destId="{D8CA72F6-7DC3-4D92-9C15-8762A55A1FF0}" srcOrd="8" destOrd="0" presId="urn:microsoft.com/office/officeart/2005/8/layout/hProcess7"/>
    <dgm:cxn modelId="{D0DEFC04-E6B1-4B66-A8E5-9CE1D7A6CD9A}" type="presParOf" srcId="{D8CA72F6-7DC3-4D92-9C15-8762A55A1FF0}" destId="{651EAA53-8BFD-4DEA-9B80-6D3B357D4238}" srcOrd="0" destOrd="0" presId="urn:microsoft.com/office/officeart/2005/8/layout/hProcess7"/>
    <dgm:cxn modelId="{6DABC228-FE09-4C7C-A78C-6919AA900F74}" type="presParOf" srcId="{D8CA72F6-7DC3-4D92-9C15-8762A55A1FF0}" destId="{B72DE54A-2607-4B0D-862D-D344C4368F73}" srcOrd="1" destOrd="0" presId="urn:microsoft.com/office/officeart/2005/8/layout/hProcess7"/>
    <dgm:cxn modelId="{D49FE493-D271-4DCE-9347-8CB306D21B9B}" type="presParOf" srcId="{D8CA72F6-7DC3-4D92-9C15-8762A55A1FF0}" destId="{A3A409BD-8D68-4F9C-92ED-134E9A48CEF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18DD9-4017-4A0F-A91E-AFF8EFD5B7F8}">
      <dsp:nvSpPr>
        <dsp:cNvPr id="0" name=""/>
        <dsp:cNvSpPr/>
      </dsp:nvSpPr>
      <dsp:spPr>
        <a:xfrm>
          <a:off x="615" y="2242079"/>
          <a:ext cx="2647156" cy="3176587"/>
        </a:xfrm>
        <a:prstGeom prst="roundRect">
          <a:avLst>
            <a:gd name="adj" fmla="val 5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06299" rIns="137795" bIns="0" numCol="1" spcCol="1270" anchor="t" anchorCtr="0">
          <a:noAutofit/>
        </a:bodyPr>
        <a:lstStyle/>
        <a:p>
          <a:pPr marL="0" lvl="0" indent="0" algn="r" defTabSz="1377950">
            <a:lnSpc>
              <a:spcPct val="90000"/>
            </a:lnSpc>
            <a:spcBef>
              <a:spcPct val="0"/>
            </a:spcBef>
            <a:spcAft>
              <a:spcPct val="35000"/>
            </a:spcAft>
            <a:buNone/>
          </a:pPr>
          <a:r>
            <a:rPr lang="fr-FR" sz="3100" kern="1200" dirty="0">
              <a:latin typeface="Times New Roman" panose="02020603050405020304" pitchFamily="18" charset="0"/>
              <a:cs typeface="Times New Roman" panose="02020603050405020304" pitchFamily="18" charset="0"/>
            </a:rPr>
            <a:t>V</a:t>
          </a:r>
          <a:r>
            <a:rPr lang="en-SE" sz="3100" kern="1200" dirty="0" err="1">
              <a:latin typeface="Times New Roman" panose="02020603050405020304" pitchFamily="18" charset="0"/>
              <a:cs typeface="Times New Roman" panose="02020603050405020304" pitchFamily="18" charset="0"/>
            </a:rPr>
            <a:t>alidation</a:t>
          </a:r>
          <a:r>
            <a:rPr lang="en-SE" sz="3100" kern="1200" dirty="0">
              <a:latin typeface="Times New Roman" panose="02020603050405020304" pitchFamily="18" charset="0"/>
              <a:cs typeface="Times New Roman" panose="02020603050405020304" pitchFamily="18" charset="0"/>
            </a:rPr>
            <a:t> </a:t>
          </a:r>
          <a:endParaRPr lang="fr-FR" sz="3100" kern="1200" dirty="0">
            <a:latin typeface="Times New Roman" panose="02020603050405020304" pitchFamily="18" charset="0"/>
            <a:cs typeface="Times New Roman" panose="02020603050405020304" pitchFamily="18" charset="0"/>
          </a:endParaRPr>
        </a:p>
      </dsp:txBody>
      <dsp:txXfrm rot="16200000">
        <a:off x="-1037070" y="3279764"/>
        <a:ext cx="2604801" cy="529431"/>
      </dsp:txXfrm>
    </dsp:sp>
    <dsp:sp modelId="{4589E755-0FF8-48F4-B14C-FB1DBA9B8F2C}">
      <dsp:nvSpPr>
        <dsp:cNvPr id="0" name=""/>
        <dsp:cNvSpPr/>
      </dsp:nvSpPr>
      <dsp:spPr>
        <a:xfrm>
          <a:off x="530046" y="2242079"/>
          <a:ext cx="1972131" cy="3176587"/>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6299" rIns="0" bIns="0" numCol="1" spcCol="1270" anchor="t" anchorCtr="0">
          <a:noAutofit/>
        </a:bodyPr>
        <a:lstStyle/>
        <a:p>
          <a:pPr marL="0" lvl="0" indent="0" algn="l" defTabSz="1377950">
            <a:lnSpc>
              <a:spcPct val="90000"/>
            </a:lnSpc>
            <a:spcBef>
              <a:spcPct val="0"/>
            </a:spcBef>
            <a:spcAft>
              <a:spcPct val="35000"/>
            </a:spcAft>
            <a:buNone/>
          </a:pPr>
          <a:endParaRPr lang="en-SE" sz="3100" kern="1200" dirty="0">
            <a:latin typeface="Times New Roman" panose="02020603050405020304" pitchFamily="18" charset="0"/>
            <a:cs typeface="Times New Roman" panose="02020603050405020304" pitchFamily="18" charset="0"/>
          </a:endParaRPr>
        </a:p>
        <a:p>
          <a:pPr marL="0" lvl="0" indent="0" algn="l" defTabSz="1377950">
            <a:lnSpc>
              <a:spcPct val="90000"/>
            </a:lnSpc>
            <a:spcBef>
              <a:spcPct val="0"/>
            </a:spcBef>
            <a:spcAft>
              <a:spcPct val="35000"/>
            </a:spcAft>
            <a:buNone/>
          </a:pPr>
          <a:endParaRPr lang="en-SE" sz="3100" kern="1200" dirty="0">
            <a:latin typeface="Times New Roman" panose="02020603050405020304" pitchFamily="18" charset="0"/>
            <a:cs typeface="Times New Roman" panose="02020603050405020304" pitchFamily="18" charset="0"/>
          </a:endParaRPr>
        </a:p>
        <a:p>
          <a:pPr marL="0" lvl="0" indent="0" algn="l" defTabSz="1377950">
            <a:lnSpc>
              <a:spcPct val="90000"/>
            </a:lnSpc>
            <a:spcBef>
              <a:spcPct val="0"/>
            </a:spcBef>
            <a:spcAft>
              <a:spcPct val="35000"/>
            </a:spcAft>
            <a:buNone/>
          </a:pPr>
          <a:endParaRPr lang="en-SE" sz="3100" kern="1200" dirty="0">
            <a:latin typeface="Times New Roman" panose="02020603050405020304" pitchFamily="18" charset="0"/>
            <a:cs typeface="Times New Roman" panose="02020603050405020304" pitchFamily="18" charset="0"/>
          </a:endParaRPr>
        </a:p>
        <a:p>
          <a:pPr marL="0" lvl="0" indent="0" algn="l" defTabSz="1377950">
            <a:lnSpc>
              <a:spcPct val="90000"/>
            </a:lnSpc>
            <a:spcBef>
              <a:spcPct val="0"/>
            </a:spcBef>
            <a:spcAft>
              <a:spcPct val="35000"/>
            </a:spcAft>
            <a:buNone/>
          </a:pPr>
          <a:r>
            <a:rPr lang="fr-FR" sz="2400" kern="1200" dirty="0">
              <a:latin typeface="Times New Roman" panose="02020603050405020304" pitchFamily="18" charset="0"/>
              <a:cs typeface="Times New Roman" panose="02020603050405020304" pitchFamily="18" charset="0"/>
            </a:rPr>
            <a:t>V</a:t>
          </a:r>
          <a:r>
            <a:rPr lang="en-SE" sz="2000" kern="1200" dirty="0" err="1">
              <a:latin typeface="Times New Roman" panose="02020603050405020304" pitchFamily="18" charset="0"/>
              <a:cs typeface="Times New Roman" panose="02020603050405020304" pitchFamily="18" charset="0"/>
            </a:rPr>
            <a:t>alidation</a:t>
          </a:r>
          <a:r>
            <a:rPr lang="en-SE" sz="2000" kern="1200" dirty="0">
              <a:latin typeface="Times New Roman" panose="02020603050405020304" pitchFamily="18" charset="0"/>
              <a:cs typeface="Times New Roman" panose="02020603050405020304" pitchFamily="18" charset="0"/>
            </a:rPr>
            <a:t> of our IS calculation using MATLAB</a:t>
          </a:r>
          <a:endParaRPr lang="fr-FR" sz="2000" kern="1200" dirty="0">
            <a:latin typeface="Times New Roman" panose="02020603050405020304" pitchFamily="18" charset="0"/>
            <a:cs typeface="Times New Roman" panose="02020603050405020304" pitchFamily="18" charset="0"/>
          </a:endParaRPr>
        </a:p>
      </dsp:txBody>
      <dsp:txXfrm>
        <a:off x="530046" y="2242079"/>
        <a:ext cx="1972131" cy="3176587"/>
      </dsp:txXfrm>
    </dsp:sp>
    <dsp:sp modelId="{E58AA5E1-C147-4D06-8122-DE043EA495E9}">
      <dsp:nvSpPr>
        <dsp:cNvPr id="0" name=""/>
        <dsp:cNvSpPr/>
      </dsp:nvSpPr>
      <dsp:spPr>
        <a:xfrm>
          <a:off x="2740421" y="1121039"/>
          <a:ext cx="2647156" cy="3176587"/>
        </a:xfrm>
        <a:prstGeom prst="roundRect">
          <a:avLst>
            <a:gd name="adj" fmla="val 5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06299" rIns="137795" bIns="0" numCol="1" spcCol="1270" anchor="t" anchorCtr="0">
          <a:noAutofit/>
        </a:bodyPr>
        <a:lstStyle/>
        <a:p>
          <a:pPr marL="0" lvl="0" indent="0" algn="r" defTabSz="1377950">
            <a:lnSpc>
              <a:spcPct val="90000"/>
            </a:lnSpc>
            <a:spcBef>
              <a:spcPct val="0"/>
            </a:spcBef>
            <a:spcAft>
              <a:spcPct val="35000"/>
            </a:spcAft>
            <a:buNone/>
          </a:pPr>
          <a:r>
            <a:rPr lang="fr-FR" sz="3100" kern="1200" dirty="0">
              <a:latin typeface="Times New Roman" panose="02020603050405020304" pitchFamily="18" charset="0"/>
              <a:cs typeface="Times New Roman" panose="02020603050405020304" pitchFamily="18" charset="0"/>
            </a:rPr>
            <a:t>C</a:t>
          </a:r>
          <a:r>
            <a:rPr lang="en-SE" sz="3100" kern="1200" dirty="0" err="1">
              <a:latin typeface="Times New Roman" panose="02020603050405020304" pitchFamily="18" charset="0"/>
              <a:cs typeface="Times New Roman" panose="02020603050405020304" pitchFamily="18" charset="0"/>
            </a:rPr>
            <a:t>omparison</a:t>
          </a:r>
          <a:r>
            <a:rPr lang="en-SE" sz="3100" kern="1200" dirty="0">
              <a:latin typeface="Times New Roman" panose="02020603050405020304" pitchFamily="18" charset="0"/>
              <a:cs typeface="Times New Roman" panose="02020603050405020304" pitchFamily="18" charset="0"/>
            </a:rPr>
            <a:t> </a:t>
          </a:r>
          <a:endParaRPr lang="fr-FR" sz="3100" kern="1200" dirty="0">
            <a:latin typeface="Times New Roman" panose="02020603050405020304" pitchFamily="18" charset="0"/>
            <a:cs typeface="Times New Roman" panose="02020603050405020304" pitchFamily="18" charset="0"/>
          </a:endParaRPr>
        </a:p>
      </dsp:txBody>
      <dsp:txXfrm rot="16200000">
        <a:off x="1702736" y="2158725"/>
        <a:ext cx="2604801" cy="529431"/>
      </dsp:txXfrm>
    </dsp:sp>
    <dsp:sp modelId="{7D2AA751-352C-42C6-A72B-0E47CF01F490}">
      <dsp:nvSpPr>
        <dsp:cNvPr id="0" name=""/>
        <dsp:cNvSpPr/>
      </dsp:nvSpPr>
      <dsp:spPr>
        <a:xfrm rot="5400000">
          <a:off x="2520299" y="3645011"/>
          <a:ext cx="466715" cy="397073"/>
        </a:xfrm>
        <a:prstGeom prst="flowChartExtra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D8970CC4-A9D2-41B1-B8CB-773B8FBE11A8}">
      <dsp:nvSpPr>
        <dsp:cNvPr id="0" name=""/>
        <dsp:cNvSpPr/>
      </dsp:nvSpPr>
      <dsp:spPr>
        <a:xfrm>
          <a:off x="3269853" y="1121039"/>
          <a:ext cx="1972131" cy="3176587"/>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marL="0" lvl="0" indent="0" algn="ctr" defTabSz="800100">
            <a:lnSpc>
              <a:spcPct val="90000"/>
            </a:lnSpc>
            <a:spcBef>
              <a:spcPct val="0"/>
            </a:spcBef>
            <a:spcAft>
              <a:spcPct val="35000"/>
            </a:spcAft>
            <a:buNone/>
          </a:pPr>
          <a:endParaRPr lang="en-SE" sz="1800" kern="1200" dirty="0">
            <a:latin typeface="Times New Roman" panose="02020603050405020304" pitchFamily="18" charset="0"/>
            <a:cs typeface="Times New Roman" panose="02020603050405020304" pitchFamily="18" charset="0"/>
          </a:endParaRPr>
        </a:p>
        <a:p>
          <a:pPr marL="0" lvl="0" indent="0" algn="ctr" defTabSz="800100">
            <a:lnSpc>
              <a:spcPct val="90000"/>
            </a:lnSpc>
            <a:spcBef>
              <a:spcPct val="0"/>
            </a:spcBef>
            <a:spcAft>
              <a:spcPct val="35000"/>
            </a:spcAft>
            <a:buNone/>
          </a:pPr>
          <a:endParaRPr lang="en-SE" sz="1800" kern="1200" dirty="0">
            <a:latin typeface="Times New Roman" panose="02020603050405020304" pitchFamily="18" charset="0"/>
            <a:cs typeface="Times New Roman" panose="02020603050405020304" pitchFamily="18" charset="0"/>
          </a:endParaRPr>
        </a:p>
        <a:p>
          <a:pPr marL="0" lvl="0" indent="0" algn="ctr" defTabSz="800100">
            <a:lnSpc>
              <a:spcPct val="90000"/>
            </a:lnSpc>
            <a:spcBef>
              <a:spcPct val="0"/>
            </a:spcBef>
            <a:spcAft>
              <a:spcPct val="35000"/>
            </a:spcAft>
            <a:buNone/>
          </a:pPr>
          <a:r>
            <a:rPr lang="fr-FR" sz="1800" kern="1200" dirty="0">
              <a:latin typeface="Times New Roman" panose="02020603050405020304" pitchFamily="18" charset="0"/>
              <a:cs typeface="Times New Roman" panose="02020603050405020304" pitchFamily="18" charset="0"/>
            </a:rPr>
            <a:t>C</a:t>
          </a:r>
          <a:r>
            <a:rPr lang="en-SE" sz="1800" kern="1200" dirty="0" err="1">
              <a:latin typeface="Times New Roman" panose="02020603050405020304" pitchFamily="18" charset="0"/>
              <a:cs typeface="Times New Roman" panose="02020603050405020304" pitchFamily="18" charset="0"/>
            </a:rPr>
            <a:t>omparison</a:t>
          </a:r>
          <a:r>
            <a:rPr lang="en-SE" sz="1800" kern="1200" dirty="0">
              <a:latin typeface="Times New Roman" panose="02020603050405020304" pitchFamily="18" charset="0"/>
              <a:cs typeface="Times New Roman" panose="02020603050405020304" pitchFamily="18" charset="0"/>
            </a:rPr>
            <a:t> between published works and our calculation for IS and DKM in Water</a:t>
          </a:r>
          <a:endParaRPr lang="fr-FR" sz="1800" kern="1200" dirty="0">
            <a:latin typeface="Times New Roman" panose="02020603050405020304" pitchFamily="18" charset="0"/>
            <a:cs typeface="Times New Roman" panose="02020603050405020304" pitchFamily="18" charset="0"/>
          </a:endParaRPr>
        </a:p>
      </dsp:txBody>
      <dsp:txXfrm>
        <a:off x="3269853" y="1121039"/>
        <a:ext cx="1972131" cy="3176587"/>
      </dsp:txXfrm>
    </dsp:sp>
    <dsp:sp modelId="{651EAA53-8BFD-4DEA-9B80-6D3B357D4238}">
      <dsp:nvSpPr>
        <dsp:cNvPr id="0" name=""/>
        <dsp:cNvSpPr/>
      </dsp:nvSpPr>
      <dsp:spPr>
        <a:xfrm>
          <a:off x="5480228" y="0"/>
          <a:ext cx="2647156" cy="3176587"/>
        </a:xfrm>
        <a:prstGeom prst="roundRect">
          <a:avLst>
            <a:gd name="adj" fmla="val 5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82296" rIns="106680" bIns="0" numCol="1" spcCol="1270" anchor="t" anchorCtr="0">
          <a:noAutofit/>
        </a:bodyPr>
        <a:lstStyle/>
        <a:p>
          <a:pPr marL="0" lvl="0" indent="0" algn="l" defTabSz="1066800">
            <a:lnSpc>
              <a:spcPct val="90000"/>
            </a:lnSpc>
            <a:spcBef>
              <a:spcPct val="0"/>
            </a:spcBef>
            <a:spcAft>
              <a:spcPct val="35000"/>
            </a:spcAft>
            <a:buNone/>
          </a:pPr>
          <a:r>
            <a:rPr lang="fr-FR" sz="2400" kern="1200" dirty="0">
              <a:latin typeface="Times New Roman" panose="02020603050405020304" pitchFamily="18" charset="0"/>
              <a:cs typeface="Times New Roman" panose="02020603050405020304" pitchFamily="18" charset="0"/>
            </a:rPr>
            <a:t>C</a:t>
          </a:r>
          <a:r>
            <a:rPr lang="en-SE" sz="2400" kern="1200" dirty="0" err="1">
              <a:latin typeface="Times New Roman" panose="02020603050405020304" pitchFamily="18" charset="0"/>
              <a:cs typeface="Times New Roman" panose="02020603050405020304" pitchFamily="18" charset="0"/>
            </a:rPr>
            <a:t>omparison</a:t>
          </a:r>
          <a:r>
            <a:rPr lang="en-SE" sz="2400" kern="1200" dirty="0">
              <a:latin typeface="Times New Roman" panose="02020603050405020304" pitchFamily="18" charset="0"/>
              <a:cs typeface="Times New Roman" panose="02020603050405020304" pitchFamily="18" charset="0"/>
            </a:rPr>
            <a:t> /TPS Accuracy</a:t>
          </a:r>
          <a:endParaRPr lang="fr-FR" sz="2400" kern="1200" dirty="0">
            <a:latin typeface="Times New Roman" panose="02020603050405020304" pitchFamily="18" charset="0"/>
            <a:cs typeface="Times New Roman" panose="02020603050405020304" pitchFamily="18" charset="0"/>
          </a:endParaRPr>
        </a:p>
      </dsp:txBody>
      <dsp:txXfrm rot="16200000">
        <a:off x="4442543" y="1037685"/>
        <a:ext cx="2604801" cy="529431"/>
      </dsp:txXfrm>
    </dsp:sp>
    <dsp:sp modelId="{2724A147-39CF-4BF7-9864-8E7F318ED295}">
      <dsp:nvSpPr>
        <dsp:cNvPr id="0" name=""/>
        <dsp:cNvSpPr/>
      </dsp:nvSpPr>
      <dsp:spPr>
        <a:xfrm rot="5400000">
          <a:off x="5260106" y="2688242"/>
          <a:ext cx="466715" cy="397073"/>
        </a:xfrm>
        <a:prstGeom prst="flowChartExtra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2">
          <a:scrgbClr r="0" g="0" b="0"/>
        </a:fillRef>
        <a:effectRef idx="0">
          <a:scrgbClr r="0" g="0" b="0"/>
        </a:effectRef>
        <a:fontRef idx="minor"/>
      </dsp:style>
    </dsp:sp>
    <dsp:sp modelId="{A3A409BD-8D68-4F9C-92ED-134E9A48CEFB}">
      <dsp:nvSpPr>
        <dsp:cNvPr id="0" name=""/>
        <dsp:cNvSpPr/>
      </dsp:nvSpPr>
      <dsp:spPr>
        <a:xfrm>
          <a:off x="6009659" y="0"/>
          <a:ext cx="1972131" cy="3176587"/>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en-SE" sz="1800" kern="1200" dirty="0">
              <a:latin typeface="Times New Roman" panose="02020603050405020304" pitchFamily="18" charset="0"/>
              <a:cs typeface="Times New Roman" panose="02020603050405020304" pitchFamily="18" charset="0"/>
            </a:rPr>
            <a:t>IS against DKM in diff</a:t>
          </a:r>
          <a:r>
            <a:rPr lang="fr-FR" sz="1800" kern="1200" dirty="0">
              <a:latin typeface="Times New Roman" panose="02020603050405020304" pitchFamily="18" charset="0"/>
              <a:cs typeface="Times New Roman" panose="02020603050405020304" pitchFamily="18" charset="0"/>
            </a:rPr>
            <a:t>e</a:t>
          </a:r>
          <a:r>
            <a:rPr lang="en-SE" sz="1800" kern="1200" dirty="0">
              <a:latin typeface="Times New Roman" panose="02020603050405020304" pitchFamily="18" charset="0"/>
              <a:cs typeface="Times New Roman" panose="02020603050405020304" pitchFamily="18" charset="0"/>
            </a:rPr>
            <a:t>rent Dwell positions solid phantom SP34</a:t>
          </a:r>
          <a:endParaRPr lang="fr-FR" sz="1800" kern="1200" dirty="0">
            <a:latin typeface="Times New Roman" panose="02020603050405020304" pitchFamily="18" charset="0"/>
            <a:cs typeface="Times New Roman" panose="02020603050405020304" pitchFamily="18" charset="0"/>
          </a:endParaRPr>
        </a:p>
      </dsp:txBody>
      <dsp:txXfrm>
        <a:off x="6009659" y="0"/>
        <a:ext cx="1972131" cy="317658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68B50-411B-4CAD-AEBC-E8BABAA51669}" type="datetimeFigureOut">
              <a:rPr lang="fr-FR" smtClean="0"/>
              <a:t>16/09/2025</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797D30-9BA4-41C0-B9C9-978A2BF1CCF4}" type="slidenum">
              <a:rPr lang="fr-FR" smtClean="0"/>
              <a:t>‹#›</a:t>
            </a:fld>
            <a:endParaRPr lang="fr-FR"/>
          </a:p>
        </p:txBody>
      </p:sp>
    </p:spTree>
    <p:extLst>
      <p:ext uri="{BB962C8B-B14F-4D97-AF65-F5344CB8AC3E}">
        <p14:creationId xmlns:p14="http://schemas.microsoft.com/office/powerpoint/2010/main" val="654286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study is structured around three </a:t>
            </a:r>
            <a:r>
              <a:rPr lang="en-SE"/>
              <a:t>main </a:t>
            </a:r>
            <a:r>
              <a:rPr lang="en-US"/>
              <a:t>parts</a:t>
            </a:r>
            <a:endParaRPr lang="fr-FR" dirty="0"/>
          </a:p>
        </p:txBody>
      </p:sp>
      <p:sp>
        <p:nvSpPr>
          <p:cNvPr id="4" name="Slide Number Placeholder 3"/>
          <p:cNvSpPr>
            <a:spLocks noGrp="1"/>
          </p:cNvSpPr>
          <p:nvPr>
            <p:ph type="sldNum" sz="quarter" idx="5"/>
          </p:nvPr>
        </p:nvSpPr>
        <p:spPr/>
        <p:txBody>
          <a:bodyPr/>
          <a:lstStyle/>
          <a:p>
            <a:fld id="{C7797D30-9BA4-41C0-B9C9-978A2BF1CCF4}" type="slidenum">
              <a:rPr lang="fr-FR" smtClean="0"/>
              <a:t>17</a:t>
            </a:fld>
            <a:endParaRPr lang="fr-FR"/>
          </a:p>
        </p:txBody>
      </p:sp>
    </p:spTree>
    <p:extLst>
      <p:ext uri="{BB962C8B-B14F-4D97-AF65-F5344CB8AC3E}">
        <p14:creationId xmlns:p14="http://schemas.microsoft.com/office/powerpoint/2010/main" val="3434861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2EE1A-5CBF-2E77-8393-3FB5D50097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43DCE375-932B-B7CC-DA3C-2CD3F03244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E7E0AD8C-06D6-3B65-0B09-5814C525820A}"/>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8DDAB187-0361-F144-0CF7-D0408CE8C7D9}"/>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7BA1D80F-2657-B2F5-8602-F8FF838506ED}"/>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1923431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1F4E2-425F-59F1-9B00-36B57DF9C802}"/>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36CA0CE9-76F7-8573-A144-DDC7C0265E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A9B61A84-E2CF-A089-3D63-85F784E034B4}"/>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B2EF9C5C-2E26-D0AB-860A-50451A3DE066}"/>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DBC563BE-6959-B2D4-012D-241C6799FADA}"/>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3301528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580C81-87C9-2FCD-3824-4914C075B19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1F08826D-8006-B9B4-4D48-62151E566F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E9BE63F4-A539-8C66-93BC-B93C425F6E0D}"/>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C3DF4348-792C-12D3-ABED-4558736C06EA}"/>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DB53F1D6-9E78-8C79-0D52-7C2A1D0AF8EF}"/>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2541616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3EB4B-C3FB-16AB-FE6D-B72CE595E914}"/>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AEFE441F-A19C-C422-2571-A024EA7FC9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3F80CDAA-79EF-685B-F4E1-82378564FD06}"/>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5622594F-8A62-5A09-7191-4278DC48AE2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E9F0DB49-53FB-E596-7357-FF760607E496}"/>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34823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51E08-6DF8-36CD-9E54-FD2B30533F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EA5692CB-7FCC-3F21-61F9-81DC271DBD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1126BB-0406-DCAE-A636-E6A02EA1CC94}"/>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5C93DE42-7A1F-EF4E-1DFD-28166D26B4B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6A844A6B-6694-7A2C-F332-CCA6A0D15FF5}"/>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3593067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1B6F9-DCA6-F17A-DB5F-5CEE4538E015}"/>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AC6F7B30-A552-D280-DFCD-65A4B34D65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962A1CE8-BB09-A3A2-B660-50733AB74C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0C70CEFA-FE45-680E-8D5A-33643309D8D6}"/>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6" name="Footer Placeholder 5">
            <a:extLst>
              <a:ext uri="{FF2B5EF4-FFF2-40B4-BE49-F238E27FC236}">
                <a16:creationId xmlns:a16="http://schemas.microsoft.com/office/drawing/2014/main" id="{10CD0907-C7DC-A2EC-8A9C-D21790B1D15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B8E68EB0-869B-19C9-FCDC-19CC5CDCF6D8}"/>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2084633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2888E-935C-E489-8718-8D60154C9ADB}"/>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DAF99DC8-A1C2-5DCE-EA03-90D8E12782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064C2B-3DE4-3C78-53E8-688053BD0B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E0B9BA03-D492-96F8-74C6-5C19ED2CB2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4295C3-41EB-27CC-E2E8-6CCDCB9364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D2C23E1F-CB94-228D-C894-7A865A9C3CFB}"/>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8" name="Footer Placeholder 7">
            <a:extLst>
              <a:ext uri="{FF2B5EF4-FFF2-40B4-BE49-F238E27FC236}">
                <a16:creationId xmlns:a16="http://schemas.microsoft.com/office/drawing/2014/main" id="{42CAFC81-B90C-D8E1-8D81-966F2822447B}"/>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3245FB01-CE16-00C5-9F8B-B3537D133B53}"/>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465622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1800E-0471-0152-96F2-FBA4D9BDF15D}"/>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781A68BC-8DDA-4B92-DC55-E49D34BFEB91}"/>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4" name="Footer Placeholder 3">
            <a:extLst>
              <a:ext uri="{FF2B5EF4-FFF2-40B4-BE49-F238E27FC236}">
                <a16:creationId xmlns:a16="http://schemas.microsoft.com/office/drawing/2014/main" id="{A32DB43E-E32D-977D-B671-CC72D96F3479}"/>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611CD833-4A3B-D986-17BC-A9F9B40B769E}"/>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266289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F488D4-4333-87B4-8892-AAAB07F21CBA}"/>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3" name="Footer Placeholder 2">
            <a:extLst>
              <a:ext uri="{FF2B5EF4-FFF2-40B4-BE49-F238E27FC236}">
                <a16:creationId xmlns:a16="http://schemas.microsoft.com/office/drawing/2014/main" id="{6D94FE10-5FD0-0CA4-8AA8-D090C1CB1A4C}"/>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042F15F9-9A3E-6B87-75B1-93760E7FB543}"/>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1307999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F5FE0-BBB8-31D9-26A2-8608723AC2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7818A1CB-B987-3FC8-5D13-96ECCF72E3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4C4B59AE-E65B-5074-462C-8C135D1300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603060-2CCC-E626-1B7E-558341E7F623}"/>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6" name="Footer Placeholder 5">
            <a:extLst>
              <a:ext uri="{FF2B5EF4-FFF2-40B4-BE49-F238E27FC236}">
                <a16:creationId xmlns:a16="http://schemas.microsoft.com/office/drawing/2014/main" id="{C0FBD3C9-E264-B86F-6725-ABF4164DC974}"/>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422324A9-16AD-76C2-608E-CDE0C8561BF7}"/>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2741251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EF90E-BB9E-7F0D-FDDC-66FD8FE9CD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72BE5787-D776-7C9B-EF4A-19FA64FA72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4C6AAAD2-D0BD-503C-9763-D8D4036B34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EE799D-F839-E9C7-E4AD-02966A419AB0}"/>
              </a:ext>
            </a:extLst>
          </p:cNvPr>
          <p:cNvSpPr>
            <a:spLocks noGrp="1"/>
          </p:cNvSpPr>
          <p:nvPr>
            <p:ph type="dt" sz="half" idx="10"/>
          </p:nvPr>
        </p:nvSpPr>
        <p:spPr/>
        <p:txBody>
          <a:bodyPr/>
          <a:lstStyle/>
          <a:p>
            <a:fld id="{761D37AF-FF29-4D63-9989-A53277AA273A}" type="datetimeFigureOut">
              <a:rPr lang="fr-FR" smtClean="0"/>
              <a:t>16/09/2025</a:t>
            </a:fld>
            <a:endParaRPr lang="fr-FR"/>
          </a:p>
        </p:txBody>
      </p:sp>
      <p:sp>
        <p:nvSpPr>
          <p:cNvPr id="6" name="Footer Placeholder 5">
            <a:extLst>
              <a:ext uri="{FF2B5EF4-FFF2-40B4-BE49-F238E27FC236}">
                <a16:creationId xmlns:a16="http://schemas.microsoft.com/office/drawing/2014/main" id="{DDD805CC-1394-77EB-7847-95699EA3A860}"/>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374131CE-EDCF-A530-377D-20E24A15187B}"/>
              </a:ext>
            </a:extLst>
          </p:cNvPr>
          <p:cNvSpPr>
            <a:spLocks noGrp="1"/>
          </p:cNvSpPr>
          <p:nvPr>
            <p:ph type="sldNum" sz="quarter" idx="12"/>
          </p:nvPr>
        </p:nvSpPr>
        <p:spPr/>
        <p:txBody>
          <a:bodyPr/>
          <a:lstStyle/>
          <a:p>
            <a:fld id="{99DDAD4E-3F8B-42C2-BD92-7D2B99695F8C}" type="slidenum">
              <a:rPr lang="fr-FR" smtClean="0"/>
              <a:t>‹#›</a:t>
            </a:fld>
            <a:endParaRPr lang="fr-FR"/>
          </a:p>
        </p:txBody>
      </p:sp>
    </p:spTree>
    <p:extLst>
      <p:ext uri="{BB962C8B-B14F-4D97-AF65-F5344CB8AC3E}">
        <p14:creationId xmlns:p14="http://schemas.microsoft.com/office/powerpoint/2010/main" val="836271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442D2D-9D9A-F753-EB44-45BD4C3B8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6D50CD23-C67A-3205-80DE-6CEC6A521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F9524153-52C4-7D68-A5B3-7C00739B14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1D37AF-FF29-4D63-9989-A53277AA273A}" type="datetimeFigureOut">
              <a:rPr lang="fr-FR" smtClean="0"/>
              <a:t>16/09/2025</a:t>
            </a:fld>
            <a:endParaRPr lang="fr-FR"/>
          </a:p>
        </p:txBody>
      </p:sp>
      <p:sp>
        <p:nvSpPr>
          <p:cNvPr id="5" name="Footer Placeholder 4">
            <a:extLst>
              <a:ext uri="{FF2B5EF4-FFF2-40B4-BE49-F238E27FC236}">
                <a16:creationId xmlns:a16="http://schemas.microsoft.com/office/drawing/2014/main" id="{3CA2367C-3715-C869-F496-575DB89DF0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a16="http://schemas.microsoft.com/office/drawing/2014/main" id="{A8BBAA15-9912-9190-B03C-25A51F675F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DAD4E-3F8B-42C2-BD92-7D2B99695F8C}" type="slidenum">
              <a:rPr lang="fr-FR" smtClean="0"/>
              <a:t>‹#›</a:t>
            </a:fld>
            <a:endParaRPr lang="fr-FR"/>
          </a:p>
        </p:txBody>
      </p:sp>
    </p:spTree>
    <p:extLst>
      <p:ext uri="{BB962C8B-B14F-4D97-AF65-F5344CB8AC3E}">
        <p14:creationId xmlns:p14="http://schemas.microsoft.com/office/powerpoint/2010/main" val="1861509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didatticarte.it/Blog/?p=7872"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4.jpeg"/><Relationship Id="rId2" Type="http://schemas.openxmlformats.org/officeDocument/2006/relationships/image" Target="../media/image9.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33.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2.xml"/><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didatticarte.it/Blog/?p=7872"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didatticarte.it/Blog/?p=787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didatticarte.it/Blog/?p=7872"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hyperlink" Target="https://de.wikipedia.org/wiki/Pal%C3%A4stinensische_Kufiya"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didatticarte.it/Blog/?p=7872" TargetMode="External"/><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webp"/><Relationship Id="rId4" Type="http://schemas.openxmlformats.org/officeDocument/2006/relationships/image" Target="../media/image13.jpeg"/><Relationship Id="rId9" Type="http://schemas.openxmlformats.org/officeDocument/2006/relationships/image" Target="../media/image18.jpeg"/></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2.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8.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20.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19204-440A-A426-B129-CD3570BD62C5}"/>
              </a:ext>
            </a:extLst>
          </p:cNvPr>
          <p:cNvSpPr>
            <a:spLocks noGrp="1"/>
          </p:cNvSpPr>
          <p:nvPr>
            <p:ph type="ctrTitle"/>
          </p:nvPr>
        </p:nvSpPr>
        <p:spPr>
          <a:xfrm>
            <a:off x="1929384" y="1250198"/>
            <a:ext cx="8738616" cy="1674182"/>
          </a:xfrm>
        </p:spPr>
        <p:txBody>
          <a:bodyPr>
            <a:normAutofit fontScale="90000"/>
          </a:bodyPr>
          <a:lstStyle/>
          <a:p>
            <a:r>
              <a:rPr lang="en-US" sz="4000" dirty="0"/>
              <a:t>Evaluation of Treatment Planning System (TPS) Accuracy in Brachytherapy Using Analytical Dose Calculation Methods</a:t>
            </a:r>
            <a:endParaRPr lang="fr-FR" dirty="0"/>
          </a:p>
        </p:txBody>
      </p:sp>
      <p:sp>
        <p:nvSpPr>
          <p:cNvPr id="3" name="Subtitle 2">
            <a:extLst>
              <a:ext uri="{FF2B5EF4-FFF2-40B4-BE49-F238E27FC236}">
                <a16:creationId xmlns:a16="http://schemas.microsoft.com/office/drawing/2014/main" id="{86B52459-3C9A-5DC3-81B0-D05482B60E93}"/>
              </a:ext>
            </a:extLst>
          </p:cNvPr>
          <p:cNvSpPr>
            <a:spLocks noGrp="1"/>
          </p:cNvSpPr>
          <p:nvPr>
            <p:ph type="subTitle" idx="1"/>
          </p:nvPr>
        </p:nvSpPr>
        <p:spPr>
          <a:xfrm>
            <a:off x="4496789" y="2900432"/>
            <a:ext cx="5847588" cy="1655762"/>
          </a:xfrm>
        </p:spPr>
        <p:txBody>
          <a:bodyPr/>
          <a:lstStyle/>
          <a:p>
            <a:r>
              <a:rPr lang="en-SE" dirty="0">
                <a:solidFill>
                  <a:srgbClr val="0070C0"/>
                </a:solidFill>
              </a:rPr>
              <a:t>T</a:t>
            </a:r>
            <a:r>
              <a:rPr lang="en-US" dirty="0">
                <a:solidFill>
                  <a:srgbClr val="0070C0"/>
                </a:solidFill>
              </a:rPr>
              <a:t>he 4th African Conference of Fundamental Physics and Applications, </a:t>
            </a:r>
            <a:r>
              <a:rPr lang="en-US" b="1" dirty="0">
                <a:solidFill>
                  <a:srgbClr val="0070C0"/>
                </a:solidFill>
              </a:rPr>
              <a:t>ACP2025</a:t>
            </a:r>
            <a:endParaRPr lang="fr-FR" dirty="0">
              <a:solidFill>
                <a:srgbClr val="0070C0"/>
              </a:solidFill>
            </a:endParaRPr>
          </a:p>
        </p:txBody>
      </p:sp>
      <p:pic>
        <p:nvPicPr>
          <p:cNvPr id="1026" name="Picture 2" descr="All Étiqueté &quot;Motif zellige&quot; - MAR © | La marque des Marocains du monde">
            <a:extLst>
              <a:ext uri="{FF2B5EF4-FFF2-40B4-BE49-F238E27FC236}">
                <a16:creationId xmlns:a16="http://schemas.microsoft.com/office/drawing/2014/main" id="{05545382-F865-F322-7F2D-001D54F87CA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8485" r="23492" b="9333"/>
          <a:stretch/>
        </p:blipFill>
        <p:spPr bwMode="auto">
          <a:xfrm>
            <a:off x="0" y="0"/>
            <a:ext cx="1817914" cy="6858000"/>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1028" name="Picture 4" descr="Mosquée Koutoubia, un monument iconique de Marrakech">
            <a:extLst>
              <a:ext uri="{FF2B5EF4-FFF2-40B4-BE49-F238E27FC236}">
                <a16:creationId xmlns:a16="http://schemas.microsoft.com/office/drawing/2014/main" id="{C84D8F73-17B9-4DE2-FCBA-097965C744B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047" r="35650" b="3527"/>
          <a:stretch/>
        </p:blipFill>
        <p:spPr bwMode="auto">
          <a:xfrm>
            <a:off x="10478200" y="4363419"/>
            <a:ext cx="1654629" cy="25195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p of Morocco - The Ultimate Guide">
            <a:extLst>
              <a:ext uri="{FF2B5EF4-FFF2-40B4-BE49-F238E27FC236}">
                <a16:creationId xmlns:a16="http://schemas.microsoft.com/office/drawing/2014/main" id="{722AFB46-7107-009A-0D63-BFB665704E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8200" y="2615241"/>
            <a:ext cx="1772969" cy="17966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rueBeam | Varian">
            <a:extLst>
              <a:ext uri="{FF2B5EF4-FFF2-40B4-BE49-F238E27FC236}">
                <a16:creationId xmlns:a16="http://schemas.microsoft.com/office/drawing/2014/main" id="{EBF254FE-33D2-6D78-6383-1A687DFA7817}"/>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3000" b="91400" l="10000" r="93950">
                        <a14:foregroundMark x1="33200" y1="12800" x2="33200" y2="12800"/>
                        <a14:foregroundMark x1="44400" y1="5067" x2="44400" y2="5067"/>
                        <a14:foregroundMark x1="54350" y1="3000" x2="54350" y2="3000"/>
                        <a14:foregroundMark x1="74900" y1="76733" x2="74900" y2="76733"/>
                        <a14:foregroundMark x1="71200" y1="91267" x2="71200" y2="91267"/>
                        <a14:foregroundMark x1="76900" y1="58000" x2="76900" y2="58000"/>
                        <a14:foregroundMark x1="80750" y1="59200" x2="80750" y2="59200"/>
                        <a14:foregroundMark x1="70900" y1="59200" x2="70900" y2="59200"/>
                        <a14:foregroundMark x1="74900" y1="59000" x2="74900" y2="59000"/>
                        <a14:foregroundMark x1="83800" y1="59000" x2="83800" y2="59000"/>
                        <a14:foregroundMark x1="85950" y1="59600" x2="87950" y2="59600"/>
                        <a14:foregroundMark x1="86250" y1="67133" x2="92550" y2="68600"/>
                        <a14:foregroundMark x1="93450" y1="73733" x2="93450" y2="73733"/>
                        <a14:foregroundMark x1="88250" y1="58600" x2="88250" y2="58600"/>
                        <a14:foregroundMark x1="58550" y1="56533" x2="58550" y2="56533"/>
                        <a14:foregroundMark x1="58750" y1="56467" x2="60450" y2="56667"/>
                        <a14:foregroundMark x1="60850" y1="56800" x2="68150" y2="57733"/>
                        <a14:foregroundMark x1="64750" y1="56800" x2="65900" y2="56800"/>
                        <a14:foregroundMark x1="68000" y1="56933" x2="68950" y2="57000"/>
                        <a14:foregroundMark x1="72650" y1="57133" x2="73400" y2="57133"/>
                        <a14:foregroundMark x1="72750" y1="56800" x2="75050" y2="56867"/>
                        <a14:foregroundMark x1="89550" y1="59533" x2="89550" y2="59533"/>
                        <a14:foregroundMark x1="89650" y1="58200" x2="89650" y2="58200"/>
                        <a14:foregroundMark x1="89750" y1="61000" x2="89750" y2="61000"/>
                        <a14:foregroundMark x1="93150" y1="72933" x2="93950" y2="77600"/>
                        <a14:foregroundMark x1="71850" y1="71867" x2="79700" y2="72067"/>
                        <a14:foregroundMark x1="79700" y1="72067" x2="84700" y2="71600"/>
                        <a14:foregroundMark x1="64250" y1="69533" x2="67550" y2="69667"/>
                        <a14:foregroundMark x1="63650" y1="65800" x2="63650" y2="65800"/>
                        <a14:foregroundMark x1="65850" y1="91867" x2="76600" y2="90867"/>
                        <a14:foregroundMark x1="76600" y1="90867" x2="84650" y2="91400"/>
                        <a14:foregroundMark x1="84650" y1="91400" x2="88950" y2="91200"/>
                        <a14:foregroundMark x1="48950" y1="73067" x2="48600" y2="82000"/>
                        <a14:foregroundMark x1="57250" y1="45333" x2="57200" y2="52267"/>
                        <a14:foregroundMark x1="56900" y1="44267" x2="56900" y2="44267"/>
                        <a14:foregroundMark x1="26150" y1="16400" x2="27650" y2="16000"/>
                        <a14:foregroundMark x1="13000" y1="21267" x2="10400" y2="32933"/>
                        <a14:foregroundMark x1="10400" y1="32933" x2="10400" y2="32933"/>
                        <a14:foregroundMark x1="16050" y1="19867" x2="20850" y2="17133"/>
                        <a14:foregroundMark x1="21400" y1="16733" x2="23250" y2="16400"/>
                        <a14:foregroundMark x1="28450" y1="14733" x2="28900" y2="14733"/>
                      </a14:backgroundRemoval>
                    </a14:imgEffect>
                  </a14:imgLayer>
                </a14:imgProps>
              </a:ext>
              <a:ext uri="{28A0092B-C50C-407E-A947-70E740481C1C}">
                <a14:useLocalDpi xmlns:a14="http://schemas.microsoft.com/office/drawing/2010/main" val="0"/>
              </a:ext>
            </a:extLst>
          </a:blip>
          <a:srcRect/>
          <a:stretch>
            <a:fillRect/>
          </a:stretch>
        </p:blipFill>
        <p:spPr bwMode="auto">
          <a:xfrm>
            <a:off x="4786245" y="5233493"/>
            <a:ext cx="2123834" cy="15928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A70D3A2-194D-33DF-2072-B18BDFA92594}"/>
              </a:ext>
            </a:extLst>
          </p:cNvPr>
          <p:cNvPicPr>
            <a:picLocks noChangeAspect="1"/>
          </p:cNvPicPr>
          <p:nvPr/>
        </p:nvPicPr>
        <p:blipFill>
          <a:blip r:embed="rId7"/>
          <a:stretch>
            <a:fillRect/>
          </a:stretch>
        </p:blipFill>
        <p:spPr>
          <a:xfrm>
            <a:off x="1817914" y="0"/>
            <a:ext cx="5277830" cy="809878"/>
          </a:xfrm>
          <a:prstGeom prst="rect">
            <a:avLst/>
          </a:prstGeom>
          <a:gradFill>
            <a:gsLst>
              <a:gs pos="0">
                <a:srgbClr val="F0EDE6">
                  <a:alpha val="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pic>
        <p:nvPicPr>
          <p:cNvPr id="1034" name="Picture 10" descr="Digitalisation : L'Université Cadi Ayyad passe en mode smart | The Rolling  Notes">
            <a:extLst>
              <a:ext uri="{FF2B5EF4-FFF2-40B4-BE49-F238E27FC236}">
                <a16:creationId xmlns:a16="http://schemas.microsoft.com/office/drawing/2014/main" id="{94EC875D-4398-9BB5-6B4F-F8F6999C138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4493" b="6520"/>
          <a:stretch/>
        </p:blipFill>
        <p:spPr bwMode="auto">
          <a:xfrm>
            <a:off x="7095744" y="0"/>
            <a:ext cx="5096256" cy="80987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rachytherapy - Cancer Treatment, External Radiotherapy">
            <a:extLst>
              <a:ext uri="{FF2B5EF4-FFF2-40B4-BE49-F238E27FC236}">
                <a16:creationId xmlns:a16="http://schemas.microsoft.com/office/drawing/2014/main" id="{FB9ED1CA-223C-6E28-0699-E17409F7D0E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43948" y="2900977"/>
            <a:ext cx="2025270" cy="180645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38" name="Picture 14" descr="Brachytherapy - Onco Life Hospitals">
            <a:extLst>
              <a:ext uri="{FF2B5EF4-FFF2-40B4-BE49-F238E27FC236}">
                <a16:creationId xmlns:a16="http://schemas.microsoft.com/office/drawing/2014/main" id="{59D3CE86-299F-4848-0A1C-5CB4219D66D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12008" y="4405612"/>
            <a:ext cx="1762095" cy="165576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AA4DB05-F9D1-1980-441A-33E442FC1743}"/>
              </a:ext>
            </a:extLst>
          </p:cNvPr>
          <p:cNvSpPr txBox="1"/>
          <p:nvPr/>
        </p:nvSpPr>
        <p:spPr>
          <a:xfrm>
            <a:off x="6236623" y="4107268"/>
            <a:ext cx="4363527" cy="1477328"/>
          </a:xfrm>
          <a:prstGeom prst="rect">
            <a:avLst/>
          </a:prstGeom>
          <a:noFill/>
        </p:spPr>
        <p:txBody>
          <a:bodyPr wrap="square" rtlCol="0">
            <a:spAutoFit/>
          </a:bodyPr>
          <a:lstStyle/>
          <a:p>
            <a:r>
              <a:rPr lang="en-SE" dirty="0"/>
              <a:t>Authors:</a:t>
            </a:r>
          </a:p>
          <a:p>
            <a:r>
              <a:rPr lang="fr-FR" dirty="0"/>
              <a:t>AZAIRI F.</a:t>
            </a:r>
            <a:r>
              <a:rPr lang="fr-FR" baseline="30000" dirty="0"/>
              <a:t>1</a:t>
            </a:r>
            <a:r>
              <a:rPr lang="fr-FR" dirty="0"/>
              <a:t>, GHASSOUN J.*</a:t>
            </a:r>
            <a:r>
              <a:rPr lang="fr-FR" baseline="30000" dirty="0"/>
              <a:t>1</a:t>
            </a:r>
            <a:r>
              <a:rPr lang="fr-FR" dirty="0"/>
              <a:t> B</a:t>
            </a:r>
            <a:r>
              <a:rPr lang="en-SE" dirty="0"/>
              <a:t>E</a:t>
            </a:r>
            <a:r>
              <a:rPr lang="fr-FR" dirty="0"/>
              <a:t>CHCHAR R.</a:t>
            </a:r>
            <a:r>
              <a:rPr lang="fr-FR" baseline="30000" dirty="0"/>
              <a:t>1</a:t>
            </a:r>
            <a:r>
              <a:rPr lang="en-SE" baseline="30000" dirty="0"/>
              <a:t> </a:t>
            </a:r>
            <a:r>
              <a:rPr lang="en-SE" dirty="0" err="1"/>
              <a:t>Kabrane</a:t>
            </a:r>
            <a:r>
              <a:rPr lang="en-SE" dirty="0"/>
              <a:t> S. </a:t>
            </a:r>
            <a:r>
              <a:rPr lang="fr-FR" baseline="30000" dirty="0"/>
              <a:t>1</a:t>
            </a:r>
            <a:r>
              <a:rPr lang="en-SE" dirty="0"/>
              <a:t>.</a:t>
            </a:r>
          </a:p>
          <a:p>
            <a:endParaRPr lang="en-SE" baseline="30000" dirty="0"/>
          </a:p>
          <a:p>
            <a:r>
              <a:rPr lang="en-US" sz="1200" i="1" dirty="0"/>
              <a:t>EPRA, Department of physics, Faculty of Sciences </a:t>
            </a:r>
            <a:r>
              <a:rPr lang="en-US" sz="1200" i="1" dirty="0" err="1"/>
              <a:t>Semlalia</a:t>
            </a:r>
            <a:r>
              <a:rPr lang="en-US" sz="1200" i="1" dirty="0"/>
              <a:t> PO Box: 2390, 40000 Marrakech, Morocco</a:t>
            </a:r>
          </a:p>
        </p:txBody>
      </p:sp>
    </p:spTree>
    <p:extLst>
      <p:ext uri="{BB962C8B-B14F-4D97-AF65-F5344CB8AC3E}">
        <p14:creationId xmlns:p14="http://schemas.microsoft.com/office/powerpoint/2010/main" val="2638370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83D8C-72E8-F6EE-3CBC-A5A8CC9D83C6}"/>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D9E80B33-AA30-9C2A-23F1-6E23142773C3}"/>
              </a:ext>
            </a:extLst>
          </p:cNvPr>
          <p:cNvPicPr>
            <a:picLocks noChangeAspect="1"/>
          </p:cNvPicPr>
          <p:nvPr/>
        </p:nvPicPr>
        <p:blipFill>
          <a:blip r:embed="rId2"/>
          <a:stretch>
            <a:fillRect/>
          </a:stretch>
        </p:blipFill>
        <p:spPr>
          <a:xfrm>
            <a:off x="40816" y="0"/>
            <a:ext cx="12151184" cy="6875611"/>
          </a:xfrm>
          <a:prstGeom prst="rect">
            <a:avLst/>
          </a:prstGeom>
        </p:spPr>
      </p:pic>
      <p:sp>
        <p:nvSpPr>
          <p:cNvPr id="4" name="Rectangle 3">
            <a:extLst>
              <a:ext uri="{FF2B5EF4-FFF2-40B4-BE49-F238E27FC236}">
                <a16:creationId xmlns:a16="http://schemas.microsoft.com/office/drawing/2014/main" id="{2EF29569-B1B3-D4B8-518F-9F5C24CDCB08}"/>
              </a:ext>
            </a:extLst>
          </p:cNvPr>
          <p:cNvSpPr/>
          <p:nvPr/>
        </p:nvSpPr>
        <p:spPr>
          <a:xfrm>
            <a:off x="0" y="1184459"/>
            <a:ext cx="11648661" cy="45214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SE" sz="13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MATERALS &amp; METHODS</a:t>
            </a:r>
            <a:endParaRPr lang="fr-FR" sz="13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7953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0D9AEE-0B89-8D03-94AE-E92E63CEF1A4}"/>
              </a:ext>
            </a:extLst>
          </p:cNvPr>
          <p:cNvPicPr>
            <a:picLocks noChangeAspect="1"/>
          </p:cNvPicPr>
          <p:nvPr/>
        </p:nvPicPr>
        <p:blipFill>
          <a:blip r:embed="rId2"/>
          <a:stretch>
            <a:fillRect/>
          </a:stretch>
        </p:blipFill>
        <p:spPr>
          <a:xfrm>
            <a:off x="40816" y="0"/>
            <a:ext cx="12151184" cy="6875611"/>
          </a:xfrm>
          <a:prstGeom prst="rect">
            <a:avLst/>
          </a:prstGeom>
        </p:spPr>
      </p:pic>
      <p:pic>
        <p:nvPicPr>
          <p:cNvPr id="11" name="Picture 10">
            <a:extLst>
              <a:ext uri="{FF2B5EF4-FFF2-40B4-BE49-F238E27FC236}">
                <a16:creationId xmlns:a16="http://schemas.microsoft.com/office/drawing/2014/main" id="{EF8C780F-8F01-0AB3-625D-A566E60CD6A1}"/>
              </a:ext>
            </a:extLst>
          </p:cNvPr>
          <p:cNvPicPr>
            <a:picLocks noChangeAspect="1"/>
          </p:cNvPicPr>
          <p:nvPr/>
        </p:nvPicPr>
        <p:blipFill>
          <a:blip r:embed="rId3"/>
          <a:stretch>
            <a:fillRect/>
          </a:stretch>
        </p:blipFill>
        <p:spPr>
          <a:xfrm>
            <a:off x="7449313" y="694944"/>
            <a:ext cx="4571999" cy="1508760"/>
          </a:xfrm>
          <a:prstGeom prst="rect">
            <a:avLst/>
          </a:prstGeom>
        </p:spPr>
      </p:pic>
      <p:sp>
        <p:nvSpPr>
          <p:cNvPr id="12" name="TextBox 11">
            <a:extLst>
              <a:ext uri="{FF2B5EF4-FFF2-40B4-BE49-F238E27FC236}">
                <a16:creationId xmlns:a16="http://schemas.microsoft.com/office/drawing/2014/main" id="{10265348-FA20-C344-54AF-2CD7E733FDB7}"/>
              </a:ext>
            </a:extLst>
          </p:cNvPr>
          <p:cNvSpPr txBox="1"/>
          <p:nvPr/>
        </p:nvSpPr>
        <p:spPr>
          <a:xfrm>
            <a:off x="8116824" y="3054096"/>
            <a:ext cx="3904488" cy="646331"/>
          </a:xfrm>
          <a:prstGeom prst="rect">
            <a:avLst/>
          </a:prstGeom>
          <a:noFill/>
        </p:spPr>
        <p:txBody>
          <a:bodyPr wrap="square" rtlCol="0">
            <a:spAutoFit/>
          </a:bodyPr>
          <a:lstStyle/>
          <a:p>
            <a:r>
              <a:rPr lang="en-SE" dirty="0">
                <a:latin typeface="Times New Roman" panose="02020603050405020304" pitchFamily="18" charset="0"/>
                <a:cs typeface="Times New Roman" panose="02020603050405020304" pitchFamily="18" charset="0"/>
              </a:rPr>
              <a:t>60Co </a:t>
            </a:r>
            <a:r>
              <a:rPr lang="fr-FR" dirty="0">
                <a:latin typeface="Times New Roman" panose="02020603050405020304" pitchFamily="18" charset="0"/>
                <a:cs typeface="Times New Roman" panose="02020603050405020304" pitchFamily="18" charset="0"/>
              </a:rPr>
              <a:t>BEBIG</a:t>
            </a:r>
            <a:r>
              <a:rPr lang="en-SE" dirty="0">
                <a:latin typeface="Times New Roman" panose="02020603050405020304" pitchFamily="18" charset="0"/>
                <a:cs typeface="Times New Roman" panose="02020603050405020304" pitchFamily="18" charset="0"/>
              </a:rPr>
              <a:t> HDR A0.86 source geometry</a:t>
            </a:r>
            <a:endParaRPr lang="fr-FR" dirty="0">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0B91F73D-D658-D640-B148-3030A01B7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516" y="51725"/>
            <a:ext cx="2167128" cy="2889504"/>
          </a:xfrm>
          <a:prstGeom prst="rect">
            <a:avLst/>
          </a:prstGeom>
        </p:spPr>
      </p:pic>
      <p:sp>
        <p:nvSpPr>
          <p:cNvPr id="18" name="TextBox 17">
            <a:extLst>
              <a:ext uri="{FF2B5EF4-FFF2-40B4-BE49-F238E27FC236}">
                <a16:creationId xmlns:a16="http://schemas.microsoft.com/office/drawing/2014/main" id="{95425F8D-53D4-3101-9057-621E0F27B57A}"/>
              </a:ext>
            </a:extLst>
          </p:cNvPr>
          <p:cNvSpPr txBox="1"/>
          <p:nvPr/>
        </p:nvSpPr>
        <p:spPr>
          <a:xfrm>
            <a:off x="170688" y="3184911"/>
            <a:ext cx="3715512" cy="923330"/>
          </a:xfrm>
          <a:prstGeom prst="rect">
            <a:avLst/>
          </a:prstGeom>
          <a:noFill/>
        </p:spPr>
        <p:txBody>
          <a:bodyPr wrap="square" rtlCol="0">
            <a:spAutoFit/>
          </a:bodyPr>
          <a:lstStyle/>
          <a:p>
            <a:r>
              <a:rPr lang="en-SE" dirty="0">
                <a:latin typeface="Times New Roman" panose="02020603050405020304" pitchFamily="18" charset="0"/>
                <a:cs typeface="Times New Roman" panose="02020603050405020304" pitchFamily="18" charset="0"/>
              </a:rPr>
              <a:t>60Co HDR Multisource </a:t>
            </a:r>
            <a:r>
              <a:rPr lang="en-SE" dirty="0" err="1">
                <a:latin typeface="Times New Roman" panose="02020603050405020304" pitchFamily="18" charset="0"/>
                <a:cs typeface="Times New Roman" panose="02020603050405020304" pitchFamily="18" charset="0"/>
              </a:rPr>
              <a:t>afterloader</a:t>
            </a:r>
            <a:r>
              <a:rPr lang="en-SE" dirty="0">
                <a:latin typeface="Times New Roman" panose="02020603050405020304" pitchFamily="18" charset="0"/>
                <a:cs typeface="Times New Roman" panose="02020603050405020304" pitchFamily="18" charset="0"/>
              </a:rPr>
              <a:t> by </a:t>
            </a:r>
            <a:r>
              <a:rPr lang="fr-FR" altLang="fr-FR" dirty="0">
                <a:latin typeface="Times New Roman" panose="02020603050405020304" pitchFamily="18" charset="0"/>
                <a:cs typeface="Times New Roman" panose="02020603050405020304" pitchFamily="18" charset="0"/>
              </a:rPr>
              <a:t>Eckert &amp; Ziegler </a:t>
            </a:r>
          </a:p>
          <a:p>
            <a:endParaRPr lang="fr-FR" dirty="0">
              <a:latin typeface="Times New Roman" panose="02020603050405020304" pitchFamily="18" charset="0"/>
              <a:cs typeface="Times New Roman" panose="02020603050405020304" pitchFamily="18" charset="0"/>
            </a:endParaRPr>
          </a:p>
        </p:txBody>
      </p:sp>
      <p:pic>
        <p:nvPicPr>
          <p:cNvPr id="21" name="Picture 20">
            <a:extLst>
              <a:ext uri="{FF2B5EF4-FFF2-40B4-BE49-F238E27FC236}">
                <a16:creationId xmlns:a16="http://schemas.microsoft.com/office/drawing/2014/main" id="{FC1FE48C-49C4-63D0-F9D6-17D6C351FE41}"/>
              </a:ext>
            </a:extLst>
          </p:cNvPr>
          <p:cNvPicPr>
            <a:picLocks noChangeAspect="1"/>
          </p:cNvPicPr>
          <p:nvPr/>
        </p:nvPicPr>
        <p:blipFill>
          <a:blip r:embed="rId5">
            <a:extLst>
              <a:ext uri="{28A0092B-C50C-407E-A947-70E740481C1C}">
                <a14:useLocalDpi xmlns:a14="http://schemas.microsoft.com/office/drawing/2010/main" val="0"/>
              </a:ext>
            </a:extLst>
          </a:blip>
          <a:srcRect l="12833" t="4533" r="10666" b="6244"/>
          <a:stretch/>
        </p:blipFill>
        <p:spPr>
          <a:xfrm>
            <a:off x="3874741" y="95989"/>
            <a:ext cx="2974116" cy="2601558"/>
          </a:xfrm>
          <a:prstGeom prst="rect">
            <a:avLst/>
          </a:prstGeom>
        </p:spPr>
      </p:pic>
      <p:sp>
        <p:nvSpPr>
          <p:cNvPr id="22" name="TextBox 21">
            <a:extLst>
              <a:ext uri="{FF2B5EF4-FFF2-40B4-BE49-F238E27FC236}">
                <a16:creationId xmlns:a16="http://schemas.microsoft.com/office/drawing/2014/main" id="{70AC0868-AA1D-DC1C-D357-4C6D0A15384E}"/>
              </a:ext>
            </a:extLst>
          </p:cNvPr>
          <p:cNvSpPr txBox="1"/>
          <p:nvPr/>
        </p:nvSpPr>
        <p:spPr>
          <a:xfrm>
            <a:off x="4017264" y="2922818"/>
            <a:ext cx="3715512" cy="923330"/>
          </a:xfrm>
          <a:prstGeom prst="rect">
            <a:avLst/>
          </a:prstGeom>
          <a:noFill/>
        </p:spPr>
        <p:txBody>
          <a:bodyPr wrap="square" rtlCol="0">
            <a:spAutoFit/>
          </a:bodyPr>
          <a:lstStyle/>
          <a:p>
            <a:r>
              <a:rPr lang="en-SE" dirty="0">
                <a:latin typeface="Times New Roman" panose="02020603050405020304" pitchFamily="18" charset="0"/>
                <a:cs typeface="Times New Roman" panose="02020603050405020304" pitchFamily="18" charset="0"/>
              </a:rPr>
              <a:t>60Co HDR </a:t>
            </a:r>
            <a:r>
              <a:rPr lang="en-SE" dirty="0" err="1">
                <a:latin typeface="Times New Roman" panose="02020603050405020304" pitchFamily="18" charset="0"/>
                <a:cs typeface="Times New Roman" panose="02020603050405020304" pitchFamily="18" charset="0"/>
              </a:rPr>
              <a:t>afterloading</a:t>
            </a:r>
            <a:r>
              <a:rPr lang="en-SE" dirty="0">
                <a:latin typeface="Times New Roman" panose="02020603050405020304" pitchFamily="18" charset="0"/>
                <a:cs typeface="Times New Roman" panose="02020603050405020304" pitchFamily="18" charset="0"/>
              </a:rPr>
              <a:t> multisource software by </a:t>
            </a:r>
            <a:r>
              <a:rPr lang="fr-FR" altLang="fr-FR" dirty="0">
                <a:latin typeface="Times New Roman" panose="02020603050405020304" pitchFamily="18" charset="0"/>
                <a:cs typeface="Times New Roman" panose="02020603050405020304" pitchFamily="18" charset="0"/>
              </a:rPr>
              <a:t>Eckert &amp; Ziegler </a:t>
            </a:r>
          </a:p>
          <a:p>
            <a:endParaRPr lang="fr-FR" dirty="0">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43E901EB-970A-6A89-EE72-57E89988EB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6542" y="3972882"/>
            <a:ext cx="2881657" cy="2170374"/>
          </a:xfrm>
          <a:prstGeom prst="rect">
            <a:avLst/>
          </a:prstGeom>
        </p:spPr>
      </p:pic>
      <p:pic>
        <p:nvPicPr>
          <p:cNvPr id="26" name="Picture 25">
            <a:extLst>
              <a:ext uri="{FF2B5EF4-FFF2-40B4-BE49-F238E27FC236}">
                <a16:creationId xmlns:a16="http://schemas.microsoft.com/office/drawing/2014/main" id="{49BC21E0-F8B5-9881-FBAD-6262C6C4BB74}"/>
              </a:ext>
            </a:extLst>
          </p:cNvPr>
          <p:cNvPicPr>
            <a:picLocks noChangeAspect="1"/>
          </p:cNvPicPr>
          <p:nvPr/>
        </p:nvPicPr>
        <p:blipFill>
          <a:blip r:embed="rId7">
            <a:extLst>
              <a:ext uri="{28A0092B-C50C-407E-A947-70E740481C1C}">
                <a14:useLocalDpi xmlns:a14="http://schemas.microsoft.com/office/drawing/2010/main" val="0"/>
              </a:ext>
            </a:extLst>
          </a:blip>
          <a:srcRect l="7134" t="14793" r="10199" b="18807"/>
          <a:stretch/>
        </p:blipFill>
        <p:spPr>
          <a:xfrm>
            <a:off x="1861031" y="3964415"/>
            <a:ext cx="3602763" cy="2170374"/>
          </a:xfrm>
          <a:prstGeom prst="rect">
            <a:avLst/>
          </a:prstGeom>
        </p:spPr>
      </p:pic>
      <p:sp>
        <p:nvSpPr>
          <p:cNvPr id="27" name="TextBox 26">
            <a:extLst>
              <a:ext uri="{FF2B5EF4-FFF2-40B4-BE49-F238E27FC236}">
                <a16:creationId xmlns:a16="http://schemas.microsoft.com/office/drawing/2014/main" id="{243C0A86-2E42-6ADC-850F-C4DA7C83C233}"/>
              </a:ext>
            </a:extLst>
          </p:cNvPr>
          <p:cNvSpPr txBox="1"/>
          <p:nvPr/>
        </p:nvSpPr>
        <p:spPr>
          <a:xfrm>
            <a:off x="3246120" y="6216614"/>
            <a:ext cx="5568696" cy="369332"/>
          </a:xfrm>
          <a:prstGeom prst="rect">
            <a:avLst/>
          </a:prstGeom>
          <a:noFill/>
        </p:spPr>
        <p:txBody>
          <a:bodyPr wrap="square" rtlCol="0">
            <a:spAutoFit/>
          </a:bodyPr>
          <a:lstStyle/>
          <a:p>
            <a:r>
              <a:rPr lang="en-SE" dirty="0">
                <a:latin typeface="Times New Roman" panose="02020603050405020304" pitchFamily="18" charset="0"/>
                <a:cs typeface="Times New Roman" panose="02020603050405020304" pitchFamily="18" charset="0"/>
              </a:rPr>
              <a:t>TPS </a:t>
            </a:r>
            <a:r>
              <a:rPr lang="en-SE" dirty="0" err="1">
                <a:latin typeface="Times New Roman" panose="02020603050405020304" pitchFamily="18" charset="0"/>
                <a:cs typeface="Times New Roman" panose="02020603050405020304" pitchFamily="18" charset="0"/>
              </a:rPr>
              <a:t>HDRplus</a:t>
            </a:r>
            <a:r>
              <a:rPr lang="en-SE" dirty="0">
                <a:latin typeface="Times New Roman" panose="02020603050405020304" pitchFamily="18" charset="0"/>
                <a:cs typeface="Times New Roman" panose="02020603050405020304" pitchFamily="18" charset="0"/>
              </a:rPr>
              <a:t> version of 3.0</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024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174A926-452E-3AF3-8011-1B569FADA6CF}"/>
              </a:ext>
            </a:extLst>
          </p:cNvPr>
          <p:cNvPicPr>
            <a:picLocks noChangeAspect="1"/>
          </p:cNvPicPr>
          <p:nvPr/>
        </p:nvPicPr>
        <p:blipFill>
          <a:blip r:embed="rId2"/>
          <a:stretch>
            <a:fillRect/>
          </a:stretch>
        </p:blipFill>
        <p:spPr>
          <a:xfrm>
            <a:off x="40816" y="0"/>
            <a:ext cx="12151184" cy="6875611"/>
          </a:xfrm>
          <a:prstGeom prst="rect">
            <a:avLst/>
          </a:prstGeom>
        </p:spPr>
      </p:pic>
      <p:pic>
        <p:nvPicPr>
          <p:cNvPr id="11" name="Picture 10">
            <a:extLst>
              <a:ext uri="{FF2B5EF4-FFF2-40B4-BE49-F238E27FC236}">
                <a16:creationId xmlns:a16="http://schemas.microsoft.com/office/drawing/2014/main" id="{DB7CF5B7-F23A-51A1-5108-7D38C3E1087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16200000">
            <a:off x="870220" y="1966030"/>
            <a:ext cx="2164451" cy="3361762"/>
          </a:xfrm>
          <a:prstGeom prst="rect">
            <a:avLst/>
          </a:prstGeom>
        </p:spPr>
      </p:pic>
      <p:sp>
        <p:nvSpPr>
          <p:cNvPr id="12" name="TextBox 11">
            <a:extLst>
              <a:ext uri="{FF2B5EF4-FFF2-40B4-BE49-F238E27FC236}">
                <a16:creationId xmlns:a16="http://schemas.microsoft.com/office/drawing/2014/main" id="{7B1D04E9-EB51-E209-AB6F-2FBBB0244D97}"/>
              </a:ext>
            </a:extLst>
          </p:cNvPr>
          <p:cNvSpPr txBox="1"/>
          <p:nvPr/>
        </p:nvSpPr>
        <p:spPr>
          <a:xfrm>
            <a:off x="271565" y="4726007"/>
            <a:ext cx="3491232" cy="738664"/>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A solid SP34 phantom slab (density:</a:t>
            </a:r>
            <a:r>
              <a:rPr lang="en-SE"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1.045g/cm³), made of </a:t>
            </a:r>
            <a:r>
              <a:rPr lang="en-SE" sz="1400" dirty="0">
                <a:latin typeface="Times New Roman" panose="02020603050405020304" pitchFamily="18" charset="0"/>
                <a:cs typeface="Times New Roman" panose="02020603050405020304" pitchFamily="18" charset="0"/>
              </a:rPr>
              <a:t>21</a:t>
            </a:r>
            <a:r>
              <a:rPr lang="en-US" sz="1400" dirty="0">
                <a:latin typeface="Times New Roman" panose="02020603050405020304" pitchFamily="18" charset="0"/>
                <a:cs typeface="Times New Roman" panose="02020603050405020304" pitchFamily="18" charset="0"/>
              </a:rPr>
              <a:t> white polystyrene of type RW3</a:t>
            </a:r>
            <a:endParaRPr lang="fr-FR" sz="1400" dirty="0">
              <a:latin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2CA00A1B-323B-E428-9345-47E68ACF3C4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16637" t="61371" r="32163" b="9868"/>
          <a:stretch/>
        </p:blipFill>
        <p:spPr>
          <a:xfrm>
            <a:off x="7904176" y="2561167"/>
            <a:ext cx="2633472" cy="1972453"/>
          </a:xfrm>
          <a:prstGeom prst="rect">
            <a:avLst/>
          </a:prstGeom>
        </p:spPr>
      </p:pic>
      <p:sp>
        <p:nvSpPr>
          <p:cNvPr id="16" name="TextBox 15">
            <a:extLst>
              <a:ext uri="{FF2B5EF4-FFF2-40B4-BE49-F238E27FC236}">
                <a16:creationId xmlns:a16="http://schemas.microsoft.com/office/drawing/2014/main" id="{589B3F9E-DC75-071B-553B-AE8ABC2851AF}"/>
              </a:ext>
            </a:extLst>
          </p:cNvPr>
          <p:cNvSpPr txBox="1"/>
          <p:nvPr/>
        </p:nvSpPr>
        <p:spPr>
          <a:xfrm>
            <a:off x="7904176" y="4696952"/>
            <a:ext cx="2477452"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LCT01-01 applicator</a:t>
            </a:r>
            <a:endParaRPr lang="fr-FR" dirty="0">
              <a:latin typeface="Times New Roman" panose="02020603050405020304" pitchFamily="18" charset="0"/>
              <a:cs typeface="Times New Roman" panose="02020603050405020304" pitchFamily="18" charset="0"/>
            </a:endParaRPr>
          </a:p>
        </p:txBody>
      </p:sp>
      <p:pic>
        <p:nvPicPr>
          <p:cNvPr id="14340" name="Picture 4" descr="Archives de l'équipement | Page 34 sur 51 | Systèmes de radio-oncologie">
            <a:extLst>
              <a:ext uri="{FF2B5EF4-FFF2-40B4-BE49-F238E27FC236}">
                <a16:creationId xmlns:a16="http://schemas.microsoft.com/office/drawing/2014/main" id="{3B238EAE-A42A-F36C-4278-B85EC67FCB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4371" y="2561167"/>
            <a:ext cx="2466975" cy="209671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0E6DFEC0-FBC7-C905-9854-551C0D851CB0}"/>
              </a:ext>
            </a:extLst>
          </p:cNvPr>
          <p:cNvSpPr txBox="1"/>
          <p:nvPr/>
        </p:nvSpPr>
        <p:spPr>
          <a:xfrm>
            <a:off x="4432432" y="4682714"/>
            <a:ext cx="2477452" cy="646331"/>
          </a:xfrm>
          <a:prstGeom prst="rect">
            <a:avLst/>
          </a:prstGeom>
          <a:noFill/>
        </p:spPr>
        <p:txBody>
          <a:bodyPr wrap="square">
            <a:spAutoFit/>
          </a:bodyPr>
          <a:lstStyle/>
          <a:p>
            <a:r>
              <a:rPr lang="fr-FR" sz="1800" dirty="0">
                <a:effectLst/>
                <a:latin typeface="Times New Roman" panose="02020603050405020304" pitchFamily="18" charset="0"/>
                <a:ea typeface="Calibri" panose="020F0502020204030204" pitchFamily="34" charset="0"/>
                <a:cs typeface="Times New Roman" panose="02020603050405020304" pitchFamily="18" charset="0"/>
              </a:rPr>
              <a:t>S</a:t>
            </a:r>
            <a:r>
              <a:rPr lang="en-SE" sz="1800" dirty="0" err="1">
                <a:effectLst/>
                <a:latin typeface="Times New Roman" panose="02020603050405020304" pitchFamily="18" charset="0"/>
                <a:ea typeface="Calibri" panose="020F0502020204030204" pitchFamily="34" charset="0"/>
                <a:cs typeface="Times New Roman" panose="02020603050405020304" pitchFamily="18" charset="0"/>
              </a:rPr>
              <a:t>imulator</a:t>
            </a:r>
            <a:r>
              <a:rPr lang="en-SE"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fr-FR" dirty="0">
                <a:latin typeface="Times New Roman" panose="02020603050405020304" pitchFamily="18" charset="0"/>
                <a:ea typeface="Calibri" panose="020F0502020204030204" pitchFamily="34" charset="0"/>
                <a:cs typeface="Times New Roman" panose="02020603050405020304" pitchFamily="18" charset="0"/>
              </a:rPr>
              <a:t>S</a:t>
            </a:r>
            <a:r>
              <a:rPr lang="en-SE" dirty="0">
                <a:latin typeface="Times New Roman" panose="02020603050405020304" pitchFamily="18" charset="0"/>
                <a:ea typeface="Calibri" panose="020F0502020204030204" pitchFamily="34" charset="0"/>
                <a:cs typeface="Times New Roman" panose="02020603050405020304" pitchFamily="18" charset="0"/>
              </a:rPr>
              <a:t>canner CT </a:t>
            </a:r>
            <a:r>
              <a:rPr lang="en-SE" dirty="0" err="1">
                <a:latin typeface="Times New Roman" panose="02020603050405020304" pitchFamily="18" charset="0"/>
                <a:ea typeface="Calibri" panose="020F0502020204030204" pitchFamily="34" charset="0"/>
                <a:cs typeface="Times New Roman" panose="02020603050405020304" pitchFamily="18" charset="0"/>
              </a:rPr>
              <a:t>Bigbore</a:t>
            </a:r>
            <a:r>
              <a:rPr lang="en-SE" dirty="0">
                <a:latin typeface="Times New Roman" panose="02020603050405020304" pitchFamily="18" charset="0"/>
                <a:ea typeface="Calibri" panose="020F0502020204030204" pitchFamily="34" charset="0"/>
                <a:cs typeface="Times New Roman" panose="02020603050405020304" pitchFamily="18" charset="0"/>
              </a:rPr>
              <a:t> of PHILIPS</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268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157F50-BBA9-0633-BEF2-797BB117DE69}"/>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1003A45E-8F96-E694-2793-BEAD9EDF8035}"/>
              </a:ext>
            </a:extLst>
          </p:cNvPr>
          <p:cNvSpPr>
            <a:spLocks noGrp="1"/>
          </p:cNvSpPr>
          <p:nvPr>
            <p:ph type="title"/>
          </p:nvPr>
        </p:nvSpPr>
        <p:spPr>
          <a:xfrm>
            <a:off x="465666" y="0"/>
            <a:ext cx="10515600" cy="1325563"/>
          </a:xfrm>
        </p:spPr>
        <p:txBody>
          <a:bodyPr/>
          <a:lstStyle/>
          <a:p>
            <a:r>
              <a:rPr lang="fr-FR" dirty="0">
                <a:latin typeface="Times New Roman" panose="02020603050405020304" pitchFamily="18" charset="0"/>
                <a:cs typeface="Times New Roman" panose="02020603050405020304" pitchFamily="18" charset="0"/>
              </a:rPr>
              <a:t>P</a:t>
            </a:r>
            <a:r>
              <a:rPr lang="en-SE" dirty="0">
                <a:latin typeface="Times New Roman" panose="02020603050405020304" pitchFamily="18" charset="0"/>
                <a:cs typeface="Times New Roman" panose="02020603050405020304" pitchFamily="18" charset="0"/>
              </a:rPr>
              <a:t>reparation of the phantom</a:t>
            </a:r>
            <a:endParaRPr lang="fr-FR"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82E8912-1A70-84C2-8794-6FBB98E7F0A0}"/>
              </a:ext>
            </a:extLst>
          </p:cNvPr>
          <p:cNvSpPr txBox="1"/>
          <p:nvPr/>
        </p:nvSpPr>
        <p:spPr>
          <a:xfrm>
            <a:off x="626534" y="1425606"/>
            <a:ext cx="4275667" cy="3956852"/>
          </a:xfrm>
          <a:prstGeom prst="rect">
            <a:avLst/>
          </a:prstGeom>
          <a:noFill/>
        </p:spPr>
        <p:txBody>
          <a:bodyPr wrap="square">
            <a:spAutoFit/>
          </a:bodyPr>
          <a:lstStyle/>
          <a:p>
            <a:pPr indent="450215" algn="just">
              <a:lnSpc>
                <a:spcPct val="200000"/>
              </a:lnSpc>
              <a:spcAft>
                <a:spcPts val="800"/>
              </a:spcAf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A cavity was precisely machined using an appropriate drilling tool by a qualified technician to accommodate the LCT01-01 applicator. The location of the applicator was chosen to ensure it remains parallel to the surface of the slab. The slab carrying the applicator was placed in the middle, corresponding to the 1</a:t>
            </a: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th</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slab counting from top to bottom. </a:t>
            </a:r>
            <a:endParaRPr lang="fr-FR" sz="16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A055ECEC-DD19-EE4B-7E2A-29653B559FD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l="16637" t="61371" r="32163" b="9868"/>
          <a:stretch/>
        </p:blipFill>
        <p:spPr>
          <a:xfrm>
            <a:off x="5261032" y="1436703"/>
            <a:ext cx="5940367" cy="4449295"/>
          </a:xfrm>
          <a:prstGeom prst="rect">
            <a:avLst/>
          </a:prstGeom>
        </p:spPr>
      </p:pic>
    </p:spTree>
    <p:extLst>
      <p:ext uri="{BB962C8B-B14F-4D97-AF65-F5344CB8AC3E}">
        <p14:creationId xmlns:p14="http://schemas.microsoft.com/office/powerpoint/2010/main" val="3842703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56C939-6737-D190-447B-3B4C9043E39E}"/>
              </a:ext>
            </a:extLst>
          </p:cNvPr>
          <p:cNvPicPr>
            <a:picLocks noChangeAspect="1"/>
          </p:cNvPicPr>
          <p:nvPr/>
        </p:nvPicPr>
        <p:blipFill>
          <a:blip r:embed="rId2"/>
          <a:stretch>
            <a:fillRect/>
          </a:stretch>
        </p:blipFill>
        <p:spPr>
          <a:xfrm>
            <a:off x="-225287" y="0"/>
            <a:ext cx="12417287" cy="6875611"/>
          </a:xfrm>
          <a:prstGeom prst="rect">
            <a:avLst/>
          </a:prstGeom>
        </p:spPr>
      </p:pic>
      <p:sp>
        <p:nvSpPr>
          <p:cNvPr id="5" name="TextBox 4">
            <a:extLst>
              <a:ext uri="{FF2B5EF4-FFF2-40B4-BE49-F238E27FC236}">
                <a16:creationId xmlns:a16="http://schemas.microsoft.com/office/drawing/2014/main" id="{647FDB20-E63F-4A7C-5997-13EE825BE523}"/>
              </a:ext>
            </a:extLst>
          </p:cNvPr>
          <p:cNvSpPr txBox="1"/>
          <p:nvPr/>
        </p:nvSpPr>
        <p:spPr>
          <a:xfrm>
            <a:off x="212598" y="879824"/>
            <a:ext cx="6094476" cy="1200329"/>
          </a:xfrm>
          <a:prstGeom prst="rect">
            <a:avLst/>
          </a:prstGeom>
          <a:noFill/>
        </p:spPr>
        <p:txBody>
          <a:bodyPr wrap="square">
            <a:spAutoFit/>
          </a:bodyPr>
          <a:lstStyle/>
          <a:p>
            <a:r>
              <a:rPr lang="en-SE" b="1" dirty="0">
                <a:latin typeface="Times New Roman" panose="02020603050405020304" pitchFamily="18" charset="0"/>
                <a:cs typeface="Times New Roman" panose="02020603050405020304" pitchFamily="18" charset="0"/>
              </a:rPr>
              <a:t>S</a:t>
            </a:r>
            <a:r>
              <a:rPr lang="en-US" b="1" dirty="0" err="1">
                <a:latin typeface="Times New Roman" panose="02020603050405020304" pitchFamily="18" charset="0"/>
                <a:cs typeface="Times New Roman" panose="02020603050405020304" pitchFamily="18" charset="0"/>
              </a:rPr>
              <a:t>tep</a:t>
            </a:r>
            <a:r>
              <a:rPr lang="en-SE" b="1" dirty="0">
                <a:latin typeface="Times New Roman" panose="02020603050405020304" pitchFamily="18" charset="0"/>
                <a:cs typeface="Times New Roman" panose="02020603050405020304" pitchFamily="18" charset="0"/>
              </a:rPr>
              <a:t> 1</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A-Solid SP34 phantom, composed of </a:t>
            </a:r>
            <a:r>
              <a:rPr lang="en-SE" dirty="0">
                <a:latin typeface="Times New Roman" panose="02020603050405020304" pitchFamily="18" charset="0"/>
                <a:cs typeface="Times New Roman" panose="02020603050405020304" pitchFamily="18" charset="0"/>
              </a:rPr>
              <a:t>21</a:t>
            </a:r>
            <a:r>
              <a:rPr lang="en-US" dirty="0">
                <a:latin typeface="Times New Roman" panose="02020603050405020304" pitchFamily="18" charset="0"/>
                <a:cs typeface="Times New Roman" panose="02020603050405020304" pitchFamily="18" charset="0"/>
              </a:rPr>
              <a:t> slabs with the LCT01-01 applicator positioned at the center of the </a:t>
            </a:r>
            <a:r>
              <a:rPr lang="en-SE" dirty="0">
                <a:latin typeface="Times New Roman" panose="02020603050405020304" pitchFamily="18" charset="0"/>
                <a:cs typeface="Times New Roman" panose="02020603050405020304" pitchFamily="18" charset="0"/>
              </a:rPr>
              <a:t>11</a:t>
            </a:r>
            <a:r>
              <a:rPr lang="en-US" sz="1600" dirty="0" err="1">
                <a:latin typeface="Times New Roman" panose="02020603050405020304" pitchFamily="18" charset="0"/>
                <a:cs typeface="Times New Roman" panose="02020603050405020304" pitchFamily="18" charset="0"/>
              </a:rPr>
              <a:t>th</a:t>
            </a:r>
            <a:r>
              <a:rPr lang="en-US" dirty="0">
                <a:latin typeface="Times New Roman" panose="02020603050405020304" pitchFamily="18" charset="0"/>
                <a:cs typeface="Times New Roman" panose="02020603050405020304" pitchFamily="18" charset="0"/>
              </a:rPr>
              <a:t> slab, was scanned using a CT simulator. The scan was performed with a pelvis protocol and a slice thickness of 3 mm.</a:t>
            </a:r>
            <a:endParaRPr lang="fr-FR"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DE95E1F-FBA5-1E22-4DD8-72AFA584557C}"/>
              </a:ext>
            </a:extLst>
          </p:cNvPr>
          <p:cNvSpPr txBox="1"/>
          <p:nvPr/>
        </p:nvSpPr>
        <p:spPr>
          <a:xfrm>
            <a:off x="212598" y="3254872"/>
            <a:ext cx="6094476" cy="1200329"/>
          </a:xfrm>
          <a:prstGeom prst="rect">
            <a:avLst/>
          </a:prstGeom>
          <a:noFill/>
        </p:spPr>
        <p:txBody>
          <a:bodyPr wrap="square">
            <a:spAutoFit/>
          </a:bodyPr>
          <a:lstStyle/>
          <a:p>
            <a:r>
              <a:rPr lang="en-US" b="1" dirty="0">
                <a:latin typeface="Times New Roman" panose="02020603050405020304" pitchFamily="18" charset="0"/>
                <a:cs typeface="Times New Roman" panose="02020603050405020304" pitchFamily="18" charset="0"/>
              </a:rPr>
              <a:t>Step 2:</a:t>
            </a:r>
            <a:r>
              <a:rPr lang="en-US" dirty="0">
                <a:latin typeface="Times New Roman" panose="02020603050405020304" pitchFamily="18" charset="0"/>
                <a:cs typeface="Times New Roman" panose="02020603050405020304" pitchFamily="18" charset="0"/>
              </a:rPr>
              <a:t> The DICOM images of the scanned phantom were imported into the TPS to prepare </a:t>
            </a:r>
            <a:r>
              <a:rPr lang="en-SE" dirty="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treatment plans. Each plan included a single dwell position of the source</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 shown in the figure.</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delivered doses were </a:t>
            </a:r>
            <a:r>
              <a:rPr lang="en-SE" dirty="0">
                <a:latin typeface="Times New Roman" panose="02020603050405020304" pitchFamily="18" charset="0"/>
                <a:cs typeface="Times New Roman" panose="02020603050405020304" pitchFamily="18" charset="0"/>
              </a:rPr>
              <a:t>2 Gy (100% at 1 cm).</a:t>
            </a:r>
            <a:endParaRPr lang="fr-FR"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F3CB5C85-3818-1E62-4287-887FE227F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4132" y="248753"/>
            <a:ext cx="3134018" cy="2350514"/>
          </a:xfrm>
          <a:prstGeom prst="rect">
            <a:avLst/>
          </a:prstGeom>
        </p:spPr>
      </p:pic>
      <p:pic>
        <p:nvPicPr>
          <p:cNvPr id="6" name="Picture 5">
            <a:extLst>
              <a:ext uri="{FF2B5EF4-FFF2-40B4-BE49-F238E27FC236}">
                <a16:creationId xmlns:a16="http://schemas.microsoft.com/office/drawing/2014/main" id="{FD2A5B3C-26CF-F48F-9517-C3333DC81F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75208" y="248752"/>
            <a:ext cx="2244259" cy="2291247"/>
          </a:xfrm>
          <a:prstGeom prst="rect">
            <a:avLst/>
          </a:prstGeom>
        </p:spPr>
      </p:pic>
      <p:grpSp>
        <p:nvGrpSpPr>
          <p:cNvPr id="4" name="Group 3">
            <a:extLst>
              <a:ext uri="{FF2B5EF4-FFF2-40B4-BE49-F238E27FC236}">
                <a16:creationId xmlns:a16="http://schemas.microsoft.com/office/drawing/2014/main" id="{F8EF30E9-F5A6-5E5B-FB25-E865F945C24D}"/>
              </a:ext>
            </a:extLst>
          </p:cNvPr>
          <p:cNvGrpSpPr/>
          <p:nvPr/>
        </p:nvGrpSpPr>
        <p:grpSpPr>
          <a:xfrm>
            <a:off x="9423399" y="2927023"/>
            <a:ext cx="2660663" cy="2186844"/>
            <a:chOff x="1180586" y="2402089"/>
            <a:chExt cx="4018665" cy="3321372"/>
          </a:xfrm>
        </p:grpSpPr>
        <p:pic>
          <p:nvPicPr>
            <p:cNvPr id="8" name="Picture 2" descr="Solved A cube of side 29 cm is placed with its center | Chegg.com">
              <a:extLst>
                <a:ext uri="{FF2B5EF4-FFF2-40B4-BE49-F238E27FC236}">
                  <a16:creationId xmlns:a16="http://schemas.microsoft.com/office/drawing/2014/main" id="{D3010722-2883-A794-6F46-FD45850794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8647" y="2492778"/>
              <a:ext cx="3474508" cy="323068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A39A7514-6761-B5AA-0654-805767D64E58}"/>
                </a:ext>
              </a:extLst>
            </p:cNvPr>
            <p:cNvSpPr/>
            <p:nvPr/>
          </p:nvSpPr>
          <p:spPr>
            <a:xfrm>
              <a:off x="2667000" y="2402089"/>
              <a:ext cx="558800" cy="4190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+Z</a:t>
              </a:r>
              <a:endParaRPr lang="fr-FR" sz="800" dirty="0">
                <a:latin typeface="Times New Roman" panose="02020603050405020304" pitchFamily="18" charset="0"/>
                <a:cs typeface="Times New Roman" panose="02020603050405020304" pitchFamily="18" charset="0"/>
              </a:endParaRPr>
            </a:p>
          </p:txBody>
        </p:sp>
        <p:sp>
          <p:nvSpPr>
            <p:cNvPr id="10" name="Rectangle: Rounded Corners 9">
              <a:extLst>
                <a:ext uri="{FF2B5EF4-FFF2-40B4-BE49-F238E27FC236}">
                  <a16:creationId xmlns:a16="http://schemas.microsoft.com/office/drawing/2014/main" id="{B85FA34F-D344-968E-3BDC-A3925293BA85}"/>
                </a:ext>
              </a:extLst>
            </p:cNvPr>
            <p:cNvSpPr/>
            <p:nvPr/>
          </p:nvSpPr>
          <p:spPr>
            <a:xfrm>
              <a:off x="2760133" y="5304410"/>
              <a:ext cx="465667" cy="41905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-Z</a:t>
              </a:r>
              <a:endParaRPr lang="fr-FR" sz="800" dirty="0">
                <a:latin typeface="Times New Roman" panose="02020603050405020304" pitchFamily="18"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462910FD-3162-4941-53F4-D5DC1572DC78}"/>
                </a:ext>
              </a:extLst>
            </p:cNvPr>
            <p:cNvSpPr/>
            <p:nvPr/>
          </p:nvSpPr>
          <p:spPr>
            <a:xfrm>
              <a:off x="1578647" y="5207000"/>
              <a:ext cx="524200" cy="41905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+Y</a:t>
              </a:r>
              <a:endParaRPr lang="fr-FR" sz="800" dirty="0">
                <a:latin typeface="Times New Roman" panose="02020603050405020304" pitchFamily="18" charset="0"/>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55D687DB-C618-C4EB-DA7F-B3C7D9F186B5}"/>
                </a:ext>
              </a:extLst>
            </p:cNvPr>
            <p:cNvSpPr/>
            <p:nvPr/>
          </p:nvSpPr>
          <p:spPr>
            <a:xfrm>
              <a:off x="4596935" y="2520925"/>
              <a:ext cx="524200" cy="41905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-Y</a:t>
              </a:r>
              <a:endParaRPr lang="fr-FR" sz="800" dirty="0">
                <a:latin typeface="Times New Roman" panose="02020603050405020304" pitchFamily="18" charset="0"/>
                <a:cs typeface="Times New Roman" panose="02020603050405020304" pitchFamily="18" charset="0"/>
              </a:endParaRPr>
            </a:p>
          </p:txBody>
        </p:sp>
        <p:sp>
          <p:nvSpPr>
            <p:cNvPr id="13" name="Rectangle: Rounded Corners 12">
              <a:extLst>
                <a:ext uri="{FF2B5EF4-FFF2-40B4-BE49-F238E27FC236}">
                  <a16:creationId xmlns:a16="http://schemas.microsoft.com/office/drawing/2014/main" id="{CE1A472C-A635-CD22-80E7-8CA735A84A17}"/>
                </a:ext>
              </a:extLst>
            </p:cNvPr>
            <p:cNvSpPr/>
            <p:nvPr/>
          </p:nvSpPr>
          <p:spPr>
            <a:xfrm>
              <a:off x="1180586" y="3339066"/>
              <a:ext cx="524200" cy="419051"/>
            </a:xfrm>
            <a:prstGeom prst="roundRect">
              <a:avLst/>
            </a:prstGeom>
            <a:solidFill>
              <a:srgbClr val="FF0000"/>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+X</a:t>
              </a:r>
              <a:endParaRPr lang="fr-FR" sz="800" dirty="0">
                <a:latin typeface="Times New Roman" panose="02020603050405020304" pitchFamily="18" charset="0"/>
                <a:cs typeface="Times New Roman" panose="02020603050405020304" pitchFamily="18" charset="0"/>
              </a:endParaRPr>
            </a:p>
          </p:txBody>
        </p:sp>
        <p:sp>
          <p:nvSpPr>
            <p:cNvPr id="14" name="Rectangle: Rounded Corners 13">
              <a:extLst>
                <a:ext uri="{FF2B5EF4-FFF2-40B4-BE49-F238E27FC236}">
                  <a16:creationId xmlns:a16="http://schemas.microsoft.com/office/drawing/2014/main" id="{95FF9B7F-7BB7-527C-BBBD-F7F54D6814E1}"/>
                </a:ext>
              </a:extLst>
            </p:cNvPr>
            <p:cNvSpPr/>
            <p:nvPr/>
          </p:nvSpPr>
          <p:spPr>
            <a:xfrm>
              <a:off x="4675051" y="4473599"/>
              <a:ext cx="524200" cy="419051"/>
            </a:xfrm>
            <a:prstGeom prst="roundRect">
              <a:avLst/>
            </a:prstGeom>
            <a:solidFill>
              <a:srgbClr val="FF0000"/>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SE" sz="800" dirty="0">
                  <a:latin typeface="Times New Roman" panose="02020603050405020304" pitchFamily="18" charset="0"/>
                  <a:cs typeface="Times New Roman" panose="02020603050405020304" pitchFamily="18" charset="0"/>
                </a:rPr>
                <a:t>-X</a:t>
              </a:r>
              <a:endParaRPr lang="fr-FR" sz="800" dirty="0">
                <a:latin typeface="Times New Roman" panose="02020603050405020304" pitchFamily="18" charset="0"/>
                <a:cs typeface="Times New Roman" panose="02020603050405020304" pitchFamily="18" charset="0"/>
              </a:endParaRPr>
            </a:p>
          </p:txBody>
        </p:sp>
      </p:grpSp>
      <p:pic>
        <p:nvPicPr>
          <p:cNvPr id="16" name="Picture 15">
            <a:extLst>
              <a:ext uri="{FF2B5EF4-FFF2-40B4-BE49-F238E27FC236}">
                <a16:creationId xmlns:a16="http://schemas.microsoft.com/office/drawing/2014/main" id="{11466D39-83C9-0B70-F454-95BA60B2F6D0}"/>
              </a:ext>
            </a:extLst>
          </p:cNvPr>
          <p:cNvPicPr>
            <a:picLocks noChangeAspect="1"/>
          </p:cNvPicPr>
          <p:nvPr/>
        </p:nvPicPr>
        <p:blipFill>
          <a:blip r:embed="rId6"/>
          <a:stretch>
            <a:fillRect/>
          </a:stretch>
        </p:blipFill>
        <p:spPr>
          <a:xfrm>
            <a:off x="6261500" y="2927023"/>
            <a:ext cx="3194077" cy="2934129"/>
          </a:xfrm>
          <a:prstGeom prst="rect">
            <a:avLst/>
          </a:prstGeom>
        </p:spPr>
      </p:pic>
      <p:grpSp>
        <p:nvGrpSpPr>
          <p:cNvPr id="28" name="Group 27">
            <a:extLst>
              <a:ext uri="{FF2B5EF4-FFF2-40B4-BE49-F238E27FC236}">
                <a16:creationId xmlns:a16="http://schemas.microsoft.com/office/drawing/2014/main" id="{D4A96745-347B-B5C3-A597-E10EB1CEBC79}"/>
              </a:ext>
            </a:extLst>
          </p:cNvPr>
          <p:cNvGrpSpPr/>
          <p:nvPr/>
        </p:nvGrpSpPr>
        <p:grpSpPr>
          <a:xfrm>
            <a:off x="10182413" y="5456277"/>
            <a:ext cx="1676400" cy="1147869"/>
            <a:chOff x="3238500" y="5049731"/>
            <a:chExt cx="1676400" cy="1147869"/>
          </a:xfrm>
        </p:grpSpPr>
        <p:pic>
          <p:nvPicPr>
            <p:cNvPr id="17" name="Picture 16">
              <a:extLst>
                <a:ext uri="{FF2B5EF4-FFF2-40B4-BE49-F238E27FC236}">
                  <a16:creationId xmlns:a16="http://schemas.microsoft.com/office/drawing/2014/main" id="{78741F25-105F-FB53-3505-373888FFE722}"/>
                </a:ext>
              </a:extLst>
            </p:cNvPr>
            <p:cNvPicPr>
              <a:picLocks noChangeAspect="1"/>
            </p:cNvPicPr>
            <p:nvPr/>
          </p:nvPicPr>
          <p:blipFill>
            <a:blip r:embed="rId4">
              <a:extLst>
                <a:ext uri="{28A0092B-C50C-407E-A947-70E740481C1C}">
                  <a14:useLocalDpi xmlns:a14="http://schemas.microsoft.com/office/drawing/2010/main" val="0"/>
                </a:ext>
              </a:extLst>
            </a:blip>
            <a:srcRect l="5591" t="21079" r="19712" b="28823"/>
            <a:stretch/>
          </p:blipFill>
          <p:spPr>
            <a:xfrm>
              <a:off x="3238500" y="5049731"/>
              <a:ext cx="1676400" cy="1147869"/>
            </a:xfrm>
            <a:prstGeom prst="rect">
              <a:avLst/>
            </a:prstGeom>
          </p:spPr>
        </p:pic>
        <p:cxnSp>
          <p:nvCxnSpPr>
            <p:cNvPr id="20" name="Straight Arrow Connector 19">
              <a:extLst>
                <a:ext uri="{FF2B5EF4-FFF2-40B4-BE49-F238E27FC236}">
                  <a16:creationId xmlns:a16="http://schemas.microsoft.com/office/drawing/2014/main" id="{A9B682FB-8617-8562-181B-D090E5BA48C8}"/>
                </a:ext>
              </a:extLst>
            </p:cNvPr>
            <p:cNvCxnSpPr>
              <a:cxnSpLocks/>
            </p:cNvCxnSpPr>
            <p:nvPr/>
          </p:nvCxnSpPr>
          <p:spPr>
            <a:xfrm>
              <a:off x="3715966" y="5447489"/>
              <a:ext cx="499353" cy="145915"/>
            </a:xfrm>
            <a:prstGeom prst="straightConnector1">
              <a:avLst/>
            </a:prstGeom>
            <a:ln>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a:extLst>
                <a:ext uri="{FF2B5EF4-FFF2-40B4-BE49-F238E27FC236}">
                  <a16:creationId xmlns:a16="http://schemas.microsoft.com/office/drawing/2014/main" id="{0C974C61-B065-498A-0F23-C1218E43D8D7}"/>
                </a:ext>
              </a:extLst>
            </p:cNvPr>
            <p:cNvCxnSpPr>
              <a:cxnSpLocks/>
            </p:cNvCxnSpPr>
            <p:nvPr/>
          </p:nvCxnSpPr>
          <p:spPr>
            <a:xfrm flipV="1">
              <a:off x="3657600" y="5447489"/>
              <a:ext cx="557719" cy="145915"/>
            </a:xfrm>
            <a:prstGeom prst="straightConnector1">
              <a:avLst/>
            </a:prstGeom>
            <a:ln>
              <a:solidFill>
                <a:srgbClr val="FF0000"/>
              </a:solidFill>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6">
              <a:extLst>
                <a:ext uri="{FF2B5EF4-FFF2-40B4-BE49-F238E27FC236}">
                  <a16:creationId xmlns:a16="http://schemas.microsoft.com/office/drawing/2014/main" id="{DDE54089-6B7E-93C7-FA2B-4F5CF6746E83}"/>
                </a:ext>
              </a:extLst>
            </p:cNvPr>
            <p:cNvCxnSpPr/>
            <p:nvPr/>
          </p:nvCxnSpPr>
          <p:spPr>
            <a:xfrm flipV="1">
              <a:off x="3955914" y="5113867"/>
              <a:ext cx="0" cy="40657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3833153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CF2568-02A1-8122-46BD-8ECADC267250}"/>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D047268E-5098-60B6-6DAA-6A73BC62F9D9}"/>
              </a:ext>
            </a:extLst>
          </p:cNvPr>
          <p:cNvSpPr>
            <a:spLocks noGrp="1"/>
          </p:cNvSpPr>
          <p:nvPr>
            <p:ph type="title"/>
          </p:nvPr>
        </p:nvSpPr>
        <p:spPr/>
        <p:txBody>
          <a:bodyPr/>
          <a:lstStyle/>
          <a:p>
            <a:r>
              <a:rPr lang="en-SE" dirty="0">
                <a:latin typeface="Times New Roman" panose="02020603050405020304" pitchFamily="18" charset="0"/>
                <a:cs typeface="Times New Roman" panose="02020603050405020304" pitchFamily="18" charset="0"/>
              </a:rPr>
              <a:t>Integral Sievert and DKM analytic methods</a:t>
            </a:r>
            <a:endParaRPr lang="fr-FR"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642AEF2-A9A2-C179-0593-476B2B3AC287}"/>
                  </a:ext>
                </a:extLst>
              </p:cNvPr>
              <p:cNvSpPr txBox="1"/>
              <p:nvPr/>
            </p:nvSpPr>
            <p:spPr>
              <a:xfrm>
                <a:off x="1193800" y="5547574"/>
                <a:ext cx="8366125" cy="97263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kern="100" smtClean="0">
                          <a:effectLst/>
                          <a:latin typeface="Cambria Math" panose="02040503050406030204" pitchFamily="18" charset="0"/>
                        </a:rPr>
                        <m:t>Ḋ</m:t>
                      </m:r>
                      <m:d>
                        <m:dPr>
                          <m:ctrlPr>
                            <a:rPr lang="fr-FR" sz="1800" i="1" kern="100">
                              <a:effectLst/>
                              <a:latin typeface="Cambria Math" panose="02040503050406030204" pitchFamily="18" charset="0"/>
                            </a:rPr>
                          </m:ctrlPr>
                        </m:dPr>
                        <m:e>
                          <m:r>
                            <a:rPr lang="fr-FR" sz="1800" kern="100">
                              <a:effectLst/>
                              <a:latin typeface="Cambria Math" panose="02040503050406030204" pitchFamily="18" charset="0"/>
                            </a:rPr>
                            <m:t>𝑥</m:t>
                          </m:r>
                          <m:r>
                            <a:rPr lang="en-US" sz="1800" kern="100">
                              <a:effectLst/>
                              <a:latin typeface="Cambria Math" panose="02040503050406030204" pitchFamily="18" charset="0"/>
                            </a:rPr>
                            <m:t>,</m:t>
                          </m:r>
                          <m:r>
                            <a:rPr lang="fr-FR" sz="1800" kern="100">
                              <a:effectLst/>
                              <a:latin typeface="Cambria Math" panose="02040503050406030204" pitchFamily="18" charset="0"/>
                            </a:rPr>
                            <m:t>𝑦</m:t>
                          </m:r>
                        </m:e>
                      </m:d>
                      <m:r>
                        <a:rPr lang="en-US" sz="1800" kern="100">
                          <a:effectLst/>
                          <a:latin typeface="Cambria Math" panose="02040503050406030204" pitchFamily="18" charset="0"/>
                        </a:rPr>
                        <m:t>=</m:t>
                      </m:r>
                      <m:r>
                        <a:rPr lang="en-US" sz="1800" kern="100">
                          <a:effectLst/>
                          <a:latin typeface="Cambria Math" panose="02040503050406030204" pitchFamily="18" charset="0"/>
                        </a:rPr>
                        <m:t>𝐾</m:t>
                      </m:r>
                      <m:f>
                        <m:fPr>
                          <m:ctrlPr>
                            <a:rPr lang="fr-FR" sz="1800" i="1" kern="100">
                              <a:effectLst/>
                              <a:latin typeface="Cambria Math" panose="02040503050406030204" pitchFamily="18" charset="0"/>
                            </a:rPr>
                          </m:ctrlPr>
                        </m:fPr>
                        <m:num>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𝑠</m:t>
                              </m:r>
                            </m:e>
                            <m:sub>
                              <m:r>
                                <a:rPr lang="en-US" sz="1800" kern="100">
                                  <a:effectLst/>
                                  <a:latin typeface="Cambria Math" panose="02040503050406030204" pitchFamily="18" charset="0"/>
                                </a:rPr>
                                <m:t>𝑙</m:t>
                              </m:r>
                            </m:sub>
                          </m:sSub>
                        </m:num>
                        <m:den>
                          <m:r>
                            <a:rPr lang="en-US" sz="1800" kern="100">
                              <a:effectLst/>
                              <a:latin typeface="Cambria Math" panose="02040503050406030204" pitchFamily="18" charset="0"/>
                            </a:rPr>
                            <m:t>4</m:t>
                          </m:r>
                          <m:r>
                            <m:rPr>
                              <m:sty m:val="p"/>
                            </m:rPr>
                            <a:rPr lang="fr-FR" sz="1800" kern="100">
                              <a:effectLst/>
                              <a:latin typeface="Cambria Math" panose="02040503050406030204" pitchFamily="18" charset="0"/>
                            </a:rPr>
                            <m:t>πx</m:t>
                          </m:r>
                        </m:den>
                      </m:f>
                      <m:nary>
                        <m:naryPr>
                          <m:chr m:val="∑"/>
                          <m:limLoc m:val="undOvr"/>
                          <m:ctrlPr>
                            <a:rPr lang="fr-FR" sz="1800" i="1" kern="100">
                              <a:effectLst/>
                              <a:latin typeface="Cambria Math" panose="02040503050406030204" pitchFamily="18" charset="0"/>
                            </a:rPr>
                          </m:ctrlPr>
                        </m:naryPr>
                        <m:sub>
                          <m:r>
                            <a:rPr lang="en-US" sz="1800" kern="100">
                              <a:effectLst/>
                              <a:latin typeface="Cambria Math" panose="02040503050406030204" pitchFamily="18" charset="0"/>
                            </a:rPr>
                            <m:t>𝑖</m:t>
                          </m:r>
                          <m:r>
                            <a:rPr lang="en-US" sz="1800" kern="100">
                              <a:effectLst/>
                              <a:latin typeface="Cambria Math" panose="02040503050406030204" pitchFamily="18" charset="0"/>
                            </a:rPr>
                            <m:t>=1</m:t>
                          </m:r>
                        </m:sub>
                        <m:sup>
                          <m:r>
                            <a:rPr lang="en-US" sz="1800" kern="100">
                              <a:effectLst/>
                              <a:latin typeface="Cambria Math" panose="02040503050406030204" pitchFamily="18" charset="0"/>
                            </a:rPr>
                            <m:t>𝑛</m:t>
                          </m:r>
                        </m:sup>
                        <m:e>
                          <m:f>
                            <m:fPr>
                              <m:ctrlPr>
                                <a:rPr lang="fr-FR" sz="1800" i="1" kern="100">
                                  <a:effectLst/>
                                  <a:latin typeface="Cambria Math" panose="02040503050406030204" pitchFamily="18" charset="0"/>
                                </a:rPr>
                              </m:ctrlPr>
                            </m:fPr>
                            <m:num>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𝜇</m:t>
                                  </m:r>
                                </m:e>
                                <m:sub>
                                  <m:r>
                                    <a:rPr lang="en-US" sz="1800" kern="100">
                                      <a:effectLst/>
                                      <a:latin typeface="Cambria Math" panose="02040503050406030204" pitchFamily="18" charset="0"/>
                                    </a:rPr>
                                    <m:t>𝑒𝑛</m:t>
                                  </m:r>
                                </m:sub>
                              </m:sSub>
                              <m:r>
                                <a:rPr lang="en-US" sz="1800" kern="100">
                                  <a:effectLst/>
                                  <a:latin typeface="Cambria Math" panose="02040503050406030204" pitchFamily="18" charset="0"/>
                                </a:rPr>
                                <m:t>(</m:t>
                              </m:r>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𝐸</m:t>
                                  </m:r>
                                </m:e>
                                <m:sub>
                                  <m:r>
                                    <a:rPr lang="en-US" sz="1800" kern="100">
                                      <a:effectLst/>
                                      <a:latin typeface="Cambria Math" panose="02040503050406030204" pitchFamily="18" charset="0"/>
                                    </a:rPr>
                                    <m:t>𝑖</m:t>
                                  </m:r>
                                </m:sub>
                              </m:sSub>
                              <m:r>
                                <a:rPr lang="en-US" sz="1800" kern="100">
                                  <a:effectLst/>
                                  <a:latin typeface="Cambria Math" panose="02040503050406030204" pitchFamily="18" charset="0"/>
                                </a:rPr>
                                <m:t>)</m:t>
                              </m:r>
                            </m:num>
                            <m:den>
                              <m:r>
                                <a:rPr lang="en-US" sz="1800" kern="100">
                                  <a:effectLst/>
                                  <a:latin typeface="Cambria Math" panose="02040503050406030204" pitchFamily="18" charset="0"/>
                                </a:rPr>
                                <m:t>𝜌</m:t>
                              </m:r>
                            </m:den>
                          </m:f>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𝐸</m:t>
                              </m:r>
                            </m:e>
                            <m:sub>
                              <m:r>
                                <a:rPr lang="en-US" sz="1800" kern="100">
                                  <a:effectLst/>
                                  <a:latin typeface="Cambria Math" panose="02040503050406030204" pitchFamily="18" charset="0"/>
                                </a:rPr>
                                <m:t>𝑖</m:t>
                              </m:r>
                            </m:sub>
                          </m:sSub>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𝑛</m:t>
                              </m:r>
                            </m:e>
                            <m:sub>
                              <m:r>
                                <a:rPr lang="en-US" sz="1800" kern="100">
                                  <a:effectLst/>
                                  <a:latin typeface="Cambria Math" panose="02040503050406030204" pitchFamily="18" charset="0"/>
                                </a:rPr>
                                <m:t>𝑖</m:t>
                              </m:r>
                            </m:sub>
                          </m:sSub>
                          <m:nary>
                            <m:naryPr>
                              <m:limLoc m:val="undOvr"/>
                              <m:ctrlPr>
                                <a:rPr lang="fr-FR" sz="1800" i="1" kern="100">
                                  <a:effectLst/>
                                  <a:latin typeface="Cambria Math" panose="02040503050406030204" pitchFamily="18" charset="0"/>
                                </a:rPr>
                              </m:ctrlPr>
                            </m:naryPr>
                            <m:sub>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𝜃</m:t>
                                  </m:r>
                                </m:e>
                                <m:sub>
                                  <m:r>
                                    <a:rPr lang="en-US" sz="1800" kern="100">
                                      <a:effectLst/>
                                      <a:latin typeface="Cambria Math" panose="02040503050406030204" pitchFamily="18" charset="0"/>
                                    </a:rPr>
                                    <m:t>1</m:t>
                                  </m:r>
                                </m:sub>
                              </m:sSub>
                            </m:sub>
                            <m:sup>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𝜃</m:t>
                                  </m:r>
                                </m:e>
                                <m:sub>
                                  <m:r>
                                    <a:rPr lang="en-US" sz="1800" kern="100">
                                      <a:effectLst/>
                                      <a:latin typeface="Cambria Math" panose="02040503050406030204" pitchFamily="18" charset="0"/>
                                    </a:rPr>
                                    <m:t>2</m:t>
                                  </m:r>
                                </m:sub>
                              </m:sSub>
                            </m:sup>
                            <m:e>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𝐵</m:t>
                                  </m:r>
                                </m:e>
                                <m:sub>
                                  <m:r>
                                    <a:rPr lang="en-US" sz="1800" kern="100">
                                      <a:effectLst/>
                                      <a:latin typeface="Cambria Math" panose="02040503050406030204" pitchFamily="18" charset="0"/>
                                    </a:rPr>
                                    <m:t>𝑒𝑛</m:t>
                                  </m:r>
                                </m:sub>
                              </m:sSub>
                              <m:r>
                                <a:rPr lang="en-US" sz="1800" kern="100">
                                  <a:effectLst/>
                                  <a:latin typeface="Cambria Math" panose="02040503050406030204" pitchFamily="18" charset="0"/>
                                </a:rPr>
                                <m:t>(</m:t>
                              </m:r>
                              <m:r>
                                <a:rPr lang="en-US" sz="1800" kern="100">
                                  <a:effectLst/>
                                  <a:latin typeface="Cambria Math" panose="02040503050406030204" pitchFamily="18" charset="0"/>
                                </a:rPr>
                                <m:t>𝜇</m:t>
                              </m:r>
                              <m:d>
                                <m:dPr>
                                  <m:ctrlPr>
                                    <a:rPr lang="fr-FR" sz="1800" i="1" kern="100">
                                      <a:effectLst/>
                                      <a:latin typeface="Cambria Math" panose="02040503050406030204" pitchFamily="18" charset="0"/>
                                    </a:rPr>
                                  </m:ctrlPr>
                                </m:dPr>
                                <m:e>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𝐸</m:t>
                                      </m:r>
                                    </m:e>
                                    <m:sub>
                                      <m:r>
                                        <a:rPr lang="en-US" sz="1800" kern="100">
                                          <a:effectLst/>
                                          <a:latin typeface="Cambria Math" panose="02040503050406030204" pitchFamily="18" charset="0"/>
                                        </a:rPr>
                                        <m:t>𝑖</m:t>
                                      </m:r>
                                    </m:sub>
                                  </m:sSub>
                                </m:e>
                              </m:d>
                              <m:r>
                                <a:rPr lang="en-US" sz="1800" kern="100">
                                  <a:effectLst/>
                                  <a:latin typeface="Cambria Math" panose="02040503050406030204" pitchFamily="18" charset="0"/>
                                </a:rPr>
                                <m:t>𝑥𝑠𝑒𝑐</m:t>
                              </m:r>
                              <m:r>
                                <a:rPr lang="en-US" sz="1800" kern="100">
                                  <a:effectLst/>
                                  <a:latin typeface="Cambria Math" panose="02040503050406030204" pitchFamily="18" charset="0"/>
                                </a:rPr>
                                <m:t>(</m:t>
                              </m:r>
                              <m:r>
                                <a:rPr lang="en-US" sz="1800" kern="100">
                                  <a:effectLst/>
                                  <a:latin typeface="Cambria Math" panose="02040503050406030204" pitchFamily="18" charset="0"/>
                                </a:rPr>
                                <m:t>𝜃</m:t>
                              </m:r>
                              <m:r>
                                <a:rPr lang="en-US" sz="1800" kern="100">
                                  <a:effectLst/>
                                  <a:latin typeface="Cambria Math" panose="02040503050406030204" pitchFamily="18" charset="0"/>
                                </a:rPr>
                                <m:t>)</m:t>
                              </m:r>
                              <m:sSup>
                                <m:sSupPr>
                                  <m:ctrlPr>
                                    <a:rPr lang="fr-FR" sz="1800" i="1" kern="100">
                                      <a:effectLst/>
                                      <a:latin typeface="Cambria Math" panose="02040503050406030204" pitchFamily="18" charset="0"/>
                                    </a:rPr>
                                  </m:ctrlPr>
                                </m:sSupPr>
                                <m:e>
                                  <m:r>
                                    <a:rPr lang="en-US" sz="1800" kern="100">
                                      <a:effectLst/>
                                      <a:latin typeface="Cambria Math" panose="02040503050406030204" pitchFamily="18" charset="0"/>
                                    </a:rPr>
                                    <m:t>𝑒</m:t>
                                  </m:r>
                                </m:e>
                                <m:sup>
                                  <m:r>
                                    <a:rPr lang="en-US" sz="1800" kern="100">
                                      <a:effectLst/>
                                      <a:latin typeface="Cambria Math" panose="02040503050406030204" pitchFamily="18" charset="0"/>
                                    </a:rPr>
                                    <m:t>−(</m:t>
                                  </m:r>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𝜇</m:t>
                                      </m:r>
                                    </m:e>
                                    <m:sub>
                                      <m:r>
                                        <a:rPr lang="en-US" sz="1800" kern="100">
                                          <a:effectLst/>
                                          <a:latin typeface="Cambria Math" panose="02040503050406030204" pitchFamily="18" charset="0"/>
                                        </a:rPr>
                                        <m:t>𝑏</m:t>
                                      </m:r>
                                    </m:sub>
                                  </m:sSub>
                                  <m:d>
                                    <m:dPr>
                                      <m:ctrlPr>
                                        <a:rPr lang="fr-FR" sz="1800" i="1" kern="100">
                                          <a:effectLst/>
                                          <a:latin typeface="Cambria Math" panose="02040503050406030204" pitchFamily="18" charset="0"/>
                                        </a:rPr>
                                      </m:ctrlPr>
                                    </m:dPr>
                                    <m:e>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𝐸</m:t>
                                          </m:r>
                                        </m:e>
                                        <m:sub>
                                          <m:r>
                                            <a:rPr lang="en-US" sz="1800" kern="100">
                                              <a:effectLst/>
                                              <a:latin typeface="Cambria Math" panose="02040503050406030204" pitchFamily="18" charset="0"/>
                                            </a:rPr>
                                            <m:t>𝑖</m:t>
                                          </m:r>
                                        </m:sub>
                                      </m:sSub>
                                    </m:e>
                                  </m:d>
                                  <m:r>
                                    <a:rPr lang="en-US" sz="1800" kern="100">
                                      <a:effectLst/>
                                      <a:latin typeface="Cambria Math" panose="02040503050406030204" pitchFamily="18" charset="0"/>
                                    </a:rPr>
                                    <m:t>𝑡</m:t>
                                  </m:r>
                                  <m:r>
                                    <a:rPr lang="en-US" sz="1800" kern="100">
                                      <a:effectLst/>
                                      <a:latin typeface="Cambria Math" panose="02040503050406030204" pitchFamily="18" charset="0"/>
                                    </a:rPr>
                                    <m:t>+</m:t>
                                  </m:r>
                                  <m:d>
                                    <m:dPr>
                                      <m:ctrlPr>
                                        <a:rPr lang="fr-FR" sz="1800" i="1" kern="100">
                                          <a:effectLst/>
                                          <a:latin typeface="Cambria Math" panose="02040503050406030204" pitchFamily="18" charset="0"/>
                                        </a:rPr>
                                      </m:ctrlPr>
                                    </m:dPr>
                                    <m:e>
                                      <m:r>
                                        <a:rPr lang="en-US" sz="1800" kern="100">
                                          <a:effectLst/>
                                          <a:latin typeface="Cambria Math" panose="02040503050406030204" pitchFamily="18" charset="0"/>
                                        </a:rPr>
                                        <m:t>𝜇</m:t>
                                      </m:r>
                                      <m:d>
                                        <m:dPr>
                                          <m:ctrlPr>
                                            <a:rPr lang="fr-FR" sz="1800" i="1" kern="100">
                                              <a:effectLst/>
                                              <a:latin typeface="Cambria Math" panose="02040503050406030204" pitchFamily="18" charset="0"/>
                                            </a:rPr>
                                          </m:ctrlPr>
                                        </m:dPr>
                                        <m:e>
                                          <m:sSub>
                                            <m:sSubPr>
                                              <m:ctrlPr>
                                                <a:rPr lang="fr-FR" sz="1800" i="1" kern="100">
                                                  <a:effectLst/>
                                                  <a:latin typeface="Cambria Math" panose="02040503050406030204" pitchFamily="18" charset="0"/>
                                                </a:rPr>
                                              </m:ctrlPr>
                                            </m:sSubPr>
                                            <m:e>
                                              <m:r>
                                                <a:rPr lang="en-US" sz="1800" kern="100">
                                                  <a:effectLst/>
                                                  <a:latin typeface="Cambria Math" panose="02040503050406030204" pitchFamily="18" charset="0"/>
                                                </a:rPr>
                                                <m:t>𝐸</m:t>
                                              </m:r>
                                            </m:e>
                                            <m:sub>
                                              <m:r>
                                                <a:rPr lang="en-US" sz="1800" kern="100">
                                                  <a:effectLst/>
                                                  <a:latin typeface="Cambria Math" panose="02040503050406030204" pitchFamily="18" charset="0"/>
                                                </a:rPr>
                                                <m:t>𝑖</m:t>
                                              </m:r>
                                            </m:sub>
                                          </m:sSub>
                                        </m:e>
                                      </m:d>
                                      <m:r>
                                        <a:rPr lang="en-US" sz="1800" kern="100">
                                          <a:effectLst/>
                                          <a:latin typeface="Cambria Math" panose="02040503050406030204" pitchFamily="18" charset="0"/>
                                        </a:rPr>
                                        <m:t>𝑥</m:t>
                                      </m:r>
                                    </m:e>
                                  </m:d>
                                  <m:r>
                                    <m:rPr>
                                      <m:sty m:val="p"/>
                                    </m:rPr>
                                    <a:rPr lang="en-US" sz="1800" kern="100">
                                      <a:effectLst/>
                                      <a:latin typeface="Cambria Math" panose="02040503050406030204" pitchFamily="18" charset="0"/>
                                    </a:rPr>
                                    <m:t>sec</m:t>
                                  </m:r>
                                  <m:r>
                                    <a:rPr lang="en-US" sz="1800" kern="100">
                                      <a:effectLst/>
                                      <a:latin typeface="Cambria Math" panose="02040503050406030204" pitchFamily="18" charset="0"/>
                                    </a:rPr>
                                    <m:t>⁡(</m:t>
                                  </m:r>
                                  <m:r>
                                    <a:rPr lang="en-US" sz="1800" kern="100">
                                      <a:effectLst/>
                                      <a:latin typeface="Cambria Math" panose="02040503050406030204" pitchFamily="18" charset="0"/>
                                    </a:rPr>
                                    <m:t>𝜃</m:t>
                                  </m:r>
                                  <m:r>
                                    <a:rPr lang="en-US" sz="1800" kern="100">
                                      <a:effectLst/>
                                      <a:latin typeface="Cambria Math" panose="02040503050406030204" pitchFamily="18" charset="0"/>
                                    </a:rPr>
                                    <m:t>)</m:t>
                                  </m:r>
                                </m:sup>
                              </m:sSup>
                              <m:r>
                                <a:rPr lang="en-US" sz="1800" kern="100">
                                  <a:effectLst/>
                                  <a:latin typeface="Cambria Math" panose="02040503050406030204" pitchFamily="18" charset="0"/>
                                </a:rPr>
                                <m:t>𝑑</m:t>
                              </m:r>
                              <m:r>
                                <a:rPr lang="en-US" sz="1800" kern="100">
                                  <a:effectLst/>
                                  <a:latin typeface="Cambria Math" panose="02040503050406030204" pitchFamily="18" charset="0"/>
                                </a:rPr>
                                <m:t>𝜃</m:t>
                              </m:r>
                            </m:e>
                          </m:nary>
                        </m:e>
                      </m:nary>
                    </m:oMath>
                  </m:oMathPara>
                </a14:m>
                <a:endParaRPr lang="fr-FR" dirty="0">
                  <a:latin typeface="Times New Roman" panose="02020603050405020304" pitchFamily="18"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0642AEF2-A9A2-C179-0593-476B2B3AC287}"/>
                  </a:ext>
                </a:extLst>
              </p:cNvPr>
              <p:cNvSpPr txBox="1">
                <a:spLocks noRot="1" noChangeAspect="1" noMove="1" noResize="1" noEditPoints="1" noAdjustHandles="1" noChangeArrowheads="1" noChangeShapeType="1" noTextEdit="1"/>
              </p:cNvSpPr>
              <p:nvPr/>
            </p:nvSpPr>
            <p:spPr>
              <a:xfrm>
                <a:off x="1193800" y="5547574"/>
                <a:ext cx="8366125" cy="972639"/>
              </a:xfrm>
              <a:prstGeom prst="rect">
                <a:avLst/>
              </a:prstGeom>
              <a:blipFill>
                <a:blip r:embed="rId3"/>
                <a:stretch>
                  <a:fillRect/>
                </a:stretch>
              </a:blipFill>
            </p:spPr>
            <p:txBody>
              <a:bodyPr/>
              <a:lstStyle/>
              <a:p>
                <a:r>
                  <a:rPr lang="fr-FR">
                    <a:noFill/>
                  </a:rPr>
                  <a:t> </a:t>
                </a:r>
              </a:p>
            </p:txBody>
          </p:sp>
        </mc:Fallback>
      </mc:AlternateContent>
      <p:sp>
        <p:nvSpPr>
          <p:cNvPr id="8" name="TextBox 7">
            <a:extLst>
              <a:ext uri="{FF2B5EF4-FFF2-40B4-BE49-F238E27FC236}">
                <a16:creationId xmlns:a16="http://schemas.microsoft.com/office/drawing/2014/main" id="{94439A29-9CF1-CE2E-BDDC-DC02309C98E1}"/>
              </a:ext>
            </a:extLst>
          </p:cNvPr>
          <p:cNvSpPr txBox="1"/>
          <p:nvPr/>
        </p:nvSpPr>
        <p:spPr>
          <a:xfrm>
            <a:off x="0" y="4980624"/>
            <a:ext cx="7391400" cy="566950"/>
          </a:xfrm>
          <a:prstGeom prst="rect">
            <a:avLst/>
          </a:prstGeom>
          <a:noFill/>
        </p:spPr>
        <p:txBody>
          <a:bodyPr wrap="square">
            <a:spAutoFit/>
          </a:bodyPr>
          <a:lstStyle/>
          <a:p>
            <a:pPr indent="450215">
              <a:lnSpc>
                <a:spcPct val="200000"/>
              </a:lnSpc>
              <a:spcBef>
                <a:spcPts val="200"/>
              </a:spcBef>
            </a:pPr>
            <a:r>
              <a:rPr lang="en-US"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Dose kernel method</a:t>
            </a:r>
            <a:r>
              <a:rPr lang="en-SE"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by </a:t>
            </a:r>
            <a:r>
              <a:rPr lang="en-US" dirty="0" err="1">
                <a:latin typeface="Times New Roman" panose="02020603050405020304" pitchFamily="18" charset="0"/>
                <a:cs typeface="Times New Roman" panose="02020603050405020304" pitchFamily="18" charset="0"/>
              </a:rPr>
              <a:t>Bechchar</a:t>
            </a:r>
            <a:r>
              <a:rPr lang="en-US" dirty="0">
                <a:latin typeface="Times New Roman" panose="02020603050405020304" pitchFamily="18" charset="0"/>
                <a:cs typeface="Times New Roman" panose="02020603050405020304" pitchFamily="18" charset="0"/>
              </a:rPr>
              <a:t> et al.(</a:t>
            </a:r>
            <a:r>
              <a:rPr lang="en-US" dirty="0" err="1">
                <a:latin typeface="Times New Roman" panose="02020603050405020304" pitchFamily="18" charset="0"/>
                <a:cs typeface="Times New Roman" panose="02020603050405020304" pitchFamily="18" charset="0"/>
              </a:rPr>
              <a:t>Bechchar</a:t>
            </a:r>
            <a:r>
              <a:rPr lang="en-US" dirty="0">
                <a:latin typeface="Times New Roman" panose="02020603050405020304" pitchFamily="18" charset="0"/>
                <a:cs typeface="Times New Roman" panose="02020603050405020304" pitchFamily="18" charset="0"/>
              </a:rPr>
              <a:t> et al., 2019)</a:t>
            </a:r>
            <a:endParaRPr lang="fr-FR"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2C24950-2DB8-1075-F946-2F839895A811}"/>
                  </a:ext>
                </a:extLst>
              </p:cNvPr>
              <p:cNvSpPr txBox="1"/>
              <p:nvPr/>
            </p:nvSpPr>
            <p:spPr>
              <a:xfrm>
                <a:off x="54483" y="2981748"/>
                <a:ext cx="6094476" cy="9225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i="1" smtClean="0">
                          <a:latin typeface="Cambria Math" panose="02040503050406030204" pitchFamily="18" charset="0"/>
                        </a:rPr>
                        <m:t>𝐷</m:t>
                      </m:r>
                      <m:r>
                        <a:rPr lang="fr-FR" i="0">
                          <a:latin typeface="Cambria Math" panose="02040503050406030204" pitchFamily="18" charset="0"/>
                        </a:rPr>
                        <m:t>=</m:t>
                      </m:r>
                      <m:f>
                        <m:fPr>
                          <m:ctrlPr>
                            <a:rPr lang="fr-FR" i="1" smtClean="0">
                              <a:solidFill>
                                <a:srgbClr val="836967"/>
                              </a:solidFill>
                              <a:latin typeface="Cambria Math" panose="02040503050406030204" pitchFamily="18" charset="0"/>
                            </a:rPr>
                          </m:ctrlPr>
                        </m:fPr>
                        <m:num>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𝑓</m:t>
                              </m:r>
                            </m:e>
                            <m:sub>
                              <m:r>
                                <a:rPr lang="fr-FR" i="1">
                                  <a:latin typeface="Cambria Math" panose="02040503050406030204" pitchFamily="18" charset="0"/>
                                </a:rPr>
                                <m:t>𝑚𝑒𝑑</m:t>
                              </m:r>
                            </m:sub>
                          </m:sSub>
                          <m:r>
                            <a:rPr lang="fr-FR" i="0">
                              <a:latin typeface="Cambria Math" panose="02040503050406030204" pitchFamily="18" charset="0"/>
                            </a:rPr>
                            <m:t>.</m:t>
                          </m:r>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r>
                                <a:rPr lang="fr-FR" i="1">
                                  <a:latin typeface="Cambria Math" panose="02040503050406030204" pitchFamily="18" charset="0"/>
                                </a:rPr>
                                <m:t>𝑘</m:t>
                              </m:r>
                            </m:sub>
                          </m:sSub>
                          <m:r>
                            <a:rPr lang="fr-FR" i="0">
                              <a:latin typeface="Cambria Math" panose="02040503050406030204" pitchFamily="18" charset="0"/>
                            </a:rPr>
                            <m:t>.</m:t>
                          </m:r>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𝑡</m:t>
                              </m:r>
                            </m:e>
                            <m:sub>
                              <m:r>
                                <a:rPr lang="fr-FR" i="1">
                                  <a:latin typeface="Cambria Math" panose="02040503050406030204" pitchFamily="18" charset="0"/>
                                </a:rPr>
                                <m:t>𝑑𝑤𝑒𝑙𝑙</m:t>
                              </m:r>
                            </m:sub>
                          </m:sSub>
                        </m:num>
                        <m:den>
                          <m:r>
                            <a:rPr lang="fr-FR" i="1">
                              <a:latin typeface="Cambria Math" panose="02040503050406030204" pitchFamily="18" charset="0"/>
                            </a:rPr>
                            <m:t>𝐿</m:t>
                          </m:r>
                          <m:r>
                            <a:rPr lang="fr-FR" i="0">
                              <a:latin typeface="Cambria Math" panose="02040503050406030204" pitchFamily="18" charset="0"/>
                            </a:rPr>
                            <m:t>.</m:t>
                          </m:r>
                          <m:r>
                            <a:rPr lang="fr-FR" i="1">
                              <a:latin typeface="Cambria Math" panose="02040503050406030204" pitchFamily="18" charset="0"/>
                            </a:rPr>
                            <m:t>𝑥</m:t>
                          </m:r>
                          <m:r>
                            <a:rPr lang="fr-FR" i="0">
                              <a:latin typeface="Cambria Math" panose="02040503050406030204" pitchFamily="18" charset="0"/>
                            </a:rPr>
                            <m:t>.</m:t>
                          </m:r>
                          <m:f>
                            <m:fPr>
                              <m:ctrlPr>
                                <a:rPr lang="fr-FR" i="1">
                                  <a:solidFill>
                                    <a:srgbClr val="836967"/>
                                  </a:solidFill>
                                  <a:latin typeface="Cambria Math" panose="02040503050406030204" pitchFamily="18" charset="0"/>
                                </a:rPr>
                              </m:ctrlPr>
                            </m:fPr>
                            <m:num>
                              <m:acc>
                                <m:accPr>
                                  <m:chr m:val="̅"/>
                                  <m:ctrlPr>
                                    <a:rPr lang="fr-FR" i="1">
                                      <a:solidFill>
                                        <a:srgbClr val="836967"/>
                                      </a:solidFill>
                                      <a:latin typeface="Cambria Math" panose="02040503050406030204" pitchFamily="18" charset="0"/>
                                    </a:rPr>
                                  </m:ctrlPr>
                                </m:accPr>
                                <m:e>
                                  <m:r>
                                    <a:rPr lang="fr-FR" i="1">
                                      <a:latin typeface="Cambria Math" panose="02040503050406030204" pitchFamily="18" charset="0"/>
                                    </a:rPr>
                                    <m:t>𝑊</m:t>
                                  </m:r>
                                </m:e>
                              </m:acc>
                            </m:num>
                            <m:den>
                              <m:r>
                                <a:rPr lang="fr-FR" i="1">
                                  <a:latin typeface="Cambria Math" panose="02040503050406030204" pitchFamily="18" charset="0"/>
                                </a:rPr>
                                <m:t>𝑒</m:t>
                              </m:r>
                            </m:den>
                          </m:f>
                        </m:den>
                      </m:f>
                      <m:r>
                        <a:rPr lang="fr-FR" i="0">
                          <a:latin typeface="Cambria Math" panose="02040503050406030204" pitchFamily="18" charset="0"/>
                        </a:rPr>
                        <m:t>.</m:t>
                      </m:r>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𝑒</m:t>
                          </m:r>
                        </m:e>
                        <m:sup>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𝜇</m:t>
                              </m:r>
                            </m:e>
                            <m:sup>
                              <m:r>
                                <a:rPr lang="fr-FR" i="0">
                                  <a:latin typeface="Cambria Math" panose="02040503050406030204" pitchFamily="18" charset="0"/>
                                </a:rPr>
                                <m:t>′</m:t>
                              </m:r>
                            </m:sup>
                          </m:sSup>
                          <m:r>
                            <a:rPr lang="fr-FR" i="1">
                              <a:latin typeface="Cambria Math" panose="02040503050406030204" pitchFamily="18" charset="0"/>
                            </a:rPr>
                            <m:t>𝑡</m:t>
                          </m:r>
                        </m:sup>
                      </m:sSup>
                      <m:nary>
                        <m:naryPr>
                          <m:limLoc m:val="subSup"/>
                          <m:ctrlPr>
                            <a:rPr lang="fr-FR" i="1">
                              <a:latin typeface="Cambria Math" panose="02040503050406030204" pitchFamily="18" charset="0"/>
                            </a:rPr>
                          </m:ctrlPr>
                        </m:naryPr>
                        <m:sub>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𝜃</m:t>
                              </m:r>
                            </m:e>
                            <m:sub>
                              <m:r>
                                <a:rPr lang="fr-FR" i="0">
                                  <a:latin typeface="Cambria Math" panose="02040503050406030204" pitchFamily="18" charset="0"/>
                                </a:rPr>
                                <m:t>1</m:t>
                              </m:r>
                            </m:sub>
                          </m:sSub>
                        </m:sub>
                        <m:sup>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𝜃</m:t>
                              </m:r>
                            </m:e>
                            <m:sub>
                              <m:r>
                                <a:rPr lang="fr-FR" i="0">
                                  <a:latin typeface="Cambria Math" panose="02040503050406030204" pitchFamily="18" charset="0"/>
                                </a:rPr>
                                <m:t>2</m:t>
                              </m:r>
                            </m:sub>
                          </m:sSub>
                        </m:sup>
                        <m:e>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𝑒</m:t>
                              </m:r>
                            </m:e>
                            <m:sup>
                              <m:r>
                                <a:rPr lang="fr-FR" i="0">
                                  <a:latin typeface="Cambria Math" panose="02040503050406030204" pitchFamily="18" charset="0"/>
                                </a:rPr>
                                <m:t>−</m:t>
                              </m:r>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𝜇</m:t>
                                  </m:r>
                                </m:e>
                                <m:sup>
                                  <m:r>
                                    <a:rPr lang="fr-FR" i="0">
                                      <a:latin typeface="Cambria Math" panose="02040503050406030204" pitchFamily="18" charset="0"/>
                                    </a:rPr>
                                    <m:t>′</m:t>
                                  </m:r>
                                </m:sup>
                              </m:sSup>
                              <m:r>
                                <a:rPr lang="fr-FR" i="0">
                                  <a:latin typeface="Cambria Math" panose="02040503050406030204" pitchFamily="18" charset="0"/>
                                </a:rPr>
                                <m:t>.</m:t>
                              </m:r>
                              <m:r>
                                <a:rPr lang="fr-FR" i="1">
                                  <a:latin typeface="Cambria Math" panose="02040503050406030204" pitchFamily="18" charset="0"/>
                                </a:rPr>
                                <m:t>𝑡</m:t>
                              </m:r>
                              <m:r>
                                <a:rPr lang="fr-FR" i="0">
                                  <a:latin typeface="Cambria Math" panose="02040503050406030204" pitchFamily="18" charset="0"/>
                                </a:rPr>
                                <m:t>.</m:t>
                              </m:r>
                              <m:r>
                                <a:rPr lang="fr-FR" i="1">
                                  <a:latin typeface="Cambria Math" panose="02040503050406030204" pitchFamily="18" charset="0"/>
                                </a:rPr>
                                <m:t>𝑠𝑒𝑐</m:t>
                              </m:r>
                              <m:r>
                                <a:rPr lang="fr-FR" i="1">
                                  <a:latin typeface="Cambria Math" panose="02040503050406030204" pitchFamily="18" charset="0"/>
                                </a:rPr>
                                <m:t>𝜃</m:t>
                              </m:r>
                            </m:sup>
                          </m:sSup>
                          <m:r>
                            <a:rPr lang="fr-FR" i="1">
                              <a:latin typeface="Cambria Math" panose="02040503050406030204" pitchFamily="18" charset="0"/>
                            </a:rPr>
                            <m:t>𝑑</m:t>
                          </m:r>
                          <m:r>
                            <a:rPr lang="fr-FR" i="1">
                              <a:latin typeface="Cambria Math" panose="02040503050406030204" pitchFamily="18" charset="0"/>
                            </a:rPr>
                            <m:t>𝜃</m:t>
                          </m:r>
                        </m:e>
                      </m:nary>
                    </m:oMath>
                  </m:oMathPara>
                </a14:m>
                <a:endParaRPr lang="fr-FR" dirty="0">
                  <a:latin typeface="Times New Roman" panose="02020603050405020304" pitchFamily="18"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32C24950-2DB8-1075-F946-2F839895A811}"/>
                  </a:ext>
                </a:extLst>
              </p:cNvPr>
              <p:cNvSpPr txBox="1">
                <a:spLocks noRot="1" noChangeAspect="1" noMove="1" noResize="1" noEditPoints="1" noAdjustHandles="1" noChangeArrowheads="1" noChangeShapeType="1" noTextEdit="1"/>
              </p:cNvSpPr>
              <p:nvPr/>
            </p:nvSpPr>
            <p:spPr>
              <a:xfrm>
                <a:off x="54483" y="2981748"/>
                <a:ext cx="6094476" cy="922560"/>
              </a:xfrm>
              <a:prstGeom prst="rect">
                <a:avLst/>
              </a:prstGeom>
              <a:blipFill>
                <a:blip r:embed="rId4"/>
                <a:stretch>
                  <a:fillRect/>
                </a:stretch>
              </a:blipFill>
            </p:spPr>
            <p:txBody>
              <a:bodyPr/>
              <a:lstStyle/>
              <a:p>
                <a:r>
                  <a:rPr lang="fr-FR">
                    <a:noFill/>
                  </a:rPr>
                  <a:t> </a:t>
                </a:r>
              </a:p>
            </p:txBody>
          </p:sp>
        </mc:Fallback>
      </mc:AlternateContent>
      <p:sp>
        <p:nvSpPr>
          <p:cNvPr id="12" name="TextBox 11">
            <a:extLst>
              <a:ext uri="{FF2B5EF4-FFF2-40B4-BE49-F238E27FC236}">
                <a16:creationId xmlns:a16="http://schemas.microsoft.com/office/drawing/2014/main" id="{DFDAC8E2-9725-5159-C776-483C39AD67EF}"/>
              </a:ext>
            </a:extLst>
          </p:cNvPr>
          <p:cNvSpPr txBox="1"/>
          <p:nvPr/>
        </p:nvSpPr>
        <p:spPr>
          <a:xfrm>
            <a:off x="1524" y="2149209"/>
            <a:ext cx="6094476" cy="568745"/>
          </a:xfrm>
          <a:prstGeom prst="rect">
            <a:avLst/>
          </a:prstGeom>
          <a:noFill/>
        </p:spPr>
        <p:txBody>
          <a:bodyPr wrap="square">
            <a:spAutoFit/>
          </a:bodyPr>
          <a:lstStyle/>
          <a:p>
            <a:pPr indent="450215">
              <a:lnSpc>
                <a:spcPct val="200000"/>
              </a:lnSpc>
              <a:spcBef>
                <a:spcPts val="200"/>
              </a:spcBef>
            </a:pPr>
            <a:r>
              <a:rPr lang="en-US"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Sievert Integral</a:t>
            </a:r>
            <a:r>
              <a:rPr lang="en-SE"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fr-FR" dirty="0" err="1">
                <a:latin typeface="Times New Roman" panose="02020603050405020304" pitchFamily="18" charset="0"/>
                <a:cs typeface="Times New Roman" panose="02020603050405020304" pitchFamily="18" charset="0"/>
              </a:rPr>
              <a:t>Dumenya</a:t>
            </a:r>
            <a:r>
              <a:rPr lang="fr-FR" dirty="0">
                <a:latin typeface="Times New Roman" panose="02020603050405020304" pitchFamily="18" charset="0"/>
                <a:cs typeface="Times New Roman" panose="02020603050405020304" pitchFamily="18" charset="0"/>
              </a:rPr>
              <a:t> et al. (2022) </a:t>
            </a:r>
            <a:r>
              <a:rPr lang="en-SE" dirty="0">
                <a:latin typeface="Times New Roman" panose="02020603050405020304" pitchFamily="18" charset="0"/>
                <a:cs typeface="Times New Roman" panose="02020603050405020304" pitchFamily="18" charset="0"/>
              </a:rPr>
              <a:t>)</a:t>
            </a:r>
            <a:r>
              <a:rPr lang="en-SE"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800" b="1" kern="1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52EAE48-40EF-5D8E-3B0C-5D6C4C9D441A}"/>
                  </a:ext>
                </a:extLst>
              </p:cNvPr>
              <p:cNvSpPr txBox="1"/>
              <p:nvPr/>
            </p:nvSpPr>
            <p:spPr>
              <a:xfrm>
                <a:off x="6096000" y="3152631"/>
                <a:ext cx="2946576" cy="3044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fr-FR" i="1" smtClean="0">
                              <a:latin typeface="Cambria Math" panose="02040503050406030204" pitchFamily="18" charset="0"/>
                            </a:rPr>
                          </m:ctrlPr>
                        </m:sSubPr>
                        <m:e>
                          <m:r>
                            <a:rPr lang="en-SE" b="0" i="1" smtClean="0">
                              <a:latin typeface="Cambria Math" panose="02040503050406030204" pitchFamily="18" charset="0"/>
                            </a:rPr>
                            <m:t>𝑀</m:t>
                          </m:r>
                        </m:e>
                        <m:sub>
                          <m:r>
                            <a:rPr lang="en-SE" b="0" i="1" smtClean="0">
                              <a:latin typeface="Cambria Math" panose="02040503050406030204" pitchFamily="18" charset="0"/>
                            </a:rPr>
                            <m:t>𝑝𝑜𝑙𝑦</m:t>
                          </m:r>
                        </m:sub>
                      </m:sSub>
                      <m:r>
                        <a:rPr lang="en-SE" b="0" i="1" smtClean="0">
                          <a:latin typeface="Cambria Math" panose="02040503050406030204" pitchFamily="18" charset="0"/>
                        </a:rPr>
                        <m:t>=</m:t>
                      </m:r>
                      <m:r>
                        <a:rPr lang="en-SE" b="0" i="1" smtClean="0">
                          <a:latin typeface="Cambria Math" panose="02040503050406030204" pitchFamily="18" charset="0"/>
                        </a:rPr>
                        <m:t>𝐴</m:t>
                      </m:r>
                      <m:r>
                        <a:rPr lang="en-SE" b="0" i="1" smtClean="0">
                          <a:latin typeface="Cambria Math" panose="02040503050406030204" pitchFamily="18" charset="0"/>
                        </a:rPr>
                        <m:t>+</m:t>
                      </m:r>
                      <m:r>
                        <a:rPr lang="en-SE" b="0" i="1" smtClean="0">
                          <a:latin typeface="Cambria Math" panose="02040503050406030204" pitchFamily="18" charset="0"/>
                        </a:rPr>
                        <m:t>𝐵𝑟</m:t>
                      </m:r>
                      <m:r>
                        <a:rPr lang="en-SE" b="0" i="1" smtClean="0">
                          <a:latin typeface="Cambria Math" panose="02040503050406030204" pitchFamily="18" charset="0"/>
                        </a:rPr>
                        <m:t>+</m:t>
                      </m:r>
                      <m:r>
                        <a:rPr lang="en-SE" b="0" i="1" smtClean="0">
                          <a:latin typeface="Cambria Math" panose="02040503050406030204" pitchFamily="18" charset="0"/>
                        </a:rPr>
                        <m:t>𝐶</m:t>
                      </m:r>
                      <m:sSup>
                        <m:sSupPr>
                          <m:ctrlPr>
                            <a:rPr lang="en-SE" b="0" i="1" smtClean="0">
                              <a:latin typeface="Cambria Math" panose="02040503050406030204" pitchFamily="18" charset="0"/>
                            </a:rPr>
                          </m:ctrlPr>
                        </m:sSupPr>
                        <m:e>
                          <m:r>
                            <a:rPr lang="en-SE" b="0" i="1" smtClean="0">
                              <a:latin typeface="Cambria Math" panose="02040503050406030204" pitchFamily="18" charset="0"/>
                            </a:rPr>
                            <m:t>𝑟</m:t>
                          </m:r>
                        </m:e>
                        <m:sup>
                          <m:r>
                            <a:rPr lang="en-SE" b="0" i="1" smtClean="0">
                              <a:latin typeface="Cambria Math" panose="02040503050406030204" pitchFamily="18" charset="0"/>
                            </a:rPr>
                            <m:t>2</m:t>
                          </m:r>
                        </m:sup>
                      </m:sSup>
                      <m:r>
                        <a:rPr lang="en-SE" b="0" i="1" smtClean="0">
                          <a:latin typeface="Cambria Math" panose="02040503050406030204" pitchFamily="18" charset="0"/>
                        </a:rPr>
                        <m:t>+</m:t>
                      </m:r>
                      <m:r>
                        <a:rPr lang="en-SE" b="0" i="1" smtClean="0">
                          <a:latin typeface="Cambria Math" panose="02040503050406030204" pitchFamily="18" charset="0"/>
                        </a:rPr>
                        <m:t>𝐷</m:t>
                      </m:r>
                      <m:sSup>
                        <m:sSupPr>
                          <m:ctrlPr>
                            <a:rPr lang="en-SE" b="0" i="1" smtClean="0">
                              <a:latin typeface="Cambria Math" panose="02040503050406030204" pitchFamily="18" charset="0"/>
                            </a:rPr>
                          </m:ctrlPr>
                        </m:sSupPr>
                        <m:e>
                          <m:r>
                            <a:rPr lang="en-SE" b="0" i="1" smtClean="0">
                              <a:latin typeface="Cambria Math" panose="02040503050406030204" pitchFamily="18" charset="0"/>
                            </a:rPr>
                            <m:t>𝑟</m:t>
                          </m:r>
                        </m:e>
                        <m:sup>
                          <m:r>
                            <a:rPr lang="en-SE" b="0" i="1" smtClean="0">
                              <a:latin typeface="Cambria Math" panose="02040503050406030204" pitchFamily="18" charset="0"/>
                            </a:rPr>
                            <m:t>3</m:t>
                          </m:r>
                        </m:sup>
                      </m:sSup>
                    </m:oMath>
                  </m:oMathPara>
                </a14:m>
                <a:endParaRPr lang="fr-FR" dirty="0">
                  <a:latin typeface="Times New Roman" panose="02020603050405020304" pitchFamily="18" charset="0"/>
                  <a:cs typeface="Times New Roman" panose="02020603050405020304" pitchFamily="18" charset="0"/>
                </a:endParaRPr>
              </a:p>
            </p:txBody>
          </p:sp>
        </mc:Choice>
        <mc:Fallback xmlns="">
          <p:sp>
            <p:nvSpPr>
              <p:cNvPr id="15" name="TextBox 14">
                <a:extLst>
                  <a:ext uri="{FF2B5EF4-FFF2-40B4-BE49-F238E27FC236}">
                    <a16:creationId xmlns:a16="http://schemas.microsoft.com/office/drawing/2014/main" id="{F52EAE48-40EF-5D8E-3B0C-5D6C4C9D441A}"/>
                  </a:ext>
                </a:extLst>
              </p:cNvPr>
              <p:cNvSpPr txBox="1">
                <a:spLocks noRot="1" noChangeAspect="1" noMove="1" noResize="1" noEditPoints="1" noAdjustHandles="1" noChangeArrowheads="1" noChangeShapeType="1" noTextEdit="1"/>
              </p:cNvSpPr>
              <p:nvPr/>
            </p:nvSpPr>
            <p:spPr>
              <a:xfrm>
                <a:off x="6096000" y="3152631"/>
                <a:ext cx="2946576" cy="304442"/>
              </a:xfrm>
              <a:prstGeom prst="rect">
                <a:avLst/>
              </a:prstGeom>
              <a:blipFill>
                <a:blip r:embed="rId5"/>
                <a:stretch>
                  <a:fillRect l="-1035" r="-207" b="-26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BAF009D-4AD1-0B8E-DB49-7D9238F3B0E4}"/>
                  </a:ext>
                </a:extLst>
              </p:cNvPr>
              <p:cNvSpPr txBox="1"/>
              <p:nvPr/>
            </p:nvSpPr>
            <p:spPr>
              <a:xfrm>
                <a:off x="9443007" y="3107615"/>
                <a:ext cx="1418593" cy="3354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SE" b="0" i="1" smtClean="0">
                          <a:latin typeface="Cambria Math" panose="02040503050406030204" pitchFamily="18" charset="0"/>
                        </a:rPr>
                        <m:t>𝑟</m:t>
                      </m:r>
                      <m:r>
                        <a:rPr lang="en-SE" b="0" i="1" smtClean="0">
                          <a:latin typeface="Cambria Math" panose="02040503050406030204" pitchFamily="18" charset="0"/>
                        </a:rPr>
                        <m:t>=</m:t>
                      </m:r>
                      <m:rad>
                        <m:radPr>
                          <m:degHide m:val="on"/>
                          <m:ctrlPr>
                            <a:rPr lang="en-SE" b="0" i="1" smtClean="0">
                              <a:latin typeface="Cambria Math" panose="02040503050406030204" pitchFamily="18" charset="0"/>
                            </a:rPr>
                          </m:ctrlPr>
                        </m:radPr>
                        <m:deg/>
                        <m:e>
                          <m:sSup>
                            <m:sSupPr>
                              <m:ctrlPr>
                                <a:rPr lang="en-SE" b="0" i="1" smtClean="0">
                                  <a:latin typeface="Cambria Math" panose="02040503050406030204" pitchFamily="18" charset="0"/>
                                </a:rPr>
                              </m:ctrlPr>
                            </m:sSupPr>
                            <m:e>
                              <m:r>
                                <a:rPr lang="en-SE" b="0" i="1" smtClean="0">
                                  <a:latin typeface="Cambria Math" panose="02040503050406030204" pitchFamily="18" charset="0"/>
                                </a:rPr>
                                <m:t>𝑥</m:t>
                              </m:r>
                            </m:e>
                            <m:sup>
                              <m:r>
                                <a:rPr lang="en-SE" b="0" i="1" smtClean="0">
                                  <a:latin typeface="Cambria Math" panose="02040503050406030204" pitchFamily="18" charset="0"/>
                                </a:rPr>
                                <m:t>2</m:t>
                              </m:r>
                            </m:sup>
                          </m:sSup>
                          <m:r>
                            <a:rPr lang="en-SE" b="0" i="1" smtClean="0">
                              <a:latin typeface="Cambria Math" panose="02040503050406030204" pitchFamily="18" charset="0"/>
                            </a:rPr>
                            <m:t>+</m:t>
                          </m:r>
                          <m:sSup>
                            <m:sSupPr>
                              <m:ctrlPr>
                                <a:rPr lang="en-SE" b="0" i="1" smtClean="0">
                                  <a:latin typeface="Cambria Math" panose="02040503050406030204" pitchFamily="18" charset="0"/>
                                </a:rPr>
                              </m:ctrlPr>
                            </m:sSupPr>
                            <m:e>
                              <m:r>
                                <a:rPr lang="en-SE" b="0" i="1" smtClean="0">
                                  <a:latin typeface="Cambria Math" panose="02040503050406030204" pitchFamily="18" charset="0"/>
                                </a:rPr>
                                <m:t>𝑦</m:t>
                              </m:r>
                            </m:e>
                            <m:sup>
                              <m:r>
                                <a:rPr lang="en-SE" b="0" i="1" smtClean="0">
                                  <a:latin typeface="Cambria Math" panose="02040503050406030204" pitchFamily="18" charset="0"/>
                                </a:rPr>
                                <m:t>2</m:t>
                              </m:r>
                            </m:sup>
                          </m:sSup>
                        </m:e>
                      </m:rad>
                    </m:oMath>
                  </m:oMathPara>
                </a14:m>
                <a:endParaRPr lang="fr-FR" dirty="0">
                  <a:latin typeface="Times New Roman" panose="02020603050405020304" pitchFamily="18" charset="0"/>
                  <a:cs typeface="Times New Roman" panose="02020603050405020304" pitchFamily="18" charset="0"/>
                </a:endParaRPr>
              </a:p>
            </p:txBody>
          </p:sp>
        </mc:Choice>
        <mc:Fallback xmlns="">
          <p:sp>
            <p:nvSpPr>
              <p:cNvPr id="17" name="TextBox 16">
                <a:extLst>
                  <a:ext uri="{FF2B5EF4-FFF2-40B4-BE49-F238E27FC236}">
                    <a16:creationId xmlns:a16="http://schemas.microsoft.com/office/drawing/2014/main" id="{CBAF009D-4AD1-0B8E-DB49-7D9238F3B0E4}"/>
                  </a:ext>
                </a:extLst>
              </p:cNvPr>
              <p:cNvSpPr txBox="1">
                <a:spLocks noRot="1" noChangeAspect="1" noMove="1" noResize="1" noEditPoints="1" noAdjustHandles="1" noChangeArrowheads="1" noChangeShapeType="1" noTextEdit="1"/>
              </p:cNvSpPr>
              <p:nvPr/>
            </p:nvSpPr>
            <p:spPr>
              <a:xfrm>
                <a:off x="9443007" y="3107615"/>
                <a:ext cx="1418593" cy="335413"/>
              </a:xfrm>
              <a:prstGeom prst="rect">
                <a:avLst/>
              </a:prstGeom>
              <a:blipFill>
                <a:blip r:embed="rId6"/>
                <a:stretch>
                  <a:fillRect l="-1717" r="-858" b="-2181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1A2E597-6D28-749E-90DB-5166799027CE}"/>
                  </a:ext>
                </a:extLst>
              </p:cNvPr>
              <p:cNvSpPr txBox="1"/>
              <p:nvPr/>
            </p:nvSpPr>
            <p:spPr>
              <a:xfrm>
                <a:off x="444627" y="4074920"/>
                <a:ext cx="6094476" cy="39651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i="1" smtClean="0">
                              <a:latin typeface="Cambria Math" panose="02040503050406030204" pitchFamily="18" charset="0"/>
                            </a:rPr>
                          </m:ctrlPr>
                        </m:sSubPr>
                        <m:e>
                          <m:r>
                            <a:rPr lang="en-SE" b="0" i="1" smtClean="0">
                              <a:latin typeface="Cambria Math" panose="02040503050406030204" pitchFamily="18" charset="0"/>
                            </a:rPr>
                            <m:t>𝐷</m:t>
                          </m:r>
                        </m:e>
                        <m:sub>
                          <m:r>
                            <a:rPr lang="en-SE" b="0" i="1" smtClean="0">
                              <a:latin typeface="Cambria Math" panose="02040503050406030204" pitchFamily="18" charset="0"/>
                            </a:rPr>
                            <m:t>𝑐𝑜𝑟𝑟𝑒𝑐𝑡𝑒𝑑</m:t>
                          </m:r>
                        </m:sub>
                      </m:sSub>
                      <m:r>
                        <a:rPr lang="fr-FR" i="0">
                          <a:latin typeface="Cambria Math" panose="02040503050406030204" pitchFamily="18" charset="0"/>
                        </a:rPr>
                        <m:t>=</m:t>
                      </m:r>
                      <m:r>
                        <m:rPr>
                          <m:sty m:val="p"/>
                        </m:rPr>
                        <a:rPr lang="en-SE" b="0" i="0" smtClean="0">
                          <a:latin typeface="Cambria Math" panose="02040503050406030204" pitchFamily="18" charset="0"/>
                        </a:rPr>
                        <m:t>D</m:t>
                      </m:r>
                      <m:r>
                        <a:rPr lang="en-SE" b="0" i="0" smtClean="0">
                          <a:latin typeface="Cambria Math" panose="02040503050406030204" pitchFamily="18" charset="0"/>
                        </a:rPr>
                        <m:t> </m:t>
                      </m:r>
                      <m:r>
                        <a:rPr lang="en-SE" b="0" i="1" smtClean="0">
                          <a:latin typeface="Cambria Math" panose="02040503050406030204" pitchFamily="18" charset="0"/>
                          <a:ea typeface="Cambria Math" panose="02040503050406030204" pitchFamily="18" charset="0"/>
                        </a:rPr>
                        <m:t>×</m:t>
                      </m:r>
                      <m:sSub>
                        <m:sSubPr>
                          <m:ctrlPr>
                            <a:rPr lang="fr-FR" i="1">
                              <a:latin typeface="Cambria Math" panose="02040503050406030204" pitchFamily="18" charset="0"/>
                            </a:rPr>
                          </m:ctrlPr>
                        </m:sSubPr>
                        <m:e>
                          <m:r>
                            <a:rPr lang="en-SE" i="1">
                              <a:latin typeface="Cambria Math" panose="02040503050406030204" pitchFamily="18" charset="0"/>
                            </a:rPr>
                            <m:t>𝑀</m:t>
                          </m:r>
                        </m:e>
                        <m:sub>
                          <m:r>
                            <a:rPr lang="en-SE" i="1">
                              <a:latin typeface="Cambria Math" panose="02040503050406030204" pitchFamily="18" charset="0"/>
                            </a:rPr>
                            <m:t>𝑝𝑜𝑙𝑦</m:t>
                          </m:r>
                          <m:r>
                            <a:rPr lang="en-SE" b="0" i="1" smtClean="0">
                              <a:latin typeface="Cambria Math" panose="02040503050406030204" pitchFamily="18" charset="0"/>
                            </a:rPr>
                            <m:t>(</m:t>
                          </m:r>
                          <m:sSub>
                            <m:sSubPr>
                              <m:ctrlPr>
                                <a:rPr lang="en-SE" b="0" i="1" smtClean="0">
                                  <a:latin typeface="Cambria Math" panose="02040503050406030204" pitchFamily="18" charset="0"/>
                                </a:rPr>
                              </m:ctrlPr>
                            </m:sSubPr>
                            <m:e>
                              <m:r>
                                <a:rPr lang="en-SE" b="0" i="1" smtClean="0">
                                  <a:latin typeface="Cambria Math" panose="02040503050406030204" pitchFamily="18" charset="0"/>
                                </a:rPr>
                                <m:t>𝑟</m:t>
                              </m:r>
                            </m:e>
                            <m:sub>
                              <m:r>
                                <a:rPr lang="en-SE" b="0" i="1" smtClean="0">
                                  <a:latin typeface="Cambria Math" panose="02040503050406030204" pitchFamily="18" charset="0"/>
                                </a:rPr>
                                <m:t>𝑖</m:t>
                              </m:r>
                            </m:sub>
                          </m:sSub>
                          <m:r>
                            <a:rPr lang="en-SE" b="0" i="1" smtClean="0">
                              <a:latin typeface="Cambria Math" panose="02040503050406030204" pitchFamily="18" charset="0"/>
                            </a:rPr>
                            <m:t>)</m:t>
                          </m:r>
                        </m:sub>
                      </m:sSub>
                    </m:oMath>
                  </m:oMathPara>
                </a14:m>
                <a:endParaRPr lang="fr-FR" dirty="0">
                  <a:latin typeface="Times New Roman" panose="02020603050405020304" pitchFamily="18" charset="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61A2E597-6D28-749E-90DB-5166799027CE}"/>
                  </a:ext>
                </a:extLst>
              </p:cNvPr>
              <p:cNvSpPr txBox="1">
                <a:spLocks noRot="1" noChangeAspect="1" noMove="1" noResize="1" noEditPoints="1" noAdjustHandles="1" noChangeArrowheads="1" noChangeShapeType="1" noTextEdit="1"/>
              </p:cNvSpPr>
              <p:nvPr/>
            </p:nvSpPr>
            <p:spPr>
              <a:xfrm>
                <a:off x="444627" y="4074920"/>
                <a:ext cx="6094476" cy="396519"/>
              </a:xfrm>
              <a:prstGeom prst="rect">
                <a:avLst/>
              </a:prstGeom>
              <a:blipFill>
                <a:blip r:embed="rId7"/>
                <a:stretch>
                  <a:fillRect b="-7576"/>
                </a:stretch>
              </a:blipFill>
            </p:spPr>
            <p:txBody>
              <a:bodyPr/>
              <a:lstStyle/>
              <a:p>
                <a:r>
                  <a:rPr lang="fr-FR">
                    <a:noFill/>
                  </a:rPr>
                  <a:t> </a:t>
                </a:r>
              </a:p>
            </p:txBody>
          </p:sp>
        </mc:Fallback>
      </mc:AlternateContent>
    </p:spTree>
    <p:extLst>
      <p:ext uri="{BB962C8B-B14F-4D97-AF65-F5344CB8AC3E}">
        <p14:creationId xmlns:p14="http://schemas.microsoft.com/office/powerpoint/2010/main" val="3834026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4C9C73-7ADD-D36F-8DF3-93D72A239661}"/>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AE60E822-ABF8-6063-44BB-79B0B4256D5F}"/>
              </a:ext>
            </a:extLst>
          </p:cNvPr>
          <p:cNvSpPr>
            <a:spLocks noGrp="1"/>
          </p:cNvSpPr>
          <p:nvPr>
            <p:ph type="title"/>
          </p:nvPr>
        </p:nvSpPr>
        <p:spPr>
          <a:xfrm>
            <a:off x="121920" y="246253"/>
            <a:ext cx="5529072" cy="924179"/>
          </a:xfrm>
        </p:spPr>
        <p:style>
          <a:lnRef idx="1">
            <a:schemeClr val="accent5"/>
          </a:lnRef>
          <a:fillRef idx="2">
            <a:schemeClr val="accent5"/>
          </a:fillRef>
          <a:effectRef idx="1">
            <a:schemeClr val="accent5"/>
          </a:effectRef>
          <a:fontRef idx="minor">
            <a:schemeClr val="dk1"/>
          </a:fontRef>
        </p:style>
        <p:txBody>
          <a:bodyPr>
            <a:normAutofit/>
          </a:bodyPr>
          <a:lstStyle/>
          <a:p>
            <a:pPr algn="ctr"/>
            <a:r>
              <a:rPr lang="en-SE" sz="4000" dirty="0">
                <a:latin typeface="Times New Roman" panose="02020603050405020304" pitchFamily="18" charset="0"/>
                <a:cs typeface="Times New Roman" panose="02020603050405020304" pitchFamily="18" charset="0"/>
              </a:rPr>
              <a:t>INTEGRAL SIEVERT</a:t>
            </a:r>
            <a:endParaRPr lang="fr-FR" sz="4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7762958-ACF1-255C-52B7-F0D7B38BB49F}"/>
                  </a:ext>
                </a:extLst>
              </p:cNvPr>
              <p:cNvSpPr txBox="1"/>
              <p:nvPr/>
            </p:nvSpPr>
            <p:spPr>
              <a:xfrm>
                <a:off x="6096000" y="1296544"/>
                <a:ext cx="5974080" cy="451405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50215" algn="just">
                  <a:spcAft>
                    <a:spcPts val="800"/>
                  </a:spcAft>
                </a:pPr>
                <a:r>
                  <a:rPr lang="fr-FR" sz="1600" kern="100" dirty="0">
                    <a:latin typeface="Times New Roman" panose="02020603050405020304" pitchFamily="18" charset="0"/>
                    <a:ea typeface="Calibri" panose="020F0502020204030204" pitchFamily="34" charset="0"/>
                    <a:cs typeface="Times New Roman" panose="02020603050405020304" pitchFamily="18" charset="0"/>
                  </a:rPr>
                  <a:t>K: constant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used</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to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convert</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from</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MeV/g to Gy.</a:t>
                </a:r>
                <a:endParaRPr lang="en-SE" sz="1600" kern="1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14:m>
                  <m:oMath xmlns:m="http://schemas.openxmlformats.org/officeDocument/2006/math">
                    <m:sSub>
                      <m:sSubPr>
                        <m:ctrlPr>
                          <a:rPr lang="fr-FR" sz="1600" i="1">
                            <a:latin typeface="Cambria Math" panose="02040503050406030204" pitchFamily="18" charset="0"/>
                          </a:rPr>
                        </m:ctrlPr>
                      </m:sSubPr>
                      <m:e>
                        <m:r>
                          <a:rPr lang="fr-FR" sz="1600" i="1">
                            <a:latin typeface="Cambria Math" panose="02040503050406030204" pitchFamily="18" charset="0"/>
                          </a:rPr>
                          <m:t>𝑠</m:t>
                        </m:r>
                      </m:e>
                      <m:sub>
                        <m:r>
                          <a:rPr lang="fr-FR" sz="1600" i="1">
                            <a:latin typeface="Cambria Math" panose="02040503050406030204" pitchFamily="18" charset="0"/>
                          </a:rPr>
                          <m:t>𝑙</m:t>
                        </m:r>
                      </m:sub>
                    </m:sSub>
                  </m:oMath>
                </a14:m>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linear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activity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(Bq/cm).</a:t>
                </a:r>
                <a:endParaRPr lang="en-SE" sz="1600" kern="1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r>
                  <a:rPr lang="en-SE" sz="1600" kern="100" dirty="0">
                    <a:latin typeface="Times New Roman" panose="02020603050405020304" pitchFamily="18" charset="0"/>
                    <a:ea typeface="Calibri" panose="020F0502020204030204" pitchFamily="34" charset="0"/>
                    <a:cs typeface="Times New Roman" panose="02020603050405020304" pitchFamily="18" charset="0"/>
                  </a:rPr>
                  <a:t>x: </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control points </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of dose calculation (cm)</a:t>
                </a:r>
              </a:p>
              <a:p>
                <a:pPr indent="450215" algn="just">
                  <a:spcAft>
                    <a:spcPts val="800"/>
                  </a:spcAft>
                </a:pPr>
                <a:r>
                  <a:rPr lang="el-GR" sz="1600" kern="100" dirty="0">
                    <a:latin typeface="Times New Roman" panose="02020603050405020304" pitchFamily="18" charset="0"/>
                    <a:ea typeface="Calibri" panose="020F0502020204030204" pitchFamily="34" charset="0"/>
                    <a:cs typeface="Times New Roman" panose="02020603050405020304" pitchFamily="18" charset="0"/>
                  </a:rPr>
                  <a:t>μ</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en​(</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Ei</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linear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absorption coefficient for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each</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(cm⁻¹).</a:t>
                </a:r>
                <a:endParaRPr lang="en-SE" sz="1600" kern="1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r>
                  <a:rPr lang="el-GR" sz="1600" kern="100" dirty="0">
                    <a:latin typeface="Times New Roman" panose="02020603050405020304" pitchFamily="18" charset="0"/>
                    <a:ea typeface="Calibri" panose="020F0502020204030204" pitchFamily="34" charset="0"/>
                    <a:cs typeface="Times New Roman" panose="02020603050405020304" pitchFamily="18" charset="0"/>
                  </a:rPr>
                  <a:t>ρ: </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medium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density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(g/cm³).</a:t>
                </a:r>
                <a:endParaRPr lang="en-SE" sz="1600" kern="1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𝜃</m:t>
                        </m:r>
                      </m:e>
                      <m:sub>
                        <m:r>
                          <a:rPr lang="en-US" sz="1600" kern="100">
                            <a:latin typeface="Cambria Math" panose="02040503050406030204" pitchFamily="18" charset="0"/>
                            <a:ea typeface="Calibri" panose="020F0502020204030204" pitchFamily="34" charset="0"/>
                            <a:cs typeface="Times New Roman" panose="02020603050405020304" pitchFamily="18" charset="0"/>
                          </a:rPr>
                          <m:t>1</m:t>
                        </m:r>
                      </m:sub>
                    </m:sSub>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and </a:t>
                </a: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𝜃</m:t>
                        </m:r>
                      </m:e>
                      <m:sub>
                        <m:r>
                          <a:rPr lang="en-US" sz="1600" kern="100">
                            <a:latin typeface="Cambria Math" panose="02040503050406030204" pitchFamily="18" charset="0"/>
                            <a:ea typeface="Calibri" panose="020F0502020204030204" pitchFamily="34" charset="0"/>
                            <a:cs typeface="Times New Roman" panose="02020603050405020304" pitchFamily="18" charset="0"/>
                          </a:rPr>
                          <m:t>2</m:t>
                        </m:r>
                      </m:sub>
                    </m:sSub>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represent the angular integration limits</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a:t>
                </a: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𝑛</m:t>
                        </m:r>
                      </m:e>
                      <m:sub>
                        <m:r>
                          <a:rPr lang="en-US" sz="1600" kern="100">
                            <a:latin typeface="Cambria Math" panose="02040503050406030204" pitchFamily="18" charset="0"/>
                            <a:ea typeface="Calibri" panose="020F0502020204030204" pitchFamily="34" charset="0"/>
                            <a:cs typeface="Times New Roman" panose="02020603050405020304" pitchFamily="18" charset="0"/>
                          </a:rPr>
                          <m:t>𝑖</m:t>
                        </m:r>
                      </m:sub>
                    </m:sSub>
                    <m:r>
                      <a:rPr lang="en-US" sz="1600" kern="100">
                        <a:latin typeface="Cambria Math" panose="02040503050406030204" pitchFamily="18" charset="0"/>
                        <a:ea typeface="Calibri" panose="020F0502020204030204" pitchFamily="34" charset="0"/>
                        <a:cs typeface="Times New Roman" panose="02020603050405020304" pitchFamily="18" charset="0"/>
                      </a:rPr>
                      <m:t> </m:t>
                    </m:r>
                  </m:oMath>
                </a14:m>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number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of photons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emitted</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with</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Ei</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per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nuclear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disintegration</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a:t>
                </a: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SE" sz="1600" kern="100">
                            <a:latin typeface="Cambria Math" panose="02040503050406030204" pitchFamily="18" charset="0"/>
                            <a:ea typeface="Calibri" panose="020F0502020204030204" pitchFamily="34" charset="0"/>
                            <a:cs typeface="Times New Roman" panose="02020603050405020304" pitchFamily="18" charset="0"/>
                          </a:rPr>
                          <m:t>𝐸</m:t>
                        </m:r>
                      </m:e>
                      <m:sub>
                        <m:r>
                          <a:rPr lang="en-US" sz="1600" kern="100">
                            <a:latin typeface="Cambria Math" panose="02040503050406030204" pitchFamily="18" charset="0"/>
                            <a:ea typeface="Calibri" panose="020F0502020204030204" pitchFamily="34" charset="0"/>
                            <a:cs typeface="Times New Roman" panose="02020603050405020304" pitchFamily="18" charset="0"/>
                          </a:rPr>
                          <m:t>𝑖</m:t>
                        </m:r>
                      </m:sub>
                    </m:sSub>
                    <m:r>
                      <a:rPr lang="en-US" sz="1600" kern="100">
                        <a:latin typeface="Cambria Math" panose="02040503050406030204" pitchFamily="18" charset="0"/>
                        <a:ea typeface="Calibri" panose="020F0502020204030204" pitchFamily="34" charset="0"/>
                        <a:cs typeface="Times New Roman" panose="02020603050405020304" pitchFamily="18" charset="0"/>
                      </a:rPr>
                      <m:t> </m:t>
                    </m:r>
                  </m:oMath>
                </a14:m>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emitted</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by the source (MeV).</a:t>
                </a:r>
              </a:p>
              <a:p>
                <a:pPr indent="450215" algn="just">
                  <a:spcAft>
                    <a:spcPts val="800"/>
                  </a:spcAft>
                </a:pPr>
                <a:r>
                  <a:rPr lang="el-GR" sz="1600" kern="100" dirty="0">
                    <a:latin typeface="Times New Roman" panose="02020603050405020304" pitchFamily="18" charset="0"/>
                    <a:ea typeface="Calibri" panose="020F0502020204030204" pitchFamily="34" charset="0"/>
                    <a:cs typeface="Times New Roman" panose="02020603050405020304" pitchFamily="18" charset="0"/>
                  </a:rPr>
                  <a:t>μ(</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Ei</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linear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attenuation</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coefficient for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each</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(cm⁻¹).</a:t>
                </a: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𝐵</m:t>
                        </m:r>
                      </m:e>
                      <m:sub>
                        <m:r>
                          <a:rPr lang="en-US" sz="1600" kern="100">
                            <a:latin typeface="Cambria Math" panose="02040503050406030204" pitchFamily="18" charset="0"/>
                            <a:ea typeface="Calibri" panose="020F0502020204030204" pitchFamily="34" charset="0"/>
                            <a:cs typeface="Times New Roman" panose="02020603050405020304" pitchFamily="18" charset="0"/>
                          </a:rPr>
                          <m:t>𝑒𝑛</m:t>
                        </m:r>
                      </m:sub>
                    </m:sSub>
                    <m:r>
                      <a:rPr lang="en-US" sz="1600" kern="100">
                        <a:latin typeface="Cambria Math" panose="02040503050406030204" pitchFamily="18" charset="0"/>
                        <a:ea typeface="Calibri" panose="020F0502020204030204" pitchFamily="34" charset="0"/>
                        <a:cs typeface="Times New Roman" panose="02020603050405020304" pitchFamily="18" charset="0"/>
                      </a:rPr>
                      <m:t>(</m:t>
                    </m:r>
                    <m:r>
                      <a:rPr lang="en-US" sz="1600" kern="100">
                        <a:latin typeface="Cambria Math" panose="02040503050406030204" pitchFamily="18" charset="0"/>
                        <a:ea typeface="Calibri" panose="020F0502020204030204" pitchFamily="34" charset="0"/>
                        <a:cs typeface="Times New Roman" panose="02020603050405020304" pitchFamily="18" charset="0"/>
                      </a:rPr>
                      <m:t>𝜇</m:t>
                    </m:r>
                    <m:d>
                      <m:d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dPr>
                      <m:e>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𝐸</m:t>
                            </m:r>
                          </m:e>
                          <m:sub>
                            <m:r>
                              <a:rPr lang="en-US" sz="1600" kern="100">
                                <a:latin typeface="Cambria Math" panose="02040503050406030204" pitchFamily="18" charset="0"/>
                                <a:ea typeface="Calibri" panose="020F0502020204030204" pitchFamily="34" charset="0"/>
                                <a:cs typeface="Times New Roman" panose="02020603050405020304" pitchFamily="18" charset="0"/>
                              </a:rPr>
                              <m:t>𝑖</m:t>
                            </m:r>
                          </m:sub>
                        </m:sSub>
                      </m:e>
                    </m:d>
                    <m:r>
                      <a:rPr lang="en-US" sz="1600" kern="100">
                        <a:latin typeface="Cambria Math" panose="02040503050406030204" pitchFamily="18" charset="0"/>
                        <a:ea typeface="Calibri" panose="020F0502020204030204" pitchFamily="34" charset="0"/>
                        <a:cs typeface="Times New Roman" panose="02020603050405020304" pitchFamily="18" charset="0"/>
                      </a:rPr>
                      <m:t>𝑥𝑠𝑒𝑐</m:t>
                    </m:r>
                    <m:d>
                      <m:d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dPr>
                      <m:e>
                        <m:r>
                          <a:rPr lang="en-US" sz="1600" kern="100">
                            <a:latin typeface="Cambria Math" panose="02040503050406030204" pitchFamily="18" charset="0"/>
                            <a:ea typeface="Calibri" panose="020F0502020204030204" pitchFamily="34" charset="0"/>
                            <a:cs typeface="Times New Roman" panose="02020603050405020304" pitchFamily="18" charset="0"/>
                          </a:rPr>
                          <m:t>𝜃</m:t>
                        </m:r>
                      </m:e>
                    </m:d>
                    <m:r>
                      <a:rPr lang="en-US" sz="1600" kern="100">
                        <a:latin typeface="Cambria Math" panose="02040503050406030204" pitchFamily="18" charset="0"/>
                        <a:ea typeface="Calibri" panose="020F0502020204030204" pitchFamily="34" charset="0"/>
                        <a:cs typeface="Times New Roman" panose="02020603050405020304" pitchFamily="18" charset="0"/>
                      </a:rPr>
                      <m:t>)</m:t>
                    </m:r>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a:t>
                </a:r>
                <a:r>
                  <a:rPr lang="el-GR"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energy</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absorption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buildup</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factor.</a:t>
                </a: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kern="100">
                            <a:latin typeface="Cambria Math" panose="02040503050406030204" pitchFamily="18" charset="0"/>
                            <a:ea typeface="Calibri" panose="020F0502020204030204" pitchFamily="34" charset="0"/>
                            <a:cs typeface="Times New Roman" panose="02020603050405020304" pitchFamily="18" charset="0"/>
                          </a:rPr>
                          <m:t>𝜇</m:t>
                        </m:r>
                      </m:e>
                      <m:sub>
                        <m:r>
                          <a:rPr lang="fr-FR" sz="1600" kern="100">
                            <a:latin typeface="Cambria Math" panose="02040503050406030204" pitchFamily="18" charset="0"/>
                            <a:ea typeface="Calibri" panose="020F0502020204030204" pitchFamily="34" charset="0"/>
                            <a:cs typeface="Times New Roman" panose="02020603050405020304" pitchFamily="18" charset="0"/>
                          </a:rPr>
                          <m:t>𝑏</m:t>
                        </m:r>
                      </m:sub>
                    </m:sSub>
                    <m:d>
                      <m:d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dPr>
                      <m:e>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kern="100">
                                <a:latin typeface="Cambria Math" panose="02040503050406030204" pitchFamily="18" charset="0"/>
                                <a:ea typeface="Calibri" panose="020F0502020204030204" pitchFamily="34" charset="0"/>
                                <a:cs typeface="Times New Roman" panose="02020603050405020304" pitchFamily="18" charset="0"/>
                              </a:rPr>
                              <m:t>𝐸</m:t>
                            </m:r>
                          </m:e>
                          <m:sub>
                            <m:r>
                              <a:rPr lang="fr-FR" sz="1600" kern="100">
                                <a:latin typeface="Cambria Math" panose="02040503050406030204" pitchFamily="18" charset="0"/>
                                <a:ea typeface="Calibri" panose="020F0502020204030204" pitchFamily="34" charset="0"/>
                                <a:cs typeface="Times New Roman" panose="02020603050405020304" pitchFamily="18" charset="0"/>
                              </a:rPr>
                              <m:t>𝑖</m:t>
                            </m:r>
                          </m:sub>
                        </m:sSub>
                      </m:e>
                    </m:d>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effective filtration coefficient (cm⁻¹).</a:t>
                </a:r>
              </a:p>
              <a:p>
                <a:pPr indent="450215" algn="just">
                  <a:spcAft>
                    <a:spcPts val="800"/>
                  </a:spcAft>
                </a:pPr>
                <a:r>
                  <a:rPr lang="fr-FR" sz="1600" kern="100" dirty="0">
                    <a:latin typeface="Times New Roman" panose="02020603050405020304" pitchFamily="18" charset="0"/>
                    <a:ea typeface="Calibri" panose="020F0502020204030204" pitchFamily="34" charset="0"/>
                    <a:cs typeface="Times New Roman" panose="02020603050405020304" pitchFamily="18" charset="0"/>
                  </a:rPr>
                  <a:t>t: capsule thickness (cm).</a:t>
                </a:r>
              </a:p>
            </p:txBody>
          </p:sp>
        </mc:Choice>
        <mc:Fallback xmlns="">
          <p:sp>
            <p:nvSpPr>
              <p:cNvPr id="7" name="TextBox 6">
                <a:extLst>
                  <a:ext uri="{FF2B5EF4-FFF2-40B4-BE49-F238E27FC236}">
                    <a16:creationId xmlns:a16="http://schemas.microsoft.com/office/drawing/2014/main" id="{B7762958-ACF1-255C-52B7-F0D7B38BB49F}"/>
                  </a:ext>
                </a:extLst>
              </p:cNvPr>
              <p:cNvSpPr txBox="1">
                <a:spLocks noRot="1" noChangeAspect="1" noMove="1" noResize="1" noEditPoints="1" noAdjustHandles="1" noChangeArrowheads="1" noChangeShapeType="1" noTextEdit="1"/>
              </p:cNvSpPr>
              <p:nvPr/>
            </p:nvSpPr>
            <p:spPr>
              <a:xfrm>
                <a:off x="6096000" y="1296544"/>
                <a:ext cx="5974080" cy="4514056"/>
              </a:xfrm>
              <a:prstGeom prst="rect">
                <a:avLst/>
              </a:prstGeom>
              <a:blipFill>
                <a:blip r:embed="rId3"/>
                <a:stretch>
                  <a:fillRect l="-407" t="-270" r="-40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8635180-8B69-6C93-441A-BE22F010D752}"/>
                  </a:ext>
                </a:extLst>
              </p:cNvPr>
              <p:cNvSpPr txBox="1"/>
              <p:nvPr/>
            </p:nvSpPr>
            <p:spPr>
              <a:xfrm>
                <a:off x="121920" y="1294640"/>
                <a:ext cx="5529072" cy="516365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450215" algn="just">
                  <a:spcAft>
                    <a:spcPts val="800"/>
                  </a:spcAft>
                  <a:buNone/>
                </a:pPr>
                <a14:m>
                  <m:oMath xmlns:m="http://schemas.openxmlformats.org/officeDocument/2006/math">
                    <m:sSub>
                      <m:sSubPr>
                        <m:ctrlPr>
                          <a:rPr lang="fr-FR" sz="16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𝑓</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𝑚𝑒𝑑</m:t>
                        </m:r>
                      </m:sub>
                    </m:sSub>
                    <m:r>
                      <a:rPr lang="en-SE" sz="1600" b="0" i="0" kern="100"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 roentgen-to- rad conversion factor</a:t>
                </a:r>
                <a:endParaRPr lang="fr-FR"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14:m>
                  <m:oMath xmlns:m="http://schemas.openxmlformats.org/officeDocument/2006/math">
                    <m:sSub>
                      <m:sSubPr>
                        <m:ctrlPr>
                          <a:rPr lang="fr-FR"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𝑘</m:t>
                        </m:r>
                      </m:sub>
                    </m:sSub>
                    <m:r>
                      <a:rPr lang="en-SE" sz="1600" b="0" i="1" kern="100" smtClean="0">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gamma emission rate per unit length (</a:t>
                </a:r>
                <a:r>
                  <a:rPr lang="fr-FR" sz="1600" kern="100" dirty="0">
                    <a:effectLst/>
                    <a:latin typeface="Times New Roman" panose="02020603050405020304" pitchFamily="18" charset="0"/>
                    <a:ea typeface="Calibri" panose="020F0502020204030204" pitchFamily="34" charset="0"/>
                    <a:cs typeface="Times New Roman" panose="02020603050405020304" pitchFamily="18" charset="0"/>
                  </a:rPr>
                  <a:t>γ</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·cm⁻¹·s⁻¹)</a:t>
                </a:r>
                <a:endParaRPr lang="en-SE"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14:m>
                  <m:oMath xmlns:m="http://schemas.openxmlformats.org/officeDocument/2006/math">
                    <m:sSub>
                      <m:sSubPr>
                        <m:ctrlPr>
                          <a:rPr lang="fr-FR" sz="1600" i="1">
                            <a:solidFill>
                              <a:srgbClr val="836967"/>
                            </a:solidFill>
                            <a:latin typeface="Cambria Math" panose="02040503050406030204" pitchFamily="18" charset="0"/>
                          </a:rPr>
                        </m:ctrlPr>
                      </m:sSubPr>
                      <m:e>
                        <m:r>
                          <a:rPr lang="fr-FR" sz="1600" i="1">
                            <a:latin typeface="Cambria Math" panose="02040503050406030204" pitchFamily="18" charset="0"/>
                          </a:rPr>
                          <m:t>𝑡</m:t>
                        </m:r>
                      </m:e>
                      <m:sub>
                        <m:r>
                          <a:rPr lang="fr-FR" sz="1600" i="1">
                            <a:latin typeface="Cambria Math" panose="02040503050406030204" pitchFamily="18" charset="0"/>
                          </a:rPr>
                          <m:t>𝑑𝑤𝑒𝑙𝑙</m:t>
                        </m:r>
                      </m:sub>
                    </m:sSub>
                    <m:r>
                      <a:rPr lang="fr-FR" sz="1600" i="1">
                        <a:latin typeface="Cambria Math" panose="02040503050406030204" pitchFamily="18" charset="0"/>
                      </a:rPr>
                      <m:t> </m:t>
                    </m:r>
                  </m:oMath>
                </a14:m>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the source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dwell</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time</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 (s).</a:t>
                </a:r>
                <a:endParaRPr lang="en-SE"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L</a:t>
                </a: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half active length or length used in geometry (cm)</a:t>
                </a:r>
                <a:endParaRPr lang="en-SE"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x: </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control points </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of dose calculation (cm)</a:t>
                </a:r>
                <a:endParaRPr lang="fr-FR"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r>
                  <a:rPr lang="fr-FR" sz="1600" kern="100" dirty="0">
                    <a:effectLst/>
                    <a:latin typeface="Times New Roman" panose="02020603050405020304" pitchFamily="18" charset="0"/>
                    <a:ea typeface="Calibri" panose="020F0502020204030204" pitchFamily="34" charset="0"/>
                    <a:cs typeface="Times New Roman" panose="02020603050405020304" pitchFamily="18" charset="0"/>
                  </a:rPr>
                  <a:t>μ</a:t>
                </a: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the effective</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attenuation coefficient (cm⁻¹)</a:t>
                </a:r>
                <a:endParaRPr lang="fr-FR"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buNone/>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T </a:t>
                </a:r>
                <a:r>
                  <a:rPr lang="en-SE" sz="1600" kern="1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shield thickness (cm)</a:t>
                </a:r>
                <a:endParaRPr lang="fr-FR"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𝜃</m:t>
                        </m:r>
                      </m:e>
                      <m:sub>
                        <m:r>
                          <a:rPr lang="en-US" sz="1600" kern="100">
                            <a:latin typeface="Cambria Math" panose="02040503050406030204" pitchFamily="18" charset="0"/>
                            <a:ea typeface="Calibri" panose="020F0502020204030204" pitchFamily="34" charset="0"/>
                            <a:cs typeface="Times New Roman" panose="02020603050405020304" pitchFamily="18" charset="0"/>
                          </a:rPr>
                          <m:t>1</m:t>
                        </m:r>
                      </m:sub>
                    </m:sSub>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and </a:t>
                </a:r>
                <a14:m>
                  <m:oMath xmlns:m="http://schemas.openxmlformats.org/officeDocument/2006/math">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kern="100">
                            <a:latin typeface="Cambria Math" panose="02040503050406030204" pitchFamily="18" charset="0"/>
                            <a:ea typeface="Calibri" panose="020F0502020204030204" pitchFamily="34" charset="0"/>
                            <a:cs typeface="Times New Roman" panose="02020603050405020304" pitchFamily="18" charset="0"/>
                          </a:rPr>
                          <m:t>𝜃</m:t>
                        </m:r>
                      </m:e>
                      <m:sub>
                        <m:r>
                          <a:rPr lang="en-US" sz="1600" kern="100">
                            <a:latin typeface="Cambria Math" panose="02040503050406030204" pitchFamily="18" charset="0"/>
                            <a:ea typeface="Calibri" panose="020F0502020204030204" pitchFamily="34" charset="0"/>
                            <a:cs typeface="Times New Roman" panose="02020603050405020304" pitchFamily="18" charset="0"/>
                          </a:rPr>
                          <m:t>2</m:t>
                        </m:r>
                      </m:sub>
                    </m:sSub>
                  </m:oMath>
                </a14:m>
                <a:r>
                  <a:rPr lang="en-US" sz="1600" kern="100" dirty="0">
                    <a:latin typeface="Times New Roman" panose="02020603050405020304" pitchFamily="18" charset="0"/>
                    <a:ea typeface="Calibri" panose="020F0502020204030204" pitchFamily="34" charset="0"/>
                    <a:cs typeface="Times New Roman" panose="02020603050405020304" pitchFamily="18" charset="0"/>
                  </a:rPr>
                  <a:t>​ represent the angular integration limits</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a:t>
                </a:r>
              </a:p>
              <a:p>
                <a:pPr indent="450215" algn="just">
                  <a:spcAft>
                    <a:spcPts val="800"/>
                  </a:spcAft>
                </a:pPr>
                <a14:m>
                  <m:oMath xmlns:m="http://schemas.openxmlformats.org/officeDocument/2006/math">
                    <m:f>
                      <m:fPr>
                        <m:ctrlPr>
                          <a:rPr lang="fr-FR" sz="1600" i="1">
                            <a:solidFill>
                              <a:srgbClr val="836967"/>
                            </a:solidFill>
                            <a:latin typeface="Cambria Math" panose="02040503050406030204" pitchFamily="18" charset="0"/>
                          </a:rPr>
                        </m:ctrlPr>
                      </m:fPr>
                      <m:num>
                        <m:acc>
                          <m:accPr>
                            <m:chr m:val="̅"/>
                            <m:ctrlPr>
                              <a:rPr lang="fr-FR" sz="1600" i="1">
                                <a:solidFill>
                                  <a:srgbClr val="836967"/>
                                </a:solidFill>
                                <a:latin typeface="Cambria Math" panose="02040503050406030204" pitchFamily="18" charset="0"/>
                              </a:rPr>
                            </m:ctrlPr>
                          </m:accPr>
                          <m:e>
                            <m:r>
                              <a:rPr lang="fr-FR" sz="1600" i="1">
                                <a:latin typeface="Cambria Math" panose="02040503050406030204" pitchFamily="18" charset="0"/>
                              </a:rPr>
                              <m:t>𝑊</m:t>
                            </m:r>
                          </m:e>
                        </m:acc>
                      </m:num>
                      <m:den>
                        <m:r>
                          <a:rPr lang="fr-FR" sz="1600" i="1">
                            <a:latin typeface="Cambria Math" panose="02040503050406030204" pitchFamily="18" charset="0"/>
                          </a:rPr>
                          <m:t>𝑒</m:t>
                        </m:r>
                      </m:den>
                    </m:f>
                  </m:oMath>
                </a14:m>
                <a:r>
                  <a:rPr lang="en-SE" sz="1600" kern="100" dirty="0">
                    <a:latin typeface="Times New Roman" panose="02020603050405020304" pitchFamily="18" charset="0"/>
                    <a:ea typeface="Calibri" panose="020F0502020204030204" pitchFamily="34" charset="0"/>
                    <a:cs typeface="Times New Roman" panose="02020603050405020304" pitchFamily="18" charset="0"/>
                  </a:rPr>
                  <a:t>: </a:t>
                </a:r>
                <a:r>
                  <a:rPr lang="en-US" sz="1600" kern="100" dirty="0">
                    <a:latin typeface="Times New Roman" panose="02020603050405020304" pitchFamily="18" charset="0"/>
                    <a:ea typeface="Calibri" panose="020F0502020204030204" pitchFamily="34" charset="0"/>
                    <a:cs typeface="Times New Roman" panose="02020603050405020304" pitchFamily="18" charset="0"/>
                  </a:rPr>
                  <a:t>the average work done per unit charge</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cGy·kg</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/C</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a:t>
                </a:r>
              </a:p>
              <a:p>
                <a:pPr indent="450215" algn="just">
                  <a:spcAft>
                    <a:spcPts val="800"/>
                  </a:spcAft>
                </a:pPr>
                <a:r>
                  <a:rPr lang="fr-FR" sz="1600" kern="100" dirty="0">
                    <a:latin typeface="Times New Roman" panose="02020603050405020304" pitchFamily="18" charset="0"/>
                    <a:ea typeface="Calibri" panose="020F0502020204030204" pitchFamily="34" charset="0"/>
                    <a:cs typeface="Times New Roman" panose="02020603050405020304" pitchFamily="18" charset="0"/>
                  </a:rPr>
                  <a:t>t: capsule thickness (cm).</a:t>
                </a:r>
                <a:endParaRPr lang="en-SE" sz="1600" kern="1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14:m>
                  <m:oMath xmlns:m="http://schemas.openxmlformats.org/officeDocument/2006/math">
                    <m:sSub>
                      <m:sSubPr>
                        <m:ctrlPr>
                          <a:rPr lang="fr-FR" sz="1600" i="1">
                            <a:latin typeface="Cambria Math" panose="02040503050406030204" pitchFamily="18" charset="0"/>
                          </a:rPr>
                        </m:ctrlPr>
                      </m:sSubPr>
                      <m:e>
                        <m:r>
                          <a:rPr lang="en-SE" sz="1600" i="1">
                            <a:latin typeface="Cambria Math" panose="02040503050406030204" pitchFamily="18" charset="0"/>
                          </a:rPr>
                          <m:t>𝑀</m:t>
                        </m:r>
                      </m:e>
                      <m:sub>
                        <m:r>
                          <a:rPr lang="en-SE" sz="1600" i="1">
                            <a:latin typeface="Cambria Math" panose="02040503050406030204" pitchFamily="18" charset="0"/>
                          </a:rPr>
                          <m:t>𝑝𝑜𝑙𝑦</m:t>
                        </m:r>
                      </m:sub>
                    </m:sSub>
                  </m:oMath>
                </a14:m>
                <a:r>
                  <a:rPr lang="en-SE" sz="1600" kern="100" dirty="0">
                    <a:latin typeface="Times New Roman" panose="02020603050405020304" pitchFamily="18" charset="0"/>
                    <a:ea typeface="Calibri" panose="020F0502020204030204" pitchFamily="34" charset="0"/>
                    <a:cs typeface="Times New Roman" panose="02020603050405020304" pitchFamily="18" charset="0"/>
                  </a:rPr>
                  <a:t>: </a:t>
                </a:r>
                <a:r>
                  <a:rPr lang="fr-FR" sz="1600" kern="100" dirty="0" err="1">
                    <a:latin typeface="Times New Roman" panose="02020603050405020304" pitchFamily="18" charset="0"/>
                    <a:ea typeface="Calibri" panose="020F0502020204030204" pitchFamily="34" charset="0"/>
                    <a:cs typeface="Times New Roman" panose="02020603050405020304" pitchFamily="18" charset="0"/>
                  </a:rPr>
                  <a:t>Meisberger</a:t>
                </a:r>
                <a:r>
                  <a:rPr lang="fr-FR" sz="1600" kern="100" dirty="0">
                    <a:latin typeface="Times New Roman" panose="02020603050405020304" pitchFamily="18" charset="0"/>
                    <a:ea typeface="Calibri" panose="020F0502020204030204" pitchFamily="34" charset="0"/>
                    <a:cs typeface="Times New Roman" panose="02020603050405020304" pitchFamily="18" charset="0"/>
                  </a:rPr>
                  <a:t> polynomial</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a:t>
                </a:r>
              </a:p>
              <a:p>
                <a:pPr indent="450215" algn="just">
                  <a:spcAft>
                    <a:spcPts val="800"/>
                  </a:spcAft>
                </a:pPr>
                <a:r>
                  <a:rPr lang="en-US" sz="1600" kern="100" dirty="0">
                    <a:latin typeface="Times New Roman" panose="02020603050405020304" pitchFamily="18" charset="0"/>
                    <a:ea typeface="Calibri" panose="020F0502020204030204" pitchFamily="34" charset="0"/>
                    <a:cs typeface="Times New Roman" panose="02020603050405020304" pitchFamily="18" charset="0"/>
                  </a:rPr>
                  <a:t>r = distance from the source to control point calculated using x and y values</a:t>
                </a:r>
              </a:p>
              <a:p>
                <a:pPr indent="450215" algn="just">
                  <a:spcAft>
                    <a:spcPts val="800"/>
                  </a:spcAft>
                </a:pPr>
                <a:r>
                  <a:rPr lang="en-US" sz="1600" kern="100" dirty="0">
                    <a:latin typeface="Times New Roman" panose="02020603050405020304" pitchFamily="18" charset="0"/>
                    <a:ea typeface="Calibri" panose="020F0502020204030204" pitchFamily="34" charset="0"/>
                    <a:cs typeface="Times New Roman" panose="02020603050405020304" pitchFamily="18" charset="0"/>
                  </a:rPr>
                  <a:t>A, B, C and D are constants or polynomial coefficients whose values are source dependent and for ⁶⁰Co</a:t>
                </a:r>
                <a:r>
                  <a:rPr lang="en-SE" sz="1600" kern="100" dirty="0">
                    <a:latin typeface="Times New Roman" panose="02020603050405020304" pitchFamily="18" charset="0"/>
                    <a:ea typeface="Calibri" panose="020F0502020204030204" pitchFamily="34" charset="0"/>
                    <a:cs typeface="Times New Roman" panose="02020603050405020304" pitchFamily="18" charset="0"/>
                  </a:rPr>
                  <a:t>.</a:t>
                </a:r>
                <a:endParaRPr lang="fr-FR" sz="1600" kern="1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9" name="TextBox 8">
                <a:extLst>
                  <a:ext uri="{FF2B5EF4-FFF2-40B4-BE49-F238E27FC236}">
                    <a16:creationId xmlns:a16="http://schemas.microsoft.com/office/drawing/2014/main" id="{A8635180-8B69-6C93-441A-BE22F010D752}"/>
                  </a:ext>
                </a:extLst>
              </p:cNvPr>
              <p:cNvSpPr txBox="1">
                <a:spLocks noRot="1" noChangeAspect="1" noMove="1" noResize="1" noEditPoints="1" noAdjustHandles="1" noChangeArrowheads="1" noChangeShapeType="1" noTextEdit="1"/>
              </p:cNvSpPr>
              <p:nvPr/>
            </p:nvSpPr>
            <p:spPr>
              <a:xfrm>
                <a:off x="121920" y="1294640"/>
                <a:ext cx="5529072" cy="5163658"/>
              </a:xfrm>
              <a:prstGeom prst="rect">
                <a:avLst/>
              </a:prstGeom>
              <a:blipFill>
                <a:blip r:embed="rId4"/>
                <a:stretch>
                  <a:fillRect l="-440" t="-236" r="-440" b="-471"/>
                </a:stretch>
              </a:blipFill>
            </p:spPr>
            <p:txBody>
              <a:bodyPr/>
              <a:lstStyle/>
              <a:p>
                <a:r>
                  <a:rPr lang="fr-FR">
                    <a:noFill/>
                  </a:rPr>
                  <a:t> </a:t>
                </a:r>
              </a:p>
            </p:txBody>
          </p:sp>
        </mc:Fallback>
      </mc:AlternateContent>
      <p:sp>
        <p:nvSpPr>
          <p:cNvPr id="10" name="Title 1">
            <a:extLst>
              <a:ext uri="{FF2B5EF4-FFF2-40B4-BE49-F238E27FC236}">
                <a16:creationId xmlns:a16="http://schemas.microsoft.com/office/drawing/2014/main" id="{71EDC355-ECCC-CB7D-4B71-29B0336231DB}"/>
              </a:ext>
            </a:extLst>
          </p:cNvPr>
          <p:cNvSpPr txBox="1">
            <a:spLocks/>
          </p:cNvSpPr>
          <p:nvPr/>
        </p:nvSpPr>
        <p:spPr>
          <a:xfrm>
            <a:off x="6096000" y="246253"/>
            <a:ext cx="5974080" cy="924179"/>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SE" dirty="0">
                <a:latin typeface="Times New Roman" panose="02020603050405020304" pitchFamily="18" charset="0"/>
                <a:cs typeface="Times New Roman" panose="02020603050405020304" pitchFamily="18" charset="0"/>
              </a:rPr>
              <a:t>DKM</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3215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640B727-7857-31F3-FCA4-856C01769AFB}"/>
              </a:ext>
            </a:extLst>
          </p:cNvPr>
          <p:cNvPicPr>
            <a:picLocks noChangeAspect="1"/>
          </p:cNvPicPr>
          <p:nvPr/>
        </p:nvPicPr>
        <p:blipFill>
          <a:blip r:embed="rId3"/>
          <a:stretch>
            <a:fillRect/>
          </a:stretch>
        </p:blipFill>
        <p:spPr>
          <a:xfrm>
            <a:off x="0" y="-132521"/>
            <a:ext cx="12192000" cy="6990522"/>
          </a:xfrm>
          <a:prstGeom prst="rect">
            <a:avLst/>
          </a:prstGeom>
        </p:spPr>
      </p:pic>
      <p:graphicFrame>
        <p:nvGraphicFramePr>
          <p:cNvPr id="4" name="Diagram 3">
            <a:extLst>
              <a:ext uri="{FF2B5EF4-FFF2-40B4-BE49-F238E27FC236}">
                <a16:creationId xmlns:a16="http://schemas.microsoft.com/office/drawing/2014/main" id="{3E9A0744-9FF7-1532-07B5-2AD35B68316A}"/>
              </a:ext>
            </a:extLst>
          </p:cNvPr>
          <p:cNvGraphicFramePr/>
          <p:nvPr>
            <p:extLst>
              <p:ext uri="{D42A27DB-BD31-4B8C-83A1-F6EECF244321}">
                <p14:modId xmlns:p14="http://schemas.microsoft.com/office/powerpoint/2010/main" val="85140843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30831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213D8C5-AD1C-D0A5-3EA1-2CCE826330AF}"/>
              </a:ext>
            </a:extLst>
          </p:cNvPr>
          <p:cNvPicPr>
            <a:picLocks noChangeAspect="1"/>
          </p:cNvPicPr>
          <p:nvPr/>
        </p:nvPicPr>
        <p:blipFill>
          <a:blip r:embed="rId2"/>
          <a:stretch>
            <a:fillRect/>
          </a:stretch>
        </p:blipFill>
        <p:spPr>
          <a:xfrm>
            <a:off x="-225287" y="0"/>
            <a:ext cx="12417287" cy="6875611"/>
          </a:xfrm>
          <a:prstGeom prst="rect">
            <a:avLst/>
          </a:prstGeom>
        </p:spPr>
      </p:pic>
      <p:sp>
        <p:nvSpPr>
          <p:cNvPr id="4" name="Rectangle 3">
            <a:extLst>
              <a:ext uri="{FF2B5EF4-FFF2-40B4-BE49-F238E27FC236}">
                <a16:creationId xmlns:a16="http://schemas.microsoft.com/office/drawing/2014/main" id="{90E47624-F43B-4618-8576-92602E8576D8}"/>
              </a:ext>
            </a:extLst>
          </p:cNvPr>
          <p:cNvSpPr/>
          <p:nvPr/>
        </p:nvSpPr>
        <p:spPr>
          <a:xfrm>
            <a:off x="543339" y="1428777"/>
            <a:ext cx="10906539" cy="45214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SE" sz="13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RESULTS &amp; DISCUSSION</a:t>
            </a:r>
            <a:endParaRPr lang="fr-FR" sz="13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10110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985930-AB77-13DF-AC97-C821897FD4B3}"/>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23A5E03E-86A3-56A7-A02F-787724005C0C}"/>
              </a:ext>
            </a:extLst>
          </p:cNvPr>
          <p:cNvSpPr>
            <a:spLocks noGrp="1"/>
          </p:cNvSpPr>
          <p:nvPr>
            <p:ph type="title"/>
          </p:nvPr>
        </p:nvSpPr>
        <p:spPr>
          <a:xfrm>
            <a:off x="528811" y="114868"/>
            <a:ext cx="10515600" cy="838033"/>
          </a:xfrm>
        </p:spPr>
        <p:txBody>
          <a:bodyPr/>
          <a:lstStyle/>
          <a:p>
            <a:r>
              <a:rPr lang="fr-FR" dirty="0">
                <a:latin typeface="Times New Roman" panose="02020603050405020304" pitchFamily="18" charset="0"/>
                <a:cs typeface="Times New Roman" panose="02020603050405020304" pitchFamily="18" charset="0"/>
              </a:rPr>
              <a:t>V</a:t>
            </a:r>
            <a:r>
              <a:rPr lang="en-SE" dirty="0">
                <a:latin typeface="Times New Roman" panose="02020603050405020304" pitchFamily="18" charset="0"/>
                <a:cs typeface="Times New Roman" panose="02020603050405020304" pitchFamily="18" charset="0"/>
              </a:rPr>
              <a:t>alidation of our </a:t>
            </a:r>
            <a:r>
              <a:rPr lang="en-SE" dirty="0" err="1">
                <a:latin typeface="Times New Roman" panose="02020603050405020304" pitchFamily="18" charset="0"/>
                <a:cs typeface="Times New Roman" panose="02020603050405020304" pitchFamily="18" charset="0"/>
              </a:rPr>
              <a:t>Intergal</a:t>
            </a:r>
            <a:r>
              <a:rPr lang="en-SE" dirty="0">
                <a:latin typeface="Times New Roman" panose="02020603050405020304" pitchFamily="18" charset="0"/>
                <a:cs typeface="Times New Roman" panose="02020603050405020304" pitchFamily="18" charset="0"/>
              </a:rPr>
              <a:t> Sievert calculation </a:t>
            </a:r>
            <a:endParaRPr lang="fr-FR"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ED28D3BF-2904-6114-9267-0A13D49A77BB}"/>
              </a:ext>
            </a:extLst>
          </p:cNvPr>
          <p:cNvGraphicFramePr>
            <a:graphicFrameLocks noGrp="1"/>
          </p:cNvGraphicFramePr>
          <p:nvPr>
            <p:extLst>
              <p:ext uri="{D42A27DB-BD31-4B8C-83A1-F6EECF244321}">
                <p14:modId xmlns:p14="http://schemas.microsoft.com/office/powerpoint/2010/main" val="2719054601"/>
              </p:ext>
            </p:extLst>
          </p:nvPr>
        </p:nvGraphicFramePr>
        <p:xfrm>
          <a:off x="415137" y="1315261"/>
          <a:ext cx="10928728" cy="3234188"/>
        </p:xfrm>
        <a:graphic>
          <a:graphicData uri="http://schemas.openxmlformats.org/drawingml/2006/table">
            <a:tbl>
              <a:tblPr>
                <a:tableStyleId>{9D7B26C5-4107-4FEC-AEDC-1716B250A1EF}</a:tableStyleId>
              </a:tblPr>
              <a:tblGrid>
                <a:gridCol w="330505">
                  <a:extLst>
                    <a:ext uri="{9D8B030D-6E8A-4147-A177-3AD203B41FA5}">
                      <a16:colId xmlns:a16="http://schemas.microsoft.com/office/drawing/2014/main" val="1990530778"/>
                    </a:ext>
                  </a:extLst>
                </a:gridCol>
                <a:gridCol w="1013551">
                  <a:extLst>
                    <a:ext uri="{9D8B030D-6E8A-4147-A177-3AD203B41FA5}">
                      <a16:colId xmlns:a16="http://schemas.microsoft.com/office/drawing/2014/main" val="3496621495"/>
                    </a:ext>
                  </a:extLst>
                </a:gridCol>
                <a:gridCol w="1156772">
                  <a:extLst>
                    <a:ext uri="{9D8B030D-6E8A-4147-A177-3AD203B41FA5}">
                      <a16:colId xmlns:a16="http://schemas.microsoft.com/office/drawing/2014/main" val="2066516879"/>
                    </a:ext>
                  </a:extLst>
                </a:gridCol>
                <a:gridCol w="1916934">
                  <a:extLst>
                    <a:ext uri="{9D8B030D-6E8A-4147-A177-3AD203B41FA5}">
                      <a16:colId xmlns:a16="http://schemas.microsoft.com/office/drawing/2014/main" val="1104991772"/>
                    </a:ext>
                  </a:extLst>
                </a:gridCol>
                <a:gridCol w="1211856">
                  <a:extLst>
                    <a:ext uri="{9D8B030D-6E8A-4147-A177-3AD203B41FA5}">
                      <a16:colId xmlns:a16="http://schemas.microsoft.com/office/drawing/2014/main" val="1021582381"/>
                    </a:ext>
                  </a:extLst>
                </a:gridCol>
                <a:gridCol w="1366091">
                  <a:extLst>
                    <a:ext uri="{9D8B030D-6E8A-4147-A177-3AD203B41FA5}">
                      <a16:colId xmlns:a16="http://schemas.microsoft.com/office/drawing/2014/main" val="2670780751"/>
                    </a:ext>
                  </a:extLst>
                </a:gridCol>
                <a:gridCol w="2159307">
                  <a:extLst>
                    <a:ext uri="{9D8B030D-6E8A-4147-A177-3AD203B41FA5}">
                      <a16:colId xmlns:a16="http://schemas.microsoft.com/office/drawing/2014/main" val="166161749"/>
                    </a:ext>
                  </a:extLst>
                </a:gridCol>
                <a:gridCol w="947450">
                  <a:extLst>
                    <a:ext uri="{9D8B030D-6E8A-4147-A177-3AD203B41FA5}">
                      <a16:colId xmlns:a16="http://schemas.microsoft.com/office/drawing/2014/main" val="1509199630"/>
                    </a:ext>
                  </a:extLst>
                </a:gridCol>
                <a:gridCol w="826262">
                  <a:extLst>
                    <a:ext uri="{9D8B030D-6E8A-4147-A177-3AD203B41FA5}">
                      <a16:colId xmlns:a16="http://schemas.microsoft.com/office/drawing/2014/main" val="4023698194"/>
                    </a:ext>
                  </a:extLst>
                </a:gridCol>
              </a:tblGrid>
              <a:tr h="459498">
                <a:tc gridSpan="4">
                  <a:txBody>
                    <a:bodyPr/>
                    <a:lstStyle/>
                    <a:p>
                      <a:pPr algn="ctr" fontAlgn="b"/>
                      <a:r>
                        <a:rPr lang="en-SE" sz="1800" b="1" u="none" strike="noStrike" kern="1200" dirty="0">
                          <a:solidFill>
                            <a:schemeClr val="dk1"/>
                          </a:solidFill>
                          <a:effectLst/>
                        </a:rPr>
                        <a:t>y</a:t>
                      </a:r>
                      <a:r>
                        <a:rPr lang="fr-FR" sz="1800" b="1" u="none" strike="noStrike" kern="1200" dirty="0">
                          <a:solidFill>
                            <a:schemeClr val="dk1"/>
                          </a:solidFill>
                          <a:effectLst/>
                        </a:rPr>
                        <a:t>=-1</a:t>
                      </a:r>
                      <a:endParaRPr lang="fr-FR" sz="1800" b="1" i="0" u="none" strike="noStrike" kern="1200" dirty="0">
                        <a:solidFill>
                          <a:srgbClr val="000000"/>
                        </a:solidFill>
                        <a:effectLst/>
                        <a:latin typeface="+mj-lt"/>
                        <a:ea typeface="+mn-ea"/>
                        <a:cs typeface="+mn-cs"/>
                      </a:endParaRPr>
                    </a:p>
                  </a:txBody>
                  <a:tcPr marL="6350" marR="6350" marT="6350" marB="0" anchor="ctr"/>
                </a:tc>
                <a:tc hMerge="1">
                  <a:txBody>
                    <a:bodyPr/>
                    <a:lstStyle/>
                    <a:p>
                      <a:endParaRPr lang="fr-FR"/>
                    </a:p>
                  </a:txBody>
                  <a:tcPr/>
                </a:tc>
                <a:tc hMerge="1">
                  <a:txBody>
                    <a:bodyPr/>
                    <a:lstStyle/>
                    <a:p>
                      <a:endParaRPr/>
                    </a:p>
                  </a:txBody>
                  <a:tcPr marL="6350" marR="6350" marT="6350" marB="0" anchor="ctr"/>
                </a:tc>
                <a:tc hMerge="1">
                  <a:txBody>
                    <a:bodyPr/>
                    <a:lstStyle/>
                    <a:p>
                      <a:endParaRPr/>
                    </a:p>
                  </a:txBody>
                  <a:tcPr marL="6350" marR="6350" marT="6350" marB="0" anchor="ctr"/>
                </a:tc>
                <a:tc gridSpan="5">
                  <a:txBody>
                    <a:bodyPr/>
                    <a:lstStyle/>
                    <a:p>
                      <a:pPr algn="ctr" fontAlgn="b"/>
                      <a:r>
                        <a:rPr lang="en-SE" sz="1800" b="1" u="none" strike="noStrike" kern="1200" dirty="0">
                          <a:solidFill>
                            <a:schemeClr val="dk1"/>
                          </a:solidFill>
                          <a:effectLst/>
                        </a:rPr>
                        <a:t>y</a:t>
                      </a:r>
                      <a:r>
                        <a:rPr lang="fr-FR" sz="1800" b="1" u="none" strike="noStrike" kern="1200" dirty="0">
                          <a:solidFill>
                            <a:schemeClr val="dk1"/>
                          </a:solidFill>
                          <a:effectLst/>
                        </a:rPr>
                        <a:t>=+1</a:t>
                      </a:r>
                      <a:endParaRPr lang="fr-FR" sz="1800" b="1" i="0" u="none" strike="noStrike" kern="1200" dirty="0">
                        <a:solidFill>
                          <a:srgbClr val="000000"/>
                        </a:solidFill>
                        <a:effectLst/>
                        <a:latin typeface="+mj-lt"/>
                        <a:ea typeface="+mn-ea"/>
                        <a:cs typeface="+mn-cs"/>
                      </a:endParaRPr>
                    </a:p>
                  </a:txBody>
                  <a:tcPr marL="6350" marR="6350" marT="6350" marB="0" anchor="ctr"/>
                </a:tc>
                <a:tc hMerge="1">
                  <a:txBody>
                    <a:bodyPr/>
                    <a:lstStyle/>
                    <a:p>
                      <a:endParaRPr/>
                    </a:p>
                  </a:txBody>
                  <a:tcPr marL="6350" marR="6350" marT="6350" marB="0" anchor="ctr"/>
                </a:tc>
                <a:tc hMerge="1">
                  <a:txBody>
                    <a:bodyPr/>
                    <a:lstStyle/>
                    <a:p>
                      <a:endParaRPr/>
                    </a:p>
                  </a:txBody>
                  <a:tcPr marL="6350" marR="6350" marT="6350" marB="0" anchor="ctr"/>
                </a:tc>
                <a:tc hMerge="1">
                  <a:txBody>
                    <a:bodyPr/>
                    <a:lstStyle/>
                    <a:p>
                      <a:pPr algn="l" fontAlgn="b"/>
                      <a:endParaRPr lang="fr-FR" sz="1100" b="0" i="0" u="none" strike="noStrike" dirty="0">
                        <a:solidFill>
                          <a:srgbClr val="000000"/>
                        </a:solidFill>
                        <a:effectLst/>
                        <a:latin typeface="Calibri" panose="020F0502020204030204" pitchFamily="34" charset="0"/>
                      </a:endParaRPr>
                    </a:p>
                  </a:txBody>
                  <a:tcPr marL="6350" marR="6350" marT="6350" marB="0" anchor="b"/>
                </a:tc>
                <a:tc hMerge="1">
                  <a:txBody>
                    <a:bodyPr/>
                    <a:lstStyle/>
                    <a:p>
                      <a:pPr algn="l" fontAlgn="b"/>
                      <a:endParaRPr lang="fr-FR"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685259633"/>
                  </a:ext>
                </a:extLst>
              </a:tr>
              <a:tr h="803628">
                <a:tc rowSpan="2">
                  <a:txBody>
                    <a:bodyPr/>
                    <a:lstStyle/>
                    <a:p>
                      <a:pPr algn="ctr" fontAlgn="b"/>
                      <a:r>
                        <a:rPr lang="fr-FR" sz="1800" b="1" u="none" strike="noStrike" dirty="0">
                          <a:effectLst/>
                        </a:rPr>
                        <a:t> </a:t>
                      </a:r>
                    </a:p>
                    <a:p>
                      <a:pPr algn="ctr" fontAlgn="b"/>
                      <a:r>
                        <a:rPr lang="fr-FR" sz="1800" b="1" u="none" strike="noStrike" dirty="0">
                          <a:effectLst/>
                        </a:rPr>
                        <a:t>x</a:t>
                      </a:r>
                      <a:endParaRPr lang="fr-FR" sz="1800" b="1" i="0" u="none" strike="noStrike" dirty="0">
                        <a:solidFill>
                          <a:srgbClr val="000000"/>
                        </a:solidFill>
                        <a:effectLst/>
                        <a:latin typeface="+mj-lt"/>
                      </a:endParaRPr>
                    </a:p>
                  </a:txBody>
                  <a:tcPr marL="6350" marR="6350" marT="6350" marB="0" anchor="ctr"/>
                </a:tc>
                <a:tc rowSpan="2">
                  <a:txBody>
                    <a:bodyPr/>
                    <a:lstStyle/>
                    <a:p>
                      <a:pPr algn="ctr" fontAlgn="b"/>
                      <a:r>
                        <a:rPr lang="en-SE" sz="1800" u="none" strike="noStrike" dirty="0">
                          <a:effectLst/>
                        </a:rPr>
                        <a:t>A</a:t>
                      </a:r>
                      <a:r>
                        <a:rPr lang="fr-FR" sz="1800" u="none" strike="noStrike" dirty="0" err="1">
                          <a:effectLst/>
                        </a:rPr>
                        <a:t>rticle</a:t>
                      </a:r>
                      <a:endParaRPr lang="fr-FR" sz="1800" u="none" strike="noStrike" dirty="0">
                        <a:effectLst/>
                      </a:endParaRPr>
                    </a:p>
                    <a:p>
                      <a:pPr marL="0" marR="0" lvl="0" indent="0" algn="ctr" defTabSz="914400" rtl="0" eaLnBrk="1" fontAlgn="b" latinLnBrk="0" hangingPunct="1">
                        <a:lnSpc>
                          <a:spcPct val="100000"/>
                        </a:lnSpc>
                        <a:spcBef>
                          <a:spcPts val="0"/>
                        </a:spcBef>
                        <a:spcAft>
                          <a:spcPts val="0"/>
                        </a:spcAft>
                        <a:buClrTx/>
                        <a:buSzTx/>
                        <a:buFontTx/>
                        <a:buNone/>
                        <a:tabLst/>
                        <a:defRPr/>
                      </a:pPr>
                      <a:r>
                        <a:rPr lang="fr-FR" sz="1800" u="none" strike="noStrike" dirty="0">
                          <a:effectLst/>
                        </a:rPr>
                        <a:t>sievert</a:t>
                      </a:r>
                      <a:r>
                        <a:rPr lang="en-SE" sz="1800" u="none" strike="noStrike" dirty="0">
                          <a:effectLst/>
                        </a:rPr>
                        <a:t> </a:t>
                      </a:r>
                      <a:r>
                        <a:rPr lang="en-SE" sz="1800" u="none" strike="noStrike" kern="1200" dirty="0">
                          <a:solidFill>
                            <a:schemeClr val="dk1"/>
                          </a:solidFill>
                          <a:effectLst/>
                        </a:rPr>
                        <a:t>[1] </a:t>
                      </a:r>
                      <a:endParaRPr lang="fr-FR" sz="1800" b="0" i="0" u="none" strike="noStrike" kern="1200" dirty="0">
                        <a:solidFill>
                          <a:srgbClr val="000000"/>
                        </a:solidFill>
                        <a:effectLst/>
                        <a:latin typeface="+mn-lt"/>
                        <a:ea typeface="+mn-ea"/>
                        <a:cs typeface="+mn-cs"/>
                      </a:endParaRPr>
                    </a:p>
                  </a:txBody>
                  <a:tcPr marL="6350" marR="6350" marT="6350" marB="0" anchor="ctr"/>
                </a:tc>
                <a:tc rowSpan="2">
                  <a:txBody>
                    <a:bodyPr/>
                    <a:lstStyle/>
                    <a:p>
                      <a:pPr algn="ctr" fontAlgn="b"/>
                      <a:r>
                        <a:rPr lang="en-SE" sz="1800" u="none" strike="noStrike" dirty="0">
                          <a:effectLst/>
                        </a:rPr>
                        <a:t>A</a:t>
                      </a:r>
                      <a:r>
                        <a:rPr lang="fr-FR" sz="1800" u="none" strike="noStrike" dirty="0" err="1">
                          <a:effectLst/>
                        </a:rPr>
                        <a:t>rticle</a:t>
                      </a:r>
                      <a:endParaRPr lang="fr-FR" sz="1800" u="none" strike="noStrike" dirty="0">
                        <a:effectLst/>
                      </a:endParaRPr>
                    </a:p>
                    <a:p>
                      <a:pPr algn="ctr" fontAlgn="b"/>
                      <a:r>
                        <a:rPr lang="fr-FR" sz="1800" u="none" strike="noStrike" dirty="0">
                          <a:effectLst/>
                        </a:rPr>
                        <a:t>TPS</a:t>
                      </a:r>
                      <a:r>
                        <a:rPr lang="en-SE" sz="1800" u="none" strike="noStrike" kern="1200" dirty="0">
                          <a:solidFill>
                            <a:schemeClr val="dk1"/>
                          </a:solidFill>
                          <a:effectLst/>
                        </a:rPr>
                        <a:t> [1] </a:t>
                      </a:r>
                      <a:endParaRPr lang="fr-FR" sz="1800" b="0" i="0" u="none" strike="noStrike" kern="1200" dirty="0">
                        <a:solidFill>
                          <a:srgbClr val="000000"/>
                        </a:solidFill>
                        <a:effectLst/>
                        <a:latin typeface="+mn-lt"/>
                        <a:ea typeface="+mn-ea"/>
                        <a:cs typeface="+mn-cs"/>
                      </a:endParaRPr>
                    </a:p>
                  </a:txBody>
                  <a:tcPr marL="6350" marR="6350" marT="6350" marB="0" anchor="ctr"/>
                </a:tc>
                <a:tc rowSpan="2">
                  <a:txBody>
                    <a:bodyPr/>
                    <a:lstStyle/>
                    <a:p>
                      <a:pPr algn="ctr" fontAlgn="b"/>
                      <a:r>
                        <a:rPr lang="fr-FR" sz="1800" b="1" u="none" strike="noStrike" dirty="0">
                          <a:effectLst/>
                        </a:rPr>
                        <a:t>O</a:t>
                      </a:r>
                      <a:r>
                        <a:rPr lang="en-SE" sz="1800" b="1" u="none" strike="noStrike" dirty="0" err="1">
                          <a:effectLst/>
                        </a:rPr>
                        <a:t>ur</a:t>
                      </a:r>
                      <a:r>
                        <a:rPr lang="en-SE" sz="1800" b="1" u="none" strike="noStrike" dirty="0">
                          <a:effectLst/>
                        </a:rPr>
                        <a:t> </a:t>
                      </a:r>
                      <a:r>
                        <a:rPr lang="fr-FR" sz="1800" b="1" u="none" strike="noStrike" dirty="0">
                          <a:effectLst/>
                        </a:rPr>
                        <a:t> calculation </a:t>
                      </a:r>
                    </a:p>
                    <a:p>
                      <a:pPr algn="ctr" fontAlgn="b"/>
                      <a:r>
                        <a:rPr lang="en-US" sz="1800" b="1" u="none" strike="noStrike" dirty="0">
                          <a:effectLst/>
                        </a:rPr>
                        <a:t>with data of article </a:t>
                      </a:r>
                      <a:r>
                        <a:rPr lang="en-SE" sz="1800" b="1" u="none" strike="noStrike" dirty="0">
                          <a:effectLst/>
                        </a:rPr>
                        <a:t>(</a:t>
                      </a:r>
                      <a:r>
                        <a:rPr lang="en-US" sz="1800" b="1" u="none" strike="noStrike" dirty="0">
                          <a:effectLst/>
                        </a:rPr>
                        <a:t>S</a:t>
                      </a:r>
                      <a:r>
                        <a:rPr lang="en-SE" sz="1800" b="1" u="none" strike="noStrike" dirty="0">
                          <a:effectLst/>
                        </a:rPr>
                        <a:t>v)</a:t>
                      </a:r>
                      <a:endParaRPr lang="en-US" sz="1800" b="1" i="0" u="none" strike="noStrike" dirty="0">
                        <a:solidFill>
                          <a:srgbClr val="000000"/>
                        </a:solidFill>
                        <a:effectLst/>
                        <a:latin typeface="+mj-lt"/>
                      </a:endParaRPr>
                    </a:p>
                  </a:txBody>
                  <a:tcPr marL="6350" marR="6350" marT="6350" marB="0" anchor="ctr"/>
                </a:tc>
                <a:tc rowSpan="2">
                  <a:txBody>
                    <a:bodyPr/>
                    <a:lstStyle/>
                    <a:p>
                      <a:pPr algn="ctr" fontAlgn="b"/>
                      <a:r>
                        <a:rPr lang="en-SE" sz="1800" u="none" strike="noStrike" dirty="0">
                          <a:effectLst/>
                        </a:rPr>
                        <a:t>A</a:t>
                      </a:r>
                      <a:r>
                        <a:rPr lang="fr-FR" sz="1800" u="none" strike="noStrike" dirty="0" err="1">
                          <a:effectLst/>
                        </a:rPr>
                        <a:t>rticle</a:t>
                      </a:r>
                    </a:p>
                    <a:p>
                      <a:pPr algn="ctr" fontAlgn="b"/>
                      <a:r>
                        <a:rPr lang="fr-FR" sz="1800" u="none" strike="noStrike" dirty="0">
                          <a:effectLst/>
                        </a:rPr>
                        <a:t>C</a:t>
                      </a:r>
                      <a:r>
                        <a:rPr lang="en-SE" sz="1800" u="none" strike="noStrike" dirty="0" err="1">
                          <a:effectLst/>
                        </a:rPr>
                        <a:t>alculation</a:t>
                      </a:r>
                      <a:endParaRPr lang="en-SE" sz="1800" u="none" strike="noStrike" dirty="0">
                        <a:effectLst/>
                      </a:endParaRPr>
                    </a:p>
                    <a:p>
                      <a:pPr algn="ctr" fontAlgn="b"/>
                      <a:r>
                        <a:rPr lang="en-SE" sz="1800" u="none" strike="noStrike" dirty="0">
                          <a:effectLst/>
                        </a:rPr>
                        <a:t>[1] </a:t>
                      </a:r>
                      <a:endParaRPr lang="fr-FR" sz="1800" b="0" i="0" u="none" strike="noStrike" dirty="0">
                        <a:solidFill>
                          <a:srgbClr val="000000"/>
                        </a:solidFill>
                        <a:effectLst/>
                        <a:latin typeface="+mj-lt"/>
                      </a:endParaRPr>
                    </a:p>
                  </a:txBody>
                  <a:tcPr marL="6350" marR="6350" marT="6350" marB="0" anchor="ctr"/>
                </a:tc>
                <a:tc rowSpan="2">
                  <a:txBody>
                    <a:bodyPr/>
                    <a:lstStyle/>
                    <a:p>
                      <a:pPr algn="ctr" fontAlgn="b"/>
                      <a:r>
                        <a:rPr lang="en-SE" sz="1800" u="none" strike="noStrike" dirty="0">
                          <a:effectLst/>
                        </a:rPr>
                        <a:t>A</a:t>
                      </a:r>
                      <a:r>
                        <a:rPr lang="fr-FR" sz="1800" u="none" strike="noStrike" dirty="0" err="1">
                          <a:effectLst/>
                        </a:rPr>
                        <a:t>rticle</a:t>
                      </a:r>
                    </a:p>
                    <a:p>
                      <a:pPr algn="ctr" fontAlgn="b"/>
                      <a:r>
                        <a:rPr lang="fr-FR" sz="1800" u="none" strike="noStrike" dirty="0">
                          <a:effectLst/>
                        </a:rPr>
                        <a:t>TPS</a:t>
                      </a:r>
                      <a:r>
                        <a:rPr lang="en-SE" sz="1800" u="none" strike="noStrike" dirty="0">
                          <a:effectLst/>
                        </a:rPr>
                        <a:t> </a:t>
                      </a:r>
                      <a:r>
                        <a:rPr lang="en-SE" sz="1800" u="none" strike="noStrike" kern="1200" dirty="0">
                          <a:solidFill>
                            <a:schemeClr val="dk1"/>
                          </a:solidFill>
                          <a:effectLst/>
                        </a:rPr>
                        <a:t>[1] </a:t>
                      </a:r>
                      <a:endParaRPr lang="fr-FR" sz="1800" b="0" i="0" u="none" strike="noStrike" kern="1200" dirty="0">
                        <a:solidFill>
                          <a:srgbClr val="000000"/>
                        </a:solidFill>
                        <a:effectLst/>
                        <a:latin typeface="+mj-lt"/>
                        <a:ea typeface="+mn-ea"/>
                        <a:cs typeface="+mn-cs"/>
                      </a:endParaRPr>
                    </a:p>
                  </a:txBody>
                  <a:tcPr marL="6350" marR="6350" marT="6350" marB="0" anchor="ctr"/>
                </a:tc>
                <a:tc rowSpan="2">
                  <a:txBody>
                    <a:bodyPr/>
                    <a:lstStyle/>
                    <a:p>
                      <a:pPr algn="ctr" fontAlgn="b"/>
                      <a:r>
                        <a:rPr lang="fr-FR" sz="1800" b="1" u="none" strike="noStrike" dirty="0">
                          <a:effectLst/>
                        </a:rPr>
                        <a:t>O</a:t>
                      </a:r>
                      <a:r>
                        <a:rPr lang="en-SE" sz="1800" b="1" u="none" strike="noStrike" dirty="0" err="1">
                          <a:effectLst/>
                        </a:rPr>
                        <a:t>ur</a:t>
                      </a:r>
                      <a:r>
                        <a:rPr lang="fr-FR" sz="1800" b="1" u="none" strike="noStrike" dirty="0">
                          <a:effectLst/>
                        </a:rPr>
                        <a:t> calculation </a:t>
                      </a:r>
                    </a:p>
                    <a:p>
                      <a:pPr algn="ctr" fontAlgn="b"/>
                      <a:r>
                        <a:rPr lang="en-US" sz="1800" b="1" u="none" strike="noStrike" dirty="0">
                          <a:effectLst/>
                        </a:rPr>
                        <a:t>with data of article </a:t>
                      </a:r>
                      <a:r>
                        <a:rPr lang="en-SE" sz="1800" b="1" u="none" strike="noStrike" dirty="0">
                          <a:effectLst/>
                        </a:rPr>
                        <a:t>(</a:t>
                      </a:r>
                      <a:r>
                        <a:rPr lang="en-US" sz="1800" b="1" u="none" strike="noStrike" dirty="0">
                          <a:effectLst/>
                        </a:rPr>
                        <a:t>S</a:t>
                      </a:r>
                      <a:r>
                        <a:rPr lang="en-SE" sz="1800" b="1" u="none" strike="noStrike" dirty="0">
                          <a:effectLst/>
                        </a:rPr>
                        <a:t>v)</a:t>
                      </a:r>
                      <a:endParaRPr lang="en-US" sz="1800" b="1" i="0" u="none" strike="noStrike" dirty="0">
                        <a:solidFill>
                          <a:srgbClr val="000000"/>
                        </a:solidFill>
                        <a:effectLst/>
                        <a:latin typeface="+mj-lt"/>
                      </a:endParaRPr>
                    </a:p>
                  </a:txBody>
                  <a:tcPr marL="6350" marR="6350" marT="6350" marB="0" anchor="ctr"/>
                </a:tc>
                <a:tc gridSpan="2">
                  <a:txBody>
                    <a:bodyPr/>
                    <a:lstStyle/>
                    <a:p>
                      <a:pPr algn="ctr" fontAlgn="b"/>
                      <a:r>
                        <a:rPr lang="en-SE" sz="1800" b="1" u="none" strike="noStrike" dirty="0">
                          <a:solidFill>
                            <a:srgbClr val="FF0000"/>
                          </a:solidFill>
                          <a:effectLst/>
                        </a:rPr>
                        <a:t>D</a:t>
                      </a:r>
                      <a:r>
                        <a:rPr lang="fr-FR" sz="1800" b="1" u="none" strike="noStrike" dirty="0" err="1">
                          <a:solidFill>
                            <a:srgbClr val="FF0000"/>
                          </a:solidFill>
                          <a:effectLst/>
                        </a:rPr>
                        <a:t>eviation</a:t>
                      </a:r>
                      <a:r>
                        <a:rPr lang="fr-FR" sz="1800" b="1" u="none" strike="noStrike" dirty="0">
                          <a:solidFill>
                            <a:srgbClr val="FF0000"/>
                          </a:solidFill>
                          <a:effectLst/>
                        </a:rPr>
                        <a:t> </a:t>
                      </a:r>
                      <a:endParaRPr lang="fr-FR" sz="1800" b="1" i="0" u="none" strike="noStrike" dirty="0">
                        <a:solidFill>
                          <a:srgbClr val="FF0000"/>
                        </a:solidFill>
                        <a:effectLst/>
                        <a:latin typeface="+mj-lt"/>
                      </a:endParaRPr>
                    </a:p>
                  </a:txBody>
                  <a:tcPr marL="6350" marR="6350" marT="6350" marB="0" anchor="ctr"/>
                </a:tc>
                <a:tc hMerge="1">
                  <a:txBody>
                    <a:bodyPr/>
                    <a:lstStyle/>
                    <a:p>
                      <a:endParaRPr lang="fr-FR"/>
                    </a:p>
                  </a:txBody>
                  <a:tcPr/>
                </a:tc>
                <a:extLst>
                  <a:ext uri="{0D108BD9-81ED-4DB2-BD59-A6C34878D82A}">
                    <a16:rowId xmlns:a16="http://schemas.microsoft.com/office/drawing/2014/main" val="44219444"/>
                  </a:ext>
                </a:extLst>
              </a:tr>
              <a:tr h="287042">
                <a:tc vMerge="1">
                  <a:txBody>
                    <a:bodyPr/>
                    <a:lstStyle/>
                    <a:p>
                      <a:endParaRPr dirty="0"/>
                    </a:p>
                  </a:txBody>
                  <a:tcPr marL="6350" marR="6350" marT="6350" marB="0" anchor="ctr"/>
                </a:tc>
                <a:tc vMerge="1">
                  <a:txBody>
                    <a:bodyPr/>
                    <a:lstStyle/>
                    <a:p>
                      <a:endParaRPr dirty="0"/>
                    </a:p>
                  </a:txBody>
                  <a:tcPr marL="6350" marR="6350" marT="6350" marB="0" anchor="ctr"/>
                </a:tc>
                <a:tc vMerge="1">
                  <a:txBody>
                    <a:bodyPr/>
                    <a:lstStyle/>
                    <a:p>
                      <a:endParaRPr dirty="0"/>
                    </a:p>
                  </a:txBody>
                  <a:tcPr marL="6350" marR="6350" marT="6350" marB="0" anchor="ctr"/>
                </a:tc>
                <a:tc vMerge="1">
                  <a:txBody>
                    <a:bodyPr/>
                    <a:lstStyle/>
                    <a:p>
                      <a:endParaRPr dirty="0"/>
                    </a:p>
                  </a:txBody>
                  <a:tcPr marL="6350" marR="6350" marT="6350" marB="0" anchor="ctr"/>
                </a:tc>
                <a:tc vMerge="1">
                  <a:txBody>
                    <a:bodyPr/>
                    <a:lstStyle/>
                    <a:p>
                      <a:endParaRPr dirty="0"/>
                    </a:p>
                  </a:txBody>
                  <a:tcPr marL="6350" marR="6350" marT="6350" marB="0" anchor="ctr"/>
                </a:tc>
                <a:tc vMerge="1">
                  <a:txBody>
                    <a:bodyPr/>
                    <a:lstStyle/>
                    <a:p>
                      <a:endParaRPr dirty="0"/>
                    </a:p>
                  </a:txBody>
                  <a:tcPr marL="6350" marR="6350" marT="6350" marB="0" anchor="ctr"/>
                </a:tc>
                <a:tc vMerge="1">
                  <a:txBody>
                    <a:bodyPr/>
                    <a:lstStyle/>
                    <a:p>
                      <a:endParaRPr dirty="0"/>
                    </a:p>
                  </a:txBody>
                  <a:tcPr marL="6350" marR="6350" marT="6350" marB="0" anchor="ctr"/>
                </a:tc>
                <a:tc>
                  <a:txBody>
                    <a:bodyPr/>
                    <a:lstStyle/>
                    <a:p>
                      <a:pPr algn="ctr" fontAlgn="b"/>
                      <a:r>
                        <a:rPr lang="fr-FR" sz="1800" b="1" u="none" strike="noStrike" dirty="0">
                          <a:solidFill>
                            <a:srgbClr val="FF0000"/>
                          </a:solidFill>
                          <a:effectLst/>
                        </a:rPr>
                        <a:t>Y=-1</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Y=+1</a:t>
                      </a:r>
                      <a:endParaRPr lang="fr-FR" sz="1800" b="1" i="0" u="none" strike="noStrike" dirty="0">
                        <a:solidFill>
                          <a:srgbClr val="FF0000"/>
                        </a:solidFill>
                        <a:effectLst/>
                        <a:latin typeface="+mj-lt"/>
                      </a:endParaRPr>
                    </a:p>
                  </a:txBody>
                  <a:tcPr marL="6350" marR="6350" marT="6350" marB="0" anchor="ctr"/>
                </a:tc>
                <a:extLst>
                  <a:ext uri="{0D108BD9-81ED-4DB2-BD59-A6C34878D82A}">
                    <a16:rowId xmlns:a16="http://schemas.microsoft.com/office/drawing/2014/main" val="469368785"/>
                  </a:ext>
                </a:extLst>
              </a:tr>
              <a:tr h="270959">
                <a:tc>
                  <a:txBody>
                    <a:bodyPr/>
                    <a:lstStyle/>
                    <a:p>
                      <a:pPr algn="ctr" fontAlgn="b"/>
                      <a:r>
                        <a:rPr lang="fr-FR" sz="1800" b="1" u="none" strike="noStrike" dirty="0">
                          <a:effectLst/>
                        </a:rPr>
                        <a:t>1</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1</a:t>
                      </a:r>
                      <a:r>
                        <a:rPr lang="en-SE" sz="1800" u="none" strike="noStrike" dirty="0">
                          <a:effectLst/>
                        </a:rPr>
                        <a:t>.</a:t>
                      </a:r>
                      <a:r>
                        <a:rPr lang="fr-FR" sz="1800" u="none" strike="noStrike" dirty="0">
                          <a:effectLst/>
                        </a:rPr>
                        <a:t>98</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2</a:t>
                      </a:r>
                      <a:r>
                        <a:rPr lang="en-SE" sz="1800" u="none" strike="noStrike" dirty="0">
                          <a:effectLst/>
                        </a:rPr>
                        <a:t>.</a:t>
                      </a:r>
                      <a:r>
                        <a:rPr lang="fr-FR" sz="1800" u="none" strike="noStrike" dirty="0">
                          <a:effectLst/>
                        </a:rPr>
                        <a:t>01</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2</a:t>
                      </a:r>
                      <a:r>
                        <a:rPr lang="en-SE" sz="1800" b="1" u="none" strike="noStrike" dirty="0">
                          <a:effectLst/>
                        </a:rPr>
                        <a:t>.</a:t>
                      </a:r>
                      <a:r>
                        <a:rPr lang="fr-FR" sz="1800" b="1" u="none" strike="noStrike" dirty="0">
                          <a:effectLst/>
                        </a:rPr>
                        <a:t>02</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1</a:t>
                      </a:r>
                      <a:r>
                        <a:rPr lang="en-SE" sz="1800" u="none" strike="noStrike" dirty="0">
                          <a:effectLst/>
                        </a:rPr>
                        <a:t>.</a:t>
                      </a:r>
                      <a:r>
                        <a:rPr lang="fr-FR" sz="1800" u="none" strike="noStrike" dirty="0">
                          <a:effectLst/>
                        </a:rPr>
                        <a:t>90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2</a:t>
                      </a:r>
                      <a:r>
                        <a:rPr lang="en-SE" sz="1800" u="none" strike="noStrike" dirty="0">
                          <a:effectLst/>
                        </a:rPr>
                        <a:t>.</a:t>
                      </a:r>
                      <a:r>
                        <a:rPr lang="fr-FR" sz="1800" u="none" strike="noStrike" dirty="0">
                          <a:effectLst/>
                        </a:rPr>
                        <a:t>00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1</a:t>
                      </a:r>
                      <a:r>
                        <a:rPr lang="en-SE" sz="1800" b="1" u="none" strike="noStrike" dirty="0">
                          <a:effectLst/>
                        </a:rPr>
                        <a:t>.</a:t>
                      </a:r>
                      <a:r>
                        <a:rPr lang="fr-FR" sz="1800" b="1" u="none" strike="noStrike" dirty="0">
                          <a:effectLst/>
                        </a:rPr>
                        <a:t>94</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a:solidFill>
                            <a:srgbClr val="FF0000"/>
                          </a:solidFill>
                          <a:effectLst/>
                        </a:rPr>
                        <a:t>2%</a:t>
                      </a:r>
                      <a:endParaRPr lang="fr-FR" sz="1800" b="1" i="0" u="none" strike="noStrike">
                        <a:solidFill>
                          <a:srgbClr val="FF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2%</a:t>
                      </a:r>
                      <a:endParaRPr lang="fr-FR" sz="1800" b="1" i="0" u="none" strike="noStrike" dirty="0">
                        <a:solidFill>
                          <a:srgbClr val="FF0000"/>
                        </a:solidFill>
                        <a:effectLst/>
                        <a:latin typeface="+mj-lt"/>
                      </a:endParaRPr>
                    </a:p>
                  </a:txBody>
                  <a:tcPr marL="6350" marR="6350" marT="6350" marB="0" anchor="ctr"/>
                </a:tc>
                <a:extLst>
                  <a:ext uri="{0D108BD9-81ED-4DB2-BD59-A6C34878D82A}">
                    <a16:rowId xmlns:a16="http://schemas.microsoft.com/office/drawing/2014/main" val="2154242507"/>
                  </a:ext>
                </a:extLst>
              </a:tr>
              <a:tr h="270959">
                <a:tc>
                  <a:txBody>
                    <a:bodyPr/>
                    <a:lstStyle/>
                    <a:p>
                      <a:pPr algn="ctr" fontAlgn="b"/>
                      <a:r>
                        <a:rPr lang="fr-FR" sz="1800" b="1" u="none" strike="noStrike" dirty="0">
                          <a:effectLst/>
                        </a:rPr>
                        <a:t>2</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79</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79</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80</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76</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78</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77</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1%</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a:solidFill>
                            <a:srgbClr val="FF0000"/>
                          </a:solidFill>
                          <a:effectLst/>
                        </a:rPr>
                        <a:t>1%</a:t>
                      </a:r>
                      <a:endParaRPr lang="fr-FR" sz="1800" b="1" i="0" u="none" strike="noStrike">
                        <a:solidFill>
                          <a:srgbClr val="FF0000"/>
                        </a:solidFill>
                        <a:effectLst/>
                        <a:latin typeface="+mj-lt"/>
                      </a:endParaRPr>
                    </a:p>
                  </a:txBody>
                  <a:tcPr marL="6350" marR="6350" marT="6350" marB="0" anchor="ctr"/>
                </a:tc>
                <a:extLst>
                  <a:ext uri="{0D108BD9-81ED-4DB2-BD59-A6C34878D82A}">
                    <a16:rowId xmlns:a16="http://schemas.microsoft.com/office/drawing/2014/main" val="2914294412"/>
                  </a:ext>
                </a:extLst>
              </a:tr>
              <a:tr h="270959">
                <a:tc>
                  <a:txBody>
                    <a:bodyPr/>
                    <a:lstStyle/>
                    <a:p>
                      <a:pPr algn="ctr" fontAlgn="b"/>
                      <a:r>
                        <a:rPr lang="fr-FR" sz="1800" b="1" u="none" strike="noStrike">
                          <a:effectLst/>
                        </a:rPr>
                        <a:t>3</a:t>
                      </a:r>
                      <a:endParaRPr lang="fr-FR" sz="1800" b="1" i="0" u="none" strike="noStrike">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39</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39</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39</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38</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38</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38</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a:solidFill>
                            <a:srgbClr val="FF0000"/>
                          </a:solidFill>
                          <a:effectLst/>
                        </a:rPr>
                        <a:t>0%</a:t>
                      </a:r>
                      <a:endParaRPr lang="fr-FR" sz="1800" b="1" i="0" u="none" strike="noStrike">
                        <a:solidFill>
                          <a:srgbClr val="FF0000"/>
                        </a:solidFill>
                        <a:effectLst/>
                        <a:latin typeface="+mj-lt"/>
                      </a:endParaRPr>
                    </a:p>
                  </a:txBody>
                  <a:tcPr marL="6350" marR="6350" marT="6350" marB="0" anchor="ctr"/>
                </a:tc>
                <a:extLst>
                  <a:ext uri="{0D108BD9-81ED-4DB2-BD59-A6C34878D82A}">
                    <a16:rowId xmlns:a16="http://schemas.microsoft.com/office/drawing/2014/main" val="2853033216"/>
                  </a:ext>
                </a:extLst>
              </a:tr>
              <a:tr h="270959">
                <a:tc>
                  <a:txBody>
                    <a:bodyPr/>
                    <a:lstStyle/>
                    <a:p>
                      <a:pPr algn="ctr" fontAlgn="b"/>
                      <a:r>
                        <a:rPr lang="fr-FR" sz="1800" b="1" u="none" strike="noStrike">
                          <a:effectLst/>
                        </a:rPr>
                        <a:t>4</a:t>
                      </a:r>
                      <a:endParaRPr lang="fr-FR" sz="1800" b="1" i="0" u="none" strike="noStrike">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23</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23</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23</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22</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22</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22</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a:solidFill>
                            <a:srgbClr val="FF0000"/>
                          </a:solidFill>
                          <a:effectLst/>
                        </a:rPr>
                        <a:t>0%</a:t>
                      </a:r>
                      <a:endParaRPr lang="fr-FR" sz="1800" b="1" i="0" u="none" strike="noStrike">
                        <a:solidFill>
                          <a:srgbClr val="FF0000"/>
                        </a:solidFill>
                        <a:effectLst/>
                        <a:latin typeface="+mj-lt"/>
                      </a:endParaRPr>
                    </a:p>
                  </a:txBody>
                  <a:tcPr marL="6350" marR="6350" marT="6350" marB="0" anchor="ctr"/>
                </a:tc>
                <a:extLst>
                  <a:ext uri="{0D108BD9-81ED-4DB2-BD59-A6C34878D82A}">
                    <a16:rowId xmlns:a16="http://schemas.microsoft.com/office/drawing/2014/main" val="2220747186"/>
                  </a:ext>
                </a:extLst>
              </a:tr>
              <a:tr h="270959">
                <a:tc>
                  <a:txBody>
                    <a:bodyPr/>
                    <a:lstStyle/>
                    <a:p>
                      <a:pPr algn="ctr" fontAlgn="b"/>
                      <a:r>
                        <a:rPr lang="fr-FR" sz="1800" b="1" u="none" strike="noStrike" dirty="0">
                          <a:effectLst/>
                        </a:rPr>
                        <a:t>5</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14</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15</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14</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14</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14</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14</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extLst>
                  <a:ext uri="{0D108BD9-81ED-4DB2-BD59-A6C34878D82A}">
                    <a16:rowId xmlns:a16="http://schemas.microsoft.com/office/drawing/2014/main" val="2438707834"/>
                  </a:ext>
                </a:extLst>
              </a:tr>
              <a:tr h="270959">
                <a:tc>
                  <a:txBody>
                    <a:bodyPr/>
                    <a:lstStyle/>
                    <a:p>
                      <a:pPr algn="ctr" fontAlgn="b"/>
                      <a:r>
                        <a:rPr lang="fr-FR" sz="1800" b="1" u="none" strike="noStrike" dirty="0">
                          <a:effectLst/>
                        </a:rPr>
                        <a:t>6</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10</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u="none" strike="noStrike" dirty="0">
                          <a:effectLst/>
                        </a:rPr>
                        <a:t>0</a:t>
                      </a:r>
                      <a:r>
                        <a:rPr lang="en-SE" sz="1800" u="none" strike="noStrike" dirty="0">
                          <a:effectLst/>
                        </a:rPr>
                        <a:t>.</a:t>
                      </a:r>
                      <a:r>
                        <a:rPr lang="fr-FR" sz="1800" u="none" strike="noStrike" dirty="0">
                          <a:effectLst/>
                        </a:rPr>
                        <a:t>10</a:t>
                      </a:r>
                      <a:endParaRPr lang="fr-FR" sz="1800" b="0"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effectLst/>
                        </a:rPr>
                        <a:t>0</a:t>
                      </a:r>
                      <a:r>
                        <a:rPr lang="en-SE" sz="1800" b="1" u="none" strike="noStrike" dirty="0">
                          <a:effectLst/>
                        </a:rPr>
                        <a:t>.</a:t>
                      </a:r>
                      <a:r>
                        <a:rPr lang="fr-FR" sz="1800" b="1" u="none" strike="noStrike" dirty="0">
                          <a:effectLst/>
                        </a:rPr>
                        <a:t>10</a:t>
                      </a:r>
                      <a:endParaRPr lang="fr-FR" sz="1800" b="1" i="0" u="none" strike="noStrike" dirty="0">
                        <a:solidFill>
                          <a:srgbClr val="00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tc>
                  <a:txBody>
                    <a:bodyPr/>
                    <a:lstStyle/>
                    <a:p>
                      <a:pPr algn="ctr" fontAlgn="b"/>
                      <a:r>
                        <a:rPr lang="fr-FR" sz="1800" b="1" u="none" strike="noStrike" dirty="0">
                          <a:solidFill>
                            <a:srgbClr val="FF0000"/>
                          </a:solidFill>
                          <a:effectLst/>
                        </a:rPr>
                        <a:t>0%</a:t>
                      </a:r>
                      <a:endParaRPr lang="fr-FR" sz="1800" b="1" i="0" u="none" strike="noStrike" dirty="0">
                        <a:solidFill>
                          <a:srgbClr val="FF0000"/>
                        </a:solidFill>
                        <a:effectLst/>
                        <a:latin typeface="+mj-lt"/>
                      </a:endParaRPr>
                    </a:p>
                  </a:txBody>
                  <a:tcPr marL="6350" marR="6350" marT="6350" marB="0" anchor="ctr"/>
                </a:tc>
                <a:extLst>
                  <a:ext uri="{0D108BD9-81ED-4DB2-BD59-A6C34878D82A}">
                    <a16:rowId xmlns:a16="http://schemas.microsoft.com/office/drawing/2014/main" val="3445429595"/>
                  </a:ext>
                </a:extLst>
              </a:tr>
            </a:tbl>
          </a:graphicData>
        </a:graphic>
      </p:graphicFrame>
      <p:sp>
        <p:nvSpPr>
          <p:cNvPr id="4" name="TextBox 3">
            <a:extLst>
              <a:ext uri="{FF2B5EF4-FFF2-40B4-BE49-F238E27FC236}">
                <a16:creationId xmlns:a16="http://schemas.microsoft.com/office/drawing/2014/main" id="{AE59C59A-E1DB-4A09-CC8D-9B5E48AEEBDD}"/>
              </a:ext>
            </a:extLst>
          </p:cNvPr>
          <p:cNvSpPr txBox="1"/>
          <p:nvPr/>
        </p:nvSpPr>
        <p:spPr>
          <a:xfrm>
            <a:off x="373561" y="4688918"/>
            <a:ext cx="11011880" cy="523220"/>
          </a:xfrm>
          <a:prstGeom prst="rect">
            <a:avLst/>
          </a:prstGeom>
          <a:noFill/>
        </p:spPr>
        <p:txBody>
          <a:bodyPr wrap="square">
            <a:spAutoFit/>
          </a:bodyPr>
          <a:lstStyle/>
          <a:p>
            <a:r>
              <a:rPr lang="en-SE" sz="1400" dirty="0">
                <a:latin typeface="Times New Roman" panose="02020603050405020304" pitchFamily="18" charset="0"/>
                <a:cs typeface="Times New Roman" panose="02020603050405020304" pitchFamily="18" charset="0"/>
              </a:rPr>
              <a:t>Table 1 :</a:t>
            </a:r>
            <a:r>
              <a:rPr lang="en-US" sz="1400" dirty="0">
                <a:latin typeface="Times New Roman" panose="02020603050405020304" pitchFamily="18" charset="0"/>
                <a:cs typeface="Times New Roman" panose="02020603050405020304" pitchFamily="18" charset="0"/>
              </a:rPr>
              <a:t> Comparison of dose values obtained with the Integral Sievert method for the source at y = ±1 cm, with those reported by </a:t>
            </a:r>
            <a:r>
              <a:rPr lang="en-US" sz="1400" dirty="0" err="1">
                <a:latin typeface="Times New Roman" panose="02020603050405020304" pitchFamily="18" charset="0"/>
                <a:cs typeface="Times New Roman" panose="02020603050405020304" pitchFamily="18" charset="0"/>
              </a:rPr>
              <a:t>Umenya</a:t>
            </a:r>
            <a:r>
              <a:rPr lang="en-US" sz="1400" dirty="0">
                <a:latin typeface="Times New Roman" panose="02020603050405020304" pitchFamily="18" charset="0"/>
                <a:cs typeface="Times New Roman" panose="02020603050405020304" pitchFamily="18" charset="0"/>
              </a:rPr>
              <a:t> et al. (2022) using IS and TPS in a water phantom for Co-60 A086</a:t>
            </a:r>
            <a:endParaRPr lang="fr-FR" sz="14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C5CEBB5-82C4-95DF-5FD7-28798CC2C8B9}"/>
              </a:ext>
            </a:extLst>
          </p:cNvPr>
          <p:cNvSpPr txBox="1"/>
          <p:nvPr/>
        </p:nvSpPr>
        <p:spPr>
          <a:xfrm>
            <a:off x="528811" y="5542739"/>
            <a:ext cx="11425766" cy="923330"/>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Our results are consistent with the calculated values reported by </a:t>
            </a:r>
            <a:r>
              <a:rPr lang="en-US" dirty="0" err="1">
                <a:latin typeface="Times New Roman" panose="02020603050405020304" pitchFamily="18" charset="0"/>
                <a:cs typeface="Times New Roman" panose="02020603050405020304" pitchFamily="18" charset="0"/>
              </a:rPr>
              <a:t>Umenya</a:t>
            </a:r>
            <a:r>
              <a:rPr lang="en-US" dirty="0">
                <a:latin typeface="Times New Roman" panose="02020603050405020304" pitchFamily="18" charset="0"/>
                <a:cs typeface="Times New Roman" panose="02020603050405020304" pitchFamily="18" charset="0"/>
              </a:rPr>
              <a:t> et al. (2022), with a small deviation of 2% observed at two points. This minor difference can be attributed to numerical rounding or interpolation in the MATLAB implementation. Overall, this confirms that our code accurately reproduces the reference calculations.</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046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C9DF9-698C-F1B4-F015-19CFC1F416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740256-1EAD-2D6F-5777-5A9A00FEF039}"/>
              </a:ext>
            </a:extLst>
          </p:cNvPr>
          <p:cNvSpPr>
            <a:spLocks noGrp="1"/>
          </p:cNvSpPr>
          <p:nvPr>
            <p:ph type="ctrTitle"/>
          </p:nvPr>
        </p:nvSpPr>
        <p:spPr>
          <a:xfrm>
            <a:off x="1929384" y="1250198"/>
            <a:ext cx="8738616" cy="1674182"/>
          </a:xfrm>
        </p:spPr>
        <p:txBody>
          <a:bodyPr>
            <a:normAutofit fontScale="90000"/>
          </a:bodyPr>
          <a:lstStyle/>
          <a:p>
            <a:r>
              <a:rPr lang="en-US" sz="4000" dirty="0"/>
              <a:t>Evaluation of Treatment Planning System (TPS) Accuracy in Brachytherapy Using Analytical Dose Calculation Methods</a:t>
            </a:r>
            <a:endParaRPr lang="fr-FR" dirty="0"/>
          </a:p>
        </p:txBody>
      </p:sp>
      <p:sp>
        <p:nvSpPr>
          <p:cNvPr id="3" name="Subtitle 2">
            <a:extLst>
              <a:ext uri="{FF2B5EF4-FFF2-40B4-BE49-F238E27FC236}">
                <a16:creationId xmlns:a16="http://schemas.microsoft.com/office/drawing/2014/main" id="{DC19A627-7D45-A284-2B9D-2819182C3377}"/>
              </a:ext>
            </a:extLst>
          </p:cNvPr>
          <p:cNvSpPr>
            <a:spLocks noGrp="1"/>
          </p:cNvSpPr>
          <p:nvPr>
            <p:ph type="subTitle" idx="1"/>
          </p:nvPr>
        </p:nvSpPr>
        <p:spPr>
          <a:xfrm>
            <a:off x="4496789" y="2900432"/>
            <a:ext cx="5847588" cy="1655762"/>
          </a:xfrm>
        </p:spPr>
        <p:txBody>
          <a:bodyPr/>
          <a:lstStyle/>
          <a:p>
            <a:r>
              <a:rPr lang="en-SE" dirty="0">
                <a:solidFill>
                  <a:srgbClr val="0070C0"/>
                </a:solidFill>
              </a:rPr>
              <a:t>T</a:t>
            </a:r>
            <a:r>
              <a:rPr lang="en-US" dirty="0">
                <a:solidFill>
                  <a:srgbClr val="0070C0"/>
                </a:solidFill>
              </a:rPr>
              <a:t>he 4th African Conference of Fundamental Physics and Applications, </a:t>
            </a:r>
            <a:r>
              <a:rPr lang="en-US" b="1" dirty="0">
                <a:solidFill>
                  <a:srgbClr val="0070C0"/>
                </a:solidFill>
              </a:rPr>
              <a:t>ACP2025</a:t>
            </a:r>
            <a:endParaRPr lang="fr-FR" dirty="0">
              <a:solidFill>
                <a:srgbClr val="0070C0"/>
              </a:solidFill>
            </a:endParaRPr>
          </a:p>
        </p:txBody>
      </p:sp>
      <p:pic>
        <p:nvPicPr>
          <p:cNvPr id="1026" name="Picture 2" descr="All Étiqueté &quot;Motif zellige&quot; - MAR © | La marque des Marocains du monde">
            <a:extLst>
              <a:ext uri="{FF2B5EF4-FFF2-40B4-BE49-F238E27FC236}">
                <a16:creationId xmlns:a16="http://schemas.microsoft.com/office/drawing/2014/main" id="{3669EBBB-540C-EB43-AE4A-9B312E49276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8485" r="23492" b="9333"/>
          <a:stretch/>
        </p:blipFill>
        <p:spPr bwMode="auto">
          <a:xfrm>
            <a:off x="0" y="0"/>
            <a:ext cx="1817914" cy="6858000"/>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1028" name="Picture 4" descr="Mosquée Koutoubia, un monument iconique de Marrakech">
            <a:extLst>
              <a:ext uri="{FF2B5EF4-FFF2-40B4-BE49-F238E27FC236}">
                <a16:creationId xmlns:a16="http://schemas.microsoft.com/office/drawing/2014/main" id="{4B95A448-164B-2D15-6D17-76846DA362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047" r="35650" b="3527"/>
          <a:stretch/>
        </p:blipFill>
        <p:spPr bwMode="auto">
          <a:xfrm>
            <a:off x="10478200" y="4363419"/>
            <a:ext cx="1654629" cy="25195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p of Morocco - The Ultimate Guide">
            <a:extLst>
              <a:ext uri="{FF2B5EF4-FFF2-40B4-BE49-F238E27FC236}">
                <a16:creationId xmlns:a16="http://schemas.microsoft.com/office/drawing/2014/main" id="{2DCB58EE-9937-364E-7174-21A9437833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8200" y="2615241"/>
            <a:ext cx="1772969" cy="17966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rueBeam | Varian">
            <a:extLst>
              <a:ext uri="{FF2B5EF4-FFF2-40B4-BE49-F238E27FC236}">
                <a16:creationId xmlns:a16="http://schemas.microsoft.com/office/drawing/2014/main" id="{B6EE64FF-F17C-F09C-96F5-B8495D32637A}"/>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3000" b="91400" l="10000" r="93950">
                        <a14:foregroundMark x1="33200" y1="12800" x2="33200" y2="12800"/>
                        <a14:foregroundMark x1="44400" y1="5067" x2="44400" y2="5067"/>
                        <a14:foregroundMark x1="54350" y1="3000" x2="54350" y2="3000"/>
                        <a14:foregroundMark x1="74900" y1="76733" x2="74900" y2="76733"/>
                        <a14:foregroundMark x1="71200" y1="91267" x2="71200" y2="91267"/>
                        <a14:foregroundMark x1="76900" y1="58000" x2="76900" y2="58000"/>
                        <a14:foregroundMark x1="80750" y1="59200" x2="80750" y2="59200"/>
                        <a14:foregroundMark x1="70900" y1="59200" x2="70900" y2="59200"/>
                        <a14:foregroundMark x1="74900" y1="59000" x2="74900" y2="59000"/>
                        <a14:foregroundMark x1="83800" y1="59000" x2="83800" y2="59000"/>
                        <a14:foregroundMark x1="85950" y1="59600" x2="87950" y2="59600"/>
                        <a14:foregroundMark x1="86250" y1="67133" x2="92550" y2="68600"/>
                        <a14:foregroundMark x1="93450" y1="73733" x2="93450" y2="73733"/>
                        <a14:foregroundMark x1="88250" y1="58600" x2="88250" y2="58600"/>
                        <a14:foregroundMark x1="58550" y1="56533" x2="58550" y2="56533"/>
                        <a14:foregroundMark x1="58750" y1="56467" x2="60450" y2="56667"/>
                        <a14:foregroundMark x1="60850" y1="56800" x2="68150" y2="57733"/>
                        <a14:foregroundMark x1="64750" y1="56800" x2="65900" y2="56800"/>
                        <a14:foregroundMark x1="68000" y1="56933" x2="68950" y2="57000"/>
                        <a14:foregroundMark x1="72650" y1="57133" x2="73400" y2="57133"/>
                        <a14:foregroundMark x1="72750" y1="56800" x2="75050" y2="56867"/>
                        <a14:foregroundMark x1="89550" y1="59533" x2="89550" y2="59533"/>
                        <a14:foregroundMark x1="89650" y1="58200" x2="89650" y2="58200"/>
                        <a14:foregroundMark x1="89750" y1="61000" x2="89750" y2="61000"/>
                        <a14:foregroundMark x1="93150" y1="72933" x2="93950" y2="77600"/>
                        <a14:foregroundMark x1="71850" y1="71867" x2="79700" y2="72067"/>
                        <a14:foregroundMark x1="79700" y1="72067" x2="84700" y2="71600"/>
                        <a14:foregroundMark x1="64250" y1="69533" x2="67550" y2="69667"/>
                        <a14:foregroundMark x1="63650" y1="65800" x2="63650" y2="65800"/>
                        <a14:foregroundMark x1="65850" y1="91867" x2="76600" y2="90867"/>
                        <a14:foregroundMark x1="76600" y1="90867" x2="84650" y2="91400"/>
                        <a14:foregroundMark x1="84650" y1="91400" x2="88950" y2="91200"/>
                        <a14:foregroundMark x1="48950" y1="73067" x2="48600" y2="82000"/>
                        <a14:foregroundMark x1="57250" y1="45333" x2="57200" y2="52267"/>
                        <a14:foregroundMark x1="56900" y1="44267" x2="56900" y2="44267"/>
                        <a14:foregroundMark x1="26150" y1="16400" x2="27650" y2="16000"/>
                        <a14:foregroundMark x1="13000" y1="21267" x2="10400" y2="32933"/>
                        <a14:foregroundMark x1="10400" y1="32933" x2="10400" y2="32933"/>
                        <a14:foregroundMark x1="16050" y1="19867" x2="20850" y2="17133"/>
                        <a14:foregroundMark x1="21400" y1="16733" x2="23250" y2="16400"/>
                        <a14:foregroundMark x1="28450" y1="14733" x2="28900" y2="14733"/>
                      </a14:backgroundRemoval>
                    </a14:imgEffect>
                  </a14:imgLayer>
                </a14:imgProps>
              </a:ext>
              <a:ext uri="{28A0092B-C50C-407E-A947-70E740481C1C}">
                <a14:useLocalDpi xmlns:a14="http://schemas.microsoft.com/office/drawing/2010/main" val="0"/>
              </a:ext>
            </a:extLst>
          </a:blip>
          <a:srcRect/>
          <a:stretch>
            <a:fillRect/>
          </a:stretch>
        </p:blipFill>
        <p:spPr bwMode="auto">
          <a:xfrm>
            <a:off x="4786245" y="5233493"/>
            <a:ext cx="2123834" cy="15928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8C61A1F-4B8A-CE8C-315B-26CDB5BFA279}"/>
              </a:ext>
            </a:extLst>
          </p:cNvPr>
          <p:cNvPicPr>
            <a:picLocks noChangeAspect="1"/>
          </p:cNvPicPr>
          <p:nvPr/>
        </p:nvPicPr>
        <p:blipFill>
          <a:blip r:embed="rId7"/>
          <a:stretch>
            <a:fillRect/>
          </a:stretch>
        </p:blipFill>
        <p:spPr>
          <a:xfrm>
            <a:off x="1817914" y="0"/>
            <a:ext cx="5277830" cy="809878"/>
          </a:xfrm>
          <a:prstGeom prst="rect">
            <a:avLst/>
          </a:prstGeom>
          <a:gradFill>
            <a:gsLst>
              <a:gs pos="0">
                <a:srgbClr val="F0EDE6">
                  <a:alpha val="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pic>
        <p:nvPicPr>
          <p:cNvPr id="1034" name="Picture 10" descr="Digitalisation : L'Université Cadi Ayyad passe en mode smart | The Rolling  Notes">
            <a:extLst>
              <a:ext uri="{FF2B5EF4-FFF2-40B4-BE49-F238E27FC236}">
                <a16:creationId xmlns:a16="http://schemas.microsoft.com/office/drawing/2014/main" id="{F86A333A-4330-D85A-6C2D-8B22FDF419D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4493" b="6520"/>
          <a:stretch/>
        </p:blipFill>
        <p:spPr bwMode="auto">
          <a:xfrm>
            <a:off x="7095744" y="0"/>
            <a:ext cx="5096256" cy="80987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rachytherapy - Cancer Treatment, External Radiotherapy">
            <a:extLst>
              <a:ext uri="{FF2B5EF4-FFF2-40B4-BE49-F238E27FC236}">
                <a16:creationId xmlns:a16="http://schemas.microsoft.com/office/drawing/2014/main" id="{790E6E53-DB9A-B061-3078-E8FB8930862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43948" y="2900977"/>
            <a:ext cx="2025270" cy="180645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38" name="Picture 14" descr="Brachytherapy - Onco Life Hospitals">
            <a:extLst>
              <a:ext uri="{FF2B5EF4-FFF2-40B4-BE49-F238E27FC236}">
                <a16:creationId xmlns:a16="http://schemas.microsoft.com/office/drawing/2014/main" id="{072AF3B8-7534-0019-842B-D9ED1286A2B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12008" y="4405612"/>
            <a:ext cx="1762095" cy="165576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C2F4327-4CED-D5D4-072B-6D34E11251B9}"/>
              </a:ext>
            </a:extLst>
          </p:cNvPr>
          <p:cNvSpPr txBox="1"/>
          <p:nvPr/>
        </p:nvSpPr>
        <p:spPr>
          <a:xfrm>
            <a:off x="6236623" y="4107268"/>
            <a:ext cx="4363527" cy="1200329"/>
          </a:xfrm>
          <a:prstGeom prst="rect">
            <a:avLst/>
          </a:prstGeom>
          <a:noFill/>
        </p:spPr>
        <p:txBody>
          <a:bodyPr wrap="square" rtlCol="0">
            <a:spAutoFit/>
          </a:bodyPr>
          <a:lstStyle/>
          <a:p>
            <a:r>
              <a:rPr lang="en-SE" dirty="0"/>
              <a:t>Authors:</a:t>
            </a:r>
          </a:p>
          <a:p>
            <a:r>
              <a:rPr lang="fr-FR" dirty="0"/>
              <a:t>AZAIRI F.</a:t>
            </a:r>
            <a:r>
              <a:rPr lang="fr-FR" baseline="30000" dirty="0"/>
              <a:t>1</a:t>
            </a:r>
            <a:r>
              <a:rPr lang="fr-FR" dirty="0"/>
              <a:t>, GHASSOUN J.*</a:t>
            </a:r>
            <a:r>
              <a:rPr lang="fr-FR" baseline="30000" dirty="0"/>
              <a:t>1</a:t>
            </a:r>
            <a:r>
              <a:rPr lang="fr-FR" dirty="0"/>
              <a:t> B</a:t>
            </a:r>
            <a:r>
              <a:rPr lang="en-SE" dirty="0"/>
              <a:t>E</a:t>
            </a:r>
            <a:r>
              <a:rPr lang="fr-FR" dirty="0"/>
              <a:t>CHCHAR R.</a:t>
            </a:r>
            <a:r>
              <a:rPr lang="fr-FR" baseline="30000" dirty="0"/>
              <a:t>1</a:t>
            </a:r>
            <a:endParaRPr lang="en-SE" baseline="30000" dirty="0"/>
          </a:p>
          <a:p>
            <a:endParaRPr lang="en-SE" baseline="30000" dirty="0"/>
          </a:p>
          <a:p>
            <a:r>
              <a:rPr lang="en-US" sz="1200" i="1" dirty="0"/>
              <a:t>EPRA, Department of physics, Faculty of Sciences </a:t>
            </a:r>
            <a:r>
              <a:rPr lang="en-US" sz="1200" i="1" dirty="0" err="1"/>
              <a:t>Semlalia</a:t>
            </a:r>
            <a:r>
              <a:rPr lang="en-US" sz="1200" i="1" dirty="0"/>
              <a:t> PO Box: 2390, 40000 Marrakech, Morocco</a:t>
            </a:r>
          </a:p>
        </p:txBody>
      </p:sp>
      <p:sp>
        <p:nvSpPr>
          <p:cNvPr id="4" name="Freeform: Shape 3">
            <a:extLst>
              <a:ext uri="{FF2B5EF4-FFF2-40B4-BE49-F238E27FC236}">
                <a16:creationId xmlns:a16="http://schemas.microsoft.com/office/drawing/2014/main" id="{6AB865D9-2CDD-F823-D890-5B0135F0B302}"/>
              </a:ext>
            </a:extLst>
          </p:cNvPr>
          <p:cNvSpPr/>
          <p:nvPr/>
        </p:nvSpPr>
        <p:spPr>
          <a:xfrm>
            <a:off x="4387103" y="1774312"/>
            <a:ext cx="2922117" cy="685800"/>
          </a:xfrm>
          <a:custGeom>
            <a:avLst/>
            <a:gdLst>
              <a:gd name="connsiteX0" fmla="*/ 127000 w 2922117"/>
              <a:gd name="connsiteY0" fmla="*/ 118533 h 685800"/>
              <a:gd name="connsiteX1" fmla="*/ 84667 w 2922117"/>
              <a:gd name="connsiteY1" fmla="*/ 160867 h 685800"/>
              <a:gd name="connsiteX2" fmla="*/ 0 w 2922117"/>
              <a:gd name="connsiteY2" fmla="*/ 448733 h 685800"/>
              <a:gd name="connsiteX3" fmla="*/ 245533 w 2922117"/>
              <a:gd name="connsiteY3" fmla="*/ 609600 h 685800"/>
              <a:gd name="connsiteX4" fmla="*/ 304800 w 2922117"/>
              <a:gd name="connsiteY4" fmla="*/ 635000 h 685800"/>
              <a:gd name="connsiteX5" fmla="*/ 626533 w 2922117"/>
              <a:gd name="connsiteY5" fmla="*/ 685800 h 685800"/>
              <a:gd name="connsiteX6" fmla="*/ 1024467 w 2922117"/>
              <a:gd name="connsiteY6" fmla="*/ 677333 h 685800"/>
              <a:gd name="connsiteX7" fmla="*/ 1159933 w 2922117"/>
              <a:gd name="connsiteY7" fmla="*/ 626533 h 685800"/>
              <a:gd name="connsiteX8" fmla="*/ 2175933 w 2922117"/>
              <a:gd name="connsiteY8" fmla="*/ 601133 h 685800"/>
              <a:gd name="connsiteX9" fmla="*/ 2607733 w 2922117"/>
              <a:gd name="connsiteY9" fmla="*/ 626533 h 685800"/>
              <a:gd name="connsiteX10" fmla="*/ 2810933 w 2922117"/>
              <a:gd name="connsiteY10" fmla="*/ 643467 h 685800"/>
              <a:gd name="connsiteX11" fmla="*/ 2844800 w 2922117"/>
              <a:gd name="connsiteY11" fmla="*/ 635000 h 685800"/>
              <a:gd name="connsiteX12" fmla="*/ 2904067 w 2922117"/>
              <a:gd name="connsiteY12" fmla="*/ 381000 h 685800"/>
              <a:gd name="connsiteX13" fmla="*/ 2904067 w 2922117"/>
              <a:gd name="connsiteY13" fmla="*/ 270933 h 685800"/>
              <a:gd name="connsiteX14" fmla="*/ 2844800 w 2922117"/>
              <a:gd name="connsiteY14" fmla="*/ 245533 h 685800"/>
              <a:gd name="connsiteX15" fmla="*/ 2692400 w 2922117"/>
              <a:gd name="connsiteY15" fmla="*/ 194733 h 685800"/>
              <a:gd name="connsiteX16" fmla="*/ 2540000 w 2922117"/>
              <a:gd name="connsiteY16" fmla="*/ 143933 h 685800"/>
              <a:gd name="connsiteX17" fmla="*/ 2387600 w 2922117"/>
              <a:gd name="connsiteY17" fmla="*/ 118533 h 685800"/>
              <a:gd name="connsiteX18" fmla="*/ 2023533 w 2922117"/>
              <a:gd name="connsiteY18" fmla="*/ 93133 h 685800"/>
              <a:gd name="connsiteX19" fmla="*/ 1845733 w 2922117"/>
              <a:gd name="connsiteY19" fmla="*/ 67733 h 685800"/>
              <a:gd name="connsiteX20" fmla="*/ 1769533 w 2922117"/>
              <a:gd name="connsiteY20" fmla="*/ 50800 h 685800"/>
              <a:gd name="connsiteX21" fmla="*/ 1557867 w 2922117"/>
              <a:gd name="connsiteY21" fmla="*/ 25400 h 685800"/>
              <a:gd name="connsiteX22" fmla="*/ 1363133 w 2922117"/>
              <a:gd name="connsiteY22" fmla="*/ 0 h 685800"/>
              <a:gd name="connsiteX23" fmla="*/ 990600 w 2922117"/>
              <a:gd name="connsiteY23" fmla="*/ 50800 h 685800"/>
              <a:gd name="connsiteX24" fmla="*/ 762000 w 2922117"/>
              <a:gd name="connsiteY24" fmla="*/ 25400 h 685800"/>
              <a:gd name="connsiteX25" fmla="*/ 626533 w 2922117"/>
              <a:gd name="connsiteY25" fmla="*/ 8467 h 685800"/>
              <a:gd name="connsiteX26" fmla="*/ 448733 w 2922117"/>
              <a:gd name="connsiteY26" fmla="*/ 16933 h 685800"/>
              <a:gd name="connsiteX27" fmla="*/ 389467 w 2922117"/>
              <a:gd name="connsiteY27" fmla="*/ 42333 h 685800"/>
              <a:gd name="connsiteX28" fmla="*/ 237067 w 2922117"/>
              <a:gd name="connsiteY28" fmla="*/ 25400 h 685800"/>
              <a:gd name="connsiteX29" fmla="*/ 262467 w 2922117"/>
              <a:gd name="connsiteY29" fmla="*/ 2540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922117" h="685800">
                <a:moveTo>
                  <a:pt x="127000" y="118533"/>
                </a:moveTo>
                <a:cubicBezTo>
                  <a:pt x="112889" y="132644"/>
                  <a:pt x="91831" y="142241"/>
                  <a:pt x="84667" y="160867"/>
                </a:cubicBezTo>
                <a:cubicBezTo>
                  <a:pt x="48762" y="254220"/>
                  <a:pt x="0" y="448733"/>
                  <a:pt x="0" y="448733"/>
                </a:cubicBezTo>
                <a:cubicBezTo>
                  <a:pt x="304559" y="611166"/>
                  <a:pt x="-50252" y="412411"/>
                  <a:pt x="245533" y="609600"/>
                </a:cubicBezTo>
                <a:cubicBezTo>
                  <a:pt x="263417" y="621522"/>
                  <a:pt x="283988" y="629629"/>
                  <a:pt x="304800" y="635000"/>
                </a:cubicBezTo>
                <a:cubicBezTo>
                  <a:pt x="482299" y="680806"/>
                  <a:pt x="475904" y="675040"/>
                  <a:pt x="626533" y="685800"/>
                </a:cubicBezTo>
                <a:lnTo>
                  <a:pt x="1024467" y="677333"/>
                </a:lnTo>
                <a:cubicBezTo>
                  <a:pt x="1495077" y="634551"/>
                  <a:pt x="715466" y="648215"/>
                  <a:pt x="1159933" y="626533"/>
                </a:cubicBezTo>
                <a:cubicBezTo>
                  <a:pt x="1307796" y="619320"/>
                  <a:pt x="1955788" y="605919"/>
                  <a:pt x="2175933" y="601133"/>
                </a:cubicBezTo>
                <a:lnTo>
                  <a:pt x="2607733" y="626533"/>
                </a:lnTo>
                <a:cubicBezTo>
                  <a:pt x="2675551" y="631054"/>
                  <a:pt x="2743008" y="641041"/>
                  <a:pt x="2810933" y="643467"/>
                </a:cubicBezTo>
                <a:cubicBezTo>
                  <a:pt x="2822562" y="643882"/>
                  <a:pt x="2833511" y="637822"/>
                  <a:pt x="2844800" y="635000"/>
                </a:cubicBezTo>
                <a:cubicBezTo>
                  <a:pt x="2864556" y="550333"/>
                  <a:pt x="2884982" y="465820"/>
                  <a:pt x="2904067" y="381000"/>
                </a:cubicBezTo>
                <a:cubicBezTo>
                  <a:pt x="2909882" y="355157"/>
                  <a:pt x="2941601" y="295956"/>
                  <a:pt x="2904067" y="270933"/>
                </a:cubicBezTo>
                <a:cubicBezTo>
                  <a:pt x="2886183" y="259011"/>
                  <a:pt x="2864024" y="255145"/>
                  <a:pt x="2844800" y="245533"/>
                </a:cubicBezTo>
                <a:cubicBezTo>
                  <a:pt x="2721557" y="183912"/>
                  <a:pt x="2858647" y="232517"/>
                  <a:pt x="2692400" y="194733"/>
                </a:cubicBezTo>
                <a:cubicBezTo>
                  <a:pt x="2388393" y="125639"/>
                  <a:pt x="2755846" y="207416"/>
                  <a:pt x="2540000" y="143933"/>
                </a:cubicBezTo>
                <a:cubicBezTo>
                  <a:pt x="2506006" y="133935"/>
                  <a:pt x="2426193" y="121560"/>
                  <a:pt x="2387600" y="118533"/>
                </a:cubicBezTo>
                <a:lnTo>
                  <a:pt x="2023533" y="93133"/>
                </a:lnTo>
                <a:cubicBezTo>
                  <a:pt x="1964266" y="84666"/>
                  <a:pt x="1904787" y="77575"/>
                  <a:pt x="1845733" y="67733"/>
                </a:cubicBezTo>
                <a:cubicBezTo>
                  <a:pt x="1820067" y="63455"/>
                  <a:pt x="1795276" y="54586"/>
                  <a:pt x="1769533" y="50800"/>
                </a:cubicBezTo>
                <a:cubicBezTo>
                  <a:pt x="1699228" y="40461"/>
                  <a:pt x="1627962" y="37082"/>
                  <a:pt x="1557867" y="25400"/>
                </a:cubicBezTo>
                <a:cubicBezTo>
                  <a:pt x="1425518" y="3342"/>
                  <a:pt x="1490460" y="11576"/>
                  <a:pt x="1363133" y="0"/>
                </a:cubicBezTo>
                <a:cubicBezTo>
                  <a:pt x="1238955" y="16933"/>
                  <a:pt x="1115690" y="43102"/>
                  <a:pt x="990600" y="50800"/>
                </a:cubicBezTo>
                <a:cubicBezTo>
                  <a:pt x="874656" y="57935"/>
                  <a:pt x="848761" y="36245"/>
                  <a:pt x="762000" y="25400"/>
                </a:cubicBezTo>
                <a:lnTo>
                  <a:pt x="626533" y="8467"/>
                </a:lnTo>
                <a:cubicBezTo>
                  <a:pt x="567266" y="11289"/>
                  <a:pt x="507470" y="8542"/>
                  <a:pt x="448733" y="16933"/>
                </a:cubicBezTo>
                <a:cubicBezTo>
                  <a:pt x="427456" y="19973"/>
                  <a:pt x="410829" y="39959"/>
                  <a:pt x="389467" y="42333"/>
                </a:cubicBezTo>
                <a:cubicBezTo>
                  <a:pt x="381447" y="43224"/>
                  <a:pt x="259982" y="31129"/>
                  <a:pt x="237067" y="25400"/>
                </a:cubicBezTo>
                <a:cubicBezTo>
                  <a:pt x="228853" y="23346"/>
                  <a:pt x="254000" y="25400"/>
                  <a:pt x="262467" y="25400"/>
                </a:cubicBezTo>
              </a:path>
            </a:pathLst>
          </a:custGeom>
          <a:ln w="57150"/>
        </p:spPr>
        <p:style>
          <a:lnRef idx="3">
            <a:schemeClr val="accent4"/>
          </a:lnRef>
          <a:fillRef idx="0">
            <a:schemeClr val="accent4"/>
          </a:fillRef>
          <a:effectRef idx="2">
            <a:schemeClr val="accent4"/>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36906713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131ABE9-5646-2033-4FDE-3C89C6363DD5}"/>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FAF41DAB-DED0-99AE-5E67-923B983887DA}"/>
              </a:ext>
            </a:extLst>
          </p:cNvPr>
          <p:cNvSpPr>
            <a:spLocks noGrp="1"/>
          </p:cNvSpPr>
          <p:nvPr>
            <p:ph type="title"/>
          </p:nvPr>
        </p:nvSpPr>
        <p:spPr>
          <a:xfrm>
            <a:off x="159026" y="239239"/>
            <a:ext cx="11920679" cy="538100"/>
          </a:xfrm>
        </p:spPr>
        <p:txBody>
          <a:bodyPr>
            <a:normAutofit fontScale="90000"/>
          </a:bodyPr>
          <a:lstStyle/>
          <a:p>
            <a:r>
              <a:rPr lang="fr-FR" dirty="0"/>
              <a:t>C</a:t>
            </a:r>
            <a:r>
              <a:rPr lang="en-SE" dirty="0" err="1"/>
              <a:t>omparison</a:t>
            </a:r>
            <a:r>
              <a:rPr lang="en-SE" dirty="0"/>
              <a:t> between our results with  those published</a:t>
            </a:r>
            <a:endParaRPr lang="fr-FR" dirty="0"/>
          </a:p>
        </p:txBody>
      </p:sp>
      <p:graphicFrame>
        <p:nvGraphicFramePr>
          <p:cNvPr id="3" name="Chart 2">
            <a:extLst>
              <a:ext uri="{FF2B5EF4-FFF2-40B4-BE49-F238E27FC236}">
                <a16:creationId xmlns:a16="http://schemas.microsoft.com/office/drawing/2014/main" id="{17D8C49D-C4A5-E2A9-8AE9-C7A4EA6B4AB3}"/>
              </a:ext>
            </a:extLst>
          </p:cNvPr>
          <p:cNvGraphicFramePr>
            <a:graphicFrameLocks/>
          </p:cNvGraphicFramePr>
          <p:nvPr>
            <p:extLst>
              <p:ext uri="{D42A27DB-BD31-4B8C-83A1-F6EECF244321}">
                <p14:modId xmlns:p14="http://schemas.microsoft.com/office/powerpoint/2010/main" val="4092010118"/>
              </p:ext>
            </p:extLst>
          </p:nvPr>
        </p:nvGraphicFramePr>
        <p:xfrm>
          <a:off x="310826" y="689659"/>
          <a:ext cx="6628989" cy="32759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 4">
            <a:extLst>
              <a:ext uri="{FF2B5EF4-FFF2-40B4-BE49-F238E27FC236}">
                <a16:creationId xmlns:a16="http://schemas.microsoft.com/office/drawing/2014/main" id="{FD623138-4680-DD7B-3B20-1965EF5D096D}"/>
              </a:ext>
            </a:extLst>
          </p:cNvPr>
          <p:cNvGraphicFramePr>
            <a:graphicFrameLocks noGrp="1"/>
          </p:cNvGraphicFramePr>
          <p:nvPr>
            <p:extLst>
              <p:ext uri="{D42A27DB-BD31-4B8C-83A1-F6EECF244321}">
                <p14:modId xmlns:p14="http://schemas.microsoft.com/office/powerpoint/2010/main" val="2998357058"/>
              </p:ext>
            </p:extLst>
          </p:nvPr>
        </p:nvGraphicFramePr>
        <p:xfrm>
          <a:off x="7307979" y="1122168"/>
          <a:ext cx="3241309" cy="1995170"/>
        </p:xfrm>
        <a:graphic>
          <a:graphicData uri="http://schemas.openxmlformats.org/drawingml/2006/table">
            <a:tbl>
              <a:tblPr>
                <a:tableStyleId>{3B4B98B0-60AC-42C2-AFA5-B58CD77FA1E5}</a:tableStyleId>
              </a:tblPr>
              <a:tblGrid>
                <a:gridCol w="507734">
                  <a:extLst>
                    <a:ext uri="{9D8B030D-6E8A-4147-A177-3AD203B41FA5}">
                      <a16:colId xmlns:a16="http://schemas.microsoft.com/office/drawing/2014/main" val="3943414815"/>
                    </a:ext>
                  </a:extLst>
                </a:gridCol>
                <a:gridCol w="798897">
                  <a:extLst>
                    <a:ext uri="{9D8B030D-6E8A-4147-A177-3AD203B41FA5}">
                      <a16:colId xmlns:a16="http://schemas.microsoft.com/office/drawing/2014/main" val="4021012349"/>
                    </a:ext>
                  </a:extLst>
                </a:gridCol>
                <a:gridCol w="1072827">
                  <a:extLst>
                    <a:ext uri="{9D8B030D-6E8A-4147-A177-3AD203B41FA5}">
                      <a16:colId xmlns:a16="http://schemas.microsoft.com/office/drawing/2014/main" val="381566450"/>
                    </a:ext>
                  </a:extLst>
                </a:gridCol>
                <a:gridCol w="861851">
                  <a:extLst>
                    <a:ext uri="{9D8B030D-6E8A-4147-A177-3AD203B41FA5}">
                      <a16:colId xmlns:a16="http://schemas.microsoft.com/office/drawing/2014/main" val="1799458016"/>
                    </a:ext>
                  </a:extLst>
                </a:gridCol>
              </a:tblGrid>
              <a:tr h="184150">
                <a:tc>
                  <a:txBody>
                    <a:bodyPr/>
                    <a:lstStyle/>
                    <a:p>
                      <a:pPr algn="ctr" fontAlgn="ctr"/>
                      <a:r>
                        <a:rPr lang="fr-FR" sz="1400" u="none" strike="noStrike" dirty="0">
                          <a:effectLst/>
                        </a:rPr>
                        <a:t>x(cm)</a:t>
                      </a:r>
                      <a:endParaRPr lang="fr-FR" sz="1400" b="0" i="1" u="none" strike="noStrike" dirty="0">
                        <a:solidFill>
                          <a:srgbClr val="404040"/>
                        </a:solidFill>
                        <a:effectLst/>
                        <a:latin typeface="+mj-lt"/>
                      </a:endParaRPr>
                    </a:p>
                  </a:txBody>
                  <a:tcPr marL="6350" marR="6350" marT="6350" marB="0" anchor="ctr"/>
                </a:tc>
                <a:tc>
                  <a:txBody>
                    <a:bodyPr/>
                    <a:lstStyle/>
                    <a:p>
                      <a:pPr algn="l" fontAlgn="b"/>
                      <a:r>
                        <a:rPr lang="fr-FR" sz="1600" u="none" strike="noStrike">
                          <a:effectLst/>
                        </a:rPr>
                        <a:t>Bhola et al.</a:t>
                      </a:r>
                      <a:endParaRPr lang="fr-FR" sz="1600" b="0" i="0" u="none" strike="noStrike">
                        <a:solidFill>
                          <a:srgbClr val="000000"/>
                        </a:solidFill>
                        <a:effectLst/>
                        <a:latin typeface="+mj-lt"/>
                      </a:endParaRPr>
                    </a:p>
                  </a:txBody>
                  <a:tcPr marL="6350" marR="6350" marT="6350" marB="0" anchor="b"/>
                </a:tc>
                <a:tc>
                  <a:txBody>
                    <a:bodyPr/>
                    <a:lstStyle/>
                    <a:p>
                      <a:pPr algn="l" fontAlgn="b"/>
                      <a:r>
                        <a:rPr lang="fr-FR" sz="1600" u="none" strike="noStrike">
                          <a:effectLst/>
                        </a:rPr>
                        <a:t>Integral Sievert</a:t>
                      </a:r>
                      <a:endParaRPr lang="fr-FR" sz="1600" b="0" i="0" u="none" strike="noStrike">
                        <a:solidFill>
                          <a:srgbClr val="000000"/>
                        </a:solidFill>
                        <a:effectLst/>
                        <a:latin typeface="+mj-lt"/>
                      </a:endParaRPr>
                    </a:p>
                  </a:txBody>
                  <a:tcPr marL="6350" marR="6350" marT="6350" marB="0" anchor="b"/>
                </a:tc>
                <a:tc>
                  <a:txBody>
                    <a:bodyPr/>
                    <a:lstStyle/>
                    <a:p>
                      <a:pPr algn="l" fontAlgn="b"/>
                      <a:r>
                        <a:rPr lang="fr-FR" sz="1600" u="none" strike="noStrike" dirty="0">
                          <a:effectLst/>
                        </a:rPr>
                        <a:t>DKM </a:t>
                      </a:r>
                      <a:endParaRPr lang="fr-FR" sz="1600" b="0" i="0" u="none" strike="noStrike" dirty="0">
                        <a:solidFill>
                          <a:srgbClr val="000000"/>
                        </a:solidFill>
                        <a:effectLst/>
                        <a:latin typeface="+mj-lt"/>
                      </a:endParaRPr>
                    </a:p>
                  </a:txBody>
                  <a:tcPr marL="6350" marR="6350" marT="6350" marB="0" anchor="b"/>
                </a:tc>
                <a:extLst>
                  <a:ext uri="{0D108BD9-81ED-4DB2-BD59-A6C34878D82A}">
                    <a16:rowId xmlns:a16="http://schemas.microsoft.com/office/drawing/2014/main" val="3844019562"/>
                  </a:ext>
                </a:extLst>
              </a:tr>
              <a:tr h="184150">
                <a:tc>
                  <a:txBody>
                    <a:bodyPr/>
                    <a:lstStyle/>
                    <a:p>
                      <a:pPr algn="ctr" fontAlgn="ctr"/>
                      <a:r>
                        <a:rPr lang="fr-FR" sz="1400" u="none" strike="noStrike" dirty="0">
                          <a:effectLst/>
                        </a:rPr>
                        <a:t>1 </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a:effectLst/>
                        </a:rPr>
                        <a:t>0%</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2%</a:t>
                      </a:r>
                      <a:endParaRPr lang="fr-FR" sz="1600" b="0" i="0" u="none" strike="noStrike">
                        <a:solidFill>
                          <a:srgbClr val="000000"/>
                        </a:solidFill>
                        <a:effectLst/>
                        <a:latin typeface="+mj-lt"/>
                      </a:endParaRPr>
                    </a:p>
                  </a:txBody>
                  <a:tcPr marL="6350" marR="6350" marT="6350" marB="0" anchor="b"/>
                </a:tc>
                <a:extLst>
                  <a:ext uri="{0D108BD9-81ED-4DB2-BD59-A6C34878D82A}">
                    <a16:rowId xmlns:a16="http://schemas.microsoft.com/office/drawing/2014/main" val="2558043046"/>
                  </a:ext>
                </a:extLst>
              </a:tr>
              <a:tr h="184150">
                <a:tc>
                  <a:txBody>
                    <a:bodyPr/>
                    <a:lstStyle/>
                    <a:p>
                      <a:pPr algn="ctr" fontAlgn="ctr"/>
                      <a:r>
                        <a:rPr lang="fr-FR" sz="1400" u="none" strike="noStrike" dirty="0">
                          <a:effectLst/>
                        </a:rPr>
                        <a:t>2 </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0%</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2%</a:t>
                      </a:r>
                      <a:endParaRPr lang="fr-FR" sz="1600" b="0" i="0" u="none" strike="noStrike">
                        <a:solidFill>
                          <a:srgbClr val="000000"/>
                        </a:solidFill>
                        <a:effectLst/>
                        <a:latin typeface="+mj-lt"/>
                      </a:endParaRPr>
                    </a:p>
                  </a:txBody>
                  <a:tcPr marL="6350" marR="6350" marT="6350" marB="0" anchor="b"/>
                </a:tc>
                <a:extLst>
                  <a:ext uri="{0D108BD9-81ED-4DB2-BD59-A6C34878D82A}">
                    <a16:rowId xmlns:a16="http://schemas.microsoft.com/office/drawing/2014/main" val="2811291468"/>
                  </a:ext>
                </a:extLst>
              </a:tr>
              <a:tr h="184150">
                <a:tc>
                  <a:txBody>
                    <a:bodyPr/>
                    <a:lstStyle/>
                    <a:p>
                      <a:pPr algn="ctr" fontAlgn="ctr"/>
                      <a:r>
                        <a:rPr lang="fr-FR" sz="1400" u="none" strike="noStrike" dirty="0">
                          <a:effectLst/>
                        </a:rPr>
                        <a:t>3 </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a:effectLst/>
                        </a:rPr>
                        <a:t>2%</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0%</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extLst>
                  <a:ext uri="{0D108BD9-81ED-4DB2-BD59-A6C34878D82A}">
                    <a16:rowId xmlns:a16="http://schemas.microsoft.com/office/drawing/2014/main" val="3210159171"/>
                  </a:ext>
                </a:extLst>
              </a:tr>
              <a:tr h="184150">
                <a:tc>
                  <a:txBody>
                    <a:bodyPr/>
                    <a:lstStyle/>
                    <a:p>
                      <a:pPr algn="ctr" fontAlgn="ctr"/>
                      <a:r>
                        <a:rPr lang="fr-FR" sz="1400" u="none" strike="noStrike" dirty="0">
                          <a:effectLst/>
                        </a:rPr>
                        <a:t>4</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dirty="0">
                          <a:effectLst/>
                        </a:rPr>
                        <a:t>2%</a:t>
                      </a:r>
                      <a:endParaRPr lang="fr-FR" sz="1600" b="0" i="0" u="none" strike="noStrike" dirty="0">
                        <a:solidFill>
                          <a:srgbClr val="000000"/>
                        </a:solidFill>
                        <a:effectLst/>
                        <a:latin typeface="+mj-lt"/>
                      </a:endParaRPr>
                    </a:p>
                  </a:txBody>
                  <a:tcPr marL="6350" marR="6350" marT="6350" marB="0" anchor="b"/>
                </a:tc>
                <a:tc>
                  <a:txBody>
                    <a:bodyPr/>
                    <a:lstStyle/>
                    <a:p>
                      <a:pPr algn="r" fontAlgn="b"/>
                      <a:r>
                        <a:rPr lang="fr-FR" sz="1600" u="none" strike="noStrike">
                          <a:effectLst/>
                        </a:rPr>
                        <a:t>0%</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extLst>
                  <a:ext uri="{0D108BD9-81ED-4DB2-BD59-A6C34878D82A}">
                    <a16:rowId xmlns:a16="http://schemas.microsoft.com/office/drawing/2014/main" val="30218022"/>
                  </a:ext>
                </a:extLst>
              </a:tr>
              <a:tr h="184150">
                <a:tc>
                  <a:txBody>
                    <a:bodyPr/>
                    <a:lstStyle/>
                    <a:p>
                      <a:pPr algn="ctr" fontAlgn="ctr"/>
                      <a:r>
                        <a:rPr lang="fr-FR" sz="1400" u="none" strike="noStrike" dirty="0">
                          <a:effectLst/>
                        </a:rPr>
                        <a:t>5 </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a:effectLst/>
                        </a:rPr>
                        <a:t>2%</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1%</a:t>
                      </a:r>
                      <a:endParaRPr lang="fr-FR" sz="1600" b="0" i="0" u="none" strike="noStrike">
                        <a:solidFill>
                          <a:srgbClr val="000000"/>
                        </a:solidFill>
                        <a:effectLst/>
                        <a:latin typeface="+mj-lt"/>
                      </a:endParaRPr>
                    </a:p>
                  </a:txBody>
                  <a:tcPr marL="6350" marR="6350" marT="6350" marB="0" anchor="b"/>
                </a:tc>
                <a:extLst>
                  <a:ext uri="{0D108BD9-81ED-4DB2-BD59-A6C34878D82A}">
                    <a16:rowId xmlns:a16="http://schemas.microsoft.com/office/drawing/2014/main" val="255886881"/>
                  </a:ext>
                </a:extLst>
              </a:tr>
              <a:tr h="184150">
                <a:tc>
                  <a:txBody>
                    <a:bodyPr/>
                    <a:lstStyle/>
                    <a:p>
                      <a:pPr algn="ctr" fontAlgn="ctr"/>
                      <a:r>
                        <a:rPr lang="fr-FR" sz="1400" u="none" strike="noStrike" dirty="0">
                          <a:effectLst/>
                        </a:rPr>
                        <a:t>10 </a:t>
                      </a:r>
                      <a:endParaRPr lang="fr-FR" sz="1400" b="0" i="0" u="none" strike="noStrike" dirty="0">
                        <a:solidFill>
                          <a:srgbClr val="404040"/>
                        </a:solidFill>
                        <a:effectLst/>
                        <a:latin typeface="+mj-lt"/>
                      </a:endParaRPr>
                    </a:p>
                  </a:txBody>
                  <a:tcPr marL="6350" marR="6350" marT="6350" marB="0" anchor="ctr"/>
                </a:tc>
                <a:tc>
                  <a:txBody>
                    <a:bodyPr/>
                    <a:lstStyle/>
                    <a:p>
                      <a:pPr algn="r" fontAlgn="b"/>
                      <a:r>
                        <a:rPr lang="fr-FR" sz="1600" u="none" strike="noStrike">
                          <a:effectLst/>
                        </a:rPr>
                        <a:t>2%</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a:effectLst/>
                        </a:rPr>
                        <a:t>4%</a:t>
                      </a:r>
                      <a:endParaRPr lang="fr-FR" sz="1600" b="0" i="0" u="none" strike="noStrike">
                        <a:solidFill>
                          <a:srgbClr val="000000"/>
                        </a:solidFill>
                        <a:effectLst/>
                        <a:latin typeface="+mj-lt"/>
                      </a:endParaRPr>
                    </a:p>
                  </a:txBody>
                  <a:tcPr marL="6350" marR="6350" marT="6350" marB="0" anchor="b"/>
                </a:tc>
                <a:tc>
                  <a:txBody>
                    <a:bodyPr/>
                    <a:lstStyle/>
                    <a:p>
                      <a:pPr algn="r" fontAlgn="b"/>
                      <a:r>
                        <a:rPr lang="fr-FR" sz="1600" u="none" strike="noStrike" dirty="0">
                          <a:effectLst/>
                        </a:rPr>
                        <a:t>1%</a:t>
                      </a:r>
                      <a:endParaRPr lang="fr-FR" sz="1600" b="0" i="0" u="none" strike="noStrike" dirty="0">
                        <a:solidFill>
                          <a:srgbClr val="000000"/>
                        </a:solidFill>
                        <a:effectLst/>
                        <a:latin typeface="+mj-lt"/>
                      </a:endParaRPr>
                    </a:p>
                  </a:txBody>
                  <a:tcPr marL="6350" marR="6350" marT="6350" marB="0" anchor="b"/>
                </a:tc>
                <a:extLst>
                  <a:ext uri="{0D108BD9-81ED-4DB2-BD59-A6C34878D82A}">
                    <a16:rowId xmlns:a16="http://schemas.microsoft.com/office/drawing/2014/main" val="3139866749"/>
                  </a:ext>
                </a:extLst>
              </a:tr>
            </a:tbl>
          </a:graphicData>
        </a:graphic>
      </p:graphicFrame>
      <p:sp>
        <p:nvSpPr>
          <p:cNvPr id="6" name="TextBox 5">
            <a:extLst>
              <a:ext uri="{FF2B5EF4-FFF2-40B4-BE49-F238E27FC236}">
                <a16:creationId xmlns:a16="http://schemas.microsoft.com/office/drawing/2014/main" id="{4B73BD7E-D384-A617-3183-45D6CF4FE6D6}"/>
              </a:ext>
            </a:extLst>
          </p:cNvPr>
          <p:cNvSpPr txBox="1"/>
          <p:nvPr/>
        </p:nvSpPr>
        <p:spPr>
          <a:xfrm>
            <a:off x="310826" y="4192627"/>
            <a:ext cx="11768879" cy="2031325"/>
          </a:xfrm>
          <a:prstGeom prst="rect">
            <a:avLst/>
          </a:prstGeom>
          <a:noFill/>
        </p:spPr>
        <p:txBody>
          <a:bodyPr wrap="square">
            <a:spAutoFit/>
          </a:bodyPr>
          <a:lstStyle/>
          <a:p>
            <a:r>
              <a:rPr lang="en-SE" dirty="0">
                <a:latin typeface="Times New Roman" panose="02020603050405020304" pitchFamily="18" charset="0"/>
                <a:cs typeface="Times New Roman" panose="02020603050405020304" pitchFamily="18" charset="0"/>
              </a:rPr>
              <a:t>F</a:t>
            </a:r>
            <a:r>
              <a:rPr lang="en-US" dirty="0" err="1">
                <a:latin typeface="Times New Roman" panose="02020603050405020304" pitchFamily="18" charset="0"/>
                <a:cs typeface="Times New Roman" panose="02020603050405020304" pitchFamily="18" charset="0"/>
              </a:rPr>
              <a:t>igure</a:t>
            </a:r>
            <a:r>
              <a:rPr lang="en-SE" dirty="0">
                <a:latin typeface="Times New Roman" panose="02020603050405020304" pitchFamily="18" charset="0"/>
                <a:cs typeface="Times New Roman" panose="02020603050405020304" pitchFamily="18" charset="0"/>
              </a:rPr>
              <a:t> 1:</a:t>
            </a:r>
            <a:r>
              <a:rPr lang="en-US" dirty="0">
                <a:latin typeface="Times New Roman" panose="02020603050405020304" pitchFamily="18" charset="0"/>
                <a:cs typeface="Times New Roman" panose="02020603050405020304" pitchFamily="18" charset="0"/>
              </a:rPr>
              <a:t> the absorbed dose along the x-axis for dwell position y = 0 in a water phantom (Cobalt-60 A086) was calculated using the </a:t>
            </a:r>
            <a:r>
              <a:rPr lang="en-SE" dirty="0">
                <a:latin typeface="Times New Roman" panose="02020603050405020304" pitchFamily="18" charset="0"/>
                <a:cs typeface="Times New Roman" panose="02020603050405020304" pitchFamily="18" charset="0"/>
              </a:rPr>
              <a:t>IS </a:t>
            </a:r>
            <a:r>
              <a:rPr lang="en-US" dirty="0">
                <a:latin typeface="Times New Roman" panose="02020603050405020304" pitchFamily="18" charset="0"/>
                <a:cs typeface="Times New Roman" panose="02020603050405020304" pitchFamily="18" charset="0"/>
              </a:rPr>
              <a:t>and </a:t>
            </a:r>
            <a:r>
              <a:rPr lang="en-SE" dirty="0">
                <a:latin typeface="Times New Roman" panose="02020603050405020304" pitchFamily="18" charset="0"/>
                <a:cs typeface="Times New Roman" panose="02020603050405020304" pitchFamily="18" charset="0"/>
              </a:rPr>
              <a:t>DKM</a:t>
            </a:r>
            <a:r>
              <a:rPr lang="en-US" dirty="0">
                <a:latin typeface="Times New Roman" panose="02020603050405020304" pitchFamily="18" charset="0"/>
                <a:cs typeface="Times New Roman" panose="02020603050405020304" pitchFamily="18" charset="0"/>
              </a:rPr>
              <a:t>. Results were compared with published values from Bhola et al. (analytical</a:t>
            </a:r>
            <a:r>
              <a:rPr lang="en-SE" dirty="0">
                <a:latin typeface="Times New Roman" panose="02020603050405020304" pitchFamily="18" charset="0"/>
                <a:cs typeface="Times New Roman" panose="02020603050405020304" pitchFamily="18" charset="0"/>
              </a:rPr>
              <a:t> </a:t>
            </a:r>
            <a:r>
              <a:rPr lang="en-SE" dirty="0" err="1">
                <a:latin typeface="Times New Roman" panose="02020603050405020304" pitchFamily="18" charset="0"/>
                <a:cs typeface="Times New Roman" panose="02020603050405020304" pitchFamily="18" charset="0"/>
              </a:rPr>
              <a:t>approch</a:t>
            </a:r>
            <a:r>
              <a:rPr lang="en-US" dirty="0">
                <a:latin typeface="Times New Roman" panose="02020603050405020304" pitchFamily="18" charset="0"/>
                <a:cs typeface="Times New Roman" panose="02020603050405020304" pitchFamily="18" charset="0"/>
              </a:rPr>
              <a:t>) and Reddy et al. (Monte Carlo</a:t>
            </a:r>
            <a:r>
              <a:rPr lang="en-SE" dirty="0">
                <a:latin typeface="Times New Roman" panose="02020603050405020304" pitchFamily="18" charset="0"/>
                <a:cs typeface="Times New Roman" panose="02020603050405020304" pitchFamily="18" charset="0"/>
              </a:rPr>
              <a:t>, EGS</a:t>
            </a:r>
            <a:r>
              <a:rPr lang="en-US" dirty="0">
                <a:latin typeface="Times New Roman" panose="02020603050405020304" pitchFamily="18" charset="0"/>
                <a:cs typeface="Times New Roman" panose="02020603050405020304" pitchFamily="18" charset="0"/>
              </a:rPr>
              <a:t>), and deviations are shown in the table</a:t>
            </a:r>
            <a:r>
              <a:rPr lang="en-SE" dirty="0">
                <a:latin typeface="Times New Roman" panose="02020603050405020304" pitchFamily="18" charset="0"/>
                <a:cs typeface="Times New Roman" panose="02020603050405020304" pitchFamily="18" charset="0"/>
              </a:rPr>
              <a:t> 2 </a:t>
            </a:r>
            <a:r>
              <a:rPr lang="en-US" dirty="0">
                <a:latin typeface="Times New Roman" panose="02020603050405020304" pitchFamily="18" charset="0"/>
                <a:cs typeface="Times New Roman" panose="02020603050405020304" pitchFamily="18" charset="0"/>
              </a:rPr>
              <a:t>.</a:t>
            </a:r>
            <a:endParaRPr lang="en-SE" dirty="0">
              <a:latin typeface="Times New Roman" panose="02020603050405020304" pitchFamily="18" charset="0"/>
              <a:cs typeface="Times New Roman" panose="02020603050405020304" pitchFamily="18" charset="0"/>
            </a:endParaRPr>
          </a:p>
          <a:p>
            <a:endParaRPr lang="en-SE"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figure shows the four curves closely aligned, indicating good agreement between our calculations for both methods and the published results. A similar observation is seen in terms of deviations, which do not exceed 4% (tolerance &lt; 5% according to the ICRU report).</a:t>
            </a:r>
            <a:endParaRPr lang="fr-FR"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89F63BE-0FC9-6306-98DB-C006ABA17579}"/>
              </a:ext>
            </a:extLst>
          </p:cNvPr>
          <p:cNvSpPr txBox="1"/>
          <p:nvPr/>
        </p:nvSpPr>
        <p:spPr>
          <a:xfrm>
            <a:off x="3317735" y="2128205"/>
            <a:ext cx="938676"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SE" dirty="0"/>
              <a:t>Figure 1</a:t>
            </a:r>
            <a:endParaRPr lang="fr-FR" dirty="0"/>
          </a:p>
        </p:txBody>
      </p:sp>
      <p:sp>
        <p:nvSpPr>
          <p:cNvPr id="8" name="TextBox 7">
            <a:extLst>
              <a:ext uri="{FF2B5EF4-FFF2-40B4-BE49-F238E27FC236}">
                <a16:creationId xmlns:a16="http://schemas.microsoft.com/office/drawing/2014/main" id="{272145F7-02A0-5D49-2D40-55BF7D7D11B2}"/>
              </a:ext>
            </a:extLst>
          </p:cNvPr>
          <p:cNvSpPr txBox="1"/>
          <p:nvPr/>
        </p:nvSpPr>
        <p:spPr>
          <a:xfrm>
            <a:off x="8459295" y="3253139"/>
            <a:ext cx="938676"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fr-FR" dirty="0"/>
              <a:t>T</a:t>
            </a:r>
            <a:r>
              <a:rPr lang="en-SE" dirty="0"/>
              <a:t>able 2</a:t>
            </a:r>
            <a:endParaRPr lang="fr-FR" dirty="0"/>
          </a:p>
        </p:txBody>
      </p:sp>
    </p:spTree>
    <p:extLst>
      <p:ext uri="{BB962C8B-B14F-4D97-AF65-F5344CB8AC3E}">
        <p14:creationId xmlns:p14="http://schemas.microsoft.com/office/powerpoint/2010/main" val="3252027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885952-0EEB-575A-4040-711832058AA2}"/>
              </a:ext>
            </a:extLst>
          </p:cNvPr>
          <p:cNvPicPr>
            <a:picLocks noChangeAspect="1"/>
          </p:cNvPicPr>
          <p:nvPr/>
        </p:nvPicPr>
        <p:blipFill>
          <a:blip r:embed="rId2"/>
          <a:stretch>
            <a:fillRect/>
          </a:stretch>
        </p:blipFill>
        <p:spPr>
          <a:xfrm>
            <a:off x="-225287" y="0"/>
            <a:ext cx="12417287" cy="6875611"/>
          </a:xfrm>
          <a:prstGeom prst="rect">
            <a:avLst/>
          </a:prstGeom>
        </p:spPr>
      </p:pic>
      <p:pic>
        <p:nvPicPr>
          <p:cNvPr id="5" name="Picture 4">
            <a:extLst>
              <a:ext uri="{FF2B5EF4-FFF2-40B4-BE49-F238E27FC236}">
                <a16:creationId xmlns:a16="http://schemas.microsoft.com/office/drawing/2014/main" id="{112AA0ED-3B61-9FE8-27AD-4A8A727CD20B}"/>
              </a:ext>
            </a:extLst>
          </p:cNvPr>
          <p:cNvPicPr>
            <a:picLocks noChangeAspect="1"/>
          </p:cNvPicPr>
          <p:nvPr/>
        </p:nvPicPr>
        <p:blipFill>
          <a:blip r:embed="rId3"/>
          <a:stretch>
            <a:fillRect/>
          </a:stretch>
        </p:blipFill>
        <p:spPr>
          <a:xfrm>
            <a:off x="9488755" y="1041400"/>
            <a:ext cx="2555939" cy="2311400"/>
          </a:xfrm>
          <a:prstGeom prst="rect">
            <a:avLst/>
          </a:prstGeom>
        </p:spPr>
      </p:pic>
      <p:pic>
        <p:nvPicPr>
          <p:cNvPr id="7" name="Picture 6">
            <a:extLst>
              <a:ext uri="{FF2B5EF4-FFF2-40B4-BE49-F238E27FC236}">
                <a16:creationId xmlns:a16="http://schemas.microsoft.com/office/drawing/2014/main" id="{9CB731B3-D559-E984-1795-318ED22BD91A}"/>
              </a:ext>
            </a:extLst>
          </p:cNvPr>
          <p:cNvPicPr>
            <a:picLocks noChangeAspect="1"/>
          </p:cNvPicPr>
          <p:nvPr/>
        </p:nvPicPr>
        <p:blipFill>
          <a:blip r:embed="rId4"/>
          <a:stretch>
            <a:fillRect/>
          </a:stretch>
        </p:blipFill>
        <p:spPr>
          <a:xfrm>
            <a:off x="3410984" y="1488905"/>
            <a:ext cx="5370032" cy="1032140"/>
          </a:xfrm>
          <a:prstGeom prst="rect">
            <a:avLst/>
          </a:prstGeom>
        </p:spPr>
      </p:pic>
      <p:sp>
        <p:nvSpPr>
          <p:cNvPr id="8" name="TextBox 7">
            <a:extLst>
              <a:ext uri="{FF2B5EF4-FFF2-40B4-BE49-F238E27FC236}">
                <a16:creationId xmlns:a16="http://schemas.microsoft.com/office/drawing/2014/main" id="{D71A1DF5-219A-250F-13D4-56073395B01A}"/>
              </a:ext>
            </a:extLst>
          </p:cNvPr>
          <p:cNvSpPr txBox="1"/>
          <p:nvPr/>
        </p:nvSpPr>
        <p:spPr>
          <a:xfrm>
            <a:off x="11349703" y="1119573"/>
            <a:ext cx="668867" cy="369332"/>
          </a:xfrm>
          <a:prstGeom prst="rect">
            <a:avLst/>
          </a:prstGeom>
          <a:noFill/>
        </p:spPr>
        <p:txBody>
          <a:bodyPr wrap="square" rtlCol="0">
            <a:spAutoFit/>
          </a:bodyPr>
          <a:lstStyle/>
          <a:p>
            <a:r>
              <a:rPr lang="en-SE" dirty="0"/>
              <a:t>Y=1</a:t>
            </a:r>
            <a:endParaRPr lang="fr-FR" dirty="0"/>
          </a:p>
        </p:txBody>
      </p:sp>
      <p:pic>
        <p:nvPicPr>
          <p:cNvPr id="12" name="Picture 11">
            <a:extLst>
              <a:ext uri="{FF2B5EF4-FFF2-40B4-BE49-F238E27FC236}">
                <a16:creationId xmlns:a16="http://schemas.microsoft.com/office/drawing/2014/main" id="{B413DD99-B235-DD41-2425-F3F56546345D}"/>
              </a:ext>
            </a:extLst>
          </p:cNvPr>
          <p:cNvPicPr>
            <a:picLocks noChangeAspect="1"/>
          </p:cNvPicPr>
          <p:nvPr/>
        </p:nvPicPr>
        <p:blipFill>
          <a:blip r:embed="rId5"/>
          <a:stretch>
            <a:fillRect/>
          </a:stretch>
        </p:blipFill>
        <p:spPr>
          <a:xfrm>
            <a:off x="5099068" y="3087043"/>
            <a:ext cx="2255573" cy="2248016"/>
          </a:xfrm>
          <a:prstGeom prst="rect">
            <a:avLst/>
          </a:prstGeom>
        </p:spPr>
      </p:pic>
      <p:sp>
        <p:nvSpPr>
          <p:cNvPr id="13" name="TextBox 12">
            <a:extLst>
              <a:ext uri="{FF2B5EF4-FFF2-40B4-BE49-F238E27FC236}">
                <a16:creationId xmlns:a16="http://schemas.microsoft.com/office/drawing/2014/main" id="{E2196B8B-C217-03A8-35E1-19CCF8C4CC54}"/>
              </a:ext>
            </a:extLst>
          </p:cNvPr>
          <p:cNvSpPr txBox="1"/>
          <p:nvPr/>
        </p:nvSpPr>
        <p:spPr>
          <a:xfrm>
            <a:off x="6682033" y="3087043"/>
            <a:ext cx="668867" cy="369332"/>
          </a:xfrm>
          <a:prstGeom prst="rect">
            <a:avLst/>
          </a:prstGeom>
          <a:noFill/>
        </p:spPr>
        <p:txBody>
          <a:bodyPr wrap="square" rtlCol="0">
            <a:spAutoFit/>
          </a:bodyPr>
          <a:lstStyle/>
          <a:p>
            <a:r>
              <a:rPr lang="en-SE" dirty="0"/>
              <a:t>Y=0</a:t>
            </a:r>
            <a:endParaRPr lang="fr-FR" dirty="0"/>
          </a:p>
        </p:txBody>
      </p:sp>
      <p:pic>
        <p:nvPicPr>
          <p:cNvPr id="15" name="Picture 14">
            <a:extLst>
              <a:ext uri="{FF2B5EF4-FFF2-40B4-BE49-F238E27FC236}">
                <a16:creationId xmlns:a16="http://schemas.microsoft.com/office/drawing/2014/main" id="{91494EE7-0B92-500B-F6BA-7588BC738BF7}"/>
              </a:ext>
            </a:extLst>
          </p:cNvPr>
          <p:cNvPicPr>
            <a:picLocks noChangeAspect="1"/>
          </p:cNvPicPr>
          <p:nvPr/>
        </p:nvPicPr>
        <p:blipFill>
          <a:blip r:embed="rId6"/>
          <a:stretch>
            <a:fillRect/>
          </a:stretch>
        </p:blipFill>
        <p:spPr>
          <a:xfrm>
            <a:off x="9489633" y="4259793"/>
            <a:ext cx="2549932" cy="2311400"/>
          </a:xfrm>
          <a:prstGeom prst="rect">
            <a:avLst/>
          </a:prstGeom>
        </p:spPr>
      </p:pic>
      <p:sp>
        <p:nvSpPr>
          <p:cNvPr id="16" name="TextBox 15">
            <a:extLst>
              <a:ext uri="{FF2B5EF4-FFF2-40B4-BE49-F238E27FC236}">
                <a16:creationId xmlns:a16="http://schemas.microsoft.com/office/drawing/2014/main" id="{57BFC6C4-1958-E20D-6AD7-4B7F05DF4761}"/>
              </a:ext>
            </a:extLst>
          </p:cNvPr>
          <p:cNvSpPr txBox="1"/>
          <p:nvPr/>
        </p:nvSpPr>
        <p:spPr>
          <a:xfrm>
            <a:off x="10801095" y="4245004"/>
            <a:ext cx="1168401" cy="369332"/>
          </a:xfrm>
          <a:prstGeom prst="rect">
            <a:avLst/>
          </a:prstGeom>
          <a:noFill/>
        </p:spPr>
        <p:txBody>
          <a:bodyPr wrap="square" rtlCol="0">
            <a:spAutoFit/>
          </a:bodyPr>
          <a:lstStyle/>
          <a:p>
            <a:r>
              <a:rPr lang="en-SE" dirty="0"/>
              <a:t>Y=+0,5</a:t>
            </a:r>
            <a:endParaRPr lang="fr-FR" dirty="0"/>
          </a:p>
        </p:txBody>
      </p:sp>
      <p:pic>
        <p:nvPicPr>
          <p:cNvPr id="18" name="Picture 17">
            <a:extLst>
              <a:ext uri="{FF2B5EF4-FFF2-40B4-BE49-F238E27FC236}">
                <a16:creationId xmlns:a16="http://schemas.microsoft.com/office/drawing/2014/main" id="{FC95D8ED-F362-06F6-B750-F8B1A5C60040}"/>
              </a:ext>
            </a:extLst>
          </p:cNvPr>
          <p:cNvPicPr>
            <a:picLocks noChangeAspect="1"/>
          </p:cNvPicPr>
          <p:nvPr/>
        </p:nvPicPr>
        <p:blipFill>
          <a:blip r:embed="rId7"/>
          <a:srcRect r="9705" b="13163"/>
          <a:stretch/>
        </p:blipFill>
        <p:spPr>
          <a:xfrm>
            <a:off x="327687" y="4292544"/>
            <a:ext cx="2549932" cy="2496080"/>
          </a:xfrm>
          <a:prstGeom prst="rect">
            <a:avLst/>
          </a:prstGeom>
        </p:spPr>
      </p:pic>
      <p:sp>
        <p:nvSpPr>
          <p:cNvPr id="19" name="TextBox 18">
            <a:extLst>
              <a:ext uri="{FF2B5EF4-FFF2-40B4-BE49-F238E27FC236}">
                <a16:creationId xmlns:a16="http://schemas.microsoft.com/office/drawing/2014/main" id="{3B100EB1-793D-F307-850D-263AA781D7B4}"/>
              </a:ext>
            </a:extLst>
          </p:cNvPr>
          <p:cNvSpPr txBox="1"/>
          <p:nvPr/>
        </p:nvSpPr>
        <p:spPr>
          <a:xfrm>
            <a:off x="1622872" y="4340111"/>
            <a:ext cx="937939" cy="369332"/>
          </a:xfrm>
          <a:prstGeom prst="rect">
            <a:avLst/>
          </a:prstGeom>
          <a:noFill/>
        </p:spPr>
        <p:txBody>
          <a:bodyPr wrap="square" rtlCol="0">
            <a:spAutoFit/>
          </a:bodyPr>
          <a:lstStyle/>
          <a:p>
            <a:r>
              <a:rPr lang="en-SE" dirty="0"/>
              <a:t>Y=-0,5</a:t>
            </a:r>
            <a:endParaRPr lang="fr-FR" dirty="0"/>
          </a:p>
        </p:txBody>
      </p:sp>
      <p:pic>
        <p:nvPicPr>
          <p:cNvPr id="21" name="Picture 20">
            <a:extLst>
              <a:ext uri="{FF2B5EF4-FFF2-40B4-BE49-F238E27FC236}">
                <a16:creationId xmlns:a16="http://schemas.microsoft.com/office/drawing/2014/main" id="{D6CF6C41-B064-FC34-551A-4A7CEA8AE5ED}"/>
              </a:ext>
            </a:extLst>
          </p:cNvPr>
          <p:cNvPicPr>
            <a:picLocks noChangeAspect="1"/>
          </p:cNvPicPr>
          <p:nvPr/>
        </p:nvPicPr>
        <p:blipFill>
          <a:blip r:embed="rId8"/>
          <a:stretch>
            <a:fillRect/>
          </a:stretch>
        </p:blipFill>
        <p:spPr>
          <a:xfrm>
            <a:off x="437794" y="1041400"/>
            <a:ext cx="2343150" cy="2343150"/>
          </a:xfrm>
          <a:prstGeom prst="rect">
            <a:avLst/>
          </a:prstGeom>
        </p:spPr>
      </p:pic>
      <p:sp>
        <p:nvSpPr>
          <p:cNvPr id="22" name="TextBox 21">
            <a:extLst>
              <a:ext uri="{FF2B5EF4-FFF2-40B4-BE49-F238E27FC236}">
                <a16:creationId xmlns:a16="http://schemas.microsoft.com/office/drawing/2014/main" id="{FFA0C016-5403-1813-461F-B0E2BE6B7611}"/>
              </a:ext>
            </a:extLst>
          </p:cNvPr>
          <p:cNvSpPr txBox="1"/>
          <p:nvPr/>
        </p:nvSpPr>
        <p:spPr>
          <a:xfrm>
            <a:off x="1932120" y="1041400"/>
            <a:ext cx="802612" cy="369332"/>
          </a:xfrm>
          <a:prstGeom prst="rect">
            <a:avLst/>
          </a:prstGeom>
          <a:noFill/>
        </p:spPr>
        <p:txBody>
          <a:bodyPr wrap="square" rtlCol="0">
            <a:spAutoFit/>
          </a:bodyPr>
          <a:lstStyle/>
          <a:p>
            <a:r>
              <a:rPr lang="en-SE" dirty="0"/>
              <a:t>Y=-1</a:t>
            </a:r>
            <a:endParaRPr lang="fr-FR" dirty="0"/>
          </a:p>
        </p:txBody>
      </p:sp>
    </p:spTree>
    <p:extLst>
      <p:ext uri="{BB962C8B-B14F-4D97-AF65-F5344CB8AC3E}">
        <p14:creationId xmlns:p14="http://schemas.microsoft.com/office/powerpoint/2010/main" val="1055313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8BFA4DE-EF55-8E18-8AD9-781A4EFA766F}"/>
              </a:ext>
            </a:extLst>
          </p:cNvPr>
          <p:cNvPicPr>
            <a:picLocks noChangeAspect="1"/>
          </p:cNvPicPr>
          <p:nvPr/>
        </p:nvPicPr>
        <p:blipFill>
          <a:blip r:embed="rId2"/>
          <a:stretch>
            <a:fillRect/>
          </a:stretch>
        </p:blipFill>
        <p:spPr>
          <a:xfrm>
            <a:off x="-225287" y="0"/>
            <a:ext cx="12417287" cy="6875611"/>
          </a:xfrm>
          <a:prstGeom prst="rect">
            <a:avLst/>
          </a:prstGeom>
        </p:spPr>
      </p:pic>
      <p:sp>
        <p:nvSpPr>
          <p:cNvPr id="3" name="TextBox 2">
            <a:extLst>
              <a:ext uri="{FF2B5EF4-FFF2-40B4-BE49-F238E27FC236}">
                <a16:creationId xmlns:a16="http://schemas.microsoft.com/office/drawing/2014/main" id="{C64E55A3-4325-0B52-2E51-FE5F80347F79}"/>
              </a:ext>
            </a:extLst>
          </p:cNvPr>
          <p:cNvSpPr txBox="1"/>
          <p:nvPr/>
        </p:nvSpPr>
        <p:spPr>
          <a:xfrm>
            <a:off x="159339" y="3464299"/>
            <a:ext cx="2941331" cy="2800767"/>
          </a:xfrm>
          <a:prstGeom prst="rect">
            <a:avLst/>
          </a:prstGeom>
          <a:ln/>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600" dirty="0">
                <a:latin typeface="+mj-lt"/>
              </a:rPr>
              <a:t>Each of these figures </a:t>
            </a:r>
            <a:r>
              <a:rPr lang="en-SE" sz="1600" dirty="0">
                <a:latin typeface="+mj-lt"/>
              </a:rPr>
              <a:t>illustrate</a:t>
            </a:r>
            <a:r>
              <a:rPr lang="en-US" sz="1600" dirty="0">
                <a:latin typeface="+mj-lt"/>
              </a:rPr>
              <a:t> the dose calculated at control points (x) for five dwell positions using the Integral Sievert and Dose Kernel methods, compared to TPS in the SP34 solid phantom. All curves show good agreement with TPS at most control points; however, to analyze the results more precisely, a table of deviations was also calculated</a:t>
            </a:r>
            <a:r>
              <a:rPr lang="en-SE" sz="1600" dirty="0">
                <a:latin typeface="+mj-lt"/>
              </a:rPr>
              <a:t>.</a:t>
            </a:r>
            <a:endParaRPr lang="en-US" sz="1600" dirty="0">
              <a:latin typeface="+mj-lt"/>
            </a:endParaRPr>
          </a:p>
        </p:txBody>
      </p:sp>
      <p:graphicFrame>
        <p:nvGraphicFramePr>
          <p:cNvPr id="2" name="Chart 1">
            <a:extLst>
              <a:ext uri="{FF2B5EF4-FFF2-40B4-BE49-F238E27FC236}">
                <a16:creationId xmlns:a16="http://schemas.microsoft.com/office/drawing/2014/main" id="{848ADF1B-1539-5010-FABF-D1E99783A84A}"/>
              </a:ext>
            </a:extLst>
          </p:cNvPr>
          <p:cNvGraphicFramePr>
            <a:graphicFrameLocks/>
          </p:cNvGraphicFramePr>
          <p:nvPr>
            <p:extLst>
              <p:ext uri="{D42A27DB-BD31-4B8C-83A1-F6EECF244321}">
                <p14:modId xmlns:p14="http://schemas.microsoft.com/office/powerpoint/2010/main" val="397385671"/>
              </p:ext>
            </p:extLst>
          </p:nvPr>
        </p:nvGraphicFramePr>
        <p:xfrm>
          <a:off x="159339" y="215508"/>
          <a:ext cx="3423932" cy="23448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24FBE3B0-C71D-B4A2-2E5A-6C8222DB4F95}"/>
              </a:ext>
            </a:extLst>
          </p:cNvPr>
          <p:cNvGraphicFramePr>
            <a:graphicFrameLocks/>
          </p:cNvGraphicFramePr>
          <p:nvPr>
            <p:extLst>
              <p:ext uri="{D42A27DB-BD31-4B8C-83A1-F6EECF244321}">
                <p14:modId xmlns:p14="http://schemas.microsoft.com/office/powerpoint/2010/main" val="2377442844"/>
              </p:ext>
            </p:extLst>
          </p:nvPr>
        </p:nvGraphicFramePr>
        <p:xfrm>
          <a:off x="3474140" y="69352"/>
          <a:ext cx="4254528" cy="2616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1A0C7B55-435A-6D84-E701-4321595E3E93}"/>
              </a:ext>
            </a:extLst>
          </p:cNvPr>
          <p:cNvGraphicFramePr>
            <a:graphicFrameLocks/>
          </p:cNvGraphicFramePr>
          <p:nvPr>
            <p:extLst>
              <p:ext uri="{D42A27DB-BD31-4B8C-83A1-F6EECF244321}">
                <p14:modId xmlns:p14="http://schemas.microsoft.com/office/powerpoint/2010/main" val="658529393"/>
              </p:ext>
            </p:extLst>
          </p:nvPr>
        </p:nvGraphicFramePr>
        <p:xfrm>
          <a:off x="7486179" y="69352"/>
          <a:ext cx="4585607" cy="2616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31C64E5C-DFD0-FECF-4538-D4D7214A65B2}"/>
              </a:ext>
            </a:extLst>
          </p:cNvPr>
          <p:cNvGraphicFramePr>
            <a:graphicFrameLocks/>
          </p:cNvGraphicFramePr>
          <p:nvPr>
            <p:extLst>
              <p:ext uri="{D42A27DB-BD31-4B8C-83A1-F6EECF244321}">
                <p14:modId xmlns:p14="http://schemas.microsoft.com/office/powerpoint/2010/main" val="1759541486"/>
              </p:ext>
            </p:extLst>
          </p:nvPr>
        </p:nvGraphicFramePr>
        <p:xfrm>
          <a:off x="3474140" y="3591891"/>
          <a:ext cx="4608285" cy="2616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8F3AC9C5-0E3D-DF67-BD62-988E8EFB1E4D}"/>
              </a:ext>
            </a:extLst>
          </p:cNvPr>
          <p:cNvGraphicFramePr>
            <a:graphicFrameLocks/>
          </p:cNvGraphicFramePr>
          <p:nvPr>
            <p:extLst>
              <p:ext uri="{D42A27DB-BD31-4B8C-83A1-F6EECF244321}">
                <p14:modId xmlns:p14="http://schemas.microsoft.com/office/powerpoint/2010/main" val="3097532654"/>
              </p:ext>
            </p:extLst>
          </p:nvPr>
        </p:nvGraphicFramePr>
        <p:xfrm>
          <a:off x="7799287" y="3591891"/>
          <a:ext cx="4576536" cy="2616200"/>
        </p:xfrm>
        <a:graphic>
          <a:graphicData uri="http://schemas.openxmlformats.org/drawingml/2006/chart">
            <c:chart xmlns:c="http://schemas.openxmlformats.org/drawingml/2006/chart" xmlns:r="http://schemas.openxmlformats.org/officeDocument/2006/relationships" r:id="rId7"/>
          </a:graphicData>
        </a:graphic>
      </p:graphicFrame>
      <p:sp>
        <p:nvSpPr>
          <p:cNvPr id="4" name="TextBox 3">
            <a:extLst>
              <a:ext uri="{FF2B5EF4-FFF2-40B4-BE49-F238E27FC236}">
                <a16:creationId xmlns:a16="http://schemas.microsoft.com/office/drawing/2014/main" id="{E3B9FA30-0555-B420-2BEC-011FBEEE39B1}"/>
              </a:ext>
            </a:extLst>
          </p:cNvPr>
          <p:cNvSpPr txBox="1"/>
          <p:nvPr/>
        </p:nvSpPr>
        <p:spPr>
          <a:xfrm>
            <a:off x="1095930" y="2956176"/>
            <a:ext cx="938676"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SE" dirty="0"/>
              <a:t>Figure 2</a:t>
            </a:r>
            <a:endParaRPr lang="fr-FR" dirty="0"/>
          </a:p>
        </p:txBody>
      </p:sp>
    </p:spTree>
    <p:extLst>
      <p:ext uri="{BB962C8B-B14F-4D97-AF65-F5344CB8AC3E}">
        <p14:creationId xmlns:p14="http://schemas.microsoft.com/office/powerpoint/2010/main" val="1055710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EDBB4C-D786-8367-A4D4-8B9C4C59714E}"/>
              </a:ext>
            </a:extLst>
          </p:cNvPr>
          <p:cNvPicPr>
            <a:picLocks noChangeAspect="1"/>
          </p:cNvPicPr>
          <p:nvPr/>
        </p:nvPicPr>
        <p:blipFill>
          <a:blip r:embed="rId2"/>
          <a:stretch>
            <a:fillRect/>
          </a:stretch>
        </p:blipFill>
        <p:spPr>
          <a:xfrm>
            <a:off x="-225287" y="0"/>
            <a:ext cx="12417287" cy="6875611"/>
          </a:xfrm>
          <a:prstGeom prst="rect">
            <a:avLst/>
          </a:prstGeom>
        </p:spPr>
      </p:pic>
      <p:graphicFrame>
        <p:nvGraphicFramePr>
          <p:cNvPr id="7" name="Table 6">
            <a:extLst>
              <a:ext uri="{FF2B5EF4-FFF2-40B4-BE49-F238E27FC236}">
                <a16:creationId xmlns:a16="http://schemas.microsoft.com/office/drawing/2014/main" id="{926F915B-DF47-AC29-164D-6F89894DAD9D}"/>
              </a:ext>
            </a:extLst>
          </p:cNvPr>
          <p:cNvGraphicFramePr>
            <a:graphicFrameLocks noGrp="1"/>
          </p:cNvGraphicFramePr>
          <p:nvPr>
            <p:extLst>
              <p:ext uri="{D42A27DB-BD31-4B8C-83A1-F6EECF244321}">
                <p14:modId xmlns:p14="http://schemas.microsoft.com/office/powerpoint/2010/main" val="1360972102"/>
              </p:ext>
            </p:extLst>
          </p:nvPr>
        </p:nvGraphicFramePr>
        <p:xfrm>
          <a:off x="639874" y="420712"/>
          <a:ext cx="10912251" cy="5518075"/>
        </p:xfrm>
        <a:graphic>
          <a:graphicData uri="http://schemas.openxmlformats.org/drawingml/2006/table">
            <a:tbl>
              <a:tblPr>
                <a:tableStyleId>{2D5ABB26-0587-4C30-8999-92F81FD0307C}</a:tableStyleId>
              </a:tblPr>
              <a:tblGrid>
                <a:gridCol w="545613">
                  <a:extLst>
                    <a:ext uri="{9D8B030D-6E8A-4147-A177-3AD203B41FA5}">
                      <a16:colId xmlns:a16="http://schemas.microsoft.com/office/drawing/2014/main" val="2389143188"/>
                    </a:ext>
                  </a:extLst>
                </a:gridCol>
                <a:gridCol w="545613">
                  <a:extLst>
                    <a:ext uri="{9D8B030D-6E8A-4147-A177-3AD203B41FA5}">
                      <a16:colId xmlns:a16="http://schemas.microsoft.com/office/drawing/2014/main" val="3140424852"/>
                    </a:ext>
                  </a:extLst>
                </a:gridCol>
                <a:gridCol w="1091225">
                  <a:extLst>
                    <a:ext uri="{9D8B030D-6E8A-4147-A177-3AD203B41FA5}">
                      <a16:colId xmlns:a16="http://schemas.microsoft.com/office/drawing/2014/main" val="3559665443"/>
                    </a:ext>
                  </a:extLst>
                </a:gridCol>
                <a:gridCol w="1091225">
                  <a:extLst>
                    <a:ext uri="{9D8B030D-6E8A-4147-A177-3AD203B41FA5}">
                      <a16:colId xmlns:a16="http://schemas.microsoft.com/office/drawing/2014/main" val="1525278772"/>
                    </a:ext>
                  </a:extLst>
                </a:gridCol>
                <a:gridCol w="1091225">
                  <a:extLst>
                    <a:ext uri="{9D8B030D-6E8A-4147-A177-3AD203B41FA5}">
                      <a16:colId xmlns:a16="http://schemas.microsoft.com/office/drawing/2014/main" val="3131784043"/>
                    </a:ext>
                  </a:extLst>
                </a:gridCol>
                <a:gridCol w="1091225">
                  <a:extLst>
                    <a:ext uri="{9D8B030D-6E8A-4147-A177-3AD203B41FA5}">
                      <a16:colId xmlns:a16="http://schemas.microsoft.com/office/drawing/2014/main" val="3686935342"/>
                    </a:ext>
                  </a:extLst>
                </a:gridCol>
                <a:gridCol w="1091225">
                  <a:extLst>
                    <a:ext uri="{9D8B030D-6E8A-4147-A177-3AD203B41FA5}">
                      <a16:colId xmlns:a16="http://schemas.microsoft.com/office/drawing/2014/main" val="1050791090"/>
                    </a:ext>
                  </a:extLst>
                </a:gridCol>
                <a:gridCol w="1091225">
                  <a:extLst>
                    <a:ext uri="{9D8B030D-6E8A-4147-A177-3AD203B41FA5}">
                      <a16:colId xmlns:a16="http://schemas.microsoft.com/office/drawing/2014/main" val="937329876"/>
                    </a:ext>
                  </a:extLst>
                </a:gridCol>
                <a:gridCol w="1091225">
                  <a:extLst>
                    <a:ext uri="{9D8B030D-6E8A-4147-A177-3AD203B41FA5}">
                      <a16:colId xmlns:a16="http://schemas.microsoft.com/office/drawing/2014/main" val="2064789126"/>
                    </a:ext>
                  </a:extLst>
                </a:gridCol>
                <a:gridCol w="1091225">
                  <a:extLst>
                    <a:ext uri="{9D8B030D-6E8A-4147-A177-3AD203B41FA5}">
                      <a16:colId xmlns:a16="http://schemas.microsoft.com/office/drawing/2014/main" val="3887012715"/>
                    </a:ext>
                  </a:extLst>
                </a:gridCol>
                <a:gridCol w="1091225">
                  <a:extLst>
                    <a:ext uri="{9D8B030D-6E8A-4147-A177-3AD203B41FA5}">
                      <a16:colId xmlns:a16="http://schemas.microsoft.com/office/drawing/2014/main" val="2415397110"/>
                    </a:ext>
                  </a:extLst>
                </a:gridCol>
              </a:tblGrid>
              <a:tr h="373235">
                <a:tc gridSpan="6">
                  <a:txBody>
                    <a:bodyPr/>
                    <a:lstStyle/>
                    <a:p>
                      <a:pPr algn="ctr"/>
                      <a:r>
                        <a:rPr lang="en-SE" sz="2800" dirty="0"/>
                        <a:t>INTEGRAL SIEVERT </a:t>
                      </a:r>
                      <a:endParaRPr lang="fr-FR" sz="2800" dirty="0"/>
                    </a:p>
                  </a:txBody>
                  <a:tcPr anchor="ctr">
                    <a:lnT w="12700" cap="flat" cmpd="sng" algn="ctr">
                      <a:solidFill>
                        <a:schemeClr val="tx1"/>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algn="ctr"/>
                      <a:r>
                        <a:rPr lang="en-SE" sz="2800" dirty="0"/>
                        <a:t> DKM </a:t>
                      </a:r>
                      <a:endParaRPr lang="fr-FR" sz="2800" dirty="0"/>
                    </a:p>
                  </a:txBody>
                  <a:tcPr anchor="ctr">
                    <a:lnT w="12700" cap="flat" cmpd="sng" algn="ctr">
                      <a:solidFill>
                        <a:schemeClr val="tx1"/>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0444688"/>
                  </a:ext>
                </a:extLst>
              </a:tr>
              <a:tr h="207835">
                <a:tc>
                  <a:txBody>
                    <a:bodyPr/>
                    <a:lstStyle/>
                    <a:p>
                      <a:pPr algn="ctr" fontAlgn="b"/>
                      <a:r>
                        <a:rPr lang="fr-FR" sz="1400" b="1" u="none" strike="noStrike" dirty="0">
                          <a:solidFill>
                            <a:srgbClr val="FF0000"/>
                          </a:solidFill>
                          <a:effectLst/>
                        </a:rPr>
                        <a:t>x</a:t>
                      </a:r>
                      <a:endParaRPr lang="fr-FR" sz="1400" b="1" i="0" u="none" strike="noStrike" dirty="0">
                        <a:solidFill>
                          <a:srgbClr val="FF0000"/>
                        </a:solidFill>
                        <a:effectLst/>
                        <a:latin typeface="Calibri" panose="020F0502020204030204" pitchFamily="34" charset="0"/>
                      </a:endParaRPr>
                    </a:p>
                  </a:txBody>
                  <a:tcPr marL="6350" marR="6350" marT="6350" marB="0" anchor="b"/>
                </a:tc>
                <a:tc>
                  <a:txBody>
                    <a:bodyPr/>
                    <a:lstStyle/>
                    <a:p>
                      <a:pPr algn="ctr" fontAlgn="b"/>
                      <a:r>
                        <a:rPr lang="fr-FR" sz="1200" u="none" strike="noStrike" dirty="0">
                          <a:effectLst/>
                        </a:rPr>
                        <a:t>y=-1</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y=-0,5</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y=0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y=0,5</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y=1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y=-1</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y=-0,5</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y=0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y=0,5</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y=1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1831709020"/>
                  </a:ext>
                </a:extLst>
              </a:tr>
              <a:tr h="207835">
                <a:tc>
                  <a:txBody>
                    <a:bodyPr/>
                    <a:lstStyle/>
                    <a:p>
                      <a:pPr algn="r" fontAlgn="ctr"/>
                      <a:r>
                        <a:rPr lang="fr-FR" sz="1000" b="0" u="none" strike="noStrike">
                          <a:solidFill>
                            <a:srgbClr val="000000"/>
                          </a:solidFill>
                          <a:effectLst/>
                        </a:rPr>
                        <a:t>0,2</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3%</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highlight>
                            <a:srgbClr val="FFFF00"/>
                          </a:highlight>
                        </a:rPr>
                        <a:t>9%</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1%</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highlight>
                            <a:srgbClr val="FFFF00"/>
                          </a:highlight>
                        </a:rPr>
                        <a:t>8%</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962847282"/>
                  </a:ext>
                </a:extLst>
              </a:tr>
              <a:tr h="207835">
                <a:tc>
                  <a:txBody>
                    <a:bodyPr/>
                    <a:lstStyle/>
                    <a:p>
                      <a:pPr algn="r" fontAlgn="ctr"/>
                      <a:r>
                        <a:rPr lang="fr-FR" sz="1000" b="0" u="none" strike="noStrike">
                          <a:solidFill>
                            <a:srgbClr val="000000"/>
                          </a:solidFill>
                          <a:effectLst/>
                        </a:rPr>
                        <a:t>0,4</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highlight>
                            <a:srgbClr val="FFFF00"/>
                          </a:highlight>
                        </a:rPr>
                        <a:t>6%</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4%</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highlight>
                            <a:srgbClr val="FFFF00"/>
                          </a:highlight>
                        </a:rPr>
                        <a:t>5%</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729664255"/>
                  </a:ext>
                </a:extLst>
              </a:tr>
              <a:tr h="207835">
                <a:tc>
                  <a:txBody>
                    <a:bodyPr/>
                    <a:lstStyle/>
                    <a:p>
                      <a:pPr algn="r" fontAlgn="ctr"/>
                      <a:r>
                        <a:rPr lang="fr-FR" sz="1000" b="0" u="none" strike="noStrike">
                          <a:solidFill>
                            <a:srgbClr val="000000"/>
                          </a:solidFill>
                          <a:effectLst/>
                        </a:rPr>
                        <a:t>0,5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3%</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5%</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4%</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4%</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1930121756"/>
                  </a:ext>
                </a:extLst>
              </a:tr>
              <a:tr h="207835">
                <a:tc>
                  <a:txBody>
                    <a:bodyPr/>
                    <a:lstStyle/>
                    <a:p>
                      <a:pPr algn="r" fontAlgn="ctr"/>
                      <a:r>
                        <a:rPr lang="fr-FR" sz="1000" b="0" u="none" strike="noStrike">
                          <a:solidFill>
                            <a:srgbClr val="000000"/>
                          </a:solidFill>
                          <a:effectLst/>
                        </a:rPr>
                        <a:t>0,75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4%</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694153653"/>
                  </a:ext>
                </a:extLst>
              </a:tr>
              <a:tr h="207835">
                <a:tc>
                  <a:txBody>
                    <a:bodyPr/>
                    <a:lstStyle/>
                    <a:p>
                      <a:pPr algn="r" fontAlgn="ctr"/>
                      <a:r>
                        <a:rPr lang="fr-FR" sz="1000" b="0" u="none" strike="noStrike">
                          <a:solidFill>
                            <a:srgbClr val="000000"/>
                          </a:solidFill>
                          <a:effectLst/>
                        </a:rPr>
                        <a:t>0,8</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3%</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1579919676"/>
                  </a:ext>
                </a:extLst>
              </a:tr>
              <a:tr h="207835">
                <a:tc>
                  <a:txBody>
                    <a:bodyPr/>
                    <a:lstStyle/>
                    <a:p>
                      <a:pPr algn="r" fontAlgn="ctr"/>
                      <a:r>
                        <a:rPr lang="fr-FR" sz="1000" b="0" u="none" strike="noStrike">
                          <a:solidFill>
                            <a:srgbClr val="000000"/>
                          </a:solidFill>
                          <a:effectLst/>
                        </a:rPr>
                        <a:t>1</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1%</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4008342153"/>
                  </a:ext>
                </a:extLst>
              </a:tr>
              <a:tr h="207835">
                <a:tc>
                  <a:txBody>
                    <a:bodyPr/>
                    <a:lstStyle/>
                    <a:p>
                      <a:pPr algn="r" fontAlgn="ctr"/>
                      <a:r>
                        <a:rPr lang="fr-FR" sz="1000" b="0" u="none" strike="noStrike">
                          <a:solidFill>
                            <a:srgbClr val="000000"/>
                          </a:solidFill>
                          <a:effectLst/>
                        </a:rPr>
                        <a:t>1,5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579140708"/>
                  </a:ext>
                </a:extLst>
              </a:tr>
              <a:tr h="207835">
                <a:tc>
                  <a:txBody>
                    <a:bodyPr/>
                    <a:lstStyle/>
                    <a:p>
                      <a:pPr algn="r" fontAlgn="ctr"/>
                      <a:r>
                        <a:rPr lang="fr-FR" sz="1000" b="0" u="none" strike="noStrike">
                          <a:solidFill>
                            <a:srgbClr val="000000"/>
                          </a:solidFill>
                          <a:effectLst/>
                        </a:rPr>
                        <a:t>2</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1%</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2%</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1121378501"/>
                  </a:ext>
                </a:extLst>
              </a:tr>
              <a:tr h="207835">
                <a:tc>
                  <a:txBody>
                    <a:bodyPr/>
                    <a:lstStyle/>
                    <a:p>
                      <a:pPr algn="r" fontAlgn="ctr"/>
                      <a:r>
                        <a:rPr lang="fr-FR" sz="1000" b="0" u="none" strike="noStrike">
                          <a:solidFill>
                            <a:srgbClr val="000000"/>
                          </a:solidFill>
                          <a:effectLst/>
                        </a:rPr>
                        <a:t>2,5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3%</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2%</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4035725458"/>
                  </a:ext>
                </a:extLst>
              </a:tr>
              <a:tr h="207835">
                <a:tc>
                  <a:txBody>
                    <a:bodyPr/>
                    <a:lstStyle/>
                    <a:p>
                      <a:pPr algn="r" fontAlgn="ctr"/>
                      <a:r>
                        <a:rPr lang="fr-FR" sz="1000" b="0" u="none" strike="noStrike">
                          <a:solidFill>
                            <a:srgbClr val="000000"/>
                          </a:solidFill>
                          <a:effectLst/>
                        </a:rPr>
                        <a:t>3</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3%</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4%</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111894726"/>
                  </a:ext>
                </a:extLst>
              </a:tr>
              <a:tr h="207835">
                <a:tc>
                  <a:txBody>
                    <a:bodyPr/>
                    <a:lstStyle/>
                    <a:p>
                      <a:pPr algn="r" fontAlgn="ctr"/>
                      <a:r>
                        <a:rPr lang="fr-FR" sz="1000" b="0" u="none" strike="noStrike">
                          <a:solidFill>
                            <a:srgbClr val="000000"/>
                          </a:solidFill>
                          <a:effectLst/>
                        </a:rPr>
                        <a:t>3,5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highlight>
                            <a:srgbClr val="FFFF00"/>
                          </a:highlight>
                        </a:rPr>
                        <a:t>6%</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947987131"/>
                  </a:ext>
                </a:extLst>
              </a:tr>
              <a:tr h="207835">
                <a:tc>
                  <a:txBody>
                    <a:bodyPr/>
                    <a:lstStyle/>
                    <a:p>
                      <a:pPr algn="r" fontAlgn="ctr"/>
                      <a:r>
                        <a:rPr lang="fr-FR" sz="1000" b="0" u="none" strike="noStrike">
                          <a:solidFill>
                            <a:srgbClr val="000000"/>
                          </a:solidFill>
                          <a:effectLst/>
                        </a:rPr>
                        <a:t>4</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4%</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4032126875"/>
                  </a:ext>
                </a:extLst>
              </a:tr>
              <a:tr h="207835">
                <a:tc>
                  <a:txBody>
                    <a:bodyPr/>
                    <a:lstStyle/>
                    <a:p>
                      <a:pPr algn="r" fontAlgn="ctr"/>
                      <a:r>
                        <a:rPr lang="fr-FR" sz="1000" b="0" u="none" strike="noStrike">
                          <a:solidFill>
                            <a:srgbClr val="000000"/>
                          </a:solidFill>
                          <a:effectLst/>
                        </a:rPr>
                        <a:t>4,5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highlight>
                            <a:srgbClr val="FFFF00"/>
                          </a:highlight>
                        </a:rPr>
                        <a:t>9%</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597050856"/>
                  </a:ext>
                </a:extLst>
              </a:tr>
              <a:tr h="207835">
                <a:tc>
                  <a:txBody>
                    <a:bodyPr/>
                    <a:lstStyle/>
                    <a:p>
                      <a:pPr algn="r" fontAlgn="ctr"/>
                      <a:r>
                        <a:rPr lang="fr-FR" sz="1000" b="0" u="none" strike="noStrike">
                          <a:solidFill>
                            <a:srgbClr val="000000"/>
                          </a:solidFill>
                          <a:effectLst/>
                        </a:rPr>
                        <a:t>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highlight>
                            <a:srgbClr val="FFFF00"/>
                          </a:highlight>
                        </a:rPr>
                        <a:t>7%</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1206334079"/>
                  </a:ext>
                </a:extLst>
              </a:tr>
              <a:tr h="207835">
                <a:tc>
                  <a:txBody>
                    <a:bodyPr/>
                    <a:lstStyle/>
                    <a:p>
                      <a:pPr algn="r" fontAlgn="ctr"/>
                      <a:r>
                        <a:rPr lang="fr-FR" sz="1000" b="0" u="none" strike="noStrike">
                          <a:solidFill>
                            <a:srgbClr val="000000"/>
                          </a:solidFill>
                          <a:effectLst/>
                        </a:rPr>
                        <a:t>5,5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highlight>
                            <a:srgbClr val="FFFF00"/>
                          </a:highlight>
                        </a:rPr>
                        <a:t>13%</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047177713"/>
                  </a:ext>
                </a:extLst>
              </a:tr>
              <a:tr h="207835">
                <a:tc>
                  <a:txBody>
                    <a:bodyPr/>
                    <a:lstStyle/>
                    <a:p>
                      <a:pPr algn="r" fontAlgn="ctr"/>
                      <a:r>
                        <a:rPr lang="fr-FR" sz="1000" b="0" u="none" strike="noStrike">
                          <a:solidFill>
                            <a:srgbClr val="000000"/>
                          </a:solidFill>
                          <a:effectLst/>
                        </a:rPr>
                        <a:t>6</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036225792"/>
                  </a:ext>
                </a:extLst>
              </a:tr>
              <a:tr h="207835">
                <a:tc>
                  <a:txBody>
                    <a:bodyPr/>
                    <a:lstStyle/>
                    <a:p>
                      <a:pPr algn="r" fontAlgn="ctr"/>
                      <a:r>
                        <a:rPr lang="fr-FR" sz="1000" b="0" u="none" strike="noStrike">
                          <a:solidFill>
                            <a:srgbClr val="000000"/>
                          </a:solidFill>
                          <a:effectLst/>
                        </a:rPr>
                        <a:t>6,5</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highlight>
                            <a:srgbClr val="FFFF00"/>
                          </a:highlight>
                        </a:rPr>
                        <a:t>11%</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835731763"/>
                  </a:ext>
                </a:extLst>
              </a:tr>
              <a:tr h="207835">
                <a:tc>
                  <a:txBody>
                    <a:bodyPr/>
                    <a:lstStyle/>
                    <a:p>
                      <a:pPr algn="r" fontAlgn="ctr"/>
                      <a:r>
                        <a:rPr lang="fr-FR" sz="1000" b="0" u="none" strike="noStrike">
                          <a:solidFill>
                            <a:srgbClr val="000000"/>
                          </a:solidFill>
                          <a:effectLst/>
                        </a:rPr>
                        <a:t>7</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highlight>
                            <a:srgbClr val="FFFF00"/>
                          </a:highlight>
                        </a:rPr>
                        <a:t>20%</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410977201"/>
                  </a:ext>
                </a:extLst>
              </a:tr>
              <a:tr h="207835">
                <a:tc>
                  <a:txBody>
                    <a:bodyPr/>
                    <a:lstStyle/>
                    <a:p>
                      <a:pPr algn="r" fontAlgn="ctr"/>
                      <a:r>
                        <a:rPr lang="fr-FR" sz="1000" b="0" u="none" strike="noStrike">
                          <a:solidFill>
                            <a:srgbClr val="000000"/>
                          </a:solidFill>
                          <a:effectLst/>
                        </a:rPr>
                        <a:t>8</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highlight>
                            <a:srgbClr val="FFFF00"/>
                          </a:highlight>
                        </a:rPr>
                        <a:t>17%</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en-SE" sz="1200" u="none" strike="noStrike" dirty="0">
                          <a:effectLst/>
                          <a:highlight>
                            <a:srgbClr val="FFFF00"/>
                          </a:highlight>
                        </a:rPr>
                        <a:t>17</a:t>
                      </a:r>
                      <a:r>
                        <a:rPr lang="fr-FR" sz="1200" u="none" strike="noStrike" dirty="0">
                          <a:effectLst/>
                          <a:highlight>
                            <a:srgbClr val="FFFF00"/>
                          </a:highlight>
                        </a:rPr>
                        <a:t>%</a:t>
                      </a:r>
                      <a:endParaRPr lang="fr-FR" sz="1200" b="0" i="0" u="none" strike="noStrike" dirty="0">
                        <a:solidFill>
                          <a:srgbClr val="000000"/>
                        </a:solidFill>
                        <a:effectLst/>
                        <a:highlight>
                          <a:srgbClr val="FFFF00"/>
                        </a:highligh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957799317"/>
                  </a:ext>
                </a:extLst>
              </a:tr>
              <a:tr h="207835">
                <a:tc>
                  <a:txBody>
                    <a:bodyPr/>
                    <a:lstStyle/>
                    <a:p>
                      <a:pPr algn="r" fontAlgn="ctr"/>
                      <a:r>
                        <a:rPr lang="fr-FR" sz="1000" b="0" u="none" strike="noStrike">
                          <a:solidFill>
                            <a:srgbClr val="000000"/>
                          </a:solidFill>
                          <a:effectLst/>
                        </a:rPr>
                        <a:t>9</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2105860043"/>
                  </a:ext>
                </a:extLst>
              </a:tr>
              <a:tr h="207835">
                <a:tc>
                  <a:txBody>
                    <a:bodyPr/>
                    <a:lstStyle/>
                    <a:p>
                      <a:pPr algn="r" fontAlgn="ctr"/>
                      <a:r>
                        <a:rPr lang="fr-FR" sz="1000" b="0" u="none" strike="noStrike">
                          <a:solidFill>
                            <a:srgbClr val="000000"/>
                          </a:solidFill>
                          <a:effectLst/>
                        </a:rPr>
                        <a:t>10</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525587602"/>
                  </a:ext>
                </a:extLst>
              </a:tr>
              <a:tr h="207835">
                <a:tc>
                  <a:txBody>
                    <a:bodyPr/>
                    <a:lstStyle/>
                    <a:p>
                      <a:pPr algn="r" fontAlgn="ctr"/>
                      <a:r>
                        <a:rPr lang="fr-FR" sz="1000" b="0" u="none" strike="noStrike">
                          <a:solidFill>
                            <a:srgbClr val="000000"/>
                          </a:solidFill>
                          <a:effectLst/>
                        </a:rPr>
                        <a:t>12</a:t>
                      </a:r>
                      <a:endParaRPr lang="fr-FR" sz="1000" b="0" i="0" u="none" strike="noStrike">
                        <a:solidFill>
                          <a:srgbClr val="000000"/>
                        </a:solidFill>
                        <a:effectLst/>
                        <a:latin typeface="CIDFont+F1"/>
                      </a:endParaRPr>
                    </a:p>
                  </a:txBody>
                  <a:tcPr marL="6350" marR="6350" marT="6350" marB="0" anchor="ct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solidFill>
                      <a:schemeClr val="accent5">
                        <a:lumMod val="40000"/>
                        <a:lumOff val="60000"/>
                      </a:schemeClr>
                    </a:solidFill>
                  </a:tcPr>
                </a:tc>
                <a:extLst>
                  <a:ext uri="{0D108BD9-81ED-4DB2-BD59-A6C34878D82A}">
                    <a16:rowId xmlns:a16="http://schemas.microsoft.com/office/drawing/2014/main" val="3727178113"/>
                  </a:ext>
                </a:extLst>
              </a:tr>
              <a:tr h="207835">
                <a:tc>
                  <a:txBody>
                    <a:bodyPr/>
                    <a:lstStyle/>
                    <a:p>
                      <a:pPr algn="r" fontAlgn="ctr"/>
                      <a:r>
                        <a:rPr lang="fr-FR" sz="1000" b="0" u="none" strike="noStrike" dirty="0">
                          <a:solidFill>
                            <a:srgbClr val="000000"/>
                          </a:solidFill>
                          <a:effectLst/>
                        </a:rPr>
                        <a:t>14</a:t>
                      </a:r>
                      <a:endParaRPr lang="fr-FR" sz="1000" b="0" i="0" u="none" strike="noStrike" dirty="0">
                        <a:solidFill>
                          <a:srgbClr val="000000"/>
                        </a:solidFill>
                        <a:effectLst/>
                        <a:latin typeface="CIDFont+F1"/>
                      </a:endParaRPr>
                    </a:p>
                  </a:txBody>
                  <a:tcPr marL="6350" marR="6350" marT="6350" marB="0" anchor="ctr">
                    <a:lnB w="12700" cap="flat" cmpd="sng" algn="ctr">
                      <a:solidFill>
                        <a:schemeClr val="tx1"/>
                      </a:solidFill>
                      <a:prstDash val="solid"/>
                      <a:round/>
                      <a:headEnd type="none" w="med" len="med"/>
                      <a:tailEnd type="none" w="med" len="med"/>
                    </a:lnB>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b"/>
                      <a:r>
                        <a:rPr lang="fr-FR" sz="1200" u="none" strike="noStrike">
                          <a:effectLst/>
                        </a:rPr>
                        <a:t>0%</a:t>
                      </a:r>
                      <a:endParaRPr lang="fr-FR" sz="1200" b="0" i="0" u="none" strike="noStrike">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b"/>
                      <a:r>
                        <a:rPr lang="fr-FR" sz="1200" u="none" strike="noStrike" dirty="0">
                          <a:effectLst/>
                        </a:rPr>
                        <a:t>0%</a:t>
                      </a:r>
                      <a:endParaRPr lang="fr-FR" sz="1200" b="0" i="0" u="none" strike="noStrike" dirty="0">
                        <a:solidFill>
                          <a:srgbClr val="000000"/>
                        </a:solidFill>
                        <a:effectLst/>
                        <a:latin typeface="Calibri" panose="020F0502020204030204" pitchFamily="34" charset="0"/>
                      </a:endParaRPr>
                    </a:p>
                  </a:txBody>
                  <a:tcPr marL="5822" marR="5822" marT="5822" marB="0" anchor="ctr">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528232030"/>
                  </a:ext>
                </a:extLst>
              </a:tr>
            </a:tbl>
          </a:graphicData>
        </a:graphic>
      </p:graphicFrame>
      <p:sp>
        <p:nvSpPr>
          <p:cNvPr id="2" name="TextBox 1">
            <a:extLst>
              <a:ext uri="{FF2B5EF4-FFF2-40B4-BE49-F238E27FC236}">
                <a16:creationId xmlns:a16="http://schemas.microsoft.com/office/drawing/2014/main" id="{DBA1A699-6B28-7E6A-689D-D287D0B77DF6}"/>
              </a:ext>
            </a:extLst>
          </p:cNvPr>
          <p:cNvSpPr txBox="1"/>
          <p:nvPr/>
        </p:nvSpPr>
        <p:spPr>
          <a:xfrm>
            <a:off x="1020278" y="5938787"/>
            <a:ext cx="10780294" cy="646331"/>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T</a:t>
            </a:r>
            <a:r>
              <a:rPr lang="en-SE" dirty="0">
                <a:latin typeface="Times New Roman" panose="02020603050405020304" pitchFamily="18" charset="0"/>
                <a:cs typeface="Times New Roman" panose="02020603050405020304" pitchFamily="18" charset="0"/>
              </a:rPr>
              <a:t>able 3: </a:t>
            </a:r>
            <a:r>
              <a:rPr lang="en-US" dirty="0">
                <a:latin typeface="Times New Roman" panose="02020603050405020304" pitchFamily="18" charset="0"/>
                <a:cs typeface="Times New Roman" panose="02020603050405020304" pitchFamily="18" charset="0"/>
              </a:rPr>
              <a:t>Percentage deviation of calculated dose values from TPS reference doses, using the Integral Sievert (IS) and Dose Kernel Method (DKM)</a:t>
            </a:r>
            <a:r>
              <a:rPr lang="en-SE" dirty="0">
                <a:latin typeface="Times New Roman" panose="02020603050405020304" pitchFamily="18" charset="0"/>
                <a:cs typeface="Times New Roman" panose="02020603050405020304" pitchFamily="18" charset="0"/>
              </a:rPr>
              <a:t> at diff</a:t>
            </a:r>
            <a:r>
              <a:rPr lang="fr-FR" dirty="0">
                <a:latin typeface="Times New Roman" panose="02020603050405020304" pitchFamily="18" charset="0"/>
                <a:cs typeface="Times New Roman" panose="02020603050405020304" pitchFamily="18" charset="0"/>
              </a:rPr>
              <a:t>e</a:t>
            </a:r>
            <a:r>
              <a:rPr lang="en-SE" dirty="0">
                <a:latin typeface="Times New Roman" panose="02020603050405020304" pitchFamily="18" charset="0"/>
                <a:cs typeface="Times New Roman" panose="02020603050405020304" pitchFamily="18" charset="0"/>
              </a:rPr>
              <a:t>rent dwell positions.</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6796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7E0849-69C0-02D9-9B37-9C3B83BFDACD}"/>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D638FB9F-9BBC-BEB6-AD7D-4FC308CBFF48}"/>
              </a:ext>
            </a:extLst>
          </p:cNvPr>
          <p:cNvSpPr>
            <a:spLocks noGrp="1"/>
          </p:cNvSpPr>
          <p:nvPr>
            <p:ph type="title"/>
          </p:nvPr>
        </p:nvSpPr>
        <p:spPr/>
        <p:txBody>
          <a:bodyPr/>
          <a:lstStyle/>
          <a:p>
            <a:r>
              <a:rPr lang="fr-FR" dirty="0">
                <a:latin typeface="Times New Roman" panose="02020603050405020304" pitchFamily="18" charset="0"/>
                <a:cs typeface="Times New Roman" panose="02020603050405020304" pitchFamily="18" charset="0"/>
              </a:rPr>
              <a:t>R</a:t>
            </a:r>
            <a:r>
              <a:rPr lang="en-SE" dirty="0" err="1">
                <a:latin typeface="Times New Roman" panose="02020603050405020304" pitchFamily="18" charset="0"/>
                <a:cs typeface="Times New Roman" panose="02020603050405020304" pitchFamily="18" charset="0"/>
              </a:rPr>
              <a:t>esults</a:t>
            </a:r>
            <a:r>
              <a:rPr lang="en-SE" dirty="0">
                <a:latin typeface="Times New Roman" panose="02020603050405020304" pitchFamily="18" charset="0"/>
                <a:cs typeface="Times New Roman" panose="02020603050405020304" pitchFamily="18" charset="0"/>
              </a:rPr>
              <a:t> and Discussion</a:t>
            </a:r>
            <a:endParaRPr lang="fr-FR"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F689ED4-BD98-E48A-E8DF-D799824B8307}"/>
              </a:ext>
            </a:extLst>
          </p:cNvPr>
          <p:cNvSpPr txBox="1"/>
          <p:nvPr/>
        </p:nvSpPr>
        <p:spPr>
          <a:xfrm>
            <a:off x="459321" y="1690688"/>
            <a:ext cx="8250936" cy="4524315"/>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Integral Sievert method</a:t>
            </a:r>
            <a:endParaRPr lang="en-US"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Deviations: </a:t>
            </a:r>
            <a:r>
              <a:rPr lang="en-US" b="1" dirty="0">
                <a:latin typeface="Times New Roman" panose="02020603050405020304" pitchFamily="18" charset="0"/>
                <a:cs typeface="Times New Roman" panose="02020603050405020304" pitchFamily="18" charset="0"/>
              </a:rPr>
              <a:t>0–20%</a:t>
            </a:r>
            <a:endParaRPr lang="en-US"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b="1" dirty="0">
                <a:highlight>
                  <a:srgbClr val="FFFF00"/>
                </a:highlight>
                <a:latin typeface="Times New Roman" panose="02020603050405020304" pitchFamily="18" charset="0"/>
                <a:cs typeface="Times New Roman" panose="02020603050405020304" pitchFamily="18" charset="0"/>
              </a:rPr>
              <a:t>106 points &lt; 5%</a:t>
            </a:r>
            <a:r>
              <a:rPr lang="en-US" dirty="0">
                <a:highlight>
                  <a:srgbClr val="FFFF00"/>
                </a:highlight>
                <a:latin typeface="Times New Roman" panose="02020603050405020304" pitchFamily="18" charset="0"/>
                <a:cs typeface="Times New Roman" panose="02020603050405020304" pitchFamily="18" charset="0"/>
              </a:rPr>
              <a:t>, </a:t>
            </a:r>
            <a:r>
              <a:rPr lang="en-US" b="1" dirty="0">
                <a:highlight>
                  <a:srgbClr val="FFFF00"/>
                </a:highlight>
                <a:latin typeface="Times New Roman" panose="02020603050405020304" pitchFamily="18" charset="0"/>
                <a:cs typeface="Times New Roman" panose="02020603050405020304" pitchFamily="18" charset="0"/>
              </a:rPr>
              <a:t>69 points &lt; 2%</a:t>
            </a:r>
            <a:endParaRPr lang="en-US" dirty="0">
              <a:highlight>
                <a:srgbClr val="FFFF00"/>
              </a:highlight>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Largest deviation: </a:t>
            </a:r>
            <a:r>
              <a:rPr lang="en-US" b="1" dirty="0">
                <a:latin typeface="Times New Roman" panose="02020603050405020304" pitchFamily="18" charset="0"/>
                <a:cs typeface="Times New Roman" panose="02020603050405020304" pitchFamily="18" charset="0"/>
              </a:rPr>
              <a:t>20% at 7 cm (y = 0.5 cm)</a:t>
            </a:r>
            <a:endParaRPr lang="en-US"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8 points &gt; 5% tolerance</a:t>
            </a:r>
            <a:endParaRPr lang="en-US" dirty="0">
              <a:latin typeface="Times New Roman" panose="02020603050405020304" pitchFamily="18" charset="0"/>
              <a:cs typeface="Times New Roman" panose="02020603050405020304" pitchFamily="18" charset="0"/>
            </a:endParaRPr>
          </a:p>
          <a:p>
            <a:pPr>
              <a:lnSpc>
                <a:spcPct val="150000"/>
              </a:lnSpc>
            </a:pPr>
            <a:r>
              <a:rPr lang="en-US" b="1" dirty="0">
                <a:latin typeface="Times New Roman" panose="02020603050405020304" pitchFamily="18" charset="0"/>
                <a:cs typeface="Times New Roman" panose="02020603050405020304" pitchFamily="18" charset="0"/>
              </a:rPr>
              <a:t>Dose Kernel Method (DKM)</a:t>
            </a:r>
            <a:endParaRPr lang="en-US"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Deviations: generally smaller</a:t>
            </a:r>
          </a:p>
          <a:p>
            <a:pPr marL="742950" lvl="1" indent="-285750">
              <a:lnSpc>
                <a:spcPct val="150000"/>
              </a:lnSpc>
              <a:buFont typeface="Arial" panose="020B0604020202020204" pitchFamily="34" charset="0"/>
              <a:buChar char="•"/>
            </a:pPr>
            <a:r>
              <a:rPr lang="en-US" b="1" dirty="0">
                <a:highlight>
                  <a:srgbClr val="FFFF00"/>
                </a:highlight>
                <a:latin typeface="Times New Roman" panose="02020603050405020304" pitchFamily="18" charset="0"/>
                <a:cs typeface="Times New Roman" panose="02020603050405020304" pitchFamily="18" charset="0"/>
              </a:rPr>
              <a:t>111 points &lt; 5%</a:t>
            </a:r>
            <a:r>
              <a:rPr lang="en-US" dirty="0">
                <a:highlight>
                  <a:srgbClr val="FFFF00"/>
                </a:highlight>
                <a:latin typeface="Times New Roman" panose="02020603050405020304" pitchFamily="18" charset="0"/>
                <a:cs typeface="Times New Roman" panose="02020603050405020304" pitchFamily="18" charset="0"/>
              </a:rPr>
              <a:t>, </a:t>
            </a:r>
            <a:r>
              <a:rPr lang="en-US" b="1" dirty="0">
                <a:highlight>
                  <a:srgbClr val="FFFF00"/>
                </a:highlight>
                <a:latin typeface="Times New Roman" panose="02020603050405020304" pitchFamily="18" charset="0"/>
                <a:cs typeface="Times New Roman" panose="02020603050405020304" pitchFamily="18" charset="0"/>
              </a:rPr>
              <a:t>94 points &lt; 2%</a:t>
            </a:r>
            <a:endParaRPr lang="en-US" dirty="0">
              <a:highlight>
                <a:srgbClr val="FFFF00"/>
              </a:highlight>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Largest deviation: </a:t>
            </a:r>
            <a:r>
              <a:rPr lang="en-US" b="1" dirty="0">
                <a:latin typeface="Times New Roman" panose="02020603050405020304" pitchFamily="18" charset="0"/>
                <a:cs typeface="Times New Roman" panose="02020603050405020304" pitchFamily="18" charset="0"/>
              </a:rPr>
              <a:t>17% at 8 cm</a:t>
            </a:r>
            <a:r>
              <a:rPr lang="en-US" dirty="0">
                <a:latin typeface="Times New Roman" panose="02020603050405020304" pitchFamily="18" charset="0"/>
                <a:cs typeface="Times New Roman" panose="02020603050405020304" pitchFamily="18" charset="0"/>
              </a:rPr>
              <a:t> </a:t>
            </a:r>
            <a:endParaRPr lang="en-SE"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4 points &gt; 5% tolerance</a:t>
            </a:r>
            <a:endParaRPr lang="en-US" dirty="0">
              <a:latin typeface="Times New Roman" panose="02020603050405020304" pitchFamily="18" charset="0"/>
              <a:cs typeface="Times New Roman" panose="02020603050405020304" pitchFamily="18" charset="0"/>
            </a:endParaRPr>
          </a:p>
          <a:p>
            <a:endParaRPr lang="en-US" b="1" dirty="0">
              <a:highlight>
                <a:srgbClr val="FFFF00"/>
              </a:highlight>
              <a:latin typeface="+mj-lt"/>
            </a:endParaRPr>
          </a:p>
        </p:txBody>
      </p:sp>
      <p:graphicFrame>
        <p:nvGraphicFramePr>
          <p:cNvPr id="9" name="Chart 8">
            <a:extLst>
              <a:ext uri="{FF2B5EF4-FFF2-40B4-BE49-F238E27FC236}">
                <a16:creationId xmlns:a16="http://schemas.microsoft.com/office/drawing/2014/main" id="{38B4EECF-9C47-C9A0-40AD-EF4EA8A5E4D8}"/>
              </a:ext>
            </a:extLst>
          </p:cNvPr>
          <p:cNvGraphicFramePr>
            <a:graphicFrameLocks/>
          </p:cNvGraphicFramePr>
          <p:nvPr>
            <p:extLst>
              <p:ext uri="{D42A27DB-BD31-4B8C-83A1-F6EECF244321}">
                <p14:modId xmlns:p14="http://schemas.microsoft.com/office/powerpoint/2010/main" val="2110501195"/>
              </p:ext>
            </p:extLst>
          </p:nvPr>
        </p:nvGraphicFramePr>
        <p:xfrm>
          <a:off x="6876288" y="1422709"/>
          <a:ext cx="2412293" cy="21464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686A5009-8B33-058E-A244-D0DC9C06E61C}"/>
              </a:ext>
            </a:extLst>
          </p:cNvPr>
          <p:cNvGraphicFramePr>
            <a:graphicFrameLocks/>
          </p:cNvGraphicFramePr>
          <p:nvPr>
            <p:extLst>
              <p:ext uri="{D42A27DB-BD31-4B8C-83A1-F6EECF244321}">
                <p14:modId xmlns:p14="http://schemas.microsoft.com/office/powerpoint/2010/main" val="1551693739"/>
              </p:ext>
            </p:extLst>
          </p:nvPr>
        </p:nvGraphicFramePr>
        <p:xfrm>
          <a:off x="9798518" y="2000352"/>
          <a:ext cx="1992543" cy="24465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761729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CD2E0-088F-1DB3-B985-B236C1D0D77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EDEF54A-9722-F3EE-2AA4-A8FFA15C17A1}"/>
              </a:ext>
            </a:extLst>
          </p:cNvPr>
          <p:cNvPicPr>
            <a:picLocks noChangeAspect="1"/>
          </p:cNvPicPr>
          <p:nvPr/>
        </p:nvPicPr>
        <p:blipFill>
          <a:blip r:embed="rId2"/>
          <a:stretch>
            <a:fillRect/>
          </a:stretch>
        </p:blipFill>
        <p:spPr>
          <a:xfrm>
            <a:off x="-225287" y="0"/>
            <a:ext cx="12417287" cy="6875611"/>
          </a:xfrm>
          <a:prstGeom prst="rect">
            <a:avLst/>
          </a:prstGeom>
        </p:spPr>
      </p:pic>
      <p:sp>
        <p:nvSpPr>
          <p:cNvPr id="2" name="Title 1">
            <a:extLst>
              <a:ext uri="{FF2B5EF4-FFF2-40B4-BE49-F238E27FC236}">
                <a16:creationId xmlns:a16="http://schemas.microsoft.com/office/drawing/2014/main" id="{BEB9C35D-DB35-BB43-F824-7AB2FAB99109}"/>
              </a:ext>
            </a:extLst>
          </p:cNvPr>
          <p:cNvSpPr>
            <a:spLocks noGrp="1"/>
          </p:cNvSpPr>
          <p:nvPr>
            <p:ph type="title"/>
          </p:nvPr>
        </p:nvSpPr>
        <p:spPr/>
        <p:txBody>
          <a:bodyPr/>
          <a:lstStyle/>
          <a:p>
            <a:r>
              <a:rPr lang="fr-FR" dirty="0">
                <a:latin typeface="Times New Roman" panose="02020603050405020304" pitchFamily="18" charset="0"/>
                <a:cs typeface="Times New Roman" panose="02020603050405020304" pitchFamily="18" charset="0"/>
              </a:rPr>
              <a:t>R</a:t>
            </a:r>
            <a:r>
              <a:rPr lang="en-SE" dirty="0" err="1">
                <a:latin typeface="Times New Roman" panose="02020603050405020304" pitchFamily="18" charset="0"/>
                <a:cs typeface="Times New Roman" panose="02020603050405020304" pitchFamily="18" charset="0"/>
              </a:rPr>
              <a:t>esults</a:t>
            </a:r>
            <a:r>
              <a:rPr lang="en-SE" dirty="0">
                <a:latin typeface="Times New Roman" panose="02020603050405020304" pitchFamily="18" charset="0"/>
                <a:cs typeface="Times New Roman" panose="02020603050405020304" pitchFamily="18" charset="0"/>
              </a:rPr>
              <a:t> and Discussion</a:t>
            </a:r>
            <a:endParaRPr lang="fr-FR"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7F88237-EDA8-B0DD-E63E-CED396781E32}"/>
              </a:ext>
            </a:extLst>
          </p:cNvPr>
          <p:cNvSpPr txBox="1"/>
          <p:nvPr/>
        </p:nvSpPr>
        <p:spPr>
          <a:xfrm>
            <a:off x="7903674" y="2508286"/>
            <a:ext cx="4195561" cy="3539430"/>
          </a:xfrm>
          <a:prstGeom prst="rect">
            <a:avLst/>
          </a:prstGeom>
          <a:noFill/>
        </p:spPr>
        <p:txBody>
          <a:bodyPr wrap="square">
            <a:spAutoFit/>
          </a:bodyPr>
          <a:lstStyle/>
          <a:p>
            <a:pPr>
              <a:lnSpc>
                <a:spcPct val="150000"/>
              </a:lnSpc>
            </a:pPr>
            <a:r>
              <a:rPr lang="en-US" sz="1400" b="1" dirty="0">
                <a:latin typeface="Times New Roman" panose="02020603050405020304" pitchFamily="18" charset="0"/>
                <a:cs typeface="Times New Roman" panose="02020603050405020304" pitchFamily="18" charset="0"/>
              </a:rPr>
              <a:t>Integral Sievert method</a:t>
            </a:r>
            <a:endParaRPr lang="en-US" sz="1400"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Deviations: </a:t>
            </a:r>
            <a:r>
              <a:rPr lang="en-US" sz="1400" b="1" dirty="0">
                <a:latin typeface="Times New Roman" panose="02020603050405020304" pitchFamily="18" charset="0"/>
                <a:cs typeface="Times New Roman" panose="02020603050405020304" pitchFamily="18" charset="0"/>
              </a:rPr>
              <a:t>0–20%</a:t>
            </a:r>
            <a:endParaRPr lang="en-US" sz="1400"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b="1" dirty="0">
                <a:highlight>
                  <a:srgbClr val="FFFF00"/>
                </a:highlight>
                <a:latin typeface="Times New Roman" panose="02020603050405020304" pitchFamily="18" charset="0"/>
                <a:cs typeface="Times New Roman" panose="02020603050405020304" pitchFamily="18" charset="0"/>
              </a:rPr>
              <a:t>106 points &lt; 5%</a:t>
            </a:r>
            <a:r>
              <a:rPr lang="en-US" sz="1400" dirty="0">
                <a:highlight>
                  <a:srgbClr val="FFFF00"/>
                </a:highlight>
                <a:latin typeface="Times New Roman" panose="02020603050405020304" pitchFamily="18" charset="0"/>
                <a:cs typeface="Times New Roman" panose="02020603050405020304" pitchFamily="18" charset="0"/>
              </a:rPr>
              <a:t>, </a:t>
            </a:r>
            <a:r>
              <a:rPr lang="en-US" sz="1400" b="1" dirty="0">
                <a:highlight>
                  <a:srgbClr val="FFFF00"/>
                </a:highlight>
                <a:latin typeface="Times New Roman" panose="02020603050405020304" pitchFamily="18" charset="0"/>
                <a:cs typeface="Times New Roman" panose="02020603050405020304" pitchFamily="18" charset="0"/>
              </a:rPr>
              <a:t>69 points &lt; 2%</a:t>
            </a:r>
            <a:endParaRPr lang="en-US" sz="1400" dirty="0">
              <a:highlight>
                <a:srgbClr val="FFFF00"/>
              </a:highlight>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Largest deviation: </a:t>
            </a:r>
            <a:r>
              <a:rPr lang="en-US" sz="1400" b="1" dirty="0">
                <a:latin typeface="Times New Roman" panose="02020603050405020304" pitchFamily="18" charset="0"/>
                <a:cs typeface="Times New Roman" panose="02020603050405020304" pitchFamily="18" charset="0"/>
              </a:rPr>
              <a:t>20% at 7 cm (y = 0.5 cm)</a:t>
            </a:r>
            <a:endParaRPr lang="en-US" sz="1400"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b="1" dirty="0">
                <a:latin typeface="Times New Roman" panose="02020603050405020304" pitchFamily="18" charset="0"/>
                <a:cs typeface="Times New Roman" panose="02020603050405020304" pitchFamily="18" charset="0"/>
              </a:rPr>
              <a:t>8 points &gt; 5% tolerance</a:t>
            </a:r>
            <a:endParaRPr lang="en-US" sz="1400" dirty="0">
              <a:latin typeface="Times New Roman" panose="02020603050405020304" pitchFamily="18" charset="0"/>
              <a:cs typeface="Times New Roman" panose="02020603050405020304" pitchFamily="18" charset="0"/>
            </a:endParaRPr>
          </a:p>
          <a:p>
            <a:pPr>
              <a:lnSpc>
                <a:spcPct val="150000"/>
              </a:lnSpc>
            </a:pPr>
            <a:r>
              <a:rPr lang="en-US" sz="1400" b="1" dirty="0">
                <a:latin typeface="Times New Roman" panose="02020603050405020304" pitchFamily="18" charset="0"/>
                <a:cs typeface="Times New Roman" panose="02020603050405020304" pitchFamily="18" charset="0"/>
              </a:rPr>
              <a:t>Dose Kernel Method (DKM)</a:t>
            </a:r>
            <a:endParaRPr lang="en-US" sz="1400"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Deviations: generally smaller</a:t>
            </a:r>
          </a:p>
          <a:p>
            <a:pPr marL="742950" lvl="1" indent="-285750">
              <a:lnSpc>
                <a:spcPct val="150000"/>
              </a:lnSpc>
              <a:buFont typeface="Arial" panose="020B0604020202020204" pitchFamily="34" charset="0"/>
              <a:buChar char="•"/>
            </a:pPr>
            <a:r>
              <a:rPr lang="en-US" sz="1400" b="1" dirty="0">
                <a:highlight>
                  <a:srgbClr val="FFFF00"/>
                </a:highlight>
                <a:latin typeface="Times New Roman" panose="02020603050405020304" pitchFamily="18" charset="0"/>
                <a:cs typeface="Times New Roman" panose="02020603050405020304" pitchFamily="18" charset="0"/>
              </a:rPr>
              <a:t>111 points &lt; 5%</a:t>
            </a:r>
            <a:r>
              <a:rPr lang="en-US" sz="1400" dirty="0">
                <a:highlight>
                  <a:srgbClr val="FFFF00"/>
                </a:highlight>
                <a:latin typeface="Times New Roman" panose="02020603050405020304" pitchFamily="18" charset="0"/>
                <a:cs typeface="Times New Roman" panose="02020603050405020304" pitchFamily="18" charset="0"/>
              </a:rPr>
              <a:t>, </a:t>
            </a:r>
            <a:r>
              <a:rPr lang="en-US" sz="1400" b="1" dirty="0">
                <a:highlight>
                  <a:srgbClr val="FFFF00"/>
                </a:highlight>
                <a:latin typeface="Times New Roman" panose="02020603050405020304" pitchFamily="18" charset="0"/>
                <a:cs typeface="Times New Roman" panose="02020603050405020304" pitchFamily="18" charset="0"/>
              </a:rPr>
              <a:t>94 points &lt; 2%</a:t>
            </a:r>
            <a:endParaRPr lang="en-US" sz="1400" dirty="0">
              <a:highlight>
                <a:srgbClr val="FFFF00"/>
              </a:highlight>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Largest deviation: </a:t>
            </a:r>
            <a:r>
              <a:rPr lang="en-US" sz="1400" b="1" dirty="0">
                <a:latin typeface="Times New Roman" panose="02020603050405020304" pitchFamily="18" charset="0"/>
                <a:cs typeface="Times New Roman" panose="02020603050405020304" pitchFamily="18" charset="0"/>
              </a:rPr>
              <a:t>17% at 8 cm</a:t>
            </a:r>
            <a:endParaRPr lang="en-US" sz="1400" dirty="0">
              <a:latin typeface="Times New Roman" panose="02020603050405020304" pitchFamily="18" charset="0"/>
              <a:cs typeface="Times New Roman" panose="02020603050405020304" pitchFamily="18" charset="0"/>
            </a:endParaRPr>
          </a:p>
          <a:p>
            <a:pPr marL="742950" lvl="1" indent="-285750">
              <a:lnSpc>
                <a:spcPct val="150000"/>
              </a:lnSpc>
              <a:buFont typeface="Arial" panose="020B0604020202020204" pitchFamily="34" charset="0"/>
              <a:buChar char="•"/>
            </a:pPr>
            <a:r>
              <a:rPr lang="en-US" sz="1400" b="1" dirty="0">
                <a:latin typeface="Times New Roman" panose="02020603050405020304" pitchFamily="18" charset="0"/>
                <a:cs typeface="Times New Roman" panose="02020603050405020304" pitchFamily="18" charset="0"/>
              </a:rPr>
              <a:t>4 points &gt; 5% tolerance</a:t>
            </a:r>
            <a:endParaRPr lang="en-US" sz="1400" dirty="0">
              <a:latin typeface="Times New Roman" panose="02020603050405020304" pitchFamily="18" charset="0"/>
              <a:cs typeface="Times New Roman" panose="02020603050405020304" pitchFamily="18" charset="0"/>
            </a:endParaRPr>
          </a:p>
          <a:p>
            <a:endParaRPr lang="en-US" sz="1400" b="1" dirty="0">
              <a:highlight>
                <a:srgbClr val="FFFF00"/>
              </a:highlight>
              <a:latin typeface="+mj-lt"/>
            </a:endParaRPr>
          </a:p>
        </p:txBody>
      </p:sp>
      <p:graphicFrame>
        <p:nvGraphicFramePr>
          <p:cNvPr id="9" name="Chart 8">
            <a:extLst>
              <a:ext uri="{FF2B5EF4-FFF2-40B4-BE49-F238E27FC236}">
                <a16:creationId xmlns:a16="http://schemas.microsoft.com/office/drawing/2014/main" id="{F75EB35B-1F0A-6252-0EA8-9ACBB17654B3}"/>
              </a:ext>
            </a:extLst>
          </p:cNvPr>
          <p:cNvGraphicFramePr>
            <a:graphicFrameLocks/>
          </p:cNvGraphicFramePr>
          <p:nvPr>
            <p:extLst>
              <p:ext uri="{D42A27DB-BD31-4B8C-83A1-F6EECF244321}">
                <p14:modId xmlns:p14="http://schemas.microsoft.com/office/powerpoint/2010/main" val="849706281"/>
              </p:ext>
            </p:extLst>
          </p:nvPr>
        </p:nvGraphicFramePr>
        <p:xfrm>
          <a:off x="7738322" y="150502"/>
          <a:ext cx="1545997" cy="16296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3D6556C7-91E0-E5B9-7036-23594BFDF3E7}"/>
              </a:ext>
            </a:extLst>
          </p:cNvPr>
          <p:cNvGraphicFramePr>
            <a:graphicFrameLocks/>
          </p:cNvGraphicFramePr>
          <p:nvPr>
            <p:extLst>
              <p:ext uri="{D42A27DB-BD31-4B8C-83A1-F6EECF244321}">
                <p14:modId xmlns:p14="http://schemas.microsoft.com/office/powerpoint/2010/main" val="3368699591"/>
              </p:ext>
            </p:extLst>
          </p:nvPr>
        </p:nvGraphicFramePr>
        <p:xfrm>
          <a:off x="10660553" y="728144"/>
          <a:ext cx="1276986" cy="1857419"/>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DC9293A3-27F4-EF7E-CCD4-2F98BF267FC3}"/>
              </a:ext>
            </a:extLst>
          </p:cNvPr>
          <p:cNvSpPr txBox="1"/>
          <p:nvPr/>
        </p:nvSpPr>
        <p:spPr>
          <a:xfrm>
            <a:off x="254461" y="1664184"/>
            <a:ext cx="6811013" cy="4524315"/>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 DKM showed closer agreement with the TPS, with fewer points exceeding tolerance and smaller overall deviations. This is because the Dose Kernel Method (DKM) incorporates an appropriate buildup factor combined with the attenuation factor (B(µx)·exp(-µx)) (</a:t>
            </a:r>
            <a:r>
              <a:rPr lang="en-US" dirty="0" err="1">
                <a:latin typeface="Times New Roman" panose="02020603050405020304" pitchFamily="18" charset="0"/>
                <a:cs typeface="Times New Roman" panose="02020603050405020304" pitchFamily="18" charset="0"/>
              </a:rPr>
              <a:t>Bechchar</a:t>
            </a:r>
            <a:r>
              <a:rPr lang="en-US" dirty="0">
                <a:latin typeface="Times New Roman" panose="02020603050405020304" pitchFamily="18" charset="0"/>
                <a:cs typeface="Times New Roman" panose="02020603050405020304" pitchFamily="18" charset="0"/>
              </a:rPr>
              <a:t> et al., 2019). Furthermore, heterogeneity can also be taken into account in brachytherapy dose calculation by using two-region buildup factors, as reported in </a:t>
            </a:r>
            <a:r>
              <a:rPr lang="en-US" dirty="0" err="1">
                <a:latin typeface="Times New Roman" panose="02020603050405020304" pitchFamily="18" charset="0"/>
                <a:cs typeface="Times New Roman" panose="02020603050405020304" pitchFamily="18" charset="0"/>
              </a:rPr>
              <a:t>Bechchar</a:t>
            </a:r>
            <a:r>
              <a:rPr lang="en-US" dirty="0">
                <a:latin typeface="Times New Roman" panose="02020603050405020304" pitchFamily="18" charset="0"/>
                <a:cs typeface="Times New Roman" panose="02020603050405020304" pitchFamily="18" charset="0"/>
              </a:rPr>
              <a:t> et al.’s study.</a:t>
            </a:r>
            <a:endParaRPr lang="en-SE"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In contrast, the Integral Sievert method showed </a:t>
            </a:r>
            <a:r>
              <a:rPr lang="en-SE" dirty="0" err="1">
                <a:latin typeface="Times New Roman" panose="02020603050405020304" pitchFamily="18" charset="0"/>
                <a:cs typeface="Times New Roman" panose="02020603050405020304" pitchFamily="18" charset="0"/>
              </a:rPr>
              <a:t>additionnal</a:t>
            </a:r>
            <a:r>
              <a:rPr lang="en-US" dirty="0">
                <a:latin typeface="Times New Roman" panose="02020603050405020304" pitchFamily="18" charset="0"/>
                <a:cs typeface="Times New Roman" panose="02020603050405020304" pitchFamily="18" charset="0"/>
              </a:rPr>
              <a:t> discrepancies, particularly in</a:t>
            </a:r>
            <a:r>
              <a:rPr lang="en-SE" dirty="0">
                <a:latin typeface="Times New Roman" panose="02020603050405020304" pitchFamily="18" charset="0"/>
                <a:cs typeface="Times New Roman" panose="02020603050405020304" pitchFamily="18" charset="0"/>
              </a:rPr>
              <a:t> some</a:t>
            </a:r>
            <a:r>
              <a:rPr lang="en-US" dirty="0">
                <a:latin typeface="Times New Roman" panose="02020603050405020304" pitchFamily="18" charset="0"/>
                <a:cs typeface="Times New Roman" panose="02020603050405020304" pitchFamily="18" charset="0"/>
              </a:rPr>
              <a:t> peripheral regions</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 reported by </a:t>
            </a:r>
            <a:r>
              <a:rPr lang="en-US" dirty="0" err="1">
                <a:latin typeface="Times New Roman" panose="02020603050405020304" pitchFamily="18" charset="0"/>
                <a:cs typeface="Times New Roman" panose="02020603050405020304" pitchFamily="18" charset="0"/>
              </a:rPr>
              <a:t>Umenya</a:t>
            </a:r>
            <a:r>
              <a:rPr lang="en-US" dirty="0">
                <a:latin typeface="Times New Roman" panose="02020603050405020304" pitchFamily="18" charset="0"/>
                <a:cs typeface="Times New Roman" panose="02020603050405020304" pitchFamily="18" charset="0"/>
              </a:rPr>
              <a:t> et al. (2022), the Sievert approach introduces significant errors and tends to break down in extreme oblique directions.</a:t>
            </a:r>
            <a:endParaRPr lang="en-SE"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Clinically, both methods performed acceptably </a:t>
            </a:r>
            <a:r>
              <a:rPr lang="en-SE" dirty="0">
                <a:latin typeface="Times New Roman" panose="02020603050405020304" pitchFamily="18" charset="0"/>
                <a:cs typeface="Times New Roman" panose="02020603050405020304" pitchFamily="18" charset="0"/>
              </a:rPr>
              <a:t>specially </a:t>
            </a:r>
            <a:r>
              <a:rPr lang="en-US" dirty="0">
                <a:latin typeface="Times New Roman" panose="02020603050405020304" pitchFamily="18" charset="0"/>
                <a:cs typeface="Times New Roman" panose="02020603050405020304" pitchFamily="18" charset="0"/>
              </a:rPr>
              <a:t>in central regions (0.2–4 cm), but the DKM provides more reliable results for brachytherapy dose calculations.</a:t>
            </a:r>
          </a:p>
        </p:txBody>
      </p:sp>
    </p:spTree>
    <p:extLst>
      <p:ext uri="{BB962C8B-B14F-4D97-AF65-F5344CB8AC3E}">
        <p14:creationId xmlns:p14="http://schemas.microsoft.com/office/powerpoint/2010/main" val="7325113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96295DB-811F-24A4-0562-865AAFF6700F}"/>
              </a:ext>
            </a:extLst>
          </p:cNvPr>
          <p:cNvPicPr>
            <a:picLocks noChangeAspect="1"/>
          </p:cNvPicPr>
          <p:nvPr/>
        </p:nvPicPr>
        <p:blipFill>
          <a:blip r:embed="rId2"/>
          <a:stretch>
            <a:fillRect/>
          </a:stretch>
        </p:blipFill>
        <p:spPr>
          <a:xfrm>
            <a:off x="-225287" y="0"/>
            <a:ext cx="12417287" cy="6875611"/>
          </a:xfrm>
          <a:prstGeom prst="rect">
            <a:avLst/>
          </a:prstGeom>
        </p:spPr>
      </p:pic>
      <p:sp>
        <p:nvSpPr>
          <p:cNvPr id="5" name="TextBox 4">
            <a:extLst>
              <a:ext uri="{FF2B5EF4-FFF2-40B4-BE49-F238E27FC236}">
                <a16:creationId xmlns:a16="http://schemas.microsoft.com/office/drawing/2014/main" id="{8BFE2C15-24DE-985F-3DB5-ED8B52723987}"/>
              </a:ext>
            </a:extLst>
          </p:cNvPr>
          <p:cNvSpPr txBox="1"/>
          <p:nvPr/>
        </p:nvSpPr>
        <p:spPr>
          <a:xfrm>
            <a:off x="662608" y="2521059"/>
            <a:ext cx="11396869" cy="1815882"/>
          </a:xfrm>
          <a:prstGeom prst="rect">
            <a:avLst/>
          </a:prstGeom>
          <a:noFill/>
        </p:spPr>
        <p:txBody>
          <a:bodyPr wrap="square">
            <a:spAutoFit/>
          </a:bodyPr>
          <a:lstStyle/>
          <a:p>
            <a:r>
              <a:rPr lang="en-SE" sz="2800" dirty="0">
                <a:latin typeface="Times New Roman" panose="02020603050405020304" pitchFamily="18" charset="0"/>
                <a:cs typeface="Times New Roman" panose="02020603050405020304" pitchFamily="18" charset="0"/>
              </a:rPr>
              <a:t>T</a:t>
            </a:r>
            <a:r>
              <a:rPr lang="en-US" sz="2800" dirty="0">
                <a:latin typeface="Times New Roman" panose="02020603050405020304" pitchFamily="18" charset="0"/>
                <a:cs typeface="Times New Roman" panose="02020603050405020304" pitchFamily="18" charset="0"/>
              </a:rPr>
              <a:t>he Dose Kernel Method (DKM) showed the closest agreement with the TPS by more accurately modeling attenuation and buildup</a:t>
            </a:r>
            <a:r>
              <a:rPr lang="en-SE" sz="2800" dirty="0">
                <a:latin typeface="Times New Roman" panose="02020603050405020304" pitchFamily="18" charset="0"/>
                <a:cs typeface="Times New Roman" panose="02020603050405020304" pitchFamily="18" charset="0"/>
              </a:rPr>
              <a:t>, which </a:t>
            </a:r>
            <a:r>
              <a:rPr lang="en-US" sz="2800" dirty="0">
                <a:latin typeface="Times New Roman" panose="02020603050405020304" pitchFamily="18" charset="0"/>
                <a:cs typeface="Times New Roman" panose="02020603050405020304" pitchFamily="18" charset="0"/>
              </a:rPr>
              <a:t>make it a valuable tool for independent dose verification and quality assurance in brachytherapy.</a:t>
            </a:r>
            <a:endParaRPr lang="fr-FR" sz="280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4F5A95A1-5381-BA0D-C78E-75E137CD212F}"/>
              </a:ext>
            </a:extLst>
          </p:cNvPr>
          <p:cNvSpPr/>
          <p:nvPr/>
        </p:nvSpPr>
        <p:spPr>
          <a:xfrm>
            <a:off x="-225287" y="-189701"/>
            <a:ext cx="11396870" cy="22816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SE" sz="8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CONCLUSION</a:t>
            </a:r>
            <a:endParaRPr lang="fr-FR" sz="8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23681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ED301D-3219-C58A-7EAE-9FF9DD0276E3}"/>
              </a:ext>
            </a:extLst>
          </p:cNvPr>
          <p:cNvPicPr>
            <a:picLocks noChangeAspect="1"/>
          </p:cNvPicPr>
          <p:nvPr/>
        </p:nvPicPr>
        <p:blipFill>
          <a:blip r:embed="rId2"/>
          <a:stretch>
            <a:fillRect/>
          </a:stretch>
        </p:blipFill>
        <p:spPr>
          <a:xfrm>
            <a:off x="-225287" y="0"/>
            <a:ext cx="12417287" cy="6875611"/>
          </a:xfrm>
          <a:prstGeom prst="rect">
            <a:avLst/>
          </a:prstGeom>
        </p:spPr>
      </p:pic>
      <p:sp>
        <p:nvSpPr>
          <p:cNvPr id="3" name="Content Placeholder 2">
            <a:extLst>
              <a:ext uri="{FF2B5EF4-FFF2-40B4-BE49-F238E27FC236}">
                <a16:creationId xmlns:a16="http://schemas.microsoft.com/office/drawing/2014/main" id="{A8192A43-6A87-7C71-58D9-900C17D0D992}"/>
              </a:ext>
            </a:extLst>
          </p:cNvPr>
          <p:cNvSpPr>
            <a:spLocks noGrp="1"/>
          </p:cNvSpPr>
          <p:nvPr>
            <p:ph idx="1"/>
          </p:nvPr>
        </p:nvSpPr>
        <p:spPr>
          <a:xfrm>
            <a:off x="838200" y="2091945"/>
            <a:ext cx="11353800" cy="4017307"/>
          </a:xfrm>
        </p:spPr>
        <p:txBody>
          <a:bodyPr>
            <a:normAutofit/>
          </a:bodyPr>
          <a:lstStyle/>
          <a:p>
            <a:pPr marL="0" indent="0">
              <a:buNone/>
            </a:pPr>
            <a:r>
              <a:rPr lang="en-SE"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 we found that The DKM has proven to yield more accurate results in brachytherapy dose calculation., our work can be further extended through validation using </a:t>
            </a:r>
            <a:r>
              <a:rPr lang="en-US" dirty="0" err="1">
                <a:latin typeface="Times New Roman" panose="02020603050405020304" pitchFamily="18" charset="0"/>
                <a:cs typeface="Times New Roman" panose="02020603050405020304" pitchFamily="18" charset="0"/>
              </a:rPr>
              <a:t>Gafchromic</a:t>
            </a:r>
            <a:r>
              <a:rPr lang="en-US" dirty="0">
                <a:latin typeface="Times New Roman" panose="02020603050405020304" pitchFamily="18" charset="0"/>
                <a:cs typeface="Times New Roman" panose="02020603050405020304" pitchFamily="18" charset="0"/>
              </a:rPr>
              <a:t> film measurements, which is currently underway. This will allow us to assess both analytical methods and, in particular, verify the accuracy of our TPS calculations. In addition, heterogeneity can be considered in brachytherapy dose calculations by applying two-region buildup factors</a:t>
            </a:r>
            <a:endParaRPr lang="fr-FR"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C47E9A8B-61E0-5242-C562-FC149863184C}"/>
              </a:ext>
            </a:extLst>
          </p:cNvPr>
          <p:cNvSpPr/>
          <p:nvPr/>
        </p:nvSpPr>
        <p:spPr>
          <a:xfrm>
            <a:off x="-225287" y="-189701"/>
            <a:ext cx="11396870" cy="22816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SE" sz="8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PERSPECTIVES</a:t>
            </a:r>
            <a:endParaRPr lang="fr-FR" sz="8800" b="1" dirty="0">
              <a:ln w="0"/>
              <a: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5646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6938C-8A55-795D-08E2-42ED31B4C4EE}"/>
              </a:ext>
            </a:extLst>
          </p:cNvPr>
          <p:cNvSpPr>
            <a:spLocks noGrp="1"/>
          </p:cNvSpPr>
          <p:nvPr>
            <p:ph type="title"/>
          </p:nvPr>
        </p:nvSpPr>
        <p:spPr>
          <a:xfrm>
            <a:off x="3834384" y="3429000"/>
            <a:ext cx="7147560" cy="1325563"/>
          </a:xfrm>
        </p:spPr>
        <p:txBody>
          <a:bodyPr>
            <a:normAutofit fontScale="90000"/>
          </a:bodyPr>
          <a:lstStyle/>
          <a:p>
            <a:br>
              <a:rPr lang="en-SE" sz="6600" dirty="0"/>
            </a:br>
            <a:r>
              <a:rPr lang="fr-FR" sz="6600" dirty="0"/>
              <a:t>T</a:t>
            </a:r>
            <a:r>
              <a:rPr lang="en-SE" sz="6600" dirty="0"/>
              <a:t>hank you </a:t>
            </a:r>
            <a:br>
              <a:rPr lang="en-SE" sz="6600" dirty="0"/>
            </a:br>
            <a:endParaRPr lang="fr-FR" sz="6600" dirty="0"/>
          </a:p>
        </p:txBody>
      </p:sp>
      <p:pic>
        <p:nvPicPr>
          <p:cNvPr id="6146" name="Picture 2" descr="Palestine abstract background vector illustration. Simple background with  palestine color. Abstract background for wallpaper, landing page, powerpoint,  or layout 32333938 Vector Art at Vecteezy">
            <a:extLst>
              <a:ext uri="{FF2B5EF4-FFF2-40B4-BE49-F238E27FC236}">
                <a16:creationId xmlns:a16="http://schemas.microsoft.com/office/drawing/2014/main" id="{2D5E0959-E98A-0D28-7841-65F044BBAB7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36195"/>
            <a:ext cx="12191999" cy="689419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C485282-D877-FB53-CBBE-FA54B393D41B}"/>
              </a:ext>
            </a:extLst>
          </p:cNvPr>
          <p:cNvSpPr txBox="1"/>
          <p:nvPr/>
        </p:nvSpPr>
        <p:spPr>
          <a:xfrm>
            <a:off x="-343862" y="1235837"/>
            <a:ext cx="9802500" cy="5201424"/>
          </a:xfrm>
          <a:prstGeom prst="rect">
            <a:avLst/>
          </a:prstGeom>
          <a:noFill/>
        </p:spPr>
        <p:txBody>
          <a:bodyPr wrap="square" rtlCol="0">
            <a:spAutoFit/>
          </a:bodyPr>
          <a:lstStyle/>
          <a:p>
            <a:pPr algn="r"/>
            <a:r>
              <a:rPr lang="en-SE" sz="16600" b="1" dirty="0">
                <a:blipFill dpi="0" rotWithShape="1">
                  <a:blip r:embed="rId3">
                    <a:extLst>
                      <a:ext uri="{837473B0-CC2E-450A-ABE3-18F120FF3D39}">
                        <a1611:picAttrSrcUrl xmlns:a1611="http://schemas.microsoft.com/office/drawing/2016/11/main" r:id="rId4"/>
                      </a:ext>
                    </a:extLst>
                  </a:blip>
                  <a:srcRect/>
                  <a:stretch>
                    <a:fillRect/>
                  </a:stretch>
                </a:blipFill>
              </a:rPr>
              <a:t>THANK YOU </a:t>
            </a:r>
            <a:endParaRPr lang="fr-FR" sz="16600" b="1" dirty="0">
              <a:blipFill dpi="0" rotWithShape="1">
                <a:blip r:embed="rId3">
                  <a:extLst>
                    <a:ext uri="{837473B0-CC2E-450A-ABE3-18F120FF3D39}">
                      <a1611:picAttrSrcUrl xmlns:a1611="http://schemas.microsoft.com/office/drawing/2016/11/main" r:id="rId4"/>
                    </a:ext>
                  </a:extLst>
                </a:blip>
                <a:srcRect/>
                <a:stretch>
                  <a:fillRect/>
                </a:stretch>
              </a:blipFill>
            </a:endParaRPr>
          </a:p>
        </p:txBody>
      </p:sp>
    </p:spTree>
    <p:extLst>
      <p:ext uri="{BB962C8B-B14F-4D97-AF65-F5344CB8AC3E}">
        <p14:creationId xmlns:p14="http://schemas.microsoft.com/office/powerpoint/2010/main" val="1975423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7902BE-7022-6F1C-5717-430671BDD808}"/>
              </a:ext>
            </a:extLst>
          </p:cNvPr>
          <p:cNvSpPr>
            <a:spLocks noGrp="1"/>
          </p:cNvSpPr>
          <p:nvPr>
            <p:ph idx="1"/>
          </p:nvPr>
        </p:nvSpPr>
        <p:spPr/>
        <p:txBody>
          <a:bodyPr>
            <a:normAutofit fontScale="70000" lnSpcReduction="20000"/>
          </a:bodyPr>
          <a:lstStyle/>
          <a:p>
            <a:endParaRPr lang="en-SE" dirty="0"/>
          </a:p>
          <a:p>
            <a:pPr marL="0" indent="0">
              <a:buNone/>
            </a:pPr>
            <a:r>
              <a:rPr lang="en-SE" dirty="0"/>
              <a:t>[</a:t>
            </a:r>
            <a:r>
              <a:rPr lang="en-SE" dirty="0">
                <a:latin typeface="Times New Roman" panose="02020603050405020304" pitchFamily="18" charset="0"/>
                <a:cs typeface="Times New Roman" panose="02020603050405020304" pitchFamily="18" charset="0"/>
              </a:rPr>
              <a:t>1] </a:t>
            </a:r>
            <a:r>
              <a:rPr lang="fr-FR" dirty="0" err="1">
                <a:latin typeface="Times New Roman" panose="02020603050405020304" pitchFamily="18" charset="0"/>
                <a:cs typeface="Times New Roman" panose="02020603050405020304" pitchFamily="18" charset="0"/>
              </a:rPr>
              <a:t>Dumenya</a:t>
            </a:r>
            <a:r>
              <a:rPr lang="fr-FR" dirty="0">
                <a:latin typeface="Times New Roman" panose="02020603050405020304" pitchFamily="18" charset="0"/>
                <a:cs typeface="Times New Roman" panose="02020603050405020304" pitchFamily="18" charset="0"/>
              </a:rPr>
              <a:t>, C., </a:t>
            </a:r>
            <a:r>
              <a:rPr lang="fr-FR" dirty="0" err="1">
                <a:latin typeface="Times New Roman" panose="02020603050405020304" pitchFamily="18" charset="0"/>
                <a:cs typeface="Times New Roman" panose="02020603050405020304" pitchFamily="18" charset="0"/>
              </a:rPr>
              <a:t>Hasford</a:t>
            </a:r>
            <a:r>
              <a:rPr lang="fr-FR" dirty="0">
                <a:latin typeface="Times New Roman" panose="02020603050405020304" pitchFamily="18" charset="0"/>
                <a:cs typeface="Times New Roman" panose="02020603050405020304" pitchFamily="18" charset="0"/>
              </a:rPr>
              <a:t>, F., </a:t>
            </a:r>
            <a:r>
              <a:rPr lang="fr-FR" dirty="0" err="1">
                <a:latin typeface="Times New Roman" panose="02020603050405020304" pitchFamily="18" charset="0"/>
                <a:cs typeface="Times New Roman" panose="02020603050405020304" pitchFamily="18" charset="0"/>
              </a:rPr>
              <a:t>Tagoe</a:t>
            </a:r>
            <a:r>
              <a:rPr lang="fr-FR" dirty="0">
                <a:latin typeface="Times New Roman" panose="02020603050405020304" pitchFamily="18" charset="0"/>
                <a:cs typeface="Times New Roman" panose="02020603050405020304" pitchFamily="18" charset="0"/>
              </a:rPr>
              <a:t>, S. N. A., </a:t>
            </a:r>
            <a:r>
              <a:rPr lang="fr-FR" dirty="0" err="1">
                <a:latin typeface="Times New Roman" panose="02020603050405020304" pitchFamily="18" charset="0"/>
                <a:cs typeface="Times New Roman" panose="02020603050405020304" pitchFamily="18" charset="0"/>
              </a:rPr>
              <a:t>Sasu</a:t>
            </a:r>
            <a:r>
              <a:rPr lang="fr-FR" dirty="0">
                <a:latin typeface="Times New Roman" panose="02020603050405020304" pitchFamily="18" charset="0"/>
                <a:cs typeface="Times New Roman" panose="02020603050405020304" pitchFamily="18" charset="0"/>
              </a:rPr>
              <a:t>, E., </a:t>
            </a:r>
            <a:r>
              <a:rPr lang="fr-FR" dirty="0" err="1">
                <a:latin typeface="Times New Roman" panose="02020603050405020304" pitchFamily="18" charset="0"/>
                <a:cs typeface="Times New Roman" panose="02020603050405020304" pitchFamily="18" charset="0"/>
              </a:rPr>
              <a:t>Pokoo</a:t>
            </a:r>
            <a:r>
              <a:rPr lang="fr-FR" dirty="0">
                <a:latin typeface="Times New Roman" panose="02020603050405020304" pitchFamily="18" charset="0"/>
                <a:cs typeface="Times New Roman" panose="02020603050405020304" pitchFamily="18" charset="0"/>
              </a:rPr>
              <a:t>-Aikins, M., </a:t>
            </a:r>
            <a:r>
              <a:rPr lang="fr-FR" dirty="0" err="1">
                <a:latin typeface="Times New Roman" panose="02020603050405020304" pitchFamily="18" charset="0"/>
                <a:cs typeface="Times New Roman" panose="02020603050405020304" pitchFamily="18" charset="0"/>
              </a:rPr>
              <a:t>Asamanyuah</a:t>
            </a:r>
            <a:r>
              <a:rPr lang="fr-FR" dirty="0">
                <a:latin typeface="Times New Roman" panose="02020603050405020304" pitchFamily="18" charset="0"/>
                <a:cs typeface="Times New Roman" panose="02020603050405020304" pitchFamily="18" charset="0"/>
              </a:rPr>
              <a:t>, B. B., &amp; </a:t>
            </a:r>
            <a:r>
              <a:rPr lang="fr-FR" dirty="0" err="1">
                <a:latin typeface="Times New Roman" panose="02020603050405020304" pitchFamily="18" charset="0"/>
                <a:cs typeface="Times New Roman" panose="02020603050405020304" pitchFamily="18" charset="0"/>
              </a:rPr>
              <a:t>Amuasi</a:t>
            </a:r>
            <a:r>
              <a:rPr lang="fr-FR" dirty="0">
                <a:latin typeface="Times New Roman" panose="02020603050405020304" pitchFamily="18" charset="0"/>
                <a:cs typeface="Times New Roman" panose="02020603050405020304" pitchFamily="18" charset="0"/>
              </a:rPr>
              <a:t>, J. H. (2022). </a:t>
            </a:r>
            <a:r>
              <a:rPr lang="fr-FR" dirty="0" err="1">
                <a:latin typeface="Times New Roman" panose="02020603050405020304" pitchFamily="18" charset="0"/>
                <a:cs typeface="Times New Roman" panose="02020603050405020304" pitchFamily="18" charset="0"/>
              </a:rPr>
              <a:t>Implementation</a:t>
            </a:r>
            <a:r>
              <a:rPr lang="fr-FR" dirty="0">
                <a:latin typeface="Times New Roman" panose="02020603050405020304" pitchFamily="18" charset="0"/>
                <a:cs typeface="Times New Roman" panose="02020603050405020304" pitchFamily="18" charset="0"/>
              </a:rPr>
              <a:t> of the Sievert </a:t>
            </a:r>
            <a:r>
              <a:rPr lang="fr-FR" dirty="0" err="1">
                <a:latin typeface="Times New Roman" panose="02020603050405020304" pitchFamily="18" charset="0"/>
                <a:cs typeface="Times New Roman" panose="02020603050405020304" pitchFamily="18" charset="0"/>
              </a:rPr>
              <a:t>integral</a:t>
            </a:r>
            <a:r>
              <a:rPr lang="fr-FR" dirty="0">
                <a:latin typeface="Times New Roman" panose="02020603050405020304" pitchFamily="18" charset="0"/>
                <a:cs typeface="Times New Roman" panose="02020603050405020304" pitchFamily="18" charset="0"/>
              </a:rPr>
              <a:t> for the </a:t>
            </a:r>
            <a:r>
              <a:rPr lang="fr-FR" dirty="0" err="1">
                <a:latin typeface="Times New Roman" panose="02020603050405020304" pitchFamily="18" charset="0"/>
                <a:cs typeface="Times New Roman" panose="02020603050405020304" pitchFamily="18" charset="0"/>
              </a:rPr>
              <a:t>calculation</a:t>
            </a:r>
            <a:r>
              <a:rPr lang="fr-FR" dirty="0">
                <a:latin typeface="Times New Roman" panose="02020603050405020304" pitchFamily="18" charset="0"/>
                <a:cs typeface="Times New Roman" panose="02020603050405020304" pitchFamily="18" charset="0"/>
              </a:rPr>
              <a:t> of dose distribution </a:t>
            </a:r>
            <a:r>
              <a:rPr lang="fr-FR" dirty="0" err="1">
                <a:latin typeface="Times New Roman" panose="02020603050405020304" pitchFamily="18" charset="0"/>
                <a:cs typeface="Times New Roman" panose="02020603050405020304" pitchFamily="18" charset="0"/>
              </a:rPr>
              <a:t>around</a:t>
            </a:r>
            <a:r>
              <a:rPr lang="fr-FR" dirty="0">
                <a:latin typeface="Times New Roman" panose="02020603050405020304" pitchFamily="18" charset="0"/>
                <a:cs typeface="Times New Roman" panose="02020603050405020304" pitchFamily="18" charset="0"/>
              </a:rPr>
              <a:t> the BEBIG Co-60 high dose rate </a:t>
            </a:r>
            <a:r>
              <a:rPr lang="fr-FR" dirty="0" err="1">
                <a:latin typeface="Times New Roman" panose="02020603050405020304" pitchFamily="18" charset="0"/>
                <a:cs typeface="Times New Roman" panose="02020603050405020304" pitchFamily="18" charset="0"/>
              </a:rPr>
              <a:t>brachytherapy</a:t>
            </a:r>
            <a:r>
              <a:rPr lang="fr-FR" dirty="0">
                <a:latin typeface="Times New Roman" panose="02020603050405020304" pitchFamily="18" charset="0"/>
                <a:cs typeface="Times New Roman" panose="02020603050405020304" pitchFamily="18" charset="0"/>
              </a:rPr>
              <a:t> source. </a:t>
            </a:r>
            <a:r>
              <a:rPr lang="fr-FR" i="1" dirty="0">
                <a:latin typeface="Times New Roman" panose="02020603050405020304" pitchFamily="18" charset="0"/>
                <a:cs typeface="Times New Roman" panose="02020603050405020304" pitchFamily="18" charset="0"/>
              </a:rPr>
              <a:t>Polish Journal of </a:t>
            </a:r>
            <a:r>
              <a:rPr lang="fr-FR" i="1" dirty="0" err="1">
                <a:latin typeface="Times New Roman" panose="02020603050405020304" pitchFamily="18" charset="0"/>
                <a:cs typeface="Times New Roman" panose="02020603050405020304" pitchFamily="18" charset="0"/>
              </a:rPr>
              <a:t>Medical</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Physics</a:t>
            </a:r>
            <a:r>
              <a:rPr lang="fr-FR" i="1" dirty="0">
                <a:latin typeface="Times New Roman" panose="02020603050405020304" pitchFamily="18" charset="0"/>
                <a:cs typeface="Times New Roman" panose="02020603050405020304" pitchFamily="18" charset="0"/>
              </a:rPr>
              <a:t> and Engineering</a:t>
            </a:r>
            <a:r>
              <a:rPr lang="fr-FR" dirty="0">
                <a:latin typeface="Times New Roman" panose="02020603050405020304" pitchFamily="18" charset="0"/>
                <a:cs typeface="Times New Roman" panose="02020603050405020304" pitchFamily="18" charset="0"/>
              </a:rPr>
              <a:t>, </a:t>
            </a:r>
            <a:r>
              <a:rPr lang="fr-FR" i="1" dirty="0">
                <a:latin typeface="Times New Roman" panose="02020603050405020304" pitchFamily="18" charset="0"/>
                <a:cs typeface="Times New Roman" panose="02020603050405020304" pitchFamily="18" charset="0"/>
              </a:rPr>
              <a:t>28</a:t>
            </a:r>
            <a:r>
              <a:rPr lang="fr-FR" dirty="0">
                <a:latin typeface="Times New Roman" panose="02020603050405020304" pitchFamily="18" charset="0"/>
                <a:cs typeface="Times New Roman" panose="02020603050405020304" pitchFamily="18" charset="0"/>
              </a:rPr>
              <a:t>(2), 71–80.</a:t>
            </a:r>
            <a:endParaRPr lang="en-SE" dirty="0">
              <a:latin typeface="Times New Roman" panose="02020603050405020304" pitchFamily="18" charset="0"/>
              <a:cs typeface="Times New Roman" panose="02020603050405020304" pitchFamily="18" charset="0"/>
            </a:endParaRPr>
          </a:p>
          <a:p>
            <a:pPr marL="0" indent="0">
              <a:buNone/>
            </a:pPr>
            <a:r>
              <a:rPr lang="en-SE" dirty="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Rivard, M. J., Coursey, B. M., </a:t>
            </a:r>
            <a:r>
              <a:rPr lang="en-US" dirty="0" err="1">
                <a:latin typeface="Times New Roman" panose="02020603050405020304" pitchFamily="18" charset="0"/>
                <a:cs typeface="Times New Roman" panose="02020603050405020304" pitchFamily="18" charset="0"/>
              </a:rPr>
              <a:t>DeWerd</a:t>
            </a:r>
            <a:r>
              <a:rPr lang="en-US" dirty="0">
                <a:latin typeface="Times New Roman" panose="02020603050405020304" pitchFamily="18" charset="0"/>
                <a:cs typeface="Times New Roman" panose="02020603050405020304" pitchFamily="18" charset="0"/>
              </a:rPr>
              <a:t>, L. A., Hanson, W. F., Huq, M. S., Ibbott, G. S., Mitch, M. G., Nath, R., &amp; Williamson, J. F.</a:t>
            </a:r>
            <a:endParaRPr lang="en-SE" dirty="0">
              <a:latin typeface="Times New Roman" panose="02020603050405020304" pitchFamily="18" charset="0"/>
              <a:cs typeface="Times New Roman" panose="02020603050405020304" pitchFamily="18" charset="0"/>
            </a:endParaRPr>
          </a:p>
          <a:p>
            <a:pPr marL="0" indent="0">
              <a:buNone/>
            </a:pPr>
            <a:endParaRPr lang="en-SE" dirty="0">
              <a:latin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None/>
            </a:pPr>
            <a:r>
              <a:rPr lang="en-SE" dirty="0">
                <a:latin typeface="Times New Roman" panose="02020603050405020304" pitchFamily="18" charset="0"/>
                <a:cs typeface="Times New Roman" panose="02020603050405020304" pitchFamily="18" charset="0"/>
              </a:rPr>
              <a:t>[3] </a:t>
            </a:r>
            <a:r>
              <a:rPr lang="fr-FR" altLang="fr-FR" dirty="0" err="1">
                <a:latin typeface="Times New Roman" panose="02020603050405020304" pitchFamily="18" charset="0"/>
                <a:cs typeface="Times New Roman" panose="02020603050405020304" pitchFamily="18" charset="0"/>
              </a:rPr>
              <a:t>Bechchar</a:t>
            </a:r>
            <a:r>
              <a:rPr lang="fr-FR" altLang="fr-FR" dirty="0">
                <a:latin typeface="Times New Roman" panose="02020603050405020304" pitchFamily="18" charset="0"/>
                <a:cs typeface="Times New Roman" panose="02020603050405020304" pitchFamily="18" charset="0"/>
              </a:rPr>
              <a:t>, R., </a:t>
            </a:r>
            <a:r>
              <a:rPr lang="fr-FR" altLang="fr-FR" dirty="0" err="1">
                <a:latin typeface="Times New Roman" panose="02020603050405020304" pitchFamily="18" charset="0"/>
                <a:cs typeface="Times New Roman" panose="02020603050405020304" pitchFamily="18" charset="0"/>
              </a:rPr>
              <a:t>Senhou</a:t>
            </a:r>
            <a:r>
              <a:rPr lang="fr-FR" altLang="fr-FR" dirty="0">
                <a:latin typeface="Times New Roman" panose="02020603050405020304" pitchFamily="18" charset="0"/>
                <a:cs typeface="Times New Roman" panose="02020603050405020304" pitchFamily="18" charset="0"/>
              </a:rPr>
              <a:t>, N., &amp; </a:t>
            </a:r>
            <a:r>
              <a:rPr lang="fr-FR" altLang="fr-FR" dirty="0" err="1">
                <a:latin typeface="Times New Roman" panose="02020603050405020304" pitchFamily="18" charset="0"/>
                <a:cs typeface="Times New Roman" panose="02020603050405020304" pitchFamily="18" charset="0"/>
              </a:rPr>
              <a:t>Ghassoun</a:t>
            </a:r>
            <a:r>
              <a:rPr lang="fr-FR" altLang="fr-FR" dirty="0">
                <a:latin typeface="Times New Roman" panose="02020603050405020304" pitchFamily="18" charset="0"/>
                <a:cs typeface="Times New Roman" panose="02020603050405020304" pitchFamily="18" charset="0"/>
              </a:rPr>
              <a:t>, J. (2019). A fast and </a:t>
            </a:r>
            <a:r>
              <a:rPr lang="fr-FR" altLang="fr-FR" dirty="0" err="1">
                <a:latin typeface="Times New Roman" panose="02020603050405020304" pitchFamily="18" charset="0"/>
                <a:cs typeface="Times New Roman" panose="02020603050405020304" pitchFamily="18" charset="0"/>
              </a:rPr>
              <a:t>accurate</a:t>
            </a:r>
            <a:r>
              <a:rPr lang="fr-FR" altLang="fr-FR" dirty="0">
                <a:latin typeface="Times New Roman" panose="02020603050405020304" pitchFamily="18" charset="0"/>
                <a:cs typeface="Times New Roman" panose="02020603050405020304" pitchFamily="18" charset="0"/>
              </a:rPr>
              <a:t> </a:t>
            </a:r>
            <a:r>
              <a:rPr lang="fr-FR" altLang="fr-FR" dirty="0" err="1">
                <a:latin typeface="Times New Roman" panose="02020603050405020304" pitchFamily="18" charset="0"/>
                <a:cs typeface="Times New Roman" panose="02020603050405020304" pitchFamily="18" charset="0"/>
              </a:rPr>
              <a:t>analytical</a:t>
            </a:r>
            <a:r>
              <a:rPr lang="fr-FR" altLang="fr-FR" dirty="0">
                <a:latin typeface="Times New Roman" panose="02020603050405020304" pitchFamily="18" charset="0"/>
                <a:cs typeface="Times New Roman" panose="02020603050405020304" pitchFamily="18" charset="0"/>
              </a:rPr>
              <a:t> method for 2D dose distribution </a:t>
            </a:r>
            <a:r>
              <a:rPr lang="fr-FR" altLang="fr-FR" dirty="0" err="1">
                <a:latin typeface="Times New Roman" panose="02020603050405020304" pitchFamily="18" charset="0"/>
                <a:cs typeface="Times New Roman" panose="02020603050405020304" pitchFamily="18" charset="0"/>
              </a:rPr>
              <a:t>calculation</a:t>
            </a:r>
            <a:r>
              <a:rPr lang="fr-FR" altLang="fr-FR" dirty="0">
                <a:latin typeface="Times New Roman" panose="02020603050405020304" pitchFamily="18" charset="0"/>
                <a:cs typeface="Times New Roman" panose="02020603050405020304" pitchFamily="18" charset="0"/>
              </a:rPr>
              <a:t> </a:t>
            </a:r>
            <a:r>
              <a:rPr lang="fr-FR" altLang="fr-FR" dirty="0" err="1">
                <a:latin typeface="Times New Roman" panose="02020603050405020304" pitchFamily="18" charset="0"/>
                <a:cs typeface="Times New Roman" panose="02020603050405020304" pitchFamily="18" charset="0"/>
              </a:rPr>
              <a:t>around</a:t>
            </a:r>
            <a:r>
              <a:rPr lang="fr-FR" altLang="fr-FR" dirty="0">
                <a:latin typeface="Times New Roman" panose="02020603050405020304" pitchFamily="18" charset="0"/>
                <a:cs typeface="Times New Roman" panose="02020603050405020304" pitchFamily="18" charset="0"/>
              </a:rPr>
              <a:t> </a:t>
            </a:r>
            <a:r>
              <a:rPr lang="fr-FR" altLang="fr-FR" dirty="0" err="1">
                <a:latin typeface="Times New Roman" panose="02020603050405020304" pitchFamily="18" charset="0"/>
                <a:cs typeface="Times New Roman" panose="02020603050405020304" pitchFamily="18" charset="0"/>
              </a:rPr>
              <a:t>brachytherapy</a:t>
            </a:r>
            <a:r>
              <a:rPr lang="fr-FR" altLang="fr-FR" dirty="0">
                <a:latin typeface="Times New Roman" panose="02020603050405020304" pitchFamily="18" charset="0"/>
                <a:cs typeface="Times New Roman" panose="02020603050405020304" pitchFamily="18" charset="0"/>
              </a:rPr>
              <a:t> sources in </a:t>
            </a:r>
            <a:r>
              <a:rPr lang="fr-FR" altLang="fr-FR" dirty="0" err="1">
                <a:latin typeface="Times New Roman" panose="02020603050405020304" pitchFamily="18" charset="0"/>
                <a:cs typeface="Times New Roman" panose="02020603050405020304" pitchFamily="18" charset="0"/>
              </a:rPr>
              <a:t>various</a:t>
            </a:r>
            <a:r>
              <a:rPr lang="fr-FR" altLang="fr-FR" dirty="0">
                <a:latin typeface="Times New Roman" panose="02020603050405020304" pitchFamily="18" charset="0"/>
                <a:cs typeface="Times New Roman" panose="02020603050405020304" pitchFamily="18" charset="0"/>
              </a:rPr>
              <a:t> tissue-</a:t>
            </a:r>
            <a:r>
              <a:rPr lang="fr-FR" altLang="fr-FR" dirty="0" err="1">
                <a:latin typeface="Times New Roman" panose="02020603050405020304" pitchFamily="18" charset="0"/>
                <a:cs typeface="Times New Roman" panose="02020603050405020304" pitchFamily="18" charset="0"/>
              </a:rPr>
              <a:t>equivalent</a:t>
            </a:r>
            <a:r>
              <a:rPr lang="fr-FR" altLang="fr-FR" dirty="0">
                <a:latin typeface="Times New Roman" panose="02020603050405020304" pitchFamily="18" charset="0"/>
                <a:cs typeface="Times New Roman" panose="02020603050405020304" pitchFamily="18" charset="0"/>
              </a:rPr>
              <a:t> </a:t>
            </a:r>
            <a:r>
              <a:rPr lang="fr-FR" altLang="fr-FR" dirty="0" err="1">
                <a:latin typeface="Times New Roman" panose="02020603050405020304" pitchFamily="18" charset="0"/>
                <a:cs typeface="Times New Roman" panose="02020603050405020304" pitchFamily="18" charset="0"/>
              </a:rPr>
              <a:t>phantoms</a:t>
            </a:r>
            <a:r>
              <a:rPr lang="fr-FR" altLang="fr-FR" dirty="0">
                <a:latin typeface="Times New Roman" panose="02020603050405020304" pitchFamily="18" charset="0"/>
                <a:cs typeface="Times New Roman" panose="02020603050405020304" pitchFamily="18" charset="0"/>
              </a:rPr>
              <a:t>. </a:t>
            </a:r>
            <a:r>
              <a:rPr lang="fr-FR" altLang="fr-FR" i="1" dirty="0">
                <a:latin typeface="Times New Roman" panose="02020603050405020304" pitchFamily="18" charset="0"/>
                <a:cs typeface="Times New Roman" panose="02020603050405020304" pitchFamily="18" charset="0"/>
              </a:rPr>
              <a:t>International Journal of Radiation </a:t>
            </a:r>
            <a:r>
              <a:rPr lang="fr-FR" altLang="fr-FR" i="1" dirty="0" err="1">
                <a:latin typeface="Times New Roman" panose="02020603050405020304" pitchFamily="18" charset="0"/>
                <a:cs typeface="Times New Roman" panose="02020603050405020304" pitchFamily="18" charset="0"/>
              </a:rPr>
              <a:t>Research</a:t>
            </a:r>
            <a:r>
              <a:rPr lang="fr-FR" altLang="fr-FR" i="1" dirty="0">
                <a:latin typeface="Times New Roman" panose="02020603050405020304" pitchFamily="18" charset="0"/>
                <a:cs typeface="Times New Roman" panose="02020603050405020304" pitchFamily="18" charset="0"/>
              </a:rPr>
              <a:t>, 17</a:t>
            </a:r>
            <a:r>
              <a:rPr lang="fr-FR" altLang="fr-FR" dirty="0">
                <a:latin typeface="Times New Roman" panose="02020603050405020304" pitchFamily="18" charset="0"/>
                <a:cs typeface="Times New Roman" panose="02020603050405020304" pitchFamily="18" charset="0"/>
              </a:rPr>
              <a:t>(4), 531–540. </a:t>
            </a:r>
            <a:endParaRPr lang="en-SE" altLang="fr-FR" dirty="0">
              <a:latin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None/>
            </a:pPr>
            <a:endParaRPr lang="en-SE" altLang="fr-FR" dirty="0">
              <a:latin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None/>
            </a:pPr>
            <a:r>
              <a:rPr lang="en-SE" dirty="0">
                <a:latin typeface="Times New Roman" panose="02020603050405020304" pitchFamily="18" charset="0"/>
                <a:cs typeface="Times New Roman" panose="02020603050405020304" pitchFamily="18" charset="0"/>
              </a:rPr>
              <a:t>[4] </a:t>
            </a:r>
            <a:r>
              <a:rPr lang="fr-FR" altLang="fr-FR" dirty="0" err="1">
                <a:latin typeface="Times New Roman" panose="02020603050405020304" pitchFamily="18" charset="0"/>
                <a:cs typeface="Times New Roman" panose="02020603050405020304" pitchFamily="18" charset="0"/>
              </a:rPr>
              <a:t>Umenya</a:t>
            </a:r>
            <a:r>
              <a:rPr lang="fr-FR" altLang="fr-FR" dirty="0">
                <a:latin typeface="Times New Roman" panose="02020603050405020304" pitchFamily="18" charset="0"/>
                <a:cs typeface="Times New Roman" panose="02020603050405020304" pitchFamily="18" charset="0"/>
              </a:rPr>
              <a:t>, C. D., </a:t>
            </a:r>
            <a:r>
              <a:rPr lang="fr-FR" altLang="fr-FR" dirty="0" err="1">
                <a:latin typeface="Times New Roman" panose="02020603050405020304" pitchFamily="18" charset="0"/>
                <a:cs typeface="Times New Roman" panose="02020603050405020304" pitchFamily="18" charset="0"/>
              </a:rPr>
              <a:t>Asford</a:t>
            </a:r>
            <a:r>
              <a:rPr lang="fr-FR" altLang="fr-FR" dirty="0">
                <a:latin typeface="Times New Roman" panose="02020603050405020304" pitchFamily="18" charset="0"/>
                <a:cs typeface="Times New Roman" panose="02020603050405020304" pitchFamily="18" charset="0"/>
              </a:rPr>
              <a:t>, F. H., </a:t>
            </a:r>
            <a:r>
              <a:rPr lang="fr-FR" altLang="fr-FR" dirty="0" err="1">
                <a:latin typeface="Times New Roman" panose="02020603050405020304" pitchFamily="18" charset="0"/>
                <a:cs typeface="Times New Roman" panose="02020603050405020304" pitchFamily="18" charset="0"/>
              </a:rPr>
              <a:t>Nii</a:t>
            </a:r>
            <a:r>
              <a:rPr lang="fr-FR" altLang="fr-FR" dirty="0">
                <a:latin typeface="Times New Roman" panose="02020603050405020304" pitchFamily="18" charset="0"/>
                <a:cs typeface="Times New Roman" panose="02020603050405020304" pitchFamily="18" charset="0"/>
              </a:rPr>
              <a:t>, S., </a:t>
            </a:r>
            <a:r>
              <a:rPr lang="fr-FR" altLang="fr-FR" dirty="0" err="1">
                <a:latin typeface="Times New Roman" panose="02020603050405020304" pitchFamily="18" charset="0"/>
                <a:cs typeface="Times New Roman" panose="02020603050405020304" pitchFamily="18" charset="0"/>
              </a:rPr>
              <a:t>Agoe</a:t>
            </a:r>
            <a:r>
              <a:rPr lang="fr-FR" altLang="fr-FR" dirty="0">
                <a:latin typeface="Times New Roman" panose="02020603050405020304" pitchFamily="18" charset="0"/>
                <a:cs typeface="Times New Roman" panose="02020603050405020304" pitchFamily="18" charset="0"/>
              </a:rPr>
              <a:t>, A. T., &amp; </a:t>
            </a:r>
            <a:r>
              <a:rPr lang="fr-FR" altLang="fr-FR" dirty="0" err="1">
                <a:latin typeface="Times New Roman" panose="02020603050405020304" pitchFamily="18" charset="0"/>
                <a:cs typeface="Times New Roman" panose="02020603050405020304" pitchFamily="18" charset="0"/>
              </a:rPr>
              <a:t>Sasu</a:t>
            </a:r>
            <a:r>
              <a:rPr lang="fr-FR" altLang="fr-FR" dirty="0">
                <a:latin typeface="Times New Roman" panose="02020603050405020304" pitchFamily="18" charset="0"/>
                <a:cs typeface="Times New Roman" panose="02020603050405020304" pitchFamily="18" charset="0"/>
              </a:rPr>
              <a:t>, E. (2022). </a:t>
            </a:r>
            <a:r>
              <a:rPr lang="fr-FR" altLang="fr-FR" dirty="0" err="1">
                <a:latin typeface="Times New Roman" panose="02020603050405020304" pitchFamily="18" charset="0"/>
                <a:cs typeface="Times New Roman" panose="02020603050405020304" pitchFamily="18" charset="0"/>
              </a:rPr>
              <a:t>Implementation</a:t>
            </a:r>
            <a:r>
              <a:rPr lang="fr-FR" altLang="fr-FR" dirty="0">
                <a:latin typeface="Times New Roman" panose="02020603050405020304" pitchFamily="18" charset="0"/>
                <a:cs typeface="Times New Roman" panose="02020603050405020304" pitchFamily="18" charset="0"/>
              </a:rPr>
              <a:t> of the Sievert </a:t>
            </a:r>
            <a:r>
              <a:rPr lang="fr-FR" altLang="fr-FR" dirty="0" err="1">
                <a:latin typeface="Times New Roman" panose="02020603050405020304" pitchFamily="18" charset="0"/>
                <a:cs typeface="Times New Roman" panose="02020603050405020304" pitchFamily="18" charset="0"/>
              </a:rPr>
              <a:t>integral</a:t>
            </a:r>
            <a:r>
              <a:rPr lang="fr-FR" altLang="fr-FR" dirty="0">
                <a:latin typeface="Times New Roman" panose="02020603050405020304" pitchFamily="18" charset="0"/>
                <a:cs typeface="Times New Roman" panose="02020603050405020304" pitchFamily="18" charset="0"/>
              </a:rPr>
              <a:t> for the </a:t>
            </a:r>
            <a:r>
              <a:rPr lang="fr-FR" altLang="fr-FR" dirty="0" err="1">
                <a:latin typeface="Times New Roman" panose="02020603050405020304" pitchFamily="18" charset="0"/>
                <a:cs typeface="Times New Roman" panose="02020603050405020304" pitchFamily="18" charset="0"/>
              </a:rPr>
              <a:t>calculation</a:t>
            </a:r>
            <a:r>
              <a:rPr lang="fr-FR" altLang="fr-FR" dirty="0">
                <a:latin typeface="Times New Roman" panose="02020603050405020304" pitchFamily="18" charset="0"/>
                <a:cs typeface="Times New Roman" panose="02020603050405020304" pitchFamily="18" charset="0"/>
              </a:rPr>
              <a:t> of dose distribution </a:t>
            </a:r>
            <a:r>
              <a:rPr lang="fr-FR" altLang="fr-FR" dirty="0" err="1">
                <a:latin typeface="Times New Roman" panose="02020603050405020304" pitchFamily="18" charset="0"/>
                <a:cs typeface="Times New Roman" panose="02020603050405020304" pitchFamily="18" charset="0"/>
              </a:rPr>
              <a:t>around</a:t>
            </a:r>
            <a:r>
              <a:rPr lang="fr-FR" altLang="fr-FR" dirty="0">
                <a:latin typeface="Times New Roman" panose="02020603050405020304" pitchFamily="18" charset="0"/>
                <a:cs typeface="Times New Roman" panose="02020603050405020304" pitchFamily="18" charset="0"/>
              </a:rPr>
              <a:t> the BEBIG Co-60 high dose rate </a:t>
            </a:r>
            <a:r>
              <a:rPr lang="fr-FR" altLang="fr-FR" dirty="0" err="1">
                <a:latin typeface="Times New Roman" panose="02020603050405020304" pitchFamily="18" charset="0"/>
                <a:cs typeface="Times New Roman" panose="02020603050405020304" pitchFamily="18" charset="0"/>
              </a:rPr>
              <a:t>brachytherapy</a:t>
            </a:r>
            <a:r>
              <a:rPr lang="fr-FR" altLang="fr-FR" dirty="0">
                <a:latin typeface="Times New Roman" panose="02020603050405020304" pitchFamily="18" charset="0"/>
                <a:cs typeface="Times New Roman" panose="02020603050405020304" pitchFamily="18" charset="0"/>
              </a:rPr>
              <a:t> source. </a:t>
            </a:r>
            <a:r>
              <a:rPr lang="fr-FR" altLang="fr-FR" i="1" dirty="0">
                <a:latin typeface="Times New Roman" panose="02020603050405020304" pitchFamily="18" charset="0"/>
                <a:cs typeface="Times New Roman" panose="02020603050405020304" pitchFamily="18" charset="0"/>
              </a:rPr>
              <a:t>Polish Journal of </a:t>
            </a:r>
            <a:r>
              <a:rPr lang="fr-FR" altLang="fr-FR" i="1" dirty="0" err="1">
                <a:latin typeface="Times New Roman" panose="02020603050405020304" pitchFamily="18" charset="0"/>
                <a:cs typeface="Times New Roman" panose="02020603050405020304" pitchFamily="18" charset="0"/>
              </a:rPr>
              <a:t>Medical</a:t>
            </a:r>
            <a:r>
              <a:rPr lang="fr-FR" altLang="fr-FR" i="1" dirty="0">
                <a:latin typeface="Times New Roman" panose="02020603050405020304" pitchFamily="18" charset="0"/>
                <a:cs typeface="Times New Roman" panose="02020603050405020304" pitchFamily="18" charset="0"/>
              </a:rPr>
              <a:t> </a:t>
            </a:r>
            <a:r>
              <a:rPr lang="fr-FR" altLang="fr-FR" i="1" dirty="0" err="1">
                <a:latin typeface="Times New Roman" panose="02020603050405020304" pitchFamily="18" charset="0"/>
                <a:cs typeface="Times New Roman" panose="02020603050405020304" pitchFamily="18" charset="0"/>
              </a:rPr>
              <a:t>Physics</a:t>
            </a:r>
            <a:r>
              <a:rPr lang="fr-FR" altLang="fr-FR" i="1" dirty="0">
                <a:latin typeface="Times New Roman" panose="02020603050405020304" pitchFamily="18" charset="0"/>
                <a:cs typeface="Times New Roman" panose="02020603050405020304" pitchFamily="18" charset="0"/>
              </a:rPr>
              <a:t> and Engineering, 28</a:t>
            </a:r>
            <a:r>
              <a:rPr lang="fr-FR" altLang="fr-FR" dirty="0">
                <a:latin typeface="Times New Roman" panose="02020603050405020304" pitchFamily="18" charset="0"/>
                <a:cs typeface="Times New Roman" panose="02020603050405020304" pitchFamily="18" charset="0"/>
              </a:rPr>
              <a:t>(2), 90–98. </a:t>
            </a:r>
            <a:endParaRPr lang="en-SE" dirty="0"/>
          </a:p>
          <a:p>
            <a:endParaRPr lang="fr-FR" dirty="0"/>
          </a:p>
        </p:txBody>
      </p:sp>
      <p:sp>
        <p:nvSpPr>
          <p:cNvPr id="6" name="Rectangle 5">
            <a:extLst>
              <a:ext uri="{FF2B5EF4-FFF2-40B4-BE49-F238E27FC236}">
                <a16:creationId xmlns:a16="http://schemas.microsoft.com/office/drawing/2014/main" id="{8CA1FA08-DB59-CEE5-5BEA-B5D642EB69F0}"/>
              </a:ext>
            </a:extLst>
          </p:cNvPr>
          <p:cNvSpPr/>
          <p:nvPr/>
        </p:nvSpPr>
        <p:spPr>
          <a:xfrm>
            <a:off x="-291548" y="-172278"/>
            <a:ext cx="11396870" cy="22816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SE" sz="11500" b="1" dirty="0">
                <a:ln w="0"/>
                <a: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REFERENCES</a:t>
            </a:r>
            <a:endParaRPr lang="fr-FR" sz="11500" b="1" dirty="0">
              <a:ln w="0"/>
              <a: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a:blip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148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FD1D85-F016-CC9E-D623-56024C89523A}"/>
              </a:ext>
            </a:extLst>
          </p:cNvPr>
          <p:cNvPicPr>
            <a:picLocks noChangeAspect="1"/>
          </p:cNvPicPr>
          <p:nvPr/>
        </p:nvPicPr>
        <p:blipFill>
          <a:blip r:embed="rId2"/>
          <a:stretch>
            <a:fillRect/>
          </a:stretch>
        </p:blipFill>
        <p:spPr>
          <a:xfrm>
            <a:off x="119270" y="-17611"/>
            <a:ext cx="12072730" cy="6875611"/>
          </a:xfrm>
          <a:prstGeom prst="rect">
            <a:avLst/>
          </a:prstGeom>
        </p:spPr>
      </p:pic>
      <p:pic>
        <p:nvPicPr>
          <p:cNvPr id="1026" name="Picture 2" descr="Cancer Treatment with Brachytherapy (Medical Animation)">
            <a:extLst>
              <a:ext uri="{FF2B5EF4-FFF2-40B4-BE49-F238E27FC236}">
                <a16:creationId xmlns:a16="http://schemas.microsoft.com/office/drawing/2014/main" id="{561F32E4-B515-6C13-CC22-5098D4A5C1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810" y="1113183"/>
            <a:ext cx="5307936" cy="29857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traluminal Brachytherapy">
            <a:extLst>
              <a:ext uri="{FF2B5EF4-FFF2-40B4-BE49-F238E27FC236}">
                <a16:creationId xmlns:a16="http://schemas.microsoft.com/office/drawing/2014/main" id="{8B7E21D8-250B-5DF5-86EB-FBB8A0C8F5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3321" y="994325"/>
            <a:ext cx="4627763" cy="34663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AA70F95-84E8-772F-7EBC-55319340D59A}"/>
              </a:ext>
            </a:extLst>
          </p:cNvPr>
          <p:cNvSpPr txBox="1"/>
          <p:nvPr/>
        </p:nvSpPr>
        <p:spPr>
          <a:xfrm>
            <a:off x="2880361" y="4862382"/>
            <a:ext cx="6094674" cy="1200329"/>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Brachytherapy is a form of internal radiotherapy in which sealed radioactive sources are placed inside or very close to the tumor, delivering a high radiation dose to the target while sparing surrounding healthy tissues</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(Gholami et al., 2016).</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3590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13A3CD-4AFA-E586-B9AC-9BFDF58F8812}"/>
              </a:ext>
            </a:extLst>
          </p:cNvPr>
          <p:cNvPicPr>
            <a:picLocks noChangeAspect="1"/>
          </p:cNvPicPr>
          <p:nvPr/>
        </p:nvPicPr>
        <p:blipFill>
          <a:blip r:embed="rId2"/>
          <a:stretch>
            <a:fillRect/>
          </a:stretch>
        </p:blipFill>
        <p:spPr>
          <a:xfrm>
            <a:off x="-225287" y="0"/>
            <a:ext cx="12417287" cy="6875611"/>
          </a:xfrm>
          <a:prstGeom prst="rect">
            <a:avLst/>
          </a:prstGeom>
        </p:spPr>
      </p:pic>
      <p:pic>
        <p:nvPicPr>
          <p:cNvPr id="5" name="Picture 4">
            <a:extLst>
              <a:ext uri="{FF2B5EF4-FFF2-40B4-BE49-F238E27FC236}">
                <a16:creationId xmlns:a16="http://schemas.microsoft.com/office/drawing/2014/main" id="{E5B4E550-7D9C-6C7E-1147-42F012DACC14}"/>
              </a:ext>
            </a:extLst>
          </p:cNvPr>
          <p:cNvPicPr>
            <a:picLocks noChangeAspect="1"/>
          </p:cNvPicPr>
          <p:nvPr/>
        </p:nvPicPr>
        <p:blipFill>
          <a:blip r:embed="rId3"/>
          <a:srcRect l="14029"/>
          <a:stretch/>
        </p:blipFill>
        <p:spPr>
          <a:xfrm>
            <a:off x="-63316" y="3098117"/>
            <a:ext cx="9245601" cy="1457070"/>
          </a:xfrm>
          <a:prstGeom prst="rect">
            <a:avLst/>
          </a:prstGeom>
        </p:spPr>
      </p:pic>
      <p:sp>
        <p:nvSpPr>
          <p:cNvPr id="4" name="AutoShape 2">
            <a:extLst>
              <a:ext uri="{FF2B5EF4-FFF2-40B4-BE49-F238E27FC236}">
                <a16:creationId xmlns:a16="http://schemas.microsoft.com/office/drawing/2014/main" id="{5321AD31-3916-E0C2-AA57-B496C08BD23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Rectangle 7">
            <a:extLst>
              <a:ext uri="{FF2B5EF4-FFF2-40B4-BE49-F238E27FC236}">
                <a16:creationId xmlns:a16="http://schemas.microsoft.com/office/drawing/2014/main" id="{258EB607-E3FB-1865-99C5-B3A6C8EBB9DD}"/>
              </a:ext>
            </a:extLst>
          </p:cNvPr>
          <p:cNvSpPr/>
          <p:nvPr/>
        </p:nvSpPr>
        <p:spPr>
          <a:xfrm>
            <a:off x="1379490" y="3305705"/>
            <a:ext cx="6705600" cy="1088496"/>
          </a:xfrm>
          <a:prstGeom prst="rect">
            <a:avLst/>
          </a:prstGeom>
          <a:solidFill>
            <a:srgbClr val="00B0F0"/>
          </a:solid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Picture 5">
            <a:extLst>
              <a:ext uri="{FF2B5EF4-FFF2-40B4-BE49-F238E27FC236}">
                <a16:creationId xmlns:a16="http://schemas.microsoft.com/office/drawing/2014/main" id="{1CA20911-DD30-55CA-53AE-E164EC99F307}"/>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Lst>
          </a:blip>
          <a:srcRect t="26240" b="40525"/>
          <a:stretch/>
        </p:blipFill>
        <p:spPr>
          <a:xfrm>
            <a:off x="1727828" y="3420533"/>
            <a:ext cx="6230792" cy="855129"/>
          </a:xfrm>
          <a:prstGeom prst="rect">
            <a:avLst/>
          </a:prstGeom>
        </p:spPr>
      </p:pic>
      <p:cxnSp>
        <p:nvCxnSpPr>
          <p:cNvPr id="13" name="Straight Connector 12">
            <a:extLst>
              <a:ext uri="{FF2B5EF4-FFF2-40B4-BE49-F238E27FC236}">
                <a16:creationId xmlns:a16="http://schemas.microsoft.com/office/drawing/2014/main" id="{6A8C25AE-B3C6-B87C-93A8-6BEEA16ADC57}"/>
              </a:ext>
            </a:extLst>
          </p:cNvPr>
          <p:cNvCxnSpPr>
            <a:cxnSpLocks/>
          </p:cNvCxnSpPr>
          <p:nvPr/>
        </p:nvCxnSpPr>
        <p:spPr>
          <a:xfrm flipV="1">
            <a:off x="1219200" y="3092396"/>
            <a:ext cx="9431867" cy="318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9784936-9E58-F8BD-464B-4CB444FF52FD}"/>
              </a:ext>
            </a:extLst>
          </p:cNvPr>
          <p:cNvCxnSpPr>
            <a:cxnSpLocks/>
          </p:cNvCxnSpPr>
          <p:nvPr/>
        </p:nvCxnSpPr>
        <p:spPr>
          <a:xfrm>
            <a:off x="1312333" y="3297237"/>
            <a:ext cx="8915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74C7BFA-558D-3024-9226-6335C54D4F4C}"/>
              </a:ext>
            </a:extLst>
          </p:cNvPr>
          <p:cNvCxnSpPr>
            <a:cxnSpLocks/>
          </p:cNvCxnSpPr>
          <p:nvPr/>
        </p:nvCxnSpPr>
        <p:spPr>
          <a:xfrm flipV="1">
            <a:off x="1464733" y="3429000"/>
            <a:ext cx="8390467" cy="206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C796FE2-4F32-F503-37DA-3CA1BC966B05}"/>
              </a:ext>
            </a:extLst>
          </p:cNvPr>
          <p:cNvCxnSpPr>
            <a:cxnSpLocks/>
          </p:cNvCxnSpPr>
          <p:nvPr/>
        </p:nvCxnSpPr>
        <p:spPr>
          <a:xfrm>
            <a:off x="10651067" y="3061732"/>
            <a:ext cx="0" cy="152984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FD89C43-334E-8E9F-934F-DDF1363F3A41}"/>
              </a:ext>
            </a:extLst>
          </p:cNvPr>
          <p:cNvCxnSpPr>
            <a:cxnSpLocks/>
          </p:cNvCxnSpPr>
          <p:nvPr/>
        </p:nvCxnSpPr>
        <p:spPr>
          <a:xfrm>
            <a:off x="9939867" y="3283465"/>
            <a:ext cx="0" cy="27413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920AB4E-2FC6-6E62-5B64-708BA1549A5E}"/>
              </a:ext>
            </a:extLst>
          </p:cNvPr>
          <p:cNvCxnSpPr>
            <a:cxnSpLocks/>
          </p:cNvCxnSpPr>
          <p:nvPr/>
        </p:nvCxnSpPr>
        <p:spPr>
          <a:xfrm>
            <a:off x="1320800" y="4591573"/>
            <a:ext cx="9245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833BE17-1A0B-EB29-2BB2-F32A76F31822}"/>
              </a:ext>
            </a:extLst>
          </p:cNvPr>
          <p:cNvCxnSpPr/>
          <p:nvPr/>
        </p:nvCxnSpPr>
        <p:spPr>
          <a:xfrm>
            <a:off x="10227733" y="3075463"/>
            <a:ext cx="0" cy="27413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F65FF7E-6105-18C3-27C7-509F8ECCEFCA}"/>
              </a:ext>
            </a:extLst>
          </p:cNvPr>
          <p:cNvSpPr txBox="1"/>
          <p:nvPr/>
        </p:nvSpPr>
        <p:spPr>
          <a:xfrm>
            <a:off x="10625667" y="4060218"/>
            <a:ext cx="1083733" cy="430887"/>
          </a:xfrm>
          <a:prstGeom prst="rect">
            <a:avLst/>
          </a:prstGeom>
          <a:noFill/>
        </p:spPr>
        <p:txBody>
          <a:bodyPr wrap="square" rtlCol="0">
            <a:spAutoFit/>
          </a:bodyPr>
          <a:lstStyle/>
          <a:p>
            <a:r>
              <a:rPr lang="fr-FR" sz="1100" dirty="0"/>
              <a:t>D</a:t>
            </a:r>
            <a:r>
              <a:rPr lang="en-SE" sz="1100" dirty="0" err="1"/>
              <a:t>iametre</a:t>
            </a:r>
            <a:r>
              <a:rPr lang="en-SE" sz="1100" dirty="0"/>
              <a:t> total =2,5 mm </a:t>
            </a:r>
            <a:endParaRPr lang="fr-FR" sz="1100" dirty="0"/>
          </a:p>
        </p:txBody>
      </p:sp>
      <p:sp>
        <p:nvSpPr>
          <p:cNvPr id="30" name="TextBox 29">
            <a:extLst>
              <a:ext uri="{FF2B5EF4-FFF2-40B4-BE49-F238E27FC236}">
                <a16:creationId xmlns:a16="http://schemas.microsoft.com/office/drawing/2014/main" id="{567837DC-340B-73EC-58C0-707506108ADA}"/>
              </a:ext>
            </a:extLst>
          </p:cNvPr>
          <p:cNvSpPr txBox="1"/>
          <p:nvPr/>
        </p:nvSpPr>
        <p:spPr>
          <a:xfrm>
            <a:off x="9525000" y="3518745"/>
            <a:ext cx="1083733" cy="261610"/>
          </a:xfrm>
          <a:prstGeom prst="rect">
            <a:avLst/>
          </a:prstGeom>
          <a:noFill/>
        </p:spPr>
        <p:txBody>
          <a:bodyPr wrap="square" rtlCol="0">
            <a:spAutoFit/>
          </a:bodyPr>
          <a:lstStyle/>
          <a:p>
            <a:r>
              <a:rPr lang="en-SE" sz="1100" dirty="0"/>
              <a:t>AIR = 0,5mm </a:t>
            </a:r>
            <a:endParaRPr lang="fr-FR" sz="1100" dirty="0"/>
          </a:p>
        </p:txBody>
      </p:sp>
      <p:sp>
        <p:nvSpPr>
          <p:cNvPr id="31" name="TextBox 30">
            <a:extLst>
              <a:ext uri="{FF2B5EF4-FFF2-40B4-BE49-F238E27FC236}">
                <a16:creationId xmlns:a16="http://schemas.microsoft.com/office/drawing/2014/main" id="{FB12021A-C101-8563-1249-C7B82F041282}"/>
              </a:ext>
            </a:extLst>
          </p:cNvPr>
          <p:cNvSpPr txBox="1"/>
          <p:nvPr/>
        </p:nvSpPr>
        <p:spPr>
          <a:xfrm>
            <a:off x="9118601" y="2811417"/>
            <a:ext cx="2235199" cy="261610"/>
          </a:xfrm>
          <a:prstGeom prst="rect">
            <a:avLst/>
          </a:prstGeom>
          <a:noFill/>
        </p:spPr>
        <p:txBody>
          <a:bodyPr wrap="square" rtlCol="0">
            <a:spAutoFit/>
          </a:bodyPr>
          <a:lstStyle/>
          <a:p>
            <a:r>
              <a:rPr lang="fr-FR" sz="1100" dirty="0"/>
              <a:t>P</a:t>
            </a:r>
            <a:r>
              <a:rPr lang="en-SE" sz="1100" dirty="0" err="1"/>
              <a:t>arpoi</a:t>
            </a:r>
            <a:r>
              <a:rPr lang="en-SE" sz="1100" dirty="0"/>
              <a:t> de </a:t>
            </a:r>
            <a:r>
              <a:rPr lang="en-SE" sz="1100" dirty="0" err="1"/>
              <a:t>lapplicateur</a:t>
            </a:r>
            <a:r>
              <a:rPr lang="en-SE" sz="1100" dirty="0"/>
              <a:t> 0,25 mm </a:t>
            </a:r>
            <a:endParaRPr lang="fr-FR" sz="1100" dirty="0"/>
          </a:p>
        </p:txBody>
      </p:sp>
    </p:spTree>
    <p:extLst>
      <p:ext uri="{BB962C8B-B14F-4D97-AF65-F5344CB8AC3E}">
        <p14:creationId xmlns:p14="http://schemas.microsoft.com/office/powerpoint/2010/main" val="2023100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EADFC-DF5E-C0CE-FA45-AF58CB3D3251}"/>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80F9B926-1E0F-27BE-B64F-20A012797882}"/>
              </a:ext>
            </a:extLst>
          </p:cNvPr>
          <p:cNvPicPr>
            <a:picLocks noChangeAspect="1"/>
          </p:cNvPicPr>
          <p:nvPr/>
        </p:nvPicPr>
        <p:blipFill>
          <a:blip r:embed="rId2"/>
          <a:stretch>
            <a:fillRect/>
          </a:stretch>
        </p:blipFill>
        <p:spPr>
          <a:xfrm>
            <a:off x="40816" y="0"/>
            <a:ext cx="12151184" cy="6875611"/>
          </a:xfrm>
          <a:prstGeom prst="rect">
            <a:avLst/>
          </a:prstGeom>
        </p:spPr>
      </p:pic>
      <p:grpSp>
        <p:nvGrpSpPr>
          <p:cNvPr id="9" name="Group 8">
            <a:extLst>
              <a:ext uri="{FF2B5EF4-FFF2-40B4-BE49-F238E27FC236}">
                <a16:creationId xmlns:a16="http://schemas.microsoft.com/office/drawing/2014/main" id="{FF2A9C3A-D539-1567-2D8D-3465185E4A62}"/>
              </a:ext>
            </a:extLst>
          </p:cNvPr>
          <p:cNvGrpSpPr/>
          <p:nvPr/>
        </p:nvGrpSpPr>
        <p:grpSpPr>
          <a:xfrm>
            <a:off x="420625" y="1751076"/>
            <a:ext cx="6304598" cy="3355848"/>
            <a:chOff x="1080707" y="1344168"/>
            <a:chExt cx="6238875" cy="2524506"/>
          </a:xfrm>
        </p:grpSpPr>
        <p:pic>
          <p:nvPicPr>
            <p:cNvPr id="2050" name="Picture 2" descr="Beat Cancer with Radiation: Your Easy Guide">
              <a:extLst>
                <a:ext uri="{FF2B5EF4-FFF2-40B4-BE49-F238E27FC236}">
                  <a16:creationId xmlns:a16="http://schemas.microsoft.com/office/drawing/2014/main" id="{225D7889-9428-733A-AE61-FB20274BDE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047"/>
            <a:stretch/>
          </p:blipFill>
          <p:spPr bwMode="auto">
            <a:xfrm>
              <a:off x="1080707" y="1344168"/>
              <a:ext cx="6238875" cy="25245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eat Cancer with Radiation: Your Easy Guide">
              <a:extLst>
                <a:ext uri="{FF2B5EF4-FFF2-40B4-BE49-F238E27FC236}">
                  <a16:creationId xmlns:a16="http://schemas.microsoft.com/office/drawing/2014/main" id="{D2971E6B-80E5-6B12-469D-AB7DFB04EF7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35" t="44635" r="56156" b="28824"/>
            <a:stretch/>
          </p:blipFill>
          <p:spPr bwMode="auto">
            <a:xfrm flipH="1">
              <a:off x="2157984" y="2075688"/>
              <a:ext cx="1545336" cy="859536"/>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a:extLst>
              <a:ext uri="{FF2B5EF4-FFF2-40B4-BE49-F238E27FC236}">
                <a16:creationId xmlns:a16="http://schemas.microsoft.com/office/drawing/2014/main" id="{1A8EFC4C-C27B-82D8-8A3D-09B05D53AE3D}"/>
              </a:ext>
            </a:extLst>
          </p:cNvPr>
          <p:cNvSpPr txBox="1"/>
          <p:nvPr/>
        </p:nvSpPr>
        <p:spPr>
          <a:xfrm>
            <a:off x="7068312" y="2413337"/>
            <a:ext cx="4459986" cy="2031325"/>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High Dose Rate (HDR) brachytherapy plays a crucial role in the radiotherapeutic management of cancer. When combined with external beam radiotherapy (EBRT), it has been shown to yield superior clinical outcomes compared to EBRT alone, particularly for localized cancers</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98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1966D-4AAB-FA7B-A799-185AA3458396}"/>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1FAD0FC-71B3-FBA9-3EDC-7729B23B0742}"/>
              </a:ext>
            </a:extLst>
          </p:cNvPr>
          <p:cNvPicPr>
            <a:picLocks noChangeAspect="1"/>
          </p:cNvPicPr>
          <p:nvPr/>
        </p:nvPicPr>
        <p:blipFill>
          <a:blip r:embed="rId2"/>
          <a:stretch>
            <a:fillRect/>
          </a:stretch>
        </p:blipFill>
        <p:spPr>
          <a:xfrm>
            <a:off x="119270" y="-17611"/>
            <a:ext cx="12072730" cy="6875611"/>
          </a:xfrm>
          <a:prstGeom prst="rect">
            <a:avLst/>
          </a:prstGeom>
        </p:spPr>
      </p:pic>
      <p:pic>
        <p:nvPicPr>
          <p:cNvPr id="5" name="Picture 4">
            <a:extLst>
              <a:ext uri="{FF2B5EF4-FFF2-40B4-BE49-F238E27FC236}">
                <a16:creationId xmlns:a16="http://schemas.microsoft.com/office/drawing/2014/main" id="{127E991F-2375-2BB6-14B8-5D52FEE7D677}"/>
              </a:ext>
            </a:extLst>
          </p:cNvPr>
          <p:cNvPicPr>
            <a:picLocks noChangeAspect="1"/>
          </p:cNvPicPr>
          <p:nvPr/>
        </p:nvPicPr>
        <p:blipFill>
          <a:blip r:embed="rId3"/>
          <a:srcRect l="7125" t="11734" b="11067"/>
          <a:stretch/>
        </p:blipFill>
        <p:spPr>
          <a:xfrm>
            <a:off x="125418" y="2902088"/>
            <a:ext cx="3053093" cy="2153822"/>
          </a:xfrm>
          <a:prstGeom prst="rect">
            <a:avLst/>
          </a:prstGeom>
        </p:spPr>
      </p:pic>
      <p:pic>
        <p:nvPicPr>
          <p:cNvPr id="3074" name="Picture 2" descr="SagiNova®">
            <a:extLst>
              <a:ext uri="{FF2B5EF4-FFF2-40B4-BE49-F238E27FC236}">
                <a16:creationId xmlns:a16="http://schemas.microsoft.com/office/drawing/2014/main" id="{F71766FA-352B-D0FF-B00B-977E2037C6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1537" y="236959"/>
            <a:ext cx="2875884" cy="19945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C980A3D0-C1E8-D10F-970E-E8B63CAD1A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8511" y="2321646"/>
            <a:ext cx="3116230" cy="4686813"/>
          </a:xfrm>
          <a:prstGeom prst="rect">
            <a:avLst/>
          </a:prstGeom>
          <a:effectLst>
            <a:glow rad="139700">
              <a:schemeClr val="accent4">
                <a:satMod val="175000"/>
                <a:alpha val="40000"/>
              </a:schemeClr>
            </a:glow>
          </a:effectLst>
        </p:spPr>
      </p:pic>
      <p:pic>
        <p:nvPicPr>
          <p:cNvPr id="3084" name="Picture 12" descr="Treatment Delivery - Oncology Systems Limited">
            <a:extLst>
              <a:ext uri="{FF2B5EF4-FFF2-40B4-BE49-F238E27FC236}">
                <a16:creationId xmlns:a16="http://schemas.microsoft.com/office/drawing/2014/main" id="{839D7557-84D8-BBF9-3FE1-FAEB95A6EC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72625" y="59015"/>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Brach y therap y Applicator G uide 20 20 Brach y therap y Applicator and A  ccessory G uide 20 17">
            <a:extLst>
              <a:ext uri="{FF2B5EF4-FFF2-40B4-BE49-F238E27FC236}">
                <a16:creationId xmlns:a16="http://schemas.microsoft.com/office/drawing/2014/main" id="{7701F300-026E-E039-FE9C-EE8C9F4501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3259" y="59015"/>
            <a:ext cx="2313084" cy="280064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F73061A3-1116-9CC3-F2EE-E51D0E0B6AFF}"/>
              </a:ext>
            </a:extLst>
          </p:cNvPr>
          <p:cNvSpPr txBox="1"/>
          <p:nvPr/>
        </p:nvSpPr>
        <p:spPr>
          <a:xfrm>
            <a:off x="6653988" y="3707476"/>
            <a:ext cx="4310499" cy="1477328"/>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An </a:t>
            </a:r>
            <a:r>
              <a:rPr lang="en-US" dirty="0" err="1">
                <a:latin typeface="Times New Roman" panose="02020603050405020304" pitchFamily="18" charset="0"/>
                <a:cs typeface="Times New Roman" panose="02020603050405020304" pitchFamily="18" charset="0"/>
              </a:rPr>
              <a:t>afterloader</a:t>
            </a:r>
            <a:r>
              <a:rPr lang="en-US" dirty="0">
                <a:latin typeface="Times New Roman" panose="02020603050405020304" pitchFamily="18" charset="0"/>
                <a:cs typeface="Times New Roman" panose="02020603050405020304" pitchFamily="18" charset="0"/>
              </a:rPr>
              <a:t> is a device used in brachytherapy to remotely position and control radioactive sources within applicators placed in or near the treatment site</a:t>
            </a:r>
            <a:r>
              <a:rPr lang="en-SE" dirty="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p:txBody>
      </p:sp>
      <p:pic>
        <p:nvPicPr>
          <p:cNvPr id="2" name="Picture 4" descr="BEBIG – WOmed – Medtreq">
            <a:extLst>
              <a:ext uri="{FF2B5EF4-FFF2-40B4-BE49-F238E27FC236}">
                <a16:creationId xmlns:a16="http://schemas.microsoft.com/office/drawing/2014/main" id="{8D88744E-E651-12A7-7515-2368434C0F9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022" t="64034" r="67170" b="1266"/>
          <a:stretch/>
        </p:blipFill>
        <p:spPr bwMode="auto">
          <a:xfrm>
            <a:off x="473653" y="234103"/>
            <a:ext cx="2897871" cy="23342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Preliminary Experience with Electronic Brachytherapy in the Treatment of  Locally Advanced Cervical Carcinoma">
            <a:extLst>
              <a:ext uri="{FF2B5EF4-FFF2-40B4-BE49-F238E27FC236}">
                <a16:creationId xmlns:a16="http://schemas.microsoft.com/office/drawing/2014/main" id="{00D325D7-FE69-2202-E66B-E554BBB5FF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72625" y="1825943"/>
            <a:ext cx="2722956" cy="1137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8080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8244F6-D9EE-E43F-8FAF-C2AE961287E9}"/>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05485163-89F6-0B8E-42DF-286527B959B8}"/>
              </a:ext>
            </a:extLst>
          </p:cNvPr>
          <p:cNvPicPr>
            <a:picLocks noChangeAspect="1"/>
          </p:cNvPicPr>
          <p:nvPr/>
        </p:nvPicPr>
        <p:blipFill>
          <a:blip r:embed="rId2"/>
          <a:stretch>
            <a:fillRect/>
          </a:stretch>
        </p:blipFill>
        <p:spPr>
          <a:xfrm>
            <a:off x="119270" y="-17611"/>
            <a:ext cx="12072730" cy="6875611"/>
          </a:xfrm>
          <a:prstGeom prst="rect">
            <a:avLst/>
          </a:prstGeom>
        </p:spPr>
      </p:pic>
      <p:pic>
        <p:nvPicPr>
          <p:cNvPr id="5" name="Picture 4">
            <a:extLst>
              <a:ext uri="{FF2B5EF4-FFF2-40B4-BE49-F238E27FC236}">
                <a16:creationId xmlns:a16="http://schemas.microsoft.com/office/drawing/2014/main" id="{FCC28E8A-8596-B114-1DDF-9A0B6BF00C34}"/>
              </a:ext>
            </a:extLst>
          </p:cNvPr>
          <p:cNvPicPr>
            <a:picLocks noChangeAspect="1"/>
          </p:cNvPicPr>
          <p:nvPr/>
        </p:nvPicPr>
        <p:blipFill>
          <a:blip r:embed="rId3"/>
          <a:srcRect l="7125" t="11734" b="11067"/>
          <a:stretch/>
        </p:blipFill>
        <p:spPr>
          <a:xfrm>
            <a:off x="1245716" y="3293628"/>
            <a:ext cx="5848524" cy="3108264"/>
          </a:xfrm>
          <a:prstGeom prst="rect">
            <a:avLst/>
          </a:prstGeom>
          <a:effectLst>
            <a:glow rad="139700">
              <a:schemeClr val="accent4">
                <a:satMod val="175000"/>
                <a:alpha val="40000"/>
              </a:schemeClr>
            </a:glow>
          </a:effectLst>
        </p:spPr>
      </p:pic>
      <p:sp>
        <p:nvSpPr>
          <p:cNvPr id="6" name="TextBox 5">
            <a:extLst>
              <a:ext uri="{FF2B5EF4-FFF2-40B4-BE49-F238E27FC236}">
                <a16:creationId xmlns:a16="http://schemas.microsoft.com/office/drawing/2014/main" id="{53E68543-745B-6679-873D-0DB7B4BE573D}"/>
              </a:ext>
            </a:extLst>
          </p:cNvPr>
          <p:cNvSpPr txBox="1"/>
          <p:nvPr/>
        </p:nvSpPr>
        <p:spPr>
          <a:xfrm>
            <a:off x="7313046" y="3786319"/>
            <a:ext cx="2794617" cy="923330"/>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Inside the </a:t>
            </a:r>
            <a:r>
              <a:rPr lang="en-US" dirty="0" err="1">
                <a:latin typeface="Times New Roman" panose="02020603050405020304" pitchFamily="18" charset="0"/>
                <a:cs typeface="Times New Roman" panose="02020603050405020304" pitchFamily="18" charset="0"/>
              </a:rPr>
              <a:t>afterloader</a:t>
            </a:r>
            <a:r>
              <a:rPr lang="en-US" dirty="0">
                <a:latin typeface="Times New Roman" panose="02020603050405020304" pitchFamily="18" charset="0"/>
                <a:cs typeface="Times New Roman" panose="02020603050405020304" pitchFamily="18" charset="0"/>
              </a:rPr>
              <a:t>, there is a radioactive source such as Ir-192 or Cobalt-60.</a:t>
            </a:r>
            <a:endParaRPr lang="fr-FR" dirty="0">
              <a:latin typeface="Times New Roman" panose="02020603050405020304" pitchFamily="18" charset="0"/>
              <a:cs typeface="Times New Roman" panose="02020603050405020304" pitchFamily="18" charset="0"/>
            </a:endParaRPr>
          </a:p>
        </p:txBody>
      </p:sp>
      <p:pic>
        <p:nvPicPr>
          <p:cNvPr id="8" name="Picture 2" descr="SagiNova®">
            <a:extLst>
              <a:ext uri="{FF2B5EF4-FFF2-40B4-BE49-F238E27FC236}">
                <a16:creationId xmlns:a16="http://schemas.microsoft.com/office/drawing/2014/main" id="{8FE3D1C9-DEB8-9F5F-09A1-1D5D85304B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1537" y="236959"/>
            <a:ext cx="2875884" cy="199452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Treatment Delivery - Oncology Systems Limited">
            <a:extLst>
              <a:ext uri="{FF2B5EF4-FFF2-40B4-BE49-F238E27FC236}">
                <a16:creationId xmlns:a16="http://schemas.microsoft.com/office/drawing/2014/main" id="{F91B5837-8E53-3E6A-047E-D0ED9264BD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2625" y="3355"/>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Brach y therap y Applicator G uide 20 20 Brach y therap y Applicator and A  ccessory G uide 20 17">
            <a:extLst>
              <a:ext uri="{FF2B5EF4-FFF2-40B4-BE49-F238E27FC236}">
                <a16:creationId xmlns:a16="http://schemas.microsoft.com/office/drawing/2014/main" id="{589D1BD5-6FE4-12DB-42B6-50198C426E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3259" y="59015"/>
            <a:ext cx="2313084" cy="28006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BEBIG – WOmed – Medtreq">
            <a:extLst>
              <a:ext uri="{FF2B5EF4-FFF2-40B4-BE49-F238E27FC236}">
                <a16:creationId xmlns:a16="http://schemas.microsoft.com/office/drawing/2014/main" id="{14E83615-1FDF-92C0-00B4-820A4551347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022" t="64034" r="67170" b="1266"/>
          <a:stretch/>
        </p:blipFill>
        <p:spPr bwMode="auto">
          <a:xfrm>
            <a:off x="473653" y="234103"/>
            <a:ext cx="2897871" cy="233420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reliminary Experience with Electronic Brachytherapy in the Treatment of  Locally Advanced Cervical Carcinoma">
            <a:extLst>
              <a:ext uri="{FF2B5EF4-FFF2-40B4-BE49-F238E27FC236}">
                <a16:creationId xmlns:a16="http://schemas.microsoft.com/office/drawing/2014/main" id="{19373500-5650-BEDA-8E80-A02E7A58F6E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572625" y="1746430"/>
            <a:ext cx="2722956" cy="1137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4966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A3CFA-E283-473C-10CF-236B100A200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A049B8F-2ED6-D5F3-F1C7-D9B6BCDB4020}"/>
              </a:ext>
            </a:extLst>
          </p:cNvPr>
          <p:cNvPicPr>
            <a:picLocks noChangeAspect="1"/>
          </p:cNvPicPr>
          <p:nvPr/>
        </p:nvPicPr>
        <p:blipFill>
          <a:blip r:embed="rId2"/>
          <a:stretch>
            <a:fillRect/>
          </a:stretch>
        </p:blipFill>
        <p:spPr>
          <a:xfrm>
            <a:off x="40816" y="0"/>
            <a:ext cx="12151184" cy="6875611"/>
          </a:xfrm>
          <a:prstGeom prst="rect">
            <a:avLst/>
          </a:prstGeom>
        </p:spPr>
      </p:pic>
      <p:pic>
        <p:nvPicPr>
          <p:cNvPr id="8" name="Picture 2" descr="SagiNova®">
            <a:extLst>
              <a:ext uri="{FF2B5EF4-FFF2-40B4-BE49-F238E27FC236}">
                <a16:creationId xmlns:a16="http://schemas.microsoft.com/office/drawing/2014/main" id="{46F85CFC-2BF5-883C-85A9-4192D6B2C9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296896" cy="2980049"/>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 name="Picture 12" descr="Treatment Delivery - Oncology Systems Limited">
            <a:extLst>
              <a:ext uri="{FF2B5EF4-FFF2-40B4-BE49-F238E27FC236}">
                <a16:creationId xmlns:a16="http://schemas.microsoft.com/office/drawing/2014/main" id="{E2B16A45-6202-6B3B-16E7-DE0E87518A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2625" y="3355"/>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Brach y therap y Applicator G uide 20 20 Brach y therap y Applicator and A  ccessory G uide 20 17">
            <a:extLst>
              <a:ext uri="{FF2B5EF4-FFF2-40B4-BE49-F238E27FC236}">
                <a16:creationId xmlns:a16="http://schemas.microsoft.com/office/drawing/2014/main" id="{8F58E782-985F-6C4F-2EB5-D1E9D8ABD8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3259" y="59015"/>
            <a:ext cx="2313084" cy="28006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BEBIG – WOmed – Medtreq">
            <a:extLst>
              <a:ext uri="{FF2B5EF4-FFF2-40B4-BE49-F238E27FC236}">
                <a16:creationId xmlns:a16="http://schemas.microsoft.com/office/drawing/2014/main" id="{3CF85D5E-5056-AA85-C01C-DE0FDCD049E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022" t="64034" r="67170" b="1266"/>
          <a:stretch/>
        </p:blipFill>
        <p:spPr bwMode="auto">
          <a:xfrm>
            <a:off x="4355085" y="3324423"/>
            <a:ext cx="3957644" cy="3187840"/>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13" name="Picture 12" descr="Preliminary Experience with Electronic Brachytherapy in the Treatment of  Locally Advanced Cervical Carcinoma">
            <a:extLst>
              <a:ext uri="{FF2B5EF4-FFF2-40B4-BE49-F238E27FC236}">
                <a16:creationId xmlns:a16="http://schemas.microsoft.com/office/drawing/2014/main" id="{EE549C8C-B751-AAEB-0B97-6F0E930FA4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72625" y="1746430"/>
            <a:ext cx="2722956" cy="11375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CA90072-BC54-F715-785A-C295BD7A9A6B}"/>
              </a:ext>
            </a:extLst>
          </p:cNvPr>
          <p:cNvSpPr txBox="1"/>
          <p:nvPr/>
        </p:nvSpPr>
        <p:spPr>
          <a:xfrm>
            <a:off x="1421536" y="2168712"/>
            <a:ext cx="4060465" cy="923330"/>
          </a:xfrm>
          <a:prstGeom prst="rect">
            <a:avLst/>
          </a:prstGeom>
          <a:noFill/>
        </p:spPr>
        <p:txBody>
          <a:bodyPr wrap="square">
            <a:spAutoFit/>
          </a:bodyPr>
          <a:lstStyle/>
          <a:p>
            <a:r>
              <a:rPr lang="en-SE" dirty="0">
                <a:latin typeface="Times New Roman" panose="02020603050405020304" pitchFamily="18" charset="0"/>
                <a:cs typeface="Times New Roman" panose="02020603050405020304" pitchFamily="18" charset="0"/>
              </a:rPr>
              <a:t>T</a:t>
            </a:r>
            <a:r>
              <a:rPr lang="en-US" dirty="0" err="1">
                <a:latin typeface="Times New Roman" panose="02020603050405020304" pitchFamily="18" charset="0"/>
                <a:cs typeface="Times New Roman" panose="02020603050405020304" pitchFamily="18" charset="0"/>
              </a:rPr>
              <a:t>hese</a:t>
            </a:r>
            <a:r>
              <a:rPr lang="en-US" dirty="0">
                <a:latin typeface="Times New Roman" panose="02020603050405020304" pitchFamily="18" charset="0"/>
                <a:cs typeface="Times New Roman" panose="02020603050405020304" pitchFamily="18" charset="0"/>
              </a:rPr>
              <a:t> channels </a:t>
            </a:r>
            <a:r>
              <a:rPr lang="en-SE" dirty="0">
                <a:latin typeface="Times New Roman" panose="02020603050405020304" pitchFamily="18" charset="0"/>
                <a:cs typeface="Times New Roman" panose="02020603050405020304" pitchFamily="18" charset="0"/>
              </a:rPr>
              <a:t>connected to catheters </a:t>
            </a:r>
            <a:r>
              <a:rPr lang="en-US" dirty="0">
                <a:latin typeface="Times New Roman" panose="02020603050405020304" pitchFamily="18" charset="0"/>
                <a:cs typeface="Times New Roman" panose="02020603050405020304" pitchFamily="18" charset="0"/>
              </a:rPr>
              <a:t>serve as pathways</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that guide the radioactive source</a:t>
            </a:r>
            <a:r>
              <a:rPr lang="en-SE" dirty="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13863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23567-105A-5380-D5CF-958AD234505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7AE45440-ED70-CBA3-FDCD-A19E212232E7}"/>
              </a:ext>
            </a:extLst>
          </p:cNvPr>
          <p:cNvPicPr>
            <a:picLocks noChangeAspect="1"/>
          </p:cNvPicPr>
          <p:nvPr/>
        </p:nvPicPr>
        <p:blipFill>
          <a:blip r:embed="rId2"/>
          <a:stretch>
            <a:fillRect/>
          </a:stretch>
        </p:blipFill>
        <p:spPr>
          <a:xfrm>
            <a:off x="40816" y="0"/>
            <a:ext cx="12151184" cy="6875611"/>
          </a:xfrm>
          <a:prstGeom prst="rect">
            <a:avLst/>
          </a:prstGeom>
        </p:spPr>
      </p:pic>
      <p:pic>
        <p:nvPicPr>
          <p:cNvPr id="9" name="Picture 12" descr="Treatment Delivery - Oncology Systems Limited">
            <a:extLst>
              <a:ext uri="{FF2B5EF4-FFF2-40B4-BE49-F238E27FC236}">
                <a16:creationId xmlns:a16="http://schemas.microsoft.com/office/drawing/2014/main" id="{684EEF48-EDF7-07D7-4585-4CC8AA8789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13828"/>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Brach y therap y Applicator G uide 20 20 Brach y therap y Applicator and A  ccessory G uide 20 17">
            <a:extLst>
              <a:ext uri="{FF2B5EF4-FFF2-40B4-BE49-F238E27FC236}">
                <a16:creationId xmlns:a16="http://schemas.microsoft.com/office/drawing/2014/main" id="{ECE344AD-5D4A-D8CD-A3B8-94208B3473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5289" y="1883839"/>
            <a:ext cx="4108214" cy="4974161"/>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13" name="Picture 12" descr="Preliminary Experience with Electronic Brachytherapy in the Treatment of  Locally Advanced Cervical Carcinoma">
            <a:extLst>
              <a:ext uri="{FF2B5EF4-FFF2-40B4-BE49-F238E27FC236}">
                <a16:creationId xmlns:a16="http://schemas.microsoft.com/office/drawing/2014/main" id="{81A42B84-9D07-BD8C-A7DB-41503681C2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0914" y="1856903"/>
            <a:ext cx="2722956" cy="11375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DA24FAE-6301-4135-84FD-E44EF72C0146}"/>
              </a:ext>
            </a:extLst>
          </p:cNvPr>
          <p:cNvSpPr txBox="1"/>
          <p:nvPr/>
        </p:nvSpPr>
        <p:spPr>
          <a:xfrm>
            <a:off x="5602434" y="3599978"/>
            <a:ext cx="4911865" cy="1200329"/>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These catheters are connected to an applicator that is placed inside or in contact with the tumor, through which the source will deliver the prescribed treatment according to the protocol</a:t>
            </a:r>
            <a:r>
              <a:rPr lang="en-SE" dirty="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p:txBody>
      </p:sp>
      <p:pic>
        <p:nvPicPr>
          <p:cNvPr id="2050" name="Picture 2" descr="Brachytherapy applicators: Fletcher suite, Manchester and vaginal... |  Download Scientific Diagram">
            <a:extLst>
              <a:ext uri="{FF2B5EF4-FFF2-40B4-BE49-F238E27FC236}">
                <a16:creationId xmlns:a16="http://schemas.microsoft.com/office/drawing/2014/main" id="{A73A162D-90B4-3BAC-1527-1F866F1FA3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23503" y="5147001"/>
            <a:ext cx="1992686" cy="1673380"/>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2052" name="Picture 4" descr="Breast HDR Applicators – Highlights - BEBIG Medical GmbH">
            <a:extLst>
              <a:ext uri="{FF2B5EF4-FFF2-40B4-BE49-F238E27FC236}">
                <a16:creationId xmlns:a16="http://schemas.microsoft.com/office/drawing/2014/main" id="{0B44F478-5824-32F4-02E6-854B0CB6F1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5687" y="5147001"/>
            <a:ext cx="2722956" cy="1673380"/>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8472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44FD5-10ED-7099-3AD7-008BA8A7E327}"/>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A920310-8744-3288-2BAC-53AB9CEBB3A1}"/>
              </a:ext>
            </a:extLst>
          </p:cNvPr>
          <p:cNvPicPr>
            <a:picLocks noChangeAspect="1"/>
          </p:cNvPicPr>
          <p:nvPr/>
        </p:nvPicPr>
        <p:blipFill>
          <a:blip r:embed="rId2"/>
          <a:stretch>
            <a:fillRect/>
          </a:stretch>
        </p:blipFill>
        <p:spPr>
          <a:xfrm>
            <a:off x="40816" y="0"/>
            <a:ext cx="12151184" cy="6875611"/>
          </a:xfrm>
          <a:prstGeom prst="rect">
            <a:avLst/>
          </a:prstGeom>
        </p:spPr>
      </p:pic>
      <p:pic>
        <p:nvPicPr>
          <p:cNvPr id="9" name="Picture 12" descr="Treatment Delivery - Oncology Systems Limited">
            <a:extLst>
              <a:ext uri="{FF2B5EF4-FFF2-40B4-BE49-F238E27FC236}">
                <a16:creationId xmlns:a16="http://schemas.microsoft.com/office/drawing/2014/main" id="{8336B7B8-31FD-AD82-BCFA-970C632FE5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631" y="529582"/>
            <a:ext cx="4596470" cy="3058742"/>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13" name="Picture 12" descr="Preliminary Experience with Electronic Brachytherapy in the Treatment of  Locally Advanced Cervical Carcinoma">
            <a:extLst>
              <a:ext uri="{FF2B5EF4-FFF2-40B4-BE49-F238E27FC236}">
                <a16:creationId xmlns:a16="http://schemas.microsoft.com/office/drawing/2014/main" id="{A2F6BEE0-FEFE-446E-5396-00A727333A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415" y="3588324"/>
            <a:ext cx="5222161" cy="2181539"/>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507BF1D-3668-BF34-C2A5-96954DCE8A66}"/>
              </a:ext>
            </a:extLst>
          </p:cNvPr>
          <p:cNvSpPr txBox="1"/>
          <p:nvPr/>
        </p:nvSpPr>
        <p:spPr>
          <a:xfrm>
            <a:off x="6556591" y="2180544"/>
            <a:ext cx="4911865" cy="1477328"/>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 treatment protocol is prepared in advance using a treatment planning system (TPS), which utilizes a dose calculation algorithm </a:t>
            </a:r>
            <a:r>
              <a:rPr lang="en-SE" dirty="0">
                <a:latin typeface="Times New Roman" panose="02020603050405020304" pitchFamily="18" charset="0"/>
                <a:cs typeface="Times New Roman" panose="02020603050405020304" pitchFamily="18" charset="0"/>
              </a:rPr>
              <a:t>using</a:t>
            </a:r>
            <a:r>
              <a:rPr lang="en-US" dirty="0">
                <a:latin typeface="Times New Roman" panose="02020603050405020304" pitchFamily="18" charset="0"/>
                <a:cs typeface="Times New Roman" panose="02020603050405020304" pitchFamily="18" charset="0"/>
              </a:rPr>
              <a:t> the patient’s anatomical data obtained from a CT simulator.</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4167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A0BEB-DD35-B91D-8B76-D38B20F52752}"/>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F96F4556-57A3-0304-2EC8-468294832C0C}"/>
              </a:ext>
            </a:extLst>
          </p:cNvPr>
          <p:cNvPicPr>
            <a:picLocks noChangeAspect="1"/>
          </p:cNvPicPr>
          <p:nvPr/>
        </p:nvPicPr>
        <p:blipFill>
          <a:blip r:embed="rId2"/>
          <a:stretch>
            <a:fillRect/>
          </a:stretch>
        </p:blipFill>
        <p:spPr>
          <a:xfrm>
            <a:off x="40816" y="0"/>
            <a:ext cx="12151184" cy="6875611"/>
          </a:xfrm>
          <a:prstGeom prst="rect">
            <a:avLst/>
          </a:prstGeom>
        </p:spPr>
      </p:pic>
      <p:sp>
        <p:nvSpPr>
          <p:cNvPr id="7" name="TextBox 6">
            <a:extLst>
              <a:ext uri="{FF2B5EF4-FFF2-40B4-BE49-F238E27FC236}">
                <a16:creationId xmlns:a16="http://schemas.microsoft.com/office/drawing/2014/main" id="{AF625F49-2506-1AD4-3A65-175200282538}"/>
              </a:ext>
            </a:extLst>
          </p:cNvPr>
          <p:cNvSpPr txBox="1"/>
          <p:nvPr/>
        </p:nvSpPr>
        <p:spPr>
          <a:xfrm>
            <a:off x="2412250" y="4951780"/>
            <a:ext cx="8518670" cy="92333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This study aims to evaluate the accuracy of two analytical approaches</a:t>
            </a:r>
            <a:r>
              <a:rPr lang="en-SE" dirty="0">
                <a:latin typeface="Times New Roman" panose="02020603050405020304" pitchFamily="18" charset="0"/>
                <a:cs typeface="Times New Roman" panose="02020603050405020304" pitchFamily="18" charset="0"/>
              </a:rPr>
              <a:t>, t</a:t>
            </a:r>
            <a:r>
              <a:rPr lang="en-US" dirty="0">
                <a:latin typeface="Times New Roman" panose="02020603050405020304" pitchFamily="18" charset="0"/>
                <a:cs typeface="Times New Roman" panose="02020603050405020304" pitchFamily="18" charset="0"/>
              </a:rPr>
              <a:t>he Dose Kernel Method (DKM) and the Integral Sievert method</a:t>
            </a:r>
            <a:r>
              <a:rPr lang="en-S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by comparing them with TPS dose distributions in a solid phantom we designed</a:t>
            </a:r>
            <a:endParaRPr lang="fr-FR" dirty="0">
              <a:latin typeface="Times New Roman" panose="02020603050405020304" pitchFamily="18" charset="0"/>
              <a:cs typeface="Times New Roman" panose="02020603050405020304" pitchFamily="18" charset="0"/>
            </a:endParaRPr>
          </a:p>
        </p:txBody>
      </p:sp>
      <p:pic>
        <p:nvPicPr>
          <p:cNvPr id="3074" name="Picture 2" descr="Global Error Handling in Angular | ABP.IO">
            <a:extLst>
              <a:ext uri="{FF2B5EF4-FFF2-40B4-BE49-F238E27FC236}">
                <a16:creationId xmlns:a16="http://schemas.microsoft.com/office/drawing/2014/main" id="{11DEEE69-D30B-C22F-50CD-663EF8AF53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7405" y="1306055"/>
            <a:ext cx="1967269" cy="132936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30+ Free Balance &amp; Meditation animated GIFs and Stickers - Pixabay">
            <a:extLst>
              <a:ext uri="{FF2B5EF4-FFF2-40B4-BE49-F238E27FC236}">
                <a16:creationId xmlns:a16="http://schemas.microsoft.com/office/drawing/2014/main" id="{01280FE2-FBA0-121E-AB46-D149078023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53" y="2016850"/>
            <a:ext cx="3058872" cy="19320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79015A7-898E-C51F-E3AE-C31DEB451586}"/>
              </a:ext>
            </a:extLst>
          </p:cNvPr>
          <p:cNvSpPr txBox="1"/>
          <p:nvPr/>
        </p:nvSpPr>
        <p:spPr>
          <a:xfrm>
            <a:off x="137159" y="226998"/>
            <a:ext cx="9568258" cy="1077218"/>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Brachytherapy is an indispensable modality for treating certain tumor types. Almost all commercial brachytherapy treatment planning systems (TPSs) were originally based on the AAPM TG-43 formalism, which is derived from dose calculations in a homogeneous water-equivalent medium and does </a:t>
            </a:r>
            <a:r>
              <a:rPr lang="en-US" sz="1600" b="1" dirty="0">
                <a:latin typeface="Times New Roman" panose="02020603050405020304" pitchFamily="18" charset="0"/>
                <a:cs typeface="Times New Roman" panose="02020603050405020304" pitchFamily="18" charset="0"/>
              </a:rPr>
              <a:t>not account for tissue heterogeneities</a:t>
            </a: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air cavities, or applicator attenuation. </a:t>
            </a:r>
            <a:endParaRPr lang="en-SE" sz="1600"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48A2832-7F55-CC4D-2CC8-16CDD21699BB}"/>
              </a:ext>
            </a:extLst>
          </p:cNvPr>
          <p:cNvSpPr txBox="1"/>
          <p:nvPr/>
        </p:nvSpPr>
        <p:spPr>
          <a:xfrm>
            <a:off x="6671585" y="2096791"/>
            <a:ext cx="1224501" cy="307777"/>
          </a:xfrm>
          <a:prstGeom prst="rect">
            <a:avLst/>
          </a:prstGeom>
          <a:noFill/>
        </p:spPr>
        <p:txBody>
          <a:bodyPr wrap="square" rtlCol="0">
            <a:spAutoFit/>
          </a:bodyPr>
          <a:lstStyle/>
          <a:p>
            <a:r>
              <a:rPr lang="en-SE" sz="1400" dirty="0">
                <a:latin typeface="Times New Roman" panose="02020603050405020304" pitchFamily="18" charset="0"/>
                <a:cs typeface="Times New Roman" panose="02020603050405020304" pitchFamily="18" charset="0"/>
              </a:rPr>
              <a:t>TPS dose </a:t>
            </a:r>
            <a:endParaRPr lang="fr-FR" sz="14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C0535D5-67F0-3B35-9F49-E2358DF0790A}"/>
              </a:ext>
            </a:extLst>
          </p:cNvPr>
          <p:cNvSpPr txBox="1"/>
          <p:nvPr/>
        </p:nvSpPr>
        <p:spPr>
          <a:xfrm>
            <a:off x="7951367" y="2096791"/>
            <a:ext cx="1574358" cy="307777"/>
          </a:xfrm>
          <a:prstGeom prst="rect">
            <a:avLst/>
          </a:prstGeom>
          <a:noFill/>
        </p:spPr>
        <p:txBody>
          <a:bodyPr wrap="square" rtlCol="0">
            <a:spAutoFit/>
          </a:bodyPr>
          <a:lstStyle/>
          <a:p>
            <a:r>
              <a:rPr lang="en-SE" sz="1400" dirty="0">
                <a:latin typeface="Times New Roman" panose="02020603050405020304" pitchFamily="18" charset="0"/>
                <a:cs typeface="Times New Roman" panose="02020603050405020304" pitchFamily="18" charset="0"/>
              </a:rPr>
              <a:t>Delivered dose </a:t>
            </a:r>
            <a:endParaRPr lang="fr-FR" sz="1400" dirty="0">
              <a:latin typeface="Times New Roman" panose="02020603050405020304" pitchFamily="18" charset="0"/>
              <a:cs typeface="Times New Roman" panose="02020603050405020304" pitchFamily="18" charset="0"/>
            </a:endParaRPr>
          </a:p>
        </p:txBody>
      </p:sp>
      <p:pic>
        <p:nvPicPr>
          <p:cNvPr id="3078" name="Picture 6" descr="The Download Error At 99 Percent gif - GifVif Trending GIFs">
            <a:extLst>
              <a:ext uri="{FF2B5EF4-FFF2-40B4-BE49-F238E27FC236}">
                <a16:creationId xmlns:a16="http://schemas.microsoft.com/office/drawing/2014/main" id="{964BC55D-E3CA-69B9-91F5-F4AB3B830D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17405" y="134299"/>
            <a:ext cx="1862607" cy="11927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50228FF-919F-2270-7B6C-3DEC3FBC75EF}"/>
              </a:ext>
            </a:extLst>
          </p:cNvPr>
          <p:cNvSpPr txBox="1"/>
          <p:nvPr/>
        </p:nvSpPr>
        <p:spPr>
          <a:xfrm>
            <a:off x="1011504" y="1951435"/>
            <a:ext cx="5168401" cy="2123658"/>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This limitation, can introduce systematic errors. Such errors may result in </a:t>
            </a:r>
            <a:r>
              <a:rPr lang="en-US" sz="1600" dirty="0">
                <a:highlight>
                  <a:srgbClr val="FFFF00"/>
                </a:highlight>
                <a:latin typeface="Times New Roman" panose="02020603050405020304" pitchFamily="18" charset="0"/>
                <a:cs typeface="Times New Roman" panose="02020603050405020304" pitchFamily="18" charset="0"/>
              </a:rPr>
              <a:t>underdosing the tumor</a:t>
            </a:r>
            <a:r>
              <a:rPr lang="en-US" sz="1600" dirty="0">
                <a:latin typeface="Times New Roman" panose="02020603050405020304" pitchFamily="18" charset="0"/>
                <a:cs typeface="Times New Roman" panose="02020603050405020304" pitchFamily="18" charset="0"/>
              </a:rPr>
              <a:t>, thereby reducing treatment effectiveness, or </a:t>
            </a:r>
            <a:r>
              <a:rPr lang="en-US" sz="1600" dirty="0">
                <a:highlight>
                  <a:srgbClr val="FFFF00"/>
                </a:highlight>
                <a:latin typeface="Times New Roman" panose="02020603050405020304" pitchFamily="18" charset="0"/>
                <a:cs typeface="Times New Roman" panose="02020603050405020304" pitchFamily="18" charset="0"/>
              </a:rPr>
              <a:t>overdosing surrounding healthy tissues</a:t>
            </a:r>
            <a:r>
              <a:rPr lang="en-US" sz="1600" dirty="0">
                <a:latin typeface="Times New Roman" panose="02020603050405020304" pitchFamily="18" charset="0"/>
                <a:cs typeface="Times New Roman" panose="02020603050405020304" pitchFamily="18" charset="0"/>
              </a:rPr>
              <a:t>.</a:t>
            </a:r>
            <a:endParaRPr lang="en-SE" sz="1600" dirty="0">
              <a:latin typeface="Times New Roman" panose="02020603050405020304" pitchFamily="18" charset="0"/>
              <a:cs typeface="Times New Roman" panose="02020603050405020304" pitchFamily="18" charset="0"/>
            </a:endParaRPr>
          </a:p>
          <a:p>
            <a:endParaRPr lang="en-SE"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Therefore, independent verification of dose distributions is essential to ensure accurate and safe treatment delivery</a:t>
            </a:r>
            <a:r>
              <a:rPr lang="en-US" dirty="0">
                <a:latin typeface="Times New Roman" panose="02020603050405020304" pitchFamily="18" charset="0"/>
                <a:cs typeface="Times New Roman" panose="02020603050405020304" pitchFamily="18" charset="0"/>
              </a:rPr>
              <a:t>.</a:t>
            </a:r>
            <a:endParaRPr lang="en-SE" dirty="0">
              <a:latin typeface="Times New Roman" panose="02020603050405020304" pitchFamily="18" charset="0"/>
              <a:cs typeface="Times New Roman" panose="02020603050405020304" pitchFamily="18" charset="0"/>
            </a:endParaRPr>
          </a:p>
          <a:p>
            <a:endParaRPr lang="en-SE" dirty="0">
              <a:latin typeface="Times New Roman" panose="02020603050405020304" pitchFamily="18" charset="0"/>
              <a:cs typeface="Times New Roman" panose="02020603050405020304" pitchFamily="18" charset="0"/>
            </a:endParaRPr>
          </a:p>
        </p:txBody>
      </p:sp>
      <p:pic>
        <p:nvPicPr>
          <p:cNvPr id="1026" name="Picture 2" descr="Aims &amp; Objectives - Guru Teg Bahadur Khalsa College for Women, Dasuya">
            <a:extLst>
              <a:ext uri="{FF2B5EF4-FFF2-40B4-BE49-F238E27FC236}">
                <a16:creationId xmlns:a16="http://schemas.microsoft.com/office/drawing/2014/main" id="{4C6ED636-3A78-71EE-42BA-1E205D9563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360663" y="4761514"/>
            <a:ext cx="1581014" cy="16059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Lever #045 - The 3 Things: Pt. 3/3 - Problem Solving">
            <a:extLst>
              <a:ext uri="{FF2B5EF4-FFF2-40B4-BE49-F238E27FC236}">
                <a16:creationId xmlns:a16="http://schemas.microsoft.com/office/drawing/2014/main" id="{FE136972-A9ED-B432-FE7E-9D339E110CC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396" t="16882" r="49153" b="12854"/>
          <a:stretch/>
        </p:blipFill>
        <p:spPr bwMode="auto">
          <a:xfrm>
            <a:off x="207326" y="1961235"/>
            <a:ext cx="874574" cy="69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473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13291</TotalTime>
  <Words>3041</Words>
  <Application>Microsoft Office PowerPoint</Application>
  <PresentationFormat>Widescreen</PresentationFormat>
  <Paragraphs>543</Paragraphs>
  <Slides>31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Calibri Light</vt:lpstr>
      <vt:lpstr>Cambria Math</vt:lpstr>
      <vt:lpstr>CIDFont+F1</vt:lpstr>
      <vt:lpstr>Times New Roman</vt:lpstr>
      <vt:lpstr>Office Theme</vt:lpstr>
      <vt:lpstr>Evaluation of Treatment Planning System (TPS) Accuracy in Brachytherapy Using Analytical Dose Calculation Methods</vt:lpstr>
      <vt:lpstr>Evaluation of Treatment Planning System (TPS) Accuracy in Brachytherapy Using Analytical Dose Calculation Methods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Preparation of the phantom</vt:lpstr>
      <vt:lpstr>PowerPoint Presentation</vt:lpstr>
      <vt:lpstr>Integral Sievert and DKM analytic methods</vt:lpstr>
      <vt:lpstr>INTEGRAL SIEVERT</vt:lpstr>
      <vt:lpstr>PowerPoint Presentation</vt:lpstr>
      <vt:lpstr>PowerPoint Presentation</vt:lpstr>
      <vt:lpstr>Validation of our Intergal Sievert calculation </vt:lpstr>
      <vt:lpstr>Comparison between our results with  those published</vt:lpstr>
      <vt:lpstr>PowerPoint Presentation</vt:lpstr>
      <vt:lpstr>PowerPoint Presentation</vt:lpstr>
      <vt:lpstr>PowerPoint Presentation</vt:lpstr>
      <vt:lpstr>Results and Discussion</vt:lpstr>
      <vt:lpstr>Results and Discussion</vt:lpstr>
      <vt:lpstr>PowerPoint Presentation</vt:lpstr>
      <vt:lpstr>PowerPoint Presentation</vt:lpstr>
      <vt:lpstr> Thank you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Fatima Azairi</dc:creator>
  <cp:lastModifiedBy>Fatima Azairi</cp:lastModifiedBy>
  <cp:revision>246</cp:revision>
  <dcterms:created xsi:type="dcterms:W3CDTF">2025-08-11T21:18:15Z</dcterms:created>
  <dcterms:modified xsi:type="dcterms:W3CDTF">2025-09-16T22:56:05Z</dcterms:modified>
</cp:coreProperties>
</file>