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tags/tag4.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autoCompressPictures="0">
  <p:sldMasterIdLst>
    <p:sldMasterId id="2147484242" r:id="rId1"/>
  </p:sldMasterIdLst>
  <p:notesMasterIdLst>
    <p:notesMasterId r:id="rId15"/>
  </p:notesMasterIdLst>
  <p:handoutMasterIdLst>
    <p:handoutMasterId r:id="rId16"/>
  </p:handoutMasterIdLst>
  <p:sldIdLst>
    <p:sldId id="270" r:id="rId2"/>
    <p:sldId id="256" r:id="rId3"/>
    <p:sldId id="258" r:id="rId4"/>
    <p:sldId id="271" r:id="rId5"/>
    <p:sldId id="257" r:id="rId6"/>
    <p:sldId id="275" r:id="rId7"/>
    <p:sldId id="274" r:id="rId8"/>
    <p:sldId id="261" r:id="rId9"/>
    <p:sldId id="263" r:id="rId10"/>
    <p:sldId id="264" r:id="rId11"/>
    <p:sldId id="265" r:id="rId12"/>
    <p:sldId id="268" r:id="rId13"/>
    <p:sldId id="269" r:id="rId14"/>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569AD"/>
    <a:srgbClr val="A451C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0447" autoAdjust="0"/>
  </p:normalViewPr>
  <p:slideViewPr>
    <p:cSldViewPr snapToGrid="0">
      <p:cViewPr>
        <p:scale>
          <a:sx n="66" d="100"/>
          <a:sy n="66" d="100"/>
        </p:scale>
        <p:origin x="-1253" y="-298"/>
      </p:cViewPr>
      <p:guideLst>
        <p:guide orient="horz" pos="2160"/>
        <p:guide pos="3840"/>
      </p:guideLst>
    </p:cSldViewPr>
  </p:slideViewPr>
  <p:notesTextViewPr>
    <p:cViewPr>
      <p:scale>
        <a:sx n="1" d="1"/>
        <a:sy n="1" d="1"/>
      </p:scale>
      <p:origin x="0" y="0"/>
    </p:cViewPr>
  </p:notesTextViewPr>
  <p:sorterViewPr>
    <p:cViewPr>
      <p:scale>
        <a:sx n="100" d="100"/>
        <a:sy n="100" d="100"/>
      </p:scale>
      <p:origin x="0" y="2515"/>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ABCB2DC-4E58-49DF-B4AA-222CF319F513}" type="doc">
      <dgm:prSet loTypeId="urn:microsoft.com/office/officeart/2005/8/layout/radial6" loCatId="cycle" qsTypeId="urn:microsoft.com/office/officeart/2005/8/quickstyle/simple5" qsCatId="simple" csTypeId="urn:microsoft.com/office/officeart/2005/8/colors/colorful4" csCatId="colorful" phldr="1"/>
      <dgm:spPr/>
      <dgm:t>
        <a:bodyPr/>
        <a:lstStyle/>
        <a:p>
          <a:endParaRPr lang="en-US"/>
        </a:p>
      </dgm:t>
    </dgm:pt>
    <dgm:pt modelId="{A8E9291C-3CCB-467F-AA98-034F28E094F7}">
      <dgm:prSet phldrT="[Texte]" custT="1"/>
      <dgm:spPr/>
      <dgm:t>
        <a:bodyPr/>
        <a:lstStyle/>
        <a:p>
          <a:r>
            <a:rPr lang="en-US" sz="2000" b="0" dirty="0" smtClean="0">
              <a:latin typeface="Times New Roman" pitchFamily="18" charset="0"/>
              <a:cs typeface="Times New Roman" pitchFamily="18" charset="0"/>
            </a:rPr>
            <a:t>Applications of Gold nanoparticles in biomedical fields</a:t>
          </a:r>
          <a:endParaRPr lang="en-US" sz="2000" b="0" dirty="0">
            <a:latin typeface="Times New Roman" pitchFamily="18" charset="0"/>
            <a:cs typeface="Times New Roman" pitchFamily="18" charset="0"/>
          </a:endParaRPr>
        </a:p>
      </dgm:t>
    </dgm:pt>
    <dgm:pt modelId="{6E8884BF-6C6D-4DFA-8C10-507533369676}" type="parTrans" cxnId="{404EA975-E2C7-45FC-B914-14D3FAF81316}">
      <dgm:prSet/>
      <dgm:spPr/>
      <dgm:t>
        <a:bodyPr/>
        <a:lstStyle/>
        <a:p>
          <a:endParaRPr lang="en-US"/>
        </a:p>
      </dgm:t>
    </dgm:pt>
    <dgm:pt modelId="{CCF6ACCD-0771-430C-8242-89F4EF5CB398}" type="sibTrans" cxnId="{404EA975-E2C7-45FC-B914-14D3FAF81316}">
      <dgm:prSet/>
      <dgm:spPr/>
      <dgm:t>
        <a:bodyPr/>
        <a:lstStyle/>
        <a:p>
          <a:endParaRPr lang="en-US"/>
        </a:p>
      </dgm:t>
    </dgm:pt>
    <dgm:pt modelId="{1EAA1C76-DE34-473A-8EF2-1FD410A3C38E}">
      <dgm:prSet phldrT="[Texte]" custT="1"/>
      <dgm:spPr/>
      <dgm:t>
        <a:bodyPr/>
        <a:lstStyle/>
        <a:p>
          <a:r>
            <a:rPr lang="en-US" sz="2000" dirty="0" smtClean="0">
              <a:latin typeface="Times New Roman" pitchFamily="18" charset="0"/>
              <a:cs typeface="Times New Roman" pitchFamily="18" charset="0"/>
            </a:rPr>
            <a:t>Controlled Drugs delivery</a:t>
          </a:r>
          <a:endParaRPr lang="en-US" sz="2000" dirty="0">
            <a:latin typeface="Times New Roman" pitchFamily="18" charset="0"/>
            <a:cs typeface="Times New Roman" pitchFamily="18" charset="0"/>
          </a:endParaRPr>
        </a:p>
      </dgm:t>
    </dgm:pt>
    <dgm:pt modelId="{BFAAD1EE-F2E8-485A-BF4B-0877A692980B}" type="parTrans" cxnId="{5646CE6C-2189-42D9-969A-D0A7509D81E9}">
      <dgm:prSet/>
      <dgm:spPr/>
      <dgm:t>
        <a:bodyPr/>
        <a:lstStyle/>
        <a:p>
          <a:endParaRPr lang="en-US"/>
        </a:p>
      </dgm:t>
    </dgm:pt>
    <dgm:pt modelId="{6D33772A-67EA-4EDA-AED6-889AB543AA53}" type="sibTrans" cxnId="{5646CE6C-2189-42D9-969A-D0A7509D81E9}">
      <dgm:prSet/>
      <dgm:spPr/>
      <dgm:t>
        <a:bodyPr/>
        <a:lstStyle/>
        <a:p>
          <a:endParaRPr lang="en-US"/>
        </a:p>
      </dgm:t>
    </dgm:pt>
    <dgm:pt modelId="{5251990A-97E9-4BA1-9048-9921F3B5CDFC}">
      <dgm:prSet phldrT="[Texte]" custT="1"/>
      <dgm:spPr/>
      <dgm:t>
        <a:bodyPr/>
        <a:lstStyle/>
        <a:p>
          <a:r>
            <a:rPr lang="en-US" sz="2000" smtClean="0">
              <a:latin typeface="Times New Roman" pitchFamily="18" charset="0"/>
              <a:cs typeface="Times New Roman" pitchFamily="18" charset="0"/>
            </a:rPr>
            <a:t>Diagnosis </a:t>
          </a:r>
          <a:endParaRPr lang="en-US" sz="2000" dirty="0">
            <a:latin typeface="Times New Roman" pitchFamily="18" charset="0"/>
            <a:cs typeface="Times New Roman" pitchFamily="18" charset="0"/>
          </a:endParaRPr>
        </a:p>
      </dgm:t>
    </dgm:pt>
    <dgm:pt modelId="{6440AA3F-DBBE-451D-B1EA-0D9B7B7336FF}" type="parTrans" cxnId="{D058EA63-EF38-4FB1-A4AF-9A10B475E0C5}">
      <dgm:prSet/>
      <dgm:spPr/>
      <dgm:t>
        <a:bodyPr/>
        <a:lstStyle/>
        <a:p>
          <a:endParaRPr lang="en-US"/>
        </a:p>
      </dgm:t>
    </dgm:pt>
    <dgm:pt modelId="{6FEF76B4-9E21-49DE-86E4-4C2B36A288E7}" type="sibTrans" cxnId="{D058EA63-EF38-4FB1-A4AF-9A10B475E0C5}">
      <dgm:prSet/>
      <dgm:spPr/>
      <dgm:t>
        <a:bodyPr/>
        <a:lstStyle/>
        <a:p>
          <a:endParaRPr lang="en-US"/>
        </a:p>
      </dgm:t>
    </dgm:pt>
    <dgm:pt modelId="{BBC45541-4ACB-47BE-B347-2DB26A29DD07}">
      <dgm:prSet phldrT="[Texte]" custT="1"/>
      <dgm:spPr/>
      <dgm:t>
        <a:bodyPr/>
        <a:lstStyle/>
        <a:p>
          <a:r>
            <a:rPr lang="en-US" sz="2000" smtClean="0">
              <a:latin typeface="Times New Roman" pitchFamily="18" charset="0"/>
              <a:cs typeface="Times New Roman" pitchFamily="18" charset="0"/>
            </a:rPr>
            <a:t>Biomedical imaging </a:t>
          </a:r>
          <a:endParaRPr lang="en-US" sz="2000" dirty="0">
            <a:latin typeface="Times New Roman" pitchFamily="18" charset="0"/>
            <a:cs typeface="Times New Roman" pitchFamily="18" charset="0"/>
          </a:endParaRPr>
        </a:p>
      </dgm:t>
    </dgm:pt>
    <dgm:pt modelId="{891B005D-6146-4919-A1A5-C7F0FE7A45C6}" type="parTrans" cxnId="{D51399EC-5F58-4EF8-A402-5CE1F7ED41A4}">
      <dgm:prSet/>
      <dgm:spPr/>
      <dgm:t>
        <a:bodyPr/>
        <a:lstStyle/>
        <a:p>
          <a:endParaRPr lang="en-US"/>
        </a:p>
      </dgm:t>
    </dgm:pt>
    <dgm:pt modelId="{77532925-2657-437C-ACA7-4AD5DB04805B}" type="sibTrans" cxnId="{D51399EC-5F58-4EF8-A402-5CE1F7ED41A4}">
      <dgm:prSet/>
      <dgm:spPr/>
      <dgm:t>
        <a:bodyPr/>
        <a:lstStyle/>
        <a:p>
          <a:endParaRPr lang="en-US"/>
        </a:p>
      </dgm:t>
    </dgm:pt>
    <dgm:pt modelId="{158972D9-8796-4125-8B47-4E101326792A}">
      <dgm:prSet phldrT="[Texte]" custT="1"/>
      <dgm:spPr/>
      <dgm:t>
        <a:bodyPr/>
        <a:lstStyle/>
        <a:p>
          <a:r>
            <a:rPr lang="en-US" sz="2000" smtClean="0">
              <a:latin typeface="Times New Roman" pitchFamily="18" charset="0"/>
              <a:cs typeface="Times New Roman" pitchFamily="18" charset="0"/>
            </a:rPr>
            <a:t>Cancer treatment </a:t>
          </a:r>
          <a:endParaRPr lang="en-US" sz="2000" dirty="0">
            <a:latin typeface="Times New Roman" pitchFamily="18" charset="0"/>
            <a:cs typeface="Times New Roman" pitchFamily="18" charset="0"/>
          </a:endParaRPr>
        </a:p>
      </dgm:t>
    </dgm:pt>
    <dgm:pt modelId="{39B1CC46-2671-4BE4-824E-D459E6FCC2C1}" type="parTrans" cxnId="{AEF5DEFC-C177-45AC-8D74-6B90CFB2A6D5}">
      <dgm:prSet/>
      <dgm:spPr/>
      <dgm:t>
        <a:bodyPr/>
        <a:lstStyle/>
        <a:p>
          <a:endParaRPr lang="en-US"/>
        </a:p>
      </dgm:t>
    </dgm:pt>
    <dgm:pt modelId="{C821C90E-84F1-47D2-8787-918D290AC887}" type="sibTrans" cxnId="{AEF5DEFC-C177-45AC-8D74-6B90CFB2A6D5}">
      <dgm:prSet/>
      <dgm:spPr/>
      <dgm:t>
        <a:bodyPr/>
        <a:lstStyle/>
        <a:p>
          <a:endParaRPr lang="en-US"/>
        </a:p>
      </dgm:t>
    </dgm:pt>
    <dgm:pt modelId="{25F668E5-2A6F-4F20-B579-CA59F7B865FC}" type="pres">
      <dgm:prSet presAssocID="{7ABCB2DC-4E58-49DF-B4AA-222CF319F513}" presName="Name0" presStyleCnt="0">
        <dgm:presLayoutVars>
          <dgm:chMax val="1"/>
          <dgm:dir/>
          <dgm:animLvl val="ctr"/>
          <dgm:resizeHandles val="exact"/>
        </dgm:presLayoutVars>
      </dgm:prSet>
      <dgm:spPr/>
      <dgm:t>
        <a:bodyPr/>
        <a:lstStyle/>
        <a:p>
          <a:endParaRPr lang="en-US"/>
        </a:p>
      </dgm:t>
    </dgm:pt>
    <dgm:pt modelId="{ED3AE9F6-4D0A-4646-BF2E-1F17B21DF817}" type="pres">
      <dgm:prSet presAssocID="{A8E9291C-3CCB-467F-AA98-034F28E094F7}" presName="centerShape" presStyleLbl="node0" presStyleIdx="0" presStyleCnt="1" custScaleX="128700" custScaleY="110991"/>
      <dgm:spPr/>
      <dgm:t>
        <a:bodyPr/>
        <a:lstStyle/>
        <a:p>
          <a:endParaRPr lang="en-US"/>
        </a:p>
      </dgm:t>
    </dgm:pt>
    <dgm:pt modelId="{5A4146BD-D91C-4ABE-A469-4C0178E16454}" type="pres">
      <dgm:prSet presAssocID="{1EAA1C76-DE34-473A-8EF2-1FD410A3C38E}" presName="node" presStyleLbl="node1" presStyleIdx="0" presStyleCnt="4" custScaleX="135069">
        <dgm:presLayoutVars>
          <dgm:bulletEnabled val="1"/>
        </dgm:presLayoutVars>
      </dgm:prSet>
      <dgm:spPr/>
      <dgm:t>
        <a:bodyPr/>
        <a:lstStyle/>
        <a:p>
          <a:endParaRPr lang="en-US"/>
        </a:p>
      </dgm:t>
    </dgm:pt>
    <dgm:pt modelId="{F58F1F5F-9FD7-4FAA-AF1F-66DFD51C8369}" type="pres">
      <dgm:prSet presAssocID="{1EAA1C76-DE34-473A-8EF2-1FD410A3C38E}" presName="dummy" presStyleCnt="0"/>
      <dgm:spPr/>
      <dgm:t>
        <a:bodyPr/>
        <a:lstStyle/>
        <a:p>
          <a:endParaRPr lang="fr-FR"/>
        </a:p>
      </dgm:t>
    </dgm:pt>
    <dgm:pt modelId="{2EC1F3D9-5F7D-4E9A-A8B2-BD3303A4EDBC}" type="pres">
      <dgm:prSet presAssocID="{6D33772A-67EA-4EDA-AED6-889AB543AA53}" presName="sibTrans" presStyleLbl="sibTrans2D1" presStyleIdx="0" presStyleCnt="4"/>
      <dgm:spPr/>
      <dgm:t>
        <a:bodyPr/>
        <a:lstStyle/>
        <a:p>
          <a:endParaRPr lang="en-US"/>
        </a:p>
      </dgm:t>
    </dgm:pt>
    <dgm:pt modelId="{83500D51-C34C-4630-AF1F-6349E75ED22B}" type="pres">
      <dgm:prSet presAssocID="{5251990A-97E9-4BA1-9048-9921F3B5CDFC}" presName="node" presStyleLbl="node1" presStyleIdx="1" presStyleCnt="4" custScaleX="126329" custRadScaleRad="106981">
        <dgm:presLayoutVars>
          <dgm:bulletEnabled val="1"/>
        </dgm:presLayoutVars>
      </dgm:prSet>
      <dgm:spPr/>
      <dgm:t>
        <a:bodyPr/>
        <a:lstStyle/>
        <a:p>
          <a:endParaRPr lang="en-US"/>
        </a:p>
      </dgm:t>
    </dgm:pt>
    <dgm:pt modelId="{43F740F7-65E5-4987-AD72-FBCD576C7E60}" type="pres">
      <dgm:prSet presAssocID="{5251990A-97E9-4BA1-9048-9921F3B5CDFC}" presName="dummy" presStyleCnt="0"/>
      <dgm:spPr/>
      <dgm:t>
        <a:bodyPr/>
        <a:lstStyle/>
        <a:p>
          <a:endParaRPr lang="fr-FR"/>
        </a:p>
      </dgm:t>
    </dgm:pt>
    <dgm:pt modelId="{54C3D2D8-F438-46C4-B29B-A789AADD75A7}" type="pres">
      <dgm:prSet presAssocID="{6FEF76B4-9E21-49DE-86E4-4C2B36A288E7}" presName="sibTrans" presStyleLbl="sibTrans2D1" presStyleIdx="1" presStyleCnt="4"/>
      <dgm:spPr/>
      <dgm:t>
        <a:bodyPr/>
        <a:lstStyle/>
        <a:p>
          <a:endParaRPr lang="en-US"/>
        </a:p>
      </dgm:t>
    </dgm:pt>
    <dgm:pt modelId="{435BA968-E339-4392-8ACB-ACB4C58953BB}" type="pres">
      <dgm:prSet presAssocID="{BBC45541-4ACB-47BE-B347-2DB26A29DD07}" presName="node" presStyleLbl="node1" presStyleIdx="2" presStyleCnt="4" custScaleX="140218">
        <dgm:presLayoutVars>
          <dgm:bulletEnabled val="1"/>
        </dgm:presLayoutVars>
      </dgm:prSet>
      <dgm:spPr/>
      <dgm:t>
        <a:bodyPr/>
        <a:lstStyle/>
        <a:p>
          <a:endParaRPr lang="en-US"/>
        </a:p>
      </dgm:t>
    </dgm:pt>
    <dgm:pt modelId="{E7E51C2C-359E-4EDD-BE71-40F4757145F9}" type="pres">
      <dgm:prSet presAssocID="{BBC45541-4ACB-47BE-B347-2DB26A29DD07}" presName="dummy" presStyleCnt="0"/>
      <dgm:spPr/>
      <dgm:t>
        <a:bodyPr/>
        <a:lstStyle/>
        <a:p>
          <a:endParaRPr lang="fr-FR"/>
        </a:p>
      </dgm:t>
    </dgm:pt>
    <dgm:pt modelId="{FBD4FA8D-2657-4A50-87D8-BFD1E03FC6C1}" type="pres">
      <dgm:prSet presAssocID="{77532925-2657-437C-ACA7-4AD5DB04805B}" presName="sibTrans" presStyleLbl="sibTrans2D1" presStyleIdx="2" presStyleCnt="4"/>
      <dgm:spPr/>
      <dgm:t>
        <a:bodyPr/>
        <a:lstStyle/>
        <a:p>
          <a:endParaRPr lang="en-US"/>
        </a:p>
      </dgm:t>
    </dgm:pt>
    <dgm:pt modelId="{A92E85DD-07E2-4148-91E1-51B321741C3B}" type="pres">
      <dgm:prSet presAssocID="{158972D9-8796-4125-8B47-4E101326792A}" presName="node" presStyleLbl="node1" presStyleIdx="3" presStyleCnt="4" custScaleX="138438" custRadScaleRad="112888">
        <dgm:presLayoutVars>
          <dgm:bulletEnabled val="1"/>
        </dgm:presLayoutVars>
      </dgm:prSet>
      <dgm:spPr/>
      <dgm:t>
        <a:bodyPr/>
        <a:lstStyle/>
        <a:p>
          <a:endParaRPr lang="en-US"/>
        </a:p>
      </dgm:t>
    </dgm:pt>
    <dgm:pt modelId="{1A91380C-13CB-4C98-942A-F88CFA7171E5}" type="pres">
      <dgm:prSet presAssocID="{158972D9-8796-4125-8B47-4E101326792A}" presName="dummy" presStyleCnt="0"/>
      <dgm:spPr/>
      <dgm:t>
        <a:bodyPr/>
        <a:lstStyle/>
        <a:p>
          <a:endParaRPr lang="fr-FR"/>
        </a:p>
      </dgm:t>
    </dgm:pt>
    <dgm:pt modelId="{FB80CA3D-03B8-429E-AF21-C743C6FB7B09}" type="pres">
      <dgm:prSet presAssocID="{C821C90E-84F1-47D2-8787-918D290AC887}" presName="sibTrans" presStyleLbl="sibTrans2D1" presStyleIdx="3" presStyleCnt="4"/>
      <dgm:spPr/>
      <dgm:t>
        <a:bodyPr/>
        <a:lstStyle/>
        <a:p>
          <a:endParaRPr lang="en-US"/>
        </a:p>
      </dgm:t>
    </dgm:pt>
  </dgm:ptLst>
  <dgm:cxnLst>
    <dgm:cxn modelId="{29097994-A685-4281-ADBC-AC7C28AA2EBE}" type="presOf" srcId="{158972D9-8796-4125-8B47-4E101326792A}" destId="{A92E85DD-07E2-4148-91E1-51B321741C3B}" srcOrd="0" destOrd="0" presId="urn:microsoft.com/office/officeart/2005/8/layout/radial6"/>
    <dgm:cxn modelId="{41291868-F233-49E1-AF30-D3C747342AA2}" type="presOf" srcId="{6FEF76B4-9E21-49DE-86E4-4C2B36A288E7}" destId="{54C3D2D8-F438-46C4-B29B-A789AADD75A7}" srcOrd="0" destOrd="0" presId="urn:microsoft.com/office/officeart/2005/8/layout/radial6"/>
    <dgm:cxn modelId="{899ECB39-20A7-484B-9467-95C0A344CDDB}" type="presOf" srcId="{C821C90E-84F1-47D2-8787-918D290AC887}" destId="{FB80CA3D-03B8-429E-AF21-C743C6FB7B09}" srcOrd="0" destOrd="0" presId="urn:microsoft.com/office/officeart/2005/8/layout/radial6"/>
    <dgm:cxn modelId="{404EA975-E2C7-45FC-B914-14D3FAF81316}" srcId="{7ABCB2DC-4E58-49DF-B4AA-222CF319F513}" destId="{A8E9291C-3CCB-467F-AA98-034F28E094F7}" srcOrd="0" destOrd="0" parTransId="{6E8884BF-6C6D-4DFA-8C10-507533369676}" sibTransId="{CCF6ACCD-0771-430C-8242-89F4EF5CB398}"/>
    <dgm:cxn modelId="{3041D14E-8BEB-4A9C-844F-D05325136890}" type="presOf" srcId="{1EAA1C76-DE34-473A-8EF2-1FD410A3C38E}" destId="{5A4146BD-D91C-4ABE-A469-4C0178E16454}" srcOrd="0" destOrd="0" presId="urn:microsoft.com/office/officeart/2005/8/layout/radial6"/>
    <dgm:cxn modelId="{77214E58-299C-4010-8D8D-89DEB8870553}" type="presOf" srcId="{5251990A-97E9-4BA1-9048-9921F3B5CDFC}" destId="{83500D51-C34C-4630-AF1F-6349E75ED22B}" srcOrd="0" destOrd="0" presId="urn:microsoft.com/office/officeart/2005/8/layout/radial6"/>
    <dgm:cxn modelId="{5646CE6C-2189-42D9-969A-D0A7509D81E9}" srcId="{A8E9291C-3CCB-467F-AA98-034F28E094F7}" destId="{1EAA1C76-DE34-473A-8EF2-1FD410A3C38E}" srcOrd="0" destOrd="0" parTransId="{BFAAD1EE-F2E8-485A-BF4B-0877A692980B}" sibTransId="{6D33772A-67EA-4EDA-AED6-889AB543AA53}"/>
    <dgm:cxn modelId="{D51399EC-5F58-4EF8-A402-5CE1F7ED41A4}" srcId="{A8E9291C-3CCB-467F-AA98-034F28E094F7}" destId="{BBC45541-4ACB-47BE-B347-2DB26A29DD07}" srcOrd="2" destOrd="0" parTransId="{891B005D-6146-4919-A1A5-C7F0FE7A45C6}" sibTransId="{77532925-2657-437C-ACA7-4AD5DB04805B}"/>
    <dgm:cxn modelId="{78346E09-7961-411E-A0C4-6D1D0B0B8411}" type="presOf" srcId="{A8E9291C-3CCB-467F-AA98-034F28E094F7}" destId="{ED3AE9F6-4D0A-4646-BF2E-1F17B21DF817}" srcOrd="0" destOrd="0" presId="urn:microsoft.com/office/officeart/2005/8/layout/radial6"/>
    <dgm:cxn modelId="{614FC3C8-382D-4E37-9F55-6DCF1AB6D456}" type="presOf" srcId="{BBC45541-4ACB-47BE-B347-2DB26A29DD07}" destId="{435BA968-E339-4392-8ACB-ACB4C58953BB}" srcOrd="0" destOrd="0" presId="urn:microsoft.com/office/officeart/2005/8/layout/radial6"/>
    <dgm:cxn modelId="{D058EA63-EF38-4FB1-A4AF-9A10B475E0C5}" srcId="{A8E9291C-3CCB-467F-AA98-034F28E094F7}" destId="{5251990A-97E9-4BA1-9048-9921F3B5CDFC}" srcOrd="1" destOrd="0" parTransId="{6440AA3F-DBBE-451D-B1EA-0D9B7B7336FF}" sibTransId="{6FEF76B4-9E21-49DE-86E4-4C2B36A288E7}"/>
    <dgm:cxn modelId="{6D967AD3-916D-47BD-85AD-FA1E6C8E0394}" type="presOf" srcId="{6D33772A-67EA-4EDA-AED6-889AB543AA53}" destId="{2EC1F3D9-5F7D-4E9A-A8B2-BD3303A4EDBC}" srcOrd="0" destOrd="0" presId="urn:microsoft.com/office/officeart/2005/8/layout/radial6"/>
    <dgm:cxn modelId="{9BA53174-0AB2-426F-8CBE-FA66AEC06962}" type="presOf" srcId="{7ABCB2DC-4E58-49DF-B4AA-222CF319F513}" destId="{25F668E5-2A6F-4F20-B579-CA59F7B865FC}" srcOrd="0" destOrd="0" presId="urn:microsoft.com/office/officeart/2005/8/layout/radial6"/>
    <dgm:cxn modelId="{AEF5DEFC-C177-45AC-8D74-6B90CFB2A6D5}" srcId="{A8E9291C-3CCB-467F-AA98-034F28E094F7}" destId="{158972D9-8796-4125-8B47-4E101326792A}" srcOrd="3" destOrd="0" parTransId="{39B1CC46-2671-4BE4-824E-D459E6FCC2C1}" sibTransId="{C821C90E-84F1-47D2-8787-918D290AC887}"/>
    <dgm:cxn modelId="{5D3F8111-CC34-476A-949E-80696A9A46C2}" type="presOf" srcId="{77532925-2657-437C-ACA7-4AD5DB04805B}" destId="{FBD4FA8D-2657-4A50-87D8-BFD1E03FC6C1}" srcOrd="0" destOrd="0" presId="urn:microsoft.com/office/officeart/2005/8/layout/radial6"/>
    <dgm:cxn modelId="{0A2BACD9-24D2-48DC-8F44-B74E720D639B}" type="presParOf" srcId="{25F668E5-2A6F-4F20-B579-CA59F7B865FC}" destId="{ED3AE9F6-4D0A-4646-BF2E-1F17B21DF817}" srcOrd="0" destOrd="0" presId="urn:microsoft.com/office/officeart/2005/8/layout/radial6"/>
    <dgm:cxn modelId="{F0734A0C-11BE-4253-B380-83174106DC92}" type="presParOf" srcId="{25F668E5-2A6F-4F20-B579-CA59F7B865FC}" destId="{5A4146BD-D91C-4ABE-A469-4C0178E16454}" srcOrd="1" destOrd="0" presId="urn:microsoft.com/office/officeart/2005/8/layout/radial6"/>
    <dgm:cxn modelId="{7886118C-C412-4537-9D41-C4632243C609}" type="presParOf" srcId="{25F668E5-2A6F-4F20-B579-CA59F7B865FC}" destId="{F58F1F5F-9FD7-4FAA-AF1F-66DFD51C8369}" srcOrd="2" destOrd="0" presId="urn:microsoft.com/office/officeart/2005/8/layout/radial6"/>
    <dgm:cxn modelId="{BBEE8FFA-640D-48DB-9734-54344686D158}" type="presParOf" srcId="{25F668E5-2A6F-4F20-B579-CA59F7B865FC}" destId="{2EC1F3D9-5F7D-4E9A-A8B2-BD3303A4EDBC}" srcOrd="3" destOrd="0" presId="urn:microsoft.com/office/officeart/2005/8/layout/radial6"/>
    <dgm:cxn modelId="{CE4242C6-786C-4712-A4BD-6F843FE092AB}" type="presParOf" srcId="{25F668E5-2A6F-4F20-B579-CA59F7B865FC}" destId="{83500D51-C34C-4630-AF1F-6349E75ED22B}" srcOrd="4" destOrd="0" presId="urn:microsoft.com/office/officeart/2005/8/layout/radial6"/>
    <dgm:cxn modelId="{01CDDAEC-5148-4858-BBC4-4E7A15D8F52F}" type="presParOf" srcId="{25F668E5-2A6F-4F20-B579-CA59F7B865FC}" destId="{43F740F7-65E5-4987-AD72-FBCD576C7E60}" srcOrd="5" destOrd="0" presId="urn:microsoft.com/office/officeart/2005/8/layout/radial6"/>
    <dgm:cxn modelId="{2F002FF4-A020-433F-BA34-A200065AF8FD}" type="presParOf" srcId="{25F668E5-2A6F-4F20-B579-CA59F7B865FC}" destId="{54C3D2D8-F438-46C4-B29B-A789AADD75A7}" srcOrd="6" destOrd="0" presId="urn:microsoft.com/office/officeart/2005/8/layout/radial6"/>
    <dgm:cxn modelId="{3FCC739F-A746-4E88-8D42-E915C2A6941C}" type="presParOf" srcId="{25F668E5-2A6F-4F20-B579-CA59F7B865FC}" destId="{435BA968-E339-4392-8ACB-ACB4C58953BB}" srcOrd="7" destOrd="0" presId="urn:microsoft.com/office/officeart/2005/8/layout/radial6"/>
    <dgm:cxn modelId="{9A8B8AFF-18D2-4A83-BA46-03ECD952B077}" type="presParOf" srcId="{25F668E5-2A6F-4F20-B579-CA59F7B865FC}" destId="{E7E51C2C-359E-4EDD-BE71-40F4757145F9}" srcOrd="8" destOrd="0" presId="urn:microsoft.com/office/officeart/2005/8/layout/radial6"/>
    <dgm:cxn modelId="{02FE8015-76FE-48E2-8BDF-7737D5CAC5A3}" type="presParOf" srcId="{25F668E5-2A6F-4F20-B579-CA59F7B865FC}" destId="{FBD4FA8D-2657-4A50-87D8-BFD1E03FC6C1}" srcOrd="9" destOrd="0" presId="urn:microsoft.com/office/officeart/2005/8/layout/radial6"/>
    <dgm:cxn modelId="{208B0483-BD30-4B7F-956F-829A5544B77B}" type="presParOf" srcId="{25F668E5-2A6F-4F20-B579-CA59F7B865FC}" destId="{A92E85DD-07E2-4148-91E1-51B321741C3B}" srcOrd="10" destOrd="0" presId="urn:microsoft.com/office/officeart/2005/8/layout/radial6"/>
    <dgm:cxn modelId="{43053187-333D-4DAE-B867-7ABD271B069A}" type="presParOf" srcId="{25F668E5-2A6F-4F20-B579-CA59F7B865FC}" destId="{1A91380C-13CB-4C98-942A-F88CFA7171E5}" srcOrd="11" destOrd="0" presId="urn:microsoft.com/office/officeart/2005/8/layout/radial6"/>
    <dgm:cxn modelId="{1FC0B665-F2D2-477E-B690-C42548FEC364}" type="presParOf" srcId="{25F668E5-2A6F-4F20-B579-CA59F7B865FC}" destId="{FB80CA3D-03B8-429E-AF21-C743C6FB7B09}" srcOrd="12" destOrd="0" presId="urn:microsoft.com/office/officeart/2005/8/layout/radial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B80CA3D-03B8-429E-AF21-C743C6FB7B09}">
      <dsp:nvSpPr>
        <dsp:cNvPr id="0" name=""/>
        <dsp:cNvSpPr/>
      </dsp:nvSpPr>
      <dsp:spPr>
        <a:xfrm>
          <a:off x="857299" y="595114"/>
          <a:ext cx="4057603" cy="4057603"/>
        </a:xfrm>
        <a:prstGeom prst="blockArc">
          <a:avLst>
            <a:gd name="adj1" fmla="val 10777521"/>
            <a:gd name="adj2" fmla="val 16593351"/>
            <a:gd name="adj3" fmla="val 4637"/>
          </a:avLst>
        </a:prstGeom>
        <a:gradFill rotWithShape="0">
          <a:gsLst>
            <a:gs pos="0">
              <a:schemeClr val="accent4">
                <a:hueOff val="10395692"/>
                <a:satOff val="-47968"/>
                <a:lumOff val="1765"/>
                <a:alphaOff val="0"/>
                <a:satMod val="103000"/>
                <a:lumMod val="102000"/>
                <a:tint val="94000"/>
              </a:schemeClr>
            </a:gs>
            <a:gs pos="50000">
              <a:schemeClr val="accent4">
                <a:hueOff val="10395692"/>
                <a:satOff val="-47968"/>
                <a:lumOff val="1765"/>
                <a:alphaOff val="0"/>
                <a:satMod val="110000"/>
                <a:lumMod val="100000"/>
                <a:shade val="100000"/>
              </a:schemeClr>
            </a:gs>
            <a:gs pos="100000">
              <a:schemeClr val="accent4">
                <a:hueOff val="10395692"/>
                <a:satOff val="-47968"/>
                <a:lumOff val="1765"/>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sp>
    <dsp:sp modelId="{FBD4FA8D-2657-4A50-87D8-BFD1E03FC6C1}">
      <dsp:nvSpPr>
        <dsp:cNvPr id="0" name=""/>
        <dsp:cNvSpPr/>
      </dsp:nvSpPr>
      <dsp:spPr>
        <a:xfrm>
          <a:off x="857299" y="621031"/>
          <a:ext cx="4057603" cy="4057603"/>
        </a:xfrm>
        <a:prstGeom prst="blockArc">
          <a:avLst>
            <a:gd name="adj1" fmla="val 5006649"/>
            <a:gd name="adj2" fmla="val 10822479"/>
            <a:gd name="adj3" fmla="val 4637"/>
          </a:avLst>
        </a:prstGeom>
        <a:gradFill rotWithShape="0">
          <a:gsLst>
            <a:gs pos="0">
              <a:schemeClr val="accent4">
                <a:hueOff val="6930461"/>
                <a:satOff val="-31979"/>
                <a:lumOff val="1177"/>
                <a:alphaOff val="0"/>
                <a:satMod val="103000"/>
                <a:lumMod val="102000"/>
                <a:tint val="94000"/>
              </a:schemeClr>
            </a:gs>
            <a:gs pos="50000">
              <a:schemeClr val="accent4">
                <a:hueOff val="6930461"/>
                <a:satOff val="-31979"/>
                <a:lumOff val="1177"/>
                <a:alphaOff val="0"/>
                <a:satMod val="110000"/>
                <a:lumMod val="100000"/>
                <a:shade val="100000"/>
              </a:schemeClr>
            </a:gs>
            <a:gs pos="100000">
              <a:schemeClr val="accent4">
                <a:hueOff val="6930461"/>
                <a:satOff val="-31979"/>
                <a:lumOff val="1177"/>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sp>
    <dsp:sp modelId="{54C3D2D8-F438-46C4-B29B-A789AADD75A7}">
      <dsp:nvSpPr>
        <dsp:cNvPr id="0" name=""/>
        <dsp:cNvSpPr/>
      </dsp:nvSpPr>
      <dsp:spPr>
        <a:xfrm>
          <a:off x="1221913" y="612908"/>
          <a:ext cx="4057603" cy="4057603"/>
        </a:xfrm>
        <a:prstGeom prst="blockArc">
          <a:avLst>
            <a:gd name="adj1" fmla="val 21591612"/>
            <a:gd name="adj2" fmla="val 5640195"/>
            <a:gd name="adj3" fmla="val 4637"/>
          </a:avLst>
        </a:prstGeom>
        <a:gradFill rotWithShape="0">
          <a:gsLst>
            <a:gs pos="0">
              <a:schemeClr val="accent4">
                <a:hueOff val="3465231"/>
                <a:satOff val="-15989"/>
                <a:lumOff val="588"/>
                <a:alphaOff val="0"/>
                <a:satMod val="103000"/>
                <a:lumMod val="102000"/>
                <a:tint val="94000"/>
              </a:schemeClr>
            </a:gs>
            <a:gs pos="50000">
              <a:schemeClr val="accent4">
                <a:hueOff val="3465231"/>
                <a:satOff val="-15989"/>
                <a:lumOff val="588"/>
                <a:alphaOff val="0"/>
                <a:satMod val="110000"/>
                <a:lumMod val="100000"/>
                <a:shade val="100000"/>
              </a:schemeClr>
            </a:gs>
            <a:gs pos="100000">
              <a:schemeClr val="accent4">
                <a:hueOff val="3465231"/>
                <a:satOff val="-15989"/>
                <a:lumOff val="588"/>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sp>
    <dsp:sp modelId="{2EC1F3D9-5F7D-4E9A-A8B2-BD3303A4EDBC}">
      <dsp:nvSpPr>
        <dsp:cNvPr id="0" name=""/>
        <dsp:cNvSpPr/>
      </dsp:nvSpPr>
      <dsp:spPr>
        <a:xfrm>
          <a:off x="1221913" y="603237"/>
          <a:ext cx="4057603" cy="4057603"/>
        </a:xfrm>
        <a:prstGeom prst="blockArc">
          <a:avLst>
            <a:gd name="adj1" fmla="val 15959805"/>
            <a:gd name="adj2" fmla="val 8388"/>
            <a:gd name="adj3" fmla="val 4637"/>
          </a:avLst>
        </a:prstGeom>
        <a:gradFill rotWithShape="0">
          <a:gsLst>
            <a:gs pos="0">
              <a:schemeClr val="accent4">
                <a:hueOff val="0"/>
                <a:satOff val="0"/>
                <a:lumOff val="0"/>
                <a:alphaOff val="0"/>
                <a:satMod val="103000"/>
                <a:lumMod val="102000"/>
                <a:tint val="94000"/>
              </a:schemeClr>
            </a:gs>
            <a:gs pos="50000">
              <a:schemeClr val="accent4">
                <a:hueOff val="0"/>
                <a:satOff val="0"/>
                <a:lumOff val="0"/>
                <a:alphaOff val="0"/>
                <a:satMod val="110000"/>
                <a:lumMod val="100000"/>
                <a:shade val="100000"/>
              </a:schemeClr>
            </a:gs>
            <a:gs pos="100000">
              <a:schemeClr val="accent4">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sp>
    <dsp:sp modelId="{ED3AE9F6-4D0A-4646-BF2E-1F17B21DF817}">
      <dsp:nvSpPr>
        <dsp:cNvPr id="0" name=""/>
        <dsp:cNvSpPr/>
      </dsp:nvSpPr>
      <dsp:spPr>
        <a:xfrm>
          <a:off x="1911274" y="1601055"/>
          <a:ext cx="2402175" cy="2071638"/>
        </a:xfrm>
        <a:prstGeom prst="ellipse">
          <a:avLst/>
        </a:prstGeom>
        <a:gradFill rotWithShape="0">
          <a:gsLst>
            <a:gs pos="0">
              <a:schemeClr val="accent3">
                <a:hueOff val="0"/>
                <a:satOff val="0"/>
                <a:lumOff val="0"/>
                <a:alphaOff val="0"/>
                <a:satMod val="103000"/>
                <a:lumMod val="102000"/>
                <a:tint val="94000"/>
              </a:schemeClr>
            </a:gs>
            <a:gs pos="50000">
              <a:schemeClr val="accent3">
                <a:hueOff val="0"/>
                <a:satOff val="0"/>
                <a:lumOff val="0"/>
                <a:alphaOff val="0"/>
                <a:satMod val="110000"/>
                <a:lumMod val="100000"/>
                <a:shade val="100000"/>
              </a:schemeClr>
            </a:gs>
            <a:gs pos="100000">
              <a:schemeClr val="accent3">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n-US" sz="2000" b="0" kern="1200" dirty="0" smtClean="0">
              <a:latin typeface="Times New Roman" pitchFamily="18" charset="0"/>
              <a:cs typeface="Times New Roman" pitchFamily="18" charset="0"/>
            </a:rPr>
            <a:t>Applications of Gold nanoparticles in biomedical fields</a:t>
          </a:r>
          <a:endParaRPr lang="en-US" sz="2000" b="0" kern="1200" dirty="0">
            <a:latin typeface="Times New Roman" pitchFamily="18" charset="0"/>
            <a:cs typeface="Times New Roman" pitchFamily="18" charset="0"/>
          </a:endParaRPr>
        </a:p>
      </dsp:txBody>
      <dsp:txXfrm>
        <a:off x="2263064" y="1904439"/>
        <a:ext cx="1698595" cy="1464870"/>
      </dsp:txXfrm>
    </dsp:sp>
    <dsp:sp modelId="{5A4146BD-D91C-4ABE-A469-4C0178E16454}">
      <dsp:nvSpPr>
        <dsp:cNvPr id="0" name=""/>
        <dsp:cNvSpPr/>
      </dsp:nvSpPr>
      <dsp:spPr>
        <a:xfrm>
          <a:off x="2229994" y="1836"/>
          <a:ext cx="1764736" cy="1306544"/>
        </a:xfrm>
        <a:prstGeom prst="ellipse">
          <a:avLst/>
        </a:prstGeom>
        <a:gradFill rotWithShape="0">
          <a:gsLst>
            <a:gs pos="0">
              <a:schemeClr val="accent4">
                <a:hueOff val="0"/>
                <a:satOff val="0"/>
                <a:lumOff val="0"/>
                <a:alphaOff val="0"/>
                <a:satMod val="103000"/>
                <a:lumMod val="102000"/>
                <a:tint val="94000"/>
              </a:schemeClr>
            </a:gs>
            <a:gs pos="50000">
              <a:schemeClr val="accent4">
                <a:hueOff val="0"/>
                <a:satOff val="0"/>
                <a:lumOff val="0"/>
                <a:alphaOff val="0"/>
                <a:satMod val="110000"/>
                <a:lumMod val="100000"/>
                <a:shade val="100000"/>
              </a:schemeClr>
            </a:gs>
            <a:gs pos="100000">
              <a:schemeClr val="accent4">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n-US" sz="2000" kern="1200" dirty="0" smtClean="0">
              <a:latin typeface="Times New Roman" pitchFamily="18" charset="0"/>
              <a:cs typeface="Times New Roman" pitchFamily="18" charset="0"/>
            </a:rPr>
            <a:t>Controlled Drugs delivery</a:t>
          </a:r>
          <a:endParaRPr lang="en-US" sz="2000" kern="1200" dirty="0">
            <a:latin typeface="Times New Roman" pitchFamily="18" charset="0"/>
            <a:cs typeface="Times New Roman" pitchFamily="18" charset="0"/>
          </a:endParaRPr>
        </a:p>
      </dsp:txBody>
      <dsp:txXfrm>
        <a:off x="2488434" y="193175"/>
        <a:ext cx="1247856" cy="923866"/>
      </dsp:txXfrm>
    </dsp:sp>
    <dsp:sp modelId="{83500D51-C34C-4630-AF1F-6349E75ED22B}">
      <dsp:nvSpPr>
        <dsp:cNvPr id="0" name=""/>
        <dsp:cNvSpPr/>
      </dsp:nvSpPr>
      <dsp:spPr>
        <a:xfrm>
          <a:off x="4407203" y="1983602"/>
          <a:ext cx="1650544" cy="1306544"/>
        </a:xfrm>
        <a:prstGeom prst="ellipse">
          <a:avLst/>
        </a:prstGeom>
        <a:gradFill rotWithShape="0">
          <a:gsLst>
            <a:gs pos="0">
              <a:schemeClr val="accent4">
                <a:hueOff val="3465231"/>
                <a:satOff val="-15989"/>
                <a:lumOff val="588"/>
                <a:alphaOff val="0"/>
                <a:satMod val="103000"/>
                <a:lumMod val="102000"/>
                <a:tint val="94000"/>
              </a:schemeClr>
            </a:gs>
            <a:gs pos="50000">
              <a:schemeClr val="accent4">
                <a:hueOff val="3465231"/>
                <a:satOff val="-15989"/>
                <a:lumOff val="588"/>
                <a:alphaOff val="0"/>
                <a:satMod val="110000"/>
                <a:lumMod val="100000"/>
                <a:shade val="100000"/>
              </a:schemeClr>
            </a:gs>
            <a:gs pos="100000">
              <a:schemeClr val="accent4">
                <a:hueOff val="3465231"/>
                <a:satOff val="-15989"/>
                <a:lumOff val="588"/>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n-US" sz="2000" kern="1200" smtClean="0">
              <a:latin typeface="Times New Roman" pitchFamily="18" charset="0"/>
              <a:cs typeface="Times New Roman" pitchFamily="18" charset="0"/>
            </a:rPr>
            <a:t>Diagnosis </a:t>
          </a:r>
          <a:endParaRPr lang="en-US" sz="2000" kern="1200" dirty="0">
            <a:latin typeface="Times New Roman" pitchFamily="18" charset="0"/>
            <a:cs typeface="Times New Roman" pitchFamily="18" charset="0"/>
          </a:endParaRPr>
        </a:p>
      </dsp:txBody>
      <dsp:txXfrm>
        <a:off x="4648920" y="2174941"/>
        <a:ext cx="1167110" cy="923866"/>
      </dsp:txXfrm>
    </dsp:sp>
    <dsp:sp modelId="{435BA968-E339-4392-8ACB-ACB4C58953BB}">
      <dsp:nvSpPr>
        <dsp:cNvPr id="0" name=""/>
        <dsp:cNvSpPr/>
      </dsp:nvSpPr>
      <dsp:spPr>
        <a:xfrm>
          <a:off x="2196357" y="3965368"/>
          <a:ext cx="1832010" cy="1306544"/>
        </a:xfrm>
        <a:prstGeom prst="ellipse">
          <a:avLst/>
        </a:prstGeom>
        <a:gradFill rotWithShape="0">
          <a:gsLst>
            <a:gs pos="0">
              <a:schemeClr val="accent4">
                <a:hueOff val="6930461"/>
                <a:satOff val="-31979"/>
                <a:lumOff val="1177"/>
                <a:alphaOff val="0"/>
                <a:satMod val="103000"/>
                <a:lumMod val="102000"/>
                <a:tint val="94000"/>
              </a:schemeClr>
            </a:gs>
            <a:gs pos="50000">
              <a:schemeClr val="accent4">
                <a:hueOff val="6930461"/>
                <a:satOff val="-31979"/>
                <a:lumOff val="1177"/>
                <a:alphaOff val="0"/>
                <a:satMod val="110000"/>
                <a:lumMod val="100000"/>
                <a:shade val="100000"/>
              </a:schemeClr>
            </a:gs>
            <a:gs pos="100000">
              <a:schemeClr val="accent4">
                <a:hueOff val="6930461"/>
                <a:satOff val="-31979"/>
                <a:lumOff val="1177"/>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n-US" sz="2000" kern="1200" smtClean="0">
              <a:latin typeface="Times New Roman" pitchFamily="18" charset="0"/>
              <a:cs typeface="Times New Roman" pitchFamily="18" charset="0"/>
            </a:rPr>
            <a:t>Biomedical imaging </a:t>
          </a:r>
          <a:endParaRPr lang="en-US" sz="2000" kern="1200" dirty="0">
            <a:latin typeface="Times New Roman" pitchFamily="18" charset="0"/>
            <a:cs typeface="Times New Roman" pitchFamily="18" charset="0"/>
          </a:endParaRPr>
        </a:p>
      </dsp:txBody>
      <dsp:txXfrm>
        <a:off x="2464649" y="4156707"/>
        <a:ext cx="1295426" cy="923866"/>
      </dsp:txXfrm>
    </dsp:sp>
    <dsp:sp modelId="{A92E85DD-07E2-4148-91E1-51B321741C3B}">
      <dsp:nvSpPr>
        <dsp:cNvPr id="0" name=""/>
        <dsp:cNvSpPr/>
      </dsp:nvSpPr>
      <dsp:spPr>
        <a:xfrm>
          <a:off x="0" y="1983602"/>
          <a:ext cx="1808753" cy="1306544"/>
        </a:xfrm>
        <a:prstGeom prst="ellipse">
          <a:avLst/>
        </a:prstGeom>
        <a:gradFill rotWithShape="0">
          <a:gsLst>
            <a:gs pos="0">
              <a:schemeClr val="accent4">
                <a:hueOff val="10395692"/>
                <a:satOff val="-47968"/>
                <a:lumOff val="1765"/>
                <a:alphaOff val="0"/>
                <a:satMod val="103000"/>
                <a:lumMod val="102000"/>
                <a:tint val="94000"/>
              </a:schemeClr>
            </a:gs>
            <a:gs pos="50000">
              <a:schemeClr val="accent4">
                <a:hueOff val="10395692"/>
                <a:satOff val="-47968"/>
                <a:lumOff val="1765"/>
                <a:alphaOff val="0"/>
                <a:satMod val="110000"/>
                <a:lumMod val="100000"/>
                <a:shade val="100000"/>
              </a:schemeClr>
            </a:gs>
            <a:gs pos="100000">
              <a:schemeClr val="accent4">
                <a:hueOff val="10395692"/>
                <a:satOff val="-47968"/>
                <a:lumOff val="1765"/>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n-US" sz="2000" kern="1200" smtClean="0">
              <a:latin typeface="Times New Roman" pitchFamily="18" charset="0"/>
              <a:cs typeface="Times New Roman" pitchFamily="18" charset="0"/>
            </a:rPr>
            <a:t>Cancer treatment </a:t>
          </a:r>
          <a:endParaRPr lang="en-US" sz="2000" kern="1200" dirty="0">
            <a:latin typeface="Times New Roman" pitchFamily="18" charset="0"/>
            <a:cs typeface="Times New Roman" pitchFamily="18" charset="0"/>
          </a:endParaRPr>
        </a:p>
      </dsp:txBody>
      <dsp:txXfrm>
        <a:off x="264886" y="2174941"/>
        <a:ext cx="1278981" cy="923866"/>
      </dsp:txXfrm>
    </dsp:sp>
  </dsp:spTree>
</dsp:drawing>
</file>

<file path=ppt/diagrams/layout1.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2" Type="http://schemas.openxmlformats.org/officeDocument/2006/relationships/image" Target="../media/image8.wmf"/><Relationship Id="rId1" Type="http://schemas.openxmlformats.org/officeDocument/2006/relationships/image" Target="../media/image7.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14.wmf"/><Relationship Id="rId2" Type="http://schemas.openxmlformats.org/officeDocument/2006/relationships/image" Target="../media/image13.wmf"/><Relationship Id="rId1" Type="http://schemas.openxmlformats.org/officeDocument/2006/relationships/image" Target="../media/image12.wmf"/><Relationship Id="rId4" Type="http://schemas.openxmlformats.org/officeDocument/2006/relationships/image" Target="../media/image15.w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18.emf"/><Relationship Id="rId2" Type="http://schemas.openxmlformats.org/officeDocument/2006/relationships/image" Target="../media/image17.wmf"/><Relationship Id="rId1" Type="http://schemas.openxmlformats.org/officeDocument/2006/relationships/image" Target="../media/image16.emf"/><Relationship Id="rId6" Type="http://schemas.openxmlformats.org/officeDocument/2006/relationships/image" Target="../media/image21.wmf"/><Relationship Id="rId5" Type="http://schemas.openxmlformats.org/officeDocument/2006/relationships/image" Target="../media/image20.wmf"/><Relationship Id="rId4" Type="http://schemas.openxmlformats.org/officeDocument/2006/relationships/image" Target="../media/image19.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35962B7F-79C7-466F-B9B4-FEF8FD05C7DE}" type="datetimeFigureOut">
              <a:rPr lang="fr-FR" smtClean="0"/>
              <a:t>15/09/2025</a:t>
            </a:fld>
            <a:endParaRPr lang="fr-FR"/>
          </a:p>
        </p:txBody>
      </p:sp>
      <p:sp>
        <p:nvSpPr>
          <p:cNvPr id="4" name="Espace réservé du pied de page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7343AB38-0BDE-4569-BDE4-00C3CB9C6475}" type="slidenum">
              <a:rPr lang="fr-FR" smtClean="0"/>
              <a:t>‹#›</a:t>
            </a:fld>
            <a:endParaRPr lang="fr-FR"/>
          </a:p>
        </p:txBody>
      </p:sp>
    </p:spTree>
    <p:extLst>
      <p:ext uri="{BB962C8B-B14F-4D97-AF65-F5344CB8AC3E}">
        <p14:creationId xmlns:p14="http://schemas.microsoft.com/office/powerpoint/2010/main" val="56101276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013D4F3-5DBE-4758-8BBA-FC21DAD7329B}" type="datetimeFigureOut">
              <a:rPr lang="fr-FR" smtClean="0"/>
              <a:t>15/09/2025</a:t>
            </a:fld>
            <a:endParaRPr lang="fr-FR"/>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BED22DF-BE3F-4364-998C-E68DC0FAFCCE}" type="slidenum">
              <a:rPr lang="fr-FR" smtClean="0"/>
              <a:t>‹#›</a:t>
            </a:fld>
            <a:endParaRPr lang="fr-FR"/>
          </a:p>
        </p:txBody>
      </p:sp>
    </p:spTree>
    <p:extLst>
      <p:ext uri="{BB962C8B-B14F-4D97-AF65-F5344CB8AC3E}">
        <p14:creationId xmlns:p14="http://schemas.microsoft.com/office/powerpoint/2010/main" val="1892013102"/>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BED22DF-BE3F-4364-998C-E68DC0FAFCCE}" type="slidenum">
              <a:rPr lang="fr-FR" smtClean="0"/>
              <a:t>5</a:t>
            </a:fld>
            <a:endParaRPr lang="fr-FR"/>
          </a:p>
        </p:txBody>
      </p:sp>
    </p:spTree>
    <p:extLst>
      <p:ext uri="{BB962C8B-B14F-4D97-AF65-F5344CB8AC3E}">
        <p14:creationId xmlns:p14="http://schemas.microsoft.com/office/powerpoint/2010/main" val="304244447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524000" y="1122363"/>
            <a:ext cx="9144000" cy="2387600"/>
          </a:xfrm>
        </p:spPr>
        <p:txBody>
          <a:bodyPr anchor="b"/>
          <a:lstStyle>
            <a:lvl1pPr algn="ctr">
              <a:defRPr sz="6000"/>
            </a:lvl1pPr>
          </a:lstStyle>
          <a:p>
            <a:r>
              <a:rPr lang="fr-FR" smtClean="0"/>
              <a:t>Modifiez le style du titre</a:t>
            </a:r>
            <a:endParaRPr lang="fr-FR"/>
          </a:p>
        </p:txBody>
      </p:sp>
      <p:sp>
        <p:nvSpPr>
          <p:cNvPr id="3" name="Sous-titr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smtClean="0"/>
              <a:t>Modifier le style des sous-titres du masque</a:t>
            </a:r>
            <a:endParaRPr lang="fr-FR"/>
          </a:p>
        </p:txBody>
      </p:sp>
      <p:sp>
        <p:nvSpPr>
          <p:cNvPr id="4" name="Espace réservé de la date 3"/>
          <p:cNvSpPr>
            <a:spLocks noGrp="1"/>
          </p:cNvSpPr>
          <p:nvPr>
            <p:ph type="dt" sz="half" idx="10"/>
          </p:nvPr>
        </p:nvSpPr>
        <p:spPr/>
        <p:txBody>
          <a:bodyPr/>
          <a:lstStyle/>
          <a:p>
            <a:fld id="{BD2F085B-04D4-4A50-8DDC-798557596D5F}" type="datetime1">
              <a:rPr lang="en-US" smtClean="0"/>
              <a:t>9/15/2025</a:t>
            </a:fld>
            <a:endParaRPr lang="en-US" dirty="0"/>
          </a:p>
        </p:txBody>
      </p:sp>
      <p:sp>
        <p:nvSpPr>
          <p:cNvPr id="5" name="Espace réservé du pied de page 4"/>
          <p:cNvSpPr>
            <a:spLocks noGrp="1"/>
          </p:cNvSpPr>
          <p:nvPr>
            <p:ph type="ftr" sz="quarter" idx="11"/>
          </p:nvPr>
        </p:nvSpPr>
        <p:spPr/>
        <p:txBody>
          <a:bodyPr/>
          <a:lstStyle/>
          <a:p>
            <a:r>
              <a:rPr lang="en-US" smtClean="0"/>
              <a:t>2</a:t>
            </a:r>
            <a:endParaRPr lang="en-US" dirty="0"/>
          </a:p>
        </p:txBody>
      </p:sp>
      <p:sp>
        <p:nvSpPr>
          <p:cNvPr id="6" name="Espace réservé du numéro de diapositive 5"/>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62125236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8168CEF2-6B3F-42F6-AD8B-094DA71D9AAB}" type="datetime1">
              <a:rPr lang="en-US" smtClean="0"/>
              <a:t>9/15/2025</a:t>
            </a:fld>
            <a:endParaRPr lang="en-US" dirty="0"/>
          </a:p>
        </p:txBody>
      </p:sp>
      <p:sp>
        <p:nvSpPr>
          <p:cNvPr id="5" name="Espace réservé du pied de page 4"/>
          <p:cNvSpPr>
            <a:spLocks noGrp="1"/>
          </p:cNvSpPr>
          <p:nvPr>
            <p:ph type="ftr" sz="quarter" idx="11"/>
          </p:nvPr>
        </p:nvSpPr>
        <p:spPr/>
        <p:txBody>
          <a:bodyPr/>
          <a:lstStyle/>
          <a:p>
            <a:r>
              <a:rPr lang="en-US" smtClean="0"/>
              <a:t>2</a:t>
            </a:r>
            <a:endParaRPr lang="en-US" dirty="0"/>
          </a:p>
        </p:txBody>
      </p:sp>
      <p:sp>
        <p:nvSpPr>
          <p:cNvPr id="6" name="Espace réservé du numéro de diapositive 5"/>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33878402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8724900" y="365125"/>
            <a:ext cx="2628900" cy="5811838"/>
          </a:xfrm>
        </p:spPr>
        <p:txBody>
          <a:bodyPr vert="eaVert"/>
          <a:lstStyle/>
          <a:p>
            <a:r>
              <a:rPr lang="fr-FR" smtClean="0"/>
              <a:t>Modifiez le style du titre</a:t>
            </a:r>
            <a:endParaRPr lang="fr-FR"/>
          </a:p>
        </p:txBody>
      </p:sp>
      <p:sp>
        <p:nvSpPr>
          <p:cNvPr id="3" name="Espace réservé du texte vertical 2"/>
          <p:cNvSpPr>
            <a:spLocks noGrp="1"/>
          </p:cNvSpPr>
          <p:nvPr>
            <p:ph type="body" orient="vert" idx="1"/>
          </p:nvPr>
        </p:nvSpPr>
        <p:spPr>
          <a:xfrm>
            <a:off x="838200" y="365125"/>
            <a:ext cx="7734300" cy="5811838"/>
          </a:xfrm>
        </p:spPr>
        <p:txBody>
          <a:bodyPr vert="eaVert"/>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4A70BB36-7538-4748-9747-B0BE0A3249F4}" type="datetime1">
              <a:rPr lang="en-US" smtClean="0"/>
              <a:t>9/15/2025</a:t>
            </a:fld>
            <a:endParaRPr lang="en-US" dirty="0"/>
          </a:p>
        </p:txBody>
      </p:sp>
      <p:sp>
        <p:nvSpPr>
          <p:cNvPr id="5" name="Espace réservé du pied de page 4"/>
          <p:cNvSpPr>
            <a:spLocks noGrp="1"/>
          </p:cNvSpPr>
          <p:nvPr>
            <p:ph type="ftr" sz="quarter" idx="11"/>
          </p:nvPr>
        </p:nvSpPr>
        <p:spPr/>
        <p:txBody>
          <a:bodyPr/>
          <a:lstStyle/>
          <a:p>
            <a:r>
              <a:rPr lang="en-US" smtClean="0"/>
              <a:t>2</a:t>
            </a:r>
            <a:endParaRPr lang="en-US" dirty="0"/>
          </a:p>
        </p:txBody>
      </p:sp>
      <p:sp>
        <p:nvSpPr>
          <p:cNvPr id="6" name="Espace réservé du numéro de diapositive 5"/>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33607901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idx="1"/>
          </p:nvPr>
        </p:nvSpPr>
        <p:spPr/>
        <p:txBody>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619189C7-BD34-42D9-A46F-5A1E5DAAB6CB}" type="datetime1">
              <a:rPr lang="en-US" smtClean="0"/>
              <a:t>9/15/2025</a:t>
            </a:fld>
            <a:endParaRPr lang="en-US" dirty="0"/>
          </a:p>
        </p:txBody>
      </p:sp>
      <p:sp>
        <p:nvSpPr>
          <p:cNvPr id="5" name="Espace réservé du pied de page 4"/>
          <p:cNvSpPr>
            <a:spLocks noGrp="1"/>
          </p:cNvSpPr>
          <p:nvPr>
            <p:ph type="ftr" sz="quarter" idx="11"/>
          </p:nvPr>
        </p:nvSpPr>
        <p:spPr/>
        <p:txBody>
          <a:bodyPr/>
          <a:lstStyle/>
          <a:p>
            <a:r>
              <a:rPr lang="en-US" smtClean="0"/>
              <a:t>2</a:t>
            </a:r>
            <a:endParaRPr lang="en-US" dirty="0"/>
          </a:p>
        </p:txBody>
      </p:sp>
      <p:sp>
        <p:nvSpPr>
          <p:cNvPr id="6" name="Espace réservé du numéro de diapositive 5"/>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4443318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831850" y="1709738"/>
            <a:ext cx="10515600" cy="2852737"/>
          </a:xfrm>
        </p:spPr>
        <p:txBody>
          <a:bodyPr anchor="b"/>
          <a:lstStyle>
            <a:lvl1pPr>
              <a:defRPr sz="6000"/>
            </a:lvl1pPr>
          </a:lstStyle>
          <a:p>
            <a:r>
              <a:rPr lang="fr-FR" smtClean="0"/>
              <a:t>Modifiez le style du titre</a:t>
            </a:r>
            <a:endParaRPr lang="fr-FR"/>
          </a:p>
        </p:txBody>
      </p:sp>
      <p:sp>
        <p:nvSpPr>
          <p:cNvPr id="3" name="Espace réservé du texte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smtClean="0"/>
              <a:t>Modifier les styles du texte du masque</a:t>
            </a:r>
          </a:p>
        </p:txBody>
      </p:sp>
      <p:sp>
        <p:nvSpPr>
          <p:cNvPr id="4" name="Espace réservé de la date 3"/>
          <p:cNvSpPr>
            <a:spLocks noGrp="1"/>
          </p:cNvSpPr>
          <p:nvPr>
            <p:ph type="dt" sz="half" idx="10"/>
          </p:nvPr>
        </p:nvSpPr>
        <p:spPr/>
        <p:txBody>
          <a:bodyPr/>
          <a:lstStyle/>
          <a:p>
            <a:fld id="{D81ED1B6-EC81-428F-904E-06E60E64FFFE}" type="datetime1">
              <a:rPr lang="en-US" smtClean="0"/>
              <a:t>9/15/2025</a:t>
            </a:fld>
            <a:endParaRPr lang="en-US" dirty="0"/>
          </a:p>
        </p:txBody>
      </p:sp>
      <p:sp>
        <p:nvSpPr>
          <p:cNvPr id="5" name="Espace réservé du pied de page 4"/>
          <p:cNvSpPr>
            <a:spLocks noGrp="1"/>
          </p:cNvSpPr>
          <p:nvPr>
            <p:ph type="ftr" sz="quarter" idx="11"/>
          </p:nvPr>
        </p:nvSpPr>
        <p:spPr/>
        <p:txBody>
          <a:bodyPr/>
          <a:lstStyle/>
          <a:p>
            <a:r>
              <a:rPr lang="en-US" smtClean="0"/>
              <a:t>2</a:t>
            </a:r>
            <a:endParaRPr lang="en-US" dirty="0"/>
          </a:p>
        </p:txBody>
      </p:sp>
      <p:sp>
        <p:nvSpPr>
          <p:cNvPr id="6" name="Espace réservé du numéro de diapositive 5"/>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4757844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sz="half" idx="1"/>
          </p:nvPr>
        </p:nvSpPr>
        <p:spPr>
          <a:xfrm>
            <a:off x="838200" y="1825625"/>
            <a:ext cx="5181600" cy="4351338"/>
          </a:xfrm>
        </p:spPr>
        <p:txBody>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6172200" y="1825625"/>
            <a:ext cx="5181600" cy="4351338"/>
          </a:xfrm>
        </p:spPr>
        <p:txBody>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4"/>
          <p:cNvSpPr>
            <a:spLocks noGrp="1"/>
          </p:cNvSpPr>
          <p:nvPr>
            <p:ph type="dt" sz="half" idx="10"/>
          </p:nvPr>
        </p:nvSpPr>
        <p:spPr/>
        <p:txBody>
          <a:bodyPr/>
          <a:lstStyle/>
          <a:p>
            <a:fld id="{0F3B9C3F-5B5E-4103-88F3-1052080ED5A1}" type="datetime1">
              <a:rPr lang="en-US" smtClean="0"/>
              <a:t>9/15/2025</a:t>
            </a:fld>
            <a:endParaRPr lang="en-US" dirty="0"/>
          </a:p>
        </p:txBody>
      </p:sp>
      <p:sp>
        <p:nvSpPr>
          <p:cNvPr id="6" name="Espace réservé du pied de page 5"/>
          <p:cNvSpPr>
            <a:spLocks noGrp="1"/>
          </p:cNvSpPr>
          <p:nvPr>
            <p:ph type="ftr" sz="quarter" idx="11"/>
          </p:nvPr>
        </p:nvSpPr>
        <p:spPr/>
        <p:txBody>
          <a:bodyPr/>
          <a:lstStyle/>
          <a:p>
            <a:r>
              <a:rPr lang="en-US" smtClean="0"/>
              <a:t>2</a:t>
            </a:r>
            <a:endParaRPr lang="en-US" dirty="0"/>
          </a:p>
        </p:txBody>
      </p:sp>
      <p:sp>
        <p:nvSpPr>
          <p:cNvPr id="7" name="Espace réservé du numéro de diapositive 6"/>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37011063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839788" y="365125"/>
            <a:ext cx="10515600" cy="1325563"/>
          </a:xfrm>
        </p:spPr>
        <p:txBody>
          <a:bodyPr/>
          <a:lstStyle/>
          <a:p>
            <a:r>
              <a:rPr lang="fr-FR" smtClean="0"/>
              <a:t>Modifiez le style du titre</a:t>
            </a:r>
            <a:endParaRPr lang="fr-FR"/>
          </a:p>
        </p:txBody>
      </p:sp>
      <p:sp>
        <p:nvSpPr>
          <p:cNvPr id="3" name="Espace réservé du texte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Modifier les styles du texte du masque</a:t>
            </a:r>
          </a:p>
        </p:txBody>
      </p:sp>
      <p:sp>
        <p:nvSpPr>
          <p:cNvPr id="4" name="Espace réservé du contenu 3"/>
          <p:cNvSpPr>
            <a:spLocks noGrp="1"/>
          </p:cNvSpPr>
          <p:nvPr>
            <p:ph sz="half" idx="2"/>
          </p:nvPr>
        </p:nvSpPr>
        <p:spPr>
          <a:xfrm>
            <a:off x="839788" y="2505075"/>
            <a:ext cx="5157787" cy="3684588"/>
          </a:xfrm>
        </p:spPr>
        <p:txBody>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Modifier les styles du texte du masque</a:t>
            </a:r>
          </a:p>
        </p:txBody>
      </p:sp>
      <p:sp>
        <p:nvSpPr>
          <p:cNvPr id="6" name="Espace réservé du contenu 5"/>
          <p:cNvSpPr>
            <a:spLocks noGrp="1"/>
          </p:cNvSpPr>
          <p:nvPr>
            <p:ph sz="quarter" idx="4"/>
          </p:nvPr>
        </p:nvSpPr>
        <p:spPr>
          <a:xfrm>
            <a:off x="6172200" y="2505075"/>
            <a:ext cx="5183188" cy="3684588"/>
          </a:xfrm>
        </p:spPr>
        <p:txBody>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6"/>
          <p:cNvSpPr>
            <a:spLocks noGrp="1"/>
          </p:cNvSpPr>
          <p:nvPr>
            <p:ph type="dt" sz="half" idx="10"/>
          </p:nvPr>
        </p:nvSpPr>
        <p:spPr/>
        <p:txBody>
          <a:bodyPr/>
          <a:lstStyle/>
          <a:p>
            <a:fld id="{72E5A1B4-C750-4D77-AA28-524D9AE89248}" type="datetime1">
              <a:rPr lang="en-US" smtClean="0"/>
              <a:t>9/15/2025</a:t>
            </a:fld>
            <a:endParaRPr lang="en-US" dirty="0"/>
          </a:p>
        </p:txBody>
      </p:sp>
      <p:sp>
        <p:nvSpPr>
          <p:cNvPr id="8" name="Espace réservé du pied de page 7"/>
          <p:cNvSpPr>
            <a:spLocks noGrp="1"/>
          </p:cNvSpPr>
          <p:nvPr>
            <p:ph type="ftr" sz="quarter" idx="11"/>
          </p:nvPr>
        </p:nvSpPr>
        <p:spPr/>
        <p:txBody>
          <a:bodyPr/>
          <a:lstStyle/>
          <a:p>
            <a:r>
              <a:rPr lang="en-US" smtClean="0"/>
              <a:t>2</a:t>
            </a:r>
            <a:endParaRPr lang="en-US" dirty="0"/>
          </a:p>
        </p:txBody>
      </p:sp>
      <p:sp>
        <p:nvSpPr>
          <p:cNvPr id="9" name="Espace réservé du numéro de diapositive 8"/>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6957790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e la date 2"/>
          <p:cNvSpPr>
            <a:spLocks noGrp="1"/>
          </p:cNvSpPr>
          <p:nvPr>
            <p:ph type="dt" sz="half" idx="10"/>
          </p:nvPr>
        </p:nvSpPr>
        <p:spPr/>
        <p:txBody>
          <a:bodyPr/>
          <a:lstStyle/>
          <a:p>
            <a:fld id="{1BF78B5C-AC1F-4F70-881A-B3E4E01FE090}" type="datetime1">
              <a:rPr lang="en-US" smtClean="0"/>
              <a:t>9/15/2025</a:t>
            </a:fld>
            <a:endParaRPr lang="en-US" dirty="0"/>
          </a:p>
        </p:txBody>
      </p:sp>
      <p:sp>
        <p:nvSpPr>
          <p:cNvPr id="4" name="Espace réservé du pied de page 3"/>
          <p:cNvSpPr>
            <a:spLocks noGrp="1"/>
          </p:cNvSpPr>
          <p:nvPr>
            <p:ph type="ftr" sz="quarter" idx="11"/>
          </p:nvPr>
        </p:nvSpPr>
        <p:spPr/>
        <p:txBody>
          <a:bodyPr/>
          <a:lstStyle/>
          <a:p>
            <a:r>
              <a:rPr lang="en-US" smtClean="0"/>
              <a:t>2</a:t>
            </a:r>
            <a:endParaRPr lang="en-US" dirty="0"/>
          </a:p>
        </p:txBody>
      </p:sp>
      <p:sp>
        <p:nvSpPr>
          <p:cNvPr id="5" name="Espace réservé du numéro de diapositive 4"/>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326541359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B66E70B1-11C9-49B8-BCD1-D642D21F0CA8}" type="datetime1">
              <a:rPr lang="en-US" smtClean="0"/>
              <a:t>9/15/2025</a:t>
            </a:fld>
            <a:endParaRPr lang="en-US" dirty="0"/>
          </a:p>
        </p:txBody>
      </p:sp>
      <p:sp>
        <p:nvSpPr>
          <p:cNvPr id="3" name="Espace réservé du pied de page 2"/>
          <p:cNvSpPr>
            <a:spLocks noGrp="1"/>
          </p:cNvSpPr>
          <p:nvPr>
            <p:ph type="ftr" sz="quarter" idx="11"/>
          </p:nvPr>
        </p:nvSpPr>
        <p:spPr/>
        <p:txBody>
          <a:bodyPr/>
          <a:lstStyle/>
          <a:p>
            <a:r>
              <a:rPr lang="en-US" smtClean="0"/>
              <a:t>2</a:t>
            </a:r>
            <a:endParaRPr lang="en-US" dirty="0"/>
          </a:p>
        </p:txBody>
      </p:sp>
      <p:sp>
        <p:nvSpPr>
          <p:cNvPr id="4" name="Espace réservé du numéro de diapositive 3"/>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39606232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839788" y="457200"/>
            <a:ext cx="3932237" cy="1600200"/>
          </a:xfrm>
        </p:spPr>
        <p:txBody>
          <a:bodyPr anchor="b"/>
          <a:lstStyle>
            <a:lvl1pPr>
              <a:defRPr sz="3200"/>
            </a:lvl1pPr>
          </a:lstStyle>
          <a:p>
            <a:r>
              <a:rPr lang="fr-FR" smtClean="0"/>
              <a:t>Modifiez le style du titre</a:t>
            </a:r>
            <a:endParaRPr lang="fr-FR"/>
          </a:p>
        </p:txBody>
      </p:sp>
      <p:sp>
        <p:nvSpPr>
          <p:cNvPr id="3" name="Espace réservé du contenu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smtClean="0"/>
              <a:t>Modifier les styles du texte du masque</a:t>
            </a:r>
          </a:p>
        </p:txBody>
      </p:sp>
      <p:sp>
        <p:nvSpPr>
          <p:cNvPr id="5" name="Espace réservé de la date 4"/>
          <p:cNvSpPr>
            <a:spLocks noGrp="1"/>
          </p:cNvSpPr>
          <p:nvPr>
            <p:ph type="dt" sz="half" idx="10"/>
          </p:nvPr>
        </p:nvSpPr>
        <p:spPr/>
        <p:txBody>
          <a:bodyPr/>
          <a:lstStyle/>
          <a:p>
            <a:fld id="{A9ECED13-335A-4CFB-867B-5EAB6D90ECA1}" type="datetime1">
              <a:rPr lang="en-US" smtClean="0"/>
              <a:t>9/15/2025</a:t>
            </a:fld>
            <a:endParaRPr lang="en-US" dirty="0"/>
          </a:p>
        </p:txBody>
      </p:sp>
      <p:sp>
        <p:nvSpPr>
          <p:cNvPr id="6" name="Espace réservé du pied de page 5"/>
          <p:cNvSpPr>
            <a:spLocks noGrp="1"/>
          </p:cNvSpPr>
          <p:nvPr>
            <p:ph type="ftr" sz="quarter" idx="11"/>
          </p:nvPr>
        </p:nvSpPr>
        <p:spPr/>
        <p:txBody>
          <a:bodyPr/>
          <a:lstStyle/>
          <a:p>
            <a:r>
              <a:rPr lang="en-US" smtClean="0"/>
              <a:t>2</a:t>
            </a:r>
            <a:endParaRPr lang="en-US" dirty="0"/>
          </a:p>
        </p:txBody>
      </p:sp>
      <p:sp>
        <p:nvSpPr>
          <p:cNvPr id="7" name="Espace réservé du numéro de diapositive 6"/>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265023072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839788" y="457200"/>
            <a:ext cx="3932237" cy="1600200"/>
          </a:xfrm>
        </p:spPr>
        <p:txBody>
          <a:bodyPr anchor="b"/>
          <a:lstStyle>
            <a:lvl1pPr>
              <a:defRPr sz="3200"/>
            </a:lvl1pPr>
          </a:lstStyle>
          <a:p>
            <a:r>
              <a:rPr lang="fr-FR" smtClean="0"/>
              <a:t>Modifiez le style du titre</a:t>
            </a:r>
            <a:endParaRPr lang="fr-FR"/>
          </a:p>
        </p:txBody>
      </p:sp>
      <p:sp>
        <p:nvSpPr>
          <p:cNvPr id="3" name="Espace réservé pour une image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smtClean="0"/>
              <a:t>Modifier les styles du texte du masque</a:t>
            </a:r>
          </a:p>
        </p:txBody>
      </p:sp>
      <p:sp>
        <p:nvSpPr>
          <p:cNvPr id="5" name="Espace réservé de la date 4"/>
          <p:cNvSpPr>
            <a:spLocks noGrp="1"/>
          </p:cNvSpPr>
          <p:nvPr>
            <p:ph type="dt" sz="half" idx="10"/>
          </p:nvPr>
        </p:nvSpPr>
        <p:spPr/>
        <p:txBody>
          <a:bodyPr/>
          <a:lstStyle/>
          <a:p>
            <a:fld id="{1977D392-FD6A-4B7D-94A6-52728335AE69}" type="datetime1">
              <a:rPr lang="en-US" smtClean="0"/>
              <a:t>9/15/2025</a:t>
            </a:fld>
            <a:endParaRPr lang="en-US" dirty="0"/>
          </a:p>
        </p:txBody>
      </p:sp>
      <p:sp>
        <p:nvSpPr>
          <p:cNvPr id="6" name="Espace réservé du pied de page 5"/>
          <p:cNvSpPr>
            <a:spLocks noGrp="1"/>
          </p:cNvSpPr>
          <p:nvPr>
            <p:ph type="ftr" sz="quarter" idx="11"/>
          </p:nvPr>
        </p:nvSpPr>
        <p:spPr/>
        <p:txBody>
          <a:bodyPr/>
          <a:lstStyle/>
          <a:p>
            <a:r>
              <a:rPr lang="fr-FR" smtClean="0"/>
              <a:t>2</a:t>
            </a:r>
            <a:endParaRPr lang="fr-FR"/>
          </a:p>
        </p:txBody>
      </p:sp>
      <p:sp>
        <p:nvSpPr>
          <p:cNvPr id="7" name="Espace réservé du numéro de diapositive 6"/>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7843012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smtClean="0"/>
              <a:t>Modifiez le style du titre</a:t>
            </a:r>
            <a:endParaRPr lang="fr-FR"/>
          </a:p>
        </p:txBody>
      </p:sp>
      <p:sp>
        <p:nvSpPr>
          <p:cNvPr id="3" name="Espace réservé du texte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843B00B-02F5-486E-ABC8-34E3C0FE1F66}" type="datetime1">
              <a:rPr lang="en-US" smtClean="0"/>
              <a:t>9/15/2025</a:t>
            </a:fld>
            <a:endParaRPr lang="en-US" dirty="0"/>
          </a:p>
        </p:txBody>
      </p:sp>
      <p:sp>
        <p:nvSpPr>
          <p:cNvPr id="5" name="Espace réservé du pied de page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2</a:t>
            </a:r>
            <a:endParaRPr lang="en-US" dirty="0"/>
          </a:p>
        </p:txBody>
      </p:sp>
      <p:sp>
        <p:nvSpPr>
          <p:cNvPr id="6" name="Espace réservé du numéro de diapositive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1303808442"/>
      </p:ext>
    </p:extLst>
  </p:cSld>
  <p:clrMap bg1="lt1" tx1="dk1" bg2="lt2" tx2="dk2" accent1="accent1" accent2="accent2" accent3="accent3" accent4="accent4" accent5="accent5" accent6="accent6" hlink="hlink" folHlink="folHlink"/>
  <p:sldLayoutIdLst>
    <p:sldLayoutId id="2147484243" r:id="rId1"/>
    <p:sldLayoutId id="2147484244" r:id="rId2"/>
    <p:sldLayoutId id="2147484245" r:id="rId3"/>
    <p:sldLayoutId id="2147484246" r:id="rId4"/>
    <p:sldLayoutId id="2147484247" r:id="rId5"/>
    <p:sldLayoutId id="2147484248" r:id="rId6"/>
    <p:sldLayoutId id="2147484249" r:id="rId7"/>
    <p:sldLayoutId id="2147484250" r:id="rId8"/>
    <p:sldLayoutId id="2147484251" r:id="rId9"/>
    <p:sldLayoutId id="2147484252" r:id="rId10"/>
    <p:sldLayoutId id="2147484253" r:id="rId11"/>
  </p:sldLayoutIdLst>
  <p:hf hdr="0" ft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image" Target="../media/image24.emf"/><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25.emf"/></Relationships>
</file>

<file path=ppt/slides/_rels/slide11.xml.rels><?xml version="1.0" encoding="UTF-8" standalone="yes"?>
<Relationships xmlns="http://schemas.openxmlformats.org/package/2006/relationships"><Relationship Id="rId3" Type="http://schemas.openxmlformats.org/officeDocument/2006/relationships/image" Target="../media/image27.emf"/><Relationship Id="rId2" Type="http://schemas.openxmlformats.org/officeDocument/2006/relationships/image" Target="../media/image26.emf"/><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1.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Layout" Target="../slideLayouts/slideLayout2.xml"/><Relationship Id="rId1" Type="http://schemas.openxmlformats.org/officeDocument/2006/relationships/tags" Target="../tags/tag2.xml"/><Relationship Id="rId5" Type="http://schemas.openxmlformats.org/officeDocument/2006/relationships/image" Target="../media/image6.jpeg"/><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slideLayout" Target="../slideLayouts/slideLayout2.xml"/><Relationship Id="rId1" Type="http://schemas.openxmlformats.org/officeDocument/2006/relationships/tags" Target="../tags/tag3.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xml.rels><?xml version="1.0" encoding="UTF-8" standalone="yes"?>
<Relationships xmlns="http://schemas.openxmlformats.org/package/2006/relationships"><Relationship Id="rId8" Type="http://schemas.openxmlformats.org/officeDocument/2006/relationships/image" Target="../media/image8.wmf"/><Relationship Id="rId3" Type="http://schemas.openxmlformats.org/officeDocument/2006/relationships/notesSlide" Target="../notesSlides/notesSlide1.xml"/><Relationship Id="rId7"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7.wmf"/><Relationship Id="rId11" Type="http://schemas.openxmlformats.org/officeDocument/2006/relationships/image" Target="../media/image4.png"/><Relationship Id="rId5" Type="http://schemas.openxmlformats.org/officeDocument/2006/relationships/oleObject" Target="../embeddings/oleObject1.bin"/><Relationship Id="rId10" Type="http://schemas.openxmlformats.org/officeDocument/2006/relationships/image" Target="../media/image11.emf"/><Relationship Id="rId4" Type="http://schemas.openxmlformats.org/officeDocument/2006/relationships/image" Target="../media/image9.jpeg"/><Relationship Id="rId9" Type="http://schemas.openxmlformats.org/officeDocument/2006/relationships/image" Target="../media/image10.emf"/></Relationships>
</file>

<file path=ppt/slides/_rels/slide6.xml.rels><?xml version="1.0" encoding="UTF-8" standalone="yes"?>
<Relationships xmlns="http://schemas.openxmlformats.org/package/2006/relationships"><Relationship Id="rId8" Type="http://schemas.openxmlformats.org/officeDocument/2006/relationships/image" Target="../media/image14.wmf"/><Relationship Id="rId3" Type="http://schemas.openxmlformats.org/officeDocument/2006/relationships/oleObject" Target="../embeddings/oleObject3.bin"/><Relationship Id="rId7" Type="http://schemas.openxmlformats.org/officeDocument/2006/relationships/oleObject" Target="../embeddings/oleObject5.bin"/><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image" Target="../media/image13.wmf"/><Relationship Id="rId11" Type="http://schemas.openxmlformats.org/officeDocument/2006/relationships/image" Target="../media/image4.png"/><Relationship Id="rId5" Type="http://schemas.openxmlformats.org/officeDocument/2006/relationships/oleObject" Target="../embeddings/oleObject4.bin"/><Relationship Id="rId10" Type="http://schemas.openxmlformats.org/officeDocument/2006/relationships/image" Target="../media/image15.wmf"/><Relationship Id="rId4" Type="http://schemas.openxmlformats.org/officeDocument/2006/relationships/image" Target="../media/image12.wmf"/><Relationship Id="rId9" Type="http://schemas.openxmlformats.org/officeDocument/2006/relationships/oleObject" Target="../embeddings/oleObject6.bin"/></Relationships>
</file>

<file path=ppt/slides/_rels/slide7.xml.rels><?xml version="1.0" encoding="UTF-8" standalone="yes"?>
<Relationships xmlns="http://schemas.openxmlformats.org/package/2006/relationships"><Relationship Id="rId8" Type="http://schemas.openxmlformats.org/officeDocument/2006/relationships/image" Target="../media/image17.wmf"/><Relationship Id="rId13" Type="http://schemas.openxmlformats.org/officeDocument/2006/relationships/oleObject" Target="../embeddings/oleObject11.bin"/><Relationship Id="rId3" Type="http://schemas.openxmlformats.org/officeDocument/2006/relationships/slideLayout" Target="../slideLayouts/slideLayout2.xml"/><Relationship Id="rId7" Type="http://schemas.openxmlformats.org/officeDocument/2006/relationships/oleObject" Target="../embeddings/oleObject8.bin"/><Relationship Id="rId12" Type="http://schemas.openxmlformats.org/officeDocument/2006/relationships/image" Target="../media/image19.wmf"/><Relationship Id="rId2" Type="http://schemas.openxmlformats.org/officeDocument/2006/relationships/tags" Target="../tags/tag4.xml"/><Relationship Id="rId16" Type="http://schemas.openxmlformats.org/officeDocument/2006/relationships/image" Target="../media/image21.wmf"/><Relationship Id="rId1" Type="http://schemas.openxmlformats.org/officeDocument/2006/relationships/vmlDrawing" Target="../drawings/vmlDrawing3.vml"/><Relationship Id="rId6" Type="http://schemas.openxmlformats.org/officeDocument/2006/relationships/image" Target="../media/image4.png"/><Relationship Id="rId11" Type="http://schemas.openxmlformats.org/officeDocument/2006/relationships/oleObject" Target="../embeddings/oleObject10.bin"/><Relationship Id="rId5" Type="http://schemas.openxmlformats.org/officeDocument/2006/relationships/image" Target="../media/image16.emf"/><Relationship Id="rId15" Type="http://schemas.openxmlformats.org/officeDocument/2006/relationships/oleObject" Target="../embeddings/oleObject12.bin"/><Relationship Id="rId10" Type="http://schemas.openxmlformats.org/officeDocument/2006/relationships/image" Target="../media/image18.emf"/><Relationship Id="rId4" Type="http://schemas.openxmlformats.org/officeDocument/2006/relationships/oleObject" Target="../embeddings/oleObject7.bin"/><Relationship Id="rId9" Type="http://schemas.openxmlformats.org/officeDocument/2006/relationships/oleObject" Target="../embeddings/oleObject9.bin"/><Relationship Id="rId14" Type="http://schemas.openxmlformats.org/officeDocument/2006/relationships/image" Target="../media/image20.wmf"/></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2.emf"/><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23.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356723" y="2714652"/>
            <a:ext cx="11490385" cy="1754326"/>
          </a:xfrm>
          <a:prstGeom prst="rect">
            <a:avLst/>
          </a:prstGeom>
          <a:noFill/>
          <a:ln>
            <a:noFill/>
          </a:ln>
        </p:spPr>
        <p:txBody>
          <a:bodyPr wrap="square">
            <a:spAutoFit/>
          </a:bodyPr>
          <a:lstStyle/>
          <a:p>
            <a:pPr algn="ctr"/>
            <a:r>
              <a:rPr lang="en-US" sz="3600" b="1" dirty="0">
                <a:latin typeface="Times New Roman" panose="02020603050405020304" pitchFamily="18" charset="0"/>
                <a:cs typeface="Times New Roman" panose="02020603050405020304" pitchFamily="18" charset="0"/>
              </a:rPr>
              <a:t>Numerical analysis of non-Newtonian EMHD blood flow through overlapping time-variant stenosis artery: Effect of hematocrit viscosity</a:t>
            </a:r>
            <a:r>
              <a:rPr lang="en-US" sz="3600" dirty="0" smtClean="0">
                <a:latin typeface="Times New Roman" panose="02020603050405020304" pitchFamily="18" charset="0"/>
                <a:cs typeface="Times New Roman" panose="02020603050405020304" pitchFamily="18" charset="0"/>
              </a:rPr>
              <a:t> </a:t>
            </a:r>
            <a:endParaRPr lang="fr-FR" sz="3600" dirty="0">
              <a:latin typeface="Times New Roman" panose="02020603050405020304" pitchFamily="18" charset="0"/>
              <a:cs typeface="Times New Roman" panose="02020603050405020304" pitchFamily="18" charset="0"/>
            </a:endParaRPr>
          </a:p>
        </p:txBody>
      </p:sp>
      <p:pic>
        <p:nvPicPr>
          <p:cNvPr id="6" name="Image 149" descr="fst1"/>
          <p:cNvPicPr/>
          <p:nvPr/>
        </p:nvPicPr>
        <p:blipFill>
          <a:blip r:embed="rId2" cstate="print"/>
          <a:srcRect/>
          <a:stretch>
            <a:fillRect/>
          </a:stretch>
        </p:blipFill>
        <p:spPr bwMode="auto">
          <a:xfrm>
            <a:off x="156979" y="55629"/>
            <a:ext cx="2302104" cy="1492886"/>
          </a:xfrm>
          <a:prstGeom prst="rect">
            <a:avLst/>
          </a:prstGeom>
          <a:noFill/>
          <a:ln w="9525">
            <a:noFill/>
            <a:miter lim="800000"/>
            <a:headEnd/>
            <a:tailEnd/>
          </a:ln>
        </p:spPr>
      </p:pic>
      <p:pic>
        <p:nvPicPr>
          <p:cNvPr id="7" name="Image 6" descr="Masters et Masters spécialisés de la FP Beni Mellal 2018-2019.PNG"/>
          <p:cNvPicPr>
            <a:picLocks noChangeAspect="1"/>
          </p:cNvPicPr>
          <p:nvPr/>
        </p:nvPicPr>
        <p:blipFill>
          <a:blip r:embed="rId3">
            <a:clrChange>
              <a:clrFrom>
                <a:srgbClr val="FFFFFF"/>
              </a:clrFrom>
              <a:clrTo>
                <a:srgbClr val="FFFFFF">
                  <a:alpha val="0"/>
                </a:srgbClr>
              </a:clrTo>
            </a:clrChange>
          </a:blip>
          <a:srcRect l="12163" r="19529" b="7765"/>
          <a:stretch>
            <a:fillRect/>
          </a:stretch>
        </p:blipFill>
        <p:spPr>
          <a:xfrm>
            <a:off x="9906604" y="35858"/>
            <a:ext cx="2208179" cy="1569031"/>
          </a:xfrm>
          <a:prstGeom prst="rect">
            <a:avLst/>
          </a:prstGeom>
        </p:spPr>
      </p:pic>
      <p:sp>
        <p:nvSpPr>
          <p:cNvPr id="8" name="ZoneTexte 7"/>
          <p:cNvSpPr txBox="1"/>
          <p:nvPr/>
        </p:nvSpPr>
        <p:spPr>
          <a:xfrm>
            <a:off x="11832" y="5148316"/>
            <a:ext cx="12102951" cy="338554"/>
          </a:xfrm>
          <a:prstGeom prst="rect">
            <a:avLst/>
          </a:prstGeom>
          <a:noFill/>
        </p:spPr>
        <p:txBody>
          <a:bodyPr wrap="square" rtlCol="0">
            <a:spAutoFit/>
          </a:bodyPr>
          <a:lstStyle/>
          <a:p>
            <a:r>
              <a:rPr lang="en-US" sz="1600" dirty="0">
                <a:latin typeface="Times New Roman" pitchFamily="18" charset="0"/>
                <a:cs typeface="Times New Roman" pitchFamily="18" charset="0"/>
              </a:rPr>
              <a:t>Issa EL GLILI*, </a:t>
            </a:r>
            <a:r>
              <a:rPr lang="en-US" sz="1600" dirty="0" err="1">
                <a:latin typeface="Times New Roman" pitchFamily="18" charset="0"/>
                <a:cs typeface="Times New Roman" pitchFamily="18" charset="0"/>
              </a:rPr>
              <a:t>Hafsa</a:t>
            </a:r>
            <a:r>
              <a:rPr lang="en-US" sz="1600" dirty="0">
                <a:latin typeface="Times New Roman" pitchFamily="18" charset="0"/>
                <a:cs typeface="Times New Roman" pitchFamily="18" charset="0"/>
              </a:rPr>
              <a:t> </a:t>
            </a:r>
            <a:r>
              <a:rPr lang="en-US" sz="1600" dirty="0" smtClean="0">
                <a:latin typeface="Times New Roman" pitchFamily="18" charset="0"/>
                <a:cs typeface="Times New Roman" pitchFamily="18" charset="0"/>
              </a:rPr>
              <a:t>AKKAOUI, </a:t>
            </a:r>
            <a:r>
              <a:rPr lang="en-US" sz="1600" dirty="0" smtClean="0">
                <a:latin typeface="Times New Roman" pitchFamily="18" charset="0"/>
                <a:cs typeface="Times New Roman" pitchFamily="18" charset="0"/>
              </a:rPr>
              <a:t>Youness </a:t>
            </a:r>
            <a:r>
              <a:rPr lang="en-US" sz="1600" dirty="0">
                <a:latin typeface="Times New Roman" pitchFamily="18" charset="0"/>
                <a:cs typeface="Times New Roman" pitchFamily="18" charset="0"/>
              </a:rPr>
              <a:t>FOUKHARI</a:t>
            </a:r>
            <a:r>
              <a:rPr lang="en-US" sz="1600" dirty="0" smtClean="0">
                <a:latin typeface="Times New Roman" pitchFamily="18" charset="0"/>
                <a:cs typeface="Times New Roman" pitchFamily="18" charset="0"/>
              </a:rPr>
              <a:t>, Abdelmajid </a:t>
            </a:r>
            <a:r>
              <a:rPr lang="en-US" sz="1600" dirty="0">
                <a:latin typeface="Times New Roman" pitchFamily="18" charset="0"/>
                <a:cs typeface="Times New Roman" pitchFamily="18" charset="0"/>
              </a:rPr>
              <a:t>SAIDI</a:t>
            </a:r>
            <a:r>
              <a:rPr lang="en-US" sz="1600" dirty="0" smtClean="0">
                <a:latin typeface="Times New Roman" pitchFamily="18" charset="0"/>
                <a:cs typeface="Times New Roman" pitchFamily="18" charset="0"/>
              </a:rPr>
              <a:t>, </a:t>
            </a:r>
            <a:r>
              <a:rPr lang="en-US" sz="1600" dirty="0" smtClean="0">
                <a:latin typeface="Times New Roman" pitchFamily="18" charset="0"/>
                <a:cs typeface="Times New Roman" pitchFamily="18" charset="0"/>
              </a:rPr>
              <a:t>Mohamed </a:t>
            </a:r>
            <a:r>
              <a:rPr lang="en-US" sz="1600" dirty="0">
                <a:latin typeface="Times New Roman" pitchFamily="18" charset="0"/>
                <a:cs typeface="Times New Roman" pitchFamily="18" charset="0"/>
              </a:rPr>
              <a:t>DRIOUICH &amp; Mohamed SAMMOUDA</a:t>
            </a:r>
          </a:p>
        </p:txBody>
      </p:sp>
      <p:sp>
        <p:nvSpPr>
          <p:cNvPr id="9" name="ZoneTexte 8"/>
          <p:cNvSpPr txBox="1"/>
          <p:nvPr/>
        </p:nvSpPr>
        <p:spPr>
          <a:xfrm>
            <a:off x="11833" y="5580496"/>
            <a:ext cx="11692487" cy="646331"/>
          </a:xfrm>
          <a:prstGeom prst="rect">
            <a:avLst/>
          </a:prstGeom>
          <a:noFill/>
        </p:spPr>
        <p:txBody>
          <a:bodyPr wrap="square" rtlCol="0">
            <a:spAutoFit/>
          </a:bodyPr>
          <a:lstStyle/>
          <a:p>
            <a:r>
              <a:rPr lang="en-US" dirty="0">
                <a:latin typeface="Times New Roman" pitchFamily="18" charset="0"/>
                <a:cs typeface="Times New Roman" pitchFamily="18" charset="0"/>
              </a:rPr>
              <a:t>Laboratory of Research in Physics and Engineering Sciences, Polydisciplinary faculty, Sultan Moulay Slimane University, Beni Mellal, Morocco</a:t>
            </a:r>
          </a:p>
        </p:txBody>
      </p:sp>
      <p:sp>
        <p:nvSpPr>
          <p:cNvPr id="10" name="ZoneTexte 9"/>
          <p:cNvSpPr txBox="1"/>
          <p:nvPr/>
        </p:nvSpPr>
        <p:spPr>
          <a:xfrm>
            <a:off x="11833" y="6273284"/>
            <a:ext cx="4475182" cy="369332"/>
          </a:xfrm>
          <a:prstGeom prst="rect">
            <a:avLst/>
          </a:prstGeom>
          <a:noFill/>
        </p:spPr>
        <p:txBody>
          <a:bodyPr wrap="square" rtlCol="0">
            <a:spAutoFit/>
          </a:bodyPr>
          <a:lstStyle/>
          <a:p>
            <a:r>
              <a:rPr lang="en-US" dirty="0">
                <a:latin typeface="Times New Roman" panose="02020603050405020304" pitchFamily="18" charset="0"/>
                <a:cs typeface="Times New Roman" panose="02020603050405020304" pitchFamily="18" charset="0"/>
              </a:rPr>
              <a:t>*Speaker email: issa.elglilifpb@usms.ac.ma</a:t>
            </a:r>
          </a:p>
        </p:txBody>
      </p:sp>
      <p:cxnSp>
        <p:nvCxnSpPr>
          <p:cNvPr id="12" name="Connecteur droit 11"/>
          <p:cNvCxnSpPr/>
          <p:nvPr/>
        </p:nvCxnSpPr>
        <p:spPr>
          <a:xfrm flipV="1">
            <a:off x="11832" y="4971288"/>
            <a:ext cx="12180168" cy="18288"/>
          </a:xfrm>
          <a:prstGeom prst="line">
            <a:avLst/>
          </a:prstGeom>
        </p:spPr>
        <p:style>
          <a:lnRef idx="3">
            <a:schemeClr val="dk1"/>
          </a:lnRef>
          <a:fillRef idx="0">
            <a:schemeClr val="dk1"/>
          </a:fillRef>
          <a:effectRef idx="2">
            <a:schemeClr val="dk1"/>
          </a:effectRef>
          <a:fontRef idx="minor">
            <a:schemeClr val="tx1"/>
          </a:fontRef>
        </p:style>
      </p:cxnSp>
      <p:sp>
        <p:nvSpPr>
          <p:cNvPr id="13" name="Rectangle 12"/>
          <p:cNvSpPr/>
          <p:nvPr/>
        </p:nvSpPr>
        <p:spPr>
          <a:xfrm>
            <a:off x="409526" y="1922137"/>
            <a:ext cx="11384780" cy="646331"/>
          </a:xfrm>
          <a:prstGeom prst="rect">
            <a:avLst/>
          </a:prstGeom>
        </p:spPr>
        <p:txBody>
          <a:bodyPr wrap="square">
            <a:spAutoFit/>
          </a:bodyPr>
          <a:lstStyle/>
          <a:p>
            <a:pPr algn="ctr"/>
            <a:r>
              <a:rPr lang="en-US" b="1" dirty="0">
                <a:solidFill>
                  <a:srgbClr val="C00000"/>
                </a:solidFill>
                <a:latin typeface="Times New Roman" panose="02020603050405020304" pitchFamily="18" charset="0"/>
                <a:cs typeface="Times New Roman" panose="02020603050405020304" pitchFamily="18" charset="0"/>
              </a:rPr>
              <a:t>The fourth African Conference of Fundamental and Applied Physics, </a:t>
            </a:r>
            <a:r>
              <a:rPr lang="en-US" b="1" dirty="0" smtClean="0">
                <a:solidFill>
                  <a:srgbClr val="C00000"/>
                </a:solidFill>
                <a:latin typeface="Times New Roman" panose="02020603050405020304" pitchFamily="18" charset="0"/>
                <a:cs typeface="Times New Roman" panose="02020603050405020304" pitchFamily="18" charset="0"/>
              </a:rPr>
              <a:t>(ACP2025)</a:t>
            </a:r>
            <a:endParaRPr lang="en-US" b="1" i="0" dirty="0" smtClean="0">
              <a:solidFill>
                <a:srgbClr val="C00000"/>
              </a:solidFill>
              <a:effectLst/>
              <a:latin typeface="Times New Roman" panose="02020603050405020304" pitchFamily="18" charset="0"/>
              <a:cs typeface="Times New Roman" panose="02020603050405020304" pitchFamily="18" charset="0"/>
            </a:endParaRPr>
          </a:p>
          <a:p>
            <a:pPr algn="ctr"/>
            <a:r>
              <a:rPr lang="en-US" dirty="0" smtClean="0">
                <a:solidFill>
                  <a:srgbClr val="C00000"/>
                </a:solidFill>
                <a:latin typeface="Times New Roman" panose="02020603050405020304" pitchFamily="18" charset="0"/>
                <a:cs typeface="Times New Roman" panose="02020603050405020304" pitchFamily="18" charset="0"/>
              </a:rPr>
              <a:t>14-20 September, </a:t>
            </a:r>
            <a:r>
              <a:rPr lang="en-US" dirty="0" smtClean="0">
                <a:solidFill>
                  <a:srgbClr val="C00000"/>
                </a:solidFill>
                <a:latin typeface="Times New Roman" panose="02020603050405020304" pitchFamily="18" charset="0"/>
                <a:cs typeface="Times New Roman" panose="02020603050405020304" pitchFamily="18" charset="0"/>
              </a:rPr>
              <a:t>2025, </a:t>
            </a:r>
            <a:r>
              <a:rPr lang="en-US" dirty="0" smtClean="0">
                <a:solidFill>
                  <a:srgbClr val="C00000"/>
                </a:solidFill>
                <a:latin typeface="Times New Roman" panose="02020603050405020304" pitchFamily="18" charset="0"/>
                <a:cs typeface="Times New Roman" panose="02020603050405020304" pitchFamily="18" charset="0"/>
              </a:rPr>
              <a:t>University of </a:t>
            </a:r>
            <a:r>
              <a:rPr lang="en-US" dirty="0" err="1" smtClean="0">
                <a:solidFill>
                  <a:srgbClr val="C00000"/>
                </a:solidFill>
                <a:latin typeface="Times New Roman" panose="02020603050405020304" pitchFamily="18" charset="0"/>
                <a:cs typeface="Times New Roman" panose="02020603050405020304" pitchFamily="18" charset="0"/>
              </a:rPr>
              <a:t>Lomé</a:t>
            </a:r>
            <a:r>
              <a:rPr lang="en-US" dirty="0" smtClean="0">
                <a:solidFill>
                  <a:srgbClr val="C00000"/>
                </a:solidFill>
                <a:latin typeface="Times New Roman" panose="02020603050405020304" pitchFamily="18" charset="0"/>
                <a:cs typeface="Times New Roman" panose="02020603050405020304" pitchFamily="18" charset="0"/>
              </a:rPr>
              <a:t>, Togo</a:t>
            </a:r>
            <a:endParaRPr lang="fr-FR" dirty="0">
              <a:solidFill>
                <a:srgbClr val="C00000"/>
              </a:solidFill>
              <a:latin typeface="Times New Roman" panose="02020603050405020304" pitchFamily="18" charset="0"/>
              <a:cs typeface="Times New Roman" panose="02020603050405020304" pitchFamily="18" charset="0"/>
            </a:endParaRPr>
          </a:p>
        </p:txBody>
      </p:sp>
      <p:pic>
        <p:nvPicPr>
          <p:cNvPr id="7170" name="Picture 2" descr="C:\Users\poste\OneDrive - Université Sultan Moulay Slimane\Bureau\Conferences\ACP2025\ACP2025.jpg"/>
          <p:cNvPicPr>
            <a:picLocks noChangeAspect="1" noChangeArrowheads="1"/>
          </p:cNvPicPr>
          <p:nvPr/>
        </p:nvPicPr>
        <p:blipFill rotWithShape="1">
          <a:blip r:embed="rId4">
            <a:extLst>
              <a:ext uri="{28A0092B-C50C-407E-A947-70E740481C1C}">
                <a14:useLocalDpi xmlns:a14="http://schemas.microsoft.com/office/drawing/2010/main" val="0"/>
              </a:ext>
            </a:extLst>
          </a:blip>
          <a:srcRect l="2046" t="2362" r="2054" b="83595"/>
          <a:stretch/>
        </p:blipFill>
        <p:spPr bwMode="auto">
          <a:xfrm>
            <a:off x="2493808" y="138896"/>
            <a:ext cx="7263651" cy="1409619"/>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1611178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p:cNvPicPr>
            <a:picLocks noChangeAspect="1"/>
          </p:cNvPicPr>
          <p:nvPr/>
        </p:nvPicPr>
        <p:blipFill>
          <a:blip r:embed="rId2"/>
          <a:stretch>
            <a:fillRect/>
          </a:stretch>
        </p:blipFill>
        <p:spPr>
          <a:xfrm>
            <a:off x="0" y="0"/>
            <a:ext cx="442671" cy="499915"/>
          </a:xfrm>
          <a:prstGeom prst="rect">
            <a:avLst/>
          </a:prstGeom>
        </p:spPr>
      </p:pic>
      <p:sp>
        <p:nvSpPr>
          <p:cNvPr id="5" name="Hexagone 4"/>
          <p:cNvSpPr/>
          <p:nvPr/>
        </p:nvSpPr>
        <p:spPr>
          <a:xfrm>
            <a:off x="466155" y="35476"/>
            <a:ext cx="440430" cy="344101"/>
          </a:xfrm>
          <a:prstGeom prst="hexagon">
            <a:avLst>
              <a:gd name="adj" fmla="val 27531"/>
              <a:gd name="vf" fmla="val 115470"/>
            </a:avLst>
          </a:prstGeom>
          <a:solidFill>
            <a:schemeClr val="accent5">
              <a:lumMod val="50000"/>
            </a:schemeClr>
          </a:solidFill>
          <a:ln>
            <a:noFill/>
          </a:ln>
        </p:spPr>
        <p:style>
          <a:lnRef idx="2">
            <a:schemeClr val="accent1">
              <a:shade val="50000"/>
            </a:schemeClr>
          </a:lnRef>
          <a:fillRef idx="1003">
            <a:schemeClr val="dk2"/>
          </a:fillRef>
          <a:effectRef idx="0">
            <a:schemeClr val="accent1"/>
          </a:effectRef>
          <a:fontRef idx="minor">
            <a:schemeClr val="lt1"/>
          </a:fontRef>
        </p:style>
        <p:txBody>
          <a:bodyPr rtlCol="0" anchor="ctr"/>
          <a:lstStyle/>
          <a:p>
            <a:pPr algn="ctr"/>
            <a:r>
              <a:rPr lang="fr-FR" b="1" dirty="0"/>
              <a:t>2</a:t>
            </a:r>
          </a:p>
        </p:txBody>
      </p:sp>
      <p:sp>
        <p:nvSpPr>
          <p:cNvPr id="6" name="Hexagone 5"/>
          <p:cNvSpPr/>
          <p:nvPr/>
        </p:nvSpPr>
        <p:spPr>
          <a:xfrm>
            <a:off x="930069" y="35476"/>
            <a:ext cx="468885" cy="344101"/>
          </a:xfrm>
          <a:prstGeom prst="hexagon">
            <a:avLst>
              <a:gd name="adj" fmla="val 27531"/>
              <a:gd name="vf" fmla="val 115470"/>
            </a:avLst>
          </a:prstGeom>
          <a:solidFill>
            <a:srgbClr val="7030A0"/>
          </a:solidFill>
          <a:ln>
            <a:noFill/>
          </a:ln>
        </p:spPr>
        <p:style>
          <a:lnRef idx="2">
            <a:schemeClr val="accent1">
              <a:shade val="50000"/>
            </a:schemeClr>
          </a:lnRef>
          <a:fillRef idx="1003">
            <a:schemeClr val="dk2"/>
          </a:fillRef>
          <a:effectRef idx="0">
            <a:schemeClr val="accent1"/>
          </a:effectRef>
          <a:fontRef idx="minor">
            <a:schemeClr val="lt1"/>
          </a:fontRef>
        </p:style>
        <p:txBody>
          <a:bodyPr rtlCol="0" anchor="ctr"/>
          <a:lstStyle/>
          <a:p>
            <a:pPr algn="ctr"/>
            <a:r>
              <a:rPr lang="fr-FR" b="1" dirty="0"/>
              <a:t>3</a:t>
            </a:r>
          </a:p>
        </p:txBody>
      </p:sp>
      <p:sp>
        <p:nvSpPr>
          <p:cNvPr id="8" name="Hexagone 7"/>
          <p:cNvSpPr/>
          <p:nvPr/>
        </p:nvSpPr>
        <p:spPr>
          <a:xfrm>
            <a:off x="1422437" y="26941"/>
            <a:ext cx="468000" cy="345600"/>
          </a:xfrm>
          <a:prstGeom prst="hexagon">
            <a:avLst>
              <a:gd name="adj" fmla="val 27531"/>
              <a:gd name="vf" fmla="val 115470"/>
            </a:avLst>
          </a:prstGeom>
          <a:solidFill>
            <a:schemeClr val="accent4">
              <a:lumMod val="50000"/>
            </a:schemeClr>
          </a:solidFill>
          <a:ln>
            <a:noFill/>
          </a:ln>
        </p:spPr>
        <p:style>
          <a:lnRef idx="2">
            <a:schemeClr val="accent1">
              <a:shade val="50000"/>
            </a:schemeClr>
          </a:lnRef>
          <a:fillRef idx="1003">
            <a:schemeClr val="dk2"/>
          </a:fillRef>
          <a:effectRef idx="0">
            <a:schemeClr val="accent1"/>
          </a:effectRef>
          <a:fontRef idx="minor">
            <a:schemeClr val="lt1"/>
          </a:fontRef>
        </p:style>
        <p:txBody>
          <a:bodyPr rtlCol="0" anchor="ctr"/>
          <a:lstStyle/>
          <a:p>
            <a:pPr algn="ctr"/>
            <a:r>
              <a:rPr lang="fr-FR" b="1" dirty="0"/>
              <a:t>4</a:t>
            </a:r>
          </a:p>
        </p:txBody>
      </p:sp>
      <p:sp>
        <p:nvSpPr>
          <p:cNvPr id="9" name="Rectangle 8"/>
          <p:cNvSpPr/>
          <p:nvPr/>
        </p:nvSpPr>
        <p:spPr>
          <a:xfrm>
            <a:off x="1821682" y="67581"/>
            <a:ext cx="5686558" cy="27989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3200" b="1" dirty="0" smtClean="0">
                <a:solidFill>
                  <a:schemeClr val="accent4">
                    <a:lumMod val="50000"/>
                  </a:schemeClr>
                </a:solidFill>
                <a:latin typeface="Times New Roman" panose="02020603050405020304" pitchFamily="18" charset="0"/>
                <a:cs typeface="Times New Roman" panose="02020603050405020304" pitchFamily="18" charset="0"/>
              </a:rPr>
              <a:t>RESULTS AND DISCUSSION</a:t>
            </a:r>
            <a:endParaRPr lang="fr-FR" sz="3200" b="1" dirty="0">
              <a:solidFill>
                <a:srgbClr val="7030A0"/>
              </a:solidFill>
              <a:latin typeface="Times New Roman" panose="02020603050405020304" pitchFamily="18" charset="0"/>
              <a:cs typeface="Times New Roman" panose="02020603050405020304" pitchFamily="18" charset="0"/>
            </a:endParaRPr>
          </a:p>
        </p:txBody>
      </p:sp>
      <p:sp>
        <p:nvSpPr>
          <p:cNvPr id="15" name="Rectangle 14"/>
          <p:cNvSpPr/>
          <p:nvPr/>
        </p:nvSpPr>
        <p:spPr>
          <a:xfrm>
            <a:off x="158495" y="740697"/>
            <a:ext cx="2511553" cy="369332"/>
          </a:xfrm>
          <a:prstGeom prst="rect">
            <a:avLst/>
          </a:prstGeom>
        </p:spPr>
        <p:txBody>
          <a:bodyPr wrap="square">
            <a:spAutoFit/>
          </a:bodyPr>
          <a:lstStyle/>
          <a:p>
            <a:pPr marL="285750" indent="-285750">
              <a:buFont typeface="Wingdings" panose="05000000000000000000" pitchFamily="2" charset="2"/>
              <a:buChar char="v"/>
            </a:pPr>
            <a:r>
              <a:rPr lang="en-US" b="1" dirty="0" smtClean="0">
                <a:latin typeface="Times New Roman" panose="02020603050405020304" pitchFamily="18" charset="0"/>
                <a:ea typeface="Cambria" panose="02040503050406030204" pitchFamily="18" charset="0"/>
                <a:cs typeface="Times New Roman" panose="02020603050405020304" pitchFamily="18" charset="0"/>
              </a:rPr>
              <a:t>Axial velocity</a:t>
            </a:r>
            <a:endParaRPr lang="en-US" b="1" dirty="0">
              <a:latin typeface="Times New Roman" panose="02020603050405020304" pitchFamily="18" charset="0"/>
              <a:ea typeface="Cambria" panose="02040503050406030204" pitchFamily="18" charset="0"/>
              <a:cs typeface="Times New Roman" panose="02020603050405020304" pitchFamily="18" charset="0"/>
            </a:endParaRPr>
          </a:p>
        </p:txBody>
      </p:sp>
      <p:sp>
        <p:nvSpPr>
          <p:cNvPr id="18" name="Espace réservé du numéro de diapositive 17"/>
          <p:cNvSpPr>
            <a:spLocks noGrp="1"/>
          </p:cNvSpPr>
          <p:nvPr>
            <p:ph type="sldNum" sz="quarter" idx="12"/>
          </p:nvPr>
        </p:nvSpPr>
        <p:spPr>
          <a:xfrm>
            <a:off x="9118600" y="6285230"/>
            <a:ext cx="2743200" cy="365125"/>
          </a:xfrm>
        </p:spPr>
        <p:txBody>
          <a:bodyPr vert="horz" lIns="91440" tIns="45720" rIns="91440" bIns="45720" rtlCol="0" anchor="ctr"/>
          <a:lstStyle/>
          <a:p>
            <a:fld id="{4FAB73BC-B049-4115-A692-8D63A059BFB8}" type="slidenum">
              <a:rPr lang="en-US" sz="1400" b="1">
                <a:solidFill>
                  <a:schemeClr val="tx1"/>
                </a:solidFill>
                <a:latin typeface="Times New Roman" panose="02020603050405020304" pitchFamily="18" charset="0"/>
                <a:cs typeface="Times New Roman" panose="02020603050405020304" pitchFamily="18" charset="0"/>
              </a:rPr>
              <a:pPr/>
              <a:t>10</a:t>
            </a:fld>
            <a:endParaRPr lang="en-US" sz="1400" b="1" dirty="0">
              <a:solidFill>
                <a:schemeClr val="tx1"/>
              </a:solidFill>
              <a:latin typeface="Times New Roman" panose="02020603050405020304" pitchFamily="18" charset="0"/>
              <a:cs typeface="Times New Roman" panose="02020603050405020304" pitchFamily="18" charset="0"/>
            </a:endParaRPr>
          </a:p>
        </p:txBody>
      </p:sp>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l="2061" t="1942" r="1804" b="2531"/>
          <a:stretch>
            <a:fillRect/>
          </a:stretch>
        </p:blipFill>
        <p:spPr bwMode="auto">
          <a:xfrm>
            <a:off x="990221" y="1473200"/>
            <a:ext cx="4719699" cy="3600000"/>
          </a:xfrm>
          <a:prstGeom prst="rect">
            <a:avLst/>
          </a:prstGeom>
          <a:noFill/>
          <a:extLst>
            <a:ext uri="{909E8E84-426E-40DD-AFC4-6F175D3DCCD1}">
              <a14:hiddenFill xmlns:a14="http://schemas.microsoft.com/office/drawing/2010/main">
                <a:solidFill>
                  <a:srgbClr val="FFFFFF"/>
                </a:solidFill>
              </a14:hiddenFill>
            </a:ext>
          </a:extLst>
        </p:spPr>
      </p:pic>
      <p:pic>
        <p:nvPicPr>
          <p:cNvPr id="5121" name="Picture 3"/>
          <p:cNvPicPr>
            <a:picLocks noChangeAspect="1" noChangeArrowheads="1"/>
          </p:cNvPicPr>
          <p:nvPr/>
        </p:nvPicPr>
        <p:blipFill>
          <a:blip r:embed="rId4">
            <a:extLst>
              <a:ext uri="{28A0092B-C50C-407E-A947-70E740481C1C}">
                <a14:useLocalDpi xmlns:a14="http://schemas.microsoft.com/office/drawing/2010/main" val="0"/>
              </a:ext>
            </a:extLst>
          </a:blip>
          <a:srcRect l="2100" r="1575" b="1955"/>
          <a:stretch>
            <a:fillRect/>
          </a:stretch>
        </p:blipFill>
        <p:spPr bwMode="auto">
          <a:xfrm>
            <a:off x="6636831" y="1516957"/>
            <a:ext cx="4733281" cy="3600000"/>
          </a:xfrm>
          <a:prstGeom prst="rect">
            <a:avLst/>
          </a:prstGeom>
          <a:noFill/>
          <a:extLst>
            <a:ext uri="{909E8E84-426E-40DD-AFC4-6F175D3DCCD1}">
              <a14:hiddenFill xmlns:a14="http://schemas.microsoft.com/office/drawing/2010/main">
                <a:solidFill>
                  <a:srgbClr val="FFFFFF"/>
                </a:solidFill>
              </a14:hiddenFill>
            </a:ext>
          </a:extLst>
        </p:spPr>
      </p:pic>
      <p:sp>
        <p:nvSpPr>
          <p:cNvPr id="7" name="Text Box 2"/>
          <p:cNvSpPr txBox="1">
            <a:spLocks noChangeArrowheads="1"/>
          </p:cNvSpPr>
          <p:nvPr/>
        </p:nvSpPr>
        <p:spPr bwMode="auto">
          <a:xfrm>
            <a:off x="2993454" y="5044938"/>
            <a:ext cx="713232" cy="338554"/>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144463" algn="justLow" defTabSz="914400" rtl="0" eaLnBrk="1" fontAlgn="base" latinLnBrk="0" hangingPunct="1">
              <a:lnSpc>
                <a:spcPct val="100000"/>
              </a:lnSpc>
              <a:spcBef>
                <a:spcPct val="0"/>
              </a:spcBef>
              <a:spcAft>
                <a:spcPct val="0"/>
              </a:spcAft>
              <a:buClrTx/>
              <a:buSzTx/>
              <a:buFontTx/>
              <a:buNone/>
              <a:tabLst/>
            </a:pPr>
            <a:r>
              <a:rPr kumimoji="0" lang="fr-FR" altLang="fr-FR" sz="1600" b="0"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(a)</a:t>
            </a:r>
            <a:endParaRPr kumimoji="0" lang="fr-FR" altLang="fr-FR" sz="36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p:txBody>
      </p:sp>
      <p:sp>
        <p:nvSpPr>
          <p:cNvPr id="10" name="Text Box 4"/>
          <p:cNvSpPr txBox="1">
            <a:spLocks noChangeArrowheads="1"/>
          </p:cNvSpPr>
          <p:nvPr/>
        </p:nvSpPr>
        <p:spPr bwMode="auto">
          <a:xfrm>
            <a:off x="8701052" y="5044938"/>
            <a:ext cx="604838" cy="338554"/>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144463" algn="l" defTabSz="914400" rtl="0" eaLnBrk="1" fontAlgn="base" latinLnBrk="0" hangingPunct="1">
              <a:lnSpc>
                <a:spcPct val="100000"/>
              </a:lnSpc>
              <a:spcBef>
                <a:spcPct val="0"/>
              </a:spcBef>
              <a:spcAft>
                <a:spcPct val="0"/>
              </a:spcAft>
              <a:buClrTx/>
              <a:buSzTx/>
              <a:buFontTx/>
              <a:buNone/>
              <a:tabLst/>
            </a:pPr>
            <a:r>
              <a:rPr kumimoji="0" lang="fr-FR" altLang="fr-FR" sz="1600" b="0"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(b)</a:t>
            </a:r>
            <a:endParaRPr kumimoji="0" lang="fr-FR" altLang="fr-FR" sz="36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p:txBody>
      </p:sp>
      <p:sp>
        <p:nvSpPr>
          <p:cNvPr id="16" name="Rectangle 5"/>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fr-FR"/>
          </a:p>
        </p:txBody>
      </p:sp>
      <p:sp>
        <p:nvSpPr>
          <p:cNvPr id="17" name="Rectangle 8"/>
          <p:cNvSpPr>
            <a:spLocks noChangeArrowheads="1"/>
          </p:cNvSpPr>
          <p:nvPr/>
        </p:nvSpPr>
        <p:spPr bwMode="auto">
          <a:xfrm>
            <a:off x="0" y="4572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fr-FR"/>
          </a:p>
        </p:txBody>
      </p:sp>
      <p:sp>
        <p:nvSpPr>
          <p:cNvPr id="19" name="Rectangle 9"/>
          <p:cNvSpPr>
            <a:spLocks noChangeArrowheads="1"/>
          </p:cNvSpPr>
          <p:nvPr/>
        </p:nvSpPr>
        <p:spPr bwMode="auto">
          <a:xfrm>
            <a:off x="2443480" y="5474585"/>
            <a:ext cx="7305040"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fr-FR" sz="1600" b="1"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Fig. 3</a:t>
            </a:r>
            <a:r>
              <a:rPr kumimoji="0" lang="en-US" altLang="fr-FR" sz="1600" b="0"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 Velocity profiles for variation of (a) hematocrit parameter (b) Casson fluid parameter. </a:t>
            </a:r>
            <a:endParaRPr kumimoji="0" lang="en-US" altLang="fr-FR" sz="40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p:txBody>
      </p:sp>
      <p:sp>
        <p:nvSpPr>
          <p:cNvPr id="20" name="Date Placeholder 19"/>
          <p:cNvSpPr>
            <a:spLocks noGrp="1"/>
          </p:cNvSpPr>
          <p:nvPr>
            <p:ph type="dt" sz="half" idx="10"/>
          </p:nvPr>
        </p:nvSpPr>
        <p:spPr>
          <a:xfrm>
            <a:off x="284837" y="6305550"/>
            <a:ext cx="2743200" cy="365125"/>
          </a:xfrm>
        </p:spPr>
        <p:txBody>
          <a:bodyPr/>
          <a:lstStyle/>
          <a:p>
            <a:fld id="{76F83A20-C393-440D-8341-31B68BB1AF86}" type="datetime1">
              <a:rPr lang="en-US" sz="1400" b="1" smtClean="0">
                <a:solidFill>
                  <a:schemeClr val="tx1"/>
                </a:solidFill>
                <a:latin typeface="Times New Roman" panose="02020603050405020304" pitchFamily="18" charset="0"/>
                <a:cs typeface="Times New Roman" panose="02020603050405020304" pitchFamily="18" charset="0"/>
              </a:rPr>
              <a:t>9/15/2025</a:t>
            </a:fld>
            <a:endParaRPr lang="en-US" sz="1400"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71804728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angle 16"/>
          <p:cNvSpPr/>
          <p:nvPr/>
        </p:nvSpPr>
        <p:spPr>
          <a:xfrm>
            <a:off x="158495" y="740697"/>
            <a:ext cx="2721865" cy="369332"/>
          </a:xfrm>
          <a:prstGeom prst="rect">
            <a:avLst/>
          </a:prstGeom>
        </p:spPr>
        <p:txBody>
          <a:bodyPr wrap="square">
            <a:spAutoFit/>
          </a:bodyPr>
          <a:lstStyle/>
          <a:p>
            <a:pPr marL="285750" indent="-285750">
              <a:buFont typeface="Wingdings" panose="05000000000000000000" pitchFamily="2" charset="2"/>
              <a:buChar char="v"/>
            </a:pPr>
            <a:r>
              <a:rPr lang="en-US" b="1" dirty="0" smtClean="0">
                <a:latin typeface="Times New Roman" panose="02020603050405020304" pitchFamily="18" charset="0"/>
                <a:ea typeface="Cambria" panose="02040503050406030204" pitchFamily="18" charset="0"/>
                <a:cs typeface="Times New Roman" panose="02020603050405020304" pitchFamily="18" charset="0"/>
              </a:rPr>
              <a:t>Temperature</a:t>
            </a:r>
            <a:r>
              <a:rPr lang="fr-FR" b="1" dirty="0" smtClean="0">
                <a:latin typeface="Times New Roman" panose="02020603050405020304" pitchFamily="18" charset="0"/>
                <a:ea typeface="Cambria" panose="02040503050406030204" pitchFamily="18" charset="0"/>
                <a:cs typeface="Times New Roman" panose="02020603050405020304" pitchFamily="18" charset="0"/>
              </a:rPr>
              <a:t> profile</a:t>
            </a:r>
            <a:endParaRPr lang="fr-FR" b="1" dirty="0">
              <a:latin typeface="Times New Roman" panose="02020603050405020304" pitchFamily="18" charset="0"/>
              <a:ea typeface="Cambria" panose="02040503050406030204" pitchFamily="18" charset="0"/>
              <a:cs typeface="Times New Roman" panose="02020603050405020304" pitchFamily="18" charset="0"/>
            </a:endParaRPr>
          </a:p>
        </p:txBody>
      </p:sp>
      <p:sp>
        <p:nvSpPr>
          <p:cNvPr id="20" name="Espace réservé du numéro de diapositive 19"/>
          <p:cNvSpPr>
            <a:spLocks noGrp="1"/>
          </p:cNvSpPr>
          <p:nvPr>
            <p:ph type="sldNum" sz="quarter" idx="12"/>
          </p:nvPr>
        </p:nvSpPr>
        <p:spPr>
          <a:xfrm>
            <a:off x="9148014" y="6305550"/>
            <a:ext cx="2743200" cy="365125"/>
          </a:xfrm>
        </p:spPr>
        <p:txBody>
          <a:bodyPr vert="horz" lIns="91440" tIns="45720" rIns="91440" bIns="45720" rtlCol="0" anchor="ctr"/>
          <a:lstStyle/>
          <a:p>
            <a:fld id="{4FAB73BC-B049-4115-A692-8D63A059BFB8}" type="slidenum">
              <a:rPr lang="en-US" sz="1400" b="1">
                <a:solidFill>
                  <a:schemeClr val="tx1"/>
                </a:solidFill>
                <a:latin typeface="Times New Roman" panose="02020603050405020304" pitchFamily="18" charset="0"/>
                <a:cs typeface="Times New Roman" panose="02020603050405020304" pitchFamily="18" charset="0"/>
              </a:rPr>
              <a:pPr/>
              <a:t>11</a:t>
            </a:fld>
            <a:endParaRPr lang="en-US" sz="1400" b="1" dirty="0">
              <a:solidFill>
                <a:schemeClr val="tx1"/>
              </a:solidFill>
              <a:latin typeface="Times New Roman" panose="02020603050405020304" pitchFamily="18" charset="0"/>
              <a:cs typeface="Times New Roman" panose="02020603050405020304" pitchFamily="18" charset="0"/>
            </a:endParaRPr>
          </a:p>
        </p:txBody>
      </p:sp>
      <p:pic>
        <p:nvPicPr>
          <p:cNvPr id="6146" name="Picture 4"/>
          <p:cNvPicPr>
            <a:picLocks noChangeAspect="1" noChangeArrowheads="1"/>
          </p:cNvPicPr>
          <p:nvPr/>
        </p:nvPicPr>
        <p:blipFill>
          <a:blip r:embed="rId2">
            <a:extLst>
              <a:ext uri="{28A0092B-C50C-407E-A947-70E740481C1C}">
                <a14:useLocalDpi xmlns:a14="http://schemas.microsoft.com/office/drawing/2010/main" val="0"/>
              </a:ext>
            </a:extLst>
          </a:blip>
          <a:srcRect l="1891" t="2332" r="2458" b="1865"/>
          <a:stretch>
            <a:fillRect/>
          </a:stretch>
        </p:blipFill>
        <p:spPr bwMode="auto">
          <a:xfrm>
            <a:off x="1016000" y="1469621"/>
            <a:ext cx="4782120" cy="3600000"/>
          </a:xfrm>
          <a:prstGeom prst="rect">
            <a:avLst/>
          </a:prstGeom>
          <a:noFill/>
          <a:extLst>
            <a:ext uri="{909E8E84-426E-40DD-AFC4-6F175D3DCCD1}">
              <a14:hiddenFill xmlns:a14="http://schemas.microsoft.com/office/drawing/2010/main">
                <a:solidFill>
                  <a:srgbClr val="FFFFFF"/>
                </a:solidFill>
              </a14:hiddenFill>
            </a:ext>
          </a:extLst>
        </p:spPr>
      </p:pic>
      <p:pic>
        <p:nvPicPr>
          <p:cNvPr id="6145" name="Picture 5"/>
          <p:cNvPicPr>
            <a:picLocks noChangeAspect="1" noChangeArrowheads="1"/>
          </p:cNvPicPr>
          <p:nvPr/>
        </p:nvPicPr>
        <p:blipFill>
          <a:blip r:embed="rId3">
            <a:extLst>
              <a:ext uri="{28A0092B-C50C-407E-A947-70E740481C1C}">
                <a14:useLocalDpi xmlns:a14="http://schemas.microsoft.com/office/drawing/2010/main" val="0"/>
              </a:ext>
            </a:extLst>
          </a:blip>
          <a:srcRect l="2080" t="1865" r="2080" b="2330"/>
          <a:stretch>
            <a:fillRect/>
          </a:stretch>
        </p:blipFill>
        <p:spPr bwMode="auto">
          <a:xfrm>
            <a:off x="6451599" y="1469621"/>
            <a:ext cx="4782120" cy="3600000"/>
          </a:xfrm>
          <a:prstGeom prst="rect">
            <a:avLst/>
          </a:prstGeom>
          <a:noFill/>
          <a:extLst>
            <a:ext uri="{909E8E84-426E-40DD-AFC4-6F175D3DCCD1}">
              <a14:hiddenFill xmlns:a14="http://schemas.microsoft.com/office/drawing/2010/main">
                <a:solidFill>
                  <a:srgbClr val="FFFFFF"/>
                </a:solidFill>
              </a14:hiddenFill>
            </a:ext>
          </a:extLst>
        </p:spPr>
      </p:pic>
      <p:sp>
        <p:nvSpPr>
          <p:cNvPr id="3" name="Text Box 2"/>
          <p:cNvSpPr txBox="1">
            <a:spLocks noChangeArrowheads="1"/>
          </p:cNvSpPr>
          <p:nvPr/>
        </p:nvSpPr>
        <p:spPr bwMode="auto">
          <a:xfrm>
            <a:off x="2974340" y="5073332"/>
            <a:ext cx="665480" cy="338554"/>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144463" defTabSz="914400" rtl="0" eaLnBrk="1" fontAlgn="base" latinLnBrk="0" hangingPunct="1">
              <a:lnSpc>
                <a:spcPct val="100000"/>
              </a:lnSpc>
              <a:spcBef>
                <a:spcPct val="0"/>
              </a:spcBef>
              <a:spcAft>
                <a:spcPct val="0"/>
              </a:spcAft>
              <a:buClrTx/>
              <a:buSzTx/>
              <a:buFontTx/>
              <a:buNone/>
              <a:tabLst/>
            </a:pPr>
            <a:r>
              <a:rPr kumimoji="0" lang="fr-FR" altLang="fr-FR" sz="1600" b="0"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(a)</a:t>
            </a:r>
            <a:endParaRPr kumimoji="0" lang="fr-FR" altLang="fr-FR" sz="36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p:txBody>
      </p:sp>
      <p:sp>
        <p:nvSpPr>
          <p:cNvPr id="9" name="Text Box 4"/>
          <p:cNvSpPr txBox="1">
            <a:spLocks noChangeArrowheads="1"/>
          </p:cNvSpPr>
          <p:nvPr/>
        </p:nvSpPr>
        <p:spPr bwMode="auto">
          <a:xfrm>
            <a:off x="8601280" y="5069621"/>
            <a:ext cx="624999" cy="338554"/>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144463" algn="l" defTabSz="914400" rtl="0" eaLnBrk="1" fontAlgn="base" latinLnBrk="0" hangingPunct="1">
              <a:lnSpc>
                <a:spcPct val="100000"/>
              </a:lnSpc>
              <a:spcBef>
                <a:spcPct val="0"/>
              </a:spcBef>
              <a:spcAft>
                <a:spcPct val="0"/>
              </a:spcAft>
              <a:buClrTx/>
              <a:buSzTx/>
              <a:buFontTx/>
              <a:buNone/>
              <a:tabLst/>
            </a:pPr>
            <a:r>
              <a:rPr kumimoji="0" lang="fr-FR" altLang="fr-FR" sz="1600" b="0"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(b)</a:t>
            </a:r>
            <a:endParaRPr kumimoji="0" lang="fr-FR" altLang="fr-FR" sz="36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p:txBody>
      </p:sp>
      <p:sp>
        <p:nvSpPr>
          <p:cNvPr id="11" name="Rectangle 5"/>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fr-FR"/>
          </a:p>
        </p:txBody>
      </p:sp>
      <p:sp>
        <p:nvSpPr>
          <p:cNvPr id="12" name="Rectangle 8"/>
          <p:cNvSpPr>
            <a:spLocks noChangeArrowheads="1"/>
          </p:cNvSpPr>
          <p:nvPr/>
        </p:nvSpPr>
        <p:spPr bwMode="auto">
          <a:xfrm>
            <a:off x="0" y="4572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fr-FR"/>
          </a:p>
        </p:txBody>
      </p:sp>
      <p:sp>
        <p:nvSpPr>
          <p:cNvPr id="13" name="Rectangle 9"/>
          <p:cNvSpPr>
            <a:spLocks noChangeArrowheads="1"/>
          </p:cNvSpPr>
          <p:nvPr/>
        </p:nvSpPr>
        <p:spPr bwMode="auto">
          <a:xfrm>
            <a:off x="1672385" y="5603411"/>
            <a:ext cx="8847229"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indent="144463"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144463" algn="ctr" defTabSz="914400" rtl="0" eaLnBrk="1" fontAlgn="base" latinLnBrk="0" hangingPunct="1">
              <a:lnSpc>
                <a:spcPct val="100000"/>
              </a:lnSpc>
              <a:spcBef>
                <a:spcPct val="0"/>
              </a:spcBef>
              <a:spcAft>
                <a:spcPct val="0"/>
              </a:spcAft>
              <a:buClrTx/>
              <a:buSzTx/>
              <a:buFontTx/>
              <a:buNone/>
              <a:tabLst/>
            </a:pPr>
            <a:r>
              <a:rPr kumimoji="0" lang="en-US" altLang="fr-FR" sz="1600" b="1"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Fig. 4</a:t>
            </a:r>
            <a:r>
              <a:rPr kumimoji="0" lang="en-US" altLang="fr-FR" sz="1600" b="0"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 Temperature profiles for variation of (a) Brinkman number (b) volume fraction of nanoparticles.</a:t>
            </a:r>
            <a:endParaRPr kumimoji="0" lang="en-US" altLang="fr-FR" sz="40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p:txBody>
      </p:sp>
      <p:sp>
        <p:nvSpPr>
          <p:cNvPr id="19" name="Date Placeholder 18"/>
          <p:cNvSpPr>
            <a:spLocks noGrp="1"/>
          </p:cNvSpPr>
          <p:nvPr>
            <p:ph type="dt" sz="half" idx="10"/>
          </p:nvPr>
        </p:nvSpPr>
        <p:spPr>
          <a:xfrm>
            <a:off x="300785" y="6285230"/>
            <a:ext cx="2743200" cy="365125"/>
          </a:xfrm>
        </p:spPr>
        <p:txBody>
          <a:bodyPr/>
          <a:lstStyle/>
          <a:p>
            <a:fld id="{D09F40D3-89CF-411E-8915-227A602658B6}" type="datetime1">
              <a:rPr lang="en-US" sz="1400" b="1" smtClean="0">
                <a:solidFill>
                  <a:schemeClr val="tx1"/>
                </a:solidFill>
                <a:latin typeface="Times New Roman" panose="02020603050405020304" pitchFamily="18" charset="0"/>
                <a:cs typeface="Times New Roman" panose="02020603050405020304" pitchFamily="18" charset="0"/>
              </a:rPr>
              <a:t>9/15/2025</a:t>
            </a:fld>
            <a:endParaRPr lang="en-US" sz="1400" b="1" dirty="0">
              <a:solidFill>
                <a:schemeClr val="tx1"/>
              </a:solidFill>
              <a:latin typeface="Times New Roman" panose="02020603050405020304" pitchFamily="18" charset="0"/>
              <a:cs typeface="Times New Roman" panose="02020603050405020304" pitchFamily="18" charset="0"/>
            </a:endParaRPr>
          </a:p>
        </p:txBody>
      </p:sp>
      <p:pic>
        <p:nvPicPr>
          <p:cNvPr id="18" name="Image 3"/>
          <p:cNvPicPr>
            <a:picLocks noChangeAspect="1"/>
          </p:cNvPicPr>
          <p:nvPr/>
        </p:nvPicPr>
        <p:blipFill>
          <a:blip r:embed="rId4"/>
          <a:stretch>
            <a:fillRect/>
          </a:stretch>
        </p:blipFill>
        <p:spPr>
          <a:xfrm>
            <a:off x="0" y="0"/>
            <a:ext cx="442671" cy="499915"/>
          </a:xfrm>
          <a:prstGeom prst="rect">
            <a:avLst/>
          </a:prstGeom>
        </p:spPr>
      </p:pic>
      <p:sp>
        <p:nvSpPr>
          <p:cNvPr id="21" name="Hexagone 4"/>
          <p:cNvSpPr/>
          <p:nvPr/>
        </p:nvSpPr>
        <p:spPr>
          <a:xfrm>
            <a:off x="466155" y="35476"/>
            <a:ext cx="440430" cy="344101"/>
          </a:xfrm>
          <a:prstGeom prst="hexagon">
            <a:avLst>
              <a:gd name="adj" fmla="val 27531"/>
              <a:gd name="vf" fmla="val 115470"/>
            </a:avLst>
          </a:prstGeom>
          <a:solidFill>
            <a:schemeClr val="accent5">
              <a:lumMod val="50000"/>
            </a:schemeClr>
          </a:solidFill>
          <a:ln>
            <a:noFill/>
          </a:ln>
        </p:spPr>
        <p:style>
          <a:lnRef idx="2">
            <a:schemeClr val="accent1">
              <a:shade val="50000"/>
            </a:schemeClr>
          </a:lnRef>
          <a:fillRef idx="1003">
            <a:schemeClr val="dk2"/>
          </a:fillRef>
          <a:effectRef idx="0">
            <a:schemeClr val="accent1"/>
          </a:effectRef>
          <a:fontRef idx="minor">
            <a:schemeClr val="lt1"/>
          </a:fontRef>
        </p:style>
        <p:txBody>
          <a:bodyPr rtlCol="0" anchor="ctr"/>
          <a:lstStyle/>
          <a:p>
            <a:pPr algn="ctr"/>
            <a:r>
              <a:rPr lang="fr-FR" b="1" dirty="0"/>
              <a:t>2</a:t>
            </a:r>
          </a:p>
        </p:txBody>
      </p:sp>
      <p:sp>
        <p:nvSpPr>
          <p:cNvPr id="22" name="Hexagone 5"/>
          <p:cNvSpPr/>
          <p:nvPr/>
        </p:nvSpPr>
        <p:spPr>
          <a:xfrm>
            <a:off x="930069" y="35476"/>
            <a:ext cx="468885" cy="344101"/>
          </a:xfrm>
          <a:prstGeom prst="hexagon">
            <a:avLst>
              <a:gd name="adj" fmla="val 27531"/>
              <a:gd name="vf" fmla="val 115470"/>
            </a:avLst>
          </a:prstGeom>
          <a:solidFill>
            <a:srgbClr val="7030A0"/>
          </a:solidFill>
          <a:ln>
            <a:noFill/>
          </a:ln>
        </p:spPr>
        <p:style>
          <a:lnRef idx="2">
            <a:schemeClr val="accent1">
              <a:shade val="50000"/>
            </a:schemeClr>
          </a:lnRef>
          <a:fillRef idx="1003">
            <a:schemeClr val="dk2"/>
          </a:fillRef>
          <a:effectRef idx="0">
            <a:schemeClr val="accent1"/>
          </a:effectRef>
          <a:fontRef idx="minor">
            <a:schemeClr val="lt1"/>
          </a:fontRef>
        </p:style>
        <p:txBody>
          <a:bodyPr rtlCol="0" anchor="ctr"/>
          <a:lstStyle/>
          <a:p>
            <a:pPr algn="ctr"/>
            <a:r>
              <a:rPr lang="fr-FR" b="1" dirty="0"/>
              <a:t>3</a:t>
            </a:r>
          </a:p>
        </p:txBody>
      </p:sp>
      <p:sp>
        <p:nvSpPr>
          <p:cNvPr id="23" name="Hexagone 7"/>
          <p:cNvSpPr/>
          <p:nvPr/>
        </p:nvSpPr>
        <p:spPr>
          <a:xfrm>
            <a:off x="1422437" y="26941"/>
            <a:ext cx="468000" cy="345600"/>
          </a:xfrm>
          <a:prstGeom prst="hexagon">
            <a:avLst>
              <a:gd name="adj" fmla="val 27531"/>
              <a:gd name="vf" fmla="val 115470"/>
            </a:avLst>
          </a:prstGeom>
          <a:solidFill>
            <a:schemeClr val="accent4">
              <a:lumMod val="50000"/>
            </a:schemeClr>
          </a:solidFill>
          <a:ln>
            <a:noFill/>
          </a:ln>
        </p:spPr>
        <p:style>
          <a:lnRef idx="2">
            <a:schemeClr val="accent1">
              <a:shade val="50000"/>
            </a:schemeClr>
          </a:lnRef>
          <a:fillRef idx="1003">
            <a:schemeClr val="dk2"/>
          </a:fillRef>
          <a:effectRef idx="0">
            <a:schemeClr val="accent1"/>
          </a:effectRef>
          <a:fontRef idx="minor">
            <a:schemeClr val="lt1"/>
          </a:fontRef>
        </p:style>
        <p:txBody>
          <a:bodyPr rtlCol="0" anchor="ctr"/>
          <a:lstStyle/>
          <a:p>
            <a:pPr algn="ctr"/>
            <a:r>
              <a:rPr lang="fr-FR" b="1" dirty="0"/>
              <a:t>4</a:t>
            </a:r>
          </a:p>
        </p:txBody>
      </p:sp>
      <p:sp>
        <p:nvSpPr>
          <p:cNvPr id="24" name="Rectangle 23"/>
          <p:cNvSpPr/>
          <p:nvPr/>
        </p:nvSpPr>
        <p:spPr>
          <a:xfrm>
            <a:off x="1821682" y="67581"/>
            <a:ext cx="5686558" cy="27989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3200" b="1" dirty="0" smtClean="0">
                <a:solidFill>
                  <a:schemeClr val="accent4">
                    <a:lumMod val="50000"/>
                  </a:schemeClr>
                </a:solidFill>
                <a:latin typeface="Times New Roman" panose="02020603050405020304" pitchFamily="18" charset="0"/>
                <a:cs typeface="Times New Roman" panose="02020603050405020304" pitchFamily="18" charset="0"/>
              </a:rPr>
              <a:t>RESULTS AND DISCUSSION</a:t>
            </a:r>
            <a:endParaRPr lang="fr-FR" sz="3200" b="1" dirty="0">
              <a:solidFill>
                <a:srgbClr val="7030A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67073075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p:cNvPicPr>
            <a:picLocks noChangeAspect="1"/>
          </p:cNvPicPr>
          <p:nvPr/>
        </p:nvPicPr>
        <p:blipFill>
          <a:blip r:embed="rId2"/>
          <a:stretch>
            <a:fillRect/>
          </a:stretch>
        </p:blipFill>
        <p:spPr>
          <a:xfrm>
            <a:off x="-1" y="-20321"/>
            <a:ext cx="446288" cy="504000"/>
          </a:xfrm>
          <a:prstGeom prst="rect">
            <a:avLst/>
          </a:prstGeom>
        </p:spPr>
      </p:pic>
      <p:sp>
        <p:nvSpPr>
          <p:cNvPr id="5" name="Hexagone 4"/>
          <p:cNvSpPr/>
          <p:nvPr/>
        </p:nvSpPr>
        <p:spPr>
          <a:xfrm>
            <a:off x="466155" y="35476"/>
            <a:ext cx="440430" cy="344101"/>
          </a:xfrm>
          <a:prstGeom prst="hexagon">
            <a:avLst>
              <a:gd name="adj" fmla="val 27531"/>
              <a:gd name="vf" fmla="val 115470"/>
            </a:avLst>
          </a:prstGeom>
          <a:solidFill>
            <a:schemeClr val="accent5">
              <a:lumMod val="50000"/>
            </a:schemeClr>
          </a:solidFill>
          <a:ln>
            <a:noFill/>
          </a:ln>
        </p:spPr>
        <p:style>
          <a:lnRef idx="2">
            <a:schemeClr val="accent1">
              <a:shade val="50000"/>
            </a:schemeClr>
          </a:lnRef>
          <a:fillRef idx="1003">
            <a:schemeClr val="dk2"/>
          </a:fillRef>
          <a:effectRef idx="0">
            <a:schemeClr val="accent1"/>
          </a:effectRef>
          <a:fontRef idx="minor">
            <a:schemeClr val="lt1"/>
          </a:fontRef>
        </p:style>
        <p:txBody>
          <a:bodyPr rtlCol="0" anchor="ctr"/>
          <a:lstStyle/>
          <a:p>
            <a:pPr algn="ctr"/>
            <a:r>
              <a:rPr lang="fr-FR" b="1" dirty="0"/>
              <a:t>2</a:t>
            </a:r>
          </a:p>
        </p:txBody>
      </p:sp>
      <p:sp>
        <p:nvSpPr>
          <p:cNvPr id="6" name="Hexagone 5"/>
          <p:cNvSpPr/>
          <p:nvPr/>
        </p:nvSpPr>
        <p:spPr>
          <a:xfrm>
            <a:off x="930069" y="35476"/>
            <a:ext cx="492369" cy="344101"/>
          </a:xfrm>
          <a:prstGeom prst="hexagon">
            <a:avLst>
              <a:gd name="adj" fmla="val 27531"/>
              <a:gd name="vf" fmla="val 115470"/>
            </a:avLst>
          </a:prstGeom>
          <a:solidFill>
            <a:srgbClr val="7030A0"/>
          </a:solidFill>
          <a:ln>
            <a:noFill/>
          </a:ln>
        </p:spPr>
        <p:style>
          <a:lnRef idx="2">
            <a:schemeClr val="accent1">
              <a:shade val="50000"/>
            </a:schemeClr>
          </a:lnRef>
          <a:fillRef idx="1003">
            <a:schemeClr val="dk2"/>
          </a:fillRef>
          <a:effectRef idx="0">
            <a:schemeClr val="accent1"/>
          </a:effectRef>
          <a:fontRef idx="minor">
            <a:schemeClr val="lt1"/>
          </a:fontRef>
        </p:style>
        <p:txBody>
          <a:bodyPr rtlCol="0" anchor="ctr"/>
          <a:lstStyle/>
          <a:p>
            <a:pPr algn="ctr"/>
            <a:r>
              <a:rPr lang="fr-FR" b="1" dirty="0"/>
              <a:t>3</a:t>
            </a:r>
          </a:p>
        </p:txBody>
      </p:sp>
      <p:sp>
        <p:nvSpPr>
          <p:cNvPr id="7" name="Hexagone 6"/>
          <p:cNvSpPr/>
          <p:nvPr/>
        </p:nvSpPr>
        <p:spPr>
          <a:xfrm>
            <a:off x="1422438" y="35476"/>
            <a:ext cx="479513" cy="344101"/>
          </a:xfrm>
          <a:prstGeom prst="hexagon">
            <a:avLst>
              <a:gd name="adj" fmla="val 27531"/>
              <a:gd name="vf" fmla="val 115470"/>
            </a:avLst>
          </a:prstGeom>
          <a:solidFill>
            <a:schemeClr val="accent4">
              <a:lumMod val="50000"/>
            </a:schemeClr>
          </a:solidFill>
          <a:ln>
            <a:noFill/>
          </a:ln>
        </p:spPr>
        <p:style>
          <a:lnRef idx="2">
            <a:schemeClr val="accent1">
              <a:shade val="50000"/>
            </a:schemeClr>
          </a:lnRef>
          <a:fillRef idx="1003">
            <a:schemeClr val="dk2"/>
          </a:fillRef>
          <a:effectRef idx="0">
            <a:schemeClr val="accent1"/>
          </a:effectRef>
          <a:fontRef idx="minor">
            <a:schemeClr val="lt1"/>
          </a:fontRef>
        </p:style>
        <p:txBody>
          <a:bodyPr rtlCol="0" anchor="ctr"/>
          <a:lstStyle/>
          <a:p>
            <a:pPr algn="ctr"/>
            <a:r>
              <a:rPr lang="fr-FR" b="1" dirty="0"/>
              <a:t>4</a:t>
            </a:r>
          </a:p>
        </p:txBody>
      </p:sp>
      <p:sp>
        <p:nvSpPr>
          <p:cNvPr id="9" name="Hexagone 8"/>
          <p:cNvSpPr/>
          <p:nvPr/>
        </p:nvSpPr>
        <p:spPr>
          <a:xfrm>
            <a:off x="1914807" y="35476"/>
            <a:ext cx="424597" cy="344101"/>
          </a:xfrm>
          <a:prstGeom prst="hexagon">
            <a:avLst>
              <a:gd name="adj" fmla="val 27531"/>
              <a:gd name="vf" fmla="val 115470"/>
            </a:avLst>
          </a:prstGeom>
          <a:solidFill>
            <a:schemeClr val="accent1">
              <a:lumMod val="75000"/>
            </a:schemeClr>
          </a:solidFill>
          <a:ln>
            <a:noFill/>
          </a:ln>
        </p:spPr>
        <p:style>
          <a:lnRef idx="2">
            <a:schemeClr val="accent1">
              <a:shade val="50000"/>
            </a:schemeClr>
          </a:lnRef>
          <a:fillRef idx="1003">
            <a:schemeClr val="dk2"/>
          </a:fillRef>
          <a:effectRef idx="0">
            <a:schemeClr val="accent1"/>
          </a:effectRef>
          <a:fontRef idx="minor">
            <a:schemeClr val="lt1"/>
          </a:fontRef>
        </p:style>
        <p:txBody>
          <a:bodyPr rtlCol="0" anchor="ctr"/>
          <a:lstStyle/>
          <a:p>
            <a:pPr algn="ctr"/>
            <a:r>
              <a:rPr lang="fr-FR" b="1" dirty="0"/>
              <a:t>5</a:t>
            </a:r>
          </a:p>
        </p:txBody>
      </p:sp>
      <p:sp>
        <p:nvSpPr>
          <p:cNvPr id="10" name="Rectangle 9"/>
          <p:cNvSpPr/>
          <p:nvPr/>
        </p:nvSpPr>
        <p:spPr>
          <a:xfrm>
            <a:off x="2314050" y="35476"/>
            <a:ext cx="3202829" cy="34410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3200" b="1" dirty="0" smtClean="0">
                <a:solidFill>
                  <a:schemeClr val="accent1">
                    <a:lumMod val="75000"/>
                  </a:schemeClr>
                </a:solidFill>
                <a:latin typeface="Times New Roman" panose="02020603050405020304" pitchFamily="18" charset="0"/>
                <a:cs typeface="Times New Roman" panose="02020603050405020304" pitchFamily="18" charset="0"/>
              </a:rPr>
              <a:t>CONCLUSION</a:t>
            </a:r>
            <a:r>
              <a:rPr lang="fr-FR" sz="3200" b="1" dirty="0" smtClean="0">
                <a:latin typeface="Times New Roman" panose="02020603050405020304" pitchFamily="18" charset="0"/>
                <a:cs typeface="Times New Roman" panose="02020603050405020304" pitchFamily="18" charset="0"/>
              </a:rPr>
              <a:t>j</a:t>
            </a:r>
            <a:endParaRPr lang="fr-FR" b="1" dirty="0">
              <a:latin typeface="Times New Roman" panose="02020603050405020304" pitchFamily="18" charset="0"/>
              <a:cs typeface="Times New Roman" panose="02020603050405020304" pitchFamily="18" charset="0"/>
            </a:endParaRPr>
          </a:p>
        </p:txBody>
      </p:sp>
      <p:sp>
        <p:nvSpPr>
          <p:cNvPr id="11" name="Rectangle 10"/>
          <p:cNvSpPr/>
          <p:nvPr/>
        </p:nvSpPr>
        <p:spPr>
          <a:xfrm>
            <a:off x="930069" y="1787142"/>
            <a:ext cx="10616898" cy="3554819"/>
          </a:xfrm>
          <a:prstGeom prst="rect">
            <a:avLst/>
          </a:prstGeom>
        </p:spPr>
        <p:txBody>
          <a:bodyPr wrap="square">
            <a:spAutoFit/>
          </a:bodyPr>
          <a:lstStyle/>
          <a:p>
            <a:pPr algn="just">
              <a:lnSpc>
                <a:spcPct val="250000"/>
              </a:lnSpc>
            </a:pPr>
            <a:r>
              <a:rPr lang="en-US" dirty="0">
                <a:latin typeface="Times New Roman" panose="02020603050405020304" pitchFamily="18" charset="0"/>
                <a:ea typeface="Cambria" panose="02040503050406030204" pitchFamily="18" charset="0"/>
                <a:cs typeface="Times New Roman" panose="02020603050405020304" pitchFamily="18" charset="0"/>
              </a:rPr>
              <a:t>In conclusion, our study provides several important insights into the behavior of blood flow through stenosed arteries. We found that: </a:t>
            </a:r>
            <a:endParaRPr lang="en-US" dirty="0" smtClean="0">
              <a:latin typeface="Times New Roman" panose="02020603050405020304" pitchFamily="18" charset="0"/>
              <a:ea typeface="Cambria" panose="02040503050406030204" pitchFamily="18" charset="0"/>
              <a:cs typeface="Times New Roman" panose="02020603050405020304" pitchFamily="18" charset="0"/>
            </a:endParaRPr>
          </a:p>
          <a:p>
            <a:pPr marL="285750" indent="-285750" algn="just">
              <a:lnSpc>
                <a:spcPct val="2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Enhancing the hematocrit dependent viscosity parameter reduce the blood </a:t>
            </a:r>
            <a:r>
              <a:rPr lang="en-US" dirty="0" smtClean="0">
                <a:latin typeface="Times New Roman" panose="02020603050405020304" pitchFamily="18" charset="0"/>
                <a:cs typeface="Times New Roman" panose="02020603050405020304" pitchFamily="18" charset="0"/>
              </a:rPr>
              <a:t>velocity</a:t>
            </a:r>
            <a:r>
              <a:rPr lang="en-US" dirty="0" smtClean="0">
                <a:latin typeface="Times New Roman" panose="02020603050405020304" pitchFamily="18" charset="0"/>
                <a:ea typeface="Cambria" panose="02040503050406030204" pitchFamily="18" charset="0"/>
                <a:cs typeface="Times New Roman" panose="02020603050405020304" pitchFamily="18" charset="0"/>
              </a:rPr>
              <a:t>.</a:t>
            </a:r>
          </a:p>
          <a:p>
            <a:pPr marL="285750" indent="-285750" algn="just">
              <a:lnSpc>
                <a:spcPct val="2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As the volume fraction of nanoparticles and Brinkman number increase, the temperature profile rises</a:t>
            </a:r>
            <a:r>
              <a:rPr lang="en-US" dirty="0" smtClean="0">
                <a:latin typeface="Times New Roman" panose="02020603050405020304" pitchFamily="18" charset="0"/>
                <a:ea typeface="Cambria" panose="02040503050406030204" pitchFamily="18" charset="0"/>
                <a:cs typeface="Times New Roman" panose="02020603050405020304" pitchFamily="18" charset="0"/>
              </a:rPr>
              <a:t>.</a:t>
            </a:r>
          </a:p>
          <a:p>
            <a:pPr marL="285750" indent="-285750" algn="just">
              <a:lnSpc>
                <a:spcPct val="25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Increasing the stenosis height parameter increase the flow resistance</a:t>
            </a:r>
            <a:r>
              <a:rPr lang="en-US" dirty="0" smtClean="0">
                <a:latin typeface="Times New Roman" panose="02020603050405020304" pitchFamily="18" charset="0"/>
                <a:cs typeface="Times New Roman" panose="02020603050405020304" pitchFamily="18" charset="0"/>
              </a:rPr>
              <a:t>.</a:t>
            </a:r>
          </a:p>
        </p:txBody>
      </p:sp>
      <p:sp>
        <p:nvSpPr>
          <p:cNvPr id="15" name="Espace réservé du numéro de diapositive 14"/>
          <p:cNvSpPr>
            <a:spLocks noGrp="1"/>
          </p:cNvSpPr>
          <p:nvPr>
            <p:ph type="sldNum" sz="quarter" idx="12"/>
          </p:nvPr>
        </p:nvSpPr>
        <p:spPr>
          <a:xfrm>
            <a:off x="9098280" y="6315710"/>
            <a:ext cx="2743200" cy="365125"/>
          </a:xfrm>
        </p:spPr>
        <p:txBody>
          <a:bodyPr/>
          <a:lstStyle/>
          <a:p>
            <a:fld id="{4FAB73BC-B049-4115-A692-8D63A059BFB8}" type="slidenum">
              <a:rPr lang="en-US" sz="1400" b="1" smtClean="0">
                <a:solidFill>
                  <a:schemeClr val="tx1"/>
                </a:solidFill>
                <a:latin typeface="Times New Roman" panose="02020603050405020304" pitchFamily="18" charset="0"/>
                <a:cs typeface="Times New Roman" panose="02020603050405020304" pitchFamily="18" charset="0"/>
              </a:rPr>
              <a:t>12</a:t>
            </a:fld>
            <a:endParaRPr lang="en-US" sz="1400" b="1" dirty="0">
              <a:solidFill>
                <a:schemeClr val="tx1"/>
              </a:solidFill>
              <a:latin typeface="Times New Roman" panose="02020603050405020304" pitchFamily="18" charset="0"/>
              <a:cs typeface="Times New Roman" panose="02020603050405020304" pitchFamily="18" charset="0"/>
            </a:endParaRPr>
          </a:p>
        </p:txBody>
      </p:sp>
      <p:sp>
        <p:nvSpPr>
          <p:cNvPr id="2" name="Date Placeholder 1"/>
          <p:cNvSpPr>
            <a:spLocks noGrp="1"/>
          </p:cNvSpPr>
          <p:nvPr>
            <p:ph type="dt" sz="half" idx="10"/>
          </p:nvPr>
        </p:nvSpPr>
        <p:spPr>
          <a:xfrm>
            <a:off x="290594" y="6305550"/>
            <a:ext cx="2743200" cy="365125"/>
          </a:xfrm>
        </p:spPr>
        <p:txBody>
          <a:bodyPr/>
          <a:lstStyle/>
          <a:p>
            <a:fld id="{96B7AE6E-70AD-4085-ADA1-61607ABD5AC6}" type="datetime1">
              <a:rPr lang="en-US" sz="1400" b="1" smtClean="0">
                <a:solidFill>
                  <a:schemeClr val="tx1"/>
                </a:solidFill>
                <a:latin typeface="Times New Roman" panose="02020603050405020304" pitchFamily="18" charset="0"/>
                <a:cs typeface="Times New Roman" panose="02020603050405020304" pitchFamily="18" charset="0"/>
              </a:rPr>
              <a:t>9/15/2025</a:t>
            </a:fld>
            <a:endParaRPr lang="en-US" sz="1400"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67138641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813304" y="1608709"/>
            <a:ext cx="6403848" cy="3722243"/>
          </a:xfrm>
          <a:effectLst>
            <a:outerShdw blurRad="50800" dist="38100" algn="l" rotWithShape="0">
              <a:prstClr val="black">
                <a:alpha val="40000"/>
              </a:prstClr>
            </a:outerShdw>
          </a:effectLst>
        </p:spPr>
        <p:txBody>
          <a:bodyPr>
            <a:normAutofit/>
          </a:bodyPr>
          <a:lstStyle/>
          <a:p>
            <a:pPr algn="ctr"/>
            <a:r>
              <a:rPr lang="fr-FR" sz="8800" b="1" dirty="0" err="1"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Andalus" panose="02020603050405020304" pitchFamily="18" charset="-78"/>
                <a:cs typeface="Andalus" panose="02020603050405020304" pitchFamily="18" charset="-78"/>
              </a:rPr>
              <a:t>Thank</a:t>
            </a:r>
            <a:r>
              <a:rPr lang="fr-FR" sz="88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Andalus" panose="02020603050405020304" pitchFamily="18" charset="-78"/>
                <a:cs typeface="Andalus" panose="02020603050405020304" pitchFamily="18" charset="-78"/>
              </a:rPr>
              <a:t> </a:t>
            </a:r>
            <a:r>
              <a:rPr lang="fr-FR" sz="8800" b="1" dirty="0" err="1"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Andalus" panose="02020603050405020304" pitchFamily="18" charset="-78"/>
                <a:cs typeface="Andalus" panose="02020603050405020304" pitchFamily="18" charset="-78"/>
              </a:rPr>
              <a:t>you</a:t>
            </a:r>
            <a:r>
              <a:rPr lang="fr-FR" sz="88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Andalus" panose="02020603050405020304" pitchFamily="18" charset="-78"/>
                <a:cs typeface="Andalus" panose="02020603050405020304" pitchFamily="18" charset="-78"/>
              </a:rPr>
              <a:t> for </a:t>
            </a:r>
            <a:r>
              <a:rPr lang="fr-FR" sz="8800" b="1" dirty="0" err="1"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Andalus" panose="02020603050405020304" pitchFamily="18" charset="-78"/>
                <a:cs typeface="Andalus" panose="02020603050405020304" pitchFamily="18" charset="-78"/>
              </a:rPr>
              <a:t>your</a:t>
            </a:r>
            <a:r>
              <a:rPr lang="fr-FR" sz="88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Andalus" panose="02020603050405020304" pitchFamily="18" charset="-78"/>
                <a:cs typeface="Andalus" panose="02020603050405020304" pitchFamily="18" charset="-78"/>
              </a:rPr>
              <a:t> attention </a:t>
            </a:r>
            <a:endParaRPr lang="fr-FR" sz="88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Andalus" panose="02020603050405020304" pitchFamily="18" charset="-78"/>
              <a:cs typeface="Andalus" panose="02020603050405020304" pitchFamily="18" charset="-78"/>
            </a:endParaRPr>
          </a:p>
        </p:txBody>
      </p:sp>
      <p:sp>
        <p:nvSpPr>
          <p:cNvPr id="6" name="Espace réservé du numéro de diapositive 5"/>
          <p:cNvSpPr>
            <a:spLocks noGrp="1"/>
          </p:cNvSpPr>
          <p:nvPr>
            <p:ph type="sldNum" sz="quarter" idx="12"/>
          </p:nvPr>
        </p:nvSpPr>
        <p:spPr>
          <a:xfrm>
            <a:off x="9118600" y="6315710"/>
            <a:ext cx="2743200" cy="365125"/>
          </a:xfrm>
        </p:spPr>
        <p:txBody>
          <a:bodyPr/>
          <a:lstStyle/>
          <a:p>
            <a:fld id="{4FAB73BC-B049-4115-A692-8D63A059BFB8}" type="slidenum">
              <a:rPr lang="en-US" sz="1400" b="1" smtClean="0">
                <a:solidFill>
                  <a:schemeClr val="tx1"/>
                </a:solidFill>
                <a:latin typeface="Times New Roman" panose="02020603050405020304" pitchFamily="18" charset="0"/>
                <a:cs typeface="Times New Roman" panose="02020603050405020304" pitchFamily="18" charset="0"/>
              </a:rPr>
              <a:t>13</a:t>
            </a:fld>
            <a:endParaRPr lang="en-US" sz="1400" b="1" dirty="0">
              <a:solidFill>
                <a:schemeClr val="tx1"/>
              </a:solidFill>
              <a:latin typeface="Times New Roman" panose="02020603050405020304" pitchFamily="18" charset="0"/>
              <a:cs typeface="Times New Roman" panose="02020603050405020304" pitchFamily="18" charset="0"/>
            </a:endParaRPr>
          </a:p>
        </p:txBody>
      </p:sp>
      <p:sp>
        <p:nvSpPr>
          <p:cNvPr id="3" name="Date Placeholder 2"/>
          <p:cNvSpPr>
            <a:spLocks noGrp="1"/>
          </p:cNvSpPr>
          <p:nvPr>
            <p:ph type="dt" sz="half" idx="10"/>
          </p:nvPr>
        </p:nvSpPr>
        <p:spPr>
          <a:xfrm>
            <a:off x="269240" y="6336030"/>
            <a:ext cx="2743200" cy="365125"/>
          </a:xfrm>
        </p:spPr>
        <p:txBody>
          <a:bodyPr/>
          <a:lstStyle/>
          <a:p>
            <a:fld id="{68D11664-0151-43B0-8B7F-FA359CE9A174}" type="datetime1">
              <a:rPr lang="en-US" sz="1400" b="1" smtClean="0">
                <a:solidFill>
                  <a:schemeClr val="tx1"/>
                </a:solidFill>
                <a:latin typeface="Times New Roman" panose="02020603050405020304" pitchFamily="18" charset="0"/>
                <a:cs typeface="Times New Roman" panose="02020603050405020304" pitchFamily="18" charset="0"/>
              </a:rPr>
              <a:t>9/15/2025</a:t>
            </a:fld>
            <a:endParaRPr lang="en-US" sz="1400"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0486583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0" y="40121"/>
            <a:ext cx="11913325" cy="6858000"/>
          </a:xfrm>
        </p:spPr>
        <p:txBody>
          <a:bodyPr>
            <a:normAutofit fontScale="90000"/>
          </a:bodyPr>
          <a:lstStyle/>
          <a:p>
            <a:pPr algn="l"/>
            <a:r>
              <a:rPr lang="fr-FR" dirty="0" smtClean="0"/>
              <a:t>               </a:t>
            </a:r>
            <a:br>
              <a:rPr lang="fr-FR" dirty="0" smtClean="0"/>
            </a:br>
            <a:r>
              <a:rPr lang="fr-FR" dirty="0"/>
              <a:t/>
            </a:r>
            <a:br>
              <a:rPr lang="fr-FR" dirty="0"/>
            </a:br>
            <a:r>
              <a:rPr lang="fr-FR" dirty="0" smtClean="0"/>
              <a:t/>
            </a:r>
            <a:br>
              <a:rPr lang="fr-FR" dirty="0" smtClean="0"/>
            </a:br>
            <a:r>
              <a:rPr lang="fr-FR" dirty="0" smtClean="0"/>
              <a:t>  </a:t>
            </a:r>
            <a:r>
              <a:rPr lang="fr-FR" sz="3200" dirty="0" smtClean="0">
                <a:solidFill>
                  <a:srgbClr val="9569AD"/>
                </a:solidFill>
              </a:rPr>
              <a:t/>
            </a:r>
            <a:br>
              <a:rPr lang="fr-FR" sz="3200" dirty="0" smtClean="0">
                <a:solidFill>
                  <a:srgbClr val="9569AD"/>
                </a:solidFill>
              </a:rPr>
            </a:br>
            <a:r>
              <a:rPr lang="fr-FR" dirty="0" smtClean="0"/>
              <a:t>                   </a:t>
            </a:r>
            <a:r>
              <a:rPr lang="fr-FR" dirty="0" smtClean="0">
                <a:solidFill>
                  <a:schemeClr val="accent5">
                    <a:lumMod val="50000"/>
                  </a:schemeClr>
                </a:solidFill>
              </a:rPr>
              <a:t>                 </a:t>
            </a:r>
            <a:r>
              <a:rPr lang="fr-FR" dirty="0" smtClean="0"/>
              <a:t>           </a:t>
            </a:r>
            <a:br>
              <a:rPr lang="fr-FR" dirty="0" smtClean="0"/>
            </a:br>
            <a:r>
              <a:rPr lang="fr-FR" sz="3600" b="1" dirty="0">
                <a:solidFill>
                  <a:schemeClr val="accent6">
                    <a:lumMod val="50000"/>
                  </a:schemeClr>
                </a:solidFill>
              </a:rPr>
              <a:t/>
            </a:r>
            <a:br>
              <a:rPr lang="fr-FR" sz="3600" b="1" dirty="0">
                <a:solidFill>
                  <a:schemeClr val="accent6">
                    <a:lumMod val="50000"/>
                  </a:schemeClr>
                </a:solidFill>
              </a:rPr>
            </a:br>
            <a:r>
              <a:rPr lang="fr-FR" dirty="0" smtClean="0"/>
              <a:t>                 </a:t>
            </a:r>
            <a:r>
              <a:rPr lang="fr-FR" dirty="0"/>
              <a:t> </a:t>
            </a:r>
            <a:r>
              <a:rPr lang="fr-FR" dirty="0" smtClean="0"/>
              <a:t>                             </a:t>
            </a:r>
            <a:br>
              <a:rPr lang="fr-FR" dirty="0" smtClean="0"/>
            </a:br>
            <a:r>
              <a:rPr lang="fr-FR" dirty="0"/>
              <a:t/>
            </a:r>
            <a:br>
              <a:rPr lang="fr-FR" dirty="0"/>
            </a:br>
            <a:r>
              <a:rPr lang="fr-FR" dirty="0" smtClean="0"/>
              <a:t>                                          </a:t>
            </a:r>
            <a:r>
              <a:rPr lang="fr-FR" dirty="0"/>
              <a:t/>
            </a:r>
            <a:br>
              <a:rPr lang="fr-FR" dirty="0"/>
            </a:br>
            <a:r>
              <a:rPr lang="fr-FR" dirty="0" smtClean="0"/>
              <a:t/>
            </a:r>
            <a:br>
              <a:rPr lang="fr-FR" dirty="0" smtClean="0"/>
            </a:br>
            <a:endParaRPr lang="fr-FR" dirty="0"/>
          </a:p>
        </p:txBody>
      </p:sp>
      <p:sp>
        <p:nvSpPr>
          <p:cNvPr id="9" name="Hexagone 8"/>
          <p:cNvSpPr/>
          <p:nvPr/>
        </p:nvSpPr>
        <p:spPr>
          <a:xfrm>
            <a:off x="2342842" y="1942011"/>
            <a:ext cx="424597" cy="344101"/>
          </a:xfrm>
          <a:prstGeom prst="hexagon">
            <a:avLst>
              <a:gd name="adj" fmla="val 27531"/>
              <a:gd name="vf" fmla="val 115470"/>
            </a:avLst>
          </a:prstGeom>
          <a:solidFill>
            <a:schemeClr val="accent6">
              <a:lumMod val="50000"/>
            </a:schemeClr>
          </a:solidFill>
          <a:ln>
            <a:noFill/>
          </a:ln>
        </p:spPr>
        <p:style>
          <a:lnRef idx="2">
            <a:schemeClr val="accent1">
              <a:shade val="50000"/>
            </a:schemeClr>
          </a:lnRef>
          <a:fillRef idx="1003">
            <a:schemeClr val="dk2"/>
          </a:fillRef>
          <a:effectRef idx="0">
            <a:schemeClr val="accent1"/>
          </a:effectRef>
          <a:fontRef idx="minor">
            <a:schemeClr val="lt1"/>
          </a:fontRef>
        </p:style>
        <p:txBody>
          <a:bodyPr rtlCol="0" anchor="ctr"/>
          <a:lstStyle/>
          <a:p>
            <a:pPr algn="ctr"/>
            <a:r>
              <a:rPr lang="fr-FR" b="1" dirty="0" smtClean="0"/>
              <a:t>1</a:t>
            </a:r>
            <a:endParaRPr lang="fr-FR" b="1" dirty="0"/>
          </a:p>
        </p:txBody>
      </p:sp>
      <p:sp>
        <p:nvSpPr>
          <p:cNvPr id="15" name="Rectangle 14"/>
          <p:cNvSpPr/>
          <p:nvPr/>
        </p:nvSpPr>
        <p:spPr>
          <a:xfrm>
            <a:off x="3903182" y="507784"/>
            <a:ext cx="3631474" cy="67056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4400" dirty="0" smtClean="0">
                <a:ln w="0">
                  <a:solidFill>
                    <a:schemeClr val="tx1"/>
                  </a:solidFill>
                </a:ln>
                <a:solidFill>
                  <a:srgbClr val="FF0000"/>
                </a:solidFill>
                <a:effectLst>
                  <a:reflection blurRad="6350" stA="53000" endA="300" endPos="35500" dir="5400000" sy="-90000" algn="bl" rotWithShape="0"/>
                </a:effectLst>
              </a:rPr>
              <a:t> </a:t>
            </a:r>
            <a:r>
              <a:rPr lang="fr-FR" sz="4800" b="1" cap="all" dirty="0" smtClean="0">
                <a:ln>
                  <a:solidFill>
                    <a:schemeClr val="tx1"/>
                  </a:solidFill>
                </a:ln>
                <a:solidFill>
                  <a:srgbClr val="FF0000"/>
                </a:solidFill>
                <a:latin typeface="Arial" panose="020B0604020202020204" pitchFamily="34" charset="0"/>
                <a:ea typeface="+mj-ea"/>
                <a:cs typeface="Arial" panose="020B0604020202020204" pitchFamily="34" charset="0"/>
              </a:rPr>
              <a:t>plan :</a:t>
            </a:r>
            <a:r>
              <a:rPr lang="fr-FR" dirty="0">
                <a:ln>
                  <a:solidFill>
                    <a:schemeClr val="tx1"/>
                  </a:solidFill>
                </a:ln>
                <a:solidFill>
                  <a:schemeClr val="tx1"/>
                </a:solidFill>
              </a:rPr>
              <a:t/>
            </a:r>
            <a:br>
              <a:rPr lang="fr-FR" dirty="0">
                <a:ln>
                  <a:solidFill>
                    <a:schemeClr val="tx1"/>
                  </a:solidFill>
                </a:ln>
                <a:solidFill>
                  <a:schemeClr val="tx1"/>
                </a:solidFill>
              </a:rPr>
            </a:br>
            <a:endParaRPr lang="fr-FR" dirty="0">
              <a:ln>
                <a:solidFill>
                  <a:schemeClr val="tx1"/>
                </a:solidFill>
              </a:ln>
              <a:solidFill>
                <a:schemeClr val="tx1"/>
              </a:solidFill>
            </a:endParaRPr>
          </a:p>
        </p:txBody>
      </p:sp>
      <p:sp>
        <p:nvSpPr>
          <p:cNvPr id="22" name="Hexagone 21"/>
          <p:cNvSpPr/>
          <p:nvPr/>
        </p:nvSpPr>
        <p:spPr>
          <a:xfrm>
            <a:off x="2342841" y="2694661"/>
            <a:ext cx="424597" cy="344101"/>
          </a:xfrm>
          <a:prstGeom prst="hexagon">
            <a:avLst>
              <a:gd name="adj" fmla="val 27531"/>
              <a:gd name="vf" fmla="val 115470"/>
            </a:avLst>
          </a:prstGeom>
          <a:solidFill>
            <a:schemeClr val="accent5">
              <a:lumMod val="50000"/>
            </a:schemeClr>
          </a:solidFill>
          <a:ln>
            <a:noFill/>
          </a:ln>
        </p:spPr>
        <p:style>
          <a:lnRef idx="2">
            <a:schemeClr val="accent1">
              <a:shade val="50000"/>
            </a:schemeClr>
          </a:lnRef>
          <a:fillRef idx="1003">
            <a:schemeClr val="dk2"/>
          </a:fillRef>
          <a:effectRef idx="0">
            <a:schemeClr val="accent1"/>
          </a:effectRef>
          <a:fontRef idx="minor">
            <a:schemeClr val="lt1"/>
          </a:fontRef>
        </p:style>
        <p:txBody>
          <a:bodyPr rtlCol="0" anchor="ctr"/>
          <a:lstStyle/>
          <a:p>
            <a:pPr algn="ctr"/>
            <a:r>
              <a:rPr lang="fr-FR" b="1" dirty="0"/>
              <a:t>2</a:t>
            </a:r>
          </a:p>
        </p:txBody>
      </p:sp>
      <p:sp>
        <p:nvSpPr>
          <p:cNvPr id="23" name="Hexagone 22"/>
          <p:cNvSpPr/>
          <p:nvPr/>
        </p:nvSpPr>
        <p:spPr>
          <a:xfrm>
            <a:off x="2368194" y="3425765"/>
            <a:ext cx="424597" cy="344101"/>
          </a:xfrm>
          <a:prstGeom prst="hexagon">
            <a:avLst>
              <a:gd name="adj" fmla="val 27531"/>
              <a:gd name="vf" fmla="val 115470"/>
            </a:avLst>
          </a:prstGeom>
          <a:solidFill>
            <a:srgbClr val="7030A0"/>
          </a:solidFill>
          <a:ln>
            <a:noFill/>
          </a:ln>
        </p:spPr>
        <p:style>
          <a:lnRef idx="2">
            <a:schemeClr val="accent1">
              <a:shade val="50000"/>
            </a:schemeClr>
          </a:lnRef>
          <a:fillRef idx="1003">
            <a:schemeClr val="dk2"/>
          </a:fillRef>
          <a:effectRef idx="0">
            <a:schemeClr val="accent1"/>
          </a:effectRef>
          <a:fontRef idx="minor">
            <a:schemeClr val="lt1"/>
          </a:fontRef>
        </p:style>
        <p:txBody>
          <a:bodyPr rtlCol="0" anchor="ctr"/>
          <a:lstStyle/>
          <a:p>
            <a:pPr algn="ctr"/>
            <a:r>
              <a:rPr lang="fr-FR" b="1" dirty="0"/>
              <a:t>3</a:t>
            </a:r>
          </a:p>
        </p:txBody>
      </p:sp>
      <p:sp>
        <p:nvSpPr>
          <p:cNvPr id="24" name="Hexagone 23"/>
          <p:cNvSpPr/>
          <p:nvPr/>
        </p:nvSpPr>
        <p:spPr>
          <a:xfrm>
            <a:off x="2368194" y="4135513"/>
            <a:ext cx="424597" cy="344101"/>
          </a:xfrm>
          <a:prstGeom prst="hexagon">
            <a:avLst>
              <a:gd name="adj" fmla="val 27531"/>
              <a:gd name="vf" fmla="val 115470"/>
            </a:avLst>
          </a:prstGeom>
          <a:solidFill>
            <a:schemeClr val="accent4">
              <a:lumMod val="50000"/>
            </a:schemeClr>
          </a:solidFill>
          <a:ln>
            <a:noFill/>
          </a:ln>
        </p:spPr>
        <p:style>
          <a:lnRef idx="2">
            <a:schemeClr val="accent1">
              <a:shade val="50000"/>
            </a:schemeClr>
          </a:lnRef>
          <a:fillRef idx="1003">
            <a:schemeClr val="dk2"/>
          </a:fillRef>
          <a:effectRef idx="0">
            <a:schemeClr val="accent1"/>
          </a:effectRef>
          <a:fontRef idx="minor">
            <a:schemeClr val="lt1"/>
          </a:fontRef>
        </p:style>
        <p:txBody>
          <a:bodyPr rtlCol="0" anchor="ctr"/>
          <a:lstStyle/>
          <a:p>
            <a:pPr algn="ctr"/>
            <a:r>
              <a:rPr lang="fr-FR" b="1" dirty="0"/>
              <a:t>4</a:t>
            </a:r>
          </a:p>
        </p:txBody>
      </p:sp>
      <p:sp>
        <p:nvSpPr>
          <p:cNvPr id="27" name="Hexagone 26"/>
          <p:cNvSpPr/>
          <p:nvPr/>
        </p:nvSpPr>
        <p:spPr>
          <a:xfrm>
            <a:off x="2368194" y="4875742"/>
            <a:ext cx="424597" cy="344101"/>
          </a:xfrm>
          <a:prstGeom prst="hexagon">
            <a:avLst>
              <a:gd name="adj" fmla="val 27531"/>
              <a:gd name="vf" fmla="val 115470"/>
            </a:avLst>
          </a:prstGeom>
          <a:solidFill>
            <a:schemeClr val="accent1">
              <a:lumMod val="75000"/>
            </a:schemeClr>
          </a:solidFill>
          <a:ln>
            <a:noFill/>
          </a:ln>
        </p:spPr>
        <p:style>
          <a:lnRef idx="2">
            <a:schemeClr val="accent1">
              <a:shade val="50000"/>
            </a:schemeClr>
          </a:lnRef>
          <a:fillRef idx="1003">
            <a:schemeClr val="dk2"/>
          </a:fillRef>
          <a:effectRef idx="0">
            <a:schemeClr val="accent1"/>
          </a:effectRef>
          <a:fontRef idx="minor">
            <a:schemeClr val="lt1"/>
          </a:fontRef>
        </p:style>
        <p:txBody>
          <a:bodyPr rtlCol="0" anchor="ctr"/>
          <a:lstStyle/>
          <a:p>
            <a:pPr algn="ctr"/>
            <a:r>
              <a:rPr lang="fr-FR" b="1" dirty="0"/>
              <a:t>5</a:t>
            </a:r>
          </a:p>
        </p:txBody>
      </p:sp>
      <p:sp>
        <p:nvSpPr>
          <p:cNvPr id="8" name="Rectangle 7"/>
          <p:cNvSpPr/>
          <p:nvPr/>
        </p:nvSpPr>
        <p:spPr>
          <a:xfrm>
            <a:off x="2792791" y="1942011"/>
            <a:ext cx="3679129" cy="3441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3200" b="1" dirty="0">
                <a:solidFill>
                  <a:schemeClr val="accent6">
                    <a:lumMod val="50000"/>
                  </a:schemeClr>
                </a:solidFill>
                <a:latin typeface="Times New Roman" panose="02020603050405020304" pitchFamily="18" charset="0"/>
                <a:ea typeface="+mj-ea"/>
                <a:cs typeface="Times New Roman" panose="02020603050405020304" pitchFamily="18" charset="0"/>
              </a:rPr>
              <a:t>INTRODUCTION</a:t>
            </a:r>
          </a:p>
        </p:txBody>
      </p:sp>
      <p:sp>
        <p:nvSpPr>
          <p:cNvPr id="11" name="Rectangle 10"/>
          <p:cNvSpPr/>
          <p:nvPr/>
        </p:nvSpPr>
        <p:spPr>
          <a:xfrm>
            <a:off x="2767438" y="2694661"/>
            <a:ext cx="7057282" cy="34190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3200" b="1" dirty="0" smtClean="0">
                <a:solidFill>
                  <a:schemeClr val="accent5">
                    <a:lumMod val="50000"/>
                  </a:schemeClr>
                </a:solidFill>
                <a:latin typeface="Times New Roman" panose="02020603050405020304" pitchFamily="18" charset="0"/>
                <a:cs typeface="Times New Roman" panose="02020603050405020304" pitchFamily="18" charset="0"/>
              </a:rPr>
              <a:t>MATHEMATICAL FORMULATION</a:t>
            </a:r>
            <a:endParaRPr lang="fr-FR" sz="3200" b="1" dirty="0">
              <a:latin typeface="Times New Roman" panose="02020603050405020304" pitchFamily="18" charset="0"/>
              <a:cs typeface="Times New Roman" panose="02020603050405020304" pitchFamily="18" charset="0"/>
            </a:endParaRPr>
          </a:p>
        </p:txBody>
      </p:sp>
      <p:sp>
        <p:nvSpPr>
          <p:cNvPr id="13" name="Rectangle 12"/>
          <p:cNvSpPr/>
          <p:nvPr/>
        </p:nvSpPr>
        <p:spPr>
          <a:xfrm>
            <a:off x="2767438" y="3425765"/>
            <a:ext cx="5137042" cy="3441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3200" b="1" dirty="0" smtClean="0">
                <a:solidFill>
                  <a:srgbClr val="7030A0"/>
                </a:solidFill>
                <a:latin typeface="Times New Roman" panose="02020603050405020304" pitchFamily="18" charset="0"/>
                <a:cs typeface="Times New Roman" panose="02020603050405020304" pitchFamily="18" charset="0"/>
              </a:rPr>
              <a:t>NUMERICAL METHOD </a:t>
            </a:r>
            <a:r>
              <a:rPr lang="fr-FR" b="1" dirty="0" smtClean="0">
                <a:latin typeface="Times New Roman" panose="02020603050405020304" pitchFamily="18" charset="0"/>
                <a:cs typeface="Times New Roman" panose="02020603050405020304" pitchFamily="18" charset="0"/>
              </a:rPr>
              <a:t>h</a:t>
            </a:r>
            <a:endParaRPr lang="fr-FR" b="1" dirty="0">
              <a:latin typeface="Times New Roman" panose="02020603050405020304" pitchFamily="18" charset="0"/>
              <a:cs typeface="Times New Roman" panose="02020603050405020304" pitchFamily="18" charset="0"/>
            </a:endParaRPr>
          </a:p>
        </p:txBody>
      </p:sp>
      <p:sp>
        <p:nvSpPr>
          <p:cNvPr id="14" name="Rectangle 13"/>
          <p:cNvSpPr/>
          <p:nvPr/>
        </p:nvSpPr>
        <p:spPr>
          <a:xfrm>
            <a:off x="2767438" y="4135513"/>
            <a:ext cx="5787282" cy="3441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3200" b="1" dirty="0" smtClean="0">
                <a:solidFill>
                  <a:schemeClr val="accent4">
                    <a:lumMod val="50000"/>
                  </a:schemeClr>
                </a:solidFill>
                <a:latin typeface="Times New Roman" panose="02020603050405020304" pitchFamily="18" charset="0"/>
                <a:cs typeface="Times New Roman" panose="02020603050405020304" pitchFamily="18" charset="0"/>
              </a:rPr>
              <a:t>RESULTS AND DISCUSSION</a:t>
            </a:r>
            <a:endParaRPr lang="fr-FR" sz="3200" b="1" dirty="0">
              <a:solidFill>
                <a:srgbClr val="7030A0"/>
              </a:solidFill>
              <a:latin typeface="Times New Roman" panose="02020603050405020304" pitchFamily="18" charset="0"/>
              <a:cs typeface="Times New Roman" panose="02020603050405020304" pitchFamily="18" charset="0"/>
            </a:endParaRPr>
          </a:p>
        </p:txBody>
      </p:sp>
      <p:sp>
        <p:nvSpPr>
          <p:cNvPr id="16" name="Rectangle 15"/>
          <p:cNvSpPr/>
          <p:nvPr/>
        </p:nvSpPr>
        <p:spPr>
          <a:xfrm>
            <a:off x="2767438" y="4875742"/>
            <a:ext cx="3257442" cy="34410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3200" b="1" dirty="0" smtClean="0">
                <a:solidFill>
                  <a:schemeClr val="accent1">
                    <a:lumMod val="75000"/>
                  </a:schemeClr>
                </a:solidFill>
                <a:latin typeface="Times New Roman" panose="02020603050405020304" pitchFamily="18" charset="0"/>
                <a:cs typeface="Times New Roman" panose="02020603050405020304" pitchFamily="18" charset="0"/>
              </a:rPr>
              <a:t>CONCLUSION</a:t>
            </a:r>
            <a:endParaRPr lang="fr-FR" b="1" dirty="0">
              <a:latin typeface="Times New Roman" panose="02020603050405020304" pitchFamily="18" charset="0"/>
              <a:cs typeface="Times New Roman" panose="02020603050405020304" pitchFamily="18" charset="0"/>
            </a:endParaRPr>
          </a:p>
        </p:txBody>
      </p:sp>
    </p:spTree>
    <p:custDataLst>
      <p:tags r:id="rId1"/>
    </p:custDataLst>
    <p:extLst>
      <p:ext uri="{BB962C8B-B14F-4D97-AF65-F5344CB8AC3E}">
        <p14:creationId xmlns:p14="http://schemas.microsoft.com/office/powerpoint/2010/main" val="223333412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circle(in)">
                                      <p:cBhvr>
                                        <p:cTn id="7" dur="250"/>
                                        <p:tgtEl>
                                          <p:spTgt spid="9"/>
                                        </p:tgtEl>
                                      </p:cBhvr>
                                    </p:animEffect>
                                  </p:childTnLst>
                                </p:cTn>
                              </p:par>
                              <p:par>
                                <p:cTn id="8" presetID="6" presetClass="entr" presetSubtype="16"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circle(in)">
                                      <p:cBhvr>
                                        <p:cTn id="10" dur="250"/>
                                        <p:tgtEl>
                                          <p:spTgt spid="8"/>
                                        </p:tgtEl>
                                      </p:cBhvr>
                                    </p:animEffect>
                                  </p:childTnLst>
                                </p:cTn>
                              </p:par>
                            </p:childTnLst>
                          </p:cTn>
                        </p:par>
                        <p:par>
                          <p:cTn id="11" fill="hold">
                            <p:stCondLst>
                              <p:cond delay="250"/>
                            </p:stCondLst>
                            <p:childTnLst>
                              <p:par>
                                <p:cTn id="12" presetID="6" presetClass="entr" presetSubtype="16" fill="hold" grpId="0" nodeType="afterEffect">
                                  <p:stCondLst>
                                    <p:cond delay="0"/>
                                  </p:stCondLst>
                                  <p:childTnLst>
                                    <p:set>
                                      <p:cBhvr>
                                        <p:cTn id="13" dur="1" fill="hold">
                                          <p:stCondLst>
                                            <p:cond delay="0"/>
                                          </p:stCondLst>
                                        </p:cTn>
                                        <p:tgtEl>
                                          <p:spTgt spid="22"/>
                                        </p:tgtEl>
                                        <p:attrNameLst>
                                          <p:attrName>style.visibility</p:attrName>
                                        </p:attrNameLst>
                                      </p:cBhvr>
                                      <p:to>
                                        <p:strVal val="visible"/>
                                      </p:to>
                                    </p:set>
                                    <p:animEffect transition="in" filter="circle(in)">
                                      <p:cBhvr>
                                        <p:cTn id="14" dur="250"/>
                                        <p:tgtEl>
                                          <p:spTgt spid="22"/>
                                        </p:tgtEl>
                                      </p:cBhvr>
                                    </p:animEffect>
                                  </p:childTnLst>
                                </p:cTn>
                              </p:par>
                              <p:par>
                                <p:cTn id="15" presetID="6" presetClass="entr" presetSubtype="16" fill="hold" grpId="0" nodeType="with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circle(in)">
                                      <p:cBhvr>
                                        <p:cTn id="17" dur="250"/>
                                        <p:tgtEl>
                                          <p:spTgt spid="11"/>
                                        </p:tgtEl>
                                      </p:cBhvr>
                                    </p:animEffect>
                                  </p:childTnLst>
                                </p:cTn>
                              </p:par>
                            </p:childTnLst>
                          </p:cTn>
                        </p:par>
                        <p:par>
                          <p:cTn id="18" fill="hold">
                            <p:stCondLst>
                              <p:cond delay="500"/>
                            </p:stCondLst>
                            <p:childTnLst>
                              <p:par>
                                <p:cTn id="19" presetID="6" presetClass="entr" presetSubtype="16" fill="hold" grpId="0" nodeType="afterEffect">
                                  <p:stCondLst>
                                    <p:cond delay="0"/>
                                  </p:stCondLst>
                                  <p:childTnLst>
                                    <p:set>
                                      <p:cBhvr>
                                        <p:cTn id="20" dur="1" fill="hold">
                                          <p:stCondLst>
                                            <p:cond delay="0"/>
                                          </p:stCondLst>
                                        </p:cTn>
                                        <p:tgtEl>
                                          <p:spTgt spid="2"/>
                                        </p:tgtEl>
                                        <p:attrNameLst>
                                          <p:attrName>style.visibility</p:attrName>
                                        </p:attrNameLst>
                                      </p:cBhvr>
                                      <p:to>
                                        <p:strVal val="visible"/>
                                      </p:to>
                                    </p:set>
                                    <p:animEffect transition="in" filter="circle(in)">
                                      <p:cBhvr>
                                        <p:cTn id="21" dur="250"/>
                                        <p:tgtEl>
                                          <p:spTgt spid="2"/>
                                        </p:tgtEl>
                                      </p:cBhvr>
                                    </p:animEffect>
                                  </p:childTnLst>
                                </p:cTn>
                              </p:par>
                              <p:par>
                                <p:cTn id="22" presetID="6" presetClass="entr" presetSubtype="16" fill="hold" grpId="0" nodeType="withEffect">
                                  <p:stCondLst>
                                    <p:cond delay="50"/>
                                  </p:stCondLst>
                                  <p:childTnLst>
                                    <p:set>
                                      <p:cBhvr>
                                        <p:cTn id="23" dur="1" fill="hold">
                                          <p:stCondLst>
                                            <p:cond delay="0"/>
                                          </p:stCondLst>
                                        </p:cTn>
                                        <p:tgtEl>
                                          <p:spTgt spid="13"/>
                                        </p:tgtEl>
                                        <p:attrNameLst>
                                          <p:attrName>style.visibility</p:attrName>
                                        </p:attrNameLst>
                                      </p:cBhvr>
                                      <p:to>
                                        <p:strVal val="visible"/>
                                      </p:to>
                                    </p:set>
                                    <p:animEffect transition="in" filter="circle(in)">
                                      <p:cBhvr>
                                        <p:cTn id="24" dur="250"/>
                                        <p:tgtEl>
                                          <p:spTgt spid="13"/>
                                        </p:tgtEl>
                                      </p:cBhvr>
                                    </p:animEffect>
                                  </p:childTnLst>
                                </p:cTn>
                              </p:par>
                              <p:par>
                                <p:cTn id="25" presetID="6" presetClass="entr" presetSubtype="16" fill="hold" grpId="0" nodeType="withEffect">
                                  <p:stCondLst>
                                    <p:cond delay="50"/>
                                  </p:stCondLst>
                                  <p:childTnLst>
                                    <p:set>
                                      <p:cBhvr>
                                        <p:cTn id="26" dur="1" fill="hold">
                                          <p:stCondLst>
                                            <p:cond delay="0"/>
                                          </p:stCondLst>
                                        </p:cTn>
                                        <p:tgtEl>
                                          <p:spTgt spid="23"/>
                                        </p:tgtEl>
                                        <p:attrNameLst>
                                          <p:attrName>style.visibility</p:attrName>
                                        </p:attrNameLst>
                                      </p:cBhvr>
                                      <p:to>
                                        <p:strVal val="visible"/>
                                      </p:to>
                                    </p:set>
                                    <p:animEffect transition="in" filter="circle(in)">
                                      <p:cBhvr>
                                        <p:cTn id="27" dur="250"/>
                                        <p:tgtEl>
                                          <p:spTgt spid="23"/>
                                        </p:tgtEl>
                                      </p:cBhvr>
                                    </p:animEffect>
                                  </p:childTnLst>
                                </p:cTn>
                              </p:par>
                            </p:childTnLst>
                          </p:cTn>
                        </p:par>
                        <p:par>
                          <p:cTn id="28" fill="hold">
                            <p:stCondLst>
                              <p:cond delay="800"/>
                            </p:stCondLst>
                            <p:childTnLst>
                              <p:par>
                                <p:cTn id="29" presetID="6" presetClass="entr" presetSubtype="16" fill="hold" grpId="0" nodeType="afterEffect">
                                  <p:stCondLst>
                                    <p:cond delay="0"/>
                                  </p:stCondLst>
                                  <p:childTnLst>
                                    <p:set>
                                      <p:cBhvr>
                                        <p:cTn id="30" dur="1" fill="hold">
                                          <p:stCondLst>
                                            <p:cond delay="0"/>
                                          </p:stCondLst>
                                        </p:cTn>
                                        <p:tgtEl>
                                          <p:spTgt spid="14"/>
                                        </p:tgtEl>
                                        <p:attrNameLst>
                                          <p:attrName>style.visibility</p:attrName>
                                        </p:attrNameLst>
                                      </p:cBhvr>
                                      <p:to>
                                        <p:strVal val="visible"/>
                                      </p:to>
                                    </p:set>
                                    <p:animEffect transition="in" filter="circle(in)">
                                      <p:cBhvr>
                                        <p:cTn id="31" dur="250"/>
                                        <p:tgtEl>
                                          <p:spTgt spid="14"/>
                                        </p:tgtEl>
                                      </p:cBhvr>
                                    </p:animEffect>
                                  </p:childTnLst>
                                </p:cTn>
                              </p:par>
                              <p:par>
                                <p:cTn id="32" presetID="6" presetClass="entr" presetSubtype="16" fill="hold" grpId="0" nodeType="withEffect">
                                  <p:stCondLst>
                                    <p:cond delay="0"/>
                                  </p:stCondLst>
                                  <p:childTnLst>
                                    <p:set>
                                      <p:cBhvr>
                                        <p:cTn id="33" dur="1" fill="hold">
                                          <p:stCondLst>
                                            <p:cond delay="0"/>
                                          </p:stCondLst>
                                        </p:cTn>
                                        <p:tgtEl>
                                          <p:spTgt spid="24"/>
                                        </p:tgtEl>
                                        <p:attrNameLst>
                                          <p:attrName>style.visibility</p:attrName>
                                        </p:attrNameLst>
                                      </p:cBhvr>
                                      <p:to>
                                        <p:strVal val="visible"/>
                                      </p:to>
                                    </p:set>
                                    <p:animEffect transition="in" filter="circle(in)">
                                      <p:cBhvr>
                                        <p:cTn id="34" dur="250"/>
                                        <p:tgtEl>
                                          <p:spTgt spid="24"/>
                                        </p:tgtEl>
                                      </p:cBhvr>
                                    </p:animEffect>
                                  </p:childTnLst>
                                </p:cTn>
                              </p:par>
                            </p:childTnLst>
                          </p:cTn>
                        </p:par>
                        <p:par>
                          <p:cTn id="35" fill="hold">
                            <p:stCondLst>
                              <p:cond delay="1050"/>
                            </p:stCondLst>
                            <p:childTnLst>
                              <p:par>
                                <p:cTn id="36" presetID="6" presetClass="entr" presetSubtype="16" fill="hold" grpId="0" nodeType="afterEffect">
                                  <p:stCondLst>
                                    <p:cond delay="0"/>
                                  </p:stCondLst>
                                  <p:childTnLst>
                                    <p:set>
                                      <p:cBhvr>
                                        <p:cTn id="37" dur="1" fill="hold">
                                          <p:stCondLst>
                                            <p:cond delay="0"/>
                                          </p:stCondLst>
                                        </p:cTn>
                                        <p:tgtEl>
                                          <p:spTgt spid="16"/>
                                        </p:tgtEl>
                                        <p:attrNameLst>
                                          <p:attrName>style.visibility</p:attrName>
                                        </p:attrNameLst>
                                      </p:cBhvr>
                                      <p:to>
                                        <p:strVal val="visible"/>
                                      </p:to>
                                    </p:set>
                                    <p:animEffect transition="in" filter="circle(in)">
                                      <p:cBhvr>
                                        <p:cTn id="38" dur="250"/>
                                        <p:tgtEl>
                                          <p:spTgt spid="16"/>
                                        </p:tgtEl>
                                      </p:cBhvr>
                                    </p:animEffect>
                                  </p:childTnLst>
                                </p:cTn>
                              </p:par>
                              <p:par>
                                <p:cTn id="39" presetID="6" presetClass="entr" presetSubtype="16" fill="hold" grpId="0" nodeType="withEffect">
                                  <p:stCondLst>
                                    <p:cond delay="0"/>
                                  </p:stCondLst>
                                  <p:childTnLst>
                                    <p:set>
                                      <p:cBhvr>
                                        <p:cTn id="40" dur="1" fill="hold">
                                          <p:stCondLst>
                                            <p:cond delay="0"/>
                                          </p:stCondLst>
                                        </p:cTn>
                                        <p:tgtEl>
                                          <p:spTgt spid="27"/>
                                        </p:tgtEl>
                                        <p:attrNameLst>
                                          <p:attrName>style.visibility</p:attrName>
                                        </p:attrNameLst>
                                      </p:cBhvr>
                                      <p:to>
                                        <p:strVal val="visible"/>
                                      </p:to>
                                    </p:set>
                                    <p:animEffect transition="in" filter="circle(in)">
                                      <p:cBhvr>
                                        <p:cTn id="41" dur="25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9" grpId="0" animBg="1"/>
      <p:bldP spid="22" grpId="0" animBg="1"/>
      <p:bldP spid="23" grpId="0" animBg="1"/>
      <p:bldP spid="24" grpId="0" animBg="1"/>
      <p:bldP spid="27" grpId="0" animBg="1"/>
      <p:bldP spid="8" grpId="0"/>
      <p:bldP spid="11" grpId="0"/>
      <p:bldP spid="13" grpId="0"/>
      <p:bldP spid="14" grpId="0"/>
      <p:bldP spid="16"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3"/>
          <a:stretch>
            <a:fillRect/>
          </a:stretch>
        </p:blipFill>
        <p:spPr>
          <a:xfrm>
            <a:off x="0" y="0"/>
            <a:ext cx="426757" cy="499915"/>
          </a:xfrm>
          <a:prstGeom prst="rect">
            <a:avLst/>
          </a:prstGeom>
        </p:spPr>
      </p:pic>
      <p:sp>
        <p:nvSpPr>
          <p:cNvPr id="3" name="Rectangle 2"/>
          <p:cNvSpPr/>
          <p:nvPr/>
        </p:nvSpPr>
        <p:spPr>
          <a:xfrm>
            <a:off x="417449" y="-84860"/>
            <a:ext cx="3470823" cy="584775"/>
          </a:xfrm>
          <a:prstGeom prst="rect">
            <a:avLst/>
          </a:prstGeom>
        </p:spPr>
        <p:txBody>
          <a:bodyPr wrap="none">
            <a:spAutoFit/>
          </a:bodyPr>
          <a:lstStyle/>
          <a:p>
            <a:pPr lvl="0" algn="ctr"/>
            <a:r>
              <a:rPr lang="fr-FR" sz="3200" b="1" dirty="0">
                <a:solidFill>
                  <a:srgbClr val="70AD47">
                    <a:lumMod val="50000"/>
                  </a:srgbClr>
                </a:solidFill>
                <a:latin typeface="Times New Roman" panose="02020603050405020304" pitchFamily="18" charset="0"/>
                <a:cs typeface="Times New Roman" panose="02020603050405020304" pitchFamily="18" charset="0"/>
              </a:rPr>
              <a:t>INTRODUCTION</a:t>
            </a:r>
          </a:p>
        </p:txBody>
      </p:sp>
      <p:pic>
        <p:nvPicPr>
          <p:cNvPr id="6" name="Image 5"/>
          <p:cNvPicPr>
            <a:picLocks noChangeAspect="1"/>
          </p:cNvPicPr>
          <p:nvPr/>
        </p:nvPicPr>
        <p:blipFill>
          <a:blip r:embed="rId4"/>
          <a:stretch>
            <a:fillRect/>
          </a:stretch>
        </p:blipFill>
        <p:spPr>
          <a:xfrm>
            <a:off x="6618876" y="915101"/>
            <a:ext cx="5334000" cy="4667250"/>
          </a:xfrm>
          <a:prstGeom prst="rect">
            <a:avLst/>
          </a:prstGeom>
        </p:spPr>
      </p:pic>
      <p:sp>
        <p:nvSpPr>
          <p:cNvPr id="7" name="Rectangle 6"/>
          <p:cNvSpPr/>
          <p:nvPr/>
        </p:nvSpPr>
        <p:spPr>
          <a:xfrm>
            <a:off x="119764" y="785705"/>
            <a:ext cx="6499112" cy="3416320"/>
          </a:xfrm>
          <a:prstGeom prst="rect">
            <a:avLst/>
          </a:prstGeom>
        </p:spPr>
        <p:txBody>
          <a:bodyPr wrap="square">
            <a:spAutoFit/>
          </a:bodyPr>
          <a:lstStyle/>
          <a:p>
            <a:pPr algn="just">
              <a:lnSpc>
                <a:spcPct val="200000"/>
              </a:lnSpc>
            </a:pPr>
            <a:r>
              <a:rPr lang="fr-FR" dirty="0" smtClean="0">
                <a:latin typeface="Times New Roman" panose="02020603050405020304" pitchFamily="18" charset="0"/>
                <a:ea typeface="Cambria" panose="02040503050406030204" pitchFamily="18" charset="0"/>
                <a:cs typeface="Times New Roman" panose="02020603050405020304" pitchFamily="18" charset="0"/>
              </a:rPr>
              <a:t>  Arteries </a:t>
            </a:r>
            <a:r>
              <a:rPr lang="fr-FR" dirty="0">
                <a:latin typeface="Times New Roman" panose="02020603050405020304" pitchFamily="18" charset="0"/>
                <a:ea typeface="Cambria" panose="02040503050406030204" pitchFamily="18" charset="0"/>
                <a:cs typeface="Times New Roman" panose="02020603050405020304" pitchFamily="18" charset="0"/>
              </a:rPr>
              <a:t>are the routes by which oxygenated blood is transported from the heart to the body's tissues. However, various factors can affect blood flow in these arteries, including the presence of stenoses, which are pathological narrowings of the blood vessels. Today, we're going to explore how these stenoses affect blood flow in the arteries and the associated consequences.</a:t>
            </a:r>
          </a:p>
        </p:txBody>
      </p:sp>
      <p:sp>
        <p:nvSpPr>
          <p:cNvPr id="8" name="Espace réservé du numéro de diapositive 7"/>
          <p:cNvSpPr>
            <a:spLocks noGrp="1"/>
          </p:cNvSpPr>
          <p:nvPr>
            <p:ph type="sldNum" sz="quarter" idx="12"/>
          </p:nvPr>
        </p:nvSpPr>
        <p:spPr>
          <a:xfrm>
            <a:off x="9088120" y="6299788"/>
            <a:ext cx="2743200" cy="365125"/>
          </a:xfrm>
        </p:spPr>
        <p:txBody>
          <a:bodyPr/>
          <a:lstStyle/>
          <a:p>
            <a:fld id="{4FAB73BC-B049-4115-A692-8D63A059BFB8}" type="slidenum">
              <a:rPr lang="en-US" sz="1400" b="1" smtClean="0">
                <a:solidFill>
                  <a:schemeClr val="tx1"/>
                </a:solidFill>
                <a:latin typeface="Times New Roman" panose="02020603050405020304" pitchFamily="18" charset="0"/>
                <a:cs typeface="Times New Roman" panose="02020603050405020304" pitchFamily="18" charset="0"/>
              </a:rPr>
              <a:t>3</a:t>
            </a:fld>
            <a:endParaRPr lang="en-US" sz="1400" b="1" dirty="0">
              <a:solidFill>
                <a:schemeClr val="tx1"/>
              </a:solidFill>
              <a:latin typeface="Times New Roman" panose="02020603050405020304" pitchFamily="18" charset="0"/>
              <a:cs typeface="Times New Roman" panose="02020603050405020304" pitchFamily="18" charset="0"/>
            </a:endParaRPr>
          </a:p>
        </p:txBody>
      </p:sp>
      <p:pic>
        <p:nvPicPr>
          <p:cNvPr id="9" name="Image 19" descr="atherosclerosis2.jpg"/>
          <p:cNvPicPr>
            <a:picLocks noChangeAspect="1"/>
          </p:cNvPicPr>
          <p:nvPr/>
        </p:nvPicPr>
        <p:blipFill>
          <a:blip r:embed="rId5">
            <a:clrChange>
              <a:clrFrom>
                <a:srgbClr val="FFFFFF"/>
              </a:clrFrom>
              <a:clrTo>
                <a:srgbClr val="FFFFFF">
                  <a:alpha val="0"/>
                </a:srgbClr>
              </a:clrTo>
            </a:clrChange>
          </a:blip>
          <a:srcRect l="66220" b="76589"/>
          <a:stretch>
            <a:fillRect/>
          </a:stretch>
        </p:blipFill>
        <p:spPr>
          <a:xfrm>
            <a:off x="8155020" y="785705"/>
            <a:ext cx="2740173" cy="1800000"/>
          </a:xfrm>
          <a:prstGeom prst="rect">
            <a:avLst/>
          </a:prstGeom>
        </p:spPr>
      </p:pic>
      <p:sp>
        <p:nvSpPr>
          <p:cNvPr id="10" name="Flèche droite 21"/>
          <p:cNvSpPr/>
          <p:nvPr/>
        </p:nvSpPr>
        <p:spPr>
          <a:xfrm rot="5400000">
            <a:off x="8820144" y="3328676"/>
            <a:ext cx="1414130" cy="478465"/>
          </a:xfrm>
          <a:prstGeom prst="rightArrow">
            <a:avLst/>
          </a:prstGeom>
        </p:spPr>
        <p:style>
          <a:lnRef idx="0">
            <a:schemeClr val="accent1"/>
          </a:lnRef>
          <a:fillRef idx="3">
            <a:schemeClr val="accent1"/>
          </a:fillRef>
          <a:effectRef idx="3">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11" name="Image 23" descr="atherosclerosis2.jpg"/>
          <p:cNvPicPr>
            <a:picLocks noChangeAspect="1"/>
          </p:cNvPicPr>
          <p:nvPr/>
        </p:nvPicPr>
        <p:blipFill>
          <a:blip r:embed="rId5">
            <a:clrChange>
              <a:clrFrom>
                <a:srgbClr val="FFFFFF"/>
              </a:clrFrom>
              <a:clrTo>
                <a:srgbClr val="FFFFFF">
                  <a:alpha val="0"/>
                </a:srgbClr>
              </a:clrTo>
            </a:clrChange>
          </a:blip>
          <a:srcRect l="66220" t="26770" b="50852"/>
          <a:stretch>
            <a:fillRect/>
          </a:stretch>
        </p:blipFill>
        <p:spPr>
          <a:xfrm>
            <a:off x="8155020" y="4670038"/>
            <a:ext cx="2744379" cy="1800000"/>
          </a:xfrm>
          <a:prstGeom prst="rect">
            <a:avLst/>
          </a:prstGeom>
        </p:spPr>
      </p:pic>
      <p:pic>
        <p:nvPicPr>
          <p:cNvPr id="12" name="Image 20" descr="atherosclerosis2.jpg"/>
          <p:cNvPicPr>
            <a:picLocks noChangeAspect="1"/>
          </p:cNvPicPr>
          <p:nvPr/>
        </p:nvPicPr>
        <p:blipFill>
          <a:blip r:embed="rId5">
            <a:clrChange>
              <a:clrFrom>
                <a:srgbClr val="FFFFFF"/>
              </a:clrFrom>
              <a:clrTo>
                <a:srgbClr val="FFFFFF">
                  <a:alpha val="0"/>
                </a:srgbClr>
              </a:clrTo>
            </a:clrChange>
          </a:blip>
          <a:srcRect l="66374" t="52403" b="25426"/>
          <a:stretch>
            <a:fillRect/>
          </a:stretch>
        </p:blipFill>
        <p:spPr>
          <a:xfrm>
            <a:off x="4358592" y="4670038"/>
            <a:ext cx="2757382" cy="1800000"/>
          </a:xfrm>
          <a:prstGeom prst="rect">
            <a:avLst/>
          </a:prstGeom>
        </p:spPr>
      </p:pic>
      <p:sp>
        <p:nvSpPr>
          <p:cNvPr id="13" name="Flèche droite 21"/>
          <p:cNvSpPr/>
          <p:nvPr/>
        </p:nvSpPr>
        <p:spPr>
          <a:xfrm flipH="1">
            <a:off x="3333703" y="5343118"/>
            <a:ext cx="841484" cy="478465"/>
          </a:xfrm>
          <a:prstGeom prst="rightArrow">
            <a:avLst/>
          </a:prstGeom>
        </p:spPr>
        <p:style>
          <a:lnRef idx="0">
            <a:schemeClr val="accent1"/>
          </a:lnRef>
          <a:fillRef idx="3">
            <a:schemeClr val="accent1"/>
          </a:fillRef>
          <a:effectRef idx="3">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14" name="Image 24" descr="atherosclerosis2.jpg"/>
          <p:cNvPicPr>
            <a:picLocks noChangeAspect="1"/>
          </p:cNvPicPr>
          <p:nvPr/>
        </p:nvPicPr>
        <p:blipFill>
          <a:blip r:embed="rId5">
            <a:clrChange>
              <a:clrFrom>
                <a:srgbClr val="FFFFFF"/>
              </a:clrFrom>
              <a:clrTo>
                <a:srgbClr val="FFFFFF">
                  <a:alpha val="0"/>
                </a:srgbClr>
              </a:clrTo>
            </a:clrChange>
          </a:blip>
          <a:srcRect l="66374" t="77778"/>
          <a:stretch>
            <a:fillRect/>
          </a:stretch>
        </p:blipFill>
        <p:spPr>
          <a:xfrm>
            <a:off x="415918" y="4682351"/>
            <a:ext cx="2750961" cy="1800000"/>
          </a:xfrm>
          <a:prstGeom prst="rect">
            <a:avLst/>
          </a:prstGeom>
        </p:spPr>
      </p:pic>
      <p:sp>
        <p:nvSpPr>
          <p:cNvPr id="15" name="Flèche droite 21"/>
          <p:cNvSpPr/>
          <p:nvPr/>
        </p:nvSpPr>
        <p:spPr>
          <a:xfrm flipH="1">
            <a:off x="7234977" y="5343118"/>
            <a:ext cx="841484" cy="478465"/>
          </a:xfrm>
          <a:prstGeom prst="rightArrow">
            <a:avLst/>
          </a:prstGeom>
        </p:spPr>
        <p:style>
          <a:lnRef idx="0">
            <a:schemeClr val="accent1"/>
          </a:lnRef>
          <a:fillRef idx="3">
            <a:schemeClr val="accent1"/>
          </a:fillRef>
          <a:effectRef idx="3">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4" name="Date Placeholder 3"/>
          <p:cNvSpPr>
            <a:spLocks noGrp="1"/>
          </p:cNvSpPr>
          <p:nvPr>
            <p:ph type="dt" sz="half" idx="10"/>
          </p:nvPr>
        </p:nvSpPr>
        <p:spPr>
          <a:xfrm>
            <a:off x="497877" y="6470038"/>
            <a:ext cx="2743200" cy="365125"/>
          </a:xfrm>
        </p:spPr>
        <p:txBody>
          <a:bodyPr/>
          <a:lstStyle/>
          <a:p>
            <a:fld id="{F0A123A0-BF61-4CA2-9576-FF72F1921923}" type="datetime1">
              <a:rPr lang="en-US" sz="1400" b="1" smtClean="0">
                <a:solidFill>
                  <a:schemeClr val="tx1"/>
                </a:solidFill>
                <a:latin typeface="Times New Roman" panose="02020603050405020304" pitchFamily="18" charset="0"/>
                <a:cs typeface="Times New Roman" panose="02020603050405020304" pitchFamily="18" charset="0"/>
              </a:rPr>
              <a:t>9/15/2025</a:t>
            </a:fld>
            <a:endParaRPr lang="en-US" sz="1400" b="1" dirty="0">
              <a:solidFill>
                <a:schemeClr val="tx1"/>
              </a:solidFill>
              <a:latin typeface="Times New Roman" panose="02020603050405020304" pitchFamily="18" charset="0"/>
              <a:cs typeface="Times New Roman" panose="02020603050405020304" pitchFamily="18" charset="0"/>
            </a:endParaRPr>
          </a:p>
        </p:txBody>
      </p:sp>
    </p:spTree>
    <p:custDataLst>
      <p:tags r:id="rId1"/>
    </p:custDataLst>
    <p:extLst>
      <p:ext uri="{BB962C8B-B14F-4D97-AF65-F5344CB8AC3E}">
        <p14:creationId xmlns:p14="http://schemas.microsoft.com/office/powerpoint/2010/main" val="378726718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16" presetClass="entr" presetSubtype="21" fill="hold"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barn(inVertical)">
                                      <p:cBhvr>
                                        <p:cTn id="10" dur="1400"/>
                                        <p:tgtEl>
                                          <p:spTgt spid="6"/>
                                        </p:tgtEl>
                                      </p:cBhvr>
                                    </p:animEffect>
                                  </p:childTnLst>
                                </p:cTn>
                              </p:par>
                            </p:childTnLst>
                          </p:cTn>
                        </p:par>
                        <p:par>
                          <p:cTn id="11" fill="hold">
                            <p:stCondLst>
                              <p:cond delay="1400"/>
                            </p:stCondLst>
                            <p:childTnLst>
                              <p:par>
                                <p:cTn id="12" presetID="14" presetClass="exit" presetSubtype="10" fill="hold" nodeType="afterEffect">
                                  <p:stCondLst>
                                    <p:cond delay="0"/>
                                  </p:stCondLst>
                                  <p:childTnLst>
                                    <p:animEffect transition="out" filter="randombar(horizontal)">
                                      <p:cBhvr>
                                        <p:cTn id="13" dur="1100"/>
                                        <p:tgtEl>
                                          <p:spTgt spid="6"/>
                                        </p:tgtEl>
                                      </p:cBhvr>
                                    </p:animEffect>
                                    <p:set>
                                      <p:cBhvr>
                                        <p:cTn id="14" dur="1" fill="hold">
                                          <p:stCondLst>
                                            <p:cond delay="1099"/>
                                          </p:stCondLst>
                                        </p:cTn>
                                        <p:tgtEl>
                                          <p:spTgt spid="6"/>
                                        </p:tgtEl>
                                        <p:attrNameLst>
                                          <p:attrName>style.visibility</p:attrName>
                                        </p:attrNameLst>
                                      </p:cBhvr>
                                      <p:to>
                                        <p:strVal val="hidden"/>
                                      </p:to>
                                    </p:set>
                                  </p:childTnLst>
                                </p:cTn>
                              </p:par>
                              <p:par>
                                <p:cTn id="15" presetID="2" presetClass="entr" presetSubtype="4" fill="hold" nodeType="with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additive="base">
                                        <p:cTn id="17" dur="500" fill="hold"/>
                                        <p:tgtEl>
                                          <p:spTgt spid="9"/>
                                        </p:tgtEl>
                                        <p:attrNameLst>
                                          <p:attrName>ppt_x</p:attrName>
                                        </p:attrNameLst>
                                      </p:cBhvr>
                                      <p:tavLst>
                                        <p:tav tm="0">
                                          <p:val>
                                            <p:strVal val="#ppt_x"/>
                                          </p:val>
                                        </p:tav>
                                        <p:tav tm="100000">
                                          <p:val>
                                            <p:strVal val="#ppt_x"/>
                                          </p:val>
                                        </p:tav>
                                      </p:tavLst>
                                    </p:anim>
                                    <p:anim calcmode="lin" valueType="num">
                                      <p:cBhvr additive="base">
                                        <p:cTn id="18" dur="500" fill="hold"/>
                                        <p:tgtEl>
                                          <p:spTgt spid="9"/>
                                        </p:tgtEl>
                                        <p:attrNameLst>
                                          <p:attrName>ppt_y</p:attrName>
                                        </p:attrNameLst>
                                      </p:cBhvr>
                                      <p:tavLst>
                                        <p:tav tm="0">
                                          <p:val>
                                            <p:strVal val="1+#ppt_h/2"/>
                                          </p:val>
                                        </p:tav>
                                        <p:tav tm="100000">
                                          <p:val>
                                            <p:strVal val="#ppt_y"/>
                                          </p:val>
                                        </p:tav>
                                      </p:tavLst>
                                    </p:anim>
                                  </p:childTnLst>
                                </p:cTn>
                              </p:par>
                            </p:childTnLst>
                          </p:cTn>
                        </p:par>
                        <p:par>
                          <p:cTn id="19" fill="hold">
                            <p:stCondLst>
                              <p:cond delay="2500"/>
                            </p:stCondLst>
                            <p:childTnLst>
                              <p:par>
                                <p:cTn id="20" presetID="2" presetClass="entr" presetSubtype="4" fill="hold" grpId="0" nodeType="afterEffect">
                                  <p:stCondLst>
                                    <p:cond delay="0"/>
                                  </p:stCondLst>
                                  <p:childTnLst>
                                    <p:set>
                                      <p:cBhvr>
                                        <p:cTn id="21" dur="1" fill="hold">
                                          <p:stCondLst>
                                            <p:cond delay="0"/>
                                          </p:stCondLst>
                                        </p:cTn>
                                        <p:tgtEl>
                                          <p:spTgt spid="10"/>
                                        </p:tgtEl>
                                        <p:attrNameLst>
                                          <p:attrName>style.visibility</p:attrName>
                                        </p:attrNameLst>
                                      </p:cBhvr>
                                      <p:to>
                                        <p:strVal val="visible"/>
                                      </p:to>
                                    </p:set>
                                    <p:anim calcmode="lin" valueType="num">
                                      <p:cBhvr additive="base">
                                        <p:cTn id="22" dur="500" fill="hold"/>
                                        <p:tgtEl>
                                          <p:spTgt spid="10"/>
                                        </p:tgtEl>
                                        <p:attrNameLst>
                                          <p:attrName>ppt_x</p:attrName>
                                        </p:attrNameLst>
                                      </p:cBhvr>
                                      <p:tavLst>
                                        <p:tav tm="0">
                                          <p:val>
                                            <p:strVal val="#ppt_x"/>
                                          </p:val>
                                        </p:tav>
                                        <p:tav tm="100000">
                                          <p:val>
                                            <p:strVal val="#ppt_x"/>
                                          </p:val>
                                        </p:tav>
                                      </p:tavLst>
                                    </p:anim>
                                    <p:anim calcmode="lin" valueType="num">
                                      <p:cBhvr additive="base">
                                        <p:cTn id="23" dur="500" fill="hold"/>
                                        <p:tgtEl>
                                          <p:spTgt spid="10"/>
                                        </p:tgtEl>
                                        <p:attrNameLst>
                                          <p:attrName>ppt_y</p:attrName>
                                        </p:attrNameLst>
                                      </p:cBhvr>
                                      <p:tavLst>
                                        <p:tav tm="0">
                                          <p:val>
                                            <p:strVal val="1+#ppt_h/2"/>
                                          </p:val>
                                        </p:tav>
                                        <p:tav tm="100000">
                                          <p:val>
                                            <p:strVal val="#ppt_y"/>
                                          </p:val>
                                        </p:tav>
                                      </p:tavLst>
                                    </p:anim>
                                  </p:childTnLst>
                                </p:cTn>
                              </p:par>
                            </p:childTnLst>
                          </p:cTn>
                        </p:par>
                        <p:par>
                          <p:cTn id="24" fill="hold">
                            <p:stCondLst>
                              <p:cond delay="3000"/>
                            </p:stCondLst>
                            <p:childTnLst>
                              <p:par>
                                <p:cTn id="25" presetID="2" presetClass="entr" presetSubtype="4" fill="hold" nodeType="afterEffect">
                                  <p:stCondLst>
                                    <p:cond delay="0"/>
                                  </p:stCondLst>
                                  <p:childTnLst>
                                    <p:set>
                                      <p:cBhvr>
                                        <p:cTn id="26" dur="1" fill="hold">
                                          <p:stCondLst>
                                            <p:cond delay="0"/>
                                          </p:stCondLst>
                                        </p:cTn>
                                        <p:tgtEl>
                                          <p:spTgt spid="11"/>
                                        </p:tgtEl>
                                        <p:attrNameLst>
                                          <p:attrName>style.visibility</p:attrName>
                                        </p:attrNameLst>
                                      </p:cBhvr>
                                      <p:to>
                                        <p:strVal val="visible"/>
                                      </p:to>
                                    </p:set>
                                    <p:anim calcmode="lin" valueType="num">
                                      <p:cBhvr additive="base">
                                        <p:cTn id="27" dur="500" fill="hold"/>
                                        <p:tgtEl>
                                          <p:spTgt spid="11"/>
                                        </p:tgtEl>
                                        <p:attrNameLst>
                                          <p:attrName>ppt_x</p:attrName>
                                        </p:attrNameLst>
                                      </p:cBhvr>
                                      <p:tavLst>
                                        <p:tav tm="0">
                                          <p:val>
                                            <p:strVal val="#ppt_x"/>
                                          </p:val>
                                        </p:tav>
                                        <p:tav tm="100000">
                                          <p:val>
                                            <p:strVal val="#ppt_x"/>
                                          </p:val>
                                        </p:tav>
                                      </p:tavLst>
                                    </p:anim>
                                    <p:anim calcmode="lin" valueType="num">
                                      <p:cBhvr additive="base">
                                        <p:cTn id="28" dur="500" fill="hold"/>
                                        <p:tgtEl>
                                          <p:spTgt spid="11"/>
                                        </p:tgtEl>
                                        <p:attrNameLst>
                                          <p:attrName>ppt_y</p:attrName>
                                        </p:attrNameLst>
                                      </p:cBhvr>
                                      <p:tavLst>
                                        <p:tav tm="0">
                                          <p:val>
                                            <p:strVal val="1+#ppt_h/2"/>
                                          </p:val>
                                        </p:tav>
                                        <p:tav tm="100000">
                                          <p:val>
                                            <p:strVal val="#ppt_y"/>
                                          </p:val>
                                        </p:tav>
                                      </p:tavLst>
                                    </p:anim>
                                  </p:childTnLst>
                                </p:cTn>
                              </p:par>
                            </p:childTnLst>
                          </p:cTn>
                        </p:par>
                        <p:par>
                          <p:cTn id="29" fill="hold">
                            <p:stCondLst>
                              <p:cond delay="3500"/>
                            </p:stCondLst>
                            <p:childTnLst>
                              <p:par>
                                <p:cTn id="30" presetID="2" presetClass="entr" presetSubtype="2" fill="hold" grpId="0" nodeType="afterEffect">
                                  <p:stCondLst>
                                    <p:cond delay="0"/>
                                  </p:stCondLst>
                                  <p:childTnLst>
                                    <p:set>
                                      <p:cBhvr>
                                        <p:cTn id="31" dur="1" fill="hold">
                                          <p:stCondLst>
                                            <p:cond delay="0"/>
                                          </p:stCondLst>
                                        </p:cTn>
                                        <p:tgtEl>
                                          <p:spTgt spid="15"/>
                                        </p:tgtEl>
                                        <p:attrNameLst>
                                          <p:attrName>style.visibility</p:attrName>
                                        </p:attrNameLst>
                                      </p:cBhvr>
                                      <p:to>
                                        <p:strVal val="visible"/>
                                      </p:to>
                                    </p:set>
                                    <p:anim calcmode="lin" valueType="num">
                                      <p:cBhvr additive="base">
                                        <p:cTn id="32" dur="500" fill="hold"/>
                                        <p:tgtEl>
                                          <p:spTgt spid="15"/>
                                        </p:tgtEl>
                                        <p:attrNameLst>
                                          <p:attrName>ppt_x</p:attrName>
                                        </p:attrNameLst>
                                      </p:cBhvr>
                                      <p:tavLst>
                                        <p:tav tm="0">
                                          <p:val>
                                            <p:strVal val="1+#ppt_w/2"/>
                                          </p:val>
                                        </p:tav>
                                        <p:tav tm="100000">
                                          <p:val>
                                            <p:strVal val="#ppt_x"/>
                                          </p:val>
                                        </p:tav>
                                      </p:tavLst>
                                    </p:anim>
                                    <p:anim calcmode="lin" valueType="num">
                                      <p:cBhvr additive="base">
                                        <p:cTn id="33" dur="500" fill="hold"/>
                                        <p:tgtEl>
                                          <p:spTgt spid="15"/>
                                        </p:tgtEl>
                                        <p:attrNameLst>
                                          <p:attrName>ppt_y</p:attrName>
                                        </p:attrNameLst>
                                      </p:cBhvr>
                                      <p:tavLst>
                                        <p:tav tm="0">
                                          <p:val>
                                            <p:strVal val="#ppt_y"/>
                                          </p:val>
                                        </p:tav>
                                        <p:tav tm="100000">
                                          <p:val>
                                            <p:strVal val="#ppt_y"/>
                                          </p:val>
                                        </p:tav>
                                      </p:tavLst>
                                    </p:anim>
                                  </p:childTnLst>
                                </p:cTn>
                              </p:par>
                            </p:childTnLst>
                          </p:cTn>
                        </p:par>
                        <p:par>
                          <p:cTn id="34" fill="hold">
                            <p:stCondLst>
                              <p:cond delay="4000"/>
                            </p:stCondLst>
                            <p:childTnLst>
                              <p:par>
                                <p:cTn id="35" presetID="2" presetClass="entr" presetSubtype="2" fill="hold" nodeType="afterEffect">
                                  <p:stCondLst>
                                    <p:cond delay="0"/>
                                  </p:stCondLst>
                                  <p:childTnLst>
                                    <p:set>
                                      <p:cBhvr>
                                        <p:cTn id="36" dur="1" fill="hold">
                                          <p:stCondLst>
                                            <p:cond delay="0"/>
                                          </p:stCondLst>
                                        </p:cTn>
                                        <p:tgtEl>
                                          <p:spTgt spid="12"/>
                                        </p:tgtEl>
                                        <p:attrNameLst>
                                          <p:attrName>style.visibility</p:attrName>
                                        </p:attrNameLst>
                                      </p:cBhvr>
                                      <p:to>
                                        <p:strVal val="visible"/>
                                      </p:to>
                                    </p:set>
                                    <p:anim calcmode="lin" valueType="num">
                                      <p:cBhvr additive="base">
                                        <p:cTn id="37" dur="500" fill="hold"/>
                                        <p:tgtEl>
                                          <p:spTgt spid="12"/>
                                        </p:tgtEl>
                                        <p:attrNameLst>
                                          <p:attrName>ppt_x</p:attrName>
                                        </p:attrNameLst>
                                      </p:cBhvr>
                                      <p:tavLst>
                                        <p:tav tm="0">
                                          <p:val>
                                            <p:strVal val="1+#ppt_w/2"/>
                                          </p:val>
                                        </p:tav>
                                        <p:tav tm="100000">
                                          <p:val>
                                            <p:strVal val="#ppt_x"/>
                                          </p:val>
                                        </p:tav>
                                      </p:tavLst>
                                    </p:anim>
                                    <p:anim calcmode="lin" valueType="num">
                                      <p:cBhvr additive="base">
                                        <p:cTn id="38" dur="500" fill="hold"/>
                                        <p:tgtEl>
                                          <p:spTgt spid="12"/>
                                        </p:tgtEl>
                                        <p:attrNameLst>
                                          <p:attrName>ppt_y</p:attrName>
                                        </p:attrNameLst>
                                      </p:cBhvr>
                                      <p:tavLst>
                                        <p:tav tm="0">
                                          <p:val>
                                            <p:strVal val="#ppt_y"/>
                                          </p:val>
                                        </p:tav>
                                        <p:tav tm="100000">
                                          <p:val>
                                            <p:strVal val="#ppt_y"/>
                                          </p:val>
                                        </p:tav>
                                      </p:tavLst>
                                    </p:anim>
                                  </p:childTnLst>
                                </p:cTn>
                              </p:par>
                            </p:childTnLst>
                          </p:cTn>
                        </p:par>
                        <p:par>
                          <p:cTn id="39" fill="hold">
                            <p:stCondLst>
                              <p:cond delay="4500"/>
                            </p:stCondLst>
                            <p:childTnLst>
                              <p:par>
                                <p:cTn id="40" presetID="2" presetClass="entr" presetSubtype="2" fill="hold" grpId="0" nodeType="afterEffect">
                                  <p:stCondLst>
                                    <p:cond delay="0"/>
                                  </p:stCondLst>
                                  <p:childTnLst>
                                    <p:set>
                                      <p:cBhvr>
                                        <p:cTn id="41" dur="1" fill="hold">
                                          <p:stCondLst>
                                            <p:cond delay="0"/>
                                          </p:stCondLst>
                                        </p:cTn>
                                        <p:tgtEl>
                                          <p:spTgt spid="13"/>
                                        </p:tgtEl>
                                        <p:attrNameLst>
                                          <p:attrName>style.visibility</p:attrName>
                                        </p:attrNameLst>
                                      </p:cBhvr>
                                      <p:to>
                                        <p:strVal val="visible"/>
                                      </p:to>
                                    </p:set>
                                    <p:anim calcmode="lin" valueType="num">
                                      <p:cBhvr additive="base">
                                        <p:cTn id="42" dur="500" fill="hold"/>
                                        <p:tgtEl>
                                          <p:spTgt spid="13"/>
                                        </p:tgtEl>
                                        <p:attrNameLst>
                                          <p:attrName>ppt_x</p:attrName>
                                        </p:attrNameLst>
                                      </p:cBhvr>
                                      <p:tavLst>
                                        <p:tav tm="0">
                                          <p:val>
                                            <p:strVal val="1+#ppt_w/2"/>
                                          </p:val>
                                        </p:tav>
                                        <p:tav tm="100000">
                                          <p:val>
                                            <p:strVal val="#ppt_x"/>
                                          </p:val>
                                        </p:tav>
                                      </p:tavLst>
                                    </p:anim>
                                    <p:anim calcmode="lin" valueType="num">
                                      <p:cBhvr additive="base">
                                        <p:cTn id="43" dur="500" fill="hold"/>
                                        <p:tgtEl>
                                          <p:spTgt spid="13"/>
                                        </p:tgtEl>
                                        <p:attrNameLst>
                                          <p:attrName>ppt_y</p:attrName>
                                        </p:attrNameLst>
                                      </p:cBhvr>
                                      <p:tavLst>
                                        <p:tav tm="0">
                                          <p:val>
                                            <p:strVal val="#ppt_y"/>
                                          </p:val>
                                        </p:tav>
                                        <p:tav tm="100000">
                                          <p:val>
                                            <p:strVal val="#ppt_y"/>
                                          </p:val>
                                        </p:tav>
                                      </p:tavLst>
                                    </p:anim>
                                  </p:childTnLst>
                                </p:cTn>
                              </p:par>
                            </p:childTnLst>
                          </p:cTn>
                        </p:par>
                        <p:par>
                          <p:cTn id="44" fill="hold">
                            <p:stCondLst>
                              <p:cond delay="5000"/>
                            </p:stCondLst>
                            <p:childTnLst>
                              <p:par>
                                <p:cTn id="45" presetID="2" presetClass="entr" presetSubtype="2" fill="hold" nodeType="afterEffect">
                                  <p:stCondLst>
                                    <p:cond delay="0"/>
                                  </p:stCondLst>
                                  <p:childTnLst>
                                    <p:set>
                                      <p:cBhvr>
                                        <p:cTn id="46" dur="1" fill="hold">
                                          <p:stCondLst>
                                            <p:cond delay="0"/>
                                          </p:stCondLst>
                                        </p:cTn>
                                        <p:tgtEl>
                                          <p:spTgt spid="14"/>
                                        </p:tgtEl>
                                        <p:attrNameLst>
                                          <p:attrName>style.visibility</p:attrName>
                                        </p:attrNameLst>
                                      </p:cBhvr>
                                      <p:to>
                                        <p:strVal val="visible"/>
                                      </p:to>
                                    </p:set>
                                    <p:anim calcmode="lin" valueType="num">
                                      <p:cBhvr additive="base">
                                        <p:cTn id="47" dur="500" fill="hold"/>
                                        <p:tgtEl>
                                          <p:spTgt spid="14"/>
                                        </p:tgtEl>
                                        <p:attrNameLst>
                                          <p:attrName>ppt_x</p:attrName>
                                        </p:attrNameLst>
                                      </p:cBhvr>
                                      <p:tavLst>
                                        <p:tav tm="0">
                                          <p:val>
                                            <p:strVal val="1+#ppt_w/2"/>
                                          </p:val>
                                        </p:tav>
                                        <p:tav tm="100000">
                                          <p:val>
                                            <p:strVal val="#ppt_x"/>
                                          </p:val>
                                        </p:tav>
                                      </p:tavLst>
                                    </p:anim>
                                    <p:anim calcmode="lin" valueType="num">
                                      <p:cBhvr additive="base">
                                        <p:cTn id="48" dur="500" fill="hold"/>
                                        <p:tgtEl>
                                          <p:spTgt spid="1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0" grpId="0" animBg="1"/>
      <p:bldP spid="13" grpId="0" animBg="1"/>
      <p:bldP spid="15"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Espace réservé du numéro de diapositive 5"/>
          <p:cNvSpPr>
            <a:spLocks noGrp="1"/>
          </p:cNvSpPr>
          <p:nvPr>
            <p:ph type="sldNum" sz="quarter" idx="12"/>
          </p:nvPr>
        </p:nvSpPr>
        <p:spPr>
          <a:xfrm>
            <a:off x="9111748" y="6305550"/>
            <a:ext cx="2743200" cy="365125"/>
          </a:xfrm>
        </p:spPr>
        <p:txBody>
          <a:bodyPr/>
          <a:lstStyle/>
          <a:p>
            <a:fld id="{4FAB73BC-B049-4115-A692-8D63A059BFB8}" type="slidenum">
              <a:rPr lang="en-US" sz="1400" b="1" smtClean="0">
                <a:solidFill>
                  <a:schemeClr val="tx1"/>
                </a:solidFill>
                <a:latin typeface="Times New Roman" panose="02020603050405020304" pitchFamily="18" charset="0"/>
                <a:cs typeface="Times New Roman" panose="02020603050405020304" pitchFamily="18" charset="0"/>
              </a:rPr>
              <a:t>4</a:t>
            </a:fld>
            <a:endParaRPr lang="en-US" sz="1400" b="1" dirty="0">
              <a:solidFill>
                <a:schemeClr val="tx1"/>
              </a:solidFill>
              <a:latin typeface="Times New Roman" panose="02020603050405020304" pitchFamily="18" charset="0"/>
              <a:cs typeface="Times New Roman" panose="02020603050405020304" pitchFamily="18" charset="0"/>
            </a:endParaRPr>
          </a:p>
        </p:txBody>
      </p:sp>
      <p:graphicFrame>
        <p:nvGraphicFramePr>
          <p:cNvPr id="9" name="Diagramme 21"/>
          <p:cNvGraphicFramePr/>
          <p:nvPr>
            <p:extLst>
              <p:ext uri="{D42A27DB-BD31-4B8C-83A1-F6EECF244321}">
                <p14:modId xmlns:p14="http://schemas.microsoft.com/office/powerpoint/2010/main" val="755615920"/>
              </p:ext>
            </p:extLst>
          </p:nvPr>
        </p:nvGraphicFramePr>
        <p:xfrm>
          <a:off x="2983695" y="792125"/>
          <a:ext cx="6145620" cy="527374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0" name="Rectangle à coins arrondis 22"/>
          <p:cNvSpPr/>
          <p:nvPr/>
        </p:nvSpPr>
        <p:spPr>
          <a:xfrm>
            <a:off x="8169676" y="1354971"/>
            <a:ext cx="1877439" cy="544749"/>
          </a:xfrm>
          <a:prstGeom prst="roundRect">
            <a:avLst/>
          </a:prstGeom>
          <a:scene3d>
            <a:camera prst="orthographicFront"/>
            <a:lightRig rig="threePt" dir="t"/>
          </a:scene3d>
          <a:sp3d>
            <a:bevelT prst="convex"/>
          </a:sp3d>
        </p:spPr>
        <p:style>
          <a:lnRef idx="0">
            <a:schemeClr val="accent1"/>
          </a:lnRef>
          <a:fillRef idx="3">
            <a:schemeClr val="accent1"/>
          </a:fillRef>
          <a:effectRef idx="3">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b="1" dirty="0" smtClean="0">
                <a:solidFill>
                  <a:schemeClr val="tx1"/>
                </a:solidFill>
                <a:latin typeface="Times New Roman" pitchFamily="18" charset="0"/>
                <a:cs typeface="Times New Roman" pitchFamily="18" charset="0"/>
              </a:rPr>
              <a:t>Stability</a:t>
            </a:r>
            <a:endParaRPr lang="en-US" b="1" dirty="0">
              <a:solidFill>
                <a:schemeClr val="tx1"/>
              </a:solidFill>
              <a:latin typeface="Times New Roman" pitchFamily="18" charset="0"/>
              <a:cs typeface="Times New Roman" pitchFamily="18" charset="0"/>
            </a:endParaRPr>
          </a:p>
        </p:txBody>
      </p:sp>
      <p:sp>
        <p:nvSpPr>
          <p:cNvPr id="11" name="Rectangle à coins arrondis 23"/>
          <p:cNvSpPr/>
          <p:nvPr/>
        </p:nvSpPr>
        <p:spPr>
          <a:xfrm>
            <a:off x="2141531" y="1354159"/>
            <a:ext cx="1877439" cy="544749"/>
          </a:xfrm>
          <a:prstGeom prst="roundRect">
            <a:avLst/>
          </a:prstGeom>
          <a:scene3d>
            <a:camera prst="orthographicFront"/>
            <a:lightRig rig="threePt" dir="t"/>
          </a:scene3d>
          <a:sp3d>
            <a:bevelT prst="convex"/>
          </a:sp3d>
        </p:spPr>
        <p:style>
          <a:lnRef idx="0">
            <a:schemeClr val="accent1"/>
          </a:lnRef>
          <a:fillRef idx="3">
            <a:schemeClr val="accent1"/>
          </a:fillRef>
          <a:effectRef idx="3">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b="1" dirty="0" smtClean="0">
                <a:solidFill>
                  <a:schemeClr val="tx1"/>
                </a:solidFill>
                <a:latin typeface="Times New Roman" pitchFamily="18" charset="0"/>
                <a:cs typeface="Times New Roman" pitchFamily="18" charset="0"/>
              </a:rPr>
              <a:t>Inert nature</a:t>
            </a:r>
            <a:endParaRPr lang="en-US" b="1" dirty="0">
              <a:solidFill>
                <a:schemeClr val="tx1"/>
              </a:solidFill>
              <a:latin typeface="Times New Roman" pitchFamily="18" charset="0"/>
              <a:cs typeface="Times New Roman" pitchFamily="18" charset="0"/>
            </a:endParaRPr>
          </a:p>
        </p:txBody>
      </p:sp>
      <p:sp>
        <p:nvSpPr>
          <p:cNvPr id="12" name="Rectangle à coins arrondis 24"/>
          <p:cNvSpPr/>
          <p:nvPr/>
        </p:nvSpPr>
        <p:spPr>
          <a:xfrm>
            <a:off x="2141530" y="4964864"/>
            <a:ext cx="1877439" cy="544749"/>
          </a:xfrm>
          <a:prstGeom prst="roundRect">
            <a:avLst/>
          </a:prstGeom>
          <a:scene3d>
            <a:camera prst="orthographicFront"/>
            <a:lightRig rig="threePt" dir="t"/>
          </a:scene3d>
          <a:sp3d>
            <a:bevelT prst="convex"/>
          </a:sp3d>
        </p:spPr>
        <p:style>
          <a:lnRef idx="0">
            <a:schemeClr val="accent1"/>
          </a:lnRef>
          <a:fillRef idx="3">
            <a:schemeClr val="accent1"/>
          </a:fillRef>
          <a:effectRef idx="3">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b="1" dirty="0" smtClean="0">
                <a:solidFill>
                  <a:schemeClr val="tx1"/>
                </a:solidFill>
                <a:latin typeface="Times New Roman" pitchFamily="18" charset="0"/>
                <a:cs typeface="Times New Roman" pitchFamily="18" charset="0"/>
              </a:rPr>
              <a:t>Non-</a:t>
            </a:r>
            <a:r>
              <a:rPr lang="en-US" b="1" dirty="0" err="1" smtClean="0">
                <a:solidFill>
                  <a:schemeClr val="tx1"/>
                </a:solidFill>
                <a:latin typeface="Times New Roman" pitchFamily="18" charset="0"/>
                <a:cs typeface="Times New Roman" pitchFamily="18" charset="0"/>
              </a:rPr>
              <a:t>cytotoxicity</a:t>
            </a:r>
            <a:endParaRPr lang="en-US" b="1" dirty="0">
              <a:solidFill>
                <a:schemeClr val="tx1"/>
              </a:solidFill>
              <a:latin typeface="Times New Roman" pitchFamily="18" charset="0"/>
              <a:cs typeface="Times New Roman" pitchFamily="18" charset="0"/>
            </a:endParaRPr>
          </a:p>
        </p:txBody>
      </p:sp>
      <p:sp>
        <p:nvSpPr>
          <p:cNvPr id="13" name="Rectangle à coins arrondis 25"/>
          <p:cNvSpPr/>
          <p:nvPr/>
        </p:nvSpPr>
        <p:spPr>
          <a:xfrm>
            <a:off x="8173029" y="4964171"/>
            <a:ext cx="1877439" cy="544749"/>
          </a:xfrm>
          <a:prstGeom prst="roundRect">
            <a:avLst/>
          </a:prstGeom>
          <a:scene3d>
            <a:camera prst="orthographicFront"/>
            <a:lightRig rig="threePt" dir="t"/>
          </a:scene3d>
          <a:sp3d>
            <a:bevelT prst="convex"/>
          </a:sp3d>
        </p:spPr>
        <p:style>
          <a:lnRef idx="0">
            <a:schemeClr val="accent1"/>
          </a:lnRef>
          <a:fillRef idx="3">
            <a:schemeClr val="accent1"/>
          </a:fillRef>
          <a:effectRef idx="3">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b="1" dirty="0" smtClean="0">
                <a:solidFill>
                  <a:schemeClr val="tx1"/>
                </a:solidFill>
                <a:latin typeface="Times New Roman" pitchFamily="18" charset="0"/>
                <a:cs typeface="Times New Roman" pitchFamily="18" charset="0"/>
              </a:rPr>
              <a:t>Compatibility</a:t>
            </a:r>
            <a:endParaRPr lang="en-US" b="1" dirty="0">
              <a:solidFill>
                <a:schemeClr val="tx1"/>
              </a:solidFill>
              <a:latin typeface="Times New Roman" pitchFamily="18" charset="0"/>
              <a:cs typeface="Times New Roman" pitchFamily="18" charset="0"/>
            </a:endParaRPr>
          </a:p>
        </p:txBody>
      </p:sp>
      <p:sp>
        <p:nvSpPr>
          <p:cNvPr id="2" name="Date Placeholder 1"/>
          <p:cNvSpPr>
            <a:spLocks noGrp="1"/>
          </p:cNvSpPr>
          <p:nvPr>
            <p:ph type="dt" sz="half" idx="10"/>
          </p:nvPr>
        </p:nvSpPr>
        <p:spPr>
          <a:xfrm>
            <a:off x="337049" y="6315710"/>
            <a:ext cx="2743200" cy="365125"/>
          </a:xfrm>
        </p:spPr>
        <p:txBody>
          <a:bodyPr/>
          <a:lstStyle/>
          <a:p>
            <a:fld id="{AC048C56-DFD7-4BA9-89E2-F1BD7D2671AC}" type="datetime1">
              <a:rPr lang="en-US" sz="1400" b="1" smtClean="0">
                <a:solidFill>
                  <a:schemeClr val="tx1"/>
                </a:solidFill>
                <a:latin typeface="Times New Roman" panose="02020603050405020304" pitchFamily="18" charset="0"/>
                <a:cs typeface="Times New Roman" panose="02020603050405020304" pitchFamily="18" charset="0"/>
              </a:rPr>
              <a:t>9/15/2025</a:t>
            </a:fld>
            <a:endParaRPr lang="en-US" sz="1400" b="1" dirty="0">
              <a:solidFill>
                <a:schemeClr val="tx1"/>
              </a:solidFill>
              <a:latin typeface="Times New Roman" panose="02020603050405020304" pitchFamily="18" charset="0"/>
              <a:cs typeface="Times New Roman" panose="02020603050405020304" pitchFamily="18" charset="0"/>
            </a:endParaRPr>
          </a:p>
        </p:txBody>
      </p:sp>
      <p:pic>
        <p:nvPicPr>
          <p:cNvPr id="15" name="Image 1"/>
          <p:cNvPicPr>
            <a:picLocks noChangeAspect="1"/>
          </p:cNvPicPr>
          <p:nvPr/>
        </p:nvPicPr>
        <p:blipFill>
          <a:blip r:embed="rId8"/>
          <a:stretch>
            <a:fillRect/>
          </a:stretch>
        </p:blipFill>
        <p:spPr>
          <a:xfrm>
            <a:off x="0" y="0"/>
            <a:ext cx="426757" cy="499915"/>
          </a:xfrm>
          <a:prstGeom prst="rect">
            <a:avLst/>
          </a:prstGeom>
        </p:spPr>
      </p:pic>
      <p:sp>
        <p:nvSpPr>
          <p:cNvPr id="16" name="Rectangle 15"/>
          <p:cNvSpPr/>
          <p:nvPr/>
        </p:nvSpPr>
        <p:spPr>
          <a:xfrm>
            <a:off x="417449" y="-84860"/>
            <a:ext cx="3470823" cy="584775"/>
          </a:xfrm>
          <a:prstGeom prst="rect">
            <a:avLst/>
          </a:prstGeom>
        </p:spPr>
        <p:txBody>
          <a:bodyPr wrap="none">
            <a:spAutoFit/>
          </a:bodyPr>
          <a:lstStyle/>
          <a:p>
            <a:pPr lvl="0" algn="ctr"/>
            <a:r>
              <a:rPr lang="fr-FR" sz="3200" b="1" dirty="0">
                <a:solidFill>
                  <a:srgbClr val="70AD47">
                    <a:lumMod val="50000"/>
                  </a:srgbClr>
                </a:solidFill>
                <a:latin typeface="Times New Roman" panose="02020603050405020304" pitchFamily="18" charset="0"/>
                <a:cs typeface="Times New Roman" panose="02020603050405020304" pitchFamily="18" charset="0"/>
              </a:rPr>
              <a:t>INTRODUCTION</a:t>
            </a:r>
          </a:p>
        </p:txBody>
      </p:sp>
    </p:spTree>
    <p:custDataLst>
      <p:tags r:id="rId1"/>
    </p:custDataLst>
    <p:extLst>
      <p:ext uri="{BB962C8B-B14F-4D97-AF65-F5344CB8AC3E}">
        <p14:creationId xmlns:p14="http://schemas.microsoft.com/office/powerpoint/2010/main" val="283978573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9">
                                            <p:graphicEl>
                                              <a:dgm id="{ED3AE9F6-4D0A-4646-BF2E-1F17B21DF817}"/>
                                            </p:graphicEl>
                                          </p:spTgt>
                                        </p:tgtEl>
                                        <p:attrNameLst>
                                          <p:attrName>style.visibility</p:attrName>
                                        </p:attrNameLst>
                                      </p:cBhvr>
                                      <p:to>
                                        <p:strVal val="visible"/>
                                      </p:to>
                                    </p:set>
                                    <p:animEffect transition="in" filter="wipe(down)">
                                      <p:cBhvr>
                                        <p:cTn id="7" dur="500"/>
                                        <p:tgtEl>
                                          <p:spTgt spid="9">
                                            <p:graphicEl>
                                              <a:dgm id="{ED3AE9F6-4D0A-4646-BF2E-1F17B21DF817}"/>
                                            </p:graphicEl>
                                          </p:spTgt>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9">
                                            <p:graphicEl>
                                              <a:dgm id="{5A4146BD-D91C-4ABE-A469-4C0178E16454}"/>
                                            </p:graphicEl>
                                          </p:spTgt>
                                        </p:tgtEl>
                                        <p:attrNameLst>
                                          <p:attrName>style.visibility</p:attrName>
                                        </p:attrNameLst>
                                      </p:cBhvr>
                                      <p:to>
                                        <p:strVal val="visible"/>
                                      </p:to>
                                    </p:set>
                                    <p:animEffect transition="in" filter="wipe(down)">
                                      <p:cBhvr>
                                        <p:cTn id="11" dur="500"/>
                                        <p:tgtEl>
                                          <p:spTgt spid="9">
                                            <p:graphicEl>
                                              <a:dgm id="{5A4146BD-D91C-4ABE-A469-4C0178E16454}"/>
                                            </p:graphicEl>
                                          </p:spTgt>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9">
                                            <p:graphicEl>
                                              <a:dgm id="{2EC1F3D9-5F7D-4E9A-A8B2-BD3303A4EDBC}"/>
                                            </p:graphicEl>
                                          </p:spTgt>
                                        </p:tgtEl>
                                        <p:attrNameLst>
                                          <p:attrName>style.visibility</p:attrName>
                                        </p:attrNameLst>
                                      </p:cBhvr>
                                      <p:to>
                                        <p:strVal val="visible"/>
                                      </p:to>
                                    </p:set>
                                    <p:animEffect transition="in" filter="wipe(down)">
                                      <p:cBhvr>
                                        <p:cTn id="15" dur="500"/>
                                        <p:tgtEl>
                                          <p:spTgt spid="9">
                                            <p:graphicEl>
                                              <a:dgm id="{2EC1F3D9-5F7D-4E9A-A8B2-BD3303A4EDBC}"/>
                                            </p:graphicEl>
                                          </p:spTgt>
                                        </p:tgtEl>
                                      </p:cBhvr>
                                    </p:animEffect>
                                  </p:childTnLst>
                                </p:cTn>
                              </p:par>
                            </p:childTnLst>
                          </p:cTn>
                        </p:par>
                        <p:par>
                          <p:cTn id="16" fill="hold">
                            <p:stCondLst>
                              <p:cond delay="1500"/>
                            </p:stCondLst>
                            <p:childTnLst>
                              <p:par>
                                <p:cTn id="17" presetID="22" presetClass="entr" presetSubtype="4" fill="hold" grpId="0" nodeType="afterEffect">
                                  <p:stCondLst>
                                    <p:cond delay="0"/>
                                  </p:stCondLst>
                                  <p:childTnLst>
                                    <p:set>
                                      <p:cBhvr>
                                        <p:cTn id="18" dur="1" fill="hold">
                                          <p:stCondLst>
                                            <p:cond delay="0"/>
                                          </p:stCondLst>
                                        </p:cTn>
                                        <p:tgtEl>
                                          <p:spTgt spid="9">
                                            <p:graphicEl>
                                              <a:dgm id="{83500D51-C34C-4630-AF1F-6349E75ED22B}"/>
                                            </p:graphicEl>
                                          </p:spTgt>
                                        </p:tgtEl>
                                        <p:attrNameLst>
                                          <p:attrName>style.visibility</p:attrName>
                                        </p:attrNameLst>
                                      </p:cBhvr>
                                      <p:to>
                                        <p:strVal val="visible"/>
                                      </p:to>
                                    </p:set>
                                    <p:animEffect transition="in" filter="wipe(down)">
                                      <p:cBhvr>
                                        <p:cTn id="19" dur="500"/>
                                        <p:tgtEl>
                                          <p:spTgt spid="9">
                                            <p:graphicEl>
                                              <a:dgm id="{83500D51-C34C-4630-AF1F-6349E75ED22B}"/>
                                            </p:graphicEl>
                                          </p:spTgt>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9">
                                            <p:graphicEl>
                                              <a:dgm id="{54C3D2D8-F438-46C4-B29B-A789AADD75A7}"/>
                                            </p:graphicEl>
                                          </p:spTgt>
                                        </p:tgtEl>
                                        <p:attrNameLst>
                                          <p:attrName>style.visibility</p:attrName>
                                        </p:attrNameLst>
                                      </p:cBhvr>
                                      <p:to>
                                        <p:strVal val="visible"/>
                                      </p:to>
                                    </p:set>
                                    <p:animEffect transition="in" filter="wipe(down)">
                                      <p:cBhvr>
                                        <p:cTn id="23" dur="500"/>
                                        <p:tgtEl>
                                          <p:spTgt spid="9">
                                            <p:graphicEl>
                                              <a:dgm id="{54C3D2D8-F438-46C4-B29B-A789AADD75A7}"/>
                                            </p:graphicEl>
                                          </p:spTgt>
                                        </p:tgtEl>
                                      </p:cBhvr>
                                    </p:animEffect>
                                  </p:childTnLst>
                                </p:cTn>
                              </p:par>
                            </p:childTnLst>
                          </p:cTn>
                        </p:par>
                        <p:par>
                          <p:cTn id="24" fill="hold">
                            <p:stCondLst>
                              <p:cond delay="2500"/>
                            </p:stCondLst>
                            <p:childTnLst>
                              <p:par>
                                <p:cTn id="25" presetID="22" presetClass="entr" presetSubtype="4" fill="hold" grpId="0" nodeType="afterEffect">
                                  <p:stCondLst>
                                    <p:cond delay="0"/>
                                  </p:stCondLst>
                                  <p:childTnLst>
                                    <p:set>
                                      <p:cBhvr>
                                        <p:cTn id="26" dur="1" fill="hold">
                                          <p:stCondLst>
                                            <p:cond delay="0"/>
                                          </p:stCondLst>
                                        </p:cTn>
                                        <p:tgtEl>
                                          <p:spTgt spid="9">
                                            <p:graphicEl>
                                              <a:dgm id="{435BA968-E339-4392-8ACB-ACB4C58953BB}"/>
                                            </p:graphicEl>
                                          </p:spTgt>
                                        </p:tgtEl>
                                        <p:attrNameLst>
                                          <p:attrName>style.visibility</p:attrName>
                                        </p:attrNameLst>
                                      </p:cBhvr>
                                      <p:to>
                                        <p:strVal val="visible"/>
                                      </p:to>
                                    </p:set>
                                    <p:animEffect transition="in" filter="wipe(down)">
                                      <p:cBhvr>
                                        <p:cTn id="27" dur="500"/>
                                        <p:tgtEl>
                                          <p:spTgt spid="9">
                                            <p:graphicEl>
                                              <a:dgm id="{435BA968-E339-4392-8ACB-ACB4C58953BB}"/>
                                            </p:graphicEl>
                                          </p:spTgt>
                                        </p:tgtEl>
                                      </p:cBhvr>
                                    </p:animEffect>
                                  </p:childTnLst>
                                </p:cTn>
                              </p:par>
                            </p:childTnLst>
                          </p:cTn>
                        </p:par>
                        <p:par>
                          <p:cTn id="28" fill="hold">
                            <p:stCondLst>
                              <p:cond delay="3000"/>
                            </p:stCondLst>
                            <p:childTnLst>
                              <p:par>
                                <p:cTn id="29" presetID="22" presetClass="entr" presetSubtype="4" fill="hold" grpId="0" nodeType="afterEffect">
                                  <p:stCondLst>
                                    <p:cond delay="0"/>
                                  </p:stCondLst>
                                  <p:childTnLst>
                                    <p:set>
                                      <p:cBhvr>
                                        <p:cTn id="30" dur="1" fill="hold">
                                          <p:stCondLst>
                                            <p:cond delay="0"/>
                                          </p:stCondLst>
                                        </p:cTn>
                                        <p:tgtEl>
                                          <p:spTgt spid="9">
                                            <p:graphicEl>
                                              <a:dgm id="{FBD4FA8D-2657-4A50-87D8-BFD1E03FC6C1}"/>
                                            </p:graphicEl>
                                          </p:spTgt>
                                        </p:tgtEl>
                                        <p:attrNameLst>
                                          <p:attrName>style.visibility</p:attrName>
                                        </p:attrNameLst>
                                      </p:cBhvr>
                                      <p:to>
                                        <p:strVal val="visible"/>
                                      </p:to>
                                    </p:set>
                                    <p:animEffect transition="in" filter="wipe(down)">
                                      <p:cBhvr>
                                        <p:cTn id="31" dur="500"/>
                                        <p:tgtEl>
                                          <p:spTgt spid="9">
                                            <p:graphicEl>
                                              <a:dgm id="{FBD4FA8D-2657-4A50-87D8-BFD1E03FC6C1}"/>
                                            </p:graphicEl>
                                          </p:spTgt>
                                        </p:tgtEl>
                                      </p:cBhvr>
                                    </p:animEffect>
                                  </p:childTnLst>
                                </p:cTn>
                              </p:par>
                            </p:childTnLst>
                          </p:cTn>
                        </p:par>
                        <p:par>
                          <p:cTn id="32" fill="hold">
                            <p:stCondLst>
                              <p:cond delay="3500"/>
                            </p:stCondLst>
                            <p:childTnLst>
                              <p:par>
                                <p:cTn id="33" presetID="22" presetClass="entr" presetSubtype="4" fill="hold" grpId="0" nodeType="afterEffect">
                                  <p:stCondLst>
                                    <p:cond delay="0"/>
                                  </p:stCondLst>
                                  <p:childTnLst>
                                    <p:set>
                                      <p:cBhvr>
                                        <p:cTn id="34" dur="1" fill="hold">
                                          <p:stCondLst>
                                            <p:cond delay="0"/>
                                          </p:stCondLst>
                                        </p:cTn>
                                        <p:tgtEl>
                                          <p:spTgt spid="9">
                                            <p:graphicEl>
                                              <a:dgm id="{A92E85DD-07E2-4148-91E1-51B321741C3B}"/>
                                            </p:graphicEl>
                                          </p:spTgt>
                                        </p:tgtEl>
                                        <p:attrNameLst>
                                          <p:attrName>style.visibility</p:attrName>
                                        </p:attrNameLst>
                                      </p:cBhvr>
                                      <p:to>
                                        <p:strVal val="visible"/>
                                      </p:to>
                                    </p:set>
                                    <p:animEffect transition="in" filter="wipe(down)">
                                      <p:cBhvr>
                                        <p:cTn id="35" dur="500"/>
                                        <p:tgtEl>
                                          <p:spTgt spid="9">
                                            <p:graphicEl>
                                              <a:dgm id="{A92E85DD-07E2-4148-91E1-51B321741C3B}"/>
                                            </p:graphicEl>
                                          </p:spTgt>
                                        </p:tgtEl>
                                      </p:cBhvr>
                                    </p:animEffect>
                                  </p:childTnLst>
                                </p:cTn>
                              </p:par>
                            </p:childTnLst>
                          </p:cTn>
                        </p:par>
                        <p:par>
                          <p:cTn id="36" fill="hold">
                            <p:stCondLst>
                              <p:cond delay="4000"/>
                            </p:stCondLst>
                            <p:childTnLst>
                              <p:par>
                                <p:cTn id="37" presetID="22" presetClass="entr" presetSubtype="4" fill="hold" grpId="0" nodeType="afterEffect">
                                  <p:stCondLst>
                                    <p:cond delay="0"/>
                                  </p:stCondLst>
                                  <p:childTnLst>
                                    <p:set>
                                      <p:cBhvr>
                                        <p:cTn id="38" dur="1" fill="hold">
                                          <p:stCondLst>
                                            <p:cond delay="0"/>
                                          </p:stCondLst>
                                        </p:cTn>
                                        <p:tgtEl>
                                          <p:spTgt spid="9">
                                            <p:graphicEl>
                                              <a:dgm id="{FB80CA3D-03B8-429E-AF21-C743C6FB7B09}"/>
                                            </p:graphicEl>
                                          </p:spTgt>
                                        </p:tgtEl>
                                        <p:attrNameLst>
                                          <p:attrName>style.visibility</p:attrName>
                                        </p:attrNameLst>
                                      </p:cBhvr>
                                      <p:to>
                                        <p:strVal val="visible"/>
                                      </p:to>
                                    </p:set>
                                    <p:animEffect transition="in" filter="wipe(down)">
                                      <p:cBhvr>
                                        <p:cTn id="39" dur="500"/>
                                        <p:tgtEl>
                                          <p:spTgt spid="9">
                                            <p:graphicEl>
                                              <a:dgm id="{FB80CA3D-03B8-429E-AF21-C743C6FB7B09}"/>
                                            </p:graphicEl>
                                          </p:spTgt>
                                        </p:tgtEl>
                                      </p:cBhvr>
                                    </p:animEffect>
                                  </p:childTnLst>
                                </p:cTn>
                              </p:par>
                            </p:childTnLst>
                          </p:cTn>
                        </p:par>
                      </p:childTnLst>
                    </p:cTn>
                  </p:par>
                  <p:par>
                    <p:cTn id="40" fill="hold">
                      <p:stCondLst>
                        <p:cond delay="indefinite"/>
                      </p:stCondLst>
                      <p:childTnLst>
                        <p:par>
                          <p:cTn id="41" fill="hold">
                            <p:stCondLst>
                              <p:cond delay="0"/>
                            </p:stCondLst>
                            <p:childTnLst>
                              <p:par>
                                <p:cTn id="42" presetID="16" presetClass="entr" presetSubtype="21" fill="hold" grpId="0" nodeType="clickEffect">
                                  <p:stCondLst>
                                    <p:cond delay="0"/>
                                  </p:stCondLst>
                                  <p:childTnLst>
                                    <p:set>
                                      <p:cBhvr>
                                        <p:cTn id="43" dur="1" fill="hold">
                                          <p:stCondLst>
                                            <p:cond delay="0"/>
                                          </p:stCondLst>
                                        </p:cTn>
                                        <p:tgtEl>
                                          <p:spTgt spid="11"/>
                                        </p:tgtEl>
                                        <p:attrNameLst>
                                          <p:attrName>style.visibility</p:attrName>
                                        </p:attrNameLst>
                                      </p:cBhvr>
                                      <p:to>
                                        <p:strVal val="visible"/>
                                      </p:to>
                                    </p:set>
                                    <p:animEffect transition="in" filter="barn(inVertical)">
                                      <p:cBhvr>
                                        <p:cTn id="44" dur="500"/>
                                        <p:tgtEl>
                                          <p:spTgt spid="11"/>
                                        </p:tgtEl>
                                      </p:cBhvr>
                                    </p:animEffect>
                                  </p:childTnLst>
                                </p:cTn>
                              </p:par>
                              <p:par>
                                <p:cTn id="45" presetID="16" presetClass="entr" presetSubtype="21" fill="hold" grpId="0" nodeType="withEffect">
                                  <p:stCondLst>
                                    <p:cond delay="0"/>
                                  </p:stCondLst>
                                  <p:childTnLst>
                                    <p:set>
                                      <p:cBhvr>
                                        <p:cTn id="46" dur="1" fill="hold">
                                          <p:stCondLst>
                                            <p:cond delay="0"/>
                                          </p:stCondLst>
                                        </p:cTn>
                                        <p:tgtEl>
                                          <p:spTgt spid="10"/>
                                        </p:tgtEl>
                                        <p:attrNameLst>
                                          <p:attrName>style.visibility</p:attrName>
                                        </p:attrNameLst>
                                      </p:cBhvr>
                                      <p:to>
                                        <p:strVal val="visible"/>
                                      </p:to>
                                    </p:set>
                                    <p:animEffect transition="in" filter="barn(inVertical)">
                                      <p:cBhvr>
                                        <p:cTn id="47" dur="500"/>
                                        <p:tgtEl>
                                          <p:spTgt spid="10"/>
                                        </p:tgtEl>
                                      </p:cBhvr>
                                    </p:animEffect>
                                  </p:childTnLst>
                                </p:cTn>
                              </p:par>
                              <p:par>
                                <p:cTn id="48" presetID="16" presetClass="entr" presetSubtype="21" fill="hold" grpId="0" nodeType="withEffect">
                                  <p:stCondLst>
                                    <p:cond delay="0"/>
                                  </p:stCondLst>
                                  <p:childTnLst>
                                    <p:set>
                                      <p:cBhvr>
                                        <p:cTn id="49" dur="1" fill="hold">
                                          <p:stCondLst>
                                            <p:cond delay="0"/>
                                          </p:stCondLst>
                                        </p:cTn>
                                        <p:tgtEl>
                                          <p:spTgt spid="12"/>
                                        </p:tgtEl>
                                        <p:attrNameLst>
                                          <p:attrName>style.visibility</p:attrName>
                                        </p:attrNameLst>
                                      </p:cBhvr>
                                      <p:to>
                                        <p:strVal val="visible"/>
                                      </p:to>
                                    </p:set>
                                    <p:animEffect transition="in" filter="barn(inVertical)">
                                      <p:cBhvr>
                                        <p:cTn id="50" dur="500"/>
                                        <p:tgtEl>
                                          <p:spTgt spid="12"/>
                                        </p:tgtEl>
                                      </p:cBhvr>
                                    </p:animEffect>
                                  </p:childTnLst>
                                </p:cTn>
                              </p:par>
                              <p:par>
                                <p:cTn id="51" presetID="16" presetClass="entr" presetSubtype="21" fill="hold" grpId="0" nodeType="withEffect">
                                  <p:stCondLst>
                                    <p:cond delay="0"/>
                                  </p:stCondLst>
                                  <p:childTnLst>
                                    <p:set>
                                      <p:cBhvr>
                                        <p:cTn id="52" dur="1" fill="hold">
                                          <p:stCondLst>
                                            <p:cond delay="0"/>
                                          </p:stCondLst>
                                        </p:cTn>
                                        <p:tgtEl>
                                          <p:spTgt spid="13"/>
                                        </p:tgtEl>
                                        <p:attrNameLst>
                                          <p:attrName>style.visibility</p:attrName>
                                        </p:attrNameLst>
                                      </p:cBhvr>
                                      <p:to>
                                        <p:strVal val="visible"/>
                                      </p:to>
                                    </p:set>
                                    <p:animEffect transition="in" filter="barn(inVertical)">
                                      <p:cBhvr>
                                        <p:cTn id="53"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9" grpId="0" uiExpand="1">
        <p:bldSub>
          <a:bldDgm bld="one"/>
        </p:bldSub>
      </p:bldGraphic>
      <p:bldP spid="10" grpId="0" animBg="1"/>
      <p:bldP spid="11" grpId="0" animBg="1"/>
      <p:bldP spid="12" grpId="0" animBg="1"/>
      <p:bldP spid="13"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0" y="0"/>
            <a:ext cx="12192000" cy="6858000"/>
          </a:xfrm>
        </p:spPr>
        <p:txBody>
          <a:bodyPr/>
          <a:lstStyle/>
          <a:p>
            <a:pPr marL="0" indent="0">
              <a:buNone/>
            </a:pPr>
            <a:r>
              <a:rPr lang="fr-FR" dirty="0" smtClean="0">
                <a:solidFill>
                  <a:srgbClr val="9569AD"/>
                </a:solidFill>
              </a:rPr>
              <a:t>                </a:t>
            </a:r>
            <a:endParaRPr lang="fr-FR" dirty="0">
              <a:solidFill>
                <a:schemeClr val="accent5">
                  <a:lumMod val="40000"/>
                  <a:lumOff val="60000"/>
                </a:schemeClr>
              </a:solidFill>
            </a:endParaRPr>
          </a:p>
        </p:txBody>
      </p:sp>
      <p:sp>
        <p:nvSpPr>
          <p:cNvPr id="25" name="Rectangle 24"/>
          <p:cNvSpPr/>
          <p:nvPr/>
        </p:nvSpPr>
        <p:spPr>
          <a:xfrm>
            <a:off x="0" y="0"/>
            <a:ext cx="12192000"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 name="Rectangle 1"/>
          <p:cNvSpPr/>
          <p:nvPr/>
        </p:nvSpPr>
        <p:spPr>
          <a:xfrm>
            <a:off x="6009489" y="742609"/>
            <a:ext cx="6046076" cy="28540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50000"/>
              </a:lnSpc>
            </a:pPr>
            <a:r>
              <a:rPr lang="en-US" dirty="0" smtClean="0">
                <a:solidFill>
                  <a:schemeClr val="tx1"/>
                </a:solidFill>
                <a:latin typeface="Times New Roman" panose="02020603050405020304" pitchFamily="18" charset="0"/>
                <a:ea typeface="Cambria" panose="02040503050406030204" pitchFamily="18" charset="0"/>
                <a:cs typeface="Times New Roman" panose="02020603050405020304" pitchFamily="18" charset="0"/>
              </a:rPr>
              <a:t>The </a:t>
            </a:r>
            <a:r>
              <a:rPr lang="en-US" dirty="0">
                <a:solidFill>
                  <a:schemeClr val="tx1"/>
                </a:solidFill>
                <a:latin typeface="Times New Roman" panose="02020603050405020304" pitchFamily="18" charset="0"/>
                <a:ea typeface="Cambria" panose="02040503050406030204" pitchFamily="18" charset="0"/>
                <a:cs typeface="Times New Roman" panose="02020603050405020304" pitchFamily="18" charset="0"/>
              </a:rPr>
              <a:t>current study examines the </a:t>
            </a:r>
            <a:r>
              <a:rPr lang="en-US" dirty="0" smtClean="0">
                <a:solidFill>
                  <a:schemeClr val="tx1"/>
                </a:solidFill>
                <a:latin typeface="Times New Roman" panose="02020603050405020304" pitchFamily="18" charset="0"/>
                <a:ea typeface="Cambria" panose="02040503050406030204" pitchFamily="18" charset="0"/>
                <a:cs typeface="Times New Roman" panose="02020603050405020304" pitchFamily="18" charset="0"/>
              </a:rPr>
              <a:t>pulsatile two-dimensional </a:t>
            </a:r>
            <a:r>
              <a:rPr lang="en-US" dirty="0">
                <a:solidFill>
                  <a:schemeClr val="tx1"/>
                </a:solidFill>
                <a:latin typeface="Times New Roman" panose="02020603050405020304" pitchFamily="18" charset="0"/>
                <a:ea typeface="Cambria" panose="02040503050406030204" pitchFamily="18" charset="0"/>
                <a:cs typeface="Times New Roman" panose="02020603050405020304" pitchFamily="18" charset="0"/>
              </a:rPr>
              <a:t>flow model of </a:t>
            </a:r>
            <a:r>
              <a:rPr lang="en-US" dirty="0" smtClean="0">
                <a:solidFill>
                  <a:schemeClr val="tx1"/>
                </a:solidFill>
                <a:latin typeface="Times New Roman" panose="02020603050405020304" pitchFamily="18" charset="0"/>
                <a:ea typeface="Cambria" panose="02040503050406030204" pitchFamily="18" charset="0"/>
                <a:cs typeface="Times New Roman" panose="02020603050405020304" pitchFamily="18" charset="0"/>
              </a:rPr>
              <a:t>blood </a:t>
            </a:r>
            <a:r>
              <a:rPr lang="en-US" dirty="0">
                <a:solidFill>
                  <a:schemeClr val="tx1"/>
                </a:solidFill>
                <a:latin typeface="Times New Roman" panose="02020603050405020304" pitchFamily="18" charset="0"/>
                <a:ea typeface="Cambria" panose="02040503050406030204" pitchFamily="18" charset="0"/>
                <a:cs typeface="Times New Roman" panose="02020603050405020304" pitchFamily="18" charset="0"/>
              </a:rPr>
              <a:t>through an artery with </a:t>
            </a:r>
            <a:r>
              <a:rPr lang="en-US" dirty="0" smtClean="0">
                <a:solidFill>
                  <a:schemeClr val="tx1"/>
                </a:solidFill>
                <a:latin typeface="Times New Roman" panose="02020603050405020304" pitchFamily="18" charset="0"/>
                <a:ea typeface="Cambria" panose="02040503050406030204" pitchFamily="18" charset="0"/>
                <a:cs typeface="Times New Roman" panose="02020603050405020304" pitchFamily="18" charset="0"/>
              </a:rPr>
              <a:t>stenosis in the presence of gold nanoparticles. </a:t>
            </a:r>
          </a:p>
          <a:p>
            <a:pPr marL="285750" indent="-285750" algn="just">
              <a:lnSpc>
                <a:spcPct val="150000"/>
              </a:lnSpc>
              <a:buFont typeface="Wingdings" panose="05000000000000000000" pitchFamily="2" charset="2"/>
              <a:buChar char="q"/>
            </a:pPr>
            <a:r>
              <a:rPr lang="en-US" dirty="0">
                <a:solidFill>
                  <a:schemeClr val="tx1"/>
                </a:solidFill>
                <a:latin typeface="Times New Roman" panose="02020603050405020304" pitchFamily="18" charset="0"/>
                <a:ea typeface="Cambria" panose="02040503050406030204" pitchFamily="18" charset="0"/>
                <a:cs typeface="Times New Roman" panose="02020603050405020304" pitchFamily="18" charset="0"/>
              </a:rPr>
              <a:t> </a:t>
            </a:r>
            <a:r>
              <a:rPr lang="en-US" dirty="0" smtClean="0">
                <a:solidFill>
                  <a:schemeClr val="tx1"/>
                </a:solidFill>
                <a:latin typeface="Times New Roman" panose="02020603050405020304" pitchFamily="18" charset="0"/>
                <a:ea typeface="Cambria" panose="02040503050406030204" pitchFamily="18" charset="0"/>
                <a:cs typeface="Times New Roman" panose="02020603050405020304" pitchFamily="18" charset="0"/>
              </a:rPr>
              <a:t>Incompressible, non-Newtonian fluid</a:t>
            </a:r>
          </a:p>
          <a:p>
            <a:pPr marL="342900" indent="-342900" algn="just">
              <a:lnSpc>
                <a:spcPct val="150000"/>
              </a:lnSpc>
              <a:buFont typeface="Wingdings" panose="05000000000000000000" pitchFamily="2" charset="2"/>
              <a:buChar char="q"/>
            </a:pPr>
            <a:r>
              <a:rPr lang="en-US" dirty="0">
                <a:solidFill>
                  <a:schemeClr val="tx1"/>
                </a:solidFill>
                <a:latin typeface="Times New Roman" panose="02020603050405020304" pitchFamily="18" charset="0"/>
                <a:ea typeface="Cambria" panose="02040503050406030204" pitchFamily="18" charset="0"/>
                <a:cs typeface="Times New Roman" panose="02020603050405020304" pitchFamily="18" charset="0"/>
              </a:rPr>
              <a:t>Unsteady and pulsatile flow.</a:t>
            </a:r>
            <a:endParaRPr lang="en-US" dirty="0" smtClean="0">
              <a:solidFill>
                <a:schemeClr val="tx1"/>
              </a:solidFill>
              <a:latin typeface="Times New Roman" panose="02020603050405020304" pitchFamily="18" charset="0"/>
              <a:ea typeface="Cambria" panose="02040503050406030204" pitchFamily="18" charset="0"/>
              <a:cs typeface="Times New Roman" panose="02020603050405020304" pitchFamily="18" charset="0"/>
            </a:endParaRPr>
          </a:p>
          <a:p>
            <a:pPr marL="342900" indent="-342900" algn="just">
              <a:lnSpc>
                <a:spcPct val="150000"/>
              </a:lnSpc>
              <a:buFont typeface="Wingdings" panose="05000000000000000000" pitchFamily="2" charset="2"/>
              <a:buChar char="q"/>
            </a:pPr>
            <a:r>
              <a:rPr lang="en-US" dirty="0" smtClean="0">
                <a:solidFill>
                  <a:schemeClr val="tx1"/>
                </a:solidFill>
                <a:latin typeface="Times New Roman" panose="02020603050405020304" pitchFamily="18" charset="0"/>
                <a:ea typeface="Cambria" panose="02040503050406030204" pitchFamily="18" charset="0"/>
                <a:cs typeface="Times New Roman" panose="02020603050405020304" pitchFamily="18" charset="0"/>
              </a:rPr>
              <a:t>The Casson model was used to characterize the rheology of blood </a:t>
            </a:r>
            <a:endParaRPr lang="en-US" sz="2000" dirty="0" smtClean="0">
              <a:solidFill>
                <a:schemeClr val="tx1"/>
              </a:solidFill>
              <a:latin typeface="Times New Roman" panose="02020603050405020304" pitchFamily="18" charset="0"/>
              <a:ea typeface="Cambria" panose="02040503050406030204" pitchFamily="18" charset="0"/>
              <a:cs typeface="Times New Roman" panose="02020603050405020304" pitchFamily="18" charset="0"/>
            </a:endParaRPr>
          </a:p>
        </p:txBody>
      </p:sp>
      <p:sp>
        <p:nvSpPr>
          <p:cNvPr id="5" name="Rectangle 4"/>
          <p:cNvSpPr/>
          <p:nvPr/>
        </p:nvSpPr>
        <p:spPr>
          <a:xfrm>
            <a:off x="297280" y="6123826"/>
            <a:ext cx="5312192" cy="584775"/>
          </a:xfrm>
          <a:prstGeom prst="rect">
            <a:avLst/>
          </a:prstGeom>
        </p:spPr>
        <p:txBody>
          <a:bodyPr wrap="square">
            <a:spAutoFit/>
          </a:bodyPr>
          <a:lstStyle/>
          <a:p>
            <a:pPr algn="ctr"/>
            <a:r>
              <a:rPr lang="en-US" sz="1600" b="1" dirty="0">
                <a:latin typeface="Times New Roman" panose="02020603050405020304" pitchFamily="18" charset="0"/>
                <a:ea typeface="Cambria" panose="02040503050406030204" pitchFamily="18" charset="0"/>
                <a:cs typeface="Times New Roman" panose="02020603050405020304" pitchFamily="18" charset="0"/>
              </a:rPr>
              <a:t>Figure 1: </a:t>
            </a:r>
            <a:r>
              <a:rPr lang="en-US" sz="1600" dirty="0">
                <a:latin typeface="Times New Roman" panose="02020603050405020304" pitchFamily="18" charset="0"/>
                <a:ea typeface="Cambria" panose="02040503050406030204" pitchFamily="18" charset="0"/>
                <a:cs typeface="Times New Roman" panose="02020603050405020304" pitchFamily="18" charset="0"/>
              </a:rPr>
              <a:t>Schematic problem of the artery with </a:t>
            </a:r>
            <a:r>
              <a:rPr lang="en-US" sz="1600" dirty="0" smtClean="0">
                <a:latin typeface="Times New Roman" panose="02020603050405020304" pitchFamily="18" charset="0"/>
                <a:ea typeface="Cambria" panose="02040503050406030204" pitchFamily="18" charset="0"/>
                <a:cs typeface="Times New Roman" panose="02020603050405020304" pitchFamily="18" charset="0"/>
              </a:rPr>
              <a:t>(a) composite and (b) irregular stenoses </a:t>
            </a:r>
            <a:endParaRPr lang="fr-FR" sz="1600" dirty="0">
              <a:latin typeface="Times New Roman" panose="02020603050405020304" pitchFamily="18" charset="0"/>
              <a:cs typeface="Times New Roman" panose="02020603050405020304" pitchFamily="18" charset="0"/>
            </a:endParaRPr>
          </a:p>
        </p:txBody>
      </p:sp>
      <p:sp>
        <p:nvSpPr>
          <p:cNvPr id="11" name="Espace réservé du numéro de diapositive 10"/>
          <p:cNvSpPr>
            <a:spLocks noGrp="1"/>
          </p:cNvSpPr>
          <p:nvPr>
            <p:ph type="sldNum" sz="quarter" idx="12"/>
          </p:nvPr>
        </p:nvSpPr>
        <p:spPr>
          <a:xfrm>
            <a:off x="9118600" y="6343476"/>
            <a:ext cx="2743200" cy="365125"/>
          </a:xfrm>
        </p:spPr>
        <p:txBody>
          <a:bodyPr/>
          <a:lstStyle/>
          <a:p>
            <a:fld id="{4FAB73BC-B049-4115-A692-8D63A059BFB8}" type="slidenum">
              <a:rPr lang="en-US" sz="1400" b="1" smtClean="0">
                <a:solidFill>
                  <a:schemeClr val="tx1"/>
                </a:solidFill>
                <a:latin typeface="Times New Roman" panose="02020603050405020304" pitchFamily="18" charset="0"/>
                <a:cs typeface="Times New Roman" panose="02020603050405020304" pitchFamily="18" charset="0"/>
              </a:rPr>
              <a:t>5</a:t>
            </a:fld>
            <a:endParaRPr lang="en-US" sz="1400" b="1" dirty="0">
              <a:solidFill>
                <a:schemeClr val="tx1"/>
              </a:solidFill>
              <a:latin typeface="Times New Roman" panose="02020603050405020304" pitchFamily="18" charset="0"/>
              <a:cs typeface="Times New Roman" panose="02020603050405020304" pitchFamily="18" charset="0"/>
            </a:endParaRPr>
          </a:p>
        </p:txBody>
      </p:sp>
      <p:pic>
        <p:nvPicPr>
          <p:cNvPr id="15" name="Picture 14"/>
          <p:cNvPicPr/>
          <p:nvPr/>
        </p:nvPicPr>
        <p:blipFill>
          <a:blip r:embed="rId4" cstate="print">
            <a:extLst>
              <a:ext uri="{28A0092B-C50C-407E-A947-70E740481C1C}">
                <a14:useLocalDpi xmlns:a14="http://schemas.microsoft.com/office/drawing/2010/main" val="0"/>
              </a:ext>
            </a:extLst>
          </a:blip>
          <a:stretch>
            <a:fillRect/>
          </a:stretch>
        </p:blipFill>
        <p:spPr>
          <a:xfrm>
            <a:off x="682155" y="574039"/>
            <a:ext cx="4718874" cy="3398521"/>
          </a:xfrm>
          <a:prstGeom prst="rect">
            <a:avLst/>
          </a:prstGeom>
        </p:spPr>
      </p:pic>
      <p:graphicFrame>
        <p:nvGraphicFramePr>
          <p:cNvPr id="10" name="Object 9"/>
          <p:cNvGraphicFramePr>
            <a:graphicFrameLocks noChangeAspect="1"/>
          </p:cNvGraphicFramePr>
          <p:nvPr>
            <p:extLst>
              <p:ext uri="{D42A27DB-BD31-4B8C-83A1-F6EECF244321}">
                <p14:modId xmlns:p14="http://schemas.microsoft.com/office/powerpoint/2010/main" val="3482769918"/>
              </p:ext>
            </p:extLst>
          </p:nvPr>
        </p:nvGraphicFramePr>
        <p:xfrm>
          <a:off x="6009489" y="5481493"/>
          <a:ext cx="4123617" cy="1148080"/>
        </p:xfrm>
        <a:graphic>
          <a:graphicData uri="http://schemas.openxmlformats.org/presentationml/2006/ole">
            <mc:AlternateContent xmlns:mc="http://schemas.openxmlformats.org/markup-compatibility/2006">
              <mc:Choice xmlns:v="urn:schemas-microsoft-com:vml" Requires="v">
                <p:oleObj spid="_x0000_s4178" name="Equation" r:id="rId5" imgW="4572000" imgH="1346200" progId="Equation.DSMT4">
                  <p:embed/>
                </p:oleObj>
              </mc:Choice>
              <mc:Fallback>
                <p:oleObj name="Equation" r:id="rId5" imgW="4572000" imgH="1346200" progId="Equation.DSMT4">
                  <p:embed/>
                  <p:pic>
                    <p:nvPicPr>
                      <p:cNvPr id="0" name="Object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009489" y="5481493"/>
                        <a:ext cx="4123617" cy="1148080"/>
                      </a:xfrm>
                      <a:prstGeom prst="rect">
                        <a:avLst/>
                      </a:prstGeom>
                      <a:noFill/>
                    </p:spPr>
                  </p:pic>
                </p:oleObj>
              </mc:Fallback>
            </mc:AlternateContent>
          </a:graphicData>
        </a:graphic>
      </p:graphicFrame>
      <p:graphicFrame>
        <p:nvGraphicFramePr>
          <p:cNvPr id="12" name="Object 11"/>
          <p:cNvGraphicFramePr>
            <a:graphicFrameLocks noChangeAspect="1"/>
          </p:cNvGraphicFramePr>
          <p:nvPr>
            <p:extLst>
              <p:ext uri="{D42A27DB-BD31-4B8C-83A1-F6EECF244321}">
                <p14:modId xmlns:p14="http://schemas.microsoft.com/office/powerpoint/2010/main" val="3986241375"/>
              </p:ext>
            </p:extLst>
          </p:nvPr>
        </p:nvGraphicFramePr>
        <p:xfrm>
          <a:off x="5927602" y="4030842"/>
          <a:ext cx="4209792" cy="1168400"/>
        </p:xfrm>
        <a:graphic>
          <a:graphicData uri="http://schemas.openxmlformats.org/presentationml/2006/ole">
            <mc:AlternateContent xmlns:mc="http://schemas.openxmlformats.org/markup-compatibility/2006">
              <mc:Choice xmlns:v="urn:schemas-microsoft-com:vml" Requires="v">
                <p:oleObj spid="_x0000_s4179" name="Equation" r:id="rId7" imgW="4457700" imgH="1244600" progId="Equation.DSMT4">
                  <p:embed/>
                </p:oleObj>
              </mc:Choice>
              <mc:Fallback>
                <p:oleObj name="Equation" r:id="rId7" imgW="4457700" imgH="1244600" progId="Equation.DSMT4">
                  <p:embed/>
                  <p:pic>
                    <p:nvPicPr>
                      <p:cNvPr id="0" name="Object 1"/>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927602" y="4030842"/>
                        <a:ext cx="4209792" cy="1168400"/>
                      </a:xfrm>
                      <a:prstGeom prst="rect">
                        <a:avLst/>
                      </a:prstGeom>
                      <a:noFill/>
                    </p:spPr>
                  </p:pic>
                </p:oleObj>
              </mc:Fallback>
            </mc:AlternateContent>
          </a:graphicData>
        </a:graphic>
      </p:graphicFrame>
      <p:sp>
        <p:nvSpPr>
          <p:cNvPr id="13" name="Rectangle 3"/>
          <p:cNvSpPr>
            <a:spLocks noChangeArrowheads="1"/>
          </p:cNvSpPr>
          <p:nvPr/>
        </p:nvSpPr>
        <p:spPr bwMode="auto">
          <a:xfrm>
            <a:off x="5609472" y="5183853"/>
            <a:ext cx="2954655"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indent="144463"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eaLnBrk="0" hangingPunct="0"/>
            <a:r>
              <a:rPr lang="en-US" altLang="fr-FR" sz="1400" dirty="0">
                <a:latin typeface="Times New Roman" panose="02020603050405020304" pitchFamily="18" charset="0"/>
                <a:ea typeface="Times New Roman" panose="02020603050405020304" pitchFamily="18" charset="0"/>
                <a:cs typeface="Times New Roman" panose="02020603050405020304" pitchFamily="18" charset="0"/>
              </a:rPr>
              <a:t>For the composite </a:t>
            </a:r>
            <a:r>
              <a:rPr lang="en-US" altLang="fr-FR" sz="1400" dirty="0" smtClean="0">
                <a:latin typeface="Times New Roman" panose="02020603050405020304" pitchFamily="18" charset="0"/>
                <a:ea typeface="Times New Roman" panose="02020603050405020304" pitchFamily="18" charset="0"/>
                <a:cs typeface="Times New Roman" panose="02020603050405020304" pitchFamily="18" charset="0"/>
              </a:rPr>
              <a:t>stenosis,</a:t>
            </a:r>
            <a:r>
              <a:rPr kumimoji="0" lang="en-US" altLang="fr-FR" sz="1400" b="0"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kumimoji="0" lang="en-US" altLang="fr-FR" sz="32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p:txBody>
      </p:sp>
      <p:sp>
        <p:nvSpPr>
          <p:cNvPr id="14" name="Rectangle 4"/>
          <p:cNvSpPr>
            <a:spLocks noChangeArrowheads="1"/>
          </p:cNvSpPr>
          <p:nvPr/>
        </p:nvSpPr>
        <p:spPr bwMode="auto">
          <a:xfrm>
            <a:off x="5609472" y="3680172"/>
            <a:ext cx="2166299"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fontAlgn="base">
              <a:spcBef>
                <a:spcPct val="0"/>
              </a:spcBef>
              <a:spcAft>
                <a:spcPct val="0"/>
              </a:spcAft>
              <a:tabLst>
                <a:tab pos="2743200" algn="ctr"/>
                <a:tab pos="5868988" algn="r"/>
              </a:tabLst>
              <a:defRPr>
                <a:solidFill>
                  <a:schemeClr val="tx1"/>
                </a:solidFill>
                <a:latin typeface="Arial" pitchFamily="34" charset="0"/>
                <a:cs typeface="Arial" pitchFamily="34" charset="0"/>
              </a:defRPr>
            </a:lvl1pPr>
            <a:lvl2pPr fontAlgn="base">
              <a:spcBef>
                <a:spcPct val="0"/>
              </a:spcBef>
              <a:spcAft>
                <a:spcPct val="0"/>
              </a:spcAft>
              <a:tabLst>
                <a:tab pos="2743200" algn="ctr"/>
                <a:tab pos="5868988" algn="r"/>
              </a:tabLst>
              <a:defRPr>
                <a:solidFill>
                  <a:schemeClr val="tx1"/>
                </a:solidFill>
                <a:latin typeface="Arial" pitchFamily="34" charset="0"/>
                <a:cs typeface="Arial" pitchFamily="34" charset="0"/>
              </a:defRPr>
            </a:lvl2pPr>
            <a:lvl3pPr fontAlgn="base">
              <a:spcBef>
                <a:spcPct val="0"/>
              </a:spcBef>
              <a:spcAft>
                <a:spcPct val="0"/>
              </a:spcAft>
              <a:tabLst>
                <a:tab pos="2743200" algn="ctr"/>
                <a:tab pos="5868988" algn="r"/>
              </a:tabLst>
              <a:defRPr>
                <a:solidFill>
                  <a:schemeClr val="tx1"/>
                </a:solidFill>
                <a:latin typeface="Arial" pitchFamily="34" charset="0"/>
                <a:cs typeface="Arial" pitchFamily="34" charset="0"/>
              </a:defRPr>
            </a:lvl3pPr>
            <a:lvl4pPr fontAlgn="base">
              <a:spcBef>
                <a:spcPct val="0"/>
              </a:spcBef>
              <a:spcAft>
                <a:spcPct val="0"/>
              </a:spcAft>
              <a:tabLst>
                <a:tab pos="2743200" algn="ctr"/>
                <a:tab pos="5868988" algn="r"/>
              </a:tabLst>
              <a:defRPr>
                <a:solidFill>
                  <a:schemeClr val="tx1"/>
                </a:solidFill>
                <a:latin typeface="Arial" pitchFamily="34" charset="0"/>
                <a:cs typeface="Arial" pitchFamily="34" charset="0"/>
              </a:defRPr>
            </a:lvl4pPr>
            <a:lvl5pPr fontAlgn="base">
              <a:spcBef>
                <a:spcPct val="0"/>
              </a:spcBef>
              <a:spcAft>
                <a:spcPct val="0"/>
              </a:spcAft>
              <a:tabLst>
                <a:tab pos="2743200" algn="ctr"/>
                <a:tab pos="5868988" algn="r"/>
              </a:tabLst>
              <a:defRPr>
                <a:solidFill>
                  <a:schemeClr val="tx1"/>
                </a:solidFill>
                <a:latin typeface="Arial" pitchFamily="34" charset="0"/>
                <a:cs typeface="Arial" pitchFamily="34" charset="0"/>
              </a:defRPr>
            </a:lvl5pPr>
            <a:lvl6pPr fontAlgn="base">
              <a:spcBef>
                <a:spcPct val="0"/>
              </a:spcBef>
              <a:spcAft>
                <a:spcPct val="0"/>
              </a:spcAft>
              <a:tabLst>
                <a:tab pos="2743200" algn="ctr"/>
                <a:tab pos="5868988" algn="r"/>
              </a:tabLst>
              <a:defRPr>
                <a:solidFill>
                  <a:schemeClr val="tx1"/>
                </a:solidFill>
                <a:latin typeface="Arial" pitchFamily="34" charset="0"/>
                <a:cs typeface="Arial" pitchFamily="34" charset="0"/>
              </a:defRPr>
            </a:lvl6pPr>
            <a:lvl7pPr fontAlgn="base">
              <a:spcBef>
                <a:spcPct val="0"/>
              </a:spcBef>
              <a:spcAft>
                <a:spcPct val="0"/>
              </a:spcAft>
              <a:tabLst>
                <a:tab pos="2743200" algn="ctr"/>
                <a:tab pos="5868988" algn="r"/>
              </a:tabLst>
              <a:defRPr>
                <a:solidFill>
                  <a:schemeClr val="tx1"/>
                </a:solidFill>
                <a:latin typeface="Arial" pitchFamily="34" charset="0"/>
                <a:cs typeface="Arial" pitchFamily="34" charset="0"/>
              </a:defRPr>
            </a:lvl7pPr>
            <a:lvl8pPr fontAlgn="base">
              <a:spcBef>
                <a:spcPct val="0"/>
              </a:spcBef>
              <a:spcAft>
                <a:spcPct val="0"/>
              </a:spcAft>
              <a:tabLst>
                <a:tab pos="2743200" algn="ctr"/>
                <a:tab pos="5868988" algn="r"/>
              </a:tabLst>
              <a:defRPr>
                <a:solidFill>
                  <a:schemeClr val="tx1"/>
                </a:solidFill>
                <a:latin typeface="Arial" pitchFamily="34" charset="0"/>
                <a:cs typeface="Arial" pitchFamily="34" charset="0"/>
              </a:defRPr>
            </a:lvl8pPr>
            <a:lvl9pPr fontAlgn="base">
              <a:spcBef>
                <a:spcPct val="0"/>
              </a:spcBef>
              <a:spcAft>
                <a:spcPct val="0"/>
              </a:spcAft>
              <a:tabLst>
                <a:tab pos="2743200" algn="ctr"/>
                <a:tab pos="5868988" algn="r"/>
              </a:tabLst>
              <a:defRPr>
                <a:solidFill>
                  <a:schemeClr val="tx1"/>
                </a:solidFill>
                <a:latin typeface="Arial" pitchFamily="34" charset="0"/>
                <a:cs typeface="Arial" pitchFamily="34" charset="0"/>
              </a:defRPr>
            </a:lvl9pPr>
          </a:lstStyle>
          <a:p>
            <a:pPr marL="0" marR="0" lvl="0" indent="144463" algn="l" defTabSz="914400" rtl="0" eaLnBrk="1" fontAlgn="base" latinLnBrk="0" hangingPunct="1">
              <a:lnSpc>
                <a:spcPct val="100000"/>
              </a:lnSpc>
              <a:spcBef>
                <a:spcPct val="0"/>
              </a:spcBef>
              <a:spcAft>
                <a:spcPct val="0"/>
              </a:spcAft>
              <a:buClrTx/>
              <a:buSzTx/>
              <a:buFontTx/>
              <a:buNone/>
              <a:tabLst>
                <a:tab pos="2743200" algn="ctr"/>
                <a:tab pos="5868988" algn="r"/>
              </a:tabLst>
            </a:pPr>
            <a:r>
              <a:rPr lang="en-US" altLang="fr-FR" sz="1400" dirty="0" smtClean="0">
                <a:latin typeface="Times New Roman" panose="02020603050405020304" pitchFamily="18" charset="0"/>
                <a:ea typeface="Times New Roman" panose="02020603050405020304" pitchFamily="18" charset="0"/>
                <a:cs typeface="Times New Roman" panose="02020603050405020304" pitchFamily="18" charset="0"/>
              </a:rPr>
              <a:t>For </a:t>
            </a:r>
            <a:r>
              <a:rPr lang="en-US" altLang="fr-FR" sz="1400" dirty="0">
                <a:latin typeface="Times New Roman" panose="02020603050405020304" pitchFamily="18" charset="0"/>
                <a:ea typeface="Times New Roman" panose="02020603050405020304" pitchFamily="18" charset="0"/>
                <a:cs typeface="Times New Roman" panose="02020603050405020304" pitchFamily="18" charset="0"/>
              </a:rPr>
              <a:t>the irregular </a:t>
            </a:r>
            <a:r>
              <a:rPr lang="en-US" altLang="fr-FR" sz="1400" dirty="0" smtClean="0">
                <a:latin typeface="Times New Roman" panose="02020603050405020304" pitchFamily="18" charset="0"/>
                <a:ea typeface="Times New Roman" panose="02020603050405020304" pitchFamily="18" charset="0"/>
                <a:cs typeface="Times New Roman" panose="02020603050405020304" pitchFamily="18" charset="0"/>
              </a:rPr>
              <a:t>stenosis,</a:t>
            </a:r>
            <a:endParaRPr lang="en-US" altLang="fr-FR" sz="1400" dirty="0">
              <a:latin typeface="Times New Roman" panose="02020603050405020304" pitchFamily="18" charset="0"/>
              <a:ea typeface="Times New Roman" panose="02020603050405020304" pitchFamily="18" charset="0"/>
              <a:cs typeface="Times New Roman" panose="02020603050405020304" pitchFamily="18" charset="0"/>
            </a:endParaRPr>
          </a:p>
        </p:txBody>
      </p:sp>
      <p:sp>
        <p:nvSpPr>
          <p:cNvPr id="16" name="Rectangle 5"/>
          <p:cNvSpPr>
            <a:spLocks noChangeArrowheads="1"/>
          </p:cNvSpPr>
          <p:nvPr/>
        </p:nvSpPr>
        <p:spPr bwMode="auto">
          <a:xfrm>
            <a:off x="0" y="1958975"/>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fr-FR" sz="1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fr-FR" altLang="fr-FR" sz="800" b="0" i="0" u="none" strike="noStrike" cap="none" normalizeH="0" baseline="0" dirty="0" smtClean="0">
                <a:ln>
                  <a:noFill/>
                </a:ln>
                <a:solidFill>
                  <a:schemeClr val="tx1"/>
                </a:solidFill>
                <a:effectLst/>
                <a:latin typeface="Arial" pitchFamily="34" charset="0"/>
                <a:cs typeface="Arial" pitchFamily="34" charset="0"/>
              </a:rPr>
              <a:t> </a:t>
            </a:r>
            <a:endParaRPr kumimoji="0" lang="fr-FR" altLang="fr-FR"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22" name="Image 1"/>
          <p:cNvPicPr/>
          <p:nvPr/>
        </p:nvPicPr>
        <p:blipFill rotWithShape="1">
          <a:blip r:embed="rId9">
            <a:extLst>
              <a:ext uri="{28A0092B-C50C-407E-A947-70E740481C1C}">
                <a14:useLocalDpi xmlns:a14="http://schemas.microsoft.com/office/drawing/2010/main" val="0"/>
              </a:ext>
            </a:extLst>
          </a:blip>
          <a:srcRect l="3526" t="8732" r="11748" b="3824"/>
          <a:stretch/>
        </p:blipFill>
        <p:spPr bwMode="auto">
          <a:xfrm>
            <a:off x="2980632" y="3944083"/>
            <a:ext cx="2631441" cy="2179743"/>
          </a:xfrm>
          <a:prstGeom prst="rect">
            <a:avLst/>
          </a:prstGeom>
          <a:noFill/>
          <a:ln>
            <a:noFill/>
          </a:ln>
          <a:extLst>
            <a:ext uri="{53640926-AAD7-44D8-BBD7-CCE9431645EC}">
              <a14:shadowObscured xmlns:a14="http://schemas.microsoft.com/office/drawing/2010/main"/>
            </a:ext>
          </a:extLst>
        </p:spPr>
      </p:pic>
      <p:pic>
        <p:nvPicPr>
          <p:cNvPr id="23" name="Image 2"/>
          <p:cNvPicPr/>
          <p:nvPr/>
        </p:nvPicPr>
        <p:blipFill rotWithShape="1">
          <a:blip r:embed="rId10">
            <a:extLst>
              <a:ext uri="{28A0092B-C50C-407E-A947-70E740481C1C}">
                <a14:useLocalDpi xmlns:a14="http://schemas.microsoft.com/office/drawing/2010/main" val="0"/>
              </a:ext>
            </a:extLst>
          </a:blip>
          <a:srcRect l="3408" t="9496" r="11748" b="3977"/>
          <a:stretch/>
        </p:blipFill>
        <p:spPr bwMode="auto">
          <a:xfrm>
            <a:off x="0" y="3972560"/>
            <a:ext cx="2773680" cy="2151266"/>
          </a:xfrm>
          <a:prstGeom prst="rect">
            <a:avLst/>
          </a:prstGeom>
          <a:noFill/>
          <a:ln>
            <a:noFill/>
          </a:ln>
          <a:extLst>
            <a:ext uri="{53640926-AAD7-44D8-BBD7-CCE9431645EC}">
              <a14:shadowObscured xmlns:a14="http://schemas.microsoft.com/office/drawing/2010/main"/>
            </a:ext>
          </a:extLst>
        </p:spPr>
      </p:pic>
      <p:sp>
        <p:nvSpPr>
          <p:cNvPr id="18" name="TextBox 17"/>
          <p:cNvSpPr txBox="1"/>
          <p:nvPr/>
        </p:nvSpPr>
        <p:spPr>
          <a:xfrm>
            <a:off x="2290478" y="5422593"/>
            <a:ext cx="661604" cy="369332"/>
          </a:xfrm>
          <a:prstGeom prst="rect">
            <a:avLst/>
          </a:prstGeom>
          <a:noFill/>
        </p:spPr>
        <p:txBody>
          <a:bodyPr wrap="square" rtlCol="0">
            <a:spAutoFit/>
          </a:bodyPr>
          <a:lstStyle/>
          <a:p>
            <a:r>
              <a:rPr lang="fr-FR" dirty="0" smtClean="0">
                <a:latin typeface="Times New Roman" panose="02020603050405020304" pitchFamily="18" charset="0"/>
                <a:cs typeface="Times New Roman" panose="02020603050405020304" pitchFamily="18" charset="0"/>
              </a:rPr>
              <a:t>(a)</a:t>
            </a:r>
            <a:endParaRPr lang="fr-FR" dirty="0">
              <a:latin typeface="Times New Roman" panose="02020603050405020304" pitchFamily="18" charset="0"/>
              <a:cs typeface="Times New Roman" panose="02020603050405020304" pitchFamily="18" charset="0"/>
            </a:endParaRPr>
          </a:p>
        </p:txBody>
      </p:sp>
      <p:sp>
        <p:nvSpPr>
          <p:cNvPr id="26" name="TextBox 25"/>
          <p:cNvSpPr txBox="1"/>
          <p:nvPr/>
        </p:nvSpPr>
        <p:spPr>
          <a:xfrm>
            <a:off x="5110867" y="5412434"/>
            <a:ext cx="661604" cy="369332"/>
          </a:xfrm>
          <a:prstGeom prst="rect">
            <a:avLst/>
          </a:prstGeom>
          <a:noFill/>
        </p:spPr>
        <p:txBody>
          <a:bodyPr wrap="square" rtlCol="0">
            <a:spAutoFit/>
          </a:bodyPr>
          <a:lstStyle/>
          <a:p>
            <a:r>
              <a:rPr lang="fr-FR" dirty="0" smtClean="0">
                <a:latin typeface="Times New Roman" panose="02020603050405020304" pitchFamily="18" charset="0"/>
                <a:cs typeface="Times New Roman" panose="02020603050405020304" pitchFamily="18" charset="0"/>
              </a:rPr>
              <a:t>(b)</a:t>
            </a:r>
            <a:endParaRPr lang="fr-FR" dirty="0">
              <a:latin typeface="Times New Roman" panose="02020603050405020304" pitchFamily="18" charset="0"/>
              <a:cs typeface="Times New Roman" panose="02020603050405020304" pitchFamily="18" charset="0"/>
            </a:endParaRPr>
          </a:p>
        </p:txBody>
      </p:sp>
      <p:sp>
        <p:nvSpPr>
          <p:cNvPr id="19" name="Date Placeholder 18"/>
          <p:cNvSpPr>
            <a:spLocks noGrp="1"/>
          </p:cNvSpPr>
          <p:nvPr>
            <p:ph type="dt" sz="half" idx="10"/>
          </p:nvPr>
        </p:nvSpPr>
        <p:spPr>
          <a:xfrm>
            <a:off x="125672" y="6436533"/>
            <a:ext cx="2743200" cy="365125"/>
          </a:xfrm>
        </p:spPr>
        <p:txBody>
          <a:bodyPr/>
          <a:lstStyle/>
          <a:p>
            <a:fld id="{68B45343-07AA-4063-9E04-3768DDF2D675}" type="datetime1">
              <a:rPr lang="en-US" sz="1400" b="1" smtClean="0">
                <a:solidFill>
                  <a:schemeClr val="tx1"/>
                </a:solidFill>
                <a:latin typeface="Times New Roman" panose="02020603050405020304" pitchFamily="18" charset="0"/>
                <a:cs typeface="Times New Roman" panose="02020603050405020304" pitchFamily="18" charset="0"/>
              </a:rPr>
              <a:t>9/15/2025</a:t>
            </a:fld>
            <a:endParaRPr lang="en-US" sz="1400" b="1" dirty="0">
              <a:solidFill>
                <a:schemeClr val="tx1"/>
              </a:solidFill>
              <a:latin typeface="Times New Roman" panose="02020603050405020304" pitchFamily="18" charset="0"/>
              <a:cs typeface="Times New Roman" panose="02020603050405020304" pitchFamily="18" charset="0"/>
            </a:endParaRPr>
          </a:p>
        </p:txBody>
      </p:sp>
      <p:pic>
        <p:nvPicPr>
          <p:cNvPr id="21" name="Image 3"/>
          <p:cNvPicPr>
            <a:picLocks noChangeAspect="1"/>
          </p:cNvPicPr>
          <p:nvPr/>
        </p:nvPicPr>
        <p:blipFill>
          <a:blip r:embed="rId11"/>
          <a:stretch>
            <a:fillRect/>
          </a:stretch>
        </p:blipFill>
        <p:spPr>
          <a:xfrm>
            <a:off x="0" y="0"/>
            <a:ext cx="442671" cy="499915"/>
          </a:xfrm>
          <a:prstGeom prst="rect">
            <a:avLst/>
          </a:prstGeom>
        </p:spPr>
      </p:pic>
      <p:sp>
        <p:nvSpPr>
          <p:cNvPr id="28" name="Rectangle 27"/>
          <p:cNvSpPr/>
          <p:nvPr/>
        </p:nvSpPr>
        <p:spPr>
          <a:xfrm>
            <a:off x="890751" y="-54380"/>
            <a:ext cx="6962929" cy="584775"/>
          </a:xfrm>
          <a:prstGeom prst="rect">
            <a:avLst/>
          </a:prstGeom>
        </p:spPr>
        <p:txBody>
          <a:bodyPr wrap="square">
            <a:spAutoFit/>
          </a:bodyPr>
          <a:lstStyle/>
          <a:p>
            <a:pPr algn="ctr"/>
            <a:r>
              <a:rPr lang="fr-FR" sz="3200" b="1" dirty="0" smtClean="0">
                <a:solidFill>
                  <a:schemeClr val="accent5">
                    <a:lumMod val="50000"/>
                  </a:schemeClr>
                </a:solidFill>
                <a:latin typeface="Times New Roman" panose="02020603050405020304" pitchFamily="18" charset="0"/>
                <a:cs typeface="Times New Roman" panose="02020603050405020304" pitchFamily="18" charset="0"/>
              </a:rPr>
              <a:t>MATHEMATICAL FORMULATION</a:t>
            </a:r>
            <a:endParaRPr lang="fr-FR" sz="3200" b="1" dirty="0">
              <a:latin typeface="Times New Roman" panose="02020603050405020304" pitchFamily="18" charset="0"/>
              <a:cs typeface="Times New Roman" panose="02020603050405020304" pitchFamily="18" charset="0"/>
            </a:endParaRPr>
          </a:p>
        </p:txBody>
      </p:sp>
      <p:sp>
        <p:nvSpPr>
          <p:cNvPr id="29" name="Hexagone 5"/>
          <p:cNvSpPr/>
          <p:nvPr/>
        </p:nvSpPr>
        <p:spPr>
          <a:xfrm>
            <a:off x="466155" y="35476"/>
            <a:ext cx="440430" cy="344101"/>
          </a:xfrm>
          <a:prstGeom prst="hexagon">
            <a:avLst>
              <a:gd name="adj" fmla="val 27531"/>
              <a:gd name="vf" fmla="val 115470"/>
            </a:avLst>
          </a:prstGeom>
          <a:solidFill>
            <a:schemeClr val="accent5">
              <a:lumMod val="50000"/>
            </a:schemeClr>
          </a:solidFill>
          <a:ln>
            <a:noFill/>
          </a:ln>
        </p:spPr>
        <p:style>
          <a:lnRef idx="2">
            <a:schemeClr val="accent1">
              <a:shade val="50000"/>
            </a:schemeClr>
          </a:lnRef>
          <a:fillRef idx="1003">
            <a:schemeClr val="dk2"/>
          </a:fillRef>
          <a:effectRef idx="0">
            <a:schemeClr val="accent1"/>
          </a:effectRef>
          <a:fontRef idx="minor">
            <a:schemeClr val="lt1"/>
          </a:fontRef>
        </p:style>
        <p:txBody>
          <a:bodyPr rtlCol="0" anchor="ctr"/>
          <a:lstStyle/>
          <a:p>
            <a:pPr algn="ctr"/>
            <a:r>
              <a:rPr lang="fr-FR" b="1" dirty="0"/>
              <a:t>2</a:t>
            </a:r>
          </a:p>
        </p:txBody>
      </p:sp>
    </p:spTree>
    <p:extLst>
      <p:ext uri="{BB962C8B-B14F-4D97-AF65-F5344CB8AC3E}">
        <p14:creationId xmlns:p14="http://schemas.microsoft.com/office/powerpoint/2010/main" val="210960106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2"/>
          </p:nvPr>
        </p:nvSpPr>
        <p:spPr>
          <a:xfrm>
            <a:off x="9118600" y="6315710"/>
            <a:ext cx="2743200" cy="365125"/>
          </a:xfrm>
        </p:spPr>
        <p:txBody>
          <a:bodyPr/>
          <a:lstStyle/>
          <a:p>
            <a:fld id="{4FAB73BC-B049-4115-A692-8D63A059BFB8}" type="slidenum">
              <a:rPr lang="en-US" sz="1400" b="1" smtClean="0">
                <a:solidFill>
                  <a:schemeClr val="tx1"/>
                </a:solidFill>
                <a:latin typeface="Times New Roman" panose="02020603050405020304" pitchFamily="18" charset="0"/>
                <a:cs typeface="Times New Roman" panose="02020603050405020304" pitchFamily="18" charset="0"/>
              </a:rPr>
              <a:t>6</a:t>
            </a:fld>
            <a:endParaRPr lang="en-US" sz="1400" b="1" dirty="0">
              <a:solidFill>
                <a:schemeClr val="tx1"/>
              </a:solidFill>
              <a:latin typeface="Times New Roman" panose="02020603050405020304" pitchFamily="18" charset="0"/>
              <a:cs typeface="Times New Roman" panose="02020603050405020304" pitchFamily="18" charset="0"/>
            </a:endParaRPr>
          </a:p>
        </p:txBody>
      </p:sp>
      <p:sp>
        <p:nvSpPr>
          <p:cNvPr id="2" name="Date Placeholder 1"/>
          <p:cNvSpPr>
            <a:spLocks noGrp="1"/>
          </p:cNvSpPr>
          <p:nvPr>
            <p:ph type="dt" sz="half" idx="10"/>
          </p:nvPr>
        </p:nvSpPr>
        <p:spPr>
          <a:xfrm>
            <a:off x="309880" y="6275070"/>
            <a:ext cx="2743200" cy="365125"/>
          </a:xfrm>
        </p:spPr>
        <p:txBody>
          <a:bodyPr/>
          <a:lstStyle/>
          <a:p>
            <a:fld id="{D099E1CE-A8B7-4D6B-9948-ED1D03392C8F}" type="datetime1">
              <a:rPr lang="en-US" sz="1400" b="1" smtClean="0">
                <a:solidFill>
                  <a:schemeClr val="tx1"/>
                </a:solidFill>
                <a:latin typeface="Times New Roman" panose="02020603050405020304" pitchFamily="18" charset="0"/>
                <a:cs typeface="Times New Roman" panose="02020603050405020304" pitchFamily="18" charset="0"/>
              </a:rPr>
              <a:t>9/15/2025</a:t>
            </a:fld>
            <a:endParaRPr lang="en-US" sz="1400" b="1" dirty="0">
              <a:solidFill>
                <a:schemeClr val="tx1"/>
              </a:solidFill>
              <a:latin typeface="Times New Roman" panose="02020603050405020304" pitchFamily="18" charset="0"/>
              <a:cs typeface="Times New Roman" panose="02020603050405020304" pitchFamily="18" charset="0"/>
            </a:endParaRPr>
          </a:p>
        </p:txBody>
      </p:sp>
      <p:graphicFrame>
        <p:nvGraphicFramePr>
          <p:cNvPr id="25" name="Object 24"/>
          <p:cNvGraphicFramePr>
            <a:graphicFrameLocks noChangeAspect="1"/>
          </p:cNvGraphicFramePr>
          <p:nvPr>
            <p:extLst>
              <p:ext uri="{D42A27DB-BD31-4B8C-83A1-F6EECF244321}">
                <p14:modId xmlns:p14="http://schemas.microsoft.com/office/powerpoint/2010/main" val="2213224056"/>
              </p:ext>
            </p:extLst>
          </p:nvPr>
        </p:nvGraphicFramePr>
        <p:xfrm>
          <a:off x="1090762" y="2631242"/>
          <a:ext cx="7941338" cy="570279"/>
        </p:xfrm>
        <a:graphic>
          <a:graphicData uri="http://schemas.openxmlformats.org/presentationml/2006/ole">
            <mc:AlternateContent xmlns:mc="http://schemas.openxmlformats.org/markup-compatibility/2006">
              <mc:Choice xmlns:v="urn:schemas-microsoft-com:vml" Requires="v">
                <p:oleObj spid="_x0000_s6262" name="Equation" r:id="rId3" imgW="5549760" imgH="457200" progId="Equation.DSMT4">
                  <p:embed/>
                </p:oleObj>
              </mc:Choice>
              <mc:Fallback>
                <p:oleObj name="Equation" r:id="rId3" imgW="5549760" imgH="457200" progId="Equation.DSMT4">
                  <p:embed/>
                  <p:pic>
                    <p:nvPicPr>
                      <p:cNvPr id="0" name=""/>
                      <p:cNvPicPr>
                        <a:picLocks noChangeAspect="1" noChangeArrowheads="1"/>
                      </p:cNvPicPr>
                      <p:nvPr/>
                    </p:nvPicPr>
                    <p:blipFill>
                      <a:blip r:embed="rId4"/>
                      <a:srcRect/>
                      <a:stretch>
                        <a:fillRect/>
                      </a:stretch>
                    </p:blipFill>
                    <p:spPr bwMode="auto">
                      <a:xfrm>
                        <a:off x="1090762" y="2631242"/>
                        <a:ext cx="7941338" cy="570279"/>
                      </a:xfrm>
                      <a:prstGeom prst="rect">
                        <a:avLst/>
                      </a:prstGeom>
                      <a:noFill/>
                      <a:ln>
                        <a:noFill/>
                      </a:ln>
                      <a:extLst/>
                    </p:spPr>
                  </p:pic>
                </p:oleObj>
              </mc:Fallback>
            </mc:AlternateContent>
          </a:graphicData>
        </a:graphic>
      </p:graphicFrame>
      <p:graphicFrame>
        <p:nvGraphicFramePr>
          <p:cNvPr id="26" name="Object 25"/>
          <p:cNvGraphicFramePr>
            <a:graphicFrameLocks noChangeAspect="1"/>
          </p:cNvGraphicFramePr>
          <p:nvPr>
            <p:extLst>
              <p:ext uri="{D42A27DB-BD31-4B8C-83A1-F6EECF244321}">
                <p14:modId xmlns:p14="http://schemas.microsoft.com/office/powerpoint/2010/main" val="407265017"/>
              </p:ext>
            </p:extLst>
          </p:nvPr>
        </p:nvGraphicFramePr>
        <p:xfrm>
          <a:off x="1151418" y="3401378"/>
          <a:ext cx="7820025" cy="595312"/>
        </p:xfrm>
        <a:graphic>
          <a:graphicData uri="http://schemas.openxmlformats.org/presentationml/2006/ole">
            <mc:AlternateContent xmlns:mc="http://schemas.openxmlformats.org/markup-compatibility/2006">
              <mc:Choice xmlns:v="urn:schemas-microsoft-com:vml" Requires="v">
                <p:oleObj spid="_x0000_s6263" name="Equation" r:id="rId5" imgW="6210000" imgH="457200" progId="Equation.DSMT4">
                  <p:embed/>
                </p:oleObj>
              </mc:Choice>
              <mc:Fallback>
                <p:oleObj name="Equation" r:id="rId5" imgW="6210000" imgH="457200" progId="Equation.DSMT4">
                  <p:embed/>
                  <p:pic>
                    <p:nvPicPr>
                      <p:cNvPr id="0" name=""/>
                      <p:cNvPicPr>
                        <a:picLocks noChangeAspect="1" noChangeArrowheads="1"/>
                      </p:cNvPicPr>
                      <p:nvPr/>
                    </p:nvPicPr>
                    <p:blipFill>
                      <a:blip r:embed="rId6"/>
                      <a:srcRect/>
                      <a:stretch>
                        <a:fillRect/>
                      </a:stretch>
                    </p:blipFill>
                    <p:spPr bwMode="auto">
                      <a:xfrm>
                        <a:off x="1151418" y="3401378"/>
                        <a:ext cx="7820025"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27" name="Object 26"/>
          <p:cNvGraphicFramePr>
            <a:graphicFrameLocks noChangeAspect="1"/>
          </p:cNvGraphicFramePr>
          <p:nvPr>
            <p:extLst>
              <p:ext uri="{D42A27DB-BD31-4B8C-83A1-F6EECF244321}">
                <p14:modId xmlns:p14="http://schemas.microsoft.com/office/powerpoint/2010/main" val="449422633"/>
              </p:ext>
            </p:extLst>
          </p:nvPr>
        </p:nvGraphicFramePr>
        <p:xfrm>
          <a:off x="1137525" y="4677728"/>
          <a:ext cx="6424612" cy="619125"/>
        </p:xfrm>
        <a:graphic>
          <a:graphicData uri="http://schemas.openxmlformats.org/presentationml/2006/ole">
            <mc:AlternateContent xmlns:mc="http://schemas.openxmlformats.org/markup-compatibility/2006">
              <mc:Choice xmlns:v="urn:schemas-microsoft-com:vml" Requires="v">
                <p:oleObj spid="_x0000_s6264" name="Equation" r:id="rId7" imgW="5422680" imgH="482400" progId="Equation.DSMT4">
                  <p:embed/>
                </p:oleObj>
              </mc:Choice>
              <mc:Fallback>
                <p:oleObj name="Equation" r:id="rId7" imgW="5422680" imgH="482400" progId="Equation.DSMT4">
                  <p:embed/>
                  <p:pic>
                    <p:nvPicPr>
                      <p:cNvPr id="0" name=""/>
                      <p:cNvPicPr>
                        <a:picLocks noChangeAspect="1" noChangeArrowheads="1"/>
                      </p:cNvPicPr>
                      <p:nvPr/>
                    </p:nvPicPr>
                    <p:blipFill>
                      <a:blip r:embed="rId8"/>
                      <a:srcRect/>
                      <a:stretch>
                        <a:fillRect/>
                      </a:stretch>
                    </p:blipFill>
                    <p:spPr bwMode="auto">
                      <a:xfrm>
                        <a:off x="1137525" y="4677728"/>
                        <a:ext cx="6424612" cy="619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28" name="Object 27"/>
          <p:cNvGraphicFramePr>
            <a:graphicFrameLocks noChangeAspect="1"/>
          </p:cNvGraphicFramePr>
          <p:nvPr>
            <p:extLst>
              <p:ext uri="{D42A27DB-BD31-4B8C-83A1-F6EECF244321}">
                <p14:modId xmlns:p14="http://schemas.microsoft.com/office/powerpoint/2010/main" val="2485277625"/>
              </p:ext>
            </p:extLst>
          </p:nvPr>
        </p:nvGraphicFramePr>
        <p:xfrm>
          <a:off x="4582931" y="1498402"/>
          <a:ext cx="1414200" cy="521907"/>
        </p:xfrm>
        <a:graphic>
          <a:graphicData uri="http://schemas.openxmlformats.org/presentationml/2006/ole">
            <mc:AlternateContent xmlns:mc="http://schemas.openxmlformats.org/markup-compatibility/2006">
              <mc:Choice xmlns:v="urn:schemas-microsoft-com:vml" Requires="v">
                <p:oleObj spid="_x0000_s6265" name="Equation" r:id="rId9" imgW="1066680" imgH="393480" progId="Equation.DSMT4">
                  <p:embed/>
                </p:oleObj>
              </mc:Choice>
              <mc:Fallback>
                <p:oleObj name="Equation" r:id="rId9" imgW="1066680" imgH="393480" progId="Equation.DSMT4">
                  <p:embed/>
                  <p:pic>
                    <p:nvPicPr>
                      <p:cNvPr id="0" name=""/>
                      <p:cNvPicPr/>
                      <p:nvPr/>
                    </p:nvPicPr>
                    <p:blipFill>
                      <a:blip r:embed="rId10"/>
                      <a:stretch>
                        <a:fillRect/>
                      </a:stretch>
                    </p:blipFill>
                    <p:spPr>
                      <a:xfrm>
                        <a:off x="4582931" y="1498402"/>
                        <a:ext cx="1414200" cy="521907"/>
                      </a:xfrm>
                      <a:prstGeom prst="rect">
                        <a:avLst/>
                      </a:prstGeom>
                    </p:spPr>
                  </p:pic>
                </p:oleObj>
              </mc:Fallback>
            </mc:AlternateContent>
          </a:graphicData>
        </a:graphic>
      </p:graphicFrame>
      <p:sp>
        <p:nvSpPr>
          <p:cNvPr id="29" name="TextBox 28"/>
          <p:cNvSpPr txBox="1"/>
          <p:nvPr/>
        </p:nvSpPr>
        <p:spPr>
          <a:xfrm>
            <a:off x="734640" y="619264"/>
            <a:ext cx="3276600" cy="369332"/>
          </a:xfrm>
          <a:prstGeom prst="rect">
            <a:avLst/>
          </a:prstGeom>
          <a:noFill/>
        </p:spPr>
        <p:txBody>
          <a:bodyPr wrap="square" rtlCol="0">
            <a:spAutoFit/>
          </a:bodyPr>
          <a:lstStyle/>
          <a:p>
            <a:pPr marL="285750" indent="-285750">
              <a:buFont typeface="Wingdings" panose="05000000000000000000" pitchFamily="2" charset="2"/>
              <a:buChar char="v"/>
            </a:pPr>
            <a:r>
              <a:rPr lang="fr-FR" dirty="0" err="1">
                <a:latin typeface="Times New Roman" panose="02020603050405020304" pitchFamily="18" charset="0"/>
                <a:cs typeface="Times New Roman" panose="02020603050405020304" pitchFamily="18" charset="0"/>
              </a:rPr>
              <a:t>Dimensional</a:t>
            </a:r>
            <a:r>
              <a:rPr lang="fr-FR" dirty="0">
                <a:latin typeface="Times New Roman" panose="02020603050405020304" pitchFamily="18" charset="0"/>
                <a:cs typeface="Times New Roman" panose="02020603050405020304" pitchFamily="18" charset="0"/>
              </a:rPr>
              <a:t> formulation</a:t>
            </a:r>
          </a:p>
        </p:txBody>
      </p:sp>
      <p:sp>
        <p:nvSpPr>
          <p:cNvPr id="30" name="TextBox 29"/>
          <p:cNvSpPr txBox="1"/>
          <p:nvPr/>
        </p:nvSpPr>
        <p:spPr>
          <a:xfrm>
            <a:off x="1513631" y="1574602"/>
            <a:ext cx="2836200" cy="338554"/>
          </a:xfrm>
          <a:prstGeom prst="rect">
            <a:avLst/>
          </a:prstGeom>
          <a:noFill/>
        </p:spPr>
        <p:txBody>
          <a:bodyPr wrap="square" rtlCol="0">
            <a:spAutoFit/>
          </a:bodyPr>
          <a:lstStyle/>
          <a:p>
            <a:pPr marL="285750" indent="-285750">
              <a:buFont typeface="Wingdings" panose="05000000000000000000" pitchFamily="2" charset="2"/>
              <a:buChar char="§"/>
            </a:pPr>
            <a:r>
              <a:rPr lang="en-US" sz="1600" dirty="0" smtClean="0">
                <a:latin typeface="Times New Roman" panose="02020603050405020304" pitchFamily="18" charset="0"/>
                <a:cs typeface="Times New Roman" panose="02020603050405020304" pitchFamily="18" charset="0"/>
              </a:rPr>
              <a:t>Continuity equation</a:t>
            </a:r>
            <a:endParaRPr lang="en-US" sz="1600" dirty="0">
              <a:latin typeface="Times New Roman" panose="02020603050405020304" pitchFamily="18" charset="0"/>
              <a:cs typeface="Times New Roman" panose="02020603050405020304" pitchFamily="18" charset="0"/>
            </a:endParaRPr>
          </a:p>
        </p:txBody>
      </p:sp>
      <p:sp>
        <p:nvSpPr>
          <p:cNvPr id="31" name="TextBox 30"/>
          <p:cNvSpPr txBox="1"/>
          <p:nvPr/>
        </p:nvSpPr>
        <p:spPr>
          <a:xfrm>
            <a:off x="1513631" y="2074248"/>
            <a:ext cx="3547800" cy="338554"/>
          </a:xfrm>
          <a:prstGeom prst="rect">
            <a:avLst/>
          </a:prstGeom>
          <a:noFill/>
        </p:spPr>
        <p:txBody>
          <a:bodyPr wrap="square" rtlCol="0">
            <a:spAutoFit/>
          </a:bodyPr>
          <a:lstStyle/>
          <a:p>
            <a:pPr marL="285750" indent="-285750">
              <a:buFont typeface="Wingdings" panose="05000000000000000000" pitchFamily="2" charset="2"/>
              <a:buChar char="§"/>
            </a:pPr>
            <a:r>
              <a:rPr lang="en-US" sz="1600" dirty="0" smtClean="0">
                <a:latin typeface="Times New Roman" panose="02020603050405020304" pitchFamily="18" charset="0"/>
                <a:cs typeface="Times New Roman" panose="02020603050405020304" pitchFamily="18" charset="0"/>
              </a:rPr>
              <a:t>Momentum equation</a:t>
            </a:r>
            <a:endParaRPr lang="en-US" sz="1600" dirty="0">
              <a:latin typeface="Times New Roman" panose="02020603050405020304" pitchFamily="18" charset="0"/>
              <a:cs typeface="Times New Roman" panose="02020603050405020304" pitchFamily="18" charset="0"/>
            </a:endParaRPr>
          </a:p>
        </p:txBody>
      </p:sp>
      <p:sp>
        <p:nvSpPr>
          <p:cNvPr id="32" name="TextBox 31"/>
          <p:cNvSpPr txBox="1"/>
          <p:nvPr/>
        </p:nvSpPr>
        <p:spPr>
          <a:xfrm>
            <a:off x="1513631" y="4207848"/>
            <a:ext cx="3547800" cy="338554"/>
          </a:xfrm>
          <a:prstGeom prst="rect">
            <a:avLst/>
          </a:prstGeom>
          <a:noFill/>
        </p:spPr>
        <p:txBody>
          <a:bodyPr wrap="square" rtlCol="0">
            <a:spAutoFit/>
          </a:bodyPr>
          <a:lstStyle/>
          <a:p>
            <a:pPr marL="285750" indent="-285750">
              <a:buFont typeface="Wingdings" panose="05000000000000000000" pitchFamily="2" charset="2"/>
              <a:buChar char="§"/>
            </a:pPr>
            <a:r>
              <a:rPr lang="en-US" sz="1600" dirty="0" smtClean="0">
                <a:latin typeface="Times New Roman" panose="02020603050405020304" pitchFamily="18" charset="0"/>
                <a:cs typeface="Times New Roman" panose="02020603050405020304" pitchFamily="18" charset="0"/>
              </a:rPr>
              <a:t>Energy equation</a:t>
            </a:r>
            <a:endParaRPr lang="en-US" sz="1600" dirty="0">
              <a:latin typeface="Times New Roman" panose="02020603050405020304" pitchFamily="18" charset="0"/>
              <a:cs typeface="Times New Roman" panose="02020603050405020304" pitchFamily="18" charset="0"/>
            </a:endParaRPr>
          </a:p>
        </p:txBody>
      </p:sp>
      <p:pic>
        <p:nvPicPr>
          <p:cNvPr id="15" name="Image 3"/>
          <p:cNvPicPr>
            <a:picLocks noChangeAspect="1"/>
          </p:cNvPicPr>
          <p:nvPr/>
        </p:nvPicPr>
        <p:blipFill>
          <a:blip r:embed="rId11"/>
          <a:stretch>
            <a:fillRect/>
          </a:stretch>
        </p:blipFill>
        <p:spPr>
          <a:xfrm>
            <a:off x="0" y="0"/>
            <a:ext cx="442671" cy="499915"/>
          </a:xfrm>
          <a:prstGeom prst="rect">
            <a:avLst/>
          </a:prstGeom>
        </p:spPr>
      </p:pic>
      <p:sp>
        <p:nvSpPr>
          <p:cNvPr id="16" name="Rectangle 15"/>
          <p:cNvSpPr/>
          <p:nvPr/>
        </p:nvSpPr>
        <p:spPr>
          <a:xfrm>
            <a:off x="890751" y="-54380"/>
            <a:ext cx="6962929" cy="584775"/>
          </a:xfrm>
          <a:prstGeom prst="rect">
            <a:avLst/>
          </a:prstGeom>
        </p:spPr>
        <p:txBody>
          <a:bodyPr wrap="square">
            <a:spAutoFit/>
          </a:bodyPr>
          <a:lstStyle/>
          <a:p>
            <a:pPr algn="ctr"/>
            <a:r>
              <a:rPr lang="fr-FR" sz="3200" b="1" dirty="0" smtClean="0">
                <a:solidFill>
                  <a:schemeClr val="accent5">
                    <a:lumMod val="50000"/>
                  </a:schemeClr>
                </a:solidFill>
                <a:latin typeface="Times New Roman" panose="02020603050405020304" pitchFamily="18" charset="0"/>
                <a:cs typeface="Times New Roman" panose="02020603050405020304" pitchFamily="18" charset="0"/>
              </a:rPr>
              <a:t>MATHEMATICAL FORMULATION</a:t>
            </a:r>
            <a:endParaRPr lang="fr-FR" sz="3200" b="1" dirty="0">
              <a:latin typeface="Times New Roman" panose="02020603050405020304" pitchFamily="18" charset="0"/>
              <a:cs typeface="Times New Roman" panose="02020603050405020304" pitchFamily="18" charset="0"/>
            </a:endParaRPr>
          </a:p>
        </p:txBody>
      </p:sp>
      <p:sp>
        <p:nvSpPr>
          <p:cNvPr id="17" name="Hexagone 5"/>
          <p:cNvSpPr/>
          <p:nvPr/>
        </p:nvSpPr>
        <p:spPr>
          <a:xfrm>
            <a:off x="466155" y="35476"/>
            <a:ext cx="440430" cy="344101"/>
          </a:xfrm>
          <a:prstGeom prst="hexagon">
            <a:avLst>
              <a:gd name="adj" fmla="val 27531"/>
              <a:gd name="vf" fmla="val 115470"/>
            </a:avLst>
          </a:prstGeom>
          <a:solidFill>
            <a:schemeClr val="accent5">
              <a:lumMod val="50000"/>
            </a:schemeClr>
          </a:solidFill>
          <a:ln>
            <a:noFill/>
          </a:ln>
        </p:spPr>
        <p:style>
          <a:lnRef idx="2">
            <a:schemeClr val="accent1">
              <a:shade val="50000"/>
            </a:schemeClr>
          </a:lnRef>
          <a:fillRef idx="1003">
            <a:schemeClr val="dk2"/>
          </a:fillRef>
          <a:effectRef idx="0">
            <a:schemeClr val="accent1"/>
          </a:effectRef>
          <a:fontRef idx="minor">
            <a:schemeClr val="lt1"/>
          </a:fontRef>
        </p:style>
        <p:txBody>
          <a:bodyPr rtlCol="0" anchor="ctr"/>
          <a:lstStyle/>
          <a:p>
            <a:pPr algn="ctr"/>
            <a:r>
              <a:rPr lang="fr-FR" b="1" dirty="0"/>
              <a:t>2</a:t>
            </a:r>
          </a:p>
        </p:txBody>
      </p:sp>
    </p:spTree>
    <p:extLst>
      <p:ext uri="{BB962C8B-B14F-4D97-AF65-F5344CB8AC3E}">
        <p14:creationId xmlns:p14="http://schemas.microsoft.com/office/powerpoint/2010/main" val="148039615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8" name="Object 17"/>
          <p:cNvGraphicFramePr>
            <a:graphicFrameLocks noChangeAspect="1"/>
          </p:cNvGraphicFramePr>
          <p:nvPr>
            <p:extLst>
              <p:ext uri="{D42A27DB-BD31-4B8C-83A1-F6EECF244321}">
                <p14:modId xmlns:p14="http://schemas.microsoft.com/office/powerpoint/2010/main" val="4087902352"/>
              </p:ext>
            </p:extLst>
          </p:nvPr>
        </p:nvGraphicFramePr>
        <p:xfrm>
          <a:off x="1278060" y="2792550"/>
          <a:ext cx="8946107" cy="848858"/>
        </p:xfrm>
        <a:graphic>
          <a:graphicData uri="http://schemas.openxmlformats.org/presentationml/2006/ole">
            <mc:AlternateContent xmlns:mc="http://schemas.openxmlformats.org/markup-compatibility/2006">
              <mc:Choice xmlns:v="urn:schemas-microsoft-com:vml" Requires="v">
                <p:oleObj spid="_x0000_s5290" name="Equation" r:id="rId4" imgW="3696036" imgH="390614" progId="Equation.DSMT4">
                  <p:embed/>
                </p:oleObj>
              </mc:Choice>
              <mc:Fallback>
                <p:oleObj name="Equation" r:id="rId4" imgW="3696036" imgH="390614" progId="Equation.DSMT4">
                  <p:embed/>
                  <p:pic>
                    <p:nvPicPr>
                      <p:cNvPr id="0" name=""/>
                      <p:cNvPicPr/>
                      <p:nvPr/>
                    </p:nvPicPr>
                    <p:blipFill>
                      <a:blip r:embed="rId5"/>
                      <a:stretch>
                        <a:fillRect/>
                      </a:stretch>
                    </p:blipFill>
                    <p:spPr>
                      <a:xfrm>
                        <a:off x="1278060" y="2792550"/>
                        <a:ext cx="8946107" cy="848858"/>
                      </a:xfrm>
                      <a:prstGeom prst="rect">
                        <a:avLst/>
                      </a:prstGeom>
                    </p:spPr>
                  </p:pic>
                </p:oleObj>
              </mc:Fallback>
            </mc:AlternateContent>
          </a:graphicData>
        </a:graphic>
      </p:graphicFrame>
      <p:pic>
        <p:nvPicPr>
          <p:cNvPr id="4" name="Image 3"/>
          <p:cNvPicPr>
            <a:picLocks noChangeAspect="1"/>
          </p:cNvPicPr>
          <p:nvPr/>
        </p:nvPicPr>
        <p:blipFill>
          <a:blip r:embed="rId6"/>
          <a:stretch>
            <a:fillRect/>
          </a:stretch>
        </p:blipFill>
        <p:spPr>
          <a:xfrm>
            <a:off x="0" y="0"/>
            <a:ext cx="442671" cy="499915"/>
          </a:xfrm>
          <a:prstGeom prst="rect">
            <a:avLst/>
          </a:prstGeom>
        </p:spPr>
      </p:pic>
      <p:sp>
        <p:nvSpPr>
          <p:cNvPr id="5" name="Rectangle 4"/>
          <p:cNvSpPr/>
          <p:nvPr/>
        </p:nvSpPr>
        <p:spPr>
          <a:xfrm>
            <a:off x="890751" y="-54380"/>
            <a:ext cx="6962929" cy="584775"/>
          </a:xfrm>
          <a:prstGeom prst="rect">
            <a:avLst/>
          </a:prstGeom>
        </p:spPr>
        <p:txBody>
          <a:bodyPr wrap="square">
            <a:spAutoFit/>
          </a:bodyPr>
          <a:lstStyle/>
          <a:p>
            <a:pPr algn="ctr"/>
            <a:r>
              <a:rPr lang="fr-FR" sz="3200" b="1" dirty="0" smtClean="0">
                <a:solidFill>
                  <a:schemeClr val="accent5">
                    <a:lumMod val="50000"/>
                  </a:schemeClr>
                </a:solidFill>
                <a:latin typeface="Times New Roman" panose="02020603050405020304" pitchFamily="18" charset="0"/>
                <a:cs typeface="Times New Roman" panose="02020603050405020304" pitchFamily="18" charset="0"/>
              </a:rPr>
              <a:t>MATHEMATICAL FORMULATION</a:t>
            </a:r>
            <a:endParaRPr lang="fr-FR" sz="3200" b="1" dirty="0">
              <a:latin typeface="Times New Roman" panose="02020603050405020304" pitchFamily="18" charset="0"/>
              <a:cs typeface="Times New Roman" panose="02020603050405020304" pitchFamily="18" charset="0"/>
            </a:endParaRPr>
          </a:p>
        </p:txBody>
      </p:sp>
      <p:sp>
        <p:nvSpPr>
          <p:cNvPr id="6" name="Hexagone 5"/>
          <p:cNvSpPr/>
          <p:nvPr/>
        </p:nvSpPr>
        <p:spPr>
          <a:xfrm>
            <a:off x="466155" y="35476"/>
            <a:ext cx="440430" cy="344101"/>
          </a:xfrm>
          <a:prstGeom prst="hexagon">
            <a:avLst>
              <a:gd name="adj" fmla="val 27531"/>
              <a:gd name="vf" fmla="val 115470"/>
            </a:avLst>
          </a:prstGeom>
          <a:solidFill>
            <a:schemeClr val="accent5">
              <a:lumMod val="50000"/>
            </a:schemeClr>
          </a:solidFill>
          <a:ln>
            <a:noFill/>
          </a:ln>
        </p:spPr>
        <p:style>
          <a:lnRef idx="2">
            <a:schemeClr val="accent1">
              <a:shade val="50000"/>
            </a:schemeClr>
          </a:lnRef>
          <a:fillRef idx="1003">
            <a:schemeClr val="dk2"/>
          </a:fillRef>
          <a:effectRef idx="0">
            <a:schemeClr val="accent1"/>
          </a:effectRef>
          <a:fontRef idx="minor">
            <a:schemeClr val="lt1"/>
          </a:fontRef>
        </p:style>
        <p:txBody>
          <a:bodyPr rtlCol="0" anchor="ctr"/>
          <a:lstStyle/>
          <a:p>
            <a:pPr algn="ctr"/>
            <a:r>
              <a:rPr lang="fr-FR" b="1" dirty="0"/>
              <a:t>2</a:t>
            </a:r>
          </a:p>
        </p:txBody>
      </p:sp>
      <p:graphicFrame>
        <p:nvGraphicFramePr>
          <p:cNvPr id="15" name="Objet 14"/>
          <p:cNvGraphicFramePr>
            <a:graphicFrameLocks noChangeAspect="1"/>
          </p:cNvGraphicFramePr>
          <p:nvPr>
            <p:extLst>
              <p:ext uri="{D42A27DB-BD31-4B8C-83A1-F6EECF244321}">
                <p14:modId xmlns:p14="http://schemas.microsoft.com/office/powerpoint/2010/main" val="4002353625"/>
              </p:ext>
            </p:extLst>
          </p:nvPr>
        </p:nvGraphicFramePr>
        <p:xfrm>
          <a:off x="1243162" y="4033283"/>
          <a:ext cx="3918858" cy="1221922"/>
        </p:xfrm>
        <a:graphic>
          <a:graphicData uri="http://schemas.openxmlformats.org/presentationml/2006/ole">
            <mc:AlternateContent xmlns:mc="http://schemas.openxmlformats.org/markup-compatibility/2006">
              <mc:Choice xmlns:v="urn:schemas-microsoft-com:vml" Requires="v">
                <p:oleObj spid="_x0000_s5291" name="Equation" r:id="rId7" imgW="2895480" imgH="1015920" progId="Equation.DSMT4">
                  <p:embed/>
                </p:oleObj>
              </mc:Choice>
              <mc:Fallback>
                <p:oleObj name="Equation" r:id="rId7" imgW="2895480" imgH="1015920" progId="Equation.DSMT4">
                  <p:embed/>
                  <p:pic>
                    <p:nvPicPr>
                      <p:cNvPr id="0" name=""/>
                      <p:cNvPicPr/>
                      <p:nvPr/>
                    </p:nvPicPr>
                    <p:blipFill>
                      <a:blip r:embed="rId8"/>
                      <a:stretch>
                        <a:fillRect/>
                      </a:stretch>
                    </p:blipFill>
                    <p:spPr>
                      <a:xfrm>
                        <a:off x="1243162" y="4033283"/>
                        <a:ext cx="3918858" cy="1221922"/>
                      </a:xfrm>
                      <a:prstGeom prst="rect">
                        <a:avLst/>
                      </a:prstGeom>
                    </p:spPr>
                  </p:pic>
                </p:oleObj>
              </mc:Fallback>
            </mc:AlternateContent>
          </a:graphicData>
        </a:graphic>
      </p:graphicFrame>
      <p:sp>
        <p:nvSpPr>
          <p:cNvPr id="16" name="Espace réservé du numéro de diapositive 15"/>
          <p:cNvSpPr>
            <a:spLocks noGrp="1"/>
          </p:cNvSpPr>
          <p:nvPr>
            <p:ph type="sldNum" sz="quarter" idx="12"/>
          </p:nvPr>
        </p:nvSpPr>
        <p:spPr>
          <a:xfrm>
            <a:off x="9088120" y="6356350"/>
            <a:ext cx="2743200" cy="365125"/>
          </a:xfrm>
        </p:spPr>
        <p:txBody>
          <a:bodyPr/>
          <a:lstStyle/>
          <a:p>
            <a:fld id="{4FAB73BC-B049-4115-A692-8D63A059BFB8}" type="slidenum">
              <a:rPr lang="en-US" sz="1400" b="1" smtClean="0">
                <a:solidFill>
                  <a:schemeClr val="tx1"/>
                </a:solidFill>
                <a:latin typeface="Times New Roman" panose="02020603050405020304" pitchFamily="18" charset="0"/>
                <a:cs typeface="Times New Roman" panose="02020603050405020304" pitchFamily="18" charset="0"/>
              </a:rPr>
              <a:t>7</a:t>
            </a:fld>
            <a:endParaRPr lang="en-US" sz="1400" b="1" dirty="0">
              <a:solidFill>
                <a:schemeClr val="tx1"/>
              </a:solidFill>
              <a:latin typeface="Times New Roman" panose="02020603050405020304" pitchFamily="18" charset="0"/>
              <a:cs typeface="Times New Roman" panose="02020603050405020304" pitchFamily="18" charset="0"/>
            </a:endParaRPr>
          </a:p>
        </p:txBody>
      </p:sp>
      <p:sp>
        <p:nvSpPr>
          <p:cNvPr id="2" name="Date Placeholder 1"/>
          <p:cNvSpPr>
            <a:spLocks noGrp="1"/>
          </p:cNvSpPr>
          <p:nvPr>
            <p:ph type="dt" sz="half" idx="10"/>
          </p:nvPr>
        </p:nvSpPr>
        <p:spPr>
          <a:xfrm>
            <a:off x="309880" y="6411595"/>
            <a:ext cx="2743200" cy="365125"/>
          </a:xfrm>
        </p:spPr>
        <p:txBody>
          <a:bodyPr/>
          <a:lstStyle/>
          <a:p>
            <a:fld id="{E56ECD38-C233-4C27-B929-E7484D4A4E14}" type="datetime1">
              <a:rPr lang="en-US" sz="1400" b="1" smtClean="0">
                <a:solidFill>
                  <a:schemeClr val="tx1"/>
                </a:solidFill>
                <a:latin typeface="Times New Roman" panose="02020603050405020304" pitchFamily="18" charset="0"/>
                <a:cs typeface="Times New Roman" panose="02020603050405020304" pitchFamily="18" charset="0"/>
              </a:rPr>
              <a:t>9/15/2025</a:t>
            </a:fld>
            <a:endParaRPr lang="en-US" sz="1400" b="1" dirty="0">
              <a:solidFill>
                <a:schemeClr val="tx1"/>
              </a:solidFill>
              <a:latin typeface="Times New Roman" panose="02020603050405020304" pitchFamily="18" charset="0"/>
              <a:cs typeface="Times New Roman" panose="02020603050405020304" pitchFamily="18" charset="0"/>
            </a:endParaRPr>
          </a:p>
        </p:txBody>
      </p:sp>
      <p:graphicFrame>
        <p:nvGraphicFramePr>
          <p:cNvPr id="3" name="Object 2"/>
          <p:cNvGraphicFramePr>
            <a:graphicFrameLocks noChangeAspect="1"/>
          </p:cNvGraphicFramePr>
          <p:nvPr>
            <p:extLst>
              <p:ext uri="{D42A27DB-BD31-4B8C-83A1-F6EECF244321}">
                <p14:modId xmlns:p14="http://schemas.microsoft.com/office/powerpoint/2010/main" val="3813058233"/>
              </p:ext>
            </p:extLst>
          </p:nvPr>
        </p:nvGraphicFramePr>
        <p:xfrm>
          <a:off x="1245311" y="1290828"/>
          <a:ext cx="9826608" cy="1340611"/>
        </p:xfrm>
        <a:graphic>
          <a:graphicData uri="http://schemas.openxmlformats.org/presentationml/2006/ole">
            <mc:AlternateContent xmlns:mc="http://schemas.openxmlformats.org/markup-compatibility/2006">
              <mc:Choice xmlns:v="urn:schemas-microsoft-com:vml" Requires="v">
                <p:oleObj spid="_x0000_s5292" name="Equation" r:id="rId9" imgW="3753280" imgH="600142" progId="Equation.DSMT4">
                  <p:embed/>
                </p:oleObj>
              </mc:Choice>
              <mc:Fallback>
                <p:oleObj name="Equation" r:id="rId9" imgW="3753280" imgH="600142" progId="Equation.DSMT4">
                  <p:embed/>
                  <p:pic>
                    <p:nvPicPr>
                      <p:cNvPr id="0" name=""/>
                      <p:cNvPicPr/>
                      <p:nvPr/>
                    </p:nvPicPr>
                    <p:blipFill>
                      <a:blip r:embed="rId10"/>
                      <a:stretch>
                        <a:fillRect/>
                      </a:stretch>
                    </p:blipFill>
                    <p:spPr>
                      <a:xfrm>
                        <a:off x="1245311" y="1290828"/>
                        <a:ext cx="9826608" cy="1340611"/>
                      </a:xfrm>
                      <a:prstGeom prst="rect">
                        <a:avLst/>
                      </a:prstGeom>
                    </p:spPr>
                  </p:pic>
                </p:oleObj>
              </mc:Fallback>
            </mc:AlternateContent>
          </a:graphicData>
        </a:graphic>
      </p:graphicFrame>
      <p:sp>
        <p:nvSpPr>
          <p:cNvPr id="23" name="Rectangle 22"/>
          <p:cNvSpPr/>
          <p:nvPr/>
        </p:nvSpPr>
        <p:spPr>
          <a:xfrm>
            <a:off x="1058985" y="5356804"/>
            <a:ext cx="1351652" cy="369332"/>
          </a:xfrm>
          <a:prstGeom prst="rect">
            <a:avLst/>
          </a:prstGeom>
        </p:spPr>
        <p:txBody>
          <a:bodyPr wrap="none">
            <a:spAutoFit/>
          </a:bodyPr>
          <a:lstStyle/>
          <a:p>
            <a:pPr marL="285750" indent="-285750">
              <a:buFont typeface="Wingdings" panose="05000000000000000000" pitchFamily="2" charset="2"/>
              <a:buChar char="q"/>
            </a:pPr>
            <a:r>
              <a:rPr lang="fr-FR" dirty="0" smtClean="0">
                <a:latin typeface="Times New Roman" panose="02020603050405020304" pitchFamily="18" charset="0"/>
                <a:cs typeface="Times New Roman" panose="02020603050405020304" pitchFamily="18" charset="0"/>
              </a:rPr>
              <a:t>Flow rate</a:t>
            </a:r>
            <a:endParaRPr lang="fr-FR" dirty="0">
              <a:latin typeface="Times New Roman" panose="02020603050405020304" pitchFamily="18" charset="0"/>
              <a:cs typeface="Times New Roman" panose="02020603050405020304" pitchFamily="18" charset="0"/>
            </a:endParaRPr>
          </a:p>
        </p:txBody>
      </p:sp>
      <p:graphicFrame>
        <p:nvGraphicFramePr>
          <p:cNvPr id="24" name="Object 23"/>
          <p:cNvGraphicFramePr>
            <a:graphicFrameLocks noChangeAspect="1"/>
          </p:cNvGraphicFramePr>
          <p:nvPr>
            <p:extLst>
              <p:ext uri="{D42A27DB-BD31-4B8C-83A1-F6EECF244321}">
                <p14:modId xmlns:p14="http://schemas.microsoft.com/office/powerpoint/2010/main" val="1770252112"/>
              </p:ext>
            </p:extLst>
          </p:nvPr>
        </p:nvGraphicFramePr>
        <p:xfrm>
          <a:off x="1058985" y="5802630"/>
          <a:ext cx="1707248" cy="608330"/>
        </p:xfrm>
        <a:graphic>
          <a:graphicData uri="http://schemas.openxmlformats.org/presentationml/2006/ole">
            <mc:AlternateContent xmlns:mc="http://schemas.openxmlformats.org/markup-compatibility/2006">
              <mc:Choice xmlns:v="urn:schemas-microsoft-com:vml" Requires="v">
                <p:oleObj spid="_x0000_s5293" name="Equation" r:id="rId11" imgW="1104840" imgH="393480" progId="Equation.DSMT4">
                  <p:embed/>
                </p:oleObj>
              </mc:Choice>
              <mc:Fallback>
                <p:oleObj name="Equation" r:id="rId11" imgW="1104840" imgH="393480" progId="Equation.DSMT4">
                  <p:embed/>
                  <p:pic>
                    <p:nvPicPr>
                      <p:cNvPr id="0" name=""/>
                      <p:cNvPicPr/>
                      <p:nvPr/>
                    </p:nvPicPr>
                    <p:blipFill>
                      <a:blip r:embed="rId12"/>
                      <a:stretch>
                        <a:fillRect/>
                      </a:stretch>
                    </p:blipFill>
                    <p:spPr>
                      <a:xfrm>
                        <a:off x="1058985" y="5802630"/>
                        <a:ext cx="1707248" cy="608330"/>
                      </a:xfrm>
                      <a:prstGeom prst="rect">
                        <a:avLst/>
                      </a:prstGeom>
                    </p:spPr>
                  </p:pic>
                </p:oleObj>
              </mc:Fallback>
            </mc:AlternateContent>
          </a:graphicData>
        </a:graphic>
      </p:graphicFrame>
      <p:sp>
        <p:nvSpPr>
          <p:cNvPr id="25" name="Rectangle 24"/>
          <p:cNvSpPr/>
          <p:nvPr/>
        </p:nvSpPr>
        <p:spPr>
          <a:xfrm>
            <a:off x="3813940" y="5356804"/>
            <a:ext cx="2178802" cy="369332"/>
          </a:xfrm>
          <a:prstGeom prst="rect">
            <a:avLst/>
          </a:prstGeom>
        </p:spPr>
        <p:txBody>
          <a:bodyPr wrap="none">
            <a:spAutoFit/>
          </a:bodyPr>
          <a:lstStyle/>
          <a:p>
            <a:pPr marL="285750" indent="-285750">
              <a:buFont typeface="Wingdings" panose="05000000000000000000" pitchFamily="2" charset="2"/>
              <a:buChar char="q"/>
            </a:pPr>
            <a:r>
              <a:rPr lang="en-US" dirty="0" smtClean="0">
                <a:latin typeface="Times New Roman" panose="02020603050405020304" pitchFamily="18" charset="0"/>
                <a:cs typeface="Times New Roman" panose="02020603050405020304" pitchFamily="18" charset="0"/>
              </a:rPr>
              <a:t>Resistance to flow</a:t>
            </a:r>
            <a:endParaRPr lang="en-US" dirty="0">
              <a:latin typeface="Times New Roman" panose="02020603050405020304" pitchFamily="18" charset="0"/>
              <a:cs typeface="Times New Roman" panose="02020603050405020304" pitchFamily="18" charset="0"/>
            </a:endParaRPr>
          </a:p>
        </p:txBody>
      </p:sp>
      <p:graphicFrame>
        <p:nvGraphicFramePr>
          <p:cNvPr id="26" name="Object 25"/>
          <p:cNvGraphicFramePr>
            <a:graphicFrameLocks noChangeAspect="1"/>
          </p:cNvGraphicFramePr>
          <p:nvPr>
            <p:extLst>
              <p:ext uri="{D42A27DB-BD31-4B8C-83A1-F6EECF244321}">
                <p14:modId xmlns:p14="http://schemas.microsoft.com/office/powerpoint/2010/main" val="122087547"/>
              </p:ext>
            </p:extLst>
          </p:nvPr>
        </p:nvGraphicFramePr>
        <p:xfrm>
          <a:off x="4577080" y="5837896"/>
          <a:ext cx="889000" cy="711200"/>
        </p:xfrm>
        <a:graphic>
          <a:graphicData uri="http://schemas.openxmlformats.org/presentationml/2006/ole">
            <mc:AlternateContent xmlns:mc="http://schemas.openxmlformats.org/markup-compatibility/2006">
              <mc:Choice xmlns:v="urn:schemas-microsoft-com:vml" Requires="v">
                <p:oleObj spid="_x0000_s5294" name="Equation" r:id="rId13" imgW="698400" imgH="558720" progId="Equation.DSMT4">
                  <p:embed/>
                </p:oleObj>
              </mc:Choice>
              <mc:Fallback>
                <p:oleObj name="Equation" r:id="rId13" imgW="698400" imgH="558720" progId="Equation.DSMT4">
                  <p:embed/>
                  <p:pic>
                    <p:nvPicPr>
                      <p:cNvPr id="0" name=""/>
                      <p:cNvPicPr/>
                      <p:nvPr/>
                    </p:nvPicPr>
                    <p:blipFill>
                      <a:blip r:embed="rId14"/>
                      <a:stretch>
                        <a:fillRect/>
                      </a:stretch>
                    </p:blipFill>
                    <p:spPr>
                      <a:xfrm>
                        <a:off x="4577080" y="5837896"/>
                        <a:ext cx="889000" cy="711200"/>
                      </a:xfrm>
                      <a:prstGeom prst="rect">
                        <a:avLst/>
                      </a:prstGeom>
                    </p:spPr>
                  </p:pic>
                </p:oleObj>
              </mc:Fallback>
            </mc:AlternateContent>
          </a:graphicData>
        </a:graphic>
      </p:graphicFrame>
      <p:sp>
        <p:nvSpPr>
          <p:cNvPr id="27" name="TextBox 26"/>
          <p:cNvSpPr txBox="1"/>
          <p:nvPr/>
        </p:nvSpPr>
        <p:spPr>
          <a:xfrm>
            <a:off x="228600" y="819150"/>
            <a:ext cx="3276600" cy="369332"/>
          </a:xfrm>
          <a:prstGeom prst="rect">
            <a:avLst/>
          </a:prstGeom>
          <a:noFill/>
        </p:spPr>
        <p:txBody>
          <a:bodyPr wrap="square" rtlCol="0">
            <a:spAutoFit/>
          </a:bodyPr>
          <a:lstStyle/>
          <a:p>
            <a:pPr marL="285750" indent="-285750">
              <a:buFont typeface="Wingdings" panose="05000000000000000000" pitchFamily="2" charset="2"/>
              <a:buChar char="v"/>
            </a:pPr>
            <a:r>
              <a:rPr lang="en-US" dirty="0">
                <a:latin typeface="Times New Roman" panose="02020603050405020304" pitchFamily="18" charset="0"/>
                <a:cs typeface="Times New Roman" panose="02020603050405020304" pitchFamily="18" charset="0"/>
              </a:rPr>
              <a:t>Dimensionless </a:t>
            </a:r>
            <a:r>
              <a:rPr lang="en-US" dirty="0" smtClean="0">
                <a:latin typeface="Times New Roman" panose="02020603050405020304" pitchFamily="18" charset="0"/>
                <a:cs typeface="Times New Roman" panose="02020603050405020304" pitchFamily="18" charset="0"/>
              </a:rPr>
              <a:t>formulation</a:t>
            </a:r>
            <a:endParaRPr lang="en-US" dirty="0">
              <a:latin typeface="Times New Roman" panose="02020603050405020304" pitchFamily="18" charset="0"/>
              <a:cs typeface="Times New Roman" panose="02020603050405020304" pitchFamily="18" charset="0"/>
            </a:endParaRPr>
          </a:p>
        </p:txBody>
      </p:sp>
      <p:sp>
        <p:nvSpPr>
          <p:cNvPr id="28" name="TextBox 27"/>
          <p:cNvSpPr txBox="1"/>
          <p:nvPr/>
        </p:nvSpPr>
        <p:spPr>
          <a:xfrm>
            <a:off x="219151" y="3663950"/>
            <a:ext cx="3276600" cy="369332"/>
          </a:xfrm>
          <a:prstGeom prst="rect">
            <a:avLst/>
          </a:prstGeom>
          <a:noFill/>
        </p:spPr>
        <p:txBody>
          <a:bodyPr wrap="square" rtlCol="0">
            <a:spAutoFit/>
          </a:bodyPr>
          <a:lstStyle/>
          <a:p>
            <a:pPr marL="285750" indent="-285750">
              <a:buFont typeface="Wingdings" panose="05000000000000000000" pitchFamily="2" charset="2"/>
              <a:buChar char="v"/>
            </a:pPr>
            <a:r>
              <a:rPr lang="en-US" dirty="0" smtClean="0">
                <a:latin typeface="Times New Roman" panose="02020603050405020304" pitchFamily="18" charset="0"/>
                <a:cs typeface="Times New Roman" panose="02020603050405020304" pitchFamily="18" charset="0"/>
              </a:rPr>
              <a:t>Boundary conditions</a:t>
            </a:r>
            <a:endParaRPr lang="en-US" dirty="0">
              <a:latin typeface="Times New Roman" panose="02020603050405020304" pitchFamily="18" charset="0"/>
              <a:cs typeface="Times New Roman" panose="02020603050405020304" pitchFamily="18" charset="0"/>
            </a:endParaRPr>
          </a:p>
        </p:txBody>
      </p:sp>
      <p:graphicFrame>
        <p:nvGraphicFramePr>
          <p:cNvPr id="10" name="Object 9"/>
          <p:cNvGraphicFramePr>
            <a:graphicFrameLocks noChangeAspect="1"/>
          </p:cNvGraphicFramePr>
          <p:nvPr>
            <p:extLst>
              <p:ext uri="{D42A27DB-BD31-4B8C-83A1-F6EECF244321}">
                <p14:modId xmlns:p14="http://schemas.microsoft.com/office/powerpoint/2010/main" val="2750620951"/>
              </p:ext>
            </p:extLst>
          </p:nvPr>
        </p:nvGraphicFramePr>
        <p:xfrm>
          <a:off x="6984860" y="4107322"/>
          <a:ext cx="3998948" cy="2258695"/>
        </p:xfrm>
        <a:graphic>
          <a:graphicData uri="http://schemas.openxmlformats.org/presentationml/2006/ole">
            <mc:AlternateContent xmlns:mc="http://schemas.openxmlformats.org/markup-compatibility/2006">
              <mc:Choice xmlns:v="urn:schemas-microsoft-com:vml" Requires="v">
                <p:oleObj spid="_x0000_s5295" name="Equation" r:id="rId15" imgW="2400120" imgH="1523880" progId="Equation.DSMT4">
                  <p:embed/>
                </p:oleObj>
              </mc:Choice>
              <mc:Fallback>
                <p:oleObj name="Equation" r:id="rId15" imgW="2400120" imgH="1523880" progId="Equation.DSMT4">
                  <p:embed/>
                  <p:pic>
                    <p:nvPicPr>
                      <p:cNvPr id="0" name=""/>
                      <p:cNvPicPr/>
                      <p:nvPr/>
                    </p:nvPicPr>
                    <p:blipFill>
                      <a:blip r:embed="rId16"/>
                      <a:stretch>
                        <a:fillRect/>
                      </a:stretch>
                    </p:blipFill>
                    <p:spPr>
                      <a:xfrm>
                        <a:off x="6984860" y="4107322"/>
                        <a:ext cx="3998948" cy="2258695"/>
                      </a:xfrm>
                      <a:prstGeom prst="rect">
                        <a:avLst/>
                      </a:prstGeom>
                    </p:spPr>
                  </p:pic>
                </p:oleObj>
              </mc:Fallback>
            </mc:AlternateContent>
          </a:graphicData>
        </a:graphic>
      </p:graphicFrame>
      <p:sp>
        <p:nvSpPr>
          <p:cNvPr id="30" name="TextBox 29"/>
          <p:cNvSpPr txBox="1"/>
          <p:nvPr/>
        </p:nvSpPr>
        <p:spPr>
          <a:xfrm>
            <a:off x="6833310" y="3663950"/>
            <a:ext cx="4302049" cy="369332"/>
          </a:xfrm>
          <a:prstGeom prst="rect">
            <a:avLst/>
          </a:prstGeom>
          <a:noFill/>
        </p:spPr>
        <p:txBody>
          <a:bodyPr wrap="square" rtlCol="0">
            <a:spAutoFit/>
          </a:bodyPr>
          <a:lstStyle/>
          <a:p>
            <a:pPr marL="285750" indent="-285750">
              <a:buFont typeface="Wingdings" panose="05000000000000000000" pitchFamily="2" charset="2"/>
              <a:buChar char="v"/>
            </a:pPr>
            <a:r>
              <a:rPr lang="en-US" dirty="0" smtClean="0">
                <a:latin typeface="Times New Roman" panose="02020603050405020304" pitchFamily="18" charset="0"/>
                <a:cs typeface="Times New Roman" panose="02020603050405020304" pitchFamily="18" charset="0"/>
              </a:rPr>
              <a:t>Thermophysical propriety of nanofluids</a:t>
            </a:r>
            <a:endParaRPr lang="en-US" dirty="0">
              <a:latin typeface="Times New Roman" panose="02020603050405020304" pitchFamily="18" charset="0"/>
              <a:cs typeface="Times New Roman" panose="02020603050405020304" pitchFamily="18" charset="0"/>
            </a:endParaRPr>
          </a:p>
        </p:txBody>
      </p:sp>
    </p:spTree>
    <p:custDataLst>
      <p:tags r:id="rId2"/>
    </p:custDataLst>
    <p:extLst>
      <p:ext uri="{BB962C8B-B14F-4D97-AF65-F5344CB8AC3E}">
        <p14:creationId xmlns:p14="http://schemas.microsoft.com/office/powerpoint/2010/main" val="51192053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p:cNvPicPr>
            <a:picLocks noChangeAspect="1"/>
          </p:cNvPicPr>
          <p:nvPr/>
        </p:nvPicPr>
        <p:blipFill>
          <a:blip r:embed="rId2"/>
          <a:stretch>
            <a:fillRect/>
          </a:stretch>
        </p:blipFill>
        <p:spPr>
          <a:xfrm>
            <a:off x="0" y="0"/>
            <a:ext cx="442671" cy="499915"/>
          </a:xfrm>
          <a:prstGeom prst="rect">
            <a:avLst/>
          </a:prstGeom>
        </p:spPr>
      </p:pic>
      <p:sp>
        <p:nvSpPr>
          <p:cNvPr id="5" name="Hexagone 4"/>
          <p:cNvSpPr/>
          <p:nvPr/>
        </p:nvSpPr>
        <p:spPr>
          <a:xfrm>
            <a:off x="466155" y="35476"/>
            <a:ext cx="440430" cy="344101"/>
          </a:xfrm>
          <a:prstGeom prst="hexagon">
            <a:avLst>
              <a:gd name="adj" fmla="val 27531"/>
              <a:gd name="vf" fmla="val 115470"/>
            </a:avLst>
          </a:prstGeom>
          <a:solidFill>
            <a:schemeClr val="accent5">
              <a:lumMod val="50000"/>
            </a:schemeClr>
          </a:solidFill>
          <a:ln>
            <a:noFill/>
          </a:ln>
        </p:spPr>
        <p:style>
          <a:lnRef idx="2">
            <a:schemeClr val="accent1">
              <a:shade val="50000"/>
            </a:schemeClr>
          </a:lnRef>
          <a:fillRef idx="1003">
            <a:schemeClr val="dk2"/>
          </a:fillRef>
          <a:effectRef idx="0">
            <a:schemeClr val="accent1"/>
          </a:effectRef>
          <a:fontRef idx="minor">
            <a:schemeClr val="lt1"/>
          </a:fontRef>
        </p:style>
        <p:txBody>
          <a:bodyPr rtlCol="0" anchor="ctr"/>
          <a:lstStyle/>
          <a:p>
            <a:pPr algn="ctr"/>
            <a:r>
              <a:rPr lang="fr-FR" b="1" dirty="0"/>
              <a:t>2</a:t>
            </a:r>
          </a:p>
        </p:txBody>
      </p:sp>
      <p:sp>
        <p:nvSpPr>
          <p:cNvPr id="6" name="Hexagone 5"/>
          <p:cNvSpPr/>
          <p:nvPr/>
        </p:nvSpPr>
        <p:spPr>
          <a:xfrm>
            <a:off x="930069" y="35476"/>
            <a:ext cx="468885" cy="344101"/>
          </a:xfrm>
          <a:prstGeom prst="hexagon">
            <a:avLst>
              <a:gd name="adj" fmla="val 27531"/>
              <a:gd name="vf" fmla="val 115470"/>
            </a:avLst>
          </a:prstGeom>
          <a:solidFill>
            <a:srgbClr val="7030A0"/>
          </a:solidFill>
          <a:ln>
            <a:noFill/>
          </a:ln>
        </p:spPr>
        <p:style>
          <a:lnRef idx="2">
            <a:schemeClr val="accent1">
              <a:shade val="50000"/>
            </a:schemeClr>
          </a:lnRef>
          <a:fillRef idx="1003">
            <a:schemeClr val="dk2"/>
          </a:fillRef>
          <a:effectRef idx="0">
            <a:schemeClr val="accent1"/>
          </a:effectRef>
          <a:fontRef idx="minor">
            <a:schemeClr val="lt1"/>
          </a:fontRef>
        </p:style>
        <p:txBody>
          <a:bodyPr rtlCol="0" anchor="ctr"/>
          <a:lstStyle/>
          <a:p>
            <a:pPr algn="ctr"/>
            <a:r>
              <a:rPr lang="fr-FR" b="1" dirty="0"/>
              <a:t>3</a:t>
            </a:r>
          </a:p>
        </p:txBody>
      </p:sp>
      <p:sp>
        <p:nvSpPr>
          <p:cNvPr id="7" name="Rectangle 6"/>
          <p:cNvSpPr/>
          <p:nvPr/>
        </p:nvSpPr>
        <p:spPr>
          <a:xfrm>
            <a:off x="1329312" y="169346"/>
            <a:ext cx="4827647" cy="3441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3200" b="1" dirty="0" smtClean="0">
                <a:solidFill>
                  <a:srgbClr val="7030A0"/>
                </a:solidFill>
                <a:latin typeface="Times New Roman" panose="02020603050405020304" pitchFamily="18" charset="0"/>
                <a:cs typeface="Times New Roman" panose="02020603050405020304" pitchFamily="18" charset="0"/>
              </a:rPr>
              <a:t>NUMERICAL METHOD </a:t>
            </a:r>
            <a:r>
              <a:rPr lang="fr-FR" b="1" dirty="0" smtClean="0">
                <a:latin typeface="Times New Roman" panose="02020603050405020304" pitchFamily="18" charset="0"/>
                <a:cs typeface="Times New Roman" panose="02020603050405020304" pitchFamily="18" charset="0"/>
              </a:rPr>
              <a:t>h</a:t>
            </a:r>
            <a:endParaRPr lang="fr-FR" b="1" dirty="0">
              <a:latin typeface="Times New Roman" panose="02020603050405020304" pitchFamily="18" charset="0"/>
              <a:cs typeface="Times New Roman" panose="02020603050405020304" pitchFamily="18" charset="0"/>
            </a:endParaRPr>
          </a:p>
        </p:txBody>
      </p:sp>
      <p:sp>
        <p:nvSpPr>
          <p:cNvPr id="2" name="Rectangle 1"/>
          <p:cNvSpPr/>
          <p:nvPr/>
        </p:nvSpPr>
        <p:spPr>
          <a:xfrm>
            <a:off x="132924" y="665726"/>
            <a:ext cx="3659976" cy="369332"/>
          </a:xfrm>
          <a:prstGeom prst="rect">
            <a:avLst/>
          </a:prstGeom>
        </p:spPr>
        <p:txBody>
          <a:bodyPr wrap="none">
            <a:spAutoFit/>
          </a:bodyPr>
          <a:lstStyle/>
          <a:p>
            <a:r>
              <a:rPr lang="en-US" dirty="0">
                <a:latin typeface="Times New Roman" panose="02020603050405020304" pitchFamily="18" charset="0"/>
                <a:ea typeface="Cambria" panose="02040503050406030204" pitchFamily="18" charset="0"/>
                <a:cs typeface="Times New Roman" panose="02020603050405020304" pitchFamily="18" charset="0"/>
              </a:rPr>
              <a:t>There are several numerical methods:</a:t>
            </a:r>
            <a:endParaRPr lang="fr-FR" dirty="0">
              <a:latin typeface="Times New Roman" panose="02020603050405020304" pitchFamily="18" charset="0"/>
              <a:ea typeface="Cambria" panose="02040503050406030204" pitchFamily="18" charset="0"/>
              <a:cs typeface="Times New Roman" panose="02020603050405020304" pitchFamily="18" charset="0"/>
            </a:endParaRPr>
          </a:p>
        </p:txBody>
      </p:sp>
      <p:sp>
        <p:nvSpPr>
          <p:cNvPr id="10" name="Freeform 9"/>
          <p:cNvSpPr/>
          <p:nvPr/>
        </p:nvSpPr>
        <p:spPr>
          <a:xfrm>
            <a:off x="2443543" y="3060611"/>
            <a:ext cx="1471218" cy="1120934"/>
          </a:xfrm>
          <a:custGeom>
            <a:avLst/>
            <a:gdLst>
              <a:gd name="connsiteX0" fmla="*/ 0 w 1412903"/>
              <a:gd name="connsiteY0" fmla="*/ 706452 h 1412903"/>
              <a:gd name="connsiteX1" fmla="*/ 706452 w 1412903"/>
              <a:gd name="connsiteY1" fmla="*/ 0 h 1412903"/>
              <a:gd name="connsiteX2" fmla="*/ 1412904 w 1412903"/>
              <a:gd name="connsiteY2" fmla="*/ 706452 h 1412903"/>
              <a:gd name="connsiteX3" fmla="*/ 706452 w 1412903"/>
              <a:gd name="connsiteY3" fmla="*/ 1412904 h 1412903"/>
              <a:gd name="connsiteX4" fmla="*/ 0 w 1412903"/>
              <a:gd name="connsiteY4" fmla="*/ 706452 h 14129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12903" h="1412903">
                <a:moveTo>
                  <a:pt x="0" y="706452"/>
                </a:moveTo>
                <a:cubicBezTo>
                  <a:pt x="0" y="316289"/>
                  <a:pt x="316289" y="0"/>
                  <a:pt x="706452" y="0"/>
                </a:cubicBezTo>
                <a:cubicBezTo>
                  <a:pt x="1096615" y="0"/>
                  <a:pt x="1412904" y="316289"/>
                  <a:pt x="1412904" y="706452"/>
                </a:cubicBezTo>
                <a:cubicBezTo>
                  <a:pt x="1412904" y="1096615"/>
                  <a:pt x="1096615" y="1412904"/>
                  <a:pt x="706452" y="1412904"/>
                </a:cubicBezTo>
                <a:cubicBezTo>
                  <a:pt x="316289" y="1412904"/>
                  <a:pt x="0" y="1096615"/>
                  <a:pt x="0" y="706452"/>
                </a:cubicBezTo>
                <a:close/>
              </a:path>
            </a:pathLst>
          </a:custGeom>
        </p:spPr>
        <p:style>
          <a:lnRef idx="0">
            <a:schemeClr val="accent5">
              <a:shade val="80000"/>
              <a:hueOff val="0"/>
              <a:satOff val="0"/>
              <a:lumOff val="0"/>
              <a:alphaOff val="0"/>
            </a:schemeClr>
          </a:lnRef>
          <a:fillRef idx="3">
            <a:schemeClr val="lt1">
              <a:hueOff val="0"/>
              <a:satOff val="0"/>
              <a:lumOff val="0"/>
              <a:alphaOff val="0"/>
            </a:schemeClr>
          </a:fillRef>
          <a:effectRef idx="3">
            <a:schemeClr val="lt1">
              <a:hueOff val="0"/>
              <a:satOff val="0"/>
              <a:lumOff val="0"/>
              <a:alphaOff val="0"/>
            </a:schemeClr>
          </a:effectRef>
          <a:fontRef idx="minor">
            <a:schemeClr val="dk1">
              <a:hueOff val="0"/>
              <a:satOff val="0"/>
              <a:lumOff val="0"/>
              <a:alphaOff val="0"/>
            </a:schemeClr>
          </a:fontRef>
        </p:style>
        <p:txBody>
          <a:bodyPr spcFirstLastPara="0" vert="horz" wrap="square" lIns="228505" tIns="228505" rIns="228505" bIns="228505" numCol="1" spcCol="1270" anchor="ctr" anchorCtr="0">
            <a:noAutofit/>
          </a:bodyPr>
          <a:lstStyle/>
          <a:p>
            <a:pPr lvl="0" algn="ctr" defTabSz="755650">
              <a:lnSpc>
                <a:spcPct val="90000"/>
              </a:lnSpc>
              <a:spcBef>
                <a:spcPct val="0"/>
              </a:spcBef>
              <a:spcAft>
                <a:spcPct val="35000"/>
              </a:spcAft>
            </a:pPr>
            <a:r>
              <a:rPr lang="fr-FR" sz="1700" b="1" i="1" kern="1200" smtClean="0"/>
              <a:t>Numerical methods</a:t>
            </a:r>
            <a:endParaRPr lang="fr-FR" sz="1700" kern="1200" dirty="0"/>
          </a:p>
        </p:txBody>
      </p:sp>
      <p:sp>
        <p:nvSpPr>
          <p:cNvPr id="11" name="Freeform 10"/>
          <p:cNvSpPr/>
          <p:nvPr/>
        </p:nvSpPr>
        <p:spPr>
          <a:xfrm rot="16200000">
            <a:off x="3060411" y="2593185"/>
            <a:ext cx="237482" cy="500214"/>
          </a:xfrm>
          <a:custGeom>
            <a:avLst/>
            <a:gdLst>
              <a:gd name="connsiteX0" fmla="*/ 0 w 299339"/>
              <a:gd name="connsiteY0" fmla="*/ 96077 h 480387"/>
              <a:gd name="connsiteX1" fmla="*/ 149670 w 299339"/>
              <a:gd name="connsiteY1" fmla="*/ 96077 h 480387"/>
              <a:gd name="connsiteX2" fmla="*/ 149670 w 299339"/>
              <a:gd name="connsiteY2" fmla="*/ 0 h 480387"/>
              <a:gd name="connsiteX3" fmla="*/ 299339 w 299339"/>
              <a:gd name="connsiteY3" fmla="*/ 240194 h 480387"/>
              <a:gd name="connsiteX4" fmla="*/ 149670 w 299339"/>
              <a:gd name="connsiteY4" fmla="*/ 480387 h 480387"/>
              <a:gd name="connsiteX5" fmla="*/ 149670 w 299339"/>
              <a:gd name="connsiteY5" fmla="*/ 384310 h 480387"/>
              <a:gd name="connsiteX6" fmla="*/ 0 w 299339"/>
              <a:gd name="connsiteY6" fmla="*/ 384310 h 480387"/>
              <a:gd name="connsiteX7" fmla="*/ 0 w 299339"/>
              <a:gd name="connsiteY7" fmla="*/ 96077 h 4803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99339" h="480387">
                <a:moveTo>
                  <a:pt x="0" y="96077"/>
                </a:moveTo>
                <a:lnTo>
                  <a:pt x="149670" y="96077"/>
                </a:lnTo>
                <a:lnTo>
                  <a:pt x="149670" y="0"/>
                </a:lnTo>
                <a:lnTo>
                  <a:pt x="299339" y="240194"/>
                </a:lnTo>
                <a:lnTo>
                  <a:pt x="149670" y="480387"/>
                </a:lnTo>
                <a:lnTo>
                  <a:pt x="149670" y="384310"/>
                </a:lnTo>
                <a:lnTo>
                  <a:pt x="0" y="384310"/>
                </a:lnTo>
                <a:lnTo>
                  <a:pt x="0" y="96077"/>
                </a:lnTo>
                <a:close/>
              </a:path>
            </a:pathLst>
          </a:custGeom>
        </p:spPr>
        <p:style>
          <a:lnRef idx="0">
            <a:schemeClr val="accent5">
              <a:tint val="60000"/>
              <a:hueOff val="0"/>
              <a:satOff val="0"/>
              <a:lumOff val="0"/>
              <a:alphaOff val="0"/>
            </a:schemeClr>
          </a:lnRef>
          <a:fillRef idx="3">
            <a:schemeClr val="accent5">
              <a:tint val="60000"/>
              <a:hueOff val="0"/>
              <a:satOff val="0"/>
              <a:lumOff val="0"/>
              <a:alphaOff val="0"/>
            </a:schemeClr>
          </a:fillRef>
          <a:effectRef idx="3">
            <a:schemeClr val="accent5">
              <a:tint val="60000"/>
              <a:hueOff val="0"/>
              <a:satOff val="0"/>
              <a:lumOff val="0"/>
              <a:alphaOff val="0"/>
            </a:schemeClr>
          </a:effectRef>
          <a:fontRef idx="minor">
            <a:schemeClr val="dk1">
              <a:hueOff val="0"/>
              <a:satOff val="0"/>
              <a:lumOff val="0"/>
              <a:alphaOff val="0"/>
            </a:schemeClr>
          </a:fontRef>
        </p:style>
        <p:txBody>
          <a:bodyPr spcFirstLastPara="0" vert="horz" wrap="square" lIns="-1" tIns="96077" rIns="89803" bIns="96077" numCol="1" spcCol="1270" anchor="ctr" anchorCtr="0">
            <a:noAutofit/>
          </a:bodyPr>
          <a:lstStyle/>
          <a:p>
            <a:pPr lvl="0" algn="ctr" defTabSz="622300">
              <a:lnSpc>
                <a:spcPct val="90000"/>
              </a:lnSpc>
              <a:spcBef>
                <a:spcPct val="0"/>
              </a:spcBef>
              <a:spcAft>
                <a:spcPct val="35000"/>
              </a:spcAft>
            </a:pPr>
            <a:endParaRPr lang="fr-FR" sz="1400" kern="1200"/>
          </a:p>
        </p:txBody>
      </p:sp>
      <p:sp>
        <p:nvSpPr>
          <p:cNvPr id="12" name="Freeform 11"/>
          <p:cNvSpPr/>
          <p:nvPr/>
        </p:nvSpPr>
        <p:spPr>
          <a:xfrm>
            <a:off x="2443543" y="1491597"/>
            <a:ext cx="1471218" cy="1120934"/>
          </a:xfrm>
          <a:custGeom>
            <a:avLst/>
            <a:gdLst>
              <a:gd name="connsiteX0" fmla="*/ 0 w 1412903"/>
              <a:gd name="connsiteY0" fmla="*/ 706452 h 1412903"/>
              <a:gd name="connsiteX1" fmla="*/ 706452 w 1412903"/>
              <a:gd name="connsiteY1" fmla="*/ 0 h 1412903"/>
              <a:gd name="connsiteX2" fmla="*/ 1412904 w 1412903"/>
              <a:gd name="connsiteY2" fmla="*/ 706452 h 1412903"/>
              <a:gd name="connsiteX3" fmla="*/ 706452 w 1412903"/>
              <a:gd name="connsiteY3" fmla="*/ 1412904 h 1412903"/>
              <a:gd name="connsiteX4" fmla="*/ 0 w 1412903"/>
              <a:gd name="connsiteY4" fmla="*/ 706452 h 14129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12903" h="1412903">
                <a:moveTo>
                  <a:pt x="0" y="706452"/>
                </a:moveTo>
                <a:cubicBezTo>
                  <a:pt x="0" y="316289"/>
                  <a:pt x="316289" y="0"/>
                  <a:pt x="706452" y="0"/>
                </a:cubicBezTo>
                <a:cubicBezTo>
                  <a:pt x="1096615" y="0"/>
                  <a:pt x="1412904" y="316289"/>
                  <a:pt x="1412904" y="706452"/>
                </a:cubicBezTo>
                <a:cubicBezTo>
                  <a:pt x="1412904" y="1096615"/>
                  <a:pt x="1096615" y="1412904"/>
                  <a:pt x="706452" y="1412904"/>
                </a:cubicBezTo>
                <a:cubicBezTo>
                  <a:pt x="316289" y="1412904"/>
                  <a:pt x="0" y="1096615"/>
                  <a:pt x="0" y="706452"/>
                </a:cubicBezTo>
                <a:close/>
              </a:path>
            </a:pathLst>
          </a:custGeom>
        </p:spPr>
        <p:style>
          <a:lnRef idx="0">
            <a:schemeClr val="accent5">
              <a:shade val="80000"/>
              <a:hueOff val="0"/>
              <a:satOff val="0"/>
              <a:lumOff val="0"/>
              <a:alphaOff val="0"/>
            </a:schemeClr>
          </a:lnRef>
          <a:fillRef idx="3">
            <a:schemeClr val="lt1">
              <a:hueOff val="0"/>
              <a:satOff val="0"/>
              <a:lumOff val="0"/>
              <a:alphaOff val="0"/>
            </a:schemeClr>
          </a:fillRef>
          <a:effectRef idx="3">
            <a:schemeClr val="lt1">
              <a:hueOff val="0"/>
              <a:satOff val="0"/>
              <a:lumOff val="0"/>
              <a:alphaOff val="0"/>
            </a:schemeClr>
          </a:effectRef>
          <a:fontRef idx="minor">
            <a:schemeClr val="dk1">
              <a:hueOff val="0"/>
              <a:satOff val="0"/>
              <a:lumOff val="0"/>
              <a:alphaOff val="0"/>
            </a:schemeClr>
          </a:fontRef>
        </p:style>
        <p:txBody>
          <a:bodyPr spcFirstLastPara="0" vert="horz" wrap="square" lIns="228505" tIns="228505" rIns="228505" bIns="228505" numCol="1" spcCol="1270" anchor="ctr" anchorCtr="0">
            <a:noAutofit/>
          </a:bodyPr>
          <a:lstStyle/>
          <a:p>
            <a:pPr lvl="0" algn="ctr" defTabSz="755650">
              <a:lnSpc>
                <a:spcPct val="90000"/>
              </a:lnSpc>
              <a:spcBef>
                <a:spcPct val="0"/>
              </a:spcBef>
              <a:spcAft>
                <a:spcPct val="35000"/>
              </a:spcAft>
            </a:pPr>
            <a:r>
              <a:rPr lang="fr-FR" sz="1700" b="1" i="1" kern="1200" smtClean="0"/>
              <a:t>Finite element</a:t>
            </a:r>
            <a:endParaRPr lang="fr-FR" sz="1700" kern="1200" dirty="0"/>
          </a:p>
        </p:txBody>
      </p:sp>
      <p:sp>
        <p:nvSpPr>
          <p:cNvPr id="13" name="Freeform 12"/>
          <p:cNvSpPr/>
          <p:nvPr/>
        </p:nvSpPr>
        <p:spPr>
          <a:xfrm>
            <a:off x="4044143" y="3430519"/>
            <a:ext cx="311694" cy="381118"/>
          </a:xfrm>
          <a:custGeom>
            <a:avLst/>
            <a:gdLst>
              <a:gd name="connsiteX0" fmla="*/ 0 w 299339"/>
              <a:gd name="connsiteY0" fmla="*/ 96077 h 480387"/>
              <a:gd name="connsiteX1" fmla="*/ 149670 w 299339"/>
              <a:gd name="connsiteY1" fmla="*/ 96077 h 480387"/>
              <a:gd name="connsiteX2" fmla="*/ 149670 w 299339"/>
              <a:gd name="connsiteY2" fmla="*/ 0 h 480387"/>
              <a:gd name="connsiteX3" fmla="*/ 299339 w 299339"/>
              <a:gd name="connsiteY3" fmla="*/ 240194 h 480387"/>
              <a:gd name="connsiteX4" fmla="*/ 149670 w 299339"/>
              <a:gd name="connsiteY4" fmla="*/ 480387 h 480387"/>
              <a:gd name="connsiteX5" fmla="*/ 149670 w 299339"/>
              <a:gd name="connsiteY5" fmla="*/ 384310 h 480387"/>
              <a:gd name="connsiteX6" fmla="*/ 0 w 299339"/>
              <a:gd name="connsiteY6" fmla="*/ 384310 h 480387"/>
              <a:gd name="connsiteX7" fmla="*/ 0 w 299339"/>
              <a:gd name="connsiteY7" fmla="*/ 96077 h 4803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99339" h="480387">
                <a:moveTo>
                  <a:pt x="0" y="96077"/>
                </a:moveTo>
                <a:lnTo>
                  <a:pt x="149670" y="96077"/>
                </a:lnTo>
                <a:lnTo>
                  <a:pt x="149670" y="0"/>
                </a:lnTo>
                <a:lnTo>
                  <a:pt x="299339" y="240194"/>
                </a:lnTo>
                <a:lnTo>
                  <a:pt x="149670" y="480387"/>
                </a:lnTo>
                <a:lnTo>
                  <a:pt x="149670" y="384310"/>
                </a:lnTo>
                <a:lnTo>
                  <a:pt x="0" y="384310"/>
                </a:lnTo>
                <a:lnTo>
                  <a:pt x="0" y="96077"/>
                </a:lnTo>
                <a:close/>
              </a:path>
            </a:pathLst>
          </a:custGeom>
        </p:spPr>
        <p:style>
          <a:lnRef idx="0">
            <a:schemeClr val="accent5">
              <a:tint val="60000"/>
              <a:hueOff val="0"/>
              <a:satOff val="0"/>
              <a:lumOff val="0"/>
              <a:alphaOff val="0"/>
            </a:schemeClr>
          </a:lnRef>
          <a:fillRef idx="3">
            <a:schemeClr val="accent5">
              <a:tint val="60000"/>
              <a:hueOff val="0"/>
              <a:satOff val="0"/>
              <a:lumOff val="0"/>
              <a:alphaOff val="0"/>
            </a:schemeClr>
          </a:fillRef>
          <a:effectRef idx="3">
            <a:schemeClr val="accent5">
              <a:tint val="60000"/>
              <a:hueOff val="0"/>
              <a:satOff val="0"/>
              <a:lumOff val="0"/>
              <a:alphaOff val="0"/>
            </a:schemeClr>
          </a:effectRef>
          <a:fontRef idx="minor">
            <a:schemeClr val="dk1">
              <a:hueOff val="0"/>
              <a:satOff val="0"/>
              <a:lumOff val="0"/>
              <a:alphaOff val="0"/>
            </a:schemeClr>
          </a:fontRef>
        </p:style>
        <p:txBody>
          <a:bodyPr spcFirstLastPara="0" vert="horz" wrap="square" lIns="0" tIns="96077" rIns="89802" bIns="96077" numCol="1" spcCol="1270" anchor="ctr" anchorCtr="0">
            <a:noAutofit/>
          </a:bodyPr>
          <a:lstStyle/>
          <a:p>
            <a:pPr lvl="0" algn="ctr" defTabSz="622300">
              <a:lnSpc>
                <a:spcPct val="90000"/>
              </a:lnSpc>
              <a:spcBef>
                <a:spcPct val="0"/>
              </a:spcBef>
              <a:spcAft>
                <a:spcPct val="35000"/>
              </a:spcAft>
            </a:pPr>
            <a:endParaRPr lang="fr-FR" sz="1400" kern="1200"/>
          </a:p>
        </p:txBody>
      </p:sp>
      <p:sp>
        <p:nvSpPr>
          <p:cNvPr id="14" name="Freeform 13"/>
          <p:cNvSpPr/>
          <p:nvPr/>
        </p:nvSpPr>
        <p:spPr>
          <a:xfrm>
            <a:off x="4502862" y="3060611"/>
            <a:ext cx="1471218" cy="1120934"/>
          </a:xfrm>
          <a:custGeom>
            <a:avLst/>
            <a:gdLst>
              <a:gd name="connsiteX0" fmla="*/ 0 w 1412903"/>
              <a:gd name="connsiteY0" fmla="*/ 706452 h 1412903"/>
              <a:gd name="connsiteX1" fmla="*/ 706452 w 1412903"/>
              <a:gd name="connsiteY1" fmla="*/ 0 h 1412903"/>
              <a:gd name="connsiteX2" fmla="*/ 1412904 w 1412903"/>
              <a:gd name="connsiteY2" fmla="*/ 706452 h 1412903"/>
              <a:gd name="connsiteX3" fmla="*/ 706452 w 1412903"/>
              <a:gd name="connsiteY3" fmla="*/ 1412904 h 1412903"/>
              <a:gd name="connsiteX4" fmla="*/ 0 w 1412903"/>
              <a:gd name="connsiteY4" fmla="*/ 706452 h 14129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12903" h="1412903">
                <a:moveTo>
                  <a:pt x="0" y="706452"/>
                </a:moveTo>
                <a:cubicBezTo>
                  <a:pt x="0" y="316289"/>
                  <a:pt x="316289" y="0"/>
                  <a:pt x="706452" y="0"/>
                </a:cubicBezTo>
                <a:cubicBezTo>
                  <a:pt x="1096615" y="0"/>
                  <a:pt x="1412904" y="316289"/>
                  <a:pt x="1412904" y="706452"/>
                </a:cubicBezTo>
                <a:cubicBezTo>
                  <a:pt x="1412904" y="1096615"/>
                  <a:pt x="1096615" y="1412904"/>
                  <a:pt x="706452" y="1412904"/>
                </a:cubicBezTo>
                <a:cubicBezTo>
                  <a:pt x="316289" y="1412904"/>
                  <a:pt x="0" y="1096615"/>
                  <a:pt x="0" y="706452"/>
                </a:cubicBezTo>
                <a:close/>
              </a:path>
            </a:pathLst>
          </a:custGeom>
        </p:spPr>
        <p:style>
          <a:lnRef idx="0">
            <a:schemeClr val="accent5">
              <a:shade val="80000"/>
              <a:hueOff val="0"/>
              <a:satOff val="0"/>
              <a:lumOff val="0"/>
              <a:alphaOff val="0"/>
            </a:schemeClr>
          </a:lnRef>
          <a:fillRef idx="3">
            <a:schemeClr val="lt1">
              <a:hueOff val="0"/>
              <a:satOff val="0"/>
              <a:lumOff val="0"/>
              <a:alphaOff val="0"/>
            </a:schemeClr>
          </a:fillRef>
          <a:effectRef idx="3">
            <a:schemeClr val="lt1">
              <a:hueOff val="0"/>
              <a:satOff val="0"/>
              <a:lumOff val="0"/>
              <a:alphaOff val="0"/>
            </a:schemeClr>
          </a:effectRef>
          <a:fontRef idx="minor">
            <a:schemeClr val="dk1">
              <a:hueOff val="0"/>
              <a:satOff val="0"/>
              <a:lumOff val="0"/>
              <a:alphaOff val="0"/>
            </a:schemeClr>
          </a:fontRef>
        </p:style>
        <p:txBody>
          <a:bodyPr spcFirstLastPara="0" vert="horz" wrap="square" lIns="228505" tIns="228505" rIns="228505" bIns="228505" numCol="1" spcCol="1270" anchor="ctr" anchorCtr="0">
            <a:noAutofit/>
          </a:bodyPr>
          <a:lstStyle/>
          <a:p>
            <a:pPr lvl="0" algn="ctr" defTabSz="755650">
              <a:lnSpc>
                <a:spcPct val="90000"/>
              </a:lnSpc>
              <a:spcBef>
                <a:spcPct val="0"/>
              </a:spcBef>
              <a:spcAft>
                <a:spcPct val="35000"/>
              </a:spcAft>
            </a:pPr>
            <a:r>
              <a:rPr lang="fr-FR" sz="1700" b="1" i="1" kern="1200" smtClean="0"/>
              <a:t>Spectrale</a:t>
            </a:r>
            <a:endParaRPr lang="fr-FR" sz="1700" kern="1200" dirty="0"/>
          </a:p>
        </p:txBody>
      </p:sp>
      <p:sp>
        <p:nvSpPr>
          <p:cNvPr id="15" name="Freeform 14"/>
          <p:cNvSpPr/>
          <p:nvPr/>
        </p:nvSpPr>
        <p:spPr>
          <a:xfrm rot="5400000">
            <a:off x="3060411" y="4148758"/>
            <a:ext cx="237482" cy="500214"/>
          </a:xfrm>
          <a:custGeom>
            <a:avLst/>
            <a:gdLst>
              <a:gd name="connsiteX0" fmla="*/ 0 w 299339"/>
              <a:gd name="connsiteY0" fmla="*/ 96077 h 480387"/>
              <a:gd name="connsiteX1" fmla="*/ 149670 w 299339"/>
              <a:gd name="connsiteY1" fmla="*/ 96077 h 480387"/>
              <a:gd name="connsiteX2" fmla="*/ 149670 w 299339"/>
              <a:gd name="connsiteY2" fmla="*/ 0 h 480387"/>
              <a:gd name="connsiteX3" fmla="*/ 299339 w 299339"/>
              <a:gd name="connsiteY3" fmla="*/ 240194 h 480387"/>
              <a:gd name="connsiteX4" fmla="*/ 149670 w 299339"/>
              <a:gd name="connsiteY4" fmla="*/ 480387 h 480387"/>
              <a:gd name="connsiteX5" fmla="*/ 149670 w 299339"/>
              <a:gd name="connsiteY5" fmla="*/ 384310 h 480387"/>
              <a:gd name="connsiteX6" fmla="*/ 0 w 299339"/>
              <a:gd name="connsiteY6" fmla="*/ 384310 h 480387"/>
              <a:gd name="connsiteX7" fmla="*/ 0 w 299339"/>
              <a:gd name="connsiteY7" fmla="*/ 96077 h 4803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99339" h="480387">
                <a:moveTo>
                  <a:pt x="0" y="96077"/>
                </a:moveTo>
                <a:lnTo>
                  <a:pt x="149670" y="96077"/>
                </a:lnTo>
                <a:lnTo>
                  <a:pt x="149670" y="0"/>
                </a:lnTo>
                <a:lnTo>
                  <a:pt x="299339" y="240194"/>
                </a:lnTo>
                <a:lnTo>
                  <a:pt x="149670" y="480387"/>
                </a:lnTo>
                <a:lnTo>
                  <a:pt x="149670" y="384310"/>
                </a:lnTo>
                <a:lnTo>
                  <a:pt x="0" y="384310"/>
                </a:lnTo>
                <a:lnTo>
                  <a:pt x="0" y="96077"/>
                </a:lnTo>
                <a:close/>
              </a:path>
            </a:pathLst>
          </a:custGeom>
        </p:spPr>
        <p:style>
          <a:lnRef idx="0">
            <a:schemeClr val="accent5">
              <a:tint val="60000"/>
              <a:hueOff val="0"/>
              <a:satOff val="0"/>
              <a:lumOff val="0"/>
              <a:alphaOff val="0"/>
            </a:schemeClr>
          </a:lnRef>
          <a:fillRef idx="3">
            <a:schemeClr val="accent5">
              <a:tint val="60000"/>
              <a:hueOff val="0"/>
              <a:satOff val="0"/>
              <a:lumOff val="0"/>
              <a:alphaOff val="0"/>
            </a:schemeClr>
          </a:fillRef>
          <a:effectRef idx="3">
            <a:schemeClr val="accent5">
              <a:tint val="60000"/>
              <a:hueOff val="0"/>
              <a:satOff val="0"/>
              <a:lumOff val="0"/>
              <a:alphaOff val="0"/>
            </a:schemeClr>
          </a:effectRef>
          <a:fontRef idx="minor">
            <a:schemeClr val="dk1">
              <a:hueOff val="0"/>
              <a:satOff val="0"/>
              <a:lumOff val="0"/>
              <a:alphaOff val="0"/>
            </a:schemeClr>
          </a:fontRef>
        </p:style>
        <p:txBody>
          <a:bodyPr spcFirstLastPara="0" vert="horz" wrap="square" lIns="0" tIns="96076" rIns="89802" bIns="96078" numCol="1" spcCol="1270" anchor="ctr" anchorCtr="0">
            <a:noAutofit/>
          </a:bodyPr>
          <a:lstStyle/>
          <a:p>
            <a:pPr lvl="0" algn="ctr" defTabSz="622300">
              <a:lnSpc>
                <a:spcPct val="90000"/>
              </a:lnSpc>
              <a:spcBef>
                <a:spcPct val="0"/>
              </a:spcBef>
              <a:spcAft>
                <a:spcPct val="35000"/>
              </a:spcAft>
            </a:pPr>
            <a:endParaRPr lang="fr-FR" sz="1400" kern="1200"/>
          </a:p>
        </p:txBody>
      </p:sp>
      <p:sp>
        <p:nvSpPr>
          <p:cNvPr id="16" name="Freeform 15"/>
          <p:cNvSpPr/>
          <p:nvPr/>
        </p:nvSpPr>
        <p:spPr>
          <a:xfrm>
            <a:off x="2443543" y="4629626"/>
            <a:ext cx="1471218" cy="1120934"/>
          </a:xfrm>
          <a:custGeom>
            <a:avLst/>
            <a:gdLst>
              <a:gd name="connsiteX0" fmla="*/ 0 w 1412903"/>
              <a:gd name="connsiteY0" fmla="*/ 706452 h 1412903"/>
              <a:gd name="connsiteX1" fmla="*/ 706452 w 1412903"/>
              <a:gd name="connsiteY1" fmla="*/ 0 h 1412903"/>
              <a:gd name="connsiteX2" fmla="*/ 1412904 w 1412903"/>
              <a:gd name="connsiteY2" fmla="*/ 706452 h 1412903"/>
              <a:gd name="connsiteX3" fmla="*/ 706452 w 1412903"/>
              <a:gd name="connsiteY3" fmla="*/ 1412904 h 1412903"/>
              <a:gd name="connsiteX4" fmla="*/ 0 w 1412903"/>
              <a:gd name="connsiteY4" fmla="*/ 706452 h 14129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12903" h="1412903">
                <a:moveTo>
                  <a:pt x="0" y="706452"/>
                </a:moveTo>
                <a:cubicBezTo>
                  <a:pt x="0" y="316289"/>
                  <a:pt x="316289" y="0"/>
                  <a:pt x="706452" y="0"/>
                </a:cubicBezTo>
                <a:cubicBezTo>
                  <a:pt x="1096615" y="0"/>
                  <a:pt x="1412904" y="316289"/>
                  <a:pt x="1412904" y="706452"/>
                </a:cubicBezTo>
                <a:cubicBezTo>
                  <a:pt x="1412904" y="1096615"/>
                  <a:pt x="1096615" y="1412904"/>
                  <a:pt x="706452" y="1412904"/>
                </a:cubicBezTo>
                <a:cubicBezTo>
                  <a:pt x="316289" y="1412904"/>
                  <a:pt x="0" y="1096615"/>
                  <a:pt x="0" y="706452"/>
                </a:cubicBezTo>
                <a:close/>
              </a:path>
            </a:pathLst>
          </a:custGeom>
        </p:spPr>
        <p:style>
          <a:lnRef idx="0">
            <a:schemeClr val="accent5">
              <a:shade val="80000"/>
              <a:hueOff val="0"/>
              <a:satOff val="0"/>
              <a:lumOff val="0"/>
              <a:alphaOff val="0"/>
            </a:schemeClr>
          </a:lnRef>
          <a:fillRef idx="3">
            <a:schemeClr val="lt1">
              <a:hueOff val="0"/>
              <a:satOff val="0"/>
              <a:lumOff val="0"/>
              <a:alphaOff val="0"/>
            </a:schemeClr>
          </a:fillRef>
          <a:effectRef idx="3">
            <a:schemeClr val="lt1">
              <a:hueOff val="0"/>
              <a:satOff val="0"/>
              <a:lumOff val="0"/>
              <a:alphaOff val="0"/>
            </a:schemeClr>
          </a:effectRef>
          <a:fontRef idx="minor">
            <a:schemeClr val="dk1">
              <a:hueOff val="0"/>
              <a:satOff val="0"/>
              <a:lumOff val="0"/>
              <a:alphaOff val="0"/>
            </a:schemeClr>
          </a:fontRef>
        </p:style>
        <p:txBody>
          <a:bodyPr spcFirstLastPara="0" vert="horz" wrap="square" lIns="228505" tIns="228505" rIns="228505" bIns="228505" numCol="1" spcCol="1270" anchor="ctr" anchorCtr="0">
            <a:noAutofit/>
          </a:bodyPr>
          <a:lstStyle/>
          <a:p>
            <a:pPr lvl="0" algn="ctr" defTabSz="755650">
              <a:lnSpc>
                <a:spcPct val="90000"/>
              </a:lnSpc>
              <a:spcBef>
                <a:spcPct val="0"/>
              </a:spcBef>
              <a:spcAft>
                <a:spcPct val="35000"/>
              </a:spcAft>
            </a:pPr>
            <a:r>
              <a:rPr lang="fr-FR" sz="1700" b="1" i="1" kern="1200" dirty="0" smtClean="0"/>
              <a:t>Finite Difference</a:t>
            </a:r>
            <a:endParaRPr lang="fr-FR" sz="1700" kern="1200" dirty="0"/>
          </a:p>
        </p:txBody>
      </p:sp>
      <p:sp>
        <p:nvSpPr>
          <p:cNvPr id="17" name="Freeform 16"/>
          <p:cNvSpPr/>
          <p:nvPr/>
        </p:nvSpPr>
        <p:spPr>
          <a:xfrm>
            <a:off x="2002466" y="3430519"/>
            <a:ext cx="311694" cy="381118"/>
          </a:xfrm>
          <a:custGeom>
            <a:avLst/>
            <a:gdLst>
              <a:gd name="connsiteX0" fmla="*/ 0 w 299339"/>
              <a:gd name="connsiteY0" fmla="*/ 96077 h 480387"/>
              <a:gd name="connsiteX1" fmla="*/ 149670 w 299339"/>
              <a:gd name="connsiteY1" fmla="*/ 96077 h 480387"/>
              <a:gd name="connsiteX2" fmla="*/ 149670 w 299339"/>
              <a:gd name="connsiteY2" fmla="*/ 0 h 480387"/>
              <a:gd name="connsiteX3" fmla="*/ 299339 w 299339"/>
              <a:gd name="connsiteY3" fmla="*/ 240194 h 480387"/>
              <a:gd name="connsiteX4" fmla="*/ 149670 w 299339"/>
              <a:gd name="connsiteY4" fmla="*/ 480387 h 480387"/>
              <a:gd name="connsiteX5" fmla="*/ 149670 w 299339"/>
              <a:gd name="connsiteY5" fmla="*/ 384310 h 480387"/>
              <a:gd name="connsiteX6" fmla="*/ 0 w 299339"/>
              <a:gd name="connsiteY6" fmla="*/ 384310 h 480387"/>
              <a:gd name="connsiteX7" fmla="*/ 0 w 299339"/>
              <a:gd name="connsiteY7" fmla="*/ 96077 h 4803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99339" h="480387">
                <a:moveTo>
                  <a:pt x="299339" y="384310"/>
                </a:moveTo>
                <a:lnTo>
                  <a:pt x="149669" y="384310"/>
                </a:lnTo>
                <a:lnTo>
                  <a:pt x="149669" y="480387"/>
                </a:lnTo>
                <a:lnTo>
                  <a:pt x="0" y="240193"/>
                </a:lnTo>
                <a:lnTo>
                  <a:pt x="149669" y="0"/>
                </a:lnTo>
                <a:lnTo>
                  <a:pt x="149669" y="96077"/>
                </a:lnTo>
                <a:lnTo>
                  <a:pt x="299339" y="96077"/>
                </a:lnTo>
                <a:lnTo>
                  <a:pt x="299339" y="384310"/>
                </a:lnTo>
                <a:close/>
              </a:path>
            </a:pathLst>
          </a:custGeom>
        </p:spPr>
        <p:style>
          <a:lnRef idx="0">
            <a:schemeClr val="accent5">
              <a:tint val="60000"/>
              <a:hueOff val="0"/>
              <a:satOff val="0"/>
              <a:lumOff val="0"/>
              <a:alphaOff val="0"/>
            </a:schemeClr>
          </a:lnRef>
          <a:fillRef idx="3">
            <a:schemeClr val="accent5">
              <a:tint val="60000"/>
              <a:hueOff val="0"/>
              <a:satOff val="0"/>
              <a:lumOff val="0"/>
              <a:alphaOff val="0"/>
            </a:schemeClr>
          </a:fillRef>
          <a:effectRef idx="3">
            <a:schemeClr val="accent5">
              <a:tint val="60000"/>
              <a:hueOff val="0"/>
              <a:satOff val="0"/>
              <a:lumOff val="0"/>
              <a:alphaOff val="0"/>
            </a:schemeClr>
          </a:effectRef>
          <a:fontRef idx="minor">
            <a:schemeClr val="dk1">
              <a:hueOff val="0"/>
              <a:satOff val="0"/>
              <a:lumOff val="0"/>
              <a:alphaOff val="0"/>
            </a:schemeClr>
          </a:fontRef>
        </p:style>
        <p:txBody>
          <a:bodyPr spcFirstLastPara="0" vert="horz" wrap="square" lIns="89802" tIns="96078" rIns="0" bIns="96077" numCol="1" spcCol="1270" anchor="ctr" anchorCtr="0">
            <a:noAutofit/>
          </a:bodyPr>
          <a:lstStyle/>
          <a:p>
            <a:pPr lvl="0" algn="ctr" defTabSz="622300">
              <a:lnSpc>
                <a:spcPct val="90000"/>
              </a:lnSpc>
              <a:spcBef>
                <a:spcPct val="0"/>
              </a:spcBef>
              <a:spcAft>
                <a:spcPct val="35000"/>
              </a:spcAft>
            </a:pPr>
            <a:endParaRPr lang="fr-FR" sz="1400" kern="1200"/>
          </a:p>
        </p:txBody>
      </p:sp>
      <p:sp>
        <p:nvSpPr>
          <p:cNvPr id="18" name="Freeform 17"/>
          <p:cNvSpPr/>
          <p:nvPr/>
        </p:nvSpPr>
        <p:spPr>
          <a:xfrm>
            <a:off x="384223" y="3060611"/>
            <a:ext cx="1471218" cy="1120934"/>
          </a:xfrm>
          <a:custGeom>
            <a:avLst/>
            <a:gdLst>
              <a:gd name="connsiteX0" fmla="*/ 0 w 1412903"/>
              <a:gd name="connsiteY0" fmla="*/ 706452 h 1412903"/>
              <a:gd name="connsiteX1" fmla="*/ 706452 w 1412903"/>
              <a:gd name="connsiteY1" fmla="*/ 0 h 1412903"/>
              <a:gd name="connsiteX2" fmla="*/ 1412904 w 1412903"/>
              <a:gd name="connsiteY2" fmla="*/ 706452 h 1412903"/>
              <a:gd name="connsiteX3" fmla="*/ 706452 w 1412903"/>
              <a:gd name="connsiteY3" fmla="*/ 1412904 h 1412903"/>
              <a:gd name="connsiteX4" fmla="*/ 0 w 1412903"/>
              <a:gd name="connsiteY4" fmla="*/ 706452 h 14129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12903" h="1412903">
                <a:moveTo>
                  <a:pt x="0" y="706452"/>
                </a:moveTo>
                <a:cubicBezTo>
                  <a:pt x="0" y="316289"/>
                  <a:pt x="316289" y="0"/>
                  <a:pt x="706452" y="0"/>
                </a:cubicBezTo>
                <a:cubicBezTo>
                  <a:pt x="1096615" y="0"/>
                  <a:pt x="1412904" y="316289"/>
                  <a:pt x="1412904" y="706452"/>
                </a:cubicBezTo>
                <a:cubicBezTo>
                  <a:pt x="1412904" y="1096615"/>
                  <a:pt x="1096615" y="1412904"/>
                  <a:pt x="706452" y="1412904"/>
                </a:cubicBezTo>
                <a:cubicBezTo>
                  <a:pt x="316289" y="1412904"/>
                  <a:pt x="0" y="1096615"/>
                  <a:pt x="0" y="706452"/>
                </a:cubicBezTo>
                <a:close/>
              </a:path>
            </a:pathLst>
          </a:custGeom>
        </p:spPr>
        <p:style>
          <a:lnRef idx="0">
            <a:schemeClr val="accent5">
              <a:shade val="80000"/>
              <a:hueOff val="0"/>
              <a:satOff val="0"/>
              <a:lumOff val="0"/>
              <a:alphaOff val="0"/>
            </a:schemeClr>
          </a:lnRef>
          <a:fillRef idx="3">
            <a:schemeClr val="lt1">
              <a:hueOff val="0"/>
              <a:satOff val="0"/>
              <a:lumOff val="0"/>
              <a:alphaOff val="0"/>
            </a:schemeClr>
          </a:fillRef>
          <a:effectRef idx="3">
            <a:schemeClr val="lt1">
              <a:hueOff val="0"/>
              <a:satOff val="0"/>
              <a:lumOff val="0"/>
              <a:alphaOff val="0"/>
            </a:schemeClr>
          </a:effectRef>
          <a:fontRef idx="minor">
            <a:schemeClr val="dk1">
              <a:hueOff val="0"/>
              <a:satOff val="0"/>
              <a:lumOff val="0"/>
              <a:alphaOff val="0"/>
            </a:schemeClr>
          </a:fontRef>
        </p:style>
        <p:txBody>
          <a:bodyPr spcFirstLastPara="0" vert="horz" wrap="square" lIns="228505" tIns="228505" rIns="228505" bIns="228505" numCol="1" spcCol="1270" anchor="ctr" anchorCtr="0">
            <a:noAutofit/>
          </a:bodyPr>
          <a:lstStyle/>
          <a:p>
            <a:pPr lvl="0" algn="ctr" defTabSz="755650">
              <a:lnSpc>
                <a:spcPct val="90000"/>
              </a:lnSpc>
              <a:spcBef>
                <a:spcPct val="0"/>
              </a:spcBef>
              <a:spcAft>
                <a:spcPct val="35000"/>
              </a:spcAft>
            </a:pPr>
            <a:r>
              <a:rPr lang="fr-FR" sz="1700" b="1" i="1" kern="1200" smtClean="0"/>
              <a:t>Finite volume</a:t>
            </a:r>
            <a:endParaRPr lang="fr-FR" sz="1700" kern="1200" dirty="0"/>
          </a:p>
        </p:txBody>
      </p:sp>
      <p:sp>
        <p:nvSpPr>
          <p:cNvPr id="19" name="Espace réservé du numéro de diapositive 18"/>
          <p:cNvSpPr>
            <a:spLocks noGrp="1"/>
          </p:cNvSpPr>
          <p:nvPr>
            <p:ph type="sldNum" sz="quarter" idx="12"/>
          </p:nvPr>
        </p:nvSpPr>
        <p:spPr>
          <a:xfrm>
            <a:off x="9098280" y="6315710"/>
            <a:ext cx="2743200" cy="365125"/>
          </a:xfrm>
        </p:spPr>
        <p:txBody>
          <a:bodyPr/>
          <a:lstStyle/>
          <a:p>
            <a:fld id="{4FAB73BC-B049-4115-A692-8D63A059BFB8}" type="slidenum">
              <a:rPr lang="en-US" sz="1400" b="1" smtClean="0">
                <a:solidFill>
                  <a:schemeClr val="tx1"/>
                </a:solidFill>
                <a:latin typeface="Times New Roman" panose="02020603050405020304" pitchFamily="18" charset="0"/>
                <a:cs typeface="Times New Roman" panose="02020603050405020304" pitchFamily="18" charset="0"/>
              </a:rPr>
              <a:t>8</a:t>
            </a:fld>
            <a:endParaRPr lang="en-US" sz="1400" b="1" dirty="0">
              <a:solidFill>
                <a:schemeClr val="tx1"/>
              </a:solidFill>
              <a:latin typeface="Times New Roman" panose="02020603050405020304" pitchFamily="18" charset="0"/>
              <a:cs typeface="Times New Roman" panose="02020603050405020304" pitchFamily="18" charset="0"/>
            </a:endParaRPr>
          </a:p>
        </p:txBody>
      </p:sp>
      <p:sp>
        <p:nvSpPr>
          <p:cNvPr id="8" name="Date Placeholder 7"/>
          <p:cNvSpPr>
            <a:spLocks noGrp="1"/>
          </p:cNvSpPr>
          <p:nvPr>
            <p:ph type="dt" sz="half" idx="10"/>
          </p:nvPr>
        </p:nvSpPr>
        <p:spPr>
          <a:xfrm>
            <a:off x="340360" y="6336030"/>
            <a:ext cx="2743200" cy="365125"/>
          </a:xfrm>
        </p:spPr>
        <p:txBody>
          <a:bodyPr/>
          <a:lstStyle/>
          <a:p>
            <a:fld id="{B7F1408A-D1DF-4404-A74A-DFF5932233B8}" type="datetime1">
              <a:rPr lang="en-US" sz="1400" b="1" smtClean="0">
                <a:solidFill>
                  <a:schemeClr val="tx1"/>
                </a:solidFill>
                <a:latin typeface="Times New Roman" panose="02020603050405020304" pitchFamily="18" charset="0"/>
                <a:cs typeface="Times New Roman" panose="02020603050405020304" pitchFamily="18" charset="0"/>
              </a:rPr>
              <a:t>9/15/2025</a:t>
            </a:fld>
            <a:endParaRPr lang="en-US" sz="1400"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14458939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path" presetSubtype="0" accel="50000" decel="50000" fill="hold" grpId="0" nodeType="afterEffect">
                                  <p:stCondLst>
                                    <p:cond delay="0"/>
                                  </p:stCondLst>
                                  <p:childTnLst>
                                    <p:animMotion origin="layout" path="M 2.91667E-6 -2.96296E-6 L 0.4125 -0.2493 " pathEditMode="relative" rAng="0" ptsTypes="AA">
                                      <p:cBhvr>
                                        <p:cTn id="6" dur="2000" fill="hold"/>
                                        <p:tgtEl>
                                          <p:spTgt spid="16"/>
                                        </p:tgtEl>
                                        <p:attrNameLst>
                                          <p:attrName>ppt_x</p:attrName>
                                          <p:attrName>ppt_y</p:attrName>
                                        </p:attrNameLst>
                                      </p:cBhvr>
                                      <p:rCtr x="20625" y="-12477"/>
                                    </p:animMotion>
                                  </p:childTnLst>
                                </p:cTn>
                              </p:par>
                              <p:par>
                                <p:cTn id="7" presetID="6" presetClass="emph" presetSubtype="0" fill="hold" grpId="1" nodeType="withEffect">
                                  <p:stCondLst>
                                    <p:cond delay="0"/>
                                  </p:stCondLst>
                                  <p:childTnLst>
                                    <p:animScale>
                                      <p:cBhvr>
                                        <p:cTn id="8" dur="2000" fill="hold"/>
                                        <p:tgtEl>
                                          <p:spTgt spid="16"/>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6" grpId="1"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p:cNvPicPr>
            <a:picLocks noChangeAspect="1"/>
          </p:cNvPicPr>
          <p:nvPr/>
        </p:nvPicPr>
        <p:blipFill>
          <a:blip r:embed="rId2"/>
          <a:stretch>
            <a:fillRect/>
          </a:stretch>
        </p:blipFill>
        <p:spPr>
          <a:xfrm>
            <a:off x="0" y="0"/>
            <a:ext cx="442671" cy="499915"/>
          </a:xfrm>
          <a:prstGeom prst="rect">
            <a:avLst/>
          </a:prstGeom>
        </p:spPr>
      </p:pic>
      <p:sp>
        <p:nvSpPr>
          <p:cNvPr id="5" name="Hexagone 4"/>
          <p:cNvSpPr/>
          <p:nvPr/>
        </p:nvSpPr>
        <p:spPr>
          <a:xfrm>
            <a:off x="466155" y="35476"/>
            <a:ext cx="440430" cy="344101"/>
          </a:xfrm>
          <a:prstGeom prst="hexagon">
            <a:avLst>
              <a:gd name="adj" fmla="val 27531"/>
              <a:gd name="vf" fmla="val 115470"/>
            </a:avLst>
          </a:prstGeom>
          <a:solidFill>
            <a:schemeClr val="accent5">
              <a:lumMod val="50000"/>
            </a:schemeClr>
          </a:solidFill>
          <a:ln>
            <a:noFill/>
          </a:ln>
        </p:spPr>
        <p:style>
          <a:lnRef idx="2">
            <a:schemeClr val="accent1">
              <a:shade val="50000"/>
            </a:schemeClr>
          </a:lnRef>
          <a:fillRef idx="1003">
            <a:schemeClr val="dk2"/>
          </a:fillRef>
          <a:effectRef idx="0">
            <a:schemeClr val="accent1"/>
          </a:effectRef>
          <a:fontRef idx="minor">
            <a:schemeClr val="lt1"/>
          </a:fontRef>
        </p:style>
        <p:txBody>
          <a:bodyPr rtlCol="0" anchor="ctr"/>
          <a:lstStyle/>
          <a:p>
            <a:pPr algn="ctr"/>
            <a:r>
              <a:rPr lang="fr-FR" b="1" dirty="0"/>
              <a:t>2</a:t>
            </a:r>
          </a:p>
        </p:txBody>
      </p:sp>
      <p:sp>
        <p:nvSpPr>
          <p:cNvPr id="6" name="Hexagone 5"/>
          <p:cNvSpPr/>
          <p:nvPr/>
        </p:nvSpPr>
        <p:spPr>
          <a:xfrm>
            <a:off x="930069" y="35476"/>
            <a:ext cx="468885" cy="344101"/>
          </a:xfrm>
          <a:prstGeom prst="hexagon">
            <a:avLst>
              <a:gd name="adj" fmla="val 27531"/>
              <a:gd name="vf" fmla="val 115470"/>
            </a:avLst>
          </a:prstGeom>
          <a:solidFill>
            <a:srgbClr val="7030A0"/>
          </a:solidFill>
          <a:ln>
            <a:noFill/>
          </a:ln>
        </p:spPr>
        <p:style>
          <a:lnRef idx="2">
            <a:schemeClr val="accent1">
              <a:shade val="50000"/>
            </a:schemeClr>
          </a:lnRef>
          <a:fillRef idx="1003">
            <a:schemeClr val="dk2"/>
          </a:fillRef>
          <a:effectRef idx="0">
            <a:schemeClr val="accent1"/>
          </a:effectRef>
          <a:fontRef idx="minor">
            <a:schemeClr val="lt1"/>
          </a:fontRef>
        </p:style>
        <p:txBody>
          <a:bodyPr rtlCol="0" anchor="ctr"/>
          <a:lstStyle/>
          <a:p>
            <a:pPr algn="ctr"/>
            <a:r>
              <a:rPr lang="fr-FR" b="1" dirty="0"/>
              <a:t>3</a:t>
            </a:r>
          </a:p>
        </p:txBody>
      </p:sp>
      <p:sp>
        <p:nvSpPr>
          <p:cNvPr id="7" name="Rectangle 6"/>
          <p:cNvSpPr/>
          <p:nvPr/>
        </p:nvSpPr>
        <p:spPr>
          <a:xfrm>
            <a:off x="1329312" y="35476"/>
            <a:ext cx="5427087" cy="3441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3200" b="1" dirty="0" smtClean="0">
                <a:solidFill>
                  <a:srgbClr val="7030A0"/>
                </a:solidFill>
                <a:latin typeface="Times New Roman" panose="02020603050405020304" pitchFamily="18" charset="0"/>
                <a:cs typeface="Times New Roman" panose="02020603050405020304" pitchFamily="18" charset="0"/>
              </a:rPr>
              <a:t>NUMERICAL METHOD </a:t>
            </a:r>
            <a:r>
              <a:rPr lang="fr-FR" b="1" dirty="0" smtClean="0">
                <a:latin typeface="Times New Roman" panose="02020603050405020304" pitchFamily="18" charset="0"/>
                <a:cs typeface="Times New Roman" panose="02020603050405020304" pitchFamily="18" charset="0"/>
              </a:rPr>
              <a:t>h</a:t>
            </a:r>
            <a:endParaRPr lang="fr-FR" b="1" dirty="0">
              <a:latin typeface="Times New Roman" panose="02020603050405020304" pitchFamily="18" charset="0"/>
              <a:cs typeface="Times New Roman" panose="02020603050405020304" pitchFamily="18" charset="0"/>
            </a:endParaRPr>
          </a:p>
        </p:txBody>
      </p:sp>
      <p:sp>
        <p:nvSpPr>
          <p:cNvPr id="2" name="Rectangle avec coin arrondi 1"/>
          <p:cNvSpPr/>
          <p:nvPr/>
        </p:nvSpPr>
        <p:spPr>
          <a:xfrm>
            <a:off x="295830" y="763600"/>
            <a:ext cx="1926161" cy="384048"/>
          </a:xfrm>
          <a:prstGeom prst="round1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gn="ctr">
              <a:buFont typeface="Wingdings" panose="05000000000000000000" pitchFamily="2" charset="2"/>
              <a:buChar char="v"/>
            </a:pPr>
            <a:r>
              <a:rPr lang="fr-FR" b="1" dirty="0" smtClean="0">
                <a:solidFill>
                  <a:schemeClr val="tx1"/>
                </a:solidFill>
                <a:latin typeface="Times New Roman" panose="02020603050405020304" pitchFamily="18" charset="0"/>
                <a:ea typeface="Cambria" panose="02040503050406030204" pitchFamily="18" charset="0"/>
                <a:cs typeface="Times New Roman" panose="02020603050405020304" pitchFamily="18" charset="0"/>
              </a:rPr>
              <a:t>Validation </a:t>
            </a:r>
            <a:endParaRPr lang="fr-FR" b="1" dirty="0">
              <a:solidFill>
                <a:schemeClr val="tx1"/>
              </a:solidFill>
              <a:latin typeface="Times New Roman" panose="02020603050405020304" pitchFamily="18" charset="0"/>
              <a:ea typeface="Cambria" panose="02040503050406030204" pitchFamily="18" charset="0"/>
              <a:cs typeface="Times New Roman" panose="02020603050405020304" pitchFamily="18" charset="0"/>
            </a:endParaRPr>
          </a:p>
        </p:txBody>
      </p:sp>
      <p:sp>
        <p:nvSpPr>
          <p:cNvPr id="3" name="Rectangle 2"/>
          <p:cNvSpPr/>
          <p:nvPr/>
        </p:nvSpPr>
        <p:spPr>
          <a:xfrm>
            <a:off x="1491873" y="5958781"/>
            <a:ext cx="8972928" cy="338554"/>
          </a:xfrm>
          <a:prstGeom prst="rect">
            <a:avLst/>
          </a:prstGeom>
        </p:spPr>
        <p:txBody>
          <a:bodyPr wrap="square">
            <a:spAutoFit/>
          </a:bodyPr>
          <a:lstStyle/>
          <a:p>
            <a:r>
              <a:rPr lang="it-IT" sz="1600" b="1" dirty="0" smtClean="0">
                <a:latin typeface="Times New Roman" panose="02020603050405020304" pitchFamily="18" charset="0"/>
                <a:ea typeface="Cambria" panose="02040503050406030204" pitchFamily="18" charset="0"/>
                <a:cs typeface="Times New Roman" panose="02020603050405020304" pitchFamily="18" charset="0"/>
              </a:rPr>
              <a:t>Fig. 2. </a:t>
            </a:r>
            <a:r>
              <a:rPr lang="it-IT" sz="1600" dirty="0">
                <a:latin typeface="Times New Roman" panose="02020603050405020304" pitchFamily="18" charset="0"/>
                <a:ea typeface="Cambria" panose="02040503050406030204" pitchFamily="18" charset="0"/>
                <a:cs typeface="Times New Roman" panose="02020603050405020304" pitchFamily="18" charset="0"/>
              </a:rPr>
              <a:t>Graph comparison for </a:t>
            </a:r>
            <a:r>
              <a:rPr lang="it-IT" sz="1600" dirty="0" smtClean="0">
                <a:latin typeface="Times New Roman" panose="02020603050405020304" pitchFamily="18" charset="0"/>
                <a:ea typeface="Cambria" panose="02040503050406030204" pitchFamily="18" charset="0"/>
                <a:cs typeface="Times New Roman" panose="02020603050405020304" pitchFamily="18" charset="0"/>
              </a:rPr>
              <a:t>(a</a:t>
            </a:r>
            <a:r>
              <a:rPr lang="it-IT" sz="1600" dirty="0">
                <a:latin typeface="Times New Roman" panose="02020603050405020304" pitchFamily="18" charset="0"/>
                <a:ea typeface="Cambria" panose="02040503050406030204" pitchFamily="18" charset="0"/>
                <a:cs typeface="Times New Roman" panose="02020603050405020304" pitchFamily="18" charset="0"/>
              </a:rPr>
              <a:t>) non-dimensional velocity profile </a:t>
            </a:r>
            <a:r>
              <a:rPr lang="it-IT" sz="1600" dirty="0" smtClean="0">
                <a:latin typeface="Times New Roman" panose="02020603050405020304" pitchFamily="18" charset="0"/>
                <a:ea typeface="Cambria" panose="02040503050406030204" pitchFamily="18" charset="0"/>
                <a:cs typeface="Times New Roman" panose="02020603050405020304" pitchFamily="18" charset="0"/>
              </a:rPr>
              <a:t>(</a:t>
            </a:r>
            <a:r>
              <a:rPr lang="it-IT" sz="1600" dirty="0">
                <a:latin typeface="Times New Roman" panose="02020603050405020304" pitchFamily="18" charset="0"/>
                <a:ea typeface="Cambria" panose="02040503050406030204" pitchFamily="18" charset="0"/>
                <a:cs typeface="Times New Roman" panose="02020603050405020304" pitchFamily="18" charset="0"/>
              </a:rPr>
              <a:t>b) non-dimensional temperature </a:t>
            </a:r>
            <a:r>
              <a:rPr lang="it-IT" sz="1600" dirty="0" smtClean="0">
                <a:latin typeface="Times New Roman" panose="02020603050405020304" pitchFamily="18" charset="0"/>
                <a:ea typeface="Cambria" panose="02040503050406030204" pitchFamily="18" charset="0"/>
                <a:cs typeface="Times New Roman" panose="02020603050405020304" pitchFamily="18" charset="0"/>
              </a:rPr>
              <a:t>profile. </a:t>
            </a:r>
            <a:endParaRPr lang="fr-FR" sz="1600" dirty="0">
              <a:latin typeface="Times New Roman" panose="02020603050405020304" pitchFamily="18" charset="0"/>
              <a:ea typeface="Cambria" panose="02040503050406030204" pitchFamily="18" charset="0"/>
              <a:cs typeface="Times New Roman" panose="02020603050405020304" pitchFamily="18" charset="0"/>
            </a:endParaRPr>
          </a:p>
        </p:txBody>
      </p:sp>
      <p:sp>
        <p:nvSpPr>
          <p:cNvPr id="14" name="Espace réservé du numéro de diapositive 13"/>
          <p:cNvSpPr>
            <a:spLocks noGrp="1"/>
          </p:cNvSpPr>
          <p:nvPr>
            <p:ph type="sldNum" sz="quarter" idx="12"/>
          </p:nvPr>
        </p:nvSpPr>
        <p:spPr>
          <a:xfrm>
            <a:off x="9098280" y="6366510"/>
            <a:ext cx="2743200" cy="365125"/>
          </a:xfrm>
        </p:spPr>
        <p:txBody>
          <a:bodyPr/>
          <a:lstStyle/>
          <a:p>
            <a:fld id="{4FAB73BC-B049-4115-A692-8D63A059BFB8}" type="slidenum">
              <a:rPr lang="en-US" b="1" smtClean="0">
                <a:solidFill>
                  <a:schemeClr val="tx1"/>
                </a:solidFill>
                <a:latin typeface="Times New Roman" panose="02020603050405020304" pitchFamily="18" charset="0"/>
                <a:cs typeface="Times New Roman" panose="02020603050405020304" pitchFamily="18" charset="0"/>
              </a:rPr>
              <a:t>9</a:t>
            </a:fld>
            <a:endParaRPr lang="en-US" b="1" dirty="0">
              <a:solidFill>
                <a:schemeClr val="tx1"/>
              </a:solidFill>
              <a:latin typeface="Times New Roman" panose="02020603050405020304" pitchFamily="18" charset="0"/>
              <a:cs typeface="Times New Roman" panose="02020603050405020304" pitchFamily="18" charset="0"/>
            </a:endParaRPr>
          </a:p>
        </p:txBody>
      </p:sp>
      <p:sp>
        <p:nvSpPr>
          <p:cNvPr id="8" name="TextBox 7"/>
          <p:cNvSpPr txBox="1"/>
          <p:nvPr/>
        </p:nvSpPr>
        <p:spPr>
          <a:xfrm>
            <a:off x="3158080" y="5575848"/>
            <a:ext cx="588475" cy="369332"/>
          </a:xfrm>
          <a:prstGeom prst="rect">
            <a:avLst/>
          </a:prstGeom>
          <a:noFill/>
        </p:spPr>
        <p:txBody>
          <a:bodyPr wrap="square" rtlCol="0">
            <a:spAutoFit/>
          </a:bodyPr>
          <a:lstStyle/>
          <a:p>
            <a:r>
              <a:rPr lang="fr-FR" dirty="0" smtClean="0">
                <a:latin typeface="Times New Roman" panose="02020603050405020304" pitchFamily="18" charset="0"/>
                <a:ea typeface="Cambria" panose="02040503050406030204" pitchFamily="18" charset="0"/>
                <a:cs typeface="Times New Roman" panose="02020603050405020304" pitchFamily="18" charset="0"/>
              </a:rPr>
              <a:t>(a)</a:t>
            </a:r>
            <a:endParaRPr lang="fr-FR" dirty="0">
              <a:latin typeface="Times New Roman" panose="02020603050405020304" pitchFamily="18" charset="0"/>
              <a:ea typeface="Cambria" panose="02040503050406030204" pitchFamily="18" charset="0"/>
              <a:cs typeface="Times New Roman" panose="02020603050405020304" pitchFamily="18" charset="0"/>
            </a:endParaRPr>
          </a:p>
        </p:txBody>
      </p:sp>
      <p:sp>
        <p:nvSpPr>
          <p:cNvPr id="12" name="TextBox 11"/>
          <p:cNvSpPr txBox="1"/>
          <p:nvPr/>
        </p:nvSpPr>
        <p:spPr>
          <a:xfrm>
            <a:off x="8923134" y="5511742"/>
            <a:ext cx="588475" cy="369332"/>
          </a:xfrm>
          <a:prstGeom prst="rect">
            <a:avLst/>
          </a:prstGeom>
          <a:noFill/>
        </p:spPr>
        <p:txBody>
          <a:bodyPr wrap="square" rtlCol="0">
            <a:spAutoFit/>
          </a:bodyPr>
          <a:lstStyle/>
          <a:p>
            <a:r>
              <a:rPr lang="fr-FR" dirty="0" smtClean="0">
                <a:latin typeface="Times New Roman" panose="02020603050405020304" pitchFamily="18" charset="0"/>
                <a:ea typeface="Cambria" panose="02040503050406030204" pitchFamily="18" charset="0"/>
                <a:cs typeface="Times New Roman" panose="02020603050405020304" pitchFamily="18" charset="0"/>
              </a:rPr>
              <a:t>(b)</a:t>
            </a:r>
            <a:endParaRPr lang="fr-FR" dirty="0">
              <a:latin typeface="Times New Roman" panose="02020603050405020304" pitchFamily="18" charset="0"/>
              <a:ea typeface="Cambria" panose="02040503050406030204" pitchFamily="18" charset="0"/>
              <a:cs typeface="Times New Roman" panose="02020603050405020304" pitchFamily="18" charset="0"/>
            </a:endParaRPr>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77006" y="1522477"/>
            <a:ext cx="5006610" cy="396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99"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538643" y="1412340"/>
            <a:ext cx="4768981" cy="40701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Date Placeholder 8"/>
          <p:cNvSpPr>
            <a:spLocks noGrp="1"/>
          </p:cNvSpPr>
          <p:nvPr>
            <p:ph type="dt" sz="half" idx="10"/>
          </p:nvPr>
        </p:nvSpPr>
        <p:spPr>
          <a:xfrm>
            <a:off x="295830" y="6408150"/>
            <a:ext cx="2743200" cy="365125"/>
          </a:xfrm>
        </p:spPr>
        <p:txBody>
          <a:bodyPr/>
          <a:lstStyle/>
          <a:p>
            <a:fld id="{483909A7-9B55-45DF-9130-DA306141821B}" type="datetime1">
              <a:rPr lang="en-US" b="1" smtClean="0">
                <a:solidFill>
                  <a:schemeClr val="tx1"/>
                </a:solidFill>
                <a:latin typeface="Times New Roman" panose="02020603050405020304" pitchFamily="18" charset="0"/>
                <a:cs typeface="Times New Roman" panose="02020603050405020304" pitchFamily="18" charset="0"/>
              </a:rPr>
              <a:t>9/15/2025</a:t>
            </a:fld>
            <a:endParaRPr lang="en-US"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50023927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IMING" val="|3.2|2.2|1.9|2.1|2.2"/>
</p:tagLst>
</file>

<file path=ppt/tags/tag2.xml><?xml version="1.0" encoding="utf-8"?>
<p:tagLst xmlns:a="http://schemas.openxmlformats.org/drawingml/2006/main" xmlns:r="http://schemas.openxmlformats.org/officeDocument/2006/relationships" xmlns:p="http://schemas.openxmlformats.org/presentationml/2006/main">
  <p:tag name="TIMING" val="|53.9|1.8"/>
</p:tagLst>
</file>

<file path=ppt/tags/tag3.xml><?xml version="1.0" encoding="utf-8"?>
<p:tagLst xmlns:a="http://schemas.openxmlformats.org/drawingml/2006/main" xmlns:r="http://schemas.openxmlformats.org/officeDocument/2006/relationships" xmlns:p="http://schemas.openxmlformats.org/presentationml/2006/main">
  <p:tag name="TIMING" val="|2.1|16.4"/>
</p:tagLst>
</file>

<file path=ppt/tags/tag4.xml><?xml version="1.0" encoding="utf-8"?>
<p:tagLst xmlns:a="http://schemas.openxmlformats.org/drawingml/2006/main" xmlns:r="http://schemas.openxmlformats.org/officeDocument/2006/relationships" xmlns:p="http://schemas.openxmlformats.org/presentationml/2006/main">
  <p:tag name="TIMING" val="|29.2|0.5|3.5"/>
</p:tagLst>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5099</TotalTime>
  <Words>517</Words>
  <Application>Microsoft Office PowerPoint</Application>
  <PresentationFormat>Custom</PresentationFormat>
  <Paragraphs>121</Paragraphs>
  <Slides>13</Slides>
  <Notes>1</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13</vt:i4>
      </vt:variant>
    </vt:vector>
  </HeadingPairs>
  <TitlesOfParts>
    <vt:vector size="15" baseType="lpstr">
      <vt:lpstr>Thème Office</vt:lpstr>
      <vt:lpstr>Equation</vt:lpstr>
      <vt:lpstr>PowerPoint Presentation</vt:lpstr>
      <vt:lpstr>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Thank you for your attention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mon pc</dc:creator>
  <cp:lastModifiedBy>poste</cp:lastModifiedBy>
  <cp:revision>157</cp:revision>
  <dcterms:created xsi:type="dcterms:W3CDTF">2024-10-09T14:01:44Z</dcterms:created>
  <dcterms:modified xsi:type="dcterms:W3CDTF">2025-09-15T18:59:30Z</dcterms:modified>
</cp:coreProperties>
</file>