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60" r:id="rId3"/>
    <p:sldId id="257" r:id="rId4"/>
    <p:sldId id="258" r:id="rId5"/>
    <p:sldId id="306" r:id="rId6"/>
    <p:sldId id="324" r:id="rId7"/>
    <p:sldId id="312" r:id="rId8"/>
    <p:sldId id="326" r:id="rId9"/>
    <p:sldId id="327" r:id="rId10"/>
    <p:sldId id="325" r:id="rId11"/>
    <p:sldId id="354" r:id="rId12"/>
    <p:sldId id="315" r:id="rId13"/>
    <p:sldId id="316" r:id="rId14"/>
    <p:sldId id="330" r:id="rId15"/>
    <p:sldId id="331" r:id="rId16"/>
    <p:sldId id="322" r:id="rId17"/>
    <p:sldId id="332" r:id="rId18"/>
    <p:sldId id="319" r:id="rId19"/>
    <p:sldId id="335" r:id="rId20"/>
    <p:sldId id="336" r:id="rId21"/>
    <p:sldId id="323" r:id="rId22"/>
    <p:sldId id="338" r:id="rId23"/>
    <p:sldId id="339" r:id="rId24"/>
    <p:sldId id="340" r:id="rId25"/>
    <p:sldId id="343" r:id="rId26"/>
    <p:sldId id="344" r:id="rId27"/>
    <p:sldId id="346" r:id="rId28"/>
    <p:sldId id="347" r:id="rId29"/>
    <p:sldId id="356" r:id="rId30"/>
    <p:sldId id="357" r:id="rId31"/>
    <p:sldId id="359"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31" autoAdjust="0"/>
    <p:restoredTop sz="94682"/>
  </p:normalViewPr>
  <p:slideViewPr>
    <p:cSldViewPr snapToGrid="0">
      <p:cViewPr varScale="1">
        <p:scale>
          <a:sx n="119" d="100"/>
          <a:sy n="119" d="100"/>
        </p:scale>
        <p:origin x="21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8460F3-DDE8-4F52-B14D-524721797C07}" type="datetimeFigureOut">
              <a:rPr lang="en-US" smtClean="0"/>
              <a:t>9/12/25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789499-8819-4EA1-9822-9254409EDBD8}" type="slidenum">
              <a:rPr lang="en-US" smtClean="0"/>
              <a:t>‹#›</a:t>
            </a:fld>
            <a:endParaRPr lang="en-US"/>
          </a:p>
        </p:txBody>
      </p:sp>
    </p:spTree>
    <p:extLst>
      <p:ext uri="{BB962C8B-B14F-4D97-AF65-F5344CB8AC3E}">
        <p14:creationId xmlns:p14="http://schemas.microsoft.com/office/powerpoint/2010/main" val="4035288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48D2412-7E3B-4C39-8D3B-982E0F1C201B}"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3700A-53B2-3451-17D0-B2D444B6BC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49D815-975A-BFD2-D225-A59CA3FFE5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CAA827-49BE-6487-ADAF-519FAA22FDC2}"/>
              </a:ext>
            </a:extLst>
          </p:cNvPr>
          <p:cNvSpPr>
            <a:spLocks noGrp="1"/>
          </p:cNvSpPr>
          <p:nvPr>
            <p:ph type="dt" sz="half" idx="10"/>
          </p:nvPr>
        </p:nvSpPr>
        <p:spPr/>
        <p:txBody>
          <a:bodyPr/>
          <a:lstStyle/>
          <a:p>
            <a:fld id="{73794D9B-384B-4EF9-B256-999DAF431216}" type="datetime9">
              <a:rPr lang="en-US" smtClean="0"/>
              <a:t>9/12/25 1:09:01 PM</a:t>
            </a:fld>
            <a:endParaRPr lang="en-US"/>
          </a:p>
        </p:txBody>
      </p:sp>
      <p:sp>
        <p:nvSpPr>
          <p:cNvPr id="5" name="Footer Placeholder 4">
            <a:extLst>
              <a:ext uri="{FF2B5EF4-FFF2-40B4-BE49-F238E27FC236}">
                <a16:creationId xmlns:a16="http://schemas.microsoft.com/office/drawing/2014/main" id="{83E5AB33-2208-DD84-6403-87AC0DF1D5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11EC8C-D868-4575-DC5C-C973D43F6B87}"/>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336768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7DA4B-5E19-A272-58F2-46CBCE4594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F446F9-FD8E-66B8-EA55-2590BD2671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65D2DC-093C-94D7-E9DB-D92492F99EF7}"/>
              </a:ext>
            </a:extLst>
          </p:cNvPr>
          <p:cNvSpPr>
            <a:spLocks noGrp="1"/>
          </p:cNvSpPr>
          <p:nvPr>
            <p:ph type="dt" sz="half" idx="10"/>
          </p:nvPr>
        </p:nvSpPr>
        <p:spPr/>
        <p:txBody>
          <a:bodyPr/>
          <a:lstStyle/>
          <a:p>
            <a:fld id="{217B090C-5845-489A-B357-43BE2C18B697}" type="datetime9">
              <a:rPr lang="en-US" smtClean="0"/>
              <a:t>9/12/25 1:09:01 PM</a:t>
            </a:fld>
            <a:endParaRPr lang="en-US"/>
          </a:p>
        </p:txBody>
      </p:sp>
      <p:sp>
        <p:nvSpPr>
          <p:cNvPr id="5" name="Footer Placeholder 4">
            <a:extLst>
              <a:ext uri="{FF2B5EF4-FFF2-40B4-BE49-F238E27FC236}">
                <a16:creationId xmlns:a16="http://schemas.microsoft.com/office/drawing/2014/main" id="{BD3AC90D-36D1-8B31-51D9-88B9014469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C3D7D7-B598-C15D-5B3C-169B3282F03E}"/>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20753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F5AB05-4E08-D5C5-709B-B37E0E31DDA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7354607-EBBD-5307-BEF5-141778A999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B107C1-94D6-B7AF-8143-6B8F49A07857}"/>
              </a:ext>
            </a:extLst>
          </p:cNvPr>
          <p:cNvSpPr>
            <a:spLocks noGrp="1"/>
          </p:cNvSpPr>
          <p:nvPr>
            <p:ph type="dt" sz="half" idx="10"/>
          </p:nvPr>
        </p:nvSpPr>
        <p:spPr/>
        <p:txBody>
          <a:bodyPr/>
          <a:lstStyle/>
          <a:p>
            <a:fld id="{7FF8850A-F92F-4CB2-804B-F7B7CEA9C281}" type="datetime9">
              <a:rPr lang="en-US" smtClean="0"/>
              <a:t>9/12/25 1:09:01 PM</a:t>
            </a:fld>
            <a:endParaRPr lang="en-US"/>
          </a:p>
        </p:txBody>
      </p:sp>
      <p:sp>
        <p:nvSpPr>
          <p:cNvPr id="5" name="Footer Placeholder 4">
            <a:extLst>
              <a:ext uri="{FF2B5EF4-FFF2-40B4-BE49-F238E27FC236}">
                <a16:creationId xmlns:a16="http://schemas.microsoft.com/office/drawing/2014/main" id="{F986D549-A31B-C9F6-FD47-48A4371AC4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4DE78A-39CD-49BB-B299-1364690EA031}"/>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112907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AEE59-F64F-2BF2-8989-83860C2081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CF9F9E-B116-D8C6-5D2A-81B5430B6D7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AF1EA1-BA49-0FCE-AD51-0015B1CBEA17}"/>
              </a:ext>
            </a:extLst>
          </p:cNvPr>
          <p:cNvSpPr>
            <a:spLocks noGrp="1"/>
          </p:cNvSpPr>
          <p:nvPr>
            <p:ph type="dt" sz="half" idx="10"/>
          </p:nvPr>
        </p:nvSpPr>
        <p:spPr/>
        <p:txBody>
          <a:bodyPr/>
          <a:lstStyle/>
          <a:p>
            <a:fld id="{27C7A1F7-D919-4255-8585-18CDCB55867E}" type="datetime9">
              <a:rPr lang="en-US" smtClean="0"/>
              <a:t>9/12/25 1:09:01 PM</a:t>
            </a:fld>
            <a:endParaRPr lang="en-US"/>
          </a:p>
        </p:txBody>
      </p:sp>
      <p:sp>
        <p:nvSpPr>
          <p:cNvPr id="5" name="Footer Placeholder 4">
            <a:extLst>
              <a:ext uri="{FF2B5EF4-FFF2-40B4-BE49-F238E27FC236}">
                <a16:creationId xmlns:a16="http://schemas.microsoft.com/office/drawing/2014/main" id="{AC484E1B-2699-1073-F1DB-02CA4DB0BB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5896FD-55D4-7C97-547E-6C0755A8488F}"/>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2051504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6D798-8FED-60F7-ABDD-E48DC4C9BEB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5C48C5-59F5-A09B-6509-44C6347B1C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038032-0D1B-0BA2-1159-46C0D869E19F}"/>
              </a:ext>
            </a:extLst>
          </p:cNvPr>
          <p:cNvSpPr>
            <a:spLocks noGrp="1"/>
          </p:cNvSpPr>
          <p:nvPr>
            <p:ph type="dt" sz="half" idx="10"/>
          </p:nvPr>
        </p:nvSpPr>
        <p:spPr/>
        <p:txBody>
          <a:bodyPr/>
          <a:lstStyle/>
          <a:p>
            <a:fld id="{8CACEDDD-8BEB-4D21-9F76-07DCE2640048}" type="datetime9">
              <a:rPr lang="en-US" smtClean="0"/>
              <a:t>9/12/25 1:09:01 PM</a:t>
            </a:fld>
            <a:endParaRPr lang="en-US"/>
          </a:p>
        </p:txBody>
      </p:sp>
      <p:sp>
        <p:nvSpPr>
          <p:cNvPr id="5" name="Footer Placeholder 4">
            <a:extLst>
              <a:ext uri="{FF2B5EF4-FFF2-40B4-BE49-F238E27FC236}">
                <a16:creationId xmlns:a16="http://schemas.microsoft.com/office/drawing/2014/main" id="{201612C9-434C-6845-B7BF-4EADFC7BB1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60E0F9-D088-6DF6-BE46-04480F8CD8D8}"/>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510559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83404-5B82-6E46-F514-0C21765B28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C32E2E-6D17-5D5D-AC1D-8F6DBA338A7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4E62B84-E2B4-3238-1EE5-586E75F9E3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4E4382-CDFB-A9AF-364E-D0B4943A2A30}"/>
              </a:ext>
            </a:extLst>
          </p:cNvPr>
          <p:cNvSpPr>
            <a:spLocks noGrp="1"/>
          </p:cNvSpPr>
          <p:nvPr>
            <p:ph type="dt" sz="half" idx="10"/>
          </p:nvPr>
        </p:nvSpPr>
        <p:spPr/>
        <p:txBody>
          <a:bodyPr/>
          <a:lstStyle/>
          <a:p>
            <a:fld id="{6ABE9B20-E993-47C9-8CE2-CC5EC99649FB}" type="datetime9">
              <a:rPr lang="en-US" smtClean="0"/>
              <a:t>9/12/25 1:09:01 PM</a:t>
            </a:fld>
            <a:endParaRPr lang="en-US"/>
          </a:p>
        </p:txBody>
      </p:sp>
      <p:sp>
        <p:nvSpPr>
          <p:cNvPr id="6" name="Footer Placeholder 5">
            <a:extLst>
              <a:ext uri="{FF2B5EF4-FFF2-40B4-BE49-F238E27FC236}">
                <a16:creationId xmlns:a16="http://schemas.microsoft.com/office/drawing/2014/main" id="{3ED870EF-623B-E2E8-4A32-BF19005B49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12B5CE-CCD8-51B4-06F2-8448E7B20B52}"/>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880537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039CD-76F8-9BDB-935C-13E2DA145BE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DCB31F-D2EC-1C55-E67A-4423E3B9B6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7683C5-5F2B-4BAB-A465-E3FEC364A3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C953C6-CB60-39A5-EA9B-756ACD5739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68F77D-2196-2526-E9C8-202240693A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A7B0D5-376D-A476-B2E5-36D071497A80}"/>
              </a:ext>
            </a:extLst>
          </p:cNvPr>
          <p:cNvSpPr>
            <a:spLocks noGrp="1"/>
          </p:cNvSpPr>
          <p:nvPr>
            <p:ph type="dt" sz="half" idx="10"/>
          </p:nvPr>
        </p:nvSpPr>
        <p:spPr/>
        <p:txBody>
          <a:bodyPr/>
          <a:lstStyle/>
          <a:p>
            <a:fld id="{A2A33ED5-C13F-4241-AA99-6B139FAAC294}" type="datetime9">
              <a:rPr lang="en-US" smtClean="0"/>
              <a:t>9/12/25 1:09:01 PM</a:t>
            </a:fld>
            <a:endParaRPr lang="en-US"/>
          </a:p>
        </p:txBody>
      </p:sp>
      <p:sp>
        <p:nvSpPr>
          <p:cNvPr id="8" name="Footer Placeholder 7">
            <a:extLst>
              <a:ext uri="{FF2B5EF4-FFF2-40B4-BE49-F238E27FC236}">
                <a16:creationId xmlns:a16="http://schemas.microsoft.com/office/drawing/2014/main" id="{F7B7387C-6231-DFC6-07B3-B4DADB2186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882925E-B6A9-2B4F-5C61-EB3014F1E4B7}"/>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1453792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464A1-2663-53E5-784E-7A38986547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32AC47B-0108-8191-EE10-B60C08F3A308}"/>
              </a:ext>
            </a:extLst>
          </p:cNvPr>
          <p:cNvSpPr>
            <a:spLocks noGrp="1"/>
          </p:cNvSpPr>
          <p:nvPr>
            <p:ph type="dt" sz="half" idx="10"/>
          </p:nvPr>
        </p:nvSpPr>
        <p:spPr/>
        <p:txBody>
          <a:bodyPr/>
          <a:lstStyle/>
          <a:p>
            <a:fld id="{859F61B3-3110-4440-B130-0EACDE88060B}" type="datetime9">
              <a:rPr lang="en-US" smtClean="0"/>
              <a:t>9/12/25 1:09:01 PM</a:t>
            </a:fld>
            <a:endParaRPr lang="en-US"/>
          </a:p>
        </p:txBody>
      </p:sp>
      <p:sp>
        <p:nvSpPr>
          <p:cNvPr id="4" name="Footer Placeholder 3">
            <a:extLst>
              <a:ext uri="{FF2B5EF4-FFF2-40B4-BE49-F238E27FC236}">
                <a16:creationId xmlns:a16="http://schemas.microsoft.com/office/drawing/2014/main" id="{DF1FE216-2B52-81B8-77BF-0870A508268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02BE8B-1886-18C1-ECEC-8B8DDAB09299}"/>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4266219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EC9253-3F83-8F65-21DA-9B5766DE09EA}"/>
              </a:ext>
            </a:extLst>
          </p:cNvPr>
          <p:cNvSpPr>
            <a:spLocks noGrp="1"/>
          </p:cNvSpPr>
          <p:nvPr>
            <p:ph type="dt" sz="half" idx="10"/>
          </p:nvPr>
        </p:nvSpPr>
        <p:spPr/>
        <p:txBody>
          <a:bodyPr/>
          <a:lstStyle/>
          <a:p>
            <a:fld id="{6A5370D8-DE7D-4BFB-B5CD-912914E94F01}" type="datetime9">
              <a:rPr lang="en-US" smtClean="0"/>
              <a:t>9/12/25 1:09:01 PM</a:t>
            </a:fld>
            <a:endParaRPr lang="en-US"/>
          </a:p>
        </p:txBody>
      </p:sp>
      <p:sp>
        <p:nvSpPr>
          <p:cNvPr id="3" name="Footer Placeholder 2">
            <a:extLst>
              <a:ext uri="{FF2B5EF4-FFF2-40B4-BE49-F238E27FC236}">
                <a16:creationId xmlns:a16="http://schemas.microsoft.com/office/drawing/2014/main" id="{5B4B63D3-793F-FF56-D0D1-DF6B3F9A1D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D0D9A1-AA94-0FAB-4CA1-5E5F47206E89}"/>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3643915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E4610-BCFA-568E-42E4-B540CD1776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5B90773-EF1D-51BE-3D26-DF64A4F3B5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FDF9BC-DF0D-97E5-F7FD-332A1C199C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60F86C-DEB2-19E6-807A-FF0508022583}"/>
              </a:ext>
            </a:extLst>
          </p:cNvPr>
          <p:cNvSpPr>
            <a:spLocks noGrp="1"/>
          </p:cNvSpPr>
          <p:nvPr>
            <p:ph type="dt" sz="half" idx="10"/>
          </p:nvPr>
        </p:nvSpPr>
        <p:spPr/>
        <p:txBody>
          <a:bodyPr/>
          <a:lstStyle/>
          <a:p>
            <a:fld id="{85372653-3D58-41E7-AA41-AE2FFD9C8CD9}" type="datetime9">
              <a:rPr lang="en-US" smtClean="0"/>
              <a:t>9/12/25 1:09:01 PM</a:t>
            </a:fld>
            <a:endParaRPr lang="en-US"/>
          </a:p>
        </p:txBody>
      </p:sp>
      <p:sp>
        <p:nvSpPr>
          <p:cNvPr id="6" name="Footer Placeholder 5">
            <a:extLst>
              <a:ext uri="{FF2B5EF4-FFF2-40B4-BE49-F238E27FC236}">
                <a16:creationId xmlns:a16="http://schemas.microsoft.com/office/drawing/2014/main" id="{CC3EA65B-703B-A41D-D821-CCDF55BC6B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C47551-D11D-E74F-E9D2-5B491DBAA234}"/>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16626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8459D-0072-2B63-23AD-733E0771F6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DE0863-CFE9-AB6A-CEC7-E34ADA9BC6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AC103F-4B5E-D335-FBA0-11ACB21FB8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B5749A-5947-5A7A-5448-206A27083F51}"/>
              </a:ext>
            </a:extLst>
          </p:cNvPr>
          <p:cNvSpPr>
            <a:spLocks noGrp="1"/>
          </p:cNvSpPr>
          <p:nvPr>
            <p:ph type="dt" sz="half" idx="10"/>
          </p:nvPr>
        </p:nvSpPr>
        <p:spPr/>
        <p:txBody>
          <a:bodyPr/>
          <a:lstStyle/>
          <a:p>
            <a:fld id="{30F57D98-47B4-4F3C-8E01-4DDB731F176B}" type="datetime9">
              <a:rPr lang="en-US" smtClean="0"/>
              <a:t>9/12/25 1:09:01 PM</a:t>
            </a:fld>
            <a:endParaRPr lang="en-US"/>
          </a:p>
        </p:txBody>
      </p:sp>
      <p:sp>
        <p:nvSpPr>
          <p:cNvPr id="6" name="Footer Placeholder 5">
            <a:extLst>
              <a:ext uri="{FF2B5EF4-FFF2-40B4-BE49-F238E27FC236}">
                <a16:creationId xmlns:a16="http://schemas.microsoft.com/office/drawing/2014/main" id="{01819276-6DB6-30A8-AD97-ABA083E3CD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1EB4DC-41B4-1AF2-6A4C-A4FC2F97A863}"/>
              </a:ext>
            </a:extLst>
          </p:cNvPr>
          <p:cNvSpPr>
            <a:spLocks noGrp="1"/>
          </p:cNvSpPr>
          <p:nvPr>
            <p:ph type="sldNum" sz="quarter" idx="12"/>
          </p:nvPr>
        </p:nvSpPr>
        <p:spPr/>
        <p:txBody>
          <a:bodyPr/>
          <a:lstStyle/>
          <a:p>
            <a:fld id="{EBB48AF5-20A4-49A8-96B0-9A7BCF1A1011}" type="slidenum">
              <a:rPr lang="en-US" smtClean="0"/>
              <a:t>‹#›</a:t>
            </a:fld>
            <a:endParaRPr lang="en-US"/>
          </a:p>
        </p:txBody>
      </p:sp>
    </p:spTree>
    <p:extLst>
      <p:ext uri="{BB962C8B-B14F-4D97-AF65-F5344CB8AC3E}">
        <p14:creationId xmlns:p14="http://schemas.microsoft.com/office/powerpoint/2010/main" val="184615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60A7F7-5D66-49C8-672F-7E5248DC01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729F22-0876-3857-CBC7-35F3CDE12A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891300-8BAA-4927-4E53-D734408268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841B32-0EE7-461F-84FF-EF50DBD9022D}" type="datetime9">
              <a:rPr lang="en-US" smtClean="0"/>
              <a:t>9/12/25 1:09:01 PM</a:t>
            </a:fld>
            <a:endParaRPr lang="en-US"/>
          </a:p>
        </p:txBody>
      </p:sp>
      <p:sp>
        <p:nvSpPr>
          <p:cNvPr id="5" name="Footer Placeholder 4">
            <a:extLst>
              <a:ext uri="{FF2B5EF4-FFF2-40B4-BE49-F238E27FC236}">
                <a16:creationId xmlns:a16="http://schemas.microsoft.com/office/drawing/2014/main" id="{C2024F5A-BF24-3443-600C-C803A46F19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2EEC4C-681B-B2D4-2ED4-C791D4B2F6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B48AF5-20A4-49A8-96B0-9A7BCF1A1011}" type="slidenum">
              <a:rPr lang="en-US" smtClean="0"/>
              <a:t>‹#›</a:t>
            </a:fld>
            <a:endParaRPr lang="en-US"/>
          </a:p>
        </p:txBody>
      </p:sp>
    </p:spTree>
    <p:extLst>
      <p:ext uri="{BB962C8B-B14F-4D97-AF65-F5344CB8AC3E}">
        <p14:creationId xmlns:p14="http://schemas.microsoft.com/office/powerpoint/2010/main" val="284651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gamoako@ucc.edu.gh"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upload.wikimedia.org/wikipedia/commons/4/43/Deoxyribose.png"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manualidadeson.com/en/9-easy-origami-to-get-started.html" TargetMode="Externa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D1A61-B6B5-A38F-CFE6-37F4EEF3A6BC}"/>
              </a:ext>
            </a:extLst>
          </p:cNvPr>
          <p:cNvSpPr>
            <a:spLocks noGrp="1"/>
          </p:cNvSpPr>
          <p:nvPr>
            <p:ph type="ctrTitle"/>
          </p:nvPr>
        </p:nvSpPr>
        <p:spPr>
          <a:xfrm>
            <a:off x="2262554" y="1122363"/>
            <a:ext cx="9144000" cy="2387600"/>
          </a:xfrm>
        </p:spPr>
        <p:txBody>
          <a:bodyPr>
            <a:normAutofit fontScale="90000"/>
          </a:bodyPr>
          <a:lstStyle/>
          <a:p>
            <a:r>
              <a:rPr lang="en-US" b="1" dirty="0">
                <a:solidFill>
                  <a:srgbClr val="FF0000"/>
                </a:solidFill>
                <a:latin typeface="Arial" panose="020B0604020202020204" pitchFamily="34" charset="0"/>
                <a:cs typeface="Arial" panose="020B0604020202020204" pitchFamily="34" charset="0"/>
              </a:rPr>
              <a:t>USING DNA ORIGAMI TO ORGANIZE MATTER AT THE NANOSCALE</a:t>
            </a:r>
            <a:br>
              <a:rPr lang="en-US" dirty="0">
                <a:solidFill>
                  <a:srgbClr val="FF0000"/>
                </a:solidFill>
                <a:latin typeface="Arial" panose="020B0604020202020204" pitchFamily="34" charset="0"/>
                <a:cs typeface="Arial" panose="020B0604020202020204" pitchFamily="34" charset="0"/>
              </a:rPr>
            </a:br>
            <a:endParaRPr lang="en-US" dirty="0">
              <a:solidFill>
                <a:srgbClr val="FF000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D57C080D-1C93-3AC5-24B9-89347FC5F5DE}"/>
              </a:ext>
            </a:extLst>
          </p:cNvPr>
          <p:cNvSpPr>
            <a:spLocks noGrp="1"/>
          </p:cNvSpPr>
          <p:nvPr>
            <p:ph type="subTitle" idx="1"/>
          </p:nvPr>
        </p:nvSpPr>
        <p:spPr>
          <a:xfrm>
            <a:off x="2332892" y="3602038"/>
            <a:ext cx="9144000" cy="1655762"/>
          </a:xfrm>
        </p:spPr>
        <p:txBody>
          <a:bodyPr>
            <a:normAutofit fontScale="25000" lnSpcReduction="20000"/>
          </a:bodyPr>
          <a:lstStyle/>
          <a:p>
            <a:r>
              <a:rPr lang="en-US" sz="8600" dirty="0">
                <a:latin typeface="Arial" panose="020B0604020202020204" pitchFamily="34" charset="0"/>
                <a:cs typeface="Arial" panose="020B0604020202020204" pitchFamily="34" charset="0"/>
              </a:rPr>
              <a:t>Prof. George Amoako*</a:t>
            </a:r>
          </a:p>
          <a:p>
            <a:r>
              <a:rPr lang="en-US" sz="8600" dirty="0">
                <a:latin typeface="Arial" panose="020B0604020202020204" pitchFamily="34" charset="0"/>
                <a:cs typeface="Arial" panose="020B0604020202020204" pitchFamily="34" charset="0"/>
              </a:rPr>
              <a:t>Department of Physics, University of Cape Coast </a:t>
            </a:r>
          </a:p>
          <a:p>
            <a:r>
              <a:rPr lang="en-US" sz="8600" dirty="0">
                <a:latin typeface="Arial" panose="020B0604020202020204" pitchFamily="34" charset="0"/>
                <a:cs typeface="Arial" panose="020B0604020202020204" pitchFamily="34" charset="0"/>
              </a:rPr>
              <a:t>Cape Coast, Ghana</a:t>
            </a:r>
          </a:p>
          <a:p>
            <a:r>
              <a:rPr lang="en-US" sz="8600" u="sng" dirty="0">
                <a:latin typeface="Arial" panose="020B0604020202020204" pitchFamily="34" charset="0"/>
                <a:cs typeface="Arial" panose="020B0604020202020204" pitchFamily="34" charset="0"/>
                <a:hlinkClick r:id="rId2"/>
              </a:rPr>
              <a:t>gamoako@ucc.edu.gh</a:t>
            </a:r>
            <a:r>
              <a:rPr lang="en-US" sz="8600" dirty="0">
                <a:latin typeface="Arial" panose="020B0604020202020204" pitchFamily="34" charset="0"/>
                <a:cs typeface="Arial" panose="020B0604020202020204" pitchFamily="34" charset="0"/>
              </a:rPr>
              <a:t> </a:t>
            </a:r>
          </a:p>
          <a:p>
            <a:r>
              <a:rPr lang="en-US" sz="8600" dirty="0">
                <a:latin typeface="Arial" panose="020B0604020202020204" pitchFamily="34" charset="0"/>
                <a:cs typeface="Arial" panose="020B0604020202020204" pitchFamily="34" charset="0"/>
              </a:rPr>
              <a:t>+233505300062</a:t>
            </a:r>
          </a:p>
          <a:p>
            <a:r>
              <a:rPr lang="en-US" sz="8600" dirty="0">
                <a:latin typeface="Arial" panose="020B0604020202020204" pitchFamily="34" charset="0"/>
                <a:cs typeface="Arial" panose="020B0604020202020204" pitchFamily="34" charset="0"/>
              </a:rPr>
              <a:t>*Corresponding author</a:t>
            </a:r>
          </a:p>
          <a:p>
            <a:endParaRPr lang="en-US" dirty="0"/>
          </a:p>
        </p:txBody>
      </p:sp>
      <p:pic>
        <p:nvPicPr>
          <p:cNvPr id="4" name="Picture 3" descr="Description: auto0">
            <a:extLst>
              <a:ext uri="{FF2B5EF4-FFF2-40B4-BE49-F238E27FC236}">
                <a16:creationId xmlns:a16="http://schemas.microsoft.com/office/drawing/2014/main" id="{B7513AB4-46A4-7751-D8E9-C961C440B93A}"/>
              </a:ext>
            </a:extLst>
          </p:cNvPr>
          <p:cNvPicPr>
            <a:picLocks noChangeAspect="1"/>
          </p:cNvPicPr>
          <p:nvPr/>
        </p:nvPicPr>
        <p:blipFill>
          <a:blip r:embed="rId3" cstate="print">
            <a:lum contrast="20000"/>
          </a:blip>
          <a:srcRect/>
          <a:stretch>
            <a:fillRect/>
          </a:stretch>
        </p:blipFill>
        <p:spPr bwMode="auto">
          <a:xfrm>
            <a:off x="1093350" y="51288"/>
            <a:ext cx="932688" cy="946404"/>
          </a:xfrm>
          <a:prstGeom prst="rect">
            <a:avLst/>
          </a:prstGeom>
          <a:solidFill>
            <a:srgbClr val="000000"/>
          </a:solidFill>
        </p:spPr>
      </p:pic>
      <p:sp>
        <p:nvSpPr>
          <p:cNvPr id="5" name="Rectangle 4">
            <a:extLst>
              <a:ext uri="{FF2B5EF4-FFF2-40B4-BE49-F238E27FC236}">
                <a16:creationId xmlns:a16="http://schemas.microsoft.com/office/drawing/2014/main" id="{CCECF7A6-539E-4797-F299-07055B7FD36B}"/>
              </a:ext>
            </a:extLst>
          </p:cNvPr>
          <p:cNvSpPr/>
          <p:nvPr/>
        </p:nvSpPr>
        <p:spPr>
          <a:xfrm>
            <a:off x="82380" y="997692"/>
            <a:ext cx="2980496" cy="323165"/>
          </a:xfrm>
          <a:prstGeom prst="rect">
            <a:avLst/>
          </a:prstGeom>
        </p:spPr>
        <p:txBody>
          <a:bodyPr wrap="none">
            <a:spAutoFit/>
          </a:bodyPr>
          <a:lstStyle/>
          <a:p>
            <a:r>
              <a:rPr lang="en-US" sz="1500" b="1" dirty="0">
                <a:solidFill>
                  <a:prstClr val="black"/>
                </a:solidFill>
                <a:latin typeface="Arial" panose="020B0604020202020204" pitchFamily="34" charset="0"/>
                <a:cs typeface="Arial" panose="020B0604020202020204" pitchFamily="34" charset="0"/>
              </a:rPr>
              <a:t>UNIVERSITY OF CAPE COAST</a:t>
            </a:r>
            <a:endParaRPr lang="en-US" sz="1500" dirty="0">
              <a:latin typeface="Arial" panose="020B0604020202020204" pitchFamily="34" charset="0"/>
              <a:cs typeface="Arial" panose="020B0604020202020204" pitchFamily="34" charset="0"/>
            </a:endParaRPr>
          </a:p>
        </p:txBody>
      </p:sp>
      <p:sp>
        <p:nvSpPr>
          <p:cNvPr id="6" name="Date Placeholder 5">
            <a:extLst>
              <a:ext uri="{FF2B5EF4-FFF2-40B4-BE49-F238E27FC236}">
                <a16:creationId xmlns:a16="http://schemas.microsoft.com/office/drawing/2014/main" id="{35E3ADA1-6BAF-9D44-40D7-FF4980988A6A}"/>
              </a:ext>
            </a:extLst>
          </p:cNvPr>
          <p:cNvSpPr>
            <a:spLocks noGrp="1"/>
          </p:cNvSpPr>
          <p:nvPr>
            <p:ph type="dt" sz="half" idx="10"/>
          </p:nvPr>
        </p:nvSpPr>
        <p:spPr/>
        <p:txBody>
          <a:bodyPr/>
          <a:lstStyle/>
          <a:p>
            <a:fld id="{8E4C8663-E0F4-493E-B245-B74359BF995F}" type="datetime9">
              <a:rPr lang="en-US" smtClean="0"/>
              <a:t>9/12/25 1:09:01 PM</a:t>
            </a:fld>
            <a:endParaRPr lang="en-US"/>
          </a:p>
        </p:txBody>
      </p:sp>
      <p:sp>
        <p:nvSpPr>
          <p:cNvPr id="7" name="Slide Number Placeholder 6">
            <a:extLst>
              <a:ext uri="{FF2B5EF4-FFF2-40B4-BE49-F238E27FC236}">
                <a16:creationId xmlns:a16="http://schemas.microsoft.com/office/drawing/2014/main" id="{E13818F1-4F05-84C1-C80C-992A91FA541B}"/>
              </a:ext>
            </a:extLst>
          </p:cNvPr>
          <p:cNvSpPr>
            <a:spLocks noGrp="1"/>
          </p:cNvSpPr>
          <p:nvPr>
            <p:ph type="sldNum" sz="quarter" idx="12"/>
          </p:nvPr>
        </p:nvSpPr>
        <p:spPr/>
        <p:txBody>
          <a:bodyPr/>
          <a:lstStyle/>
          <a:p>
            <a:fld id="{EBB48AF5-20A4-49A8-96B0-9A7BCF1A1011}" type="slidenum">
              <a:rPr lang="en-US" smtClean="0"/>
              <a:t>1</a:t>
            </a:fld>
            <a:endParaRPr lang="en-US"/>
          </a:p>
        </p:txBody>
      </p:sp>
    </p:spTree>
    <p:extLst>
      <p:ext uri="{BB962C8B-B14F-4D97-AF65-F5344CB8AC3E}">
        <p14:creationId xmlns:p14="http://schemas.microsoft.com/office/powerpoint/2010/main" val="3434565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3DF16E-BDBC-4987-A3A4-0FC0557366B2}"/>
              </a:ext>
            </a:extLst>
          </p:cNvPr>
          <p:cNvSpPr txBox="1"/>
          <p:nvPr/>
        </p:nvSpPr>
        <p:spPr>
          <a:xfrm>
            <a:off x="313899" y="1001146"/>
            <a:ext cx="11648111" cy="3662541"/>
          </a:xfrm>
          <a:prstGeom prst="rect">
            <a:avLst/>
          </a:prstGeom>
          <a:noFill/>
        </p:spPr>
        <p:txBody>
          <a:bodyPr wrap="square">
            <a:spAutoFit/>
          </a:bodyPr>
          <a:lstStyle/>
          <a:p>
            <a:pPr marL="342900" indent="-342900">
              <a:buFont typeface="Arial" pitchFamily="34" charset="0"/>
              <a:buChar char="•"/>
            </a:pPr>
            <a:r>
              <a:rPr lang="en-US" sz="2900" dirty="0">
                <a:effectLst/>
                <a:latin typeface="Arial" panose="020B0604020202020204" pitchFamily="34" charset="0"/>
                <a:ea typeface="Times New Roman" pitchFamily="18" charset="0"/>
                <a:cs typeface="Arial" panose="020B0604020202020204" pitchFamily="34" charset="0"/>
              </a:rPr>
              <a:t>DNA origami deals with the nanoscale folding of DNA to construct DNA objects which could be arbitrary two or three dimensional.</a:t>
            </a: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p>
            <a:endParaRPr lang="en-US" sz="2900" dirty="0">
              <a:effectLst/>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itchFamily="34" charset="0"/>
              <a:buChar char="•"/>
            </a:pPr>
            <a:r>
              <a:rPr lang="en-US" sz="2900" dirty="0">
                <a:effectLst/>
                <a:latin typeface="Arial" panose="020B0604020202020204" pitchFamily="34" charset="0"/>
                <a:ea typeface="Calibri" panose="020F0502020204030204" pitchFamily="34" charset="0"/>
                <a:cs typeface="Arial" panose="020B0604020202020204" pitchFamily="34" charset="0"/>
              </a:rPr>
              <a:t>Size of the origami structure generated is dependent on the scaffold length. </a:t>
            </a:r>
          </a:p>
          <a:p>
            <a:pPr marL="342900" indent="-342900">
              <a:buFont typeface="Arial" pitchFamily="34" charset="0"/>
              <a:buChar char="•"/>
            </a:pPr>
            <a:endParaRPr lang="en-US" sz="2900" dirty="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itchFamily="34" charset="0"/>
              <a:buChar char="•"/>
            </a:pPr>
            <a:r>
              <a:rPr lang="en-US" sz="2900" dirty="0">
                <a:effectLst/>
                <a:latin typeface="Arial" panose="020B0604020202020204" pitchFamily="34" charset="0"/>
                <a:ea typeface="Calibri" panose="020F0502020204030204" pitchFamily="34" charset="0"/>
                <a:cs typeface="Arial" panose="020B0604020202020204" pitchFamily="34" charset="0"/>
              </a:rPr>
              <a:t>Tradeoffs in the formation of origami structures: the more complex the structure, the longer the assembly time and the lower the yield. </a:t>
            </a:r>
            <a:endParaRPr lang="en-US" sz="2400" dirty="0">
              <a:latin typeface="Arial" panose="020B060402020202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826AC536-25AD-482B-9A13-19AEF5E63AEE}"/>
              </a:ext>
            </a:extLst>
          </p:cNvPr>
          <p:cNvSpPr>
            <a:spLocks noGrp="1"/>
          </p:cNvSpPr>
          <p:nvPr>
            <p:ph type="dt" sz="half" idx="10"/>
          </p:nvPr>
        </p:nvSpPr>
        <p:spPr/>
        <p:txBody>
          <a:bodyPr/>
          <a:lstStyle/>
          <a:p>
            <a:fld id="{4DC86DC2-397E-4E19-A222-E5B0C915D1F2}" type="datetime9">
              <a:rPr lang="en-US" smtClean="0"/>
              <a:t>9/12/25 1:09:02 PM</a:t>
            </a:fld>
            <a:endParaRPr lang="en-US"/>
          </a:p>
        </p:txBody>
      </p:sp>
      <p:sp>
        <p:nvSpPr>
          <p:cNvPr id="5" name="Slide Number Placeholder 4">
            <a:extLst>
              <a:ext uri="{FF2B5EF4-FFF2-40B4-BE49-F238E27FC236}">
                <a16:creationId xmlns:a16="http://schemas.microsoft.com/office/drawing/2014/main" id="{A69700F2-D63C-2EEB-ABBC-B9A410F036C1}"/>
              </a:ext>
            </a:extLst>
          </p:cNvPr>
          <p:cNvSpPr>
            <a:spLocks noGrp="1"/>
          </p:cNvSpPr>
          <p:nvPr>
            <p:ph type="sldNum" sz="quarter" idx="12"/>
          </p:nvPr>
        </p:nvSpPr>
        <p:spPr/>
        <p:txBody>
          <a:bodyPr/>
          <a:lstStyle/>
          <a:p>
            <a:fld id="{EBB48AF5-20A4-49A8-96B0-9A7BCF1A1011}" type="slidenum">
              <a:rPr lang="en-US" smtClean="0"/>
              <a:t>10</a:t>
            </a:fld>
            <a:endParaRPr lang="en-US"/>
          </a:p>
        </p:txBody>
      </p:sp>
    </p:spTree>
    <p:extLst>
      <p:ext uri="{BB962C8B-B14F-4D97-AF65-F5344CB8AC3E}">
        <p14:creationId xmlns:p14="http://schemas.microsoft.com/office/powerpoint/2010/main" val="4275918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98578E-8D4E-4785-8FD9-158F28ED0E88}"/>
              </a:ext>
            </a:extLst>
          </p:cNvPr>
          <p:cNvSpPr txBox="1"/>
          <p:nvPr/>
        </p:nvSpPr>
        <p:spPr>
          <a:xfrm>
            <a:off x="250758" y="598162"/>
            <a:ext cx="10827550" cy="626710"/>
          </a:xfrm>
          <a:prstGeom prst="rect">
            <a:avLst/>
          </a:prstGeom>
          <a:noFill/>
        </p:spPr>
        <p:txBody>
          <a:bodyPr wrap="square">
            <a:spAutoFit/>
          </a:bodyPr>
          <a:lstStyle/>
          <a:p>
            <a:pPr marL="0" marR="0">
              <a:lnSpc>
                <a:spcPct val="107000"/>
              </a:lnSpc>
              <a:spcBef>
                <a:spcPts val="0"/>
              </a:spcBef>
              <a:spcAft>
                <a:spcPts val="800"/>
              </a:spcAft>
            </a:pPr>
            <a:r>
              <a:rPr lang="en-US" sz="3500" dirty="0">
                <a:solidFill>
                  <a:srgbClr val="FF0000"/>
                </a:solidFill>
                <a:effectLst/>
                <a:latin typeface="Arial" panose="020B0604020202020204" pitchFamily="34" charset="0"/>
                <a:ea typeface="Calibri" panose="020F0502020204030204" pitchFamily="34" charset="0"/>
                <a:cs typeface="Arial" panose="020B0604020202020204" pitchFamily="34" charset="0"/>
              </a:rPr>
              <a:t>The Folding Process in Simple Terms</a:t>
            </a:r>
          </a:p>
        </p:txBody>
      </p:sp>
      <p:sp>
        <p:nvSpPr>
          <p:cNvPr id="4" name="TextBox 3">
            <a:extLst>
              <a:ext uri="{FF2B5EF4-FFF2-40B4-BE49-F238E27FC236}">
                <a16:creationId xmlns:a16="http://schemas.microsoft.com/office/drawing/2014/main" id="{79508D29-B845-4675-827F-17DCBB2FC7D7}"/>
              </a:ext>
            </a:extLst>
          </p:cNvPr>
          <p:cNvSpPr txBox="1"/>
          <p:nvPr/>
        </p:nvSpPr>
        <p:spPr>
          <a:xfrm>
            <a:off x="209815" y="1512323"/>
            <a:ext cx="11545454" cy="4108817"/>
          </a:xfrm>
          <a:prstGeom prst="rect">
            <a:avLst/>
          </a:prstGeom>
          <a:noFill/>
        </p:spPr>
        <p:txBody>
          <a:bodyPr wrap="square">
            <a:spAutoFit/>
          </a:bodyPr>
          <a:lstStyle/>
          <a:p>
            <a:pPr marL="342900" indent="-342900">
              <a:buFont typeface="Arial" pitchFamily="34" charset="0"/>
              <a:buChar char="•"/>
            </a:pPr>
            <a:r>
              <a:rPr lang="en-US" sz="2400" dirty="0">
                <a:effectLst/>
                <a:latin typeface="Times New Roman" panose="02020603050405020304" pitchFamily="18" charset="0"/>
                <a:ea typeface="Calibri" panose="020F0502020204030204" pitchFamily="34" charset="0"/>
              </a:rPr>
              <a:t> </a:t>
            </a:r>
            <a:r>
              <a:rPr lang="en-US" sz="2900" dirty="0">
                <a:effectLst/>
                <a:latin typeface="Arial" panose="020B0604020202020204" pitchFamily="34" charset="0"/>
                <a:ea typeface="Times New Roman" panose="02020603050405020304" pitchFamily="18" charset="0"/>
                <a:cs typeface="Arial" panose="020B0604020202020204" pitchFamily="34" charset="0"/>
              </a:rPr>
              <a:t>It entails taking a long single-stranded ‘scaffold’ DNA backbone molecule of several thousand bases long and forcing it to adopt close-packed bundles of B-form DNA double-helical domains using several short, single-stranded ‘staple’ nucleotides.</a:t>
            </a:r>
            <a:r>
              <a:rPr lang="en-US" sz="2900" dirty="0">
                <a:effectLst/>
                <a:latin typeface="Arial" panose="020B0604020202020204" pitchFamily="34" charset="0"/>
                <a:ea typeface="Calibri" panose="020F0502020204030204" pitchFamily="34" charset="0"/>
                <a:cs typeface="Arial" panose="020B0604020202020204" pitchFamily="34" charset="0"/>
              </a:rPr>
              <a:t> </a:t>
            </a:r>
          </a:p>
          <a:p>
            <a:pPr marL="457200" indent="-457200">
              <a:buFont typeface="Arial" pitchFamily="34" charset="0"/>
              <a:buChar char="•"/>
            </a:pPr>
            <a:endParaRPr lang="en-US" sz="29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use of a long scaffold strand in DNA origami alleviates the problem of stoichiometry, as the short staple strands can be applied in excess and can be used as synthesized without additional purification. </a:t>
            </a:r>
            <a:endParaRPr lang="en-US" sz="2900" dirty="0">
              <a:latin typeface="Arial" panose="020B0604020202020204" pitchFamily="34" charset="0"/>
              <a:cs typeface="Arial" panose="020B0604020202020204" pitchFamily="34" charset="0"/>
            </a:endParaRPr>
          </a:p>
        </p:txBody>
      </p:sp>
      <p:sp>
        <p:nvSpPr>
          <p:cNvPr id="2" name="Date Placeholder 1">
            <a:extLst>
              <a:ext uri="{FF2B5EF4-FFF2-40B4-BE49-F238E27FC236}">
                <a16:creationId xmlns:a16="http://schemas.microsoft.com/office/drawing/2014/main" id="{F0C50A43-1987-4945-930A-EE737A9EACF9}"/>
              </a:ext>
            </a:extLst>
          </p:cNvPr>
          <p:cNvSpPr>
            <a:spLocks noGrp="1"/>
          </p:cNvSpPr>
          <p:nvPr>
            <p:ph type="dt" sz="half" idx="10"/>
          </p:nvPr>
        </p:nvSpPr>
        <p:spPr/>
        <p:txBody>
          <a:bodyPr/>
          <a:lstStyle/>
          <a:p>
            <a:fld id="{08B797B0-5C8C-4703-98CC-4E7E0514FB86}" type="datetime9">
              <a:rPr lang="en-US" smtClean="0"/>
              <a:t>9/12/25 1:09:02 PM</a:t>
            </a:fld>
            <a:endParaRPr lang="en-US"/>
          </a:p>
        </p:txBody>
      </p:sp>
      <p:sp>
        <p:nvSpPr>
          <p:cNvPr id="6" name="Slide Number Placeholder 5">
            <a:extLst>
              <a:ext uri="{FF2B5EF4-FFF2-40B4-BE49-F238E27FC236}">
                <a16:creationId xmlns:a16="http://schemas.microsoft.com/office/drawing/2014/main" id="{DCB397F0-BAA7-0012-A5C9-037C6BAABF94}"/>
              </a:ext>
            </a:extLst>
          </p:cNvPr>
          <p:cNvSpPr>
            <a:spLocks noGrp="1"/>
          </p:cNvSpPr>
          <p:nvPr>
            <p:ph type="sldNum" sz="quarter" idx="12"/>
          </p:nvPr>
        </p:nvSpPr>
        <p:spPr/>
        <p:txBody>
          <a:bodyPr/>
          <a:lstStyle/>
          <a:p>
            <a:fld id="{EBB48AF5-20A4-49A8-96B0-9A7BCF1A1011}" type="slidenum">
              <a:rPr lang="en-US" smtClean="0"/>
              <a:t>11</a:t>
            </a:fld>
            <a:endParaRPr lang="en-US"/>
          </a:p>
        </p:txBody>
      </p:sp>
    </p:spTree>
    <p:extLst>
      <p:ext uri="{BB962C8B-B14F-4D97-AF65-F5344CB8AC3E}">
        <p14:creationId xmlns:p14="http://schemas.microsoft.com/office/powerpoint/2010/main" val="319292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BEC834-CAC7-48DC-9011-1BC02E38DDEC}"/>
              </a:ext>
            </a:extLst>
          </p:cNvPr>
          <p:cNvSpPr txBox="1"/>
          <p:nvPr/>
        </p:nvSpPr>
        <p:spPr>
          <a:xfrm>
            <a:off x="224548" y="210545"/>
            <a:ext cx="3503390" cy="659027"/>
          </a:xfrm>
          <a:prstGeom prst="rect">
            <a:avLst/>
          </a:prstGeom>
          <a:noFill/>
        </p:spPr>
        <p:txBody>
          <a:bodyPr wrap="square">
            <a:spAutoFit/>
          </a:bodyPr>
          <a:lstStyle/>
          <a:p>
            <a:pPr marL="0" marR="0">
              <a:lnSpc>
                <a:spcPct val="115000"/>
              </a:lnSpc>
              <a:spcBef>
                <a:spcPts val="0"/>
              </a:spcBef>
              <a:spcAft>
                <a:spcPts val="800"/>
              </a:spcAft>
            </a:pPr>
            <a:r>
              <a:rPr lang="en-US" sz="3500" b="1" dirty="0" err="1">
                <a:effectLst/>
                <a:latin typeface="Arial" panose="020B0604020202020204" pitchFamily="34" charset="0"/>
                <a:ea typeface="Times New Roman" panose="02020603050405020304" pitchFamily="18" charset="0"/>
                <a:cs typeface="Arial" panose="020B0604020202020204" pitchFamily="34" charset="0"/>
              </a:rPr>
              <a:t>caDNAno</a:t>
            </a:r>
            <a:endParaRPr lang="en-US" sz="3500" dirty="0">
              <a:effectLst/>
              <a:latin typeface="Arial" panose="020B060402020202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B522BBCA-27FD-4C5F-8056-44660D262A27}"/>
              </a:ext>
            </a:extLst>
          </p:cNvPr>
          <p:cNvSpPr txBox="1"/>
          <p:nvPr/>
        </p:nvSpPr>
        <p:spPr>
          <a:xfrm>
            <a:off x="186380" y="1127819"/>
            <a:ext cx="11628581" cy="5008294"/>
          </a:xfrm>
          <a:prstGeom prst="rect">
            <a:avLst/>
          </a:prstGeom>
          <a:noFill/>
        </p:spPr>
        <p:txBody>
          <a:bodyPr wrap="square">
            <a:spAutoFit/>
          </a:bodyPr>
          <a:lstStyle/>
          <a:p>
            <a:pPr marR="0" algn="just">
              <a:lnSpc>
                <a:spcPct val="115000"/>
              </a:lnSpc>
              <a:spcBef>
                <a:spcPts val="0"/>
              </a:spcBef>
              <a:spcAft>
                <a:spcPts val="800"/>
              </a:spcAft>
            </a:pPr>
            <a:r>
              <a:rPr lang="en-US" sz="2900" dirty="0">
                <a:effectLst/>
                <a:latin typeface="Times New Roman" panose="02020603050405020304" pitchFamily="18" charset="0"/>
                <a:ea typeface="Times New Roman" panose="02020603050405020304" pitchFamily="18" charset="0"/>
                <a:cs typeface="Times New Roman" panose="02020603050405020304" pitchFamily="18" charset="0"/>
              </a:rPr>
              <a:t>Use </a:t>
            </a:r>
            <a:r>
              <a:rPr lang="en-US" sz="2900" dirty="0" err="1">
                <a:effectLst/>
                <a:latin typeface="Times New Roman" panose="02020603050405020304" pitchFamily="18" charset="0"/>
                <a:ea typeface="Times New Roman" panose="02020603050405020304" pitchFamily="18" charset="0"/>
                <a:cs typeface="Times New Roman" panose="02020603050405020304" pitchFamily="18" charset="0"/>
              </a:rPr>
              <a:t>caDNAno</a:t>
            </a:r>
            <a:r>
              <a:rPr lang="en-US" sz="2900" dirty="0">
                <a:effectLst/>
                <a:latin typeface="Times New Roman" panose="02020603050405020304" pitchFamily="18" charset="0"/>
                <a:ea typeface="Times New Roman" panose="02020603050405020304" pitchFamily="18" charset="0"/>
                <a:cs typeface="Times New Roman" panose="02020603050405020304" pitchFamily="18" charset="0"/>
              </a:rPr>
              <a:t>, an open source software based on the Adobe AIR platform for the design of three-dimensional </a:t>
            </a:r>
            <a:r>
              <a:rPr lang="en-US" sz="2900"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DNA origami</a:t>
            </a:r>
            <a:r>
              <a:rPr lang="en-US" sz="2900" dirty="0">
                <a:effectLst/>
                <a:latin typeface="Times New Roman" panose="02020603050405020304" pitchFamily="18" charset="0"/>
                <a:ea typeface="Times New Roman" panose="02020603050405020304" pitchFamily="18" charset="0"/>
                <a:cs typeface="Times New Roman" panose="02020603050405020304" pitchFamily="18" charset="0"/>
              </a:rPr>
              <a:t> nanostructures. </a:t>
            </a:r>
          </a:p>
          <a:p>
            <a:pPr marL="457200" marR="0" indent="-457200" algn="just">
              <a:lnSpc>
                <a:spcPct val="115000"/>
              </a:lnSpc>
              <a:spcBef>
                <a:spcPts val="0"/>
              </a:spcBef>
              <a:spcAft>
                <a:spcPts val="800"/>
              </a:spcAft>
              <a:buFont typeface="Arial" pitchFamily="34" charset="0"/>
              <a:buChar char="•"/>
            </a:pPr>
            <a:endParaRPr lang="en-US" sz="1500" dirty="0">
              <a:latin typeface="Times New Roman" panose="02020603050405020304" pitchFamily="18" charset="0"/>
              <a:ea typeface="Times New Roman" panose="02020603050405020304" pitchFamily="18" charset="0"/>
              <a:cs typeface="Times New Roman" panose="02020603050405020304" pitchFamily="18" charset="0"/>
            </a:endParaRPr>
          </a:p>
          <a:p>
            <a:pPr marR="0" algn="just">
              <a:lnSpc>
                <a:spcPct val="115000"/>
              </a:lnSpc>
              <a:spcBef>
                <a:spcPts val="0"/>
              </a:spcBef>
              <a:spcAft>
                <a:spcPts val="800"/>
              </a:spcAft>
            </a:pPr>
            <a:r>
              <a:rPr lang="en-US" sz="2900" dirty="0">
                <a:effectLst/>
                <a:latin typeface="Times New Roman" panose="02020603050405020304" pitchFamily="18" charset="0"/>
                <a:ea typeface="Times New Roman" panose="02020603050405020304" pitchFamily="18" charset="0"/>
                <a:cs typeface="Times New Roman" panose="02020603050405020304" pitchFamily="18" charset="0"/>
              </a:rPr>
              <a:t>Design process can be likened to sculpture from a porous crystalline block. </a:t>
            </a:r>
          </a:p>
          <a:p>
            <a:pPr marR="0" algn="just">
              <a:lnSpc>
                <a:spcPct val="115000"/>
              </a:lnSpc>
              <a:spcBef>
                <a:spcPts val="0"/>
              </a:spcBef>
              <a:spcAft>
                <a:spcPts val="800"/>
              </a:spcAft>
            </a:pPr>
            <a:endParaRPr lang="en-US" sz="1500" dirty="0">
              <a:latin typeface="Times New Roman" panose="02020603050405020304" pitchFamily="18" charset="0"/>
              <a:ea typeface="Times New Roman" panose="02020603050405020304" pitchFamily="18" charset="0"/>
              <a:cs typeface="Times New Roman" panose="02020603050405020304" pitchFamily="18" charset="0"/>
            </a:endParaRPr>
          </a:p>
          <a:p>
            <a:pPr marR="0" algn="just">
              <a:lnSpc>
                <a:spcPct val="115000"/>
              </a:lnSpc>
              <a:spcBef>
                <a:spcPts val="0"/>
              </a:spcBef>
              <a:spcAft>
                <a:spcPts val="800"/>
              </a:spcAft>
            </a:pPr>
            <a:r>
              <a:rPr lang="en-US" sz="2900" dirty="0" err="1">
                <a:effectLst/>
                <a:latin typeface="Times New Roman" panose="02020603050405020304" pitchFamily="18" charset="0"/>
                <a:ea typeface="Times New Roman" panose="02020603050405020304" pitchFamily="18" charset="0"/>
                <a:cs typeface="Times New Roman" panose="02020603050405020304" pitchFamily="18" charset="0"/>
              </a:rPr>
              <a:t>caDNAno</a:t>
            </a:r>
            <a:r>
              <a:rPr lang="en-US" sz="2900" dirty="0">
                <a:effectLst/>
                <a:latin typeface="Times New Roman" panose="02020603050405020304" pitchFamily="18" charset="0"/>
                <a:ea typeface="Times New Roman" panose="02020603050405020304" pitchFamily="18" charset="0"/>
                <a:cs typeface="Times New Roman" panose="02020603050405020304" pitchFamily="18" charset="0"/>
              </a:rPr>
              <a:t> has two platforms on which DNA origami designs can be generated: </a:t>
            </a:r>
            <a:endParaRPr lang="en-US" sz="29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marR="0" indent="-457200" algn="just">
              <a:lnSpc>
                <a:spcPct val="115000"/>
              </a:lnSpc>
              <a:spcBef>
                <a:spcPts val="0"/>
              </a:spcBef>
              <a:spcAft>
                <a:spcPts val="800"/>
              </a:spcAft>
              <a:buFont typeface="Arial" pitchFamily="34" charset="0"/>
              <a:buChar char="•"/>
            </a:pPr>
            <a:r>
              <a:rPr lang="en-US" sz="2900" dirty="0">
                <a:effectLst/>
                <a:latin typeface="Times New Roman" panose="02020603050405020304" pitchFamily="18" charset="0"/>
                <a:ea typeface="Times New Roman" panose="02020603050405020304" pitchFamily="18" charset="0"/>
                <a:cs typeface="Times New Roman" panose="02020603050405020304" pitchFamily="18" charset="0"/>
              </a:rPr>
              <a:t>The honeycomb-pleat-based and </a:t>
            </a:r>
          </a:p>
          <a:p>
            <a:pPr marL="457200" marR="0" indent="-457200" algn="just">
              <a:lnSpc>
                <a:spcPct val="115000"/>
              </a:lnSpc>
              <a:spcBef>
                <a:spcPts val="0"/>
              </a:spcBef>
              <a:spcAft>
                <a:spcPts val="800"/>
              </a:spcAft>
              <a:buFont typeface="Arial" pitchFamily="34" charset="0"/>
              <a:buChar char="•"/>
            </a:pPr>
            <a:r>
              <a:rPr lang="en-US" sz="2900" dirty="0">
                <a:effectLst/>
                <a:latin typeface="Times New Roman" panose="02020603050405020304" pitchFamily="18" charset="0"/>
                <a:ea typeface="Times New Roman" panose="02020603050405020304" pitchFamily="18" charset="0"/>
                <a:cs typeface="Times New Roman" panose="02020603050405020304" pitchFamily="18" charset="0"/>
              </a:rPr>
              <a:t>The square-based lattices.  </a:t>
            </a:r>
            <a:endParaRPr lang="en-US" sz="2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Date Placeholder 2">
            <a:extLst>
              <a:ext uri="{FF2B5EF4-FFF2-40B4-BE49-F238E27FC236}">
                <a16:creationId xmlns:a16="http://schemas.microsoft.com/office/drawing/2014/main" id="{BF723C4C-8746-4705-AE3F-07576AA6E23D}"/>
              </a:ext>
            </a:extLst>
          </p:cNvPr>
          <p:cNvSpPr>
            <a:spLocks noGrp="1"/>
          </p:cNvSpPr>
          <p:nvPr>
            <p:ph type="dt" sz="half" idx="10"/>
          </p:nvPr>
        </p:nvSpPr>
        <p:spPr/>
        <p:txBody>
          <a:bodyPr/>
          <a:lstStyle/>
          <a:p>
            <a:fld id="{5AA45804-B54E-4B7B-9422-04DAD90DA136}" type="datetime9">
              <a:rPr lang="en-US" smtClean="0"/>
              <a:t>9/12/25 1:09:02 PM</a:t>
            </a:fld>
            <a:endParaRPr lang="en-US"/>
          </a:p>
        </p:txBody>
      </p:sp>
      <p:sp>
        <p:nvSpPr>
          <p:cNvPr id="6" name="TextBox 5">
            <a:extLst>
              <a:ext uri="{FF2B5EF4-FFF2-40B4-BE49-F238E27FC236}">
                <a16:creationId xmlns:a16="http://schemas.microsoft.com/office/drawing/2014/main" id="{6ADBA0C0-0FA9-DB7C-8211-738F08025E72}"/>
              </a:ext>
            </a:extLst>
          </p:cNvPr>
          <p:cNvSpPr txBox="1"/>
          <p:nvPr/>
        </p:nvSpPr>
        <p:spPr>
          <a:xfrm>
            <a:off x="1811215" y="6024882"/>
            <a:ext cx="9126416" cy="369332"/>
          </a:xfrm>
          <a:prstGeom prst="rect">
            <a:avLst/>
          </a:prstGeom>
          <a:noFill/>
        </p:spPr>
        <p:txBody>
          <a:bodyPr wrap="square">
            <a:spAutoFit/>
          </a:bodyPr>
          <a:lstStyle/>
          <a:p>
            <a:r>
              <a:rPr lang="en-US" sz="1800" dirty="0">
                <a:solidFill>
                  <a:srgbClr val="0070C0"/>
                </a:solidFill>
                <a:effectLst/>
                <a:latin typeface="Times New Roman" panose="02020603050405020304" pitchFamily="18" charset="0"/>
                <a:ea typeface="Times New Roman" panose="02020603050405020304" pitchFamily="18" charset="0"/>
              </a:rPr>
              <a:t>Castro, C. E.</a:t>
            </a:r>
            <a:r>
              <a:rPr lang="en-US" sz="1800" i="1" dirty="0">
                <a:solidFill>
                  <a:srgbClr val="0070C0"/>
                </a:solidFill>
                <a:effectLst/>
                <a:latin typeface="Times New Roman" panose="02020603050405020304" pitchFamily="18" charset="0"/>
                <a:ea typeface="Times New Roman" panose="02020603050405020304" pitchFamily="18" charset="0"/>
              </a:rPr>
              <a:t> et al.</a:t>
            </a:r>
            <a:r>
              <a:rPr lang="en-US" sz="1800" dirty="0">
                <a:solidFill>
                  <a:srgbClr val="0070C0"/>
                </a:solidFill>
                <a:effectLst/>
                <a:latin typeface="Times New Roman" panose="02020603050405020304" pitchFamily="18" charset="0"/>
                <a:ea typeface="Times New Roman" panose="02020603050405020304" pitchFamily="18" charset="0"/>
              </a:rPr>
              <a:t> A primer to scaffolded DNA origami </a:t>
            </a:r>
            <a:r>
              <a:rPr lang="en-US" sz="1800" i="1" dirty="0">
                <a:solidFill>
                  <a:srgbClr val="0070C0"/>
                </a:solidFill>
                <a:effectLst/>
                <a:latin typeface="Times New Roman" panose="02020603050405020304" pitchFamily="18" charset="0"/>
                <a:ea typeface="Times New Roman" panose="02020603050405020304" pitchFamily="18" charset="0"/>
              </a:rPr>
              <a:t>NATURE METHODS</a:t>
            </a:r>
            <a:r>
              <a:rPr lang="en-US" sz="1800" dirty="0">
                <a:solidFill>
                  <a:srgbClr val="0070C0"/>
                </a:solidFill>
                <a:effectLst/>
                <a:latin typeface="Times New Roman" panose="02020603050405020304" pitchFamily="18" charset="0"/>
                <a:ea typeface="Times New Roman" panose="02020603050405020304" pitchFamily="18" charset="0"/>
              </a:rPr>
              <a:t> </a:t>
            </a:r>
            <a:r>
              <a:rPr lang="en-US" sz="1800" b="1" dirty="0">
                <a:solidFill>
                  <a:srgbClr val="0070C0"/>
                </a:solidFill>
                <a:effectLst/>
                <a:latin typeface="Times New Roman" panose="02020603050405020304" pitchFamily="18" charset="0"/>
                <a:ea typeface="Times New Roman" panose="02020603050405020304" pitchFamily="18" charset="0"/>
              </a:rPr>
              <a:t>8</a:t>
            </a:r>
            <a:r>
              <a:rPr lang="en-US" sz="1800" dirty="0">
                <a:solidFill>
                  <a:srgbClr val="0070C0"/>
                </a:solidFill>
                <a:effectLst/>
                <a:latin typeface="Times New Roman" panose="02020603050405020304" pitchFamily="18" charset="0"/>
                <a:ea typeface="Times New Roman" panose="02020603050405020304" pitchFamily="18" charset="0"/>
              </a:rPr>
              <a:t>, 221-229 (2011).</a:t>
            </a:r>
            <a:endParaRPr lang="en-US" dirty="0">
              <a:solidFill>
                <a:srgbClr val="0070C0"/>
              </a:solidFill>
            </a:endParaRPr>
          </a:p>
        </p:txBody>
      </p:sp>
      <p:sp>
        <p:nvSpPr>
          <p:cNvPr id="5" name="Slide Number Placeholder 4">
            <a:extLst>
              <a:ext uri="{FF2B5EF4-FFF2-40B4-BE49-F238E27FC236}">
                <a16:creationId xmlns:a16="http://schemas.microsoft.com/office/drawing/2014/main" id="{ADD562CD-3117-2762-E208-4BD05F4CE4B9}"/>
              </a:ext>
            </a:extLst>
          </p:cNvPr>
          <p:cNvSpPr>
            <a:spLocks noGrp="1"/>
          </p:cNvSpPr>
          <p:nvPr>
            <p:ph type="sldNum" sz="quarter" idx="12"/>
          </p:nvPr>
        </p:nvSpPr>
        <p:spPr/>
        <p:txBody>
          <a:bodyPr/>
          <a:lstStyle/>
          <a:p>
            <a:fld id="{EBB48AF5-20A4-49A8-96B0-9A7BCF1A1011}" type="slidenum">
              <a:rPr lang="en-US" smtClean="0"/>
              <a:t>12</a:t>
            </a:fld>
            <a:endParaRPr lang="en-US"/>
          </a:p>
        </p:txBody>
      </p:sp>
    </p:spTree>
    <p:extLst>
      <p:ext uri="{BB962C8B-B14F-4D97-AF65-F5344CB8AC3E}">
        <p14:creationId xmlns:p14="http://schemas.microsoft.com/office/powerpoint/2010/main" val="3881734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49009F-AE91-4042-9B10-5B484FBFF106}"/>
              </a:ext>
            </a:extLst>
          </p:cNvPr>
          <p:cNvSpPr txBox="1"/>
          <p:nvPr/>
        </p:nvSpPr>
        <p:spPr>
          <a:xfrm>
            <a:off x="350983" y="607206"/>
            <a:ext cx="11508508" cy="5446043"/>
          </a:xfrm>
          <a:prstGeom prst="rect">
            <a:avLst/>
          </a:prstGeom>
          <a:noFill/>
        </p:spPr>
        <p:txBody>
          <a:bodyPr wrap="square">
            <a:spAutoFit/>
          </a:bodyPr>
          <a:lstStyle/>
          <a:p>
            <a:pPr marR="0" algn="just">
              <a:lnSpc>
                <a:spcPct val="115000"/>
              </a:lnSpc>
              <a:spcBef>
                <a:spcPts val="0"/>
              </a:spcBef>
              <a:spcAft>
                <a:spcPts val="800"/>
              </a:spcAft>
            </a:pPr>
            <a:r>
              <a:rPr lang="en-US" sz="2900" dirty="0">
                <a:effectLst/>
                <a:latin typeface="Arial" panose="020B0604020202020204" pitchFamily="34" charset="0"/>
                <a:ea typeface="Times New Roman" panose="02020603050405020304" pitchFamily="18" charset="0"/>
                <a:cs typeface="Arial" panose="020B0604020202020204" pitchFamily="34" charset="0"/>
              </a:rPr>
              <a:t>Assembly of a target (</a:t>
            </a:r>
            <a:r>
              <a:rPr lang="en-US" sz="29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imagine whatever shape you want to design</a:t>
            </a:r>
            <a:r>
              <a:rPr lang="en-US" sz="2900" dirty="0">
                <a:effectLst/>
                <a:latin typeface="Arial" panose="020B0604020202020204" pitchFamily="34" charset="0"/>
                <a:ea typeface="Times New Roman" panose="02020603050405020304" pitchFamily="18" charset="0"/>
                <a:cs typeface="Arial" panose="020B0604020202020204" pitchFamily="34" charset="0"/>
              </a:rPr>
              <a:t>)</a:t>
            </a:r>
            <a:r>
              <a:rPr lang="en-US" sz="29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2900" dirty="0">
                <a:effectLst/>
                <a:latin typeface="Arial" panose="020B0604020202020204" pitchFamily="34" charset="0"/>
                <a:ea typeface="Times New Roman" panose="02020603050405020304" pitchFamily="18" charset="0"/>
                <a:cs typeface="Arial" panose="020B0604020202020204" pitchFamily="34" charset="0"/>
              </a:rPr>
              <a:t>three-dimensional shape using the </a:t>
            </a:r>
            <a:r>
              <a:rPr lang="en-US" sz="2900" dirty="0" err="1">
                <a:effectLst/>
                <a:latin typeface="Arial" panose="020B0604020202020204" pitchFamily="34" charset="0"/>
                <a:ea typeface="Times New Roman" panose="02020603050405020304" pitchFamily="18" charset="0"/>
                <a:cs typeface="Arial" panose="020B0604020202020204" pitchFamily="34" charset="0"/>
              </a:rPr>
              <a:t>caDNAno</a:t>
            </a:r>
            <a:r>
              <a:rPr lang="en-US" sz="2900" dirty="0">
                <a:effectLst/>
                <a:latin typeface="Arial" panose="020B0604020202020204" pitchFamily="34" charset="0"/>
                <a:ea typeface="Times New Roman" panose="02020603050405020304" pitchFamily="18" charset="0"/>
                <a:cs typeface="Arial" panose="020B0604020202020204" pitchFamily="34" charset="0"/>
              </a:rPr>
              <a:t> honeycomb-pleat-based strategy can be conceived as laying down the scaffold strand into an array of antiparallel helices. </a:t>
            </a:r>
          </a:p>
          <a:p>
            <a:pPr marL="342900" marR="0" indent="-342900" algn="just">
              <a:lnSpc>
                <a:spcPct val="115000"/>
              </a:lnSpc>
              <a:spcBef>
                <a:spcPts val="0"/>
              </a:spcBef>
              <a:spcAft>
                <a:spcPts val="800"/>
              </a:spcAft>
              <a:buFont typeface="Arial" pitchFamily="34" charset="0"/>
              <a:buChar char="•"/>
            </a:pPr>
            <a:endParaRPr lang="en-US" sz="15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R="0" algn="just">
              <a:lnSpc>
                <a:spcPct val="115000"/>
              </a:lnSpc>
              <a:spcBef>
                <a:spcPts val="0"/>
              </a:spcBef>
              <a:spcAft>
                <a:spcPts val="800"/>
              </a:spcAft>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Initial geometrical parameters assigned to the double helix are: </a:t>
            </a:r>
          </a:p>
          <a:p>
            <a:pPr marL="342900" marR="0" indent="-342900" algn="just">
              <a:lnSpc>
                <a:spcPct val="115000"/>
              </a:lnSpc>
              <a:spcBef>
                <a:spcPts val="0"/>
              </a:spcBef>
              <a:spcAft>
                <a:spcPts val="800"/>
              </a:spcAft>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2.0 nm diameter, </a:t>
            </a:r>
          </a:p>
          <a:p>
            <a:pPr marL="342900" marR="0" indent="-342900" algn="just">
              <a:lnSpc>
                <a:spcPct val="115000"/>
              </a:lnSpc>
              <a:spcBef>
                <a:spcPts val="0"/>
              </a:spcBef>
              <a:spcAft>
                <a:spcPts val="800"/>
              </a:spcAft>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0.34 nm/base-pair rise, and </a:t>
            </a:r>
          </a:p>
          <a:p>
            <a:pPr marL="342900" marR="0" indent="-342900" algn="just">
              <a:lnSpc>
                <a:spcPct val="115000"/>
              </a:lnSpc>
              <a:spcBef>
                <a:spcPts val="0"/>
              </a:spcBef>
              <a:spcAft>
                <a:spcPts val="800"/>
              </a:spcAft>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34.3</a:t>
            </a:r>
            <a:r>
              <a:rPr lang="en-US" sz="29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0</a:t>
            </a: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/base-pair average twist which comes down to 21 base pairs/2 turns. </a:t>
            </a:r>
            <a:endParaRPr lang="en-US" sz="29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AAA7296F-F66B-4D87-9A4A-CC474B8A9967}"/>
              </a:ext>
            </a:extLst>
          </p:cNvPr>
          <p:cNvSpPr>
            <a:spLocks noGrp="1"/>
          </p:cNvSpPr>
          <p:nvPr>
            <p:ph type="dt" sz="half" idx="10"/>
          </p:nvPr>
        </p:nvSpPr>
        <p:spPr/>
        <p:txBody>
          <a:bodyPr/>
          <a:lstStyle/>
          <a:p>
            <a:fld id="{43A407A9-D672-4666-85B8-59755B01F032}" type="datetime9">
              <a:rPr lang="en-US" smtClean="0"/>
              <a:t>9/12/25 1:09:02 PM</a:t>
            </a:fld>
            <a:endParaRPr lang="en-US"/>
          </a:p>
        </p:txBody>
      </p:sp>
      <p:sp>
        <p:nvSpPr>
          <p:cNvPr id="5" name="Slide Number Placeholder 4">
            <a:extLst>
              <a:ext uri="{FF2B5EF4-FFF2-40B4-BE49-F238E27FC236}">
                <a16:creationId xmlns:a16="http://schemas.microsoft.com/office/drawing/2014/main" id="{9194F357-A68F-7920-AB3A-F68E2DC8A436}"/>
              </a:ext>
            </a:extLst>
          </p:cNvPr>
          <p:cNvSpPr>
            <a:spLocks noGrp="1"/>
          </p:cNvSpPr>
          <p:nvPr>
            <p:ph type="sldNum" sz="quarter" idx="12"/>
          </p:nvPr>
        </p:nvSpPr>
        <p:spPr/>
        <p:txBody>
          <a:bodyPr/>
          <a:lstStyle/>
          <a:p>
            <a:fld id="{EBB48AF5-20A4-49A8-96B0-9A7BCF1A1011}" type="slidenum">
              <a:rPr lang="en-US" smtClean="0"/>
              <a:t>13</a:t>
            </a:fld>
            <a:endParaRPr lang="en-US"/>
          </a:p>
        </p:txBody>
      </p:sp>
    </p:spTree>
    <p:extLst>
      <p:ext uri="{BB962C8B-B14F-4D97-AF65-F5344CB8AC3E}">
        <p14:creationId xmlns:p14="http://schemas.microsoft.com/office/powerpoint/2010/main" val="2553642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5FA1EA3-7213-4C8D-B753-F15063A2A824}"/>
              </a:ext>
            </a:extLst>
          </p:cNvPr>
          <p:cNvPicPr>
            <a:picLocks noChangeAspect="1"/>
          </p:cNvPicPr>
          <p:nvPr/>
        </p:nvPicPr>
        <p:blipFill>
          <a:blip r:embed="rId2" cstate="print"/>
          <a:srcRect/>
          <a:stretch>
            <a:fillRect/>
          </a:stretch>
        </p:blipFill>
        <p:spPr bwMode="auto">
          <a:xfrm>
            <a:off x="1296537" y="150123"/>
            <a:ext cx="9771797" cy="3733511"/>
          </a:xfrm>
          <a:prstGeom prst="rect">
            <a:avLst/>
          </a:prstGeom>
          <a:noFill/>
          <a:ln w="9525">
            <a:noFill/>
            <a:miter lim="800000"/>
            <a:headEnd/>
            <a:tailEnd/>
          </a:ln>
        </p:spPr>
      </p:pic>
      <p:sp>
        <p:nvSpPr>
          <p:cNvPr id="4" name="TextBox 3">
            <a:extLst>
              <a:ext uri="{FF2B5EF4-FFF2-40B4-BE49-F238E27FC236}">
                <a16:creationId xmlns:a16="http://schemas.microsoft.com/office/drawing/2014/main" id="{2F22D1EC-E35B-463F-87BB-EE08939C46DD}"/>
              </a:ext>
            </a:extLst>
          </p:cNvPr>
          <p:cNvSpPr txBox="1"/>
          <p:nvPr/>
        </p:nvSpPr>
        <p:spPr>
          <a:xfrm>
            <a:off x="232287" y="3979171"/>
            <a:ext cx="11619346" cy="2375330"/>
          </a:xfrm>
          <a:prstGeom prst="rect">
            <a:avLst/>
          </a:prstGeom>
          <a:noFill/>
        </p:spPr>
        <p:txBody>
          <a:bodyPr wrap="square">
            <a:spAutoFit/>
          </a:bodyPr>
          <a:lstStyle/>
          <a:p>
            <a:pPr marL="0" marR="0" algn="just">
              <a:lnSpc>
                <a:spcPct val="107000"/>
              </a:lnSpc>
              <a:spcBef>
                <a:spcPts val="0"/>
              </a:spcBef>
              <a:spcAft>
                <a:spcPts val="800"/>
              </a:spcAft>
            </a:pPr>
            <a:r>
              <a:rPr lang="en-US" sz="2000" dirty="0">
                <a:effectLst/>
                <a:latin typeface="Arial" panose="020B0604020202020204" pitchFamily="34" charset="0"/>
                <a:ea typeface="Calibri" panose="020F0502020204030204" pitchFamily="34" charset="0"/>
                <a:cs typeface="Arial" panose="020B0604020202020204" pitchFamily="34" charset="0"/>
              </a:rPr>
              <a:t>Figure 5. Design Scheme. (a) Cross sectional view of the ‘roller’ in the honeycomb </a:t>
            </a:r>
            <a:r>
              <a:rPr lang="en-US" sz="2000" dirty="0" err="1">
                <a:effectLst/>
                <a:latin typeface="Arial" panose="020B0604020202020204" pitchFamily="34" charset="0"/>
                <a:ea typeface="Calibri" panose="020F0502020204030204" pitchFamily="34" charset="0"/>
                <a:cs typeface="Arial" panose="020B0604020202020204" pitchFamily="34" charset="0"/>
              </a:rPr>
              <a:t>caDNAno</a:t>
            </a:r>
            <a:r>
              <a:rPr lang="en-US" sz="2000" dirty="0">
                <a:effectLst/>
                <a:latin typeface="Arial" panose="020B0604020202020204" pitchFamily="34" charset="0"/>
                <a:ea typeface="Calibri" panose="020F0502020204030204" pitchFamily="34" charset="0"/>
                <a:cs typeface="Arial" panose="020B0604020202020204" pitchFamily="34" charset="0"/>
              </a:rPr>
              <a:t> lattice.  (b). Front view JPEG image of the ‘roller’ DNA origami. The red and yellow sections form the continuous single-layer nanotube and the gray area forms the surrounding multi-layer. The</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dirty="0">
                <a:effectLst/>
                <a:latin typeface="Arial" panose="020B0604020202020204" pitchFamily="34" charset="0"/>
                <a:ea typeface="Calibri" panose="020F0502020204030204" pitchFamily="34" charset="0"/>
                <a:cs typeface="Arial" panose="020B0604020202020204" pitchFamily="34" charset="0"/>
              </a:rPr>
              <a:t>light blue in the structure is the M13mp18 scaffold DNA. Red, yellow, gray etc</a:t>
            </a:r>
            <a:r>
              <a:rPr lang="en-US" sz="2000" b="1" dirty="0">
                <a:effectLst/>
                <a:latin typeface="Arial" panose="020B0604020202020204" pitchFamily="34" charset="0"/>
                <a:ea typeface="Calibri" panose="020F0502020204030204" pitchFamily="34" charset="0"/>
                <a:cs typeface="Arial" panose="020B0604020202020204" pitchFamily="34" charset="0"/>
              </a:rPr>
              <a:t>.</a:t>
            </a:r>
            <a:r>
              <a:rPr lang="en-US" sz="2000" dirty="0">
                <a:effectLst/>
                <a:latin typeface="Arial" panose="020B0604020202020204" pitchFamily="34" charset="0"/>
                <a:ea typeface="Calibri" panose="020F0502020204030204" pitchFamily="34" charset="0"/>
                <a:cs typeface="Arial" panose="020B0604020202020204" pitchFamily="34" charset="0"/>
              </a:rPr>
              <a:t> are staple DNA strands. (c). Schematic drawing of the folding of the roller origami structure through hybridization of scaffold and staple strands.</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a:solidFill>
                  <a:srgbClr val="00B0F0"/>
                </a:solidFill>
                <a:effectLst/>
                <a:latin typeface="Arial" panose="020B0604020202020204" pitchFamily="34" charset="0"/>
                <a:ea typeface="Calibri" panose="020F0502020204030204" pitchFamily="34" charset="0"/>
                <a:cs typeface="Arial" panose="020B0604020202020204" pitchFamily="34" charset="0"/>
              </a:rPr>
              <a:t>Amoako</a:t>
            </a:r>
            <a:r>
              <a:rPr lang="en-US" sz="2000" dirty="0">
                <a:solidFill>
                  <a:srgbClr val="00B0F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a:solidFill>
                  <a:srgbClr val="00B0F0"/>
                </a:solidFill>
                <a:effectLst/>
                <a:latin typeface="Arial" panose="020B0604020202020204" pitchFamily="34" charset="0"/>
                <a:ea typeface="Calibri" panose="020F0502020204030204" pitchFamily="34" charset="0"/>
                <a:cs typeface="Arial" panose="020B0604020202020204" pitchFamily="34" charset="0"/>
              </a:rPr>
              <a:t>G., </a:t>
            </a:r>
            <a:r>
              <a:rPr lang="en-US" sz="2000" dirty="0">
                <a:solidFill>
                  <a:srgbClr val="00B0F0"/>
                </a:solidFill>
                <a:effectLst/>
                <a:latin typeface="Arial" panose="020B0604020202020204" pitchFamily="34" charset="0"/>
                <a:ea typeface="Calibri" panose="020F0502020204030204" pitchFamily="34" charset="0"/>
                <a:cs typeface="Arial" panose="020B0604020202020204" pitchFamily="34" charset="0"/>
              </a:rPr>
              <a:t>Zhou, M., Ye, R., Zhuang, L., Yang, X., &amp; Shen, Z. (2013). 3D DNA origami designed with </a:t>
            </a:r>
            <a:r>
              <a:rPr lang="en-US" sz="2000" dirty="0" err="1">
                <a:solidFill>
                  <a:srgbClr val="00B0F0"/>
                </a:solidFill>
                <a:effectLst/>
                <a:latin typeface="Arial" panose="020B0604020202020204" pitchFamily="34" charset="0"/>
                <a:ea typeface="Calibri" panose="020F0502020204030204" pitchFamily="34" charset="0"/>
                <a:cs typeface="Arial" panose="020B0604020202020204" pitchFamily="34" charset="0"/>
              </a:rPr>
              <a:t>caDNAno</a:t>
            </a:r>
            <a:r>
              <a:rPr lang="en-US" sz="2000" dirty="0">
                <a:solidFill>
                  <a:srgbClr val="00B0F0"/>
                </a:solidFill>
                <a:effectLst/>
                <a:latin typeface="Arial" panose="020B0604020202020204" pitchFamily="34" charset="0"/>
                <a:ea typeface="Calibri" panose="020F0502020204030204" pitchFamily="34" charset="0"/>
                <a:cs typeface="Arial" panose="020B0604020202020204" pitchFamily="34" charset="0"/>
              </a:rPr>
              <a:t>, </a:t>
            </a:r>
            <a:r>
              <a:rPr lang="en-US" sz="2000" i="1" dirty="0">
                <a:solidFill>
                  <a:srgbClr val="00B0F0"/>
                </a:solidFill>
                <a:effectLst/>
                <a:latin typeface="Arial" panose="020B0604020202020204" pitchFamily="34" charset="0"/>
                <a:ea typeface="Calibri" panose="020F0502020204030204" pitchFamily="34" charset="0"/>
                <a:cs typeface="Arial" panose="020B0604020202020204" pitchFamily="34" charset="0"/>
              </a:rPr>
              <a:t>Chinese Science Bulletin</a:t>
            </a:r>
            <a:r>
              <a:rPr lang="en-US" sz="2000" dirty="0">
                <a:solidFill>
                  <a:srgbClr val="00B0F0"/>
                </a:solidFill>
                <a:effectLst/>
                <a:latin typeface="Arial" panose="020B0604020202020204" pitchFamily="34" charset="0"/>
                <a:ea typeface="Calibri" panose="020F0502020204030204" pitchFamily="34" charset="0"/>
                <a:cs typeface="Arial" panose="020B0604020202020204" pitchFamily="34" charset="0"/>
              </a:rPr>
              <a:t>,</a:t>
            </a:r>
            <a:r>
              <a:rPr lang="en-US" sz="2000" b="1" dirty="0">
                <a:solidFill>
                  <a:srgbClr val="00B0F0"/>
                </a:solidFill>
                <a:effectLst/>
                <a:latin typeface="Arial" panose="020B0604020202020204" pitchFamily="34" charset="0"/>
                <a:ea typeface="Calibri" panose="020F0502020204030204" pitchFamily="34" charset="0"/>
                <a:cs typeface="Arial" panose="020B0604020202020204" pitchFamily="34" charset="0"/>
              </a:rPr>
              <a:t> </a:t>
            </a:r>
            <a:r>
              <a:rPr lang="en-US" sz="2000" dirty="0">
                <a:solidFill>
                  <a:srgbClr val="00B0F0"/>
                </a:solidFill>
                <a:effectLst/>
                <a:latin typeface="Arial" panose="020B0604020202020204" pitchFamily="34" charset="0"/>
                <a:ea typeface="Calibri" panose="020F0502020204030204" pitchFamily="34" charset="0"/>
                <a:cs typeface="Arial" panose="020B0604020202020204" pitchFamily="34" charset="0"/>
              </a:rPr>
              <a:t>58, 3019-3022.</a:t>
            </a:r>
          </a:p>
        </p:txBody>
      </p:sp>
      <p:sp>
        <p:nvSpPr>
          <p:cNvPr id="5" name="Date Placeholder 4">
            <a:extLst>
              <a:ext uri="{FF2B5EF4-FFF2-40B4-BE49-F238E27FC236}">
                <a16:creationId xmlns:a16="http://schemas.microsoft.com/office/drawing/2014/main" id="{33EBAABB-EBE7-4ACB-9B88-1AB4D113F55B}"/>
              </a:ext>
            </a:extLst>
          </p:cNvPr>
          <p:cNvSpPr>
            <a:spLocks noGrp="1"/>
          </p:cNvSpPr>
          <p:nvPr>
            <p:ph type="dt" sz="half" idx="10"/>
          </p:nvPr>
        </p:nvSpPr>
        <p:spPr/>
        <p:txBody>
          <a:bodyPr/>
          <a:lstStyle/>
          <a:p>
            <a:fld id="{2B5E6238-97F2-4636-A24A-8E6FB28F2F9B}" type="datetime9">
              <a:rPr lang="en-US" smtClean="0"/>
              <a:t>9/12/25 1:09:02 PM</a:t>
            </a:fld>
            <a:endParaRPr lang="en-US"/>
          </a:p>
        </p:txBody>
      </p:sp>
      <p:sp>
        <p:nvSpPr>
          <p:cNvPr id="6" name="TextBox 5">
            <a:extLst>
              <a:ext uri="{FF2B5EF4-FFF2-40B4-BE49-F238E27FC236}">
                <a16:creationId xmlns:a16="http://schemas.microsoft.com/office/drawing/2014/main" id="{1A3AFF02-D33B-FAF7-D677-8EE07016A408}"/>
              </a:ext>
            </a:extLst>
          </p:cNvPr>
          <p:cNvSpPr txBox="1"/>
          <p:nvPr/>
        </p:nvSpPr>
        <p:spPr>
          <a:xfrm>
            <a:off x="144608" y="-12213"/>
            <a:ext cx="3864683" cy="640240"/>
          </a:xfrm>
          <a:prstGeom prst="rect">
            <a:avLst/>
          </a:prstGeom>
          <a:noFill/>
        </p:spPr>
        <p:txBody>
          <a:bodyPr wrap="square">
            <a:spAutoFit/>
          </a:bodyPr>
          <a:lstStyle/>
          <a:p>
            <a:pPr marL="0" marR="0">
              <a:lnSpc>
                <a:spcPct val="107000"/>
              </a:lnSpc>
              <a:spcBef>
                <a:spcPts val="0"/>
              </a:spcBef>
              <a:spcAft>
                <a:spcPts val="800"/>
              </a:spcAft>
            </a:pPr>
            <a:r>
              <a:rPr lang="en-US" sz="35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Roller structure</a:t>
            </a:r>
          </a:p>
        </p:txBody>
      </p:sp>
      <p:sp>
        <p:nvSpPr>
          <p:cNvPr id="7" name="Slide Number Placeholder 6">
            <a:extLst>
              <a:ext uri="{FF2B5EF4-FFF2-40B4-BE49-F238E27FC236}">
                <a16:creationId xmlns:a16="http://schemas.microsoft.com/office/drawing/2014/main" id="{C2DF30A5-A30F-ABB0-1AB9-202C486A6EC0}"/>
              </a:ext>
            </a:extLst>
          </p:cNvPr>
          <p:cNvSpPr>
            <a:spLocks noGrp="1"/>
          </p:cNvSpPr>
          <p:nvPr>
            <p:ph type="sldNum" sz="quarter" idx="12"/>
          </p:nvPr>
        </p:nvSpPr>
        <p:spPr/>
        <p:txBody>
          <a:bodyPr/>
          <a:lstStyle/>
          <a:p>
            <a:fld id="{EBB48AF5-20A4-49A8-96B0-9A7BCF1A1011}" type="slidenum">
              <a:rPr lang="en-US" smtClean="0"/>
              <a:t>14</a:t>
            </a:fld>
            <a:endParaRPr lang="en-US"/>
          </a:p>
        </p:txBody>
      </p:sp>
    </p:spTree>
    <p:extLst>
      <p:ext uri="{BB962C8B-B14F-4D97-AF65-F5344CB8AC3E}">
        <p14:creationId xmlns:p14="http://schemas.microsoft.com/office/powerpoint/2010/main" val="992036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6505FB-7BFE-4F8D-B5C4-4C75551FE631}"/>
              </a:ext>
            </a:extLst>
          </p:cNvPr>
          <p:cNvSpPr txBox="1"/>
          <p:nvPr/>
        </p:nvSpPr>
        <p:spPr>
          <a:xfrm>
            <a:off x="249380" y="246059"/>
            <a:ext cx="5318907" cy="630942"/>
          </a:xfrm>
          <a:prstGeom prst="rect">
            <a:avLst/>
          </a:prstGeom>
          <a:noFill/>
        </p:spPr>
        <p:txBody>
          <a:bodyPr wrap="square">
            <a:spAutoFit/>
          </a:bodyPr>
          <a:lstStyle/>
          <a:p>
            <a:r>
              <a:rPr lang="en-US" sz="3500" b="1" dirty="0">
                <a:effectLst/>
                <a:latin typeface="Arial" panose="020B0604020202020204" pitchFamily="34" charset="0"/>
                <a:ea typeface="Calibri" panose="020F0502020204030204" pitchFamily="34" charset="0"/>
                <a:cs typeface="Arial" panose="020B0604020202020204" pitchFamily="34" charset="0"/>
              </a:rPr>
              <a:t>Folding and Purification </a:t>
            </a:r>
            <a:endParaRPr lang="en-US" sz="35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6B0436B-4799-4C31-BA93-0590A3CF2CB2}"/>
                  </a:ext>
                </a:extLst>
              </p:cNvPr>
              <p:cNvSpPr txBox="1"/>
              <p:nvPr/>
            </p:nvSpPr>
            <p:spPr>
              <a:xfrm>
                <a:off x="249380" y="917735"/>
                <a:ext cx="11693240" cy="4893647"/>
              </a:xfrm>
              <a:prstGeom prst="rect">
                <a:avLst/>
              </a:prstGeom>
              <a:noFill/>
            </p:spPr>
            <p:txBody>
              <a:bodyPr wrap="square">
                <a:spAutoFit/>
              </a:bodyPr>
              <a:lstStyle/>
              <a:p>
                <a:pPr marL="0" marR="0" algn="just">
                  <a:spcBef>
                    <a:spcPts val="0"/>
                  </a:spcBef>
                </a:pPr>
                <a:r>
                  <a:rPr lang="en-US" sz="2400" dirty="0">
                    <a:effectLst/>
                    <a:latin typeface="Arial" panose="020B0604020202020204" pitchFamily="34" charset="0"/>
                    <a:ea typeface="Calibri" panose="020F0502020204030204" pitchFamily="34" charset="0"/>
                    <a:cs typeface="Arial" panose="020B0604020202020204" pitchFamily="34" charset="0"/>
                  </a:rPr>
                  <a:t>Folding and Purification procedures of one shape given the name </a:t>
                </a:r>
                <a:r>
                  <a:rPr lang="en-US" sz="2400" b="1" dirty="0">
                    <a:effectLst/>
                    <a:latin typeface="Arial" panose="020B0604020202020204" pitchFamily="34" charset="0"/>
                    <a:ea typeface="Calibri" panose="020F0502020204030204" pitchFamily="34" charset="0"/>
                    <a:cs typeface="Arial" panose="020B0604020202020204" pitchFamily="34" charset="0"/>
                  </a:rPr>
                  <a:t>Roller. </a:t>
                </a:r>
              </a:p>
              <a:p>
                <a:pPr marR="0" algn="just">
                  <a:spcBef>
                    <a:spcPts val="0"/>
                  </a:spcBef>
                </a:pPr>
                <a:endParaRPr lang="en-US" sz="2400" b="1" dirty="0">
                  <a:effectLst/>
                  <a:latin typeface="Arial" panose="020B0604020202020204" pitchFamily="34" charset="0"/>
                  <a:ea typeface="Calibri" panose="020F0502020204030204" pitchFamily="34" charset="0"/>
                  <a:cs typeface="Arial" panose="020B0604020202020204" pitchFamily="34" charset="0"/>
                </a:endParaRPr>
              </a:p>
              <a:p>
                <a:pPr marR="0" algn="just">
                  <a:spcBef>
                    <a:spcPts val="0"/>
                  </a:spcBef>
                </a:pPr>
                <a:r>
                  <a:rPr lang="en-US" sz="2400" b="1" dirty="0">
                    <a:effectLst/>
                    <a:latin typeface="Arial" panose="020B0604020202020204" pitchFamily="34" charset="0"/>
                    <a:ea typeface="Calibri" panose="020F0502020204030204" pitchFamily="34" charset="0"/>
                    <a:cs typeface="Arial" panose="020B0604020202020204" pitchFamily="34" charset="0"/>
                  </a:rPr>
                  <a:t>Procedure</a:t>
                </a:r>
              </a:p>
              <a:p>
                <a:pPr marL="457200" marR="0" indent="-457200" algn="just">
                  <a:spcBef>
                    <a:spcPts val="0"/>
                  </a:spcBef>
                  <a:buFont typeface="Arial" panose="020B0604020202020204" pitchFamily="34" charset="0"/>
                  <a:buChar char="•"/>
                </a:pPr>
                <a:r>
                  <a:rPr lang="en-US" sz="2400" dirty="0">
                    <a:effectLst/>
                    <a:latin typeface="Arial" panose="020B0604020202020204" pitchFamily="34" charset="0"/>
                    <a:ea typeface="Calibri" panose="020F0502020204030204" pitchFamily="34" charset="0"/>
                    <a:cs typeface="Arial" panose="020B0604020202020204" pitchFamily="34" charset="0"/>
                  </a:rPr>
                  <a:t>Combining 10 </a:t>
                </a:r>
                <a:r>
                  <a:rPr lang="en-US" sz="2400" dirty="0" err="1">
                    <a:effectLst/>
                    <a:latin typeface="Arial" panose="020B0604020202020204" pitchFamily="34" charset="0"/>
                    <a:ea typeface="Calibri" panose="020F0502020204030204" pitchFamily="34" charset="0"/>
                    <a:cs typeface="Arial" panose="020B0604020202020204" pitchFamily="34" charset="0"/>
                  </a:rPr>
                  <a:t>nM</a:t>
                </a:r>
                <a:r>
                  <a:rPr lang="en-US" sz="2400" dirty="0">
                    <a:effectLst/>
                    <a:latin typeface="Arial" panose="020B0604020202020204" pitchFamily="34" charset="0"/>
                    <a:ea typeface="Calibri" panose="020F0502020204030204" pitchFamily="34" charset="0"/>
                    <a:cs typeface="Arial" panose="020B0604020202020204" pitchFamily="34" charset="0"/>
                  </a:rPr>
                  <a:t> scaffold (M13mp18)</a:t>
                </a:r>
              </a:p>
              <a:p>
                <a:pPr marL="457200" marR="0" indent="-457200" algn="just">
                  <a:spcBef>
                    <a:spcPts val="0"/>
                  </a:spcBef>
                  <a:buFont typeface="Arial" panose="020B0604020202020204" pitchFamily="34" charset="0"/>
                  <a:buChar char="•"/>
                </a:pPr>
                <a:r>
                  <a:rPr lang="en-US" sz="2400" dirty="0">
                    <a:effectLst/>
                    <a:latin typeface="Arial" panose="020B0604020202020204" pitchFamily="34" charset="0"/>
                    <a:ea typeface="Calibri" panose="020F0502020204030204" pitchFamily="34" charset="0"/>
                    <a:cs typeface="Arial" panose="020B0604020202020204" pitchFamily="34" charset="0"/>
                  </a:rPr>
                  <a:t>100 </a:t>
                </a:r>
                <a:r>
                  <a:rPr lang="en-US" sz="24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nM</a:t>
                </a: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 each of the 201 staple nucleotides used without purification</a:t>
                </a:r>
              </a:p>
              <a:p>
                <a:pPr marL="457200" marR="0" indent="-457200" algn="just">
                  <a:spcBef>
                    <a:spcPts val="0"/>
                  </a:spcBef>
                  <a:buFont typeface="Arial" panose="020B0604020202020204" pitchFamily="34" charset="0"/>
                  <a:buChar char="•"/>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Buffer and salts including 5 mM Tris, 1 mM EDTA (PH 7.9 at 20℃), and </a:t>
                </a:r>
              </a:p>
              <a:p>
                <a:pPr marL="457200" marR="0" indent="-457200" algn="just">
                  <a:spcBef>
                    <a:spcPts val="0"/>
                  </a:spcBef>
                  <a:buFont typeface="Arial" panose="020B0604020202020204" pitchFamily="34" charset="0"/>
                  <a:buChar char="•"/>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Magnesium screen (salt) covering 7 different concentrations from 12 mM at 2 mM intervals to 24 mM </a:t>
                </a:r>
                <a14:m>
                  <m:oMath xmlns:m="http://schemas.openxmlformats.org/officeDocument/2006/math">
                    <m:sSub>
                      <m:sSubPr>
                        <m:ctrlP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𝑀𝑔𝐶𝑙</m:t>
                        </m:r>
                      </m:e>
                      <m:sub>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m:t>
                        </m:r>
                      </m:sub>
                    </m:sSub>
                  </m:oMath>
                </a14:m>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p>
              <a:p>
                <a:pPr marR="0" algn="just">
                  <a:spcBef>
                    <a:spcPts val="0"/>
                  </a:spcBef>
                </a:pP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R="0" algn="just">
                  <a:spcBef>
                    <a:spcPts val="0"/>
                  </a:spcBef>
                </a:pPr>
                <a:r>
                  <a:rPr lang="en-US" sz="2400" i="1" dirty="0">
                    <a:effectLst/>
                    <a:latin typeface="Arial" panose="020B0604020202020204" pitchFamily="34" charset="0"/>
                    <a:ea typeface="Calibri" panose="020F0502020204030204" pitchFamily="34" charset="0"/>
                    <a:cs typeface="Arial" panose="020B0604020202020204" pitchFamily="34" charset="0"/>
                  </a:rPr>
                  <a:t>Some of the 201 staple oligonucleotides are given in Table 1</a:t>
                </a:r>
              </a:p>
              <a:p>
                <a:pPr marR="0" algn="just">
                  <a:spcBef>
                    <a:spcPts val="0"/>
                  </a:spcBef>
                </a:pPr>
                <a:endParaRPr lang="en-US" sz="2400" dirty="0">
                  <a:latin typeface="Arial" panose="020B0604020202020204" pitchFamily="34" charset="0"/>
                  <a:ea typeface="Calibri" panose="020F0502020204030204" pitchFamily="34" charset="0"/>
                  <a:cs typeface="Arial" panose="020B0604020202020204" pitchFamily="34" charset="0"/>
                </a:endParaRPr>
              </a:p>
              <a:p>
                <a:pPr marR="0" algn="just">
                  <a:spcBef>
                    <a:spcPts val="0"/>
                  </a:spcBef>
                </a:pPr>
                <a:r>
                  <a:rPr lang="en-US" sz="2400" dirty="0">
                    <a:effectLst/>
                    <a:latin typeface="Arial" panose="020B0604020202020204" pitchFamily="34" charset="0"/>
                    <a:ea typeface="Calibri" panose="020F0502020204030204" pitchFamily="34" charset="0"/>
                    <a:cs typeface="Arial" panose="020B0604020202020204" pitchFamily="34" charset="0"/>
                  </a:rPr>
                  <a:t>Folding was carried out by rapid heat denaturation (80</a:t>
                </a:r>
                <a:r>
                  <a:rPr lang="en-US" sz="2400" dirty="0">
                    <a:latin typeface="Arial" panose="020B0604020202020204" pitchFamily="34" charset="0"/>
                    <a:ea typeface="Calibri" panose="020F0502020204030204" pitchFamily="34" charset="0"/>
                    <a:cs typeface="Arial" panose="020B0604020202020204" pitchFamily="34" charset="0"/>
                  </a:rPr>
                  <a:t>℃</a:t>
                </a:r>
                <a:r>
                  <a:rPr lang="en-US" sz="2400" dirty="0">
                    <a:effectLst/>
                    <a:latin typeface="Arial" panose="020B0604020202020204" pitchFamily="34" charset="0"/>
                    <a:ea typeface="Calibri" panose="020F0502020204030204" pitchFamily="34" charset="0"/>
                    <a:cs typeface="Arial" panose="020B0604020202020204" pitchFamily="34" charset="0"/>
                  </a:rPr>
                  <a:t>) followed by slow cooling </a:t>
                </a:r>
                <a:r>
                  <a:rPr lang="en-US" sz="2400" dirty="0">
                    <a:latin typeface="Arial" panose="020B0604020202020204" pitchFamily="34" charset="0"/>
                    <a:ea typeface="Calibri" panose="020F0502020204030204" pitchFamily="34" charset="0"/>
                    <a:cs typeface="Arial" panose="020B0604020202020204" pitchFamily="34" charset="0"/>
                  </a:rPr>
                  <a:t>from 65 ℃ </a:t>
                </a:r>
                <a:r>
                  <a:rPr lang="en-US" sz="2400" dirty="0">
                    <a:effectLst/>
                    <a:latin typeface="Arial" panose="020B0604020202020204" pitchFamily="34" charset="0"/>
                    <a:ea typeface="Calibri" panose="020F0502020204030204" pitchFamily="34" charset="0"/>
                    <a:cs typeface="Arial" panose="020B0604020202020204" pitchFamily="34" charset="0"/>
                  </a:rPr>
                  <a:t>to 60℃ over 50 min, </a:t>
                </a:r>
                <a:r>
                  <a:rPr lang="en-US" sz="2400" dirty="0">
                    <a:latin typeface="Arial" panose="020B0604020202020204" pitchFamily="34" charset="0"/>
                    <a:ea typeface="Calibri" panose="020F0502020204030204" pitchFamily="34" charset="0"/>
                    <a:cs typeface="Arial" panose="020B0604020202020204" pitchFamily="34" charset="0"/>
                  </a:rPr>
                  <a:t>then 60 ℃ </a:t>
                </a:r>
                <a:r>
                  <a:rPr lang="en-US" sz="2400" dirty="0">
                    <a:effectLst/>
                    <a:latin typeface="Arial" panose="020B0604020202020204" pitchFamily="34" charset="0"/>
                    <a:ea typeface="Calibri" panose="020F0502020204030204" pitchFamily="34" charset="0"/>
                    <a:cs typeface="Arial" panose="020B0604020202020204" pitchFamily="34" charset="0"/>
                  </a:rPr>
                  <a:t>to 24℃</a:t>
                </a:r>
                <a:r>
                  <a:rPr lang="en-US" sz="2400" dirty="0">
                    <a:effectLst/>
                    <a:latin typeface="Arial" panose="020B0604020202020204" pitchFamily="34" charset="0"/>
                    <a:ea typeface="SimSun" panose="02010600030101010101" pitchFamily="2" charset="-122"/>
                    <a:cs typeface="Arial" panose="020B0604020202020204" pitchFamily="34" charset="0"/>
                  </a:rPr>
                  <a:t> </a:t>
                </a:r>
                <a:r>
                  <a:rPr lang="en-US" sz="2400" dirty="0">
                    <a:effectLst/>
                    <a:latin typeface="Arial" panose="020B0604020202020204" pitchFamily="34" charset="0"/>
                    <a:ea typeface="Calibri" panose="020F0502020204030204" pitchFamily="34" charset="0"/>
                    <a:cs typeface="Arial" panose="020B0604020202020204" pitchFamily="34" charset="0"/>
                  </a:rPr>
                  <a:t>over 72 h.  </a:t>
                </a:r>
              </a:p>
            </p:txBody>
          </p:sp>
        </mc:Choice>
        <mc:Fallback xmlns="">
          <p:sp>
            <p:nvSpPr>
              <p:cNvPr id="5" name="TextBox 4">
                <a:extLst>
                  <a:ext uri="{FF2B5EF4-FFF2-40B4-BE49-F238E27FC236}">
                    <a16:creationId xmlns:a16="http://schemas.microsoft.com/office/drawing/2014/main" id="{96B0436B-4799-4C31-BA93-0590A3CF2CB2}"/>
                  </a:ext>
                </a:extLst>
              </p:cNvPr>
              <p:cNvSpPr txBox="1">
                <a:spLocks noRot="1" noChangeAspect="1" noMove="1" noResize="1" noEditPoints="1" noAdjustHandles="1" noChangeArrowheads="1" noChangeShapeType="1" noTextEdit="1"/>
              </p:cNvSpPr>
              <p:nvPr/>
            </p:nvSpPr>
            <p:spPr>
              <a:xfrm>
                <a:off x="249380" y="917735"/>
                <a:ext cx="11693240" cy="4893647"/>
              </a:xfrm>
              <a:prstGeom prst="rect">
                <a:avLst/>
              </a:prstGeom>
              <a:blipFill>
                <a:blip r:embed="rId2"/>
                <a:stretch>
                  <a:fillRect l="-834" t="-873" r="-782" b="-2120"/>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795C3071-2173-4A24-B147-1A7C39B4C615}"/>
              </a:ext>
            </a:extLst>
          </p:cNvPr>
          <p:cNvSpPr>
            <a:spLocks noGrp="1"/>
          </p:cNvSpPr>
          <p:nvPr>
            <p:ph type="dt" sz="half" idx="10"/>
          </p:nvPr>
        </p:nvSpPr>
        <p:spPr/>
        <p:txBody>
          <a:bodyPr/>
          <a:lstStyle/>
          <a:p>
            <a:fld id="{71E11C33-FAF7-412B-BD9C-B6A7C1A79645}" type="datetime9">
              <a:rPr lang="en-US" smtClean="0"/>
              <a:t>9/12/25 1:09:02 PM</a:t>
            </a:fld>
            <a:endParaRPr lang="en-US"/>
          </a:p>
        </p:txBody>
      </p:sp>
      <p:sp>
        <p:nvSpPr>
          <p:cNvPr id="6" name="Slide Number Placeholder 5">
            <a:extLst>
              <a:ext uri="{FF2B5EF4-FFF2-40B4-BE49-F238E27FC236}">
                <a16:creationId xmlns:a16="http://schemas.microsoft.com/office/drawing/2014/main" id="{7E50320F-9809-3058-32B0-92B3FE0869DF}"/>
              </a:ext>
            </a:extLst>
          </p:cNvPr>
          <p:cNvSpPr>
            <a:spLocks noGrp="1"/>
          </p:cNvSpPr>
          <p:nvPr>
            <p:ph type="sldNum" sz="quarter" idx="12"/>
          </p:nvPr>
        </p:nvSpPr>
        <p:spPr/>
        <p:txBody>
          <a:bodyPr/>
          <a:lstStyle/>
          <a:p>
            <a:fld id="{EBB48AF5-20A4-49A8-96B0-9A7BCF1A1011}" type="slidenum">
              <a:rPr lang="en-US" smtClean="0"/>
              <a:t>15</a:t>
            </a:fld>
            <a:endParaRPr lang="en-US"/>
          </a:p>
        </p:txBody>
      </p:sp>
    </p:spTree>
    <p:extLst>
      <p:ext uri="{BB962C8B-B14F-4D97-AF65-F5344CB8AC3E}">
        <p14:creationId xmlns:p14="http://schemas.microsoft.com/office/powerpoint/2010/main" val="570773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32B33FD-1FC4-453F-B2DA-916F11116FB1}"/>
              </a:ext>
            </a:extLst>
          </p:cNvPr>
          <p:cNvGraphicFramePr>
            <a:graphicFrameLocks noGrp="1" noChangeAspect="1"/>
          </p:cNvGraphicFramePr>
          <p:nvPr/>
        </p:nvGraphicFramePr>
        <p:xfrm>
          <a:off x="2660485" y="1308899"/>
          <a:ext cx="7056721" cy="5344938"/>
        </p:xfrm>
        <a:graphic>
          <a:graphicData uri="http://schemas.openxmlformats.org/drawingml/2006/table">
            <a:tbl>
              <a:tblPr firstRow="1" firstCol="1" bandRow="1">
                <a:tableStyleId>{5C22544A-7EE6-4342-B048-85BDC9FD1C3A}</a:tableStyleId>
              </a:tblPr>
              <a:tblGrid>
                <a:gridCol w="1393385">
                  <a:extLst>
                    <a:ext uri="{9D8B030D-6E8A-4147-A177-3AD203B41FA5}">
                      <a16:colId xmlns:a16="http://schemas.microsoft.com/office/drawing/2014/main" val="1057481854"/>
                    </a:ext>
                  </a:extLst>
                </a:gridCol>
                <a:gridCol w="5030187">
                  <a:extLst>
                    <a:ext uri="{9D8B030D-6E8A-4147-A177-3AD203B41FA5}">
                      <a16:colId xmlns:a16="http://schemas.microsoft.com/office/drawing/2014/main" val="2352284184"/>
                    </a:ext>
                  </a:extLst>
                </a:gridCol>
                <a:gridCol w="633149">
                  <a:extLst>
                    <a:ext uri="{9D8B030D-6E8A-4147-A177-3AD203B41FA5}">
                      <a16:colId xmlns:a16="http://schemas.microsoft.com/office/drawing/2014/main" val="3235982886"/>
                    </a:ext>
                  </a:extLst>
                </a:gridCol>
              </a:tblGrid>
              <a:tr h="222215">
                <a:tc>
                  <a:txBody>
                    <a:bodyPr/>
                    <a:lstStyle/>
                    <a:p>
                      <a:pPr marL="0" marR="0">
                        <a:lnSpc>
                          <a:spcPct val="107000"/>
                        </a:lnSpc>
                        <a:spcBef>
                          <a:spcPts val="0"/>
                        </a:spcBef>
                        <a:spcAft>
                          <a:spcPts val="800"/>
                        </a:spcAft>
                      </a:pPr>
                      <a:r>
                        <a:rPr lang="en-US" sz="1000" dirty="0">
                          <a:effectLst/>
                        </a:rPr>
                        <a:t>A1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AATAATAAGACCACAAGAATTGAGTT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18591295"/>
                  </a:ext>
                </a:extLst>
              </a:tr>
              <a:tr h="222215">
                <a:tc>
                  <a:txBody>
                    <a:bodyPr/>
                    <a:lstStyle/>
                    <a:p>
                      <a:pPr marL="0" marR="0">
                        <a:lnSpc>
                          <a:spcPct val="107000"/>
                        </a:lnSpc>
                        <a:spcBef>
                          <a:spcPts val="0"/>
                        </a:spcBef>
                        <a:spcAft>
                          <a:spcPts val="800"/>
                        </a:spcAft>
                      </a:pPr>
                      <a:r>
                        <a:rPr lang="en-US" sz="1000">
                          <a:effectLst/>
                        </a:rPr>
                        <a:t>A2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AACCCTCTTGAAAGGAATTGAAGTAACAATTCCTGCAGT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3963110"/>
                  </a:ext>
                </a:extLst>
              </a:tr>
              <a:tr h="222215">
                <a:tc>
                  <a:txBody>
                    <a:bodyPr/>
                    <a:lstStyle/>
                    <a:p>
                      <a:pPr marL="0" marR="0">
                        <a:lnSpc>
                          <a:spcPct val="107000"/>
                        </a:lnSpc>
                        <a:spcBef>
                          <a:spcPts val="0"/>
                        </a:spcBef>
                        <a:spcAft>
                          <a:spcPts val="800"/>
                        </a:spcAft>
                      </a:pPr>
                      <a:r>
                        <a:rPr lang="en-US" sz="1000">
                          <a:effectLst/>
                        </a:rPr>
                        <a:t>A3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dirty="0">
                          <a:effectLst/>
                        </a:rPr>
                        <a:t>CTCAAATAGCACGCTAATATC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02852512"/>
                  </a:ext>
                </a:extLst>
              </a:tr>
              <a:tr h="222215">
                <a:tc>
                  <a:txBody>
                    <a:bodyPr/>
                    <a:lstStyle/>
                    <a:p>
                      <a:pPr marL="0" marR="0">
                        <a:lnSpc>
                          <a:spcPct val="107000"/>
                        </a:lnSpc>
                        <a:spcBef>
                          <a:spcPts val="0"/>
                        </a:spcBef>
                        <a:spcAft>
                          <a:spcPts val="800"/>
                        </a:spcAft>
                      </a:pPr>
                      <a:r>
                        <a:rPr lang="en-US" sz="1000">
                          <a:effectLst/>
                        </a:rPr>
                        <a:t>A4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dirty="0">
                          <a:effectLst/>
                        </a:rPr>
                        <a:t>CTATCAACACTAACAACTAATTATT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40125954"/>
                  </a:ext>
                </a:extLst>
              </a:tr>
              <a:tr h="222215">
                <a:tc>
                  <a:txBody>
                    <a:bodyPr/>
                    <a:lstStyle/>
                    <a:p>
                      <a:pPr marL="0" marR="0">
                        <a:lnSpc>
                          <a:spcPct val="107000"/>
                        </a:lnSpc>
                        <a:spcBef>
                          <a:spcPts val="0"/>
                        </a:spcBef>
                        <a:spcAft>
                          <a:spcPts val="800"/>
                        </a:spcAft>
                      </a:pPr>
                      <a:r>
                        <a:rPr lang="en-US" sz="1000">
                          <a:effectLst/>
                        </a:rPr>
                        <a:t>A5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GTTGGCAAAAACAAAGAAACC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24251624"/>
                  </a:ext>
                </a:extLst>
              </a:tr>
              <a:tr h="222215">
                <a:tc>
                  <a:txBody>
                    <a:bodyPr/>
                    <a:lstStyle/>
                    <a:p>
                      <a:pPr marL="0" marR="0">
                        <a:lnSpc>
                          <a:spcPct val="107000"/>
                        </a:lnSpc>
                        <a:spcBef>
                          <a:spcPts val="0"/>
                        </a:spcBef>
                        <a:spcAft>
                          <a:spcPts val="800"/>
                        </a:spcAft>
                      </a:pPr>
                      <a:r>
                        <a:rPr lang="en-US" sz="1000">
                          <a:effectLst/>
                        </a:rPr>
                        <a:t>A6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ATCTGTTATTAATTTTAAAAGTTTGGGAAGGTAAC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5846443"/>
                  </a:ext>
                </a:extLst>
              </a:tr>
              <a:tr h="222215">
                <a:tc>
                  <a:txBody>
                    <a:bodyPr/>
                    <a:lstStyle/>
                    <a:p>
                      <a:pPr marL="0" marR="0">
                        <a:lnSpc>
                          <a:spcPct val="107000"/>
                        </a:lnSpc>
                        <a:spcBef>
                          <a:spcPts val="0"/>
                        </a:spcBef>
                        <a:spcAft>
                          <a:spcPts val="800"/>
                        </a:spcAft>
                      </a:pPr>
                      <a:r>
                        <a:rPr lang="en-US" sz="1000">
                          <a:effectLst/>
                        </a:rPr>
                        <a:t>A7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GAACTTAGGAGATCTAAAGAAGCCCCAAAGTCAGAG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69397140"/>
                  </a:ext>
                </a:extLst>
              </a:tr>
              <a:tr h="222215">
                <a:tc>
                  <a:txBody>
                    <a:bodyPr/>
                    <a:lstStyle/>
                    <a:p>
                      <a:pPr marL="0" marR="0">
                        <a:lnSpc>
                          <a:spcPct val="107000"/>
                        </a:lnSpc>
                        <a:spcBef>
                          <a:spcPts val="0"/>
                        </a:spcBef>
                        <a:spcAft>
                          <a:spcPts val="800"/>
                        </a:spcAft>
                      </a:pPr>
                      <a:r>
                        <a:rPr lang="en-US" sz="1000">
                          <a:effectLst/>
                        </a:rPr>
                        <a:t>A8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AAAGATTGTTAGAAATTGCGTAGATTTTCAG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60069077"/>
                  </a:ext>
                </a:extLst>
              </a:tr>
              <a:tr h="222215">
                <a:tc>
                  <a:txBody>
                    <a:bodyPr/>
                    <a:lstStyle/>
                    <a:p>
                      <a:pPr marL="0" marR="0">
                        <a:lnSpc>
                          <a:spcPct val="107000"/>
                        </a:lnSpc>
                        <a:spcBef>
                          <a:spcPts val="0"/>
                        </a:spcBef>
                        <a:spcAft>
                          <a:spcPts val="800"/>
                        </a:spcAft>
                      </a:pPr>
                      <a:r>
                        <a:rPr lang="en-US" sz="1000">
                          <a:effectLst/>
                        </a:rPr>
                        <a:t>A9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dirty="0">
                          <a:effectLst/>
                        </a:rPr>
                        <a:t>CAACTCGAGATTAGGGGCGAAAAGCAGAGAATTAACTGA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2747922"/>
                  </a:ext>
                </a:extLst>
              </a:tr>
              <a:tr h="222215">
                <a:tc>
                  <a:txBody>
                    <a:bodyPr/>
                    <a:lstStyle/>
                    <a:p>
                      <a:pPr marL="0" marR="0">
                        <a:lnSpc>
                          <a:spcPct val="107000"/>
                        </a:lnSpc>
                        <a:spcBef>
                          <a:spcPts val="0"/>
                        </a:spcBef>
                        <a:spcAft>
                          <a:spcPts val="800"/>
                        </a:spcAft>
                      </a:pPr>
                      <a:r>
                        <a:rPr lang="en-US" sz="1000">
                          <a:effectLst/>
                        </a:rPr>
                        <a:t>A10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ACCAGAAGGAGCCGGGAGAAACAA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2828000"/>
                  </a:ext>
                </a:extLst>
              </a:tr>
              <a:tr h="222215">
                <a:tc>
                  <a:txBody>
                    <a:bodyPr/>
                    <a:lstStyle/>
                    <a:p>
                      <a:pPr marL="0" marR="0">
                        <a:lnSpc>
                          <a:spcPct val="107000"/>
                        </a:lnSpc>
                        <a:spcBef>
                          <a:spcPts val="0"/>
                        </a:spcBef>
                        <a:spcAft>
                          <a:spcPts val="800"/>
                        </a:spcAft>
                      </a:pPr>
                      <a:r>
                        <a:rPr lang="en-US" sz="1000">
                          <a:effectLst/>
                        </a:rPr>
                        <a:t>A11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CATGGAATTATCATCATTTATCATTTTGCGGTCAACAGAATC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42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1485367"/>
                  </a:ext>
                </a:extLst>
              </a:tr>
              <a:tr h="222215">
                <a:tc>
                  <a:txBody>
                    <a:bodyPr/>
                    <a:lstStyle/>
                    <a:p>
                      <a:pPr marL="0" marR="0">
                        <a:lnSpc>
                          <a:spcPct val="107000"/>
                        </a:lnSpc>
                        <a:spcBef>
                          <a:spcPts val="0"/>
                        </a:spcBef>
                        <a:spcAft>
                          <a:spcPts val="800"/>
                        </a:spcAft>
                      </a:pPr>
                      <a:r>
                        <a:rPr lang="en-US" sz="1000">
                          <a:effectLst/>
                        </a:rPr>
                        <a:t>A12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TAACGGATTCGCCTGATTGTTAATTAATTTTCCCTTAG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02382661"/>
                  </a:ext>
                </a:extLst>
              </a:tr>
              <a:tr h="222215">
                <a:tc>
                  <a:txBody>
                    <a:bodyPr/>
                    <a:lstStyle/>
                    <a:p>
                      <a:pPr marL="0" marR="0">
                        <a:lnSpc>
                          <a:spcPct val="107000"/>
                        </a:lnSpc>
                        <a:spcBef>
                          <a:spcPts val="0"/>
                        </a:spcBef>
                        <a:spcAft>
                          <a:spcPts val="800"/>
                        </a:spcAft>
                      </a:pPr>
                      <a:r>
                        <a:rPr lang="en-US" sz="1000">
                          <a:effectLst/>
                        </a:rPr>
                        <a:t>A13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dirty="0">
                          <a:effectLst/>
                        </a:rPr>
                        <a:t>AATCCTTGAAAACATAGCGTTAATGGTTTGA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74828867"/>
                  </a:ext>
                </a:extLst>
              </a:tr>
              <a:tr h="222215">
                <a:tc>
                  <a:txBody>
                    <a:bodyPr/>
                    <a:lstStyle/>
                    <a:p>
                      <a:pPr marL="0" marR="0">
                        <a:lnSpc>
                          <a:spcPct val="107000"/>
                        </a:lnSpc>
                        <a:spcBef>
                          <a:spcPts val="0"/>
                        </a:spcBef>
                        <a:spcAft>
                          <a:spcPts val="800"/>
                        </a:spcAft>
                      </a:pPr>
                      <a:r>
                        <a:rPr lang="en-US" sz="1000">
                          <a:effectLst/>
                        </a:rPr>
                        <a:t>A14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TTGTCGCTACTTTGAAAGTACCTTTTA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875471"/>
                  </a:ext>
                </a:extLst>
              </a:tr>
              <a:tr h="222215">
                <a:tc>
                  <a:txBody>
                    <a:bodyPr/>
                    <a:lstStyle/>
                    <a:p>
                      <a:pPr marL="0" marR="0">
                        <a:lnSpc>
                          <a:spcPct val="107000"/>
                        </a:lnSpc>
                        <a:spcBef>
                          <a:spcPts val="0"/>
                        </a:spcBef>
                        <a:spcAft>
                          <a:spcPts val="800"/>
                        </a:spcAft>
                      </a:pPr>
                      <a:r>
                        <a:rPr lang="en-US" sz="1000">
                          <a:effectLst/>
                        </a:rPr>
                        <a:t>A15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ATTTCATCTTCTGACCTAAATATAGC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08795839"/>
                  </a:ext>
                </a:extLst>
              </a:tr>
              <a:tr h="222215">
                <a:tc>
                  <a:txBody>
                    <a:bodyPr/>
                    <a:lstStyle/>
                    <a:p>
                      <a:pPr marL="0" marR="0">
                        <a:lnSpc>
                          <a:spcPct val="107000"/>
                        </a:lnSpc>
                        <a:spcBef>
                          <a:spcPts val="0"/>
                        </a:spcBef>
                        <a:spcAft>
                          <a:spcPts val="800"/>
                        </a:spcAft>
                      </a:pPr>
                      <a:r>
                        <a:rPr lang="en-US" sz="1000">
                          <a:effectLst/>
                        </a:rPr>
                        <a:t>A16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TTAGTTAAGAAGAGATAA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35589920"/>
                  </a:ext>
                </a:extLst>
              </a:tr>
              <a:tr h="222215">
                <a:tc>
                  <a:txBody>
                    <a:bodyPr/>
                    <a:lstStyle/>
                    <a:p>
                      <a:pPr marL="0" marR="0">
                        <a:lnSpc>
                          <a:spcPct val="107000"/>
                        </a:lnSpc>
                        <a:spcBef>
                          <a:spcPts val="0"/>
                        </a:spcBef>
                        <a:spcAft>
                          <a:spcPts val="800"/>
                        </a:spcAft>
                      </a:pPr>
                      <a:r>
                        <a:rPr lang="en-US" sz="1000">
                          <a:effectLst/>
                        </a:rPr>
                        <a:t>A17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CAAGAATCATAATTACTAGAAAAAAACGCG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93221799"/>
                  </a:ext>
                </a:extLst>
              </a:tr>
              <a:tr h="222215">
                <a:tc>
                  <a:txBody>
                    <a:bodyPr/>
                    <a:lstStyle/>
                    <a:p>
                      <a:pPr marL="0" marR="0">
                        <a:lnSpc>
                          <a:spcPct val="107000"/>
                        </a:lnSpc>
                        <a:spcBef>
                          <a:spcPts val="0"/>
                        </a:spcBef>
                        <a:spcAft>
                          <a:spcPts val="800"/>
                        </a:spcAft>
                      </a:pPr>
                      <a:r>
                        <a:rPr lang="en-US" sz="1000">
                          <a:effectLst/>
                        </a:rPr>
                        <a:t>A18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AGAAAACTATCAAAATAAATCA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89731299"/>
                  </a:ext>
                </a:extLst>
              </a:tr>
              <a:tr h="222215">
                <a:tc>
                  <a:txBody>
                    <a:bodyPr/>
                    <a:lstStyle/>
                    <a:p>
                      <a:pPr marL="0" marR="0">
                        <a:lnSpc>
                          <a:spcPct val="107000"/>
                        </a:lnSpc>
                        <a:spcBef>
                          <a:spcPts val="0"/>
                        </a:spcBef>
                        <a:spcAft>
                          <a:spcPts val="800"/>
                        </a:spcAft>
                      </a:pPr>
                      <a:r>
                        <a:rPr lang="en-US" sz="1000">
                          <a:effectLst/>
                        </a:rPr>
                        <a:t>A19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AATACCGACCGTTATAAAGTACCG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31218747"/>
                  </a:ext>
                </a:extLst>
              </a:tr>
              <a:tr h="222215">
                <a:tc>
                  <a:txBody>
                    <a:bodyPr/>
                    <a:lstStyle/>
                    <a:p>
                      <a:pPr marL="0" marR="0">
                        <a:lnSpc>
                          <a:spcPct val="107000"/>
                        </a:lnSpc>
                        <a:spcBef>
                          <a:spcPts val="0"/>
                        </a:spcBef>
                        <a:spcAft>
                          <a:spcPts val="800"/>
                        </a:spcAft>
                      </a:pPr>
                      <a:r>
                        <a:rPr lang="en-US" sz="1000">
                          <a:effectLst/>
                        </a:rPr>
                        <a:t>A20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GTTAAATTTCGAGCACGACGACAAT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69620630"/>
                  </a:ext>
                </a:extLst>
              </a:tr>
              <a:tr h="233993">
                <a:tc>
                  <a:txBody>
                    <a:bodyPr/>
                    <a:lstStyle/>
                    <a:p>
                      <a:pPr marL="0" marR="0">
                        <a:lnSpc>
                          <a:spcPct val="107000"/>
                        </a:lnSpc>
                        <a:spcBef>
                          <a:spcPts val="0"/>
                        </a:spcBef>
                        <a:spcAft>
                          <a:spcPts val="800"/>
                        </a:spcAft>
                      </a:pPr>
                      <a:r>
                        <a:rPr lang="en-US" sz="1000">
                          <a:effectLst/>
                        </a:rPr>
                        <a:t>A21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ACAAAAGGTAAAGTAATTCACCGCACTCATCGAGAACA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38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11160618"/>
                  </a:ext>
                </a:extLst>
              </a:tr>
              <a:tr h="222215">
                <a:tc>
                  <a:txBody>
                    <a:bodyPr/>
                    <a:lstStyle/>
                    <a:p>
                      <a:pPr marL="0" marR="0">
                        <a:lnSpc>
                          <a:spcPct val="107000"/>
                        </a:lnSpc>
                        <a:spcBef>
                          <a:spcPts val="0"/>
                        </a:spcBef>
                        <a:spcAft>
                          <a:spcPts val="800"/>
                        </a:spcAft>
                      </a:pPr>
                      <a:r>
                        <a:rPr lang="en-US" sz="1000">
                          <a:effectLst/>
                        </a:rPr>
                        <a:t>A22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TCAACAATAGAAACCAATCAAAGGCTTA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90989764"/>
                  </a:ext>
                </a:extLst>
              </a:tr>
              <a:tr h="222215">
                <a:tc>
                  <a:txBody>
                    <a:bodyPr/>
                    <a:lstStyle/>
                    <a:p>
                      <a:pPr marL="0" marR="0">
                        <a:lnSpc>
                          <a:spcPct val="107000"/>
                        </a:lnSpc>
                        <a:spcBef>
                          <a:spcPts val="0"/>
                        </a:spcBef>
                        <a:spcAft>
                          <a:spcPts val="800"/>
                        </a:spcAft>
                      </a:pPr>
                      <a:r>
                        <a:rPr lang="en-US" sz="1000">
                          <a:effectLst/>
                        </a:rPr>
                        <a:t>A23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CGGAACGCGCTAACAACGCCAACA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a:effectLst/>
                        </a:rPr>
                        <a:t>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43910955"/>
                  </a:ext>
                </a:extLst>
              </a:tr>
              <a:tr h="222215">
                <a:tc>
                  <a:txBody>
                    <a:bodyPr/>
                    <a:lstStyle/>
                    <a:p>
                      <a:pPr marL="0" marR="0">
                        <a:lnSpc>
                          <a:spcPct val="107000"/>
                        </a:lnSpc>
                        <a:spcBef>
                          <a:spcPts val="0"/>
                        </a:spcBef>
                        <a:spcAft>
                          <a:spcPts val="800"/>
                        </a:spcAft>
                      </a:pPr>
                      <a:r>
                        <a:rPr lang="en-US" sz="1000">
                          <a:effectLst/>
                        </a:rPr>
                        <a:t>A24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000">
                          <a:effectLst/>
                        </a:rPr>
                        <a:t>AGCAAGCCGTTTTTATTTTAACGCTATACAAAAAGATA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1000" dirty="0">
                          <a:effectLst/>
                        </a:rPr>
                        <a:t>38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61125990"/>
                  </a:ext>
                </a:extLst>
              </a:tr>
            </a:tbl>
          </a:graphicData>
        </a:graphic>
      </p:graphicFrame>
      <p:sp>
        <p:nvSpPr>
          <p:cNvPr id="4" name="TextBox 3">
            <a:extLst>
              <a:ext uri="{FF2B5EF4-FFF2-40B4-BE49-F238E27FC236}">
                <a16:creationId xmlns:a16="http://schemas.microsoft.com/office/drawing/2014/main" id="{049071B1-D2A9-40C2-8A95-FE9661DADC4F}"/>
              </a:ext>
            </a:extLst>
          </p:cNvPr>
          <p:cNvSpPr txBox="1"/>
          <p:nvPr/>
        </p:nvSpPr>
        <p:spPr>
          <a:xfrm>
            <a:off x="3379144" y="687291"/>
            <a:ext cx="7769502" cy="519886"/>
          </a:xfrm>
          <a:prstGeom prst="rect">
            <a:avLst/>
          </a:prstGeom>
          <a:noFill/>
        </p:spPr>
        <p:txBody>
          <a:bodyPr wrap="square">
            <a:spAutoFit/>
          </a:bodyPr>
          <a:lstStyle/>
          <a:p>
            <a:pPr marL="0" marR="0">
              <a:lnSpc>
                <a:spcPct val="107000"/>
              </a:lnSpc>
              <a:spcBef>
                <a:spcPts val="0"/>
              </a:spcBef>
              <a:spcAft>
                <a:spcPts val="800"/>
              </a:spcAft>
            </a:pPr>
            <a:r>
              <a:rPr lang="en-US" sz="2800" dirty="0">
                <a:effectLst/>
                <a:latin typeface="Arial" panose="020B0604020202020204" pitchFamily="34" charset="0"/>
                <a:ea typeface="Calibri" panose="020F0502020204030204" pitchFamily="34" charset="0"/>
                <a:cs typeface="Arial" panose="020B0604020202020204" pitchFamily="34" charset="0"/>
              </a:rPr>
              <a:t>Table 1: Some Generated staple Sequences</a:t>
            </a:r>
          </a:p>
        </p:txBody>
      </p:sp>
      <p:sp>
        <p:nvSpPr>
          <p:cNvPr id="5" name="TextBox 4">
            <a:extLst>
              <a:ext uri="{FF2B5EF4-FFF2-40B4-BE49-F238E27FC236}">
                <a16:creationId xmlns:a16="http://schemas.microsoft.com/office/drawing/2014/main" id="{0A766B22-6966-4443-BDD1-8865AB589909}"/>
              </a:ext>
            </a:extLst>
          </p:cNvPr>
          <p:cNvSpPr txBox="1"/>
          <p:nvPr/>
        </p:nvSpPr>
        <p:spPr>
          <a:xfrm>
            <a:off x="144608" y="216391"/>
            <a:ext cx="3864683" cy="640240"/>
          </a:xfrm>
          <a:prstGeom prst="rect">
            <a:avLst/>
          </a:prstGeom>
          <a:noFill/>
        </p:spPr>
        <p:txBody>
          <a:bodyPr wrap="square">
            <a:spAutoFit/>
          </a:bodyPr>
          <a:lstStyle/>
          <a:p>
            <a:pPr marL="0" marR="0">
              <a:lnSpc>
                <a:spcPct val="107000"/>
              </a:lnSpc>
              <a:spcBef>
                <a:spcPts val="0"/>
              </a:spcBef>
              <a:spcAft>
                <a:spcPts val="800"/>
              </a:spcAft>
            </a:pPr>
            <a:r>
              <a:rPr lang="en-US" sz="35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Roller structure</a:t>
            </a:r>
          </a:p>
        </p:txBody>
      </p:sp>
      <p:sp>
        <p:nvSpPr>
          <p:cNvPr id="6" name="Date Placeholder 5">
            <a:extLst>
              <a:ext uri="{FF2B5EF4-FFF2-40B4-BE49-F238E27FC236}">
                <a16:creationId xmlns:a16="http://schemas.microsoft.com/office/drawing/2014/main" id="{5748AA0F-6ED8-44DE-BBBB-1DC224260652}"/>
              </a:ext>
            </a:extLst>
          </p:cNvPr>
          <p:cNvSpPr>
            <a:spLocks noGrp="1"/>
          </p:cNvSpPr>
          <p:nvPr>
            <p:ph type="dt" sz="half" idx="10"/>
          </p:nvPr>
        </p:nvSpPr>
        <p:spPr/>
        <p:txBody>
          <a:bodyPr/>
          <a:lstStyle/>
          <a:p>
            <a:fld id="{C26A6CBE-16DE-4C61-B72A-9559F47DDBED}" type="datetime9">
              <a:rPr lang="en-US" smtClean="0"/>
              <a:t>9/12/25 1:09:02 PM</a:t>
            </a:fld>
            <a:endParaRPr lang="en-US"/>
          </a:p>
        </p:txBody>
      </p:sp>
      <p:sp>
        <p:nvSpPr>
          <p:cNvPr id="7" name="Slide Number Placeholder 6">
            <a:extLst>
              <a:ext uri="{FF2B5EF4-FFF2-40B4-BE49-F238E27FC236}">
                <a16:creationId xmlns:a16="http://schemas.microsoft.com/office/drawing/2014/main" id="{544B5132-F233-08C6-36C0-A6617E16D80F}"/>
              </a:ext>
            </a:extLst>
          </p:cNvPr>
          <p:cNvSpPr>
            <a:spLocks noGrp="1"/>
          </p:cNvSpPr>
          <p:nvPr>
            <p:ph type="sldNum" sz="quarter" idx="12"/>
          </p:nvPr>
        </p:nvSpPr>
        <p:spPr/>
        <p:txBody>
          <a:bodyPr/>
          <a:lstStyle/>
          <a:p>
            <a:fld id="{EBB48AF5-20A4-49A8-96B0-9A7BCF1A1011}" type="slidenum">
              <a:rPr lang="en-US" smtClean="0"/>
              <a:t>16</a:t>
            </a:fld>
            <a:endParaRPr lang="en-US"/>
          </a:p>
        </p:txBody>
      </p:sp>
    </p:spTree>
    <p:extLst>
      <p:ext uri="{BB962C8B-B14F-4D97-AF65-F5344CB8AC3E}">
        <p14:creationId xmlns:p14="http://schemas.microsoft.com/office/powerpoint/2010/main" val="2535039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D001559-4982-4CEB-950F-F908A2DD7E93}"/>
                  </a:ext>
                </a:extLst>
              </p:cNvPr>
              <p:cNvSpPr txBox="1"/>
              <p:nvPr/>
            </p:nvSpPr>
            <p:spPr>
              <a:xfrm>
                <a:off x="212435" y="217111"/>
                <a:ext cx="6843457" cy="6124754"/>
              </a:xfrm>
              <a:prstGeom prst="rect">
                <a:avLst/>
              </a:prstGeom>
              <a:noFill/>
            </p:spPr>
            <p:txBody>
              <a:bodyPr wrap="square">
                <a:spAutoFit/>
              </a:bodyPr>
              <a:lstStyle/>
              <a:p>
                <a:r>
                  <a:rPr lang="en-US" sz="2800" b="1" dirty="0">
                    <a:latin typeface="Arial" panose="020B0604020202020204" pitchFamily="34" charset="0"/>
                    <a:ea typeface="Calibri" panose="020F0502020204030204" pitchFamily="34" charset="0"/>
                    <a:cs typeface="Arial" panose="020B0604020202020204" pitchFamily="34" charset="0"/>
                  </a:rPr>
                  <a:t>Electrophoresis Performed U</a:t>
                </a:r>
                <a:r>
                  <a:rPr lang="en-US" sz="2800" b="1" dirty="0">
                    <a:effectLst/>
                    <a:latin typeface="Arial" panose="020B0604020202020204" pitchFamily="34" charset="0"/>
                    <a:ea typeface="Calibri" panose="020F0502020204030204" pitchFamily="34" charset="0"/>
                    <a:cs typeface="Arial" panose="020B0604020202020204" pitchFamily="34" charset="0"/>
                  </a:rPr>
                  <a:t>sing:</a:t>
                </a:r>
              </a:p>
              <a:p>
                <a:endParaRPr lang="en-US" sz="28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2% Agarose gel </a:t>
                </a:r>
              </a:p>
              <a:p>
                <a:r>
                  <a:rPr lang="en-US" sz="2800" dirty="0">
                    <a:latin typeface="Arial" panose="020B0604020202020204" pitchFamily="34" charset="0"/>
                    <a:ea typeface="Calibri" panose="020F0502020204030204" pitchFamily="34" charset="0"/>
                    <a:cs typeface="Arial" panose="020B0604020202020204" pitchFamily="34" charset="0"/>
                  </a:rPr>
                  <a:t>   </a:t>
                </a:r>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(0.5X </a:t>
                </a:r>
                <a:r>
                  <a:rPr lang="en-US" sz="2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Tris/Borate/EDTA</a:t>
                </a:r>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 (TBE), </a:t>
                </a:r>
              </a:p>
              <a:p>
                <a:pPr marL="285750" indent="-285750">
                  <a:buFont typeface="Arial" panose="020B0604020202020204" pitchFamily="34" charset="0"/>
                  <a:buChar char="•"/>
                </a:pPr>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11 mM </a:t>
                </a:r>
                <a14:m>
                  <m:oMath xmlns:m="http://schemas.openxmlformats.org/officeDocument/2006/math">
                    <m:sSub>
                      <m:sSubPr>
                        <m:ctrlPr>
                          <a:rPr lang="en-US" sz="28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8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𝑀𝑔𝐶𝑙</m:t>
                        </m:r>
                      </m:e>
                      <m:sub>
                        <m:r>
                          <a:rPr lang="en-US" sz="28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m:t>
                        </m:r>
                      </m:sub>
                    </m:sSub>
                  </m:oMath>
                </a14:m>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 10 µL Na-red) at 70 V for 3.5 h in an ice-water bath. </a:t>
                </a:r>
              </a:p>
              <a:p>
                <a:endParaRPr lang="en-US" sz="2800" dirty="0">
                  <a:latin typeface="Arial" panose="020B0604020202020204" pitchFamily="34" charset="0"/>
                  <a:ea typeface="Calibri" panose="020F0502020204030204" pitchFamily="34" charset="0"/>
                  <a:cs typeface="Arial" panose="020B0604020202020204" pitchFamily="34" charset="0"/>
                </a:endParaRPr>
              </a:p>
              <a:p>
                <a:r>
                  <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rPr>
                  <a:t>Observation</a:t>
                </a:r>
              </a:p>
              <a:p>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Discrete bands were visualized with UV trans-illuminator (</a:t>
                </a:r>
                <a:r>
                  <a:rPr lang="en-US" sz="28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Peiqing</a:t>
                </a:r>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 JS-680B). The desired bands were physically excised, crunched and filtered through a Freeze ‘N’ Squeeze spin column at 4℃</a:t>
                </a:r>
                <a:r>
                  <a:rPr lang="en-US" sz="2800" dirty="0">
                    <a:solidFill>
                      <a:schemeClr val="tx1"/>
                    </a:solidFill>
                    <a:effectLst/>
                    <a:latin typeface="Arial" panose="020B0604020202020204" pitchFamily="34" charset="0"/>
                    <a:ea typeface="SimSun" panose="02010600030101010101" pitchFamily="2" charset="-122"/>
                    <a:cs typeface="Arial" panose="020B0604020202020204" pitchFamily="34" charset="0"/>
                  </a:rPr>
                  <a:t> </a:t>
                </a:r>
                <a:r>
                  <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rPr>
                  <a:t>for 10 min at 16000 ×g [i.e. in a centrifuge]. </a:t>
                </a:r>
                <a:endParaRPr lang="en-US" sz="2800" dirty="0">
                  <a:solidFill>
                    <a:schemeClr val="tx1"/>
                  </a:solidFill>
                  <a:latin typeface="Arial" panose="020B060402020202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AD001559-4982-4CEB-950F-F908A2DD7E93}"/>
                  </a:ext>
                </a:extLst>
              </p:cNvPr>
              <p:cNvSpPr txBox="1">
                <a:spLocks noRot="1" noChangeAspect="1" noMove="1" noResize="1" noEditPoints="1" noAdjustHandles="1" noChangeArrowheads="1" noChangeShapeType="1" noTextEdit="1"/>
              </p:cNvSpPr>
              <p:nvPr/>
            </p:nvSpPr>
            <p:spPr>
              <a:xfrm>
                <a:off x="212435" y="217111"/>
                <a:ext cx="6843457" cy="6124754"/>
              </a:xfrm>
              <a:prstGeom prst="rect">
                <a:avLst/>
              </a:prstGeom>
              <a:blipFill>
                <a:blip r:embed="rId2"/>
                <a:stretch>
                  <a:fillRect l="-1872" t="-1096" r="-3030" b="-1992"/>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1DE1BCEA-4D3E-4C9A-8FF9-97578ED1B353}"/>
              </a:ext>
            </a:extLst>
          </p:cNvPr>
          <p:cNvPicPr>
            <a:picLocks noChangeAspect="1"/>
          </p:cNvPicPr>
          <p:nvPr/>
        </p:nvPicPr>
        <p:blipFill>
          <a:blip r:embed="rId3" cstate="print"/>
          <a:srcRect/>
          <a:stretch>
            <a:fillRect/>
          </a:stretch>
        </p:blipFill>
        <p:spPr bwMode="auto">
          <a:xfrm>
            <a:off x="7055893" y="217111"/>
            <a:ext cx="4899546" cy="3699796"/>
          </a:xfrm>
          <a:prstGeom prst="rect">
            <a:avLst/>
          </a:prstGeom>
          <a:noFill/>
          <a:ln w="9525">
            <a:noFill/>
            <a:miter lim="800000"/>
            <a:headEnd/>
            <a:tailEnd/>
          </a:ln>
        </p:spPr>
      </p:pic>
      <p:sp>
        <p:nvSpPr>
          <p:cNvPr id="6" name="TextBox 5">
            <a:extLst>
              <a:ext uri="{FF2B5EF4-FFF2-40B4-BE49-F238E27FC236}">
                <a16:creationId xmlns:a16="http://schemas.microsoft.com/office/drawing/2014/main" id="{99DBD42B-0B43-4948-84B5-ED073FEF809E}"/>
              </a:ext>
            </a:extLst>
          </p:cNvPr>
          <p:cNvSpPr txBox="1"/>
          <p:nvPr/>
        </p:nvSpPr>
        <p:spPr>
          <a:xfrm>
            <a:off x="7178722" y="4020147"/>
            <a:ext cx="4602775" cy="2448619"/>
          </a:xfrm>
          <a:prstGeom prst="rect">
            <a:avLst/>
          </a:prstGeom>
          <a:noFill/>
        </p:spPr>
        <p:txBody>
          <a:bodyPr wrap="square">
            <a:spAutoFit/>
          </a:bodyPr>
          <a:lstStyle/>
          <a:p>
            <a:pPr marL="0" marR="0" algn="just">
              <a:lnSpc>
                <a:spcPct val="107000"/>
              </a:lnSpc>
              <a:spcBef>
                <a:spcPts val="0"/>
              </a:spcBef>
              <a:spcAft>
                <a:spcPts val="8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Figure 6. 2%</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effectLst/>
                <a:latin typeface="Times New Roman" panose="02020603050405020304" pitchFamily="18" charset="0"/>
                <a:ea typeface="Calibri" panose="020F0502020204030204" pitchFamily="34" charset="0"/>
                <a:cs typeface="Times New Roman" panose="02020603050405020304" pitchFamily="18" charset="0"/>
              </a:rPr>
              <a:t>Agarose gel electrophoresis. (a) Lane 1 contains the M13mp18 scaffold. (b) The leading bands of lanes 2-8 were excised and purified for our objects. (c) The bands showing excess staples.</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Amoako</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G., </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Zhou, M., Ye, R., Zhuang, L., Yang, X., &amp; Shen, Z. (2013). 3D DNA origami designed with </a:t>
            </a:r>
            <a:r>
              <a:rPr lang="en-US" dirty="0" err="1">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caDNAno</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Chinese Science Bulletin</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58, 3019-3022.</a:t>
            </a:r>
            <a:endParaRPr lang="en-US"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Date Placeholder 4">
            <a:extLst>
              <a:ext uri="{FF2B5EF4-FFF2-40B4-BE49-F238E27FC236}">
                <a16:creationId xmlns:a16="http://schemas.microsoft.com/office/drawing/2014/main" id="{23F01BAE-6ACD-4EA6-8A6B-923FBEBDD6C7}"/>
              </a:ext>
            </a:extLst>
          </p:cNvPr>
          <p:cNvSpPr>
            <a:spLocks noGrp="1"/>
          </p:cNvSpPr>
          <p:nvPr>
            <p:ph type="dt" sz="half" idx="10"/>
          </p:nvPr>
        </p:nvSpPr>
        <p:spPr/>
        <p:txBody>
          <a:bodyPr/>
          <a:lstStyle/>
          <a:p>
            <a:fld id="{ED5E7E74-9374-4E77-81F6-E5614E1F7D68}" type="datetime9">
              <a:rPr lang="en-US" smtClean="0"/>
              <a:t>9/12/25 1:09:02 PM</a:t>
            </a:fld>
            <a:endParaRPr lang="en-US"/>
          </a:p>
        </p:txBody>
      </p:sp>
      <p:sp>
        <p:nvSpPr>
          <p:cNvPr id="7" name="Slide Number Placeholder 6">
            <a:extLst>
              <a:ext uri="{FF2B5EF4-FFF2-40B4-BE49-F238E27FC236}">
                <a16:creationId xmlns:a16="http://schemas.microsoft.com/office/drawing/2014/main" id="{BD1BA034-9C2C-999D-1817-B4A8116D776D}"/>
              </a:ext>
            </a:extLst>
          </p:cNvPr>
          <p:cNvSpPr>
            <a:spLocks noGrp="1"/>
          </p:cNvSpPr>
          <p:nvPr>
            <p:ph type="sldNum" sz="quarter" idx="12"/>
          </p:nvPr>
        </p:nvSpPr>
        <p:spPr/>
        <p:txBody>
          <a:bodyPr/>
          <a:lstStyle/>
          <a:p>
            <a:fld id="{EBB48AF5-20A4-49A8-96B0-9A7BCF1A1011}" type="slidenum">
              <a:rPr lang="en-US" smtClean="0"/>
              <a:t>17</a:t>
            </a:fld>
            <a:endParaRPr lang="en-US"/>
          </a:p>
        </p:txBody>
      </p:sp>
    </p:spTree>
    <p:extLst>
      <p:ext uri="{BB962C8B-B14F-4D97-AF65-F5344CB8AC3E}">
        <p14:creationId xmlns:p14="http://schemas.microsoft.com/office/powerpoint/2010/main" val="733168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 descr="Graphical user interface&#10;&#10;Description automatically generated">
            <a:extLst>
              <a:ext uri="{FF2B5EF4-FFF2-40B4-BE49-F238E27FC236}">
                <a16:creationId xmlns:a16="http://schemas.microsoft.com/office/drawing/2014/main" id="{C5ADCDF7-CB9A-40B7-AA42-85A0FCF59C4D}"/>
              </a:ext>
            </a:extLst>
          </p:cNvPr>
          <p:cNvPicPr/>
          <p:nvPr/>
        </p:nvPicPr>
        <p:blipFill>
          <a:blip r:embed="rId2" cstate="print"/>
          <a:srcRect l="2082" t="1337" r="4724" b="11497"/>
          <a:stretch>
            <a:fillRect/>
          </a:stretch>
        </p:blipFill>
        <p:spPr bwMode="auto">
          <a:xfrm>
            <a:off x="1183719" y="95534"/>
            <a:ext cx="9857316" cy="4396462"/>
          </a:xfrm>
          <a:prstGeom prst="rect">
            <a:avLst/>
          </a:prstGeom>
          <a:noFill/>
          <a:ln w="9525">
            <a:noFill/>
            <a:miter lim="800000"/>
            <a:headEnd/>
            <a:tailEnd/>
          </a:ln>
        </p:spPr>
      </p:pic>
      <p:sp>
        <p:nvSpPr>
          <p:cNvPr id="6" name="TextBox 5">
            <a:extLst>
              <a:ext uri="{FF2B5EF4-FFF2-40B4-BE49-F238E27FC236}">
                <a16:creationId xmlns:a16="http://schemas.microsoft.com/office/drawing/2014/main" id="{07CCFF26-4A2E-40BC-8F47-974C8171885B}"/>
              </a:ext>
            </a:extLst>
          </p:cNvPr>
          <p:cNvSpPr txBox="1"/>
          <p:nvPr/>
        </p:nvSpPr>
        <p:spPr>
          <a:xfrm>
            <a:off x="204439" y="4519292"/>
            <a:ext cx="11804073" cy="2282228"/>
          </a:xfrm>
          <a:prstGeom prst="rect">
            <a:avLst/>
          </a:prstGeom>
          <a:noFill/>
        </p:spPr>
        <p:txBody>
          <a:bodyPr wrap="square">
            <a:spAutoFit/>
          </a:bodyPr>
          <a:lstStyle/>
          <a:p>
            <a:pPr marL="0" marR="0" algn="just">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Figure 7. AFM images (a) A 5×5 µm</a:t>
            </a:r>
            <a:r>
              <a:rPr lang="en-US" sz="1900" baseline="30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 image of our structure. The clearly formed ‘roller’ are stacked together and can be clearly seen in the image. (b) A closer look of the structures formed as indicated with a square in (a) also showing the stacking. (c) Height profile of a section of the sample indicated in (b) with the red line from the blue point to the base. The profile shows that the heights of the hollow single- and middle multi-layer are respectively ~3nm and ~5nm. The distance between the two vertices shows the length of our object (~75), which is consistent with our design model. </a:t>
            </a:r>
            <a:r>
              <a:rPr lang="en-US" sz="19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Amoako</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9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G., </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Zhou, M., Ye, R., Zhuang, L., Yang, X., &amp; Shen, Z. (2013). 3D DNA origami designed with </a:t>
            </a:r>
            <a:r>
              <a:rPr lang="en-US" sz="1900" dirty="0" err="1">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caDNAno</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900" i="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Chinese Science Bulletin</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9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58, 3019-3022</a:t>
            </a:r>
            <a:r>
              <a:rPr lang="en-US" sz="14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Date Placeholder 2">
            <a:extLst>
              <a:ext uri="{FF2B5EF4-FFF2-40B4-BE49-F238E27FC236}">
                <a16:creationId xmlns:a16="http://schemas.microsoft.com/office/drawing/2014/main" id="{7B426F49-CDDE-4BF4-9F5E-ACED3F1EB2C7}"/>
              </a:ext>
            </a:extLst>
          </p:cNvPr>
          <p:cNvSpPr>
            <a:spLocks noGrp="1"/>
          </p:cNvSpPr>
          <p:nvPr>
            <p:ph type="dt" sz="half" idx="10"/>
          </p:nvPr>
        </p:nvSpPr>
        <p:spPr/>
        <p:txBody>
          <a:bodyPr/>
          <a:lstStyle/>
          <a:p>
            <a:fld id="{D61B8C64-BC33-4AFE-85AD-062F3D5483E9}" type="datetime9">
              <a:rPr lang="en-US" smtClean="0"/>
              <a:t>9/12/25 1:09:02 PM</a:t>
            </a:fld>
            <a:endParaRPr lang="en-US"/>
          </a:p>
        </p:txBody>
      </p:sp>
      <p:sp>
        <p:nvSpPr>
          <p:cNvPr id="5" name="Slide Number Placeholder 4">
            <a:extLst>
              <a:ext uri="{FF2B5EF4-FFF2-40B4-BE49-F238E27FC236}">
                <a16:creationId xmlns:a16="http://schemas.microsoft.com/office/drawing/2014/main" id="{E8E28CCF-2368-EDC5-7B2E-CF117800AE06}"/>
              </a:ext>
            </a:extLst>
          </p:cNvPr>
          <p:cNvSpPr>
            <a:spLocks noGrp="1"/>
          </p:cNvSpPr>
          <p:nvPr>
            <p:ph type="sldNum" sz="quarter" idx="12"/>
          </p:nvPr>
        </p:nvSpPr>
        <p:spPr/>
        <p:txBody>
          <a:bodyPr/>
          <a:lstStyle/>
          <a:p>
            <a:fld id="{EBB48AF5-20A4-49A8-96B0-9A7BCF1A1011}" type="slidenum">
              <a:rPr lang="en-US" smtClean="0"/>
              <a:t>18</a:t>
            </a:fld>
            <a:endParaRPr lang="en-US"/>
          </a:p>
        </p:txBody>
      </p:sp>
    </p:spTree>
    <p:extLst>
      <p:ext uri="{BB962C8B-B14F-4D97-AF65-F5344CB8AC3E}">
        <p14:creationId xmlns:p14="http://schemas.microsoft.com/office/powerpoint/2010/main" val="27811225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DEFCA2-13D2-47CF-99BD-6BC90A014341}"/>
              </a:ext>
            </a:extLst>
          </p:cNvPr>
          <p:cNvPicPr>
            <a:picLocks noChangeAspect="1"/>
          </p:cNvPicPr>
          <p:nvPr/>
        </p:nvPicPr>
        <p:blipFill>
          <a:blip r:embed="rId2"/>
          <a:stretch>
            <a:fillRect/>
          </a:stretch>
        </p:blipFill>
        <p:spPr>
          <a:xfrm>
            <a:off x="1405719" y="532264"/>
            <a:ext cx="9876228" cy="3589360"/>
          </a:xfrm>
          <a:prstGeom prst="rect">
            <a:avLst/>
          </a:prstGeom>
        </p:spPr>
      </p:pic>
      <p:sp>
        <p:nvSpPr>
          <p:cNvPr id="12" name="TextBox 11">
            <a:extLst>
              <a:ext uri="{FF2B5EF4-FFF2-40B4-BE49-F238E27FC236}">
                <a16:creationId xmlns:a16="http://schemas.microsoft.com/office/drawing/2014/main" id="{A199B155-23F6-406F-AEBD-59D5542791E1}"/>
              </a:ext>
            </a:extLst>
          </p:cNvPr>
          <p:cNvSpPr txBox="1"/>
          <p:nvPr/>
        </p:nvSpPr>
        <p:spPr>
          <a:xfrm>
            <a:off x="406401" y="4473189"/>
            <a:ext cx="11490520" cy="1343701"/>
          </a:xfrm>
          <a:prstGeom prst="rect">
            <a:avLst/>
          </a:prstGeom>
          <a:noFill/>
        </p:spPr>
        <p:txBody>
          <a:bodyPr wrap="square">
            <a:spAutoFit/>
          </a:bodyPr>
          <a:lstStyle/>
          <a:p>
            <a:pPr marL="0" marR="0" algn="just">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Figure </a:t>
            </a:r>
            <a:r>
              <a:rPr lang="en-US" sz="1900" dirty="0">
                <a:latin typeface="Times New Roman" panose="02020603050405020304" pitchFamily="18" charset="0"/>
                <a:ea typeface="Calibri" panose="020F0502020204030204" pitchFamily="34" charset="0"/>
                <a:cs typeface="Times New Roman" panose="02020603050405020304" pitchFamily="18" charset="0"/>
              </a:rPr>
              <a:t>8</a:t>
            </a: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 TEM image of the 3D origami roller structure. (a) Shown within the red rectangle is the ‘roller’ structure. (b, c) Several roller structures multimerized together The image shows the stacking of several of the structures together. All the TEM images have a scale of 100 nm. </a:t>
            </a:r>
            <a:r>
              <a:rPr lang="en-US" sz="19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Amoako</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9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G., </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Zhou, M., Ye, R., Zhuang, L., Yang, X., &amp; Shen, Z. (2013). 3D DNA origami designed with </a:t>
            </a:r>
            <a:r>
              <a:rPr lang="en-US" sz="1900" dirty="0" err="1">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caDNAno</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900" i="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Chinese Science Bulletin</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900"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900"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58, 3019-3022.</a:t>
            </a:r>
            <a:endParaRPr lang="en-US" sz="19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Date Placeholder 2">
            <a:extLst>
              <a:ext uri="{FF2B5EF4-FFF2-40B4-BE49-F238E27FC236}">
                <a16:creationId xmlns:a16="http://schemas.microsoft.com/office/drawing/2014/main" id="{6ABDD8FC-FD77-48C2-B9FB-8633ADBAA8C8}"/>
              </a:ext>
            </a:extLst>
          </p:cNvPr>
          <p:cNvSpPr>
            <a:spLocks noGrp="1"/>
          </p:cNvSpPr>
          <p:nvPr>
            <p:ph type="dt" sz="half" idx="10"/>
          </p:nvPr>
        </p:nvSpPr>
        <p:spPr/>
        <p:txBody>
          <a:bodyPr/>
          <a:lstStyle/>
          <a:p>
            <a:fld id="{571F92C4-AA22-48AC-B366-44A3553C6C37}" type="datetime9">
              <a:rPr lang="en-US" smtClean="0"/>
              <a:t>9/12/25 1:09:02 PM</a:t>
            </a:fld>
            <a:endParaRPr lang="en-US"/>
          </a:p>
        </p:txBody>
      </p:sp>
      <p:sp>
        <p:nvSpPr>
          <p:cNvPr id="4" name="Slide Number Placeholder 3">
            <a:extLst>
              <a:ext uri="{FF2B5EF4-FFF2-40B4-BE49-F238E27FC236}">
                <a16:creationId xmlns:a16="http://schemas.microsoft.com/office/drawing/2014/main" id="{31FF5BB3-8B38-00E4-5370-0CA8BB50D2E7}"/>
              </a:ext>
            </a:extLst>
          </p:cNvPr>
          <p:cNvSpPr>
            <a:spLocks noGrp="1"/>
          </p:cNvSpPr>
          <p:nvPr>
            <p:ph type="sldNum" sz="quarter" idx="12"/>
          </p:nvPr>
        </p:nvSpPr>
        <p:spPr/>
        <p:txBody>
          <a:bodyPr/>
          <a:lstStyle/>
          <a:p>
            <a:fld id="{EBB48AF5-20A4-49A8-96B0-9A7BCF1A1011}" type="slidenum">
              <a:rPr lang="en-US" smtClean="0"/>
              <a:t>19</a:t>
            </a:fld>
            <a:endParaRPr lang="en-US"/>
          </a:p>
        </p:txBody>
      </p:sp>
    </p:spTree>
    <p:extLst>
      <p:ext uri="{BB962C8B-B14F-4D97-AF65-F5344CB8AC3E}">
        <p14:creationId xmlns:p14="http://schemas.microsoft.com/office/powerpoint/2010/main" val="707350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6B4E0-B7ED-288F-8F08-B4C0BFCAC855}"/>
              </a:ext>
            </a:extLst>
          </p:cNvPr>
          <p:cNvSpPr>
            <a:spLocks noGrp="1"/>
          </p:cNvSpPr>
          <p:nvPr>
            <p:ph type="title"/>
          </p:nvPr>
        </p:nvSpPr>
        <p:spPr/>
        <p:txBody>
          <a:bodyPr/>
          <a:lstStyle/>
          <a:p>
            <a:pPr algn="ctr"/>
            <a:r>
              <a:rPr lang="en-US" dirty="0">
                <a:solidFill>
                  <a:srgbClr val="FF0000"/>
                </a:solidFill>
                <a:latin typeface="Arial" panose="020B0604020202020204" pitchFamily="34" charset="0"/>
                <a:cs typeface="Arial" panose="020B0604020202020204" pitchFamily="34" charset="0"/>
              </a:rPr>
              <a:t>OUTLINE</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887589D6-74C4-FD97-C188-A142CAAC1C7D}"/>
              </a:ext>
            </a:extLst>
          </p:cNvPr>
          <p:cNvSpPr>
            <a:spLocks noGrp="1"/>
          </p:cNvSpPr>
          <p:nvPr>
            <p:ph idx="1"/>
          </p:nvPr>
        </p:nvSpPr>
        <p:spPr/>
        <p:txBody>
          <a:bodyPr/>
          <a:lstStyle/>
          <a:p>
            <a:r>
              <a:rPr lang="en-US" dirty="0">
                <a:latin typeface="Arial" panose="020B0604020202020204" pitchFamily="34" charset="0"/>
                <a:cs typeface="Arial" panose="020B0604020202020204" pitchFamily="34" charset="0"/>
              </a:rPr>
              <a:t>Introduction</a:t>
            </a:r>
          </a:p>
          <a:p>
            <a:r>
              <a:rPr lang="en-US" dirty="0">
                <a:latin typeface="Arial" panose="020B0604020202020204" pitchFamily="34" charset="0"/>
                <a:cs typeface="Arial" panose="020B0604020202020204" pitchFamily="34" charset="0"/>
              </a:rPr>
              <a:t>DNA Origami</a:t>
            </a:r>
          </a:p>
          <a:p>
            <a:r>
              <a:rPr lang="en-US" dirty="0">
                <a:latin typeface="Arial" panose="020B0604020202020204" pitchFamily="34" charset="0"/>
                <a:cs typeface="Arial" panose="020B0604020202020204" pitchFamily="34" charset="0"/>
              </a:rPr>
              <a:t>Some structures</a:t>
            </a:r>
          </a:p>
          <a:p>
            <a:r>
              <a:rPr lang="en-US" dirty="0">
                <a:latin typeface="Arial" panose="020B0604020202020204" pitchFamily="34" charset="0"/>
                <a:ea typeface="Calibri" panose="020F0502020204030204" pitchFamily="34" charset="0"/>
                <a:cs typeface="Arial" panose="020B0604020202020204" pitchFamily="34" charset="0"/>
              </a:rPr>
              <a:t>DNA Origami Mediated Assembly of Ordered Gold Nanoparticles</a:t>
            </a:r>
          </a:p>
          <a:p>
            <a:r>
              <a:rPr lang="en-US" dirty="0">
                <a:latin typeface="Arial" panose="020B0604020202020204" pitchFamily="34" charset="0"/>
                <a:ea typeface="Calibri" panose="020F0502020204030204" pitchFamily="34" charset="0"/>
                <a:cs typeface="Arial" panose="020B0604020202020204" pitchFamily="34" charset="0"/>
              </a:rPr>
              <a:t>Some applications of DNA origami in diﬀerent ﬁelds</a:t>
            </a:r>
          </a:p>
          <a:p>
            <a:r>
              <a:rPr lang="en-US" dirty="0">
                <a:latin typeface="Arial" panose="020B0604020202020204" pitchFamily="34" charset="0"/>
                <a:ea typeface="Calibri" panose="020F0502020204030204" pitchFamily="34" charset="0"/>
                <a:cs typeface="Arial" panose="020B0604020202020204" pitchFamily="34" charset="0"/>
              </a:rPr>
              <a:t>Conclusion</a:t>
            </a:r>
          </a:p>
          <a:p>
            <a:endParaRPr lang="en-US" dirty="0"/>
          </a:p>
        </p:txBody>
      </p:sp>
      <p:sp>
        <p:nvSpPr>
          <p:cNvPr id="4" name="Date Placeholder 3">
            <a:extLst>
              <a:ext uri="{FF2B5EF4-FFF2-40B4-BE49-F238E27FC236}">
                <a16:creationId xmlns:a16="http://schemas.microsoft.com/office/drawing/2014/main" id="{0D130464-339A-4C9D-F84B-AC1FC8607119}"/>
              </a:ext>
            </a:extLst>
          </p:cNvPr>
          <p:cNvSpPr>
            <a:spLocks noGrp="1"/>
          </p:cNvSpPr>
          <p:nvPr>
            <p:ph type="dt" sz="half" idx="10"/>
          </p:nvPr>
        </p:nvSpPr>
        <p:spPr/>
        <p:txBody>
          <a:bodyPr/>
          <a:lstStyle/>
          <a:p>
            <a:fld id="{9B9CF043-2E79-4B4E-8458-94DD609C45AA}" type="datetime9">
              <a:rPr lang="en-US" smtClean="0"/>
              <a:t>9/12/25 1:09:02 PM</a:t>
            </a:fld>
            <a:endParaRPr lang="en-US"/>
          </a:p>
        </p:txBody>
      </p:sp>
      <p:sp>
        <p:nvSpPr>
          <p:cNvPr id="5" name="Slide Number Placeholder 4">
            <a:extLst>
              <a:ext uri="{FF2B5EF4-FFF2-40B4-BE49-F238E27FC236}">
                <a16:creationId xmlns:a16="http://schemas.microsoft.com/office/drawing/2014/main" id="{9947310C-A8C3-9F50-7A48-E4E0C4C73F74}"/>
              </a:ext>
            </a:extLst>
          </p:cNvPr>
          <p:cNvSpPr>
            <a:spLocks noGrp="1"/>
          </p:cNvSpPr>
          <p:nvPr>
            <p:ph type="sldNum" sz="quarter" idx="12"/>
          </p:nvPr>
        </p:nvSpPr>
        <p:spPr/>
        <p:txBody>
          <a:bodyPr/>
          <a:lstStyle/>
          <a:p>
            <a:fld id="{EBB48AF5-20A4-49A8-96B0-9A7BCF1A1011}" type="slidenum">
              <a:rPr lang="en-US" smtClean="0"/>
              <a:t>2</a:t>
            </a:fld>
            <a:endParaRPr lang="en-US"/>
          </a:p>
        </p:txBody>
      </p:sp>
    </p:spTree>
    <p:extLst>
      <p:ext uri="{BB962C8B-B14F-4D97-AF65-F5344CB8AC3E}">
        <p14:creationId xmlns:p14="http://schemas.microsoft.com/office/powerpoint/2010/main" val="1266948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tree&#10;&#10;Description automatically generated">
            <a:extLst>
              <a:ext uri="{FF2B5EF4-FFF2-40B4-BE49-F238E27FC236}">
                <a16:creationId xmlns:a16="http://schemas.microsoft.com/office/drawing/2014/main" id="{0DED3D1D-9200-4D44-A2FE-8520F582F04D}"/>
              </a:ext>
            </a:extLst>
          </p:cNvPr>
          <p:cNvPicPr>
            <a:picLocks noChangeAspect="1"/>
          </p:cNvPicPr>
          <p:nvPr/>
        </p:nvPicPr>
        <p:blipFill>
          <a:blip r:embed="rId2" cstate="print"/>
          <a:srcRect/>
          <a:stretch>
            <a:fillRect/>
          </a:stretch>
        </p:blipFill>
        <p:spPr bwMode="auto">
          <a:xfrm>
            <a:off x="2793173" y="218364"/>
            <a:ext cx="6978623" cy="4981433"/>
          </a:xfrm>
          <a:prstGeom prst="rect">
            <a:avLst/>
          </a:prstGeom>
          <a:noFill/>
          <a:ln w="9525">
            <a:noFill/>
            <a:miter lim="800000"/>
            <a:headEnd/>
            <a:tailEnd/>
          </a:ln>
        </p:spPr>
      </p:pic>
      <p:sp>
        <p:nvSpPr>
          <p:cNvPr id="4" name="TextBox 3">
            <a:extLst>
              <a:ext uri="{FF2B5EF4-FFF2-40B4-BE49-F238E27FC236}">
                <a16:creationId xmlns:a16="http://schemas.microsoft.com/office/drawing/2014/main" id="{46C96C04-5EB1-4078-8B2D-FEDD89DE2C98}"/>
              </a:ext>
            </a:extLst>
          </p:cNvPr>
          <p:cNvSpPr txBox="1"/>
          <p:nvPr/>
        </p:nvSpPr>
        <p:spPr>
          <a:xfrm>
            <a:off x="1062183" y="5414578"/>
            <a:ext cx="10039926" cy="750975"/>
          </a:xfrm>
          <a:prstGeom prst="rect">
            <a:avLst/>
          </a:prstGeom>
          <a:noFill/>
        </p:spPr>
        <p:txBody>
          <a:bodyPr wrap="square">
            <a:spAutoFit/>
          </a:bodyPr>
          <a:lstStyle/>
          <a:p>
            <a:pPr marL="0" marR="0" algn="just">
              <a:lnSpc>
                <a:spcPct val="107000"/>
              </a:lnSpc>
              <a:spcBef>
                <a:spcPts val="0"/>
              </a:spcBef>
              <a:spcAft>
                <a:spcPts val="8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Figure </a:t>
            </a:r>
            <a:r>
              <a:rPr lang="en-US" sz="2000" dirty="0">
                <a:latin typeface="Times New Roman" panose="02020603050405020304" pitchFamily="18" charset="0"/>
                <a:ea typeface="Calibri" panose="020F0502020204030204" pitchFamily="34" charset="0"/>
                <a:cs typeface="Times New Roman" panose="02020603050405020304" pitchFamily="18" charset="0"/>
              </a:rPr>
              <a:t>9</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TEM images of monomeric 3D roller structure. (a-b) 50 nm resolved images of the origami roller structure. (c-d) 20 nm resolved image showing the clearly formed structure.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Date Placeholder 4">
            <a:extLst>
              <a:ext uri="{FF2B5EF4-FFF2-40B4-BE49-F238E27FC236}">
                <a16:creationId xmlns:a16="http://schemas.microsoft.com/office/drawing/2014/main" id="{12354FE0-9121-4175-B640-E1787992CF2A}"/>
              </a:ext>
            </a:extLst>
          </p:cNvPr>
          <p:cNvSpPr>
            <a:spLocks noGrp="1"/>
          </p:cNvSpPr>
          <p:nvPr>
            <p:ph type="dt" sz="half" idx="10"/>
          </p:nvPr>
        </p:nvSpPr>
        <p:spPr/>
        <p:txBody>
          <a:bodyPr/>
          <a:lstStyle/>
          <a:p>
            <a:fld id="{22591B08-D89F-4565-BC8D-E69A615A383B}" type="datetime9">
              <a:rPr lang="en-US" smtClean="0"/>
              <a:t>9/12/25 1:09:02 PM</a:t>
            </a:fld>
            <a:endParaRPr lang="en-US"/>
          </a:p>
        </p:txBody>
      </p:sp>
      <p:sp>
        <p:nvSpPr>
          <p:cNvPr id="6" name="Slide Number Placeholder 5">
            <a:extLst>
              <a:ext uri="{FF2B5EF4-FFF2-40B4-BE49-F238E27FC236}">
                <a16:creationId xmlns:a16="http://schemas.microsoft.com/office/drawing/2014/main" id="{8317E71E-1E98-1DC3-8C90-53A0E823BA97}"/>
              </a:ext>
            </a:extLst>
          </p:cNvPr>
          <p:cNvSpPr>
            <a:spLocks noGrp="1"/>
          </p:cNvSpPr>
          <p:nvPr>
            <p:ph type="sldNum" sz="quarter" idx="12"/>
          </p:nvPr>
        </p:nvSpPr>
        <p:spPr/>
        <p:txBody>
          <a:bodyPr/>
          <a:lstStyle/>
          <a:p>
            <a:fld id="{EBB48AF5-20A4-49A8-96B0-9A7BCF1A1011}" type="slidenum">
              <a:rPr lang="en-US" smtClean="0"/>
              <a:t>20</a:t>
            </a:fld>
            <a:endParaRPr lang="en-US"/>
          </a:p>
        </p:txBody>
      </p:sp>
    </p:spTree>
    <p:extLst>
      <p:ext uri="{BB962C8B-B14F-4D97-AF65-F5344CB8AC3E}">
        <p14:creationId xmlns:p14="http://schemas.microsoft.com/office/powerpoint/2010/main" val="1050811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E27884D-7404-4B28-8EFE-71737053FB07}"/>
              </a:ext>
            </a:extLst>
          </p:cNvPr>
          <p:cNvSpPr txBox="1"/>
          <p:nvPr/>
        </p:nvSpPr>
        <p:spPr>
          <a:xfrm>
            <a:off x="242619" y="2299475"/>
            <a:ext cx="5246258" cy="702693"/>
          </a:xfrm>
          <a:prstGeom prst="rect">
            <a:avLst/>
          </a:prstGeom>
          <a:noFill/>
        </p:spPr>
        <p:txBody>
          <a:bodyPr wrap="square">
            <a:spAutoFit/>
          </a:bodyPr>
          <a:lstStyle/>
          <a:p>
            <a:pPr marL="0" marR="0" algn="just">
              <a:lnSpc>
                <a:spcPct val="107000"/>
              </a:lnSpc>
              <a:spcBef>
                <a:spcPts val="0"/>
              </a:spcBef>
              <a:spcAft>
                <a:spcPts val="8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Figure 14: Design scheme of the DNA origami cross-like structure.</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17612BB7-AB33-41E5-9B54-81571A2CD95B}"/>
              </a:ext>
            </a:extLst>
          </p:cNvPr>
          <p:cNvPicPr>
            <a:picLocks noChangeAspect="1"/>
          </p:cNvPicPr>
          <p:nvPr/>
        </p:nvPicPr>
        <p:blipFill>
          <a:blip r:embed="rId2" cstate="print"/>
          <a:srcRect/>
          <a:stretch>
            <a:fillRect/>
          </a:stretch>
        </p:blipFill>
        <p:spPr bwMode="auto">
          <a:xfrm>
            <a:off x="6186890" y="914404"/>
            <a:ext cx="5598455" cy="3248166"/>
          </a:xfrm>
          <a:prstGeom prst="rect">
            <a:avLst/>
          </a:prstGeom>
          <a:noFill/>
          <a:ln w="9525">
            <a:noFill/>
            <a:miter lim="800000"/>
            <a:headEnd/>
            <a:tailEnd/>
          </a:ln>
        </p:spPr>
      </p:pic>
      <p:sp>
        <p:nvSpPr>
          <p:cNvPr id="7" name="TextBox 6">
            <a:extLst>
              <a:ext uri="{FF2B5EF4-FFF2-40B4-BE49-F238E27FC236}">
                <a16:creationId xmlns:a16="http://schemas.microsoft.com/office/drawing/2014/main" id="{229B086B-1FE3-43F8-9FDF-B38E82C63942}"/>
              </a:ext>
            </a:extLst>
          </p:cNvPr>
          <p:cNvSpPr txBox="1"/>
          <p:nvPr/>
        </p:nvSpPr>
        <p:spPr>
          <a:xfrm>
            <a:off x="5881912" y="4390516"/>
            <a:ext cx="6096000" cy="1954061"/>
          </a:xfrm>
          <a:prstGeom prst="rect">
            <a:avLst/>
          </a:prstGeom>
          <a:noFill/>
        </p:spPr>
        <p:txBody>
          <a:bodyPr wrap="square">
            <a:spAutoFit/>
          </a:bodyPr>
          <a:lstStyle/>
          <a:p>
            <a:pPr marL="0" marR="0" algn="just">
              <a:lnSpc>
                <a:spcPct val="107000"/>
              </a:lnSpc>
              <a:spcBef>
                <a:spcPts val="0"/>
              </a:spcBef>
              <a:spcAft>
                <a:spcPts val="8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Figure 11: (a) 2% agarose gel electrophoresis of the samples in the magnesium screen. i) Lane 1 contains M13mp18, ii) lanes 2 to 8 </a:t>
            </a:r>
            <a:r>
              <a:rPr lang="en-US" sz="1900" dirty="0" err="1">
                <a:effectLst/>
                <a:latin typeface="Times New Roman" panose="02020603050405020304" pitchFamily="18" charset="0"/>
                <a:ea typeface="Calibri" panose="020F0502020204030204" pitchFamily="34" charset="0"/>
                <a:cs typeface="Times New Roman" panose="02020603050405020304" pitchFamily="18" charset="0"/>
              </a:rPr>
              <a:t>containe</a:t>
            </a: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 respectively solutions from 12 to 24 mM Magnesium salts. The leading bands of lanes 2-8 were excised and purified for our objects and iii) the bands showing excess staples. </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4FBACD84-F9A6-4056-9360-C7732CB55169}"/>
              </a:ext>
            </a:extLst>
          </p:cNvPr>
          <p:cNvPicPr/>
          <p:nvPr/>
        </p:nvPicPr>
        <p:blipFill>
          <a:blip r:embed="rId3" cstate="print"/>
          <a:srcRect l="29865" t="27056" r="39729" b="50312"/>
          <a:stretch>
            <a:fillRect/>
          </a:stretch>
        </p:blipFill>
        <p:spPr bwMode="auto">
          <a:xfrm>
            <a:off x="621861" y="3398294"/>
            <a:ext cx="4086613" cy="1951636"/>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156" y="568790"/>
            <a:ext cx="5023104" cy="1487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69642" y="5644320"/>
            <a:ext cx="4902859" cy="677108"/>
          </a:xfrm>
          <a:prstGeom prst="rect">
            <a:avLst/>
          </a:prstGeom>
        </p:spPr>
        <p:txBody>
          <a:bodyPr wrap="square">
            <a:spAutoFit/>
          </a:bodyPr>
          <a:lstStyle/>
          <a:p>
            <a:r>
              <a:rPr lang="en-US" sz="1900" dirty="0">
                <a:latin typeface="Times New Roman" panose="02020603050405020304" pitchFamily="18" charset="0"/>
                <a:ea typeface="Calibri" panose="020F0502020204030204" pitchFamily="34" charset="0"/>
                <a:cs typeface="Times New Roman" panose="02020603050405020304" pitchFamily="18" charset="0"/>
              </a:rPr>
              <a:t>Figure 10: TEM image of the 3D DNA origami </a:t>
            </a:r>
          </a:p>
          <a:p>
            <a:r>
              <a:rPr lang="en-US" sz="1900" dirty="0">
                <a:latin typeface="Times New Roman" panose="02020603050405020304" pitchFamily="18" charset="0"/>
                <a:ea typeface="Calibri" panose="020F0502020204030204" pitchFamily="34" charset="0"/>
                <a:cs typeface="Times New Roman" panose="02020603050405020304" pitchFamily="18" charset="0"/>
              </a:rPr>
              <a:t>cross-like structure with the scale bar indicated.</a:t>
            </a:r>
            <a:endParaRPr lang="en-US" sz="1900" dirty="0"/>
          </a:p>
        </p:txBody>
      </p:sp>
      <p:sp>
        <p:nvSpPr>
          <p:cNvPr id="2" name="Date Placeholder 1">
            <a:extLst>
              <a:ext uri="{FF2B5EF4-FFF2-40B4-BE49-F238E27FC236}">
                <a16:creationId xmlns:a16="http://schemas.microsoft.com/office/drawing/2014/main" id="{6CA95491-AD84-4B61-9C33-C7ECA6FA92A7}"/>
              </a:ext>
            </a:extLst>
          </p:cNvPr>
          <p:cNvSpPr>
            <a:spLocks noGrp="1"/>
          </p:cNvSpPr>
          <p:nvPr>
            <p:ph type="dt" sz="half" idx="10"/>
          </p:nvPr>
        </p:nvSpPr>
        <p:spPr/>
        <p:txBody>
          <a:bodyPr/>
          <a:lstStyle/>
          <a:p>
            <a:fld id="{7FB7084E-D2F4-4FE3-AA4A-35B5CE887630}" type="datetime9">
              <a:rPr lang="en-US" smtClean="0"/>
              <a:t>9/12/25 1:09:02 PM</a:t>
            </a:fld>
            <a:endParaRPr lang="en-US"/>
          </a:p>
        </p:txBody>
      </p:sp>
      <p:sp>
        <p:nvSpPr>
          <p:cNvPr id="10" name="TextBox 9">
            <a:extLst>
              <a:ext uri="{FF2B5EF4-FFF2-40B4-BE49-F238E27FC236}">
                <a16:creationId xmlns:a16="http://schemas.microsoft.com/office/drawing/2014/main" id="{93AEBF1D-C452-8E0F-6437-BECA694F5536}"/>
              </a:ext>
            </a:extLst>
          </p:cNvPr>
          <p:cNvSpPr txBox="1"/>
          <p:nvPr/>
        </p:nvSpPr>
        <p:spPr>
          <a:xfrm>
            <a:off x="6035922" y="261119"/>
            <a:ext cx="6093068" cy="545727"/>
          </a:xfrm>
          <a:prstGeom prst="rect">
            <a:avLst/>
          </a:prstGeom>
          <a:noFill/>
        </p:spPr>
        <p:txBody>
          <a:bodyPr wrap="square">
            <a:spAutoFit/>
          </a:bodyPr>
          <a:lstStyle/>
          <a:p>
            <a:pPr marL="0" marR="0">
              <a:lnSpc>
                <a:spcPct val="115000"/>
              </a:lnSpc>
              <a:spcAft>
                <a:spcPts val="800"/>
              </a:spcAft>
              <a:buNone/>
            </a:pPr>
            <a:r>
              <a:rPr lang="en-US" sz="2800" kern="100" dirty="0">
                <a:solidFill>
                  <a:srgbClr val="FF0000"/>
                </a:solidFill>
                <a:effectLst/>
                <a:latin typeface="Arial" panose="020B0604020202020204" pitchFamily="34" charset="0"/>
                <a:ea typeface="Calibri" panose="020F0502020204030204" pitchFamily="34" charset="0"/>
                <a:cs typeface="Arial" panose="020B0604020202020204" pitchFamily="34" charset="0"/>
              </a:rPr>
              <a:t>CROSS-LIKE STRUCTURE</a:t>
            </a:r>
          </a:p>
        </p:txBody>
      </p:sp>
      <p:sp>
        <p:nvSpPr>
          <p:cNvPr id="9" name="Slide Number Placeholder 8">
            <a:extLst>
              <a:ext uri="{FF2B5EF4-FFF2-40B4-BE49-F238E27FC236}">
                <a16:creationId xmlns:a16="http://schemas.microsoft.com/office/drawing/2014/main" id="{4135C71D-B2A8-5F36-9793-B8689E97C84D}"/>
              </a:ext>
            </a:extLst>
          </p:cNvPr>
          <p:cNvSpPr>
            <a:spLocks noGrp="1"/>
          </p:cNvSpPr>
          <p:nvPr>
            <p:ph type="sldNum" sz="quarter" idx="12"/>
          </p:nvPr>
        </p:nvSpPr>
        <p:spPr/>
        <p:txBody>
          <a:bodyPr/>
          <a:lstStyle/>
          <a:p>
            <a:fld id="{EBB48AF5-20A4-49A8-96B0-9A7BCF1A1011}" type="slidenum">
              <a:rPr lang="en-US" smtClean="0"/>
              <a:t>21</a:t>
            </a:fld>
            <a:endParaRPr lang="en-US"/>
          </a:p>
        </p:txBody>
      </p:sp>
    </p:spTree>
    <p:extLst>
      <p:ext uri="{BB962C8B-B14F-4D97-AF65-F5344CB8AC3E}">
        <p14:creationId xmlns:p14="http://schemas.microsoft.com/office/powerpoint/2010/main" val="2442837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27BAE6B-CBB4-4E27-B87A-FF7A2B06F020}"/>
              </a:ext>
            </a:extLst>
          </p:cNvPr>
          <p:cNvSpPr txBox="1"/>
          <p:nvPr/>
        </p:nvSpPr>
        <p:spPr>
          <a:xfrm>
            <a:off x="360218" y="339117"/>
            <a:ext cx="11610110" cy="5432256"/>
          </a:xfrm>
          <a:prstGeom prst="rect">
            <a:avLst/>
          </a:prstGeom>
          <a:noFill/>
        </p:spPr>
        <p:txBody>
          <a:bodyPr wrap="square">
            <a:spAutoFit/>
          </a:bodyPr>
          <a:lstStyle/>
          <a:p>
            <a:r>
              <a:rPr lang="en-US" sz="2900" b="1" dirty="0">
                <a:solidFill>
                  <a:srgbClr val="FF0000"/>
                </a:solidFill>
                <a:latin typeface="Arial" panose="020B0604020202020204" pitchFamily="34" charset="0"/>
                <a:ea typeface="Calibri" panose="020F0502020204030204" pitchFamily="34" charset="0"/>
                <a:cs typeface="Arial" panose="020B0604020202020204" pitchFamily="34" charset="0"/>
              </a:rPr>
              <a:t>Assembly of Nanoparticles into Arrays (why?)</a:t>
            </a:r>
          </a:p>
          <a:p>
            <a:endParaRPr lang="en-US" sz="15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ability and precision to assemble nanoparticles into arrays, networks, and circuits in a precise and controlled manner is critical to the fabrication of a variety of nanodevices. </a:t>
            </a:r>
          </a:p>
          <a:p>
            <a:endParaRPr lang="en-US" sz="1500" dirty="0">
              <a:solidFill>
                <a:srgbClr val="000000"/>
              </a:solidFill>
              <a:latin typeface="Arial" panose="020B0604020202020204" pitchFamily="34" charset="0"/>
              <a:ea typeface="Calibri" panose="020F0502020204030204" pitchFamily="34" charset="0"/>
              <a:cs typeface="Arial" panose="020B0604020202020204" pitchFamily="34" charset="0"/>
            </a:endParaRPr>
          </a:p>
          <a:p>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These nanometer sized networks of metal/semiconductor islands/quantum dots </a:t>
            </a: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may exhibit a variety of quantum phenomena with applications including: </a:t>
            </a:r>
            <a:endParaRPr lang="en-US" sz="15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optical devices, </a:t>
            </a:r>
          </a:p>
          <a:p>
            <a:pPr marL="457200" indent="-457200">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nanometer-sized sensor devices, and </a:t>
            </a:r>
          </a:p>
          <a:p>
            <a:pPr marL="457200" indent="-457200">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quantum information science and technology. </a:t>
            </a:r>
            <a:endParaRPr lang="en-US" sz="29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9C47234F-5AB6-4DC7-B3C6-9F86B26859E1}"/>
              </a:ext>
            </a:extLst>
          </p:cNvPr>
          <p:cNvSpPr>
            <a:spLocks noGrp="1"/>
          </p:cNvSpPr>
          <p:nvPr>
            <p:ph type="dt" sz="half" idx="10"/>
          </p:nvPr>
        </p:nvSpPr>
        <p:spPr/>
        <p:txBody>
          <a:bodyPr/>
          <a:lstStyle/>
          <a:p>
            <a:fld id="{E47A7F06-4FE2-4AF1-B528-68B8153A2948}" type="datetime9">
              <a:rPr lang="en-US" smtClean="0"/>
              <a:t>9/12/25 1:09:02 PM</a:t>
            </a:fld>
            <a:endParaRPr lang="en-US"/>
          </a:p>
        </p:txBody>
      </p:sp>
      <p:sp>
        <p:nvSpPr>
          <p:cNvPr id="6" name="Slide Number Placeholder 5">
            <a:extLst>
              <a:ext uri="{FF2B5EF4-FFF2-40B4-BE49-F238E27FC236}">
                <a16:creationId xmlns:a16="http://schemas.microsoft.com/office/drawing/2014/main" id="{3A6B255C-816F-296F-11F0-FB253C3720A9}"/>
              </a:ext>
            </a:extLst>
          </p:cNvPr>
          <p:cNvSpPr>
            <a:spLocks noGrp="1"/>
          </p:cNvSpPr>
          <p:nvPr>
            <p:ph type="sldNum" sz="quarter" idx="12"/>
          </p:nvPr>
        </p:nvSpPr>
        <p:spPr/>
        <p:txBody>
          <a:bodyPr/>
          <a:lstStyle/>
          <a:p>
            <a:fld id="{EBB48AF5-20A4-49A8-96B0-9A7BCF1A1011}" type="slidenum">
              <a:rPr lang="en-US" smtClean="0"/>
              <a:t>22</a:t>
            </a:fld>
            <a:endParaRPr lang="en-US"/>
          </a:p>
        </p:txBody>
      </p:sp>
    </p:spTree>
    <p:extLst>
      <p:ext uri="{BB962C8B-B14F-4D97-AF65-F5344CB8AC3E}">
        <p14:creationId xmlns:p14="http://schemas.microsoft.com/office/powerpoint/2010/main" val="2914178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5AC7B2-0DF9-4977-9A20-31A318ABA5C2}"/>
              </a:ext>
            </a:extLst>
          </p:cNvPr>
          <p:cNvSpPr txBox="1"/>
          <p:nvPr/>
        </p:nvSpPr>
        <p:spPr>
          <a:xfrm>
            <a:off x="461818" y="233014"/>
            <a:ext cx="11536218" cy="6370975"/>
          </a:xfrm>
          <a:prstGeom prst="rect">
            <a:avLst/>
          </a:prstGeom>
          <a:noFill/>
        </p:spPr>
        <p:txBody>
          <a:bodyPr wrap="square">
            <a:spAutoFit/>
          </a:bodyPr>
          <a:lstStyle/>
          <a:p>
            <a:r>
              <a:rPr lang="en-US"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Question:</a:t>
            </a:r>
            <a:endParaRPr lang="en-US" sz="3000" dirty="0">
              <a:effectLst/>
              <a:latin typeface="Arial" panose="020B0604020202020204" pitchFamily="34" charset="0"/>
              <a:ea typeface="Calibri" panose="020F0502020204030204" pitchFamily="34" charset="0"/>
              <a:cs typeface="Arial" panose="020B0604020202020204" pitchFamily="34" charset="0"/>
            </a:endParaRPr>
          </a:p>
          <a:p>
            <a:r>
              <a:rPr lang="en-US" sz="2900" dirty="0">
                <a:effectLst/>
                <a:latin typeface="Arial" panose="020B0604020202020204" pitchFamily="34" charset="0"/>
                <a:ea typeface="Calibri" panose="020F0502020204030204" pitchFamily="34" charset="0"/>
                <a:cs typeface="Arial" panose="020B0604020202020204" pitchFamily="34" charset="0"/>
              </a:rPr>
              <a:t>How to fabricate these nanodevices with the precise dimensions to perform the intended functions. </a:t>
            </a:r>
          </a:p>
          <a:p>
            <a:endParaRPr lang="en-US" sz="2900" dirty="0">
              <a:latin typeface="Arial" panose="020B0604020202020204" pitchFamily="34" charset="0"/>
              <a:ea typeface="Calibri" panose="020F0502020204030204" pitchFamily="34" charset="0"/>
              <a:cs typeface="Arial" panose="020B0604020202020204" pitchFamily="34" charset="0"/>
            </a:endParaRPr>
          </a:p>
          <a:p>
            <a:r>
              <a:rPr lang="en-US" sz="2900" b="1" dirty="0">
                <a:effectLst/>
                <a:latin typeface="Arial" panose="020B0604020202020204" pitchFamily="34" charset="0"/>
                <a:ea typeface="Calibri" panose="020F0502020204030204" pitchFamily="34" charset="0"/>
                <a:cs typeface="Arial" panose="020B0604020202020204" pitchFamily="34" charset="0"/>
              </a:rPr>
              <a:t>Use of Top-down Approaches:</a:t>
            </a:r>
          </a:p>
          <a:p>
            <a:endParaRPr lang="en-US" sz="1500" dirty="0">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itchFamily="34" charset="0"/>
              <a:buChar char="•"/>
            </a:pPr>
            <a:r>
              <a:rPr lang="en-US" sz="2900" dirty="0">
                <a:effectLst/>
                <a:latin typeface="Arial" panose="020B0604020202020204" pitchFamily="34" charset="0"/>
                <a:ea typeface="Calibri" panose="020F0502020204030204" pitchFamily="34" charset="0"/>
                <a:cs typeface="Arial" panose="020B0604020202020204" pitchFamily="34" charset="0"/>
              </a:rPr>
              <a:t>Use of particle-based and e-beam lithographic methods, but they lack the required resolution.</a:t>
            </a:r>
            <a:endParaRPr lang="en-US" sz="1500" dirty="0">
              <a:effectLst/>
              <a:latin typeface="Arial" panose="020B0604020202020204" pitchFamily="34" charset="0"/>
              <a:ea typeface="Calibri" panose="020F0502020204030204" pitchFamily="34" charset="0"/>
              <a:cs typeface="Arial" panose="020B0604020202020204" pitchFamily="34" charset="0"/>
            </a:endParaRPr>
          </a:p>
          <a:p>
            <a:r>
              <a:rPr lang="en-US" sz="1500" dirty="0">
                <a:effectLst/>
                <a:latin typeface="Arial" panose="020B0604020202020204" pitchFamily="34" charset="0"/>
                <a:ea typeface="Calibri" panose="020F0502020204030204" pitchFamily="34" charset="0"/>
                <a:cs typeface="Arial" panose="020B0604020202020204" pitchFamily="34" charset="0"/>
              </a:rPr>
              <a:t> </a:t>
            </a:r>
          </a:p>
          <a:p>
            <a:pPr marL="457200" indent="-457200">
              <a:buFont typeface="Arial" pitchFamily="34" charset="0"/>
              <a:buChar char="•"/>
            </a:pPr>
            <a:r>
              <a:rPr lang="en-US" sz="2900" dirty="0">
                <a:effectLst/>
                <a:latin typeface="Arial" panose="020B0604020202020204" pitchFamily="34" charset="0"/>
                <a:ea typeface="Calibri" panose="020F0502020204030204" pitchFamily="34" charset="0"/>
                <a:cs typeface="Arial" panose="020B0604020202020204" pitchFamily="34" charset="0"/>
              </a:rPr>
              <a:t>Scanning probe microscopy used in making molecular devices, but slow and not suitable for mass production. </a:t>
            </a:r>
          </a:p>
          <a:p>
            <a:pPr marL="457200" indent="-457200">
              <a:buFont typeface="Arial" pitchFamily="34" charset="0"/>
              <a:buChar char="•"/>
            </a:pPr>
            <a:endParaRPr lang="en-US" sz="1500" dirty="0">
              <a:effectLst/>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itchFamily="34" charset="0"/>
              <a:buChar char="•"/>
            </a:pPr>
            <a:r>
              <a:rPr lang="en-US" sz="2900" dirty="0">
                <a:effectLst/>
                <a:latin typeface="Arial" panose="020B0604020202020204" pitchFamily="34" charset="0"/>
                <a:ea typeface="Calibri" panose="020F0502020204030204" pitchFamily="34" charset="0"/>
                <a:cs typeface="Arial" panose="020B0604020202020204" pitchFamily="34" charset="0"/>
              </a:rPr>
              <a:t>Self-assembled monolayers, </a:t>
            </a:r>
          </a:p>
          <a:p>
            <a:pPr marL="457200" indent="-457200">
              <a:buFont typeface="Arial" pitchFamily="34" charset="0"/>
              <a:buChar char="•"/>
            </a:pPr>
            <a:endParaRPr lang="en-US" sz="15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itchFamily="34" charset="0"/>
              <a:buChar char="•"/>
            </a:pP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Block copolymer template lithography and electro-deposition techniques have been demonstrated. </a:t>
            </a:r>
            <a:endParaRPr lang="en-US" sz="29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92965C71-CF96-4CBB-9D56-24D0FC474B9F}"/>
              </a:ext>
            </a:extLst>
          </p:cNvPr>
          <p:cNvSpPr>
            <a:spLocks noGrp="1"/>
          </p:cNvSpPr>
          <p:nvPr>
            <p:ph type="dt" sz="half" idx="10"/>
          </p:nvPr>
        </p:nvSpPr>
        <p:spPr/>
        <p:txBody>
          <a:bodyPr/>
          <a:lstStyle/>
          <a:p>
            <a:fld id="{91332457-25E9-4622-BFD8-A68CFB65933D}" type="datetime9">
              <a:rPr lang="en-US" smtClean="0"/>
              <a:t>9/12/25 1:09:02 PM</a:t>
            </a:fld>
            <a:endParaRPr lang="en-US"/>
          </a:p>
        </p:txBody>
      </p:sp>
      <p:sp>
        <p:nvSpPr>
          <p:cNvPr id="5" name="Slide Number Placeholder 4">
            <a:extLst>
              <a:ext uri="{FF2B5EF4-FFF2-40B4-BE49-F238E27FC236}">
                <a16:creationId xmlns:a16="http://schemas.microsoft.com/office/drawing/2014/main" id="{2D2FA550-5250-9A52-E368-20BF70726EAB}"/>
              </a:ext>
            </a:extLst>
          </p:cNvPr>
          <p:cNvSpPr>
            <a:spLocks noGrp="1"/>
          </p:cNvSpPr>
          <p:nvPr>
            <p:ph type="sldNum" sz="quarter" idx="12"/>
          </p:nvPr>
        </p:nvSpPr>
        <p:spPr/>
        <p:txBody>
          <a:bodyPr/>
          <a:lstStyle/>
          <a:p>
            <a:fld id="{EBB48AF5-20A4-49A8-96B0-9A7BCF1A1011}" type="slidenum">
              <a:rPr lang="en-US" smtClean="0"/>
              <a:t>23</a:t>
            </a:fld>
            <a:endParaRPr lang="en-US"/>
          </a:p>
        </p:txBody>
      </p:sp>
    </p:spTree>
    <p:extLst>
      <p:ext uri="{BB962C8B-B14F-4D97-AF65-F5344CB8AC3E}">
        <p14:creationId xmlns:p14="http://schemas.microsoft.com/office/powerpoint/2010/main" val="2699257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FD91B5-6480-418C-9E3B-C847AA59CF9C}"/>
              </a:ext>
            </a:extLst>
          </p:cNvPr>
          <p:cNvSpPr txBox="1"/>
          <p:nvPr/>
        </p:nvSpPr>
        <p:spPr>
          <a:xfrm>
            <a:off x="166424" y="609051"/>
            <a:ext cx="11898198" cy="1938992"/>
          </a:xfrm>
          <a:prstGeom prst="rect">
            <a:avLst/>
          </a:prstGeom>
          <a:noFill/>
        </p:spPr>
        <p:txBody>
          <a:bodyPr wrap="square">
            <a:spAutoFit/>
          </a:bodyPr>
          <a:lstStyle/>
          <a:p>
            <a:r>
              <a:rPr lang="en-US" sz="24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Limitations</a:t>
            </a:r>
          </a:p>
          <a:p>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Such approaches have limitations on particle size and/or the resulting arrays.</a:t>
            </a:r>
          </a:p>
          <a:p>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US" sz="2400" b="1" dirty="0">
                <a:solidFill>
                  <a:srgbClr val="FF0000"/>
                </a:solidFill>
                <a:latin typeface="Arial" panose="020B0604020202020204" pitchFamily="34" charset="0"/>
                <a:ea typeface="Calibri" panose="020F0502020204030204" pitchFamily="34" charset="0"/>
                <a:cs typeface="Arial" panose="020B0604020202020204" pitchFamily="34" charset="0"/>
              </a:rPr>
              <a:t>Search for New Techniques</a:t>
            </a:r>
            <a:endParaRPr lang="en-US" sz="24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Search </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by s</a:t>
            </a:r>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cientists to deal with problems with top-down approaches. </a:t>
            </a:r>
            <a:endParaRPr lang="en-US" sz="2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601C679-CA97-4A9E-B2B4-A2258682BB67}"/>
              </a:ext>
            </a:extLst>
          </p:cNvPr>
          <p:cNvSpPr txBox="1"/>
          <p:nvPr/>
        </p:nvSpPr>
        <p:spPr>
          <a:xfrm>
            <a:off x="166425" y="3492536"/>
            <a:ext cx="11789014" cy="1938992"/>
          </a:xfrm>
          <a:prstGeom prst="rect">
            <a:avLst/>
          </a:prstGeom>
          <a:noFill/>
        </p:spPr>
        <p:txBody>
          <a:bodyPr wrap="square">
            <a:spAutoFit/>
          </a:bodyPr>
          <a:lstStyle/>
          <a:p>
            <a:r>
              <a:rPr lang="en-US" sz="24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One solution</a:t>
            </a:r>
            <a:r>
              <a:rPr lang="en-US" sz="2400" b="1" dirty="0">
                <a:solidFill>
                  <a:srgbClr val="FF0000"/>
                </a:solidFill>
                <a:latin typeface="Arial" panose="020B0604020202020204" pitchFamily="34" charset="0"/>
                <a:ea typeface="Calibri" panose="020F0502020204030204" pitchFamily="34" charset="0"/>
                <a:cs typeface="Arial" panose="020B0604020202020204" pitchFamily="34" charset="0"/>
              </a:rPr>
              <a:t>: DNA scaffolding  </a:t>
            </a:r>
            <a:endParaRPr lang="en-US" sz="24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DNA scaffolding, a bottom-up self-assembly method for arranging nanometer scale components with a theoretical precision of 0.34 nm.</a:t>
            </a:r>
          </a:p>
          <a:p>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Which is the separation between base pairs in a B-form </a:t>
            </a:r>
            <a:r>
              <a:rPr lang="en-US" sz="2400" dirty="0">
                <a:effectLst/>
                <a:latin typeface="Arial" panose="020B0604020202020204" pitchFamily="34" charset="0"/>
                <a:ea typeface="Calibri" panose="020F0502020204030204" pitchFamily="34" charset="0"/>
                <a:cs typeface="Arial" panose="020B0604020202020204" pitchFamily="34" charset="0"/>
              </a:rPr>
              <a:t>double-stranded DNA helix. </a:t>
            </a:r>
            <a:endParaRPr lang="en-US" sz="24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B6C86356-6615-47F0-81F3-5FFDC3386B47}"/>
              </a:ext>
            </a:extLst>
          </p:cNvPr>
          <p:cNvSpPr>
            <a:spLocks noGrp="1"/>
          </p:cNvSpPr>
          <p:nvPr>
            <p:ph type="dt" sz="half" idx="10"/>
          </p:nvPr>
        </p:nvSpPr>
        <p:spPr/>
        <p:txBody>
          <a:bodyPr/>
          <a:lstStyle/>
          <a:p>
            <a:fld id="{34A10888-D1C8-4314-A4C4-BA52B6FB9EAF}" type="datetime9">
              <a:rPr lang="en-US" smtClean="0"/>
              <a:t>9/12/25 1:09:02 PM</a:t>
            </a:fld>
            <a:endParaRPr lang="en-US"/>
          </a:p>
        </p:txBody>
      </p:sp>
      <p:sp>
        <p:nvSpPr>
          <p:cNvPr id="6" name="Slide Number Placeholder 5">
            <a:extLst>
              <a:ext uri="{FF2B5EF4-FFF2-40B4-BE49-F238E27FC236}">
                <a16:creationId xmlns:a16="http://schemas.microsoft.com/office/drawing/2014/main" id="{4F4DCA6B-326A-C25B-7CFD-E7D08D70CB04}"/>
              </a:ext>
            </a:extLst>
          </p:cNvPr>
          <p:cNvSpPr>
            <a:spLocks noGrp="1"/>
          </p:cNvSpPr>
          <p:nvPr>
            <p:ph type="sldNum" sz="quarter" idx="12"/>
          </p:nvPr>
        </p:nvSpPr>
        <p:spPr/>
        <p:txBody>
          <a:bodyPr/>
          <a:lstStyle/>
          <a:p>
            <a:fld id="{EBB48AF5-20A4-49A8-96B0-9A7BCF1A1011}" type="slidenum">
              <a:rPr lang="en-US" smtClean="0"/>
              <a:t>24</a:t>
            </a:fld>
            <a:endParaRPr lang="en-US"/>
          </a:p>
        </p:txBody>
      </p:sp>
    </p:spTree>
    <p:extLst>
      <p:ext uri="{BB962C8B-B14F-4D97-AF65-F5344CB8AC3E}">
        <p14:creationId xmlns:p14="http://schemas.microsoft.com/office/powerpoint/2010/main" val="1384745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6EC917-AFE4-493B-9280-FD55C7528567}"/>
              </a:ext>
            </a:extLst>
          </p:cNvPr>
          <p:cNvSpPr txBox="1"/>
          <p:nvPr/>
        </p:nvSpPr>
        <p:spPr>
          <a:xfrm>
            <a:off x="5261323" y="1358627"/>
            <a:ext cx="6094428" cy="2266903"/>
          </a:xfrm>
          <a:prstGeom prst="rect">
            <a:avLst/>
          </a:prstGeom>
          <a:noFill/>
        </p:spPr>
        <p:txBody>
          <a:bodyPr wrap="square">
            <a:spAutoFit/>
          </a:bodyPr>
          <a:lstStyle/>
          <a:p>
            <a:pPr marL="0" marR="0" algn="just">
              <a:lnSpc>
                <a:spcPct val="107000"/>
              </a:lnSpc>
              <a:spcBef>
                <a:spcPts val="0"/>
              </a:spcBef>
              <a:spcAft>
                <a:spcPts val="0"/>
              </a:spcAft>
            </a:pPr>
            <a:r>
              <a:rPr lang="en-US" sz="1900" dirty="0">
                <a:effectLst/>
                <a:latin typeface="Arial" panose="020B0604020202020204" pitchFamily="34" charset="0"/>
                <a:ea typeface="Calibri" panose="020F0502020204030204" pitchFamily="34" charset="0"/>
                <a:cs typeface="Arial" panose="020B0604020202020204" pitchFamily="34" charset="0"/>
              </a:rPr>
              <a:t>Figure 12: Assembly steps of DNA origami metalized C-structure. (a) A schematic drawing depicting the assembling process of the 5nm Au nanoparticles to form the C-shape on the DNA origami. </a:t>
            </a:r>
          </a:p>
          <a:p>
            <a:pPr marL="0" marR="0" algn="just">
              <a:lnSpc>
                <a:spcPct val="107000"/>
              </a:lnSpc>
              <a:spcBef>
                <a:spcPts val="0"/>
              </a:spcBef>
              <a:spcAft>
                <a:spcPts val="0"/>
              </a:spcAft>
            </a:pPr>
            <a:endParaRPr lang="en-US" sz="1900" dirty="0">
              <a:latin typeface="Arial" panose="020B060402020202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0"/>
              </a:spcAft>
            </a:pPr>
            <a:r>
              <a:rPr lang="en-US" sz="1900" dirty="0">
                <a:effectLst/>
                <a:latin typeface="Arial" panose="020B0604020202020204" pitchFamily="34" charset="0"/>
                <a:ea typeface="Calibri" panose="020F0502020204030204" pitchFamily="34" charset="0"/>
                <a:cs typeface="Arial" panose="020B0604020202020204" pitchFamily="34" charset="0"/>
              </a:rPr>
              <a:t>(b) Gel-red stained agarose gel electrophoresis of assembled origami and origami/AuNP products</a:t>
            </a:r>
          </a:p>
        </p:txBody>
      </p:sp>
      <p:sp>
        <p:nvSpPr>
          <p:cNvPr id="6" name="TextBox 5">
            <a:extLst>
              <a:ext uri="{FF2B5EF4-FFF2-40B4-BE49-F238E27FC236}">
                <a16:creationId xmlns:a16="http://schemas.microsoft.com/office/drawing/2014/main" id="{6A6340CF-7B28-4538-82FC-2181DB1D3F8F}"/>
              </a:ext>
            </a:extLst>
          </p:cNvPr>
          <p:cNvSpPr txBox="1"/>
          <p:nvPr/>
        </p:nvSpPr>
        <p:spPr>
          <a:xfrm>
            <a:off x="774795" y="5980642"/>
            <a:ext cx="9846514" cy="646331"/>
          </a:xfrm>
          <a:prstGeom prst="rect">
            <a:avLst/>
          </a:prstGeom>
          <a:noFill/>
        </p:spPr>
        <p:txBody>
          <a:bodyPr wrap="square">
            <a:spAutoFit/>
          </a:bodyPr>
          <a:lstStyle/>
          <a:p>
            <a:r>
              <a:rPr lang="en-US"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Amoako</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G., </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Ye, R., Zhuang, L., Yang, X., Shen, Z., &amp; Zhou, M. (2013). DNA Origami Site-Specific Arrangement of Gold Nanoparticles, NANO: Brief Reports and Reviews, 8, 1350064 - 1350075.</a:t>
            </a:r>
            <a:endParaRPr lang="en-US" dirty="0">
              <a:solidFill>
                <a:srgbClr val="00B0F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504" y="166042"/>
            <a:ext cx="4403083" cy="571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a:extLst>
              <a:ext uri="{FF2B5EF4-FFF2-40B4-BE49-F238E27FC236}">
                <a16:creationId xmlns:a16="http://schemas.microsoft.com/office/drawing/2014/main" id="{37000518-DE61-4E7E-A61D-DCC70F4EB6BA}"/>
              </a:ext>
            </a:extLst>
          </p:cNvPr>
          <p:cNvSpPr>
            <a:spLocks noGrp="1"/>
          </p:cNvSpPr>
          <p:nvPr>
            <p:ph type="dt" sz="half" idx="10"/>
          </p:nvPr>
        </p:nvSpPr>
        <p:spPr/>
        <p:txBody>
          <a:bodyPr/>
          <a:lstStyle/>
          <a:p>
            <a:fld id="{341F6C6F-6802-4D28-82D5-6A8EBA57595A}" type="datetime9">
              <a:rPr lang="en-US" smtClean="0"/>
              <a:t>9/12/25 1:09:02 PM</a:t>
            </a:fld>
            <a:endParaRPr lang="en-US"/>
          </a:p>
        </p:txBody>
      </p:sp>
      <p:sp>
        <p:nvSpPr>
          <p:cNvPr id="7" name="TextBox 6">
            <a:extLst>
              <a:ext uri="{FF2B5EF4-FFF2-40B4-BE49-F238E27FC236}">
                <a16:creationId xmlns:a16="http://schemas.microsoft.com/office/drawing/2014/main" id="{7EEA89C8-75F1-DC50-E5C0-E3C1A4378E04}"/>
              </a:ext>
            </a:extLst>
          </p:cNvPr>
          <p:cNvSpPr txBox="1"/>
          <p:nvPr/>
        </p:nvSpPr>
        <p:spPr>
          <a:xfrm>
            <a:off x="5402877" y="3947720"/>
            <a:ext cx="6093068" cy="646331"/>
          </a:xfrm>
          <a:prstGeom prst="rect">
            <a:avLst/>
          </a:prstGeom>
          <a:noFill/>
        </p:spPr>
        <p:txBody>
          <a:bodyPr wrap="square">
            <a:spAutoFit/>
          </a:bodyPr>
          <a:lstStyle/>
          <a:p>
            <a:r>
              <a:rPr lang="en-US" b="1" dirty="0"/>
              <a:t>Monothiol modified DNA combined with phosphine stabilized AuNPs </a:t>
            </a:r>
            <a:endParaRPr lang="en-US" dirty="0"/>
          </a:p>
        </p:txBody>
      </p:sp>
      <p:sp>
        <p:nvSpPr>
          <p:cNvPr id="8" name="Slide Number Placeholder 7">
            <a:extLst>
              <a:ext uri="{FF2B5EF4-FFF2-40B4-BE49-F238E27FC236}">
                <a16:creationId xmlns:a16="http://schemas.microsoft.com/office/drawing/2014/main" id="{E9318EA9-2576-0D04-472C-A9D7C5419A19}"/>
              </a:ext>
            </a:extLst>
          </p:cNvPr>
          <p:cNvSpPr>
            <a:spLocks noGrp="1"/>
          </p:cNvSpPr>
          <p:nvPr>
            <p:ph type="sldNum" sz="quarter" idx="12"/>
          </p:nvPr>
        </p:nvSpPr>
        <p:spPr/>
        <p:txBody>
          <a:bodyPr/>
          <a:lstStyle/>
          <a:p>
            <a:fld id="{EBB48AF5-20A4-49A8-96B0-9A7BCF1A1011}" type="slidenum">
              <a:rPr lang="en-US" smtClean="0"/>
              <a:t>25</a:t>
            </a:fld>
            <a:endParaRPr lang="en-US"/>
          </a:p>
        </p:txBody>
      </p:sp>
      <p:sp>
        <p:nvSpPr>
          <p:cNvPr id="3" name="TextBox 2">
            <a:extLst>
              <a:ext uri="{FF2B5EF4-FFF2-40B4-BE49-F238E27FC236}">
                <a16:creationId xmlns:a16="http://schemas.microsoft.com/office/drawing/2014/main" id="{57D4227D-A4E7-48BA-AA51-1EE03498F4FA}"/>
              </a:ext>
            </a:extLst>
          </p:cNvPr>
          <p:cNvSpPr txBox="1"/>
          <p:nvPr/>
        </p:nvSpPr>
        <p:spPr>
          <a:xfrm>
            <a:off x="5402876" y="184697"/>
            <a:ext cx="6567451" cy="727059"/>
          </a:xfrm>
          <a:prstGeom prst="rect">
            <a:avLst/>
          </a:prstGeom>
          <a:noFill/>
        </p:spPr>
        <p:txBody>
          <a:bodyPr wrap="square">
            <a:spAutoFit/>
          </a:bodyPr>
          <a:lstStyle/>
          <a:p>
            <a:pPr marL="0" marR="0">
              <a:lnSpc>
                <a:spcPct val="107000"/>
              </a:lnSpc>
              <a:spcBef>
                <a:spcPts val="0"/>
              </a:spcBef>
              <a:spcAft>
                <a:spcPts val="800"/>
              </a:spcAft>
            </a:pPr>
            <a:r>
              <a:rPr lang="en-U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DNA Origami Mediated Assembly of Ordered Gold Nanoparticles</a:t>
            </a:r>
            <a:endParaRPr lang="en-US" sz="20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68354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6" descr="A picture containing text, loudspeaker&#10;&#10;Description automatically generated">
            <a:extLst>
              <a:ext uri="{FF2B5EF4-FFF2-40B4-BE49-F238E27FC236}">
                <a16:creationId xmlns:a16="http://schemas.microsoft.com/office/drawing/2014/main" id="{19F7912B-416B-49AC-9C23-B7AA31BD9262}"/>
              </a:ext>
            </a:extLst>
          </p:cNvPr>
          <p:cNvPicPr>
            <a:picLocks noChangeAspect="1"/>
          </p:cNvPicPr>
          <p:nvPr/>
        </p:nvPicPr>
        <p:blipFill>
          <a:blip r:embed="rId2" cstate="print"/>
          <a:stretch>
            <a:fillRect/>
          </a:stretch>
        </p:blipFill>
        <p:spPr>
          <a:xfrm>
            <a:off x="1302699" y="339811"/>
            <a:ext cx="9547267" cy="3558526"/>
          </a:xfrm>
          <a:prstGeom prst="rect">
            <a:avLst/>
          </a:prstGeom>
        </p:spPr>
      </p:pic>
      <p:sp>
        <p:nvSpPr>
          <p:cNvPr id="4" name="TextBox 3">
            <a:extLst>
              <a:ext uri="{FF2B5EF4-FFF2-40B4-BE49-F238E27FC236}">
                <a16:creationId xmlns:a16="http://schemas.microsoft.com/office/drawing/2014/main" id="{2DF21D30-983C-44D4-91B6-DB0E852CC348}"/>
              </a:ext>
            </a:extLst>
          </p:cNvPr>
          <p:cNvSpPr txBox="1"/>
          <p:nvPr/>
        </p:nvSpPr>
        <p:spPr>
          <a:xfrm>
            <a:off x="1696848" y="4063388"/>
            <a:ext cx="8848436" cy="1015663"/>
          </a:xfrm>
          <a:prstGeom prst="rect">
            <a:avLst/>
          </a:prstGeom>
          <a:noFill/>
        </p:spPr>
        <p:txBody>
          <a:bodyPr wrap="square">
            <a:spAutoFit/>
          </a:bodyPr>
          <a:lstStyle/>
          <a:p>
            <a:pPr marL="0" marR="0" algn="just">
              <a:spcBef>
                <a:spcPts val="0"/>
              </a:spcBef>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Figure 13: TEM images of the C-shaped AuNP assemblies. (a) The non-negative-stain TEM image; (b) uranyl acetate-stained image of the structure formed on DNA origami roller structure. </a:t>
            </a:r>
          </a:p>
        </p:txBody>
      </p:sp>
      <p:sp>
        <p:nvSpPr>
          <p:cNvPr id="6" name="TextBox 5">
            <a:extLst>
              <a:ext uri="{FF2B5EF4-FFF2-40B4-BE49-F238E27FC236}">
                <a16:creationId xmlns:a16="http://schemas.microsoft.com/office/drawing/2014/main" id="{8A272CB1-6DB6-43A5-8F6B-E2FF03065526}"/>
              </a:ext>
            </a:extLst>
          </p:cNvPr>
          <p:cNvSpPr txBox="1"/>
          <p:nvPr/>
        </p:nvSpPr>
        <p:spPr>
          <a:xfrm>
            <a:off x="1107540" y="5388512"/>
            <a:ext cx="9797022" cy="646331"/>
          </a:xfrm>
          <a:prstGeom prst="rect">
            <a:avLst/>
          </a:prstGeom>
          <a:noFill/>
        </p:spPr>
        <p:txBody>
          <a:bodyPr wrap="square">
            <a:spAutoFit/>
          </a:bodyPr>
          <a:lstStyle/>
          <a:p>
            <a:r>
              <a:rPr lang="en-US"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Amoako</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G., </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Ye, R., Zhuang, L., Yang, X., Shen, Z., &amp; Zhou, M. (2013). DNA Origami Site-Specific Arrangement of Gold Nanoparticles, </a:t>
            </a:r>
            <a:r>
              <a:rPr lang="en-US" i="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NANO: Brief Reports and Reviews</a:t>
            </a:r>
            <a:r>
              <a:rPr lang="en-US"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8, 1350064 - 1350075.</a:t>
            </a:r>
            <a:endParaRPr lang="en-US" dirty="0">
              <a:solidFill>
                <a:srgbClr val="00B0F0"/>
              </a:solidFill>
            </a:endParaRPr>
          </a:p>
        </p:txBody>
      </p:sp>
      <p:sp>
        <p:nvSpPr>
          <p:cNvPr id="5" name="Date Placeholder 4">
            <a:extLst>
              <a:ext uri="{FF2B5EF4-FFF2-40B4-BE49-F238E27FC236}">
                <a16:creationId xmlns:a16="http://schemas.microsoft.com/office/drawing/2014/main" id="{39166394-8895-4929-ABDD-1D10F481CB3C}"/>
              </a:ext>
            </a:extLst>
          </p:cNvPr>
          <p:cNvSpPr>
            <a:spLocks noGrp="1"/>
          </p:cNvSpPr>
          <p:nvPr>
            <p:ph type="dt" sz="half" idx="10"/>
          </p:nvPr>
        </p:nvSpPr>
        <p:spPr/>
        <p:txBody>
          <a:bodyPr/>
          <a:lstStyle/>
          <a:p>
            <a:fld id="{7507F338-2C98-4F2C-9DD1-54DABE90DF72}" type="datetime9">
              <a:rPr lang="en-US" smtClean="0"/>
              <a:t>9/12/25 1:09:02 PM</a:t>
            </a:fld>
            <a:endParaRPr lang="en-US"/>
          </a:p>
        </p:txBody>
      </p:sp>
      <p:sp>
        <p:nvSpPr>
          <p:cNvPr id="7" name="Slide Number Placeholder 6">
            <a:extLst>
              <a:ext uri="{FF2B5EF4-FFF2-40B4-BE49-F238E27FC236}">
                <a16:creationId xmlns:a16="http://schemas.microsoft.com/office/drawing/2014/main" id="{6DF0B890-4BD1-6439-3C13-5CC7FB26325E}"/>
              </a:ext>
            </a:extLst>
          </p:cNvPr>
          <p:cNvSpPr>
            <a:spLocks noGrp="1"/>
          </p:cNvSpPr>
          <p:nvPr>
            <p:ph type="sldNum" sz="quarter" idx="12"/>
          </p:nvPr>
        </p:nvSpPr>
        <p:spPr/>
        <p:txBody>
          <a:bodyPr/>
          <a:lstStyle/>
          <a:p>
            <a:fld id="{EBB48AF5-20A4-49A8-96B0-9A7BCF1A1011}" type="slidenum">
              <a:rPr lang="en-US" smtClean="0"/>
              <a:t>26</a:t>
            </a:fld>
            <a:endParaRPr lang="en-US"/>
          </a:p>
        </p:txBody>
      </p:sp>
    </p:spTree>
    <p:extLst>
      <p:ext uri="{BB962C8B-B14F-4D97-AF65-F5344CB8AC3E}">
        <p14:creationId xmlns:p14="http://schemas.microsoft.com/office/powerpoint/2010/main" val="1611399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B3AFF8-FBA9-4254-944A-4109F409DDBF}"/>
              </a:ext>
            </a:extLst>
          </p:cNvPr>
          <p:cNvSpPr txBox="1"/>
          <p:nvPr/>
        </p:nvSpPr>
        <p:spPr>
          <a:xfrm>
            <a:off x="1248769" y="4504357"/>
            <a:ext cx="9437428" cy="677108"/>
          </a:xfrm>
          <a:prstGeom prst="rect">
            <a:avLst/>
          </a:prstGeom>
          <a:noFill/>
        </p:spPr>
        <p:txBody>
          <a:bodyPr wrap="square">
            <a:spAutoFit/>
          </a:bodyPr>
          <a:lstStyle/>
          <a:p>
            <a:pPr marL="228600" marR="0" indent="-228600" algn="just">
              <a:spcBef>
                <a:spcPts val="0"/>
              </a:spcBef>
              <a:tabLst>
                <a:tab pos="228600" algn="l"/>
                <a:tab pos="457200" algn="l"/>
              </a:tabLst>
            </a:pPr>
            <a:r>
              <a:rPr lang="en-US" sz="1900" dirty="0">
                <a:effectLst/>
                <a:latin typeface="Times New Roman" pitchFamily="18" charset="0"/>
                <a:ea typeface="Times New Roman" pitchFamily="18" charset="0"/>
                <a:cs typeface="Times New Roman" pitchFamily="18" charset="0"/>
              </a:rPr>
              <a:t>Figure </a:t>
            </a:r>
            <a:r>
              <a:rPr lang="en-US" sz="1900" dirty="0">
                <a:latin typeface="Times New Roman" pitchFamily="18" charset="0"/>
                <a:ea typeface="Times New Roman" pitchFamily="18" charset="0"/>
                <a:cs typeface="Times New Roman" pitchFamily="18" charset="0"/>
              </a:rPr>
              <a:t>14</a:t>
            </a:r>
            <a:r>
              <a:rPr lang="en-US" sz="1900" dirty="0">
                <a:effectLst/>
                <a:latin typeface="Times New Roman" pitchFamily="18" charset="0"/>
                <a:ea typeface="Times New Roman" pitchFamily="18" charset="0"/>
                <a:cs typeface="Times New Roman" pitchFamily="18" charset="0"/>
              </a:rPr>
              <a:t>: TEM images of 15 nm AuNP assemblies at the bottom of the DNA origami</a:t>
            </a:r>
            <a:r>
              <a:rPr lang="en-US" sz="1900" i="1" dirty="0">
                <a:effectLst/>
                <a:latin typeface="Times New Roman" pitchFamily="18" charset="0"/>
                <a:ea typeface="Times New Roman" pitchFamily="18" charset="0"/>
                <a:cs typeface="Times New Roman" pitchFamily="18" charset="0"/>
              </a:rPr>
              <a:t> cross-like structure. (a-c) </a:t>
            </a:r>
            <a:r>
              <a:rPr lang="en-US" sz="1900" dirty="0">
                <a:effectLst/>
                <a:latin typeface="Times New Roman" pitchFamily="18" charset="0"/>
                <a:ea typeface="Times New Roman" pitchFamily="18" charset="0"/>
                <a:cs typeface="Times New Roman" pitchFamily="18" charset="0"/>
              </a:rPr>
              <a:t>cross section of the four 15 nm AuNPs structure formed.</a:t>
            </a:r>
            <a:r>
              <a:rPr lang="en-US" sz="1900" i="1" dirty="0">
                <a:effectLst/>
                <a:latin typeface="Times New Roman" pitchFamily="18" charset="0"/>
                <a:ea typeface="Times New Roman" pitchFamily="18" charset="0"/>
                <a:cs typeface="Times New Roman" pitchFamily="18" charset="0"/>
              </a:rPr>
              <a:t> </a:t>
            </a:r>
            <a:endParaRPr lang="en-US" sz="1900" dirty="0">
              <a:effectLst/>
              <a:latin typeface="Times New Roman" pitchFamily="18" charset="0"/>
              <a:ea typeface="Times New Roman" pitchFamily="18" charset="0"/>
              <a:cs typeface="Times New Roman" pitchFamily="18" charset="0"/>
            </a:endParaRPr>
          </a:p>
        </p:txBody>
      </p:sp>
      <p:sp>
        <p:nvSpPr>
          <p:cNvPr id="6" name="TextBox 5">
            <a:extLst>
              <a:ext uri="{FF2B5EF4-FFF2-40B4-BE49-F238E27FC236}">
                <a16:creationId xmlns:a16="http://schemas.microsoft.com/office/drawing/2014/main" id="{C99C0772-7079-4D9D-AD98-5DFF8151CB04}"/>
              </a:ext>
            </a:extLst>
          </p:cNvPr>
          <p:cNvSpPr txBox="1"/>
          <p:nvPr/>
        </p:nvSpPr>
        <p:spPr>
          <a:xfrm>
            <a:off x="518623" y="293486"/>
            <a:ext cx="11095622" cy="538609"/>
          </a:xfrm>
          <a:prstGeom prst="rect">
            <a:avLst/>
          </a:prstGeom>
          <a:noFill/>
        </p:spPr>
        <p:txBody>
          <a:bodyPr wrap="square">
            <a:spAutoFit/>
          </a:bodyPr>
          <a:lstStyle/>
          <a:p>
            <a:r>
              <a:rPr lang="en-US" sz="2900" b="1" dirty="0">
                <a:solidFill>
                  <a:srgbClr val="FF0000"/>
                </a:solidFill>
                <a:effectLst/>
                <a:latin typeface="Times New Roman" panose="02020603050405020304" pitchFamily="18" charset="0"/>
                <a:ea typeface="Calibri" panose="020F0502020204030204" pitchFamily="34" charset="0"/>
              </a:rPr>
              <a:t>Purification with Gel Red </a:t>
            </a:r>
            <a:r>
              <a:rPr lang="en-US" sz="2900" b="1" dirty="0">
                <a:solidFill>
                  <a:srgbClr val="FF0000"/>
                </a:solidFill>
                <a:latin typeface="Times New Roman" panose="02020603050405020304" pitchFamily="18" charset="0"/>
                <a:ea typeface="Calibri" panose="020F0502020204030204" pitchFamily="34" charset="0"/>
              </a:rPr>
              <a:t>S</a:t>
            </a:r>
            <a:r>
              <a:rPr lang="en-US" sz="2900" b="1" dirty="0">
                <a:solidFill>
                  <a:srgbClr val="FF0000"/>
                </a:solidFill>
                <a:effectLst/>
                <a:latin typeface="Times New Roman" panose="02020603050405020304" pitchFamily="18" charset="0"/>
                <a:ea typeface="Calibri" panose="020F0502020204030204" pitchFamily="34" charset="0"/>
              </a:rPr>
              <a:t>tained 0.6% </a:t>
            </a:r>
            <a:r>
              <a:rPr lang="en-US" sz="2900" b="1" dirty="0" err="1">
                <a:solidFill>
                  <a:srgbClr val="FF0000"/>
                </a:solidFill>
                <a:effectLst/>
                <a:latin typeface="Times New Roman" panose="02020603050405020304" pitchFamily="18" charset="0"/>
                <a:ea typeface="Calibri" panose="020F0502020204030204" pitchFamily="34" charset="0"/>
              </a:rPr>
              <a:t>Agarose</a:t>
            </a:r>
            <a:r>
              <a:rPr lang="en-US" sz="2900" b="1" dirty="0">
                <a:solidFill>
                  <a:srgbClr val="FF0000"/>
                </a:solidFill>
                <a:effectLst/>
                <a:latin typeface="Times New Roman" panose="02020603050405020304" pitchFamily="18" charset="0"/>
                <a:ea typeface="Calibri" panose="020F0502020204030204" pitchFamily="34" charset="0"/>
              </a:rPr>
              <a:t> Gel Electrophoresis </a:t>
            </a:r>
            <a:endParaRPr lang="en-US" sz="2900" b="1" dirty="0">
              <a:solidFill>
                <a:srgbClr val="FF0000"/>
              </a:solidFill>
            </a:endParaRPr>
          </a:p>
        </p:txBody>
      </p:sp>
      <p:sp>
        <p:nvSpPr>
          <p:cNvPr id="8" name="TextBox 7">
            <a:extLst>
              <a:ext uri="{FF2B5EF4-FFF2-40B4-BE49-F238E27FC236}">
                <a16:creationId xmlns:a16="http://schemas.microsoft.com/office/drawing/2014/main" id="{AA3171FA-7302-400E-BF14-F0CE657E6EA2}"/>
              </a:ext>
            </a:extLst>
          </p:cNvPr>
          <p:cNvSpPr txBox="1"/>
          <p:nvPr/>
        </p:nvSpPr>
        <p:spPr>
          <a:xfrm>
            <a:off x="1505775" y="5654019"/>
            <a:ext cx="9014691" cy="646331"/>
          </a:xfrm>
          <a:prstGeom prst="rect">
            <a:avLst/>
          </a:prstGeom>
          <a:noFill/>
        </p:spPr>
        <p:txBody>
          <a:bodyPr wrap="square">
            <a:spAutoFit/>
          </a:bodyPr>
          <a:lstStyle/>
          <a:p>
            <a:r>
              <a:rPr lang="en-US" sz="18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Amoako</a:t>
            </a:r>
            <a:r>
              <a:rPr lang="en-US" sz="1800"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G., </a:t>
            </a:r>
            <a:r>
              <a:rPr lang="en-US" sz="1800"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Zhou, M., </a:t>
            </a:r>
            <a:r>
              <a:rPr lang="en-US" sz="1800" dirty="0" err="1">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Eghan</a:t>
            </a:r>
            <a:r>
              <a:rPr lang="en-US" sz="1800"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 M. J., &amp; Sackey, S. S. (2018). DNA origami as a tool to design asymmetric gold nanostructures. Journal of Materials Science Research, 7 (1), 1- 8. </a:t>
            </a:r>
            <a:endParaRPr lang="en-US" dirty="0">
              <a:solidFill>
                <a:srgbClr val="00B0F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4772" y="1091821"/>
            <a:ext cx="9471546" cy="327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a:extLst>
              <a:ext uri="{FF2B5EF4-FFF2-40B4-BE49-F238E27FC236}">
                <a16:creationId xmlns:a16="http://schemas.microsoft.com/office/drawing/2014/main" id="{B8D840D0-FB04-4E12-AB71-BD081516476B}"/>
              </a:ext>
            </a:extLst>
          </p:cNvPr>
          <p:cNvSpPr>
            <a:spLocks noGrp="1"/>
          </p:cNvSpPr>
          <p:nvPr>
            <p:ph type="dt" sz="half" idx="10"/>
          </p:nvPr>
        </p:nvSpPr>
        <p:spPr/>
        <p:txBody>
          <a:bodyPr/>
          <a:lstStyle/>
          <a:p>
            <a:fld id="{97DFCA11-8CB4-4FC9-BABB-8F51BB8BF075}" type="datetime9">
              <a:rPr lang="en-US" smtClean="0"/>
              <a:t>9/12/25 1:09:02 PM</a:t>
            </a:fld>
            <a:endParaRPr lang="en-US"/>
          </a:p>
        </p:txBody>
      </p:sp>
      <p:sp>
        <p:nvSpPr>
          <p:cNvPr id="5" name="Slide Number Placeholder 4">
            <a:extLst>
              <a:ext uri="{FF2B5EF4-FFF2-40B4-BE49-F238E27FC236}">
                <a16:creationId xmlns:a16="http://schemas.microsoft.com/office/drawing/2014/main" id="{FD0B1233-7D23-7870-6565-EB7E31D22307}"/>
              </a:ext>
            </a:extLst>
          </p:cNvPr>
          <p:cNvSpPr>
            <a:spLocks noGrp="1"/>
          </p:cNvSpPr>
          <p:nvPr>
            <p:ph type="sldNum" sz="quarter" idx="12"/>
          </p:nvPr>
        </p:nvSpPr>
        <p:spPr/>
        <p:txBody>
          <a:bodyPr/>
          <a:lstStyle/>
          <a:p>
            <a:fld id="{EBB48AF5-20A4-49A8-96B0-9A7BCF1A1011}" type="slidenum">
              <a:rPr lang="en-US" smtClean="0"/>
              <a:t>27</a:t>
            </a:fld>
            <a:endParaRPr lang="en-US"/>
          </a:p>
        </p:txBody>
      </p:sp>
    </p:spTree>
    <p:extLst>
      <p:ext uri="{BB962C8B-B14F-4D97-AF65-F5344CB8AC3E}">
        <p14:creationId xmlns:p14="http://schemas.microsoft.com/office/powerpoint/2010/main" val="1193456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6440564-69B8-4437-9BD6-647FFD91E427}"/>
              </a:ext>
            </a:extLst>
          </p:cNvPr>
          <p:cNvSpPr txBox="1"/>
          <p:nvPr/>
        </p:nvSpPr>
        <p:spPr>
          <a:xfrm>
            <a:off x="327549" y="4407068"/>
            <a:ext cx="11532359" cy="400110"/>
          </a:xfrm>
          <a:prstGeom prst="rect">
            <a:avLst/>
          </a:prstGeom>
          <a:noFill/>
        </p:spPr>
        <p:txBody>
          <a:bodyPr wrap="square">
            <a:spAutoFit/>
          </a:bodyPr>
          <a:lstStyle/>
          <a:p>
            <a:pPr marL="228600" marR="0" indent="-228600" algn="just">
              <a:spcBef>
                <a:spcPts val="0"/>
              </a:spcBef>
              <a:tabLst>
                <a:tab pos="228600" algn="l"/>
                <a:tab pos="457200" algn="l"/>
              </a:tabLst>
            </a:pPr>
            <a:r>
              <a:rPr lang="en-US" sz="2000" dirty="0">
                <a:effectLst/>
                <a:latin typeface="Times New Roman" pitchFamily="18" charset="0"/>
                <a:ea typeface="Times New Roman" pitchFamily="18" charset="0"/>
                <a:cs typeface="Times New Roman" pitchFamily="18" charset="0"/>
              </a:rPr>
              <a:t>Figure </a:t>
            </a:r>
            <a:r>
              <a:rPr lang="en-US" sz="2000" dirty="0">
                <a:latin typeface="Times New Roman" pitchFamily="18" charset="0"/>
                <a:ea typeface="Times New Roman" pitchFamily="18" charset="0"/>
                <a:cs typeface="Times New Roman" pitchFamily="18" charset="0"/>
              </a:rPr>
              <a:t>15</a:t>
            </a:r>
            <a:r>
              <a:rPr lang="en-US" sz="2000" dirty="0">
                <a:effectLst/>
                <a:latin typeface="Times New Roman" pitchFamily="18" charset="0"/>
                <a:ea typeface="Times New Roman" pitchFamily="18" charset="0"/>
                <a:cs typeface="Times New Roman" pitchFamily="18" charset="0"/>
              </a:rPr>
              <a:t>. TEM images of 15 and 10 nm AuNP assemblies using the DNA origami cross-like structure. </a:t>
            </a:r>
          </a:p>
        </p:txBody>
      </p:sp>
      <p:sp>
        <p:nvSpPr>
          <p:cNvPr id="6" name="TextBox 5">
            <a:extLst>
              <a:ext uri="{FF2B5EF4-FFF2-40B4-BE49-F238E27FC236}">
                <a16:creationId xmlns:a16="http://schemas.microsoft.com/office/drawing/2014/main" id="{DE36AD98-3DF6-42FF-8FAD-4770A4F400B5}"/>
              </a:ext>
            </a:extLst>
          </p:cNvPr>
          <p:cNvSpPr txBox="1"/>
          <p:nvPr/>
        </p:nvSpPr>
        <p:spPr>
          <a:xfrm>
            <a:off x="59221" y="5383537"/>
            <a:ext cx="12155518" cy="646331"/>
          </a:xfrm>
          <a:prstGeom prst="rect">
            <a:avLst/>
          </a:prstGeom>
          <a:noFill/>
        </p:spPr>
        <p:txBody>
          <a:bodyPr wrap="square">
            <a:spAutoFit/>
          </a:bodyPr>
          <a:lstStyle/>
          <a:p>
            <a:r>
              <a:rPr lang="en-US"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Amoako, G., Zhou, M., </a:t>
            </a:r>
            <a:r>
              <a:rPr lang="en-US" dirty="0" err="1">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Eghan</a:t>
            </a:r>
            <a:r>
              <a:rPr lang="en-US"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 M. J., &amp; Sackey, S. S. (2018). DNA origami as a tool to design asymmetric gold nanostructures. Journal of Materials Science Research, 7 (1), 1- 8. </a:t>
            </a:r>
            <a:endParaRPr lang="en-US" dirty="0">
              <a:solidFill>
                <a:srgbClr val="00B0F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013" y="600505"/>
            <a:ext cx="11009106" cy="3521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a:extLst>
              <a:ext uri="{FF2B5EF4-FFF2-40B4-BE49-F238E27FC236}">
                <a16:creationId xmlns:a16="http://schemas.microsoft.com/office/drawing/2014/main" id="{818EACE8-9056-4E42-AC4B-60F0A0556CC0}"/>
              </a:ext>
            </a:extLst>
          </p:cNvPr>
          <p:cNvSpPr>
            <a:spLocks noGrp="1"/>
          </p:cNvSpPr>
          <p:nvPr>
            <p:ph type="dt" sz="half" idx="10"/>
          </p:nvPr>
        </p:nvSpPr>
        <p:spPr/>
        <p:txBody>
          <a:bodyPr/>
          <a:lstStyle/>
          <a:p>
            <a:fld id="{D04484A3-7069-45B1-A9DC-E99854678F4C}" type="datetime9">
              <a:rPr lang="en-US" smtClean="0"/>
              <a:t>9/12/25 1:09:02 PM</a:t>
            </a:fld>
            <a:endParaRPr lang="en-US"/>
          </a:p>
        </p:txBody>
      </p:sp>
      <p:sp>
        <p:nvSpPr>
          <p:cNvPr id="5" name="Slide Number Placeholder 4">
            <a:extLst>
              <a:ext uri="{FF2B5EF4-FFF2-40B4-BE49-F238E27FC236}">
                <a16:creationId xmlns:a16="http://schemas.microsoft.com/office/drawing/2014/main" id="{8EE9094B-3799-7FED-1C6C-FB9648EB599D}"/>
              </a:ext>
            </a:extLst>
          </p:cNvPr>
          <p:cNvSpPr>
            <a:spLocks noGrp="1"/>
          </p:cNvSpPr>
          <p:nvPr>
            <p:ph type="sldNum" sz="quarter" idx="12"/>
          </p:nvPr>
        </p:nvSpPr>
        <p:spPr/>
        <p:txBody>
          <a:bodyPr/>
          <a:lstStyle/>
          <a:p>
            <a:fld id="{EBB48AF5-20A4-49A8-96B0-9A7BCF1A1011}" type="slidenum">
              <a:rPr lang="en-US" smtClean="0"/>
              <a:t>28</a:t>
            </a:fld>
            <a:endParaRPr lang="en-US"/>
          </a:p>
        </p:txBody>
      </p:sp>
    </p:spTree>
    <p:extLst>
      <p:ext uri="{BB962C8B-B14F-4D97-AF65-F5344CB8AC3E}">
        <p14:creationId xmlns:p14="http://schemas.microsoft.com/office/powerpoint/2010/main" val="1004798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DB49813-212A-401F-B550-27562AC7C437}"/>
              </a:ext>
            </a:extLst>
          </p:cNvPr>
          <p:cNvSpPr txBox="1"/>
          <p:nvPr/>
        </p:nvSpPr>
        <p:spPr>
          <a:xfrm>
            <a:off x="609599" y="227034"/>
            <a:ext cx="11091333" cy="6241645"/>
          </a:xfrm>
          <a:prstGeom prst="rect">
            <a:avLst/>
          </a:prstGeom>
          <a:noFill/>
        </p:spPr>
        <p:txBody>
          <a:bodyPr wrap="square">
            <a:spAutoFit/>
          </a:bodyPr>
          <a:lstStyle/>
          <a:p>
            <a:pPr marL="0" marR="0">
              <a:lnSpc>
                <a:spcPct val="107000"/>
              </a:lnSpc>
              <a:spcBef>
                <a:spcPts val="0"/>
              </a:spcBef>
              <a:spcAft>
                <a:spcPts val="800"/>
              </a:spcAft>
            </a:pPr>
            <a:r>
              <a:rPr lang="en-US" sz="3500" dirty="0">
                <a:solidFill>
                  <a:srgbClr val="FF0000"/>
                </a:solidFill>
                <a:latin typeface="Arial" panose="020B0604020202020204" pitchFamily="34" charset="0"/>
                <a:ea typeface="Calibri" panose="020F0502020204030204" pitchFamily="34" charset="0"/>
                <a:cs typeface="Arial" panose="020B0604020202020204" pitchFamily="34" charset="0"/>
              </a:rPr>
              <a:t>Some a</a:t>
            </a:r>
            <a:r>
              <a:rPr lang="en-US" sz="3500" dirty="0">
                <a:solidFill>
                  <a:srgbClr val="FF0000"/>
                </a:solidFill>
                <a:effectLst/>
                <a:latin typeface="Arial" panose="020B0604020202020204" pitchFamily="34" charset="0"/>
                <a:ea typeface="Calibri" panose="020F0502020204030204" pitchFamily="34" charset="0"/>
                <a:cs typeface="Arial" panose="020B0604020202020204" pitchFamily="34" charset="0"/>
              </a:rPr>
              <a:t>pplications of DNA origami in diﬀerent ﬁelds.</a:t>
            </a:r>
          </a:p>
          <a:p>
            <a:pPr marL="0" marR="0">
              <a:lnSpc>
                <a:spcPct val="107000"/>
              </a:lnSpc>
              <a:spcBef>
                <a:spcPts val="0"/>
              </a:spcBef>
              <a:spcAft>
                <a:spcPts val="800"/>
              </a:spcAft>
            </a:pPr>
            <a:endParaRPr lang="en-US" sz="32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Symbol" panose="05050102010706020507" pitchFamily="18" charset="2"/>
              <a:buChar char=""/>
            </a:pPr>
            <a:r>
              <a:rPr lang="en-US" sz="3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Biomaterial science:</a:t>
            </a:r>
          </a:p>
          <a:p>
            <a:pPr marL="342900" marR="0" lvl="0" indent="-342900">
              <a:lnSpc>
                <a:spcPct val="107000"/>
              </a:lnSpc>
              <a:spcBef>
                <a:spcPts val="0"/>
              </a:spcBef>
              <a:spcAft>
                <a:spcPts val="0"/>
              </a:spcAft>
              <a:buFont typeface="Symbol" panose="05050102010706020507" pitchFamily="18" charset="2"/>
              <a:buChar char=""/>
            </a:pP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Wingdings" panose="05000000000000000000" pitchFamily="2" charset="2"/>
              <a:buChar char=""/>
            </a:pPr>
            <a:r>
              <a:rPr lang="en-US" sz="2400" dirty="0">
                <a:solidFill>
                  <a:srgbClr val="202124"/>
                </a:solidFill>
                <a:effectLst/>
                <a:latin typeface="Arial" panose="020B0604020202020204" pitchFamily="34" charset="0"/>
                <a:ea typeface="Calibri" panose="020F0502020204030204" pitchFamily="34" charset="0"/>
                <a:cs typeface="Arial" panose="020B0604020202020204" pitchFamily="34" charset="0"/>
              </a:rPr>
              <a:t>Materials that have been designed to interface with biological systems, for the treatment, augmentation, or replacement of biological functions.</a:t>
            </a:r>
          </a:p>
          <a:p>
            <a:pPr marL="342900" marR="0" lvl="0" indent="-342900">
              <a:lnSpc>
                <a:spcPct val="107000"/>
              </a:lnSpc>
              <a:spcBef>
                <a:spcPts val="0"/>
              </a:spcBef>
              <a:spcAft>
                <a:spcPts val="0"/>
              </a:spcAft>
              <a:buFont typeface="Wingdings" panose="05000000000000000000" pitchFamily="2" charset="2"/>
              <a:buChar char=""/>
            </a:pP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Symbol" panose="05050102010706020507" pitchFamily="18" charset="2"/>
              <a:buChar char=""/>
            </a:pPr>
            <a:r>
              <a:rPr lang="en-US" sz="3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Nanomedicine:</a:t>
            </a:r>
          </a:p>
          <a:p>
            <a:pPr marL="342900" marR="0" lvl="0" indent="-342900">
              <a:lnSpc>
                <a:spcPct val="107000"/>
              </a:lnSpc>
              <a:spcBef>
                <a:spcPts val="0"/>
              </a:spcBef>
              <a:spcAft>
                <a:spcPts val="0"/>
              </a:spcAft>
              <a:buFont typeface="Symbol" panose="05050102010706020507" pitchFamily="18" charset="2"/>
              <a:buChar char=""/>
            </a:pP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Wingdings" panose="05000000000000000000" pitchFamily="2" charset="2"/>
              <a:buChar char=""/>
            </a:pPr>
            <a:r>
              <a:rPr lang="en-US" sz="2400" dirty="0">
                <a:solidFill>
                  <a:srgbClr val="202124"/>
                </a:solidFill>
                <a:effectLst/>
                <a:latin typeface="Arial" panose="020B0604020202020204" pitchFamily="34" charset="0"/>
                <a:ea typeface="Calibri" panose="020F0502020204030204" pitchFamily="34" charset="0"/>
                <a:cs typeface="Arial" panose="020B0604020202020204" pitchFamily="34" charset="0"/>
              </a:rPr>
              <a:t>Nanomedicine is the development of nanoscale (1–100nm) or nanostructured objects/nano-robots/skin patches and their use in medicine for diagnostic and therapeutic purposes based on the use of their structure, which has unique medical effects.</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0"/>
              </a:spcAft>
            </a:pPr>
            <a:r>
              <a:rPr lang="en-US" sz="1800" dirty="0">
                <a:effectLst/>
                <a:latin typeface="Arial" panose="020B0604020202020204" pitchFamily="34" charset="0"/>
                <a:ea typeface="Calibri" panose="020F0502020204030204" pitchFamily="34" charset="0"/>
                <a:cs typeface="Arial" panose="020B0604020202020204" pitchFamily="34" charset="0"/>
              </a:rPr>
              <a:t> </a:t>
            </a: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FC1A6343-E6B7-4168-85B7-46E3F154233E}"/>
              </a:ext>
            </a:extLst>
          </p:cNvPr>
          <p:cNvSpPr>
            <a:spLocks noGrp="1"/>
          </p:cNvSpPr>
          <p:nvPr>
            <p:ph type="dt" sz="half" idx="10"/>
          </p:nvPr>
        </p:nvSpPr>
        <p:spPr/>
        <p:txBody>
          <a:bodyPr/>
          <a:lstStyle/>
          <a:p>
            <a:fld id="{94DFFAF0-8C62-46D0-AF02-27E33193A34F}" type="datetime9">
              <a:rPr lang="en-US" smtClean="0"/>
              <a:t>9/12/25 1:09:02 PM</a:t>
            </a:fld>
            <a:endParaRPr lang="en-US"/>
          </a:p>
        </p:txBody>
      </p:sp>
      <p:sp>
        <p:nvSpPr>
          <p:cNvPr id="5" name="Slide Number Placeholder 4">
            <a:extLst>
              <a:ext uri="{FF2B5EF4-FFF2-40B4-BE49-F238E27FC236}">
                <a16:creationId xmlns:a16="http://schemas.microsoft.com/office/drawing/2014/main" id="{B1337E96-6565-DC43-AC7A-998E808D4E90}"/>
              </a:ext>
            </a:extLst>
          </p:cNvPr>
          <p:cNvSpPr>
            <a:spLocks noGrp="1"/>
          </p:cNvSpPr>
          <p:nvPr>
            <p:ph type="sldNum" sz="quarter" idx="12"/>
          </p:nvPr>
        </p:nvSpPr>
        <p:spPr/>
        <p:txBody>
          <a:bodyPr/>
          <a:lstStyle/>
          <a:p>
            <a:fld id="{EBB48AF5-20A4-49A8-96B0-9A7BCF1A1011}" type="slidenum">
              <a:rPr lang="en-US" smtClean="0"/>
              <a:t>29</a:t>
            </a:fld>
            <a:endParaRPr lang="en-US"/>
          </a:p>
        </p:txBody>
      </p:sp>
    </p:spTree>
    <p:extLst>
      <p:ext uri="{BB962C8B-B14F-4D97-AF65-F5344CB8AC3E}">
        <p14:creationId xmlns:p14="http://schemas.microsoft.com/office/powerpoint/2010/main" val="1488794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4618DC-2F3A-9674-0A7B-99A7E6C2DD76}"/>
              </a:ext>
            </a:extLst>
          </p:cNvPr>
          <p:cNvSpPr txBox="1"/>
          <p:nvPr/>
        </p:nvSpPr>
        <p:spPr>
          <a:xfrm>
            <a:off x="4453305" y="272532"/>
            <a:ext cx="6093068" cy="523220"/>
          </a:xfrm>
          <a:prstGeom prst="rect">
            <a:avLst/>
          </a:prstGeom>
          <a:noFill/>
        </p:spPr>
        <p:txBody>
          <a:bodyPr wrap="square">
            <a:spAutoFit/>
          </a:bodyPr>
          <a:lstStyle/>
          <a:p>
            <a:r>
              <a:rPr lang="en-US" sz="2800" b="1" dirty="0">
                <a:solidFill>
                  <a:srgbClr val="C00000"/>
                </a:solidFill>
                <a:latin typeface="Times New Roman" pitchFamily="18" charset="0"/>
                <a:cs typeface="Times New Roman" pitchFamily="18" charset="0"/>
              </a:rPr>
              <a:t>WHAT IS DNA?</a:t>
            </a:r>
          </a:p>
        </p:txBody>
      </p:sp>
      <p:sp>
        <p:nvSpPr>
          <p:cNvPr id="6" name="TextBox 5">
            <a:extLst>
              <a:ext uri="{FF2B5EF4-FFF2-40B4-BE49-F238E27FC236}">
                <a16:creationId xmlns:a16="http://schemas.microsoft.com/office/drawing/2014/main" id="{E56DD079-7929-C83F-1939-EC5C370C5FDF}"/>
              </a:ext>
            </a:extLst>
          </p:cNvPr>
          <p:cNvSpPr txBox="1"/>
          <p:nvPr/>
        </p:nvSpPr>
        <p:spPr>
          <a:xfrm>
            <a:off x="479180" y="1450702"/>
            <a:ext cx="6093068" cy="461665"/>
          </a:xfrm>
          <a:prstGeom prst="rect">
            <a:avLst/>
          </a:prstGeom>
          <a:noFill/>
        </p:spPr>
        <p:txBody>
          <a:bodyPr wrap="square">
            <a:spAutoFit/>
          </a:bodyPr>
          <a:lstStyle/>
          <a:p>
            <a:pPr marL="342900" indent="-342900">
              <a:buFont typeface="Arial" pitchFamily="34" charset="0"/>
              <a:buChar char="•"/>
            </a:pPr>
            <a:r>
              <a:rPr lang="en-US" sz="2400" dirty="0">
                <a:latin typeface="Arial" panose="020B0604020202020204" pitchFamily="34" charset="0"/>
                <a:cs typeface="Arial" panose="020B0604020202020204" pitchFamily="34" charset="0"/>
              </a:rPr>
              <a:t>DNA: Stands for </a:t>
            </a:r>
            <a:r>
              <a:rPr lang="en-US" sz="240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Deoxyribonucleic Acid</a:t>
            </a:r>
          </a:p>
        </p:txBody>
      </p:sp>
      <p:sp>
        <p:nvSpPr>
          <p:cNvPr id="8" name="TextBox 7">
            <a:extLst>
              <a:ext uri="{FF2B5EF4-FFF2-40B4-BE49-F238E27FC236}">
                <a16:creationId xmlns:a16="http://schemas.microsoft.com/office/drawing/2014/main" id="{05AFD7B7-A74C-FFFD-A544-A3A0E5E7458D}"/>
              </a:ext>
            </a:extLst>
          </p:cNvPr>
          <p:cNvSpPr txBox="1"/>
          <p:nvPr/>
        </p:nvSpPr>
        <p:spPr>
          <a:xfrm>
            <a:off x="531930" y="2329934"/>
            <a:ext cx="6093068" cy="830997"/>
          </a:xfrm>
          <a:prstGeom prst="rect">
            <a:avLst/>
          </a:prstGeom>
          <a:noFill/>
        </p:spPr>
        <p:txBody>
          <a:bodyPr wrap="square">
            <a:spAutoFit/>
          </a:bodyPr>
          <a:lstStyle/>
          <a:p>
            <a:pPr marL="342900" indent="-342900">
              <a:buFont typeface="Arial" pitchFamily="34" charset="0"/>
              <a:buChar char="•"/>
            </a:pPr>
            <a:r>
              <a:rPr lang="en-US" sz="2400" dirty="0">
                <a:latin typeface="Arial" panose="020B0604020202020204" pitchFamily="34" charset="0"/>
                <a:cs typeface="Arial" panose="020B0604020202020204" pitchFamily="34" charset="0"/>
              </a:rPr>
              <a:t>Contains the genetic instructions of living organisms</a:t>
            </a:r>
          </a:p>
        </p:txBody>
      </p:sp>
      <p:pic>
        <p:nvPicPr>
          <p:cNvPr id="11" name="Picture 3">
            <a:extLst>
              <a:ext uri="{FF2B5EF4-FFF2-40B4-BE49-F238E27FC236}">
                <a16:creationId xmlns:a16="http://schemas.microsoft.com/office/drawing/2014/main" id="{6EFE833F-5421-201F-422D-94DED6B690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4584" y="1381521"/>
            <a:ext cx="3705225" cy="435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DFECF339-216A-0D56-EBA6-320ABF999DE9}"/>
              </a:ext>
            </a:extLst>
          </p:cNvPr>
          <p:cNvSpPr txBox="1"/>
          <p:nvPr/>
        </p:nvSpPr>
        <p:spPr>
          <a:xfrm>
            <a:off x="567099" y="3580620"/>
            <a:ext cx="6093068" cy="3046988"/>
          </a:xfrm>
          <a:prstGeom prst="rect">
            <a:avLst/>
          </a:prstGeom>
          <a:noFill/>
        </p:spPr>
        <p:txBody>
          <a:bodyPr wrap="square">
            <a:spAutoFit/>
          </a:bodyPr>
          <a:lstStyle/>
          <a:p>
            <a:pPr marL="342900" indent="-342900" algn="just">
              <a:buFont typeface="Wingdings" panose="05000000000000000000" pitchFamily="2" charset="2"/>
              <a:buChar char="q"/>
            </a:pPr>
            <a:r>
              <a:rPr lang="en-US" sz="2400" dirty="0">
                <a:latin typeface="Arial" panose="020B0604020202020204" pitchFamily="34" charset="0"/>
                <a:cs typeface="Arial" panose="020B0604020202020204" pitchFamily="34" charset="0"/>
              </a:rPr>
              <a:t>Polymer of nucleotides, with backbones of sugars and phosphate groups joined by ester bonds.</a:t>
            </a:r>
          </a:p>
          <a:p>
            <a:pPr marL="342900" indent="-342900" algn="just">
              <a:buFont typeface="Wingdings" panose="05000000000000000000" pitchFamily="2" charset="2"/>
              <a:buChar char="q"/>
            </a:pPr>
            <a:endParaRPr lang="en-US"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n-US" sz="2400" dirty="0">
                <a:latin typeface="Arial" panose="020B0604020202020204" pitchFamily="34" charset="0"/>
                <a:cs typeface="Arial" panose="020B0604020202020204" pitchFamily="34" charset="0"/>
              </a:rPr>
              <a:t>A base is attached to each sugar.</a:t>
            </a:r>
          </a:p>
          <a:p>
            <a:pPr marL="342900" indent="-342900" algn="just">
              <a:buFont typeface="Wingdings" panose="05000000000000000000" pitchFamily="2" charset="2"/>
              <a:buChar char="q"/>
            </a:pPr>
            <a:endParaRPr lang="en-US"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n-US" sz="2400" dirty="0">
                <a:latin typeface="Arial" panose="020B0604020202020204" pitchFamily="34" charset="0"/>
                <a:cs typeface="Arial" panose="020B0604020202020204" pitchFamily="34" charset="0"/>
              </a:rPr>
              <a:t>The sequence of bases encodes information.</a:t>
            </a:r>
          </a:p>
        </p:txBody>
      </p:sp>
      <p:sp>
        <p:nvSpPr>
          <p:cNvPr id="15" name="TextBox 14">
            <a:extLst>
              <a:ext uri="{FF2B5EF4-FFF2-40B4-BE49-F238E27FC236}">
                <a16:creationId xmlns:a16="http://schemas.microsoft.com/office/drawing/2014/main" id="{094496CB-0F92-34A4-5CC6-5986A206D795}"/>
              </a:ext>
            </a:extLst>
          </p:cNvPr>
          <p:cNvSpPr txBox="1"/>
          <p:nvPr/>
        </p:nvSpPr>
        <p:spPr>
          <a:xfrm>
            <a:off x="7935059" y="5783124"/>
            <a:ext cx="6093068" cy="215444"/>
          </a:xfrm>
          <a:prstGeom prst="rect">
            <a:avLst/>
          </a:prstGeom>
          <a:noFill/>
        </p:spPr>
        <p:txBody>
          <a:bodyPr wrap="square">
            <a:spAutoFit/>
          </a:bodyPr>
          <a:lstStyle/>
          <a:p>
            <a:r>
              <a:rPr lang="en-US" sz="800" dirty="0">
                <a:hlinkClick r:id="rId3"/>
              </a:rPr>
              <a:t>http://upload.wikimedia.org/wikipedia/commons/4/43/Deoxyribose.png</a:t>
            </a:r>
            <a:endParaRPr lang="en-US" sz="800" dirty="0"/>
          </a:p>
        </p:txBody>
      </p:sp>
      <p:sp>
        <p:nvSpPr>
          <p:cNvPr id="2" name="TextBox 1">
            <a:extLst>
              <a:ext uri="{FF2B5EF4-FFF2-40B4-BE49-F238E27FC236}">
                <a16:creationId xmlns:a16="http://schemas.microsoft.com/office/drawing/2014/main" id="{E4F4B007-BDF6-3772-4233-78F455691A89}"/>
              </a:ext>
            </a:extLst>
          </p:cNvPr>
          <p:cNvSpPr txBox="1"/>
          <p:nvPr/>
        </p:nvSpPr>
        <p:spPr>
          <a:xfrm>
            <a:off x="9430605" y="6215646"/>
            <a:ext cx="1555839" cy="457048"/>
          </a:xfrm>
          <a:prstGeom prst="rect">
            <a:avLst/>
          </a:prstGeom>
          <a:noFill/>
        </p:spPr>
        <p:txBody>
          <a:bodyPr wrap="square">
            <a:spAutoFit/>
          </a:bodyPr>
          <a:lstStyle/>
          <a:p>
            <a:pPr marL="0" marR="0" algn="just">
              <a:lnSpc>
                <a:spcPct val="115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Figure 1</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Date Placeholder 3">
            <a:extLst>
              <a:ext uri="{FF2B5EF4-FFF2-40B4-BE49-F238E27FC236}">
                <a16:creationId xmlns:a16="http://schemas.microsoft.com/office/drawing/2014/main" id="{C3BEF40F-B744-BC66-2853-D6908649F7D8}"/>
              </a:ext>
            </a:extLst>
          </p:cNvPr>
          <p:cNvSpPr>
            <a:spLocks noGrp="1"/>
          </p:cNvSpPr>
          <p:nvPr>
            <p:ph type="dt" sz="half" idx="10"/>
          </p:nvPr>
        </p:nvSpPr>
        <p:spPr/>
        <p:txBody>
          <a:bodyPr/>
          <a:lstStyle/>
          <a:p>
            <a:fld id="{45D048DD-9FD0-4DC3-B2B6-FCF651FDB489}" type="datetime9">
              <a:rPr lang="en-US" smtClean="0"/>
              <a:t>9/12/25 1:09:02 PM</a:t>
            </a:fld>
            <a:endParaRPr lang="en-US"/>
          </a:p>
        </p:txBody>
      </p:sp>
      <p:sp>
        <p:nvSpPr>
          <p:cNvPr id="5" name="Slide Number Placeholder 4">
            <a:extLst>
              <a:ext uri="{FF2B5EF4-FFF2-40B4-BE49-F238E27FC236}">
                <a16:creationId xmlns:a16="http://schemas.microsoft.com/office/drawing/2014/main" id="{B3A8806E-2E6B-06F1-B768-203C37F0A176}"/>
              </a:ext>
            </a:extLst>
          </p:cNvPr>
          <p:cNvSpPr>
            <a:spLocks noGrp="1"/>
          </p:cNvSpPr>
          <p:nvPr>
            <p:ph type="sldNum" sz="quarter" idx="12"/>
          </p:nvPr>
        </p:nvSpPr>
        <p:spPr/>
        <p:txBody>
          <a:bodyPr/>
          <a:lstStyle/>
          <a:p>
            <a:fld id="{EBB48AF5-20A4-49A8-96B0-9A7BCF1A1011}" type="slidenum">
              <a:rPr lang="en-US" smtClean="0"/>
              <a:t>3</a:t>
            </a:fld>
            <a:endParaRPr lang="en-US"/>
          </a:p>
        </p:txBody>
      </p:sp>
    </p:spTree>
    <p:extLst>
      <p:ext uri="{BB962C8B-B14F-4D97-AF65-F5344CB8AC3E}">
        <p14:creationId xmlns:p14="http://schemas.microsoft.com/office/powerpoint/2010/main" val="35209594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0528038-8EF9-4B36-AE47-15D037151966}"/>
              </a:ext>
            </a:extLst>
          </p:cNvPr>
          <p:cNvSpPr txBox="1"/>
          <p:nvPr/>
        </p:nvSpPr>
        <p:spPr>
          <a:xfrm>
            <a:off x="304800" y="405507"/>
            <a:ext cx="11531600" cy="3385542"/>
          </a:xfrm>
          <a:prstGeom prst="rect">
            <a:avLst/>
          </a:prstGeom>
          <a:noFill/>
        </p:spPr>
        <p:txBody>
          <a:bodyPr wrap="square">
            <a:spAutoFit/>
          </a:bodyPr>
          <a:lstStyle/>
          <a:p>
            <a:pPr marL="342900" marR="0" lvl="0" indent="-342900">
              <a:lnSpc>
                <a:spcPct val="107000"/>
              </a:lnSpc>
              <a:spcBef>
                <a:spcPts val="0"/>
              </a:spcBef>
              <a:spcAft>
                <a:spcPts val="0"/>
              </a:spcAft>
              <a:buFont typeface="Symbol" panose="05050102010706020507" pitchFamily="18" charset="2"/>
              <a:buChar char=""/>
            </a:pPr>
            <a:r>
              <a:rPr lang="en-US" sz="3000" dirty="0">
                <a:solidFill>
                  <a:srgbClr val="0070C0"/>
                </a:solidFill>
                <a:effectLst/>
                <a:latin typeface="Arial" panose="020B0604020202020204" pitchFamily="34" charset="0"/>
                <a:ea typeface="Calibri" panose="020F0502020204030204" pitchFamily="34" charset="0"/>
                <a:cs typeface="Arial" panose="020B0604020202020204" pitchFamily="34" charset="0"/>
              </a:rPr>
              <a:t>Nanorobotics:</a:t>
            </a:r>
          </a:p>
          <a:p>
            <a:pPr marL="342900" marR="0" lvl="0" indent="-342900">
              <a:lnSpc>
                <a:spcPct val="107000"/>
              </a:lnSpc>
              <a:spcBef>
                <a:spcPts val="0"/>
              </a:spcBef>
              <a:spcAft>
                <a:spcPts val="0"/>
              </a:spcAft>
              <a:buFont typeface="Symbol" panose="05050102010706020507" pitchFamily="18" charset="2"/>
              <a:buChar char=""/>
            </a:pPr>
            <a:endParaRPr lang="en-US" sz="2000" dirty="0">
              <a:solidFill>
                <a:srgbClr val="00B050"/>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Wingdings" panose="05000000000000000000" pitchFamily="2" charset="2"/>
              <a:buChar char=""/>
            </a:pPr>
            <a:r>
              <a:rPr lang="en-US" sz="2000" dirty="0">
                <a:solidFill>
                  <a:srgbClr val="040C28"/>
                </a:solidFill>
                <a:effectLst/>
                <a:latin typeface="Arial" panose="020B0604020202020204" pitchFamily="34" charset="0"/>
                <a:ea typeface="Calibri" panose="020F0502020204030204" pitchFamily="34" charset="0"/>
                <a:cs typeface="Arial" panose="020B0604020202020204" pitchFamily="34" charset="0"/>
              </a:rPr>
              <a:t>The emerging field of science and technology that deals with the design, development and control of robots at the nanoscale</a:t>
            </a:r>
            <a:r>
              <a:rPr lang="en-US" sz="2000" dirty="0">
                <a:solidFill>
                  <a:srgbClr val="202124"/>
                </a:solidFill>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07000"/>
              </a:lnSpc>
              <a:spcBef>
                <a:spcPts val="0"/>
              </a:spcBef>
              <a:spcAft>
                <a:spcPts val="0"/>
              </a:spcAft>
              <a:buFont typeface="Wingdings" panose="05000000000000000000" pitchFamily="2" charset="2"/>
              <a:buChar char=""/>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Symbol" panose="05050102010706020507" pitchFamily="18" charset="2"/>
              <a:buChar char=""/>
            </a:pPr>
            <a:r>
              <a:rPr lang="en-US" sz="3000" dirty="0">
                <a:solidFill>
                  <a:srgbClr val="0070C0"/>
                </a:solidFill>
                <a:effectLst/>
                <a:latin typeface="Arial" panose="020B0604020202020204" pitchFamily="34" charset="0"/>
                <a:ea typeface="Calibri" panose="020F0502020204030204" pitchFamily="34" charset="0"/>
                <a:cs typeface="Arial" panose="020B0604020202020204" pitchFamily="34" charset="0"/>
              </a:rPr>
              <a:t>Molecular computation:</a:t>
            </a:r>
          </a:p>
          <a:p>
            <a:pPr marL="342900" marR="0" lvl="0" indent="-342900">
              <a:lnSpc>
                <a:spcPct val="107000"/>
              </a:lnSpc>
              <a:spcBef>
                <a:spcPts val="0"/>
              </a:spcBef>
              <a:spcAft>
                <a:spcPts val="0"/>
              </a:spcAft>
              <a:buFont typeface="Symbol" panose="05050102010706020507" pitchFamily="18" charset="2"/>
              <a:buChar char=""/>
            </a:pPr>
            <a:endParaRPr lang="en-US" sz="2000" dirty="0">
              <a:solidFill>
                <a:srgbClr val="00B050"/>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Wingdings" panose="05000000000000000000" pitchFamily="2" charset="2"/>
              <a:buChar char=""/>
            </a:pP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DNA computing is an emerging branch of unconventional computing which uses DNA, biochemistry, and molecular biology hardware, instead of the traditional electronic computing. </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663700BD-01F2-47C9-B3DC-4D72CB8CDF5E}"/>
              </a:ext>
            </a:extLst>
          </p:cNvPr>
          <p:cNvSpPr>
            <a:spLocks noGrp="1"/>
          </p:cNvSpPr>
          <p:nvPr>
            <p:ph type="dt" sz="half" idx="10"/>
          </p:nvPr>
        </p:nvSpPr>
        <p:spPr/>
        <p:txBody>
          <a:bodyPr/>
          <a:lstStyle/>
          <a:p>
            <a:fld id="{195CC227-F990-4ADF-A36F-54694922FE76}" type="datetime9">
              <a:rPr lang="en-US" smtClean="0"/>
              <a:t>9/12/25 1:09:02 PM</a:t>
            </a:fld>
            <a:endParaRPr lang="en-US"/>
          </a:p>
        </p:txBody>
      </p:sp>
      <p:sp>
        <p:nvSpPr>
          <p:cNvPr id="5" name="Slide Number Placeholder 4">
            <a:extLst>
              <a:ext uri="{FF2B5EF4-FFF2-40B4-BE49-F238E27FC236}">
                <a16:creationId xmlns:a16="http://schemas.microsoft.com/office/drawing/2014/main" id="{ADFAFE53-612D-48A1-21FA-90254C89AEF2}"/>
              </a:ext>
            </a:extLst>
          </p:cNvPr>
          <p:cNvSpPr>
            <a:spLocks noGrp="1"/>
          </p:cNvSpPr>
          <p:nvPr>
            <p:ph type="sldNum" sz="quarter" idx="12"/>
          </p:nvPr>
        </p:nvSpPr>
        <p:spPr/>
        <p:txBody>
          <a:bodyPr/>
          <a:lstStyle/>
          <a:p>
            <a:fld id="{EBB48AF5-20A4-49A8-96B0-9A7BCF1A1011}" type="slidenum">
              <a:rPr lang="en-US" smtClean="0"/>
              <a:t>30</a:t>
            </a:fld>
            <a:endParaRPr lang="en-US"/>
          </a:p>
        </p:txBody>
      </p:sp>
    </p:spTree>
    <p:extLst>
      <p:ext uri="{BB962C8B-B14F-4D97-AF65-F5344CB8AC3E}">
        <p14:creationId xmlns:p14="http://schemas.microsoft.com/office/powerpoint/2010/main" val="20734798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72CD6B1-6409-42C8-BF21-1BE44ACCEB76}"/>
              </a:ext>
            </a:extLst>
          </p:cNvPr>
          <p:cNvSpPr txBox="1"/>
          <p:nvPr/>
        </p:nvSpPr>
        <p:spPr>
          <a:xfrm>
            <a:off x="3184119" y="-28336"/>
            <a:ext cx="4764129" cy="1042273"/>
          </a:xfrm>
          <a:prstGeom prst="rect">
            <a:avLst/>
          </a:prstGeom>
          <a:noFill/>
        </p:spPr>
        <p:txBody>
          <a:bodyPr wrap="square">
            <a:spAutoFit/>
          </a:bodyPr>
          <a:lstStyle/>
          <a:p>
            <a:pPr marL="0" marR="0" algn="just">
              <a:lnSpc>
                <a:spcPct val="200000"/>
              </a:lnSpc>
              <a:spcBef>
                <a:spcPts val="0"/>
              </a:spcBef>
              <a:spcAft>
                <a:spcPts val="800"/>
              </a:spcAft>
            </a:pPr>
            <a:r>
              <a:rPr lang="en-US" sz="36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Concluding Remarks</a:t>
            </a:r>
            <a:endParaRPr lang="en-US" sz="3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3F92EE3E-8BD1-4052-B41D-96C3069DF668}"/>
              </a:ext>
            </a:extLst>
          </p:cNvPr>
          <p:cNvSpPr>
            <a:spLocks noGrp="1"/>
          </p:cNvSpPr>
          <p:nvPr>
            <p:ph type="dt" sz="half" idx="10"/>
          </p:nvPr>
        </p:nvSpPr>
        <p:spPr/>
        <p:txBody>
          <a:bodyPr/>
          <a:lstStyle/>
          <a:p>
            <a:fld id="{35175A52-C0E0-482F-BC79-5C9EA54A0863}" type="datetime9">
              <a:rPr lang="en-US" smtClean="0"/>
              <a:t>9/12/25 1:09:02 PM</a:t>
            </a:fld>
            <a:endParaRPr lang="en-US"/>
          </a:p>
        </p:txBody>
      </p:sp>
      <p:sp>
        <p:nvSpPr>
          <p:cNvPr id="6" name="TextBox 5">
            <a:extLst>
              <a:ext uri="{FF2B5EF4-FFF2-40B4-BE49-F238E27FC236}">
                <a16:creationId xmlns:a16="http://schemas.microsoft.com/office/drawing/2014/main" id="{BBCC2542-D784-1EA9-F1D5-A32F8D04596D}"/>
              </a:ext>
            </a:extLst>
          </p:cNvPr>
          <p:cNvSpPr txBox="1"/>
          <p:nvPr/>
        </p:nvSpPr>
        <p:spPr>
          <a:xfrm>
            <a:off x="281354" y="3056799"/>
            <a:ext cx="11711354" cy="1189108"/>
          </a:xfrm>
          <a:prstGeom prst="rect">
            <a:avLst/>
          </a:prstGeom>
          <a:noFill/>
        </p:spPr>
        <p:txBody>
          <a:bodyPr wrap="square">
            <a:spAutoFit/>
          </a:bodyPr>
          <a:lstStyle/>
          <a:p>
            <a:pPr marL="0" marR="0">
              <a:lnSpc>
                <a:spcPct val="115000"/>
              </a:lnSpc>
              <a:spcAft>
                <a:spcPts val="800"/>
              </a:spcAft>
              <a:buNone/>
            </a:pPr>
            <a:r>
              <a:rPr lang="en-US" sz="3200" kern="100" dirty="0">
                <a:effectLst/>
                <a:latin typeface="Arial" panose="020B0604020202020204" pitchFamily="34" charset="0"/>
                <a:ea typeface="Calibri" panose="020F0502020204030204" pitchFamily="34" charset="0"/>
                <a:cs typeface="Arial" panose="020B0604020202020204" pitchFamily="34" charset="0"/>
              </a:rPr>
              <a:t>A lot is happening in this field and we need not be left behind. We should be up and doing.</a:t>
            </a:r>
          </a:p>
        </p:txBody>
      </p:sp>
      <p:sp>
        <p:nvSpPr>
          <p:cNvPr id="5" name="Slide Number Placeholder 4">
            <a:extLst>
              <a:ext uri="{FF2B5EF4-FFF2-40B4-BE49-F238E27FC236}">
                <a16:creationId xmlns:a16="http://schemas.microsoft.com/office/drawing/2014/main" id="{2DEEF9FD-E67D-A497-B44C-5ED539B3367D}"/>
              </a:ext>
            </a:extLst>
          </p:cNvPr>
          <p:cNvSpPr>
            <a:spLocks noGrp="1"/>
          </p:cNvSpPr>
          <p:nvPr>
            <p:ph type="sldNum" sz="quarter" idx="12"/>
          </p:nvPr>
        </p:nvSpPr>
        <p:spPr/>
        <p:txBody>
          <a:bodyPr/>
          <a:lstStyle/>
          <a:p>
            <a:fld id="{EBB48AF5-20A4-49A8-96B0-9A7BCF1A1011}" type="slidenum">
              <a:rPr lang="en-US" smtClean="0"/>
              <a:t>31</a:t>
            </a:fld>
            <a:endParaRPr lang="en-US"/>
          </a:p>
        </p:txBody>
      </p:sp>
    </p:spTree>
    <p:extLst>
      <p:ext uri="{BB962C8B-B14F-4D97-AF65-F5344CB8AC3E}">
        <p14:creationId xmlns:p14="http://schemas.microsoft.com/office/powerpoint/2010/main" val="3633021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87905D-141A-5A6B-8E7E-51FF8AA1C5C7}"/>
              </a:ext>
            </a:extLst>
          </p:cNvPr>
          <p:cNvSpPr txBox="1"/>
          <p:nvPr/>
        </p:nvSpPr>
        <p:spPr>
          <a:xfrm>
            <a:off x="3046535" y="349778"/>
            <a:ext cx="6093068" cy="490199"/>
          </a:xfrm>
          <a:prstGeom prst="rect">
            <a:avLst/>
          </a:prstGeom>
          <a:noFill/>
        </p:spPr>
        <p:txBody>
          <a:bodyPr wrap="square">
            <a:spAutoFit/>
          </a:bodyPr>
          <a:lstStyle/>
          <a:p>
            <a:pPr marL="0" marR="0">
              <a:lnSpc>
                <a:spcPct val="115000"/>
              </a:lnSpc>
              <a:spcAft>
                <a:spcPts val="800"/>
              </a:spcAft>
              <a:buNone/>
            </a:pPr>
            <a:r>
              <a:rPr lang="en-US" sz="2400" kern="100" dirty="0">
                <a:solidFill>
                  <a:srgbClr val="FF0000"/>
                </a:solidFill>
                <a:effectLst/>
                <a:latin typeface="Arial" panose="020B0604020202020204" pitchFamily="34" charset="0"/>
                <a:ea typeface="Calibri" panose="020F0502020204030204" pitchFamily="34" charset="0"/>
                <a:cs typeface="Arial" panose="020B0604020202020204" pitchFamily="34" charset="0"/>
              </a:rPr>
              <a:t>DNA NAOTECHNOLOGY</a:t>
            </a:r>
          </a:p>
        </p:txBody>
      </p:sp>
      <p:sp>
        <p:nvSpPr>
          <p:cNvPr id="6" name="TextBox 5">
            <a:extLst>
              <a:ext uri="{FF2B5EF4-FFF2-40B4-BE49-F238E27FC236}">
                <a16:creationId xmlns:a16="http://schemas.microsoft.com/office/drawing/2014/main" id="{89B690AD-9387-34DA-64D7-77C6AC8D941F}"/>
              </a:ext>
            </a:extLst>
          </p:cNvPr>
          <p:cNvSpPr txBox="1"/>
          <p:nvPr/>
        </p:nvSpPr>
        <p:spPr>
          <a:xfrm>
            <a:off x="404446" y="1112075"/>
            <a:ext cx="11500339" cy="2308324"/>
          </a:xfrm>
          <a:prstGeom prst="rect">
            <a:avLst/>
          </a:prstGeom>
          <a:noFill/>
        </p:spPr>
        <p:txBody>
          <a:bodyPr wrap="square">
            <a:spAutoFit/>
          </a:bodyPr>
          <a:lstStyle/>
          <a:p>
            <a:pPr marL="457200" indent="-457200">
              <a:buFont typeface="Arial" pitchFamily="34" charset="0"/>
              <a:buChar char="•"/>
            </a:pPr>
            <a:r>
              <a:rPr lang="en-US" sz="2400" dirty="0">
                <a:effectLst/>
                <a:latin typeface="Arial" panose="020B0604020202020204" pitchFamily="34" charset="0"/>
                <a:ea typeface="Calibri" panose="020F0502020204030204" pitchFamily="34" charset="0"/>
                <a:cs typeface="Arial" panose="020B0604020202020204" pitchFamily="34" charset="0"/>
              </a:rPr>
              <a:t>The field of DNA nanotechnology takes this molecule out of its biological context and uses its information to assemble structural motifs and then to connect them together. </a:t>
            </a:r>
          </a:p>
          <a:p>
            <a:pPr marL="457200" indent="-457200">
              <a:buFont typeface="Arial" pitchFamily="34" charset="0"/>
              <a:buChar char="•"/>
            </a:pPr>
            <a:endParaRPr lang="en-US" sz="2400" dirty="0">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itchFamily="34" charset="0"/>
              <a:buChar char="•"/>
            </a:pPr>
            <a:r>
              <a:rPr lang="en-US" sz="2400" dirty="0">
                <a:effectLst/>
                <a:latin typeface="Arial" panose="020B0604020202020204" pitchFamily="34" charset="0"/>
                <a:ea typeface="Calibri" panose="020F0502020204030204" pitchFamily="34" charset="0"/>
                <a:cs typeface="Arial" panose="020B0604020202020204" pitchFamily="34" charset="0"/>
              </a:rPr>
              <a:t>DNA has the properties of a polymer and as such can be used as a structural material.</a:t>
            </a:r>
            <a:endParaRPr lang="en-US" sz="2400" dirty="0">
              <a:latin typeface="Arial" panose="020B0604020202020204" pitchFamily="34" charset="0"/>
              <a:cs typeface="Arial" panose="020B0604020202020204" pitchFamily="34" charset="0"/>
            </a:endParaRPr>
          </a:p>
        </p:txBody>
      </p:sp>
      <p:sp>
        <p:nvSpPr>
          <p:cNvPr id="2" name="Date Placeholder 1">
            <a:extLst>
              <a:ext uri="{FF2B5EF4-FFF2-40B4-BE49-F238E27FC236}">
                <a16:creationId xmlns:a16="http://schemas.microsoft.com/office/drawing/2014/main" id="{D346F632-326F-DE8C-02EB-D472B4B196F8}"/>
              </a:ext>
            </a:extLst>
          </p:cNvPr>
          <p:cNvSpPr>
            <a:spLocks noGrp="1"/>
          </p:cNvSpPr>
          <p:nvPr>
            <p:ph type="dt" sz="half" idx="10"/>
          </p:nvPr>
        </p:nvSpPr>
        <p:spPr/>
        <p:txBody>
          <a:bodyPr/>
          <a:lstStyle/>
          <a:p>
            <a:fld id="{1205B0E2-2954-4827-B4F4-F6B3CC93CD60}" type="datetime9">
              <a:rPr lang="en-US" smtClean="0"/>
              <a:t>9/12/25 1:09:02 PM</a:t>
            </a:fld>
            <a:endParaRPr lang="en-US"/>
          </a:p>
        </p:txBody>
      </p:sp>
      <p:sp>
        <p:nvSpPr>
          <p:cNvPr id="4" name="Slide Number Placeholder 3">
            <a:extLst>
              <a:ext uri="{FF2B5EF4-FFF2-40B4-BE49-F238E27FC236}">
                <a16:creationId xmlns:a16="http://schemas.microsoft.com/office/drawing/2014/main" id="{EADA6230-67AF-BA63-BD98-3E8F6A540F1E}"/>
              </a:ext>
            </a:extLst>
          </p:cNvPr>
          <p:cNvSpPr>
            <a:spLocks noGrp="1"/>
          </p:cNvSpPr>
          <p:nvPr>
            <p:ph type="sldNum" sz="quarter" idx="12"/>
          </p:nvPr>
        </p:nvSpPr>
        <p:spPr/>
        <p:txBody>
          <a:bodyPr/>
          <a:lstStyle/>
          <a:p>
            <a:fld id="{EBB48AF5-20A4-49A8-96B0-9A7BCF1A1011}" type="slidenum">
              <a:rPr lang="en-US" smtClean="0"/>
              <a:t>4</a:t>
            </a:fld>
            <a:endParaRPr lang="en-US"/>
          </a:p>
        </p:txBody>
      </p:sp>
    </p:spTree>
    <p:extLst>
      <p:ext uri="{BB962C8B-B14F-4D97-AF65-F5344CB8AC3E}">
        <p14:creationId xmlns:p14="http://schemas.microsoft.com/office/powerpoint/2010/main" val="3430019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srcRect/>
          <a:stretch>
            <a:fillRect/>
          </a:stretch>
        </p:blipFill>
        <p:spPr bwMode="auto">
          <a:xfrm>
            <a:off x="8354590" y="892886"/>
            <a:ext cx="3604832" cy="5141119"/>
          </a:xfrm>
          <a:prstGeom prst="rect">
            <a:avLst/>
          </a:prstGeom>
          <a:noFill/>
          <a:ln w="9525">
            <a:noFill/>
            <a:miter lim="800000"/>
            <a:headEnd/>
            <a:tailEnd/>
          </a:ln>
        </p:spPr>
      </p:pic>
      <p:sp>
        <p:nvSpPr>
          <p:cNvPr id="2" name="Rectangle 1"/>
          <p:cNvSpPr/>
          <p:nvPr/>
        </p:nvSpPr>
        <p:spPr>
          <a:xfrm>
            <a:off x="2699146" y="73944"/>
            <a:ext cx="7126246" cy="630942"/>
          </a:xfrm>
          <a:prstGeom prst="rect">
            <a:avLst/>
          </a:prstGeom>
        </p:spPr>
        <p:txBody>
          <a:bodyPr wrap="none">
            <a:spAutoFit/>
          </a:bodyPr>
          <a:lstStyle/>
          <a:p>
            <a:r>
              <a:rPr lang="en-US" sz="3500" b="1" dirty="0">
                <a:solidFill>
                  <a:srgbClr val="C00000"/>
                </a:solidFill>
                <a:latin typeface="Arial" panose="020B0604020202020204" pitchFamily="34" charset="0"/>
                <a:cs typeface="Arial" panose="020B0604020202020204" pitchFamily="34" charset="0"/>
              </a:rPr>
              <a:t>WATSON–CRICK BASE PAIRING</a:t>
            </a:r>
          </a:p>
        </p:txBody>
      </p:sp>
      <p:sp>
        <p:nvSpPr>
          <p:cNvPr id="3" name="Rectangle 2"/>
          <p:cNvSpPr/>
          <p:nvPr/>
        </p:nvSpPr>
        <p:spPr>
          <a:xfrm>
            <a:off x="150128" y="733019"/>
            <a:ext cx="7738281" cy="6124754"/>
          </a:xfrm>
          <a:prstGeom prst="rect">
            <a:avLst/>
          </a:prstGeom>
        </p:spPr>
        <p:txBody>
          <a:bodyPr wrap="square">
            <a:spAutoFit/>
          </a:bodyPr>
          <a:lstStyle/>
          <a:p>
            <a:pPr algn="just"/>
            <a:r>
              <a:rPr lang="en-US" sz="2700" dirty="0">
                <a:latin typeface="Arial" panose="020B0604020202020204" pitchFamily="34" charset="0"/>
                <a:cs typeface="Arial" panose="020B0604020202020204" pitchFamily="34" charset="0"/>
              </a:rPr>
              <a:t>The DNA double helix is stabilized by Hydrogen Bonds between the bases.</a:t>
            </a:r>
          </a:p>
          <a:p>
            <a:pPr algn="just"/>
            <a:endParaRPr lang="en-US" sz="2700" dirty="0">
              <a:latin typeface="Arial" panose="020B0604020202020204" pitchFamily="34" charset="0"/>
              <a:cs typeface="Arial" panose="020B0604020202020204" pitchFamily="34" charset="0"/>
            </a:endParaRPr>
          </a:p>
          <a:p>
            <a:pPr algn="just">
              <a:buFont typeface="Arial" pitchFamily="34" charset="0"/>
              <a:buChar char="•"/>
            </a:pPr>
            <a:r>
              <a:rPr lang="en-US" sz="2700" i="1" dirty="0">
                <a:solidFill>
                  <a:srgbClr val="FF0000"/>
                </a:solidFill>
                <a:latin typeface="Arial" panose="020B0604020202020204" pitchFamily="34" charset="0"/>
                <a:cs typeface="Arial" panose="020B0604020202020204" pitchFamily="34" charset="0"/>
              </a:rPr>
              <a:t>The Four Bases </a:t>
            </a:r>
            <a:r>
              <a:rPr lang="en-US" sz="2700" dirty="0">
                <a:latin typeface="Arial" panose="020B0604020202020204" pitchFamily="34" charset="0"/>
                <a:cs typeface="Arial" panose="020B0604020202020204" pitchFamily="34" charset="0"/>
              </a:rPr>
              <a:t>are adenine (A), cytosine (C), guanine (G) and thymine (T). </a:t>
            </a:r>
          </a:p>
          <a:p>
            <a:pPr algn="just"/>
            <a:endParaRPr lang="en-US" sz="2700" dirty="0">
              <a:latin typeface="Arial" panose="020B0604020202020204" pitchFamily="34" charset="0"/>
              <a:cs typeface="Arial" panose="020B0604020202020204" pitchFamily="34" charset="0"/>
            </a:endParaRPr>
          </a:p>
          <a:p>
            <a:pPr algn="just">
              <a:buFont typeface="Arial" pitchFamily="34" charset="0"/>
              <a:buChar char="•"/>
            </a:pPr>
            <a:r>
              <a:rPr lang="en-US" sz="2700" dirty="0">
                <a:latin typeface="Arial" panose="020B0604020202020204" pitchFamily="34" charset="0"/>
                <a:cs typeface="Arial" panose="020B0604020202020204" pitchFamily="34" charset="0"/>
              </a:rPr>
              <a:t>Each type of base on one strand forms a bond with just one type of base on the other strand.  This is called complementary base pairing. </a:t>
            </a:r>
          </a:p>
          <a:p>
            <a:pPr algn="just">
              <a:buFont typeface="Arial" pitchFamily="34" charset="0"/>
              <a:buChar char="•"/>
            </a:pPr>
            <a:endParaRPr lang="en-US" sz="2700" dirty="0">
              <a:latin typeface="Arial" panose="020B0604020202020204" pitchFamily="34" charset="0"/>
              <a:cs typeface="Arial" panose="020B0604020202020204" pitchFamily="34" charset="0"/>
            </a:endParaRPr>
          </a:p>
          <a:p>
            <a:pPr algn="just">
              <a:buFont typeface="Arial" pitchFamily="34" charset="0"/>
              <a:buChar char="•"/>
            </a:pPr>
            <a:r>
              <a:rPr lang="en-US" sz="2700" dirty="0">
                <a:latin typeface="Arial" panose="020B0604020202020204" pitchFamily="34" charset="0"/>
                <a:cs typeface="Arial" panose="020B0604020202020204" pitchFamily="34" charset="0"/>
              </a:rPr>
              <a:t>A bonds only with T; and C bonds only with G. </a:t>
            </a:r>
          </a:p>
          <a:p>
            <a:pPr algn="just">
              <a:buFont typeface="Arial" pitchFamily="34" charset="0"/>
              <a:buChar char="•"/>
            </a:pPr>
            <a:endParaRPr lang="en-US" sz="2700" dirty="0">
              <a:latin typeface="Arial" panose="020B0604020202020204" pitchFamily="34" charset="0"/>
              <a:cs typeface="Arial" panose="020B0604020202020204" pitchFamily="34" charset="0"/>
            </a:endParaRPr>
          </a:p>
          <a:p>
            <a:pPr algn="just">
              <a:buFont typeface="Arial" pitchFamily="34" charset="0"/>
              <a:buChar char="•"/>
            </a:pPr>
            <a:r>
              <a:rPr lang="en-US" sz="2700" dirty="0">
                <a:latin typeface="Arial" panose="020B0604020202020204" pitchFamily="34" charset="0"/>
                <a:cs typeface="Arial" panose="020B0604020202020204" pitchFamily="34" charset="0"/>
              </a:rPr>
              <a:t>The two strands of DNA in a double helix can be pulled apart by high temperature.</a:t>
            </a:r>
          </a:p>
        </p:txBody>
      </p:sp>
      <p:sp>
        <p:nvSpPr>
          <p:cNvPr id="7" name="TextBox 6">
            <a:extLst>
              <a:ext uri="{FF2B5EF4-FFF2-40B4-BE49-F238E27FC236}">
                <a16:creationId xmlns:a16="http://schemas.microsoft.com/office/drawing/2014/main" id="{C28AAB0A-5FE5-45AF-98B4-8C703B04A476}"/>
              </a:ext>
            </a:extLst>
          </p:cNvPr>
          <p:cNvSpPr txBox="1"/>
          <p:nvPr/>
        </p:nvSpPr>
        <p:spPr>
          <a:xfrm>
            <a:off x="9430605" y="6215646"/>
            <a:ext cx="1555839" cy="457048"/>
          </a:xfrm>
          <a:prstGeom prst="rect">
            <a:avLst/>
          </a:prstGeom>
          <a:noFill/>
        </p:spPr>
        <p:txBody>
          <a:bodyPr wrap="square">
            <a:spAutoFit/>
          </a:bodyPr>
          <a:lstStyle/>
          <a:p>
            <a:pPr marL="0" marR="0" algn="just">
              <a:lnSpc>
                <a:spcPct val="115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Figure 2</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Date Placeholder 4">
            <a:extLst>
              <a:ext uri="{FF2B5EF4-FFF2-40B4-BE49-F238E27FC236}">
                <a16:creationId xmlns:a16="http://schemas.microsoft.com/office/drawing/2014/main" id="{461C58AE-355B-4E54-8C14-4F0D71693A34}"/>
              </a:ext>
            </a:extLst>
          </p:cNvPr>
          <p:cNvSpPr>
            <a:spLocks noGrp="1"/>
          </p:cNvSpPr>
          <p:nvPr>
            <p:ph type="dt" sz="half" idx="10"/>
          </p:nvPr>
        </p:nvSpPr>
        <p:spPr/>
        <p:txBody>
          <a:bodyPr/>
          <a:lstStyle/>
          <a:p>
            <a:fld id="{E84AAC07-7BD6-4EF1-8C9D-F14236B9B0EA}" type="datetime9">
              <a:rPr lang="en-US" smtClean="0"/>
              <a:t>9/12/25 1:09:02 PM</a:t>
            </a:fld>
            <a:endParaRPr lang="en-US"/>
          </a:p>
        </p:txBody>
      </p:sp>
      <p:sp>
        <p:nvSpPr>
          <p:cNvPr id="6" name="Slide Number Placeholder 5">
            <a:extLst>
              <a:ext uri="{FF2B5EF4-FFF2-40B4-BE49-F238E27FC236}">
                <a16:creationId xmlns:a16="http://schemas.microsoft.com/office/drawing/2014/main" id="{7901057D-503D-C632-4E39-A8280946A22D}"/>
              </a:ext>
            </a:extLst>
          </p:cNvPr>
          <p:cNvSpPr>
            <a:spLocks noGrp="1"/>
          </p:cNvSpPr>
          <p:nvPr>
            <p:ph type="sldNum" sz="quarter" idx="12"/>
          </p:nvPr>
        </p:nvSpPr>
        <p:spPr/>
        <p:txBody>
          <a:bodyPr/>
          <a:lstStyle/>
          <a:p>
            <a:fld id="{EBB48AF5-20A4-49A8-96B0-9A7BCF1A1011}"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CD1216-A04A-48B6-8A4B-5FD0DD36FCCD}"/>
              </a:ext>
            </a:extLst>
          </p:cNvPr>
          <p:cNvSpPr txBox="1"/>
          <p:nvPr/>
        </p:nvSpPr>
        <p:spPr>
          <a:xfrm>
            <a:off x="43556" y="588257"/>
            <a:ext cx="8322520" cy="5893921"/>
          </a:xfrm>
          <a:prstGeom prst="rect">
            <a:avLst/>
          </a:prstGeom>
          <a:noFill/>
        </p:spPr>
        <p:txBody>
          <a:bodyPr wrap="square">
            <a:spAutoFit/>
          </a:bodyPr>
          <a:lstStyle/>
          <a:p>
            <a:r>
              <a:rPr lang="en-US" sz="2900" b="1" i="0" dirty="0">
                <a:solidFill>
                  <a:srgbClr val="FF0000"/>
                </a:solidFill>
                <a:effectLst/>
                <a:latin typeface="Arial" panose="020B0604020202020204" pitchFamily="34" charset="0"/>
                <a:cs typeface="Arial" panose="020B0604020202020204" pitchFamily="34" charset="0"/>
              </a:rPr>
              <a:t>DNA: Always synthesized in the 5'-to-3' direction</a:t>
            </a:r>
          </a:p>
          <a:p>
            <a:endParaRPr lang="en-US" sz="2900" b="0" i="0" dirty="0">
              <a:effectLst/>
              <a:latin typeface="Arial" panose="020B0604020202020204" pitchFamily="34" charset="0"/>
              <a:cs typeface="Arial" panose="020B0604020202020204" pitchFamily="34" charset="0"/>
            </a:endParaRPr>
          </a:p>
          <a:p>
            <a:r>
              <a:rPr lang="en-US" sz="2900" dirty="0">
                <a:solidFill>
                  <a:srgbClr val="FF0000"/>
                </a:solidFill>
                <a:effectLst/>
                <a:latin typeface="Arial" panose="020B0604020202020204" pitchFamily="34" charset="0"/>
                <a:cs typeface="Arial" panose="020B0604020202020204" pitchFamily="34" charset="0"/>
              </a:rPr>
              <a:t>Meaning</a:t>
            </a:r>
            <a:r>
              <a:rPr lang="en-US" sz="2900" i="0" dirty="0">
                <a:solidFill>
                  <a:srgbClr val="FF0000"/>
                </a:solidFill>
                <a:effectLst/>
                <a:latin typeface="Arial" panose="020B0604020202020204" pitchFamily="34" charset="0"/>
                <a:cs typeface="Arial" panose="020B0604020202020204" pitchFamily="34" charset="0"/>
              </a:rPr>
              <a:t>: </a:t>
            </a:r>
          </a:p>
          <a:p>
            <a:r>
              <a:rPr lang="en-US" sz="2900" dirty="0">
                <a:effectLst/>
                <a:latin typeface="Arial" panose="020B0604020202020204" pitchFamily="34" charset="0"/>
                <a:ea typeface="Calibri" panose="020F0502020204030204" pitchFamily="34" charset="0"/>
                <a:cs typeface="Arial" panose="020B0604020202020204" pitchFamily="34" charset="0"/>
              </a:rPr>
              <a:t>It consists of two oppositely running long polymers as shown in Figure 3, whose units are termed as nucleotides (</a:t>
            </a:r>
            <a:r>
              <a:rPr lang="en-US" sz="2900" dirty="0" err="1">
                <a:effectLst/>
                <a:latin typeface="Arial" panose="020B0604020202020204" pitchFamily="34" charset="0"/>
                <a:ea typeface="Calibri" panose="020F0502020204030204" pitchFamily="34" charset="0"/>
                <a:cs typeface="Arial" panose="020B0604020202020204" pitchFamily="34" charset="0"/>
              </a:rPr>
              <a:t>nt</a:t>
            </a:r>
            <a:r>
              <a:rPr lang="en-US" sz="2900" dirty="0">
                <a:effectLst/>
                <a:latin typeface="Arial" panose="020B0604020202020204" pitchFamily="34" charset="0"/>
                <a:ea typeface="Calibri" panose="020F0502020204030204" pitchFamily="34" charset="0"/>
                <a:cs typeface="Arial" panose="020B0604020202020204" pitchFamily="34" charset="0"/>
              </a:rPr>
              <a:t>).</a:t>
            </a:r>
          </a:p>
          <a:p>
            <a:endParaRPr lang="en-US" sz="2900" i="0" dirty="0">
              <a:solidFill>
                <a:srgbClr val="FF0000"/>
              </a:solidFill>
              <a:effectLst/>
              <a:latin typeface="Arial" panose="020B0604020202020204" pitchFamily="34" charset="0"/>
              <a:cs typeface="Arial" panose="020B0604020202020204" pitchFamily="34" charset="0"/>
            </a:endParaRPr>
          </a:p>
          <a:p>
            <a:r>
              <a:rPr lang="en-US" sz="2900" b="0" i="0" dirty="0">
                <a:effectLst/>
                <a:latin typeface="Arial" panose="020B0604020202020204" pitchFamily="34" charset="0"/>
                <a:cs typeface="Arial" panose="020B0604020202020204" pitchFamily="34" charset="0"/>
              </a:rPr>
              <a:t>Nucleotides are added only to the 3' end of the growing strand.</a:t>
            </a:r>
          </a:p>
          <a:p>
            <a:endParaRPr lang="en-US" sz="2900" b="0" i="0" dirty="0">
              <a:effectLst/>
              <a:latin typeface="Arial" panose="020B0604020202020204" pitchFamily="34" charset="0"/>
              <a:cs typeface="Arial" panose="020B0604020202020204" pitchFamily="34" charset="0"/>
            </a:endParaRPr>
          </a:p>
          <a:p>
            <a:r>
              <a:rPr lang="en-US" sz="2900" dirty="0">
                <a:latin typeface="Arial" panose="020B0604020202020204" pitchFamily="34" charset="0"/>
                <a:cs typeface="Arial" panose="020B0604020202020204" pitchFamily="34" charset="0"/>
              </a:rPr>
              <a:t>When sequences are being written, start from the </a:t>
            </a:r>
          </a:p>
          <a:p>
            <a:r>
              <a:rPr lang="en-US" sz="2900" dirty="0">
                <a:latin typeface="Arial" panose="020B0604020202020204" pitchFamily="34" charset="0"/>
                <a:cs typeface="Arial" panose="020B0604020202020204" pitchFamily="34" charset="0"/>
              </a:rPr>
              <a:t>5’ end to the 3’ end.</a:t>
            </a:r>
          </a:p>
        </p:txBody>
      </p:sp>
      <p:pic>
        <p:nvPicPr>
          <p:cNvPr id="3" name="Picture 2" descr="Diagram&#10;&#10;Description automatically generated">
            <a:extLst>
              <a:ext uri="{FF2B5EF4-FFF2-40B4-BE49-F238E27FC236}">
                <a16:creationId xmlns:a16="http://schemas.microsoft.com/office/drawing/2014/main" id="{47DB4C25-8F69-42E3-8263-64219E1C04CC}"/>
              </a:ext>
            </a:extLst>
          </p:cNvPr>
          <p:cNvPicPr>
            <a:picLocks noChangeAspect="1"/>
          </p:cNvPicPr>
          <p:nvPr/>
        </p:nvPicPr>
        <p:blipFill rotWithShape="1">
          <a:blip r:embed="rId2">
            <a:extLst>
              <a:ext uri="{28A0092B-C50C-407E-A947-70E740481C1C}">
                <a14:useLocalDpi xmlns:a14="http://schemas.microsoft.com/office/drawing/2010/main" val="0"/>
              </a:ext>
            </a:extLst>
          </a:blip>
          <a:srcRect l="34363" r="19273"/>
          <a:stretch/>
        </p:blipFill>
        <p:spPr bwMode="auto">
          <a:xfrm>
            <a:off x="8464594" y="247738"/>
            <a:ext cx="3691919" cy="5820156"/>
          </a:xfrm>
          <a:prstGeom prst="rect">
            <a:avLst/>
          </a:prstGeom>
          <a:noFill/>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851F5A3C-A108-4958-B4BC-813DCE759757}"/>
              </a:ext>
            </a:extLst>
          </p:cNvPr>
          <p:cNvSpPr txBox="1"/>
          <p:nvPr/>
        </p:nvSpPr>
        <p:spPr>
          <a:xfrm>
            <a:off x="9302035" y="6221866"/>
            <a:ext cx="1237018" cy="481670"/>
          </a:xfrm>
          <a:prstGeom prst="rect">
            <a:avLst/>
          </a:prstGeom>
          <a:noFill/>
        </p:spPr>
        <p:txBody>
          <a:bodyPr wrap="square">
            <a:spAutoFit/>
          </a:bodyPr>
          <a:lstStyle/>
          <a:p>
            <a:pPr marL="0" marR="0" algn="just">
              <a:lnSpc>
                <a:spcPct val="115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Figure 3</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a:extLst>
              <a:ext uri="{FF2B5EF4-FFF2-40B4-BE49-F238E27FC236}">
                <a16:creationId xmlns:a16="http://schemas.microsoft.com/office/drawing/2014/main" id="{80FE84D7-54F2-4B65-9131-2AF746055C7A}"/>
              </a:ext>
            </a:extLst>
          </p:cNvPr>
          <p:cNvSpPr>
            <a:spLocks noGrp="1"/>
          </p:cNvSpPr>
          <p:nvPr>
            <p:ph type="dt" sz="half" idx="10"/>
          </p:nvPr>
        </p:nvSpPr>
        <p:spPr/>
        <p:txBody>
          <a:bodyPr/>
          <a:lstStyle/>
          <a:p>
            <a:fld id="{F8D7E518-6A7E-4553-8956-C5E5AC3C21CE}" type="datetime9">
              <a:rPr lang="en-US" smtClean="0"/>
              <a:t>9/12/25 1:09:02 PM</a:t>
            </a:fld>
            <a:endParaRPr lang="en-US"/>
          </a:p>
        </p:txBody>
      </p:sp>
      <p:sp>
        <p:nvSpPr>
          <p:cNvPr id="7" name="Slide Number Placeholder 6">
            <a:extLst>
              <a:ext uri="{FF2B5EF4-FFF2-40B4-BE49-F238E27FC236}">
                <a16:creationId xmlns:a16="http://schemas.microsoft.com/office/drawing/2014/main" id="{521137E2-6BBF-FF09-2BB4-6C5342C4FDFD}"/>
              </a:ext>
            </a:extLst>
          </p:cNvPr>
          <p:cNvSpPr>
            <a:spLocks noGrp="1"/>
          </p:cNvSpPr>
          <p:nvPr>
            <p:ph type="sldNum" sz="quarter" idx="12"/>
          </p:nvPr>
        </p:nvSpPr>
        <p:spPr/>
        <p:txBody>
          <a:bodyPr/>
          <a:lstStyle/>
          <a:p>
            <a:fld id="{EBB48AF5-20A4-49A8-96B0-9A7BCF1A1011}" type="slidenum">
              <a:rPr lang="en-US" smtClean="0"/>
              <a:t>6</a:t>
            </a:fld>
            <a:endParaRPr lang="en-US"/>
          </a:p>
        </p:txBody>
      </p:sp>
    </p:spTree>
    <p:extLst>
      <p:ext uri="{BB962C8B-B14F-4D97-AF65-F5344CB8AC3E}">
        <p14:creationId xmlns:p14="http://schemas.microsoft.com/office/powerpoint/2010/main" val="1813141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AC9D37-66C0-44BF-8D4C-AC1E44FA3FEE}"/>
              </a:ext>
            </a:extLst>
          </p:cNvPr>
          <p:cNvSpPr txBox="1"/>
          <p:nvPr/>
        </p:nvSpPr>
        <p:spPr>
          <a:xfrm>
            <a:off x="2474782" y="189404"/>
            <a:ext cx="9007971" cy="630942"/>
          </a:xfrm>
          <a:prstGeom prst="rect">
            <a:avLst/>
          </a:prstGeom>
          <a:noFill/>
        </p:spPr>
        <p:txBody>
          <a:bodyPr wrap="square">
            <a:spAutoFit/>
          </a:bodyPr>
          <a:lstStyle/>
          <a:p>
            <a:r>
              <a:rPr lang="en-US" sz="35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Using DNA to Design Nanostructures</a:t>
            </a:r>
            <a:endParaRPr lang="en-US" sz="3500" dirty="0">
              <a:solidFill>
                <a:srgbClr val="FF0000"/>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92C62CB-1F2D-4580-A89D-8928F250E78C}"/>
              </a:ext>
            </a:extLst>
          </p:cNvPr>
          <p:cNvSpPr txBox="1"/>
          <p:nvPr/>
        </p:nvSpPr>
        <p:spPr>
          <a:xfrm>
            <a:off x="173876" y="1780498"/>
            <a:ext cx="11726971" cy="1431161"/>
          </a:xfrm>
          <a:prstGeom prst="rect">
            <a:avLst/>
          </a:prstGeom>
          <a:noFill/>
        </p:spPr>
        <p:txBody>
          <a:bodyPr wrap="square">
            <a:spAutoFit/>
          </a:bodyPr>
          <a:lstStyle/>
          <a:p>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Origami: (A </a:t>
            </a:r>
            <a:r>
              <a:rPr lang="en-US" sz="2900" dirty="0">
                <a:solidFill>
                  <a:srgbClr val="000000"/>
                </a:solidFill>
                <a:latin typeface="Arial" panose="020B0604020202020204" pitchFamily="34" charset="0"/>
                <a:ea typeface="Calibri" panose="020F0502020204030204" pitchFamily="34" charset="0"/>
                <a:cs typeface="Arial" panose="020B0604020202020204" pitchFamily="34" charset="0"/>
              </a:rPr>
              <a:t>C</a:t>
            </a: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ontraction of the Japanese words ‘</a:t>
            </a:r>
            <a:r>
              <a:rPr lang="en-US" sz="29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ori</a:t>
            </a:r>
            <a:r>
              <a:rPr lang="en-US" sz="2900" dirty="0">
                <a:solidFill>
                  <a:srgbClr val="000000"/>
                </a:solidFill>
                <a:effectLst/>
                <a:latin typeface="Arial" panose="020B0604020202020204" pitchFamily="34" charset="0"/>
                <a:ea typeface="Calibri" panose="020F0502020204030204" pitchFamily="34" charset="0"/>
                <a:cs typeface="Arial" panose="020B0604020202020204" pitchFamily="34" charset="0"/>
              </a:rPr>
              <a:t>’ meaning ‘folding’ and ‘kami’ meaning ‘paper’) is the traditional Japanese art of folding paper into recognizable or functional forms.</a:t>
            </a:r>
            <a:r>
              <a:rPr lang="en-US" sz="29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endParaRPr lang="en-US" sz="29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1F62FC05-9C8C-4C34-95AC-861833D02E15}"/>
              </a:ext>
            </a:extLst>
          </p:cNvPr>
          <p:cNvSpPr txBox="1"/>
          <p:nvPr/>
        </p:nvSpPr>
        <p:spPr>
          <a:xfrm>
            <a:off x="236294" y="1052156"/>
            <a:ext cx="2793499" cy="535146"/>
          </a:xfrm>
          <a:prstGeom prst="rect">
            <a:avLst/>
          </a:prstGeom>
          <a:noFill/>
        </p:spPr>
        <p:txBody>
          <a:bodyPr wrap="square">
            <a:spAutoFit/>
          </a:bodyPr>
          <a:lstStyle/>
          <a:p>
            <a:pPr marL="0" marR="0">
              <a:lnSpc>
                <a:spcPct val="107000"/>
              </a:lnSpc>
              <a:spcBef>
                <a:spcPts val="0"/>
              </a:spcBef>
              <a:spcAft>
                <a:spcPts val="800"/>
              </a:spcAft>
            </a:pPr>
            <a:r>
              <a:rPr lang="en-US" sz="2900" b="1" dirty="0">
                <a:effectLst/>
                <a:latin typeface="Arial" panose="020B0604020202020204" pitchFamily="34" charset="0"/>
                <a:ea typeface="Times New Roman" panose="02020603050405020304" pitchFamily="18" charset="0"/>
                <a:cs typeface="Arial" panose="020B0604020202020204" pitchFamily="34" charset="0"/>
              </a:rPr>
              <a:t>DNA Origami</a:t>
            </a:r>
            <a:endParaRPr lang="en-US" sz="2900" dirty="0">
              <a:effectLst/>
              <a:latin typeface="Arial" panose="020B0604020202020204" pitchFamily="34" charset="0"/>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7E0F92D5-6528-425E-A6D1-731533326A40}"/>
              </a:ext>
            </a:extLst>
          </p:cNvPr>
          <p:cNvSpPr txBox="1"/>
          <p:nvPr/>
        </p:nvSpPr>
        <p:spPr>
          <a:xfrm>
            <a:off x="200672" y="3610806"/>
            <a:ext cx="11877597" cy="2323713"/>
          </a:xfrm>
          <a:prstGeom prst="rect">
            <a:avLst/>
          </a:prstGeom>
          <a:noFill/>
        </p:spPr>
        <p:txBody>
          <a:bodyPr wrap="square">
            <a:spAutoFit/>
          </a:bodyPr>
          <a:lstStyle/>
          <a:p>
            <a:r>
              <a:rPr lang="en-US" sz="2900" b="1" dirty="0">
                <a:effectLst/>
                <a:latin typeface="Arial" panose="020B0604020202020204" pitchFamily="34" charset="0"/>
                <a:ea typeface="Calibri" panose="020F0502020204030204" pitchFamily="34" charset="0"/>
                <a:cs typeface="Arial" panose="020B0604020202020204" pitchFamily="34" charset="0"/>
              </a:rPr>
              <a:t>Very Important to Note</a:t>
            </a:r>
          </a:p>
          <a:p>
            <a:r>
              <a:rPr lang="en-US" sz="2900" dirty="0">
                <a:effectLst/>
                <a:latin typeface="Arial" panose="020B0604020202020204" pitchFamily="34" charset="0"/>
                <a:ea typeface="Calibri" panose="020F0502020204030204" pitchFamily="34" charset="0"/>
                <a:cs typeface="Arial" panose="020B0604020202020204" pitchFamily="34" charset="0"/>
              </a:rPr>
              <a:t>Size of the origami structure generated is dependent on the size of the paper. </a:t>
            </a:r>
          </a:p>
          <a:p>
            <a:endParaRPr lang="en-US" sz="2900" dirty="0">
              <a:solidFill>
                <a:srgbClr val="FF0000"/>
              </a:solidFill>
              <a:latin typeface="Arial" panose="020B0604020202020204" pitchFamily="34" charset="0"/>
              <a:ea typeface="Calibri" panose="020F0502020204030204" pitchFamily="34" charset="0"/>
              <a:cs typeface="Arial" panose="020B0604020202020204" pitchFamily="34" charset="0"/>
            </a:endParaRPr>
          </a:p>
          <a:p>
            <a:r>
              <a:rPr lang="en-US" sz="2900" dirty="0">
                <a:latin typeface="Arial" panose="020B0604020202020204" pitchFamily="34" charset="0"/>
                <a:ea typeface="Calibri" panose="020F0502020204030204" pitchFamily="34" charset="0"/>
                <a:cs typeface="Arial" panose="020B0604020202020204" pitchFamily="34" charset="0"/>
              </a:rPr>
              <a:t>Idea will be transferred to the DNA to generate objects or structures.</a:t>
            </a:r>
          </a:p>
        </p:txBody>
      </p:sp>
      <p:sp>
        <p:nvSpPr>
          <p:cNvPr id="3" name="Date Placeholder 2">
            <a:extLst>
              <a:ext uri="{FF2B5EF4-FFF2-40B4-BE49-F238E27FC236}">
                <a16:creationId xmlns:a16="http://schemas.microsoft.com/office/drawing/2014/main" id="{D19A63F5-267E-410F-AFE8-37D8AFA2AB58}"/>
              </a:ext>
            </a:extLst>
          </p:cNvPr>
          <p:cNvSpPr>
            <a:spLocks noGrp="1"/>
          </p:cNvSpPr>
          <p:nvPr>
            <p:ph type="dt" sz="half" idx="10"/>
          </p:nvPr>
        </p:nvSpPr>
        <p:spPr/>
        <p:txBody>
          <a:bodyPr/>
          <a:lstStyle/>
          <a:p>
            <a:fld id="{3A6CD4AC-AA3D-45D3-B0F3-C4DA61FCCE8A}" type="datetime9">
              <a:rPr lang="en-US" smtClean="0"/>
              <a:t>9/12/25 1:09:02 PM</a:t>
            </a:fld>
            <a:endParaRPr lang="en-US"/>
          </a:p>
        </p:txBody>
      </p:sp>
      <p:sp>
        <p:nvSpPr>
          <p:cNvPr id="4" name="Slide Number Placeholder 3">
            <a:extLst>
              <a:ext uri="{FF2B5EF4-FFF2-40B4-BE49-F238E27FC236}">
                <a16:creationId xmlns:a16="http://schemas.microsoft.com/office/drawing/2014/main" id="{ED89C86C-6057-DF19-9BB6-CFC9C6417764}"/>
              </a:ext>
            </a:extLst>
          </p:cNvPr>
          <p:cNvSpPr>
            <a:spLocks noGrp="1"/>
          </p:cNvSpPr>
          <p:nvPr>
            <p:ph type="sldNum" sz="quarter" idx="12"/>
          </p:nvPr>
        </p:nvSpPr>
        <p:spPr/>
        <p:txBody>
          <a:bodyPr/>
          <a:lstStyle/>
          <a:p>
            <a:fld id="{EBB48AF5-20A4-49A8-96B0-9A7BCF1A1011}" type="slidenum">
              <a:rPr lang="en-US" smtClean="0"/>
              <a:t>7</a:t>
            </a:fld>
            <a:endParaRPr lang="en-US"/>
          </a:p>
        </p:txBody>
      </p:sp>
    </p:spTree>
    <p:extLst>
      <p:ext uri="{BB962C8B-B14F-4D97-AF65-F5344CB8AC3E}">
        <p14:creationId xmlns:p14="http://schemas.microsoft.com/office/powerpoint/2010/main" val="1840032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 easy origami to get started. Crafts for the whole family. | Crafts On">
            <a:extLst>
              <a:ext uri="{FF2B5EF4-FFF2-40B4-BE49-F238E27FC236}">
                <a16:creationId xmlns:a16="http://schemas.microsoft.com/office/drawing/2014/main" id="{4ED842CA-319D-4162-BD60-F9D2F45B260E}"/>
              </a:ext>
            </a:extLst>
          </p:cNvPr>
          <p:cNvPicPr>
            <a:picLocks noChangeAspect="1"/>
          </p:cNvPicPr>
          <p:nvPr/>
        </p:nvPicPr>
        <p:blipFill rotWithShape="1">
          <a:blip r:embed="rId2">
            <a:extLst>
              <a:ext uri="{28A0092B-C50C-407E-A947-70E740481C1C}">
                <a14:useLocalDpi xmlns:a14="http://schemas.microsoft.com/office/drawing/2010/main" val="0"/>
              </a:ext>
            </a:extLst>
          </a:blip>
          <a:srcRect l="6892" t="15430" r="8173" b="15368"/>
          <a:stretch/>
        </p:blipFill>
        <p:spPr bwMode="auto">
          <a:xfrm>
            <a:off x="2059585" y="215593"/>
            <a:ext cx="8154779" cy="4692483"/>
          </a:xfrm>
          <a:prstGeom prst="rect">
            <a:avLst/>
          </a:prstGeom>
          <a:noFill/>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0D0020E3-E582-40FB-A037-FA862E97C0D6}"/>
              </a:ext>
            </a:extLst>
          </p:cNvPr>
          <p:cNvSpPr txBox="1"/>
          <p:nvPr/>
        </p:nvSpPr>
        <p:spPr>
          <a:xfrm>
            <a:off x="2573229" y="6049518"/>
            <a:ext cx="7201623" cy="388696"/>
          </a:xfrm>
          <a:prstGeom prst="rect">
            <a:avLst/>
          </a:prstGeom>
          <a:noFill/>
        </p:spPr>
        <p:txBody>
          <a:bodyPr wrap="square">
            <a:spAutoFit/>
          </a:bodyPr>
          <a:lstStyle/>
          <a:p>
            <a:pPr marL="0" marR="0">
              <a:lnSpc>
                <a:spcPct val="107000"/>
              </a:lnSpc>
              <a:spcBef>
                <a:spcPts val="0"/>
              </a:spcBef>
              <a:spcAft>
                <a:spcPts val="800"/>
              </a:spcAft>
            </a:pP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https://www.manualidadeson.com/en/9-easy-origami-to-get-started.html</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39D8A8D-FC06-46F0-9719-15E9BF9D0196}"/>
              </a:ext>
            </a:extLst>
          </p:cNvPr>
          <p:cNvSpPr txBox="1"/>
          <p:nvPr/>
        </p:nvSpPr>
        <p:spPr>
          <a:xfrm>
            <a:off x="5644265" y="5234053"/>
            <a:ext cx="1326537" cy="481670"/>
          </a:xfrm>
          <a:prstGeom prst="rect">
            <a:avLst/>
          </a:prstGeom>
          <a:noFill/>
        </p:spPr>
        <p:txBody>
          <a:bodyPr wrap="square">
            <a:spAutoFit/>
          </a:bodyPr>
          <a:lstStyle/>
          <a:p>
            <a:pPr marL="0" marR="0" algn="just">
              <a:lnSpc>
                <a:spcPct val="115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Figure 4</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a:extLst>
              <a:ext uri="{FF2B5EF4-FFF2-40B4-BE49-F238E27FC236}">
                <a16:creationId xmlns:a16="http://schemas.microsoft.com/office/drawing/2014/main" id="{2384DEC5-2617-427B-9EED-0F4AA04C6A9D}"/>
              </a:ext>
            </a:extLst>
          </p:cNvPr>
          <p:cNvSpPr>
            <a:spLocks noGrp="1"/>
          </p:cNvSpPr>
          <p:nvPr>
            <p:ph type="dt" sz="half" idx="10"/>
          </p:nvPr>
        </p:nvSpPr>
        <p:spPr/>
        <p:txBody>
          <a:bodyPr/>
          <a:lstStyle/>
          <a:p>
            <a:fld id="{D721BE93-CE1C-4320-8058-6E81EFC46C73}" type="datetime9">
              <a:rPr lang="en-US" smtClean="0"/>
              <a:t>9/12/25 1:09:02 PM</a:t>
            </a:fld>
            <a:endParaRPr lang="en-US"/>
          </a:p>
        </p:txBody>
      </p:sp>
      <p:sp>
        <p:nvSpPr>
          <p:cNvPr id="7" name="Slide Number Placeholder 6">
            <a:extLst>
              <a:ext uri="{FF2B5EF4-FFF2-40B4-BE49-F238E27FC236}">
                <a16:creationId xmlns:a16="http://schemas.microsoft.com/office/drawing/2014/main" id="{8647CA4A-4123-1951-FA8C-01DDB4DE2750}"/>
              </a:ext>
            </a:extLst>
          </p:cNvPr>
          <p:cNvSpPr>
            <a:spLocks noGrp="1"/>
          </p:cNvSpPr>
          <p:nvPr>
            <p:ph type="sldNum" sz="quarter" idx="12"/>
          </p:nvPr>
        </p:nvSpPr>
        <p:spPr/>
        <p:txBody>
          <a:bodyPr/>
          <a:lstStyle/>
          <a:p>
            <a:fld id="{EBB48AF5-20A4-49A8-96B0-9A7BCF1A1011}" type="slidenum">
              <a:rPr lang="en-US" smtClean="0"/>
              <a:t>8</a:t>
            </a:fld>
            <a:endParaRPr lang="en-US"/>
          </a:p>
        </p:txBody>
      </p:sp>
    </p:spTree>
    <p:extLst>
      <p:ext uri="{BB962C8B-B14F-4D97-AF65-F5344CB8AC3E}">
        <p14:creationId xmlns:p14="http://schemas.microsoft.com/office/powerpoint/2010/main" val="1755165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B9E5EF-53E5-419A-97F1-BDF3AC9D38CD}"/>
              </a:ext>
            </a:extLst>
          </p:cNvPr>
          <p:cNvSpPr txBox="1"/>
          <p:nvPr/>
        </p:nvSpPr>
        <p:spPr>
          <a:xfrm>
            <a:off x="310865" y="1510837"/>
            <a:ext cx="11314544" cy="2614755"/>
          </a:xfrm>
          <a:prstGeom prst="rect">
            <a:avLst/>
          </a:prstGeom>
          <a:noFill/>
        </p:spPr>
        <p:txBody>
          <a:bodyPr wrap="square">
            <a:spAutoFit/>
          </a:bodyPr>
          <a:lstStyle/>
          <a:p>
            <a:pPr marL="457200" marR="0" indent="-457200" algn="just">
              <a:lnSpc>
                <a:spcPct val="115000"/>
              </a:lnSpc>
              <a:spcBef>
                <a:spcPts val="0"/>
              </a:spcBef>
              <a:spcAft>
                <a:spcPts val="0"/>
              </a:spcAft>
              <a:buFont typeface="Arial" pitchFamily="34" charset="0"/>
              <a:buChar char="•"/>
            </a:pPr>
            <a:r>
              <a:rPr lang="en-US" sz="2900" dirty="0">
                <a:effectLst/>
                <a:latin typeface="Arial" panose="020B0604020202020204" pitchFamily="34" charset="0"/>
                <a:ea typeface="Times New Roman" panose="02020603050405020304" pitchFamily="18" charset="0"/>
                <a:cs typeface="Arial" panose="020B0604020202020204" pitchFamily="34" charset="0"/>
              </a:rPr>
              <a:t>DNA origami was pioneered by </a:t>
            </a:r>
            <a:r>
              <a:rPr lang="en-US" sz="2900" b="1" dirty="0">
                <a:effectLst/>
                <a:latin typeface="Arial" panose="020B0604020202020204" pitchFamily="34" charset="0"/>
                <a:ea typeface="Times New Roman" panose="02020603050405020304" pitchFamily="18" charset="0"/>
                <a:cs typeface="Arial" panose="020B0604020202020204" pitchFamily="34" charset="0"/>
              </a:rPr>
              <a:t>Paul W. K. </a:t>
            </a:r>
            <a:r>
              <a:rPr lang="en-US" sz="2900" b="1" dirty="0" err="1">
                <a:effectLst/>
                <a:latin typeface="Arial" panose="020B0604020202020204" pitchFamily="34" charset="0"/>
                <a:ea typeface="Times New Roman" panose="02020603050405020304" pitchFamily="18" charset="0"/>
                <a:cs typeface="Arial" panose="020B0604020202020204" pitchFamily="34" charset="0"/>
              </a:rPr>
              <a:t>Rothemund</a:t>
            </a:r>
            <a:r>
              <a:rPr lang="en-US" sz="2900" b="1" dirty="0">
                <a:effectLst/>
                <a:latin typeface="Arial" panose="020B0604020202020204" pitchFamily="34" charset="0"/>
                <a:ea typeface="Times New Roman" panose="02020603050405020304" pitchFamily="18" charset="0"/>
                <a:cs typeface="Arial" panose="020B0604020202020204" pitchFamily="34" charset="0"/>
              </a:rPr>
              <a:t> in 2006.</a:t>
            </a:r>
            <a:r>
              <a:rPr lang="en-US" sz="2900" dirty="0">
                <a:effectLst/>
                <a:latin typeface="Arial" panose="020B0604020202020204" pitchFamily="34" charset="0"/>
                <a:ea typeface="Times New Roman" panose="02020603050405020304" pitchFamily="18" charset="0"/>
                <a:cs typeface="Arial" panose="020B0604020202020204" pitchFamily="34" charset="0"/>
              </a:rPr>
              <a:t> </a:t>
            </a:r>
          </a:p>
          <a:p>
            <a:pPr marL="457200" marR="0" indent="-457200" algn="just">
              <a:lnSpc>
                <a:spcPct val="115000"/>
              </a:lnSpc>
              <a:spcBef>
                <a:spcPts val="0"/>
              </a:spcBef>
              <a:spcAft>
                <a:spcPts val="0"/>
              </a:spcAft>
              <a:buFont typeface="Arial" pitchFamily="34" charset="0"/>
              <a:buChar char="•"/>
            </a:pPr>
            <a:endParaRPr lang="en-US" sz="2900" dirty="0">
              <a:latin typeface="Arial" panose="020B0604020202020204" pitchFamily="34" charset="0"/>
              <a:ea typeface="Times New Roman" panose="02020603050405020304" pitchFamily="18" charset="0"/>
              <a:cs typeface="Arial" panose="020B0604020202020204" pitchFamily="34" charset="0"/>
            </a:endParaRPr>
          </a:p>
          <a:p>
            <a:pPr marL="457200" marR="0" indent="-457200" algn="just">
              <a:lnSpc>
                <a:spcPct val="115000"/>
              </a:lnSpc>
              <a:spcBef>
                <a:spcPts val="0"/>
              </a:spcBef>
              <a:spcAft>
                <a:spcPts val="0"/>
              </a:spcAft>
              <a:buFont typeface="Arial" pitchFamily="34" charset="0"/>
              <a:buChar char="•"/>
            </a:pPr>
            <a:r>
              <a:rPr lang="en-US" sz="2900" dirty="0">
                <a:effectLst/>
                <a:latin typeface="Arial" panose="020B0604020202020204" pitchFamily="34" charset="0"/>
                <a:ea typeface="Times New Roman" panose="02020603050405020304" pitchFamily="18" charset="0"/>
                <a:cs typeface="Arial" panose="020B0604020202020204" pitchFamily="34" charset="0"/>
              </a:rPr>
              <a:t>He used as his scaffold the circular genomic DNA from the virus </a:t>
            </a:r>
            <a:r>
              <a:rPr lang="en-US" sz="29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M13mp18</a:t>
            </a:r>
            <a:r>
              <a:rPr lang="en-US" sz="2900" dirty="0">
                <a:effectLst/>
                <a:latin typeface="Arial" panose="020B0604020202020204" pitchFamily="34" charset="0"/>
                <a:ea typeface="Times New Roman" panose="02020603050405020304" pitchFamily="18" charset="0"/>
                <a:cs typeface="Arial" panose="020B0604020202020204" pitchFamily="34" charset="0"/>
              </a:rPr>
              <a:t> which is single-stranded and </a:t>
            </a:r>
            <a:r>
              <a:rPr lang="en-US" sz="29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7249 nucleotides (</a:t>
            </a:r>
            <a:r>
              <a:rPr lang="en-US" sz="2900" b="1"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nt</a:t>
            </a:r>
            <a:r>
              <a:rPr lang="en-US" sz="29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2900" dirty="0">
                <a:effectLst/>
                <a:latin typeface="Arial" panose="020B0604020202020204" pitchFamily="34" charset="0"/>
                <a:ea typeface="Times New Roman" panose="02020603050405020304" pitchFamily="18" charset="0"/>
                <a:cs typeface="Arial" panose="020B0604020202020204" pitchFamily="34" charset="0"/>
              </a:rPr>
              <a:t>long</a:t>
            </a:r>
            <a:r>
              <a:rPr lang="en-US" sz="2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29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406401" y="623963"/>
            <a:ext cx="7096110" cy="630942"/>
          </a:xfrm>
          <a:prstGeom prst="rect">
            <a:avLst/>
          </a:prstGeom>
        </p:spPr>
        <p:txBody>
          <a:bodyPr wrap="none">
            <a:spAutoFit/>
          </a:bodyPr>
          <a:lstStyle/>
          <a:p>
            <a:r>
              <a:rPr lang="en-US" sz="35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Pioneering Work in DNA origami</a:t>
            </a:r>
            <a:endParaRPr lang="en-US" sz="35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8504FFC5-14A1-4F5B-BB36-F9651AA83FD2}"/>
              </a:ext>
            </a:extLst>
          </p:cNvPr>
          <p:cNvSpPr>
            <a:spLocks noGrp="1"/>
          </p:cNvSpPr>
          <p:nvPr>
            <p:ph type="dt" sz="half" idx="10"/>
          </p:nvPr>
        </p:nvSpPr>
        <p:spPr/>
        <p:txBody>
          <a:bodyPr/>
          <a:lstStyle/>
          <a:p>
            <a:fld id="{7D1B2CB8-BE98-4070-AB7D-A869A7A331AB}" type="datetime9">
              <a:rPr lang="en-US" smtClean="0"/>
              <a:t>9/12/25 1:09:02 PM</a:t>
            </a:fld>
            <a:endParaRPr lang="en-US"/>
          </a:p>
        </p:txBody>
      </p:sp>
      <p:sp>
        <p:nvSpPr>
          <p:cNvPr id="4" name="Slide Number Placeholder 3">
            <a:extLst>
              <a:ext uri="{FF2B5EF4-FFF2-40B4-BE49-F238E27FC236}">
                <a16:creationId xmlns:a16="http://schemas.microsoft.com/office/drawing/2014/main" id="{120B892F-9DD6-A6C8-E318-059DF4B7FE3D}"/>
              </a:ext>
            </a:extLst>
          </p:cNvPr>
          <p:cNvSpPr>
            <a:spLocks noGrp="1"/>
          </p:cNvSpPr>
          <p:nvPr>
            <p:ph type="sldNum" sz="quarter" idx="12"/>
          </p:nvPr>
        </p:nvSpPr>
        <p:spPr/>
        <p:txBody>
          <a:bodyPr/>
          <a:lstStyle/>
          <a:p>
            <a:fld id="{EBB48AF5-20A4-49A8-96B0-9A7BCF1A1011}" type="slidenum">
              <a:rPr lang="en-US" smtClean="0"/>
              <a:t>9</a:t>
            </a:fld>
            <a:endParaRPr lang="en-US"/>
          </a:p>
        </p:txBody>
      </p:sp>
    </p:spTree>
    <p:extLst>
      <p:ext uri="{BB962C8B-B14F-4D97-AF65-F5344CB8AC3E}">
        <p14:creationId xmlns:p14="http://schemas.microsoft.com/office/powerpoint/2010/main" val="10145134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2893</TotalTime>
  <Words>2508</Words>
  <Application>Microsoft Macintosh PowerPoint</Application>
  <PresentationFormat>Widescreen</PresentationFormat>
  <Paragraphs>317</Paragraphs>
  <Slides>31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Calibri</vt:lpstr>
      <vt:lpstr>Calibri Light</vt:lpstr>
      <vt:lpstr>Cambria Math</vt:lpstr>
      <vt:lpstr>Symbol</vt:lpstr>
      <vt:lpstr>Times New Roman</vt:lpstr>
      <vt:lpstr>Wingdings</vt:lpstr>
      <vt:lpstr>Office Theme</vt:lpstr>
      <vt:lpstr>USING DNA ORIGAMI TO ORGANIZE MATTER AT THE NANOSCALE </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George Amoako</dc:creator>
  <cp:lastModifiedBy>Ketevi Adikle Assamagan</cp:lastModifiedBy>
  <cp:revision>2</cp:revision>
  <dcterms:created xsi:type="dcterms:W3CDTF">2025-08-26T15:54:52Z</dcterms:created>
  <dcterms:modified xsi:type="dcterms:W3CDTF">2025-09-12T17:09:36Z</dcterms:modified>
</cp:coreProperties>
</file>