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1471" r:id="rId3"/>
    <p:sldId id="337" r:id="rId4"/>
    <p:sldId id="338" r:id="rId5"/>
    <p:sldId id="322" r:id="rId6"/>
    <p:sldId id="312" r:id="rId7"/>
    <p:sldId id="323" r:id="rId8"/>
    <p:sldId id="270" r:id="rId9"/>
    <p:sldId id="262" r:id="rId10"/>
    <p:sldId id="271" r:id="rId11"/>
    <p:sldId id="339" r:id="rId12"/>
    <p:sldId id="310" r:id="rId13"/>
    <p:sldId id="305" r:id="rId14"/>
    <p:sldId id="341" r:id="rId15"/>
    <p:sldId id="311" r:id="rId16"/>
    <p:sldId id="318" r:id="rId17"/>
    <p:sldId id="340" r:id="rId18"/>
    <p:sldId id="328" r:id="rId19"/>
    <p:sldId id="291" r:id="rId20"/>
    <p:sldId id="292" r:id="rId21"/>
    <p:sldId id="306" r:id="rId22"/>
    <p:sldId id="313" r:id="rId23"/>
    <p:sldId id="31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445E"/>
    <a:srgbClr val="7BD0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91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5:32.18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24575,'3'1'0,"0"-1"0,0 1 0,0 0 0,0 0 0,0 0 0,0 1 0,0-1 0,-1 1 0,1-1 0,0 1 0,-1 0 0,1 0 0,-1 0 0,0 0 0,0 0 0,0 1 0,0-1 0,0 1 0,0-1 0,1 5 0,23 22 0,3 0 0,-26-25 0,0 0 0,1 0 0,-1 0 0,1-1 0,0 1 0,0-1 0,0 0 0,0 0 0,9 4 0,-10-6 0,1 0 0,-1 0 0,1 1 0,-1-1 0,1 1 0,-1 0 0,0 0 0,0 0 0,0 0 0,0 1 0,3 2 0,-12-2-1365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4:49.92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4:51.08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37 0 24575,'-2'4'0,"0"0"0,0 0 0,0 1 0,1-1 0,0 0 0,0 1 0,0-1 0,0 5 0,1-8 0,-1 7-120,-5 17 373,0-24-568,-4-13-868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4:52.88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6 3 24575,'-1'0'0,"0"-1"0,-2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4:54.90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5:45.39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50 32 24575,'0'0'0,"1"0"0,-1 0 0,1 1 0,-1-1 0,1 0 0,-1 1 0,0-1 0,1 0 0,-1 1 0,0-1 0,1 0 0,-1 1 0,0-1 0,0 1 0,1-1 0,-1 1 0,0-1 0,0 1 0,0-1 0,0 1 0,1-1 0,-1 1 0,0-1 0,0 1 0,0-1 0,0 1 0,0-1 0,0 1 0,0-1 0,0 1 0,-1-1 0,1 1 0,0-1 0,0 1 0,0-1 0,-1 0 0,1 1 0,0-1 0,0 1 0,-1 0 0,-8 20 0,-9-7 0,-3 3 0,21-16 0,-1-1 0,1 1 0,-1 0 0,1-1 0,-1 1 0,1 0 0,-1 0 0,1-1 0,0 1 0,0 0 0,-1 0 0,1 0 0,0-1 0,0 1 0,0 0 0,0 0 0,0 0 0,0 0 0,0 0 0,0-1 0,0 1 0,0 0 0,0 0 0,1 0 0,-1-1 0,1 2 0,-1-2 0,0 1 0,1-1 0,-1 0 0,0 0 0,1 0 0,-1 0 0,0 0 0,0 0 0,1 0 0,-1 0 0,0 0 0,0 0 0,1 0 0,-1 0 0,0-1 0,1 1 0,-1 0 0,0 0 0,0 0 0,1 0 0,-1 0 0,0 0 0,0-1 0,1 1 0,-1 0 0,0 0 0,0 0 0,0-1 0,0 1 0,1 0 0,-1 0 0,0 0 0,0-1 0,0 1 0,0 0 0,0-1 0,0 1 0,1 0 0,-1 0 0,0-1 0,0 1 0,0 0 0,0-1 0,10-18 0,-8 15 0,7-6 0,0 0 0,1 1 0,0 0 0,0 1 0,1 0 0,0 1 0,0 0 0,1 1 0,15-7 0,-19 11 0,0 0 0,0 1 0,0 0 0,0 0 0,0 1 0,0 0 0,0 0 0,10 2 0,13 0 0,-29-2 0,1 0 0,-1 0 0,1 1 0,-1-1 0,1 1 0,-1 0 0,1-1 0,-1 1 0,0 0 0,0 0 0,1 1 0,-1-1 0,0 0 0,0 1 0,0-1 0,0 1 0,0 0 0,-1 0 0,1-1 0,0 1 0,-1 0 0,2 3 0,15 15 0,7-7 0,-22-11 0,0-1 0,1 0 0,-1 1 0,0 0 0,0-1 0,0 1 0,4 4 0,-1 0 0,6 7 0,1-1 0,1 1 0,0-2 0,19 12 0,-33-23 0,1 0 0,0 1 0,-1-1 0,1 0 0,0 1 0,-1-1 0,1 1 0,0-1 0,-1 1 0,1-1 0,-1 1 0,1 0 0,-1-1 0,1 1 0,-1 0 0,1-1 0,-1 1 0,0 0 0,1-1 0,-1 2 0,0-1 0,0-1 0,0 1 0,-1-1 0,1 0 0,0 1 0,0-1 0,0 1 0,-1-1 0,1 1 0,0-1 0,-1 1 0,1-1 0,0 0 0,-1 1 0,1-1 0,-1 0 0,1 1 0,-1-1 0,1 0 0,0 0 0,-1 0 0,0 1 0,-41 10 0,27-8 0,-11 5-1365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5:49.881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44 24575,'34'7'0,"-28"-5"0,0 0 0,0-1 0,0 1 0,0-1 0,7 0 0,6 1 0,0 0 0,-1 2 0,1 0 0,-1 1 0,0 1 0,24 11 0,6-4 0,-14-6 0,-22-4 0,1-1 0,-1-1 0,0 0 0,0 0 0,1-1 0,-1-1 0,0 0 0,24-6 0,-20 5 0,-14 1 0,1 1 0,0 0 0,0-1 0,-1 0 0,1 0 0,0 0 0,-1 0 0,1 0 0,-1 0 0,1-1 0,-1 1 0,0-1 0,1 1 0,2-5 0,-3 5 0,0-1 0,-1 0 0,0 0 0,1 0 0,-1 0 0,0 0 0,0 0 0,0 0 0,0 0 0,1-4 0,-2 4 0,1 0 0,-1 0 0,1-1 0,0 1 0,0 0 0,0 1 0,0-1 0,0 0 0,0 0 0,1 0 0,-1 1 0,1-1 0,-1 1 0,4-3 0,34-25 0,-75 17 0,33 12 0,-1 0 0,1 0 0,0 0 0,0 1 0,0-1 0,0 1 0,0 0 0,0 0 0,0 0 0,0 0 0,0 0 0,0 1 0,0-1 0,0 1 0,1 0 0,-5 3 0,-3 2 0,8-5 0,-1-1 0,0 1 0,0-1 0,0 0 0,1 0 0,-1 0 0,0-1 0,-6 2 0,7-2 0,0 0 0,0 0 0,0 0 0,0 1 0,0-1 0,0 1 0,0 0 0,0-1 0,0 1 0,1 0 0,-1 0 0,0 0 0,0 0 0,1 1 0,-1-1 0,1 0 0,-1 1 0,1-1 0,0 1 0,-1-1 0,1 1 0,-1 2 0,-1-1 0,0 0 0,0 0 0,-1 0 0,1 0 0,-1 0 0,0-1 0,0 0 0,0 1 0,0-1 0,0-1 0,0 1 0,-1-1 0,-8 2 0,-18 9 0,26-10 0,-1 0 0,1-1 0,0 0 0,-1 0 0,1 0 0,-11 0 0,-17 3 0,-86 22 0,118-26 0,0 0 0,0 1 0,0-1 0,1 0 0,-1 0 0,0 0 0,0 0 0,0 1 0,1-1 0,-1 0 0,0 1 0,0-1 0,1 0 0,-1 1 0,0-1 0,0 1 0,1-1 0,-1 1 0,1 0 0,-1-1 0,0 2 0,15 4 0,32-3 0,-18-2 0,-13-1 0,0 0 0,0-1 0,0 0 0,26-6 0,-7 5-1365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5:52.46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513 95 24575,'-27'-25'0,"-8"2"0,24 17 0,-10-6 0,13 7 0,0 0 0,0 1 0,0 0 0,-12-4 0,16 7 0,0 1 0,0-1 0,1 1 0,-1-1 0,0 1 0,0 1 0,0-1 0,1 0 0,-1 1 0,0 0 0,0 0 0,1 0 0,-1 0 0,-4 2 0,-96 42 0,99-43 0,1 0 0,-1 0 0,0-1 0,0 0 0,-1 0 0,1 0 0,0-1 0,-8 1 0,8-1 0,0 0 0,1 0 0,-1 0 0,0 1 0,1 0 0,-1 0 0,1 0 0,-1 0 0,1 1 0,0 0 0,-6 3 0,5-2 0,0-1 0,-1 1 0,1-1 0,0 0 0,-1-1 0,-9 3 0,9-3 0,0 0 0,1 1 0,-1-1 0,0 2 0,-7 3 0,78-57 0,-60 48 0,-1 1 0,1-1 0,-1 0 0,0-1 0,0 1 0,-1-1 0,1 1 0,5-9 0,-8 11 0,1 0 0,-1 0 0,0 0 0,1 0 0,-1 0 0,0 1 0,1-1 0,-1 0 0,1 1 0,-1-1 0,1 1 0,-1-1 0,1 1 0,-1 0 0,1 0 0,0 0 0,-1 0 0,1 0 0,-1 0 0,3 0 0,-2 1 0,-1-1 0,1 0 0,-1 0 0,1 0 0,-1 0 0,1 0 0,-1 0 0,1-1 0,-1 1 0,1 0 0,-1-1 0,1 0 0,-1 1 0,3-2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6:03.98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35 24575,'2'1'0,"-1"-1"0,0 0 0,0 1 0,1-1 0,-1 1 0,0-1 0,0 1 0,0 0 0,1-1 0,-1 1 0,0 0 0,0 0 0,0 0 0,0 0 0,0 0 0,-1 0 0,1 0 0,0 0 0,0 0 0,-1 0 0,1 1 0,0 1 0,1 0 0,-1 0 0,0 1 0,0-1 0,0 0 0,0 1 0,0-1 0,0 6 0,-2 24 0,1 51 0,0-84 0,0 0 0,0 1 0,0-1 0,0 0 0,0 0 0,-1 0 0,1 1 0,0-1 0,0 0 0,0 0 0,0 1 0,0-1 0,0 0 0,0 0 0,0 1 0,0-1 0,0 0 0,0 1 0,0-1 0,1 0 0,-1 0 0,0 0 0,0 1 0,0-1 0,0 0 0,0 0 0,0 1 0,0-1 0,1 0 0,-1 0 0,0 0 0,0 1 0,0-1 0,1 0 0,-1 0 0,0 0 0,0 0 0,0 0 0,1 0 0,-1 1 0,0-1 0,0 0 0,1 0 0,-1 0 0,0 0 0,0 0 0,1 0 0,-1 0 0,0 0 0,0 0 0,1 0 0,-1 0 0,0 0 0,0 0 0,1 0 0,-1 0 0,0 0 0,0-1 0,1 1 0,-1 0 0,0 0 0,8-15 0,-7-3 0,-2 0 0,-2-19 0,1 21 0,1 0 0,2-26 0,-1 41 0,0 0 0,0 0 0,0 0 0,0 0 0,0 0 0,0 0 0,1 0 0,-1 0 0,0 0 0,1 0 0,-1 0 0,1 0 0,-1 0 0,1 0 0,1-1 0,-2 1 0,1 1 0,-1 0 0,0 0 0,1 0 0,-1 0 0,0 0 0,1 0 0,-1 0 0,0 0 0,1 0 0,-1 0 0,0 0 0,1 0 0,-1 0 0,0 0 0,1 0 0,-1 0 0,0 0 0,1 0 0,-1 0 0,0 1 0,1-1 0,-1 0 0,0 0 0,1 0 0,-1 1 0,0-1 0,0 0 0,1 0 0,-1 1 0,2 1 0,-1-1 0,1 1 0,-1 0 0,0 0 0,1 0 0,-1 0 0,0 0 0,0 1 0,0-1 0,-1 0 0,1 0 0,0 5 0,-1-6 0,0-1 0,0 1 0,0 0 0,0-1 0,0 1 0,0 0 0,0-1 0,1 1 0,-1 0 0,0-1 0,0 1 0,0-1 0,1 1 0,-1 0 0,0-1 0,1 1 0,-1-1 0,0 1 0,1-1 0,-1 1 0,1-1 0,-1 1 0,1-1 0,-1 1 0,1-1 0,-1 0 0,1 1 0,0-1 0,0 1 0,0-1 0,0 0 0,1-1 0,-1 1 0,0 0 0,0 0 0,0-1 0,0 1 0,0-1 0,0 1 0,0-1 0,0 1 0,0-1 0,0 0 0,0 1 0,1-2 0,3-2 0,-1-1 0,1 1 0,-1-1 0,0 0 0,4-7 0,-5 4 0,10-18 0,-12 25 0,-1 1 0,1 0 0,-1-1 0,0 1 0,1-1 0,-1 1 0,1-1 0,-1 1 0,1 0 0,-1-1 0,1 1 0,-1 0 0,1 0 0,0-1 0,-1 1 0,1 0 0,-1 0 0,1 0 0,0 0 0,-1 0 0,1 0 0,-1 0 0,1 0 0,0 0 0,-1 0 0,1 0 0,-1 0 0,1 0 0,0 0 0,-1 1 0,1-1 0,-1 0 0,1 0 0,-1 1 0,1-1 0,-1 0 0,1 1 0,-1-1 0,1 0 0,-1 1 0,1-1 0,-1 1 0,1 0 0,0 1 0,0-1 0,0 0 0,-1 0 0,1 1 0,-1-1 0,1 0 0,-1 0 0,0 1 0,1-1 0,-1 1 0,0-1 0,0 0 0,0 1 0,0-1 0,0 3 0,-5 29 0,2-14 0,1-6 0,0 0 0,0-1 0,-1 0 0,-1 1 0,0-1 0,-1 0 0,0-1 0,0 1 0,-2-1 0,1 0 0,-9 10 0,14-17 0,0 0 0,0 1 0,0-1 0,1 0 0,-1 1 0,1-1 0,0 0 0,1 1 0,-1-1 0,1 0 0,1 7 0,1 6 0,1-2 0,-4-14 0,1 1 0,-1-1 0,1 1 0,-1-1 0,1 1 0,-1-1 0,0 1 0,0-1 0,0 1 0,0-1 0,0 1 0,-1 3 0,-1 22 0,2-22 0,0 1 0,-1-1 0,0 1 0,0-1 0,-2 7 0,3-11 0,0-1 0,0 0 0,0 0 0,0 1 0,0-1 0,0 0 0,0 0 0,-1 1 0,1-1 0,0 0 0,0 0 0,0 1 0,0-1 0,-1 0 0,1 0 0,0 0 0,0 0 0,-1 1 0,1-1 0,0 0 0,0 0 0,-1 0 0,1 0 0,0 0 0,0 0 0,-1 1 0,1-1 0,0 0 0,0 0 0,-1 0 0,1 0 0,0 0 0,-1 0 0,1 0 0,0 0 0,-1 0 0,-10-8 0,-3-13 0,8 11 0,-18-46 0,15 44-26,0-2 134,8 14-143,1 0 0,0-1-1,0 1 1,0 0 0,0-1 0,0 1-1,0 0 1,0-1 0,1 1-1,-1-1 1,0 1 0,0 0-1,0-1 1,0 1 0,0 0 0,0-1-1,1 1 1,-1 0 0,0-1-1,0 1 1,1 0 0,-1 0-1,0-1 1,0 1 0,1 0 0,-1 0-1,0-1 1,1 1 0,-1 0-1,0 0 1,0 0 0,1 0-1,-1 0 1,1-1 0,-1 1-1,0 0 1,1 0 0,-1 0 0,0 0-1,1 0 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6:05.60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24575,'4'1'0,"0"0"0,-1 0 0,1 1 0,0-1 0,-1 1 0,1 0 0,-1 0 0,1 0 0,-1 0 0,6 5 0,14 8 0,-21-14 0,1 0 0,-1-1 0,0 1 0,0 0 0,1 0 0,-1 0 0,0 1 0,0-1 0,0 0 0,0 1 0,-1-1 0,1 1 0,0 0 0,-1 0 0,1 0 0,-1-1 0,1 1 0,-1 0 0,0 1 0,0-1 0,0 0 0,0 0 0,0 0 0,-1 1 0,1-1 0,0 0 0,-1 1 0,0-1 0,0 1 0,0 2 0,1-1 0,-1-1 0,1 1 0,0-1 0,0 0 0,0 0 0,0 1 0,0-1 0,1 0 0,-1 0 0,1 0 0,4 5 0,-1 0 0,-4-6-85,-1 0 0,0 0-1,0 1 1,0-1 0,0 0-1,0 0 1,0 1 0,-1-1-1,1 0 1,-1 0 0,1 1-1,-1-1 1,0 0 0,0 0-1,-2 4 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6:08.65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1 152 24575,'1'-1'0,"1"1"0,-1 0 0,1 0 0,0-1 0,-1 1 0,1-1 0,-1 1 0,1-1 0,-1 0 0,1 1 0,-1-1 0,1 0 0,-1 0 0,0 0 0,1 0 0,-1 0 0,0 0 0,0-1 0,0 1 0,0 0 0,0-1 0,0 1 0,1-3 0,15-44 0,-3 8 0,-8 26-1,-5 12-97,-1 0 1,1 0-1,0 0 1,-1 0 0,1 0-1,0 0 1,0 1-1,0-1 1,0 0 0,1 1-1,-1-1 1,0 1-1,3-3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5:33.58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159 0 24575,'-4'1'0,"1"0"0,-1 0 0,1 0 0,-1 1 0,1-1 0,0 1 0,0 0 0,0 0 0,0 0 0,0 0 0,0 1 0,1-1 0,-1 1 0,1-1 0,0 1 0,-1 0 0,1 0 0,-1 3 0,-24 24 0,-48 14-1365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6:19.75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83 24575,'2'0'0,"-1"-1"0,1 1 0,0-1 0,-1 1 0,1-1 0,0 0 0,-1 0 0,1 1 0,-1-1 0,1 0 0,-1 0 0,0-1 0,3-1 0,-3 1 0,1 1 0,0-1 0,0 1 0,-1 0 0,1-1 0,0 1 0,0 0 0,0 0 0,0 0 0,0 1 0,3-2 0,6 1 0,0 1 0,-1 0 0,1 0 0,0 1 0,-1 1 0,1 0 0,0 0 0,-1 1 0,0 0 0,0 1 0,0 0 0,11 7 0,-18-10 0,1 0 0,0 1 0,0-1 0,0-1 0,0 1 0,8 0 0,-8-1 0,-1 0 0,1 1 0,0-1 0,0 1 0,-1 0 0,1 0 0,0 0 0,-1 0 0,5 3 0,-3-2 0,0 0 0,0 0 0,0 0 0,1-1 0,-1 0 0,1 0 0,9 0 0,22 6 0,-30-6 0,-1 1 0,1-1 0,0-1 0,0 0 0,11 0 0,-10 0 0,-15-1 0,1 0 0,0 0 0,0-1 0,-1 0 0,1 0 0,-6-3 0,4 2 0,0 0 0,0 1 0,0-1 0,-14-1 0,14 3 0,1-1 0,-1-1 0,1 1 0,-1-1 0,1 0 0,0-1 0,0 0 0,0 0 0,-8-7 0,-26-13 0,27 14 0,13 10 0,1 0 0,0 0 0,0 0 0,0 0 0,0-1 0,0 1 0,0 0 0,0 0 0,0 0 0,0 0 0,0-1 0,0 1 0,0 0 0,0 0 0,0 0 0,0 0 0,0-1 0,0 1 0,0 0 0,0 0 0,0 0 0,0-1 0,0 1 0,0 0 0,0 0 0,0 0 0,1 0 0,-1 0 0,0-1 0,0 1 0,0 0 0,0 0 0,0 0 0,0 0 0,1 0 0,-1 0 0,0-1 0,0 1 0,0 0 0,0 0 0,1 0 0,29-7 0,-13 4 0,-11 1 0,-1 0 0,1 0 0,-1 1 0,1 0 0,0 0 0,-1 1 0,1-1 0,0 1 0,0 1 0,0-1 0,-1 1 0,1 0 0,7 2 0,-13-3 0,0 0 0,0 0 0,0 0 0,-1 0 0,1 0 0,0 0 0,0 0 0,0 0 0,0 0 0,0 0 0,0 0 0,0 0 0,0 0 0,0 0 0,0 0 0,-1 0 0,1 0 0,0 0 0,0 0 0,0 0 0,0 0 0,0 0 0,0 0 0,0 0 0,0 0 0,0 0 0,0 0 0,0 0 0,0 0 0,0 0 0,-1 0 0,1 0 0,0 0 0,0 1 0,0-1 0,0 0 0,0 0 0,0 0 0,0 0 0,0 0 0,0 0 0,0 0 0,0 0 0,0 0 0,0 0 0,0 0 0,0 1 0,0-1 0,0 0 0,0 0 0,0 0 0,0 0 0,0 0 0,0 0 0,0 0 0,0 0 0,0 0 0,0 0 0,0 0 0,0 1 0,0-1 0,0 0 0,0 0 0,0 0 0,1 0 0,-1 0 0,0 0 0,0 0 0,-13 2 0,-13 0 0,-11-1 0,26 1 0,1-2 0,-1 0 0,1 0 0,-1 0 0,1-2 0,-21-4 0,27 4-1365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6:22.00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220 1 24575,'-3'0'0,"-1"1"0,1 0 0,0 0 0,0 0 0,0 1 0,0-1 0,1 1 0,-1-1 0,0 1 0,1 0 0,-1 0 0,-3 4 0,-18 11 0,12-12 0,0 1 0,1 0 0,0 1 0,0 0 0,0 1 0,1 0 0,-14 14 0,23-20-35,0-1 0,0 0 0,0 0 0,0 0 0,0 0 0,0 0 0,0 0 0,-1 0 0,1 0 0,0 0 0,-1-1 0,1 1 0,0-1 0,-1 1 0,1-1 0,-1 1 0,1-1 0,-1 0 0,1 1 0,0-1 0,-1 0 0,0 0 0,1 0 0,-1 0 0,1-1 0,0 1 0,-1 0 0,1 0 0,-1-1 0,1 1 0,-1-1 0,1 0 0,0 1 0,-1-1 0,1 0 0,0 0 0,0 0 0,-2-1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6:25.39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24575,'6'1'0,"0"0"0,-1 1 0,1 0 0,0 0 0,-1 0 0,1 1 0,-1 0 0,0 0 0,0 0 0,7 6 0,24 13 0,-28-19 0,1 0 0,0-1 0,14 2 0,3 1 0,-33-4-1365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6:26.82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0 116 24575,'0'1'0,"0"-1"0,1 0 0,-1 1 0,0-1 0,0 1 0,1-1 0,-1 1 0,0-1 0,1 0 0,-1 1 0,0-1 0,1 0 0,-1 1 0,1-1 0,-1 0 0,0 0 0,1 1 0,-1-1 0,1 0 0,-1 0 0,1 0 0,-1 0 0,1 1 0,-1-1 0,1 0 0,-1 0 0,1 0 0,-1 0 0,1 0 0,-1 0 0,1 0 0,-1 0 0,1-1 0,-1 1 0,1 0 0,-1 0 0,1-1 0,19-6 0,57-71 0,-69 66 0,-7 10 0,0 1 0,-1 0 0,1 0 0,0 0 0,0-1 0,0 1 0,0 0 0,0 0 0,0 0 0,0 0 0,1 1 0,-1-1 0,0 0 0,0 0 0,1 1 0,-1-1 0,0 1 0,1-1 0,1 0 0,9-5-1365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6:28.14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138 65 24575,'-4'-1'0,"-1"1"0,0-1 0,1 0 0,-1-1 0,0 1 0,1-1 0,0 0 0,-1 0 0,1 0 0,0 0 0,0-1 0,0 0 0,0 0 0,-4-4 0,3 3 0,1 0 0,-1 1 0,0-1 0,1 1 0,-1 0 0,-1 1 0,1-1 0,-8-1 0,-4 2-1365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6:29.89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194 0 24575,'-1'0'0,"0"0"0,0 0 0,0 1 0,0-1 0,0 0 0,0 1 0,0-1 0,0 0 0,0 1 0,0-1 0,0 1 0,1 0 0,-1-1 0,0 1 0,0 0 0,0-1 0,1 1 0,-1 0 0,0 0 0,1-1 0,-1 1 0,1 0 0,-1 0 0,1 0 0,-1 0 0,1 0 0,0 0 0,0 0 0,-1 0 0,1 0 0,0 0 0,0 0 0,0 0 0,0 0 0,0 0 0,0 0 0,0 0 0,1 2 0,-1 0 0,0 0 0,0 1 0,1-1 0,0 0 0,0 0 0,0 0 0,0 0 0,0 0 0,0 0 0,1 0 0,1 3 0,-3-6 0,0 0 0,0 1 0,0-1 0,0 0 0,0 0 0,0 1 0,0-1 0,0 0 0,0 1 0,0-1 0,0 0 0,0 1 0,0-1 0,0 0 0,0 0 0,-1 1 0,1-1 0,0 0 0,0 0 0,0 1 0,0-1 0,-1 0 0,1 0 0,0 0 0,0 1 0,-1-1 0,1 0 0,0 0 0,0 0 0,-1 0 0,1 1 0,0-1 0,-1 0 0,1 0 0,0 0 0,0 0 0,-1 0 0,1 0 0,0 0 0,-1 0 0,1 0 0,-1 0 0,-24 7 0,3 0 0,0 13 0,19-17 0,0 0 0,0 0 0,0 0 0,-1 0 0,1-1 0,-1 1 0,-5 2 0,8-5 0,-1 0 0,1 1 0,-1-1 0,0 0 0,1 0 0,-1 0 0,0 0 0,0 0 0,1 0 0,-1 0 0,1 0 0,-1-1 0,0 1 0,1-1 0,-1 1 0,1-1 0,-1 0 0,1 0 0,-1 0 0,1 1 0,-1-1 0,1 0 0,-2-2 0,-34-33-1365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6:32.11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24575,'6'1'0,"-1"-1"0,1 1 0,-1 0 0,1 0 0,-1 1 0,0 0 0,0 0 0,0 0 0,0 0 0,0 1 0,0 0 0,6 4 0,19 11 0,-23-15 0,3 2 0,0 0 0,-1 1 0,0-1 0,12 11 0,-21-16-22,0 0-1,0 0 1,0 0 0,1 1-1,-1-1 1,0 0 0,0 0-1,0 0 1,0 0-1,0 0 1,0 0 0,0 0-1,0 1 1,0-1 0,1 0-1,-1 0 1,0 0-1,0 0 1,0 0 0,0 0-1,0 1 1,0-1-1,0 0 1,0 0 0,0 0-1,0 0 1,0 0 0,0 1-1,0-1 1,0 0-1,0 0 1,0 0 0,0 0-1,-1 0 1,1 0 0,0 1-1,0-1 1,0 0-1,0 0 1,0 0 0,0 0-1,0 0 1,0 0-1,0 0 1,0 0 0,-1 1-1,1-1 1,0 0 0,0 0-1,0 0 1,0 0-1,0 0 1,0 0 0,-1 0-1,1 0 1,0 0-1,0 0 1,0 0 0,0 0-1,-1 0 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6:34.55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24575,'4'1'0,"-1"1"0,0-1 0,1 1 0,-1-1 0,0 1 0,0 0 0,0 0 0,5 5 0,7 5 0,18 4 0,-24-12 0,1 0 0,-1 1 0,-1 0 0,1 1 0,14 12 0,-12-10-1365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6:36.94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184 1 24575,'-5'1'0,"0"0"0,0 0 0,-1 0 0,1 1 0,0 0 0,0 0 0,1 0 0,-1 1 0,0 0 0,1 0 0,-5 3 0,-46 42 0,23-27 0,28-19 0,-1 0 0,1 1 0,0-1 0,0 1 0,0 0 0,-5 5 0,10-7 0,-1 0 0,1-1 0,0 1 0,-1 0 0,1-1 0,0 1 0,-1 0 0,1-1 0,0 1 0,0-1 0,0 1 0,-1-1 0,1 0 0,0 1 0,0-1 0,0 0 0,0 0 0,0 1 0,0-1 0,-1 0 0,1 0 0,0 0 0,1 0 0,28 4 0,-29-4 0,0 0 0,0-1 0,0 1 0,0 0 0,0-1 0,0 0 0,0 1 0,0-1 0,0 1 0,0-1 0,-1 0 0,1 0 0,0 1 0,-1-1 0,1 0 0,0 0 0,-1 0 0,1 0 0,-1 0 0,1 0 0,-1 0 0,0 0 0,1 0 0,-1-1 0,9-14 0,-7 11-1365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6:38.60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66 24575,'11'0'0,"-7"1"0,-1-1 0,1 1 0,-1-1 0,1 0 0,-1-1 0,1 1 0,-1-1 0,0 1 0,1-1 0,-1 0 0,1 0 0,-1-1 0,0 1 0,0 0 0,0-1 0,0 0 0,0 0 0,0 0 0,4-4 0,38-38-1365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5:37.00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24575,'1'4'0,"-1"0"0,1-1 0,0 1 0,0 0 0,0-1 0,0 1 0,1-1 0,0 1 0,-1-1 0,1 0 0,1 0 0,-1 1 0,0-2 0,1 1 0,-1 0 0,1 0 0,0-1 0,0 1 0,0-1 0,0 0 0,0 0 0,5 2 0,21 19 0,-4 4 0,12 11 0,-35-36 0,0-1 0,0 1 0,0-1 0,0 0 0,0 0 0,0 0 0,0 0 0,0 0 0,1 0 0,-1 0 0,0-1 0,1 1 0,-1-1 0,0 0 0,1 0 0,-1 0 0,0 0 0,1 0 0,-1 0 0,1 0 0,-1-1 0,0 1 0,1-1 0,-1 0 0,0 0 0,3-1 0,73-32 0,-14-6 0,-2 2 0,-47 32 0,-17 11 0,-26 18 0,19-15 0,-5 1 0,0 1 0,-1-2 0,-27 13 0,29-15 0,-4 2 0,12-4 0,-1-2 0,0 1 0,0-1 0,0 1 0,-7 0 0,5 0 0,-1-1 0,1 1 0,1 1 0,-15 7 0,-23 10 0,45-22 2,-1 1 0,1 0 0,-1 0 0,1 0 0,-1-1 0,1 1 0,-1 0 0,1-1 0,0 1 0,-1 0 0,1-1 0,0 1 0,-1 0 0,1-1 0,0 1 0,-1-1 0,1 1 0,0-1 0,-1 1 0,1-1 0,0 1 0,0-1 0,0 1 0,0-1 0,0 1 0,-1-1 0,1 1 0,0-1 0,0 1 0,0-1 0,0 1 0,1-1 0,-1 1 0,0-1 0,0 0 0,0-28-507,1 24-427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6:40.26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133 53 24575,'-4'0'0,"0"-1"0,0 0 0,1 0 0,-1-1 0,0 1 0,1-1 0,-1 0 0,1 0 0,0 0 0,0 0 0,0 0 0,-5-5 0,5 4 0,0 0 0,-1 1 0,1-1 0,-1 1 0,0 0 0,1 0 0,-1 0 0,0 0 0,-7-1 0,-28 0-1365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8:00.57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14 24575,'0'-1'0,"3"0"0,0 0 0,0-1 0,1-1 0,0 0 0,0 1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5:56.77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80 1 24575,'-1'9'0,"0"0"0,0 0 0,-1 0 0,0-1 0,-5 13 0,4-11 0,0 0 0,0 0 0,-1 17 0,-7 31 0,11-50 0,0-1 0,-1 1 0,0 0 0,0-1 0,0 1 0,-1-1 0,0 1 0,0-1 0,-5 8 0,3-4 0,1 0 0,-1-1 0,2 1 0,0 1 0,-2 13 0,4-24 0,-2 14 0,-1 34 0,3-46 0,0 0 0,1-1 0,-1 1 0,1-1 0,0 1 0,-1-1 0,1 1 0,0-1 0,1 0 0,-1 1 0,0-1 0,1 0 0,-1 0 0,1 0 0,0 0 0,2 2 0,-3-2 0,1-1 0,-1 1 0,-1-1 0,1 1 0,0-1 0,0 1 0,-1 0 0,1-1 0,0 1 0,-1 0 0,0 0 0,1 3 0,-1-3 0,1 1 0,-1-1 0,1 0 0,-1 1 0,1-1 0,0 0 0,0 1 0,0-1 0,2 3 0,13 24 0,-14-26 0,-1 1 0,1 0 0,0-1 0,0 1 0,0-1 0,0 0 0,1 0 0,4 5 0,-10-11 0,0 0 0,1 0 0,-1 0 0,1 0 0,0-1 0,0 1 0,0-1 0,0 1 0,1-1 0,-1 0 0,1 0 0,0 0 0,0 0 0,0 1 0,0-8 0,-7-26 0,-4 16 0,10 18 0,0 0 0,1 0 0,-1 0 0,0 0 0,1 0 0,0 0 0,-2-7 0,3 9 0,0 1 0,-1-1 0,1 0 0,0 0 0,0 0 0,-1 0 0,1 1 0,0-1 0,0 0 0,0 0 0,0 0 0,0 0 0,0 0 0,1 0 0,-1 1 0,0-1 0,0 0 0,1 0 0,-1-1 0,2 2 0,-1 0 0,1 0 0,-1 0 0,1 0 0,0 0 0,-1 1 0,1-1 0,-1 0 0,1 1 0,-1-1 0,0 1 0,1-1 0,1 2 0,1 0 0,0-1 0,0 1 0,-1 0 0,1 0 0,0 0 0,-1 1 0,0-1 0,0 1 0,0 0 0,0 0 0,0 0 0,0 0 0,-1 0 0,4 5 0,-5-5 0,0-1 0,0 0 0,0 1 0,0-1 0,-1 1 0,1-1 0,-1 1 0,1 0 0,-1-1 0,0 1 0,0-1 0,0 1 0,0 0 0,-1-1 0,1 1 0,-1-1 0,1 1 0,-1-1 0,0 1 0,0-1 0,0 1 0,0-1 0,-3 3 0,-24 32 0,26-35-65,-18 18 258,19-19-227,1-1 1,-1 0-1,1 1 0,-1-1 0,1 0 0,-1 0 0,1 1 0,-1-1 0,0 0 0,1 0 0,-1 0 0,0 0 0,1 0 0,-1 0 0,0 0 0,1 0 0,-1 0 0,1 0 1,-1 0-1,0 0 0,1-1 0,-1 1 0,1 0 0,-1 0 0,0-1 0,1 1 0,-1 0 0,1-1 0,-1 1 0,1 0 0,-1-1 0,1 1 0,-1-1 0,1 1 0,0-1 1,-1 1-1,1-1 0,0 1 0,-1-1 0,1 1 0,0-1 0,0 0 0,-1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5:59.00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37 0 24575,'5'75'0,"-5"-73"0,0 0 0,1 1 0,-1-1 0,1 1 0,0-1 0,0 0 0,0 0 0,0 1 0,0-1 0,0 0 0,1 0 0,-1 0 0,1 0 0,-1 0 0,1-1 0,0 1 0,-1 0 0,5 2 0,-3-2 0,0 0 0,-1 1 0,1-1 0,-1 1 0,0 0 0,0-1 0,0 1 0,0 0 0,2 5 0,-1-2 0,-1 0 0,0 0 0,0 0 0,-1 0 0,0 1 0,0-1 0,0 0 0,-1 0 0,0 1 0,0-1 0,0 0 0,-1 1 0,0-1 0,0 0 0,-1 0 0,0 1 0,0-1 0,-5 9 0,-37 94 0,28-86 0,13-20 0,0 0 0,1 0 0,-1 1 0,1-1 0,-1 1 0,1-1 0,1 1 0,-1 0 0,0 0 0,1 0 0,0 0 0,0 0 0,-1 7 0,29-56 0,-19 35 0,12-20 0,-19 29 0,0-1 0,0 1 0,0-1 0,-1 1 0,1-1 0,-1 0 0,1 1 0,-1-1 0,1 1 0,-1-1 0,0 0 0,0 1 0,0-1 0,0 0 0,0 1 0,-1-4 0,-12-8-1365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8:05.16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8:06.25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5:42.70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50 3 24575,'-11'1'0,"8"-1"0,0 1 0,0-1 0,-1 0 0,1 0 0,0 0 0,0 0 0,0-1 0,0 1 0,0-1 0,-4-1 0,33 5 0,-23-1 0,0 0 0,0-1 0,0 1 0,0-1 0,1 1 0,-1-1 0,0 0 0,1 0 0,-1-1 0,1 1 0,-1-1 0,7 0 0,1 1 0,27 10 0,-33-9 0,0-1 0,0 1 0,0 0 0,0-1 0,0 0 0,0-1 0,6 1 0,-3-1 0,3 0 0,0 0 0,0 0 0,15 3 0,-23-2 0,1 0 0,0 0 0,-1 0 0,1 1 0,-1-1 0,0 1 0,1 0 0,-1 0 0,0 0 0,0 0 0,0 1 0,-1-1 0,6 6 0,33 18 0,-40-25 0,-1-1 0,1 0 0,-1 1 0,0-1 0,1 1 0,-1-1 0,0 1 0,1-1 0,-1 1 0,0-1 0,0 0 0,1 1 0,-1 0 0,0-1 0,0 1 0,0-1 0,0 1 0,0-1 0,0 1 0,1-1 0,-1 1 0,0-1 0,-1 1 0,1 0 0,0-1 0,0 1 0,0-1 0,0 1 0,0-1 0,-1 1 0,-15 8 0,11-8 0,0-1 0,0 1 0,0-1 0,1 0 0,-1 0 0,0 0 0,-5-2 0,8 2 0,0-1 0,1 1 0,-1-1 0,1 1 0,-1-1 0,0 0 0,1 0 0,0 0 0,-1 0 0,1 0 0,-1 0 0,1 0 0,0 0 0,0 0 0,0-1 0,0 1 0,0 0 0,-1-2 0,2 2 0,-1 1 0,1-1 0,0 1 0,0-1 0,0 1 0,0 0 0,0-1 0,0 1 0,0-1 0,0 1 0,0 0 0,0-1 0,0 1 0,0-1 0,0 1 0,1-1 0,-1 1 0,0 0 0,0-1 0,0 1 0,1 0 0,-1-1 0,0 1 0,0-1 0,1 1 0,17-7 0,7 4 0,0 1 0,37 2 0,-35 0 0,37-3 0,-44 1 0,-13 1 0,-1-1 0,0 0 0,1 0 0,-1-1 0,0 1 0,0-1 0,0-1 0,0 1 0,-1-1 0,0 0 0,10-9 0,23-15 0,-30 23 0,-15 10 0,-14 7 0,-42 11 0,6 9 0,37-17 0,19-14 0,-1 1 0,1-1 0,-1 0 0,1 1 0,-1-1 0,1 0 0,-1 0 0,0 0 0,1 0 0,-1 0 0,0 0 0,0-1 0,0 1 0,-3 0 0,-27 15-1365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4:37.80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4:41.83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4:31.56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30 2 24575,'1'0'0,"0"0"0,0 0 0,0 1 0,0-1 0,0 1 0,0-1 0,0 0 0,0 1 0,0 0 0,0-1 0,0 1 0,0 0 0,-1-1 0,1 1 0,0 0 0,0 0 0,-1 0 0,1-1 0,-1 1 0,1 0 0,-1 0 0,1 0 0,-1 0 0,1 0 0,-1 0 0,0 0 0,0 0 0,1 0 0,-1 0 0,0 0 0,0 1 0,0 0 0,1 41 0,-2-34 0,1-6 0,-1 1 0,0 0 0,0 0 0,0 0 0,0-1 0,-1 1 0,1-1 0,-1 1 0,0-1 0,-4 6 0,4-5 0,-1 0 0,1 0 0,0 0 0,0 0 0,0 1 0,0-1 0,-1 6 0,-3 19 0,4-22 0,0 0 0,1 1 0,0-1 0,-1 13 0,2 29 0,1 36 0,-1-85 0,0 0 0,-1 1 0,1-1 0,0 1 0,0-1 0,0 0 0,0 1 0,0-1 0,0 0 0,0 1 0,0-1 0,0 1 0,0-1 0,0 0 0,0 1 0,0-1 0,1 0 0,-1 1 0,0-1 0,0 1 0,0-1 0,0 0 0,1 1 0,-1-1 0,0 0 0,0 0 0,1 1 0,-1-1 0,0 0 0,0 1 0,1-1 0,-1 0 0,0 0 0,1 0 0,-1 1 0,0-1 0,1 0 0,-1 0 0,0 0 0,1 0 0,-1 0 0,1 0 0,-1 0 0,0 0 0,1 0 0,-1 0 0,0 0 0,1 0 0,-1 0 0,1 0 0,-1 0 0,0 0 0,1 0 0,-1 0 0,0 0 0,1 0 0,-1-1 0,0 1 0,1 0 0,-1 0 0,0-1 0,1 1 0,0-1 0,0 0 0,0 0 0,0 0 0,1-1 0,-1 1 0,0-1 0,0 1 0,0-1 0,0 1 0,-1-1 0,1 0 0,0 1 0,-1-1 0,1-2 0,-1-1 0,1 0 0,-2 1 0,1-1 0,0 0 0,-1 1 0,0-1 0,0 0 0,-3-5 0,-2-14 0,3 1 0,2-1 0,0 1 0,3-28 0,0-4 0,-2 54 0,0 0 0,0 0 0,0 0 0,0-1 0,0 1 0,0 0 0,0 0 0,0 0 0,1 0 0,-1 0 0,0 0 0,1 0 0,-1 0 0,1 0 0,-1 0 0,1 0 0,-1 0 0,1 0 0,0 0 0,1-1 0,-2 2 0,1-1 0,0 1 0,-1 0 0,1 0 0,0 0 0,-1 0 0,1 0 0,0 0 0,-1 0 0,1 0 0,0 0 0,0 0 0,-1 0 0,1 0 0,0 0 0,-1 1 0,1-1 0,-1 0 0,1 0 0,0 1 0,-1-1 0,1 0 0,-1 1 0,2 0 0,0 0 0,0 1 0,0 0 0,0 0 0,0 0 0,0 0 0,-1 0 0,1 0 0,-1 1 0,1-1 0,-1 0 0,0 1 0,0-1 0,0 1 0,0 0 0,0-1 0,0 5 0,-2 22 0,0-23 0,0-1 0,1 1 0,0 0 0,0-1 0,0 1 0,1 0 0,2 8 0,-3-14 0,0 0 0,0 0 0,0 0 0,0-1 0,0 1 0,1 0 0,-1 0 0,0 0 0,0 0 0,0 0 0,0-1 0,0 1 0,1 0 0,-1 0 0,0 0 0,0 0 0,0 0 0,0 0 0,1 0 0,-1 0 0,0 0 0,0 0 0,0 0 0,1 0 0,-1-1 0,0 1 0,0 0 0,0 1 0,1-1 0,-1 0 0,0 0 0,0 0 0,0 0 0,1 0 0,-1 0 0,0 0 0,0 0 0,0 0 0,0 0 0,1 0 0,-1 0 0,0 1 0,0-1 0,0 0 0,0 0 0,0 0 0,1 1 0,0-22 0,-8-7 0,4 18 0,1-1 0,0 1 0,0-1 0,0-17 0,9-71-1365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4:34.43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4-17T15:34:49.18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510D7-01F3-4368-96B3-3A76B12CABB0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80B27-E8AE-4B70-816B-F41397FE21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768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C5CD0C-1D55-479C-BB47-62EC7084E84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613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1E12AD-8EAB-0B4A-AEAC-3EA6198908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2453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1c3a96eaad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1c3a96eaad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31aeec6960e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31aeec6960e_0_1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31aeec6960e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31aeec6960e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580B27-E8AE-4B70-816B-F41397FE215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896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7562C-0E83-5FB4-4067-96E0FE18D1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2D1532-CF47-C9E5-C198-287FE14995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216604-6A40-04FF-1DEF-5E56F4EFE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9BB1A-7C41-4400-BFD5-79FB1D49CFE6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261891-4DC0-C0D3-6D9B-4A0024803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9E39B-1D09-29C0-7618-441AA1FDC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48B0-92A0-4402-8EF7-93D8BB195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00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3F4BE-227C-5EE1-FA4C-8B53D26A9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54B8D7-87FD-1FE9-95AD-239E075F03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E9B5C3-D323-B50F-7F9D-544A686AB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10B3-60AD-4077-8B81-5818CADD3AA4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9E701-FB58-94AC-CA6B-F7A55C8CC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B0D5C-093C-9F91-3EDC-C380C4E92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48B0-92A0-4402-8EF7-93D8BB195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16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27FF0E-8672-3D1D-D505-3793ADF747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1CAE0D-2ADF-B921-E82B-A9F53C5895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279B4-3F80-5807-04D6-0B0D3717D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729D-CE75-48BC-895D-63D8392EC6EB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735D0-2E91-A982-023B-0E448B2D7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39B67-F39E-FE61-5858-80702BCFA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48B0-92A0-4402-8EF7-93D8BB195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86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78303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29EAE-8268-A524-65DB-6097B6CC8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B0B8A-C1C6-46EE-A337-FE79923F52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217BD-C1EA-333E-DB69-3A76A155C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4D79B-4AEF-4297-8E4C-F5A3BAA44B3E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8C9B9-D7FA-543A-F1EB-8800B58B5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16E6F-5A1F-8DDB-2F5E-4D3A9D036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48B0-92A0-4402-8EF7-93D8BB195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383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552C8-6DB3-B627-44B8-323E8091C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58AB3-D356-99F1-D7E0-3DE883F9B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89F02-6AD6-F3B4-8463-ECCC14998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63C0-7D20-40CF-8018-BC83627D1B1C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AAFB2-907E-60BA-639B-11F26260F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80D9D-0E9B-A27D-7D34-882A3CFB5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48B0-92A0-4402-8EF7-93D8BB195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56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A260E-994F-4375-F3AC-E6932B385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9A9C9-A126-77FC-2F82-32F5B429D6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3C89B0-7BED-6CA9-FD7D-9E08641037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CBDA59-DD7C-27D8-EE80-059401B0C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4B60A-559D-41E4-A2DE-7E28FD1B9AC6}" type="datetime1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C9426-B3A4-06FB-21C8-4E002CFD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AD1A27-8E41-91AD-9E25-1DC6F9B25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48B0-92A0-4402-8EF7-93D8BB195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620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1616F-FD90-88B3-6AC3-4B1DA7B09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4A1710-33FC-DD0C-AF87-635D317AD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19CC88-001F-6D74-1746-B642299731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9B44B9-6929-FFA4-27A4-5BBE418602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240A1F-0A62-3A7C-877F-FA5B260B2D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D6CDD1-1C4C-C1C1-385A-2395925F6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09267-DC9E-47D1-8830-9E69A607D5E9}" type="datetime1">
              <a:rPr lang="en-US" smtClean="0"/>
              <a:t>6/9/2025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71EA31-7927-E721-BE41-5D975FD46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9DA891-3E45-C349-5B7B-8478B1B9B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48B0-92A0-4402-8EF7-93D8BB195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046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3A250-5C15-8AD5-96C1-AA21DD484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4AA964-3634-DD38-26FA-70CAC81FC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5DE42-052D-45EC-93F9-7B69C3FF26AB}" type="datetime1">
              <a:rPr lang="en-US" smtClean="0"/>
              <a:t>6/9/2025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0F2C1C-EFB6-EF70-0278-D3A499069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A39EE5-0E14-863B-2CAB-5B8ED814E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48B0-92A0-4402-8EF7-93D8BB195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198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99634E-DD89-0E21-6F52-24F6067B3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FE8DE-B00E-4A91-99A5-212D9356DAF9}" type="datetime1">
              <a:rPr lang="en-US" smtClean="0"/>
              <a:t>6/9/2025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7FE511-3E0D-0D7C-E9EE-F0CF437AC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E71EA-BE5B-9D43-8A3E-5F1FBFEDE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48B0-92A0-4402-8EF7-93D8BB195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177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E0261-2EE6-5B5B-7F16-FB1D94DA2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8C486-5EC0-06DD-38A3-E195EB70C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550BC0-A281-D4CA-52C8-4176A8FC4F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D01E54-4686-3556-231C-3016EA258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5D6F-AB72-4324-B851-21B91D825A8A}" type="datetime1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C0ABD4-C529-2650-EC9F-AF7DF1277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8BC5C1-CD41-69B2-5E5B-40443A5A2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48B0-92A0-4402-8EF7-93D8BB195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773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E4253-A53F-CDE3-17B6-5B60C730C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C54FAE-943B-73AE-609B-E5FC1B58DC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0246E3-A017-37FA-A304-3931346346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3648B-22A3-4913-10F7-7EBB3221F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D8A8-A5E2-4FBA-B72E-7F6BF8F920F7}" type="datetime1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3A855-2872-F34B-0473-0C99334B0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2CB1D4-FBD6-4D51-1EDF-0FA99C0E4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48B0-92A0-4402-8EF7-93D8BB195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500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8A162E-7A44-968F-ADDC-B476F3AE8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671563-93BA-4F6A-1CA7-B491B139B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88AA8C-BB97-3E66-3101-7AA85C7FD1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E7BDE1-F283-4F67-A7AE-F012FCCFA0E0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2C6CA-24B7-E849-3E68-8F54F36DDE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7C29B-D25A-B3DA-756E-6F49FD69A6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A548B0-92A0-4402-8EF7-93D8BB195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27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image" Target="NULL"/><Relationship Id="rId42" Type="http://schemas.openxmlformats.org/officeDocument/2006/relationships/customXml" Target="../ink/ink15.xml"/><Relationship Id="rId47" Type="http://schemas.openxmlformats.org/officeDocument/2006/relationships/image" Target="NULL"/><Relationship Id="rId63" Type="http://schemas.openxmlformats.org/officeDocument/2006/relationships/image" Target="NULL"/><Relationship Id="rId68" Type="http://schemas.openxmlformats.org/officeDocument/2006/relationships/customXml" Target="../ink/ink28.xml"/><Relationship Id="rId2" Type="http://schemas.openxmlformats.org/officeDocument/2006/relationships/notesSlide" Target="../notesSlides/notesSlide1.xml"/><Relationship Id="rId29" Type="http://schemas.openxmlformats.org/officeDocument/2006/relationships/image" Target="../media/image5.png"/><Relationship Id="rId24" Type="http://schemas.openxmlformats.org/officeDocument/2006/relationships/image" Target="NULL"/><Relationship Id="rId32" Type="http://schemas.openxmlformats.org/officeDocument/2006/relationships/customXml" Target="../ink/ink6.xml"/><Relationship Id="rId11" Type="http://schemas.openxmlformats.org/officeDocument/2006/relationships/image" Target="NULL"/><Relationship Id="rId37" Type="http://schemas.openxmlformats.org/officeDocument/2006/relationships/customXml" Target="../ink/ink11.xml"/><Relationship Id="rId40" Type="http://schemas.openxmlformats.org/officeDocument/2006/relationships/customXml" Target="../ink/ink14.xml"/><Relationship Id="rId45" Type="http://schemas.openxmlformats.org/officeDocument/2006/relationships/image" Target="../media/image14.png"/><Relationship Id="rId53" Type="http://schemas.openxmlformats.org/officeDocument/2006/relationships/image" Target="../media/image18.png"/><Relationship Id="rId58" Type="http://schemas.openxmlformats.org/officeDocument/2006/relationships/customXml" Target="../ink/ink23.xml"/><Relationship Id="rId66" Type="http://schemas.openxmlformats.org/officeDocument/2006/relationships/customXml" Target="../ink/ink27.xml"/><Relationship Id="rId74" Type="http://schemas.openxmlformats.org/officeDocument/2006/relationships/customXml" Target="../ink/ink31.xml"/><Relationship Id="rId79" Type="http://schemas.openxmlformats.org/officeDocument/2006/relationships/image" Target="NULL"/><Relationship Id="rId5" Type="http://schemas.openxmlformats.org/officeDocument/2006/relationships/image" Target="../media/image3.png"/><Relationship Id="rId61" Type="http://schemas.openxmlformats.org/officeDocument/2006/relationships/image" Target="NULL"/><Relationship Id="rId82" Type="http://schemas.openxmlformats.org/officeDocument/2006/relationships/image" Target="../media/image32.png"/><Relationship Id="rId19" Type="http://schemas.openxmlformats.org/officeDocument/2006/relationships/image" Target="NULL"/><Relationship Id="rId22" Type="http://schemas.openxmlformats.org/officeDocument/2006/relationships/image" Target="NULL"/><Relationship Id="rId27" Type="http://schemas.openxmlformats.org/officeDocument/2006/relationships/customXml" Target="../ink/ink4.xml"/><Relationship Id="rId30" Type="http://schemas.openxmlformats.org/officeDocument/2006/relationships/customXml" Target="../ink/ink5.xml"/><Relationship Id="rId35" Type="http://schemas.openxmlformats.org/officeDocument/2006/relationships/customXml" Target="../ink/ink9.xml"/><Relationship Id="rId14" Type="http://schemas.openxmlformats.org/officeDocument/2006/relationships/image" Target="NULL"/><Relationship Id="rId43" Type="http://schemas.openxmlformats.org/officeDocument/2006/relationships/image" Target="../media/image13.png"/><Relationship Id="rId48" Type="http://schemas.openxmlformats.org/officeDocument/2006/relationships/customXml" Target="../ink/ink18.xml"/><Relationship Id="rId56" Type="http://schemas.openxmlformats.org/officeDocument/2006/relationships/customXml" Target="../ink/ink22.xml"/><Relationship Id="rId64" Type="http://schemas.openxmlformats.org/officeDocument/2006/relationships/customXml" Target="../ink/ink26.xml"/><Relationship Id="rId69" Type="http://schemas.openxmlformats.org/officeDocument/2006/relationships/image" Target="NULL"/><Relationship Id="rId77" Type="http://schemas.openxmlformats.org/officeDocument/2006/relationships/image" Target="NULL"/><Relationship Id="rId8" Type="http://schemas.openxmlformats.org/officeDocument/2006/relationships/image" Target="NULL"/><Relationship Id="rId51" Type="http://schemas.openxmlformats.org/officeDocument/2006/relationships/image" Target="NULL"/><Relationship Id="rId72" Type="http://schemas.openxmlformats.org/officeDocument/2006/relationships/customXml" Target="../ink/ink30.xml"/><Relationship Id="rId80" Type="http://schemas.openxmlformats.org/officeDocument/2006/relationships/customXml" Target="../ink/ink34.xml"/><Relationship Id="rId3" Type="http://schemas.openxmlformats.org/officeDocument/2006/relationships/image" Target="../media/image1.png"/><Relationship Id="rId25" Type="http://schemas.openxmlformats.org/officeDocument/2006/relationships/customXml" Target="../ink/ink3.xml"/><Relationship Id="rId33" Type="http://schemas.openxmlformats.org/officeDocument/2006/relationships/customXml" Target="../ink/ink7.xml"/><Relationship Id="rId17" Type="http://schemas.openxmlformats.org/officeDocument/2006/relationships/image" Target="NULL"/><Relationship Id="rId38" Type="http://schemas.openxmlformats.org/officeDocument/2006/relationships/customXml" Target="../ink/ink12.xml"/><Relationship Id="rId46" Type="http://schemas.openxmlformats.org/officeDocument/2006/relationships/customXml" Target="../ink/ink17.xml"/><Relationship Id="rId59" Type="http://schemas.openxmlformats.org/officeDocument/2006/relationships/image" Target="NULL"/><Relationship Id="rId67" Type="http://schemas.openxmlformats.org/officeDocument/2006/relationships/image" Target="NULL"/><Relationship Id="rId41" Type="http://schemas.openxmlformats.org/officeDocument/2006/relationships/image" Target="../media/image12.png"/><Relationship Id="rId54" Type="http://schemas.openxmlformats.org/officeDocument/2006/relationships/customXml" Target="../ink/ink21.xml"/><Relationship Id="rId62" Type="http://schemas.openxmlformats.org/officeDocument/2006/relationships/customXml" Target="../ink/ink25.xml"/><Relationship Id="rId70" Type="http://schemas.openxmlformats.org/officeDocument/2006/relationships/customXml" Target="../ink/ink29.xml"/><Relationship Id="rId75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23" Type="http://schemas.openxmlformats.org/officeDocument/2006/relationships/customXml" Target="../ink/ink2.xml"/><Relationship Id="rId28" Type="http://schemas.openxmlformats.org/officeDocument/2006/relationships/image" Target="NULL"/><Relationship Id="rId36" Type="http://schemas.openxmlformats.org/officeDocument/2006/relationships/customXml" Target="../ink/ink10.xml"/><Relationship Id="rId49" Type="http://schemas.openxmlformats.org/officeDocument/2006/relationships/image" Target="NULL"/><Relationship Id="rId57" Type="http://schemas.openxmlformats.org/officeDocument/2006/relationships/image" Target="../media/image20.png"/><Relationship Id="rId31" Type="http://schemas.openxmlformats.org/officeDocument/2006/relationships/image" Target="../media/image6.png"/><Relationship Id="rId44" Type="http://schemas.openxmlformats.org/officeDocument/2006/relationships/customXml" Target="../ink/ink16.xml"/><Relationship Id="rId52" Type="http://schemas.openxmlformats.org/officeDocument/2006/relationships/customXml" Target="../ink/ink20.xml"/><Relationship Id="rId60" Type="http://schemas.openxmlformats.org/officeDocument/2006/relationships/customXml" Target="../ink/ink24.xml"/><Relationship Id="rId65" Type="http://schemas.openxmlformats.org/officeDocument/2006/relationships/image" Target="NULL"/><Relationship Id="rId73" Type="http://schemas.openxmlformats.org/officeDocument/2006/relationships/image" Target="NULL"/><Relationship Id="rId78" Type="http://schemas.openxmlformats.org/officeDocument/2006/relationships/customXml" Target="../ink/ink33.xml"/><Relationship Id="rId81" Type="http://schemas.openxmlformats.org/officeDocument/2006/relationships/customXml" Target="../ink/ink35.xml"/><Relationship Id="rId4" Type="http://schemas.openxmlformats.org/officeDocument/2006/relationships/image" Target="../media/image2.png"/><Relationship Id="rId39" Type="http://schemas.openxmlformats.org/officeDocument/2006/relationships/customXml" Target="../ink/ink13.xml"/><Relationship Id="rId34" Type="http://schemas.openxmlformats.org/officeDocument/2006/relationships/customXml" Target="../ink/ink8.xml"/><Relationship Id="rId50" Type="http://schemas.openxmlformats.org/officeDocument/2006/relationships/customXml" Target="../ink/ink19.xml"/><Relationship Id="rId55" Type="http://schemas.openxmlformats.org/officeDocument/2006/relationships/image" Target="../media/image19.png"/><Relationship Id="rId76" Type="http://schemas.openxmlformats.org/officeDocument/2006/relationships/customXml" Target="../ink/ink32.xml"/><Relationship Id="rId7" Type="http://schemas.openxmlformats.org/officeDocument/2006/relationships/customXml" Target="../ink/ink1.xml"/><Relationship Id="rId71" Type="http://schemas.openxmlformats.org/officeDocument/2006/relationships/image" Target="NUL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arxiv.org/pdf/2410.00048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6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0905.2549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hyperlink" Target="https://arxiv.org/abs/2003.11510" TargetMode="External"/><Relationship Id="rId4" Type="http://schemas.openxmlformats.org/officeDocument/2006/relationships/hyperlink" Target="https://arxiv.org/abs/2101.09921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5.png"/><Relationship Id="rId7" Type="http://schemas.openxmlformats.org/officeDocument/2006/relationships/image" Target="../media/image8.png"/><Relationship Id="rId12" Type="http://schemas.openxmlformats.org/officeDocument/2006/relationships/image" Target="../media/image82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106.15829" TargetMode="External"/><Relationship Id="rId11" Type="http://schemas.openxmlformats.org/officeDocument/2006/relationships/image" Target="../media/image81.png"/><Relationship Id="rId5" Type="http://schemas.openxmlformats.org/officeDocument/2006/relationships/image" Target="../media/image77.png"/><Relationship Id="rId10" Type="http://schemas.openxmlformats.org/officeDocument/2006/relationships/image" Target="../media/image80.png"/><Relationship Id="rId4" Type="http://schemas.openxmlformats.org/officeDocument/2006/relationships/image" Target="../media/image76.png"/><Relationship Id="rId9" Type="http://schemas.openxmlformats.org/officeDocument/2006/relationships/image" Target="../media/image7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003.11510" TargetMode="External"/><Relationship Id="rId4" Type="http://schemas.openxmlformats.org/officeDocument/2006/relationships/image" Target="../media/image8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0.png"/><Relationship Id="rId7" Type="http://schemas.openxmlformats.org/officeDocument/2006/relationships/hyperlink" Target="https://arxiv.org/abs/2003.11510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sv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22.png"/><Relationship Id="rId18" Type="http://schemas.openxmlformats.org/officeDocument/2006/relationships/image" Target="../media/image27.tif"/><Relationship Id="rId26" Type="http://schemas.openxmlformats.org/officeDocument/2006/relationships/image" Target="../media/image37.png"/><Relationship Id="rId3" Type="http://schemas.openxmlformats.org/officeDocument/2006/relationships/image" Target="../media/image7.png"/><Relationship Id="rId21" Type="http://schemas.openxmlformats.org/officeDocument/2006/relationships/image" Target="../media/image31.png"/><Relationship Id="rId7" Type="http://schemas.openxmlformats.org/officeDocument/2006/relationships/image" Target="../media/image10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5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5.tif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7.png"/><Relationship Id="rId24" Type="http://schemas.openxmlformats.org/officeDocument/2006/relationships/image" Target="../media/image35.png"/><Relationship Id="rId5" Type="http://schemas.openxmlformats.org/officeDocument/2006/relationships/hyperlink" Target="https://arxiv.org/abs/2008.12587" TargetMode="External"/><Relationship Id="rId15" Type="http://schemas.openxmlformats.org/officeDocument/2006/relationships/image" Target="../media/image24.png"/><Relationship Id="rId23" Type="http://schemas.openxmlformats.org/officeDocument/2006/relationships/image" Target="../media/image34.png"/><Relationship Id="rId28" Type="http://schemas.openxmlformats.org/officeDocument/2006/relationships/image" Target="../media/image39.png"/><Relationship Id="rId10" Type="http://schemas.openxmlformats.org/officeDocument/2006/relationships/image" Target="../media/image16.jpeg"/><Relationship Id="rId19" Type="http://schemas.openxmlformats.org/officeDocument/2006/relationships/image" Target="../media/image28.tif"/><Relationship Id="rId4" Type="http://schemas.openxmlformats.org/officeDocument/2006/relationships/image" Target="../media/image8.png"/><Relationship Id="rId9" Type="http://schemas.openxmlformats.org/officeDocument/2006/relationships/image" Target="../media/image15.png"/><Relationship Id="rId14" Type="http://schemas.openxmlformats.org/officeDocument/2006/relationships/image" Target="../media/image23.png"/><Relationship Id="rId22" Type="http://schemas.openxmlformats.org/officeDocument/2006/relationships/image" Target="../media/image33.png"/><Relationship Id="rId27" Type="http://schemas.openxmlformats.org/officeDocument/2006/relationships/image" Target="../media/image3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0.png"/><Relationship Id="rId7" Type="http://schemas.openxmlformats.org/officeDocument/2006/relationships/hyperlink" Target="https://arxiv.org/abs/2003.11510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sv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0905.2549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101.09921" TargetMode="External"/><Relationship Id="rId4" Type="http://schemas.openxmlformats.org/officeDocument/2006/relationships/image" Target="../media/image9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svg"/><Relationship Id="rId5" Type="http://schemas.openxmlformats.org/officeDocument/2006/relationships/image" Target="../media/image81.png"/><Relationship Id="rId4" Type="http://schemas.openxmlformats.org/officeDocument/2006/relationships/image" Target="../media/image9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7" Type="http://schemas.openxmlformats.org/officeDocument/2006/relationships/image" Target="../media/image4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0.png"/><Relationship Id="rId4" Type="http://schemas.openxmlformats.org/officeDocument/2006/relationships/image" Target="../media/image39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pdf/2201.02858" TargetMode="External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hyperlink" Target="https://arxiv.org/abs/2102.04596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0.png"/><Relationship Id="rId7" Type="http://schemas.openxmlformats.org/officeDocument/2006/relationships/image" Target="../media/image5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hyperlink" Target="https://arxiv.org/abs/2003.11510" TargetMode="External"/><Relationship Id="rId4" Type="http://schemas.openxmlformats.org/officeDocument/2006/relationships/image" Target="../media/image5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8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hyperlink" Target="https://arxiv.org/abs/2008.12587" TargetMode="External"/><Relationship Id="rId9" Type="http://schemas.openxmlformats.org/officeDocument/2006/relationships/image" Target="../media/image6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54;p13">
            <a:extLst>
              <a:ext uri="{FF2B5EF4-FFF2-40B4-BE49-F238E27FC236}">
                <a16:creationId xmlns:a16="http://schemas.microsoft.com/office/drawing/2014/main" id="{3ADA6CAE-936F-57AE-E766-70F1E7B3912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5897" t="4946" r="6336" b="6722"/>
          <a:stretch/>
        </p:blipFill>
        <p:spPr>
          <a:xfrm>
            <a:off x="4722668" y="4027140"/>
            <a:ext cx="2694451" cy="14933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5;p13">
            <a:extLst>
              <a:ext uri="{FF2B5EF4-FFF2-40B4-BE49-F238E27FC236}">
                <a16:creationId xmlns:a16="http://schemas.microsoft.com/office/drawing/2014/main" id="{89907CEB-91BF-3A23-4E96-E3D2D341651B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3119475">
            <a:off x="-546776" y="1018995"/>
            <a:ext cx="4434806" cy="2643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8DE2B99-FE68-AB24-0F28-3BA209A560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1684" y="4343665"/>
            <a:ext cx="2336873" cy="22991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5486B14-60DE-6E33-BFB4-89FEC9CA4355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CYGNUS and laying the groundwork for the directional detection of CE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NS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5486B14-60DE-6E33-BFB4-89FEC9CA43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6"/>
                <a:stretch>
                  <a:fillRect t="-7143" r="-933" b="-158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E46458-236A-4799-7193-14AE4DB2E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5E9D1-754A-42A7-94C0-37FB91E0911C}" type="slidenum">
              <a:rPr lang="en-US" smtClean="0"/>
              <a:t>1</a:t>
            </a:fld>
            <a:endParaRPr lang="en-US" dirty="0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393D5B42-7A51-81AF-916D-F94D2399894D}"/>
              </a:ext>
            </a:extLst>
          </p:cNvPr>
          <p:cNvGrpSpPr/>
          <p:nvPr/>
        </p:nvGrpSpPr>
        <p:grpSpPr>
          <a:xfrm>
            <a:off x="3548402" y="4391122"/>
            <a:ext cx="175680" cy="192600"/>
            <a:chOff x="2074605" y="4606275"/>
            <a:chExt cx="175680" cy="192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538C177F-706D-8D79-C166-425B05B698D5}"/>
                    </a:ext>
                  </a:extLst>
                </p14:cNvPr>
                <p14:cNvContentPartPr/>
                <p14:nvPr/>
              </p14:nvContentPartPr>
              <p14:xfrm>
                <a:off x="2179005" y="4739475"/>
                <a:ext cx="71280" cy="5940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538C177F-706D-8D79-C166-425B05B698D5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2161365" y="4721475"/>
                  <a:ext cx="106920" cy="9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1F98951A-80A6-ABEA-7B3D-D7F2106C24B9}"/>
                    </a:ext>
                  </a:extLst>
                </p14:cNvPr>
                <p14:cNvContentPartPr/>
                <p14:nvPr/>
              </p14:nvContentPartPr>
              <p14:xfrm>
                <a:off x="2074605" y="4752795"/>
                <a:ext cx="57240" cy="4176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1F98951A-80A6-ABEA-7B3D-D7F2106C24B9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2056965" y="4734795"/>
                  <a:ext cx="92880" cy="7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D224E088-069A-EA15-E26A-9DA52ABF2111}"/>
                    </a:ext>
                  </a:extLst>
                </p14:cNvPr>
                <p14:cNvContentPartPr/>
                <p14:nvPr/>
              </p14:nvContentPartPr>
              <p14:xfrm>
                <a:off x="2083965" y="4606275"/>
                <a:ext cx="153000" cy="7560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D224E088-069A-EA15-E26A-9DA52ABF2111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065965" y="4588275"/>
                  <a:ext cx="188640" cy="111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81" name="Ink 80">
                <a:extLst>
                  <a:ext uri="{FF2B5EF4-FFF2-40B4-BE49-F238E27FC236}">
                    <a16:creationId xmlns:a16="http://schemas.microsoft.com/office/drawing/2014/main" id="{1FDF3088-FEBF-37B0-0F80-9948E75FBAE4}"/>
                  </a:ext>
                </a:extLst>
              </p14:cNvPr>
              <p14:cNvContentPartPr/>
              <p14:nvPr/>
            </p14:nvContentPartPr>
            <p14:xfrm>
              <a:off x="4012442" y="4403362"/>
              <a:ext cx="222120" cy="45360"/>
            </p14:xfrm>
          </p:contentPart>
        </mc:Choice>
        <mc:Fallback xmlns="">
          <p:pic>
            <p:nvPicPr>
              <p:cNvPr id="81" name="Ink 80">
                <a:extLst>
                  <a:ext uri="{FF2B5EF4-FFF2-40B4-BE49-F238E27FC236}">
                    <a16:creationId xmlns:a16="http://schemas.microsoft.com/office/drawing/2014/main" id="{1FDF3088-FEBF-37B0-0F80-9948E75FBAE4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994802" y="4385722"/>
                <a:ext cx="257760" cy="81000"/>
              </a:xfrm>
              <a:prstGeom prst="rect">
                <a:avLst/>
              </a:prstGeom>
            </p:spPr>
          </p:pic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2F700843-5923-40F6-261D-E8B0158C8C3C}"/>
              </a:ext>
            </a:extLst>
          </p:cNvPr>
          <p:cNvGrpSpPr/>
          <p:nvPr/>
        </p:nvGrpSpPr>
        <p:grpSpPr>
          <a:xfrm>
            <a:off x="1857350" y="4444477"/>
            <a:ext cx="7397513" cy="2258570"/>
            <a:chOff x="1857350" y="4444477"/>
            <a:chExt cx="7397513" cy="2258570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7BC9CBA-F3DE-2B6D-2CF4-6D001EB385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06239" y="4980791"/>
              <a:ext cx="2614109" cy="2904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Flowchart: Connector 9">
                  <a:extLst>
                    <a:ext uri="{FF2B5EF4-FFF2-40B4-BE49-F238E27FC236}">
                      <a16:creationId xmlns:a16="http://schemas.microsoft.com/office/drawing/2014/main" id="{897CEC86-58AD-4A8D-7776-8F814AA72F70}"/>
                    </a:ext>
                  </a:extLst>
                </p:cNvPr>
                <p:cNvSpPr/>
                <p:nvPr/>
              </p:nvSpPr>
              <p:spPr>
                <a:xfrm>
                  <a:off x="1857350" y="5373444"/>
                  <a:ext cx="241287" cy="241287"/>
                </a:xfrm>
                <a:prstGeom prst="flowChartConnector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Flowchart: Connector 9">
                  <a:extLst>
                    <a:ext uri="{FF2B5EF4-FFF2-40B4-BE49-F238E27FC236}">
                      <a16:creationId xmlns:a16="http://schemas.microsoft.com/office/drawing/2014/main" id="{897CEC86-58AD-4A8D-7776-8F814AA72F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7350" y="5373444"/>
                  <a:ext cx="241287" cy="241287"/>
                </a:xfrm>
                <a:prstGeom prst="flowChartConnector">
                  <a:avLst/>
                </a:prstGeom>
                <a:blipFill>
                  <a:blip r:embed="rId29"/>
                  <a:stretch>
                    <a:fillRect b="-23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726F991-E870-63B3-F876-8A4044AEE216}"/>
                </a:ext>
              </a:extLst>
            </p:cNvPr>
            <p:cNvCxnSpPr>
              <a:cxnSpLocks/>
              <a:stCxn id="10" idx="6"/>
            </p:cNvCxnSpPr>
            <p:nvPr/>
          </p:nvCxnSpPr>
          <p:spPr>
            <a:xfrm>
              <a:off x="2098637" y="5494088"/>
              <a:ext cx="141911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D46A7E5-307B-4CE9-24C7-D3A807291C31}"/>
                </a:ext>
              </a:extLst>
            </p:cNvPr>
            <p:cNvCxnSpPr>
              <a:cxnSpLocks/>
            </p:cNvCxnSpPr>
            <p:nvPr/>
          </p:nvCxnSpPr>
          <p:spPr>
            <a:xfrm>
              <a:off x="4303058" y="5787614"/>
              <a:ext cx="1678194" cy="71000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4EA2C098-9D12-4CF8-6D1C-DDA6E287A9C7}"/>
                    </a:ext>
                  </a:extLst>
                </p14:cNvPr>
                <p14:cNvContentPartPr/>
                <p14:nvPr/>
              </p14:nvContentPartPr>
              <p14:xfrm>
                <a:off x="5034737" y="5532847"/>
                <a:ext cx="360" cy="36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4EA2C098-9D12-4CF8-6D1C-DDA6E287A9C7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971737" y="5469847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EC2CB0D8-3C15-F3E6-EA62-CB307D71D14A}"/>
                    </a:ext>
                  </a:extLst>
                </p14:cNvPr>
                <p14:cNvContentPartPr/>
                <p14:nvPr/>
              </p14:nvContentPartPr>
              <p14:xfrm>
                <a:off x="4841777" y="5522407"/>
                <a:ext cx="360" cy="36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EC2CB0D8-3C15-F3E6-EA62-CB307D71D14A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778777" y="5459407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A5E05DA-816D-A300-5E40-9229FCEFD044}"/>
                </a:ext>
              </a:extLst>
            </p:cNvPr>
            <p:cNvGrpSpPr/>
            <p:nvPr/>
          </p:nvGrpSpPr>
          <p:grpSpPr>
            <a:xfrm>
              <a:off x="4785257" y="5425567"/>
              <a:ext cx="254880" cy="140040"/>
              <a:chOff x="3311460" y="5640720"/>
              <a:chExt cx="254880" cy="1400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3">
                <p14:nvContentPartPr>
                  <p14:cNvPr id="60" name="Ink 59">
                    <a:extLst>
                      <a:ext uri="{FF2B5EF4-FFF2-40B4-BE49-F238E27FC236}">
                        <a16:creationId xmlns:a16="http://schemas.microsoft.com/office/drawing/2014/main" id="{D80E74CA-BF74-11A7-AC07-4E2350276F73}"/>
                      </a:ext>
                    </a:extLst>
                  </p14:cNvPr>
                  <p14:cNvContentPartPr/>
                  <p14:nvPr/>
                </p14:nvContentPartPr>
                <p14:xfrm>
                  <a:off x="3311460" y="5640720"/>
                  <a:ext cx="27360" cy="140040"/>
                </p14:xfrm>
              </p:contentPart>
            </mc:Choice>
            <mc:Fallback xmlns="">
              <p:pic>
                <p:nvPicPr>
                  <p:cNvPr id="60" name="Ink 59">
                    <a:extLst>
                      <a:ext uri="{FF2B5EF4-FFF2-40B4-BE49-F238E27FC236}">
                        <a16:creationId xmlns:a16="http://schemas.microsoft.com/office/drawing/2014/main" id="{D80E74CA-BF74-11A7-AC07-4E2350276F73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3248820" y="5578080"/>
                    <a:ext cx="153000" cy="265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">
                <p14:nvContentPartPr>
                  <p14:cNvPr id="62" name="Ink 61">
                    <a:extLst>
                      <a:ext uri="{FF2B5EF4-FFF2-40B4-BE49-F238E27FC236}">
                        <a16:creationId xmlns:a16="http://schemas.microsoft.com/office/drawing/2014/main" id="{633160CA-5C3B-AA92-6EC1-DB85B69C9991}"/>
                      </a:ext>
                    </a:extLst>
                  </p14:cNvPr>
                  <p14:cNvContentPartPr/>
                  <p14:nvPr/>
                </p14:nvContentPartPr>
                <p14:xfrm>
                  <a:off x="3565980" y="5681760"/>
                  <a:ext cx="360" cy="360"/>
                </p14:xfrm>
              </p:contentPart>
            </mc:Choice>
            <mc:Fallback xmlns="">
              <p:pic>
                <p:nvPicPr>
                  <p:cNvPr id="62" name="Ink 61">
                    <a:extLst>
                      <a:ext uri="{FF2B5EF4-FFF2-40B4-BE49-F238E27FC236}">
                        <a16:creationId xmlns:a16="http://schemas.microsoft.com/office/drawing/2014/main" id="{633160CA-5C3B-AA92-6EC1-DB85B69C9991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3502980" y="5618760"/>
                    <a:ext cx="126000" cy="12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">
                <p14:nvContentPartPr>
                  <p14:cNvPr id="69" name="Ink 68">
                    <a:extLst>
                      <a:ext uri="{FF2B5EF4-FFF2-40B4-BE49-F238E27FC236}">
                        <a16:creationId xmlns:a16="http://schemas.microsoft.com/office/drawing/2014/main" id="{84317B1D-1F67-E7FF-620A-7E87A95573B3}"/>
                      </a:ext>
                    </a:extLst>
                  </p14:cNvPr>
                  <p14:cNvContentPartPr/>
                  <p14:nvPr/>
                </p14:nvContentPartPr>
                <p14:xfrm>
                  <a:off x="3411180" y="5691840"/>
                  <a:ext cx="360" cy="360"/>
                </p14:xfrm>
              </p:contentPart>
            </mc:Choice>
            <mc:Fallback xmlns="">
              <p:pic>
                <p:nvPicPr>
                  <p:cNvPr id="69" name="Ink 68">
                    <a:extLst>
                      <a:ext uri="{FF2B5EF4-FFF2-40B4-BE49-F238E27FC236}">
                        <a16:creationId xmlns:a16="http://schemas.microsoft.com/office/drawing/2014/main" id="{84317B1D-1F67-E7FF-620A-7E87A95573B3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3393180" y="5674200"/>
                    <a:ext cx="36000" cy="3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">
                <p14:nvContentPartPr>
                  <p14:cNvPr id="70" name="Ink 69">
                    <a:extLst>
                      <a:ext uri="{FF2B5EF4-FFF2-40B4-BE49-F238E27FC236}">
                        <a16:creationId xmlns:a16="http://schemas.microsoft.com/office/drawing/2014/main" id="{E0FC6651-2018-2173-18AD-3826F7140B72}"/>
                      </a:ext>
                    </a:extLst>
                  </p14:cNvPr>
                  <p14:cNvContentPartPr/>
                  <p14:nvPr/>
                </p14:nvContentPartPr>
                <p14:xfrm>
                  <a:off x="3411180" y="5691840"/>
                  <a:ext cx="360" cy="360"/>
                </p14:xfrm>
              </p:contentPart>
            </mc:Choice>
            <mc:Fallback xmlns="">
              <p:pic>
                <p:nvPicPr>
                  <p:cNvPr id="70" name="Ink 69">
                    <a:extLst>
                      <a:ext uri="{FF2B5EF4-FFF2-40B4-BE49-F238E27FC236}">
                        <a16:creationId xmlns:a16="http://schemas.microsoft.com/office/drawing/2014/main" id="{E0FC6651-2018-2173-18AD-3826F7140B72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3393180" y="5674200"/>
                    <a:ext cx="36000" cy="3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">
                <p14:nvContentPartPr>
                  <p14:cNvPr id="71" name="Ink 70">
                    <a:extLst>
                      <a:ext uri="{FF2B5EF4-FFF2-40B4-BE49-F238E27FC236}">
                        <a16:creationId xmlns:a16="http://schemas.microsoft.com/office/drawing/2014/main" id="{13218F43-443C-E0B9-5C24-D5C6D1FFE157}"/>
                      </a:ext>
                    </a:extLst>
                  </p14:cNvPr>
                  <p14:cNvContentPartPr/>
                  <p14:nvPr/>
                </p14:nvContentPartPr>
                <p14:xfrm>
                  <a:off x="3392820" y="5702280"/>
                  <a:ext cx="13320" cy="28440"/>
                </p14:xfrm>
              </p:contentPart>
            </mc:Choice>
            <mc:Fallback xmlns="">
              <p:pic>
                <p:nvPicPr>
                  <p:cNvPr id="71" name="Ink 70">
                    <a:extLst>
                      <a:ext uri="{FF2B5EF4-FFF2-40B4-BE49-F238E27FC236}">
                        <a16:creationId xmlns:a16="http://schemas.microsoft.com/office/drawing/2014/main" id="{13218F43-443C-E0B9-5C24-D5C6D1FFE157}"/>
                      </a:ext>
                    </a:extLst>
                  </p:cNvPr>
                  <p:cNvPicPr/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3375180" y="5684280"/>
                    <a:ext cx="48960" cy="64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">
                <p14:nvContentPartPr>
                  <p14:cNvPr id="73" name="Ink 72">
                    <a:extLst>
                      <a:ext uri="{FF2B5EF4-FFF2-40B4-BE49-F238E27FC236}">
                        <a16:creationId xmlns:a16="http://schemas.microsoft.com/office/drawing/2014/main" id="{24B230E4-DBB2-6297-72F6-CA1C859E46D9}"/>
                      </a:ext>
                    </a:extLst>
                  </p14:cNvPr>
                  <p14:cNvContentPartPr/>
                  <p14:nvPr/>
                </p14:nvContentPartPr>
                <p14:xfrm>
                  <a:off x="3424140" y="5680680"/>
                  <a:ext cx="2520" cy="1440"/>
                </p14:xfrm>
              </p:contentPart>
            </mc:Choice>
            <mc:Fallback xmlns="">
              <p:pic>
                <p:nvPicPr>
                  <p:cNvPr id="73" name="Ink 72">
                    <a:extLst>
                      <a:ext uri="{FF2B5EF4-FFF2-40B4-BE49-F238E27FC236}">
                        <a16:creationId xmlns:a16="http://schemas.microsoft.com/office/drawing/2014/main" id="{24B230E4-DBB2-6297-72F6-CA1C859E46D9}"/>
                      </a:ext>
                    </a:extLst>
                  </p:cNvPr>
                  <p:cNvPicPr/>
                  <p:nvPr/>
                </p:nvPicPr>
                <p:blipFill>
                  <a:blip r:embed="rId19"/>
                  <a:stretch>
                    <a:fillRect/>
                  </a:stretch>
                </p:blipFill>
                <p:spPr>
                  <a:xfrm>
                    <a:off x="3406500" y="5663040"/>
                    <a:ext cx="38160" cy="37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">
                <p14:nvContentPartPr>
                  <p14:cNvPr id="75" name="Ink 74">
                    <a:extLst>
                      <a:ext uri="{FF2B5EF4-FFF2-40B4-BE49-F238E27FC236}">
                        <a16:creationId xmlns:a16="http://schemas.microsoft.com/office/drawing/2014/main" id="{FDA76F55-11D8-BA68-54F5-BEADF54CBA05}"/>
                      </a:ext>
                    </a:extLst>
                  </p14:cNvPr>
                  <p14:cNvContentPartPr/>
                  <p14:nvPr/>
                </p14:nvContentPartPr>
                <p14:xfrm>
                  <a:off x="3492180" y="5709840"/>
                  <a:ext cx="360" cy="360"/>
                </p14:xfrm>
              </p:contentPart>
            </mc:Choice>
            <mc:Fallback xmlns="">
              <p:pic>
                <p:nvPicPr>
                  <p:cNvPr id="75" name="Ink 74">
                    <a:extLst>
                      <a:ext uri="{FF2B5EF4-FFF2-40B4-BE49-F238E27FC236}">
                        <a16:creationId xmlns:a16="http://schemas.microsoft.com/office/drawing/2014/main" id="{FDA76F55-11D8-BA68-54F5-BEADF54CBA05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3474540" y="5691840"/>
                    <a:ext cx="36000" cy="360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49F25A34-B543-C33E-46CB-ABC8C5DFCE05}"/>
                    </a:ext>
                  </a:extLst>
                </p14:cNvPr>
                <p14:cNvContentPartPr/>
                <p14:nvPr/>
              </p14:nvContentPartPr>
              <p14:xfrm>
                <a:off x="4061762" y="4534042"/>
                <a:ext cx="173520" cy="7380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49F25A34-B543-C33E-46CB-ABC8C5DFCE05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043762" y="4516042"/>
                  <a:ext cx="209160" cy="10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E832D481-B765-D1C3-6C46-374F85DA4E2A}"/>
                    </a:ext>
                  </a:extLst>
                </p14:cNvPr>
                <p14:cNvContentPartPr/>
                <p14:nvPr/>
              </p14:nvContentPartPr>
              <p14:xfrm>
                <a:off x="3824522" y="4602082"/>
                <a:ext cx="207720" cy="5976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E832D481-B765-D1C3-6C46-374F85DA4E2A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3806522" y="4584082"/>
                  <a:ext cx="243360" cy="9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A5C577AE-053C-40F2-4441-E897122457FB}"/>
                    </a:ext>
                  </a:extLst>
                </p14:cNvPr>
                <p14:cNvContentPartPr/>
                <p14:nvPr/>
              </p14:nvContentPartPr>
              <p14:xfrm>
                <a:off x="3822722" y="4747522"/>
                <a:ext cx="185040" cy="3960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A5C577AE-053C-40F2-4441-E897122457FB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3804722" y="4729684"/>
                  <a:ext cx="220680" cy="74919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9383E771-6A34-C743-6C66-054272E6E947}"/>
                </a:ext>
              </a:extLst>
            </p:cNvPr>
            <p:cNvGrpSpPr/>
            <p:nvPr/>
          </p:nvGrpSpPr>
          <p:grpSpPr>
            <a:xfrm>
              <a:off x="2816522" y="5726362"/>
              <a:ext cx="192240" cy="171720"/>
              <a:chOff x="1342725" y="5941515"/>
              <a:chExt cx="192240" cy="1717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46">
                <p14:nvContentPartPr>
                  <p14:cNvPr id="89" name="Ink 88">
                    <a:extLst>
                      <a:ext uri="{FF2B5EF4-FFF2-40B4-BE49-F238E27FC236}">
                        <a16:creationId xmlns:a16="http://schemas.microsoft.com/office/drawing/2014/main" id="{609EEC46-AD9B-4F65-11EB-33B7070D3D8F}"/>
                      </a:ext>
                    </a:extLst>
                  </p14:cNvPr>
                  <p14:cNvContentPartPr/>
                  <p14:nvPr/>
                </p14:nvContentPartPr>
                <p14:xfrm>
                  <a:off x="1470525" y="5961315"/>
                  <a:ext cx="64440" cy="151560"/>
                </p14:xfrm>
              </p:contentPart>
            </mc:Choice>
            <mc:Fallback xmlns="">
              <p:pic>
                <p:nvPicPr>
                  <p:cNvPr id="89" name="Ink 88">
                    <a:extLst>
                      <a:ext uri="{FF2B5EF4-FFF2-40B4-BE49-F238E27FC236}">
                        <a16:creationId xmlns:a16="http://schemas.microsoft.com/office/drawing/2014/main" id="{609EEC46-AD9B-4F65-11EB-33B7070D3D8F}"/>
                      </a:ext>
                    </a:extLst>
                  </p:cNvPr>
                  <p:cNvPicPr/>
                  <p:nvPr/>
                </p:nvPicPr>
                <p:blipFill>
                  <a:blip r:embed="rId47"/>
                  <a:stretch>
                    <a:fillRect/>
                  </a:stretch>
                </p:blipFill>
                <p:spPr>
                  <a:xfrm>
                    <a:off x="1452525" y="5943675"/>
                    <a:ext cx="100080" cy="187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8">
                <p14:nvContentPartPr>
                  <p14:cNvPr id="90" name="Ink 89">
                    <a:extLst>
                      <a:ext uri="{FF2B5EF4-FFF2-40B4-BE49-F238E27FC236}">
                        <a16:creationId xmlns:a16="http://schemas.microsoft.com/office/drawing/2014/main" id="{FA50FCA6-C83A-06D0-77EC-6C8C7F5501B1}"/>
                      </a:ext>
                    </a:extLst>
                  </p14:cNvPr>
                  <p14:cNvContentPartPr/>
                  <p14:nvPr/>
                </p14:nvContentPartPr>
                <p14:xfrm>
                  <a:off x="1342725" y="5941515"/>
                  <a:ext cx="48960" cy="66960"/>
                </p14:xfrm>
              </p:contentPart>
            </mc:Choice>
            <mc:Fallback xmlns="">
              <p:pic>
                <p:nvPicPr>
                  <p:cNvPr id="90" name="Ink 89">
                    <a:extLst>
                      <a:ext uri="{FF2B5EF4-FFF2-40B4-BE49-F238E27FC236}">
                        <a16:creationId xmlns:a16="http://schemas.microsoft.com/office/drawing/2014/main" id="{FA50FCA6-C83A-06D0-77EC-6C8C7F5501B1}"/>
                      </a:ext>
                    </a:extLst>
                  </p:cNvPr>
                  <p:cNvPicPr/>
                  <p:nvPr/>
                </p:nvPicPr>
                <p:blipFill>
                  <a:blip r:embed="rId49"/>
                  <a:stretch>
                    <a:fillRect/>
                  </a:stretch>
                </p:blipFill>
                <p:spPr>
                  <a:xfrm>
                    <a:off x="1325085" y="5923515"/>
                    <a:ext cx="84600" cy="10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0">
                <p14:nvContentPartPr>
                  <p14:cNvPr id="92" name="Ink 91">
                    <a:extLst>
                      <a:ext uri="{FF2B5EF4-FFF2-40B4-BE49-F238E27FC236}">
                        <a16:creationId xmlns:a16="http://schemas.microsoft.com/office/drawing/2014/main" id="{E82BD570-4B23-1637-8891-D66E9824A5CF}"/>
                      </a:ext>
                    </a:extLst>
                  </p14:cNvPr>
                  <p14:cNvContentPartPr/>
                  <p14:nvPr/>
                </p14:nvContentPartPr>
                <p14:xfrm>
                  <a:off x="1354245" y="6058515"/>
                  <a:ext cx="31680" cy="54720"/>
                </p14:xfrm>
              </p:contentPart>
            </mc:Choice>
            <mc:Fallback xmlns="">
              <p:pic>
                <p:nvPicPr>
                  <p:cNvPr id="92" name="Ink 91">
                    <a:extLst>
                      <a:ext uri="{FF2B5EF4-FFF2-40B4-BE49-F238E27FC236}">
                        <a16:creationId xmlns:a16="http://schemas.microsoft.com/office/drawing/2014/main" id="{E82BD570-4B23-1637-8891-D66E9824A5CF}"/>
                      </a:ext>
                    </a:extLst>
                  </p:cNvPr>
                  <p:cNvPicPr/>
                  <p:nvPr/>
                </p:nvPicPr>
                <p:blipFill>
                  <a:blip r:embed="rId51"/>
                  <a:stretch>
                    <a:fillRect/>
                  </a:stretch>
                </p:blipFill>
                <p:spPr>
                  <a:xfrm>
                    <a:off x="1336605" y="6040515"/>
                    <a:ext cx="67320" cy="9036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C390CDB3-4F2A-C377-6B61-0FE73B737519}"/>
                    </a:ext>
                  </a:extLst>
                </p14:cNvPr>
                <p14:cNvContentPartPr/>
                <p14:nvPr/>
              </p14:nvContentPartPr>
              <p14:xfrm>
                <a:off x="3559057" y="6551887"/>
                <a:ext cx="151920" cy="4572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C390CDB3-4F2A-C377-6B61-0FE73B737519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3541057" y="6533887"/>
                  <a:ext cx="187560" cy="8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2BC2D92B-8CE8-C57E-A695-5EB78834A867}"/>
                    </a:ext>
                  </a:extLst>
                </p14:cNvPr>
                <p14:cNvContentPartPr/>
                <p14:nvPr/>
              </p14:nvContentPartPr>
              <p14:xfrm>
                <a:off x="3647617" y="6426607"/>
                <a:ext cx="79560" cy="4500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2BC2D92B-8CE8-C57E-A695-5EB78834A867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3629617" y="6408607"/>
                  <a:ext cx="115200" cy="8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48827EE0-9F10-6B92-6399-DA1CDB73FA9F}"/>
                    </a:ext>
                  </a:extLst>
                </p14:cNvPr>
                <p14:cNvContentPartPr/>
                <p14:nvPr/>
              </p14:nvContentPartPr>
              <p14:xfrm>
                <a:off x="3564097" y="6437047"/>
                <a:ext cx="64440" cy="2592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48827EE0-9F10-6B92-6399-DA1CDB73FA9F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3546097" y="6419047"/>
                  <a:ext cx="100080" cy="6156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0A6C0AC6-ED83-48CB-871D-88EC473B3928}"/>
                </a:ext>
              </a:extLst>
            </p:cNvPr>
            <p:cNvGrpSpPr/>
            <p:nvPr/>
          </p:nvGrpSpPr>
          <p:grpSpPr>
            <a:xfrm>
              <a:off x="3825817" y="6352087"/>
              <a:ext cx="160200" cy="44640"/>
              <a:chOff x="2352020" y="6567240"/>
              <a:chExt cx="160200" cy="446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8">
                <p14:nvContentPartPr>
                  <p14:cNvPr id="97" name="Ink 96">
                    <a:extLst>
                      <a:ext uri="{FF2B5EF4-FFF2-40B4-BE49-F238E27FC236}">
                        <a16:creationId xmlns:a16="http://schemas.microsoft.com/office/drawing/2014/main" id="{84E839F2-7D54-C1D7-1393-995DE5097DC2}"/>
                      </a:ext>
                    </a:extLst>
                  </p14:cNvPr>
                  <p14:cNvContentPartPr/>
                  <p14:nvPr/>
                </p14:nvContentPartPr>
                <p14:xfrm>
                  <a:off x="2352020" y="6567240"/>
                  <a:ext cx="56880" cy="44640"/>
                </p14:xfrm>
              </p:contentPart>
            </mc:Choice>
            <mc:Fallback xmlns="">
              <p:pic>
                <p:nvPicPr>
                  <p:cNvPr id="97" name="Ink 96">
                    <a:extLst>
                      <a:ext uri="{FF2B5EF4-FFF2-40B4-BE49-F238E27FC236}">
                        <a16:creationId xmlns:a16="http://schemas.microsoft.com/office/drawing/2014/main" id="{84E839F2-7D54-C1D7-1393-995DE5097DC2}"/>
                      </a:ext>
                    </a:extLst>
                  </p:cNvPr>
                  <p:cNvPicPr/>
                  <p:nvPr/>
                </p:nvPicPr>
                <p:blipFill>
                  <a:blip r:embed="rId59"/>
                  <a:stretch>
                    <a:fillRect/>
                  </a:stretch>
                </p:blipFill>
                <p:spPr>
                  <a:xfrm>
                    <a:off x="2334020" y="6549240"/>
                    <a:ext cx="92520" cy="80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0">
                <p14:nvContentPartPr>
                  <p14:cNvPr id="98" name="Ink 97">
                    <a:extLst>
                      <a:ext uri="{FF2B5EF4-FFF2-40B4-BE49-F238E27FC236}">
                        <a16:creationId xmlns:a16="http://schemas.microsoft.com/office/drawing/2014/main" id="{A248A02C-6316-3DDE-97AA-3F704B8F7638}"/>
                      </a:ext>
                    </a:extLst>
                  </p14:cNvPr>
                  <p14:cNvContentPartPr/>
                  <p14:nvPr/>
                </p14:nvContentPartPr>
                <p14:xfrm>
                  <a:off x="2462180" y="6570480"/>
                  <a:ext cx="50040" cy="23400"/>
                </p14:xfrm>
              </p:contentPart>
            </mc:Choice>
            <mc:Fallback xmlns="">
              <p:pic>
                <p:nvPicPr>
                  <p:cNvPr id="98" name="Ink 97">
                    <a:extLst>
                      <a:ext uri="{FF2B5EF4-FFF2-40B4-BE49-F238E27FC236}">
                        <a16:creationId xmlns:a16="http://schemas.microsoft.com/office/drawing/2014/main" id="{A248A02C-6316-3DDE-97AA-3F704B8F7638}"/>
                      </a:ext>
                    </a:extLst>
                  </p:cNvPr>
                  <p:cNvPicPr/>
                  <p:nvPr/>
                </p:nvPicPr>
                <p:blipFill>
                  <a:blip r:embed="rId61"/>
                  <a:stretch>
                    <a:fillRect/>
                  </a:stretch>
                </p:blipFill>
                <p:spPr>
                  <a:xfrm>
                    <a:off x="2444180" y="6552840"/>
                    <a:ext cx="85680" cy="590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44F7DA4E-9867-797B-FBBD-612CF4515242}"/>
                </a:ext>
              </a:extLst>
            </p:cNvPr>
            <p:cNvGrpSpPr/>
            <p:nvPr/>
          </p:nvGrpSpPr>
          <p:grpSpPr>
            <a:xfrm>
              <a:off x="3807817" y="6216007"/>
              <a:ext cx="163080" cy="50040"/>
              <a:chOff x="2334020" y="6431160"/>
              <a:chExt cx="163080" cy="500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62">
                <p14:nvContentPartPr>
                  <p14:cNvPr id="99" name="Ink 98">
                    <a:extLst>
                      <a:ext uri="{FF2B5EF4-FFF2-40B4-BE49-F238E27FC236}">
                        <a16:creationId xmlns:a16="http://schemas.microsoft.com/office/drawing/2014/main" id="{40AB167C-726E-A2D8-041D-D43A2872E152}"/>
                      </a:ext>
                    </a:extLst>
                  </p14:cNvPr>
                  <p14:cNvContentPartPr/>
                  <p14:nvPr/>
                </p14:nvContentPartPr>
                <p14:xfrm>
                  <a:off x="2426900" y="6431160"/>
                  <a:ext cx="70200" cy="50040"/>
                </p14:xfrm>
              </p:contentPart>
            </mc:Choice>
            <mc:Fallback xmlns="">
              <p:pic>
                <p:nvPicPr>
                  <p:cNvPr id="99" name="Ink 98">
                    <a:extLst>
                      <a:ext uri="{FF2B5EF4-FFF2-40B4-BE49-F238E27FC236}">
                        <a16:creationId xmlns:a16="http://schemas.microsoft.com/office/drawing/2014/main" id="{40AB167C-726E-A2D8-041D-D43A2872E152}"/>
                      </a:ext>
                    </a:extLst>
                  </p:cNvPr>
                  <p:cNvPicPr/>
                  <p:nvPr/>
                </p:nvPicPr>
                <p:blipFill>
                  <a:blip r:embed="rId63"/>
                  <a:stretch>
                    <a:fillRect/>
                  </a:stretch>
                </p:blipFill>
                <p:spPr>
                  <a:xfrm>
                    <a:off x="2408900" y="6413160"/>
                    <a:ext cx="105840" cy="85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4">
                <p14:nvContentPartPr>
                  <p14:cNvPr id="101" name="Ink 100">
                    <a:extLst>
                      <a:ext uri="{FF2B5EF4-FFF2-40B4-BE49-F238E27FC236}">
                        <a16:creationId xmlns:a16="http://schemas.microsoft.com/office/drawing/2014/main" id="{6800B2F1-A488-8F4E-0807-1D618BE16711}"/>
                      </a:ext>
                    </a:extLst>
                  </p14:cNvPr>
                  <p14:cNvContentPartPr/>
                  <p14:nvPr/>
                </p14:nvContentPartPr>
                <p14:xfrm>
                  <a:off x="2334020" y="6443760"/>
                  <a:ext cx="61920" cy="33120"/>
                </p14:xfrm>
              </p:contentPart>
            </mc:Choice>
            <mc:Fallback xmlns="">
              <p:pic>
                <p:nvPicPr>
                  <p:cNvPr id="101" name="Ink 100">
                    <a:extLst>
                      <a:ext uri="{FF2B5EF4-FFF2-40B4-BE49-F238E27FC236}">
                        <a16:creationId xmlns:a16="http://schemas.microsoft.com/office/drawing/2014/main" id="{6800B2F1-A488-8F4E-0807-1D618BE16711}"/>
                      </a:ext>
                    </a:extLst>
                  </p:cNvPr>
                  <p:cNvPicPr/>
                  <p:nvPr/>
                </p:nvPicPr>
                <p:blipFill>
                  <a:blip r:embed="rId65"/>
                  <a:stretch>
                    <a:fillRect/>
                  </a:stretch>
                </p:blipFill>
                <p:spPr>
                  <a:xfrm>
                    <a:off x="2316020" y="6425760"/>
                    <a:ext cx="97560" cy="687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F26110F5-8F24-5094-17A4-54F28F8F0371}"/>
                </a:ext>
              </a:extLst>
            </p:cNvPr>
            <p:cNvGrpSpPr/>
            <p:nvPr/>
          </p:nvGrpSpPr>
          <p:grpSpPr>
            <a:xfrm>
              <a:off x="4059457" y="6426607"/>
              <a:ext cx="152640" cy="48600"/>
              <a:chOff x="2585660" y="6641760"/>
              <a:chExt cx="152640" cy="486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66">
                <p14:nvContentPartPr>
                  <p14:cNvPr id="103" name="Ink 102">
                    <a:extLst>
                      <a:ext uri="{FF2B5EF4-FFF2-40B4-BE49-F238E27FC236}">
                        <a16:creationId xmlns:a16="http://schemas.microsoft.com/office/drawing/2014/main" id="{C8C01328-648E-C0A0-A1E0-95E633715134}"/>
                      </a:ext>
                    </a:extLst>
                  </p14:cNvPr>
                  <p14:cNvContentPartPr/>
                  <p14:nvPr/>
                </p14:nvContentPartPr>
                <p14:xfrm>
                  <a:off x="2585660" y="6649680"/>
                  <a:ext cx="58320" cy="35640"/>
                </p14:xfrm>
              </p:contentPart>
            </mc:Choice>
            <mc:Fallback xmlns="">
              <p:pic>
                <p:nvPicPr>
                  <p:cNvPr id="103" name="Ink 102">
                    <a:extLst>
                      <a:ext uri="{FF2B5EF4-FFF2-40B4-BE49-F238E27FC236}">
                        <a16:creationId xmlns:a16="http://schemas.microsoft.com/office/drawing/2014/main" id="{C8C01328-648E-C0A0-A1E0-95E633715134}"/>
                      </a:ext>
                    </a:extLst>
                  </p:cNvPr>
                  <p:cNvPicPr/>
                  <p:nvPr/>
                </p:nvPicPr>
                <p:blipFill>
                  <a:blip r:embed="rId67"/>
                  <a:stretch>
                    <a:fillRect/>
                  </a:stretch>
                </p:blipFill>
                <p:spPr>
                  <a:xfrm>
                    <a:off x="2567660" y="6631680"/>
                    <a:ext cx="93960" cy="71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8">
                <p14:nvContentPartPr>
                  <p14:cNvPr id="104" name="Ink 103">
                    <a:extLst>
                      <a:ext uri="{FF2B5EF4-FFF2-40B4-BE49-F238E27FC236}">
                        <a16:creationId xmlns:a16="http://schemas.microsoft.com/office/drawing/2014/main" id="{5C7C79ED-71D7-8743-5B72-A59DF8201D78}"/>
                      </a:ext>
                    </a:extLst>
                  </p14:cNvPr>
                  <p14:cNvContentPartPr/>
                  <p14:nvPr/>
                </p14:nvContentPartPr>
                <p14:xfrm>
                  <a:off x="2671700" y="6641760"/>
                  <a:ext cx="66600" cy="48600"/>
                </p14:xfrm>
              </p:contentPart>
            </mc:Choice>
            <mc:Fallback xmlns="">
              <p:pic>
                <p:nvPicPr>
                  <p:cNvPr id="104" name="Ink 103">
                    <a:extLst>
                      <a:ext uri="{FF2B5EF4-FFF2-40B4-BE49-F238E27FC236}">
                        <a16:creationId xmlns:a16="http://schemas.microsoft.com/office/drawing/2014/main" id="{5C7C79ED-71D7-8743-5B72-A59DF8201D78}"/>
                      </a:ext>
                    </a:extLst>
                  </p:cNvPr>
                  <p:cNvPicPr/>
                  <p:nvPr/>
                </p:nvPicPr>
                <p:blipFill>
                  <a:blip r:embed="rId69"/>
                  <a:stretch>
                    <a:fillRect/>
                  </a:stretch>
                </p:blipFill>
                <p:spPr>
                  <a:xfrm>
                    <a:off x="2653700" y="6624120"/>
                    <a:ext cx="102240" cy="842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43E506DB-2467-4D2D-D3FE-62E8177E6EC4}"/>
                </a:ext>
              </a:extLst>
            </p:cNvPr>
            <p:cNvGrpSpPr/>
            <p:nvPr/>
          </p:nvGrpSpPr>
          <p:grpSpPr>
            <a:xfrm>
              <a:off x="4059457" y="6563047"/>
              <a:ext cx="167760" cy="24480"/>
              <a:chOff x="2585660" y="6778200"/>
              <a:chExt cx="167760" cy="244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0">
                <p14:nvContentPartPr>
                  <p14:cNvPr id="106" name="Ink 105">
                    <a:extLst>
                      <a:ext uri="{FF2B5EF4-FFF2-40B4-BE49-F238E27FC236}">
                        <a16:creationId xmlns:a16="http://schemas.microsoft.com/office/drawing/2014/main" id="{E64D9175-3A9F-E6A0-9B6B-FDCC4E1F2CC4}"/>
                      </a:ext>
                    </a:extLst>
                  </p14:cNvPr>
                  <p14:cNvContentPartPr/>
                  <p14:nvPr/>
                </p14:nvContentPartPr>
                <p14:xfrm>
                  <a:off x="2585660" y="6778200"/>
                  <a:ext cx="45720" cy="24480"/>
                </p14:xfrm>
              </p:contentPart>
            </mc:Choice>
            <mc:Fallback xmlns="">
              <p:pic>
                <p:nvPicPr>
                  <p:cNvPr id="106" name="Ink 105">
                    <a:extLst>
                      <a:ext uri="{FF2B5EF4-FFF2-40B4-BE49-F238E27FC236}">
                        <a16:creationId xmlns:a16="http://schemas.microsoft.com/office/drawing/2014/main" id="{E64D9175-3A9F-E6A0-9B6B-FDCC4E1F2CC4}"/>
                      </a:ext>
                    </a:extLst>
                  </p:cNvPr>
                  <p:cNvPicPr/>
                  <p:nvPr/>
                </p:nvPicPr>
                <p:blipFill>
                  <a:blip r:embed="rId71"/>
                  <a:stretch>
                    <a:fillRect/>
                  </a:stretch>
                </p:blipFill>
                <p:spPr>
                  <a:xfrm>
                    <a:off x="2567660" y="6760560"/>
                    <a:ext cx="81360" cy="60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2">
                <p14:nvContentPartPr>
                  <p14:cNvPr id="107" name="Ink 106">
                    <a:extLst>
                      <a:ext uri="{FF2B5EF4-FFF2-40B4-BE49-F238E27FC236}">
                        <a16:creationId xmlns:a16="http://schemas.microsoft.com/office/drawing/2014/main" id="{2A6EAF3C-9742-ED3B-5293-5649CD1A2AD6}"/>
                      </a:ext>
                    </a:extLst>
                  </p14:cNvPr>
                  <p14:cNvContentPartPr/>
                  <p14:nvPr/>
                </p14:nvContentPartPr>
                <p14:xfrm>
                  <a:off x="2705540" y="6780360"/>
                  <a:ext cx="47880" cy="19080"/>
                </p14:xfrm>
              </p:contentPart>
            </mc:Choice>
            <mc:Fallback xmlns="">
              <p:pic>
                <p:nvPicPr>
                  <p:cNvPr id="107" name="Ink 106">
                    <a:extLst>
                      <a:ext uri="{FF2B5EF4-FFF2-40B4-BE49-F238E27FC236}">
                        <a16:creationId xmlns:a16="http://schemas.microsoft.com/office/drawing/2014/main" id="{2A6EAF3C-9742-ED3B-5293-5649CD1A2AD6}"/>
                      </a:ext>
                    </a:extLst>
                  </p:cNvPr>
                  <p:cNvPicPr/>
                  <p:nvPr/>
                </p:nvPicPr>
                <p:blipFill>
                  <a:blip r:embed="rId73"/>
                  <a:stretch>
                    <a:fillRect/>
                  </a:stretch>
                </p:blipFill>
                <p:spPr>
                  <a:xfrm>
                    <a:off x="2687900" y="6762720"/>
                    <a:ext cx="83520" cy="54720"/>
                  </a:xfrm>
                  <a:prstGeom prst="rect">
                    <a:avLst/>
                  </a:prstGeom>
                </p:spPr>
              </p:pic>
            </mc:Fallback>
          </mc:AlternateContent>
        </p:grpSp>
        <p:sp>
          <p:nvSpPr>
            <p:cNvPr id="56" name="Flowchart: Connector 55">
              <a:extLst>
                <a:ext uri="{FF2B5EF4-FFF2-40B4-BE49-F238E27FC236}">
                  <a16:creationId xmlns:a16="http://schemas.microsoft.com/office/drawing/2014/main" id="{34FCD8E1-DAD3-4A99-4CAB-B9C623A80545}"/>
                </a:ext>
              </a:extLst>
            </p:cNvPr>
            <p:cNvSpPr/>
            <p:nvPr/>
          </p:nvSpPr>
          <p:spPr>
            <a:xfrm>
              <a:off x="3857811" y="4669267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Flowchart: Connector 109">
              <a:extLst>
                <a:ext uri="{FF2B5EF4-FFF2-40B4-BE49-F238E27FC236}">
                  <a16:creationId xmlns:a16="http://schemas.microsoft.com/office/drawing/2014/main" id="{DD93185C-045E-7996-FF65-ED291631BF61}"/>
                </a:ext>
              </a:extLst>
            </p:cNvPr>
            <p:cNvSpPr/>
            <p:nvPr/>
          </p:nvSpPr>
          <p:spPr>
            <a:xfrm>
              <a:off x="4105461" y="4444477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1" name="Flowchart: Connector 110">
              <a:extLst>
                <a:ext uri="{FF2B5EF4-FFF2-40B4-BE49-F238E27FC236}">
                  <a16:creationId xmlns:a16="http://schemas.microsoft.com/office/drawing/2014/main" id="{F1E3FA7A-407E-0E24-CA6B-248E9F0ACD90}"/>
                </a:ext>
              </a:extLst>
            </p:cNvPr>
            <p:cNvSpPr/>
            <p:nvPr/>
          </p:nvSpPr>
          <p:spPr>
            <a:xfrm>
              <a:off x="3594921" y="4455907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3" name="Flowchart: Connector 112">
              <a:extLst>
                <a:ext uri="{FF2B5EF4-FFF2-40B4-BE49-F238E27FC236}">
                  <a16:creationId xmlns:a16="http://schemas.microsoft.com/office/drawing/2014/main" id="{9194B89F-F857-6294-C87C-555B3F2AF775}"/>
                </a:ext>
              </a:extLst>
            </p:cNvPr>
            <p:cNvSpPr/>
            <p:nvPr/>
          </p:nvSpPr>
          <p:spPr>
            <a:xfrm>
              <a:off x="2867211" y="5777977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4" name="Flowchart: Connector 113">
              <a:extLst>
                <a:ext uri="{FF2B5EF4-FFF2-40B4-BE49-F238E27FC236}">
                  <a16:creationId xmlns:a16="http://schemas.microsoft.com/office/drawing/2014/main" id="{8044877E-78D5-46A0-AE4F-3FBC79A26F0D}"/>
                </a:ext>
              </a:extLst>
            </p:cNvPr>
            <p:cNvSpPr/>
            <p:nvPr/>
          </p:nvSpPr>
          <p:spPr>
            <a:xfrm>
              <a:off x="3865431" y="6261847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5" name="Flowchart: Connector 114">
              <a:extLst>
                <a:ext uri="{FF2B5EF4-FFF2-40B4-BE49-F238E27FC236}">
                  <a16:creationId xmlns:a16="http://schemas.microsoft.com/office/drawing/2014/main" id="{46642AA9-B5B6-7655-9197-863CE2E8A95C}"/>
                </a:ext>
              </a:extLst>
            </p:cNvPr>
            <p:cNvSpPr/>
            <p:nvPr/>
          </p:nvSpPr>
          <p:spPr>
            <a:xfrm>
              <a:off x="3594921" y="6456157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6" name="Flowchart: Connector 115">
              <a:extLst>
                <a:ext uri="{FF2B5EF4-FFF2-40B4-BE49-F238E27FC236}">
                  <a16:creationId xmlns:a16="http://schemas.microsoft.com/office/drawing/2014/main" id="{19B0688C-CA5F-8F2C-5735-CEE374E38D3A}"/>
                </a:ext>
              </a:extLst>
            </p:cNvPr>
            <p:cNvSpPr/>
            <p:nvPr/>
          </p:nvSpPr>
          <p:spPr>
            <a:xfrm>
              <a:off x="4086411" y="6471397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F6B26C95-F67D-D9E3-E50C-F7B8967B5110}"/>
                    </a:ext>
                  </a:extLst>
                </p14:cNvPr>
                <p14:cNvContentPartPr/>
                <p14:nvPr/>
              </p14:nvContentPartPr>
              <p14:xfrm>
                <a:off x="2951837" y="5151967"/>
                <a:ext cx="8280" cy="504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F6B26C95-F67D-D9E3-E50C-F7B8967B5110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2933019" y="5133967"/>
                  <a:ext cx="45540" cy="4068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D59226F0-8939-A491-8C7D-38AF9833E87D}"/>
                </a:ext>
              </a:extLst>
            </p:cNvPr>
            <p:cNvGrpSpPr/>
            <p:nvPr/>
          </p:nvGrpSpPr>
          <p:grpSpPr>
            <a:xfrm>
              <a:off x="2828402" y="5097802"/>
              <a:ext cx="158760" cy="215640"/>
              <a:chOff x="1354605" y="5312955"/>
              <a:chExt cx="158760" cy="2156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6">
                <p14:nvContentPartPr>
                  <p14:cNvPr id="86" name="Ink 85">
                    <a:extLst>
                      <a:ext uri="{FF2B5EF4-FFF2-40B4-BE49-F238E27FC236}">
                        <a16:creationId xmlns:a16="http://schemas.microsoft.com/office/drawing/2014/main" id="{96519F50-527D-94FD-57F6-82274FC2A09C}"/>
                      </a:ext>
                    </a:extLst>
                  </p14:cNvPr>
                  <p14:cNvContentPartPr/>
                  <p14:nvPr/>
                </p14:nvContentPartPr>
                <p14:xfrm>
                  <a:off x="1478085" y="5324115"/>
                  <a:ext cx="35280" cy="204480"/>
                </p14:xfrm>
              </p:contentPart>
            </mc:Choice>
            <mc:Fallback xmlns="">
              <p:pic>
                <p:nvPicPr>
                  <p:cNvPr id="86" name="Ink 85">
                    <a:extLst>
                      <a:ext uri="{FF2B5EF4-FFF2-40B4-BE49-F238E27FC236}">
                        <a16:creationId xmlns:a16="http://schemas.microsoft.com/office/drawing/2014/main" id="{96519F50-527D-94FD-57F6-82274FC2A09C}"/>
                      </a:ext>
                    </a:extLst>
                  </p:cNvPr>
                  <p:cNvPicPr/>
                  <p:nvPr/>
                </p:nvPicPr>
                <p:blipFill>
                  <a:blip r:embed="rId77"/>
                  <a:stretch>
                    <a:fillRect/>
                  </a:stretch>
                </p:blipFill>
                <p:spPr>
                  <a:xfrm>
                    <a:off x="1460445" y="5306475"/>
                    <a:ext cx="70920" cy="240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8">
                <p14:nvContentPartPr>
                  <p14:cNvPr id="87" name="Ink 86">
                    <a:extLst>
                      <a:ext uri="{FF2B5EF4-FFF2-40B4-BE49-F238E27FC236}">
                        <a16:creationId xmlns:a16="http://schemas.microsoft.com/office/drawing/2014/main" id="{497083E1-F5CA-01E0-00A0-D3154A8AC084}"/>
                      </a:ext>
                    </a:extLst>
                  </p14:cNvPr>
                  <p14:cNvContentPartPr/>
                  <p14:nvPr/>
                </p14:nvContentPartPr>
                <p14:xfrm>
                  <a:off x="1354605" y="5312955"/>
                  <a:ext cx="38160" cy="167760"/>
                </p14:xfrm>
              </p:contentPart>
            </mc:Choice>
            <mc:Fallback xmlns="">
              <p:pic>
                <p:nvPicPr>
                  <p:cNvPr id="87" name="Ink 86">
                    <a:extLst>
                      <a:ext uri="{FF2B5EF4-FFF2-40B4-BE49-F238E27FC236}">
                        <a16:creationId xmlns:a16="http://schemas.microsoft.com/office/drawing/2014/main" id="{497083E1-F5CA-01E0-00A0-D3154A8AC084}"/>
                      </a:ext>
                    </a:extLst>
                  </p:cNvPr>
                  <p:cNvPicPr/>
                  <p:nvPr/>
                </p:nvPicPr>
                <p:blipFill>
                  <a:blip r:embed="rId79"/>
                  <a:stretch>
                    <a:fillRect/>
                  </a:stretch>
                </p:blipFill>
                <p:spPr>
                  <a:xfrm>
                    <a:off x="1336965" y="5294955"/>
                    <a:ext cx="73800" cy="203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0">
                <p14:nvContentPartPr>
                  <p14:cNvPr id="119" name="Ink 118">
                    <a:extLst>
                      <a:ext uri="{FF2B5EF4-FFF2-40B4-BE49-F238E27FC236}">
                        <a16:creationId xmlns:a16="http://schemas.microsoft.com/office/drawing/2014/main" id="{702C0E17-6C86-EFE3-A36C-5183F36FF16C}"/>
                      </a:ext>
                    </a:extLst>
                  </p14:cNvPr>
                  <p14:cNvContentPartPr/>
                  <p14:nvPr/>
                </p14:nvContentPartPr>
                <p14:xfrm>
                  <a:off x="1466520" y="5419680"/>
                  <a:ext cx="360" cy="360"/>
                </p14:xfrm>
              </p:contentPart>
            </mc:Choice>
            <mc:Fallback xmlns="">
              <p:pic>
                <p:nvPicPr>
                  <p:cNvPr id="119" name="Ink 118">
                    <a:extLst>
                      <a:ext uri="{FF2B5EF4-FFF2-40B4-BE49-F238E27FC236}">
                        <a16:creationId xmlns:a16="http://schemas.microsoft.com/office/drawing/2014/main" id="{702C0E17-6C86-EFE3-A36C-5183F36FF16C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1448880" y="5401680"/>
                    <a:ext cx="36000" cy="3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1">
                <p14:nvContentPartPr>
                  <p14:cNvPr id="120" name="Ink 119">
                    <a:extLst>
                      <a:ext uri="{FF2B5EF4-FFF2-40B4-BE49-F238E27FC236}">
                        <a16:creationId xmlns:a16="http://schemas.microsoft.com/office/drawing/2014/main" id="{0003B013-FFF6-B3B0-C7F2-1EA6A0EB47DB}"/>
                      </a:ext>
                    </a:extLst>
                  </p14:cNvPr>
                  <p14:cNvContentPartPr/>
                  <p14:nvPr/>
                </p14:nvContentPartPr>
                <p14:xfrm>
                  <a:off x="1399920" y="5413920"/>
                  <a:ext cx="360" cy="360"/>
                </p14:xfrm>
              </p:contentPart>
            </mc:Choice>
            <mc:Fallback xmlns="">
              <p:pic>
                <p:nvPicPr>
                  <p:cNvPr id="120" name="Ink 119">
                    <a:extLst>
                      <a:ext uri="{FF2B5EF4-FFF2-40B4-BE49-F238E27FC236}">
                        <a16:creationId xmlns:a16="http://schemas.microsoft.com/office/drawing/2014/main" id="{0003B013-FFF6-B3B0-C7F2-1EA6A0EB47DB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1382280" y="5395920"/>
                    <a:ext cx="36000" cy="36000"/>
                  </a:xfrm>
                  <a:prstGeom prst="rect">
                    <a:avLst/>
                  </a:prstGeom>
                </p:spPr>
              </p:pic>
            </mc:Fallback>
          </mc:AlternateContent>
        </p:grpSp>
        <p:sp>
          <p:nvSpPr>
            <p:cNvPr id="112" name="Flowchart: Connector 111">
              <a:extLst>
                <a:ext uri="{FF2B5EF4-FFF2-40B4-BE49-F238E27FC236}">
                  <a16:creationId xmlns:a16="http://schemas.microsoft.com/office/drawing/2014/main" id="{EC2B2EDF-2851-CB39-F563-C9F92BD0A361}"/>
                </a:ext>
              </a:extLst>
            </p:cNvPr>
            <p:cNvSpPr/>
            <p:nvPr/>
          </p:nvSpPr>
          <p:spPr>
            <a:xfrm>
              <a:off x="2869116" y="5137897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2" name="Flowchart: Connector 121">
              <a:extLst>
                <a:ext uri="{FF2B5EF4-FFF2-40B4-BE49-F238E27FC236}">
                  <a16:creationId xmlns:a16="http://schemas.microsoft.com/office/drawing/2014/main" id="{25EB870B-8BD6-0643-2268-65873F2598C4}"/>
                </a:ext>
              </a:extLst>
            </p:cNvPr>
            <p:cNvSpPr/>
            <p:nvPr/>
          </p:nvSpPr>
          <p:spPr>
            <a:xfrm>
              <a:off x="4888416" y="5450317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6" name="Flowchart: Connector 125">
              <a:extLst>
                <a:ext uri="{FF2B5EF4-FFF2-40B4-BE49-F238E27FC236}">
                  <a16:creationId xmlns:a16="http://schemas.microsoft.com/office/drawing/2014/main" id="{29A93585-A586-C80D-91DD-DD5D9409513E}"/>
                </a:ext>
              </a:extLst>
            </p:cNvPr>
            <p:cNvSpPr/>
            <p:nvPr/>
          </p:nvSpPr>
          <p:spPr>
            <a:xfrm>
              <a:off x="3021516" y="5290297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Flowchart: Connector 127">
                  <a:extLst>
                    <a:ext uri="{FF2B5EF4-FFF2-40B4-BE49-F238E27FC236}">
                      <a16:creationId xmlns:a16="http://schemas.microsoft.com/office/drawing/2014/main" id="{331C56CB-0B5F-7FC6-4D73-CEA002903203}"/>
                    </a:ext>
                  </a:extLst>
                </p:cNvPr>
                <p:cNvSpPr/>
                <p:nvPr/>
              </p:nvSpPr>
              <p:spPr>
                <a:xfrm>
                  <a:off x="6076140" y="6461760"/>
                  <a:ext cx="241287" cy="241287"/>
                </a:xfrm>
                <a:prstGeom prst="flowChartConnector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8" name="Flowchart: Connector 127">
                  <a:extLst>
                    <a:ext uri="{FF2B5EF4-FFF2-40B4-BE49-F238E27FC236}">
                      <a16:creationId xmlns:a16="http://schemas.microsoft.com/office/drawing/2014/main" id="{331C56CB-0B5F-7FC6-4D73-CEA00290320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76140" y="6461760"/>
                  <a:ext cx="241287" cy="241287"/>
                </a:xfrm>
                <a:prstGeom prst="flowChartConnector">
                  <a:avLst/>
                </a:prstGeom>
                <a:blipFill>
                  <a:blip r:embed="rId8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9" name="Flowchart: Connector 128">
              <a:extLst>
                <a:ext uri="{FF2B5EF4-FFF2-40B4-BE49-F238E27FC236}">
                  <a16:creationId xmlns:a16="http://schemas.microsoft.com/office/drawing/2014/main" id="{29A63BA9-E607-621C-5DBF-0E981CC5EA57}"/>
                </a:ext>
              </a:extLst>
            </p:cNvPr>
            <p:cNvSpPr/>
            <p:nvPr/>
          </p:nvSpPr>
          <p:spPr>
            <a:xfrm>
              <a:off x="7000837" y="4821666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0" name="Flowchart: Connector 129">
              <a:extLst>
                <a:ext uri="{FF2B5EF4-FFF2-40B4-BE49-F238E27FC236}">
                  <a16:creationId xmlns:a16="http://schemas.microsoft.com/office/drawing/2014/main" id="{8389CA29-D4CE-7EDA-21C3-986108EDC2C5}"/>
                </a:ext>
              </a:extLst>
            </p:cNvPr>
            <p:cNvSpPr/>
            <p:nvPr/>
          </p:nvSpPr>
          <p:spPr>
            <a:xfrm>
              <a:off x="7377355" y="5058335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1" name="Flowchart: Connector 130">
              <a:extLst>
                <a:ext uri="{FF2B5EF4-FFF2-40B4-BE49-F238E27FC236}">
                  <a16:creationId xmlns:a16="http://schemas.microsoft.com/office/drawing/2014/main" id="{DA1C720D-EF1F-5850-D7A2-36511C09EE2F}"/>
                </a:ext>
              </a:extLst>
            </p:cNvPr>
            <p:cNvSpPr/>
            <p:nvPr/>
          </p:nvSpPr>
          <p:spPr>
            <a:xfrm>
              <a:off x="7486724" y="4737398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2" name="Flowchart: Connector 131">
              <a:extLst>
                <a:ext uri="{FF2B5EF4-FFF2-40B4-BE49-F238E27FC236}">
                  <a16:creationId xmlns:a16="http://schemas.microsoft.com/office/drawing/2014/main" id="{8E40B108-2854-4ADA-461E-8FCF30925E02}"/>
                </a:ext>
              </a:extLst>
            </p:cNvPr>
            <p:cNvSpPr/>
            <p:nvPr/>
          </p:nvSpPr>
          <p:spPr>
            <a:xfrm>
              <a:off x="7671397" y="4900556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3" name="Flowchart: Connector 132">
              <a:extLst>
                <a:ext uri="{FF2B5EF4-FFF2-40B4-BE49-F238E27FC236}">
                  <a16:creationId xmlns:a16="http://schemas.microsoft.com/office/drawing/2014/main" id="{B5FACA55-B0BD-0F35-1678-CE17065892A0}"/>
                </a:ext>
              </a:extLst>
            </p:cNvPr>
            <p:cNvSpPr/>
            <p:nvPr/>
          </p:nvSpPr>
          <p:spPr>
            <a:xfrm>
              <a:off x="8049708" y="4708710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4" name="Flowchart: Connector 133">
              <a:extLst>
                <a:ext uri="{FF2B5EF4-FFF2-40B4-BE49-F238E27FC236}">
                  <a16:creationId xmlns:a16="http://schemas.microsoft.com/office/drawing/2014/main" id="{5BBC90FF-33E4-9B09-C5D7-BE24DE0A67DB}"/>
                </a:ext>
              </a:extLst>
            </p:cNvPr>
            <p:cNvSpPr/>
            <p:nvPr/>
          </p:nvSpPr>
          <p:spPr>
            <a:xfrm>
              <a:off x="7995919" y="4923864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Flowchart: Connector 134">
              <a:extLst>
                <a:ext uri="{FF2B5EF4-FFF2-40B4-BE49-F238E27FC236}">
                  <a16:creationId xmlns:a16="http://schemas.microsoft.com/office/drawing/2014/main" id="{B36BC58D-951D-3088-A9A5-C179C4217726}"/>
                </a:ext>
              </a:extLst>
            </p:cNvPr>
            <p:cNvSpPr/>
            <p:nvPr/>
          </p:nvSpPr>
          <p:spPr>
            <a:xfrm>
              <a:off x="8309684" y="4979444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6" name="Flowchart: Connector 135">
              <a:extLst>
                <a:ext uri="{FF2B5EF4-FFF2-40B4-BE49-F238E27FC236}">
                  <a16:creationId xmlns:a16="http://schemas.microsoft.com/office/drawing/2014/main" id="{E478FD2C-4D12-3C26-9222-8506E1211074}"/>
                </a:ext>
              </a:extLst>
            </p:cNvPr>
            <p:cNvSpPr/>
            <p:nvPr/>
          </p:nvSpPr>
          <p:spPr>
            <a:xfrm>
              <a:off x="8526630" y="4798356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7" name="Flowchart: Connector 136">
              <a:extLst>
                <a:ext uri="{FF2B5EF4-FFF2-40B4-BE49-F238E27FC236}">
                  <a16:creationId xmlns:a16="http://schemas.microsoft.com/office/drawing/2014/main" id="{42575B37-6C85-BF1E-6C67-AC226F31BD68}"/>
                </a:ext>
              </a:extLst>
            </p:cNvPr>
            <p:cNvSpPr/>
            <p:nvPr/>
          </p:nvSpPr>
          <p:spPr>
            <a:xfrm>
              <a:off x="8915698" y="4660300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8" name="Flowchart: Connector 137">
              <a:extLst>
                <a:ext uri="{FF2B5EF4-FFF2-40B4-BE49-F238E27FC236}">
                  <a16:creationId xmlns:a16="http://schemas.microsoft.com/office/drawing/2014/main" id="{CA64C971-21E7-8106-C261-A1C4E589751A}"/>
                </a:ext>
              </a:extLst>
            </p:cNvPr>
            <p:cNvSpPr/>
            <p:nvPr/>
          </p:nvSpPr>
          <p:spPr>
            <a:xfrm>
              <a:off x="9164917" y="4920276"/>
              <a:ext cx="89946" cy="89946"/>
            </a:xfrm>
            <a:prstGeom prst="flowChartConnector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325899C8-811D-6E1F-86C7-BF2F4FB9AE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83972" y="3580522"/>
            <a:ext cx="2043954" cy="528899"/>
          </a:xfrm>
        </p:spPr>
        <p:txBody>
          <a:bodyPr/>
          <a:lstStyle/>
          <a:p>
            <a:r>
              <a:rPr lang="en-US" dirty="0"/>
              <a:t>Michael Litke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B6168B-B092-66FB-B4A9-4C337AB199F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3068" t="22927" r="30104" b="30257"/>
          <a:stretch>
            <a:fillRect/>
          </a:stretch>
        </p:blipFill>
        <p:spPr>
          <a:xfrm>
            <a:off x="9348395" y="4216366"/>
            <a:ext cx="860612" cy="1076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955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6BD134-07D1-D67D-51B5-7743774DF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0692" y="1205663"/>
            <a:ext cx="4792273" cy="3203530"/>
          </a:xfrm>
          <a:prstGeom prst="rect">
            <a:avLst/>
          </a:prstGeom>
        </p:spPr>
      </p:pic>
      <p:pic>
        <p:nvPicPr>
          <p:cNvPr id="424" name="Google Shape;424;p28"/>
          <p:cNvPicPr preferRelativeResize="0"/>
          <p:nvPr/>
        </p:nvPicPr>
        <p:blipFill rotWithShape="1">
          <a:blip r:embed="rId4">
            <a:alphaModFix/>
          </a:blip>
          <a:srcRect l="889" t="4606" r="1349" b="3074"/>
          <a:stretch/>
        </p:blipFill>
        <p:spPr>
          <a:xfrm>
            <a:off x="212013" y="1392184"/>
            <a:ext cx="5805769" cy="2684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28"/>
          <p:cNvPicPr preferRelativeResize="0"/>
          <p:nvPr/>
        </p:nvPicPr>
        <p:blipFill rotWithShape="1">
          <a:blip r:embed="rId5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2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10</a:t>
            </a:fld>
            <a:endParaRPr/>
          </a:p>
        </p:txBody>
      </p:sp>
      <p:sp>
        <p:nvSpPr>
          <p:cNvPr id="427" name="Google Shape;427;p28"/>
          <p:cNvSpPr txBox="1"/>
          <p:nvPr/>
        </p:nvSpPr>
        <p:spPr>
          <a:xfrm>
            <a:off x="523633" y="15667"/>
            <a:ext cx="10556000" cy="1436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en" sz="3867" dirty="0">
                <a:solidFill>
                  <a:schemeClr val="dk1"/>
                </a:solidFill>
                <a:latin typeface="+mj-lt"/>
              </a:rPr>
              <a:t>Scalable Readouts</a:t>
            </a:r>
            <a:endParaRPr sz="3867" dirty="0">
              <a:solidFill>
                <a:schemeClr val="dk1"/>
              </a:solidFill>
              <a:latin typeface="+mj-lt"/>
            </a:endParaRPr>
          </a:p>
          <a:p>
            <a:endParaRPr sz="3867" b="1" dirty="0">
              <a:solidFill>
                <a:schemeClr val="dk1"/>
              </a:solidFill>
            </a:endParaRPr>
          </a:p>
        </p:txBody>
      </p:sp>
      <p:sp>
        <p:nvSpPr>
          <p:cNvPr id="430" name="Google Shape;430;p28"/>
          <p:cNvSpPr txBox="1"/>
          <p:nvPr/>
        </p:nvSpPr>
        <p:spPr>
          <a:xfrm>
            <a:off x="4669460" y="835949"/>
            <a:ext cx="3108318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000" u="sng" dirty="0"/>
              <a:t>Ghrear et al </a:t>
            </a:r>
            <a:r>
              <a:rPr lang="en" sz="2000" u="sng" dirty="0">
                <a:solidFill>
                  <a:srgbClr val="467886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2410.00048</a:t>
            </a:r>
            <a:endParaRPr sz="2000" dirty="0">
              <a:solidFill>
                <a:srgbClr val="FF0000"/>
              </a:solidFill>
            </a:endParaRPr>
          </a:p>
        </p:txBody>
      </p:sp>
      <p:sp>
        <p:nvSpPr>
          <p:cNvPr id="431" name="Google Shape;431;p28"/>
          <p:cNvSpPr txBox="1"/>
          <p:nvPr/>
        </p:nvSpPr>
        <p:spPr>
          <a:xfrm>
            <a:off x="635619" y="4108216"/>
            <a:ext cx="10147611" cy="2719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n" sz="1733" b="1" u="sng" dirty="0">
                <a:solidFill>
                  <a:schemeClr val="dk2"/>
                </a:solidFill>
              </a:rPr>
              <a:t>Paper highlights:</a:t>
            </a:r>
            <a:endParaRPr lang="en-US" sz="1733" b="1" u="sng" dirty="0">
              <a:solidFill>
                <a:schemeClr val="dk2"/>
              </a:solidFill>
            </a:endParaRPr>
          </a:p>
          <a:p>
            <a:pPr marL="609585" indent="-414856">
              <a:buClr>
                <a:schemeClr val="dk2"/>
              </a:buClr>
              <a:buSzPts val="1300"/>
              <a:buChar char="●"/>
            </a:pPr>
            <a:r>
              <a:rPr lang="en" sz="1733" dirty="0">
                <a:solidFill>
                  <a:schemeClr val="dk2"/>
                </a:solidFill>
              </a:rPr>
              <a:t>Two independent readout techniques</a:t>
            </a:r>
            <a:endParaRPr lang="en-US" sz="1733" dirty="0">
              <a:solidFill>
                <a:schemeClr val="dk2"/>
              </a:solidFill>
            </a:endParaRPr>
          </a:p>
          <a:p>
            <a:pPr marL="609585" indent="-414856">
              <a:spcBef>
                <a:spcPts val="1333"/>
              </a:spcBef>
              <a:buClr>
                <a:schemeClr val="dk2"/>
              </a:buClr>
              <a:buSzPts val="1300"/>
              <a:buChar char="●"/>
            </a:pPr>
            <a:r>
              <a:rPr lang="en" sz="1733" dirty="0">
                <a:solidFill>
                  <a:schemeClr val="dk2"/>
                </a:solidFill>
              </a:rPr>
              <a:t>Compares 9 readouts with varying upper strip width, DLC layer, amp. gap</a:t>
            </a:r>
            <a:endParaRPr sz="1733" dirty="0">
              <a:solidFill>
                <a:schemeClr val="dk2"/>
              </a:solidFill>
            </a:endParaRPr>
          </a:p>
          <a:p>
            <a:pPr marL="609585" indent="-414856">
              <a:spcBef>
                <a:spcPts val="1333"/>
              </a:spcBef>
              <a:buClr>
                <a:schemeClr val="dk2"/>
              </a:buClr>
              <a:buSzPts val="1300"/>
              <a:buChar char="●"/>
            </a:pPr>
            <a:r>
              <a:rPr lang="en" sz="1733" dirty="0">
                <a:solidFill>
                  <a:schemeClr val="dk2"/>
                </a:solidFill>
              </a:rPr>
              <a:t>Compare gain, energy resolution, charge sharing</a:t>
            </a:r>
            <a:endParaRPr sz="1733" dirty="0">
              <a:solidFill>
                <a:schemeClr val="dk2"/>
              </a:solidFill>
            </a:endParaRPr>
          </a:p>
          <a:p>
            <a:pPr marL="609585" indent="-414856">
              <a:spcBef>
                <a:spcPts val="1333"/>
              </a:spcBef>
              <a:buClr>
                <a:schemeClr val="dk2"/>
              </a:buClr>
              <a:buSzPts val="1300"/>
              <a:buChar char="●"/>
            </a:pPr>
            <a:r>
              <a:rPr lang="en" sz="1733" dirty="0">
                <a:solidFill>
                  <a:schemeClr val="dk2"/>
                </a:solidFill>
              </a:rPr>
              <a:t>Develops algorithm for 3D reconstruction with digitized strip readouts</a:t>
            </a:r>
            <a:endParaRPr sz="1733" dirty="0">
              <a:solidFill>
                <a:schemeClr val="dk2"/>
              </a:solidFill>
            </a:endParaRPr>
          </a:p>
          <a:p>
            <a:pPr marL="609585" indent="-414856">
              <a:spcBef>
                <a:spcPts val="1333"/>
              </a:spcBef>
              <a:spcAft>
                <a:spcPts val="1333"/>
              </a:spcAft>
              <a:buClr>
                <a:schemeClr val="dk2"/>
              </a:buClr>
              <a:buSzPts val="1300"/>
              <a:buChar char="●"/>
            </a:pPr>
            <a:r>
              <a:rPr lang="en" sz="1733" dirty="0">
                <a:solidFill>
                  <a:schemeClr val="dk2"/>
                </a:solidFill>
              </a:rPr>
              <a:t>Finds and explains effect where digitized strip readouts suppress observed diffusion</a:t>
            </a:r>
            <a:endParaRPr sz="1733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425;p28">
            <a:extLst>
              <a:ext uri="{FF2B5EF4-FFF2-40B4-BE49-F238E27FC236}">
                <a16:creationId xmlns:a16="http://schemas.microsoft.com/office/drawing/2014/main" id="{4E5A0761-78D8-4586-6ACB-AC4EAF4E1A0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43F1D1-1B0D-5ED8-FA64-3A917E7D5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896" y="225275"/>
            <a:ext cx="10515600" cy="441699"/>
          </a:xfrm>
        </p:spPr>
        <p:txBody>
          <a:bodyPr>
            <a:normAutofit fontScale="90000"/>
          </a:bodyPr>
          <a:lstStyle/>
          <a:p>
            <a:r>
              <a:rPr lang="en-US" dirty="0"/>
              <a:t>CYGNUS at Oak Ridge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748C3C-CE4A-0361-0D9D-A8686BF37D4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5251109"/>
                <a:ext cx="12102353" cy="338590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2200" dirty="0"/>
                  <a:t>Next stage of  CYGNUS Hawaii’s program is a directional CE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200" dirty="0"/>
                  <a:t>NS measurement at Oak ridge SNS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2200" dirty="0"/>
                  <a:t>Highest rate pulsed neutrino source in the US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US" sz="2200" dirty="0"/>
                  <a:t>Directional CE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200" dirty="0"/>
                  <a:t>NS detection at Oak Ridge is an important logistical and financial middle ground between current detectors and ones capable of  a DM search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748C3C-CE4A-0361-0D9D-A8686BF37D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5251109"/>
                <a:ext cx="12102353" cy="3385904"/>
              </a:xfrm>
              <a:blipFill>
                <a:blip r:embed="rId3"/>
                <a:stretch>
                  <a:fillRect l="-554" t="-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20E758-1A8B-1FE7-E16E-2693C6531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48B0-92A0-4402-8EF7-93D8BB195473}" type="slidenum">
              <a:rPr lang="en-US" smtClean="0"/>
              <a:t>11</a:t>
            </a:fld>
            <a:endParaRPr lang="en-US" dirty="0"/>
          </a:p>
        </p:txBody>
      </p:sp>
      <p:pic>
        <p:nvPicPr>
          <p:cNvPr id="10" name="Picture 9" descr="A large building with many cars in a parking lot&#10;&#10;AI-generated content may be incorrect.">
            <a:extLst>
              <a:ext uri="{FF2B5EF4-FFF2-40B4-BE49-F238E27FC236}">
                <a16:creationId xmlns:a16="http://schemas.microsoft.com/office/drawing/2014/main" id="{627B96FF-999A-E144-9A60-2D9B7FFD78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" t="8607" r="1303" b="8402"/>
          <a:stretch>
            <a:fillRect/>
          </a:stretch>
        </p:blipFill>
        <p:spPr>
          <a:xfrm>
            <a:off x="0" y="860610"/>
            <a:ext cx="12192001" cy="435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689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425;p28">
            <a:extLst>
              <a:ext uri="{FF2B5EF4-FFF2-40B4-BE49-F238E27FC236}">
                <a16:creationId xmlns:a16="http://schemas.microsoft.com/office/drawing/2014/main" id="{853B703F-7388-D7E8-75AD-952102531C8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EEF7E4-D21C-585B-CCA5-3F039CD0E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29727"/>
            <a:ext cx="10515600" cy="1325563"/>
          </a:xfrm>
        </p:spPr>
        <p:txBody>
          <a:bodyPr/>
          <a:lstStyle/>
          <a:p>
            <a:r>
              <a:rPr lang="en-US" dirty="0"/>
              <a:t>Site selection at SNS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0662A8A-180D-0AAC-26E9-0CD3CFB2266C}"/>
                  </a:ext>
                </a:extLst>
              </p:cNvPr>
              <p:cNvSpPr txBox="1"/>
              <p:nvPr/>
            </p:nvSpPr>
            <p:spPr>
              <a:xfrm>
                <a:off x="310479" y="4694762"/>
                <a:ext cx="65206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S: Location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 source A: 6-meter position B: 12-meter position C: Neutrino alley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0662A8A-180D-0AAC-26E9-0CD3CFB22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479" y="4694762"/>
                <a:ext cx="6520627" cy="646331"/>
              </a:xfrm>
              <a:prstGeom prst="rect">
                <a:avLst/>
              </a:prstGeom>
              <a:blipFill>
                <a:blip r:embed="rId3"/>
                <a:stretch>
                  <a:fillRect l="-841" t="-3774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9A73212-AD49-1302-FC55-37485CCD0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10312"/>
            <a:ext cx="2743200" cy="365125"/>
          </a:xfrm>
        </p:spPr>
        <p:txBody>
          <a:bodyPr/>
          <a:lstStyle/>
          <a:p>
            <a:fld id="{9185E9D1-754A-42A7-94C0-37FB91E0911C}" type="slidenum">
              <a:rPr lang="en-US" smtClean="0"/>
              <a:t>12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2A481A-8285-05DA-3502-43C1B23A616D}"/>
              </a:ext>
            </a:extLst>
          </p:cNvPr>
          <p:cNvGrpSpPr/>
          <p:nvPr/>
        </p:nvGrpSpPr>
        <p:grpSpPr>
          <a:xfrm>
            <a:off x="320040" y="1212242"/>
            <a:ext cx="11474006" cy="3795078"/>
            <a:chOff x="180192" y="1244512"/>
            <a:chExt cx="11474006" cy="379507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824F1F8-BCC1-BDB7-3AC8-F32939BFDC3F}"/>
                </a:ext>
              </a:extLst>
            </p:cNvPr>
            <p:cNvGrpSpPr/>
            <p:nvPr/>
          </p:nvGrpSpPr>
          <p:grpSpPr>
            <a:xfrm>
              <a:off x="180192" y="1244512"/>
              <a:ext cx="11474006" cy="3795078"/>
              <a:chOff x="180192" y="1244512"/>
              <a:chExt cx="11474006" cy="3795078"/>
            </a:xfrm>
          </p:grpSpPr>
          <p:pic>
            <p:nvPicPr>
              <p:cNvPr id="12" name="Picture 11" descr="A drawing of a house&#10;&#10;AI-generated content may be incorrect.">
                <a:extLst>
                  <a:ext uri="{FF2B5EF4-FFF2-40B4-BE49-F238E27FC236}">
                    <a16:creationId xmlns:a16="http://schemas.microsoft.com/office/drawing/2014/main" id="{86898DCB-2F78-B62F-B454-01760FBEE0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745" t="24827" r="26314" b="29740"/>
              <a:stretch/>
            </p:blipFill>
            <p:spPr>
              <a:xfrm>
                <a:off x="180192" y="1253306"/>
                <a:ext cx="6354999" cy="3440490"/>
              </a:xfrm>
              <a:prstGeom prst="rect">
                <a:avLst/>
              </a:prstGeom>
            </p:spPr>
          </p:pic>
          <p:pic>
            <p:nvPicPr>
              <p:cNvPr id="9" name="Content Placeholder 7" descr="A person standing in a warehouse&#10;&#10;Description automatically generated">
                <a:extLst>
                  <a:ext uri="{FF2B5EF4-FFF2-40B4-BE49-F238E27FC236}">
                    <a16:creationId xmlns:a16="http://schemas.microsoft.com/office/drawing/2014/main" id="{0747DE12-7EA0-7A0B-6422-B2FF66F120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6880" y="1244512"/>
                <a:ext cx="4587318" cy="3440489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610D28B-0035-34D1-5EA3-5EC153D4CFAC}"/>
                  </a:ext>
                </a:extLst>
              </p:cNvPr>
              <p:cNvSpPr txBox="1"/>
              <p:nvPr/>
            </p:nvSpPr>
            <p:spPr>
              <a:xfrm>
                <a:off x="7688580" y="4670258"/>
                <a:ext cx="35854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Prof </a:t>
                </a:r>
                <a:r>
                  <a:rPr lang="en-US" dirty="0" err="1"/>
                  <a:t>Vahsen</a:t>
                </a:r>
                <a:r>
                  <a:rPr lang="en-US" dirty="0"/>
                  <a:t> standing in position  B</a:t>
                </a:r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06F8163-3518-5CFA-6DC0-8938FE001EF6}"/>
                </a:ext>
              </a:extLst>
            </p:cNvPr>
            <p:cNvSpPr txBox="1"/>
            <p:nvPr/>
          </p:nvSpPr>
          <p:spPr>
            <a:xfrm>
              <a:off x="3308793" y="2115209"/>
              <a:ext cx="320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C7F1A84-5341-E093-5750-5FE107B778DA}"/>
                </a:ext>
              </a:extLst>
            </p:cNvPr>
            <p:cNvSpPr txBox="1"/>
            <p:nvPr/>
          </p:nvSpPr>
          <p:spPr>
            <a:xfrm>
              <a:off x="3865581" y="1447288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E1655B3-4B3A-74DB-A274-BB0C77B69F47}"/>
                </a:ext>
              </a:extLst>
            </p:cNvPr>
            <p:cNvSpPr txBox="1"/>
            <p:nvPr/>
          </p:nvSpPr>
          <p:spPr>
            <a:xfrm>
              <a:off x="4614733" y="1816620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857B6C7-28DD-7275-AA50-EFFB9AAC9E2E}"/>
                </a:ext>
              </a:extLst>
            </p:cNvPr>
            <p:cNvSpPr txBox="1"/>
            <p:nvPr/>
          </p:nvSpPr>
          <p:spPr>
            <a:xfrm>
              <a:off x="1110821" y="4146747"/>
              <a:ext cx="3449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B3EE4FE-A3E1-8859-F07C-CFEAC7A93BC6}"/>
              </a:ext>
            </a:extLst>
          </p:cNvPr>
          <p:cNvSpPr txBox="1"/>
          <p:nvPr/>
        </p:nvSpPr>
        <p:spPr>
          <a:xfrm>
            <a:off x="268941" y="5442518"/>
            <a:ext cx="11923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Neutrino alley not suitable for low pressure GAS TPC, new site is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Neutron background measurements at A&amp;B using BEAST TPCs and 40L planned for next year. Looking at background and possible shielding</a:t>
            </a:r>
          </a:p>
        </p:txBody>
      </p:sp>
    </p:spTree>
    <p:extLst>
      <p:ext uri="{BB962C8B-B14F-4D97-AF65-F5344CB8AC3E}">
        <p14:creationId xmlns:p14="http://schemas.microsoft.com/office/powerpoint/2010/main" val="4233180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425;p28">
            <a:extLst>
              <a:ext uri="{FF2B5EF4-FFF2-40B4-BE49-F238E27FC236}">
                <a16:creationId xmlns:a16="http://schemas.microsoft.com/office/drawing/2014/main" id="{ECBFBAD0-3234-B0F5-7270-63FB6F2034A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66AB911-1235-30F0-B25B-003D7B480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231" y="-140485"/>
            <a:ext cx="10515600" cy="1325563"/>
          </a:xfrm>
        </p:spPr>
        <p:txBody>
          <a:bodyPr/>
          <a:lstStyle/>
          <a:p>
            <a:r>
              <a:rPr lang="en-US" dirty="0"/>
              <a:t>Picking and optimizing a new gas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263C32-A46C-4254-084C-66FBD9CB6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" y="1180166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/>
              <a:t>Currently using a 70:30 He:C02 mix picked for neutron detection in the BEAST TPCs &amp; 40L detector. 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 Helium has a low neutron number, so we looked at how CF4 would perform over a year. 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Pressure is proportional to events and inversely proportional to directionality, so we have to optimize pressure to get  most directional events possible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0464AE-A716-863B-3BE6-ACD5FE6DB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5E9D1-754A-42A7-94C0-37FB91E0911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83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5EBFD5-87B1-EA61-39BE-B938A67BE3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425;p28">
            <a:extLst>
              <a:ext uri="{FF2B5EF4-FFF2-40B4-BE49-F238E27FC236}">
                <a16:creationId xmlns:a16="http://schemas.microsoft.com/office/drawing/2014/main" id="{A5AE8FC3-08AA-E422-B6D3-2619E795A444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227DAA-C3BE-F9D4-F02C-C25DEB923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64" y="89235"/>
            <a:ext cx="11500822" cy="705732"/>
          </a:xfrm>
        </p:spPr>
        <p:txBody>
          <a:bodyPr>
            <a:normAutofit fontScale="90000"/>
          </a:bodyPr>
          <a:lstStyle/>
          <a:p>
            <a:r>
              <a:rPr lang="en-US" dirty="0"/>
              <a:t>Inputs  and assumptions for the performance estimate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BC3769-E00E-DF92-2802-B6C8482F37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925158"/>
                <a:ext cx="11962504" cy="4799984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There are 4 inputs to estimating the number of directional events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A measure of directionality (next slide) 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Electron transport and recoil track length properties of CF4 (obtained from the work done by DM-TPC and CYGNUS NEWAGE in </a:t>
                </a:r>
                <a:r>
                  <a:rPr lang="en-US" dirty="0">
                    <a:hlinkClick r:id="rId3"/>
                  </a:rPr>
                  <a:t>arXiv:0905.2549</a:t>
                </a:r>
                <a:r>
                  <a:rPr lang="en-US" dirty="0"/>
                  <a:t> and </a:t>
                </a:r>
                <a:r>
                  <a:rPr lang="en-US" dirty="0">
                    <a:hlinkClick r:id="rId4"/>
                  </a:rPr>
                  <a:t>arXiv:2101.09921</a:t>
                </a:r>
                <a:r>
                  <a:rPr lang="en-US" dirty="0"/>
                  <a:t> respectively) 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Double differential rate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r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of CE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NS events (my calculation is ~50%  lower than the literature [</a:t>
                </a:r>
                <a:r>
                  <a:rPr lang="en-US" dirty="0">
                    <a:hlinkClick r:id="rId5"/>
                  </a:rPr>
                  <a:t>arXiv:2003.11510</a:t>
                </a:r>
                <a:r>
                  <a:rPr lang="en-US" dirty="0"/>
                  <a:t>], so this estimate is conservative) 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sz="2400" dirty="0"/>
                  <a:t>Assuming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1.58×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23</m:t>
                        </m:r>
                      </m:sup>
                    </m:sSup>
                  </m:oMath>
                </a14:m>
                <a:r>
                  <a:rPr lang="en-US" sz="2400" dirty="0"/>
                  <a:t>POT  per year at SNS (old number) at the 12-meter position with a 1 cubic meter detector running CF4 taking data for a year</a:t>
                </a:r>
              </a:p>
              <a:p>
                <a:pPr>
                  <a:lnSpc>
                    <a:spcPct val="120000"/>
                  </a:lnSpc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BC3769-E00E-DF92-2802-B6C8482F37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25158"/>
                <a:ext cx="11962504" cy="4799984"/>
              </a:xfrm>
              <a:blipFill>
                <a:blip r:embed="rId6"/>
                <a:stretch>
                  <a:fillRect l="-917" t="-22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E2FB17A-0A9B-294B-6EF4-7C80D570117A}"/>
              </a:ext>
            </a:extLst>
          </p:cNvPr>
          <p:cNvSpPr txBox="1">
            <a:spLocks/>
          </p:cNvSpPr>
          <p:nvPr/>
        </p:nvSpPr>
        <p:spPr>
          <a:xfrm>
            <a:off x="838200" y="180411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FE3373-CF74-A628-24DE-6523DCC00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7F93-D5EC-404C-959D-A8B87D65493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555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309CFAF0-4524-7889-9ABE-419BEE921971}"/>
              </a:ext>
            </a:extLst>
          </p:cNvPr>
          <p:cNvGrpSpPr/>
          <p:nvPr/>
        </p:nvGrpSpPr>
        <p:grpSpPr>
          <a:xfrm>
            <a:off x="8706405" y="912289"/>
            <a:ext cx="3485594" cy="6119195"/>
            <a:chOff x="8706404" y="912289"/>
            <a:chExt cx="3485595" cy="6119195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F8A1FAF-C168-2E6F-F79C-68DD0C9C4F9D}"/>
                </a:ext>
              </a:extLst>
            </p:cNvPr>
            <p:cNvGrpSpPr/>
            <p:nvPr/>
          </p:nvGrpSpPr>
          <p:grpSpPr>
            <a:xfrm>
              <a:off x="8706404" y="1122655"/>
              <a:ext cx="3312572" cy="5908829"/>
              <a:chOff x="8093217" y="1154929"/>
              <a:chExt cx="3312572" cy="5908829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66F93A28-B9DF-4DF6-D5D7-ADEACF9A17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093217" y="1154929"/>
                <a:ext cx="2712956" cy="5243014"/>
              </a:xfrm>
              <a:prstGeom prst="rect">
                <a:avLst/>
              </a:prstGeom>
            </p:spPr>
          </p:pic>
          <p:sp>
            <p:nvSpPr>
              <p:cNvPr id="11" name="Right Brace 10">
                <a:extLst>
                  <a:ext uri="{FF2B5EF4-FFF2-40B4-BE49-F238E27FC236}">
                    <a16:creationId xmlns:a16="http://schemas.microsoft.com/office/drawing/2014/main" id="{3314BF83-534C-DC65-237F-CA82CAA93DAF}"/>
                  </a:ext>
                </a:extLst>
              </p:cNvPr>
              <p:cNvSpPr/>
              <p:nvPr/>
            </p:nvSpPr>
            <p:spPr>
              <a:xfrm rot="2449407">
                <a:off x="9610999" y="4066482"/>
                <a:ext cx="1475151" cy="2997276"/>
              </a:xfrm>
              <a:prstGeom prst="rightBrace">
                <a:avLst>
                  <a:gd name="adj1" fmla="val 0"/>
                  <a:gd name="adj2" fmla="val 39657"/>
                </a:avLst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F1179D40-A412-1F5A-C5C8-79048DF2A6F9}"/>
                      </a:ext>
                    </a:extLst>
                  </p:cNvPr>
                  <p:cNvSpPr txBox="1"/>
                  <p:nvPr/>
                </p:nvSpPr>
                <p:spPr>
                  <a:xfrm>
                    <a:off x="11046460" y="5674360"/>
                    <a:ext cx="359329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F1179D40-A412-1F5A-C5C8-79048DF2A6F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046460" y="5674360"/>
                    <a:ext cx="359329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3" name="Right Brace 12">
                <a:extLst>
                  <a:ext uri="{FF2B5EF4-FFF2-40B4-BE49-F238E27FC236}">
                    <a16:creationId xmlns:a16="http://schemas.microsoft.com/office/drawing/2014/main" id="{B3CCF7C1-2DA2-053F-AAD6-C0A00F33C719}"/>
                  </a:ext>
                </a:extLst>
              </p:cNvPr>
              <p:cNvSpPr/>
              <p:nvPr/>
            </p:nvSpPr>
            <p:spPr>
              <a:xfrm rot="5400000">
                <a:off x="8646725" y="5986994"/>
                <a:ext cx="381898" cy="714658"/>
              </a:xfrm>
              <a:prstGeom prst="rightBrace">
                <a:avLst>
                  <a:gd name="adj1" fmla="val 0"/>
                  <a:gd name="adj2" fmla="val 56796"/>
                </a:avLst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1D6263EA-38D9-1F22-5617-23877F22E1B0}"/>
                      </a:ext>
                    </a:extLst>
                  </p:cNvPr>
                  <p:cNvSpPr txBox="1"/>
                  <p:nvPr/>
                </p:nvSpPr>
                <p:spPr>
                  <a:xfrm>
                    <a:off x="8477027" y="6488668"/>
                    <a:ext cx="49485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1D6263EA-38D9-1F22-5617-23877F22E1B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77027" y="6488668"/>
                    <a:ext cx="494852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r="-123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FA82EB4-6CA2-E95F-A57C-0697E87DC9D0}"/>
                </a:ext>
              </a:extLst>
            </p:cNvPr>
            <p:cNvSpPr txBox="1"/>
            <p:nvPr/>
          </p:nvSpPr>
          <p:spPr>
            <a:xfrm>
              <a:off x="9040174" y="912289"/>
              <a:ext cx="3151825" cy="938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Image from: </a:t>
              </a:r>
              <a:r>
                <a:rPr lang="en-US" dirty="0">
                  <a:hlinkClick r:id="rId6"/>
                </a:rPr>
                <a:t>arXiv:2106.15829</a:t>
              </a:r>
              <a:endParaRPr lang="en-US" dirty="0"/>
            </a:p>
            <a:p>
              <a:endParaRPr lang="en-US" dirty="0"/>
            </a:p>
          </p:txBody>
        </p:sp>
      </p:grpSp>
      <p:pic>
        <p:nvPicPr>
          <p:cNvPr id="7" name="Google Shape;425;p28">
            <a:extLst>
              <a:ext uri="{FF2B5EF4-FFF2-40B4-BE49-F238E27FC236}">
                <a16:creationId xmlns:a16="http://schemas.microsoft.com/office/drawing/2014/main" id="{D351C402-4620-9B06-70E3-5CADF316CBC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900A40-3A2D-9D90-B33C-E9551A90A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473" y="-194272"/>
            <a:ext cx="10515600" cy="1325563"/>
          </a:xfrm>
        </p:spPr>
        <p:txBody>
          <a:bodyPr/>
          <a:lstStyle/>
          <a:p>
            <a:r>
              <a:rPr lang="en-US" dirty="0"/>
              <a:t>Directionality and Performance estimate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E9B4CA-38B6-3AB4-592B-CD975D85D0F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6061" y="896340"/>
                <a:ext cx="9380667" cy="2675199"/>
              </a:xfrm>
            </p:spPr>
            <p:txBody>
              <a:bodyPr>
                <a:normAutofit/>
              </a:bodyPr>
              <a:lstStyle/>
              <a:p>
                <a:r>
                  <a:rPr lang="en-US" sz="2600" dirty="0"/>
                  <a:t>An event directional if the recoil track length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2600" dirty="0"/>
                  <a:t> is more than twice the transverse width of the electron cloud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600" dirty="0"/>
                  <a:t> </a:t>
                </a:r>
                <a:r>
                  <a:rPr lang="en-US" sz="2600" dirty="0" err="1"/>
                  <a:t>i.e</a:t>
                </a:r>
                <a:r>
                  <a:rPr lang="en-US" sz="2600" dirty="0"/>
                  <a:t> if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sSub>
                          <m:sSub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den>
                    </m:f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≥2</m:t>
                    </m:r>
                  </m:oMath>
                </a14:m>
                <a:r>
                  <a:rPr lang="en-US" sz="2600" dirty="0"/>
                  <a:t> </a:t>
                </a:r>
              </a:p>
              <a:p>
                <a:r>
                  <a:rPr lang="en-US" sz="2600" dirty="0"/>
                  <a:t>Using this definition, 420 Torr is the optimal pressure, and we estimate we’d see 15(!) directional fluorine events in a year of operation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E9B4CA-38B6-3AB4-592B-CD975D85D0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6061" y="896340"/>
                <a:ext cx="9380667" cy="2675199"/>
              </a:xfrm>
              <a:blipFill>
                <a:blip r:embed="rId8"/>
                <a:stretch>
                  <a:fillRect l="-975" t="-3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6CE000-8A73-4469-B8DB-6F211CB88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5E9D1-754A-42A7-94C0-37FB91E0911C}" type="slidenum">
              <a:rPr lang="en-US" smtClean="0"/>
              <a:t>15</a:t>
            </a:fld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1E6C1B1-59CD-C9C7-C5E7-8B27F16007C7}"/>
              </a:ext>
            </a:extLst>
          </p:cNvPr>
          <p:cNvGrpSpPr/>
          <p:nvPr/>
        </p:nvGrpSpPr>
        <p:grpSpPr>
          <a:xfrm>
            <a:off x="5830645" y="3105039"/>
            <a:ext cx="3232103" cy="3016063"/>
            <a:chOff x="1222719" y="3087963"/>
            <a:chExt cx="3328928" cy="310641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13711CD-DA40-A98A-98B4-9F2A8EFEE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89171" y="3087963"/>
              <a:ext cx="1209888" cy="164750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2F243ED-A24C-3141-02A5-5C749D5B8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13582" r="12085"/>
            <a:stretch>
              <a:fillRect/>
            </a:stretch>
          </p:blipFill>
          <p:spPr>
            <a:xfrm>
              <a:off x="1244493" y="3089533"/>
              <a:ext cx="1846706" cy="164606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4073BC1-81D7-61C5-3635-60A68DFEB40E}"/>
                </a:ext>
              </a:extLst>
            </p:cNvPr>
            <p:cNvSpPr txBox="1"/>
            <p:nvPr/>
          </p:nvSpPr>
          <p:spPr>
            <a:xfrm>
              <a:off x="1222719" y="4838761"/>
              <a:ext cx="3328928" cy="1355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Reconstructions of two nuclear recoils. One directional by this standard and the other not</a:t>
              </a:r>
            </a:p>
          </p:txBody>
        </p:sp>
      </p:grpSp>
      <p:pic>
        <p:nvPicPr>
          <p:cNvPr id="20" name="Graphic 19">
            <a:extLst>
              <a:ext uri="{FF2B5EF4-FFF2-40B4-BE49-F238E27FC236}">
                <a16:creationId xmlns:a16="http://schemas.microsoft.com/office/drawing/2014/main" id="{DE3C4D2A-7301-A512-58E6-A58B8495324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5285" y="2667897"/>
            <a:ext cx="5733827" cy="400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295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425;p28">
            <a:extLst>
              <a:ext uri="{FF2B5EF4-FFF2-40B4-BE49-F238E27FC236}">
                <a16:creationId xmlns:a16="http://schemas.microsoft.com/office/drawing/2014/main" id="{92054820-551A-0217-7229-C437B5789CE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D806C0-3304-B064-0136-005EB07B1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169" y="-215788"/>
            <a:ext cx="10515600" cy="1325563"/>
          </a:xfrm>
        </p:spPr>
        <p:txBody>
          <a:bodyPr/>
          <a:lstStyle/>
          <a:p>
            <a:r>
              <a:rPr lang="en-US" dirty="0"/>
              <a:t>Summary &amp; plans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A7F6182-72BF-B646-A936-204F53636EC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5304" y="1094105"/>
                <a:ext cx="11919472" cy="4351338"/>
              </a:xfrm>
            </p:spPr>
            <p:txBody>
              <a:bodyPr>
                <a:noAutofit/>
              </a:bodyPr>
              <a:lstStyle/>
              <a:p>
                <a:pPr marL="285750" indent="-285750"/>
                <a:r>
                  <a:rPr lang="en-US" dirty="0"/>
                  <a:t>CYGNUS Hawaii working towards directional DM and CE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NS detection with larger and more sensitive Gas TPCs</a:t>
                </a:r>
              </a:p>
              <a:p>
                <a:pPr marL="742950" lvl="1" indent="-285750"/>
                <a:r>
                  <a:rPr lang="en-US" sz="2800" dirty="0"/>
                  <a:t>Improving strip readout technology to enable scaling to large volumes </a:t>
                </a:r>
              </a:p>
              <a:p>
                <a:pPr marL="1200150" lvl="2" indent="-285750"/>
                <a:r>
                  <a:rPr lang="en-US" sz="2800" dirty="0"/>
                  <a:t>commissioning 40L with new gas and new micromegas + strip readout configurations (larger amp gaps, DLC layer </a:t>
                </a:r>
                <a:r>
                  <a:rPr lang="en-US" sz="2800" dirty="0" err="1"/>
                  <a:t>etc</a:t>
                </a:r>
                <a:r>
                  <a:rPr lang="en-US" sz="2800" dirty="0"/>
                  <a:t>) </a:t>
                </a:r>
              </a:p>
              <a:p>
                <a:pPr marL="1200150" lvl="2" indent="-285750"/>
                <a:r>
                  <a:rPr lang="en-US" sz="2800" dirty="0"/>
                  <a:t>Further </a:t>
                </a:r>
                <a:r>
                  <a:rPr lang="en-US" sz="2800" dirty="0" err="1"/>
                  <a:t>r&amp;d</a:t>
                </a:r>
                <a:r>
                  <a:rPr lang="en-US" sz="2800" dirty="0"/>
                  <a:t> on micromegas &amp; strip readout incl full sim from amplification through the electronics</a:t>
                </a:r>
              </a:p>
              <a:p>
                <a:pPr marL="742950" lvl="1" indent="-285750"/>
                <a:r>
                  <a:rPr lang="en-US" sz="2800" dirty="0"/>
                  <a:t>Planning a directional CE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800" dirty="0"/>
                  <a:t>NS measurement at Oak Ridge SNS </a:t>
                </a:r>
              </a:p>
              <a:p>
                <a:pPr marL="1200150" lvl="2" indent="-285750"/>
                <a:r>
                  <a:rPr lang="en-US" sz="2800" dirty="0"/>
                  <a:t>expect to see 15-30 events in a year at SNS</a:t>
                </a:r>
              </a:p>
              <a:p>
                <a:pPr marL="1200150" lvl="2" indent="-285750"/>
                <a:r>
                  <a:rPr lang="en-US" sz="2800" dirty="0"/>
                  <a:t>Planned neutron background survey at potential sites in SNS for next year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A7F6182-72BF-B646-A936-204F53636E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304" y="1094105"/>
                <a:ext cx="11919472" cy="4351338"/>
              </a:xfrm>
              <a:blipFill>
                <a:blip r:embed="rId3"/>
                <a:stretch>
                  <a:fillRect l="-920" t="-2381" r="-665"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32ED81-DCB6-16CE-0306-9E983B410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5E9D1-754A-42A7-94C0-37FB91E091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34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425;p28">
            <a:extLst>
              <a:ext uri="{FF2B5EF4-FFF2-40B4-BE49-F238E27FC236}">
                <a16:creationId xmlns:a16="http://schemas.microsoft.com/office/drawing/2014/main" id="{890CB04E-0947-ADDA-3884-D4E9D37DEB4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E60E7A4-B77E-4E14-7307-A1434632D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9891" y="3129839"/>
            <a:ext cx="1915758" cy="1325563"/>
          </a:xfrm>
        </p:spPr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1D49B7-B5FB-2CA0-0A03-9176BAA90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48B0-92A0-4402-8EF7-93D8BB19547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685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425;p28">
            <a:extLst>
              <a:ext uri="{FF2B5EF4-FFF2-40B4-BE49-F238E27FC236}">
                <a16:creationId xmlns:a16="http://schemas.microsoft.com/office/drawing/2014/main" id="{76920AFD-4A89-35C6-FBE2-14381794D2F8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4FC511-EB76-1C88-0182-BAC15AFC0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472" y="164538"/>
            <a:ext cx="10515600" cy="705732"/>
          </a:xfrm>
        </p:spPr>
        <p:txBody>
          <a:bodyPr>
            <a:normAutofit fontScale="90000"/>
          </a:bodyPr>
          <a:lstStyle/>
          <a:p>
            <a:r>
              <a:rPr lang="en-US" dirty="0"/>
              <a:t>Assessing and optimizing detector performance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BA5E248-8CF8-0033-50D1-36E1B087C5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7275" y="1376979"/>
                <a:ext cx="6782066" cy="4799984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There are 5 things we need to calculate to assess and optimize the performance of a hypothetical detector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Differential rate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𝑑𝑅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𝑑𝐸</m:t>
                        </m:r>
                      </m:den>
                    </m:f>
                  </m:oMath>
                </a14:m>
                <a:r>
                  <a:rPr lang="en-US" dirty="0"/>
                  <a:t> of CE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NS events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Angular distribution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𝑑𝑅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of CE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NS events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A measure of directionality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Total number of directional CE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NS events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US" dirty="0"/>
                  <a:t>The best operating pressure for a given gas</a:t>
                </a:r>
              </a:p>
              <a:p>
                <a:r>
                  <a:rPr lang="en-US" dirty="0"/>
                  <a:t>The first 2 can be derived from the double differential cross section:                                                             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r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cos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</m:den>
                    </m:f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The directionality can be calculated based on event parameters and gas properties, which we can use to calculate the best operating pressure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BA5E248-8CF8-0033-50D1-36E1B087C5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7275" y="1376979"/>
                <a:ext cx="6782066" cy="4799984"/>
              </a:xfrm>
              <a:blipFill>
                <a:blip r:embed="rId3"/>
                <a:stretch>
                  <a:fillRect l="-1079" t="-2541" r="-1349" b="-20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6883430-3153-8526-56E7-1228DBE8D8B6}"/>
              </a:ext>
            </a:extLst>
          </p:cNvPr>
          <p:cNvSpPr txBox="1">
            <a:spLocks/>
          </p:cNvSpPr>
          <p:nvPr/>
        </p:nvSpPr>
        <p:spPr>
          <a:xfrm>
            <a:off x="838200" y="180411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7281FB-19EF-0479-56DE-671CED716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7F93-D5EC-404C-959D-A8B87D654930}" type="slidenum">
              <a:rPr lang="en-US" smtClean="0"/>
              <a:t>18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2694EEA-B40A-28E3-A9F2-81AD529BC49A}"/>
              </a:ext>
            </a:extLst>
          </p:cNvPr>
          <p:cNvGrpSpPr/>
          <p:nvPr/>
        </p:nvGrpSpPr>
        <p:grpSpPr>
          <a:xfrm>
            <a:off x="7135905" y="1149306"/>
            <a:ext cx="4937761" cy="5309437"/>
            <a:chOff x="7254239" y="1364459"/>
            <a:chExt cx="4937761" cy="530943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C93E40D-617C-2A42-C25F-8DA1101FD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44657" y="1364459"/>
              <a:ext cx="4046571" cy="447332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E7865F9-9CFD-3EFB-434C-5915ACCAED82}"/>
                </a:ext>
              </a:extLst>
            </p:cNvPr>
            <p:cNvSpPr txBox="1"/>
            <p:nvPr/>
          </p:nvSpPr>
          <p:spPr>
            <a:xfrm>
              <a:off x="7254239" y="5873677"/>
              <a:ext cx="4937761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Allowed recoil angles for a He-4 at SNS (dotted  black curve) [</a:t>
              </a:r>
              <a:r>
                <a:rPr lang="en-US" sz="1400" dirty="0">
                  <a:hlinkClick r:id="rId5"/>
                </a:rPr>
                <a:t>arXiv:2003.11510</a:t>
              </a:r>
              <a:r>
                <a:rPr lang="en-US" sz="1400" dirty="0"/>
                <a:t>]</a:t>
              </a:r>
            </a:p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958495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425;p28">
            <a:extLst>
              <a:ext uri="{FF2B5EF4-FFF2-40B4-BE49-F238E27FC236}">
                <a16:creationId xmlns:a16="http://schemas.microsoft.com/office/drawing/2014/main" id="{D4892145-FA0F-6CB3-E418-C4655770364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94F9971-B368-3F81-772E-9121C2FDBB8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2590" y="-28420"/>
                <a:ext cx="11353800" cy="89979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dirty="0"/>
                  <a:t>Comparing calculations to the literature: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3600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36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den>
                    </m:f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94F9971-B368-3F81-772E-9121C2FDBB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2590" y="-28420"/>
                <a:ext cx="11353800" cy="899790"/>
              </a:xfrm>
              <a:blipFill>
                <a:blip r:embed="rId3"/>
                <a:stretch>
                  <a:fillRect l="-1933" t="-6081" b="-128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13AB12F-515F-18C1-D9E0-16917673E1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40345" y="1632396"/>
            <a:ext cx="5675955" cy="3593208"/>
          </a:xfr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E7BEDA6-7BEA-F8DE-474B-425EFD2B7A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76193" y="1361403"/>
            <a:ext cx="5369890" cy="36003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501400-B58D-A0BC-56F6-05BCFCB9A4CF}"/>
              </a:ext>
            </a:extLst>
          </p:cNvPr>
          <p:cNvSpPr txBox="1"/>
          <p:nvPr/>
        </p:nvSpPr>
        <p:spPr>
          <a:xfrm>
            <a:off x="282386" y="5470468"/>
            <a:ext cx="11253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Projections made assuming 164kg He 20m from source (the values used in the paper)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Discrepancy is only about 50% (1keV line intersects at ~40keV in paper, and at ~20keV in my calculation) This means any estimates made with current calculations are conservative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75E166-A786-34A8-3525-1EEFD0604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5E9D1-754A-42A7-94C0-37FB91E0911C}" type="slidenum">
              <a:rPr lang="en-US" smtClean="0"/>
              <a:t>19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97A83F-9BE6-310E-950A-482FA3E1B4F6}"/>
              </a:ext>
            </a:extLst>
          </p:cNvPr>
          <p:cNvSpPr txBox="1"/>
          <p:nvPr/>
        </p:nvSpPr>
        <p:spPr>
          <a:xfrm>
            <a:off x="196327" y="4946731"/>
            <a:ext cx="26114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Plot from </a:t>
            </a:r>
            <a:r>
              <a:rPr lang="en-US" sz="1600" dirty="0">
                <a:hlinkClick r:id="rId7"/>
              </a:rPr>
              <a:t>arXiv:2003.11510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882B9C-4B12-DD7D-DA0A-8CF20B75CDF2}"/>
              </a:ext>
            </a:extLst>
          </p:cNvPr>
          <p:cNvSpPr txBox="1"/>
          <p:nvPr/>
        </p:nvSpPr>
        <p:spPr>
          <a:xfrm>
            <a:off x="6650916" y="4742335"/>
            <a:ext cx="16109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My calculations</a:t>
            </a:r>
          </a:p>
        </p:txBody>
      </p:sp>
    </p:spTree>
    <p:extLst>
      <p:ext uri="{BB962C8B-B14F-4D97-AF65-F5344CB8AC3E}">
        <p14:creationId xmlns:p14="http://schemas.microsoft.com/office/powerpoint/2010/main" val="1842260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lh3.googleusercontent.com/efqAZhE1iIowVpC0xP8VLnOFxgihbpCZbznM_J3sM35M8tpyC5S9m9qv3m7HRVKDDKhJhbiiRLVd99oajSMoTqkjH42CgCvUuvGNMKupKJtFCEASKFRL5eh3N5gnPxF2Vux6KUZ_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6" t="5349" r="6802" b="18671"/>
          <a:stretch/>
        </p:blipFill>
        <p:spPr bwMode="auto">
          <a:xfrm>
            <a:off x="419712" y="1078146"/>
            <a:ext cx="7947714" cy="4494877"/>
          </a:xfrm>
          <a:prstGeom prst="rect">
            <a:avLst/>
          </a:prstGeom>
          <a:noFill/>
          <a:ln>
            <a:solidFill>
              <a:srgbClr val="0C445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Oval 14"/>
          <p:cNvSpPr>
            <a:spLocks noChangeAspect="1"/>
          </p:cNvSpPr>
          <p:nvPr/>
        </p:nvSpPr>
        <p:spPr>
          <a:xfrm>
            <a:off x="2520097" y="1642829"/>
            <a:ext cx="1389737" cy="1400349"/>
          </a:xfrm>
          <a:prstGeom prst="ellipse">
            <a:avLst/>
          </a:prstGeom>
          <a:solidFill>
            <a:srgbClr val="7BD0AC"/>
          </a:solidFill>
          <a:ln w="31750">
            <a:solidFill>
              <a:srgbClr val="0C44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720948" y="3530725"/>
            <a:ext cx="1392197" cy="1361570"/>
            <a:chOff x="1315481" y="4045496"/>
            <a:chExt cx="1348471" cy="1348471"/>
          </a:xfrm>
        </p:grpSpPr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1315481" y="4045496"/>
              <a:ext cx="1348471" cy="1348471"/>
            </a:xfrm>
            <a:prstGeom prst="ellipse">
              <a:avLst/>
            </a:prstGeom>
            <a:solidFill>
              <a:srgbClr val="7BD0AC"/>
            </a:solidFill>
            <a:ln w="31750">
              <a:solidFill>
                <a:srgbClr val="0C44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386320" y="4263087"/>
              <a:ext cx="1277631" cy="886101"/>
            </a:xfrm>
            <a:prstGeom prst="rect">
              <a:avLst/>
            </a:prstGeom>
            <a:ln w="31750">
              <a:solidFill>
                <a:srgbClr val="0C445E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CYGNUS-US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SURF, USA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He:CF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:X</a:t>
              </a:r>
              <a:b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Strip readout</a:t>
              </a:r>
              <a:endPara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2667339" y="1775858"/>
            <a:ext cx="5673170" cy="1096740"/>
          </a:xfrm>
          <a:prstGeom prst="rect">
            <a:avLst/>
          </a:prstGeom>
          <a:ln>
            <a:solidFill>
              <a:srgbClr val="0C445E"/>
            </a:solidFill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CYGNUS-UK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Boulby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UK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He:SF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  <a:b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GEM+wire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readout</a:t>
            </a:r>
            <a:endParaRPr kumimoji="0" lang="en-US" sz="12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383485" y="1442138"/>
            <a:ext cx="1511009" cy="1381497"/>
            <a:chOff x="1315481" y="4045496"/>
            <a:chExt cx="1520337" cy="1348471"/>
          </a:xfrm>
        </p:grpSpPr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1315481" y="4045496"/>
              <a:ext cx="1348471" cy="1348471"/>
            </a:xfrm>
            <a:prstGeom prst="ellipse">
              <a:avLst/>
            </a:prstGeom>
            <a:solidFill>
              <a:srgbClr val="7BD0AC"/>
            </a:solidFill>
            <a:ln w="31750">
              <a:solidFill>
                <a:srgbClr val="0C44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399969" y="4235791"/>
              <a:ext cx="1435849" cy="880112"/>
            </a:xfrm>
            <a:prstGeom prst="rect">
              <a:avLst/>
            </a:prstGeom>
            <a:ln w="31750">
              <a:solidFill>
                <a:srgbClr val="0C445E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CYGNUS-KM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Kamioka</a:t>
              </a: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Japan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He:SF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6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/>
                </a:rPr>
                <a:t>(CF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/>
                </a:rPr>
                <a:t>4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/>
                </a:rPr>
                <a:t>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/>
                </a:rPr>
                <a:t>Strip readout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770998" y="3633584"/>
            <a:ext cx="1684017" cy="1388250"/>
            <a:chOff x="1303609" y="4008199"/>
            <a:chExt cx="1573971" cy="1348471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1303609" y="4008199"/>
              <a:ext cx="1348471" cy="1348471"/>
            </a:xfrm>
            <a:prstGeom prst="ellipse">
              <a:avLst/>
            </a:prstGeom>
            <a:solidFill>
              <a:srgbClr val="7BD0AC"/>
            </a:solidFill>
            <a:ln w="31750">
              <a:solidFill>
                <a:srgbClr val="0C44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04332" y="4190100"/>
              <a:ext cx="1473248" cy="1065314"/>
            </a:xfrm>
            <a:prstGeom prst="rect">
              <a:avLst/>
            </a:prstGeom>
            <a:ln w="31750">
              <a:solidFill>
                <a:srgbClr val="0C445E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CYGNO/INITIUM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Gran </a:t>
              </a:r>
              <a:r>
                <a:rPr kumimoji="0" lang="en-US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Sasso</a:t>
              </a: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Italy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HeCF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(SF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6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sCMOS+PMT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readout</a:t>
              </a:r>
            </a:p>
          </p:txBody>
        </p:sp>
      </p:grpSp>
      <p:sp>
        <p:nvSpPr>
          <p:cNvPr id="14" name="Partial Circle 13">
            <a:extLst>
              <a:ext uri="{FF2B5EF4-FFF2-40B4-BE49-F238E27FC236}">
                <a16:creationId xmlns:a16="http://schemas.microsoft.com/office/drawing/2014/main" id="{2F669CC0-F3F0-2990-C3BB-76A9B4B1989A}"/>
              </a:ext>
            </a:extLst>
          </p:cNvPr>
          <p:cNvSpPr/>
          <p:nvPr/>
        </p:nvSpPr>
        <p:spPr>
          <a:xfrm rot="5172215">
            <a:off x="6014383" y="4724429"/>
            <a:ext cx="1651254" cy="1680566"/>
          </a:xfrm>
          <a:prstGeom prst="pie">
            <a:avLst>
              <a:gd name="adj1" fmla="val 5635706"/>
              <a:gd name="adj2" fmla="val 16440021"/>
            </a:avLst>
          </a:prstGeom>
          <a:solidFill>
            <a:srgbClr val="7BD0AC"/>
          </a:solidFill>
          <a:ln w="28575">
            <a:solidFill>
              <a:srgbClr val="0C44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Google Shape;425;p28">
            <a:extLst>
              <a:ext uri="{FF2B5EF4-FFF2-40B4-BE49-F238E27FC236}">
                <a16:creationId xmlns:a16="http://schemas.microsoft.com/office/drawing/2014/main" id="{E7CFFD2F-C566-791D-003A-86F67407511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1671"/>
            <a:ext cx="12930809" cy="1325563"/>
          </a:xfrm>
        </p:spPr>
        <p:txBody>
          <a:bodyPr>
            <a:normAutofit/>
          </a:bodyPr>
          <a:lstStyle/>
          <a:p>
            <a:r>
              <a:rPr lang="en-US" sz="2800" b="1" dirty="0"/>
              <a:t>Long term CYGNUS Vision: Multi-site Galactic Recoil Observatory</a:t>
            </a:r>
            <a:br>
              <a:rPr lang="en-US" sz="2800" b="1" dirty="0"/>
            </a:br>
            <a:r>
              <a:rPr lang="en-US" sz="2800" b="1" dirty="0"/>
              <a:t>with directional sensitivity to WIMPs and neutrinos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6B6C9C-527C-9044-8901-99D6E026D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33354" y="6558482"/>
            <a:ext cx="41148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Sven Vahsen, CYGNUS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2A717F-56FA-CF44-B3B2-79FAC75C1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0EA680-D336-4FF7-8B7A-9848BB0A1C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AC275DD-77FD-1F65-C86C-139BFB729612}"/>
              </a:ext>
            </a:extLst>
          </p:cNvPr>
          <p:cNvSpPr txBox="1"/>
          <p:nvPr/>
        </p:nvSpPr>
        <p:spPr>
          <a:xfrm>
            <a:off x="5039750" y="1043733"/>
            <a:ext cx="6595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https://arxiv.org/abs/2008.12587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E6A3F3-0292-8A6B-6424-75EEBC28D6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47281" y="3443580"/>
            <a:ext cx="1902855" cy="6012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F1B23EF-BB60-5D75-4C02-A86B7B5FCD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07524" y="4040618"/>
            <a:ext cx="1042612" cy="780330"/>
          </a:xfrm>
          <a:prstGeom prst="rect">
            <a:avLst/>
          </a:prstGeom>
        </p:spPr>
      </p:pic>
      <p:pic>
        <p:nvPicPr>
          <p:cNvPr id="1032" name="Picture 8" descr="UNM Fast Facts: UNM Newsroom">
            <a:extLst>
              <a:ext uri="{FF2B5EF4-FFF2-40B4-BE49-F238E27FC236}">
                <a16:creationId xmlns:a16="http://schemas.microsoft.com/office/drawing/2014/main" id="{90D90742-F2C3-8BA9-5149-15E0F9CA7B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0" t="22333" r="6121" b="30646"/>
          <a:stretch/>
        </p:blipFill>
        <p:spPr bwMode="auto">
          <a:xfrm>
            <a:off x="8434109" y="859386"/>
            <a:ext cx="1759086" cy="59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Logos | Wellesley College">
            <a:extLst>
              <a:ext uri="{FF2B5EF4-FFF2-40B4-BE49-F238E27FC236}">
                <a16:creationId xmlns:a16="http://schemas.microsoft.com/office/drawing/2014/main" id="{46736BCC-1E5D-6DFB-4FDA-7FCAB9DCA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871" y="1500585"/>
            <a:ext cx="942405" cy="605471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042" name="Picture 18" descr="Lawrence Berkeley National Laboratory | Tethys">
            <a:extLst>
              <a:ext uri="{FF2B5EF4-FFF2-40B4-BE49-F238E27FC236}">
                <a16:creationId xmlns:a16="http://schemas.microsoft.com/office/drawing/2014/main" id="{8ECB6277-5196-2002-8DD6-8BBE0E172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1677" y="2219889"/>
            <a:ext cx="868130" cy="653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7A9945E-E77C-73A7-C680-E52042CA73C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54348" y="2124829"/>
            <a:ext cx="2217304" cy="605471"/>
          </a:xfrm>
          <a:prstGeom prst="rect">
            <a:avLst/>
          </a:prstGeom>
        </p:spPr>
      </p:pic>
      <p:pic>
        <p:nvPicPr>
          <p:cNvPr id="1048" name="Picture 24" descr="Lanl Logo">
            <a:extLst>
              <a:ext uri="{FF2B5EF4-FFF2-40B4-BE49-F238E27FC236}">
                <a16:creationId xmlns:a16="http://schemas.microsoft.com/office/drawing/2014/main" id="{F4B3FF8F-3986-7047-1BB0-DCE6265DEF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615" y="2797954"/>
            <a:ext cx="1594036" cy="637614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050" name="Picture 26">
            <a:extLst>
              <a:ext uri="{FF2B5EF4-FFF2-40B4-BE49-F238E27FC236}">
                <a16:creationId xmlns:a16="http://schemas.microsoft.com/office/drawing/2014/main" id="{FDE41148-4A02-3AC1-FEA5-1E195DFB1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925" y="2937874"/>
            <a:ext cx="1414203" cy="618714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054" name="Picture 30" descr="UH Manoa: At a Glance | University of Hawaii System">
            <a:extLst>
              <a:ext uri="{FF2B5EF4-FFF2-40B4-BE49-F238E27FC236}">
                <a16:creationId xmlns:a16="http://schemas.microsoft.com/office/drawing/2014/main" id="{2971DDAE-1899-415F-30E2-CA5DFADB4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5689" y="957546"/>
            <a:ext cx="1654439" cy="579983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39" name="Image" descr="Image">
            <a:extLst>
              <a:ext uri="{FF2B5EF4-FFF2-40B4-BE49-F238E27FC236}">
                <a16:creationId xmlns:a16="http://schemas.microsoft.com/office/drawing/2014/main" id="{9A3E71CB-29D4-4D52-348B-6BA3825A0900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37226" t="9111" r="51605" b="54914"/>
          <a:stretch>
            <a:fillRect/>
          </a:stretch>
        </p:blipFill>
        <p:spPr>
          <a:xfrm>
            <a:off x="6528603" y="5754423"/>
            <a:ext cx="644254" cy="805601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40" name="Image" descr="Image">
            <a:extLst>
              <a:ext uri="{FF2B5EF4-FFF2-40B4-BE49-F238E27FC236}">
                <a16:creationId xmlns:a16="http://schemas.microsoft.com/office/drawing/2014/main" id="{00C605AE-A09F-D3B6-CEA9-E3F337EDC87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453683" y="5689458"/>
            <a:ext cx="688127" cy="79007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41" name="Image" descr="Image">
            <a:extLst>
              <a:ext uri="{FF2B5EF4-FFF2-40B4-BE49-F238E27FC236}">
                <a16:creationId xmlns:a16="http://schemas.microsoft.com/office/drawing/2014/main" id="{29E06217-C15F-AB60-6C9E-0E95BBC2032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535152" y="5751109"/>
            <a:ext cx="1401472" cy="65694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42" name="Image" descr="Image">
            <a:extLst>
              <a:ext uri="{FF2B5EF4-FFF2-40B4-BE49-F238E27FC236}">
                <a16:creationId xmlns:a16="http://schemas.microsoft.com/office/drawing/2014/main" id="{E34645EE-07E4-727B-504B-EA62D5774238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43869" y="5714183"/>
            <a:ext cx="740621" cy="74062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43" name="Image" descr="Image">
            <a:extLst>
              <a:ext uri="{FF2B5EF4-FFF2-40B4-BE49-F238E27FC236}">
                <a16:creationId xmlns:a16="http://schemas.microsoft.com/office/drawing/2014/main" id="{FF632CC8-DBC0-41B4-24DE-F038084E9B92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49712" t="60819" r="29914" b="6213"/>
          <a:stretch>
            <a:fillRect/>
          </a:stretch>
        </p:blipFill>
        <p:spPr>
          <a:xfrm>
            <a:off x="5181730" y="5860468"/>
            <a:ext cx="1038222" cy="65218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44" name="Image" descr="Image">
            <a:extLst>
              <a:ext uri="{FF2B5EF4-FFF2-40B4-BE49-F238E27FC236}">
                <a16:creationId xmlns:a16="http://schemas.microsoft.com/office/drawing/2014/main" id="{26A54578-D2B8-DEE1-D2D7-D83DBD0D742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383793" y="5726563"/>
            <a:ext cx="759927" cy="74805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45" name="Image" descr="Image">
            <a:extLst>
              <a:ext uri="{FF2B5EF4-FFF2-40B4-BE49-F238E27FC236}">
                <a16:creationId xmlns:a16="http://schemas.microsoft.com/office/drawing/2014/main" id="{E9DD691F-BD17-8111-136F-71A74B797393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70622" t="60447" r="18209" b="5571"/>
          <a:stretch>
            <a:fillRect/>
          </a:stretch>
        </p:blipFill>
        <p:spPr>
          <a:xfrm>
            <a:off x="10318136" y="5649585"/>
            <a:ext cx="792925" cy="93660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46" name="Image" descr="Image">
            <a:extLst>
              <a:ext uri="{FF2B5EF4-FFF2-40B4-BE49-F238E27FC236}">
                <a16:creationId xmlns:a16="http://schemas.microsoft.com/office/drawing/2014/main" id="{4432357A-683B-A41E-9783-A5657F5D0270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16917" t="61621" r="63891" b="7650"/>
          <a:stretch>
            <a:fillRect/>
          </a:stretch>
        </p:blipFill>
        <p:spPr>
          <a:xfrm>
            <a:off x="7416427" y="5824287"/>
            <a:ext cx="1071471" cy="66599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47" name="Image" descr="Image">
            <a:extLst>
              <a:ext uri="{FF2B5EF4-FFF2-40B4-BE49-F238E27FC236}">
                <a16:creationId xmlns:a16="http://schemas.microsoft.com/office/drawing/2014/main" id="{15B12B0E-3CF8-B61A-4828-77F173628676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1253118" y="5751109"/>
            <a:ext cx="818054" cy="80891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48" name="Image" descr="Image">
            <a:extLst>
              <a:ext uri="{FF2B5EF4-FFF2-40B4-BE49-F238E27FC236}">
                <a16:creationId xmlns:a16="http://schemas.microsoft.com/office/drawing/2014/main" id="{83E28207-2898-5236-0D3C-A88697775E67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817019" y="5819690"/>
            <a:ext cx="1323139" cy="59288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82E7069-0722-ED8A-0A35-8EF1404CD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0050" y="3688525"/>
            <a:ext cx="896717" cy="89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476EFD-8064-BFF2-3165-1E5CEF1FC1D3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0000204" y="4040618"/>
            <a:ext cx="896717" cy="783496"/>
          </a:xfrm>
          <a:prstGeom prst="rect">
            <a:avLst/>
          </a:prstGeom>
        </p:spPr>
      </p:pic>
      <p:pic>
        <p:nvPicPr>
          <p:cNvPr id="50" name="Picture 44" descr="Picture 44">
            <a:extLst>
              <a:ext uri="{FF2B5EF4-FFF2-40B4-BE49-F238E27FC236}">
                <a16:creationId xmlns:a16="http://schemas.microsoft.com/office/drawing/2014/main" id="{4589E383-FEF6-E398-00B8-E55AB9CBD7AD}"/>
              </a:ext>
            </a:extLst>
          </p:cNvPr>
          <p:cNvPicPr>
            <a:picLocks noChangeAspect="1"/>
          </p:cNvPicPr>
          <p:nvPr/>
        </p:nvPicPr>
        <p:blipFill>
          <a:blip r:embed="rId24"/>
          <a:srcRect l="15141" r="13200" b="7466"/>
          <a:stretch/>
        </p:blipFill>
        <p:spPr>
          <a:xfrm>
            <a:off x="9288031" y="4901032"/>
            <a:ext cx="951754" cy="756314"/>
          </a:xfrm>
          <a:prstGeom prst="rect">
            <a:avLst/>
          </a:prstGeom>
          <a:ln w="12700">
            <a:noFill/>
          </a:ln>
        </p:spPr>
      </p:pic>
      <p:pic>
        <p:nvPicPr>
          <p:cNvPr id="51" name="Picture 45" descr="Picture 45">
            <a:extLst>
              <a:ext uri="{FF2B5EF4-FFF2-40B4-BE49-F238E27FC236}">
                <a16:creationId xmlns:a16="http://schemas.microsoft.com/office/drawing/2014/main" id="{CAFAE0E5-02AF-958D-AD12-BC4CEB3BDC15}"/>
              </a:ext>
            </a:extLst>
          </p:cNvPr>
          <p:cNvPicPr>
            <a:picLocks noChangeAspect="1"/>
          </p:cNvPicPr>
          <p:nvPr/>
        </p:nvPicPr>
        <p:blipFill>
          <a:blip r:embed="rId25"/>
          <a:srcRect l="22434" t="10083" r="24107" b="14572"/>
          <a:stretch/>
        </p:blipFill>
        <p:spPr>
          <a:xfrm>
            <a:off x="8487898" y="4620239"/>
            <a:ext cx="713555" cy="1005683"/>
          </a:xfrm>
          <a:prstGeom prst="rect">
            <a:avLst/>
          </a:prstGeom>
          <a:ln w="12700">
            <a:noFill/>
          </a:ln>
        </p:spPr>
      </p:pic>
      <p:pic>
        <p:nvPicPr>
          <p:cNvPr id="52" name="Picture 46" descr="Picture 46">
            <a:extLst>
              <a:ext uri="{FF2B5EF4-FFF2-40B4-BE49-F238E27FC236}">
                <a16:creationId xmlns:a16="http://schemas.microsoft.com/office/drawing/2014/main" id="{D5CFE3B8-92A8-1405-3DA8-C53271BD87D7}"/>
              </a:ext>
            </a:extLst>
          </p:cNvPr>
          <p:cNvPicPr>
            <a:picLocks noChangeAspect="1"/>
          </p:cNvPicPr>
          <p:nvPr/>
        </p:nvPicPr>
        <p:blipFill>
          <a:blip r:embed="rId26"/>
          <a:srcRect l="4422" r="5593" b="8711"/>
          <a:stretch/>
        </p:blipFill>
        <p:spPr>
          <a:xfrm>
            <a:off x="10355848" y="4894366"/>
            <a:ext cx="792925" cy="804415"/>
          </a:xfrm>
          <a:prstGeom prst="rect">
            <a:avLst/>
          </a:prstGeom>
          <a:ln w="12700">
            <a:noFill/>
          </a:ln>
        </p:spPr>
      </p:pic>
      <p:pic>
        <p:nvPicPr>
          <p:cNvPr id="53" name="Picture 48" descr="Picture 48">
            <a:extLst>
              <a:ext uri="{FF2B5EF4-FFF2-40B4-BE49-F238E27FC236}">
                <a16:creationId xmlns:a16="http://schemas.microsoft.com/office/drawing/2014/main" id="{918C592F-89E8-FADB-82D4-63530ABE4171}"/>
              </a:ext>
            </a:extLst>
          </p:cNvPr>
          <p:cNvPicPr>
            <a:picLocks noChangeAspect="1"/>
          </p:cNvPicPr>
          <p:nvPr/>
        </p:nvPicPr>
        <p:blipFill>
          <a:blip r:embed="rId27"/>
          <a:srcRect l="20687" t="21271" r="19773" b="23684"/>
          <a:stretch/>
        </p:blipFill>
        <p:spPr>
          <a:xfrm>
            <a:off x="11237789" y="4913211"/>
            <a:ext cx="826764" cy="764347"/>
          </a:xfrm>
          <a:prstGeom prst="rect">
            <a:avLst/>
          </a:prstGeom>
          <a:ln w="12700"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F9612A-95F9-3991-A1DD-725FA666FB72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0217232" y="1551395"/>
            <a:ext cx="1788801" cy="59298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7B3BFCA-FDBE-F93D-A87E-0C6E988A7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12/10/23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131858" y="4927002"/>
            <a:ext cx="1699709" cy="646331"/>
          </a:xfrm>
          <a:prstGeom prst="rect">
            <a:avLst/>
          </a:prstGeom>
          <a:ln w="31750">
            <a:solidFill>
              <a:srgbClr val="0C445E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CYGNUS-Oz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Stawell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Australia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R&amp;D leading to 1-10 m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29328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604"/>
    </mc:Choice>
    <mc:Fallback xmlns="">
      <p:transition spd="slow" advTm="21604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425;p28">
            <a:extLst>
              <a:ext uri="{FF2B5EF4-FFF2-40B4-BE49-F238E27FC236}">
                <a16:creationId xmlns:a16="http://schemas.microsoft.com/office/drawing/2014/main" id="{A0C3F763-4FC0-1421-A395-AE7C308D3719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CD36189-DA70-FA55-E92D-3F832FE4A57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27578" y="0"/>
                <a:ext cx="11499472" cy="947307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dirty="0"/>
                  <a:t>Comparing calculations to the literature: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𝑑𝑅</m:t>
                        </m:r>
                      </m:num>
                      <m:den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4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400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40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den>
                    </m:f>
                  </m:oMath>
                </a14:m>
                <a:endParaRPr lang="en-US" sz="40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CD36189-DA70-FA55-E92D-3F832FE4A5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27578" y="0"/>
                <a:ext cx="11499472" cy="947307"/>
              </a:xfrm>
              <a:blipFill>
                <a:blip r:embed="rId3"/>
                <a:stretch>
                  <a:fillRect l="-1909" t="-5806" b="-77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B340F76-EDB7-5066-268B-2B8DAC7970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1819780"/>
            <a:ext cx="6101255" cy="3666620"/>
          </a:xfr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E29A420B-FA7B-1672-555F-92DE05F966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18410" y="1597062"/>
            <a:ext cx="5603240" cy="36493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350257-C986-4EB3-22F9-3779B7EDF902}"/>
              </a:ext>
            </a:extLst>
          </p:cNvPr>
          <p:cNvSpPr txBox="1"/>
          <p:nvPr/>
        </p:nvSpPr>
        <p:spPr>
          <a:xfrm>
            <a:off x="484094" y="5862918"/>
            <a:ext cx="9068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 with the double differential, overall disagreement is about 50% but the shape agrees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8D78AB-EDB5-ABE2-A714-B6EB8018D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7570" y="6356350"/>
            <a:ext cx="2743200" cy="365125"/>
          </a:xfrm>
        </p:spPr>
        <p:txBody>
          <a:bodyPr/>
          <a:lstStyle/>
          <a:p>
            <a:fld id="{9185E9D1-754A-42A7-94C0-37FB91E0911C}" type="slidenum">
              <a:rPr lang="en-US" smtClean="0"/>
              <a:t>20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8A2E15-0824-30F0-0F71-E7E854295EE4}"/>
              </a:ext>
            </a:extLst>
          </p:cNvPr>
          <p:cNvSpPr txBox="1"/>
          <p:nvPr/>
        </p:nvSpPr>
        <p:spPr>
          <a:xfrm>
            <a:off x="303903" y="5323248"/>
            <a:ext cx="30739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Plot from</a:t>
            </a:r>
            <a:r>
              <a:rPr lang="en-US" sz="1800" dirty="0"/>
              <a:t> </a:t>
            </a:r>
            <a:r>
              <a:rPr lang="en-US" sz="1800" dirty="0">
                <a:hlinkClick r:id="rId7"/>
              </a:rPr>
              <a:t>arXiv:2003.11510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D4F7BF-4C55-E3D0-E263-78D352BD7B7B}"/>
              </a:ext>
            </a:extLst>
          </p:cNvPr>
          <p:cNvSpPr txBox="1"/>
          <p:nvPr/>
        </p:nvSpPr>
        <p:spPr>
          <a:xfrm>
            <a:off x="6769249" y="5032793"/>
            <a:ext cx="30739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My calculations</a:t>
            </a:r>
          </a:p>
        </p:txBody>
      </p:sp>
    </p:spTree>
    <p:extLst>
      <p:ext uri="{BB962C8B-B14F-4D97-AF65-F5344CB8AC3E}">
        <p14:creationId xmlns:p14="http://schemas.microsoft.com/office/powerpoint/2010/main" val="34763730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425;p28">
            <a:extLst>
              <a:ext uri="{FF2B5EF4-FFF2-40B4-BE49-F238E27FC236}">
                <a16:creationId xmlns:a16="http://schemas.microsoft.com/office/drawing/2014/main" id="{2D3AB62C-CDCC-46CA-6D33-C01904E61EF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32DD7F-6B65-72F0-CFDB-96B90087C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442" y="-226545"/>
            <a:ext cx="10515600" cy="1325563"/>
          </a:xfrm>
        </p:spPr>
        <p:txBody>
          <a:bodyPr/>
          <a:lstStyle/>
          <a:p>
            <a:r>
              <a:rPr lang="en-US" dirty="0"/>
              <a:t>Transverse width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4A7C719-F42F-C62E-C2FA-E46705F86B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8044" y="1718048"/>
                <a:ext cx="11500821" cy="4351338"/>
              </a:xfrm>
            </p:spPr>
            <p:txBody>
              <a:bodyPr/>
              <a:lstStyle/>
              <a:p>
                <a:r>
                  <a:rPr lang="en-US" dirty="0"/>
                  <a:t>Caldwell et al. measured the transport properties of electrons in CF4 in [</a:t>
                </a:r>
                <a:r>
                  <a:rPr lang="en-US" dirty="0">
                    <a:hlinkClick r:id="rId3"/>
                  </a:rPr>
                  <a:t>arXiv:0905.2549</a:t>
                </a:r>
                <a:r>
                  <a:rPr lang="en-US" dirty="0"/>
                  <a:t>]. They report that the observed transverse width of the electron cloud as a function of the drift length is: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+2(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)(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z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is the resolution of the readout plane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, 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)(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z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accounts for the diffusion of the electrons as they drift.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den>
                    </m:f>
                  </m:oMath>
                </a14:m>
                <a:r>
                  <a:rPr lang="en-US" dirty="0"/>
                  <a:t> is related to the electron energy, z is the drift length E is the field strength</a:t>
                </a:r>
              </a:p>
              <a:p>
                <a:pPr lvl="1"/>
                <a:r>
                  <a:rPr lang="en-US" dirty="0"/>
                  <a:t>Based on data from the DM-TPC team,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=2.51∗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+.019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𝑣𝑜𝑙𝑡𝑠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4A7C719-F42F-C62E-C2FA-E46705F86B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8044" y="1718048"/>
                <a:ext cx="11500821" cy="4351338"/>
              </a:xfrm>
              <a:blipFill>
                <a:blip r:embed="rId4"/>
                <a:stretch>
                  <a:fillRect l="-954" t="-2521" r="-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2FB0E3-BF49-0266-069C-32333BA90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5E9D1-754A-42A7-94C0-37FB91E0911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27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425;p28">
            <a:extLst>
              <a:ext uri="{FF2B5EF4-FFF2-40B4-BE49-F238E27FC236}">
                <a16:creationId xmlns:a16="http://schemas.microsoft.com/office/drawing/2014/main" id="{4CEB47E9-B383-02FA-F643-B3537C37C55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0433C0-3295-8E2D-BB30-8CF9A8506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139" y="-237303"/>
            <a:ext cx="10515600" cy="1325563"/>
          </a:xfrm>
        </p:spPr>
        <p:txBody>
          <a:bodyPr/>
          <a:lstStyle/>
          <a:p>
            <a:r>
              <a:rPr lang="en-US" dirty="0"/>
              <a:t>Recoil track length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4064CD-9A6D-9490-C0BA-3B8E3244C4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550304" y="1825625"/>
                <a:ext cx="5448058" cy="435133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dirty="0"/>
                  <a:t>The CYGNUS NEWAGE group in Japan measured the recoil track length of nuclear recoils in cf4 at 75 torr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dirty="0"/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Track length scales 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, so we multiply their curve by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75 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𝑡𝑜𝑟𝑟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dirty="0"/>
                  <a:t>  to get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4064CD-9A6D-9490-C0BA-3B8E3244C4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50304" y="1825625"/>
                <a:ext cx="5448058" cy="4351338"/>
              </a:xfrm>
              <a:blipFill>
                <a:blip r:embed="rId3"/>
                <a:stretch>
                  <a:fillRect l="-2016" t="-1401" r="-2464" b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E38A9428-C7E7-3B4F-E1AA-96C29A12CF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638" y="1825625"/>
            <a:ext cx="6356667" cy="465632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18FBA5-54B3-7C51-618C-BF16D902A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5E9D1-754A-42A7-94C0-37FB91E0911C}" type="slidenum">
              <a:rPr lang="en-US" smtClean="0"/>
              <a:t>22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99D512-35D3-FB43-001B-479C1B8F53F3}"/>
              </a:ext>
            </a:extLst>
          </p:cNvPr>
          <p:cNvSpPr txBox="1"/>
          <p:nvPr/>
        </p:nvSpPr>
        <p:spPr>
          <a:xfrm>
            <a:off x="142539" y="6356350"/>
            <a:ext cx="31062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Image from </a:t>
            </a:r>
            <a:r>
              <a:rPr lang="en-US" dirty="0">
                <a:hlinkClick r:id="rId5"/>
              </a:rPr>
              <a:t>arXiv:2101.09921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47029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425;p28">
            <a:extLst>
              <a:ext uri="{FF2B5EF4-FFF2-40B4-BE49-F238E27FC236}">
                <a16:creationId xmlns:a16="http://schemas.microsoft.com/office/drawing/2014/main" id="{0BE0DC59-4F72-D914-EA45-234DE28129D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DAFBBB-A32C-F8A6-1705-072AB7CC1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638" y="-194272"/>
            <a:ext cx="11827136" cy="1325563"/>
          </a:xfrm>
        </p:spPr>
        <p:txBody>
          <a:bodyPr/>
          <a:lstStyle/>
          <a:p>
            <a:r>
              <a:rPr lang="en-US" dirty="0"/>
              <a:t>Picking a threshold and finding the optimal pressure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E747B-529E-F6B1-1678-C9408DA5F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436" y="5140846"/>
            <a:ext cx="5535836" cy="4351338"/>
          </a:xfrm>
        </p:spPr>
        <p:txBody>
          <a:bodyPr>
            <a:normAutofit/>
          </a:bodyPr>
          <a:lstStyle/>
          <a:p>
            <a:r>
              <a:rPr lang="en-US" sz="2400" dirty="0"/>
              <a:t>Differential event rate distribution peaks at near 50kev so  we get bulk of events &gt;50kev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C80B73-773B-8CE5-7D4E-C3F6BF8936DF}"/>
              </a:ext>
            </a:extLst>
          </p:cNvPr>
          <p:cNvSpPr txBox="1"/>
          <p:nvPr/>
        </p:nvSpPr>
        <p:spPr>
          <a:xfrm>
            <a:off x="6178730" y="5244147"/>
            <a:ext cx="52704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Crosses 2 at about 420 torr (for an assumed drift length of the worst case of  50cm)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 420 Torr, we expect 15 (!) fluorine recoil events above 50KeV in a year of run time at the 12-meter position with a 1 cubic meter detector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94AAB-3E70-82E8-BF9E-779DDDCDD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5E9D1-754A-42A7-94C0-37FB91E0911C}" type="slidenum">
              <a:rPr lang="en-US" smtClean="0"/>
              <a:t>23</a:t>
            </a:fld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DA5CB7E4-09C5-637F-E770-59DE65F0A7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7436" y="1876219"/>
            <a:ext cx="4911762" cy="3105561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22C51EF9-04BF-1A1C-B848-419B65AD82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75518" y="1438480"/>
            <a:ext cx="5076825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484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425;p28">
            <a:extLst>
              <a:ext uri="{FF2B5EF4-FFF2-40B4-BE49-F238E27FC236}">
                <a16:creationId xmlns:a16="http://schemas.microsoft.com/office/drawing/2014/main" id="{8497C9FE-3C76-2434-C0D8-E6EB2D0D016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F78C5D-965F-776A-781E-47BB11AE4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715" y="-140485"/>
            <a:ext cx="10515600" cy="1325563"/>
          </a:xfrm>
        </p:spPr>
        <p:txBody>
          <a:bodyPr/>
          <a:lstStyle/>
          <a:p>
            <a:r>
              <a:rPr lang="en-US" dirty="0"/>
              <a:t>CYGNUS Hawaii</a:t>
            </a:r>
          </a:p>
        </p:txBody>
      </p:sp>
      <p:pic>
        <p:nvPicPr>
          <p:cNvPr id="7" name="Content Placeholder 6" descr="A person smiling for a picture&#10;&#10;AI-generated content may be incorrect.">
            <a:extLst>
              <a:ext uri="{FF2B5EF4-FFF2-40B4-BE49-F238E27FC236}">
                <a16:creationId xmlns:a16="http://schemas.microsoft.com/office/drawing/2014/main" id="{B2354B01-1657-B72A-E7D4-5094B592F5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430" y="1081904"/>
            <a:ext cx="1947470" cy="2454794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4B7C51-3918-E2A0-A191-1F0FF1D40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548B0-92A0-4402-8EF7-93D8BB195473}" type="slidenum">
              <a:rPr lang="en-US" smtClean="0"/>
              <a:t>3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8CBA4D-EBA6-E7C5-1833-FBCBB8338AF8}"/>
              </a:ext>
            </a:extLst>
          </p:cNvPr>
          <p:cNvSpPr txBox="1"/>
          <p:nvPr/>
        </p:nvSpPr>
        <p:spPr>
          <a:xfrm>
            <a:off x="1011219" y="3496235"/>
            <a:ext cx="1892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Prof Sven </a:t>
            </a:r>
            <a:r>
              <a:rPr lang="en-US" dirty="0" err="1"/>
              <a:t>Vahsen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53FE1A6-B9C7-D258-9728-45B14A50107F}"/>
              </a:ext>
            </a:extLst>
          </p:cNvPr>
          <p:cNvGrpSpPr/>
          <p:nvPr/>
        </p:nvGrpSpPr>
        <p:grpSpPr>
          <a:xfrm>
            <a:off x="3603557" y="1097278"/>
            <a:ext cx="5009376" cy="2936840"/>
            <a:chOff x="4787152" y="1275583"/>
            <a:chExt cx="3818094" cy="2115585"/>
          </a:xfrm>
        </p:grpSpPr>
        <p:pic>
          <p:nvPicPr>
            <p:cNvPr id="10" name="Google Shape;446;p29">
              <a:extLst>
                <a:ext uri="{FF2B5EF4-FFF2-40B4-BE49-F238E27FC236}">
                  <a16:creationId xmlns:a16="http://schemas.microsoft.com/office/drawing/2014/main" id="{16AB7849-19B1-5DBF-D011-F65CA501C25A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t="3123" r="10865" b="21061"/>
            <a:stretch/>
          </p:blipFill>
          <p:spPr>
            <a:xfrm>
              <a:off x="4787152" y="1275583"/>
              <a:ext cx="3033657" cy="1725800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31FB66A-3A8F-6383-E525-342A5DBA6E5D}"/>
                </a:ext>
              </a:extLst>
            </p:cNvPr>
            <p:cNvSpPr txBox="1"/>
            <p:nvPr/>
          </p:nvSpPr>
          <p:spPr>
            <a:xfrm>
              <a:off x="4821261" y="3021836"/>
              <a:ext cx="37839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Dr Majd </a:t>
              </a:r>
              <a:r>
                <a:rPr lang="en-US" dirty="0" err="1"/>
                <a:t>Ghrear</a:t>
              </a:r>
              <a:r>
                <a:rPr lang="en-US" dirty="0"/>
                <a:t> (former PhD student)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2F69E46-115E-CDE4-600C-091848D508AF}"/>
              </a:ext>
            </a:extLst>
          </p:cNvPr>
          <p:cNvGrpSpPr/>
          <p:nvPr/>
        </p:nvGrpSpPr>
        <p:grpSpPr>
          <a:xfrm>
            <a:off x="8326421" y="1061408"/>
            <a:ext cx="3700614" cy="2843617"/>
            <a:chOff x="8577336" y="1022875"/>
            <a:chExt cx="3699411" cy="2842693"/>
          </a:xfrm>
        </p:grpSpPr>
        <p:pic>
          <p:nvPicPr>
            <p:cNvPr id="14" name="Picture 13" descr="A person with a beard smiling&#10;&#10;AI-generated content may be incorrect.">
              <a:extLst>
                <a:ext uri="{FF2B5EF4-FFF2-40B4-BE49-F238E27FC236}">
                  <a16:creationId xmlns:a16="http://schemas.microsoft.com/office/drawing/2014/main" id="{EE8D9BB0-3BC9-0B97-71AD-7F983E52FE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33242" y="1022875"/>
              <a:ext cx="2469776" cy="2469776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4E3C41E-6C2A-20C0-48F6-8815872DF75D}"/>
                </a:ext>
              </a:extLst>
            </p:cNvPr>
            <p:cNvSpPr txBox="1"/>
            <p:nvPr/>
          </p:nvSpPr>
          <p:spPr>
            <a:xfrm>
              <a:off x="8577336" y="3496236"/>
              <a:ext cx="36994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Michael Litke current (PhD Student)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454E39C-7A7E-910D-B787-4FCBF6E76CBB}"/>
              </a:ext>
            </a:extLst>
          </p:cNvPr>
          <p:cNvGrpSpPr/>
          <p:nvPr/>
        </p:nvGrpSpPr>
        <p:grpSpPr>
          <a:xfrm>
            <a:off x="1085596" y="4001846"/>
            <a:ext cx="4914586" cy="2985246"/>
            <a:chOff x="1112073" y="4055633"/>
            <a:chExt cx="3934608" cy="2389982"/>
          </a:xfrm>
        </p:grpSpPr>
        <p:pic>
          <p:nvPicPr>
            <p:cNvPr id="9" name="Picture 8" descr="A person smiling at the camera&#10;&#10;AI-generated content may be incorrect.">
              <a:extLst>
                <a:ext uri="{FF2B5EF4-FFF2-40B4-BE49-F238E27FC236}">
                  <a16:creationId xmlns:a16="http://schemas.microsoft.com/office/drawing/2014/main" id="{BC39BE89-C648-7FAC-B21F-B0E3226036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0931" y="4055633"/>
              <a:ext cx="1335065" cy="2006245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C12472A-BFDD-4495-EE6A-E90454089FC0}"/>
                </a:ext>
              </a:extLst>
            </p:cNvPr>
            <p:cNvSpPr txBox="1"/>
            <p:nvPr/>
          </p:nvSpPr>
          <p:spPr>
            <a:xfrm>
              <a:off x="1112073" y="6076283"/>
              <a:ext cx="393460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Aleczander Paul (current PhD student)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ECEA467-A47A-A6F4-DC14-8F9B03DAFE01}"/>
              </a:ext>
            </a:extLst>
          </p:cNvPr>
          <p:cNvGrpSpPr/>
          <p:nvPr/>
        </p:nvGrpSpPr>
        <p:grpSpPr>
          <a:xfrm>
            <a:off x="5893397" y="3975333"/>
            <a:ext cx="4294093" cy="2957971"/>
            <a:chOff x="5710518" y="3829721"/>
            <a:chExt cx="3906817" cy="2691197"/>
          </a:xfrm>
        </p:grpSpPr>
        <p:pic>
          <p:nvPicPr>
            <p:cNvPr id="15" name="Google Shape;447;p29">
              <a:extLst>
                <a:ext uri="{FF2B5EF4-FFF2-40B4-BE49-F238E27FC236}">
                  <a16:creationId xmlns:a16="http://schemas.microsoft.com/office/drawing/2014/main" id="{4BE56AA7-A91A-9CCC-746D-4541E5B6FCB5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rcRect t="14505"/>
            <a:stretch/>
          </p:blipFill>
          <p:spPr>
            <a:xfrm>
              <a:off x="6373481" y="3829721"/>
              <a:ext cx="2024606" cy="2291461"/>
            </a:xfrm>
            <a:prstGeom prst="rect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441C5F8-1580-E373-FF83-25F7C3076CBB}"/>
                </a:ext>
              </a:extLst>
            </p:cNvPr>
            <p:cNvSpPr txBox="1"/>
            <p:nvPr/>
          </p:nvSpPr>
          <p:spPr>
            <a:xfrm>
              <a:off x="5710518" y="6151586"/>
              <a:ext cx="390681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Gage Wettlaufer (former undergrad)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961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4</a:t>
            </a:fld>
            <a:endParaRPr/>
          </a:p>
        </p:txBody>
      </p:sp>
      <p:pic>
        <p:nvPicPr>
          <p:cNvPr id="73" name="Google Shape;73;p14"/>
          <p:cNvPicPr preferRelativeResize="0"/>
          <p:nvPr/>
        </p:nvPicPr>
        <p:blipFill rotWithShape="1">
          <a:blip r:embed="rId3">
            <a:alphaModFix/>
          </a:blip>
          <a:srcRect l="43750" t="21123" b="29140"/>
          <a:stretch/>
        </p:blipFill>
        <p:spPr>
          <a:xfrm rot="5400000">
            <a:off x="-829700" y="3000365"/>
            <a:ext cx="6857999" cy="857267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/>
          <p:nvPr/>
        </p:nvSpPr>
        <p:spPr>
          <a:xfrm rot="5400000">
            <a:off x="2479907" y="1960872"/>
            <a:ext cx="184000" cy="1832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5" name="Google Shape;75;p14"/>
          <p:cNvSpPr/>
          <p:nvPr/>
        </p:nvSpPr>
        <p:spPr>
          <a:xfrm rot="5400000">
            <a:off x="2544663" y="2348759"/>
            <a:ext cx="56000" cy="63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6" name="Google Shape;76;p14"/>
          <p:cNvSpPr/>
          <p:nvPr/>
        </p:nvSpPr>
        <p:spPr>
          <a:xfrm rot="5400000">
            <a:off x="2544663" y="2614665"/>
            <a:ext cx="56000" cy="63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7" name="Google Shape;77;p14"/>
          <p:cNvSpPr/>
          <p:nvPr/>
        </p:nvSpPr>
        <p:spPr>
          <a:xfrm rot="5400000">
            <a:off x="2544663" y="2880572"/>
            <a:ext cx="56000" cy="63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8" name="Google Shape;78;p14"/>
          <p:cNvSpPr/>
          <p:nvPr/>
        </p:nvSpPr>
        <p:spPr>
          <a:xfrm rot="5400000">
            <a:off x="2479907" y="3150679"/>
            <a:ext cx="184000" cy="1832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9" name="Google Shape;79;p14"/>
          <p:cNvSpPr/>
          <p:nvPr/>
        </p:nvSpPr>
        <p:spPr>
          <a:xfrm rot="5400000">
            <a:off x="2544663" y="3538564"/>
            <a:ext cx="56000" cy="63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0" name="Google Shape;80;p14"/>
          <p:cNvSpPr/>
          <p:nvPr/>
        </p:nvSpPr>
        <p:spPr>
          <a:xfrm rot="5400000">
            <a:off x="2544663" y="3804471"/>
            <a:ext cx="56000" cy="63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1" name="Google Shape;81;p14"/>
          <p:cNvSpPr/>
          <p:nvPr/>
        </p:nvSpPr>
        <p:spPr>
          <a:xfrm rot="5400000">
            <a:off x="2544663" y="4070377"/>
            <a:ext cx="56000" cy="63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2" name="Google Shape;82;p14"/>
          <p:cNvSpPr/>
          <p:nvPr/>
        </p:nvSpPr>
        <p:spPr>
          <a:xfrm rot="5400000">
            <a:off x="2479907" y="4340484"/>
            <a:ext cx="184000" cy="1832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3" name="Google Shape;83;p14"/>
          <p:cNvSpPr/>
          <p:nvPr/>
        </p:nvSpPr>
        <p:spPr>
          <a:xfrm rot="5400000">
            <a:off x="2479907" y="5530289"/>
            <a:ext cx="184000" cy="1832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4" name="Google Shape;84;p14"/>
          <p:cNvSpPr/>
          <p:nvPr/>
        </p:nvSpPr>
        <p:spPr>
          <a:xfrm rot="5400000">
            <a:off x="2544663" y="4728371"/>
            <a:ext cx="56000" cy="63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5" name="Google Shape;85;p14"/>
          <p:cNvSpPr/>
          <p:nvPr/>
        </p:nvSpPr>
        <p:spPr>
          <a:xfrm rot="5400000">
            <a:off x="2544663" y="4994277"/>
            <a:ext cx="56000" cy="63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6" name="Google Shape;86;p14"/>
          <p:cNvSpPr/>
          <p:nvPr/>
        </p:nvSpPr>
        <p:spPr>
          <a:xfrm rot="5400000">
            <a:off x="2544663" y="5260183"/>
            <a:ext cx="56000" cy="63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Google Shape;88;p14"/>
              <p:cNvSpPr txBox="1"/>
              <p:nvPr/>
            </p:nvSpPr>
            <p:spPr>
              <a:xfrm>
                <a:off x="3007767" y="1752368"/>
                <a:ext cx="4221372" cy="6155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t" anchorCtr="0">
                <a:spAutoFit/>
              </a:bodyPr>
              <a:lstStyle/>
              <a:p>
                <a:r>
                  <a:rPr lang="en" sz="2400" dirty="0">
                    <a:solidFill>
                      <a:schemeClr val="dk2"/>
                    </a:solidFill>
                  </a:rPr>
                  <a:t>Motivation for CE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dk2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400" dirty="0">
                    <a:solidFill>
                      <a:schemeClr val="dk2"/>
                    </a:solidFill>
                  </a:rPr>
                  <a:t>NS and DM</a:t>
                </a:r>
                <a:endParaRPr sz="2400" dirty="0">
                  <a:solidFill>
                    <a:schemeClr val="dk2"/>
                  </a:solidFill>
                </a:endParaRPr>
              </a:p>
            </p:txBody>
          </p:sp>
        </mc:Choice>
        <mc:Fallback xmlns="">
          <p:sp>
            <p:nvSpPr>
              <p:cNvPr id="88" name="Google Shape;88;p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7767" y="1752368"/>
                <a:ext cx="4221372" cy="615513"/>
              </a:xfrm>
              <a:prstGeom prst="rect">
                <a:avLst/>
              </a:prstGeom>
              <a:blipFill>
                <a:blip r:embed="rId4"/>
                <a:stretch>
                  <a:fillRect l="-1443" b="-990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Google Shape;89;p14"/>
          <p:cNvSpPr txBox="1"/>
          <p:nvPr/>
        </p:nvSpPr>
        <p:spPr>
          <a:xfrm>
            <a:off x="3007767" y="2942168"/>
            <a:ext cx="45276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 dirty="0">
                <a:solidFill>
                  <a:schemeClr val="dk2"/>
                </a:solidFill>
              </a:rPr>
              <a:t>CYGNUS gas TPCs</a:t>
            </a:r>
            <a:endParaRPr sz="2400" dirty="0">
              <a:solidFill>
                <a:schemeClr val="dk2"/>
              </a:solidFill>
            </a:endParaRPr>
          </a:p>
        </p:txBody>
      </p:sp>
      <p:sp>
        <p:nvSpPr>
          <p:cNvPr id="90" name="Google Shape;90;p14"/>
          <p:cNvSpPr txBox="1"/>
          <p:nvPr/>
        </p:nvSpPr>
        <p:spPr>
          <a:xfrm>
            <a:off x="3007767" y="4131968"/>
            <a:ext cx="40100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US" sz="2400" dirty="0">
                <a:solidFill>
                  <a:schemeClr val="dk2"/>
                </a:solidFill>
              </a:rPr>
              <a:t>CYGNUS at Oak Ridge</a:t>
            </a:r>
            <a:endParaRPr sz="2400" dirty="0">
              <a:solidFill>
                <a:schemeClr val="dk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Google Shape;91;p14"/>
              <p:cNvSpPr txBox="1"/>
              <p:nvPr/>
            </p:nvSpPr>
            <p:spPr>
              <a:xfrm>
                <a:off x="3007766" y="5321767"/>
                <a:ext cx="4683951" cy="9848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t" anchorCtr="0">
                <a:spAutoFit/>
              </a:bodyPr>
              <a:lstStyle/>
              <a:p>
                <a:r>
                  <a:rPr lang="en" sz="2400" dirty="0">
                    <a:solidFill>
                      <a:schemeClr val="dk2"/>
                    </a:solidFill>
                  </a:rPr>
                  <a:t>Projections for directional CE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dk2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400" dirty="0">
                    <a:solidFill>
                      <a:schemeClr val="dk2"/>
                    </a:solidFill>
                  </a:rPr>
                  <a:t>NS at ORNL</a:t>
                </a:r>
                <a:endParaRPr sz="2400" dirty="0">
                  <a:solidFill>
                    <a:schemeClr val="dk2"/>
                  </a:solidFill>
                </a:endParaRPr>
              </a:p>
            </p:txBody>
          </p:sp>
        </mc:Choice>
        <mc:Fallback xmlns="">
          <p:sp>
            <p:nvSpPr>
              <p:cNvPr id="91" name="Google Shape;91;p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7766" y="5321767"/>
                <a:ext cx="4683951" cy="984845"/>
              </a:xfrm>
              <a:prstGeom prst="rect">
                <a:avLst/>
              </a:prstGeom>
              <a:blipFill>
                <a:blip r:embed="rId5"/>
                <a:stretch>
                  <a:fillRect l="-1300" r="-1300" b="-493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Google Shape;93;p14"/>
          <p:cNvSpPr/>
          <p:nvPr/>
        </p:nvSpPr>
        <p:spPr>
          <a:xfrm rot="5400000">
            <a:off x="2486373" y="772872"/>
            <a:ext cx="184000" cy="1832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94" name="Google Shape;94;p14"/>
          <p:cNvSpPr/>
          <p:nvPr/>
        </p:nvSpPr>
        <p:spPr>
          <a:xfrm rot="5400000">
            <a:off x="2551129" y="1160759"/>
            <a:ext cx="56000" cy="63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95" name="Google Shape;95;p14"/>
          <p:cNvSpPr/>
          <p:nvPr/>
        </p:nvSpPr>
        <p:spPr>
          <a:xfrm rot="5400000">
            <a:off x="2551129" y="1426665"/>
            <a:ext cx="56000" cy="63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96" name="Google Shape;96;p14"/>
          <p:cNvSpPr/>
          <p:nvPr/>
        </p:nvSpPr>
        <p:spPr>
          <a:xfrm rot="5400000">
            <a:off x="2551129" y="1692572"/>
            <a:ext cx="56000" cy="636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97" name="Google Shape;97;p14"/>
          <p:cNvSpPr txBox="1"/>
          <p:nvPr/>
        </p:nvSpPr>
        <p:spPr>
          <a:xfrm>
            <a:off x="3007767" y="562567"/>
            <a:ext cx="40100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 dirty="0">
                <a:solidFill>
                  <a:schemeClr val="dk2"/>
                </a:solidFill>
              </a:rPr>
              <a:t>Directional Recoil Detection</a:t>
            </a:r>
            <a:endParaRPr sz="2400" dirty="0">
              <a:solidFill>
                <a:schemeClr val="dk2"/>
              </a:solidFill>
            </a:endParaRPr>
          </a:p>
        </p:txBody>
      </p:sp>
      <p:sp>
        <p:nvSpPr>
          <p:cNvPr id="98" name="Google Shape;98;p14"/>
          <p:cNvSpPr/>
          <p:nvPr/>
        </p:nvSpPr>
        <p:spPr>
          <a:xfrm>
            <a:off x="7582067" y="602567"/>
            <a:ext cx="424400" cy="1806000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99" name="Google Shape;99;p14"/>
          <p:cNvSpPr/>
          <p:nvPr/>
        </p:nvSpPr>
        <p:spPr>
          <a:xfrm>
            <a:off x="7582067" y="2884367"/>
            <a:ext cx="424400" cy="3053200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100" name="Google Shape;100;p14"/>
          <p:cNvSpPr txBox="1"/>
          <p:nvPr/>
        </p:nvSpPr>
        <p:spPr>
          <a:xfrm>
            <a:off x="8243200" y="965868"/>
            <a:ext cx="36672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 dirty="0">
                <a:solidFill>
                  <a:schemeClr val="dk2"/>
                </a:solidFill>
              </a:rPr>
              <a:t>Introduction and background</a:t>
            </a:r>
            <a:endParaRPr sz="2400" dirty="0">
              <a:solidFill>
                <a:schemeClr val="dk2"/>
              </a:solidFill>
            </a:endParaRPr>
          </a:p>
        </p:txBody>
      </p:sp>
      <p:sp>
        <p:nvSpPr>
          <p:cNvPr id="101" name="Google Shape;101;p14"/>
          <p:cNvSpPr txBox="1"/>
          <p:nvPr/>
        </p:nvSpPr>
        <p:spPr>
          <a:xfrm>
            <a:off x="8081300" y="3746967"/>
            <a:ext cx="3667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 dirty="0">
                <a:solidFill>
                  <a:schemeClr val="dk2"/>
                </a:solidFill>
              </a:rPr>
              <a:t>CYGNUS Hawaii work</a:t>
            </a:r>
            <a:endParaRPr sz="24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36;p16">
            <a:extLst>
              <a:ext uri="{FF2B5EF4-FFF2-40B4-BE49-F238E27FC236}">
                <a16:creationId xmlns:a16="http://schemas.microsoft.com/office/drawing/2014/main" id="{A14416D5-3946-572A-C7A3-4C19B15B787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3"/>
            <a:ext cx="12192000" cy="85727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5ABAFD-FF05-51EC-E163-9E752CCB7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230" y="-183515"/>
            <a:ext cx="10515600" cy="1325563"/>
          </a:xfrm>
        </p:spPr>
        <p:txBody>
          <a:bodyPr/>
          <a:lstStyle/>
          <a:p>
            <a:r>
              <a:rPr lang="en-US" dirty="0"/>
              <a:t>What is directional recoil detection?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5127C-BCF1-7165-B9C0-CF47756D1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4346089"/>
            <a:ext cx="5257800" cy="183087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When a particle scatters off one of the nuclei in our target gas this produces a recoil track</a:t>
            </a:r>
          </a:p>
          <a:p>
            <a:r>
              <a:rPr lang="en-US" dirty="0"/>
              <a:t>The track can be used to identify the </a:t>
            </a:r>
            <a:r>
              <a:rPr lang="en-US" i="1" dirty="0"/>
              <a:t>transferred </a:t>
            </a:r>
            <a:r>
              <a:rPr lang="en-US" dirty="0"/>
              <a:t>momentum vector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A9B229-9843-20B9-7DA5-D861810E8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5E9D1-754A-42A7-94C0-37FB91E0911C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FC2001-D1BC-4368-EED1-1F36B1346E8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324" b="51378"/>
          <a:stretch/>
        </p:blipFill>
        <p:spPr>
          <a:xfrm>
            <a:off x="6096001" y="2117850"/>
            <a:ext cx="5257799" cy="19410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3933D5-D185-4CF3-AB5A-82D2226FB8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58" t="7181" r="49021" b="17583"/>
          <a:stretch/>
        </p:blipFill>
        <p:spPr>
          <a:xfrm>
            <a:off x="6583680" y="4195470"/>
            <a:ext cx="3056681" cy="266253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DEC6372-FFFE-AC62-D855-CDD801189A34}"/>
              </a:ext>
            </a:extLst>
          </p:cNvPr>
          <p:cNvCxnSpPr>
            <a:cxnSpLocks/>
          </p:cNvCxnSpPr>
          <p:nvPr/>
        </p:nvCxnSpPr>
        <p:spPr>
          <a:xfrm flipH="1">
            <a:off x="9037933" y="2928728"/>
            <a:ext cx="1246990" cy="17163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6FAFD16B-CBC3-5C65-1C93-3B4398C28D00}"/>
              </a:ext>
            </a:extLst>
          </p:cNvPr>
          <p:cNvSpPr/>
          <p:nvPr/>
        </p:nvSpPr>
        <p:spPr>
          <a:xfrm>
            <a:off x="9213029" y="2117850"/>
            <a:ext cx="2140771" cy="84284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FD2984-037C-888C-039D-ECEC562ECC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7888" y="1362469"/>
            <a:ext cx="2385267" cy="2514818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DD58CA58-0989-DC2F-C911-968E1FE71536}"/>
              </a:ext>
            </a:extLst>
          </p:cNvPr>
          <p:cNvSpPr/>
          <p:nvPr/>
        </p:nvSpPr>
        <p:spPr>
          <a:xfrm rot="1575892">
            <a:off x="2010092" y="3028052"/>
            <a:ext cx="1602890" cy="588087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8034B9C-B7B4-7490-DD5A-34AE5EACE7AF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2941658" y="1860348"/>
            <a:ext cx="371697" cy="1198062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177C5334-B9EC-6D02-7C8D-0C2DC757ED88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3313355" y="1860348"/>
            <a:ext cx="6970060" cy="257502"/>
          </a:xfrm>
          <a:prstGeom prst="bentConnector2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676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36;p16">
            <a:extLst>
              <a:ext uri="{FF2B5EF4-FFF2-40B4-BE49-F238E27FC236}">
                <a16:creationId xmlns:a16="http://schemas.microsoft.com/office/drawing/2014/main" id="{C017725B-C83A-B678-DC6C-786DE16870B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3"/>
            <a:ext cx="12192000" cy="85727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3331B3-D09C-4A24-9E54-404FC2938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411" y="-226546"/>
            <a:ext cx="10515600" cy="1325563"/>
          </a:xfrm>
        </p:spPr>
        <p:txBody>
          <a:bodyPr/>
          <a:lstStyle/>
          <a:p>
            <a:r>
              <a:rPr lang="en-US" dirty="0"/>
              <a:t>Overcoming the Neutrino Fog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2E13F2-E1D6-991B-F1E7-51BB564D1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66" y="4074403"/>
            <a:ext cx="5218628" cy="216426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979DEBA-16BF-A133-869C-0A67747D6459}"/>
                  </a:ext>
                </a:extLst>
              </p:cNvPr>
              <p:cNvSpPr txBox="1"/>
              <p:nvPr/>
            </p:nvSpPr>
            <p:spPr>
              <a:xfrm>
                <a:off x="279698" y="1075762"/>
                <a:ext cx="6078071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72012" indent="-285750">
                  <a:buClr>
                    <a:schemeClr val="dk2"/>
                  </a:buClr>
                  <a:buSzPts val="1400"/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dk2"/>
                    </a:solidFill>
                  </a:rPr>
                  <a:t>For </a:t>
                </a:r>
                <a:r>
                  <a:rPr lang="en-US" sz="2400" i="1" dirty="0">
                    <a:solidFill>
                      <a:schemeClr val="dk2"/>
                    </a:solidFill>
                  </a:rPr>
                  <a:t>conventional</a:t>
                </a:r>
                <a:r>
                  <a:rPr lang="en-US" sz="2400" dirty="0">
                    <a:solidFill>
                      <a:schemeClr val="dk2"/>
                    </a:solidFill>
                  </a:rPr>
                  <a:t> detectors CE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dk2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400" dirty="0">
                    <a:solidFill>
                      <a:schemeClr val="dk2"/>
                    </a:solidFill>
                  </a:rPr>
                  <a:t>NS essentially indistinguishable from DM</a:t>
                </a:r>
              </a:p>
              <a:p>
                <a:pPr marL="472012" indent="-285750">
                  <a:buClr>
                    <a:schemeClr val="dk2"/>
                  </a:buClr>
                  <a:buSzPts val="1400"/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dk2"/>
                    </a:solidFill>
                  </a:rPr>
                  <a:t>Dominant portion of fog is solar neutrinos</a:t>
                </a:r>
              </a:p>
              <a:p>
                <a:pPr marL="472012" indent="-285750">
                  <a:buClr>
                    <a:schemeClr val="dk2"/>
                  </a:buClr>
                  <a:buSzPts val="1400"/>
                  <a:buFont typeface="Arial" panose="020B0604020202020204" pitchFamily="34" charset="0"/>
                  <a:buChar char="•"/>
                </a:pPr>
                <a:r>
                  <a:rPr lang="en-US" sz="2400" dirty="0"/>
                  <a:t>Directionally detecting nuclear recoils caused by dark matter (and CE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400" dirty="0"/>
                  <a:t>NS) can distinguish between the two b/c they are coming from different directions 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979DEBA-16BF-A133-869C-0A67747D64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698" y="1075762"/>
                <a:ext cx="6078071" cy="3046988"/>
              </a:xfrm>
              <a:prstGeom prst="rect">
                <a:avLst/>
              </a:prstGeom>
              <a:blipFill>
                <a:blip r:embed="rId4"/>
                <a:stretch>
                  <a:fillRect t="-1600" b="-3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45BF25-11B7-06AC-034F-E47A59862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5145" y="5829225"/>
            <a:ext cx="2743200" cy="365125"/>
          </a:xfrm>
        </p:spPr>
        <p:txBody>
          <a:bodyPr/>
          <a:lstStyle/>
          <a:p>
            <a:fld id="{9185E9D1-754A-42A7-94C0-37FB91E0911C}" type="slidenum">
              <a:rPr lang="en-US" smtClean="0"/>
              <a:t>6</a:t>
            </a:fld>
            <a:endParaRPr lang="en-US"/>
          </a:p>
        </p:txBody>
      </p:sp>
      <p:pic>
        <p:nvPicPr>
          <p:cNvPr id="7" name="Google Shape;311;p23">
            <a:extLst>
              <a:ext uri="{FF2B5EF4-FFF2-40B4-BE49-F238E27FC236}">
                <a16:creationId xmlns:a16="http://schemas.microsoft.com/office/drawing/2014/main" id="{EAAF01C4-C372-E228-2CC2-4516CA9F03F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t="11870"/>
          <a:stretch/>
        </p:blipFill>
        <p:spPr>
          <a:xfrm>
            <a:off x="8778239" y="4144270"/>
            <a:ext cx="2742586" cy="2186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68;p21">
            <a:extLst>
              <a:ext uri="{FF2B5EF4-FFF2-40B4-BE49-F238E27FC236}">
                <a16:creationId xmlns:a16="http://schemas.microsoft.com/office/drawing/2014/main" id="{D91502D7-FC56-9420-A263-29835112C79B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901"/>
          <a:stretch/>
        </p:blipFill>
        <p:spPr>
          <a:xfrm>
            <a:off x="5798371" y="3879444"/>
            <a:ext cx="2796988" cy="245143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272;p21">
            <a:extLst>
              <a:ext uri="{FF2B5EF4-FFF2-40B4-BE49-F238E27FC236}">
                <a16:creationId xmlns:a16="http://schemas.microsoft.com/office/drawing/2014/main" id="{F7A6BF00-B39D-644C-309C-1F5A6B0342CF}"/>
              </a:ext>
            </a:extLst>
          </p:cNvPr>
          <p:cNvSpPr txBox="1"/>
          <p:nvPr/>
        </p:nvSpPr>
        <p:spPr>
          <a:xfrm>
            <a:off x="8481370" y="3792386"/>
            <a:ext cx="3092000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600" dirty="0">
                <a:solidFill>
                  <a:schemeClr val="dk1"/>
                </a:solidFill>
              </a:rPr>
              <a:t>Ciaran A. J. O’Hare</a:t>
            </a:r>
            <a:endParaRPr sz="1600" dirty="0">
              <a:solidFill>
                <a:schemeClr val="dk1"/>
              </a:solidFill>
            </a:endParaRPr>
          </a:p>
        </p:txBody>
      </p:sp>
      <p:sp>
        <p:nvSpPr>
          <p:cNvPr id="11" name="Google Shape;403;p27">
            <a:extLst>
              <a:ext uri="{FF2B5EF4-FFF2-40B4-BE49-F238E27FC236}">
                <a16:creationId xmlns:a16="http://schemas.microsoft.com/office/drawing/2014/main" id="{7EEA0C3D-1575-033A-008A-7D750C697499}"/>
              </a:ext>
            </a:extLst>
          </p:cNvPr>
          <p:cNvSpPr txBox="1">
            <a:spLocks/>
          </p:cNvSpPr>
          <p:nvPr/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0000000-1234-1234-1234-123412341234}" type="slidenum">
              <a:rPr lang="en" smtClean="0"/>
              <a:pPr/>
              <a:t>6</a:t>
            </a:fld>
            <a:endParaRPr lang="en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0CF7C45-E1B0-F5C5-373E-2045D9D17441}"/>
              </a:ext>
            </a:extLst>
          </p:cNvPr>
          <p:cNvGrpSpPr/>
          <p:nvPr/>
        </p:nvGrpSpPr>
        <p:grpSpPr>
          <a:xfrm>
            <a:off x="6637467" y="1344705"/>
            <a:ext cx="4658062" cy="2581835"/>
            <a:chOff x="398033" y="4496696"/>
            <a:chExt cx="4320928" cy="2361304"/>
          </a:xfrm>
        </p:grpSpPr>
        <p:pic>
          <p:nvPicPr>
            <p:cNvPr id="13" name="Google Shape;257;p21">
              <a:extLst>
                <a:ext uri="{FF2B5EF4-FFF2-40B4-BE49-F238E27FC236}">
                  <a16:creationId xmlns:a16="http://schemas.microsoft.com/office/drawing/2014/main" id="{94E36811-8289-4F50-2F43-D7FF5C46FBCA}"/>
                </a:ext>
              </a:extLst>
            </p:cNvPr>
            <p:cNvPicPr preferRelativeResize="0"/>
            <p:nvPr/>
          </p:nvPicPr>
          <p:blipFill>
            <a:blip r:embed="rId7">
              <a:alphaModFix/>
            </a:blip>
            <a:srcRect t="3933"/>
            <a:stretch>
              <a:fillRect/>
            </a:stretch>
          </p:blipFill>
          <p:spPr>
            <a:xfrm>
              <a:off x="398033" y="4496696"/>
              <a:ext cx="4320928" cy="236130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Google Shape;271;p21">
              <a:extLst>
                <a:ext uri="{FF2B5EF4-FFF2-40B4-BE49-F238E27FC236}">
                  <a16:creationId xmlns:a16="http://schemas.microsoft.com/office/drawing/2014/main" id="{B24A2831-0FED-6441-70BC-3853E23CAA11}"/>
                </a:ext>
              </a:extLst>
            </p:cNvPr>
            <p:cNvSpPr txBox="1"/>
            <p:nvPr/>
          </p:nvSpPr>
          <p:spPr>
            <a:xfrm>
              <a:off x="2058470" y="6048913"/>
              <a:ext cx="2659200" cy="4719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en" sz="1467" dirty="0">
                  <a:solidFill>
                    <a:schemeClr val="dk2"/>
                  </a:solidFill>
                </a:rPr>
                <a:t>[LZ Collaboration </a:t>
              </a:r>
              <a:r>
                <a:rPr lang="en" sz="1467" u="sng" dirty="0">
                  <a:solidFill>
                    <a:schemeClr val="hlink"/>
                  </a:solidFill>
                  <a:hlinkClick r:id="rId8"/>
                </a:rPr>
                <a:t>2201.0285</a:t>
              </a:r>
              <a:r>
                <a:rPr lang="en" sz="1467" dirty="0">
                  <a:solidFill>
                    <a:schemeClr val="dk2"/>
                  </a:solidFill>
                </a:rPr>
                <a:t>]</a:t>
              </a:r>
              <a:endParaRPr sz="1467" dirty="0">
                <a:solidFill>
                  <a:schemeClr val="dk2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9E6BB8EF-85B6-2DCD-A286-F3789602248E}"/>
              </a:ext>
            </a:extLst>
          </p:cNvPr>
          <p:cNvSpPr txBox="1"/>
          <p:nvPr/>
        </p:nvSpPr>
        <p:spPr>
          <a:xfrm>
            <a:off x="1559860" y="6211669"/>
            <a:ext cx="3754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Vahsen</a:t>
            </a:r>
            <a:r>
              <a:rPr lang="en-US" dirty="0"/>
              <a:t> et al. </a:t>
            </a:r>
            <a:r>
              <a:rPr lang="en-US" dirty="0">
                <a:solidFill>
                  <a:srgbClr val="467886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[arXiv:2102.04596</a:t>
            </a:r>
            <a:r>
              <a:rPr lang="en-US" dirty="0"/>
              <a:t>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752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36;p16">
            <a:extLst>
              <a:ext uri="{FF2B5EF4-FFF2-40B4-BE49-F238E27FC236}">
                <a16:creationId xmlns:a16="http://schemas.microsoft.com/office/drawing/2014/main" id="{5492BD8D-1D55-8BDE-6AB5-B7E8EB1A724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3"/>
            <a:ext cx="12192000" cy="85727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FE6D9DE-91E6-48EA-DE5C-2C90C48ADB0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-1" y="-140484"/>
                <a:ext cx="12468113" cy="1325563"/>
              </a:xfrm>
            </p:spPr>
            <p:txBody>
              <a:bodyPr>
                <a:normAutofit/>
              </a:bodyPr>
              <a:lstStyle/>
              <a:p>
                <a:r>
                  <a:rPr lang="en-US" sz="4000" dirty="0"/>
                  <a:t>Potential BSM physics probed by directionality of CE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4000" dirty="0"/>
                  <a:t>NS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FE6D9DE-91E6-48EA-DE5C-2C90C48ADB0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1" y="-140484"/>
                <a:ext cx="12468113" cy="1325563"/>
              </a:xfrm>
              <a:blipFill>
                <a:blip r:embed="rId3"/>
                <a:stretch>
                  <a:fillRect l="-17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C225256-2445-A804-9325-DAFF6DA8CE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rcRect r="48907"/>
          <a:stretch/>
        </p:blipFill>
        <p:spPr>
          <a:xfrm>
            <a:off x="86061" y="1446904"/>
            <a:ext cx="6314148" cy="413631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BE3A53-2E7A-BFF4-80EC-3E1A16DA2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5E9D1-754A-42A7-94C0-37FB91E0911C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D998112-4C08-D4FF-9DA7-214EB35A4521}"/>
                  </a:ext>
                </a:extLst>
              </p:cNvPr>
              <p:cNvSpPr txBox="1"/>
              <p:nvPr/>
            </p:nvSpPr>
            <p:spPr>
              <a:xfrm>
                <a:off x="364864" y="5673043"/>
                <a:ext cx="597969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angular distribution of CE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/>
                  <a:t>NS recoils assuming light scalar and vector mediators Abdullah et all </a:t>
                </a:r>
                <a:r>
                  <a:rPr lang="en-US" dirty="0">
                    <a:hlinkClick r:id="rId5"/>
                  </a:rPr>
                  <a:t>arXiv:2003.11510</a:t>
                </a:r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D998112-4C08-D4FF-9DA7-214EB35A45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864" y="5673043"/>
                <a:ext cx="5979695" cy="923330"/>
              </a:xfrm>
              <a:prstGeom prst="rect">
                <a:avLst/>
              </a:prstGeom>
              <a:blipFill>
                <a:blip r:embed="rId6"/>
                <a:stretch>
                  <a:fillRect l="-917" t="-3311" b="-10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89A3BF5-E9B0-516E-F175-812AAB5BE6A8}"/>
                  </a:ext>
                </a:extLst>
              </p:cNvPr>
              <p:cNvSpPr txBox="1"/>
              <p:nvPr/>
            </p:nvSpPr>
            <p:spPr>
              <a:xfrm>
                <a:off x="6451003" y="1604626"/>
                <a:ext cx="5817215" cy="4154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If there is beyond the standard model physics involved in CE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400" dirty="0"/>
                  <a:t>NS the angular distribution of nuclear recoils is sensitive to it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Directional detection provides an opportunity to probe physics that so far has been </a:t>
                </a:r>
                <a:r>
                  <a:rPr lang="en-US" sz="2400" b="1" dirty="0"/>
                  <a:t>unexplored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10-30 events per year would be enough to probe this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89A3BF5-E9B0-516E-F175-812AAB5BE6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1003" y="1604626"/>
                <a:ext cx="5817215" cy="4154984"/>
              </a:xfrm>
              <a:prstGeom prst="rect">
                <a:avLst/>
              </a:prstGeom>
              <a:blipFill>
                <a:blip r:embed="rId7"/>
                <a:stretch>
                  <a:fillRect l="-1361" t="-1173" b="-23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9675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2" name="Google Shape;402;p27"/>
          <p:cNvPicPr preferRelativeResize="0"/>
          <p:nvPr/>
        </p:nvPicPr>
        <p:blipFill rotWithShape="1">
          <a:blip r:embed="rId3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2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en"/>
              <a:pPr/>
              <a:t>8</a:t>
            </a:fld>
            <a:endParaRPr dirty="0"/>
          </a:p>
        </p:txBody>
      </p:sp>
      <p:sp>
        <p:nvSpPr>
          <p:cNvPr id="404" name="Google Shape;404;p27"/>
          <p:cNvSpPr txBox="1"/>
          <p:nvPr/>
        </p:nvSpPr>
        <p:spPr>
          <a:xfrm>
            <a:off x="523633" y="15667"/>
            <a:ext cx="10556000" cy="841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en" sz="3867" dirty="0">
                <a:solidFill>
                  <a:schemeClr val="dk1"/>
                </a:solidFill>
                <a:latin typeface="+mj-lt"/>
              </a:rPr>
              <a:t>Scalable Directional Detectors</a:t>
            </a:r>
            <a:endParaRPr sz="3867" dirty="0">
              <a:solidFill>
                <a:schemeClr val="dk1"/>
              </a:solidFill>
              <a:latin typeface="+mj-lt"/>
            </a:endParaRPr>
          </a:p>
        </p:txBody>
      </p:sp>
      <p:sp>
        <p:nvSpPr>
          <p:cNvPr id="406" name="Google Shape;406;p27"/>
          <p:cNvSpPr txBox="1"/>
          <p:nvPr/>
        </p:nvSpPr>
        <p:spPr>
          <a:xfrm>
            <a:off x="526437" y="1096600"/>
            <a:ext cx="4916932" cy="902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2133" dirty="0">
                <a:solidFill>
                  <a:srgbClr val="595959"/>
                </a:solidFill>
              </a:rPr>
              <a:t>Detailed simulation of readout technologies </a:t>
            </a:r>
            <a:r>
              <a:rPr lang="en" sz="2133" dirty="0">
                <a:solidFill>
                  <a:schemeClr val="dk2"/>
                </a:solidFill>
              </a:rPr>
              <a:t>[Vahsen et al. </a:t>
            </a:r>
            <a:r>
              <a:rPr lang="en" sz="2133" u="sng" dirty="0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2008.12587</a:t>
            </a:r>
            <a:r>
              <a:rPr lang="en" sz="2133" dirty="0">
                <a:solidFill>
                  <a:schemeClr val="dk2"/>
                </a:solidFill>
              </a:rPr>
              <a:t>]</a:t>
            </a:r>
            <a:endParaRPr sz="2267" dirty="0">
              <a:solidFill>
                <a:srgbClr val="244D1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E496680-48D6-EDB9-2B9C-0240CC1EB41C}"/>
              </a:ext>
            </a:extLst>
          </p:cNvPr>
          <p:cNvGrpSpPr/>
          <p:nvPr/>
        </p:nvGrpSpPr>
        <p:grpSpPr>
          <a:xfrm>
            <a:off x="5663004" y="1137300"/>
            <a:ext cx="6277984" cy="3311194"/>
            <a:chOff x="3848933" y="1774592"/>
            <a:chExt cx="5900768" cy="3112240"/>
          </a:xfrm>
        </p:grpSpPr>
        <p:pic>
          <p:nvPicPr>
            <p:cNvPr id="407" name="Google Shape;407;p27"/>
            <p:cNvPicPr preferRelativeResize="0"/>
            <p:nvPr/>
          </p:nvPicPr>
          <p:blipFill rotWithShape="1">
            <a:blip r:embed="rId5">
              <a:alphaModFix/>
            </a:blip>
            <a:srcRect r="21457" b="3390"/>
            <a:stretch/>
          </p:blipFill>
          <p:spPr>
            <a:xfrm>
              <a:off x="4936567" y="2485467"/>
              <a:ext cx="3255999" cy="24013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9" name="Google Shape;409;p27"/>
            <p:cNvSpPr txBox="1"/>
            <p:nvPr/>
          </p:nvSpPr>
          <p:spPr>
            <a:xfrm>
              <a:off x="3848933" y="1774592"/>
              <a:ext cx="2644941" cy="52067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en" sz="2000" dirty="0">
                  <a:solidFill>
                    <a:srgbClr val="595959"/>
                  </a:solidFill>
                </a:rPr>
                <a:t>Best Raw Performance</a:t>
              </a:r>
              <a:endParaRPr sz="2000" dirty="0">
                <a:solidFill>
                  <a:srgbClr val="244D1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" name="Google Shape;410;p27"/>
            <p:cNvSpPr txBox="1"/>
            <p:nvPr/>
          </p:nvSpPr>
          <p:spPr>
            <a:xfrm>
              <a:off x="6423093" y="1778274"/>
              <a:ext cx="3326608" cy="8099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en" sz="2000" dirty="0">
                  <a:solidFill>
                    <a:srgbClr val="595959"/>
                  </a:solidFill>
                </a:rPr>
                <a:t>Best directional WIMP sensitivity / unit cost</a:t>
              </a:r>
              <a:endParaRPr sz="2000" dirty="0">
                <a:solidFill>
                  <a:srgbClr val="244D1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11" name="Google Shape;411;p27"/>
            <p:cNvCxnSpPr>
              <a:cxnSpLocks/>
              <a:stCxn id="410" idx="2"/>
            </p:cNvCxnSpPr>
            <p:nvPr/>
          </p:nvCxnSpPr>
          <p:spPr>
            <a:xfrm flipH="1">
              <a:off x="6514096" y="2588229"/>
              <a:ext cx="1572301" cy="503656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412" name="Google Shape;412;p27"/>
            <p:cNvCxnSpPr>
              <a:cxnSpLocks/>
              <a:stCxn id="409" idx="2"/>
            </p:cNvCxnSpPr>
            <p:nvPr/>
          </p:nvCxnSpPr>
          <p:spPr>
            <a:xfrm>
              <a:off x="5171404" y="2295264"/>
              <a:ext cx="715793" cy="171675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pic>
        <p:nvPicPr>
          <p:cNvPr id="405" name="Google Shape;405;p27"/>
          <p:cNvPicPr preferRelativeResize="0"/>
          <p:nvPr/>
        </p:nvPicPr>
        <p:blipFill rotWithShape="1">
          <a:blip r:embed="rId6">
            <a:alphaModFix/>
          </a:blip>
          <a:srcRect l="35562" t="66356" r="5386" b="157"/>
          <a:stretch>
            <a:fillRect/>
          </a:stretch>
        </p:blipFill>
        <p:spPr>
          <a:xfrm>
            <a:off x="607872" y="2069950"/>
            <a:ext cx="5269696" cy="2286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p27"/>
          <p:cNvPicPr preferRelativeResize="0"/>
          <p:nvPr/>
        </p:nvPicPr>
        <p:blipFill rotWithShape="1">
          <a:blip r:embed="rId7">
            <a:alphaModFix/>
          </a:blip>
          <a:srcRect l="38412" t="8576" r="33706" b="63110"/>
          <a:stretch/>
        </p:blipFill>
        <p:spPr>
          <a:xfrm>
            <a:off x="157301" y="4728829"/>
            <a:ext cx="1370286" cy="1908642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18" name="Google Shape;418;p27"/>
          <p:cNvSpPr txBox="1"/>
          <p:nvPr/>
        </p:nvSpPr>
        <p:spPr>
          <a:xfrm>
            <a:off x="0" y="4336396"/>
            <a:ext cx="1194000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600" dirty="0">
                <a:solidFill>
                  <a:srgbClr val="595959"/>
                </a:solidFill>
              </a:rPr>
              <a:t>40 cm</a:t>
            </a:r>
            <a:r>
              <a:rPr lang="en" sz="1600" baseline="30000" dirty="0">
                <a:solidFill>
                  <a:srgbClr val="595959"/>
                </a:solidFill>
              </a:rPr>
              <a:t>3</a:t>
            </a:r>
            <a:endParaRPr sz="1733" b="1" baseline="30000" dirty="0">
              <a:solidFill>
                <a:srgbClr val="244D1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BE594CE-B156-DA85-1FFE-F53464B4BA5A}"/>
              </a:ext>
            </a:extLst>
          </p:cNvPr>
          <p:cNvGrpSpPr/>
          <p:nvPr/>
        </p:nvGrpSpPr>
        <p:grpSpPr>
          <a:xfrm>
            <a:off x="2151529" y="4729621"/>
            <a:ext cx="2803465" cy="1918582"/>
            <a:chOff x="8261873" y="2475186"/>
            <a:chExt cx="2803465" cy="1918582"/>
          </a:xfrm>
        </p:grpSpPr>
        <p:pic>
          <p:nvPicPr>
            <p:cNvPr id="413" name="Google Shape;413;p27"/>
            <p:cNvPicPr preferRelativeResize="0"/>
            <p:nvPr/>
          </p:nvPicPr>
          <p:blipFill rotWithShape="1">
            <a:blip r:embed="rId8">
              <a:alphaModFix/>
            </a:blip>
            <a:srcRect l="3891" t="12437" r="11876" b="10786"/>
            <a:stretch/>
          </p:blipFill>
          <p:spPr>
            <a:xfrm>
              <a:off x="8261873" y="2475186"/>
              <a:ext cx="2803465" cy="191368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419" name="Google Shape;419;p27"/>
            <p:cNvSpPr txBox="1"/>
            <p:nvPr/>
          </p:nvSpPr>
          <p:spPr>
            <a:xfrm>
              <a:off x="8394480" y="3901366"/>
              <a:ext cx="835200" cy="4924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en" sz="1600">
                  <a:solidFill>
                    <a:schemeClr val="lt1"/>
                  </a:solidFill>
                </a:rPr>
                <a:t>40 L</a:t>
              </a:r>
              <a:endParaRPr sz="2133">
                <a:solidFill>
                  <a:schemeClr val="lt1"/>
                </a:solidFill>
              </a:endParaRPr>
            </a:p>
          </p:txBody>
        </p:sp>
      </p:grpSp>
      <p:pic>
        <p:nvPicPr>
          <p:cNvPr id="14" name="Picture 13" descr="A truck with a large box on the back&#10;&#10;Description automatically generated">
            <a:extLst>
              <a:ext uri="{FF2B5EF4-FFF2-40B4-BE49-F238E27FC236}">
                <a16:creationId xmlns:a16="http://schemas.microsoft.com/office/drawing/2014/main" id="{F0CE049F-16FF-1224-2233-503F96011A9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549" r="15592"/>
          <a:stretch/>
        </p:blipFill>
        <p:spPr>
          <a:xfrm>
            <a:off x="5735532" y="4760968"/>
            <a:ext cx="2017302" cy="1871123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7A30063-5917-E3E0-FCEB-98AA1110C21E}"/>
              </a:ext>
            </a:extLst>
          </p:cNvPr>
          <p:cNvCxnSpPr>
            <a:cxnSpLocks/>
            <a:stCxn id="413" idx="3"/>
            <a:endCxn id="14" idx="1"/>
          </p:cNvCxnSpPr>
          <p:nvPr/>
        </p:nvCxnSpPr>
        <p:spPr>
          <a:xfrm>
            <a:off x="4954994" y="5686464"/>
            <a:ext cx="780538" cy="10066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48CD007-5E62-96E1-B31F-859B1080C158}"/>
              </a:ext>
            </a:extLst>
          </p:cNvPr>
          <p:cNvCxnSpPr>
            <a:cxnSpLocks/>
            <a:stCxn id="408" idx="3"/>
            <a:endCxn id="413" idx="1"/>
          </p:cNvCxnSpPr>
          <p:nvPr/>
        </p:nvCxnSpPr>
        <p:spPr>
          <a:xfrm>
            <a:off x="1527587" y="5683150"/>
            <a:ext cx="623942" cy="3314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6794FE7-8EDF-DE8C-6BE5-D0AF0662CEE8}"/>
              </a:ext>
            </a:extLst>
          </p:cNvPr>
          <p:cNvSpPr txBox="1"/>
          <p:nvPr/>
        </p:nvSpPr>
        <p:spPr>
          <a:xfrm>
            <a:off x="1538115" y="5257218"/>
            <a:ext cx="61266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buClrTx/>
              <a:defRPr/>
            </a:pPr>
            <a:r>
              <a:rPr lang="en-US" sz="1350" kern="1200" dirty="0">
                <a:latin typeface="Calibri" panose="020F0502020204030204"/>
                <a:ea typeface="+mn-ea"/>
                <a:cs typeface="+mn-cs"/>
              </a:rPr>
              <a:t>x1000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404C71-9D0C-1CB7-C388-22C9F5467675}"/>
              </a:ext>
            </a:extLst>
          </p:cNvPr>
          <p:cNvSpPr txBox="1"/>
          <p:nvPr/>
        </p:nvSpPr>
        <p:spPr>
          <a:xfrm>
            <a:off x="5045514" y="5371083"/>
            <a:ext cx="4363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buClrTx/>
              <a:defRPr/>
            </a:pPr>
            <a:r>
              <a:rPr lang="en-US" sz="1350" kern="1200" dirty="0">
                <a:latin typeface="Calibri" panose="020F0502020204030204"/>
                <a:ea typeface="+mn-ea"/>
                <a:cs typeface="+mn-cs"/>
              </a:rPr>
              <a:t>x25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CF78F21-EBD1-DFA8-9F75-A0D5440B2EA5}"/>
                  </a:ext>
                </a:extLst>
              </p:cNvPr>
              <p:cNvSpPr txBox="1"/>
              <p:nvPr/>
            </p:nvSpPr>
            <p:spPr>
              <a:xfrm>
                <a:off x="5766098" y="4866759"/>
                <a:ext cx="93591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CF78F21-EBD1-DFA8-9F75-A0D5440B2E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6098" y="4866759"/>
                <a:ext cx="935915" cy="369332"/>
              </a:xfrm>
              <a:prstGeom prst="rect">
                <a:avLst/>
              </a:prstGeom>
              <a:blipFill>
                <a:blip r:embed="rId10"/>
                <a:stretch>
                  <a:fillRect l="-5882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 descr="A computer server rack with green lights&#10;&#10;AI-generated content may be incorrect.">
            <a:extLst>
              <a:ext uri="{FF2B5EF4-FFF2-40B4-BE49-F238E27FC236}">
                <a16:creationId xmlns:a16="http://schemas.microsoft.com/office/drawing/2014/main" id="{695956DC-CDA6-C19D-9934-8563503EBD2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342" y="4733365"/>
            <a:ext cx="2501152" cy="1941755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C0F5853-CBCF-2AD2-CB7C-F963404A7029}"/>
              </a:ext>
            </a:extLst>
          </p:cNvPr>
          <p:cNvCxnSpPr>
            <a:cxnSpLocks/>
            <a:stCxn id="14" idx="3"/>
            <a:endCxn id="23" idx="1"/>
          </p:cNvCxnSpPr>
          <p:nvPr/>
        </p:nvCxnSpPr>
        <p:spPr>
          <a:xfrm>
            <a:off x="7752834" y="5696530"/>
            <a:ext cx="988508" cy="7713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5159CCB-C8F2-B782-0275-121932AAED2E}"/>
              </a:ext>
            </a:extLst>
          </p:cNvPr>
          <p:cNvSpPr txBox="1"/>
          <p:nvPr/>
        </p:nvSpPr>
        <p:spPr>
          <a:xfrm>
            <a:off x="7930357" y="5276057"/>
            <a:ext cx="4363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buClrTx/>
              <a:defRPr/>
            </a:pPr>
            <a:r>
              <a:rPr lang="en-US" sz="1350" kern="1200" dirty="0">
                <a:latin typeface="Calibri" panose="020F0502020204030204"/>
                <a:ea typeface="+mn-ea"/>
                <a:cs typeface="+mn-cs"/>
              </a:rPr>
              <a:t>x10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98EADFE-9C12-0F95-8DBB-AC173D0646B2}"/>
                  </a:ext>
                </a:extLst>
              </p:cNvPr>
              <p:cNvSpPr txBox="1"/>
              <p:nvPr/>
            </p:nvSpPr>
            <p:spPr>
              <a:xfrm>
                <a:off x="8812483" y="6211972"/>
                <a:ext cx="586186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buClrTx/>
                  <a:defRPr/>
                </a:pPr>
                <a:r>
                  <a:rPr lang="en-US" sz="1350" dirty="0">
                    <a:latin typeface="Calibri" panose="020F0502020204030204"/>
                  </a:rPr>
                  <a:t>10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350" b="0" i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35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35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1350" kern="1200" dirty="0"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98EADFE-9C12-0F95-8DBB-AC173D0646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2483" y="6211972"/>
                <a:ext cx="586186" cy="300082"/>
              </a:xfrm>
              <a:prstGeom prst="rect">
                <a:avLst/>
              </a:prstGeom>
              <a:blipFill>
                <a:blip r:embed="rId12"/>
                <a:stretch>
                  <a:fillRect l="-3125" b="-22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425;p28">
            <a:extLst>
              <a:ext uri="{FF2B5EF4-FFF2-40B4-BE49-F238E27FC236}">
                <a16:creationId xmlns:a16="http://schemas.microsoft.com/office/drawing/2014/main" id="{F91EB207-780C-C2B9-6AB4-6BD2BF2463C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21123" b="29140"/>
          <a:stretch/>
        </p:blipFill>
        <p:spPr>
          <a:xfrm>
            <a:off x="0" y="-16"/>
            <a:ext cx="12191997" cy="8572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ED8DF2-A503-92A1-5341-B47A86212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0322" y="0"/>
            <a:ext cx="10515600" cy="989704"/>
          </a:xfrm>
        </p:spPr>
        <p:txBody>
          <a:bodyPr>
            <a:normAutofit fontScale="90000"/>
          </a:bodyPr>
          <a:lstStyle/>
          <a:p>
            <a:r>
              <a:rPr lang="en-US" dirty="0"/>
              <a:t>Brief explanation of our Micromegas Gas TPCs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387414-AE75-A194-9EAA-57D1C45F8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5E9D1-754A-42A7-94C0-37FB91E0911C}" type="slidenum">
              <a:rPr lang="en-US" smtClean="0"/>
              <a:t>9</a:t>
            </a:fld>
            <a:endParaRPr lang="en-US" dirty="0"/>
          </a:p>
        </p:txBody>
      </p:sp>
      <p:pic>
        <p:nvPicPr>
          <p:cNvPr id="4" name="Google Shape;325;p24">
            <a:extLst>
              <a:ext uri="{FF2B5EF4-FFF2-40B4-BE49-F238E27FC236}">
                <a16:creationId xmlns:a16="http://schemas.microsoft.com/office/drawing/2014/main" id="{C3E94CF4-FB83-6C3D-55BC-8ECCF69D945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21004"/>
          <a:stretch/>
        </p:blipFill>
        <p:spPr>
          <a:xfrm>
            <a:off x="4112241" y="1528382"/>
            <a:ext cx="2375387" cy="382275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29882BC5-39AB-2461-009A-77EF93047F09}"/>
              </a:ext>
            </a:extLst>
          </p:cNvPr>
          <p:cNvCxnSpPr>
            <a:cxnSpLocks/>
            <a:stCxn id="4" idx="2"/>
          </p:cNvCxnSpPr>
          <p:nvPr/>
        </p:nvCxnSpPr>
        <p:spPr>
          <a:xfrm rot="5400000">
            <a:off x="3843051" y="4500162"/>
            <a:ext cx="605913" cy="2307857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9D0F502E-E2F7-86EC-11BB-45591FB055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130" y="4808669"/>
            <a:ext cx="2465601" cy="2049331"/>
          </a:xfrm>
          <a:prstGeom prst="rect">
            <a:avLst/>
          </a:prstGeom>
        </p:spPr>
      </p:pic>
      <p:pic>
        <p:nvPicPr>
          <p:cNvPr id="5" name="Content Placeholder 4" descr="A diagram of a piece of paper&#10;&#10;AI-generated content may be incorrect.">
            <a:extLst>
              <a:ext uri="{FF2B5EF4-FFF2-40B4-BE49-F238E27FC236}">
                <a16:creationId xmlns:a16="http://schemas.microsoft.com/office/drawing/2014/main" id="{728E133A-BA3A-29E6-D259-F3FF76E56A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7" y="2081230"/>
            <a:ext cx="4185620" cy="2754331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9581699-B908-7178-BB40-36F467572CB2}"/>
              </a:ext>
            </a:extLst>
          </p:cNvPr>
          <p:cNvSpPr txBox="1"/>
          <p:nvPr/>
        </p:nvSpPr>
        <p:spPr>
          <a:xfrm>
            <a:off x="6481483" y="1237670"/>
            <a:ext cx="5871882" cy="5047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/>
              <a:t>Sequence of events in a single detection: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300" dirty="0"/>
              <a:t>Target gas held in a uniform electric field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300" dirty="0"/>
              <a:t>Incoming particle generates some ionization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300" dirty="0"/>
              <a:t>Charge cloud drifts into high field region, is amplified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300" dirty="0"/>
              <a:t>Diffuses as it drifts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300" dirty="0"/>
              <a:t>The amplified charge reaches readout strips and generates a signal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300" dirty="0"/>
              <a:t> Regions are separated by a woven wire mesh (the mesh is called a micromegas: Micro-mesh gaseous structure) </a:t>
            </a:r>
          </a:p>
        </p:txBody>
      </p:sp>
    </p:spTree>
    <p:extLst>
      <p:ext uri="{BB962C8B-B14F-4D97-AF65-F5344CB8AC3E}">
        <p14:creationId xmlns:p14="http://schemas.microsoft.com/office/powerpoint/2010/main" val="2884356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1500</Words>
  <Application>Microsoft Office PowerPoint</Application>
  <PresentationFormat>Widescreen</PresentationFormat>
  <Paragraphs>182</Paragraphs>
  <Slides>23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Aptos</vt:lpstr>
      <vt:lpstr>Aptos Display</vt:lpstr>
      <vt:lpstr>Arial</vt:lpstr>
      <vt:lpstr>Calibri</vt:lpstr>
      <vt:lpstr>Cambria Math</vt:lpstr>
      <vt:lpstr>Office Theme</vt:lpstr>
      <vt:lpstr>CYGNUS and laying the groundwork for the directional detection of CEνNS</vt:lpstr>
      <vt:lpstr>Long term CYGNUS Vision: Multi-site Galactic Recoil Observatory with directional sensitivity to WIMPs and neutrinos</vt:lpstr>
      <vt:lpstr>CYGNUS Hawaii</vt:lpstr>
      <vt:lpstr>PowerPoint Presentation</vt:lpstr>
      <vt:lpstr>What is directional recoil detection? </vt:lpstr>
      <vt:lpstr>Overcoming the Neutrino Fog</vt:lpstr>
      <vt:lpstr>Potential BSM physics probed by directionality of CEνNS </vt:lpstr>
      <vt:lpstr>PowerPoint Presentation</vt:lpstr>
      <vt:lpstr>Brief explanation of our Micromegas Gas TPCs </vt:lpstr>
      <vt:lpstr>PowerPoint Presentation</vt:lpstr>
      <vt:lpstr>CYGNUS at Oak Ridge</vt:lpstr>
      <vt:lpstr>Site selection at SNS</vt:lpstr>
      <vt:lpstr>Picking and optimizing a new gas</vt:lpstr>
      <vt:lpstr>Inputs  and assumptions for the performance estimate </vt:lpstr>
      <vt:lpstr>Directionality and Performance estimate</vt:lpstr>
      <vt:lpstr>Summary &amp; plans</vt:lpstr>
      <vt:lpstr>Backup</vt:lpstr>
      <vt:lpstr>Assessing and optimizing detector performance</vt:lpstr>
      <vt:lpstr>Comparing calculations to the literature: (d^2 R)/(dE_r dΩ_r )</vt:lpstr>
      <vt:lpstr>Comparing calculations to the literature:dR/(dΩ_r )</vt:lpstr>
      <vt:lpstr>Transverse width</vt:lpstr>
      <vt:lpstr>Recoil track length</vt:lpstr>
      <vt:lpstr>Picking a threshold and finding the optimal pressure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Michael Litke</dc:creator>
  <cp:lastModifiedBy>Michael Litke</cp:lastModifiedBy>
  <cp:revision>3</cp:revision>
  <dcterms:created xsi:type="dcterms:W3CDTF">2025-05-28T00:02:49Z</dcterms:created>
  <dcterms:modified xsi:type="dcterms:W3CDTF">2025-06-09T17:44:11Z</dcterms:modified>
</cp:coreProperties>
</file>