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8" r:id="rId2"/>
    <p:sldId id="259" r:id="rId3"/>
    <p:sldId id="277" r:id="rId4"/>
    <p:sldId id="282" r:id="rId5"/>
    <p:sldId id="281" r:id="rId6"/>
    <p:sldId id="283" r:id="rId7"/>
    <p:sldId id="280" r:id="rId8"/>
    <p:sldId id="256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259" d="100"/>
          <a:sy n="259" d="100"/>
        </p:scale>
        <p:origin x="27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46131-E803-4E22-8D97-84F6740C0085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B18CB-8758-4CC5-919E-35976F1024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9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0F4BD-5C3C-472A-B23F-D3323442A06D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44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8062-26B1-4B1B-A5B0-FB1F1632C381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26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3CB3D-515B-4FEE-999D-BD5EE42FB687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3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8C98-7B2B-4D71-9718-4CF0BA7CEB45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28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CAF1-87C8-4D51-AEC6-2ADE90C0AB7E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5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25DE-14BF-404F-B593-B3777FE41F39}" type="datetime1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5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6C66-1D00-4C09-A0B1-12951F4AC887}" type="datetime1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9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879D-5919-41CB-A5B3-E04E77191B71}" type="datetime1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6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4ACE6-0D87-440B-8C67-3CF965D7DE76}" type="datetime1">
              <a:rPr lang="en-US" smtClean="0"/>
              <a:t>9/12/2024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9C32-0893-47EA-AB82-C024A1239489}" type="datetime1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6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5C5D9-6C64-4F0D-92EE-1E70995C8950}" type="datetime1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0386E-50F4-4998-9695-BB82904EBC76}" type="datetime1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B031B-3722-44C1-A2FE-8ABFC59FE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3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72FA56-59D9-49EA-86DD-A9683CD48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DD3D0E-CF57-4235-900D-1B61E5074900}"/>
              </a:ext>
            </a:extLst>
          </p:cNvPr>
          <p:cNvSpPr txBox="1"/>
          <p:nvPr/>
        </p:nvSpPr>
        <p:spPr>
          <a:xfrm>
            <a:off x="678242" y="2475816"/>
            <a:ext cx="80664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CERN RTD positions on LMQXFA01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4819E-F8B0-43B8-871D-6121628B5EF0}"/>
              </a:ext>
            </a:extLst>
          </p:cNvPr>
          <p:cNvSpPr txBox="1"/>
          <p:nvPr/>
        </p:nvSpPr>
        <p:spPr>
          <a:xfrm>
            <a:off x="2663112" y="4363807"/>
            <a:ext cx="35090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R. Bossert, F. Nobrega, S. Feher, L. Martin, T. Strauss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    9/12/24</a:t>
            </a:r>
          </a:p>
        </p:txBody>
      </p:sp>
    </p:spTree>
    <p:extLst>
      <p:ext uri="{BB962C8B-B14F-4D97-AF65-F5344CB8AC3E}">
        <p14:creationId xmlns:p14="http://schemas.microsoft.com/office/powerpoint/2010/main" val="318437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588FDD2-A23C-4E52-B0C6-3188D8D5413D}"/>
              </a:ext>
            </a:extLst>
          </p:cNvPr>
          <p:cNvSpPr txBox="1"/>
          <p:nvPr/>
        </p:nvSpPr>
        <p:spPr>
          <a:xfrm>
            <a:off x="1796333" y="288903"/>
            <a:ext cx="6268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Plan view (view from above) with CERN desired layout of Q1/Q3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F7B48435-E04A-4661-9B12-5A20E9C1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2</a:t>
            </a:fld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F234374-5480-4FE9-898C-41952B34F32F}"/>
              </a:ext>
            </a:extLst>
          </p:cNvPr>
          <p:cNvGrpSpPr/>
          <p:nvPr/>
        </p:nvGrpSpPr>
        <p:grpSpPr>
          <a:xfrm>
            <a:off x="94891" y="879895"/>
            <a:ext cx="8902460" cy="1859826"/>
            <a:chOff x="94891" y="879895"/>
            <a:chExt cx="8902460" cy="185982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EA45B9D-C3DC-4A83-9821-FD9E28E35CDA}"/>
                </a:ext>
              </a:extLst>
            </p:cNvPr>
            <p:cNvGrpSpPr/>
            <p:nvPr/>
          </p:nvGrpSpPr>
          <p:grpSpPr>
            <a:xfrm>
              <a:off x="94891" y="879895"/>
              <a:ext cx="8902460" cy="1809092"/>
              <a:chOff x="94891" y="879895"/>
              <a:chExt cx="8902460" cy="1809092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7108B1F-7F68-47E6-815B-5CEBCC38D01E}"/>
                  </a:ext>
                </a:extLst>
              </p:cNvPr>
              <p:cNvGrpSpPr/>
              <p:nvPr/>
            </p:nvGrpSpPr>
            <p:grpSpPr>
              <a:xfrm>
                <a:off x="94891" y="879895"/>
                <a:ext cx="8902460" cy="1804507"/>
                <a:chOff x="0" y="885193"/>
                <a:chExt cx="8997351" cy="1799043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183620FD-E5BC-41C0-8ED3-8B8C137002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137" r="-58"/>
                <a:stretch/>
              </p:blipFill>
              <p:spPr>
                <a:xfrm>
                  <a:off x="42843" y="982655"/>
                  <a:ext cx="8869680" cy="1404696"/>
                </a:xfrm>
                <a:prstGeom prst="rect">
                  <a:avLst/>
                </a:prstGeom>
              </p:spPr>
            </p:pic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31F0FA0C-580F-45FB-A1CF-245FF7112928}"/>
                    </a:ext>
                  </a:extLst>
                </p:cNvPr>
                <p:cNvSpPr txBox="1"/>
                <p:nvPr/>
              </p:nvSpPr>
              <p:spPr>
                <a:xfrm>
                  <a:off x="2801358" y="977463"/>
                  <a:ext cx="902714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</a:rPr>
                    <a:t>TE821A</a:t>
                  </a:r>
                </a:p>
              </p:txBody>
            </p:sp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B71590CB-77AF-4F80-8A9A-35A1B72FE4CB}"/>
                    </a:ext>
                  </a:extLst>
                </p:cNvPr>
                <p:cNvSpPr txBox="1"/>
                <p:nvPr/>
              </p:nvSpPr>
              <p:spPr>
                <a:xfrm>
                  <a:off x="2850156" y="2260476"/>
                  <a:ext cx="894614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</a:rPr>
                    <a:t>TE821B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1A54C3B-F6F6-4608-BE8A-62C943E0536E}"/>
                    </a:ext>
                  </a:extLst>
                </p:cNvPr>
                <p:cNvSpPr txBox="1"/>
                <p:nvPr/>
              </p:nvSpPr>
              <p:spPr>
                <a:xfrm>
                  <a:off x="5565578" y="998483"/>
                  <a:ext cx="956177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</a:rPr>
                    <a:t> TE822A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360288B8-5F72-41C7-9552-F55D2DD1B5C1}"/>
                    </a:ext>
                  </a:extLst>
                </p:cNvPr>
                <p:cNvSpPr txBox="1"/>
                <p:nvPr/>
              </p:nvSpPr>
              <p:spPr>
                <a:xfrm>
                  <a:off x="5609871" y="2245460"/>
                  <a:ext cx="88517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</a:rPr>
                    <a:t>TE822B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0B184278-97C5-4970-9D4D-3CEA1089B454}"/>
                    </a:ext>
                  </a:extLst>
                </p:cNvPr>
                <p:cNvSpPr txBox="1"/>
                <p:nvPr/>
              </p:nvSpPr>
              <p:spPr>
                <a:xfrm>
                  <a:off x="1635178" y="1605066"/>
                  <a:ext cx="104067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Q1a/Q3a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9E6CEF7-62B1-4327-B900-B1C19B163841}"/>
                    </a:ext>
                  </a:extLst>
                </p:cNvPr>
                <p:cNvSpPr txBox="1"/>
                <p:nvPr/>
              </p:nvSpPr>
              <p:spPr>
                <a:xfrm>
                  <a:off x="6090333" y="1605080"/>
                  <a:ext cx="106311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Q1b/Q3b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03AD854-FEBF-431B-B495-3AFAC9232AA8}"/>
                    </a:ext>
                  </a:extLst>
                </p:cNvPr>
                <p:cNvSpPr txBox="1"/>
                <p:nvPr/>
              </p:nvSpPr>
              <p:spPr>
                <a:xfrm>
                  <a:off x="666485" y="2230829"/>
                  <a:ext cx="1923370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00B050"/>
                      </a:solidFill>
                    </a:rPr>
                    <a:t>Lead side/Bus side</a:t>
                  </a:r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A721E1F-F9CD-437D-B278-18F1E56131F5}"/>
                    </a:ext>
                  </a:extLst>
                </p:cNvPr>
                <p:cNvSpPr/>
                <p:nvPr/>
              </p:nvSpPr>
              <p:spPr>
                <a:xfrm>
                  <a:off x="0" y="885193"/>
                  <a:ext cx="935831" cy="1012031"/>
                </a:xfrm>
                <a:custGeom>
                  <a:avLst/>
                  <a:gdLst>
                    <a:gd name="connsiteX0" fmla="*/ 276225 w 935831"/>
                    <a:gd name="connsiteY0" fmla="*/ 1000125 h 1012031"/>
                    <a:gd name="connsiteX1" fmla="*/ 276225 w 935831"/>
                    <a:gd name="connsiteY1" fmla="*/ 1000125 h 1012031"/>
                    <a:gd name="connsiteX2" fmla="*/ 285750 w 935831"/>
                    <a:gd name="connsiteY2" fmla="*/ 807243 h 1012031"/>
                    <a:gd name="connsiteX3" fmla="*/ 381000 w 935831"/>
                    <a:gd name="connsiteY3" fmla="*/ 535781 h 1012031"/>
                    <a:gd name="connsiteX4" fmla="*/ 595312 w 935831"/>
                    <a:gd name="connsiteY4" fmla="*/ 478631 h 1012031"/>
                    <a:gd name="connsiteX5" fmla="*/ 892968 w 935831"/>
                    <a:gd name="connsiteY5" fmla="*/ 476250 h 1012031"/>
                    <a:gd name="connsiteX6" fmla="*/ 935831 w 935831"/>
                    <a:gd name="connsiteY6" fmla="*/ 321468 h 1012031"/>
                    <a:gd name="connsiteX7" fmla="*/ 931068 w 935831"/>
                    <a:gd name="connsiteY7" fmla="*/ 30956 h 1012031"/>
                    <a:gd name="connsiteX8" fmla="*/ 426243 w 935831"/>
                    <a:gd name="connsiteY8" fmla="*/ 0 h 1012031"/>
                    <a:gd name="connsiteX9" fmla="*/ 259556 w 935831"/>
                    <a:gd name="connsiteY9" fmla="*/ 300037 h 1012031"/>
                    <a:gd name="connsiteX10" fmla="*/ 211931 w 935831"/>
                    <a:gd name="connsiteY10" fmla="*/ 523875 h 1012031"/>
                    <a:gd name="connsiteX11" fmla="*/ 95250 w 935831"/>
                    <a:gd name="connsiteY11" fmla="*/ 757237 h 1012031"/>
                    <a:gd name="connsiteX12" fmla="*/ 0 w 935831"/>
                    <a:gd name="connsiteY12" fmla="*/ 890587 h 1012031"/>
                    <a:gd name="connsiteX13" fmla="*/ 23812 w 935831"/>
                    <a:gd name="connsiteY13" fmla="*/ 1004887 h 1012031"/>
                    <a:gd name="connsiteX14" fmla="*/ 157162 w 935831"/>
                    <a:gd name="connsiteY14" fmla="*/ 1012031 h 1012031"/>
                    <a:gd name="connsiteX15" fmla="*/ 276225 w 935831"/>
                    <a:gd name="connsiteY15" fmla="*/ 1000125 h 1012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35831" h="1012031">
                      <a:moveTo>
                        <a:pt x="276225" y="1000125"/>
                      </a:moveTo>
                      <a:lnTo>
                        <a:pt x="276225" y="1000125"/>
                      </a:lnTo>
                      <a:lnTo>
                        <a:pt x="285750" y="807243"/>
                      </a:lnTo>
                      <a:lnTo>
                        <a:pt x="381000" y="535781"/>
                      </a:lnTo>
                      <a:lnTo>
                        <a:pt x="595312" y="478631"/>
                      </a:lnTo>
                      <a:lnTo>
                        <a:pt x="892968" y="476250"/>
                      </a:lnTo>
                      <a:lnTo>
                        <a:pt x="935831" y="321468"/>
                      </a:lnTo>
                      <a:cubicBezTo>
                        <a:pt x="934243" y="224631"/>
                        <a:pt x="932656" y="127793"/>
                        <a:pt x="931068" y="30956"/>
                      </a:cubicBezTo>
                      <a:lnTo>
                        <a:pt x="426243" y="0"/>
                      </a:lnTo>
                      <a:lnTo>
                        <a:pt x="259556" y="300037"/>
                      </a:lnTo>
                      <a:lnTo>
                        <a:pt x="211931" y="523875"/>
                      </a:lnTo>
                      <a:lnTo>
                        <a:pt x="95250" y="757237"/>
                      </a:lnTo>
                      <a:lnTo>
                        <a:pt x="0" y="890587"/>
                      </a:lnTo>
                      <a:lnTo>
                        <a:pt x="23812" y="1004887"/>
                      </a:lnTo>
                      <a:lnTo>
                        <a:pt x="157162" y="1012031"/>
                      </a:lnTo>
                      <a:lnTo>
                        <a:pt x="276225" y="10001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741A6B5A-EF23-4AC6-AE83-432571619964}"/>
                    </a:ext>
                  </a:extLst>
                </p:cNvPr>
                <p:cNvSpPr/>
                <p:nvPr/>
              </p:nvSpPr>
              <p:spPr>
                <a:xfrm>
                  <a:off x="7556740" y="974785"/>
                  <a:ext cx="1440611" cy="534838"/>
                </a:xfrm>
                <a:custGeom>
                  <a:avLst/>
                  <a:gdLst>
                    <a:gd name="connsiteX0" fmla="*/ 681486 w 1440611"/>
                    <a:gd name="connsiteY0" fmla="*/ 534838 h 534838"/>
                    <a:gd name="connsiteX1" fmla="*/ 767751 w 1440611"/>
                    <a:gd name="connsiteY1" fmla="*/ 534838 h 534838"/>
                    <a:gd name="connsiteX2" fmla="*/ 810883 w 1440611"/>
                    <a:gd name="connsiteY2" fmla="*/ 388189 h 534838"/>
                    <a:gd name="connsiteX3" fmla="*/ 1242203 w 1440611"/>
                    <a:gd name="connsiteY3" fmla="*/ 396815 h 534838"/>
                    <a:gd name="connsiteX4" fmla="*/ 1440611 w 1440611"/>
                    <a:gd name="connsiteY4" fmla="*/ 241540 h 534838"/>
                    <a:gd name="connsiteX5" fmla="*/ 1293962 w 1440611"/>
                    <a:gd name="connsiteY5" fmla="*/ 138023 h 534838"/>
                    <a:gd name="connsiteX6" fmla="*/ 940279 w 1440611"/>
                    <a:gd name="connsiteY6" fmla="*/ 112143 h 534838"/>
                    <a:gd name="connsiteX7" fmla="*/ 638354 w 1440611"/>
                    <a:gd name="connsiteY7" fmla="*/ 155275 h 534838"/>
                    <a:gd name="connsiteX8" fmla="*/ 577969 w 1440611"/>
                    <a:gd name="connsiteY8" fmla="*/ 51758 h 534838"/>
                    <a:gd name="connsiteX9" fmla="*/ 457200 w 1440611"/>
                    <a:gd name="connsiteY9" fmla="*/ 25879 h 534838"/>
                    <a:gd name="connsiteX10" fmla="*/ 0 w 1440611"/>
                    <a:gd name="connsiteY10" fmla="*/ 0 h 534838"/>
                    <a:gd name="connsiteX11" fmla="*/ 86264 w 1440611"/>
                    <a:gd name="connsiteY11" fmla="*/ 207034 h 534838"/>
                    <a:gd name="connsiteX12" fmla="*/ 388188 w 1440611"/>
                    <a:gd name="connsiteY12" fmla="*/ 232913 h 534838"/>
                    <a:gd name="connsiteX13" fmla="*/ 474452 w 1440611"/>
                    <a:gd name="connsiteY13" fmla="*/ 250166 h 534838"/>
                    <a:gd name="connsiteX14" fmla="*/ 552090 w 1440611"/>
                    <a:gd name="connsiteY14" fmla="*/ 258792 h 534838"/>
                    <a:gd name="connsiteX15" fmla="*/ 629728 w 1440611"/>
                    <a:gd name="connsiteY15" fmla="*/ 345057 h 534838"/>
                    <a:gd name="connsiteX16" fmla="*/ 681486 w 1440611"/>
                    <a:gd name="connsiteY16" fmla="*/ 534838 h 534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40611" h="534838">
                      <a:moveTo>
                        <a:pt x="681486" y="534838"/>
                      </a:moveTo>
                      <a:lnTo>
                        <a:pt x="767751" y="534838"/>
                      </a:lnTo>
                      <a:lnTo>
                        <a:pt x="810883" y="388189"/>
                      </a:lnTo>
                      <a:lnTo>
                        <a:pt x="1242203" y="396815"/>
                      </a:lnTo>
                      <a:lnTo>
                        <a:pt x="1440611" y="241540"/>
                      </a:lnTo>
                      <a:lnTo>
                        <a:pt x="1293962" y="138023"/>
                      </a:lnTo>
                      <a:lnTo>
                        <a:pt x="940279" y="112143"/>
                      </a:lnTo>
                      <a:lnTo>
                        <a:pt x="638354" y="155275"/>
                      </a:lnTo>
                      <a:lnTo>
                        <a:pt x="577969" y="51758"/>
                      </a:lnTo>
                      <a:lnTo>
                        <a:pt x="457200" y="25879"/>
                      </a:lnTo>
                      <a:lnTo>
                        <a:pt x="0" y="0"/>
                      </a:lnTo>
                      <a:lnTo>
                        <a:pt x="86264" y="207034"/>
                      </a:lnTo>
                      <a:lnTo>
                        <a:pt x="388188" y="232913"/>
                      </a:lnTo>
                      <a:lnTo>
                        <a:pt x="474452" y="250166"/>
                      </a:lnTo>
                      <a:lnTo>
                        <a:pt x="552090" y="258792"/>
                      </a:lnTo>
                      <a:lnTo>
                        <a:pt x="629728" y="345057"/>
                      </a:lnTo>
                      <a:lnTo>
                        <a:pt x="681486" y="53483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DBAEFE3-4164-4CB5-AEBB-C308B75E9B14}"/>
                    </a:ext>
                  </a:extLst>
                </p:cNvPr>
                <p:cNvSpPr txBox="1"/>
                <p:nvPr/>
              </p:nvSpPr>
              <p:spPr>
                <a:xfrm>
                  <a:off x="7077781" y="1047975"/>
                  <a:ext cx="1066343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00B050"/>
                      </a:solidFill>
                    </a:rPr>
                    <a:t>Lead side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87F20236-E581-4618-9820-ADD04961080B}"/>
                    </a:ext>
                  </a:extLst>
                </p:cNvPr>
                <p:cNvSpPr txBox="1"/>
                <p:nvPr/>
              </p:nvSpPr>
              <p:spPr>
                <a:xfrm>
                  <a:off x="7041794" y="2316022"/>
                  <a:ext cx="952937" cy="3682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00B050"/>
                      </a:solidFill>
                    </a:rPr>
                    <a:t>Bus side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17D874E3-9172-4918-AE2C-AB0FCACE9F9E}"/>
                  </a:ext>
                </a:extLst>
              </p:cNvPr>
              <p:cNvGrpSpPr/>
              <p:nvPr/>
            </p:nvGrpSpPr>
            <p:grpSpPr>
              <a:xfrm>
                <a:off x="123644" y="1138687"/>
                <a:ext cx="402566" cy="1348596"/>
                <a:chOff x="270294" y="1052423"/>
                <a:chExt cx="402566" cy="1348596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226A2FB9-E5E1-4C61-8C87-080E9069E886}"/>
                    </a:ext>
                  </a:extLst>
                </p:cNvPr>
                <p:cNvCxnSpPr/>
                <p:nvPr/>
              </p:nvCxnSpPr>
              <p:spPr>
                <a:xfrm>
                  <a:off x="284672" y="1052423"/>
                  <a:ext cx="0" cy="1345720"/>
                </a:xfrm>
                <a:prstGeom prst="line">
                  <a:avLst/>
                </a:prstGeom>
                <a:ln w="31750"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8434783F-CE48-4916-95FB-53F1F67CF4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3170" y="1066800"/>
                  <a:ext cx="399690" cy="0"/>
                </a:xfrm>
                <a:prstGeom prst="line">
                  <a:avLst/>
                </a:prstGeom>
                <a:ln w="31750">
                  <a:prstDash val="soli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B121E7A-F041-4D85-925A-4B05BBD95F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0294" y="2401019"/>
                  <a:ext cx="399690" cy="0"/>
                </a:xfrm>
                <a:prstGeom prst="line">
                  <a:avLst/>
                </a:prstGeom>
                <a:ln w="31750">
                  <a:prstDash val="soli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1618231-6AF1-4036-BF79-B6425A3B387C}"/>
                  </a:ext>
                </a:extLst>
              </p:cNvPr>
              <p:cNvSpPr txBox="1"/>
              <p:nvPr/>
            </p:nvSpPr>
            <p:spPr>
              <a:xfrm>
                <a:off x="506083" y="928778"/>
                <a:ext cx="3401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BDCEE08-D397-4DEC-BBAC-C4D3E3F4612B}"/>
                  </a:ext>
                </a:extLst>
              </p:cNvPr>
              <p:cNvSpPr txBox="1"/>
              <p:nvPr/>
            </p:nvSpPr>
            <p:spPr>
              <a:xfrm>
                <a:off x="477329" y="2280250"/>
                <a:ext cx="3401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A</a:t>
                </a: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C1DFDB1-F9C1-465B-A830-E96A43F7A049}"/>
                  </a:ext>
                </a:extLst>
              </p:cNvPr>
              <p:cNvGrpSpPr/>
              <p:nvPr/>
            </p:nvGrpSpPr>
            <p:grpSpPr>
              <a:xfrm flipH="1">
                <a:off x="8548777" y="1135812"/>
                <a:ext cx="402566" cy="1348596"/>
                <a:chOff x="270294" y="1052423"/>
                <a:chExt cx="402566" cy="1348596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3C884EEA-86C7-42AE-BE70-AADCE909A94D}"/>
                    </a:ext>
                  </a:extLst>
                </p:cNvPr>
                <p:cNvCxnSpPr/>
                <p:nvPr/>
              </p:nvCxnSpPr>
              <p:spPr>
                <a:xfrm>
                  <a:off x="284672" y="1052423"/>
                  <a:ext cx="0" cy="1345720"/>
                </a:xfrm>
                <a:prstGeom prst="line">
                  <a:avLst/>
                </a:prstGeom>
                <a:ln w="31750">
                  <a:prstDash val="lgDashDot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7D72B9A-7B53-4D96-875F-B97EEFA0A6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3170" y="1066800"/>
                  <a:ext cx="399690" cy="0"/>
                </a:xfrm>
                <a:prstGeom prst="line">
                  <a:avLst/>
                </a:prstGeom>
                <a:ln w="31750">
                  <a:prstDash val="soli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85682179-128C-4822-8E04-DFC10A8677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0294" y="2401019"/>
                  <a:ext cx="399690" cy="0"/>
                </a:xfrm>
                <a:prstGeom prst="line">
                  <a:avLst/>
                </a:prstGeom>
                <a:ln w="31750">
                  <a:prstDash val="solid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E15FDD3-0791-469D-B62D-565A3C9B99F6}"/>
                  </a:ext>
                </a:extLst>
              </p:cNvPr>
              <p:cNvSpPr txBox="1"/>
              <p:nvPr/>
            </p:nvSpPr>
            <p:spPr>
              <a:xfrm>
                <a:off x="8266981" y="2288877"/>
                <a:ext cx="3289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B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CE7259D-7210-432C-BB54-0F4DF786B68C}"/>
                  </a:ext>
                </a:extLst>
              </p:cNvPr>
              <p:cNvSpPr txBox="1"/>
              <p:nvPr/>
            </p:nvSpPr>
            <p:spPr>
              <a:xfrm>
                <a:off x="8238227" y="957534"/>
                <a:ext cx="3289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B</a:t>
                </a: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10B2671B-0DF5-4FB3-A6C6-10FB6513A59F}"/>
                </a:ext>
              </a:extLst>
            </p:cNvPr>
            <p:cNvSpPr/>
            <p:nvPr/>
          </p:nvSpPr>
          <p:spPr>
            <a:xfrm>
              <a:off x="914400" y="1976105"/>
              <a:ext cx="7106930" cy="109069"/>
            </a:xfrm>
            <a:prstGeom prst="rect">
              <a:avLst/>
            </a:prstGeom>
            <a:solidFill>
              <a:schemeClr val="accent6">
                <a:lumMod val="75000"/>
                <a:alpha val="46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038AD2F-1849-4D8C-94B1-1D5EFDFD67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007979" y="2076629"/>
              <a:ext cx="139815" cy="3837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184944C-282E-497B-87F1-E950AEF7B088}"/>
                </a:ext>
              </a:extLst>
            </p:cNvPr>
            <p:cNvSpPr txBox="1"/>
            <p:nvPr/>
          </p:nvSpPr>
          <p:spPr>
            <a:xfrm>
              <a:off x="3838498" y="2431944"/>
              <a:ext cx="1113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Through Bus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D690BB5-6337-480D-B61D-5AEAB300D588}"/>
              </a:ext>
            </a:extLst>
          </p:cNvPr>
          <p:cNvGrpSpPr/>
          <p:nvPr/>
        </p:nvGrpSpPr>
        <p:grpSpPr>
          <a:xfrm>
            <a:off x="786071" y="2965780"/>
            <a:ext cx="3658782" cy="3338844"/>
            <a:chOff x="786071" y="2965780"/>
            <a:chExt cx="3658782" cy="333884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2B65498-B6F6-43F3-9C9D-8E89A5FD1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3561" y="3696082"/>
              <a:ext cx="3381703" cy="257576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91E96B-F45D-4305-9ADE-C3273863D068}"/>
                </a:ext>
              </a:extLst>
            </p:cNvPr>
            <p:cNvSpPr txBox="1"/>
            <p:nvPr/>
          </p:nvSpPr>
          <p:spPr>
            <a:xfrm>
              <a:off x="786071" y="4072113"/>
              <a:ext cx="8931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TE821A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949368-0A86-4B5D-B14F-7DB8A263DE89}"/>
                </a:ext>
              </a:extLst>
            </p:cNvPr>
            <p:cNvSpPr txBox="1"/>
            <p:nvPr/>
          </p:nvSpPr>
          <p:spPr>
            <a:xfrm>
              <a:off x="3184214" y="4072113"/>
              <a:ext cx="8851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TE821B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3C93C0A-898D-4830-B34A-E9C36C165CEA}"/>
                </a:ext>
              </a:extLst>
            </p:cNvPr>
            <p:cNvSpPr txBox="1"/>
            <p:nvPr/>
          </p:nvSpPr>
          <p:spPr>
            <a:xfrm>
              <a:off x="882450" y="2965780"/>
              <a:ext cx="33559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u="sng" dirty="0"/>
                <a:t>Looking into </a:t>
              </a:r>
              <a:r>
                <a:rPr lang="en-US" sz="1600" b="1" u="sng" dirty="0" err="1"/>
                <a:t>Qa</a:t>
              </a:r>
              <a:r>
                <a:rPr lang="en-US" sz="1600" b="1" u="sng" dirty="0"/>
                <a:t> from connection end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F6209E7-9875-45A2-B514-9E673F38A901}"/>
                </a:ext>
              </a:extLst>
            </p:cNvPr>
            <p:cNvSpPr txBox="1"/>
            <p:nvPr/>
          </p:nvSpPr>
          <p:spPr>
            <a:xfrm>
              <a:off x="1993948" y="3255805"/>
              <a:ext cx="1097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75000"/>
                    </a:schemeClr>
                  </a:solidFill>
                </a:rPr>
                <a:t>(View A-A)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EE0CC0A-2619-4CBF-B955-1C9CE33C8B5A}"/>
                </a:ext>
              </a:extLst>
            </p:cNvPr>
            <p:cNvGrpSpPr/>
            <p:nvPr/>
          </p:nvGrpSpPr>
          <p:grpSpPr>
            <a:xfrm>
              <a:off x="2825560" y="5630269"/>
              <a:ext cx="1619293" cy="674355"/>
              <a:chOff x="3117791" y="5828232"/>
              <a:chExt cx="1619293" cy="674355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A919B4FF-1F66-439F-9424-637A7A7A1B31}"/>
                  </a:ext>
                </a:extLst>
              </p:cNvPr>
              <p:cNvSpPr/>
              <p:nvPr/>
            </p:nvSpPr>
            <p:spPr>
              <a:xfrm rot="2304281">
                <a:off x="3117791" y="5828232"/>
                <a:ext cx="257798" cy="186583"/>
              </a:xfrm>
              <a:prstGeom prst="rect">
                <a:avLst/>
              </a:prstGeom>
              <a:solidFill>
                <a:schemeClr val="accent6">
                  <a:lumMod val="75000"/>
                  <a:alpha val="95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88FBEC0-C3D8-4A7D-B600-27A53C40BDAD}"/>
                  </a:ext>
                </a:extLst>
              </p:cNvPr>
              <p:cNvSpPr txBox="1"/>
              <p:nvPr/>
            </p:nvSpPr>
            <p:spPr>
              <a:xfrm>
                <a:off x="3623253" y="6194810"/>
                <a:ext cx="11138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0070C0"/>
                    </a:solidFill>
                  </a:rPr>
                  <a:t>Through Bus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6CB8ED36-4F7E-4756-8BC5-11D35BB41E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49674" y="5990324"/>
                <a:ext cx="241938" cy="3444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DA41C9E-57AB-4257-9431-33A4A9F0CD82}"/>
              </a:ext>
            </a:extLst>
          </p:cNvPr>
          <p:cNvGrpSpPr/>
          <p:nvPr/>
        </p:nvGrpSpPr>
        <p:grpSpPr>
          <a:xfrm>
            <a:off x="4624065" y="2975058"/>
            <a:ext cx="3849673" cy="3595871"/>
            <a:chOff x="4624065" y="2975058"/>
            <a:chExt cx="3849673" cy="359587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7626778-4012-48ED-8EA3-47486BA144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0674"/>
            <a:stretch/>
          </p:blipFill>
          <p:spPr>
            <a:xfrm>
              <a:off x="5296971" y="3827729"/>
              <a:ext cx="2853925" cy="27432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0D4C52-A08D-4614-9C95-5B1834461E23}"/>
                </a:ext>
              </a:extLst>
            </p:cNvPr>
            <p:cNvSpPr txBox="1"/>
            <p:nvPr/>
          </p:nvSpPr>
          <p:spPr>
            <a:xfrm>
              <a:off x="7580545" y="4059190"/>
              <a:ext cx="8931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TE822A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09967C3-6766-4D3C-A8A0-38AC3AD34E97}"/>
                </a:ext>
              </a:extLst>
            </p:cNvPr>
            <p:cNvSpPr txBox="1"/>
            <p:nvPr/>
          </p:nvSpPr>
          <p:spPr>
            <a:xfrm>
              <a:off x="4987342" y="4068766"/>
              <a:ext cx="8851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TE822B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BA5B187-601A-4F98-ABE2-E03A47330BE4}"/>
                </a:ext>
              </a:extLst>
            </p:cNvPr>
            <p:cNvSpPr txBox="1"/>
            <p:nvPr/>
          </p:nvSpPr>
          <p:spPr>
            <a:xfrm>
              <a:off x="4974425" y="2975058"/>
              <a:ext cx="33559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u="sng" dirty="0"/>
                <a:t>Looking into </a:t>
              </a:r>
              <a:r>
                <a:rPr lang="en-US" sz="1600" b="1" u="sng" dirty="0" err="1"/>
                <a:t>Qb</a:t>
              </a:r>
              <a:r>
                <a:rPr lang="en-US" sz="1600" b="1" u="sng" dirty="0"/>
                <a:t> from connection end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80D2B37-CCEE-439B-AC74-77D2402BB1DE}"/>
                </a:ext>
              </a:extLst>
            </p:cNvPr>
            <p:cNvSpPr txBox="1"/>
            <p:nvPr/>
          </p:nvSpPr>
          <p:spPr>
            <a:xfrm>
              <a:off x="6120280" y="3275786"/>
              <a:ext cx="1078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75000"/>
                    </a:schemeClr>
                  </a:solidFill>
                </a:rPr>
                <a:t>(View B-B)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4C02D51-6C80-41B8-B479-FED4BC38EA3C}"/>
                </a:ext>
              </a:extLst>
            </p:cNvPr>
            <p:cNvSpPr/>
            <p:nvPr/>
          </p:nvSpPr>
          <p:spPr>
            <a:xfrm rot="19212330">
              <a:off x="5994536" y="5584705"/>
              <a:ext cx="257798" cy="186583"/>
            </a:xfrm>
            <a:prstGeom prst="rect">
              <a:avLst/>
            </a:prstGeom>
            <a:solidFill>
              <a:schemeClr val="accent6">
                <a:lumMod val="75000"/>
                <a:alpha val="9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9C24019-CC90-430B-8A67-1374160E948F}"/>
                </a:ext>
              </a:extLst>
            </p:cNvPr>
            <p:cNvSpPr txBox="1"/>
            <p:nvPr/>
          </p:nvSpPr>
          <p:spPr>
            <a:xfrm>
              <a:off x="4624065" y="5998419"/>
              <a:ext cx="1113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</a:rPr>
                <a:t>Through Bus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7B84274-2185-4D4D-9623-12C06DC07348}"/>
                </a:ext>
              </a:extLst>
            </p:cNvPr>
            <p:cNvCxnSpPr>
              <a:cxnSpLocks/>
              <a:stCxn id="56" idx="3"/>
            </p:cNvCxnSpPr>
            <p:nvPr/>
          </p:nvCxnSpPr>
          <p:spPr>
            <a:xfrm flipV="1">
              <a:off x="5737896" y="5759777"/>
              <a:ext cx="248125" cy="39253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946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D4D2BC-878C-4C6C-9A69-18D985E0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BD76009-4BE9-47F4-9B70-53D2FFF4D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471034"/>
              </p:ext>
            </p:extLst>
          </p:nvPr>
        </p:nvGraphicFramePr>
        <p:xfrm>
          <a:off x="331838" y="2064470"/>
          <a:ext cx="8524567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858">
                  <a:extLst>
                    <a:ext uri="{9D8B030D-6E8A-4147-A177-3AD203B41FA5}">
                      <a16:colId xmlns:a16="http://schemas.microsoft.com/office/drawing/2014/main" val="2514363869"/>
                    </a:ext>
                  </a:extLst>
                </a:gridCol>
                <a:gridCol w="1221707">
                  <a:extLst>
                    <a:ext uri="{9D8B030D-6E8A-4147-A177-3AD203B41FA5}">
                      <a16:colId xmlns:a16="http://schemas.microsoft.com/office/drawing/2014/main" val="3804268655"/>
                    </a:ext>
                  </a:extLst>
                </a:gridCol>
                <a:gridCol w="2072149">
                  <a:extLst>
                    <a:ext uri="{9D8B030D-6E8A-4147-A177-3AD203B41FA5}">
                      <a16:colId xmlns:a16="http://schemas.microsoft.com/office/drawing/2014/main" val="2231701745"/>
                    </a:ext>
                  </a:extLst>
                </a:gridCol>
                <a:gridCol w="2488790">
                  <a:extLst>
                    <a:ext uri="{9D8B030D-6E8A-4147-A177-3AD203B41FA5}">
                      <a16:colId xmlns:a16="http://schemas.microsoft.com/office/drawing/2014/main" val="4033918000"/>
                    </a:ext>
                  </a:extLst>
                </a:gridCol>
                <a:gridCol w="1696063">
                  <a:extLst>
                    <a:ext uri="{9D8B030D-6E8A-4147-A177-3AD203B41FA5}">
                      <a16:colId xmlns:a16="http://schemas.microsoft.com/office/drawing/2014/main" val="3302071970"/>
                    </a:ext>
                  </a:extLst>
                </a:gridCol>
              </a:tblGrid>
              <a:tr h="353819">
                <a:tc gridSpan="5">
                  <a:txBody>
                    <a:bodyPr/>
                    <a:lstStyle/>
                    <a:p>
                      <a:r>
                        <a:rPr lang="en-US" dirty="0"/>
                        <a:t>CERN RTD Designations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562490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From CERN Thermometer Traveler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92449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/>
                        <a:t>CA01 Wire Label </a:t>
                      </a:r>
                    </a:p>
                    <a:p>
                      <a:r>
                        <a:rPr lang="en-US" dirty="0"/>
                        <a:t>Ref. resistance vs last measured resistance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Serial number from Anthony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Part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Other Identification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265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TE821B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57.24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Qa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Bus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58.051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CX_LS_20677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HCQITESCXT-CR029420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CX_LS_20677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76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TE821A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54.04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Qa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no Bus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54.899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CX_LS_20707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HCQITESCXT-CR029670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CX_LS_20707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117863"/>
                  </a:ext>
                </a:extLst>
              </a:tr>
              <a:tr h="36246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TE822B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56.87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Qb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Bus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57.877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CX_LS_X20695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HCQITESCXT-CR029580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CX_LS_X20695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201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TE822A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56.90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Qb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no Bus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57.814 </a:t>
                      </a:r>
                      <a:r>
                        <a:rPr lang="en-US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CX_LS_X20667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HCQITESCXT-CR029360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CX_LS_X20667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8033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A934A73-E1D9-48B8-9F6B-734FB0EFFA48}"/>
              </a:ext>
            </a:extLst>
          </p:cNvPr>
          <p:cNvSpPr txBox="1"/>
          <p:nvPr/>
        </p:nvSpPr>
        <p:spPr>
          <a:xfrm>
            <a:off x="1814450" y="961276"/>
            <a:ext cx="5857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Thermometer Labels and identifying numbers from traveler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1C711-6A39-4EF0-8AB7-1F197348498B}"/>
              </a:ext>
            </a:extLst>
          </p:cNvPr>
          <p:cNvSpPr txBox="1"/>
          <p:nvPr/>
        </p:nvSpPr>
        <p:spPr>
          <a:xfrm>
            <a:off x="2897988" y="1402628"/>
            <a:ext cx="326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Consistent with CERN Schematic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A2C48-22BE-4F8D-9531-9BEE37E02415}"/>
              </a:ext>
            </a:extLst>
          </p:cNvPr>
          <p:cNvSpPr txBox="1"/>
          <p:nvPr/>
        </p:nvSpPr>
        <p:spPr>
          <a:xfrm>
            <a:off x="3934438" y="151902"/>
            <a:ext cx="49495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As we believe installed on CA01</a:t>
            </a:r>
          </a:p>
        </p:txBody>
      </p:sp>
    </p:spTree>
    <p:extLst>
      <p:ext uri="{BB962C8B-B14F-4D97-AF65-F5344CB8AC3E}">
        <p14:creationId xmlns:p14="http://schemas.microsoft.com/office/powerpoint/2010/main" val="2679212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19B7A5-C87F-06A0-5B0B-63B623E1C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A6D26A-8C26-B092-3C71-402497BE3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47850"/>
            <a:ext cx="7772400" cy="31623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8DB9180-2453-0B10-F2DD-4C7F3529E56E}"/>
              </a:ext>
            </a:extLst>
          </p:cNvPr>
          <p:cNvCxnSpPr>
            <a:cxnSpLocks/>
          </p:cNvCxnSpPr>
          <p:nvPr/>
        </p:nvCxnSpPr>
        <p:spPr>
          <a:xfrm>
            <a:off x="3382641" y="2755987"/>
            <a:ext cx="3448465" cy="56919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E3F83A5-D29A-03C8-A164-98708F226580}"/>
              </a:ext>
            </a:extLst>
          </p:cNvPr>
          <p:cNvCxnSpPr>
            <a:cxnSpLocks/>
          </p:cNvCxnSpPr>
          <p:nvPr/>
        </p:nvCxnSpPr>
        <p:spPr>
          <a:xfrm flipV="1">
            <a:off x="3382641" y="2755988"/>
            <a:ext cx="3491495" cy="56919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7838ED4-87D6-548B-1FB2-936814BC50D1}"/>
              </a:ext>
            </a:extLst>
          </p:cNvPr>
          <p:cNvSpPr txBox="1"/>
          <p:nvPr/>
        </p:nvSpPr>
        <p:spPr>
          <a:xfrm>
            <a:off x="685800" y="436086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found one problem when the spreadsheet was created, it should be an issue on the </a:t>
            </a:r>
            <a:r>
              <a:rPr lang="en-US" dirty="0" err="1"/>
              <a:t>Qa</a:t>
            </a:r>
            <a:r>
              <a:rPr lang="en-US" dirty="0"/>
              <a:t> end for CA01.  We noticed that in the assignment we mixed up the Pin1 TE821A &amp; Pin 2 TE821B assignment.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A9DC85-E093-4D32-842E-C92D03207B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504"/>
          <a:stretch/>
        </p:blipFill>
        <p:spPr>
          <a:xfrm>
            <a:off x="685800" y="5010150"/>
            <a:ext cx="3161967" cy="16113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7BB2B6-B781-4842-831D-427CF81D6B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1501"/>
          <a:stretch/>
        </p:blipFill>
        <p:spPr>
          <a:xfrm>
            <a:off x="3382641" y="5010151"/>
            <a:ext cx="3161967" cy="16336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8EF4AB-1D56-09CF-38FE-27FACD3B49C7}"/>
              </a:ext>
            </a:extLst>
          </p:cNvPr>
          <p:cNvSpPr txBox="1"/>
          <p:nvPr/>
        </p:nvSpPr>
        <p:spPr>
          <a:xfrm>
            <a:off x="685800" y="138264"/>
            <a:ext cx="1484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big BUT:</a:t>
            </a:r>
          </a:p>
        </p:txBody>
      </p:sp>
    </p:spTree>
    <p:extLst>
      <p:ext uri="{BB962C8B-B14F-4D97-AF65-F5344CB8AC3E}">
        <p14:creationId xmlns:p14="http://schemas.microsoft.com/office/powerpoint/2010/main" val="5419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FDC7C9-2FCC-B900-42E7-8BC394E6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3768271-50EE-33B1-2BF3-7C15219FE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8829"/>
            <a:ext cx="9144000" cy="3940342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6B14EFE-F7D1-EFF7-F32D-A98E2EE398CA}"/>
              </a:ext>
            </a:extLst>
          </p:cNvPr>
          <p:cNvCxnSpPr>
            <a:cxnSpLocks/>
          </p:cNvCxnSpPr>
          <p:nvPr/>
        </p:nvCxnSpPr>
        <p:spPr>
          <a:xfrm>
            <a:off x="949018" y="5572461"/>
            <a:ext cx="2375096" cy="88352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88CDC1D-FC39-D70C-6776-6DE9CC79A23D}"/>
              </a:ext>
            </a:extLst>
          </p:cNvPr>
          <p:cNvCxnSpPr>
            <a:cxnSpLocks/>
          </p:cNvCxnSpPr>
          <p:nvPr/>
        </p:nvCxnSpPr>
        <p:spPr>
          <a:xfrm flipV="1">
            <a:off x="5819887" y="5622518"/>
            <a:ext cx="2375095" cy="83346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131EAE7-D535-7EDC-08AE-BA990713ACB7}"/>
              </a:ext>
            </a:extLst>
          </p:cNvPr>
          <p:cNvSpPr txBox="1"/>
          <p:nvPr/>
        </p:nvSpPr>
        <p:spPr>
          <a:xfrm>
            <a:off x="551329" y="333908"/>
            <a:ext cx="80413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also note that there is an indication the sensor on the </a:t>
            </a:r>
            <a:r>
              <a:rPr lang="en-US" dirty="0" err="1"/>
              <a:t>Qb</a:t>
            </a:r>
            <a:r>
              <a:rPr lang="en-US" dirty="0"/>
              <a:t> end are swapped, they are really close in value and on the CERN sheet moved opposite in value. </a:t>
            </a:r>
          </a:p>
          <a:p>
            <a:r>
              <a:rPr lang="en-US" dirty="0"/>
              <a:t>We can see from our cold data a small offset between the two values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9D3D57-DDF0-FAFD-0D8C-16E444AF55C7}"/>
              </a:ext>
            </a:extLst>
          </p:cNvPr>
          <p:cNvSpPr/>
          <p:nvPr/>
        </p:nvSpPr>
        <p:spPr>
          <a:xfrm>
            <a:off x="818536" y="4422058"/>
            <a:ext cx="652616" cy="4535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00CDD0C-87E8-198A-F5E8-F2193733CD06}"/>
              </a:ext>
            </a:extLst>
          </p:cNvPr>
          <p:cNvSpPr/>
          <p:nvPr/>
        </p:nvSpPr>
        <p:spPr>
          <a:xfrm>
            <a:off x="6866604" y="4422058"/>
            <a:ext cx="652616" cy="4535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4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78D572-8C75-AE62-CE4E-8C07DBCF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F40D3C-2A2F-0849-862C-16656F9D6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might have the CERNOX location on the assembly wiring reversed from the expectation to CERN</a:t>
            </a:r>
          </a:p>
          <a:p>
            <a:r>
              <a:rPr lang="en-US" dirty="0"/>
              <a:t>We implement </a:t>
            </a:r>
            <a:r>
              <a:rPr lang="en-US" dirty="0" err="1"/>
              <a:t>edchanges</a:t>
            </a:r>
            <a:r>
              <a:rPr lang="en-US" dirty="0"/>
              <a:t> for CM &amp; CA assembly to prevent this in the future (excl. CA02, which is completed and from data shows the first issue persisted)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60A03-49A1-E676-A3E9-C4C53DEB1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6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CE37D9-DA36-5761-7CCD-6EE42A950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3542B8-08A6-14EE-513C-A84C379F1B71}"/>
              </a:ext>
            </a:extLst>
          </p:cNvPr>
          <p:cNvSpPr txBox="1"/>
          <p:nvPr/>
        </p:nvSpPr>
        <p:spPr>
          <a:xfrm>
            <a:off x="3417939" y="2418735"/>
            <a:ext cx="3362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Backup Slide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4FF382-77D1-12D5-85EB-EDF1020F69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437"/>
          <a:stretch/>
        </p:blipFill>
        <p:spPr>
          <a:xfrm>
            <a:off x="1256071" y="1067414"/>
            <a:ext cx="6882089" cy="862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56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0BCFF05-99A6-4BC6-BA21-7E6C00C126FE}"/>
              </a:ext>
            </a:extLst>
          </p:cNvPr>
          <p:cNvGrpSpPr/>
          <p:nvPr/>
        </p:nvGrpSpPr>
        <p:grpSpPr>
          <a:xfrm>
            <a:off x="181154" y="664243"/>
            <a:ext cx="8817846" cy="5486400"/>
            <a:chOff x="181154" y="450349"/>
            <a:chExt cx="8817846" cy="54864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D3F105B-06B4-44FE-95B7-EFCA69177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1154" y="450349"/>
              <a:ext cx="8817846" cy="54864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50E373-C9B6-49AD-B102-FACEE5FAA027}"/>
                </a:ext>
              </a:extLst>
            </p:cNvPr>
            <p:cNvSpPr txBox="1"/>
            <p:nvPr/>
          </p:nvSpPr>
          <p:spPr>
            <a:xfrm>
              <a:off x="2550974" y="5051686"/>
              <a:ext cx="59663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highlight>
                    <a:srgbClr val="FFFF00"/>
                  </a:highlight>
                </a:rPr>
                <a:t>TE821B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707CBC-9B33-41E5-96F3-D5F606AB60AA}"/>
                </a:ext>
              </a:extLst>
            </p:cNvPr>
            <p:cNvSpPr txBox="1"/>
            <p:nvPr/>
          </p:nvSpPr>
          <p:spPr>
            <a:xfrm>
              <a:off x="2520494" y="4216534"/>
              <a:ext cx="60625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highlight>
                    <a:srgbClr val="FFFF00"/>
                  </a:highlight>
                </a:rPr>
                <a:t>TE821A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57E99D-0922-4CF9-A7A1-240E9258490E}"/>
                </a:ext>
              </a:extLst>
            </p:cNvPr>
            <p:cNvSpPr txBox="1"/>
            <p:nvPr/>
          </p:nvSpPr>
          <p:spPr>
            <a:xfrm>
              <a:off x="6067350" y="4258529"/>
              <a:ext cx="60625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highlight>
                    <a:srgbClr val="FFFF00"/>
                  </a:highlight>
                </a:rPr>
                <a:t>TE822A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5DC80A2-5094-4EEB-A721-2D15885D5832}"/>
                </a:ext>
              </a:extLst>
            </p:cNvPr>
            <p:cNvSpPr txBox="1"/>
            <p:nvPr/>
          </p:nvSpPr>
          <p:spPr>
            <a:xfrm>
              <a:off x="6053126" y="5115694"/>
              <a:ext cx="5998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solidFill>
                    <a:schemeClr val="accent5">
                      <a:lumMod val="75000"/>
                    </a:schemeClr>
                  </a:solidFill>
                  <a:highlight>
                    <a:srgbClr val="FFFF00"/>
                  </a:highlight>
                </a:rPr>
                <a:t>TE822B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2DD408C-1C92-472F-84D6-F30FDD53BD81}"/>
              </a:ext>
            </a:extLst>
          </p:cNvPr>
          <p:cNvSpPr txBox="1"/>
          <p:nvPr/>
        </p:nvSpPr>
        <p:spPr>
          <a:xfrm>
            <a:off x="2820924" y="6227064"/>
            <a:ext cx="157767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TE821B  = CX_LS_X20707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28569-3B39-4E99-9333-4D6827EABCF4}"/>
              </a:ext>
            </a:extLst>
          </p:cNvPr>
          <p:cNvSpPr txBox="1"/>
          <p:nvPr/>
        </p:nvSpPr>
        <p:spPr>
          <a:xfrm>
            <a:off x="2817876" y="6452616"/>
            <a:ext cx="158408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TE821A  = CX_LS_X20677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D1F2D6-9C3E-404A-801A-B4D486507E1B}"/>
              </a:ext>
            </a:extLst>
          </p:cNvPr>
          <p:cNvSpPr txBox="1"/>
          <p:nvPr/>
        </p:nvSpPr>
        <p:spPr>
          <a:xfrm>
            <a:off x="4555236" y="6214872"/>
            <a:ext cx="157767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TE822B  = CX_LS_X20667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32FEE2-681A-4D5F-B97B-362C881D04AC}"/>
              </a:ext>
            </a:extLst>
          </p:cNvPr>
          <p:cNvSpPr txBox="1"/>
          <p:nvPr/>
        </p:nvSpPr>
        <p:spPr>
          <a:xfrm>
            <a:off x="4579620" y="6467856"/>
            <a:ext cx="158408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TE822A  = CX_LS_X20695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FD974-9510-45A0-945F-9257FD5D7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5DD668-ECCE-4DE4-894F-7504F6E32504}"/>
              </a:ext>
            </a:extLst>
          </p:cNvPr>
          <p:cNvSpPr txBox="1"/>
          <p:nvPr/>
        </p:nvSpPr>
        <p:spPr>
          <a:xfrm>
            <a:off x="151657" y="143925"/>
            <a:ext cx="894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CERN Schematic showing RTD positions in plan view (updated in 2022, past CM01 assembly) </a:t>
            </a:r>
          </a:p>
        </p:txBody>
      </p:sp>
    </p:spTree>
    <p:extLst>
      <p:ext uri="{BB962C8B-B14F-4D97-AF65-F5344CB8AC3E}">
        <p14:creationId xmlns:p14="http://schemas.microsoft.com/office/powerpoint/2010/main" val="4046989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2F92C8-E235-41E3-A29C-457055C8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B031B-3722-44C1-A2FE-8ABFC59FE6A7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028429-5975-466C-A567-36B9BCFB133A}"/>
              </a:ext>
            </a:extLst>
          </p:cNvPr>
          <p:cNvSpPr txBox="1"/>
          <p:nvPr/>
        </p:nvSpPr>
        <p:spPr>
          <a:xfrm>
            <a:off x="2030136" y="155196"/>
            <a:ext cx="5236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CERN Schematic showing RTD positions in end views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2E5C8F2-8CCB-48BF-8AA9-917BDC5D6A34}"/>
              </a:ext>
            </a:extLst>
          </p:cNvPr>
          <p:cNvGrpSpPr/>
          <p:nvPr/>
        </p:nvGrpSpPr>
        <p:grpSpPr>
          <a:xfrm>
            <a:off x="224816" y="441933"/>
            <a:ext cx="8677275" cy="5991225"/>
            <a:chOff x="224816" y="441933"/>
            <a:chExt cx="8677275" cy="599122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192274D-44AE-4F82-8D04-0FCD5F1C29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4816" y="441933"/>
              <a:ext cx="8677275" cy="599122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4D8CBDD-EB1B-4CCD-BAE9-6C704D1E564D}"/>
                </a:ext>
              </a:extLst>
            </p:cNvPr>
            <p:cNvSpPr txBox="1"/>
            <p:nvPr/>
          </p:nvSpPr>
          <p:spPr>
            <a:xfrm>
              <a:off x="1546790" y="3324315"/>
              <a:ext cx="73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TE821A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8C0094-ACF5-4251-AFE1-FF5EBFF39338}"/>
                </a:ext>
              </a:extLst>
            </p:cNvPr>
            <p:cNvSpPr txBox="1"/>
            <p:nvPr/>
          </p:nvSpPr>
          <p:spPr>
            <a:xfrm>
              <a:off x="5766989" y="3288707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TE822B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C842C2-6E25-4DCF-A024-D4B4194BAC72}"/>
                </a:ext>
              </a:extLst>
            </p:cNvPr>
            <p:cNvSpPr txBox="1"/>
            <p:nvPr/>
          </p:nvSpPr>
          <p:spPr>
            <a:xfrm>
              <a:off x="7073071" y="3287282"/>
              <a:ext cx="7441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TE822A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C18AA2-0D2A-4BA1-80F6-A1AE428251D5}"/>
                </a:ext>
              </a:extLst>
            </p:cNvPr>
            <p:cNvSpPr txBox="1"/>
            <p:nvPr/>
          </p:nvSpPr>
          <p:spPr>
            <a:xfrm>
              <a:off x="2644926" y="3302949"/>
              <a:ext cx="7360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TE821B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1693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17197</TotalTime>
  <Words>422</Words>
  <Application>Microsoft Office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Rodger C Bossert</dc:creator>
  <cp:lastModifiedBy>Thomas Strauss</cp:lastModifiedBy>
  <cp:revision>73</cp:revision>
  <dcterms:created xsi:type="dcterms:W3CDTF">2022-01-06T22:26:10Z</dcterms:created>
  <dcterms:modified xsi:type="dcterms:W3CDTF">2024-09-12T13:34:06Z</dcterms:modified>
</cp:coreProperties>
</file>