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8" r:id="rId2"/>
    <p:sldId id="334" r:id="rId3"/>
    <p:sldId id="333" r:id="rId4"/>
    <p:sldId id="332" r:id="rId5"/>
    <p:sldId id="340" r:id="rId6"/>
    <p:sldId id="297" r:id="rId7"/>
    <p:sldId id="339" r:id="rId8"/>
    <p:sldId id="336" r:id="rId9"/>
    <p:sldId id="335" r:id="rId10"/>
    <p:sldId id="351" r:id="rId11"/>
    <p:sldId id="337" r:id="rId12"/>
    <p:sldId id="345" r:id="rId13"/>
    <p:sldId id="360" r:id="rId14"/>
    <p:sldId id="361" r:id="rId15"/>
    <p:sldId id="362" r:id="rId16"/>
  </p:sldIdLst>
  <p:sldSz cx="12192000" cy="6858000"/>
  <p:notesSz cx="6858000" cy="9144000"/>
  <p:photoAlbum layout="4pic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77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662CD-D84C-5E39-9B39-53C907CBD6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1B05D7-DC33-5AE7-A23F-12E243744F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E4B3D8-E230-D405-F858-63EB9F1CE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F727-AA1C-42D4-A8A9-6CE6AC6FAD2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549FB7-729B-BB63-BE3E-5527219C9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845EC0-3CDB-76A6-73CD-DFA58E139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BD78C-9302-487C-A341-E0AA08D58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194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730F7-E970-C922-C121-0C0B6361C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300DB8-CB22-8668-AD92-4C7BD8545B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C42D9E-1909-9865-A474-AC730EFB9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F727-AA1C-42D4-A8A9-6CE6AC6FAD2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DC0A1C-7F79-21A9-5877-9F9D191E8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85C5ED-1E53-C85F-DD3A-BE3620AC1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BD78C-9302-487C-A341-E0AA08D58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661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857A1A-4CD8-8BE9-A3D8-8BF454E92A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6CCB94-35C6-9B6C-F2CF-DE8004FDB9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C486EC-5541-DE83-C904-146D85C2F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F727-AA1C-42D4-A8A9-6CE6AC6FAD2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42BFD5-48BA-4A98-BEE0-A5F80AB30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8108D-6892-B90A-DBD5-6723F970B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BD78C-9302-487C-A341-E0AA08D58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922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17E3D-3E34-9A38-F74D-DEFE71BA2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3707CD-E59C-C421-8AD3-FE77F94A3C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E986A2-3650-86EA-1145-8BE58BA11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F727-AA1C-42D4-A8A9-6CE6AC6FAD2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8BC7F-CC64-8B3B-5EA5-950F6C96D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8950A5-65B9-E3B6-1C2F-01CDEA9C2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BD78C-9302-487C-A341-E0AA08D58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994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01885-8B43-40DB-017D-3FDDE0DD8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BCBB5C-F9CD-6851-0380-AF9CFE5E7F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EF5BC-BE03-7275-0CE4-F23F486E6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F727-AA1C-42D4-A8A9-6CE6AC6FAD2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CDED9E-5B75-D69A-2AD6-90C31B285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2D1E49-827A-C706-7818-8F902B982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BD78C-9302-487C-A341-E0AA08D58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029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EFC98-2350-CCA8-33A5-0E17916CA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934280-3D31-A091-E3E3-B1B3AEBBE5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F188F9-4109-CC16-F004-78658C03E2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E30A7C-5C37-0163-805E-74B9ED15E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F727-AA1C-42D4-A8A9-6CE6AC6FAD2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F36CE9-3206-32FD-A38B-B03C3D919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B3CF86-D85B-FE55-830C-3E177E0D7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BD78C-9302-487C-A341-E0AA08D58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806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C9BB3-2A7D-A3D0-2B7E-DD622305C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627C5E-9F0F-0A77-E36F-3518191DE5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19EB83-8D7D-883A-F683-0139A381AF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3704EC-EA4A-24A3-36D8-6B340AAD17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9B3C35-4BB9-D24D-D835-62F0530851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DF59D4-C9CD-93C7-7B17-29863C426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F727-AA1C-42D4-A8A9-6CE6AC6FAD2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A5AFA4-F4E8-5648-F83B-BA8DF3B34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91A330-1B15-F255-39DE-157039422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BD78C-9302-487C-A341-E0AA08D58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427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6C7F7-6608-4971-8A7A-C3C0AFC7C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DAFA4B-C006-0FD0-FEE1-A60D7C3AB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F727-AA1C-42D4-A8A9-6CE6AC6FAD2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525D22-6AE9-0797-9159-2D470DC4D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838CDA-436F-F2F0-7BE2-F4B7399B6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BD78C-9302-487C-A341-E0AA08D58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630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8DB709-651C-9C83-D7A9-AEB6820A9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F727-AA1C-42D4-A8A9-6CE6AC6FAD2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D705DB-1860-711F-78DD-20D06B181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CEAE50-C680-8DE9-5E2E-B2AB7B254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BD78C-9302-487C-A341-E0AA08D58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080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D3468-3D0F-6612-CD59-B71FEFC09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55AB63-243E-AD72-112C-F5E93685EE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CE533B-AB89-590F-665F-1560488DD0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EA901F-368E-F089-881B-FF80EECCE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F727-AA1C-42D4-A8A9-6CE6AC6FAD2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31DB2E-871D-B44B-AA9E-A9B545346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267D55-2F42-3EE0-D876-D2140A2A7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BD78C-9302-487C-A341-E0AA08D58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028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21DCD-7436-3C29-8190-167E917F0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13309B-6017-25D6-3AB0-119D70EEAC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2628F3-973C-A821-6B8B-7D20FAE4FA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54193E-89A9-F587-C8C1-A0D2CDAA0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F727-AA1C-42D4-A8A9-6CE6AC6FAD2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C426E5-59B7-8994-9E74-C9BBF5628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924172-4681-0C33-A37E-1858910DE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BD78C-9302-487C-A341-E0AA08D58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407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7AF0D6-8876-212A-FDEC-2EE3AE5BA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EC447B-5D98-6A6D-C29C-A30B32CAF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DE903D-E180-B209-AD3B-21B1B0A1E5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BF727-AA1C-42D4-A8A9-6CE6AC6FAD20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AE3D84-B00D-805D-C789-2B6C1570CB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356918-8DC3-B9F3-E973-C207223E0D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BD78C-9302-487C-A341-E0AA08D58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8732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BB1CE57-4D3C-6CE1-0C0C-727B88A675EE}"/>
              </a:ext>
            </a:extLst>
          </p:cNvPr>
          <p:cNvSpPr txBox="1"/>
          <p:nvPr/>
        </p:nvSpPr>
        <p:spPr>
          <a:xfrm>
            <a:off x="3592033" y="2158407"/>
            <a:ext cx="50079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Attempt to measure field change during MQXFA17 ‘spike’ event.</a:t>
            </a: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dirty="0">
                <a:solidFill>
                  <a:schemeClr val="bg1"/>
                </a:solidFill>
              </a:rPr>
              <a:t>19Sep2024</a:t>
            </a: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dirty="0">
                <a:solidFill>
                  <a:schemeClr val="bg1"/>
                </a:solidFill>
              </a:rPr>
              <a:t>J. DiMarco, P. Joshi, F. Kurian, V. Teotia </a:t>
            </a:r>
          </a:p>
        </p:txBody>
      </p:sp>
    </p:spTree>
    <p:extLst>
      <p:ext uri="{BB962C8B-B14F-4D97-AF65-F5344CB8AC3E}">
        <p14:creationId xmlns:p14="http://schemas.microsoft.com/office/powerpoint/2010/main" val="1117897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9DB6A6B-344D-74B4-FE7C-AC348BE2FB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3554" y="712694"/>
            <a:ext cx="6927721" cy="543261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924DBE7-970A-9E1B-350B-F7A45FF6CAF3}"/>
              </a:ext>
            </a:extLst>
          </p:cNvPr>
          <p:cNvSpPr txBox="1"/>
          <p:nvPr/>
        </p:nvSpPr>
        <p:spPr>
          <a:xfrm>
            <a:off x="8929620" y="1123740"/>
            <a:ext cx="2681134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Perhaps in terms of integral field, flux changes are cancelling axially (?) </a:t>
            </a:r>
          </a:p>
        </p:txBody>
      </p:sp>
    </p:spTree>
    <p:extLst>
      <p:ext uri="{BB962C8B-B14F-4D97-AF65-F5344CB8AC3E}">
        <p14:creationId xmlns:p14="http://schemas.microsoft.com/office/powerpoint/2010/main" val="26964581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32842EE-6969-5FD2-9F65-A4C27D7688A4}"/>
              </a:ext>
            </a:extLst>
          </p:cNvPr>
          <p:cNvSpPr txBox="1"/>
          <p:nvPr/>
        </p:nvSpPr>
        <p:spPr>
          <a:xfrm>
            <a:off x="797442" y="712381"/>
            <a:ext cx="1017535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Summary/Conclusion: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The azimuthal full-length quench antennas (Theta Quench Antennas (TQA)) were reconfigured to be sensitive to dipole and quadrupole fields.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The reconfigured TQA were tested with a small AC magnetic field to assess their sensitivity – they could clearly see integrated field changes on the order of 1.85e-3 Tm, resulting in TQA signals of about 5e-5 Vs.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TQA signals during quench show &lt; 1e-6 Vs flux change during the quench with a ‘spike event’, and so no large change in field seemed to accompany this event.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The integrated quadrupole field changes during the spike event were measured to be &lt; 2.5e-4 T, compared to the main field integral of ~25 T, which would be a </a:t>
            </a:r>
            <a:r>
              <a:rPr lang="en-US" b="1" u="sng" dirty="0">
                <a:solidFill>
                  <a:srgbClr val="0000FF"/>
                </a:solidFill>
              </a:rPr>
              <a:t>negligible perturbation to the field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4E919C-B89D-C9FB-4435-598594BFEB50}"/>
              </a:ext>
            </a:extLst>
          </p:cNvPr>
          <p:cNvSpPr txBox="1"/>
          <p:nvPr/>
        </p:nvSpPr>
        <p:spPr>
          <a:xfrm>
            <a:off x="308344" y="6411433"/>
            <a:ext cx="1973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Additional slides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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8313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A803489-44BC-DE3B-BD49-33B4B5C498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074" y="0"/>
            <a:ext cx="105078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0336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6988F46-2970-CF90-D101-00B86550C8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923" y="0"/>
            <a:ext cx="11114154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0B6A029-8615-C290-376A-DFC1F0C81DD6}"/>
              </a:ext>
            </a:extLst>
          </p:cNvPr>
          <p:cNvSpPr txBox="1"/>
          <p:nvPr/>
        </p:nvSpPr>
        <p:spPr>
          <a:xfrm>
            <a:off x="1998919" y="5061098"/>
            <a:ext cx="4497573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Flux ‘shift’ in channels over about 30ms) that later see ‘spike’ (as if the later spike is part of a redistribution back to previous level )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8C5AD73-006B-6646-D64C-9A4DB974E902}"/>
              </a:ext>
            </a:extLst>
          </p:cNvPr>
          <p:cNvCxnSpPr>
            <a:cxnSpLocks/>
          </p:cNvCxnSpPr>
          <p:nvPr/>
        </p:nvCxnSpPr>
        <p:spPr>
          <a:xfrm flipV="1">
            <a:off x="3455581" y="4199860"/>
            <a:ext cx="499731" cy="861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C166242-7892-E96C-1B76-057682D9334F}"/>
              </a:ext>
            </a:extLst>
          </p:cNvPr>
          <p:cNvSpPr txBox="1"/>
          <p:nvPr/>
        </p:nvSpPr>
        <p:spPr>
          <a:xfrm>
            <a:off x="6496493" y="1662222"/>
            <a:ext cx="3072810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Flux transition (over ~ 3ms) that slowly ‘recovers’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BB332D8-700C-5F08-9AB2-89783C2413B8}"/>
              </a:ext>
            </a:extLst>
          </p:cNvPr>
          <p:cNvCxnSpPr/>
          <p:nvPr/>
        </p:nvCxnSpPr>
        <p:spPr>
          <a:xfrm>
            <a:off x="8371367" y="2402958"/>
            <a:ext cx="283535" cy="6592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72569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BB834A-D96A-0524-67E6-A33371C735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622" y="0"/>
            <a:ext cx="111267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2307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6F2C8B6-4D57-5759-FA58-7CAD65E168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087" y="0"/>
            <a:ext cx="11161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3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0A0F443-66D1-D568-0643-6BF9AAA486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4729" y="1419971"/>
            <a:ext cx="4624559" cy="401805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D61BE44-52EA-F35A-8E34-7FCDC2E2D1F3}"/>
              </a:ext>
            </a:extLst>
          </p:cNvPr>
          <p:cNvSpPr txBox="1"/>
          <p:nvPr/>
        </p:nvSpPr>
        <p:spPr>
          <a:xfrm>
            <a:off x="283535" y="357700"/>
            <a:ext cx="75857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full-length ‘Theta Quench Antennas’ (TQA) were switched from </a:t>
            </a:r>
            <a:r>
              <a:rPr lang="en-US" dirty="0" err="1">
                <a:solidFill>
                  <a:schemeClr val="bg1"/>
                </a:solidFill>
              </a:rPr>
              <a:t>DQBuck</a:t>
            </a:r>
            <a:r>
              <a:rPr lang="en-US" dirty="0">
                <a:solidFill>
                  <a:schemeClr val="bg1"/>
                </a:solidFill>
              </a:rPr>
              <a:t> with amplifiers to UnBucked (UB) configuration in May2024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4950D8-9EBF-1027-B6C5-26D0A4439F49}"/>
              </a:ext>
            </a:extLst>
          </p:cNvPr>
          <p:cNvSpPr txBox="1"/>
          <p:nvPr/>
        </p:nvSpPr>
        <p:spPr>
          <a:xfrm>
            <a:off x="372140" y="6241312"/>
            <a:ext cx="7015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Thanks to the BNL technical team for their great support doing this work!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6DC46B-EA7D-F558-2F20-D54FFBEAF072}"/>
              </a:ext>
            </a:extLst>
          </p:cNvPr>
          <p:cNvSpPr txBox="1"/>
          <p:nvPr/>
        </p:nvSpPr>
        <p:spPr>
          <a:xfrm>
            <a:off x="8825023" y="1637413"/>
            <a:ext cx="2477386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TQA are 12 radial, full-length PCB-like, antennas having dipole and quadrupole bucking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FCBFB39-2C1F-ED39-7084-8067E94B659F}"/>
              </a:ext>
            </a:extLst>
          </p:cNvPr>
          <p:cNvCxnSpPr>
            <a:cxnSpLocks/>
            <a:stCxn id="5" idx="1"/>
          </p:cNvCxnSpPr>
          <p:nvPr/>
        </p:nvCxnSpPr>
        <p:spPr>
          <a:xfrm flipH="1">
            <a:off x="6570921" y="2237578"/>
            <a:ext cx="2254102" cy="156887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EF8F0CD-729B-4C0C-4A9B-7B16449D5658}"/>
              </a:ext>
            </a:extLst>
          </p:cNvPr>
          <p:cNvSpPr txBox="1"/>
          <p:nvPr/>
        </p:nvSpPr>
        <p:spPr>
          <a:xfrm>
            <a:off x="8708570" y="3420094"/>
            <a:ext cx="2965979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These were re-configured to be ‘UnBucked’ in order to have sensitivity to dipole and quadrupole field changes</a:t>
            </a:r>
          </a:p>
        </p:txBody>
      </p:sp>
    </p:spTree>
    <p:extLst>
      <p:ext uri="{BB962C8B-B14F-4D97-AF65-F5344CB8AC3E}">
        <p14:creationId xmlns:p14="http://schemas.microsoft.com/office/powerpoint/2010/main" val="3777821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6B70645-B824-42F5-A4CF-60F53781E6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4397" y="0"/>
            <a:ext cx="5164667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99759D8-2CE9-1CF6-085B-F2213A4A3317}"/>
              </a:ext>
            </a:extLst>
          </p:cNvPr>
          <p:cNvSpPr txBox="1"/>
          <p:nvPr/>
        </p:nvSpPr>
        <p:spPr>
          <a:xfrm>
            <a:off x="170120" y="983451"/>
            <a:ext cx="53694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UB TQA were tested with short (90mm), dipole magnet cycled with 60Hz current.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The field from the magnet was measured to be ~ 8mT, magnetic length ~ 0.23m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 TQA sees ~1.85 </a:t>
            </a:r>
            <a:r>
              <a:rPr lang="en-US" dirty="0" err="1">
                <a:solidFill>
                  <a:schemeClr val="bg1"/>
                </a:solidFill>
                <a:sym typeface="Wingdings" panose="05000000000000000000" pitchFamily="2" charset="2"/>
              </a:rPr>
              <a:t>mTm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 integrated field change.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602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D85011B-499D-3407-4471-8EBC7F822A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539" y="228953"/>
            <a:ext cx="7277100" cy="60388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74BEE51-FFB3-67EA-8603-BA0A3A5A0B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7702"/>
          <a:stretch/>
        </p:blipFill>
        <p:spPr>
          <a:xfrm>
            <a:off x="6560666" y="3242643"/>
            <a:ext cx="5465233" cy="33864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0F693A1-A64F-EB74-56E6-C219E67028CB}"/>
              </a:ext>
            </a:extLst>
          </p:cNvPr>
          <p:cNvSpPr txBox="1"/>
          <p:nvPr/>
        </p:nvSpPr>
        <p:spPr>
          <a:xfrm>
            <a:off x="6560666" y="126812"/>
            <a:ext cx="5304763" cy="28623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Scope signal on TQA is ~15mV P-P for the AC 1.85 </a:t>
            </a:r>
            <a:r>
              <a:rPr lang="en-US" dirty="0" err="1">
                <a:solidFill>
                  <a:schemeClr val="bg1"/>
                </a:solidFill>
              </a:rPr>
              <a:t>mTm</a:t>
            </a:r>
            <a:r>
              <a:rPr lang="en-US" dirty="0">
                <a:solidFill>
                  <a:schemeClr val="bg1"/>
                </a:solidFill>
              </a:rPr>
              <a:t> field change of the small dipole.</a:t>
            </a: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 measured </a:t>
            </a:r>
            <a:r>
              <a:rPr lang="en-US" dirty="0">
                <a:solidFill>
                  <a:schemeClr val="bg1"/>
                </a:solidFill>
              </a:rPr>
              <a:t>integrated voltage signal from scope is </a:t>
            </a:r>
            <a:r>
              <a:rPr lang="en-US" u="sng" dirty="0">
                <a:solidFill>
                  <a:schemeClr val="bg1"/>
                </a:solidFill>
              </a:rPr>
              <a:t>~4e-5 Vs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To compare with what is expected from TQA, the UB quench antenna has sensitivity of about 0.015 m^2, so  1.85 </a:t>
            </a:r>
            <a:r>
              <a:rPr lang="en-US" dirty="0" err="1">
                <a:solidFill>
                  <a:schemeClr val="bg1"/>
                </a:solidFill>
              </a:rPr>
              <a:t>mTm</a:t>
            </a:r>
            <a:r>
              <a:rPr lang="en-US" dirty="0">
                <a:solidFill>
                  <a:schemeClr val="bg1"/>
                </a:solidFill>
              </a:rPr>
              <a:t> integrated field change </a:t>
            </a:r>
            <a:r>
              <a:rPr lang="en-US" u="sng" dirty="0">
                <a:solidFill>
                  <a:schemeClr val="bg1"/>
                </a:solidFill>
              </a:rPr>
              <a:t>should give about 3e-5 Vs signal </a:t>
            </a:r>
            <a:r>
              <a:rPr lang="en-US" dirty="0">
                <a:solidFill>
                  <a:schemeClr val="bg1"/>
                </a:solidFill>
              </a:rPr>
              <a:t>on the quench antenna.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 Agrees roughly with expected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895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8BDF4F8-A4A2-3081-960B-E6D084832B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1292" y="0"/>
            <a:ext cx="93294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003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A807CF6-806F-0100-4E12-B0614B7FD46A}"/>
              </a:ext>
            </a:extLst>
          </p:cNvPr>
          <p:cNvSpPr txBox="1"/>
          <p:nvPr/>
        </p:nvSpPr>
        <p:spPr>
          <a:xfrm>
            <a:off x="6471402" y="638689"/>
            <a:ext cx="5349093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MQXFA17 first trip/quench had a ‘current spike’ event.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AC184A-C17B-FCE3-063C-80B32EA50A43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0" r="1730"/>
          <a:stretch/>
        </p:blipFill>
        <p:spPr>
          <a:xfrm>
            <a:off x="67339" y="126025"/>
            <a:ext cx="6028661" cy="410835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A5D347A-311C-D826-338A-2E1FF36458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8865" y="1676598"/>
            <a:ext cx="5494165" cy="454271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B8952AF-B52F-C93C-9845-5B073CDD4D3D}"/>
              </a:ext>
            </a:extLst>
          </p:cNvPr>
          <p:cNvSpPr txBox="1"/>
          <p:nvPr/>
        </p:nvSpPr>
        <p:spPr>
          <a:xfrm rot="16200000">
            <a:off x="-333623" y="1899645"/>
            <a:ext cx="911500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Voltage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66572C-3179-9CC4-6CD2-1EE4C13909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137123"/>
            <a:ext cx="5701141" cy="37208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2BCEF38-D898-C33D-4510-A4032175C1AA}"/>
              </a:ext>
            </a:extLst>
          </p:cNvPr>
          <p:cNvSpPr txBox="1"/>
          <p:nvPr/>
        </p:nvSpPr>
        <p:spPr>
          <a:xfrm>
            <a:off x="8144540" y="2470626"/>
            <a:ext cx="2789393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</a:t>
            </a:r>
            <a:r>
              <a:rPr lang="en-US" u="sng" dirty="0">
                <a:solidFill>
                  <a:schemeClr val="bg1"/>
                </a:solidFill>
              </a:rPr>
              <a:t>body</a:t>
            </a:r>
            <a:r>
              <a:rPr lang="en-US" dirty="0">
                <a:solidFill>
                  <a:schemeClr val="bg1"/>
                </a:solidFill>
              </a:rPr>
              <a:t> quench antennas, which buck dipole and quad have high sensitivity and clearly saw the event.</a:t>
            </a:r>
          </a:p>
        </p:txBody>
      </p:sp>
    </p:spTree>
    <p:extLst>
      <p:ext uri="{BB962C8B-B14F-4D97-AF65-F5344CB8AC3E}">
        <p14:creationId xmlns:p14="http://schemas.microsoft.com/office/powerpoint/2010/main" val="417608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E90B21-9130-8A12-201D-FCDAD619E20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3502" y="1152960"/>
            <a:ext cx="6955287" cy="455208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A55ED6D-C1B2-E1C0-693F-BA5202902C03}"/>
              </a:ext>
            </a:extLst>
          </p:cNvPr>
          <p:cNvSpPr txBox="1"/>
          <p:nvPr/>
        </p:nvSpPr>
        <p:spPr>
          <a:xfrm>
            <a:off x="559398" y="537882"/>
            <a:ext cx="4082913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Voltage signals on TQA during spike event</a:t>
            </a:r>
          </a:p>
        </p:txBody>
      </p:sp>
    </p:spTree>
    <p:extLst>
      <p:ext uri="{BB962C8B-B14F-4D97-AF65-F5344CB8AC3E}">
        <p14:creationId xmlns:p14="http://schemas.microsoft.com/office/powerpoint/2010/main" val="1644774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0F1519F-72CD-36D3-9861-B95D2C3B72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12961" y="957277"/>
            <a:ext cx="7928468" cy="52517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788DBC7-6FA3-2ADA-B0DC-A7262BAE0B49}"/>
              </a:ext>
            </a:extLst>
          </p:cNvPr>
          <p:cNvSpPr txBox="1"/>
          <p:nvPr/>
        </p:nvSpPr>
        <p:spPr>
          <a:xfrm>
            <a:off x="8758380" y="933322"/>
            <a:ext cx="3166097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Some small flux changes probably are being seen here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D3A1457-DF4F-3604-73A7-8646092DF38C}"/>
              </a:ext>
            </a:extLst>
          </p:cNvPr>
          <p:cNvCxnSpPr>
            <a:cxnSpLocks/>
          </p:cNvCxnSpPr>
          <p:nvPr/>
        </p:nvCxnSpPr>
        <p:spPr>
          <a:xfrm flipH="1">
            <a:off x="9548037" y="1658406"/>
            <a:ext cx="793392" cy="132934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CCF7A1D-23F3-B274-FAE5-2F7374C33BFF}"/>
              </a:ext>
            </a:extLst>
          </p:cNvPr>
          <p:cNvCxnSpPr>
            <a:cxnSpLocks/>
          </p:cNvCxnSpPr>
          <p:nvPr/>
        </p:nvCxnSpPr>
        <p:spPr>
          <a:xfrm flipH="1">
            <a:off x="8910084" y="1658406"/>
            <a:ext cx="1233569" cy="8615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4B304D9-1D92-B8C8-E2DD-C330863CE268}"/>
              </a:ext>
            </a:extLst>
          </p:cNvPr>
          <p:cNvSpPr txBox="1"/>
          <p:nvPr/>
        </p:nvSpPr>
        <p:spPr>
          <a:xfrm>
            <a:off x="340242" y="172929"/>
            <a:ext cx="6779035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TQA flux signals do not seem to see anything at the level above 1e-6 Vs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DF565CD-E907-3387-1577-EB043D000049}"/>
              </a:ext>
            </a:extLst>
          </p:cNvPr>
          <p:cNvSpPr txBox="1"/>
          <p:nvPr/>
        </p:nvSpPr>
        <p:spPr>
          <a:xfrm>
            <a:off x="1733681" y="4543190"/>
            <a:ext cx="4071696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These larger changes (still &lt;1e-6) do not involve multiple angles, so are probably not from ‘main field’ changes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7996D80-DCCE-7094-DED0-44BFA8CC9E94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5805377" y="4543190"/>
            <a:ext cx="581248" cy="461665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01882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BFC4E77-1B59-37A5-7595-5EBB7C72EA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45102" y="0"/>
            <a:ext cx="9101796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CF3A8C7-A49F-0B28-3BB0-A03462CFBE49}"/>
              </a:ext>
            </a:extLst>
          </p:cNvPr>
          <p:cNvSpPr txBox="1"/>
          <p:nvPr/>
        </p:nvSpPr>
        <p:spPr>
          <a:xfrm>
            <a:off x="2743202" y="1052624"/>
            <a:ext cx="3115338" cy="14773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Quadrupole field component determined from TQA flux changes vs time. (Note that the integrated main quadrupole field is ~ 25T at the TQA radius)</a:t>
            </a:r>
          </a:p>
        </p:txBody>
      </p:sp>
    </p:spTree>
    <p:extLst>
      <p:ext uri="{BB962C8B-B14F-4D97-AF65-F5344CB8AC3E}">
        <p14:creationId xmlns:p14="http://schemas.microsoft.com/office/powerpoint/2010/main" val="11491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3586</TotalTime>
  <Words>530</Words>
  <Application>Microsoft Office PowerPoint</Application>
  <PresentationFormat>Widescreen</PresentationFormat>
  <Paragraphs>38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Joseph DiMarco</dc:creator>
  <cp:lastModifiedBy>Joseph DiMarco</cp:lastModifiedBy>
  <cp:revision>28</cp:revision>
  <dcterms:created xsi:type="dcterms:W3CDTF">2024-06-04T21:36:56Z</dcterms:created>
  <dcterms:modified xsi:type="dcterms:W3CDTF">2024-09-19T21:13:06Z</dcterms:modified>
</cp:coreProperties>
</file>