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8"/>
  </p:notesMasterIdLst>
  <p:sldIdLst>
    <p:sldId id="256" r:id="rId2"/>
    <p:sldId id="258" r:id="rId3"/>
    <p:sldId id="268" r:id="rId4"/>
    <p:sldId id="292" r:id="rId5"/>
    <p:sldId id="260" r:id="rId6"/>
    <p:sldId id="295" r:id="rId7"/>
    <p:sldId id="298" r:id="rId8"/>
    <p:sldId id="299" r:id="rId9"/>
    <p:sldId id="319" r:id="rId10"/>
    <p:sldId id="320" r:id="rId11"/>
    <p:sldId id="314" r:id="rId12"/>
    <p:sldId id="303" r:id="rId13"/>
    <p:sldId id="300" r:id="rId14"/>
    <p:sldId id="316" r:id="rId15"/>
    <p:sldId id="315" r:id="rId16"/>
    <p:sldId id="318" r:id="rId17"/>
    <p:sldId id="304" r:id="rId18"/>
    <p:sldId id="269" r:id="rId19"/>
    <p:sldId id="279" r:id="rId20"/>
    <p:sldId id="305" r:id="rId21"/>
    <p:sldId id="317" r:id="rId22"/>
    <p:sldId id="278" r:id="rId23"/>
    <p:sldId id="277" r:id="rId24"/>
    <p:sldId id="296" r:id="rId25"/>
    <p:sldId id="306" r:id="rId26"/>
    <p:sldId id="291" r:id="rId27"/>
    <p:sldId id="273" r:id="rId28"/>
    <p:sldId id="274" r:id="rId29"/>
    <p:sldId id="307" r:id="rId30"/>
    <p:sldId id="283" r:id="rId31"/>
    <p:sldId id="308" r:id="rId32"/>
    <p:sldId id="301" r:id="rId33"/>
    <p:sldId id="309" r:id="rId34"/>
    <p:sldId id="276" r:id="rId35"/>
    <p:sldId id="310" r:id="rId36"/>
    <p:sldId id="280" r:id="rId37"/>
    <p:sldId id="311" r:id="rId38"/>
    <p:sldId id="271" r:id="rId39"/>
    <p:sldId id="285" r:id="rId40"/>
    <p:sldId id="302" r:id="rId41"/>
    <p:sldId id="297" r:id="rId42"/>
    <p:sldId id="262" r:id="rId43"/>
    <p:sldId id="263" r:id="rId44"/>
    <p:sldId id="265" r:id="rId45"/>
    <p:sldId id="267" r:id="rId46"/>
    <p:sldId id="312" r:id="rId4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576" autoAdjust="0"/>
  </p:normalViewPr>
  <p:slideViewPr>
    <p:cSldViewPr snapToGrid="0" snapToObjects="1">
      <p:cViewPr varScale="1">
        <p:scale>
          <a:sx n="125" d="100"/>
          <a:sy n="125" d="100"/>
        </p:scale>
        <p:origin x="30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0A3329-96F0-4030-9674-650246355009}" type="doc">
      <dgm:prSet loTypeId="urn:microsoft.com/office/officeart/2005/8/layout/hProcess9" loCatId="process" qsTypeId="urn:microsoft.com/office/officeart/2005/8/quickstyle/simple1" qsCatId="simple" csTypeId="urn:microsoft.com/office/officeart/2005/8/colors/colorful1" csCatId="colorful" phldr="1"/>
      <dgm:spPr/>
      <dgm:t>
        <a:bodyPr/>
        <a:lstStyle/>
        <a:p>
          <a:endParaRPr lang="en-US"/>
        </a:p>
      </dgm:t>
    </dgm:pt>
    <dgm:pt modelId="{AC9D7C3D-CAE5-47F5-B102-2E378E33ED9E}">
      <dgm:prSet/>
      <dgm:spPr/>
      <dgm:t>
        <a:bodyPr/>
        <a:lstStyle/>
        <a:p>
          <a:pPr>
            <a:defRPr cap="all"/>
          </a:pPr>
          <a:r>
            <a:rPr lang="el-GR" b="1" dirty="0"/>
            <a:t>ΔιαχεΙριση δεδομΕνων:</a:t>
          </a:r>
          <a:br>
            <a:rPr lang="el-GR" b="1" dirty="0"/>
          </a:br>
          <a:br>
            <a:rPr lang="el-GR" b="1" dirty="0"/>
          </a:br>
          <a:r>
            <a:rPr lang="el-GR" dirty="0"/>
            <a:t> ΑποθΗκευση και επεξεργασΙα τερΑστιων Ογκων πειραματικΩν δεδομΕνων.</a:t>
          </a:r>
          <a:endParaRPr lang="en-US" b="0" dirty="0">
            <a:latin typeface="Calibri" panose="020F0502020204030204" pitchFamily="34" charset="0"/>
            <a:ea typeface="Calibri" panose="020F0502020204030204" pitchFamily="34" charset="0"/>
            <a:cs typeface="Calibri" panose="020F0502020204030204" pitchFamily="34" charset="0"/>
          </a:endParaRPr>
        </a:p>
      </dgm:t>
    </dgm:pt>
    <dgm:pt modelId="{D3D81B4C-A17A-488B-9BBB-792890888B1C}" type="parTrans" cxnId="{C6030D6F-BD15-424B-B907-D706F567852C}">
      <dgm:prSet/>
      <dgm:spPr/>
      <dgm:t>
        <a:bodyPr/>
        <a:lstStyle/>
        <a:p>
          <a:endParaRPr lang="en-US"/>
        </a:p>
      </dgm:t>
    </dgm:pt>
    <dgm:pt modelId="{250AEAE9-AFE0-45A9-B2AC-C47C1690E1E3}" type="sibTrans" cxnId="{C6030D6F-BD15-424B-B907-D706F567852C}">
      <dgm:prSet/>
      <dgm:spPr/>
      <dgm:t>
        <a:bodyPr/>
        <a:lstStyle/>
        <a:p>
          <a:endParaRPr lang="en-US"/>
        </a:p>
      </dgm:t>
    </dgm:pt>
    <dgm:pt modelId="{E759EE13-85BD-4CF5-8245-E04A23F5CE4F}">
      <dgm:prSet/>
      <dgm:spPr/>
      <dgm:t>
        <a:bodyPr/>
        <a:lstStyle/>
        <a:p>
          <a:pPr>
            <a:defRPr cap="all"/>
          </a:pPr>
          <a:r>
            <a:rPr lang="el-GR" b="1" dirty="0"/>
            <a:t>ΣταθεΡΑ συσΤΗματα:</a:t>
          </a:r>
          <a:br>
            <a:rPr lang="en-US" b="1" dirty="0"/>
          </a:br>
          <a:br>
            <a:rPr lang="en-US" b="1" dirty="0"/>
          </a:br>
          <a:r>
            <a:rPr lang="el-GR" dirty="0"/>
            <a:t> ΔιασΦαλιση της αδιΑλειπτης λειτουργΙας υπολογιστικΩν συστημΑτων και δικτΥων.</a:t>
          </a:r>
          <a:endParaRPr lang="en-US" dirty="0"/>
        </a:p>
      </dgm:t>
    </dgm:pt>
    <dgm:pt modelId="{12637320-067E-48EA-AD2F-A8B7FBB121C9}" type="parTrans" cxnId="{4BF1422E-D090-4E0D-932D-B3DD3EBBEA12}">
      <dgm:prSet/>
      <dgm:spPr/>
      <dgm:t>
        <a:bodyPr/>
        <a:lstStyle/>
        <a:p>
          <a:endParaRPr lang="en-US"/>
        </a:p>
      </dgm:t>
    </dgm:pt>
    <dgm:pt modelId="{043FD14D-391A-4A48-8D73-3C5BA6D28F2F}" type="sibTrans" cxnId="{4BF1422E-D090-4E0D-932D-B3DD3EBBEA12}">
      <dgm:prSet/>
      <dgm:spPr/>
      <dgm:t>
        <a:bodyPr/>
        <a:lstStyle/>
        <a:p>
          <a:endParaRPr lang="en-US"/>
        </a:p>
      </dgm:t>
    </dgm:pt>
    <dgm:pt modelId="{7B71F370-5D2C-48C2-A5BA-730ACE928E76}">
      <dgm:prSet/>
      <dgm:spPr/>
      <dgm:t>
        <a:bodyPr/>
        <a:lstStyle/>
        <a:p>
          <a:pPr>
            <a:defRPr cap="all"/>
          </a:pPr>
          <a:r>
            <a:rPr lang="el-GR" b="1" dirty="0"/>
            <a:t>ΠαγκΟσμια συνεργασΙα:</a:t>
          </a:r>
          <a:r>
            <a:rPr lang="el-GR" dirty="0"/>
            <a:t> </a:t>
          </a:r>
          <a:br>
            <a:rPr lang="el-GR" dirty="0"/>
          </a:br>
          <a:br>
            <a:rPr lang="el-GR" dirty="0"/>
          </a:br>
          <a:r>
            <a:rPr lang="el-GR" dirty="0"/>
            <a:t>ΠαροχΗ εργαλεΙων και υποδομΩν για αποτελεσματικΗ συνεργασΙα επιστημΟνων σε Ολο τον κΟσμο.</a:t>
          </a:r>
          <a:endParaRPr lang="en-US" dirty="0">
            <a:latin typeface="Calibri" panose="020F0502020204030204" pitchFamily="34" charset="0"/>
            <a:ea typeface="Calibri" panose="020F0502020204030204" pitchFamily="34" charset="0"/>
            <a:cs typeface="Calibri" panose="020F0502020204030204" pitchFamily="34" charset="0"/>
          </a:endParaRPr>
        </a:p>
      </dgm:t>
    </dgm:pt>
    <dgm:pt modelId="{C1C10957-4DB8-492F-B67B-3F18B1DFDCA0}" type="parTrans" cxnId="{8DB4829F-190A-45C6-8E50-1B4903DCF8D9}">
      <dgm:prSet/>
      <dgm:spPr/>
      <dgm:t>
        <a:bodyPr/>
        <a:lstStyle/>
        <a:p>
          <a:endParaRPr lang="en-US"/>
        </a:p>
      </dgm:t>
    </dgm:pt>
    <dgm:pt modelId="{3B56D75B-EEE0-4314-8997-31DD313F2E10}" type="sibTrans" cxnId="{8DB4829F-190A-45C6-8E50-1B4903DCF8D9}">
      <dgm:prSet/>
      <dgm:spPr/>
      <dgm:t>
        <a:bodyPr/>
        <a:lstStyle/>
        <a:p>
          <a:endParaRPr lang="en-US"/>
        </a:p>
      </dgm:t>
    </dgm:pt>
    <dgm:pt modelId="{F0BBD921-8D64-49E2-BDF5-5EFD33B09B16}" type="pres">
      <dgm:prSet presAssocID="{4D0A3329-96F0-4030-9674-650246355009}" presName="CompostProcess" presStyleCnt="0">
        <dgm:presLayoutVars>
          <dgm:dir/>
          <dgm:resizeHandles val="exact"/>
        </dgm:presLayoutVars>
      </dgm:prSet>
      <dgm:spPr/>
    </dgm:pt>
    <dgm:pt modelId="{C411B989-295B-45DC-A522-1FD55623556E}" type="pres">
      <dgm:prSet presAssocID="{4D0A3329-96F0-4030-9674-650246355009}" presName="arrow" presStyleLbl="bgShp" presStyleIdx="0" presStyleCnt="1"/>
      <dgm:spPr/>
    </dgm:pt>
    <dgm:pt modelId="{0AC522D2-7822-4A55-8CC1-153C63D3CE18}" type="pres">
      <dgm:prSet presAssocID="{4D0A3329-96F0-4030-9674-650246355009}" presName="linearProcess" presStyleCnt="0"/>
      <dgm:spPr/>
    </dgm:pt>
    <dgm:pt modelId="{7A83D4B8-7A13-480D-8C41-F3A8B4757659}" type="pres">
      <dgm:prSet presAssocID="{AC9D7C3D-CAE5-47F5-B102-2E378E33ED9E}" presName="textNode" presStyleLbl="node1" presStyleIdx="0" presStyleCnt="3">
        <dgm:presLayoutVars>
          <dgm:bulletEnabled val="1"/>
        </dgm:presLayoutVars>
      </dgm:prSet>
      <dgm:spPr/>
    </dgm:pt>
    <dgm:pt modelId="{AFEC3715-4B22-4446-86FE-750E43AC4C24}" type="pres">
      <dgm:prSet presAssocID="{250AEAE9-AFE0-45A9-B2AC-C47C1690E1E3}" presName="sibTrans" presStyleCnt="0"/>
      <dgm:spPr/>
    </dgm:pt>
    <dgm:pt modelId="{3519C689-39B1-4C45-B377-4F3CE07D59A0}" type="pres">
      <dgm:prSet presAssocID="{E759EE13-85BD-4CF5-8245-E04A23F5CE4F}" presName="textNode" presStyleLbl="node1" presStyleIdx="1" presStyleCnt="3">
        <dgm:presLayoutVars>
          <dgm:bulletEnabled val="1"/>
        </dgm:presLayoutVars>
      </dgm:prSet>
      <dgm:spPr/>
    </dgm:pt>
    <dgm:pt modelId="{4659E50A-83FC-4928-8017-434F2D851960}" type="pres">
      <dgm:prSet presAssocID="{043FD14D-391A-4A48-8D73-3C5BA6D28F2F}" presName="sibTrans" presStyleCnt="0"/>
      <dgm:spPr/>
    </dgm:pt>
    <dgm:pt modelId="{0A4608C6-6ED6-4E99-91C6-C156F43E1BF3}" type="pres">
      <dgm:prSet presAssocID="{7B71F370-5D2C-48C2-A5BA-730ACE928E76}" presName="textNode" presStyleLbl="node1" presStyleIdx="2" presStyleCnt="3">
        <dgm:presLayoutVars>
          <dgm:bulletEnabled val="1"/>
        </dgm:presLayoutVars>
      </dgm:prSet>
      <dgm:spPr/>
    </dgm:pt>
  </dgm:ptLst>
  <dgm:cxnLst>
    <dgm:cxn modelId="{C4659609-77A0-4C98-9434-03EAF925544F}" type="presOf" srcId="{4D0A3329-96F0-4030-9674-650246355009}" destId="{F0BBD921-8D64-49E2-BDF5-5EFD33B09B16}" srcOrd="0" destOrd="0" presId="urn:microsoft.com/office/officeart/2005/8/layout/hProcess9"/>
    <dgm:cxn modelId="{4BF1422E-D090-4E0D-932D-B3DD3EBBEA12}" srcId="{4D0A3329-96F0-4030-9674-650246355009}" destId="{E759EE13-85BD-4CF5-8245-E04A23F5CE4F}" srcOrd="1" destOrd="0" parTransId="{12637320-067E-48EA-AD2F-A8B7FBB121C9}" sibTransId="{043FD14D-391A-4A48-8D73-3C5BA6D28F2F}"/>
    <dgm:cxn modelId="{F4790C65-625A-4174-AFB1-5302FE7BDAA6}" type="presOf" srcId="{E759EE13-85BD-4CF5-8245-E04A23F5CE4F}" destId="{3519C689-39B1-4C45-B377-4F3CE07D59A0}" srcOrd="0" destOrd="0" presId="urn:microsoft.com/office/officeart/2005/8/layout/hProcess9"/>
    <dgm:cxn modelId="{C6030D6F-BD15-424B-B907-D706F567852C}" srcId="{4D0A3329-96F0-4030-9674-650246355009}" destId="{AC9D7C3D-CAE5-47F5-B102-2E378E33ED9E}" srcOrd="0" destOrd="0" parTransId="{D3D81B4C-A17A-488B-9BBB-792890888B1C}" sibTransId="{250AEAE9-AFE0-45A9-B2AC-C47C1690E1E3}"/>
    <dgm:cxn modelId="{E9F0DE8B-39C6-433D-8729-9AE234B1EB59}" type="presOf" srcId="{AC9D7C3D-CAE5-47F5-B102-2E378E33ED9E}" destId="{7A83D4B8-7A13-480D-8C41-F3A8B4757659}" srcOrd="0" destOrd="0" presId="urn:microsoft.com/office/officeart/2005/8/layout/hProcess9"/>
    <dgm:cxn modelId="{8DB4829F-190A-45C6-8E50-1B4903DCF8D9}" srcId="{4D0A3329-96F0-4030-9674-650246355009}" destId="{7B71F370-5D2C-48C2-A5BA-730ACE928E76}" srcOrd="2" destOrd="0" parTransId="{C1C10957-4DB8-492F-B67B-3F18B1DFDCA0}" sibTransId="{3B56D75B-EEE0-4314-8997-31DD313F2E10}"/>
    <dgm:cxn modelId="{14FDEEFE-6C50-49E5-8AC4-306CA4174815}" type="presOf" srcId="{7B71F370-5D2C-48C2-A5BA-730ACE928E76}" destId="{0A4608C6-6ED6-4E99-91C6-C156F43E1BF3}" srcOrd="0" destOrd="0" presId="urn:microsoft.com/office/officeart/2005/8/layout/hProcess9"/>
    <dgm:cxn modelId="{392485E1-D986-4572-942C-231FA782B354}" type="presParOf" srcId="{F0BBD921-8D64-49E2-BDF5-5EFD33B09B16}" destId="{C411B989-295B-45DC-A522-1FD55623556E}" srcOrd="0" destOrd="0" presId="urn:microsoft.com/office/officeart/2005/8/layout/hProcess9"/>
    <dgm:cxn modelId="{EE42585C-A6CD-4114-B907-F8394C407C97}" type="presParOf" srcId="{F0BBD921-8D64-49E2-BDF5-5EFD33B09B16}" destId="{0AC522D2-7822-4A55-8CC1-153C63D3CE18}" srcOrd="1" destOrd="0" presId="urn:microsoft.com/office/officeart/2005/8/layout/hProcess9"/>
    <dgm:cxn modelId="{2AF025D7-5313-42C5-A5D6-0233E9F79374}" type="presParOf" srcId="{0AC522D2-7822-4A55-8CC1-153C63D3CE18}" destId="{7A83D4B8-7A13-480D-8C41-F3A8B4757659}" srcOrd="0" destOrd="0" presId="urn:microsoft.com/office/officeart/2005/8/layout/hProcess9"/>
    <dgm:cxn modelId="{EFFD07CE-93B5-401B-877A-FEFCFB964004}" type="presParOf" srcId="{0AC522D2-7822-4A55-8CC1-153C63D3CE18}" destId="{AFEC3715-4B22-4446-86FE-750E43AC4C24}" srcOrd="1" destOrd="0" presId="urn:microsoft.com/office/officeart/2005/8/layout/hProcess9"/>
    <dgm:cxn modelId="{AF64FD37-E44B-4677-987C-084A0C5A8984}" type="presParOf" srcId="{0AC522D2-7822-4A55-8CC1-153C63D3CE18}" destId="{3519C689-39B1-4C45-B377-4F3CE07D59A0}" srcOrd="2" destOrd="0" presId="urn:microsoft.com/office/officeart/2005/8/layout/hProcess9"/>
    <dgm:cxn modelId="{D411093F-8D6A-4F4C-AEAF-E5A52FA817C6}" type="presParOf" srcId="{0AC522D2-7822-4A55-8CC1-153C63D3CE18}" destId="{4659E50A-83FC-4928-8017-434F2D851960}" srcOrd="3" destOrd="0" presId="urn:microsoft.com/office/officeart/2005/8/layout/hProcess9"/>
    <dgm:cxn modelId="{70C88D09-6E06-47F0-9C9C-D94C1606DF62}" type="presParOf" srcId="{0AC522D2-7822-4A55-8CC1-153C63D3CE18}" destId="{0A4608C6-6ED6-4E99-91C6-C156F43E1BF3}"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229E107-EAE9-468C-8A48-9D0280C252F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D871E1DC-068A-461A-B347-4FF5F970971F}">
      <dgm:prSet/>
      <dgm:spPr/>
      <dgm:t>
        <a:bodyPr/>
        <a:lstStyle/>
        <a:p>
          <a:r>
            <a:rPr lang="el-GR" b="1" dirty="0">
              <a:latin typeface="Calibri" panose="020F0502020204030204" pitchFamily="34" charset="0"/>
              <a:ea typeface="Calibri" panose="020F0502020204030204" pitchFamily="34" charset="0"/>
              <a:cs typeface="Calibri" panose="020F0502020204030204" pitchFamily="34" charset="0"/>
            </a:rPr>
            <a:t>Δέσμευση για ανοικτή επιστήμη (</a:t>
          </a:r>
          <a:r>
            <a:rPr lang="en-US" b="1" dirty="0">
              <a:latin typeface="Calibri" panose="020F0502020204030204" pitchFamily="34" charset="0"/>
              <a:ea typeface="Calibri" panose="020F0502020204030204" pitchFamily="34" charset="0"/>
              <a:cs typeface="Calibri" panose="020F0502020204030204" pitchFamily="34" charset="0"/>
            </a:rPr>
            <a:t>Open Science</a:t>
          </a:r>
          <a:r>
            <a:rPr lang="el-GR" b="1" dirty="0">
              <a:latin typeface="Calibri" panose="020F0502020204030204" pitchFamily="34" charset="0"/>
              <a:ea typeface="Calibri" panose="020F0502020204030204" pitchFamily="34" charset="0"/>
              <a:cs typeface="Calibri" panose="020F0502020204030204" pitchFamily="34" charset="0"/>
            </a:rPr>
            <a:t>)</a:t>
          </a:r>
          <a:r>
            <a:rPr lang="en-US" b="1" dirty="0">
              <a:latin typeface="Calibri" panose="020F0502020204030204" pitchFamily="34" charset="0"/>
              <a:ea typeface="Calibri" panose="020F0502020204030204" pitchFamily="34" charset="0"/>
              <a:cs typeface="Calibri" panose="020F0502020204030204" pitchFamily="34" charset="0"/>
            </a:rPr>
            <a:t>:</a:t>
          </a:r>
          <a:r>
            <a:rPr lang="el-GR" b="1" dirty="0">
              <a:latin typeface="Calibri" panose="020F0502020204030204" pitchFamily="34" charset="0"/>
              <a:ea typeface="Calibri" panose="020F0502020204030204" pitchFamily="34" charset="0"/>
              <a:cs typeface="Calibri" panose="020F0502020204030204" pitchFamily="34" charset="0"/>
            </a:rPr>
            <a:t> </a:t>
          </a:r>
          <a:r>
            <a:rPr lang="el-GR" b="0" dirty="0">
              <a:latin typeface="Calibri" panose="020F0502020204030204" pitchFamily="34" charset="0"/>
              <a:ea typeface="Calibri" panose="020F0502020204030204" pitchFamily="34" charset="0"/>
              <a:cs typeface="Calibri" panose="020F0502020204030204" pitchFamily="34" charset="0"/>
            </a:rPr>
            <a:t>Προώθηση της διαφάνειας στην έρευνα μέσω συνεργατικών έργων.</a:t>
          </a:r>
          <a:endParaRPr lang="en-US" dirty="0">
            <a:latin typeface="Calibri" panose="020F0502020204030204" pitchFamily="34" charset="0"/>
            <a:ea typeface="Calibri" panose="020F0502020204030204" pitchFamily="34" charset="0"/>
            <a:cs typeface="Calibri" panose="020F0502020204030204" pitchFamily="34" charset="0"/>
          </a:endParaRPr>
        </a:p>
      </dgm:t>
    </dgm:pt>
    <dgm:pt modelId="{6C773D27-2EFD-42B1-9F9E-47F2D9DD1583}" type="parTrans" cxnId="{A19FBF9E-3C72-40EA-96FB-D67CA26642E8}">
      <dgm:prSet/>
      <dgm:spPr/>
      <dgm:t>
        <a:bodyPr/>
        <a:lstStyle/>
        <a:p>
          <a:endParaRPr lang="en-US"/>
        </a:p>
      </dgm:t>
    </dgm:pt>
    <dgm:pt modelId="{7CBC2B2B-D9D6-4DE0-BB62-52BC52D03445}" type="sibTrans" cxnId="{A19FBF9E-3C72-40EA-96FB-D67CA26642E8}">
      <dgm:prSet/>
      <dgm:spPr/>
      <dgm:t>
        <a:bodyPr/>
        <a:lstStyle/>
        <a:p>
          <a:endParaRPr lang="en-US"/>
        </a:p>
      </dgm:t>
    </dgm:pt>
    <dgm:pt modelId="{9030ACD5-9EAA-4E51-8157-73F2E8194D79}">
      <dgm:prSet/>
      <dgm:spPr/>
      <dgm:t>
        <a:bodyPr/>
        <a:lstStyle/>
        <a:p>
          <a:r>
            <a:rPr lang="el-GR" b="1" dirty="0">
              <a:latin typeface="Calibri" panose="020F0502020204030204" pitchFamily="34" charset="0"/>
              <a:ea typeface="Calibri" panose="020F0502020204030204" pitchFamily="34" charset="0"/>
              <a:cs typeface="Calibri" panose="020F0502020204030204" pitchFamily="34" charset="0"/>
            </a:rPr>
            <a:t>Πρακτικές κοινοποίησης Δεδομένων: </a:t>
          </a:r>
          <a:r>
            <a:rPr lang="el-GR" dirty="0">
              <a:latin typeface="Calibri" panose="020F0502020204030204" pitchFamily="34" charset="0"/>
              <a:ea typeface="Calibri" panose="020F0502020204030204" pitchFamily="34" charset="0"/>
              <a:cs typeface="Calibri" panose="020F0502020204030204" pitchFamily="34" charset="0"/>
            </a:rPr>
            <a:t>Διευκολύνουν την ομαλή παγκόσμια συνεργασία και ενισχύουν την ακεραιότητα επιστημονικών ευρημάτων.</a:t>
          </a:r>
          <a:endParaRPr lang="en-US" dirty="0">
            <a:latin typeface="Calibri" panose="020F0502020204030204" pitchFamily="34" charset="0"/>
            <a:ea typeface="Calibri" panose="020F0502020204030204" pitchFamily="34" charset="0"/>
            <a:cs typeface="Calibri" panose="020F0502020204030204" pitchFamily="34" charset="0"/>
          </a:endParaRPr>
        </a:p>
      </dgm:t>
    </dgm:pt>
    <dgm:pt modelId="{20B12ACE-C0CD-422C-B10E-435B2972213E}" type="parTrans" cxnId="{63555C17-B5CE-4F7F-8E07-79614B33751D}">
      <dgm:prSet/>
      <dgm:spPr/>
      <dgm:t>
        <a:bodyPr/>
        <a:lstStyle/>
        <a:p>
          <a:endParaRPr lang="en-US"/>
        </a:p>
      </dgm:t>
    </dgm:pt>
    <dgm:pt modelId="{F8440CDB-CAFC-4724-88E3-8B627D73D8D3}" type="sibTrans" cxnId="{63555C17-B5CE-4F7F-8E07-79614B33751D}">
      <dgm:prSet/>
      <dgm:spPr/>
      <dgm:t>
        <a:bodyPr/>
        <a:lstStyle/>
        <a:p>
          <a:endParaRPr lang="en-US"/>
        </a:p>
      </dgm:t>
    </dgm:pt>
    <dgm:pt modelId="{BFC5DD42-212E-434D-BB35-C1C457EB6509}">
      <dgm:prSet/>
      <dgm:spPr/>
      <dgm:t>
        <a:bodyPr/>
        <a:lstStyle/>
        <a:p>
          <a:r>
            <a:rPr lang="el-GR" b="1" dirty="0">
              <a:latin typeface="Calibri" panose="020F0502020204030204" pitchFamily="34" charset="0"/>
              <a:ea typeface="Calibri" panose="020F0502020204030204" pitchFamily="34" charset="0"/>
              <a:cs typeface="Calibri" panose="020F0502020204030204" pitchFamily="34" charset="0"/>
            </a:rPr>
            <a:t>Προώθηση Παγκόσμιας συνεργασίας: </a:t>
          </a:r>
          <a:r>
            <a:rPr lang="el-GR" b="0" dirty="0">
              <a:latin typeface="Calibri" panose="020F0502020204030204" pitchFamily="34" charset="0"/>
              <a:ea typeface="Calibri" panose="020F0502020204030204" pitchFamily="34" charset="0"/>
              <a:cs typeface="Calibri" panose="020F0502020204030204" pitchFamily="34" charset="0"/>
            </a:rPr>
            <a:t>Αξιοποίηση της τεχνολογίας για την ένωση ερευνητών και την ενίσχυση διασυνοριακών συνεργασιών.</a:t>
          </a:r>
          <a:endParaRPr lang="en-US" b="1" dirty="0">
            <a:latin typeface="Calibri" panose="020F0502020204030204" pitchFamily="34" charset="0"/>
            <a:ea typeface="Calibri" panose="020F0502020204030204" pitchFamily="34" charset="0"/>
            <a:cs typeface="Calibri" panose="020F0502020204030204" pitchFamily="34" charset="0"/>
          </a:endParaRPr>
        </a:p>
      </dgm:t>
    </dgm:pt>
    <dgm:pt modelId="{190AE3E9-D7AC-46AA-91F5-58C6CBB7F907}" type="parTrans" cxnId="{ED8CA61C-888B-442F-B3EC-565FAC708725}">
      <dgm:prSet/>
      <dgm:spPr/>
      <dgm:t>
        <a:bodyPr/>
        <a:lstStyle/>
        <a:p>
          <a:endParaRPr lang="en-US"/>
        </a:p>
      </dgm:t>
    </dgm:pt>
    <dgm:pt modelId="{9F5F2CD9-CA4E-4485-8E8C-7142240D2549}" type="sibTrans" cxnId="{ED8CA61C-888B-442F-B3EC-565FAC708725}">
      <dgm:prSet/>
      <dgm:spPr/>
      <dgm:t>
        <a:bodyPr/>
        <a:lstStyle/>
        <a:p>
          <a:endParaRPr lang="en-US"/>
        </a:p>
      </dgm:t>
    </dgm:pt>
    <dgm:pt modelId="{5F851D72-BC6A-4288-83CD-41153982771F}" type="pres">
      <dgm:prSet presAssocID="{3229E107-EAE9-468C-8A48-9D0280C252F9}" presName="linear" presStyleCnt="0">
        <dgm:presLayoutVars>
          <dgm:animLvl val="lvl"/>
          <dgm:resizeHandles val="exact"/>
        </dgm:presLayoutVars>
      </dgm:prSet>
      <dgm:spPr/>
    </dgm:pt>
    <dgm:pt modelId="{C3927BE4-7EE5-4D4C-815F-40B0C4D7887C}" type="pres">
      <dgm:prSet presAssocID="{D871E1DC-068A-461A-B347-4FF5F970971F}" presName="parentText" presStyleLbl="node1" presStyleIdx="0" presStyleCnt="3">
        <dgm:presLayoutVars>
          <dgm:chMax val="0"/>
          <dgm:bulletEnabled val="1"/>
        </dgm:presLayoutVars>
      </dgm:prSet>
      <dgm:spPr/>
    </dgm:pt>
    <dgm:pt modelId="{215D7430-5B34-4261-96C0-761840259F1D}" type="pres">
      <dgm:prSet presAssocID="{7CBC2B2B-D9D6-4DE0-BB62-52BC52D03445}" presName="spacer" presStyleCnt="0"/>
      <dgm:spPr/>
    </dgm:pt>
    <dgm:pt modelId="{3A1AA87D-CA95-4307-97EA-90CB1BB2EFB6}" type="pres">
      <dgm:prSet presAssocID="{9030ACD5-9EAA-4E51-8157-73F2E8194D79}" presName="parentText" presStyleLbl="node1" presStyleIdx="1" presStyleCnt="3">
        <dgm:presLayoutVars>
          <dgm:chMax val="0"/>
          <dgm:bulletEnabled val="1"/>
        </dgm:presLayoutVars>
      </dgm:prSet>
      <dgm:spPr/>
    </dgm:pt>
    <dgm:pt modelId="{C3F00C83-76F8-4B18-A796-B090F178E655}" type="pres">
      <dgm:prSet presAssocID="{F8440CDB-CAFC-4724-88E3-8B627D73D8D3}" presName="spacer" presStyleCnt="0"/>
      <dgm:spPr/>
    </dgm:pt>
    <dgm:pt modelId="{C295AD6E-219D-48C6-B11D-C67CACFB6210}" type="pres">
      <dgm:prSet presAssocID="{BFC5DD42-212E-434D-BB35-C1C457EB6509}" presName="parentText" presStyleLbl="node1" presStyleIdx="2" presStyleCnt="3">
        <dgm:presLayoutVars>
          <dgm:chMax val="0"/>
          <dgm:bulletEnabled val="1"/>
        </dgm:presLayoutVars>
      </dgm:prSet>
      <dgm:spPr/>
    </dgm:pt>
  </dgm:ptLst>
  <dgm:cxnLst>
    <dgm:cxn modelId="{1AD3D111-0ACA-4AAD-939C-2D7C3CD86D76}" type="presOf" srcId="{3229E107-EAE9-468C-8A48-9D0280C252F9}" destId="{5F851D72-BC6A-4288-83CD-41153982771F}" srcOrd="0" destOrd="0" presId="urn:microsoft.com/office/officeart/2005/8/layout/vList2"/>
    <dgm:cxn modelId="{63555C17-B5CE-4F7F-8E07-79614B33751D}" srcId="{3229E107-EAE9-468C-8A48-9D0280C252F9}" destId="{9030ACD5-9EAA-4E51-8157-73F2E8194D79}" srcOrd="1" destOrd="0" parTransId="{20B12ACE-C0CD-422C-B10E-435B2972213E}" sibTransId="{F8440CDB-CAFC-4724-88E3-8B627D73D8D3}"/>
    <dgm:cxn modelId="{ED8CA61C-888B-442F-B3EC-565FAC708725}" srcId="{3229E107-EAE9-468C-8A48-9D0280C252F9}" destId="{BFC5DD42-212E-434D-BB35-C1C457EB6509}" srcOrd="2" destOrd="0" parTransId="{190AE3E9-D7AC-46AA-91F5-58C6CBB7F907}" sibTransId="{9F5F2CD9-CA4E-4485-8E8C-7142240D2549}"/>
    <dgm:cxn modelId="{A19FBF9E-3C72-40EA-96FB-D67CA26642E8}" srcId="{3229E107-EAE9-468C-8A48-9D0280C252F9}" destId="{D871E1DC-068A-461A-B347-4FF5F970971F}" srcOrd="0" destOrd="0" parTransId="{6C773D27-2EFD-42B1-9F9E-47F2D9DD1583}" sibTransId="{7CBC2B2B-D9D6-4DE0-BB62-52BC52D03445}"/>
    <dgm:cxn modelId="{72A1C7AD-601D-41FD-BD6E-20EEFC44C199}" type="presOf" srcId="{BFC5DD42-212E-434D-BB35-C1C457EB6509}" destId="{C295AD6E-219D-48C6-B11D-C67CACFB6210}" srcOrd="0" destOrd="0" presId="urn:microsoft.com/office/officeart/2005/8/layout/vList2"/>
    <dgm:cxn modelId="{F5BAE6B7-6BC1-4A07-8E5C-0E2983385AE7}" type="presOf" srcId="{9030ACD5-9EAA-4E51-8157-73F2E8194D79}" destId="{3A1AA87D-CA95-4307-97EA-90CB1BB2EFB6}" srcOrd="0" destOrd="0" presId="urn:microsoft.com/office/officeart/2005/8/layout/vList2"/>
    <dgm:cxn modelId="{66E66DDD-22D3-480A-A632-0DAA3BBF49EB}" type="presOf" srcId="{D871E1DC-068A-461A-B347-4FF5F970971F}" destId="{C3927BE4-7EE5-4D4C-815F-40B0C4D7887C}" srcOrd="0" destOrd="0" presId="urn:microsoft.com/office/officeart/2005/8/layout/vList2"/>
    <dgm:cxn modelId="{FFC6879A-6726-45ED-B97D-0A19AC464C83}" type="presParOf" srcId="{5F851D72-BC6A-4288-83CD-41153982771F}" destId="{C3927BE4-7EE5-4D4C-815F-40B0C4D7887C}" srcOrd="0" destOrd="0" presId="urn:microsoft.com/office/officeart/2005/8/layout/vList2"/>
    <dgm:cxn modelId="{3D9D00F1-F3C1-442E-B374-C44EF5BA12DA}" type="presParOf" srcId="{5F851D72-BC6A-4288-83CD-41153982771F}" destId="{215D7430-5B34-4261-96C0-761840259F1D}" srcOrd="1" destOrd="0" presId="urn:microsoft.com/office/officeart/2005/8/layout/vList2"/>
    <dgm:cxn modelId="{38F32AF0-B989-4C48-AAAE-4E1C1BCF0F31}" type="presParOf" srcId="{5F851D72-BC6A-4288-83CD-41153982771F}" destId="{3A1AA87D-CA95-4307-97EA-90CB1BB2EFB6}" srcOrd="2" destOrd="0" presId="urn:microsoft.com/office/officeart/2005/8/layout/vList2"/>
    <dgm:cxn modelId="{4BFF296A-16FC-45FD-8866-FEBEC48846E0}" type="presParOf" srcId="{5F851D72-BC6A-4288-83CD-41153982771F}" destId="{C3F00C83-76F8-4B18-A796-B090F178E655}" srcOrd="3" destOrd="0" presId="urn:microsoft.com/office/officeart/2005/8/layout/vList2"/>
    <dgm:cxn modelId="{D39ECC4B-2605-43A4-B29A-50EDC012CE92}" type="presParOf" srcId="{5F851D72-BC6A-4288-83CD-41153982771F}" destId="{C295AD6E-219D-48C6-B11D-C67CACFB6210}"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11B989-295B-45DC-A522-1FD55623556E}">
      <dsp:nvSpPr>
        <dsp:cNvPr id="0" name=""/>
        <dsp:cNvSpPr/>
      </dsp:nvSpPr>
      <dsp:spPr>
        <a:xfrm>
          <a:off x="399336" y="0"/>
          <a:ext cx="4525813" cy="382905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83D4B8-7A13-480D-8C41-F3A8B4757659}">
      <dsp:nvSpPr>
        <dsp:cNvPr id="0" name=""/>
        <dsp:cNvSpPr/>
      </dsp:nvSpPr>
      <dsp:spPr>
        <a:xfrm>
          <a:off x="180429" y="1148715"/>
          <a:ext cx="1597346" cy="1531620"/>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defRPr cap="all"/>
          </a:pPr>
          <a:r>
            <a:rPr lang="el-GR" sz="1000" b="1" kern="1200" dirty="0"/>
            <a:t>ΔιαχεΙριση δεδομΕνων:</a:t>
          </a:r>
          <a:br>
            <a:rPr lang="el-GR" sz="1000" b="1" kern="1200" dirty="0"/>
          </a:br>
          <a:br>
            <a:rPr lang="el-GR" sz="1000" b="1" kern="1200" dirty="0"/>
          </a:br>
          <a:r>
            <a:rPr lang="el-GR" sz="1000" kern="1200" dirty="0"/>
            <a:t> ΑποθΗκευση και επεξεργασΙα τερΑστιων Ογκων πειραματικΩν δεδομΕνων.</a:t>
          </a:r>
          <a:endParaRPr lang="en-US" sz="1000" b="0" kern="1200" dirty="0">
            <a:latin typeface="Calibri" panose="020F0502020204030204" pitchFamily="34" charset="0"/>
            <a:ea typeface="Calibri" panose="020F0502020204030204" pitchFamily="34" charset="0"/>
            <a:cs typeface="Calibri" panose="020F0502020204030204" pitchFamily="34" charset="0"/>
          </a:endParaRPr>
        </a:p>
      </dsp:txBody>
      <dsp:txXfrm>
        <a:off x="255197" y="1223483"/>
        <a:ext cx="1447810" cy="1382084"/>
      </dsp:txXfrm>
    </dsp:sp>
    <dsp:sp modelId="{3519C689-39B1-4C45-B377-4F3CE07D59A0}">
      <dsp:nvSpPr>
        <dsp:cNvPr id="0" name=""/>
        <dsp:cNvSpPr/>
      </dsp:nvSpPr>
      <dsp:spPr>
        <a:xfrm>
          <a:off x="1863570" y="1148715"/>
          <a:ext cx="1597346" cy="1531620"/>
        </a:xfrm>
        <a:prstGeom prst="round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defRPr cap="all"/>
          </a:pPr>
          <a:r>
            <a:rPr lang="el-GR" sz="1000" b="1" kern="1200" dirty="0"/>
            <a:t>ΣταθεΡΑ συσΤΗματα:</a:t>
          </a:r>
          <a:br>
            <a:rPr lang="en-US" sz="1000" b="1" kern="1200" dirty="0"/>
          </a:br>
          <a:br>
            <a:rPr lang="en-US" sz="1000" b="1" kern="1200" dirty="0"/>
          </a:br>
          <a:r>
            <a:rPr lang="el-GR" sz="1000" kern="1200" dirty="0"/>
            <a:t> ΔιασΦαλιση της αδιΑλειπτης λειτουργΙας υπολογιστικΩν συστημΑτων και δικτΥων.</a:t>
          </a:r>
          <a:endParaRPr lang="en-US" sz="1000" kern="1200" dirty="0"/>
        </a:p>
      </dsp:txBody>
      <dsp:txXfrm>
        <a:off x="1938338" y="1223483"/>
        <a:ext cx="1447810" cy="1382084"/>
      </dsp:txXfrm>
    </dsp:sp>
    <dsp:sp modelId="{0A4608C6-6ED6-4E99-91C6-C156F43E1BF3}">
      <dsp:nvSpPr>
        <dsp:cNvPr id="0" name=""/>
        <dsp:cNvSpPr/>
      </dsp:nvSpPr>
      <dsp:spPr>
        <a:xfrm>
          <a:off x="3546711" y="1148715"/>
          <a:ext cx="1597346" cy="1531620"/>
        </a:xfrm>
        <a:prstGeom prst="round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defRPr cap="all"/>
          </a:pPr>
          <a:r>
            <a:rPr lang="el-GR" sz="1000" b="1" kern="1200" dirty="0"/>
            <a:t>ΠαγκΟσμια συνεργασΙα:</a:t>
          </a:r>
          <a:r>
            <a:rPr lang="el-GR" sz="1000" kern="1200" dirty="0"/>
            <a:t> </a:t>
          </a:r>
          <a:br>
            <a:rPr lang="el-GR" sz="1000" kern="1200" dirty="0"/>
          </a:br>
          <a:br>
            <a:rPr lang="el-GR" sz="1000" kern="1200" dirty="0"/>
          </a:br>
          <a:r>
            <a:rPr lang="el-GR" sz="1000" kern="1200" dirty="0"/>
            <a:t>ΠαροχΗ εργαλεΙων και υποδομΩν για αποτελεσματικΗ συνεργασΙα επιστημΟνων σε Ολο τον κΟσμο.</a:t>
          </a:r>
          <a:endParaRPr lang="en-US" sz="1000" kern="1200" dirty="0">
            <a:latin typeface="Calibri" panose="020F0502020204030204" pitchFamily="34" charset="0"/>
            <a:ea typeface="Calibri" panose="020F0502020204030204" pitchFamily="34" charset="0"/>
            <a:cs typeface="Calibri" panose="020F0502020204030204" pitchFamily="34" charset="0"/>
          </a:endParaRPr>
        </a:p>
      </dsp:txBody>
      <dsp:txXfrm>
        <a:off x="3621479" y="1223483"/>
        <a:ext cx="1447810" cy="13820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927BE4-7EE5-4D4C-815F-40B0C4D7887C}">
      <dsp:nvSpPr>
        <dsp:cNvPr id="0" name=""/>
        <dsp:cNvSpPr/>
      </dsp:nvSpPr>
      <dsp:spPr>
        <a:xfrm>
          <a:off x="0" y="342099"/>
          <a:ext cx="3358963" cy="98638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l-GR" sz="1400" b="1" kern="1200" dirty="0">
              <a:latin typeface="Calibri" panose="020F0502020204030204" pitchFamily="34" charset="0"/>
              <a:ea typeface="Calibri" panose="020F0502020204030204" pitchFamily="34" charset="0"/>
              <a:cs typeface="Calibri" panose="020F0502020204030204" pitchFamily="34" charset="0"/>
            </a:rPr>
            <a:t>Δέσμευση για ανοικτή επιστήμη (</a:t>
          </a:r>
          <a:r>
            <a:rPr lang="en-US" sz="1400" b="1" kern="1200" dirty="0">
              <a:latin typeface="Calibri" panose="020F0502020204030204" pitchFamily="34" charset="0"/>
              <a:ea typeface="Calibri" panose="020F0502020204030204" pitchFamily="34" charset="0"/>
              <a:cs typeface="Calibri" panose="020F0502020204030204" pitchFamily="34" charset="0"/>
            </a:rPr>
            <a:t>Open Science</a:t>
          </a:r>
          <a:r>
            <a:rPr lang="el-GR" sz="1400" b="1" kern="1200" dirty="0">
              <a:latin typeface="Calibri" panose="020F0502020204030204" pitchFamily="34" charset="0"/>
              <a:ea typeface="Calibri" panose="020F0502020204030204" pitchFamily="34" charset="0"/>
              <a:cs typeface="Calibri" panose="020F0502020204030204" pitchFamily="34" charset="0"/>
            </a:rPr>
            <a:t>)</a:t>
          </a:r>
          <a:r>
            <a:rPr lang="en-US" sz="1400" b="1" kern="1200" dirty="0">
              <a:latin typeface="Calibri" panose="020F0502020204030204" pitchFamily="34" charset="0"/>
              <a:ea typeface="Calibri" panose="020F0502020204030204" pitchFamily="34" charset="0"/>
              <a:cs typeface="Calibri" panose="020F0502020204030204" pitchFamily="34" charset="0"/>
            </a:rPr>
            <a:t>:</a:t>
          </a:r>
          <a:r>
            <a:rPr lang="el-GR" sz="1400" b="1" kern="1200" dirty="0">
              <a:latin typeface="Calibri" panose="020F0502020204030204" pitchFamily="34" charset="0"/>
              <a:ea typeface="Calibri" panose="020F0502020204030204" pitchFamily="34" charset="0"/>
              <a:cs typeface="Calibri" panose="020F0502020204030204" pitchFamily="34" charset="0"/>
            </a:rPr>
            <a:t> </a:t>
          </a:r>
          <a:r>
            <a:rPr lang="el-GR" sz="1400" b="0" kern="1200" dirty="0">
              <a:latin typeface="Calibri" panose="020F0502020204030204" pitchFamily="34" charset="0"/>
              <a:ea typeface="Calibri" panose="020F0502020204030204" pitchFamily="34" charset="0"/>
              <a:cs typeface="Calibri" panose="020F0502020204030204" pitchFamily="34" charset="0"/>
            </a:rPr>
            <a:t>Προώθηση της διαφάνειας στην έρευνα μέσω συνεργατικών έργων.</a:t>
          </a:r>
          <a:endParaRPr lang="en-US" sz="1400" kern="1200" dirty="0">
            <a:latin typeface="Calibri" panose="020F0502020204030204" pitchFamily="34" charset="0"/>
            <a:ea typeface="Calibri" panose="020F0502020204030204" pitchFamily="34" charset="0"/>
            <a:cs typeface="Calibri" panose="020F0502020204030204" pitchFamily="34" charset="0"/>
          </a:endParaRPr>
        </a:p>
      </dsp:txBody>
      <dsp:txXfrm>
        <a:off x="48151" y="390250"/>
        <a:ext cx="3262661" cy="890081"/>
      </dsp:txXfrm>
    </dsp:sp>
    <dsp:sp modelId="{3A1AA87D-CA95-4307-97EA-90CB1BB2EFB6}">
      <dsp:nvSpPr>
        <dsp:cNvPr id="0" name=""/>
        <dsp:cNvSpPr/>
      </dsp:nvSpPr>
      <dsp:spPr>
        <a:xfrm>
          <a:off x="0" y="1368802"/>
          <a:ext cx="3358963" cy="98638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l-GR" sz="1400" b="1" kern="1200" dirty="0">
              <a:latin typeface="Calibri" panose="020F0502020204030204" pitchFamily="34" charset="0"/>
              <a:ea typeface="Calibri" panose="020F0502020204030204" pitchFamily="34" charset="0"/>
              <a:cs typeface="Calibri" panose="020F0502020204030204" pitchFamily="34" charset="0"/>
            </a:rPr>
            <a:t>Πρακτικές κοινοποίησης Δεδομένων: </a:t>
          </a:r>
          <a:r>
            <a:rPr lang="el-GR" sz="1400" kern="1200" dirty="0">
              <a:latin typeface="Calibri" panose="020F0502020204030204" pitchFamily="34" charset="0"/>
              <a:ea typeface="Calibri" panose="020F0502020204030204" pitchFamily="34" charset="0"/>
              <a:cs typeface="Calibri" panose="020F0502020204030204" pitchFamily="34" charset="0"/>
            </a:rPr>
            <a:t>Διευκολύνουν την ομαλή παγκόσμια συνεργασία και ενισχύουν την ακεραιότητα επιστημονικών ευρημάτων.</a:t>
          </a:r>
          <a:endParaRPr lang="en-US" sz="1400" kern="1200" dirty="0">
            <a:latin typeface="Calibri" panose="020F0502020204030204" pitchFamily="34" charset="0"/>
            <a:ea typeface="Calibri" panose="020F0502020204030204" pitchFamily="34" charset="0"/>
            <a:cs typeface="Calibri" panose="020F0502020204030204" pitchFamily="34" charset="0"/>
          </a:endParaRPr>
        </a:p>
      </dsp:txBody>
      <dsp:txXfrm>
        <a:off x="48151" y="1416953"/>
        <a:ext cx="3262661" cy="890081"/>
      </dsp:txXfrm>
    </dsp:sp>
    <dsp:sp modelId="{C295AD6E-219D-48C6-B11D-C67CACFB6210}">
      <dsp:nvSpPr>
        <dsp:cNvPr id="0" name=""/>
        <dsp:cNvSpPr/>
      </dsp:nvSpPr>
      <dsp:spPr>
        <a:xfrm>
          <a:off x="0" y="2395505"/>
          <a:ext cx="3358963" cy="98638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l-GR" sz="1400" b="1" kern="1200" dirty="0">
              <a:latin typeface="Calibri" panose="020F0502020204030204" pitchFamily="34" charset="0"/>
              <a:ea typeface="Calibri" panose="020F0502020204030204" pitchFamily="34" charset="0"/>
              <a:cs typeface="Calibri" panose="020F0502020204030204" pitchFamily="34" charset="0"/>
            </a:rPr>
            <a:t>Προώθηση Παγκόσμιας συνεργασίας: </a:t>
          </a:r>
          <a:r>
            <a:rPr lang="el-GR" sz="1400" b="0" kern="1200" dirty="0">
              <a:latin typeface="Calibri" panose="020F0502020204030204" pitchFamily="34" charset="0"/>
              <a:ea typeface="Calibri" panose="020F0502020204030204" pitchFamily="34" charset="0"/>
              <a:cs typeface="Calibri" panose="020F0502020204030204" pitchFamily="34" charset="0"/>
            </a:rPr>
            <a:t>Αξιοποίηση της τεχνολογίας για την ένωση ερευνητών και την ενίσχυση διασυνοριακών συνεργασιών.</a:t>
          </a:r>
          <a:endParaRPr lang="en-US" sz="1400" b="1" kern="1200" dirty="0">
            <a:latin typeface="Calibri" panose="020F0502020204030204" pitchFamily="34" charset="0"/>
            <a:ea typeface="Calibri" panose="020F0502020204030204" pitchFamily="34" charset="0"/>
            <a:cs typeface="Calibri" panose="020F0502020204030204" pitchFamily="34" charset="0"/>
          </a:endParaRPr>
        </a:p>
      </dsp:txBody>
      <dsp:txXfrm>
        <a:off x="48151" y="2443656"/>
        <a:ext cx="3262661" cy="89008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9320CA-4657-4427-AC89-F6941DEA3F6D}" type="datetimeFigureOut">
              <a:rPr lang="en-GB" smtClean="0"/>
              <a:t>29/08/2025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0B4C9C-ADDD-49E7-B8A6-3581903D5406}" type="slidenum">
              <a:rPr lang="en-GB" smtClean="0"/>
              <a:t>‹#›</a:t>
            </a:fld>
            <a:endParaRPr lang="en-GB"/>
          </a:p>
        </p:txBody>
      </p:sp>
    </p:spTree>
    <p:extLst>
      <p:ext uri="{BB962C8B-B14F-4D97-AF65-F5344CB8AC3E}">
        <p14:creationId xmlns:p14="http://schemas.microsoft.com/office/powerpoint/2010/main" val="494945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0B4C9C-ADDD-49E7-B8A6-3581903D5406}" type="slidenum">
              <a:rPr lang="en-GB" smtClean="0"/>
              <a:t>8</a:t>
            </a:fld>
            <a:endParaRPr lang="en-GB"/>
          </a:p>
        </p:txBody>
      </p:sp>
    </p:spTree>
    <p:extLst>
      <p:ext uri="{BB962C8B-B14F-4D97-AF65-F5344CB8AC3E}">
        <p14:creationId xmlns:p14="http://schemas.microsoft.com/office/powerpoint/2010/main" val="1415220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1386F3-D9E6-6FA0-1FE4-AD8B6E8B8A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BC2EFC5-D43A-432F-29EC-4E344844A86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6A4D26-B6A2-2490-4626-5FB5326D942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A7BB0FC-6C5E-CD8B-E4BB-0C1F868A0013}"/>
              </a:ext>
            </a:extLst>
          </p:cNvPr>
          <p:cNvSpPr>
            <a:spLocks noGrp="1"/>
          </p:cNvSpPr>
          <p:nvPr>
            <p:ph type="sldNum" sz="quarter" idx="5"/>
          </p:nvPr>
        </p:nvSpPr>
        <p:spPr/>
        <p:txBody>
          <a:bodyPr/>
          <a:lstStyle/>
          <a:p>
            <a:fld id="{620B4C9C-ADDD-49E7-B8A6-3581903D5406}" type="slidenum">
              <a:rPr lang="en-GB" smtClean="0"/>
              <a:t>9</a:t>
            </a:fld>
            <a:endParaRPr lang="en-GB"/>
          </a:p>
        </p:txBody>
      </p:sp>
    </p:spTree>
    <p:extLst>
      <p:ext uri="{BB962C8B-B14F-4D97-AF65-F5344CB8AC3E}">
        <p14:creationId xmlns:p14="http://schemas.microsoft.com/office/powerpoint/2010/main" val="10980826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BEA257-D130-E2F9-B036-F3977829F7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24B918-7AD7-217B-08F8-AF30D663D3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D5EE53-FAC7-04D1-82EC-BEC77FF3D1A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1E7C860-6653-2AEF-BF2B-CD0C6F5CE2B6}"/>
              </a:ext>
            </a:extLst>
          </p:cNvPr>
          <p:cNvSpPr>
            <a:spLocks noGrp="1"/>
          </p:cNvSpPr>
          <p:nvPr>
            <p:ph type="sldNum" sz="quarter" idx="5"/>
          </p:nvPr>
        </p:nvSpPr>
        <p:spPr/>
        <p:txBody>
          <a:bodyPr/>
          <a:lstStyle/>
          <a:p>
            <a:fld id="{620B4C9C-ADDD-49E7-B8A6-3581903D5406}" type="slidenum">
              <a:rPr lang="en-GB" smtClean="0"/>
              <a:t>10</a:t>
            </a:fld>
            <a:endParaRPr lang="en-GB"/>
          </a:p>
        </p:txBody>
      </p:sp>
    </p:spTree>
    <p:extLst>
      <p:ext uri="{BB962C8B-B14F-4D97-AF65-F5344CB8AC3E}">
        <p14:creationId xmlns:p14="http://schemas.microsoft.com/office/powerpoint/2010/main" val="20967112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0B4C9C-ADDD-49E7-B8A6-3581903D5406}" type="slidenum">
              <a:rPr lang="en-GB" smtClean="0"/>
              <a:t>14</a:t>
            </a:fld>
            <a:endParaRPr lang="en-GB"/>
          </a:p>
        </p:txBody>
      </p:sp>
    </p:spTree>
    <p:extLst>
      <p:ext uri="{BB962C8B-B14F-4D97-AF65-F5344CB8AC3E}">
        <p14:creationId xmlns:p14="http://schemas.microsoft.com/office/powerpoint/2010/main" val="42383311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0B4C9C-ADDD-49E7-B8A6-3581903D5406}" type="slidenum">
              <a:rPr lang="en-GB" smtClean="0"/>
              <a:t>16</a:t>
            </a:fld>
            <a:endParaRPr lang="en-GB"/>
          </a:p>
        </p:txBody>
      </p:sp>
    </p:spTree>
    <p:extLst>
      <p:ext uri="{BB962C8B-B14F-4D97-AF65-F5344CB8AC3E}">
        <p14:creationId xmlns:p14="http://schemas.microsoft.com/office/powerpoint/2010/main" val="16710357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0B4C9C-ADDD-49E7-B8A6-3581903D5406}" type="slidenum">
              <a:rPr lang="en-GB" smtClean="0"/>
              <a:t>21</a:t>
            </a:fld>
            <a:endParaRPr lang="en-GB"/>
          </a:p>
        </p:txBody>
      </p:sp>
    </p:spTree>
    <p:extLst>
      <p:ext uri="{BB962C8B-B14F-4D97-AF65-F5344CB8AC3E}">
        <p14:creationId xmlns:p14="http://schemas.microsoft.com/office/powerpoint/2010/main" val="32706904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0B4C9C-ADDD-49E7-B8A6-3581903D5406}" type="slidenum">
              <a:rPr lang="en-GB" smtClean="0"/>
              <a:t>22</a:t>
            </a:fld>
            <a:endParaRPr lang="en-GB"/>
          </a:p>
        </p:txBody>
      </p:sp>
    </p:spTree>
    <p:extLst>
      <p:ext uri="{BB962C8B-B14F-4D97-AF65-F5344CB8AC3E}">
        <p14:creationId xmlns:p14="http://schemas.microsoft.com/office/powerpoint/2010/main" val="8384631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0B4C9C-ADDD-49E7-B8A6-3581903D5406}" type="slidenum">
              <a:rPr lang="en-GB" smtClean="0"/>
              <a:t>30</a:t>
            </a:fld>
            <a:endParaRPr lang="en-GB"/>
          </a:p>
        </p:txBody>
      </p:sp>
    </p:spTree>
    <p:extLst>
      <p:ext uri="{BB962C8B-B14F-4D97-AF65-F5344CB8AC3E}">
        <p14:creationId xmlns:p14="http://schemas.microsoft.com/office/powerpoint/2010/main" val="6911666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0B4C9C-ADDD-49E7-B8A6-3581903D5406}" type="slidenum">
              <a:rPr lang="en-GB" smtClean="0"/>
              <a:t>45</a:t>
            </a:fld>
            <a:endParaRPr lang="en-GB"/>
          </a:p>
        </p:txBody>
      </p:sp>
    </p:spTree>
    <p:extLst>
      <p:ext uri="{BB962C8B-B14F-4D97-AF65-F5344CB8AC3E}">
        <p14:creationId xmlns:p14="http://schemas.microsoft.com/office/powerpoint/2010/main" val="29329620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409575" y="-3572"/>
            <a:ext cx="3761184" cy="5147072"/>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196301" y="1035052"/>
            <a:ext cx="6430967" cy="1962149"/>
          </a:xfrm>
        </p:spPr>
        <p:txBody>
          <a:bodyPr anchor="b">
            <a:normAutofit/>
          </a:bodyPr>
          <a:lstStyle>
            <a:lvl1pPr algn="r">
              <a:defRPr sz="4500">
                <a:effectLst/>
              </a:defRPr>
            </a:lvl1pPr>
          </a:lstStyle>
          <a:p>
            <a:r>
              <a:rPr lang="en-US"/>
              <a:t>Click to edit Master title style</a:t>
            </a:r>
            <a:endParaRPr lang="en-US" dirty="0"/>
          </a:p>
        </p:txBody>
      </p:sp>
      <p:sp>
        <p:nvSpPr>
          <p:cNvPr id="3" name="Subtitle 2"/>
          <p:cNvSpPr>
            <a:spLocks noGrp="1"/>
          </p:cNvSpPr>
          <p:nvPr>
            <p:ph type="subTitle" idx="1"/>
          </p:nvPr>
        </p:nvSpPr>
        <p:spPr>
          <a:xfrm>
            <a:off x="3386533" y="2997200"/>
            <a:ext cx="5240734" cy="1041401"/>
          </a:xfrm>
        </p:spPr>
        <p:txBody>
          <a:bodyPr anchor="t">
            <a:normAutofit/>
          </a:bodyPr>
          <a:lstStyle>
            <a:lvl1pPr marL="0" indent="0" algn="r">
              <a:buNone/>
              <a:defRPr sz="1575">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8/29/2025</a:t>
            </a:fld>
            <a:endParaRPr lang="en-US"/>
          </a:p>
        </p:txBody>
      </p:sp>
      <p:sp>
        <p:nvSpPr>
          <p:cNvPr id="5" name="Footer Placeholder 4"/>
          <p:cNvSpPr>
            <a:spLocks noGrp="1"/>
          </p:cNvSpPr>
          <p:nvPr>
            <p:ph type="ftr" sz="quarter" idx="11"/>
          </p:nvPr>
        </p:nvSpPr>
        <p:spPr>
          <a:xfrm>
            <a:off x="3999309" y="4412457"/>
            <a:ext cx="3243033" cy="273844"/>
          </a:xfrm>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329182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234" y="3549649"/>
            <a:ext cx="7514033" cy="425054"/>
          </a:xfrm>
        </p:spPr>
        <p:txBody>
          <a:bodyPr anchor="b">
            <a:normAutofit/>
          </a:bodyPr>
          <a:lstStyle>
            <a:lvl1pPr algn="ctr">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9509" y="699084"/>
            <a:ext cx="6169458" cy="2373732"/>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1113234" y="3974702"/>
            <a:ext cx="7514033" cy="370284"/>
          </a:xfrm>
        </p:spPr>
        <p:txBody>
          <a:bodyPr>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8/29/2025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31150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235" y="514350"/>
            <a:ext cx="7514033" cy="2286000"/>
          </a:xfrm>
        </p:spPr>
        <p:txBody>
          <a:bodyPr anchor="ctr">
            <a:normAutofit/>
          </a:bodyPr>
          <a:lstStyle>
            <a:lvl1pPr algn="ctr">
              <a:defRPr sz="2400" b="0" cap="none"/>
            </a:lvl1pPr>
          </a:lstStyle>
          <a:p>
            <a:r>
              <a:rPr lang="en-US"/>
              <a:t>Click to edit Master title style</a:t>
            </a:r>
            <a:endParaRPr lang="en-US" dirty="0"/>
          </a:p>
        </p:txBody>
      </p:sp>
      <p:sp>
        <p:nvSpPr>
          <p:cNvPr id="3" name="Text Placeholder 2"/>
          <p:cNvSpPr>
            <a:spLocks noGrp="1"/>
          </p:cNvSpPr>
          <p:nvPr>
            <p:ph type="body" idx="1"/>
          </p:nvPr>
        </p:nvSpPr>
        <p:spPr>
          <a:xfrm>
            <a:off x="1113234" y="3257550"/>
            <a:ext cx="7514035" cy="1085850"/>
          </a:xfrm>
        </p:spPr>
        <p:txBody>
          <a:bodyPr anchor="ctr">
            <a:normAutofit/>
          </a:bodyPr>
          <a:lstStyle>
            <a:lvl1pPr marL="0" indent="0" algn="ct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0197638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198959" y="647267"/>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5" name="TextBox 14"/>
          <p:cNvSpPr txBox="1"/>
          <p:nvPr/>
        </p:nvSpPr>
        <p:spPr>
          <a:xfrm>
            <a:off x="8170069" y="2114549"/>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
        <p:nvSpPr>
          <p:cNvPr id="2" name="Title 1"/>
          <p:cNvSpPr>
            <a:spLocks noGrp="1"/>
          </p:cNvSpPr>
          <p:nvPr>
            <p:ph type="title"/>
          </p:nvPr>
        </p:nvSpPr>
        <p:spPr>
          <a:xfrm>
            <a:off x="1656159" y="514351"/>
            <a:ext cx="6742509" cy="2057399"/>
          </a:xfrm>
        </p:spPr>
        <p:txBody>
          <a:bodyPr anchor="ctr">
            <a:normAutofit/>
          </a:bodyPr>
          <a:lstStyle>
            <a:lvl1pPr algn="ctr">
              <a:defRPr sz="24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827609" y="2571749"/>
            <a:ext cx="6399611" cy="285750"/>
          </a:xfrm>
        </p:spPr>
        <p:txBody>
          <a:bodyPr anchor="ctr">
            <a:normAutofit/>
          </a:bodyPr>
          <a:lstStyle>
            <a:lvl1pPr marL="0" indent="0">
              <a:buFontTx/>
              <a:buNone/>
              <a:defRPr sz="1350"/>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1113234" y="3257550"/>
            <a:ext cx="7514033" cy="1085850"/>
          </a:xfrm>
        </p:spPr>
        <p:txBody>
          <a:bodyPr anchor="ctr">
            <a:normAutofit/>
          </a:bodyPr>
          <a:lstStyle>
            <a:lvl1pPr marL="0" indent="0" algn="ct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5787903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13235" y="2481436"/>
            <a:ext cx="7514032" cy="1101600"/>
          </a:xfrm>
        </p:spPr>
        <p:txBody>
          <a:bodyPr anchor="b">
            <a:normAutofit/>
          </a:bodyPr>
          <a:lstStyle>
            <a:lvl1pPr algn="r">
              <a:defRPr sz="2400" b="0" cap="none"/>
            </a:lvl1pPr>
          </a:lstStyle>
          <a:p>
            <a:r>
              <a:rPr lang="en-US"/>
              <a:t>Click to edit Master title style</a:t>
            </a:r>
            <a:endParaRPr lang="en-US" dirty="0"/>
          </a:p>
        </p:txBody>
      </p:sp>
      <p:sp>
        <p:nvSpPr>
          <p:cNvPr id="3" name="Text Placeholder 2"/>
          <p:cNvSpPr>
            <a:spLocks noGrp="1"/>
          </p:cNvSpPr>
          <p:nvPr>
            <p:ph type="body" idx="1"/>
          </p:nvPr>
        </p:nvSpPr>
        <p:spPr>
          <a:xfrm>
            <a:off x="1113234" y="3583036"/>
            <a:ext cx="7514033" cy="645300"/>
          </a:xfrm>
        </p:spPr>
        <p:txBody>
          <a:bodyPr anchor="t">
            <a:normAutofit/>
          </a:bodyPr>
          <a:lstStyle>
            <a:lvl1pPr marL="0" indent="0" algn="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314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198959" y="647267"/>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5" name="TextBox 14"/>
          <p:cNvSpPr txBox="1"/>
          <p:nvPr/>
        </p:nvSpPr>
        <p:spPr>
          <a:xfrm>
            <a:off x="8170069" y="2114549"/>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
        <p:nvSpPr>
          <p:cNvPr id="2" name="Title 1"/>
          <p:cNvSpPr>
            <a:spLocks noGrp="1"/>
          </p:cNvSpPr>
          <p:nvPr>
            <p:ph type="title"/>
          </p:nvPr>
        </p:nvSpPr>
        <p:spPr>
          <a:xfrm>
            <a:off x="1656159" y="514351"/>
            <a:ext cx="6742509" cy="2057399"/>
          </a:xfrm>
        </p:spPr>
        <p:txBody>
          <a:bodyPr anchor="ctr">
            <a:normAutofit/>
          </a:bodyPr>
          <a:lstStyle>
            <a:lvl1pPr algn="ctr">
              <a:defRPr sz="24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113235" y="2914650"/>
            <a:ext cx="7514033" cy="666750"/>
          </a:xfrm>
        </p:spPr>
        <p:txBody>
          <a:bodyPr vert="horz" lIns="91440" tIns="45720" rIns="91440" bIns="45720" rtlCol="0" anchor="b">
            <a:normAutofit/>
          </a:bodyPr>
          <a:lstStyle>
            <a:lvl1pPr algn="r">
              <a:buNone/>
              <a:defRPr lang="en-US" sz="1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13234" y="3581400"/>
            <a:ext cx="7514033" cy="762000"/>
          </a:xfrm>
        </p:spPr>
        <p:txBody>
          <a:bodyPr anchor="t">
            <a:normAutofit/>
          </a:bodyPr>
          <a:lstStyle>
            <a:lvl1pPr marL="0" indent="0" algn="r">
              <a:buNone/>
              <a:defRPr sz="135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5706169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13235" y="514350"/>
            <a:ext cx="7514034" cy="2045494"/>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113234" y="2628900"/>
            <a:ext cx="7514035" cy="628650"/>
          </a:xfrm>
        </p:spPr>
        <p:txBody>
          <a:bodyPr vert="horz" lIns="91440" tIns="45720" rIns="91440" bIns="45720" rtlCol="0" anchor="b">
            <a:normAutofit/>
          </a:bodyPr>
          <a:lstStyle>
            <a:lvl1pPr>
              <a:buNone/>
              <a:defRPr lang="en-US" sz="21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13234" y="3257550"/>
            <a:ext cx="7514035" cy="1085850"/>
          </a:xfrm>
        </p:spPr>
        <p:txBody>
          <a:bodyPr anchor="t">
            <a:normAutofit/>
          </a:bodyPr>
          <a:lstStyle>
            <a:lvl1pPr marL="0" indent="0" algn="l">
              <a:buNone/>
              <a:defRPr sz="135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7887894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8/29/2025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8106705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9492" y="514350"/>
            <a:ext cx="1327777" cy="382905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13234" y="514350"/>
            <a:ext cx="6014807" cy="382905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8/29/2025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52377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8/29/2025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213893" y="4400349"/>
            <a:ext cx="413375" cy="273844"/>
          </a:xfrm>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154747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9210" y="2000249"/>
            <a:ext cx="6698060" cy="1582787"/>
          </a:xfrm>
        </p:spPr>
        <p:txBody>
          <a:bodyPr anchor="b"/>
          <a:lstStyle>
            <a:lvl1pPr algn="r">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1929209" y="3583036"/>
            <a:ext cx="6698061" cy="645300"/>
          </a:xfrm>
        </p:spPr>
        <p:txBody>
          <a:bodyPr anchor="t">
            <a:normAutofit/>
          </a:bodyPr>
          <a:lstStyle>
            <a:lvl1pPr marL="0" indent="0" algn="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313220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13234" y="514351"/>
            <a:ext cx="7514035" cy="131444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13235" y="2000250"/>
            <a:ext cx="3671291" cy="2343151"/>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955975" y="2000250"/>
            <a:ext cx="3671292" cy="2343150"/>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BCAD085-E8A6-8845-BD4E-CB4CCA059FC4}" type="datetimeFigureOut">
              <a:rPr lang="en-US" smtClean="0"/>
              <a:t>8/29/2025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562437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329134" y="1993900"/>
            <a:ext cx="3455391" cy="432197"/>
          </a:xfrm>
        </p:spPr>
        <p:txBody>
          <a:bodyPr anchor="b">
            <a:noAutofit/>
          </a:bodyPr>
          <a:lstStyle>
            <a:lvl1pPr marL="0" indent="0">
              <a:buNone/>
              <a:defRPr sz="2100" b="0">
                <a:solidFill>
                  <a:schemeClr val="accent1">
                    <a:lumMod val="7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1113233" y="2501503"/>
            <a:ext cx="3671292" cy="1841897"/>
          </a:xfrm>
        </p:spPr>
        <p:txBody>
          <a:bodyPr anchor="t">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60366" y="2000250"/>
            <a:ext cx="3466903" cy="432197"/>
          </a:xfrm>
        </p:spPr>
        <p:txBody>
          <a:bodyPr anchor="b">
            <a:noAutofit/>
          </a:bodyPr>
          <a:lstStyle>
            <a:lvl1pPr marL="0" indent="0">
              <a:buNone/>
              <a:defRPr sz="2100" b="0">
                <a:solidFill>
                  <a:schemeClr val="accent1">
                    <a:lumMod val="7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955975" y="2501503"/>
            <a:ext cx="3671292" cy="1841897"/>
          </a:xfrm>
        </p:spPr>
        <p:txBody>
          <a:bodyPr anchor="t">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BCAD085-E8A6-8845-BD4E-CB4CCA059FC4}" type="datetimeFigureOut">
              <a:rPr lang="en-US" smtClean="0"/>
              <a:t>8/29/2025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559827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BCAD085-E8A6-8845-BD4E-CB4CCA059FC4}" type="datetimeFigureOut">
              <a:rPr lang="en-US" smtClean="0"/>
              <a:t>8/29/2025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207078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8/29/2025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499397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234" y="1200150"/>
            <a:ext cx="2661841" cy="1028700"/>
          </a:xfrm>
        </p:spPr>
        <p:txBody>
          <a:bodyPr anchor="b">
            <a:normAutofit/>
          </a:bodyPr>
          <a:lstStyle>
            <a:lvl1pPr algn="ctr">
              <a:defRPr sz="1800" b="0"/>
            </a:lvl1pPr>
          </a:lstStyle>
          <a:p>
            <a:r>
              <a:rPr lang="en-US"/>
              <a:t>Click to edit Master title style</a:t>
            </a:r>
            <a:endParaRPr lang="en-US" dirty="0"/>
          </a:p>
        </p:txBody>
      </p:sp>
      <p:sp>
        <p:nvSpPr>
          <p:cNvPr id="3" name="Content Placeholder 2"/>
          <p:cNvSpPr>
            <a:spLocks noGrp="1"/>
          </p:cNvSpPr>
          <p:nvPr>
            <p:ph idx="1"/>
          </p:nvPr>
        </p:nvSpPr>
        <p:spPr>
          <a:xfrm>
            <a:off x="3946525" y="514350"/>
            <a:ext cx="4680743" cy="3829051"/>
          </a:xfrm>
        </p:spPr>
        <p:txBody>
          <a:bodyPr anchor="ctr">
            <a:normAutofit/>
          </a:bodyPr>
          <a:lstStyle>
            <a:lvl1pPr>
              <a:defRPr sz="1500"/>
            </a:lvl1pPr>
            <a:lvl2pPr>
              <a:defRPr sz="1350"/>
            </a:lvl2pPr>
            <a:lvl3pPr>
              <a:defRPr sz="1200"/>
            </a:lvl3pPr>
            <a:lvl4pPr>
              <a:defRPr sz="1050"/>
            </a:lvl4pPr>
            <a:lvl5pPr>
              <a:defRPr sz="1050"/>
            </a:lvl5pPr>
            <a:lvl6pPr>
              <a:defRPr sz="1050"/>
            </a:lvl6pPr>
            <a:lvl7pPr>
              <a:defRPr sz="1050"/>
            </a:lvl7pPr>
            <a:lvl8pPr>
              <a:defRPr sz="1050"/>
            </a:lvl8pPr>
            <a:lvl9pPr>
              <a:defRPr sz="10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3234" y="2228850"/>
            <a:ext cx="2661841" cy="1371600"/>
          </a:xfrm>
        </p:spPr>
        <p:txBody>
          <a:bodyPr>
            <a:normAutofit/>
          </a:bodyPr>
          <a:lstStyle>
            <a:lvl1pPr marL="0" indent="0" algn="ctr">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8/29/2025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792289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2043" y="1314449"/>
            <a:ext cx="4069619" cy="1028700"/>
          </a:xfrm>
        </p:spPr>
        <p:txBody>
          <a:bodyPr anchor="b">
            <a:normAutofit/>
          </a:bodyPr>
          <a:lstStyle>
            <a:lvl1pPr algn="ctr">
              <a:defRPr sz="21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5696011" y="685800"/>
            <a:ext cx="2460731" cy="3429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1112043" y="2343149"/>
            <a:ext cx="4069619" cy="1371600"/>
          </a:xfrm>
        </p:spPr>
        <p:txBody>
          <a:bodyPr>
            <a:normAutofit/>
          </a:bodyPr>
          <a:lstStyle>
            <a:lvl1pPr marL="0" indent="0" algn="ctr">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8/29/2025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3504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13109" y="0"/>
            <a:ext cx="1827610" cy="51435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113234" y="514351"/>
            <a:ext cx="7514035" cy="131444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13233" y="2000250"/>
            <a:ext cx="7514035" cy="234315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99492" y="4412457"/>
            <a:ext cx="857250" cy="273844"/>
          </a:xfrm>
          <a:prstGeom prst="rect">
            <a:avLst/>
          </a:prstGeom>
        </p:spPr>
        <p:txBody>
          <a:bodyPr vert="horz" lIns="91440" tIns="45720" rIns="91440" bIns="45720" rtlCol="0" anchor="ctr"/>
          <a:lstStyle>
            <a:lvl1pPr algn="r">
              <a:defRPr sz="750" b="0" i="0">
                <a:solidFill>
                  <a:schemeClr val="tx1"/>
                </a:solidFill>
                <a:effectLst/>
                <a:latin typeface="+mn-lt"/>
              </a:defRPr>
            </a:lvl1pPr>
          </a:lstStyle>
          <a:p>
            <a:fld id="{5BCAD085-E8A6-8845-BD4E-CB4CCA059FC4}" type="datetimeFigureOut">
              <a:rPr lang="en-US" smtClean="0"/>
              <a:t>8/29/2025</a:t>
            </a:fld>
            <a:endParaRPr lang="en-US"/>
          </a:p>
        </p:txBody>
      </p:sp>
      <p:sp>
        <p:nvSpPr>
          <p:cNvPr id="5" name="Footer Placeholder 4"/>
          <p:cNvSpPr>
            <a:spLocks noGrp="1"/>
          </p:cNvSpPr>
          <p:nvPr>
            <p:ph type="ftr" sz="quarter" idx="3"/>
          </p:nvPr>
        </p:nvSpPr>
        <p:spPr>
          <a:xfrm>
            <a:off x="1929210" y="4412457"/>
            <a:ext cx="5313133" cy="273844"/>
          </a:xfrm>
          <a:prstGeom prst="rect">
            <a:avLst/>
          </a:prstGeom>
        </p:spPr>
        <p:txBody>
          <a:bodyPr vert="horz" lIns="91440" tIns="45720" rIns="91440" bIns="45720" rtlCol="0" anchor="ctr"/>
          <a:lstStyle>
            <a:lvl1pPr algn="l">
              <a:defRPr sz="75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8213893" y="4412457"/>
            <a:ext cx="413375" cy="273844"/>
          </a:xfrm>
          <a:prstGeom prst="rect">
            <a:avLst/>
          </a:prstGeom>
        </p:spPr>
        <p:txBody>
          <a:bodyPr vert="horz" lIns="91440" tIns="45720" rIns="91440" bIns="45720" rtlCol="0" anchor="ctr"/>
          <a:lstStyle>
            <a:lvl1pPr algn="r">
              <a:defRPr sz="750" b="0" i="0">
                <a:solidFill>
                  <a:schemeClr val="tx1"/>
                </a:solidFill>
                <a:effectLst/>
                <a:latin typeface="+mn-lt"/>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38746867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342900" rtl="0" eaLnBrk="1" latinLnBrk="0" hangingPunct="1">
        <a:spcBef>
          <a:spcPct val="0"/>
        </a:spcBef>
        <a:buNone/>
        <a:defRPr sz="3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14313" indent="-214313" algn="l" defTabSz="342900" rtl="0" eaLnBrk="1" latinLnBrk="0" hangingPunct="1">
        <a:spcBef>
          <a:spcPct val="20000"/>
        </a:spcBef>
        <a:spcAft>
          <a:spcPts val="450"/>
        </a:spcAft>
        <a:buClr>
          <a:schemeClr val="accent1">
            <a:lumMod val="75000"/>
          </a:schemeClr>
        </a:buClr>
        <a:buSzPct val="145000"/>
        <a:buFont typeface="Arial"/>
        <a:buChar char="•"/>
        <a:defRPr sz="1800" kern="1200" cap="none">
          <a:solidFill>
            <a:schemeClr val="tx1"/>
          </a:solidFill>
          <a:effectLst/>
          <a:latin typeface="+mn-lt"/>
          <a:ea typeface="+mn-ea"/>
          <a:cs typeface="+mn-cs"/>
        </a:defRPr>
      </a:lvl1pPr>
      <a:lvl2pPr marL="557213" indent="-214313" algn="l" defTabSz="342900" rtl="0" eaLnBrk="1" latinLnBrk="0" hangingPunct="1">
        <a:spcBef>
          <a:spcPct val="20000"/>
        </a:spcBef>
        <a:spcAft>
          <a:spcPts val="450"/>
        </a:spcAft>
        <a:buClr>
          <a:schemeClr val="accent1">
            <a:lumMod val="75000"/>
          </a:schemeClr>
        </a:buClr>
        <a:buSzPct val="145000"/>
        <a:buFont typeface="Arial"/>
        <a:buChar char="•"/>
        <a:defRPr sz="1500" kern="1200" cap="none">
          <a:solidFill>
            <a:schemeClr val="tx1"/>
          </a:solidFill>
          <a:effectLst/>
          <a:latin typeface="+mn-lt"/>
          <a:ea typeface="+mn-ea"/>
          <a:cs typeface="+mn-cs"/>
        </a:defRPr>
      </a:lvl2pPr>
      <a:lvl3pPr marL="900113" indent="-214313" algn="l" defTabSz="342900" rtl="0" eaLnBrk="1" latinLnBrk="0" hangingPunct="1">
        <a:spcBef>
          <a:spcPct val="20000"/>
        </a:spcBef>
        <a:spcAft>
          <a:spcPts val="450"/>
        </a:spcAft>
        <a:buClr>
          <a:schemeClr val="accent1">
            <a:lumMod val="75000"/>
          </a:schemeClr>
        </a:buClr>
        <a:buSzPct val="145000"/>
        <a:buFont typeface="Arial"/>
        <a:buChar char="•"/>
        <a:defRPr sz="1350" kern="1200" cap="none">
          <a:solidFill>
            <a:schemeClr val="tx1"/>
          </a:solidFill>
          <a:effectLst/>
          <a:latin typeface="+mn-lt"/>
          <a:ea typeface="+mn-ea"/>
          <a:cs typeface="+mn-cs"/>
        </a:defRPr>
      </a:lvl3pPr>
      <a:lvl4pPr marL="1157288" indent="-128588" algn="l" defTabSz="342900" rtl="0" eaLnBrk="1" latinLnBrk="0" hangingPunct="1">
        <a:spcBef>
          <a:spcPct val="20000"/>
        </a:spcBef>
        <a:spcAft>
          <a:spcPts val="450"/>
        </a:spcAft>
        <a:buClr>
          <a:schemeClr val="accent1">
            <a:lumMod val="75000"/>
          </a:schemeClr>
        </a:buClr>
        <a:buSzPct val="145000"/>
        <a:buFont typeface="Arial"/>
        <a:buChar char="•"/>
        <a:defRPr sz="1200" kern="1200" cap="none">
          <a:solidFill>
            <a:schemeClr val="tx1"/>
          </a:solidFill>
          <a:effectLst/>
          <a:latin typeface="+mn-lt"/>
          <a:ea typeface="+mn-ea"/>
          <a:cs typeface="+mn-cs"/>
        </a:defRPr>
      </a:lvl4pPr>
      <a:lvl5pPr marL="1500188" indent="-128588" algn="l" defTabSz="342900" rtl="0"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5pPr>
      <a:lvl6pPr marL="1885950" indent="-171450" algn="l" defTabSz="342900" rtl="0"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6pPr>
      <a:lvl7pPr marL="2228850" indent="-171450" algn="l" defTabSz="342900" rtl="0"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7pPr>
      <a:lvl8pPr marL="2571750" indent="-171450" algn="l" defTabSz="342900" rtl="0"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8pPr>
      <a:lvl9pPr marL="2914650" indent="-171450" algn="l" defTabSz="342900" rtl="0"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hyperlink" Target="https://research.cs.wisc.edu/htcondor/"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hyperlink" Target="https://www.pexels.com/@piebat"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3.png"/><Relationship Id="rId5" Type="http://schemas.openxmlformats.org/officeDocument/2006/relationships/image" Target="../media/image1.jpeg"/><Relationship Id="rId4" Type="http://schemas.openxmlformats.org/officeDocument/2006/relationships/notesSlide" Target="../notesSlides/notesSlide6.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hyperlink" Target="https://opendata.cern.ch/" TargetMode="Externa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hyperlink" Target="https://www.youtube.com/watch?v=pQhbhpU9Wrg" TargetMode="External"/></Relationships>
</file>

<file path=ppt/slides/_rels/slide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4.xml.rels><?xml version="1.0" encoding="UTF-8" standalone="yes"?>
<Relationships xmlns="http://schemas.openxmlformats.org/package/2006/relationships"><Relationship Id="rId3" Type="http://schemas.openxmlformats.org/officeDocument/2006/relationships/hyperlink" Target="https://www.pexels.com/@piebat" TargetMode="Externa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hyperlink" Target="https://web30.web.cern.ch/" TargetMode="External"/><Relationship Id="rId3" Type="http://schemas.openxmlformats.org/officeDocument/2006/relationships/image" Target="../media/image1.jpeg"/><Relationship Id="rId7" Type="http://schemas.openxmlformats.org/officeDocument/2006/relationships/hyperlink" Target="https://home.cern/science/computing/birth-web"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wlcg-public.web.cern.ch/" TargetMode="External"/><Relationship Id="rId5" Type="http://schemas.openxmlformats.org/officeDocument/2006/relationships/hyperlink" Target="https://home.cern/science/computing" TargetMode="External"/><Relationship Id="rId10" Type="http://schemas.openxmlformats.org/officeDocument/2006/relationships/hyperlink" Target="https://openlab.cern/" TargetMode="External"/><Relationship Id="rId4" Type="http://schemas.openxmlformats.org/officeDocument/2006/relationships/image" Target="../media/image22.jpeg"/><Relationship Id="rId9" Type="http://schemas.openxmlformats.org/officeDocument/2006/relationships/hyperlink" Target="https://quantum.cern/"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https://www.pexels.com/@piebat" TargetMode="Externa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E58348C3-6249-4952-AA86-C63DB35EA9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DE6174AD-DBB0-43E6-98C2-738DB3A1524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219326" y="-3572"/>
            <a:ext cx="3761187" cy="5147072"/>
            <a:chOff x="2928938" y="-4763"/>
            <a:chExt cx="5014912" cy="6862763"/>
          </a:xfrm>
        </p:grpSpPr>
        <p:sp>
          <p:nvSpPr>
            <p:cNvPr id="38" name="Freeform 6">
              <a:extLst>
                <a:ext uri="{FF2B5EF4-FFF2-40B4-BE49-F238E27FC236}">
                  <a16:creationId xmlns:a16="http://schemas.microsoft.com/office/drawing/2014/main" id="{50A59800-3661-4778-9D8A-F816C85C41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txBody>
            <a:bodyPr/>
            <a:lstStyle/>
            <a:p>
              <a:endParaRPr lang="en-GB"/>
            </a:p>
          </p:txBody>
        </p:sp>
        <p:sp>
          <p:nvSpPr>
            <p:cNvPr id="39" name="Freeform 7">
              <a:extLst>
                <a:ext uri="{FF2B5EF4-FFF2-40B4-BE49-F238E27FC236}">
                  <a16:creationId xmlns:a16="http://schemas.microsoft.com/office/drawing/2014/main" id="{7A810977-C816-4698-B7E7-0E6BDED794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txBody>
            <a:bodyPr/>
            <a:lstStyle/>
            <a:p>
              <a:endParaRPr lang="en-GB"/>
            </a:p>
          </p:txBody>
        </p:sp>
        <p:sp>
          <p:nvSpPr>
            <p:cNvPr id="40" name="Freeform 9">
              <a:extLst>
                <a:ext uri="{FF2B5EF4-FFF2-40B4-BE49-F238E27FC236}">
                  <a16:creationId xmlns:a16="http://schemas.microsoft.com/office/drawing/2014/main" id="{181E4B1B-2437-4A14-8927-817FC7AED6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txBody>
            <a:bodyPr/>
            <a:lstStyle/>
            <a:p>
              <a:endParaRPr lang="en-GB"/>
            </a:p>
          </p:txBody>
        </p:sp>
        <p:sp>
          <p:nvSpPr>
            <p:cNvPr id="41" name="Freeform 10">
              <a:extLst>
                <a:ext uri="{FF2B5EF4-FFF2-40B4-BE49-F238E27FC236}">
                  <a16:creationId xmlns:a16="http://schemas.microsoft.com/office/drawing/2014/main" id="{3F98AD26-9FF7-44EA-B876-9C857F8ED9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txBody>
            <a:bodyPr/>
            <a:lstStyle/>
            <a:p>
              <a:endParaRPr lang="en-GB"/>
            </a:p>
          </p:txBody>
        </p:sp>
        <p:sp>
          <p:nvSpPr>
            <p:cNvPr id="42" name="Freeform 11">
              <a:extLst>
                <a:ext uri="{FF2B5EF4-FFF2-40B4-BE49-F238E27FC236}">
                  <a16:creationId xmlns:a16="http://schemas.microsoft.com/office/drawing/2014/main" id="{32EBB12A-A9CE-446F-9462-15DAC0D0FA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txBody>
            <a:bodyPr/>
            <a:lstStyle/>
            <a:p>
              <a:endParaRPr lang="en-GB"/>
            </a:p>
          </p:txBody>
        </p:sp>
        <p:sp>
          <p:nvSpPr>
            <p:cNvPr id="51" name="Freeform 12">
              <a:extLst>
                <a:ext uri="{FF2B5EF4-FFF2-40B4-BE49-F238E27FC236}">
                  <a16:creationId xmlns:a16="http://schemas.microsoft.com/office/drawing/2014/main" id="{85925599-F99B-48E5-A384-76136C0818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txBody>
            <a:bodyPr/>
            <a:lstStyle/>
            <a:p>
              <a:endParaRPr lang="en-GB"/>
            </a:p>
          </p:txBody>
        </p:sp>
      </p:grpSp>
      <p:sp>
        <p:nvSpPr>
          <p:cNvPr id="2" name="Title 1"/>
          <p:cNvSpPr>
            <a:spLocks noGrp="1"/>
          </p:cNvSpPr>
          <p:nvPr>
            <p:ph type="ctrTitle"/>
          </p:nvPr>
        </p:nvSpPr>
        <p:spPr>
          <a:xfrm>
            <a:off x="3722444" y="1102519"/>
            <a:ext cx="5750169" cy="1962149"/>
          </a:xfrm>
        </p:spPr>
        <p:txBody>
          <a:bodyPr>
            <a:normAutofit/>
          </a:bodyPr>
          <a:lstStyle/>
          <a:p>
            <a:pPr algn="ctr">
              <a:defRPr sz="5200"/>
            </a:pPr>
            <a:r>
              <a:rPr lang="en-US" sz="4800" b="1" dirty="0">
                <a:solidFill>
                  <a:schemeClr val="accent1">
                    <a:lumMod val="75000"/>
                  </a:schemeClr>
                </a:solidFill>
              </a:rPr>
              <a:t>H </a:t>
            </a:r>
            <a:r>
              <a:rPr lang="el-GR" sz="4800" b="1" dirty="0">
                <a:solidFill>
                  <a:schemeClr val="accent1">
                    <a:lumMod val="75000"/>
                  </a:schemeClr>
                </a:solidFill>
              </a:rPr>
              <a:t>Πληροφορική </a:t>
            </a:r>
            <a:r>
              <a:rPr lang="en-US" sz="4800" b="1" dirty="0">
                <a:solidFill>
                  <a:schemeClr val="accent1">
                    <a:lumMod val="75000"/>
                  </a:schemeClr>
                </a:solidFill>
              </a:rPr>
              <a:t>@CERN</a:t>
            </a:r>
            <a:endParaRPr lang="en-GB" sz="4800" b="1" dirty="0">
              <a:solidFill>
                <a:schemeClr val="accent1">
                  <a:lumMod val="75000"/>
                </a:schemeClr>
              </a:solidFill>
            </a:endParaRPr>
          </a:p>
        </p:txBody>
      </p:sp>
      <p:sp>
        <p:nvSpPr>
          <p:cNvPr id="3" name="Subtitle 2"/>
          <p:cNvSpPr>
            <a:spLocks noGrp="1"/>
          </p:cNvSpPr>
          <p:nvPr>
            <p:ph type="subTitle" idx="1"/>
          </p:nvPr>
        </p:nvSpPr>
        <p:spPr>
          <a:xfrm>
            <a:off x="5236372" y="4396154"/>
            <a:ext cx="3875076" cy="761634"/>
          </a:xfrm>
        </p:spPr>
        <p:txBody>
          <a:bodyPr>
            <a:normAutofit/>
          </a:bodyPr>
          <a:lstStyle/>
          <a:p>
            <a:r>
              <a:rPr lang="en-US"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Florentia Protopsalti</a:t>
            </a:r>
          </a:p>
          <a:p>
            <a:r>
              <a:rPr lang="en-US"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IT-TC-SOD</a:t>
            </a:r>
          </a:p>
        </p:txBody>
      </p:sp>
      <p:pic>
        <p:nvPicPr>
          <p:cNvPr id="5" name="Picture 4">
            <a:extLst>
              <a:ext uri="{FF2B5EF4-FFF2-40B4-BE49-F238E27FC236}">
                <a16:creationId xmlns:a16="http://schemas.microsoft.com/office/drawing/2014/main" id="{C00A20E2-AA76-95FB-FF99-C3D6A6440218}"/>
              </a:ext>
            </a:extLst>
          </p:cNvPr>
          <p:cNvPicPr>
            <a:picLocks noChangeAspect="1"/>
          </p:cNvPicPr>
          <p:nvPr/>
        </p:nvPicPr>
        <p:blipFill>
          <a:blip r:embed="rId3"/>
          <a:srcRect l="32158" r="19273" b="9092"/>
          <a:stretch/>
        </p:blipFill>
        <p:spPr>
          <a:xfrm>
            <a:off x="20" y="10"/>
            <a:ext cx="4086205" cy="5143490"/>
          </a:xfrm>
          <a:custGeom>
            <a:avLst/>
            <a:gdLst/>
            <a:ahLst/>
            <a:cxnLst/>
            <a:rect l="l" t="t" r="r" b="b"/>
            <a:pathLst>
              <a:path w="5448300" h="6858000">
                <a:moveTo>
                  <a:pt x="0" y="0"/>
                </a:moveTo>
                <a:lnTo>
                  <a:pt x="3513666" y="0"/>
                </a:lnTo>
                <a:lnTo>
                  <a:pt x="2861733" y="2548466"/>
                </a:lnTo>
                <a:lnTo>
                  <a:pt x="5448300" y="6853767"/>
                </a:lnTo>
                <a:lnTo>
                  <a:pt x="0" y="6858000"/>
                </a:lnTo>
                <a:lnTo>
                  <a:pt x="0" y="0"/>
                </a:lnTo>
                <a:close/>
              </a:path>
            </a:pathLst>
          </a:custGeom>
          <a:ln w="38100">
            <a:noFill/>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a:extLst>
            <a:ext uri="{FF2B5EF4-FFF2-40B4-BE49-F238E27FC236}">
              <a16:creationId xmlns:a16="http://schemas.microsoft.com/office/drawing/2014/main" id="{C6C7343F-ABE2-9926-2B4E-2BF7D8CCB889}"/>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D3EAB0-071A-0DF0-D3B9-12C88B38FB7C}"/>
              </a:ext>
            </a:extLst>
          </p:cNvPr>
          <p:cNvSpPr>
            <a:spLocks noGrp="1"/>
          </p:cNvSpPr>
          <p:nvPr>
            <p:ph idx="1"/>
          </p:nvPr>
        </p:nvSpPr>
        <p:spPr>
          <a:xfrm>
            <a:off x="1113233" y="2000249"/>
            <a:ext cx="2500122" cy="2343151"/>
          </a:xfrm>
        </p:spPr>
        <p:txBody>
          <a:bodyPr anchor="t">
            <a:normAutofit/>
          </a:bodyPr>
          <a:lstStyle/>
          <a:p>
            <a:pPr marL="0" indent="0">
              <a:buNone/>
            </a:pPr>
            <a:endParaRPr lang="en-GB" sz="1200" b="1">
              <a:latin typeface="Calibri" panose="020F0502020204030204" pitchFamily="34" charset="0"/>
              <a:ea typeface="Calibri" panose="020F0502020204030204" pitchFamily="34" charset="0"/>
              <a:cs typeface="Calibri" panose="020F0502020204030204" pitchFamily="34" charset="0"/>
            </a:endParaRPr>
          </a:p>
          <a:p>
            <a:pPr marL="0" indent="0">
              <a:buNone/>
            </a:pPr>
            <a:endParaRPr lang="en-GB" sz="1200">
              <a:latin typeface="Calibri" panose="020F0502020204030204" pitchFamily="34" charset="0"/>
              <a:ea typeface="Calibri" panose="020F0502020204030204" pitchFamily="34" charset="0"/>
              <a:cs typeface="Calibri" panose="020F0502020204030204" pitchFamily="34" charset="0"/>
            </a:endParaRPr>
          </a:p>
          <a:p>
            <a:endParaRPr lang="en-GB" sz="1200">
              <a:latin typeface="Calibri" panose="020F0502020204030204" pitchFamily="34" charset="0"/>
              <a:ea typeface="Calibri" panose="020F0502020204030204" pitchFamily="34" charset="0"/>
              <a:cs typeface="Calibri" panose="020F0502020204030204" pitchFamily="34" charset="0"/>
            </a:endParaRPr>
          </a:p>
          <a:p>
            <a:endParaRPr lang="en-GB" sz="1200" b="1">
              <a:latin typeface="Calibri" panose="020F0502020204030204" pitchFamily="34" charset="0"/>
              <a:ea typeface="Calibri" panose="020F0502020204030204" pitchFamily="34" charset="0"/>
              <a:cs typeface="Calibri" panose="020F0502020204030204" pitchFamily="34" charset="0"/>
            </a:endParaRPr>
          </a:p>
          <a:p>
            <a:pPr lvl="1"/>
            <a:endParaRPr lang="en-GB" sz="1200">
              <a:latin typeface="Calibri" panose="020F0502020204030204" pitchFamily="34" charset="0"/>
              <a:ea typeface="Calibri" panose="020F0502020204030204" pitchFamily="34" charset="0"/>
              <a:cs typeface="Calibri" panose="020F0502020204030204" pitchFamily="34" charset="0"/>
            </a:endParaRPr>
          </a:p>
        </p:txBody>
      </p:sp>
      <p:pic>
        <p:nvPicPr>
          <p:cNvPr id="4" name="Picture 3" descr="A door to a server room&#10;&#10;AI-generated content may be incorrect.">
            <a:extLst>
              <a:ext uri="{FF2B5EF4-FFF2-40B4-BE49-F238E27FC236}">
                <a16:creationId xmlns:a16="http://schemas.microsoft.com/office/drawing/2014/main" id="{A96C4AD6-A88B-62FA-F78A-6028C15DF329}"/>
              </a:ext>
            </a:extLst>
          </p:cNvPr>
          <p:cNvPicPr>
            <a:picLocks noChangeAspect="1"/>
          </p:cNvPicPr>
          <p:nvPr/>
        </p:nvPicPr>
        <p:blipFill>
          <a:blip r:embed="rId4"/>
          <a:srcRect t="18137" r="-3" b="27191"/>
          <a:stretch>
            <a:fillRect/>
          </a:stretch>
        </p:blipFill>
        <p:spPr>
          <a:xfrm>
            <a:off x="3946524" y="703256"/>
            <a:ext cx="4680743" cy="3411972"/>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pic>
    </p:spTree>
    <p:extLst>
      <p:ext uri="{BB962C8B-B14F-4D97-AF65-F5344CB8AC3E}">
        <p14:creationId xmlns:p14="http://schemas.microsoft.com/office/powerpoint/2010/main" val="879840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Graph on document with pen">
            <a:extLst>
              <a:ext uri="{FF2B5EF4-FFF2-40B4-BE49-F238E27FC236}">
                <a16:creationId xmlns:a16="http://schemas.microsoft.com/office/drawing/2014/main" id="{5BB0AD4C-665D-70AB-6A37-70E5618D7424}"/>
              </a:ext>
            </a:extLst>
          </p:cNvPr>
          <p:cNvPicPr>
            <a:picLocks noChangeAspect="1"/>
          </p:cNvPicPr>
          <p:nvPr/>
        </p:nvPicPr>
        <p:blipFill>
          <a:blip r:embed="rId2"/>
          <a:srcRect l="31072" r="17351"/>
          <a:stretch/>
        </p:blipFill>
        <p:spPr>
          <a:xfrm>
            <a:off x="5169693" y="10"/>
            <a:ext cx="3974307" cy="51434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sp>
        <p:nvSpPr>
          <p:cNvPr id="3" name="Content Placeholder 2"/>
          <p:cNvSpPr>
            <a:spLocks noGrp="1"/>
          </p:cNvSpPr>
          <p:nvPr>
            <p:ph idx="1"/>
          </p:nvPr>
        </p:nvSpPr>
        <p:spPr>
          <a:xfrm>
            <a:off x="922217" y="760534"/>
            <a:ext cx="3945510" cy="2888274"/>
          </a:xfrm>
        </p:spPr>
        <p:txBody>
          <a:bodyPr>
            <a:noAutofit/>
          </a:bodyPr>
          <a:lstStyle/>
          <a:p>
            <a:pPr marL="0" indent="0" algn="ctr">
              <a:lnSpc>
                <a:spcPct val="90000"/>
              </a:lnSpc>
              <a:buNone/>
            </a:pPr>
            <a:endParaRPr lang="en-GB" sz="1600" b="1" dirty="0">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endParaRPr lang="en-GB" sz="1600" b="1" dirty="0">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endParaRPr lang="en-GB" sz="1600" b="1" dirty="0">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r>
              <a:rPr lang="en-GB" sz="1600" b="1" dirty="0">
                <a:latin typeface="Calibri" panose="020F0502020204030204" pitchFamily="34" charset="0"/>
                <a:ea typeface="Calibri" panose="020F0502020204030204" pitchFamily="34" charset="0"/>
                <a:cs typeface="Calibri" panose="020F0502020204030204" pitchFamily="34" charset="0"/>
              </a:rPr>
              <a:t>Data </a:t>
            </a:r>
            <a:r>
              <a:rPr lang="en-GB" sz="1600" b="1" dirty="0" err="1">
                <a:latin typeface="Calibri" panose="020F0502020204030204" pitchFamily="34" charset="0"/>
                <a:ea typeface="Calibri" panose="020F0502020204030204" pitchFamily="34" charset="0"/>
                <a:cs typeface="Calibri" panose="020F0502020204030204" pitchFamily="34" charset="0"/>
              </a:rPr>
              <a:t>Centers</a:t>
            </a:r>
            <a:endParaRPr lang="en-GB" sz="1600" b="1" dirty="0">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endParaRPr lang="en-GB" sz="1600" b="1" dirty="0">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r>
              <a:rPr lang="en-GB" sz="1200" b="1" dirty="0" err="1">
                <a:latin typeface="Calibri" panose="020F0502020204030204" pitchFamily="34" charset="0"/>
                <a:ea typeface="Calibri" panose="020F0502020204030204" pitchFamily="34" charset="0"/>
                <a:cs typeface="Calibri" panose="020F0502020204030204" pitchFamily="34" charset="0"/>
              </a:rPr>
              <a:t>Prevessin</a:t>
            </a:r>
            <a:r>
              <a:rPr lang="en-GB" sz="1200" b="1" dirty="0">
                <a:latin typeface="Calibri" panose="020F0502020204030204" pitchFamily="34" charset="0"/>
                <a:ea typeface="Calibri" panose="020F0502020204030204" pitchFamily="34" charset="0"/>
                <a:cs typeface="Calibri" panose="020F0502020204030204" pitchFamily="34" charset="0"/>
              </a:rPr>
              <a:t> Data </a:t>
            </a:r>
            <a:r>
              <a:rPr lang="en-GB" sz="1200" b="1" dirty="0" err="1">
                <a:latin typeface="Calibri" panose="020F0502020204030204" pitchFamily="34" charset="0"/>
                <a:ea typeface="Calibri" panose="020F0502020204030204" pitchFamily="34" charset="0"/>
                <a:cs typeface="Calibri" panose="020F0502020204030204" pitchFamily="34" charset="0"/>
              </a:rPr>
              <a:t>Center</a:t>
            </a:r>
            <a:r>
              <a:rPr lang="en-GB" sz="1200" b="1" dirty="0">
                <a:latin typeface="Calibri" panose="020F0502020204030204" pitchFamily="34" charset="0"/>
                <a:ea typeface="Calibri" panose="020F0502020204030204" pitchFamily="34" charset="0"/>
                <a:cs typeface="Calibri" panose="020F0502020204030204" pitchFamily="34" charset="0"/>
              </a:rPr>
              <a:t> (France)</a:t>
            </a:r>
          </a:p>
          <a:p>
            <a:pPr algn="ctr">
              <a:lnSpc>
                <a:spcPct val="90000"/>
              </a:lnSpc>
            </a:pPr>
            <a:r>
              <a:rPr lang="el-GR" sz="1200" dirty="0">
                <a:latin typeface="Calibri" panose="020F0502020204030204" pitchFamily="34" charset="0"/>
                <a:ea typeface="Calibri" panose="020F0502020204030204" pitchFamily="34" charset="0"/>
                <a:cs typeface="Calibri" panose="020F0502020204030204" pitchFamily="34" charset="0"/>
              </a:rPr>
              <a:t>Εγκαινιάστηκε το Φεβρουάριο του 2024</a:t>
            </a:r>
          </a:p>
          <a:p>
            <a:pPr algn="ctr">
              <a:lnSpc>
                <a:spcPct val="90000"/>
              </a:lnSpc>
            </a:pPr>
            <a:r>
              <a:rPr lang="el-GR" sz="1200" dirty="0">
                <a:latin typeface="Calibri" panose="020F0502020204030204" pitchFamily="34" charset="0"/>
                <a:ea typeface="Calibri" panose="020F0502020204030204" pitchFamily="34" charset="0"/>
                <a:cs typeface="Calibri" panose="020F0502020204030204" pitchFamily="34" charset="0"/>
              </a:rPr>
              <a:t>Ανάπτυξη δεδομένων </a:t>
            </a:r>
            <a:r>
              <a:rPr lang="en-GB" sz="1200" dirty="0">
                <a:latin typeface="Calibri" panose="020F0502020204030204" pitchFamily="34" charset="0"/>
                <a:ea typeface="Calibri" panose="020F0502020204030204" pitchFamily="34" charset="0"/>
                <a:cs typeface="Calibri" panose="020F0502020204030204" pitchFamily="34" charset="0"/>
              </a:rPr>
              <a:t>(45 petabytes </a:t>
            </a:r>
            <a:r>
              <a:rPr lang="el-GR" sz="1200" dirty="0">
                <a:latin typeface="Calibri" panose="020F0502020204030204" pitchFamily="34" charset="0"/>
                <a:ea typeface="Calibri" panose="020F0502020204030204" pitchFamily="34" charset="0"/>
                <a:cs typeface="Calibri" panose="020F0502020204030204" pitchFamily="34" charset="0"/>
              </a:rPr>
              <a:t>ανά εβδομάδα</a:t>
            </a:r>
            <a:r>
              <a:rPr lang="en-GB" sz="1200" dirty="0">
                <a:latin typeface="Calibri" panose="020F0502020204030204" pitchFamily="34" charset="0"/>
                <a:ea typeface="Calibri" panose="020F0502020204030204" pitchFamily="34" charset="0"/>
                <a:cs typeface="Calibri" panose="020F0502020204030204" pitchFamily="34" charset="0"/>
              </a:rPr>
              <a:t>)</a:t>
            </a:r>
          </a:p>
          <a:p>
            <a:pPr algn="ctr">
              <a:lnSpc>
                <a:spcPct val="90000"/>
              </a:lnSpc>
            </a:pPr>
            <a:r>
              <a:rPr lang="en-GB" sz="1200" dirty="0">
                <a:latin typeface="Calibri" panose="020F0502020204030204" pitchFamily="34" charset="0"/>
                <a:ea typeface="Calibri" panose="020F0502020204030204" pitchFamily="34" charset="0"/>
                <a:cs typeface="Calibri" panose="020F0502020204030204" pitchFamily="34" charset="0"/>
              </a:rPr>
              <a:t>6000 </a:t>
            </a:r>
            <a:r>
              <a:rPr lang="el-GR" sz="1200" dirty="0">
                <a:latin typeface="Calibri" panose="020F0502020204030204" pitchFamily="34" charset="0"/>
                <a:ea typeface="Calibri" panose="020F0502020204030204" pitchFamily="34" charset="0"/>
                <a:cs typeface="Calibri" panose="020F0502020204030204" pitchFamily="34" charset="0"/>
              </a:rPr>
              <a:t>τετραγωνικά μέτρα </a:t>
            </a:r>
            <a:r>
              <a:rPr lang="en-GB" sz="1200" dirty="0">
                <a:latin typeface="Calibri" panose="020F0502020204030204" pitchFamily="34" charset="0"/>
                <a:ea typeface="Calibri" panose="020F0502020204030204" pitchFamily="34" charset="0"/>
                <a:cs typeface="Calibri" panose="020F0502020204030204" pitchFamily="34" charset="0"/>
              </a:rPr>
              <a:t>– 6 </a:t>
            </a:r>
            <a:r>
              <a:rPr lang="el-GR" sz="1200" dirty="0">
                <a:latin typeface="Calibri" panose="020F0502020204030204" pitchFamily="34" charset="0"/>
                <a:ea typeface="Calibri" panose="020F0502020204030204" pitchFamily="34" charset="0"/>
                <a:cs typeface="Calibri" panose="020F0502020204030204" pitchFamily="34" charset="0"/>
              </a:rPr>
              <a:t>δωμάτια για εξοπλισμό πληροφορικής</a:t>
            </a:r>
          </a:p>
          <a:p>
            <a:pPr algn="ctr">
              <a:lnSpc>
                <a:spcPct val="90000"/>
              </a:lnSpc>
            </a:pPr>
            <a:r>
              <a:rPr lang="el-GR" sz="1200" dirty="0">
                <a:latin typeface="Calibri" panose="020F0502020204030204" pitchFamily="34" charset="0"/>
                <a:ea typeface="Calibri" panose="020F0502020204030204" pitchFamily="34" charset="0"/>
                <a:cs typeface="Calibri" panose="020F0502020204030204" pitchFamily="34" charset="0"/>
              </a:rPr>
              <a:t>Ενεργειακά αποδοτική δομή</a:t>
            </a:r>
          </a:p>
          <a:p>
            <a:pPr lvl="1" algn="ctr">
              <a:lnSpc>
                <a:spcPct val="90000"/>
              </a:lnSpc>
            </a:pPr>
            <a:r>
              <a:rPr lang="el-GR" sz="1200" dirty="0"/>
              <a:t>Σύστημα ανακύκλωσης νερού</a:t>
            </a:r>
            <a:endParaRPr lang="en-GB" sz="1200" dirty="0">
              <a:latin typeface="Calibri" panose="020F0502020204030204" pitchFamily="34" charset="0"/>
              <a:ea typeface="Calibri" panose="020F0502020204030204" pitchFamily="34" charset="0"/>
              <a:cs typeface="Calibri" panose="020F0502020204030204" pitchFamily="34" charset="0"/>
            </a:endParaRPr>
          </a:p>
          <a:p>
            <a:pPr algn="ctr">
              <a:lnSpc>
                <a:spcPct val="90000"/>
              </a:lnSpc>
            </a:pPr>
            <a:endParaRPr lang="en-GB" sz="1100" dirty="0">
              <a:latin typeface="Calibri" panose="020F0502020204030204" pitchFamily="34" charset="0"/>
              <a:ea typeface="Calibri" panose="020F0502020204030204" pitchFamily="34" charset="0"/>
              <a:cs typeface="Calibri" panose="020F0502020204030204" pitchFamily="34" charset="0"/>
            </a:endParaRPr>
          </a:p>
          <a:p>
            <a:pPr algn="ctr">
              <a:lnSpc>
                <a:spcPct val="90000"/>
              </a:lnSpc>
            </a:pPr>
            <a:endParaRPr lang="en-GB" sz="1100" b="1"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endParaRPr lang="en-GB" sz="105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044443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Graph on document with pen">
            <a:extLst>
              <a:ext uri="{FF2B5EF4-FFF2-40B4-BE49-F238E27FC236}">
                <a16:creationId xmlns:a16="http://schemas.microsoft.com/office/drawing/2014/main" id="{5BB0AD4C-665D-70AB-6A37-70E5618D7424}"/>
              </a:ext>
            </a:extLst>
          </p:cNvPr>
          <p:cNvPicPr>
            <a:picLocks noChangeAspect="1"/>
          </p:cNvPicPr>
          <p:nvPr/>
        </p:nvPicPr>
        <p:blipFill>
          <a:blip r:embed="rId2"/>
          <a:srcRect l="31072" r="17351"/>
          <a:stretch/>
        </p:blipFill>
        <p:spPr>
          <a:xfrm>
            <a:off x="5169693" y="10"/>
            <a:ext cx="3974307" cy="51434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sp>
        <p:nvSpPr>
          <p:cNvPr id="3" name="Content Placeholder 2"/>
          <p:cNvSpPr>
            <a:spLocks noGrp="1"/>
          </p:cNvSpPr>
          <p:nvPr>
            <p:ph idx="1"/>
          </p:nvPr>
        </p:nvSpPr>
        <p:spPr>
          <a:xfrm>
            <a:off x="922217" y="1244111"/>
            <a:ext cx="3945510" cy="2343151"/>
          </a:xfrm>
        </p:spPr>
        <p:txBody>
          <a:bodyPr>
            <a:noAutofit/>
          </a:bodyPr>
          <a:lstStyle/>
          <a:p>
            <a:pPr marL="0" indent="0" algn="ctr">
              <a:lnSpc>
                <a:spcPct val="90000"/>
              </a:lnSpc>
              <a:buNone/>
            </a:pPr>
            <a:r>
              <a:rPr lang="el-GR" sz="1400" b="1" dirty="0">
                <a:latin typeface="Calibri" panose="020F0502020204030204" pitchFamily="34" charset="0"/>
                <a:ea typeface="Calibri" panose="020F0502020204030204" pitchFamily="34" charset="0"/>
                <a:cs typeface="Calibri" panose="020F0502020204030204" pitchFamily="34" charset="0"/>
              </a:rPr>
              <a:t>Κύρια Συστατικά του </a:t>
            </a:r>
            <a:r>
              <a:rPr lang="en-GB" sz="1400" b="1" dirty="0">
                <a:latin typeface="Calibri" panose="020F0502020204030204" pitchFamily="34" charset="0"/>
                <a:ea typeface="Calibri" panose="020F0502020204030204" pitchFamily="34" charset="0"/>
                <a:cs typeface="Calibri" panose="020F0502020204030204" pitchFamily="34" charset="0"/>
              </a:rPr>
              <a:t>Computing @CERN</a:t>
            </a:r>
          </a:p>
          <a:p>
            <a:pPr marL="0" indent="0">
              <a:lnSpc>
                <a:spcPct val="90000"/>
              </a:lnSpc>
              <a:buNone/>
            </a:pPr>
            <a:endParaRPr lang="en-GB" sz="1050" b="1"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Data Centers</a:t>
            </a:r>
            <a:r>
              <a:rPr lang="el-GR" altLang="en-US" sz="1200" dirty="0">
                <a:latin typeface="Calibri" panose="020F0502020204030204" pitchFamily="34" charset="0"/>
                <a:ea typeface="Calibri" panose="020F0502020204030204" pitchFamily="34" charset="0"/>
                <a:cs typeface="Calibri" panose="020F0502020204030204" pitchFamily="34" charset="0"/>
              </a:rPr>
              <a:t> (Κέντρα Δεδομένων)</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CERN </a:t>
            </a:r>
            <a:r>
              <a:rPr lang="en-US" altLang="en-US" sz="1200" dirty="0" err="1">
                <a:latin typeface="Calibri" panose="020F0502020204030204" pitchFamily="34" charset="0"/>
                <a:ea typeface="Calibri" panose="020F0502020204030204" pitchFamily="34" charset="0"/>
                <a:cs typeface="Calibri" panose="020F0502020204030204" pitchFamily="34" charset="0"/>
              </a:rPr>
              <a:t>Ope</a:t>
            </a:r>
            <a:r>
              <a:rPr kumimoji="0" lang="en-US" altLang="en-US"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nstack</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Private Cloud</a:t>
            </a:r>
          </a:p>
          <a:p>
            <a:pPr marL="342900" lvl="1" indent="0">
              <a:lnSpc>
                <a:spcPct val="90000"/>
              </a:lnSpc>
              <a:buNone/>
            </a:pPr>
            <a:endParaRPr lang="en-GB" sz="105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606210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2CB8B7AB-81FB-067C-EE83-9DE7A2CB3CDA}"/>
              </a:ext>
            </a:extLst>
          </p:cNvPr>
          <p:cNvPicPr>
            <a:picLocks noChangeAspect="1"/>
          </p:cNvPicPr>
          <p:nvPr/>
        </p:nvPicPr>
        <p:blipFill>
          <a:blip r:embed="rId2"/>
          <a:srcRect l="19249" r="52379"/>
          <a:stretch/>
        </p:blipFill>
        <p:spPr>
          <a:xfrm>
            <a:off x="20" y="10"/>
            <a:ext cx="2594352" cy="5143490"/>
          </a:xfrm>
          <a:custGeom>
            <a:avLst/>
            <a:gdLst/>
            <a:ahLst/>
            <a:cxnLst/>
            <a:rect l="l" t="t" r="r" b="b"/>
            <a:pathLst>
              <a:path w="3458633" h="6858000">
                <a:moveTo>
                  <a:pt x="0" y="0"/>
                </a:moveTo>
                <a:lnTo>
                  <a:pt x="3174999" y="0"/>
                </a:lnTo>
                <a:lnTo>
                  <a:pt x="2294466" y="5223932"/>
                </a:lnTo>
                <a:lnTo>
                  <a:pt x="3458633" y="6853767"/>
                </a:lnTo>
                <a:lnTo>
                  <a:pt x="0" y="6858000"/>
                </a:lnTo>
                <a:lnTo>
                  <a:pt x="0" y="0"/>
                </a:lnTo>
                <a:close/>
              </a:path>
            </a:pathLst>
          </a:custGeom>
          <a:ln w="38100">
            <a:noFill/>
          </a:ln>
          <a:effectLst/>
        </p:spPr>
      </p:pic>
      <p:sp>
        <p:nvSpPr>
          <p:cNvPr id="3" name="Content Placeholder 2"/>
          <p:cNvSpPr>
            <a:spLocks noGrp="1"/>
          </p:cNvSpPr>
          <p:nvPr>
            <p:ph idx="1"/>
          </p:nvPr>
        </p:nvSpPr>
        <p:spPr>
          <a:xfrm>
            <a:off x="2868111" y="888747"/>
            <a:ext cx="5744367" cy="3459195"/>
          </a:xfrm>
        </p:spPr>
        <p:txBody>
          <a:bodyPr>
            <a:normAutofit/>
          </a:bodyPr>
          <a:lstStyle/>
          <a:p>
            <a:pPr marL="0" indent="0" algn="ctr">
              <a:lnSpc>
                <a:spcPct val="90000"/>
              </a:lnSpc>
              <a:buNone/>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r>
              <a:rPr lang="en-US" sz="1600" b="1" dirty="0"/>
              <a:t>CERN OpenStack Private Cloud</a:t>
            </a:r>
          </a:p>
          <a:p>
            <a:pPr algn="ctr">
              <a:lnSpc>
                <a:spcPct val="90000"/>
              </a:lnSpc>
            </a:pPr>
            <a:endParaRPr lang="en-US" altLang="en-US" sz="1100" dirty="0">
              <a:latin typeface="Calibri" panose="020F0502020204030204" pitchFamily="34" charset="0"/>
              <a:ea typeface="Calibri" panose="020F0502020204030204" pitchFamily="34" charset="0"/>
              <a:cs typeface="Calibri" panose="020F0502020204030204" pitchFamily="34" charset="0"/>
            </a:endParaRPr>
          </a:p>
          <a:p>
            <a:pPr algn="ctr">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Ξεκίνησε η διερεύνηση το </a:t>
            </a:r>
            <a:r>
              <a:rPr lang="en-US" altLang="en-US" sz="1200" dirty="0">
                <a:latin typeface="Calibri" panose="020F0502020204030204" pitchFamily="34" charset="0"/>
                <a:ea typeface="Calibri" panose="020F0502020204030204" pitchFamily="34" charset="0"/>
                <a:cs typeface="Calibri" panose="020F0502020204030204" pitchFamily="34" charset="0"/>
              </a:rPr>
              <a:t>2009</a:t>
            </a:r>
          </a:p>
          <a:p>
            <a:pPr algn="ctr">
              <a:lnSpc>
                <a:spcPct val="90000"/>
              </a:lnSpc>
            </a:pPr>
            <a:r>
              <a:rPr kumimoji="0" lang="el-GR"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Άρχισε τη χρήση της Εικονικοποίησης (</a:t>
            </a: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Virtualization</a:t>
            </a:r>
            <a:r>
              <a:rPr kumimoji="0" lang="el-GR"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kumimoji="0" lang="el-GR"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το</a:t>
            </a: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2013</a:t>
            </a:r>
          </a:p>
          <a:p>
            <a:pPr algn="ctr">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Ιδιωτικό</a:t>
            </a:r>
            <a:r>
              <a:rPr lang="en-US" altLang="en-US" sz="1200" dirty="0">
                <a:latin typeface="Calibri" panose="020F0502020204030204" pitchFamily="34" charset="0"/>
                <a:ea typeface="Calibri" panose="020F0502020204030204" pitchFamily="34" charset="0"/>
                <a:cs typeface="Calibri" panose="020F0502020204030204" pitchFamily="34" charset="0"/>
              </a:rPr>
              <a:t>: </a:t>
            </a:r>
            <a:r>
              <a:rPr lang="el-GR" altLang="en-US" sz="1200" dirty="0">
                <a:latin typeface="Calibri" panose="020F0502020204030204" pitchFamily="34" charset="0"/>
                <a:ea typeface="Calibri" panose="020F0502020204030204" pitchFamily="34" charset="0"/>
                <a:cs typeface="Calibri" panose="020F0502020204030204" pitchFamily="34" charset="0"/>
              </a:rPr>
              <a:t> αποκλειστική χρήση, ελεγχόμενο περιβάλλον, προσαρμογές ασφαλείας</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defTabSz="914400" eaLnBrk="0" fontAlgn="base" hangingPunct="0">
              <a:spcBef>
                <a:spcPct val="0"/>
              </a:spcBef>
              <a:spcAft>
                <a:spcPct val="0"/>
              </a:spcAft>
              <a:buSzTx/>
            </a:pPr>
            <a:endParaRPr kumimoji="0" lang="en-US" altLang="en-US" sz="105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192986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2CB8B7AB-81FB-067C-EE83-9DE7A2CB3CDA}"/>
              </a:ext>
            </a:extLst>
          </p:cNvPr>
          <p:cNvPicPr>
            <a:picLocks noChangeAspect="1"/>
          </p:cNvPicPr>
          <p:nvPr/>
        </p:nvPicPr>
        <p:blipFill>
          <a:blip r:embed="rId3"/>
          <a:srcRect l="19249" r="52379"/>
          <a:stretch/>
        </p:blipFill>
        <p:spPr>
          <a:xfrm>
            <a:off x="20" y="10"/>
            <a:ext cx="2594352" cy="5143490"/>
          </a:xfrm>
          <a:custGeom>
            <a:avLst/>
            <a:gdLst/>
            <a:ahLst/>
            <a:cxnLst/>
            <a:rect l="l" t="t" r="r" b="b"/>
            <a:pathLst>
              <a:path w="3458633" h="6858000">
                <a:moveTo>
                  <a:pt x="0" y="0"/>
                </a:moveTo>
                <a:lnTo>
                  <a:pt x="3174999" y="0"/>
                </a:lnTo>
                <a:lnTo>
                  <a:pt x="2294466" y="5223932"/>
                </a:lnTo>
                <a:lnTo>
                  <a:pt x="3458633" y="6853767"/>
                </a:lnTo>
                <a:lnTo>
                  <a:pt x="0" y="6858000"/>
                </a:lnTo>
                <a:lnTo>
                  <a:pt x="0" y="0"/>
                </a:lnTo>
                <a:close/>
              </a:path>
            </a:pathLst>
          </a:custGeom>
          <a:ln w="38100">
            <a:noFill/>
          </a:ln>
          <a:effectLst/>
        </p:spPr>
      </p:pic>
      <p:pic>
        <p:nvPicPr>
          <p:cNvPr id="4" name="Picture 3" descr="A screenshot of a computer&#10;&#10;Description automatically generated">
            <a:extLst>
              <a:ext uri="{FF2B5EF4-FFF2-40B4-BE49-F238E27FC236}">
                <a16:creationId xmlns:a16="http://schemas.microsoft.com/office/drawing/2014/main" id="{377BDAB5-2307-13EC-E4AF-9C3815717B03}"/>
              </a:ext>
            </a:extLst>
          </p:cNvPr>
          <p:cNvPicPr>
            <a:picLocks noChangeAspect="1"/>
          </p:cNvPicPr>
          <p:nvPr/>
        </p:nvPicPr>
        <p:blipFill>
          <a:blip r:embed="rId4"/>
          <a:stretch>
            <a:fillRect/>
          </a:stretch>
        </p:blipFill>
        <p:spPr>
          <a:xfrm>
            <a:off x="2994958" y="64286"/>
            <a:ext cx="5428073" cy="3672445"/>
          </a:xfrm>
          <a:prstGeom prst="rect">
            <a:avLst/>
          </a:prstGeom>
        </p:spPr>
      </p:pic>
      <p:sp>
        <p:nvSpPr>
          <p:cNvPr id="5" name="TextBox 4">
            <a:extLst>
              <a:ext uri="{FF2B5EF4-FFF2-40B4-BE49-F238E27FC236}">
                <a16:creationId xmlns:a16="http://schemas.microsoft.com/office/drawing/2014/main" id="{5376AF59-D766-6284-3D14-82CBEFEFCF9A}"/>
              </a:ext>
            </a:extLst>
          </p:cNvPr>
          <p:cNvSpPr txBox="1"/>
          <p:nvPr/>
        </p:nvSpPr>
        <p:spPr>
          <a:xfrm>
            <a:off x="3930162" y="3758505"/>
            <a:ext cx="3815861" cy="1384995"/>
          </a:xfrm>
          <a:prstGeom prst="rect">
            <a:avLst/>
          </a:prstGeom>
          <a:noFill/>
        </p:spPr>
        <p:txBody>
          <a:bodyPr wrap="square" rtlCol="0">
            <a:spAutoFit/>
          </a:bodyPr>
          <a:lstStyle/>
          <a:p>
            <a:pPr marL="228600" indent="-228600">
              <a:buAutoNum type="arabicPeriod"/>
            </a:pPr>
            <a:r>
              <a:rPr lang="en-US" sz="1050" b="1" dirty="0">
                <a:latin typeface="Calibri" panose="020F0502020204030204" pitchFamily="34" charset="0"/>
                <a:ea typeface="Calibri" panose="020F0502020204030204" pitchFamily="34" charset="0"/>
                <a:cs typeface="Calibri" panose="020F0502020204030204" pitchFamily="34" charset="0"/>
              </a:rPr>
              <a:t>Physical HW</a:t>
            </a:r>
            <a:r>
              <a:rPr lang="en-US" sz="1050" dirty="0">
                <a:latin typeface="Calibri" panose="020F0502020204030204" pitchFamily="34" charset="0"/>
                <a:ea typeface="Calibri" panose="020F0502020204030204" pitchFamily="34" charset="0"/>
                <a:cs typeface="Calibri" panose="020F0502020204030204" pitchFamily="34" charset="0"/>
              </a:rPr>
              <a:t>: </a:t>
            </a:r>
            <a:r>
              <a:rPr lang="el-GR" sz="1050" dirty="0">
                <a:latin typeface="Calibri" panose="020F0502020204030204" pitchFamily="34" charset="0"/>
                <a:ea typeface="Calibri" panose="020F0502020204030204" pitchFamily="34" charset="0"/>
                <a:cs typeface="Calibri" panose="020F0502020204030204" pitchFamily="34" charset="0"/>
              </a:rPr>
              <a:t>στοιχεία όπως CPU, η μνήμη, η αποθήκευση και το δίκτυο</a:t>
            </a:r>
          </a:p>
          <a:p>
            <a:pPr marL="228600" indent="-228600">
              <a:buAutoNum type="arabicPeriod"/>
            </a:pPr>
            <a:r>
              <a:rPr lang="en-GB" sz="1050" b="1" dirty="0">
                <a:latin typeface="Calibri" panose="020F0502020204030204" pitchFamily="34" charset="0"/>
                <a:ea typeface="Calibri" panose="020F0502020204030204" pitchFamily="34" charset="0"/>
                <a:cs typeface="Calibri" panose="020F0502020204030204" pitchFamily="34" charset="0"/>
              </a:rPr>
              <a:t>Hypervisor: </a:t>
            </a:r>
            <a:r>
              <a:rPr lang="el-GR" sz="1050" dirty="0">
                <a:latin typeface="Calibri" panose="020F0502020204030204" pitchFamily="34" charset="0"/>
                <a:ea typeface="Calibri" panose="020F0502020204030204" pitchFamily="34" charset="0"/>
                <a:cs typeface="Calibri" panose="020F0502020204030204" pitchFamily="34" charset="0"/>
              </a:rPr>
              <a:t> Το επίπεδο λογισμικού που διαχειρίζεται και κατανέμει πόρους από τ</a:t>
            </a:r>
            <a:r>
              <a:rPr lang="en-US" sz="1050" dirty="0">
                <a:latin typeface="Calibri" panose="020F0502020204030204" pitchFamily="34" charset="0"/>
                <a:ea typeface="Calibri" panose="020F0502020204030204" pitchFamily="34" charset="0"/>
                <a:cs typeface="Calibri" panose="020F0502020204030204" pitchFamily="34" charset="0"/>
              </a:rPr>
              <a:t>o </a:t>
            </a:r>
            <a:r>
              <a:rPr lang="el-GR" sz="1050" dirty="0">
                <a:latin typeface="Calibri" panose="020F0502020204030204" pitchFamily="34" charset="0"/>
                <a:ea typeface="Calibri" panose="020F0502020204030204" pitchFamily="34" charset="0"/>
                <a:cs typeface="Calibri" panose="020F0502020204030204" pitchFamily="34" charset="0"/>
              </a:rPr>
              <a:t>υπολογιστικό υλικό προς τις Εικονικές Μηχανές (VMs).</a:t>
            </a:r>
          </a:p>
          <a:p>
            <a:pPr marL="228600" indent="-228600">
              <a:buAutoNum type="arabicPeriod"/>
            </a:pPr>
            <a:r>
              <a:rPr lang="en-GB" sz="1050" b="1" dirty="0">
                <a:latin typeface="Calibri" panose="020F0502020204030204" pitchFamily="34" charset="0"/>
                <a:ea typeface="Calibri" panose="020F0502020204030204" pitchFamily="34" charset="0"/>
                <a:cs typeface="Calibri" panose="020F0502020204030204" pitchFamily="34" charset="0"/>
              </a:rPr>
              <a:t>VMs</a:t>
            </a:r>
            <a:r>
              <a:rPr lang="en-GB" sz="1050" dirty="0">
                <a:latin typeface="Calibri" panose="020F0502020204030204" pitchFamily="34" charset="0"/>
                <a:ea typeface="Calibri" panose="020F0502020204030204" pitchFamily="34" charset="0"/>
                <a:cs typeface="Calibri" panose="020F0502020204030204" pitchFamily="34" charset="0"/>
              </a:rPr>
              <a:t>: </a:t>
            </a:r>
            <a:r>
              <a:rPr lang="el-GR" sz="1050" dirty="0">
                <a:latin typeface="Calibri" panose="020F0502020204030204" pitchFamily="34" charset="0"/>
                <a:ea typeface="Calibri" panose="020F0502020204030204" pitchFamily="34" charset="0"/>
                <a:cs typeface="Calibri" panose="020F0502020204030204" pitchFamily="34" charset="0"/>
              </a:rPr>
              <a:t>Κάθε Εικονική Μηχανή εκτελεί το δικό της λειτουργικό σύστημα και εφαρμογές, απομονωμένα από άλλες Εικονικές Μηχανές.</a:t>
            </a:r>
            <a:endParaRPr lang="en-GB" sz="105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974496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2CB8B7AB-81FB-067C-EE83-9DE7A2CB3CDA}"/>
              </a:ext>
            </a:extLst>
          </p:cNvPr>
          <p:cNvPicPr>
            <a:picLocks noChangeAspect="1"/>
          </p:cNvPicPr>
          <p:nvPr/>
        </p:nvPicPr>
        <p:blipFill>
          <a:blip r:embed="rId2"/>
          <a:srcRect l="19249" r="52379"/>
          <a:stretch/>
        </p:blipFill>
        <p:spPr>
          <a:xfrm>
            <a:off x="20" y="10"/>
            <a:ext cx="2594352" cy="5143490"/>
          </a:xfrm>
          <a:custGeom>
            <a:avLst/>
            <a:gdLst/>
            <a:ahLst/>
            <a:cxnLst/>
            <a:rect l="l" t="t" r="r" b="b"/>
            <a:pathLst>
              <a:path w="3458633" h="6858000">
                <a:moveTo>
                  <a:pt x="0" y="0"/>
                </a:moveTo>
                <a:lnTo>
                  <a:pt x="3174999" y="0"/>
                </a:lnTo>
                <a:lnTo>
                  <a:pt x="2294466" y="5223932"/>
                </a:lnTo>
                <a:lnTo>
                  <a:pt x="3458633" y="6853767"/>
                </a:lnTo>
                <a:lnTo>
                  <a:pt x="0" y="6858000"/>
                </a:lnTo>
                <a:lnTo>
                  <a:pt x="0" y="0"/>
                </a:lnTo>
                <a:close/>
              </a:path>
            </a:pathLst>
          </a:custGeom>
          <a:ln w="38100">
            <a:noFill/>
          </a:ln>
          <a:effectLst/>
        </p:spPr>
      </p:pic>
      <p:sp>
        <p:nvSpPr>
          <p:cNvPr id="3" name="Content Placeholder 2"/>
          <p:cNvSpPr>
            <a:spLocks noGrp="1"/>
          </p:cNvSpPr>
          <p:nvPr>
            <p:ph idx="1"/>
          </p:nvPr>
        </p:nvSpPr>
        <p:spPr>
          <a:xfrm>
            <a:off x="2868111" y="888747"/>
            <a:ext cx="5744367" cy="3459195"/>
          </a:xfrm>
        </p:spPr>
        <p:txBody>
          <a:bodyPr>
            <a:normAutofit/>
          </a:bodyPr>
          <a:lstStyle/>
          <a:p>
            <a:pPr marL="0" indent="0" algn="ctr">
              <a:lnSpc>
                <a:spcPct val="90000"/>
              </a:lnSpc>
              <a:buNone/>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r>
              <a:rPr lang="el-GR" sz="1600" b="1" dirty="0"/>
              <a:t>Γιατί</a:t>
            </a:r>
            <a:r>
              <a:rPr lang="en-US" sz="1600" b="1" dirty="0"/>
              <a:t> </a:t>
            </a:r>
            <a:r>
              <a:rPr lang="el-GR" sz="1600" b="1" dirty="0"/>
              <a:t>Εικονικές Μηχανές</a:t>
            </a:r>
            <a:r>
              <a:rPr lang="en-US" sz="1600" b="1" dirty="0"/>
              <a:t>?</a:t>
            </a:r>
            <a:endParaRPr lang="el-GR" sz="1600" b="1" dirty="0"/>
          </a:p>
          <a:p>
            <a:pPr marL="0" indent="0" algn="ctr">
              <a:lnSpc>
                <a:spcPct val="90000"/>
              </a:lnSpc>
              <a:buNone/>
            </a:pPr>
            <a:endParaRPr lang="en-US" sz="1600" b="1" dirty="0"/>
          </a:p>
          <a:p>
            <a:pPr algn="ctr">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Αποτελεσματικότητα Κόστους</a:t>
            </a:r>
          </a:p>
          <a:p>
            <a:pPr algn="ctr">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Καλύτερη Χρησιμοποίηση Πόρων</a:t>
            </a:r>
          </a:p>
          <a:p>
            <a:pPr algn="ctr">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Εύκολη δημιουργία/διαγραφή τους χωρίς ανθρώπινη παρέμβαση</a:t>
            </a:r>
          </a:p>
          <a:p>
            <a:pPr algn="ctr">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Εύκολες μεταφορές/αναβαθμίσεις</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algn="ctr">
              <a:lnSpc>
                <a:spcPct val="90000"/>
              </a:lnSpc>
            </a:pPr>
            <a:r>
              <a:rPr lang="el-GR" altLang="en-US" sz="1200" b="1" dirty="0">
                <a:latin typeface="Calibri" panose="020F0502020204030204" pitchFamily="34" charset="0"/>
                <a:ea typeface="Calibri" panose="020F0502020204030204" pitchFamily="34" charset="0"/>
                <a:cs typeface="Calibri" panose="020F0502020204030204" pitchFamily="34" charset="0"/>
              </a:rPr>
              <a:t>Παράδειγμα</a:t>
            </a:r>
            <a:r>
              <a:rPr lang="en-US" altLang="en-US" sz="1200" dirty="0">
                <a:latin typeface="Calibri" panose="020F0502020204030204" pitchFamily="34" charset="0"/>
                <a:ea typeface="Calibri" panose="020F0502020204030204" pitchFamily="34" charset="0"/>
                <a:cs typeface="Calibri" panose="020F0502020204030204" pitchFamily="34" charset="0"/>
              </a:rPr>
              <a:t>: Batch Service (</a:t>
            </a:r>
            <a:r>
              <a:rPr lang="en-US" altLang="en-US" sz="1200" dirty="0" err="1">
                <a:latin typeface="Calibri" panose="020F0502020204030204" pitchFamily="34" charset="0"/>
                <a:ea typeface="Calibri" panose="020F0502020204030204" pitchFamily="34" charset="0"/>
                <a:cs typeface="Calibri" panose="020F0502020204030204" pitchFamily="34" charset="0"/>
              </a:rPr>
              <a:t>HTCondor</a:t>
            </a:r>
            <a:r>
              <a:rPr lang="en-US" altLang="en-US" sz="1200" dirty="0">
                <a:latin typeface="Calibri" panose="020F0502020204030204" pitchFamily="34" charset="0"/>
                <a:ea typeface="Calibri" panose="020F0502020204030204" pitchFamily="34" charset="0"/>
                <a:cs typeface="Calibri" panose="020F0502020204030204" pitchFamily="34" charset="0"/>
              </a:rPr>
              <a:t>) -&gt; </a:t>
            </a:r>
            <a:r>
              <a:rPr lang="el-GR" altLang="en-US" sz="1200" dirty="0">
                <a:latin typeface="Calibri" panose="020F0502020204030204" pitchFamily="34" charset="0"/>
                <a:ea typeface="Calibri" panose="020F0502020204030204" pitchFamily="34" charset="0"/>
                <a:cs typeface="Calibri" panose="020F0502020204030204" pitchFamily="34" charset="0"/>
              </a:rPr>
              <a:t>Μεγάλος καταναλωτής πόρων στο</a:t>
            </a:r>
            <a:r>
              <a:rPr lang="en-US" altLang="en-US" sz="1200" dirty="0">
                <a:latin typeface="Calibri" panose="020F0502020204030204" pitchFamily="34" charset="0"/>
                <a:ea typeface="Calibri" panose="020F0502020204030204" pitchFamily="34" charset="0"/>
                <a:cs typeface="Calibri" panose="020F0502020204030204" pitchFamily="34" charset="0"/>
              </a:rPr>
              <a:t> </a:t>
            </a:r>
            <a:r>
              <a:rPr lang="el-GR" altLang="en-US" sz="1200" dirty="0">
                <a:latin typeface="Calibri" panose="020F0502020204030204" pitchFamily="34" charset="0"/>
                <a:ea typeface="Calibri" panose="020F0502020204030204" pitchFamily="34" charset="0"/>
                <a:cs typeface="Calibri" panose="020F0502020204030204" pitchFamily="34" charset="0"/>
              </a:rPr>
              <a:t>ΙΤ</a:t>
            </a:r>
            <a:endPar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endParaRPr lang="en-US" altLang="en-US" sz="1100" dirty="0">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endParaRPr kumimoji="0" lang="en-US" altLang="en-US" sz="11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defTabSz="914400" eaLnBrk="0" fontAlgn="base" hangingPunct="0">
              <a:spcBef>
                <a:spcPct val="0"/>
              </a:spcBef>
              <a:spcAft>
                <a:spcPct val="0"/>
              </a:spcAft>
              <a:buSzTx/>
            </a:pPr>
            <a:endParaRPr kumimoji="0" lang="en-US" altLang="en-US" sz="105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273776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2CB8B7AB-81FB-067C-EE83-9DE7A2CB3CDA}"/>
              </a:ext>
            </a:extLst>
          </p:cNvPr>
          <p:cNvPicPr>
            <a:picLocks noChangeAspect="1"/>
          </p:cNvPicPr>
          <p:nvPr/>
        </p:nvPicPr>
        <p:blipFill>
          <a:blip r:embed="rId3"/>
          <a:srcRect l="19249" r="52379"/>
          <a:stretch/>
        </p:blipFill>
        <p:spPr>
          <a:xfrm>
            <a:off x="20" y="10"/>
            <a:ext cx="2594352" cy="5143490"/>
          </a:xfrm>
          <a:custGeom>
            <a:avLst/>
            <a:gdLst/>
            <a:ahLst/>
            <a:cxnLst/>
            <a:rect l="l" t="t" r="r" b="b"/>
            <a:pathLst>
              <a:path w="3458633" h="6858000">
                <a:moveTo>
                  <a:pt x="0" y="0"/>
                </a:moveTo>
                <a:lnTo>
                  <a:pt x="3174999" y="0"/>
                </a:lnTo>
                <a:lnTo>
                  <a:pt x="2294466" y="5223932"/>
                </a:lnTo>
                <a:lnTo>
                  <a:pt x="3458633" y="6853767"/>
                </a:lnTo>
                <a:lnTo>
                  <a:pt x="0" y="6858000"/>
                </a:lnTo>
                <a:lnTo>
                  <a:pt x="0" y="0"/>
                </a:lnTo>
                <a:close/>
              </a:path>
            </a:pathLst>
          </a:custGeom>
          <a:ln w="38100">
            <a:noFill/>
          </a:ln>
          <a:effectLst/>
        </p:spPr>
      </p:pic>
      <p:sp>
        <p:nvSpPr>
          <p:cNvPr id="3" name="Content Placeholder 2"/>
          <p:cNvSpPr>
            <a:spLocks noGrp="1"/>
          </p:cNvSpPr>
          <p:nvPr>
            <p:ph idx="1"/>
          </p:nvPr>
        </p:nvSpPr>
        <p:spPr>
          <a:xfrm>
            <a:off x="2727805" y="108588"/>
            <a:ext cx="5744367" cy="3459195"/>
          </a:xfrm>
        </p:spPr>
        <p:txBody>
          <a:bodyPr>
            <a:normAutofit/>
          </a:bodyPr>
          <a:lstStyle/>
          <a:p>
            <a:pPr marL="0" indent="0" algn="ctr">
              <a:lnSpc>
                <a:spcPct val="90000"/>
              </a:lnSpc>
              <a:buNone/>
            </a:pPr>
            <a:r>
              <a:rPr lang="el-GR" sz="1600" b="1" dirty="0">
                <a:latin typeface="Calibri" panose="020F0502020204030204" pitchFamily="34" charset="0"/>
                <a:ea typeface="Calibri" panose="020F0502020204030204" pitchFamily="34" charset="0"/>
                <a:cs typeface="Calibri" panose="020F0502020204030204" pitchFamily="34" charset="0"/>
              </a:rPr>
              <a:t>Τι είναι το </a:t>
            </a:r>
            <a:r>
              <a:rPr lang="en-US" sz="1600" b="1" dirty="0" err="1">
                <a:latin typeface="Calibri" panose="020F0502020204030204" pitchFamily="34" charset="0"/>
                <a:ea typeface="Calibri" panose="020F0502020204030204" pitchFamily="34" charset="0"/>
                <a:cs typeface="Calibri" panose="020F0502020204030204" pitchFamily="34" charset="0"/>
              </a:rPr>
              <a:t>HTCondor</a:t>
            </a:r>
            <a:r>
              <a:rPr lang="en-US" sz="1600" b="1" dirty="0"/>
              <a:t>?</a:t>
            </a:r>
          </a:p>
          <a:p>
            <a:pPr algn="ctr">
              <a:lnSpc>
                <a:spcPct val="90000"/>
              </a:lnSpc>
            </a:pPr>
            <a:endParaRPr lang="en-US" altLang="en-US" sz="1100" dirty="0">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r>
              <a:rPr lang="en-GB" sz="1200" dirty="0" err="1">
                <a:hlinkClick r:id="rId4"/>
              </a:rPr>
              <a:t>HTCondor</a:t>
            </a:r>
            <a:r>
              <a:rPr lang="en-GB" sz="1200" dirty="0"/>
              <a:t> </a:t>
            </a:r>
            <a:r>
              <a:rPr lang="el-GR" sz="1200" dirty="0"/>
              <a:t>είναι ένα</a:t>
            </a:r>
            <a:r>
              <a:rPr lang="en-GB" sz="1200" dirty="0"/>
              <a:t> open-source </a:t>
            </a:r>
            <a:r>
              <a:rPr lang="el-GR" sz="1200" dirty="0"/>
              <a:t>λογισμικό</a:t>
            </a:r>
            <a:r>
              <a:rPr lang="en-GB" sz="1200" dirty="0"/>
              <a:t> </a:t>
            </a:r>
            <a:r>
              <a:rPr lang="el-GR" sz="1200" dirty="0"/>
              <a:t>για καλύτερη διαχείριση των πόρων</a:t>
            </a:r>
            <a:endPar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endParaRPr lang="en-US" altLang="en-US" sz="1100" dirty="0">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endParaRPr kumimoji="0" lang="en-US" altLang="en-US" sz="11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defTabSz="914400" eaLnBrk="0" fontAlgn="base" hangingPunct="0">
              <a:spcBef>
                <a:spcPct val="0"/>
              </a:spcBef>
              <a:spcAft>
                <a:spcPct val="0"/>
              </a:spcAft>
              <a:buSzTx/>
            </a:pPr>
            <a:endParaRPr kumimoji="0" lang="en-US" altLang="en-US" sz="105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4" name="Picture 3" descr="A diagram of a hexagon with a wire&#10;&#10;Description automatically generated">
            <a:extLst>
              <a:ext uri="{FF2B5EF4-FFF2-40B4-BE49-F238E27FC236}">
                <a16:creationId xmlns:a16="http://schemas.microsoft.com/office/drawing/2014/main" id="{6FD7DE40-C0BD-5EE6-1914-59E7D1DAE477}"/>
              </a:ext>
            </a:extLst>
          </p:cNvPr>
          <p:cNvPicPr>
            <a:picLocks noChangeAspect="1"/>
          </p:cNvPicPr>
          <p:nvPr/>
        </p:nvPicPr>
        <p:blipFill>
          <a:blip r:embed="rId5"/>
          <a:stretch>
            <a:fillRect/>
          </a:stretch>
        </p:blipFill>
        <p:spPr>
          <a:xfrm>
            <a:off x="2594372" y="2019877"/>
            <a:ext cx="6400159" cy="2472992"/>
          </a:xfrm>
          <a:prstGeom prst="rect">
            <a:avLst/>
          </a:prstGeom>
        </p:spPr>
      </p:pic>
    </p:spTree>
    <p:extLst>
      <p:ext uri="{BB962C8B-B14F-4D97-AF65-F5344CB8AC3E}">
        <p14:creationId xmlns:p14="http://schemas.microsoft.com/office/powerpoint/2010/main" val="27755678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Graph on document with pen">
            <a:extLst>
              <a:ext uri="{FF2B5EF4-FFF2-40B4-BE49-F238E27FC236}">
                <a16:creationId xmlns:a16="http://schemas.microsoft.com/office/drawing/2014/main" id="{5BB0AD4C-665D-70AB-6A37-70E5618D7424}"/>
              </a:ext>
            </a:extLst>
          </p:cNvPr>
          <p:cNvPicPr>
            <a:picLocks noChangeAspect="1"/>
          </p:cNvPicPr>
          <p:nvPr/>
        </p:nvPicPr>
        <p:blipFill>
          <a:blip r:embed="rId2"/>
          <a:srcRect l="31072" r="17351"/>
          <a:stretch/>
        </p:blipFill>
        <p:spPr>
          <a:xfrm>
            <a:off x="5169693" y="10"/>
            <a:ext cx="3974307" cy="51434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sp>
        <p:nvSpPr>
          <p:cNvPr id="3" name="Content Placeholder 2"/>
          <p:cNvSpPr>
            <a:spLocks noGrp="1"/>
          </p:cNvSpPr>
          <p:nvPr>
            <p:ph idx="1"/>
          </p:nvPr>
        </p:nvSpPr>
        <p:spPr>
          <a:xfrm>
            <a:off x="922217" y="1244111"/>
            <a:ext cx="3945510" cy="2343151"/>
          </a:xfrm>
        </p:spPr>
        <p:txBody>
          <a:bodyPr>
            <a:noAutofit/>
          </a:bodyPr>
          <a:lstStyle/>
          <a:p>
            <a:pPr marL="0" indent="0" algn="ctr">
              <a:lnSpc>
                <a:spcPct val="90000"/>
              </a:lnSpc>
              <a:buNone/>
            </a:pPr>
            <a:r>
              <a:rPr lang="el-GR" sz="1400" b="1" dirty="0">
                <a:latin typeface="Calibri" panose="020F0502020204030204" pitchFamily="34" charset="0"/>
                <a:ea typeface="Calibri" panose="020F0502020204030204" pitchFamily="34" charset="0"/>
                <a:cs typeface="Calibri" panose="020F0502020204030204" pitchFamily="34" charset="0"/>
              </a:rPr>
              <a:t>Κύρια Συστατικά του </a:t>
            </a:r>
            <a:r>
              <a:rPr lang="en-GB" sz="1400" b="1" dirty="0">
                <a:latin typeface="Calibri" panose="020F0502020204030204" pitchFamily="34" charset="0"/>
                <a:ea typeface="Calibri" panose="020F0502020204030204" pitchFamily="34" charset="0"/>
                <a:cs typeface="Calibri" panose="020F0502020204030204" pitchFamily="34" charset="0"/>
              </a:rPr>
              <a:t>Computing @CERN</a:t>
            </a:r>
          </a:p>
          <a:p>
            <a:pPr marL="0" indent="0">
              <a:lnSpc>
                <a:spcPct val="90000"/>
              </a:lnSpc>
              <a:buNone/>
            </a:pPr>
            <a:endParaRPr lang="en-GB" sz="1050" b="1"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Data Centers</a:t>
            </a: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CERN </a:t>
            </a:r>
            <a:r>
              <a:rPr lang="en-US" altLang="en-US" sz="1200" dirty="0" err="1">
                <a:latin typeface="Calibri" panose="020F0502020204030204" pitchFamily="34" charset="0"/>
                <a:ea typeface="Calibri" panose="020F0502020204030204" pitchFamily="34" charset="0"/>
                <a:cs typeface="Calibri" panose="020F0502020204030204" pitchFamily="34" charset="0"/>
              </a:rPr>
              <a:t>Ope</a:t>
            </a:r>
            <a:r>
              <a:rPr kumimoji="0" lang="en-US" altLang="en-US"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nstack</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Private Cloud</a:t>
            </a: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High Performance Computing (HPC) </a:t>
            </a:r>
            <a:r>
              <a:rPr lang="el-GR" altLang="en-US" sz="1200" dirty="0">
                <a:latin typeface="Calibri" panose="020F0502020204030204" pitchFamily="34" charset="0"/>
                <a:ea typeface="Calibri" panose="020F0502020204030204" pitchFamily="34" charset="0"/>
                <a:cs typeface="Calibri" panose="020F0502020204030204" pitchFamily="34" charset="0"/>
              </a:rPr>
              <a:t>Υποδομή</a:t>
            </a: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endParaRPr lang="en-GB" sz="105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284734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6AD30037-67ED-4367-9BE0-45787510BF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Graph on document with pen">
            <a:extLst>
              <a:ext uri="{FF2B5EF4-FFF2-40B4-BE49-F238E27FC236}">
                <a16:creationId xmlns:a16="http://schemas.microsoft.com/office/drawing/2014/main" id="{5BB0AD4C-665D-70AB-6A37-70E5618D7424}"/>
              </a:ext>
            </a:extLst>
          </p:cNvPr>
          <p:cNvPicPr>
            <a:picLocks noChangeAspect="1"/>
          </p:cNvPicPr>
          <p:nvPr/>
        </p:nvPicPr>
        <p:blipFill>
          <a:blip r:embed="rId3"/>
          <a:srcRect l="31072" r="17351"/>
          <a:stretch/>
        </p:blipFill>
        <p:spPr>
          <a:xfrm>
            <a:off x="5169693" y="10"/>
            <a:ext cx="3974307" cy="51434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grpSp>
        <p:nvGrpSpPr>
          <p:cNvPr id="26" name="Group 25">
            <a:extLst>
              <a:ext uri="{FF2B5EF4-FFF2-40B4-BE49-F238E27FC236}">
                <a16:creationId xmlns:a16="http://schemas.microsoft.com/office/drawing/2014/main" id="{50841A4E-5BC1-44B4-83CF-D524E8AEAD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74570" y="0"/>
            <a:ext cx="1827609" cy="5143500"/>
            <a:chOff x="1320800" y="0"/>
            <a:chExt cx="2436813" cy="6858001"/>
          </a:xfrm>
        </p:grpSpPr>
        <p:sp>
          <p:nvSpPr>
            <p:cNvPr id="27" name="Freeform 6">
              <a:extLst>
                <a:ext uri="{FF2B5EF4-FFF2-40B4-BE49-F238E27FC236}">
                  <a16:creationId xmlns:a16="http://schemas.microsoft.com/office/drawing/2014/main" id="{BF371BCC-8954-44E2-8C4F-29DC188727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28" name="Freeform 7">
              <a:extLst>
                <a:ext uri="{FF2B5EF4-FFF2-40B4-BE49-F238E27FC236}">
                  <a16:creationId xmlns:a16="http://schemas.microsoft.com/office/drawing/2014/main" id="{CD3505BE-B420-41C5-BE34-3E7652D37A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29" name="Freeform 8">
              <a:extLst>
                <a:ext uri="{FF2B5EF4-FFF2-40B4-BE49-F238E27FC236}">
                  <a16:creationId xmlns:a16="http://schemas.microsoft.com/office/drawing/2014/main" id="{4B68A05B-A78B-4D59-8CF9-1900731A2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30" name="Freeform 9">
              <a:extLst>
                <a:ext uri="{FF2B5EF4-FFF2-40B4-BE49-F238E27FC236}">
                  <a16:creationId xmlns:a16="http://schemas.microsoft.com/office/drawing/2014/main" id="{84D57A01-C112-4FF2-B5ED-0B762AAD9C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31" name="Freeform 10">
              <a:extLst>
                <a:ext uri="{FF2B5EF4-FFF2-40B4-BE49-F238E27FC236}">
                  <a16:creationId xmlns:a16="http://schemas.microsoft.com/office/drawing/2014/main" id="{6CCCCDF1-5D4F-4CA1-8400-DFBB96BB01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32" name="Freeform 11">
              <a:extLst>
                <a:ext uri="{FF2B5EF4-FFF2-40B4-BE49-F238E27FC236}">
                  <a16:creationId xmlns:a16="http://schemas.microsoft.com/office/drawing/2014/main" id="{20A090B2-5344-43CD-BC70-A6D44F15E8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sp>
        <p:nvSpPr>
          <p:cNvPr id="3" name="Content Placeholder 2"/>
          <p:cNvSpPr>
            <a:spLocks noGrp="1"/>
          </p:cNvSpPr>
          <p:nvPr>
            <p:ph idx="1"/>
          </p:nvPr>
        </p:nvSpPr>
        <p:spPr>
          <a:xfrm>
            <a:off x="523921" y="1191357"/>
            <a:ext cx="3945510" cy="2343151"/>
          </a:xfrm>
        </p:spPr>
        <p:txBody>
          <a:bodyPr>
            <a:noAutofit/>
          </a:bodyPr>
          <a:lstStyle/>
          <a:p>
            <a:pPr marL="0" indent="0" algn="ctr">
              <a:lnSpc>
                <a:spcPct val="90000"/>
              </a:lnSpc>
              <a:buNone/>
            </a:pPr>
            <a:r>
              <a:rPr lang="en-GB" sz="1200" b="1" dirty="0">
                <a:latin typeface="Calibri" panose="020F0502020204030204" pitchFamily="34" charset="0"/>
                <a:ea typeface="Calibri" panose="020F0502020204030204" pitchFamily="34" charset="0"/>
                <a:cs typeface="Calibri" panose="020F0502020204030204" pitchFamily="34" charset="0"/>
              </a:rPr>
              <a:t>High-Performance Computing (HPC) </a:t>
            </a:r>
            <a:endParaRPr lang="en-GB" sz="1050" b="1"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l-GR" sz="1050" dirty="0">
                <a:latin typeface="Calibri" panose="020F0502020204030204" pitchFamily="34" charset="0"/>
                <a:ea typeface="Calibri" panose="020F0502020204030204" pitchFamily="34" charset="0"/>
                <a:cs typeface="Calibri" panose="020F0502020204030204" pitchFamily="34" charset="0"/>
              </a:rPr>
              <a:t>Επιτρέπει την επεξεργασία και ανάλυση τεράστιων ποσοτήτων δεδομένων από πειράματα όπως ο Μεγάλος Επιταχυντής Αδρονίων (LHC).</a:t>
            </a:r>
          </a:p>
          <a:p>
            <a:pPr lvl="1">
              <a:lnSpc>
                <a:spcPct val="90000"/>
              </a:lnSpc>
            </a:pPr>
            <a:r>
              <a:rPr lang="el-GR" sz="1050" dirty="0">
                <a:latin typeface="Calibri" panose="020F0502020204030204" pitchFamily="34" charset="0"/>
                <a:ea typeface="Calibri" panose="020F0502020204030204" pitchFamily="34" charset="0"/>
                <a:cs typeface="Calibri" panose="020F0502020204030204" pitchFamily="34" charset="0"/>
              </a:rPr>
              <a:t>Παρέχει την απαραίτητη υπολογιστική ισχύ για πολύπλοκους υπολογισμούς.</a:t>
            </a:r>
          </a:p>
          <a:p>
            <a:pPr lvl="1">
              <a:lnSpc>
                <a:spcPct val="90000"/>
              </a:lnSpc>
            </a:pPr>
            <a:r>
              <a:rPr kumimoji="0" lang="el-GR" altLang="en-US" sz="105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Το </a:t>
            </a:r>
            <a:r>
              <a:rPr kumimoji="0" lang="en-US" altLang="en-US" sz="105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HPC </a:t>
            </a:r>
            <a:r>
              <a:rPr kumimoji="0" lang="el-GR" altLang="en-US" sz="105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επιτρέπει στους ερευνητές να εκτελούν προσομοιώσεις που αναπαράγουν τις συνθήκες και τα αποτελέσματα συγκρούσεων σωματιδίων.</a:t>
            </a:r>
          </a:p>
          <a:p>
            <a:pPr lvl="1">
              <a:lnSpc>
                <a:spcPct val="90000"/>
              </a:lnSpc>
            </a:pPr>
            <a:r>
              <a:rPr kumimoji="0" lang="el-GR" altLang="en-US" sz="105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Αυτές οι προσομοιώσεις βοηθούν στην πρόβλεψη και επιβεβαίωση θεωρητικών μοντέλων</a:t>
            </a:r>
          </a:p>
          <a:p>
            <a:pPr lvl="1">
              <a:lnSpc>
                <a:spcPct val="90000"/>
              </a:lnSpc>
            </a:pPr>
            <a:r>
              <a:rPr kumimoji="0" lang="el-GR" altLang="en-US" sz="105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Απαιτεί υπολογιστική ισχύ, συχνά περιλαμβάνοντας δισεκατομμύρια υπολογισμούς ανά δευτερόλεπτο.</a:t>
            </a:r>
            <a:endParaRPr kumimoji="0" lang="en-US" altLang="en-US" sz="105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endParaRPr lang="en-GB" sz="105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181002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85428F22-76B3-4107-AADE-3F9EC95FD3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5346FBCF-5353-4172-96F5-4B7EB07777C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717698" y="-9656"/>
            <a:ext cx="1953297" cy="5167646"/>
            <a:chOff x="2199787" y="-12875"/>
            <a:chExt cx="2679011" cy="6890194"/>
          </a:xfrm>
        </p:grpSpPr>
        <p:sp useBgFill="1">
          <p:nvSpPr>
            <p:cNvPr id="27" name="Rectangle 19">
              <a:extLst>
                <a:ext uri="{FF2B5EF4-FFF2-40B4-BE49-F238E27FC236}">
                  <a16:creationId xmlns:a16="http://schemas.microsoft.com/office/drawing/2014/main" id="{343F3E6D-808D-43AD-9485-AD0014BEAE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2199787" y="-12875"/>
              <a:ext cx="2679011" cy="5301468"/>
            </a:xfrm>
            <a:custGeom>
              <a:avLst/>
              <a:gdLst>
                <a:gd name="connsiteX0" fmla="*/ 0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0 w 2570017"/>
                <a:gd name="connsiteY4" fmla="*/ 0 h 2554287"/>
                <a:gd name="connsiteX0" fmla="*/ 904009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904009 w 2570017"/>
                <a:gd name="connsiteY4" fmla="*/ 0 h 2554287"/>
                <a:gd name="connsiteX0" fmla="*/ 644236 w 2570017"/>
                <a:gd name="connsiteY0" fmla="*/ 10391 h 2554287"/>
                <a:gd name="connsiteX1" fmla="*/ 2570017 w 2570017"/>
                <a:gd name="connsiteY1" fmla="*/ 0 h 2554287"/>
                <a:gd name="connsiteX2" fmla="*/ 2570017 w 2570017"/>
                <a:gd name="connsiteY2" fmla="*/ 2554287 h 2554287"/>
                <a:gd name="connsiteX3" fmla="*/ 0 w 2570017"/>
                <a:gd name="connsiteY3" fmla="*/ 2554287 h 2554287"/>
                <a:gd name="connsiteX4" fmla="*/ 644236 w 2570017"/>
                <a:gd name="connsiteY4" fmla="*/ 10391 h 2554287"/>
                <a:gd name="connsiteX0" fmla="*/ 633845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633845 w 2570017"/>
                <a:gd name="connsiteY4" fmla="*/ 0 h 2554287"/>
                <a:gd name="connsiteX0" fmla="*/ 675409 w 2611581"/>
                <a:gd name="connsiteY0" fmla="*/ 0 h 2554287"/>
                <a:gd name="connsiteX1" fmla="*/ 2611581 w 2611581"/>
                <a:gd name="connsiteY1" fmla="*/ 0 h 2554287"/>
                <a:gd name="connsiteX2" fmla="*/ 2611581 w 2611581"/>
                <a:gd name="connsiteY2" fmla="*/ 2554287 h 2554287"/>
                <a:gd name="connsiteX3" fmla="*/ 0 w 2611581"/>
                <a:gd name="connsiteY3" fmla="*/ 2554287 h 2554287"/>
                <a:gd name="connsiteX4" fmla="*/ 675409 w 2611581"/>
                <a:gd name="connsiteY4" fmla="*/ 0 h 2554287"/>
                <a:gd name="connsiteX0" fmla="*/ 650979 w 2587151"/>
                <a:gd name="connsiteY0" fmla="*/ 0 h 2554287"/>
                <a:gd name="connsiteX1" fmla="*/ 2587151 w 2587151"/>
                <a:gd name="connsiteY1" fmla="*/ 0 h 2554287"/>
                <a:gd name="connsiteX2" fmla="*/ 2587151 w 2587151"/>
                <a:gd name="connsiteY2" fmla="*/ 2554287 h 2554287"/>
                <a:gd name="connsiteX3" fmla="*/ 0 w 2587151"/>
                <a:gd name="connsiteY3" fmla="*/ 2548595 h 2554287"/>
                <a:gd name="connsiteX4" fmla="*/ 650979 w 2587151"/>
                <a:gd name="connsiteY4" fmla="*/ 0 h 2554287"/>
                <a:gd name="connsiteX0" fmla="*/ 730379 w 2587151"/>
                <a:gd name="connsiteY0" fmla="*/ 5692 h 2554287"/>
                <a:gd name="connsiteX1" fmla="*/ 2587151 w 2587151"/>
                <a:gd name="connsiteY1" fmla="*/ 0 h 2554287"/>
                <a:gd name="connsiteX2" fmla="*/ 2587151 w 2587151"/>
                <a:gd name="connsiteY2" fmla="*/ 2554287 h 2554287"/>
                <a:gd name="connsiteX3" fmla="*/ 0 w 2587151"/>
                <a:gd name="connsiteY3" fmla="*/ 2548595 h 2554287"/>
                <a:gd name="connsiteX4" fmla="*/ 730379 w 2587151"/>
                <a:gd name="connsiteY4" fmla="*/ 5692 h 2554287"/>
                <a:gd name="connsiteX0" fmla="*/ 864750 w 2587151"/>
                <a:gd name="connsiteY0" fmla="*/ 2847 h 2554287"/>
                <a:gd name="connsiteX1" fmla="*/ 2587151 w 2587151"/>
                <a:gd name="connsiteY1" fmla="*/ 0 h 2554287"/>
                <a:gd name="connsiteX2" fmla="*/ 2587151 w 2587151"/>
                <a:gd name="connsiteY2" fmla="*/ 2554287 h 2554287"/>
                <a:gd name="connsiteX3" fmla="*/ 0 w 2587151"/>
                <a:gd name="connsiteY3" fmla="*/ 2548595 h 2554287"/>
                <a:gd name="connsiteX4" fmla="*/ 864750 w 2587151"/>
                <a:gd name="connsiteY4" fmla="*/ 2847 h 2554287"/>
                <a:gd name="connsiteX0" fmla="*/ 883073 w 2587151"/>
                <a:gd name="connsiteY0" fmla="*/ 1 h 2554287"/>
                <a:gd name="connsiteX1" fmla="*/ 2587151 w 2587151"/>
                <a:gd name="connsiteY1" fmla="*/ 0 h 2554287"/>
                <a:gd name="connsiteX2" fmla="*/ 2587151 w 2587151"/>
                <a:gd name="connsiteY2" fmla="*/ 2554287 h 2554287"/>
                <a:gd name="connsiteX3" fmla="*/ 0 w 2587151"/>
                <a:gd name="connsiteY3" fmla="*/ 2548595 h 2554287"/>
                <a:gd name="connsiteX4" fmla="*/ 883073 w 2587151"/>
                <a:gd name="connsiteY4" fmla="*/ 1 h 2554287"/>
                <a:gd name="connsiteX0" fmla="*/ 895288 w 2599366"/>
                <a:gd name="connsiteY0" fmla="*/ 1 h 2554287"/>
                <a:gd name="connsiteX1" fmla="*/ 2599366 w 2599366"/>
                <a:gd name="connsiteY1" fmla="*/ 0 h 2554287"/>
                <a:gd name="connsiteX2" fmla="*/ 2599366 w 2599366"/>
                <a:gd name="connsiteY2" fmla="*/ 2554287 h 2554287"/>
                <a:gd name="connsiteX3" fmla="*/ 0 w 2599366"/>
                <a:gd name="connsiteY3" fmla="*/ 2542904 h 2554287"/>
                <a:gd name="connsiteX4" fmla="*/ 895288 w 2599366"/>
                <a:gd name="connsiteY4" fmla="*/ 1 h 2554287"/>
                <a:gd name="connsiteX0" fmla="*/ 895288 w 2599366"/>
                <a:gd name="connsiteY0" fmla="*/ 1 h 2554287"/>
                <a:gd name="connsiteX1" fmla="*/ 2599366 w 2599366"/>
                <a:gd name="connsiteY1" fmla="*/ 0 h 2554287"/>
                <a:gd name="connsiteX2" fmla="*/ 2599366 w 2599366"/>
                <a:gd name="connsiteY2" fmla="*/ 2554287 h 2554287"/>
                <a:gd name="connsiteX3" fmla="*/ 0 w 2599366"/>
                <a:gd name="connsiteY3" fmla="*/ 2542904 h 2554287"/>
                <a:gd name="connsiteX4" fmla="*/ 895288 w 2599366"/>
                <a:gd name="connsiteY4" fmla="*/ 1 h 2554287"/>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2904 h 2565670"/>
                <a:gd name="connsiteX4" fmla="*/ 895288 w 2611581"/>
                <a:gd name="connsiteY4" fmla="*/ 1 h 2565670"/>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2904 h 2565670"/>
                <a:gd name="connsiteX4" fmla="*/ 895288 w 2611581"/>
                <a:gd name="connsiteY4" fmla="*/ 1 h 2565670"/>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5750 h 2565670"/>
                <a:gd name="connsiteX4" fmla="*/ 895288 w 2611581"/>
                <a:gd name="connsiteY4" fmla="*/ 1 h 2565670"/>
                <a:gd name="connsiteX0" fmla="*/ 1544433 w 3260726"/>
                <a:gd name="connsiteY0" fmla="*/ 1 h 2565670"/>
                <a:gd name="connsiteX1" fmla="*/ 3248511 w 3260726"/>
                <a:gd name="connsiteY1" fmla="*/ 0 h 2565670"/>
                <a:gd name="connsiteX2" fmla="*/ 3260726 w 3260726"/>
                <a:gd name="connsiteY2" fmla="*/ 2565670 h 2565670"/>
                <a:gd name="connsiteX3" fmla="*/ 0 w 3260726"/>
                <a:gd name="connsiteY3" fmla="*/ 2521058 h 2565670"/>
                <a:gd name="connsiteX4" fmla="*/ 1544433 w 3260726"/>
                <a:gd name="connsiteY4" fmla="*/ 1 h 2565670"/>
                <a:gd name="connsiteX0" fmla="*/ 921784 w 3260726"/>
                <a:gd name="connsiteY0" fmla="*/ 12347 h 2565670"/>
                <a:gd name="connsiteX1" fmla="*/ 3248511 w 3260726"/>
                <a:gd name="connsiteY1" fmla="*/ 0 h 2565670"/>
                <a:gd name="connsiteX2" fmla="*/ 3260726 w 3260726"/>
                <a:gd name="connsiteY2" fmla="*/ 2565670 h 2565670"/>
                <a:gd name="connsiteX3" fmla="*/ 0 w 3260726"/>
                <a:gd name="connsiteY3" fmla="*/ 2521058 h 2565670"/>
                <a:gd name="connsiteX4" fmla="*/ 921784 w 3260726"/>
                <a:gd name="connsiteY4" fmla="*/ 12347 h 2565670"/>
                <a:gd name="connsiteX0" fmla="*/ 921784 w 3260726"/>
                <a:gd name="connsiteY0" fmla="*/ 12347 h 2565670"/>
                <a:gd name="connsiteX1" fmla="*/ 2321160 w 3260726"/>
                <a:gd name="connsiteY1" fmla="*/ 0 h 2565670"/>
                <a:gd name="connsiteX2" fmla="*/ 3260726 w 3260726"/>
                <a:gd name="connsiteY2" fmla="*/ 2565670 h 2565670"/>
                <a:gd name="connsiteX3" fmla="*/ 0 w 3260726"/>
                <a:gd name="connsiteY3" fmla="*/ 2521058 h 2565670"/>
                <a:gd name="connsiteX4" fmla="*/ 921784 w 3260726"/>
                <a:gd name="connsiteY4" fmla="*/ 12347 h 2565670"/>
                <a:gd name="connsiteX0" fmla="*/ 921784 w 2322228"/>
                <a:gd name="connsiteY0" fmla="*/ 12347 h 2565670"/>
                <a:gd name="connsiteX1" fmla="*/ 2321160 w 2322228"/>
                <a:gd name="connsiteY1" fmla="*/ 0 h 2565670"/>
                <a:gd name="connsiteX2" fmla="*/ 2320129 w 2322228"/>
                <a:gd name="connsiteY2" fmla="*/ 2565670 h 2565670"/>
                <a:gd name="connsiteX3" fmla="*/ 0 w 2322228"/>
                <a:gd name="connsiteY3" fmla="*/ 2521058 h 2565670"/>
                <a:gd name="connsiteX4" fmla="*/ 921784 w 2322228"/>
                <a:gd name="connsiteY4" fmla="*/ 12347 h 2565670"/>
                <a:gd name="connsiteX0" fmla="*/ 921784 w 2322228"/>
                <a:gd name="connsiteY0" fmla="*/ 0 h 2571841"/>
                <a:gd name="connsiteX1" fmla="*/ 2321160 w 2322228"/>
                <a:gd name="connsiteY1" fmla="*/ 6171 h 2571841"/>
                <a:gd name="connsiteX2" fmla="*/ 2320129 w 2322228"/>
                <a:gd name="connsiteY2" fmla="*/ 2571841 h 2571841"/>
                <a:gd name="connsiteX3" fmla="*/ 0 w 2322228"/>
                <a:gd name="connsiteY3" fmla="*/ 2527229 h 2571841"/>
                <a:gd name="connsiteX4" fmla="*/ 921784 w 2322228"/>
                <a:gd name="connsiteY4" fmla="*/ 0 h 2571841"/>
                <a:gd name="connsiteX0" fmla="*/ 921784 w 2611583"/>
                <a:gd name="connsiteY0" fmla="*/ 0 h 2540977"/>
                <a:gd name="connsiteX1" fmla="*/ 2321160 w 2611583"/>
                <a:gd name="connsiteY1" fmla="*/ 6171 h 2540977"/>
                <a:gd name="connsiteX2" fmla="*/ 2611583 w 2611583"/>
                <a:gd name="connsiteY2" fmla="*/ 2540977 h 2540977"/>
                <a:gd name="connsiteX3" fmla="*/ 0 w 2611583"/>
                <a:gd name="connsiteY3" fmla="*/ 2527229 h 2540977"/>
                <a:gd name="connsiteX4" fmla="*/ 921784 w 2611583"/>
                <a:gd name="connsiteY4" fmla="*/ 0 h 2540977"/>
                <a:gd name="connsiteX0" fmla="*/ 921784 w 2611583"/>
                <a:gd name="connsiteY0" fmla="*/ 2 h 2540979"/>
                <a:gd name="connsiteX1" fmla="*/ 2572870 w 2611583"/>
                <a:gd name="connsiteY1" fmla="*/ 0 h 2540979"/>
                <a:gd name="connsiteX2" fmla="*/ 2611583 w 2611583"/>
                <a:gd name="connsiteY2" fmla="*/ 2540979 h 2540979"/>
                <a:gd name="connsiteX3" fmla="*/ 0 w 2611583"/>
                <a:gd name="connsiteY3" fmla="*/ 2527231 h 2540979"/>
                <a:gd name="connsiteX4" fmla="*/ 921784 w 2611583"/>
                <a:gd name="connsiteY4" fmla="*/ 2 h 2540979"/>
                <a:gd name="connsiteX0" fmla="*/ 921784 w 2705467"/>
                <a:gd name="connsiteY0" fmla="*/ 0 h 2540977"/>
                <a:gd name="connsiteX1" fmla="*/ 2705349 w 2705467"/>
                <a:gd name="connsiteY1" fmla="*/ 6171 h 2540977"/>
                <a:gd name="connsiteX2" fmla="*/ 2611583 w 2705467"/>
                <a:gd name="connsiteY2" fmla="*/ 2540977 h 2540977"/>
                <a:gd name="connsiteX3" fmla="*/ 0 w 2705467"/>
                <a:gd name="connsiteY3" fmla="*/ 2527229 h 2540977"/>
                <a:gd name="connsiteX4" fmla="*/ 921784 w 2705467"/>
                <a:gd name="connsiteY4" fmla="*/ 0 h 2540977"/>
                <a:gd name="connsiteX0" fmla="*/ 921784 w 2718702"/>
                <a:gd name="connsiteY0" fmla="*/ 2 h 2540979"/>
                <a:gd name="connsiteX1" fmla="*/ 2718597 w 2718702"/>
                <a:gd name="connsiteY1" fmla="*/ 0 h 2540979"/>
                <a:gd name="connsiteX2" fmla="*/ 2611583 w 2718702"/>
                <a:gd name="connsiteY2" fmla="*/ 2540979 h 2540979"/>
                <a:gd name="connsiteX3" fmla="*/ 0 w 2718702"/>
                <a:gd name="connsiteY3" fmla="*/ 2527231 h 2540979"/>
                <a:gd name="connsiteX4" fmla="*/ 921784 w 2718702"/>
                <a:gd name="connsiteY4" fmla="*/ 2 h 2540979"/>
                <a:gd name="connsiteX0" fmla="*/ 921784 w 2679012"/>
                <a:gd name="connsiteY0" fmla="*/ 0 h 2540977"/>
                <a:gd name="connsiteX1" fmla="*/ 2678853 w 2679012"/>
                <a:gd name="connsiteY1" fmla="*/ 6171 h 2540977"/>
                <a:gd name="connsiteX2" fmla="*/ 2611583 w 2679012"/>
                <a:gd name="connsiteY2" fmla="*/ 2540977 h 2540977"/>
                <a:gd name="connsiteX3" fmla="*/ 0 w 2679012"/>
                <a:gd name="connsiteY3" fmla="*/ 2527229 h 2540977"/>
                <a:gd name="connsiteX4" fmla="*/ 921784 w 2679012"/>
                <a:gd name="connsiteY4" fmla="*/ 0 h 2540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9012" h="2540977">
                  <a:moveTo>
                    <a:pt x="921784" y="0"/>
                  </a:moveTo>
                  <a:lnTo>
                    <a:pt x="2678853" y="6171"/>
                  </a:lnTo>
                  <a:cubicBezTo>
                    <a:pt x="2682925" y="861394"/>
                    <a:pt x="2607511" y="1685754"/>
                    <a:pt x="2611583" y="2540977"/>
                  </a:cubicBezTo>
                  <a:lnTo>
                    <a:pt x="0" y="2527229"/>
                  </a:lnTo>
                  <a:lnTo>
                    <a:pt x="921784" y="0"/>
                  </a:lnTo>
                  <a:close/>
                </a:path>
              </a:pathLst>
            </a:custGeom>
            <a:blipFill rotWithShape="0">
              <a:blip r:embed="rId2">
                <a:duotone>
                  <a:schemeClr val="bg2">
                    <a:shade val="76000"/>
                    <a:satMod val="180000"/>
                  </a:schemeClr>
                  <a:schemeClr val="bg2">
                    <a:tint val="80000"/>
                    <a:satMod val="120000"/>
                    <a:lumMod val="180000"/>
                  </a:schemeClr>
                </a:duotone>
              </a:blip>
              <a:stretch>
                <a:fillRect l="-114598" r="-265621" b="-2868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0">
              <a:extLst>
                <a:ext uri="{FF2B5EF4-FFF2-40B4-BE49-F238E27FC236}">
                  <a16:creationId xmlns:a16="http://schemas.microsoft.com/office/drawing/2014/main" id="{03DB1AC6-5430-4CD3-BD83-86E675A11A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2211875" y="5257482"/>
              <a:ext cx="2586931" cy="1619837"/>
            </a:xfrm>
            <a:custGeom>
              <a:avLst/>
              <a:gdLst>
                <a:gd name="connsiteX0" fmla="*/ 0 w 2611581"/>
                <a:gd name="connsiteY0" fmla="*/ 0 h 4303713"/>
                <a:gd name="connsiteX1" fmla="*/ 2611581 w 2611581"/>
                <a:gd name="connsiteY1" fmla="*/ 0 h 4303713"/>
                <a:gd name="connsiteX2" fmla="*/ 2611581 w 2611581"/>
                <a:gd name="connsiteY2" fmla="*/ 4303713 h 4303713"/>
                <a:gd name="connsiteX3" fmla="*/ 0 w 2611581"/>
                <a:gd name="connsiteY3" fmla="*/ 4303713 h 4303713"/>
                <a:gd name="connsiteX4" fmla="*/ 0 w 2611581"/>
                <a:gd name="connsiteY4" fmla="*/ 0 h 4303713"/>
                <a:gd name="connsiteX0" fmla="*/ 0 w 2611581"/>
                <a:gd name="connsiteY0" fmla="*/ 0 h 4314104"/>
                <a:gd name="connsiteX1" fmla="*/ 2611581 w 2611581"/>
                <a:gd name="connsiteY1" fmla="*/ 0 h 4314104"/>
                <a:gd name="connsiteX2" fmla="*/ 2611581 w 2611581"/>
                <a:gd name="connsiteY2" fmla="*/ 4303713 h 4314104"/>
                <a:gd name="connsiteX3" fmla="*/ 1693718 w 2611581"/>
                <a:gd name="connsiteY3" fmla="*/ 4314104 h 4314104"/>
                <a:gd name="connsiteX4" fmla="*/ 0 w 2611581"/>
                <a:gd name="connsiteY4" fmla="*/ 0 h 4314104"/>
                <a:gd name="connsiteX0" fmla="*/ 0 w 2611581"/>
                <a:gd name="connsiteY0" fmla="*/ 0 h 4314104"/>
                <a:gd name="connsiteX1" fmla="*/ 2611581 w 2611581"/>
                <a:gd name="connsiteY1" fmla="*/ 0 h 4314104"/>
                <a:gd name="connsiteX2" fmla="*/ 2611581 w 2611581"/>
                <a:gd name="connsiteY2" fmla="*/ 4303713 h 4314104"/>
                <a:gd name="connsiteX3" fmla="*/ 1963882 w 2611581"/>
                <a:gd name="connsiteY3" fmla="*/ 4314104 h 4314104"/>
                <a:gd name="connsiteX4" fmla="*/ 0 w 2611581"/>
                <a:gd name="connsiteY4" fmla="*/ 0 h 4314104"/>
                <a:gd name="connsiteX0" fmla="*/ 0 w 2611581"/>
                <a:gd name="connsiteY0" fmla="*/ 0 h 4303713"/>
                <a:gd name="connsiteX1" fmla="*/ 2611581 w 2611581"/>
                <a:gd name="connsiteY1" fmla="*/ 0 h 4303713"/>
                <a:gd name="connsiteX2" fmla="*/ 2611581 w 2611581"/>
                <a:gd name="connsiteY2" fmla="*/ 4303713 h 4303713"/>
                <a:gd name="connsiteX3" fmla="*/ 2213264 w 2611581"/>
                <a:gd name="connsiteY3" fmla="*/ 4293322 h 4303713"/>
                <a:gd name="connsiteX4" fmla="*/ 0 w 2611581"/>
                <a:gd name="connsiteY4" fmla="*/ 0 h 4303713"/>
                <a:gd name="connsiteX0" fmla="*/ 0 w 2611581"/>
                <a:gd name="connsiteY0" fmla="*/ 0 h 4303713"/>
                <a:gd name="connsiteX1" fmla="*/ 2611581 w 2611581"/>
                <a:gd name="connsiteY1" fmla="*/ 0 h 4303713"/>
                <a:gd name="connsiteX2" fmla="*/ 2611581 w 2611581"/>
                <a:gd name="connsiteY2" fmla="*/ 4303713 h 4303713"/>
                <a:gd name="connsiteX3" fmla="*/ 2171701 w 2611581"/>
                <a:gd name="connsiteY3" fmla="*/ 3638695 h 4303713"/>
                <a:gd name="connsiteX4" fmla="*/ 0 w 2611581"/>
                <a:gd name="connsiteY4" fmla="*/ 0 h 4303713"/>
                <a:gd name="connsiteX0" fmla="*/ 0 w 2720934"/>
                <a:gd name="connsiteY0" fmla="*/ 268283 h 4303713"/>
                <a:gd name="connsiteX1" fmla="*/ 2720934 w 2720934"/>
                <a:gd name="connsiteY1" fmla="*/ 0 h 4303713"/>
                <a:gd name="connsiteX2" fmla="*/ 2720934 w 2720934"/>
                <a:gd name="connsiteY2" fmla="*/ 4303713 h 4303713"/>
                <a:gd name="connsiteX3" fmla="*/ 2281054 w 2720934"/>
                <a:gd name="connsiteY3" fmla="*/ 3638695 h 4303713"/>
                <a:gd name="connsiteX4" fmla="*/ 0 w 2720934"/>
                <a:gd name="connsiteY4" fmla="*/ 268283 h 4303713"/>
                <a:gd name="connsiteX0" fmla="*/ 0 w 2720934"/>
                <a:gd name="connsiteY0" fmla="*/ 268283 h 4303713"/>
                <a:gd name="connsiteX1" fmla="*/ 2720934 w 2720934"/>
                <a:gd name="connsiteY1" fmla="*/ 0 h 4303713"/>
                <a:gd name="connsiteX2" fmla="*/ 2720934 w 2720934"/>
                <a:gd name="connsiteY2" fmla="*/ 4303713 h 4303713"/>
                <a:gd name="connsiteX3" fmla="*/ 2264231 w 2720934"/>
                <a:gd name="connsiteY3" fmla="*/ 3717600 h 4303713"/>
                <a:gd name="connsiteX4" fmla="*/ 0 w 2720934"/>
                <a:gd name="connsiteY4" fmla="*/ 268283 h 4303713"/>
                <a:gd name="connsiteX0" fmla="*/ 0 w 2720934"/>
                <a:gd name="connsiteY0" fmla="*/ 268283 h 4335275"/>
                <a:gd name="connsiteX1" fmla="*/ 2720934 w 2720934"/>
                <a:gd name="connsiteY1" fmla="*/ 0 h 4335275"/>
                <a:gd name="connsiteX2" fmla="*/ 2653639 w 2720934"/>
                <a:gd name="connsiteY2" fmla="*/ 4335275 h 4335275"/>
                <a:gd name="connsiteX3" fmla="*/ 2264231 w 2720934"/>
                <a:gd name="connsiteY3" fmla="*/ 3717600 h 4335275"/>
                <a:gd name="connsiteX4" fmla="*/ 0 w 2720934"/>
                <a:gd name="connsiteY4" fmla="*/ 268283 h 4335275"/>
                <a:gd name="connsiteX0" fmla="*/ 0 w 2737757"/>
                <a:gd name="connsiteY0" fmla="*/ 236721 h 4335275"/>
                <a:gd name="connsiteX1" fmla="*/ 2737757 w 2737757"/>
                <a:gd name="connsiteY1" fmla="*/ 0 h 4335275"/>
                <a:gd name="connsiteX2" fmla="*/ 2670462 w 2737757"/>
                <a:gd name="connsiteY2" fmla="*/ 4335275 h 4335275"/>
                <a:gd name="connsiteX3" fmla="*/ 2281054 w 2737757"/>
                <a:gd name="connsiteY3" fmla="*/ 3717600 h 4335275"/>
                <a:gd name="connsiteX4" fmla="*/ 0 w 2737757"/>
                <a:gd name="connsiteY4" fmla="*/ 236721 h 4335275"/>
                <a:gd name="connsiteX0" fmla="*/ 0 w 2729346"/>
                <a:gd name="connsiteY0" fmla="*/ 0 h 4098554"/>
                <a:gd name="connsiteX1" fmla="*/ 2729346 w 2729346"/>
                <a:gd name="connsiteY1" fmla="*/ 126250 h 4098554"/>
                <a:gd name="connsiteX2" fmla="*/ 2670462 w 2729346"/>
                <a:gd name="connsiteY2" fmla="*/ 4098554 h 4098554"/>
                <a:gd name="connsiteX3" fmla="*/ 2281054 w 2729346"/>
                <a:gd name="connsiteY3" fmla="*/ 3480879 h 4098554"/>
                <a:gd name="connsiteX4" fmla="*/ 0 w 2729346"/>
                <a:gd name="connsiteY4" fmla="*/ 0 h 4098554"/>
                <a:gd name="connsiteX0" fmla="*/ 0 w 2720934"/>
                <a:gd name="connsiteY0" fmla="*/ 0 h 4098554"/>
                <a:gd name="connsiteX1" fmla="*/ 2720934 w 2720934"/>
                <a:gd name="connsiteY1" fmla="*/ 31562 h 4098554"/>
                <a:gd name="connsiteX2" fmla="*/ 2670462 w 2720934"/>
                <a:gd name="connsiteY2" fmla="*/ 4098554 h 4098554"/>
                <a:gd name="connsiteX3" fmla="*/ 2281054 w 2720934"/>
                <a:gd name="connsiteY3" fmla="*/ 3480879 h 4098554"/>
                <a:gd name="connsiteX4" fmla="*/ 0 w 2720934"/>
                <a:gd name="connsiteY4" fmla="*/ 0 h 4098554"/>
                <a:gd name="connsiteX0" fmla="*/ 0 w 2720934"/>
                <a:gd name="connsiteY0" fmla="*/ 15782 h 4114336"/>
                <a:gd name="connsiteX1" fmla="*/ 2720934 w 2720934"/>
                <a:gd name="connsiteY1" fmla="*/ 0 h 4114336"/>
                <a:gd name="connsiteX2" fmla="*/ 2670462 w 2720934"/>
                <a:gd name="connsiteY2" fmla="*/ 4114336 h 4114336"/>
                <a:gd name="connsiteX3" fmla="*/ 2281054 w 2720934"/>
                <a:gd name="connsiteY3" fmla="*/ 3496661 h 4114336"/>
                <a:gd name="connsiteX4" fmla="*/ 0 w 2720934"/>
                <a:gd name="connsiteY4" fmla="*/ 15782 h 4114336"/>
                <a:gd name="connsiteX0" fmla="*/ 0 w 2820289"/>
                <a:gd name="connsiteY0" fmla="*/ 15782 h 4114336"/>
                <a:gd name="connsiteX1" fmla="*/ 2820289 w 2820289"/>
                <a:gd name="connsiteY1" fmla="*/ 0 h 4114336"/>
                <a:gd name="connsiteX2" fmla="*/ 2769817 w 2820289"/>
                <a:gd name="connsiteY2" fmla="*/ 4114336 h 4114336"/>
                <a:gd name="connsiteX3" fmla="*/ 2380409 w 2820289"/>
                <a:gd name="connsiteY3" fmla="*/ 3496661 h 4114336"/>
                <a:gd name="connsiteX4" fmla="*/ 0 w 2820289"/>
                <a:gd name="connsiteY4" fmla="*/ 15782 h 4114336"/>
                <a:gd name="connsiteX0" fmla="*/ 0 w 2820289"/>
                <a:gd name="connsiteY0" fmla="*/ 15782 h 4114336"/>
                <a:gd name="connsiteX1" fmla="*/ 2820289 w 2820289"/>
                <a:gd name="connsiteY1" fmla="*/ 0 h 4114336"/>
                <a:gd name="connsiteX2" fmla="*/ 2769817 w 2820289"/>
                <a:gd name="connsiteY2" fmla="*/ 4114336 h 4114336"/>
                <a:gd name="connsiteX3" fmla="*/ 2362876 w 2820289"/>
                <a:gd name="connsiteY3" fmla="*/ 3517980 h 4114336"/>
                <a:gd name="connsiteX4" fmla="*/ 0 w 2820289"/>
                <a:gd name="connsiteY4" fmla="*/ 15782 h 4114336"/>
                <a:gd name="connsiteX0" fmla="*/ 0 w 2820289"/>
                <a:gd name="connsiteY0" fmla="*/ 15782 h 4114336"/>
                <a:gd name="connsiteX1" fmla="*/ 2820289 w 2820289"/>
                <a:gd name="connsiteY1" fmla="*/ 0 h 4114336"/>
                <a:gd name="connsiteX2" fmla="*/ 2763972 w 2820289"/>
                <a:gd name="connsiteY2" fmla="*/ 4114336 h 4114336"/>
                <a:gd name="connsiteX3" fmla="*/ 2362876 w 2820289"/>
                <a:gd name="connsiteY3" fmla="*/ 3517980 h 4114336"/>
                <a:gd name="connsiteX4" fmla="*/ 0 w 2820289"/>
                <a:gd name="connsiteY4" fmla="*/ 15782 h 4114336"/>
                <a:gd name="connsiteX0" fmla="*/ 0 w 3721149"/>
                <a:gd name="connsiteY0" fmla="*/ 0 h 4269703"/>
                <a:gd name="connsiteX1" fmla="*/ 3721149 w 3721149"/>
                <a:gd name="connsiteY1" fmla="*/ 155367 h 4269703"/>
                <a:gd name="connsiteX2" fmla="*/ 3664832 w 3721149"/>
                <a:gd name="connsiteY2" fmla="*/ 4269703 h 4269703"/>
                <a:gd name="connsiteX3" fmla="*/ 3263736 w 3721149"/>
                <a:gd name="connsiteY3" fmla="*/ 3673347 h 4269703"/>
                <a:gd name="connsiteX4" fmla="*/ 0 w 3721149"/>
                <a:gd name="connsiteY4" fmla="*/ 0 h 4269703"/>
                <a:gd name="connsiteX0" fmla="*/ 0 w 3721149"/>
                <a:gd name="connsiteY0" fmla="*/ 0 h 4289488"/>
                <a:gd name="connsiteX1" fmla="*/ 3721149 w 3721149"/>
                <a:gd name="connsiteY1" fmla="*/ 155367 h 4289488"/>
                <a:gd name="connsiteX2" fmla="*/ 3664832 w 3721149"/>
                <a:gd name="connsiteY2" fmla="*/ 4269703 h 4289488"/>
                <a:gd name="connsiteX3" fmla="*/ 1705997 w 3721149"/>
                <a:gd name="connsiteY3" fmla="*/ 4289488 h 4289488"/>
                <a:gd name="connsiteX4" fmla="*/ 0 w 3721149"/>
                <a:gd name="connsiteY4" fmla="*/ 0 h 4289488"/>
                <a:gd name="connsiteX0" fmla="*/ 0 w 3664846"/>
                <a:gd name="connsiteY0" fmla="*/ 15785 h 4305273"/>
                <a:gd name="connsiteX1" fmla="*/ 3664846 w 3664846"/>
                <a:gd name="connsiteY1" fmla="*/ 0 h 4305273"/>
                <a:gd name="connsiteX2" fmla="*/ 3664832 w 3664846"/>
                <a:gd name="connsiteY2" fmla="*/ 4285488 h 4305273"/>
                <a:gd name="connsiteX3" fmla="*/ 1705997 w 3664846"/>
                <a:gd name="connsiteY3" fmla="*/ 4305273 h 4305273"/>
                <a:gd name="connsiteX4" fmla="*/ 0 w 3664846"/>
                <a:gd name="connsiteY4" fmla="*/ 15785 h 4305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4846" h="4305273">
                  <a:moveTo>
                    <a:pt x="0" y="15785"/>
                  </a:moveTo>
                  <a:lnTo>
                    <a:pt x="3664846" y="0"/>
                  </a:lnTo>
                  <a:cubicBezTo>
                    <a:pt x="3664841" y="1428496"/>
                    <a:pt x="3664837" y="2856992"/>
                    <a:pt x="3664832" y="4285488"/>
                  </a:cubicBezTo>
                  <a:lnTo>
                    <a:pt x="1705997" y="4305273"/>
                  </a:lnTo>
                  <a:lnTo>
                    <a:pt x="0" y="15785"/>
                  </a:lnTo>
                  <a:close/>
                </a:path>
              </a:pathLst>
            </a:custGeom>
            <a:blipFill rotWithShape="0">
              <a:blip r:embed="rId2">
                <a:duotone>
                  <a:schemeClr val="bg2">
                    <a:shade val="76000"/>
                    <a:satMod val="180000"/>
                  </a:schemeClr>
                  <a:schemeClr val="bg2">
                    <a:tint val="80000"/>
                    <a:satMod val="120000"/>
                    <a:lumMod val="180000"/>
                  </a:schemeClr>
                </a:duotone>
              </a:blip>
              <a:stretch>
                <a:fillRect l="-163116" t="-323529" r="-39825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a:extLst>
              <a:ext uri="{FF2B5EF4-FFF2-40B4-BE49-F238E27FC236}">
                <a16:creationId xmlns:a16="http://schemas.microsoft.com/office/drawing/2014/main" id="{78326E10-C8CB-487F-A110-F861268DE6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770459" y="0"/>
            <a:ext cx="1827609" cy="5143500"/>
            <a:chOff x="1320800" y="0"/>
            <a:chExt cx="2436813" cy="6858001"/>
          </a:xfrm>
        </p:grpSpPr>
        <p:sp>
          <p:nvSpPr>
            <p:cNvPr id="31" name="Freeform 6">
              <a:extLst>
                <a:ext uri="{FF2B5EF4-FFF2-40B4-BE49-F238E27FC236}">
                  <a16:creationId xmlns:a16="http://schemas.microsoft.com/office/drawing/2014/main" id="{3279962B-46D2-4E19-B632-39B80D1E80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32" name="Freeform 7">
              <a:extLst>
                <a:ext uri="{FF2B5EF4-FFF2-40B4-BE49-F238E27FC236}">
                  <a16:creationId xmlns:a16="http://schemas.microsoft.com/office/drawing/2014/main" id="{321A335A-53CB-4C17-AB51-5D9C2DCB4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33" name="Freeform 8">
              <a:extLst>
                <a:ext uri="{FF2B5EF4-FFF2-40B4-BE49-F238E27FC236}">
                  <a16:creationId xmlns:a16="http://schemas.microsoft.com/office/drawing/2014/main" id="{A0E0D557-405B-469F-AEDE-4E3404AA41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34" name="Freeform 9">
              <a:extLst>
                <a:ext uri="{FF2B5EF4-FFF2-40B4-BE49-F238E27FC236}">
                  <a16:creationId xmlns:a16="http://schemas.microsoft.com/office/drawing/2014/main" id="{D8D4E62F-9393-40A6-9E85-9F3B59C462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35" name="Freeform 10">
              <a:extLst>
                <a:ext uri="{FF2B5EF4-FFF2-40B4-BE49-F238E27FC236}">
                  <a16:creationId xmlns:a16="http://schemas.microsoft.com/office/drawing/2014/main" id="{FABD11B1-DE89-45BC-8204-968C88AADC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36" name="Freeform 11">
              <a:extLst>
                <a:ext uri="{FF2B5EF4-FFF2-40B4-BE49-F238E27FC236}">
                  <a16:creationId xmlns:a16="http://schemas.microsoft.com/office/drawing/2014/main" id="{AFA4965A-1FBC-44B8-B96A-3F5275C3AE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pic>
        <p:nvPicPr>
          <p:cNvPr id="20" name="Picture 19" descr="Graph">
            <a:extLst>
              <a:ext uri="{FF2B5EF4-FFF2-40B4-BE49-F238E27FC236}">
                <a16:creationId xmlns:a16="http://schemas.microsoft.com/office/drawing/2014/main" id="{4F43A25B-DBAA-5801-6797-E129E945DEBC}"/>
              </a:ext>
            </a:extLst>
          </p:cNvPr>
          <p:cNvPicPr>
            <a:picLocks noChangeAspect="1"/>
          </p:cNvPicPr>
          <p:nvPr/>
        </p:nvPicPr>
        <p:blipFill>
          <a:blip r:embed="rId3"/>
          <a:srcRect l="28605" r="39871"/>
          <a:stretch/>
        </p:blipFill>
        <p:spPr>
          <a:xfrm>
            <a:off x="20" y="10"/>
            <a:ext cx="2594352" cy="5143490"/>
          </a:xfrm>
          <a:custGeom>
            <a:avLst/>
            <a:gdLst/>
            <a:ahLst/>
            <a:cxnLst/>
            <a:rect l="l" t="t" r="r" b="b"/>
            <a:pathLst>
              <a:path w="3458633" h="6858000">
                <a:moveTo>
                  <a:pt x="0" y="0"/>
                </a:moveTo>
                <a:lnTo>
                  <a:pt x="3174999" y="0"/>
                </a:lnTo>
                <a:lnTo>
                  <a:pt x="2294466" y="5223932"/>
                </a:lnTo>
                <a:lnTo>
                  <a:pt x="3458633" y="6853767"/>
                </a:lnTo>
                <a:lnTo>
                  <a:pt x="0" y="6858000"/>
                </a:lnTo>
                <a:lnTo>
                  <a:pt x="0" y="0"/>
                </a:lnTo>
                <a:close/>
              </a:path>
            </a:pathLst>
          </a:custGeom>
          <a:ln w="38100">
            <a:noFill/>
          </a:ln>
          <a:effectLst/>
        </p:spPr>
      </p:pic>
      <p:sp>
        <p:nvSpPr>
          <p:cNvPr id="3" name="Content Placeholder 2"/>
          <p:cNvSpPr>
            <a:spLocks noGrp="1"/>
          </p:cNvSpPr>
          <p:nvPr>
            <p:ph idx="1"/>
          </p:nvPr>
        </p:nvSpPr>
        <p:spPr>
          <a:xfrm>
            <a:off x="2882900" y="1536699"/>
            <a:ext cx="5744367" cy="2806701"/>
          </a:xfrm>
        </p:spPr>
        <p:txBody>
          <a:bodyPr>
            <a:noAutofit/>
          </a:bodyPr>
          <a:lstStyle/>
          <a:p>
            <a:pPr marL="0" indent="0" algn="ctr">
              <a:lnSpc>
                <a:spcPct val="90000"/>
              </a:lnSpc>
              <a:buNone/>
            </a:pPr>
            <a:r>
              <a:rPr lang="en-GB" sz="1200" b="1" dirty="0">
                <a:latin typeface="Calibri" panose="020F0502020204030204" pitchFamily="34" charset="0"/>
                <a:ea typeface="Calibri" panose="020F0502020204030204" pitchFamily="34" charset="0"/>
                <a:cs typeface="Calibri" panose="020F0502020204030204" pitchFamily="34" charset="0"/>
              </a:rPr>
              <a:t>High-Performance Computing (HPC)</a:t>
            </a:r>
          </a:p>
          <a:p>
            <a:pPr>
              <a:lnSpc>
                <a:spcPct val="90000"/>
              </a:lnSpc>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r>
              <a:rPr lang="el-GR" sz="1200" b="1" dirty="0">
                <a:latin typeface="Calibri" panose="020F0502020204030204" pitchFamily="34" charset="0"/>
                <a:ea typeface="Calibri" panose="020F0502020204030204" pitchFamily="34" charset="0"/>
                <a:cs typeface="Calibri" panose="020F0502020204030204" pitchFamily="34" charset="0"/>
              </a:rPr>
              <a:t>Παράλληλη Υπολογιστική</a:t>
            </a:r>
            <a:endParaRPr kumimoji="0" lang="en-US" altLang="en-US" sz="11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nSpc>
                <a:spcPct val="90000"/>
              </a:lnSpc>
            </a:pPr>
            <a:r>
              <a:rPr lang="el-GR" sz="1050" b="1" dirty="0">
                <a:latin typeface="Calibri" panose="020F0502020204030204" pitchFamily="34" charset="0"/>
                <a:ea typeface="Calibri" panose="020F0502020204030204" pitchFamily="34" charset="0"/>
                <a:cs typeface="Calibri" panose="020F0502020204030204" pitchFamily="34" charset="0"/>
              </a:rPr>
              <a:t>Ανάπτυξη Αλγορίθμων: </a:t>
            </a:r>
            <a:r>
              <a:rPr lang="el-GR" sz="1050" dirty="0">
                <a:latin typeface="Calibri" panose="020F0502020204030204" pitchFamily="34" charset="0"/>
                <a:ea typeface="Calibri" panose="020F0502020204030204" pitchFamily="34" charset="0"/>
                <a:cs typeface="Calibri" panose="020F0502020204030204" pitchFamily="34" charset="0"/>
              </a:rPr>
              <a:t>Ανάπτυξη και βελτιστοποιήση αλγορίθμων ειδικά σχεδιασμένων για παράλληλους υπολογισμούς, διασφαλίζοντας ότι τα συστήματα HPC μπορούν να ανταποκριθούν στις μοναδικές απαιτήσεις της έρευνας.</a:t>
            </a:r>
          </a:p>
          <a:p>
            <a:pPr>
              <a:lnSpc>
                <a:spcPct val="90000"/>
              </a:lnSpc>
            </a:pPr>
            <a:r>
              <a:rPr lang="el-GR" sz="1050" b="1" dirty="0">
                <a:latin typeface="Calibri" panose="020F0502020204030204" pitchFamily="34" charset="0"/>
                <a:ea typeface="Calibri" panose="020F0502020204030204" pitchFamily="34" charset="0"/>
                <a:cs typeface="Calibri" panose="020F0502020204030204" pitchFamily="34" charset="0"/>
              </a:rPr>
              <a:t>Βελτιστοποίηση Απόδοσης:</a:t>
            </a:r>
          </a:p>
          <a:p>
            <a:pPr>
              <a:lnSpc>
                <a:spcPct val="90000"/>
              </a:lnSpc>
            </a:pPr>
            <a:r>
              <a:rPr lang="el-GR" sz="1050" dirty="0">
                <a:latin typeface="Calibri" panose="020F0502020204030204" pitchFamily="34" charset="0"/>
                <a:ea typeface="Calibri" panose="020F0502020204030204" pitchFamily="34" charset="0"/>
                <a:cs typeface="Calibri" panose="020F0502020204030204" pitchFamily="34" charset="0"/>
              </a:rPr>
              <a:t>Το </a:t>
            </a:r>
            <a:r>
              <a:rPr lang="en-GB" sz="1050" dirty="0">
                <a:latin typeface="Calibri" panose="020F0502020204030204" pitchFamily="34" charset="0"/>
                <a:ea typeface="Calibri" panose="020F0502020204030204" pitchFamily="34" charset="0"/>
                <a:cs typeface="Calibri" panose="020F0502020204030204" pitchFamily="34" charset="0"/>
              </a:rPr>
              <a:t>HPC </a:t>
            </a:r>
            <a:r>
              <a:rPr lang="el-GR" sz="1050" dirty="0">
                <a:latin typeface="Calibri" panose="020F0502020204030204" pitchFamily="34" charset="0"/>
                <a:ea typeface="Calibri" panose="020F0502020204030204" pitchFamily="34" charset="0"/>
                <a:cs typeface="Calibri" panose="020F0502020204030204" pitchFamily="34" charset="0"/>
              </a:rPr>
              <a:t>βασίζεται σε τεχνικές παράλληλων</a:t>
            </a:r>
            <a:r>
              <a:rPr lang="en-US" sz="1050" dirty="0">
                <a:latin typeface="Calibri" panose="020F0502020204030204" pitchFamily="34" charset="0"/>
                <a:ea typeface="Calibri" panose="020F0502020204030204" pitchFamily="34" charset="0"/>
                <a:cs typeface="Calibri" panose="020F0502020204030204" pitchFamily="34" charset="0"/>
              </a:rPr>
              <a:t> </a:t>
            </a:r>
            <a:r>
              <a:rPr lang="el-GR" sz="1050" dirty="0">
                <a:latin typeface="Calibri" panose="020F0502020204030204" pitchFamily="34" charset="0"/>
                <a:ea typeface="Calibri" panose="020F0502020204030204" pitchFamily="34" charset="0"/>
                <a:cs typeface="Calibri" panose="020F0502020204030204" pitchFamily="34" charset="0"/>
              </a:rPr>
              <a:t>υπολογισμών.</a:t>
            </a:r>
          </a:p>
          <a:p>
            <a:pPr>
              <a:lnSpc>
                <a:spcPct val="90000"/>
              </a:lnSpc>
            </a:pPr>
            <a:r>
              <a:rPr lang="el-GR" altLang="en-US" sz="1050" dirty="0">
                <a:latin typeface="Calibri" panose="020F0502020204030204" pitchFamily="34" charset="0"/>
                <a:ea typeface="Calibri" panose="020F0502020204030204" pitchFamily="34" charset="0"/>
                <a:cs typeface="Calibri" panose="020F0502020204030204" pitchFamily="34" charset="0"/>
              </a:rPr>
              <a:t>Οι εργασίες χωρίζονται σε μικρότερες, ανεξάρτητες εργασίες που μπορούν να επεξεργαστούν ταυτόχρονα. </a:t>
            </a:r>
          </a:p>
          <a:p>
            <a:pPr lvl="1">
              <a:lnSpc>
                <a:spcPct val="90000"/>
              </a:lnSpc>
            </a:pPr>
            <a:r>
              <a:rPr lang="el-GR" altLang="en-US" sz="1100" dirty="0">
                <a:latin typeface="Calibri" panose="020F0502020204030204" pitchFamily="34" charset="0"/>
                <a:ea typeface="Calibri" panose="020F0502020204030204" pitchFamily="34" charset="0"/>
                <a:cs typeface="Calibri" panose="020F0502020204030204" pitchFamily="34" charset="0"/>
              </a:rPr>
              <a:t>Μειώνει τον χρόνο επεξεργασίας και αυξάνει την απόδοση.</a:t>
            </a:r>
          </a:p>
          <a:p>
            <a:pPr lvl="1">
              <a:lnSpc>
                <a:spcPct val="90000"/>
              </a:lnSpc>
            </a:pPr>
            <a:r>
              <a:rPr kumimoji="0" lang="el-GR" altLang="en-US" sz="105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Παράδειγμα</a:t>
            </a:r>
            <a:r>
              <a:rPr kumimoji="0" lang="en-GB" altLang="en-US" sz="105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Monte Carlo </a:t>
            </a:r>
            <a:r>
              <a:rPr kumimoji="0" lang="el-GR" altLang="en-US" sz="105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προσομειώσεις</a:t>
            </a:r>
            <a:endParaRPr kumimoji="0" lang="en-GB" altLang="en-US" sz="105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2">
              <a:lnSpc>
                <a:spcPct val="90000"/>
              </a:lnSpc>
            </a:pPr>
            <a:r>
              <a:rPr kumimoji="0" lang="en-GB" altLang="en-US" sz="105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kumimoji="0" lang="el-GR" altLang="en-US" sz="105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Οι προσομοιώσεις χρησιμοποιούν τυχαία δειγματοληψία για να εκτιμήσουν τις πιθανότητες των διαφορετικών αποτελεσμάτων.</a:t>
            </a:r>
            <a:endParaRPr kumimoji="0" lang="en-GB" altLang="en-US" sz="65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endParaRPr kumimoji="0" lang="en-US" altLang="en-US" sz="8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endParaRPr lang="en-GB" sz="8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endParaRPr lang="en-GB" sz="8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endParaRPr lang="en-GB" sz="800" dirty="0">
              <a:latin typeface="Calibri" panose="020F0502020204030204" pitchFamily="34" charset="0"/>
              <a:ea typeface="Calibri" panose="020F0502020204030204" pitchFamily="34" charset="0"/>
              <a:cs typeface="Calibri" panose="020F0502020204030204" pitchFamily="34" charset="0"/>
            </a:endParaRPr>
          </a:p>
          <a:p>
            <a:pPr>
              <a:lnSpc>
                <a:spcPct val="90000"/>
              </a:lnSpc>
            </a:pPr>
            <a:endParaRPr lang="en-GB" sz="11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34187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6AD30037-67ED-4367-9BE0-45787510BF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image.jpg"/>
          <p:cNvPicPr>
            <a:picLocks noChangeAspect="1"/>
          </p:cNvPicPr>
          <p:nvPr/>
        </p:nvPicPr>
        <p:blipFill>
          <a:blip r:embed="rId3"/>
          <a:srcRect/>
          <a:stretch/>
        </p:blipFill>
        <p:spPr>
          <a:xfrm>
            <a:off x="20" y="10"/>
            <a:ext cx="9143980" cy="5143490"/>
          </a:xfrm>
          <a:prstGeom prst="rect">
            <a:avLst/>
          </a:prstGeom>
        </p:spPr>
      </p:pic>
      <p:sp>
        <p:nvSpPr>
          <p:cNvPr id="28" name="Freeform 15">
            <a:extLst>
              <a:ext uri="{FF2B5EF4-FFF2-40B4-BE49-F238E27FC236}">
                <a16:creationId xmlns:a16="http://schemas.microsoft.com/office/drawing/2014/main" id="{AAAE29C6-F6DD-4D29-805A-6C214EA9C0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2699" y="-12699"/>
            <a:ext cx="7118349" cy="5162549"/>
          </a:xfrm>
          <a:custGeom>
            <a:avLst/>
            <a:gdLst>
              <a:gd name="connsiteX0" fmla="*/ 5427133 w 7340600"/>
              <a:gd name="connsiteY0" fmla="*/ 8466 h 6883400"/>
              <a:gd name="connsiteX1" fmla="*/ 4783666 w 7340600"/>
              <a:gd name="connsiteY1" fmla="*/ 2573866 h 6883400"/>
              <a:gd name="connsiteX2" fmla="*/ 7340600 w 7340600"/>
              <a:gd name="connsiteY2" fmla="*/ 6874933 h 6883400"/>
              <a:gd name="connsiteX3" fmla="*/ 0 w 7340600"/>
              <a:gd name="connsiteY3" fmla="*/ 6883400 h 6883400"/>
              <a:gd name="connsiteX4" fmla="*/ 8466 w 7340600"/>
              <a:gd name="connsiteY4" fmla="*/ 0 h 6883400"/>
              <a:gd name="connsiteX5" fmla="*/ 5427133 w 7340600"/>
              <a:gd name="connsiteY5" fmla="*/ 8466 h 6883400"/>
              <a:gd name="connsiteX0" fmla="*/ 9203266 w 9203266"/>
              <a:gd name="connsiteY0" fmla="*/ 16933 h 6883400"/>
              <a:gd name="connsiteX1" fmla="*/ 4783666 w 9203266"/>
              <a:gd name="connsiteY1" fmla="*/ 2573866 h 6883400"/>
              <a:gd name="connsiteX2" fmla="*/ 7340600 w 9203266"/>
              <a:gd name="connsiteY2" fmla="*/ 6874933 h 6883400"/>
              <a:gd name="connsiteX3" fmla="*/ 0 w 9203266"/>
              <a:gd name="connsiteY3" fmla="*/ 6883400 h 6883400"/>
              <a:gd name="connsiteX4" fmla="*/ 8466 w 9203266"/>
              <a:gd name="connsiteY4" fmla="*/ 0 h 6883400"/>
              <a:gd name="connsiteX5" fmla="*/ 9203266 w 9203266"/>
              <a:gd name="connsiteY5" fmla="*/ 16933 h 6883400"/>
              <a:gd name="connsiteX0" fmla="*/ 9203266 w 9203266"/>
              <a:gd name="connsiteY0" fmla="*/ 16933 h 6883400"/>
              <a:gd name="connsiteX1" fmla="*/ 8339666 w 9203266"/>
              <a:gd name="connsiteY1" fmla="*/ 5240866 h 6883400"/>
              <a:gd name="connsiteX2" fmla="*/ 7340600 w 9203266"/>
              <a:gd name="connsiteY2" fmla="*/ 6874933 h 6883400"/>
              <a:gd name="connsiteX3" fmla="*/ 0 w 9203266"/>
              <a:gd name="connsiteY3" fmla="*/ 6883400 h 6883400"/>
              <a:gd name="connsiteX4" fmla="*/ 8466 w 9203266"/>
              <a:gd name="connsiteY4" fmla="*/ 0 h 6883400"/>
              <a:gd name="connsiteX5" fmla="*/ 9203266 w 9203266"/>
              <a:gd name="connsiteY5" fmla="*/ 16933 h 6883400"/>
              <a:gd name="connsiteX0" fmla="*/ 9203266 w 9491133"/>
              <a:gd name="connsiteY0" fmla="*/ 16933 h 6883400"/>
              <a:gd name="connsiteX1" fmla="*/ 8339666 w 9491133"/>
              <a:gd name="connsiteY1" fmla="*/ 5240866 h 6883400"/>
              <a:gd name="connsiteX2" fmla="*/ 9491133 w 9491133"/>
              <a:gd name="connsiteY2" fmla="*/ 6883400 h 6883400"/>
              <a:gd name="connsiteX3" fmla="*/ 0 w 9491133"/>
              <a:gd name="connsiteY3" fmla="*/ 6883400 h 6883400"/>
              <a:gd name="connsiteX4" fmla="*/ 8466 w 9491133"/>
              <a:gd name="connsiteY4" fmla="*/ 0 h 6883400"/>
              <a:gd name="connsiteX5" fmla="*/ 9203266 w 9491133"/>
              <a:gd name="connsiteY5" fmla="*/ 16933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91133" h="6883400">
                <a:moveTo>
                  <a:pt x="9203266" y="16933"/>
                </a:moveTo>
                <a:lnTo>
                  <a:pt x="8339666" y="5240866"/>
                </a:lnTo>
                <a:lnTo>
                  <a:pt x="9491133" y="6883400"/>
                </a:lnTo>
                <a:lnTo>
                  <a:pt x="0" y="6883400"/>
                </a:lnTo>
                <a:lnTo>
                  <a:pt x="8466" y="0"/>
                </a:lnTo>
                <a:lnTo>
                  <a:pt x="9203266" y="16933"/>
                </a:lnTo>
                <a:close/>
              </a:path>
            </a:pathLst>
          </a:custGeom>
          <a:solidFill>
            <a:schemeClr val="tx1">
              <a:lumMod val="95000"/>
              <a:lumOff val="5000"/>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79252" y="2248176"/>
            <a:ext cx="5543550" cy="882650"/>
          </a:xfrm>
        </p:spPr>
        <p:txBody>
          <a:bodyPr vert="horz" lIns="91440" tIns="45720" rIns="91440" bIns="45720" rtlCol="0" anchor="ctr">
            <a:normAutofit fontScale="90000"/>
          </a:bodyPr>
          <a:lstStyle/>
          <a:p>
            <a:pPr defTabSz="457200"/>
            <a:r>
              <a:rPr lang="el-GR" sz="4000" dirty="0">
                <a:solidFill>
                  <a:schemeClr val="bg1"/>
                </a:solidFill>
              </a:rPr>
              <a:t>ΚΑΛΩΣΟΡΙΣΜΑ </a:t>
            </a:r>
            <a:r>
              <a:rPr lang="en-US" sz="4000" dirty="0">
                <a:solidFill>
                  <a:schemeClr val="bg1"/>
                </a:solidFill>
              </a:rPr>
              <a:t>&amp; </a:t>
            </a:r>
            <a:r>
              <a:rPr lang="el-GR" sz="4000" dirty="0">
                <a:solidFill>
                  <a:schemeClr val="bg1"/>
                </a:solidFill>
              </a:rPr>
              <a:t>ΕΙΣΑΓΩΓΗ</a:t>
            </a:r>
            <a:endParaRPr lang="en-US" sz="4000" dirty="0">
              <a:solidFill>
                <a:schemeClr val="bg1"/>
              </a:solidFill>
            </a:endParaRPr>
          </a:p>
        </p:txBody>
      </p:sp>
      <p:sp>
        <p:nvSpPr>
          <p:cNvPr id="5" name="TextBox 4"/>
          <p:cNvSpPr txBox="1"/>
          <p:nvPr/>
        </p:nvSpPr>
        <p:spPr>
          <a:xfrm>
            <a:off x="91676" y="4706928"/>
            <a:ext cx="5543551" cy="436562"/>
          </a:xfrm>
          <a:prstGeom prst="rect">
            <a:avLst/>
          </a:prstGeom>
        </p:spPr>
        <p:txBody>
          <a:bodyPr vert="horz" lIns="91440" tIns="45720" rIns="91440" bIns="45720" rtlCol="0" anchor="ctr">
            <a:normAutofit fontScale="85000" lnSpcReduction="20000"/>
          </a:bodyPr>
          <a:lstStyle/>
          <a:p>
            <a:pPr>
              <a:spcBef>
                <a:spcPct val="20000"/>
              </a:spcBef>
              <a:spcAft>
                <a:spcPts val="600"/>
              </a:spcAft>
              <a:buClr>
                <a:schemeClr val="accent1">
                  <a:lumMod val="75000"/>
                </a:schemeClr>
              </a:buClr>
              <a:buSzPct val="145000"/>
              <a:buFont typeface="Arial"/>
              <a:buChar char="•"/>
            </a:pPr>
            <a:endParaRPr lang="en-US" dirty="0">
              <a:solidFill>
                <a:schemeClr val="bg1"/>
              </a:solidFill>
            </a:endParaRPr>
          </a:p>
          <a:p>
            <a:pPr>
              <a:spcBef>
                <a:spcPct val="20000"/>
              </a:spcBef>
              <a:spcAft>
                <a:spcPts val="600"/>
              </a:spcAft>
              <a:buClr>
                <a:schemeClr val="accent1">
                  <a:lumMod val="75000"/>
                </a:schemeClr>
              </a:buClr>
              <a:buSzPct val="145000"/>
              <a:buFont typeface="Arial"/>
              <a:buChar char="•"/>
              <a:defRPr sz="600"/>
            </a:pPr>
            <a:r>
              <a:rPr lang="en-US" dirty="0">
                <a:solidFill>
                  <a:schemeClr val="bg1"/>
                </a:solidFill>
                <a:hlinkClick r:id="rId4"/>
              </a:rPr>
              <a:t>Photo by Pietro </a:t>
            </a:r>
            <a:r>
              <a:rPr lang="en-US" dirty="0" err="1">
                <a:solidFill>
                  <a:schemeClr val="bg1"/>
                </a:solidFill>
                <a:hlinkClick r:id="rId4"/>
              </a:rPr>
              <a:t>Battistoni</a:t>
            </a:r>
            <a:r>
              <a:rPr lang="en-US" dirty="0">
                <a:solidFill>
                  <a:schemeClr val="bg1"/>
                </a:solidFill>
                <a:hlinkClick r:id="rId4"/>
              </a:rPr>
              <a:t> on </a:t>
            </a:r>
            <a:r>
              <a:rPr lang="en-US" dirty="0" err="1">
                <a:solidFill>
                  <a:schemeClr val="bg1"/>
                </a:solidFill>
                <a:hlinkClick r:id="rId4"/>
              </a:rPr>
              <a:t>Pexels</a:t>
            </a:r>
            <a:endParaRPr lang="en-US" dirty="0">
              <a:solidFill>
                <a:schemeClr val="bg1"/>
              </a:solidFill>
              <a:hlinkClick r:id="rId4">
                <a:extLst>
                  <a:ext uri="{A12FA001-AC4F-418D-AE19-62706E023703}">
                    <ahyp:hlinkClr xmlns:ahyp="http://schemas.microsoft.com/office/drawing/2018/hyperlinkcolor" val="tx"/>
                  </a:ext>
                </a:extLst>
              </a:hlinkClick>
            </a:endParaRPr>
          </a:p>
        </p:txBody>
      </p:sp>
      <p:grpSp>
        <p:nvGrpSpPr>
          <p:cNvPr id="30" name="Group 29">
            <a:extLst>
              <a:ext uri="{FF2B5EF4-FFF2-40B4-BE49-F238E27FC236}">
                <a16:creationId xmlns:a16="http://schemas.microsoft.com/office/drawing/2014/main" id="{50841A4E-5BC1-44B4-83CF-D524E8AEAD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304359" y="0"/>
            <a:ext cx="1827609" cy="5143500"/>
            <a:chOff x="1320800" y="0"/>
            <a:chExt cx="2436813" cy="6858001"/>
          </a:xfrm>
        </p:grpSpPr>
        <p:sp>
          <p:nvSpPr>
            <p:cNvPr id="31" name="Freeform 6">
              <a:extLst>
                <a:ext uri="{FF2B5EF4-FFF2-40B4-BE49-F238E27FC236}">
                  <a16:creationId xmlns:a16="http://schemas.microsoft.com/office/drawing/2014/main" id="{BF371BCC-8954-44E2-8C4F-29DC188727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32" name="Freeform 7">
              <a:extLst>
                <a:ext uri="{FF2B5EF4-FFF2-40B4-BE49-F238E27FC236}">
                  <a16:creationId xmlns:a16="http://schemas.microsoft.com/office/drawing/2014/main" id="{CD3505BE-B420-41C5-BE34-3E7652D37A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33" name="Freeform 8">
              <a:extLst>
                <a:ext uri="{FF2B5EF4-FFF2-40B4-BE49-F238E27FC236}">
                  <a16:creationId xmlns:a16="http://schemas.microsoft.com/office/drawing/2014/main" id="{4B68A05B-A78B-4D59-8CF9-1900731A2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34" name="Freeform 9">
              <a:extLst>
                <a:ext uri="{FF2B5EF4-FFF2-40B4-BE49-F238E27FC236}">
                  <a16:creationId xmlns:a16="http://schemas.microsoft.com/office/drawing/2014/main" id="{84D57A01-C112-4FF2-B5ED-0B762AAD9C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35" name="Freeform 10">
              <a:extLst>
                <a:ext uri="{FF2B5EF4-FFF2-40B4-BE49-F238E27FC236}">
                  <a16:creationId xmlns:a16="http://schemas.microsoft.com/office/drawing/2014/main" id="{6CCCCDF1-5D4F-4CA1-8400-DFBB96BB01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36" name="Freeform 11">
              <a:extLst>
                <a:ext uri="{FF2B5EF4-FFF2-40B4-BE49-F238E27FC236}">
                  <a16:creationId xmlns:a16="http://schemas.microsoft.com/office/drawing/2014/main" id="{20A090B2-5344-43CD-BC70-A6D44F15E8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sp>
        <p:nvSpPr>
          <p:cNvPr id="3" name="Content Placeholder 2"/>
          <p:cNvSpPr>
            <a:spLocks/>
          </p:cNvSpPr>
          <p:nvPr/>
        </p:nvSpPr>
        <p:spPr>
          <a:xfrm>
            <a:off x="3757612" y="1011045"/>
            <a:ext cx="2578054" cy="2835660"/>
          </a:xfrm>
          <a:prstGeom prst="rect">
            <a:avLst/>
          </a:prstGeom>
        </p:spPr>
        <p:txBody>
          <a:bodyPr wrap="square">
            <a:noAutofit/>
          </a:bodyPr>
          <a:lstStyle/>
          <a:p>
            <a:pPr defTabSz="283464">
              <a:spcAft>
                <a:spcPts val="600"/>
              </a:spcAft>
            </a:pPr>
            <a:endParaRPr sz="1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Graph on document with pen">
            <a:extLst>
              <a:ext uri="{FF2B5EF4-FFF2-40B4-BE49-F238E27FC236}">
                <a16:creationId xmlns:a16="http://schemas.microsoft.com/office/drawing/2014/main" id="{5BB0AD4C-665D-70AB-6A37-70E5618D7424}"/>
              </a:ext>
            </a:extLst>
          </p:cNvPr>
          <p:cNvPicPr>
            <a:picLocks noChangeAspect="1"/>
          </p:cNvPicPr>
          <p:nvPr/>
        </p:nvPicPr>
        <p:blipFill>
          <a:blip r:embed="rId2"/>
          <a:srcRect l="31072" r="17351"/>
          <a:stretch/>
        </p:blipFill>
        <p:spPr>
          <a:xfrm>
            <a:off x="5169693" y="10"/>
            <a:ext cx="3974307" cy="51434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sp>
        <p:nvSpPr>
          <p:cNvPr id="3" name="Content Placeholder 2"/>
          <p:cNvSpPr>
            <a:spLocks noGrp="1"/>
          </p:cNvSpPr>
          <p:nvPr>
            <p:ph idx="1"/>
          </p:nvPr>
        </p:nvSpPr>
        <p:spPr>
          <a:xfrm>
            <a:off x="922217" y="1244111"/>
            <a:ext cx="3945510" cy="2343151"/>
          </a:xfrm>
        </p:spPr>
        <p:txBody>
          <a:bodyPr>
            <a:noAutofit/>
          </a:bodyPr>
          <a:lstStyle/>
          <a:p>
            <a:pPr marL="0" indent="0" algn="ctr">
              <a:lnSpc>
                <a:spcPct val="90000"/>
              </a:lnSpc>
              <a:buNone/>
            </a:pPr>
            <a:r>
              <a:rPr lang="el-GR" sz="1400" b="1" dirty="0">
                <a:latin typeface="Calibri" panose="020F0502020204030204" pitchFamily="34" charset="0"/>
                <a:ea typeface="Calibri" panose="020F0502020204030204" pitchFamily="34" charset="0"/>
                <a:cs typeface="Calibri" panose="020F0502020204030204" pitchFamily="34" charset="0"/>
              </a:rPr>
              <a:t>Κύρια Συστατικά του </a:t>
            </a:r>
            <a:r>
              <a:rPr lang="en-GB" sz="1400" b="1" dirty="0">
                <a:latin typeface="Calibri" panose="020F0502020204030204" pitchFamily="34" charset="0"/>
                <a:ea typeface="Calibri" panose="020F0502020204030204" pitchFamily="34" charset="0"/>
                <a:cs typeface="Calibri" panose="020F0502020204030204" pitchFamily="34" charset="0"/>
              </a:rPr>
              <a:t>Computing @CERN</a:t>
            </a:r>
          </a:p>
          <a:p>
            <a:pPr marL="0" indent="0">
              <a:lnSpc>
                <a:spcPct val="90000"/>
              </a:lnSpc>
              <a:buNone/>
            </a:pPr>
            <a:endParaRPr lang="en-GB" sz="1050" b="1"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Data Centers</a:t>
            </a:r>
            <a:r>
              <a:rPr lang="el-GR" altLang="en-US" sz="1200" dirty="0">
                <a:latin typeface="Calibri" panose="020F0502020204030204" pitchFamily="34" charset="0"/>
                <a:ea typeface="Calibri" panose="020F0502020204030204" pitchFamily="34" charset="0"/>
                <a:cs typeface="Calibri" panose="020F0502020204030204" pitchFamily="34" charset="0"/>
              </a:rPr>
              <a:t> (Κέντρα Δεδομένων)</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CERN </a:t>
            </a:r>
            <a:r>
              <a:rPr lang="en-US" altLang="en-US" sz="1200" dirty="0" err="1">
                <a:latin typeface="Calibri" panose="020F0502020204030204" pitchFamily="34" charset="0"/>
                <a:ea typeface="Calibri" panose="020F0502020204030204" pitchFamily="34" charset="0"/>
                <a:cs typeface="Calibri" panose="020F0502020204030204" pitchFamily="34" charset="0"/>
              </a:rPr>
              <a:t>Ope</a:t>
            </a:r>
            <a:r>
              <a:rPr kumimoji="0" lang="en-US" altLang="en-US"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nstack</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Private Cloud</a:t>
            </a: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High Performance Computing (HPC) </a:t>
            </a:r>
            <a:r>
              <a:rPr lang="el-GR" altLang="en-US" sz="1200" dirty="0">
                <a:latin typeface="Calibri" panose="020F0502020204030204" pitchFamily="34" charset="0"/>
                <a:ea typeface="Calibri" panose="020F0502020204030204" pitchFamily="34" charset="0"/>
                <a:cs typeface="Calibri" panose="020F0502020204030204" pitchFamily="34" charset="0"/>
              </a:rPr>
              <a:t>Υποδομή</a:t>
            </a: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Worldwide LHC Computing Grid (WLCG)</a:t>
            </a:r>
          </a:p>
          <a:p>
            <a:pPr lvl="1">
              <a:lnSpc>
                <a:spcPct val="90000"/>
              </a:lnSpc>
            </a:pPr>
            <a:endParaRPr lang="en-GB" sz="105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367366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5">
            <a:duotone>
              <a:schemeClr val="bg1">
                <a:shade val="76000"/>
                <a:satMod val="180000"/>
              </a:schemeClr>
              <a:schemeClr val="bg1">
                <a:tint val="80000"/>
                <a:satMod val="120000"/>
                <a:lumMod val="180000"/>
              </a:schemeClr>
            </a:duotone>
          </a:blip>
          <a:stretch/>
        </a:blipFill>
        <a:effectLst/>
      </p:bgPr>
    </p:bg>
    <p:spTree>
      <p:nvGrpSpPr>
        <p:cNvPr id="1" name=""/>
        <p:cNvGrpSpPr/>
        <p:nvPr/>
      </p:nvGrpSpPr>
      <p:grpSpPr>
        <a:xfrm>
          <a:off x="0" y="0"/>
          <a:ext cx="0" cy="0"/>
          <a:chOff x="0" y="0"/>
          <a:chExt cx="0" cy="0"/>
        </a:xfrm>
      </p:grpSpPr>
      <p:grpSp>
        <p:nvGrpSpPr>
          <p:cNvPr id="74" name="Group 73">
            <a:extLst>
              <a:ext uri="{FF2B5EF4-FFF2-40B4-BE49-F238E27FC236}">
                <a16:creationId xmlns:a16="http://schemas.microsoft.com/office/drawing/2014/main" id="{089D35B1-0ED5-4358-8CAE-A9E49412AAA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3109" y="0"/>
            <a:ext cx="1827609" cy="5143500"/>
            <a:chOff x="1320800" y="0"/>
            <a:chExt cx="2436813" cy="6858001"/>
          </a:xfrm>
        </p:grpSpPr>
        <p:sp>
          <p:nvSpPr>
            <p:cNvPr id="75" name="Freeform 6">
              <a:extLst>
                <a:ext uri="{FF2B5EF4-FFF2-40B4-BE49-F238E27FC236}">
                  <a16:creationId xmlns:a16="http://schemas.microsoft.com/office/drawing/2014/main" id="{DDEF6545-5A42-469E-8778-86CA01CD46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76" name="Freeform 7">
              <a:extLst>
                <a:ext uri="{FF2B5EF4-FFF2-40B4-BE49-F238E27FC236}">
                  <a16:creationId xmlns:a16="http://schemas.microsoft.com/office/drawing/2014/main" id="{3B08853F-842C-4D0A-9A89-D05CB39903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77" name="Freeform 8">
              <a:extLst>
                <a:ext uri="{FF2B5EF4-FFF2-40B4-BE49-F238E27FC236}">
                  <a16:creationId xmlns:a16="http://schemas.microsoft.com/office/drawing/2014/main" id="{A436FB18-2D01-4AAB-AD10-2D1208310F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78" name="Freeform 9">
              <a:extLst>
                <a:ext uri="{FF2B5EF4-FFF2-40B4-BE49-F238E27FC236}">
                  <a16:creationId xmlns:a16="http://schemas.microsoft.com/office/drawing/2014/main" id="{9EFB8341-7A7B-46E4-AF94-689147AD05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79" name="Freeform 10">
              <a:extLst>
                <a:ext uri="{FF2B5EF4-FFF2-40B4-BE49-F238E27FC236}">
                  <a16:creationId xmlns:a16="http://schemas.microsoft.com/office/drawing/2014/main" id="{C4D84136-7804-4605-AC9F-238A3665EE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80" name="Freeform 11">
              <a:extLst>
                <a:ext uri="{FF2B5EF4-FFF2-40B4-BE49-F238E27FC236}">
                  <a16:creationId xmlns:a16="http://schemas.microsoft.com/office/drawing/2014/main" id="{4EC6F81C-51C2-4A6F-8B94-562DA67362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sp useBgFill="1">
        <p:nvSpPr>
          <p:cNvPr id="82" name="Rectangle 81">
            <a:extLst>
              <a:ext uri="{FF2B5EF4-FFF2-40B4-BE49-F238E27FC236}">
                <a16:creationId xmlns:a16="http://schemas.microsoft.com/office/drawing/2014/main" id="{36993C3A-0E30-417B-B76B-0B62A3462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OPEN-VIDEO-2018-041-001-1080p">
            <a:hlinkClick r:id="" action="ppaction://media"/>
            <a:extLst>
              <a:ext uri="{FF2B5EF4-FFF2-40B4-BE49-F238E27FC236}">
                <a16:creationId xmlns:a16="http://schemas.microsoft.com/office/drawing/2014/main" id="{36982873-C7E8-3816-6C1C-A7C5D1998747}"/>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6"/>
          <a:stretch>
            <a:fillRect/>
          </a:stretch>
        </p:blipFill>
        <p:spPr>
          <a:xfrm>
            <a:off x="857956" y="482600"/>
            <a:ext cx="7428087" cy="4178299"/>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pic>
      <p:sp>
        <p:nvSpPr>
          <p:cNvPr id="7" name="TextBox 6">
            <a:extLst>
              <a:ext uri="{FF2B5EF4-FFF2-40B4-BE49-F238E27FC236}">
                <a16:creationId xmlns:a16="http://schemas.microsoft.com/office/drawing/2014/main" id="{36C2F1EE-EC69-D3FD-D473-F194F81A1078}"/>
              </a:ext>
            </a:extLst>
          </p:cNvPr>
          <p:cNvSpPr txBox="1"/>
          <p:nvPr/>
        </p:nvSpPr>
        <p:spPr>
          <a:xfrm>
            <a:off x="2066192" y="0"/>
            <a:ext cx="4352193" cy="646331"/>
          </a:xfrm>
          <a:prstGeom prst="rect">
            <a:avLst/>
          </a:prstGeom>
          <a:noFill/>
        </p:spPr>
        <p:txBody>
          <a:bodyPr wrap="square" rtlCol="0">
            <a:spAutoFit/>
          </a:bodyPr>
          <a:lstStyle/>
          <a:p>
            <a:pPr algn="ctr"/>
            <a:r>
              <a:rPr lang="en-GB" sz="1800" b="1" dirty="0">
                <a:latin typeface="Calibri" panose="020F0502020204030204" pitchFamily="34" charset="0"/>
                <a:ea typeface="Calibri" panose="020F0502020204030204" pitchFamily="34" charset="0"/>
                <a:cs typeface="Calibri" panose="020F0502020204030204" pitchFamily="34" charset="0"/>
              </a:rPr>
              <a:t>Worldwide LHC Computing Grid (WLCG)</a:t>
            </a:r>
          </a:p>
          <a:p>
            <a:endParaRPr lang="en-GB" dirty="0"/>
          </a:p>
        </p:txBody>
      </p:sp>
      <p:sp>
        <p:nvSpPr>
          <p:cNvPr id="8" name="TextBox 7">
            <a:extLst>
              <a:ext uri="{FF2B5EF4-FFF2-40B4-BE49-F238E27FC236}">
                <a16:creationId xmlns:a16="http://schemas.microsoft.com/office/drawing/2014/main" id="{91D3150B-4BED-6BC8-5611-9BCBBD6427EC}"/>
              </a:ext>
            </a:extLst>
          </p:cNvPr>
          <p:cNvSpPr txBox="1"/>
          <p:nvPr/>
        </p:nvSpPr>
        <p:spPr>
          <a:xfrm>
            <a:off x="7232727" y="4717764"/>
            <a:ext cx="1459523" cy="215444"/>
          </a:xfrm>
          <a:prstGeom prst="rect">
            <a:avLst/>
          </a:prstGeom>
          <a:noFill/>
        </p:spPr>
        <p:txBody>
          <a:bodyPr wrap="square" rtlCol="0">
            <a:spAutoFit/>
          </a:bodyPr>
          <a:lstStyle/>
          <a:p>
            <a:r>
              <a:rPr lang="en-US" sz="8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Copyright 2018 CERN</a:t>
            </a:r>
            <a:endParaRPr lang="en-GB" sz="8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87971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508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6AD30037-67ED-4367-9BE0-45787510BF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descr="Digital financial graphs in 3D">
            <a:extLst>
              <a:ext uri="{FF2B5EF4-FFF2-40B4-BE49-F238E27FC236}">
                <a16:creationId xmlns:a16="http://schemas.microsoft.com/office/drawing/2014/main" id="{4F2E66D7-02AC-AE46-A3F7-11E55062B9EC}"/>
              </a:ext>
            </a:extLst>
          </p:cNvPr>
          <p:cNvPicPr>
            <a:picLocks noChangeAspect="1"/>
          </p:cNvPicPr>
          <p:nvPr/>
        </p:nvPicPr>
        <p:blipFill>
          <a:blip r:embed="rId4"/>
          <a:srcRect l="32758" r="7167" b="3"/>
          <a:stretch/>
        </p:blipFill>
        <p:spPr>
          <a:xfrm>
            <a:off x="5169693" y="10"/>
            <a:ext cx="3974307" cy="51434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grpSp>
        <p:nvGrpSpPr>
          <p:cNvPr id="27" name="Group 26">
            <a:extLst>
              <a:ext uri="{FF2B5EF4-FFF2-40B4-BE49-F238E27FC236}">
                <a16:creationId xmlns:a16="http://schemas.microsoft.com/office/drawing/2014/main" id="{50841A4E-5BC1-44B4-83CF-D524E8AEAD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74570" y="0"/>
            <a:ext cx="1827609" cy="5143500"/>
            <a:chOff x="1320800" y="0"/>
            <a:chExt cx="2436813" cy="6858001"/>
          </a:xfrm>
        </p:grpSpPr>
        <p:sp>
          <p:nvSpPr>
            <p:cNvPr id="28" name="Freeform 6">
              <a:extLst>
                <a:ext uri="{FF2B5EF4-FFF2-40B4-BE49-F238E27FC236}">
                  <a16:creationId xmlns:a16="http://schemas.microsoft.com/office/drawing/2014/main" id="{BF371BCC-8954-44E2-8C4F-29DC188727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29" name="Freeform 7">
              <a:extLst>
                <a:ext uri="{FF2B5EF4-FFF2-40B4-BE49-F238E27FC236}">
                  <a16:creationId xmlns:a16="http://schemas.microsoft.com/office/drawing/2014/main" id="{CD3505BE-B420-41C5-BE34-3E7652D37A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30" name="Freeform 8">
              <a:extLst>
                <a:ext uri="{FF2B5EF4-FFF2-40B4-BE49-F238E27FC236}">
                  <a16:creationId xmlns:a16="http://schemas.microsoft.com/office/drawing/2014/main" id="{4B68A05B-A78B-4D59-8CF9-1900731A2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31" name="Freeform 9">
              <a:extLst>
                <a:ext uri="{FF2B5EF4-FFF2-40B4-BE49-F238E27FC236}">
                  <a16:creationId xmlns:a16="http://schemas.microsoft.com/office/drawing/2014/main" id="{84D57A01-C112-4FF2-B5ED-0B762AAD9C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32" name="Freeform 10">
              <a:extLst>
                <a:ext uri="{FF2B5EF4-FFF2-40B4-BE49-F238E27FC236}">
                  <a16:creationId xmlns:a16="http://schemas.microsoft.com/office/drawing/2014/main" id="{6CCCCDF1-5D4F-4CA1-8400-DFBB96BB01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33" name="Freeform 11">
              <a:extLst>
                <a:ext uri="{FF2B5EF4-FFF2-40B4-BE49-F238E27FC236}">
                  <a16:creationId xmlns:a16="http://schemas.microsoft.com/office/drawing/2014/main" id="{20A090B2-5344-43CD-BC70-A6D44F15E8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sp>
        <p:nvSpPr>
          <p:cNvPr id="3" name="Content Placeholder 2"/>
          <p:cNvSpPr>
            <a:spLocks noGrp="1"/>
          </p:cNvSpPr>
          <p:nvPr>
            <p:ph idx="1"/>
          </p:nvPr>
        </p:nvSpPr>
        <p:spPr>
          <a:xfrm>
            <a:off x="364530" y="1239412"/>
            <a:ext cx="3945510" cy="3469748"/>
          </a:xfrm>
        </p:spPr>
        <p:txBody>
          <a:bodyPr>
            <a:noAutofit/>
          </a:bodyPr>
          <a:lstStyle/>
          <a:p>
            <a:pPr marL="0" indent="0" algn="ctr">
              <a:lnSpc>
                <a:spcPct val="90000"/>
              </a:lnSpc>
              <a:buNone/>
            </a:pPr>
            <a:r>
              <a:rPr lang="en-GB" sz="1400" b="1" dirty="0">
                <a:latin typeface="Calibri" panose="020F0502020204030204" pitchFamily="34" charset="0"/>
                <a:ea typeface="Calibri" panose="020F0502020204030204" pitchFamily="34" charset="0"/>
                <a:cs typeface="Calibri" panose="020F0502020204030204" pitchFamily="34" charset="0"/>
              </a:rPr>
              <a:t>Worldwide LHC Computing Grid (WLCG)</a:t>
            </a:r>
          </a:p>
          <a:p>
            <a:pPr marL="0" indent="0" algn="ctr">
              <a:lnSpc>
                <a:spcPct val="90000"/>
              </a:lnSpc>
              <a:buNone/>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l-GR" sz="1200" dirty="0">
                <a:latin typeface="Calibri" panose="020F0502020204030204" pitchFamily="34" charset="0"/>
                <a:ea typeface="Calibri" panose="020F0502020204030204" pitchFamily="34" charset="0"/>
                <a:cs typeface="Calibri" panose="020F0502020204030204" pitchFamily="34" charset="0"/>
              </a:rPr>
              <a:t>Ένα παγκόσμιο δίκτυο κατανεμημένων υπολογιστών. </a:t>
            </a:r>
          </a:p>
          <a:p>
            <a:pPr lvl="1">
              <a:lnSpc>
                <a:spcPct val="90000"/>
              </a:lnSpc>
            </a:pPr>
            <a:r>
              <a:rPr lang="el-GR" sz="1200" dirty="0">
                <a:latin typeface="Calibri" panose="020F0502020204030204" pitchFamily="34" charset="0"/>
                <a:ea typeface="Calibri" panose="020F0502020204030204" pitchFamily="34" charset="0"/>
                <a:cs typeface="Calibri" panose="020F0502020204030204" pitchFamily="34" charset="0"/>
              </a:rPr>
              <a:t>Συντονίζεται από το τμήμα πληροφορικής του CERN. </a:t>
            </a:r>
          </a:p>
          <a:p>
            <a:pPr lvl="1">
              <a:lnSpc>
                <a:spcPct val="90000"/>
              </a:lnSpc>
            </a:pPr>
            <a:r>
              <a:rPr lang="el-GR" sz="1200" dirty="0">
                <a:latin typeface="Calibri" panose="020F0502020204030204" pitchFamily="34" charset="0"/>
                <a:ea typeface="Calibri" panose="020F0502020204030204" pitchFamily="34" charset="0"/>
                <a:cs typeface="Calibri" panose="020F0502020204030204" pitchFamily="34" charset="0"/>
              </a:rPr>
              <a:t>Εκτείνεται σε 170 κέντρα δεδομένων σε περισσότερες από 40 χώρες.</a:t>
            </a:r>
          </a:p>
          <a:p>
            <a:pPr lvl="1">
              <a:lnSpc>
                <a:spcPct val="90000"/>
              </a:lnSpc>
            </a:pPr>
            <a:r>
              <a:rPr lang="el-GR" sz="1200" dirty="0">
                <a:latin typeface="Calibri" panose="020F0502020204030204" pitchFamily="34" charset="0"/>
                <a:ea typeface="Calibri" panose="020F0502020204030204" pitchFamily="34" charset="0"/>
                <a:cs typeface="Calibri" panose="020F0502020204030204" pitchFamily="34" charset="0"/>
              </a:rPr>
              <a:t>Παρέχει τους πόρους για την αποθήκευση, διανομή και ανάλυση PB δεδομένων κάθε χρόνο.</a:t>
            </a:r>
          </a:p>
          <a:p>
            <a:pPr lvl="1">
              <a:lnSpc>
                <a:spcPct val="90000"/>
              </a:lnSpc>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r>
              <a:rPr lang="el-GR" sz="1200" b="1" dirty="0">
                <a:latin typeface="Calibri" panose="020F0502020204030204" pitchFamily="34" charset="0"/>
                <a:ea typeface="Calibri" panose="020F0502020204030204" pitchFamily="34" charset="0"/>
                <a:cs typeface="Calibri" panose="020F0502020204030204" pitchFamily="34" charset="0"/>
              </a:rPr>
              <a:t>Πώς να το χρησιμοποιήσετε</a:t>
            </a:r>
            <a:r>
              <a:rPr lang="en-GB" sz="1200" b="1" dirty="0">
                <a:latin typeface="Calibri" panose="020F0502020204030204" pitchFamily="34" charset="0"/>
                <a:ea typeface="Calibri" panose="020F0502020204030204" pitchFamily="34" charset="0"/>
                <a:cs typeface="Calibri" panose="020F0502020204030204" pitchFamily="34" charset="0"/>
              </a:rPr>
              <a:t>?</a:t>
            </a:r>
          </a:p>
          <a:p>
            <a:pPr algn="ctr">
              <a:lnSpc>
                <a:spcPct val="90000"/>
              </a:lnSpc>
            </a:pPr>
            <a:r>
              <a:rPr lang="el-GR" sz="1200" dirty="0">
                <a:latin typeface="Calibri" panose="020F0502020204030204" pitchFamily="34" charset="0"/>
                <a:ea typeface="Calibri" panose="020F0502020204030204" pitchFamily="34" charset="0"/>
                <a:cs typeface="Calibri" panose="020F0502020204030204" pitchFamily="34" charset="0"/>
              </a:rPr>
              <a:t>Συμβάλλετε με πόρους υπολογιστών από το σπίτι</a:t>
            </a:r>
            <a:r>
              <a:rPr lang="en-GB" sz="1200" dirty="0">
                <a:latin typeface="Calibri" panose="020F0502020204030204" pitchFamily="34" charset="0"/>
                <a:ea typeface="Calibri" panose="020F0502020204030204" pitchFamily="34" charset="0"/>
                <a:cs typeface="Calibri" panose="020F0502020204030204" pitchFamily="34" charset="0"/>
              </a:rPr>
              <a:t>(</a:t>
            </a:r>
            <a:r>
              <a:rPr lang="en-GB" sz="1200" dirty="0" err="1">
                <a:latin typeface="Calibri" panose="020F0502020204030204" pitchFamily="34" charset="0"/>
                <a:ea typeface="Calibri" panose="020F0502020204030204" pitchFamily="34" charset="0"/>
                <a:cs typeface="Calibri" panose="020F0502020204030204" pitchFamily="34" charset="0"/>
              </a:rPr>
              <a:t>LHC@home</a:t>
            </a:r>
            <a:r>
              <a:rPr lang="en-GB" sz="1200" dirty="0">
                <a:latin typeface="Calibri" panose="020F0502020204030204" pitchFamily="34" charset="0"/>
                <a:ea typeface="Calibri" panose="020F0502020204030204" pitchFamily="34" charset="0"/>
                <a:cs typeface="Calibri" panose="020F0502020204030204" pitchFamily="34" charset="0"/>
              </a:rPr>
              <a:t>)</a:t>
            </a:r>
          </a:p>
          <a:p>
            <a:pPr lvl="1" algn="ctr">
              <a:lnSpc>
                <a:spcPct val="90000"/>
              </a:lnSpc>
            </a:pPr>
            <a:r>
              <a:rPr lang="el-GR" sz="1000" dirty="0">
                <a:latin typeface="Calibri" panose="020F0502020204030204" pitchFamily="34" charset="0"/>
                <a:ea typeface="Calibri" panose="020F0502020204030204" pitchFamily="34" charset="0"/>
                <a:cs typeface="Calibri" panose="020F0502020204030204" pitchFamily="34" charset="0"/>
              </a:rPr>
              <a:t>Κατεβάστε και εγκαταστήστε μια εφαρμογή</a:t>
            </a:r>
          </a:p>
          <a:p>
            <a:pPr lvl="1" algn="ctr">
              <a:lnSpc>
                <a:spcPct val="90000"/>
              </a:lnSpc>
            </a:pPr>
            <a:r>
              <a:rPr lang="en-GB" sz="1200" dirty="0">
                <a:latin typeface="Calibri" panose="020F0502020204030204" pitchFamily="34" charset="0"/>
                <a:ea typeface="Calibri" panose="020F0502020204030204" pitchFamily="34" charset="0"/>
                <a:cs typeface="Calibri" panose="020F0502020204030204" pitchFamily="34" charset="0"/>
              </a:rPr>
              <a:t>WLCG </a:t>
            </a:r>
            <a:r>
              <a:rPr lang="el-GR" sz="1200" dirty="0">
                <a:latin typeface="Calibri" panose="020F0502020204030204" pitchFamily="34" charset="0"/>
                <a:ea typeface="Calibri" panose="020F0502020204030204" pitchFamily="34" charset="0"/>
                <a:cs typeface="Calibri" panose="020F0502020204030204" pitchFamily="34" charset="0"/>
              </a:rPr>
              <a:t>προγράμματα</a:t>
            </a:r>
            <a:r>
              <a:rPr lang="en-GB" sz="1200" dirty="0">
                <a:latin typeface="Calibri" panose="020F0502020204030204" pitchFamily="34" charset="0"/>
                <a:ea typeface="Calibri" panose="020F0502020204030204" pitchFamily="34" charset="0"/>
                <a:cs typeface="Calibri" panose="020F0502020204030204" pitchFamily="34" charset="0"/>
              </a:rPr>
              <a:t>: </a:t>
            </a:r>
            <a:r>
              <a:rPr lang="el-GR" sz="1200" dirty="0">
                <a:latin typeface="Calibri" panose="020F0502020204030204" pitchFamily="34" charset="0"/>
                <a:ea typeface="Calibri" panose="020F0502020204030204" pitchFamily="34" charset="0"/>
                <a:cs typeface="Calibri" panose="020F0502020204030204" pitchFamily="34" charset="0"/>
              </a:rPr>
              <a:t>Επικοινωνήστε με το τοπικό τμήμα φυσικής του πανεπιστημίου</a:t>
            </a:r>
            <a:endParaRPr lang="en-GB" sz="1200" dirty="0">
              <a:latin typeface="Calibri" panose="020F0502020204030204" pitchFamily="34" charset="0"/>
              <a:ea typeface="Calibri" panose="020F0502020204030204" pitchFamily="34" charset="0"/>
              <a:cs typeface="Calibri" panose="020F0502020204030204" pitchFamily="34" charset="0"/>
            </a:endParaRPr>
          </a:p>
          <a:p>
            <a:pPr algn="ctr">
              <a:lnSpc>
                <a:spcPct val="90000"/>
              </a:lnSpc>
            </a:pPr>
            <a:r>
              <a:rPr lang="el-GR" sz="1200" dirty="0">
                <a:latin typeface="Calibri" panose="020F0502020204030204" pitchFamily="34" charset="0"/>
                <a:ea typeface="Calibri" panose="020F0502020204030204" pitchFamily="34" charset="0"/>
                <a:cs typeface="Calibri" panose="020F0502020204030204" pitchFamily="34" charset="0"/>
              </a:rPr>
              <a:t>Πρόσβαση στο</a:t>
            </a:r>
            <a:r>
              <a:rPr lang="en-GB" sz="1200" dirty="0">
                <a:latin typeface="Calibri" panose="020F0502020204030204" pitchFamily="34" charset="0"/>
                <a:ea typeface="Calibri" panose="020F0502020204030204" pitchFamily="34" charset="0"/>
                <a:cs typeface="Calibri" panose="020F0502020204030204" pitchFamily="34" charset="0"/>
              </a:rPr>
              <a:t> LHC computing grid</a:t>
            </a:r>
          </a:p>
          <a:p>
            <a:pPr lvl="1" algn="ctr">
              <a:lnSpc>
                <a:spcPct val="90000"/>
              </a:lnSpc>
            </a:pPr>
            <a:r>
              <a:rPr lang="el-GR" sz="1000" dirty="0">
                <a:latin typeface="Calibri" panose="020F0502020204030204" pitchFamily="34" charset="0"/>
                <a:ea typeface="Calibri" panose="020F0502020204030204" pitchFamily="34" charset="0"/>
                <a:cs typeface="Calibri" panose="020F0502020204030204" pitchFamily="34" charset="0"/>
              </a:rPr>
              <a:t>Εγγραφείτε σε ένα </a:t>
            </a:r>
            <a:r>
              <a:rPr lang="en-GB" sz="1000" dirty="0">
                <a:latin typeface="Calibri" panose="020F0502020204030204" pitchFamily="34" charset="0"/>
                <a:ea typeface="Calibri" panose="020F0502020204030204" pitchFamily="34" charset="0"/>
                <a:cs typeface="Calibri" panose="020F0502020204030204" pitchFamily="34" charset="0"/>
              </a:rPr>
              <a:t>Virtual organisation</a:t>
            </a:r>
          </a:p>
          <a:p>
            <a:pPr algn="ctr">
              <a:lnSpc>
                <a:spcPct val="90000"/>
              </a:lnSpc>
            </a:pPr>
            <a:endParaRPr lang="en-GB" sz="12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024268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85428F22-76B3-4107-AADE-3F9EC95FD3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5346FBCF-5353-4172-96F5-4B7EB07777C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717698" y="-9656"/>
            <a:ext cx="1953297" cy="5167646"/>
            <a:chOff x="2199787" y="-12875"/>
            <a:chExt cx="2679011" cy="6890194"/>
          </a:xfrm>
        </p:grpSpPr>
        <p:sp useBgFill="1">
          <p:nvSpPr>
            <p:cNvPr id="27" name="Rectangle 19">
              <a:extLst>
                <a:ext uri="{FF2B5EF4-FFF2-40B4-BE49-F238E27FC236}">
                  <a16:creationId xmlns:a16="http://schemas.microsoft.com/office/drawing/2014/main" id="{343F3E6D-808D-43AD-9485-AD0014BEAE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2199787" y="-12875"/>
              <a:ext cx="2679011" cy="5301468"/>
            </a:xfrm>
            <a:custGeom>
              <a:avLst/>
              <a:gdLst>
                <a:gd name="connsiteX0" fmla="*/ 0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0 w 2570017"/>
                <a:gd name="connsiteY4" fmla="*/ 0 h 2554287"/>
                <a:gd name="connsiteX0" fmla="*/ 904009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904009 w 2570017"/>
                <a:gd name="connsiteY4" fmla="*/ 0 h 2554287"/>
                <a:gd name="connsiteX0" fmla="*/ 644236 w 2570017"/>
                <a:gd name="connsiteY0" fmla="*/ 10391 h 2554287"/>
                <a:gd name="connsiteX1" fmla="*/ 2570017 w 2570017"/>
                <a:gd name="connsiteY1" fmla="*/ 0 h 2554287"/>
                <a:gd name="connsiteX2" fmla="*/ 2570017 w 2570017"/>
                <a:gd name="connsiteY2" fmla="*/ 2554287 h 2554287"/>
                <a:gd name="connsiteX3" fmla="*/ 0 w 2570017"/>
                <a:gd name="connsiteY3" fmla="*/ 2554287 h 2554287"/>
                <a:gd name="connsiteX4" fmla="*/ 644236 w 2570017"/>
                <a:gd name="connsiteY4" fmla="*/ 10391 h 2554287"/>
                <a:gd name="connsiteX0" fmla="*/ 633845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633845 w 2570017"/>
                <a:gd name="connsiteY4" fmla="*/ 0 h 2554287"/>
                <a:gd name="connsiteX0" fmla="*/ 675409 w 2611581"/>
                <a:gd name="connsiteY0" fmla="*/ 0 h 2554287"/>
                <a:gd name="connsiteX1" fmla="*/ 2611581 w 2611581"/>
                <a:gd name="connsiteY1" fmla="*/ 0 h 2554287"/>
                <a:gd name="connsiteX2" fmla="*/ 2611581 w 2611581"/>
                <a:gd name="connsiteY2" fmla="*/ 2554287 h 2554287"/>
                <a:gd name="connsiteX3" fmla="*/ 0 w 2611581"/>
                <a:gd name="connsiteY3" fmla="*/ 2554287 h 2554287"/>
                <a:gd name="connsiteX4" fmla="*/ 675409 w 2611581"/>
                <a:gd name="connsiteY4" fmla="*/ 0 h 2554287"/>
                <a:gd name="connsiteX0" fmla="*/ 650979 w 2587151"/>
                <a:gd name="connsiteY0" fmla="*/ 0 h 2554287"/>
                <a:gd name="connsiteX1" fmla="*/ 2587151 w 2587151"/>
                <a:gd name="connsiteY1" fmla="*/ 0 h 2554287"/>
                <a:gd name="connsiteX2" fmla="*/ 2587151 w 2587151"/>
                <a:gd name="connsiteY2" fmla="*/ 2554287 h 2554287"/>
                <a:gd name="connsiteX3" fmla="*/ 0 w 2587151"/>
                <a:gd name="connsiteY3" fmla="*/ 2548595 h 2554287"/>
                <a:gd name="connsiteX4" fmla="*/ 650979 w 2587151"/>
                <a:gd name="connsiteY4" fmla="*/ 0 h 2554287"/>
                <a:gd name="connsiteX0" fmla="*/ 730379 w 2587151"/>
                <a:gd name="connsiteY0" fmla="*/ 5692 h 2554287"/>
                <a:gd name="connsiteX1" fmla="*/ 2587151 w 2587151"/>
                <a:gd name="connsiteY1" fmla="*/ 0 h 2554287"/>
                <a:gd name="connsiteX2" fmla="*/ 2587151 w 2587151"/>
                <a:gd name="connsiteY2" fmla="*/ 2554287 h 2554287"/>
                <a:gd name="connsiteX3" fmla="*/ 0 w 2587151"/>
                <a:gd name="connsiteY3" fmla="*/ 2548595 h 2554287"/>
                <a:gd name="connsiteX4" fmla="*/ 730379 w 2587151"/>
                <a:gd name="connsiteY4" fmla="*/ 5692 h 2554287"/>
                <a:gd name="connsiteX0" fmla="*/ 864750 w 2587151"/>
                <a:gd name="connsiteY0" fmla="*/ 2847 h 2554287"/>
                <a:gd name="connsiteX1" fmla="*/ 2587151 w 2587151"/>
                <a:gd name="connsiteY1" fmla="*/ 0 h 2554287"/>
                <a:gd name="connsiteX2" fmla="*/ 2587151 w 2587151"/>
                <a:gd name="connsiteY2" fmla="*/ 2554287 h 2554287"/>
                <a:gd name="connsiteX3" fmla="*/ 0 w 2587151"/>
                <a:gd name="connsiteY3" fmla="*/ 2548595 h 2554287"/>
                <a:gd name="connsiteX4" fmla="*/ 864750 w 2587151"/>
                <a:gd name="connsiteY4" fmla="*/ 2847 h 2554287"/>
                <a:gd name="connsiteX0" fmla="*/ 883073 w 2587151"/>
                <a:gd name="connsiteY0" fmla="*/ 1 h 2554287"/>
                <a:gd name="connsiteX1" fmla="*/ 2587151 w 2587151"/>
                <a:gd name="connsiteY1" fmla="*/ 0 h 2554287"/>
                <a:gd name="connsiteX2" fmla="*/ 2587151 w 2587151"/>
                <a:gd name="connsiteY2" fmla="*/ 2554287 h 2554287"/>
                <a:gd name="connsiteX3" fmla="*/ 0 w 2587151"/>
                <a:gd name="connsiteY3" fmla="*/ 2548595 h 2554287"/>
                <a:gd name="connsiteX4" fmla="*/ 883073 w 2587151"/>
                <a:gd name="connsiteY4" fmla="*/ 1 h 2554287"/>
                <a:gd name="connsiteX0" fmla="*/ 895288 w 2599366"/>
                <a:gd name="connsiteY0" fmla="*/ 1 h 2554287"/>
                <a:gd name="connsiteX1" fmla="*/ 2599366 w 2599366"/>
                <a:gd name="connsiteY1" fmla="*/ 0 h 2554287"/>
                <a:gd name="connsiteX2" fmla="*/ 2599366 w 2599366"/>
                <a:gd name="connsiteY2" fmla="*/ 2554287 h 2554287"/>
                <a:gd name="connsiteX3" fmla="*/ 0 w 2599366"/>
                <a:gd name="connsiteY3" fmla="*/ 2542904 h 2554287"/>
                <a:gd name="connsiteX4" fmla="*/ 895288 w 2599366"/>
                <a:gd name="connsiteY4" fmla="*/ 1 h 2554287"/>
                <a:gd name="connsiteX0" fmla="*/ 895288 w 2599366"/>
                <a:gd name="connsiteY0" fmla="*/ 1 h 2554287"/>
                <a:gd name="connsiteX1" fmla="*/ 2599366 w 2599366"/>
                <a:gd name="connsiteY1" fmla="*/ 0 h 2554287"/>
                <a:gd name="connsiteX2" fmla="*/ 2599366 w 2599366"/>
                <a:gd name="connsiteY2" fmla="*/ 2554287 h 2554287"/>
                <a:gd name="connsiteX3" fmla="*/ 0 w 2599366"/>
                <a:gd name="connsiteY3" fmla="*/ 2542904 h 2554287"/>
                <a:gd name="connsiteX4" fmla="*/ 895288 w 2599366"/>
                <a:gd name="connsiteY4" fmla="*/ 1 h 2554287"/>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2904 h 2565670"/>
                <a:gd name="connsiteX4" fmla="*/ 895288 w 2611581"/>
                <a:gd name="connsiteY4" fmla="*/ 1 h 2565670"/>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2904 h 2565670"/>
                <a:gd name="connsiteX4" fmla="*/ 895288 w 2611581"/>
                <a:gd name="connsiteY4" fmla="*/ 1 h 2565670"/>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5750 h 2565670"/>
                <a:gd name="connsiteX4" fmla="*/ 895288 w 2611581"/>
                <a:gd name="connsiteY4" fmla="*/ 1 h 2565670"/>
                <a:gd name="connsiteX0" fmla="*/ 1544433 w 3260726"/>
                <a:gd name="connsiteY0" fmla="*/ 1 h 2565670"/>
                <a:gd name="connsiteX1" fmla="*/ 3248511 w 3260726"/>
                <a:gd name="connsiteY1" fmla="*/ 0 h 2565670"/>
                <a:gd name="connsiteX2" fmla="*/ 3260726 w 3260726"/>
                <a:gd name="connsiteY2" fmla="*/ 2565670 h 2565670"/>
                <a:gd name="connsiteX3" fmla="*/ 0 w 3260726"/>
                <a:gd name="connsiteY3" fmla="*/ 2521058 h 2565670"/>
                <a:gd name="connsiteX4" fmla="*/ 1544433 w 3260726"/>
                <a:gd name="connsiteY4" fmla="*/ 1 h 2565670"/>
                <a:gd name="connsiteX0" fmla="*/ 921784 w 3260726"/>
                <a:gd name="connsiteY0" fmla="*/ 12347 h 2565670"/>
                <a:gd name="connsiteX1" fmla="*/ 3248511 w 3260726"/>
                <a:gd name="connsiteY1" fmla="*/ 0 h 2565670"/>
                <a:gd name="connsiteX2" fmla="*/ 3260726 w 3260726"/>
                <a:gd name="connsiteY2" fmla="*/ 2565670 h 2565670"/>
                <a:gd name="connsiteX3" fmla="*/ 0 w 3260726"/>
                <a:gd name="connsiteY3" fmla="*/ 2521058 h 2565670"/>
                <a:gd name="connsiteX4" fmla="*/ 921784 w 3260726"/>
                <a:gd name="connsiteY4" fmla="*/ 12347 h 2565670"/>
                <a:gd name="connsiteX0" fmla="*/ 921784 w 3260726"/>
                <a:gd name="connsiteY0" fmla="*/ 12347 h 2565670"/>
                <a:gd name="connsiteX1" fmla="*/ 2321160 w 3260726"/>
                <a:gd name="connsiteY1" fmla="*/ 0 h 2565670"/>
                <a:gd name="connsiteX2" fmla="*/ 3260726 w 3260726"/>
                <a:gd name="connsiteY2" fmla="*/ 2565670 h 2565670"/>
                <a:gd name="connsiteX3" fmla="*/ 0 w 3260726"/>
                <a:gd name="connsiteY3" fmla="*/ 2521058 h 2565670"/>
                <a:gd name="connsiteX4" fmla="*/ 921784 w 3260726"/>
                <a:gd name="connsiteY4" fmla="*/ 12347 h 2565670"/>
                <a:gd name="connsiteX0" fmla="*/ 921784 w 2322228"/>
                <a:gd name="connsiteY0" fmla="*/ 12347 h 2565670"/>
                <a:gd name="connsiteX1" fmla="*/ 2321160 w 2322228"/>
                <a:gd name="connsiteY1" fmla="*/ 0 h 2565670"/>
                <a:gd name="connsiteX2" fmla="*/ 2320129 w 2322228"/>
                <a:gd name="connsiteY2" fmla="*/ 2565670 h 2565670"/>
                <a:gd name="connsiteX3" fmla="*/ 0 w 2322228"/>
                <a:gd name="connsiteY3" fmla="*/ 2521058 h 2565670"/>
                <a:gd name="connsiteX4" fmla="*/ 921784 w 2322228"/>
                <a:gd name="connsiteY4" fmla="*/ 12347 h 2565670"/>
                <a:gd name="connsiteX0" fmla="*/ 921784 w 2322228"/>
                <a:gd name="connsiteY0" fmla="*/ 0 h 2571841"/>
                <a:gd name="connsiteX1" fmla="*/ 2321160 w 2322228"/>
                <a:gd name="connsiteY1" fmla="*/ 6171 h 2571841"/>
                <a:gd name="connsiteX2" fmla="*/ 2320129 w 2322228"/>
                <a:gd name="connsiteY2" fmla="*/ 2571841 h 2571841"/>
                <a:gd name="connsiteX3" fmla="*/ 0 w 2322228"/>
                <a:gd name="connsiteY3" fmla="*/ 2527229 h 2571841"/>
                <a:gd name="connsiteX4" fmla="*/ 921784 w 2322228"/>
                <a:gd name="connsiteY4" fmla="*/ 0 h 2571841"/>
                <a:gd name="connsiteX0" fmla="*/ 921784 w 2611583"/>
                <a:gd name="connsiteY0" fmla="*/ 0 h 2540977"/>
                <a:gd name="connsiteX1" fmla="*/ 2321160 w 2611583"/>
                <a:gd name="connsiteY1" fmla="*/ 6171 h 2540977"/>
                <a:gd name="connsiteX2" fmla="*/ 2611583 w 2611583"/>
                <a:gd name="connsiteY2" fmla="*/ 2540977 h 2540977"/>
                <a:gd name="connsiteX3" fmla="*/ 0 w 2611583"/>
                <a:gd name="connsiteY3" fmla="*/ 2527229 h 2540977"/>
                <a:gd name="connsiteX4" fmla="*/ 921784 w 2611583"/>
                <a:gd name="connsiteY4" fmla="*/ 0 h 2540977"/>
                <a:gd name="connsiteX0" fmla="*/ 921784 w 2611583"/>
                <a:gd name="connsiteY0" fmla="*/ 2 h 2540979"/>
                <a:gd name="connsiteX1" fmla="*/ 2572870 w 2611583"/>
                <a:gd name="connsiteY1" fmla="*/ 0 h 2540979"/>
                <a:gd name="connsiteX2" fmla="*/ 2611583 w 2611583"/>
                <a:gd name="connsiteY2" fmla="*/ 2540979 h 2540979"/>
                <a:gd name="connsiteX3" fmla="*/ 0 w 2611583"/>
                <a:gd name="connsiteY3" fmla="*/ 2527231 h 2540979"/>
                <a:gd name="connsiteX4" fmla="*/ 921784 w 2611583"/>
                <a:gd name="connsiteY4" fmla="*/ 2 h 2540979"/>
                <a:gd name="connsiteX0" fmla="*/ 921784 w 2705467"/>
                <a:gd name="connsiteY0" fmla="*/ 0 h 2540977"/>
                <a:gd name="connsiteX1" fmla="*/ 2705349 w 2705467"/>
                <a:gd name="connsiteY1" fmla="*/ 6171 h 2540977"/>
                <a:gd name="connsiteX2" fmla="*/ 2611583 w 2705467"/>
                <a:gd name="connsiteY2" fmla="*/ 2540977 h 2540977"/>
                <a:gd name="connsiteX3" fmla="*/ 0 w 2705467"/>
                <a:gd name="connsiteY3" fmla="*/ 2527229 h 2540977"/>
                <a:gd name="connsiteX4" fmla="*/ 921784 w 2705467"/>
                <a:gd name="connsiteY4" fmla="*/ 0 h 2540977"/>
                <a:gd name="connsiteX0" fmla="*/ 921784 w 2718702"/>
                <a:gd name="connsiteY0" fmla="*/ 2 h 2540979"/>
                <a:gd name="connsiteX1" fmla="*/ 2718597 w 2718702"/>
                <a:gd name="connsiteY1" fmla="*/ 0 h 2540979"/>
                <a:gd name="connsiteX2" fmla="*/ 2611583 w 2718702"/>
                <a:gd name="connsiteY2" fmla="*/ 2540979 h 2540979"/>
                <a:gd name="connsiteX3" fmla="*/ 0 w 2718702"/>
                <a:gd name="connsiteY3" fmla="*/ 2527231 h 2540979"/>
                <a:gd name="connsiteX4" fmla="*/ 921784 w 2718702"/>
                <a:gd name="connsiteY4" fmla="*/ 2 h 2540979"/>
                <a:gd name="connsiteX0" fmla="*/ 921784 w 2679012"/>
                <a:gd name="connsiteY0" fmla="*/ 0 h 2540977"/>
                <a:gd name="connsiteX1" fmla="*/ 2678853 w 2679012"/>
                <a:gd name="connsiteY1" fmla="*/ 6171 h 2540977"/>
                <a:gd name="connsiteX2" fmla="*/ 2611583 w 2679012"/>
                <a:gd name="connsiteY2" fmla="*/ 2540977 h 2540977"/>
                <a:gd name="connsiteX3" fmla="*/ 0 w 2679012"/>
                <a:gd name="connsiteY3" fmla="*/ 2527229 h 2540977"/>
                <a:gd name="connsiteX4" fmla="*/ 921784 w 2679012"/>
                <a:gd name="connsiteY4" fmla="*/ 0 h 2540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9012" h="2540977">
                  <a:moveTo>
                    <a:pt x="921784" y="0"/>
                  </a:moveTo>
                  <a:lnTo>
                    <a:pt x="2678853" y="6171"/>
                  </a:lnTo>
                  <a:cubicBezTo>
                    <a:pt x="2682925" y="861394"/>
                    <a:pt x="2607511" y="1685754"/>
                    <a:pt x="2611583" y="2540977"/>
                  </a:cubicBezTo>
                  <a:lnTo>
                    <a:pt x="0" y="2527229"/>
                  </a:lnTo>
                  <a:lnTo>
                    <a:pt x="921784" y="0"/>
                  </a:lnTo>
                  <a:close/>
                </a:path>
              </a:pathLst>
            </a:custGeom>
            <a:blipFill rotWithShape="0">
              <a:blip r:embed="rId2">
                <a:duotone>
                  <a:schemeClr val="bg2">
                    <a:shade val="76000"/>
                    <a:satMod val="180000"/>
                  </a:schemeClr>
                  <a:schemeClr val="bg2">
                    <a:tint val="80000"/>
                    <a:satMod val="120000"/>
                    <a:lumMod val="180000"/>
                  </a:schemeClr>
                </a:duotone>
              </a:blip>
              <a:stretch>
                <a:fillRect l="-114598" r="-265621" b="-2868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0">
              <a:extLst>
                <a:ext uri="{FF2B5EF4-FFF2-40B4-BE49-F238E27FC236}">
                  <a16:creationId xmlns:a16="http://schemas.microsoft.com/office/drawing/2014/main" id="{03DB1AC6-5430-4CD3-BD83-86E675A11A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2211875" y="5257482"/>
              <a:ext cx="2586931" cy="1619837"/>
            </a:xfrm>
            <a:custGeom>
              <a:avLst/>
              <a:gdLst>
                <a:gd name="connsiteX0" fmla="*/ 0 w 2611581"/>
                <a:gd name="connsiteY0" fmla="*/ 0 h 4303713"/>
                <a:gd name="connsiteX1" fmla="*/ 2611581 w 2611581"/>
                <a:gd name="connsiteY1" fmla="*/ 0 h 4303713"/>
                <a:gd name="connsiteX2" fmla="*/ 2611581 w 2611581"/>
                <a:gd name="connsiteY2" fmla="*/ 4303713 h 4303713"/>
                <a:gd name="connsiteX3" fmla="*/ 0 w 2611581"/>
                <a:gd name="connsiteY3" fmla="*/ 4303713 h 4303713"/>
                <a:gd name="connsiteX4" fmla="*/ 0 w 2611581"/>
                <a:gd name="connsiteY4" fmla="*/ 0 h 4303713"/>
                <a:gd name="connsiteX0" fmla="*/ 0 w 2611581"/>
                <a:gd name="connsiteY0" fmla="*/ 0 h 4314104"/>
                <a:gd name="connsiteX1" fmla="*/ 2611581 w 2611581"/>
                <a:gd name="connsiteY1" fmla="*/ 0 h 4314104"/>
                <a:gd name="connsiteX2" fmla="*/ 2611581 w 2611581"/>
                <a:gd name="connsiteY2" fmla="*/ 4303713 h 4314104"/>
                <a:gd name="connsiteX3" fmla="*/ 1693718 w 2611581"/>
                <a:gd name="connsiteY3" fmla="*/ 4314104 h 4314104"/>
                <a:gd name="connsiteX4" fmla="*/ 0 w 2611581"/>
                <a:gd name="connsiteY4" fmla="*/ 0 h 4314104"/>
                <a:gd name="connsiteX0" fmla="*/ 0 w 2611581"/>
                <a:gd name="connsiteY0" fmla="*/ 0 h 4314104"/>
                <a:gd name="connsiteX1" fmla="*/ 2611581 w 2611581"/>
                <a:gd name="connsiteY1" fmla="*/ 0 h 4314104"/>
                <a:gd name="connsiteX2" fmla="*/ 2611581 w 2611581"/>
                <a:gd name="connsiteY2" fmla="*/ 4303713 h 4314104"/>
                <a:gd name="connsiteX3" fmla="*/ 1963882 w 2611581"/>
                <a:gd name="connsiteY3" fmla="*/ 4314104 h 4314104"/>
                <a:gd name="connsiteX4" fmla="*/ 0 w 2611581"/>
                <a:gd name="connsiteY4" fmla="*/ 0 h 4314104"/>
                <a:gd name="connsiteX0" fmla="*/ 0 w 2611581"/>
                <a:gd name="connsiteY0" fmla="*/ 0 h 4303713"/>
                <a:gd name="connsiteX1" fmla="*/ 2611581 w 2611581"/>
                <a:gd name="connsiteY1" fmla="*/ 0 h 4303713"/>
                <a:gd name="connsiteX2" fmla="*/ 2611581 w 2611581"/>
                <a:gd name="connsiteY2" fmla="*/ 4303713 h 4303713"/>
                <a:gd name="connsiteX3" fmla="*/ 2213264 w 2611581"/>
                <a:gd name="connsiteY3" fmla="*/ 4293322 h 4303713"/>
                <a:gd name="connsiteX4" fmla="*/ 0 w 2611581"/>
                <a:gd name="connsiteY4" fmla="*/ 0 h 4303713"/>
                <a:gd name="connsiteX0" fmla="*/ 0 w 2611581"/>
                <a:gd name="connsiteY0" fmla="*/ 0 h 4303713"/>
                <a:gd name="connsiteX1" fmla="*/ 2611581 w 2611581"/>
                <a:gd name="connsiteY1" fmla="*/ 0 h 4303713"/>
                <a:gd name="connsiteX2" fmla="*/ 2611581 w 2611581"/>
                <a:gd name="connsiteY2" fmla="*/ 4303713 h 4303713"/>
                <a:gd name="connsiteX3" fmla="*/ 2171701 w 2611581"/>
                <a:gd name="connsiteY3" fmla="*/ 3638695 h 4303713"/>
                <a:gd name="connsiteX4" fmla="*/ 0 w 2611581"/>
                <a:gd name="connsiteY4" fmla="*/ 0 h 4303713"/>
                <a:gd name="connsiteX0" fmla="*/ 0 w 2720934"/>
                <a:gd name="connsiteY0" fmla="*/ 268283 h 4303713"/>
                <a:gd name="connsiteX1" fmla="*/ 2720934 w 2720934"/>
                <a:gd name="connsiteY1" fmla="*/ 0 h 4303713"/>
                <a:gd name="connsiteX2" fmla="*/ 2720934 w 2720934"/>
                <a:gd name="connsiteY2" fmla="*/ 4303713 h 4303713"/>
                <a:gd name="connsiteX3" fmla="*/ 2281054 w 2720934"/>
                <a:gd name="connsiteY3" fmla="*/ 3638695 h 4303713"/>
                <a:gd name="connsiteX4" fmla="*/ 0 w 2720934"/>
                <a:gd name="connsiteY4" fmla="*/ 268283 h 4303713"/>
                <a:gd name="connsiteX0" fmla="*/ 0 w 2720934"/>
                <a:gd name="connsiteY0" fmla="*/ 268283 h 4303713"/>
                <a:gd name="connsiteX1" fmla="*/ 2720934 w 2720934"/>
                <a:gd name="connsiteY1" fmla="*/ 0 h 4303713"/>
                <a:gd name="connsiteX2" fmla="*/ 2720934 w 2720934"/>
                <a:gd name="connsiteY2" fmla="*/ 4303713 h 4303713"/>
                <a:gd name="connsiteX3" fmla="*/ 2264231 w 2720934"/>
                <a:gd name="connsiteY3" fmla="*/ 3717600 h 4303713"/>
                <a:gd name="connsiteX4" fmla="*/ 0 w 2720934"/>
                <a:gd name="connsiteY4" fmla="*/ 268283 h 4303713"/>
                <a:gd name="connsiteX0" fmla="*/ 0 w 2720934"/>
                <a:gd name="connsiteY0" fmla="*/ 268283 h 4335275"/>
                <a:gd name="connsiteX1" fmla="*/ 2720934 w 2720934"/>
                <a:gd name="connsiteY1" fmla="*/ 0 h 4335275"/>
                <a:gd name="connsiteX2" fmla="*/ 2653639 w 2720934"/>
                <a:gd name="connsiteY2" fmla="*/ 4335275 h 4335275"/>
                <a:gd name="connsiteX3" fmla="*/ 2264231 w 2720934"/>
                <a:gd name="connsiteY3" fmla="*/ 3717600 h 4335275"/>
                <a:gd name="connsiteX4" fmla="*/ 0 w 2720934"/>
                <a:gd name="connsiteY4" fmla="*/ 268283 h 4335275"/>
                <a:gd name="connsiteX0" fmla="*/ 0 w 2737757"/>
                <a:gd name="connsiteY0" fmla="*/ 236721 h 4335275"/>
                <a:gd name="connsiteX1" fmla="*/ 2737757 w 2737757"/>
                <a:gd name="connsiteY1" fmla="*/ 0 h 4335275"/>
                <a:gd name="connsiteX2" fmla="*/ 2670462 w 2737757"/>
                <a:gd name="connsiteY2" fmla="*/ 4335275 h 4335275"/>
                <a:gd name="connsiteX3" fmla="*/ 2281054 w 2737757"/>
                <a:gd name="connsiteY3" fmla="*/ 3717600 h 4335275"/>
                <a:gd name="connsiteX4" fmla="*/ 0 w 2737757"/>
                <a:gd name="connsiteY4" fmla="*/ 236721 h 4335275"/>
                <a:gd name="connsiteX0" fmla="*/ 0 w 2729346"/>
                <a:gd name="connsiteY0" fmla="*/ 0 h 4098554"/>
                <a:gd name="connsiteX1" fmla="*/ 2729346 w 2729346"/>
                <a:gd name="connsiteY1" fmla="*/ 126250 h 4098554"/>
                <a:gd name="connsiteX2" fmla="*/ 2670462 w 2729346"/>
                <a:gd name="connsiteY2" fmla="*/ 4098554 h 4098554"/>
                <a:gd name="connsiteX3" fmla="*/ 2281054 w 2729346"/>
                <a:gd name="connsiteY3" fmla="*/ 3480879 h 4098554"/>
                <a:gd name="connsiteX4" fmla="*/ 0 w 2729346"/>
                <a:gd name="connsiteY4" fmla="*/ 0 h 4098554"/>
                <a:gd name="connsiteX0" fmla="*/ 0 w 2720934"/>
                <a:gd name="connsiteY0" fmla="*/ 0 h 4098554"/>
                <a:gd name="connsiteX1" fmla="*/ 2720934 w 2720934"/>
                <a:gd name="connsiteY1" fmla="*/ 31562 h 4098554"/>
                <a:gd name="connsiteX2" fmla="*/ 2670462 w 2720934"/>
                <a:gd name="connsiteY2" fmla="*/ 4098554 h 4098554"/>
                <a:gd name="connsiteX3" fmla="*/ 2281054 w 2720934"/>
                <a:gd name="connsiteY3" fmla="*/ 3480879 h 4098554"/>
                <a:gd name="connsiteX4" fmla="*/ 0 w 2720934"/>
                <a:gd name="connsiteY4" fmla="*/ 0 h 4098554"/>
                <a:gd name="connsiteX0" fmla="*/ 0 w 2720934"/>
                <a:gd name="connsiteY0" fmla="*/ 15782 h 4114336"/>
                <a:gd name="connsiteX1" fmla="*/ 2720934 w 2720934"/>
                <a:gd name="connsiteY1" fmla="*/ 0 h 4114336"/>
                <a:gd name="connsiteX2" fmla="*/ 2670462 w 2720934"/>
                <a:gd name="connsiteY2" fmla="*/ 4114336 h 4114336"/>
                <a:gd name="connsiteX3" fmla="*/ 2281054 w 2720934"/>
                <a:gd name="connsiteY3" fmla="*/ 3496661 h 4114336"/>
                <a:gd name="connsiteX4" fmla="*/ 0 w 2720934"/>
                <a:gd name="connsiteY4" fmla="*/ 15782 h 4114336"/>
                <a:gd name="connsiteX0" fmla="*/ 0 w 2820289"/>
                <a:gd name="connsiteY0" fmla="*/ 15782 h 4114336"/>
                <a:gd name="connsiteX1" fmla="*/ 2820289 w 2820289"/>
                <a:gd name="connsiteY1" fmla="*/ 0 h 4114336"/>
                <a:gd name="connsiteX2" fmla="*/ 2769817 w 2820289"/>
                <a:gd name="connsiteY2" fmla="*/ 4114336 h 4114336"/>
                <a:gd name="connsiteX3" fmla="*/ 2380409 w 2820289"/>
                <a:gd name="connsiteY3" fmla="*/ 3496661 h 4114336"/>
                <a:gd name="connsiteX4" fmla="*/ 0 w 2820289"/>
                <a:gd name="connsiteY4" fmla="*/ 15782 h 4114336"/>
                <a:gd name="connsiteX0" fmla="*/ 0 w 2820289"/>
                <a:gd name="connsiteY0" fmla="*/ 15782 h 4114336"/>
                <a:gd name="connsiteX1" fmla="*/ 2820289 w 2820289"/>
                <a:gd name="connsiteY1" fmla="*/ 0 h 4114336"/>
                <a:gd name="connsiteX2" fmla="*/ 2769817 w 2820289"/>
                <a:gd name="connsiteY2" fmla="*/ 4114336 h 4114336"/>
                <a:gd name="connsiteX3" fmla="*/ 2362876 w 2820289"/>
                <a:gd name="connsiteY3" fmla="*/ 3517980 h 4114336"/>
                <a:gd name="connsiteX4" fmla="*/ 0 w 2820289"/>
                <a:gd name="connsiteY4" fmla="*/ 15782 h 4114336"/>
                <a:gd name="connsiteX0" fmla="*/ 0 w 2820289"/>
                <a:gd name="connsiteY0" fmla="*/ 15782 h 4114336"/>
                <a:gd name="connsiteX1" fmla="*/ 2820289 w 2820289"/>
                <a:gd name="connsiteY1" fmla="*/ 0 h 4114336"/>
                <a:gd name="connsiteX2" fmla="*/ 2763972 w 2820289"/>
                <a:gd name="connsiteY2" fmla="*/ 4114336 h 4114336"/>
                <a:gd name="connsiteX3" fmla="*/ 2362876 w 2820289"/>
                <a:gd name="connsiteY3" fmla="*/ 3517980 h 4114336"/>
                <a:gd name="connsiteX4" fmla="*/ 0 w 2820289"/>
                <a:gd name="connsiteY4" fmla="*/ 15782 h 4114336"/>
                <a:gd name="connsiteX0" fmla="*/ 0 w 3721149"/>
                <a:gd name="connsiteY0" fmla="*/ 0 h 4269703"/>
                <a:gd name="connsiteX1" fmla="*/ 3721149 w 3721149"/>
                <a:gd name="connsiteY1" fmla="*/ 155367 h 4269703"/>
                <a:gd name="connsiteX2" fmla="*/ 3664832 w 3721149"/>
                <a:gd name="connsiteY2" fmla="*/ 4269703 h 4269703"/>
                <a:gd name="connsiteX3" fmla="*/ 3263736 w 3721149"/>
                <a:gd name="connsiteY3" fmla="*/ 3673347 h 4269703"/>
                <a:gd name="connsiteX4" fmla="*/ 0 w 3721149"/>
                <a:gd name="connsiteY4" fmla="*/ 0 h 4269703"/>
                <a:gd name="connsiteX0" fmla="*/ 0 w 3721149"/>
                <a:gd name="connsiteY0" fmla="*/ 0 h 4289488"/>
                <a:gd name="connsiteX1" fmla="*/ 3721149 w 3721149"/>
                <a:gd name="connsiteY1" fmla="*/ 155367 h 4289488"/>
                <a:gd name="connsiteX2" fmla="*/ 3664832 w 3721149"/>
                <a:gd name="connsiteY2" fmla="*/ 4269703 h 4289488"/>
                <a:gd name="connsiteX3" fmla="*/ 1705997 w 3721149"/>
                <a:gd name="connsiteY3" fmla="*/ 4289488 h 4289488"/>
                <a:gd name="connsiteX4" fmla="*/ 0 w 3721149"/>
                <a:gd name="connsiteY4" fmla="*/ 0 h 4289488"/>
                <a:gd name="connsiteX0" fmla="*/ 0 w 3664846"/>
                <a:gd name="connsiteY0" fmla="*/ 15785 h 4305273"/>
                <a:gd name="connsiteX1" fmla="*/ 3664846 w 3664846"/>
                <a:gd name="connsiteY1" fmla="*/ 0 h 4305273"/>
                <a:gd name="connsiteX2" fmla="*/ 3664832 w 3664846"/>
                <a:gd name="connsiteY2" fmla="*/ 4285488 h 4305273"/>
                <a:gd name="connsiteX3" fmla="*/ 1705997 w 3664846"/>
                <a:gd name="connsiteY3" fmla="*/ 4305273 h 4305273"/>
                <a:gd name="connsiteX4" fmla="*/ 0 w 3664846"/>
                <a:gd name="connsiteY4" fmla="*/ 15785 h 4305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4846" h="4305273">
                  <a:moveTo>
                    <a:pt x="0" y="15785"/>
                  </a:moveTo>
                  <a:lnTo>
                    <a:pt x="3664846" y="0"/>
                  </a:lnTo>
                  <a:cubicBezTo>
                    <a:pt x="3664841" y="1428496"/>
                    <a:pt x="3664837" y="2856992"/>
                    <a:pt x="3664832" y="4285488"/>
                  </a:cubicBezTo>
                  <a:lnTo>
                    <a:pt x="1705997" y="4305273"/>
                  </a:lnTo>
                  <a:lnTo>
                    <a:pt x="0" y="15785"/>
                  </a:lnTo>
                  <a:close/>
                </a:path>
              </a:pathLst>
            </a:custGeom>
            <a:blipFill rotWithShape="0">
              <a:blip r:embed="rId2">
                <a:duotone>
                  <a:schemeClr val="bg2">
                    <a:shade val="76000"/>
                    <a:satMod val="180000"/>
                  </a:schemeClr>
                  <a:schemeClr val="bg2">
                    <a:tint val="80000"/>
                    <a:satMod val="120000"/>
                    <a:lumMod val="180000"/>
                  </a:schemeClr>
                </a:duotone>
              </a:blip>
              <a:stretch>
                <a:fillRect l="-163116" t="-323529" r="-39825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a:extLst>
              <a:ext uri="{FF2B5EF4-FFF2-40B4-BE49-F238E27FC236}">
                <a16:creationId xmlns:a16="http://schemas.microsoft.com/office/drawing/2014/main" id="{78326E10-C8CB-487F-A110-F861268DE6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770459" y="0"/>
            <a:ext cx="1827609" cy="5143500"/>
            <a:chOff x="1320800" y="0"/>
            <a:chExt cx="2436813" cy="6858001"/>
          </a:xfrm>
        </p:grpSpPr>
        <p:sp>
          <p:nvSpPr>
            <p:cNvPr id="31" name="Freeform 6">
              <a:extLst>
                <a:ext uri="{FF2B5EF4-FFF2-40B4-BE49-F238E27FC236}">
                  <a16:creationId xmlns:a16="http://schemas.microsoft.com/office/drawing/2014/main" id="{3279962B-46D2-4E19-B632-39B80D1E80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32" name="Freeform 7">
              <a:extLst>
                <a:ext uri="{FF2B5EF4-FFF2-40B4-BE49-F238E27FC236}">
                  <a16:creationId xmlns:a16="http://schemas.microsoft.com/office/drawing/2014/main" id="{321A335A-53CB-4C17-AB51-5D9C2DCB4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33" name="Freeform 8">
              <a:extLst>
                <a:ext uri="{FF2B5EF4-FFF2-40B4-BE49-F238E27FC236}">
                  <a16:creationId xmlns:a16="http://schemas.microsoft.com/office/drawing/2014/main" id="{A0E0D557-405B-469F-AEDE-4E3404AA41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34" name="Freeform 9">
              <a:extLst>
                <a:ext uri="{FF2B5EF4-FFF2-40B4-BE49-F238E27FC236}">
                  <a16:creationId xmlns:a16="http://schemas.microsoft.com/office/drawing/2014/main" id="{D8D4E62F-9393-40A6-9E85-9F3B59C462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35" name="Freeform 10">
              <a:extLst>
                <a:ext uri="{FF2B5EF4-FFF2-40B4-BE49-F238E27FC236}">
                  <a16:creationId xmlns:a16="http://schemas.microsoft.com/office/drawing/2014/main" id="{FABD11B1-DE89-45BC-8204-968C88AADC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36" name="Freeform 11">
              <a:extLst>
                <a:ext uri="{FF2B5EF4-FFF2-40B4-BE49-F238E27FC236}">
                  <a16:creationId xmlns:a16="http://schemas.microsoft.com/office/drawing/2014/main" id="{AFA4965A-1FBC-44B8-B96A-3F5275C3AE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pic>
        <p:nvPicPr>
          <p:cNvPr id="20" name="Picture 19">
            <a:extLst>
              <a:ext uri="{FF2B5EF4-FFF2-40B4-BE49-F238E27FC236}">
                <a16:creationId xmlns:a16="http://schemas.microsoft.com/office/drawing/2014/main" id="{2CB8B7AB-81FB-067C-EE83-9DE7A2CB3CDA}"/>
              </a:ext>
            </a:extLst>
          </p:cNvPr>
          <p:cNvPicPr>
            <a:picLocks noChangeAspect="1"/>
          </p:cNvPicPr>
          <p:nvPr/>
        </p:nvPicPr>
        <p:blipFill>
          <a:blip r:embed="rId3"/>
          <a:srcRect l="19249" r="52379"/>
          <a:stretch/>
        </p:blipFill>
        <p:spPr>
          <a:xfrm>
            <a:off x="20" y="10"/>
            <a:ext cx="2594352" cy="5143490"/>
          </a:xfrm>
          <a:custGeom>
            <a:avLst/>
            <a:gdLst/>
            <a:ahLst/>
            <a:cxnLst/>
            <a:rect l="l" t="t" r="r" b="b"/>
            <a:pathLst>
              <a:path w="3458633" h="6858000">
                <a:moveTo>
                  <a:pt x="0" y="0"/>
                </a:moveTo>
                <a:lnTo>
                  <a:pt x="3174999" y="0"/>
                </a:lnTo>
                <a:lnTo>
                  <a:pt x="2294466" y="5223932"/>
                </a:lnTo>
                <a:lnTo>
                  <a:pt x="3458633" y="6853767"/>
                </a:lnTo>
                <a:lnTo>
                  <a:pt x="0" y="6858000"/>
                </a:lnTo>
                <a:lnTo>
                  <a:pt x="0" y="0"/>
                </a:lnTo>
                <a:close/>
              </a:path>
            </a:pathLst>
          </a:custGeom>
          <a:ln w="38100">
            <a:noFill/>
          </a:ln>
          <a:effectLst/>
        </p:spPr>
      </p:pic>
      <p:sp>
        <p:nvSpPr>
          <p:cNvPr id="3" name="Content Placeholder 2"/>
          <p:cNvSpPr>
            <a:spLocks noGrp="1"/>
          </p:cNvSpPr>
          <p:nvPr>
            <p:ph idx="1"/>
          </p:nvPr>
        </p:nvSpPr>
        <p:spPr>
          <a:xfrm>
            <a:off x="2868111" y="888747"/>
            <a:ext cx="5744367" cy="3459195"/>
          </a:xfrm>
        </p:spPr>
        <p:txBody>
          <a:bodyPr>
            <a:normAutofit/>
          </a:bodyPr>
          <a:lstStyle/>
          <a:p>
            <a:pPr marL="0" indent="0" algn="ctr">
              <a:lnSpc>
                <a:spcPct val="90000"/>
              </a:lnSpc>
              <a:buNone/>
            </a:pPr>
            <a:r>
              <a:rPr lang="el-GR" sz="1600" b="1" dirty="0">
                <a:latin typeface="Calibri" panose="020F0502020204030204" pitchFamily="34" charset="0"/>
                <a:ea typeface="Calibri" panose="020F0502020204030204" pitchFamily="34" charset="0"/>
                <a:cs typeface="Calibri" panose="020F0502020204030204" pitchFamily="34" charset="0"/>
              </a:rPr>
              <a:t>Το WLCG οργανώνεται σε επίπεδα:</a:t>
            </a:r>
          </a:p>
          <a:p>
            <a:pPr marL="0" indent="0" algn="ctr">
              <a:lnSpc>
                <a:spcPct val="90000"/>
              </a:lnSpc>
              <a:buNone/>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r>
              <a:rPr lang="el-GR" sz="1400" b="1" dirty="0">
                <a:latin typeface="Calibri" panose="020F0502020204030204" pitchFamily="34" charset="0"/>
                <a:ea typeface="Calibri" panose="020F0502020204030204" pitchFamily="34" charset="0"/>
                <a:cs typeface="Calibri" panose="020F0502020204030204" pitchFamily="34" charset="0"/>
              </a:rPr>
              <a:t>Επίπεδο-0: Το Κέντρο Δεδομένων CERN είναι η κύρια εγκατάσταση για την αρχική επεξεργασία των δεδομένων. </a:t>
            </a:r>
          </a:p>
          <a:p>
            <a:pPr algn="ctr">
              <a:lnSpc>
                <a:spcPct val="90000"/>
              </a:lnSpc>
            </a:pPr>
            <a:r>
              <a:rPr lang="el-GR" sz="1200" dirty="0">
                <a:latin typeface="Calibri" panose="020F0502020204030204" pitchFamily="34" charset="0"/>
                <a:ea typeface="Calibri" panose="020F0502020204030204" pitchFamily="34" charset="0"/>
                <a:cs typeface="Calibri" panose="020F0502020204030204" pitchFamily="34" charset="0"/>
              </a:rPr>
              <a:t>Λαμβάνει τα ακατέργαστα δεδομένα απευθείας από τους ανιχνευτές LHC. </a:t>
            </a:r>
          </a:p>
          <a:p>
            <a:pPr algn="ctr">
              <a:lnSpc>
                <a:spcPct val="90000"/>
              </a:lnSpc>
            </a:pPr>
            <a:r>
              <a:rPr lang="el-GR" sz="1200" dirty="0">
                <a:latin typeface="Calibri" panose="020F0502020204030204" pitchFamily="34" charset="0"/>
                <a:ea typeface="Calibri" panose="020F0502020204030204" pitchFamily="34" charset="0"/>
                <a:cs typeface="Calibri" panose="020F0502020204030204" pitchFamily="34" charset="0"/>
              </a:rPr>
              <a:t>Δημιουργεί αντίγραφα των δεδομένων για περαιτέρω διανομή.</a:t>
            </a:r>
          </a:p>
          <a:p>
            <a:pPr algn="ctr">
              <a:lnSpc>
                <a:spcPct val="90000"/>
              </a:lnSpc>
            </a:pPr>
            <a:r>
              <a:rPr lang="el-GR" sz="1200" dirty="0">
                <a:latin typeface="Calibri" panose="020F0502020204030204" pitchFamily="34" charset="0"/>
                <a:ea typeface="Calibri" panose="020F0502020204030204" pitchFamily="34" charset="0"/>
                <a:cs typeface="Calibri" panose="020F0502020204030204" pitchFamily="34" charset="0"/>
              </a:rPr>
              <a:t>Αποθηκεύει ένα αντίγραφο των ακατέργαστων δεδομένων και των επεξεργασμένων δεδομένων για μακροχρόνια αρχειοθέτηση. </a:t>
            </a:r>
          </a:p>
          <a:p>
            <a:pPr algn="ctr">
              <a:lnSpc>
                <a:spcPct val="90000"/>
              </a:lnSpc>
            </a:pPr>
            <a:r>
              <a:rPr lang="el-GR" sz="1200" dirty="0">
                <a:latin typeface="Calibri" panose="020F0502020204030204" pitchFamily="34" charset="0"/>
                <a:ea typeface="Calibri" panose="020F0502020204030204" pitchFamily="34" charset="0"/>
                <a:cs typeface="Calibri" panose="020F0502020204030204" pitchFamily="34" charset="0"/>
              </a:rPr>
              <a:t>Το Επίπεδο-0 διαθέτει μερικά από τα πιο προηγμένα συστήματα HPC στον κόσμο.</a:t>
            </a: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187261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2CB8B7AB-81FB-067C-EE83-9DE7A2CB3CDA}"/>
              </a:ext>
            </a:extLst>
          </p:cNvPr>
          <p:cNvPicPr>
            <a:picLocks noChangeAspect="1"/>
          </p:cNvPicPr>
          <p:nvPr/>
        </p:nvPicPr>
        <p:blipFill>
          <a:blip r:embed="rId2"/>
          <a:srcRect l="19249" r="52379"/>
          <a:stretch/>
        </p:blipFill>
        <p:spPr>
          <a:xfrm>
            <a:off x="20" y="10"/>
            <a:ext cx="2594352" cy="5143490"/>
          </a:xfrm>
          <a:custGeom>
            <a:avLst/>
            <a:gdLst/>
            <a:ahLst/>
            <a:cxnLst/>
            <a:rect l="l" t="t" r="r" b="b"/>
            <a:pathLst>
              <a:path w="3458633" h="6858000">
                <a:moveTo>
                  <a:pt x="0" y="0"/>
                </a:moveTo>
                <a:lnTo>
                  <a:pt x="3174999" y="0"/>
                </a:lnTo>
                <a:lnTo>
                  <a:pt x="2294466" y="5223932"/>
                </a:lnTo>
                <a:lnTo>
                  <a:pt x="3458633" y="6853767"/>
                </a:lnTo>
                <a:lnTo>
                  <a:pt x="0" y="6858000"/>
                </a:lnTo>
                <a:lnTo>
                  <a:pt x="0" y="0"/>
                </a:lnTo>
                <a:close/>
              </a:path>
            </a:pathLst>
          </a:custGeom>
          <a:ln w="38100">
            <a:noFill/>
          </a:ln>
          <a:effectLst/>
        </p:spPr>
      </p:pic>
      <p:sp>
        <p:nvSpPr>
          <p:cNvPr id="3" name="Content Placeholder 2"/>
          <p:cNvSpPr>
            <a:spLocks noGrp="1"/>
          </p:cNvSpPr>
          <p:nvPr>
            <p:ph idx="1"/>
          </p:nvPr>
        </p:nvSpPr>
        <p:spPr>
          <a:xfrm>
            <a:off x="2868111" y="888747"/>
            <a:ext cx="5744367" cy="3459195"/>
          </a:xfrm>
        </p:spPr>
        <p:txBody>
          <a:bodyPr>
            <a:normAutofit/>
          </a:bodyPr>
          <a:lstStyle/>
          <a:p>
            <a:pPr marL="0" indent="0" algn="ctr">
              <a:lnSpc>
                <a:spcPct val="90000"/>
              </a:lnSpc>
              <a:buNone/>
            </a:pPr>
            <a:r>
              <a:rPr lang="el-GR" sz="1400" b="1" dirty="0">
                <a:latin typeface="Calibri" panose="020F0502020204030204" pitchFamily="34" charset="0"/>
                <a:ea typeface="Calibri" panose="020F0502020204030204" pitchFamily="34" charset="0"/>
                <a:cs typeface="Calibri" panose="020F0502020204030204" pitchFamily="34" charset="0"/>
              </a:rPr>
              <a:t>Επίπεδο -1 : Περιφερειακά Κέντρα Δεδομένων</a:t>
            </a:r>
          </a:p>
          <a:p>
            <a:pPr marL="0" indent="0" algn="ctr">
              <a:lnSpc>
                <a:spcPct val="90000"/>
              </a:lnSpc>
              <a:buNone/>
            </a:pPr>
            <a:endParaRPr lang="el-GR" sz="1400" b="1" dirty="0">
              <a:latin typeface="Calibri" panose="020F0502020204030204" pitchFamily="34" charset="0"/>
              <a:ea typeface="Calibri" panose="020F0502020204030204" pitchFamily="34" charset="0"/>
              <a:cs typeface="Calibri" panose="020F0502020204030204" pitchFamily="34" charset="0"/>
            </a:endParaRPr>
          </a:p>
          <a:p>
            <a:pPr algn="ctr">
              <a:lnSpc>
                <a:spcPct val="90000"/>
              </a:lnSpc>
            </a:pPr>
            <a:r>
              <a:rPr lang="el-GR" sz="1200" dirty="0"/>
              <a:t>Λαμβάνει δεδομένα από το Επίπεδο-0</a:t>
            </a:r>
          </a:p>
          <a:p>
            <a:pPr algn="ctr">
              <a:lnSpc>
                <a:spcPct val="90000"/>
              </a:lnSpc>
            </a:pPr>
            <a:r>
              <a:rPr lang="el-GR" sz="1200" dirty="0">
                <a:latin typeface="Calibri" panose="020F0502020204030204" pitchFamily="34" charset="0"/>
                <a:ea typeface="Calibri" panose="020F0502020204030204" pitchFamily="34" charset="0"/>
                <a:cs typeface="Calibri" panose="020F0502020204030204" pitchFamily="34" charset="0"/>
              </a:rPr>
              <a:t>Εκτελεί εργασίες όπως αναγνώριση και ανάλυση.</a:t>
            </a:r>
          </a:p>
          <a:p>
            <a:pPr algn="ctr">
              <a:lnSpc>
                <a:spcPct val="90000"/>
              </a:lnSpc>
            </a:pPr>
            <a:r>
              <a:rPr lang="el-GR" sz="1200" dirty="0">
                <a:latin typeface="Calibri" panose="020F0502020204030204" pitchFamily="34" charset="0"/>
                <a:ea typeface="Calibri" panose="020F0502020204030204" pitchFamily="34" charset="0"/>
                <a:cs typeface="Calibri" panose="020F0502020204030204" pitchFamily="34" charset="0"/>
              </a:rPr>
              <a:t> Κέντρα Επίπεδου-1 σε χώρες όπως η Γερμανία, η Ιταλία, η Γαλλία</a:t>
            </a:r>
          </a:p>
          <a:p>
            <a:pPr marL="0" indent="0" algn="ctr">
              <a:lnSpc>
                <a:spcPct val="90000"/>
              </a:lnSpc>
              <a:buNone/>
            </a:pPr>
            <a:endParaRPr lang="en-US" sz="1050" dirty="0">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r>
              <a:rPr lang="el-GR" sz="1400" b="1" dirty="0">
                <a:latin typeface="Calibri" panose="020F0502020204030204" pitchFamily="34" charset="0"/>
                <a:ea typeface="Calibri" panose="020F0502020204030204" pitchFamily="34" charset="0"/>
                <a:cs typeface="Calibri" panose="020F0502020204030204" pitchFamily="34" charset="0"/>
              </a:rPr>
              <a:t>Επίπεδα-2 και 3: Πανεπιστήμια και ερευνητικά ιδρύματα</a:t>
            </a:r>
            <a:endParaRPr kumimoji="0" lang="en-US" alt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893434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Graph on document with pen">
            <a:extLst>
              <a:ext uri="{FF2B5EF4-FFF2-40B4-BE49-F238E27FC236}">
                <a16:creationId xmlns:a16="http://schemas.microsoft.com/office/drawing/2014/main" id="{5BB0AD4C-665D-70AB-6A37-70E5618D7424}"/>
              </a:ext>
            </a:extLst>
          </p:cNvPr>
          <p:cNvPicPr>
            <a:picLocks noChangeAspect="1"/>
          </p:cNvPicPr>
          <p:nvPr/>
        </p:nvPicPr>
        <p:blipFill>
          <a:blip r:embed="rId2"/>
          <a:srcRect l="31072" r="17351"/>
          <a:stretch/>
        </p:blipFill>
        <p:spPr>
          <a:xfrm>
            <a:off x="5169693" y="10"/>
            <a:ext cx="3974307" cy="51434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sp>
        <p:nvSpPr>
          <p:cNvPr id="3" name="Content Placeholder 2"/>
          <p:cNvSpPr>
            <a:spLocks noGrp="1"/>
          </p:cNvSpPr>
          <p:nvPr>
            <p:ph idx="1"/>
          </p:nvPr>
        </p:nvSpPr>
        <p:spPr>
          <a:xfrm>
            <a:off x="922217" y="1244111"/>
            <a:ext cx="3945510" cy="2343151"/>
          </a:xfrm>
        </p:spPr>
        <p:txBody>
          <a:bodyPr>
            <a:noAutofit/>
          </a:bodyPr>
          <a:lstStyle/>
          <a:p>
            <a:pPr marL="0" indent="0" algn="ctr">
              <a:lnSpc>
                <a:spcPct val="90000"/>
              </a:lnSpc>
              <a:buNone/>
            </a:pPr>
            <a:r>
              <a:rPr lang="el-GR" sz="1400" b="1" dirty="0">
                <a:latin typeface="Calibri" panose="020F0502020204030204" pitchFamily="34" charset="0"/>
                <a:ea typeface="Calibri" panose="020F0502020204030204" pitchFamily="34" charset="0"/>
                <a:cs typeface="Calibri" panose="020F0502020204030204" pitchFamily="34" charset="0"/>
              </a:rPr>
              <a:t>Κύρια Συστατικά του </a:t>
            </a:r>
            <a:r>
              <a:rPr lang="en-GB" sz="1400" b="1" dirty="0">
                <a:latin typeface="Calibri" panose="020F0502020204030204" pitchFamily="34" charset="0"/>
                <a:ea typeface="Calibri" panose="020F0502020204030204" pitchFamily="34" charset="0"/>
                <a:cs typeface="Calibri" panose="020F0502020204030204" pitchFamily="34" charset="0"/>
              </a:rPr>
              <a:t>Computing @CERN</a:t>
            </a:r>
          </a:p>
          <a:p>
            <a:pPr marL="0" indent="0">
              <a:lnSpc>
                <a:spcPct val="90000"/>
              </a:lnSpc>
              <a:buNone/>
            </a:pPr>
            <a:endParaRPr lang="en-GB" sz="1050" b="1"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Data Centers</a:t>
            </a:r>
            <a:r>
              <a:rPr lang="el-GR" altLang="en-US" sz="1200" dirty="0">
                <a:latin typeface="Calibri" panose="020F0502020204030204" pitchFamily="34" charset="0"/>
                <a:ea typeface="Calibri" panose="020F0502020204030204" pitchFamily="34" charset="0"/>
                <a:cs typeface="Calibri" panose="020F0502020204030204" pitchFamily="34" charset="0"/>
              </a:rPr>
              <a:t> (Κέντρα Δεδομένων)</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CERN </a:t>
            </a:r>
            <a:r>
              <a:rPr lang="en-US" altLang="en-US" sz="1200" dirty="0" err="1">
                <a:latin typeface="Calibri" panose="020F0502020204030204" pitchFamily="34" charset="0"/>
                <a:ea typeface="Calibri" panose="020F0502020204030204" pitchFamily="34" charset="0"/>
                <a:cs typeface="Calibri" panose="020F0502020204030204" pitchFamily="34" charset="0"/>
              </a:rPr>
              <a:t>Ope</a:t>
            </a:r>
            <a:r>
              <a:rPr kumimoji="0" lang="en-US" altLang="en-US"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nstack</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Private Cloud</a:t>
            </a: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High Performance Computing (HPC) </a:t>
            </a:r>
            <a:r>
              <a:rPr lang="el-GR" altLang="en-US" sz="1200" dirty="0">
                <a:latin typeface="Calibri" panose="020F0502020204030204" pitchFamily="34" charset="0"/>
                <a:ea typeface="Calibri" panose="020F0502020204030204" pitchFamily="34" charset="0"/>
                <a:cs typeface="Calibri" panose="020F0502020204030204" pitchFamily="34" charset="0"/>
              </a:rPr>
              <a:t>Υποδομή</a:t>
            </a: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Worldwide LHC Computing Grid (WLCG)</a:t>
            </a:r>
          </a:p>
          <a:p>
            <a:pPr lvl="1">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Διαχείριση και Αποθήκευση Δεδομένων</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endParaRPr lang="en-GB" sz="105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964028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85428F22-76B3-4107-AADE-3F9EC95FD3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5346FBCF-5353-4172-96F5-4B7EB07777C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717698" y="-9656"/>
            <a:ext cx="1953297" cy="5167646"/>
            <a:chOff x="2199787" y="-12875"/>
            <a:chExt cx="2679011" cy="6890194"/>
          </a:xfrm>
        </p:grpSpPr>
        <p:sp useBgFill="1">
          <p:nvSpPr>
            <p:cNvPr id="34" name="Rectangle 19">
              <a:extLst>
                <a:ext uri="{FF2B5EF4-FFF2-40B4-BE49-F238E27FC236}">
                  <a16:creationId xmlns:a16="http://schemas.microsoft.com/office/drawing/2014/main" id="{343F3E6D-808D-43AD-9485-AD0014BEAE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2199787" y="-12875"/>
              <a:ext cx="2679011" cy="5301468"/>
            </a:xfrm>
            <a:custGeom>
              <a:avLst/>
              <a:gdLst>
                <a:gd name="connsiteX0" fmla="*/ 0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0 w 2570017"/>
                <a:gd name="connsiteY4" fmla="*/ 0 h 2554287"/>
                <a:gd name="connsiteX0" fmla="*/ 904009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904009 w 2570017"/>
                <a:gd name="connsiteY4" fmla="*/ 0 h 2554287"/>
                <a:gd name="connsiteX0" fmla="*/ 644236 w 2570017"/>
                <a:gd name="connsiteY0" fmla="*/ 10391 h 2554287"/>
                <a:gd name="connsiteX1" fmla="*/ 2570017 w 2570017"/>
                <a:gd name="connsiteY1" fmla="*/ 0 h 2554287"/>
                <a:gd name="connsiteX2" fmla="*/ 2570017 w 2570017"/>
                <a:gd name="connsiteY2" fmla="*/ 2554287 h 2554287"/>
                <a:gd name="connsiteX3" fmla="*/ 0 w 2570017"/>
                <a:gd name="connsiteY3" fmla="*/ 2554287 h 2554287"/>
                <a:gd name="connsiteX4" fmla="*/ 644236 w 2570017"/>
                <a:gd name="connsiteY4" fmla="*/ 10391 h 2554287"/>
                <a:gd name="connsiteX0" fmla="*/ 633845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633845 w 2570017"/>
                <a:gd name="connsiteY4" fmla="*/ 0 h 2554287"/>
                <a:gd name="connsiteX0" fmla="*/ 675409 w 2611581"/>
                <a:gd name="connsiteY0" fmla="*/ 0 h 2554287"/>
                <a:gd name="connsiteX1" fmla="*/ 2611581 w 2611581"/>
                <a:gd name="connsiteY1" fmla="*/ 0 h 2554287"/>
                <a:gd name="connsiteX2" fmla="*/ 2611581 w 2611581"/>
                <a:gd name="connsiteY2" fmla="*/ 2554287 h 2554287"/>
                <a:gd name="connsiteX3" fmla="*/ 0 w 2611581"/>
                <a:gd name="connsiteY3" fmla="*/ 2554287 h 2554287"/>
                <a:gd name="connsiteX4" fmla="*/ 675409 w 2611581"/>
                <a:gd name="connsiteY4" fmla="*/ 0 h 2554287"/>
                <a:gd name="connsiteX0" fmla="*/ 650979 w 2587151"/>
                <a:gd name="connsiteY0" fmla="*/ 0 h 2554287"/>
                <a:gd name="connsiteX1" fmla="*/ 2587151 w 2587151"/>
                <a:gd name="connsiteY1" fmla="*/ 0 h 2554287"/>
                <a:gd name="connsiteX2" fmla="*/ 2587151 w 2587151"/>
                <a:gd name="connsiteY2" fmla="*/ 2554287 h 2554287"/>
                <a:gd name="connsiteX3" fmla="*/ 0 w 2587151"/>
                <a:gd name="connsiteY3" fmla="*/ 2548595 h 2554287"/>
                <a:gd name="connsiteX4" fmla="*/ 650979 w 2587151"/>
                <a:gd name="connsiteY4" fmla="*/ 0 h 2554287"/>
                <a:gd name="connsiteX0" fmla="*/ 730379 w 2587151"/>
                <a:gd name="connsiteY0" fmla="*/ 5692 h 2554287"/>
                <a:gd name="connsiteX1" fmla="*/ 2587151 w 2587151"/>
                <a:gd name="connsiteY1" fmla="*/ 0 h 2554287"/>
                <a:gd name="connsiteX2" fmla="*/ 2587151 w 2587151"/>
                <a:gd name="connsiteY2" fmla="*/ 2554287 h 2554287"/>
                <a:gd name="connsiteX3" fmla="*/ 0 w 2587151"/>
                <a:gd name="connsiteY3" fmla="*/ 2548595 h 2554287"/>
                <a:gd name="connsiteX4" fmla="*/ 730379 w 2587151"/>
                <a:gd name="connsiteY4" fmla="*/ 5692 h 2554287"/>
                <a:gd name="connsiteX0" fmla="*/ 864750 w 2587151"/>
                <a:gd name="connsiteY0" fmla="*/ 2847 h 2554287"/>
                <a:gd name="connsiteX1" fmla="*/ 2587151 w 2587151"/>
                <a:gd name="connsiteY1" fmla="*/ 0 h 2554287"/>
                <a:gd name="connsiteX2" fmla="*/ 2587151 w 2587151"/>
                <a:gd name="connsiteY2" fmla="*/ 2554287 h 2554287"/>
                <a:gd name="connsiteX3" fmla="*/ 0 w 2587151"/>
                <a:gd name="connsiteY3" fmla="*/ 2548595 h 2554287"/>
                <a:gd name="connsiteX4" fmla="*/ 864750 w 2587151"/>
                <a:gd name="connsiteY4" fmla="*/ 2847 h 2554287"/>
                <a:gd name="connsiteX0" fmla="*/ 883073 w 2587151"/>
                <a:gd name="connsiteY0" fmla="*/ 1 h 2554287"/>
                <a:gd name="connsiteX1" fmla="*/ 2587151 w 2587151"/>
                <a:gd name="connsiteY1" fmla="*/ 0 h 2554287"/>
                <a:gd name="connsiteX2" fmla="*/ 2587151 w 2587151"/>
                <a:gd name="connsiteY2" fmla="*/ 2554287 h 2554287"/>
                <a:gd name="connsiteX3" fmla="*/ 0 w 2587151"/>
                <a:gd name="connsiteY3" fmla="*/ 2548595 h 2554287"/>
                <a:gd name="connsiteX4" fmla="*/ 883073 w 2587151"/>
                <a:gd name="connsiteY4" fmla="*/ 1 h 2554287"/>
                <a:gd name="connsiteX0" fmla="*/ 895288 w 2599366"/>
                <a:gd name="connsiteY0" fmla="*/ 1 h 2554287"/>
                <a:gd name="connsiteX1" fmla="*/ 2599366 w 2599366"/>
                <a:gd name="connsiteY1" fmla="*/ 0 h 2554287"/>
                <a:gd name="connsiteX2" fmla="*/ 2599366 w 2599366"/>
                <a:gd name="connsiteY2" fmla="*/ 2554287 h 2554287"/>
                <a:gd name="connsiteX3" fmla="*/ 0 w 2599366"/>
                <a:gd name="connsiteY3" fmla="*/ 2542904 h 2554287"/>
                <a:gd name="connsiteX4" fmla="*/ 895288 w 2599366"/>
                <a:gd name="connsiteY4" fmla="*/ 1 h 2554287"/>
                <a:gd name="connsiteX0" fmla="*/ 895288 w 2599366"/>
                <a:gd name="connsiteY0" fmla="*/ 1 h 2554287"/>
                <a:gd name="connsiteX1" fmla="*/ 2599366 w 2599366"/>
                <a:gd name="connsiteY1" fmla="*/ 0 h 2554287"/>
                <a:gd name="connsiteX2" fmla="*/ 2599366 w 2599366"/>
                <a:gd name="connsiteY2" fmla="*/ 2554287 h 2554287"/>
                <a:gd name="connsiteX3" fmla="*/ 0 w 2599366"/>
                <a:gd name="connsiteY3" fmla="*/ 2542904 h 2554287"/>
                <a:gd name="connsiteX4" fmla="*/ 895288 w 2599366"/>
                <a:gd name="connsiteY4" fmla="*/ 1 h 2554287"/>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2904 h 2565670"/>
                <a:gd name="connsiteX4" fmla="*/ 895288 w 2611581"/>
                <a:gd name="connsiteY4" fmla="*/ 1 h 2565670"/>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2904 h 2565670"/>
                <a:gd name="connsiteX4" fmla="*/ 895288 w 2611581"/>
                <a:gd name="connsiteY4" fmla="*/ 1 h 2565670"/>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5750 h 2565670"/>
                <a:gd name="connsiteX4" fmla="*/ 895288 w 2611581"/>
                <a:gd name="connsiteY4" fmla="*/ 1 h 2565670"/>
                <a:gd name="connsiteX0" fmla="*/ 1544433 w 3260726"/>
                <a:gd name="connsiteY0" fmla="*/ 1 h 2565670"/>
                <a:gd name="connsiteX1" fmla="*/ 3248511 w 3260726"/>
                <a:gd name="connsiteY1" fmla="*/ 0 h 2565670"/>
                <a:gd name="connsiteX2" fmla="*/ 3260726 w 3260726"/>
                <a:gd name="connsiteY2" fmla="*/ 2565670 h 2565670"/>
                <a:gd name="connsiteX3" fmla="*/ 0 w 3260726"/>
                <a:gd name="connsiteY3" fmla="*/ 2521058 h 2565670"/>
                <a:gd name="connsiteX4" fmla="*/ 1544433 w 3260726"/>
                <a:gd name="connsiteY4" fmla="*/ 1 h 2565670"/>
                <a:gd name="connsiteX0" fmla="*/ 921784 w 3260726"/>
                <a:gd name="connsiteY0" fmla="*/ 12347 h 2565670"/>
                <a:gd name="connsiteX1" fmla="*/ 3248511 w 3260726"/>
                <a:gd name="connsiteY1" fmla="*/ 0 h 2565670"/>
                <a:gd name="connsiteX2" fmla="*/ 3260726 w 3260726"/>
                <a:gd name="connsiteY2" fmla="*/ 2565670 h 2565670"/>
                <a:gd name="connsiteX3" fmla="*/ 0 w 3260726"/>
                <a:gd name="connsiteY3" fmla="*/ 2521058 h 2565670"/>
                <a:gd name="connsiteX4" fmla="*/ 921784 w 3260726"/>
                <a:gd name="connsiteY4" fmla="*/ 12347 h 2565670"/>
                <a:gd name="connsiteX0" fmla="*/ 921784 w 3260726"/>
                <a:gd name="connsiteY0" fmla="*/ 12347 h 2565670"/>
                <a:gd name="connsiteX1" fmla="*/ 2321160 w 3260726"/>
                <a:gd name="connsiteY1" fmla="*/ 0 h 2565670"/>
                <a:gd name="connsiteX2" fmla="*/ 3260726 w 3260726"/>
                <a:gd name="connsiteY2" fmla="*/ 2565670 h 2565670"/>
                <a:gd name="connsiteX3" fmla="*/ 0 w 3260726"/>
                <a:gd name="connsiteY3" fmla="*/ 2521058 h 2565670"/>
                <a:gd name="connsiteX4" fmla="*/ 921784 w 3260726"/>
                <a:gd name="connsiteY4" fmla="*/ 12347 h 2565670"/>
                <a:gd name="connsiteX0" fmla="*/ 921784 w 2322228"/>
                <a:gd name="connsiteY0" fmla="*/ 12347 h 2565670"/>
                <a:gd name="connsiteX1" fmla="*/ 2321160 w 2322228"/>
                <a:gd name="connsiteY1" fmla="*/ 0 h 2565670"/>
                <a:gd name="connsiteX2" fmla="*/ 2320129 w 2322228"/>
                <a:gd name="connsiteY2" fmla="*/ 2565670 h 2565670"/>
                <a:gd name="connsiteX3" fmla="*/ 0 w 2322228"/>
                <a:gd name="connsiteY3" fmla="*/ 2521058 h 2565670"/>
                <a:gd name="connsiteX4" fmla="*/ 921784 w 2322228"/>
                <a:gd name="connsiteY4" fmla="*/ 12347 h 2565670"/>
                <a:gd name="connsiteX0" fmla="*/ 921784 w 2322228"/>
                <a:gd name="connsiteY0" fmla="*/ 0 h 2571841"/>
                <a:gd name="connsiteX1" fmla="*/ 2321160 w 2322228"/>
                <a:gd name="connsiteY1" fmla="*/ 6171 h 2571841"/>
                <a:gd name="connsiteX2" fmla="*/ 2320129 w 2322228"/>
                <a:gd name="connsiteY2" fmla="*/ 2571841 h 2571841"/>
                <a:gd name="connsiteX3" fmla="*/ 0 w 2322228"/>
                <a:gd name="connsiteY3" fmla="*/ 2527229 h 2571841"/>
                <a:gd name="connsiteX4" fmla="*/ 921784 w 2322228"/>
                <a:gd name="connsiteY4" fmla="*/ 0 h 2571841"/>
                <a:gd name="connsiteX0" fmla="*/ 921784 w 2611583"/>
                <a:gd name="connsiteY0" fmla="*/ 0 h 2540977"/>
                <a:gd name="connsiteX1" fmla="*/ 2321160 w 2611583"/>
                <a:gd name="connsiteY1" fmla="*/ 6171 h 2540977"/>
                <a:gd name="connsiteX2" fmla="*/ 2611583 w 2611583"/>
                <a:gd name="connsiteY2" fmla="*/ 2540977 h 2540977"/>
                <a:gd name="connsiteX3" fmla="*/ 0 w 2611583"/>
                <a:gd name="connsiteY3" fmla="*/ 2527229 h 2540977"/>
                <a:gd name="connsiteX4" fmla="*/ 921784 w 2611583"/>
                <a:gd name="connsiteY4" fmla="*/ 0 h 2540977"/>
                <a:gd name="connsiteX0" fmla="*/ 921784 w 2611583"/>
                <a:gd name="connsiteY0" fmla="*/ 2 h 2540979"/>
                <a:gd name="connsiteX1" fmla="*/ 2572870 w 2611583"/>
                <a:gd name="connsiteY1" fmla="*/ 0 h 2540979"/>
                <a:gd name="connsiteX2" fmla="*/ 2611583 w 2611583"/>
                <a:gd name="connsiteY2" fmla="*/ 2540979 h 2540979"/>
                <a:gd name="connsiteX3" fmla="*/ 0 w 2611583"/>
                <a:gd name="connsiteY3" fmla="*/ 2527231 h 2540979"/>
                <a:gd name="connsiteX4" fmla="*/ 921784 w 2611583"/>
                <a:gd name="connsiteY4" fmla="*/ 2 h 2540979"/>
                <a:gd name="connsiteX0" fmla="*/ 921784 w 2705467"/>
                <a:gd name="connsiteY0" fmla="*/ 0 h 2540977"/>
                <a:gd name="connsiteX1" fmla="*/ 2705349 w 2705467"/>
                <a:gd name="connsiteY1" fmla="*/ 6171 h 2540977"/>
                <a:gd name="connsiteX2" fmla="*/ 2611583 w 2705467"/>
                <a:gd name="connsiteY2" fmla="*/ 2540977 h 2540977"/>
                <a:gd name="connsiteX3" fmla="*/ 0 w 2705467"/>
                <a:gd name="connsiteY3" fmla="*/ 2527229 h 2540977"/>
                <a:gd name="connsiteX4" fmla="*/ 921784 w 2705467"/>
                <a:gd name="connsiteY4" fmla="*/ 0 h 2540977"/>
                <a:gd name="connsiteX0" fmla="*/ 921784 w 2718702"/>
                <a:gd name="connsiteY0" fmla="*/ 2 h 2540979"/>
                <a:gd name="connsiteX1" fmla="*/ 2718597 w 2718702"/>
                <a:gd name="connsiteY1" fmla="*/ 0 h 2540979"/>
                <a:gd name="connsiteX2" fmla="*/ 2611583 w 2718702"/>
                <a:gd name="connsiteY2" fmla="*/ 2540979 h 2540979"/>
                <a:gd name="connsiteX3" fmla="*/ 0 w 2718702"/>
                <a:gd name="connsiteY3" fmla="*/ 2527231 h 2540979"/>
                <a:gd name="connsiteX4" fmla="*/ 921784 w 2718702"/>
                <a:gd name="connsiteY4" fmla="*/ 2 h 2540979"/>
                <a:gd name="connsiteX0" fmla="*/ 921784 w 2679012"/>
                <a:gd name="connsiteY0" fmla="*/ 0 h 2540977"/>
                <a:gd name="connsiteX1" fmla="*/ 2678853 w 2679012"/>
                <a:gd name="connsiteY1" fmla="*/ 6171 h 2540977"/>
                <a:gd name="connsiteX2" fmla="*/ 2611583 w 2679012"/>
                <a:gd name="connsiteY2" fmla="*/ 2540977 h 2540977"/>
                <a:gd name="connsiteX3" fmla="*/ 0 w 2679012"/>
                <a:gd name="connsiteY3" fmla="*/ 2527229 h 2540977"/>
                <a:gd name="connsiteX4" fmla="*/ 921784 w 2679012"/>
                <a:gd name="connsiteY4" fmla="*/ 0 h 2540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9012" h="2540977">
                  <a:moveTo>
                    <a:pt x="921784" y="0"/>
                  </a:moveTo>
                  <a:lnTo>
                    <a:pt x="2678853" y="6171"/>
                  </a:lnTo>
                  <a:cubicBezTo>
                    <a:pt x="2682925" y="861394"/>
                    <a:pt x="2607511" y="1685754"/>
                    <a:pt x="2611583" y="2540977"/>
                  </a:cubicBezTo>
                  <a:lnTo>
                    <a:pt x="0" y="2527229"/>
                  </a:lnTo>
                  <a:lnTo>
                    <a:pt x="921784" y="0"/>
                  </a:lnTo>
                  <a:close/>
                </a:path>
              </a:pathLst>
            </a:custGeom>
            <a:blipFill rotWithShape="0">
              <a:blip r:embed="rId2">
                <a:duotone>
                  <a:schemeClr val="bg2">
                    <a:shade val="76000"/>
                    <a:satMod val="180000"/>
                  </a:schemeClr>
                  <a:schemeClr val="bg2">
                    <a:tint val="80000"/>
                    <a:satMod val="120000"/>
                    <a:lumMod val="180000"/>
                  </a:schemeClr>
                </a:duotone>
              </a:blip>
              <a:stretch>
                <a:fillRect l="-114598" r="-265621" b="-2868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5" name="Rectangle 20">
              <a:extLst>
                <a:ext uri="{FF2B5EF4-FFF2-40B4-BE49-F238E27FC236}">
                  <a16:creationId xmlns:a16="http://schemas.microsoft.com/office/drawing/2014/main" id="{03DB1AC6-5430-4CD3-BD83-86E675A11A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2211875" y="5257482"/>
              <a:ext cx="2586931" cy="1619837"/>
            </a:xfrm>
            <a:custGeom>
              <a:avLst/>
              <a:gdLst>
                <a:gd name="connsiteX0" fmla="*/ 0 w 2611581"/>
                <a:gd name="connsiteY0" fmla="*/ 0 h 4303713"/>
                <a:gd name="connsiteX1" fmla="*/ 2611581 w 2611581"/>
                <a:gd name="connsiteY1" fmla="*/ 0 h 4303713"/>
                <a:gd name="connsiteX2" fmla="*/ 2611581 w 2611581"/>
                <a:gd name="connsiteY2" fmla="*/ 4303713 h 4303713"/>
                <a:gd name="connsiteX3" fmla="*/ 0 w 2611581"/>
                <a:gd name="connsiteY3" fmla="*/ 4303713 h 4303713"/>
                <a:gd name="connsiteX4" fmla="*/ 0 w 2611581"/>
                <a:gd name="connsiteY4" fmla="*/ 0 h 4303713"/>
                <a:gd name="connsiteX0" fmla="*/ 0 w 2611581"/>
                <a:gd name="connsiteY0" fmla="*/ 0 h 4314104"/>
                <a:gd name="connsiteX1" fmla="*/ 2611581 w 2611581"/>
                <a:gd name="connsiteY1" fmla="*/ 0 h 4314104"/>
                <a:gd name="connsiteX2" fmla="*/ 2611581 w 2611581"/>
                <a:gd name="connsiteY2" fmla="*/ 4303713 h 4314104"/>
                <a:gd name="connsiteX3" fmla="*/ 1693718 w 2611581"/>
                <a:gd name="connsiteY3" fmla="*/ 4314104 h 4314104"/>
                <a:gd name="connsiteX4" fmla="*/ 0 w 2611581"/>
                <a:gd name="connsiteY4" fmla="*/ 0 h 4314104"/>
                <a:gd name="connsiteX0" fmla="*/ 0 w 2611581"/>
                <a:gd name="connsiteY0" fmla="*/ 0 h 4314104"/>
                <a:gd name="connsiteX1" fmla="*/ 2611581 w 2611581"/>
                <a:gd name="connsiteY1" fmla="*/ 0 h 4314104"/>
                <a:gd name="connsiteX2" fmla="*/ 2611581 w 2611581"/>
                <a:gd name="connsiteY2" fmla="*/ 4303713 h 4314104"/>
                <a:gd name="connsiteX3" fmla="*/ 1963882 w 2611581"/>
                <a:gd name="connsiteY3" fmla="*/ 4314104 h 4314104"/>
                <a:gd name="connsiteX4" fmla="*/ 0 w 2611581"/>
                <a:gd name="connsiteY4" fmla="*/ 0 h 4314104"/>
                <a:gd name="connsiteX0" fmla="*/ 0 w 2611581"/>
                <a:gd name="connsiteY0" fmla="*/ 0 h 4303713"/>
                <a:gd name="connsiteX1" fmla="*/ 2611581 w 2611581"/>
                <a:gd name="connsiteY1" fmla="*/ 0 h 4303713"/>
                <a:gd name="connsiteX2" fmla="*/ 2611581 w 2611581"/>
                <a:gd name="connsiteY2" fmla="*/ 4303713 h 4303713"/>
                <a:gd name="connsiteX3" fmla="*/ 2213264 w 2611581"/>
                <a:gd name="connsiteY3" fmla="*/ 4293322 h 4303713"/>
                <a:gd name="connsiteX4" fmla="*/ 0 w 2611581"/>
                <a:gd name="connsiteY4" fmla="*/ 0 h 4303713"/>
                <a:gd name="connsiteX0" fmla="*/ 0 w 2611581"/>
                <a:gd name="connsiteY0" fmla="*/ 0 h 4303713"/>
                <a:gd name="connsiteX1" fmla="*/ 2611581 w 2611581"/>
                <a:gd name="connsiteY1" fmla="*/ 0 h 4303713"/>
                <a:gd name="connsiteX2" fmla="*/ 2611581 w 2611581"/>
                <a:gd name="connsiteY2" fmla="*/ 4303713 h 4303713"/>
                <a:gd name="connsiteX3" fmla="*/ 2171701 w 2611581"/>
                <a:gd name="connsiteY3" fmla="*/ 3638695 h 4303713"/>
                <a:gd name="connsiteX4" fmla="*/ 0 w 2611581"/>
                <a:gd name="connsiteY4" fmla="*/ 0 h 4303713"/>
                <a:gd name="connsiteX0" fmla="*/ 0 w 2720934"/>
                <a:gd name="connsiteY0" fmla="*/ 268283 h 4303713"/>
                <a:gd name="connsiteX1" fmla="*/ 2720934 w 2720934"/>
                <a:gd name="connsiteY1" fmla="*/ 0 h 4303713"/>
                <a:gd name="connsiteX2" fmla="*/ 2720934 w 2720934"/>
                <a:gd name="connsiteY2" fmla="*/ 4303713 h 4303713"/>
                <a:gd name="connsiteX3" fmla="*/ 2281054 w 2720934"/>
                <a:gd name="connsiteY3" fmla="*/ 3638695 h 4303713"/>
                <a:gd name="connsiteX4" fmla="*/ 0 w 2720934"/>
                <a:gd name="connsiteY4" fmla="*/ 268283 h 4303713"/>
                <a:gd name="connsiteX0" fmla="*/ 0 w 2720934"/>
                <a:gd name="connsiteY0" fmla="*/ 268283 h 4303713"/>
                <a:gd name="connsiteX1" fmla="*/ 2720934 w 2720934"/>
                <a:gd name="connsiteY1" fmla="*/ 0 h 4303713"/>
                <a:gd name="connsiteX2" fmla="*/ 2720934 w 2720934"/>
                <a:gd name="connsiteY2" fmla="*/ 4303713 h 4303713"/>
                <a:gd name="connsiteX3" fmla="*/ 2264231 w 2720934"/>
                <a:gd name="connsiteY3" fmla="*/ 3717600 h 4303713"/>
                <a:gd name="connsiteX4" fmla="*/ 0 w 2720934"/>
                <a:gd name="connsiteY4" fmla="*/ 268283 h 4303713"/>
                <a:gd name="connsiteX0" fmla="*/ 0 w 2720934"/>
                <a:gd name="connsiteY0" fmla="*/ 268283 h 4335275"/>
                <a:gd name="connsiteX1" fmla="*/ 2720934 w 2720934"/>
                <a:gd name="connsiteY1" fmla="*/ 0 h 4335275"/>
                <a:gd name="connsiteX2" fmla="*/ 2653639 w 2720934"/>
                <a:gd name="connsiteY2" fmla="*/ 4335275 h 4335275"/>
                <a:gd name="connsiteX3" fmla="*/ 2264231 w 2720934"/>
                <a:gd name="connsiteY3" fmla="*/ 3717600 h 4335275"/>
                <a:gd name="connsiteX4" fmla="*/ 0 w 2720934"/>
                <a:gd name="connsiteY4" fmla="*/ 268283 h 4335275"/>
                <a:gd name="connsiteX0" fmla="*/ 0 w 2737757"/>
                <a:gd name="connsiteY0" fmla="*/ 236721 h 4335275"/>
                <a:gd name="connsiteX1" fmla="*/ 2737757 w 2737757"/>
                <a:gd name="connsiteY1" fmla="*/ 0 h 4335275"/>
                <a:gd name="connsiteX2" fmla="*/ 2670462 w 2737757"/>
                <a:gd name="connsiteY2" fmla="*/ 4335275 h 4335275"/>
                <a:gd name="connsiteX3" fmla="*/ 2281054 w 2737757"/>
                <a:gd name="connsiteY3" fmla="*/ 3717600 h 4335275"/>
                <a:gd name="connsiteX4" fmla="*/ 0 w 2737757"/>
                <a:gd name="connsiteY4" fmla="*/ 236721 h 4335275"/>
                <a:gd name="connsiteX0" fmla="*/ 0 w 2729346"/>
                <a:gd name="connsiteY0" fmla="*/ 0 h 4098554"/>
                <a:gd name="connsiteX1" fmla="*/ 2729346 w 2729346"/>
                <a:gd name="connsiteY1" fmla="*/ 126250 h 4098554"/>
                <a:gd name="connsiteX2" fmla="*/ 2670462 w 2729346"/>
                <a:gd name="connsiteY2" fmla="*/ 4098554 h 4098554"/>
                <a:gd name="connsiteX3" fmla="*/ 2281054 w 2729346"/>
                <a:gd name="connsiteY3" fmla="*/ 3480879 h 4098554"/>
                <a:gd name="connsiteX4" fmla="*/ 0 w 2729346"/>
                <a:gd name="connsiteY4" fmla="*/ 0 h 4098554"/>
                <a:gd name="connsiteX0" fmla="*/ 0 w 2720934"/>
                <a:gd name="connsiteY0" fmla="*/ 0 h 4098554"/>
                <a:gd name="connsiteX1" fmla="*/ 2720934 w 2720934"/>
                <a:gd name="connsiteY1" fmla="*/ 31562 h 4098554"/>
                <a:gd name="connsiteX2" fmla="*/ 2670462 w 2720934"/>
                <a:gd name="connsiteY2" fmla="*/ 4098554 h 4098554"/>
                <a:gd name="connsiteX3" fmla="*/ 2281054 w 2720934"/>
                <a:gd name="connsiteY3" fmla="*/ 3480879 h 4098554"/>
                <a:gd name="connsiteX4" fmla="*/ 0 w 2720934"/>
                <a:gd name="connsiteY4" fmla="*/ 0 h 4098554"/>
                <a:gd name="connsiteX0" fmla="*/ 0 w 2720934"/>
                <a:gd name="connsiteY0" fmla="*/ 15782 h 4114336"/>
                <a:gd name="connsiteX1" fmla="*/ 2720934 w 2720934"/>
                <a:gd name="connsiteY1" fmla="*/ 0 h 4114336"/>
                <a:gd name="connsiteX2" fmla="*/ 2670462 w 2720934"/>
                <a:gd name="connsiteY2" fmla="*/ 4114336 h 4114336"/>
                <a:gd name="connsiteX3" fmla="*/ 2281054 w 2720934"/>
                <a:gd name="connsiteY3" fmla="*/ 3496661 h 4114336"/>
                <a:gd name="connsiteX4" fmla="*/ 0 w 2720934"/>
                <a:gd name="connsiteY4" fmla="*/ 15782 h 4114336"/>
                <a:gd name="connsiteX0" fmla="*/ 0 w 2820289"/>
                <a:gd name="connsiteY0" fmla="*/ 15782 h 4114336"/>
                <a:gd name="connsiteX1" fmla="*/ 2820289 w 2820289"/>
                <a:gd name="connsiteY1" fmla="*/ 0 h 4114336"/>
                <a:gd name="connsiteX2" fmla="*/ 2769817 w 2820289"/>
                <a:gd name="connsiteY2" fmla="*/ 4114336 h 4114336"/>
                <a:gd name="connsiteX3" fmla="*/ 2380409 w 2820289"/>
                <a:gd name="connsiteY3" fmla="*/ 3496661 h 4114336"/>
                <a:gd name="connsiteX4" fmla="*/ 0 w 2820289"/>
                <a:gd name="connsiteY4" fmla="*/ 15782 h 4114336"/>
                <a:gd name="connsiteX0" fmla="*/ 0 w 2820289"/>
                <a:gd name="connsiteY0" fmla="*/ 15782 h 4114336"/>
                <a:gd name="connsiteX1" fmla="*/ 2820289 w 2820289"/>
                <a:gd name="connsiteY1" fmla="*/ 0 h 4114336"/>
                <a:gd name="connsiteX2" fmla="*/ 2769817 w 2820289"/>
                <a:gd name="connsiteY2" fmla="*/ 4114336 h 4114336"/>
                <a:gd name="connsiteX3" fmla="*/ 2362876 w 2820289"/>
                <a:gd name="connsiteY3" fmla="*/ 3517980 h 4114336"/>
                <a:gd name="connsiteX4" fmla="*/ 0 w 2820289"/>
                <a:gd name="connsiteY4" fmla="*/ 15782 h 4114336"/>
                <a:gd name="connsiteX0" fmla="*/ 0 w 2820289"/>
                <a:gd name="connsiteY0" fmla="*/ 15782 h 4114336"/>
                <a:gd name="connsiteX1" fmla="*/ 2820289 w 2820289"/>
                <a:gd name="connsiteY1" fmla="*/ 0 h 4114336"/>
                <a:gd name="connsiteX2" fmla="*/ 2763972 w 2820289"/>
                <a:gd name="connsiteY2" fmla="*/ 4114336 h 4114336"/>
                <a:gd name="connsiteX3" fmla="*/ 2362876 w 2820289"/>
                <a:gd name="connsiteY3" fmla="*/ 3517980 h 4114336"/>
                <a:gd name="connsiteX4" fmla="*/ 0 w 2820289"/>
                <a:gd name="connsiteY4" fmla="*/ 15782 h 4114336"/>
                <a:gd name="connsiteX0" fmla="*/ 0 w 3721149"/>
                <a:gd name="connsiteY0" fmla="*/ 0 h 4269703"/>
                <a:gd name="connsiteX1" fmla="*/ 3721149 w 3721149"/>
                <a:gd name="connsiteY1" fmla="*/ 155367 h 4269703"/>
                <a:gd name="connsiteX2" fmla="*/ 3664832 w 3721149"/>
                <a:gd name="connsiteY2" fmla="*/ 4269703 h 4269703"/>
                <a:gd name="connsiteX3" fmla="*/ 3263736 w 3721149"/>
                <a:gd name="connsiteY3" fmla="*/ 3673347 h 4269703"/>
                <a:gd name="connsiteX4" fmla="*/ 0 w 3721149"/>
                <a:gd name="connsiteY4" fmla="*/ 0 h 4269703"/>
                <a:gd name="connsiteX0" fmla="*/ 0 w 3721149"/>
                <a:gd name="connsiteY0" fmla="*/ 0 h 4289488"/>
                <a:gd name="connsiteX1" fmla="*/ 3721149 w 3721149"/>
                <a:gd name="connsiteY1" fmla="*/ 155367 h 4289488"/>
                <a:gd name="connsiteX2" fmla="*/ 3664832 w 3721149"/>
                <a:gd name="connsiteY2" fmla="*/ 4269703 h 4289488"/>
                <a:gd name="connsiteX3" fmla="*/ 1705997 w 3721149"/>
                <a:gd name="connsiteY3" fmla="*/ 4289488 h 4289488"/>
                <a:gd name="connsiteX4" fmla="*/ 0 w 3721149"/>
                <a:gd name="connsiteY4" fmla="*/ 0 h 4289488"/>
                <a:gd name="connsiteX0" fmla="*/ 0 w 3664846"/>
                <a:gd name="connsiteY0" fmla="*/ 15785 h 4305273"/>
                <a:gd name="connsiteX1" fmla="*/ 3664846 w 3664846"/>
                <a:gd name="connsiteY1" fmla="*/ 0 h 4305273"/>
                <a:gd name="connsiteX2" fmla="*/ 3664832 w 3664846"/>
                <a:gd name="connsiteY2" fmla="*/ 4285488 h 4305273"/>
                <a:gd name="connsiteX3" fmla="*/ 1705997 w 3664846"/>
                <a:gd name="connsiteY3" fmla="*/ 4305273 h 4305273"/>
                <a:gd name="connsiteX4" fmla="*/ 0 w 3664846"/>
                <a:gd name="connsiteY4" fmla="*/ 15785 h 4305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4846" h="4305273">
                  <a:moveTo>
                    <a:pt x="0" y="15785"/>
                  </a:moveTo>
                  <a:lnTo>
                    <a:pt x="3664846" y="0"/>
                  </a:lnTo>
                  <a:cubicBezTo>
                    <a:pt x="3664841" y="1428496"/>
                    <a:pt x="3664837" y="2856992"/>
                    <a:pt x="3664832" y="4285488"/>
                  </a:cubicBezTo>
                  <a:lnTo>
                    <a:pt x="1705997" y="4305273"/>
                  </a:lnTo>
                  <a:lnTo>
                    <a:pt x="0" y="15785"/>
                  </a:lnTo>
                  <a:close/>
                </a:path>
              </a:pathLst>
            </a:custGeom>
            <a:blipFill rotWithShape="0">
              <a:blip r:embed="rId2">
                <a:duotone>
                  <a:schemeClr val="bg2">
                    <a:shade val="76000"/>
                    <a:satMod val="180000"/>
                  </a:schemeClr>
                  <a:schemeClr val="bg2">
                    <a:tint val="80000"/>
                    <a:satMod val="120000"/>
                    <a:lumMod val="180000"/>
                  </a:schemeClr>
                </a:duotone>
              </a:blip>
              <a:stretch>
                <a:fillRect l="-163116" t="-323529" r="-39825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78326E10-C8CB-487F-A110-F861268DE6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770459" y="0"/>
            <a:ext cx="1827609" cy="5143500"/>
            <a:chOff x="1320800" y="0"/>
            <a:chExt cx="2436813" cy="6858001"/>
          </a:xfrm>
        </p:grpSpPr>
        <p:sp>
          <p:nvSpPr>
            <p:cNvPr id="38" name="Freeform 6">
              <a:extLst>
                <a:ext uri="{FF2B5EF4-FFF2-40B4-BE49-F238E27FC236}">
                  <a16:creationId xmlns:a16="http://schemas.microsoft.com/office/drawing/2014/main" id="{3279962B-46D2-4E19-B632-39B80D1E80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39" name="Freeform 7">
              <a:extLst>
                <a:ext uri="{FF2B5EF4-FFF2-40B4-BE49-F238E27FC236}">
                  <a16:creationId xmlns:a16="http://schemas.microsoft.com/office/drawing/2014/main" id="{321A335A-53CB-4C17-AB51-5D9C2DCB4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40" name="Freeform 8">
              <a:extLst>
                <a:ext uri="{FF2B5EF4-FFF2-40B4-BE49-F238E27FC236}">
                  <a16:creationId xmlns:a16="http://schemas.microsoft.com/office/drawing/2014/main" id="{A0E0D557-405B-469F-AEDE-4E3404AA41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41" name="Freeform 9">
              <a:extLst>
                <a:ext uri="{FF2B5EF4-FFF2-40B4-BE49-F238E27FC236}">
                  <a16:creationId xmlns:a16="http://schemas.microsoft.com/office/drawing/2014/main" id="{D8D4E62F-9393-40A6-9E85-9F3B59C462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42" name="Freeform 10">
              <a:extLst>
                <a:ext uri="{FF2B5EF4-FFF2-40B4-BE49-F238E27FC236}">
                  <a16:creationId xmlns:a16="http://schemas.microsoft.com/office/drawing/2014/main" id="{FABD11B1-DE89-45BC-8204-968C88AADC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43" name="Freeform 11">
              <a:extLst>
                <a:ext uri="{FF2B5EF4-FFF2-40B4-BE49-F238E27FC236}">
                  <a16:creationId xmlns:a16="http://schemas.microsoft.com/office/drawing/2014/main" id="{AFA4965A-1FBC-44B8-B96A-3F5275C3AE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pic>
        <p:nvPicPr>
          <p:cNvPr id="27" name="Picture 26" descr="Magnifying glass showing decling performance">
            <a:extLst>
              <a:ext uri="{FF2B5EF4-FFF2-40B4-BE49-F238E27FC236}">
                <a16:creationId xmlns:a16="http://schemas.microsoft.com/office/drawing/2014/main" id="{F07773F7-1781-457E-9B13-5F1A6B8190A5}"/>
              </a:ext>
            </a:extLst>
          </p:cNvPr>
          <p:cNvPicPr>
            <a:picLocks noChangeAspect="1"/>
          </p:cNvPicPr>
          <p:nvPr/>
        </p:nvPicPr>
        <p:blipFill>
          <a:blip r:embed="rId3"/>
          <a:srcRect l="17884" r="48448"/>
          <a:stretch/>
        </p:blipFill>
        <p:spPr>
          <a:xfrm>
            <a:off x="20" y="10"/>
            <a:ext cx="2594352" cy="5143490"/>
          </a:xfrm>
          <a:custGeom>
            <a:avLst/>
            <a:gdLst/>
            <a:ahLst/>
            <a:cxnLst/>
            <a:rect l="l" t="t" r="r" b="b"/>
            <a:pathLst>
              <a:path w="3458633" h="6858000">
                <a:moveTo>
                  <a:pt x="0" y="0"/>
                </a:moveTo>
                <a:lnTo>
                  <a:pt x="3174999" y="0"/>
                </a:lnTo>
                <a:lnTo>
                  <a:pt x="2294466" y="5223932"/>
                </a:lnTo>
                <a:lnTo>
                  <a:pt x="3458633" y="6853767"/>
                </a:lnTo>
                <a:lnTo>
                  <a:pt x="0" y="6858000"/>
                </a:lnTo>
                <a:lnTo>
                  <a:pt x="0" y="0"/>
                </a:lnTo>
                <a:close/>
              </a:path>
            </a:pathLst>
          </a:custGeom>
          <a:ln w="38100">
            <a:noFill/>
          </a:ln>
          <a:effectLst/>
        </p:spPr>
      </p:pic>
      <p:sp>
        <p:nvSpPr>
          <p:cNvPr id="3" name="Content Placeholder 2"/>
          <p:cNvSpPr>
            <a:spLocks noGrp="1"/>
          </p:cNvSpPr>
          <p:nvPr>
            <p:ph idx="1"/>
          </p:nvPr>
        </p:nvSpPr>
        <p:spPr>
          <a:xfrm>
            <a:off x="2882900" y="1536699"/>
            <a:ext cx="5744367" cy="2806701"/>
          </a:xfrm>
        </p:spPr>
        <p:txBody>
          <a:bodyPr>
            <a:normAutofit lnSpcReduction="10000"/>
          </a:bodyPr>
          <a:lstStyle/>
          <a:p>
            <a:pPr marL="0" indent="0" algn="ctr">
              <a:lnSpc>
                <a:spcPct val="90000"/>
              </a:lnSpc>
              <a:buNone/>
            </a:pPr>
            <a:r>
              <a:rPr lang="el-GR" sz="1600" b="1" dirty="0">
                <a:latin typeface="Calibri" panose="020F0502020204030204" pitchFamily="34" charset="0"/>
                <a:ea typeface="Calibri" panose="020F0502020204030204" pitchFamily="34" charset="0"/>
                <a:cs typeface="Calibri" panose="020F0502020204030204" pitchFamily="34" charset="0"/>
              </a:rPr>
              <a:t>Διαχείριση και Αποθήκευση Δεδομένων</a:t>
            </a:r>
          </a:p>
          <a:p>
            <a:pPr marL="0" indent="0" algn="ctr">
              <a:lnSpc>
                <a:spcPct val="90000"/>
              </a:lnSpc>
              <a:buNone/>
            </a:pPr>
            <a:endParaRPr lang="en-GB" sz="1300" b="1" dirty="0">
              <a:latin typeface="Calibri" panose="020F0502020204030204" pitchFamily="34" charset="0"/>
              <a:ea typeface="Calibri" panose="020F0502020204030204" pitchFamily="34" charset="0"/>
              <a:cs typeface="Calibri" panose="020F0502020204030204" pitchFamily="34" charset="0"/>
            </a:endParaRPr>
          </a:p>
          <a:p>
            <a:pPr marL="571500" lvl="1" indent="-171450" defTabSz="914400" eaLnBrk="0" fontAlgn="base" hangingPunct="0">
              <a:lnSpc>
                <a:spcPct val="90000"/>
              </a:lnSpc>
              <a:spcBef>
                <a:spcPct val="0"/>
              </a:spcBef>
              <a:spcAft>
                <a:spcPct val="0"/>
              </a:spcAft>
            </a:pPr>
            <a:r>
              <a:rPr kumimoji="0" lang="el-GR" altLang="en-US" sz="12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Μαζική Δημιουργία Δεδομένων: </a:t>
            </a:r>
            <a:r>
              <a:rPr kumimoji="0" lang="el-GR"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Οι αρχικοί ρυθμοί δεδομένων του LHC είναι κλίμακας PB/s. Η διαχείριση του φόρτου δεδομένων είναι μια βασική ευθύνη του τμήματος IT.</a:t>
            </a:r>
          </a:p>
          <a:p>
            <a:pPr marL="571500" lvl="1" indent="-171450" defTabSz="914400" eaLnBrk="0" fontAlgn="base" hangingPunct="0">
              <a:lnSpc>
                <a:spcPct val="90000"/>
              </a:lnSpc>
              <a:spcBef>
                <a:spcPct val="0"/>
              </a:spcBef>
              <a:spcAft>
                <a:spcPct val="0"/>
              </a:spcAft>
            </a:pPr>
            <a:endParaRPr kumimoji="0" lang="en-US" altLang="en-US" sz="1200" b="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a:p>
            <a:pPr marL="571500" lvl="1" indent="-171450" defTabSz="914400" eaLnBrk="0" fontAlgn="base" hangingPunct="0">
              <a:lnSpc>
                <a:spcPct val="90000"/>
              </a:lnSpc>
              <a:spcBef>
                <a:spcPct val="0"/>
              </a:spcBef>
              <a:spcAft>
                <a:spcPct val="0"/>
              </a:spcAft>
            </a:pPr>
            <a:r>
              <a:rPr kumimoji="0" lang="el-GR" altLang="en-US" sz="12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Φιλτράρισμα και Μείωση Δεδομένων:</a:t>
            </a:r>
          </a:p>
          <a:p>
            <a:pPr marL="400050" lvl="1" indent="0" defTabSz="914400" eaLnBrk="0" fontAlgn="base" hangingPunct="0">
              <a:lnSpc>
                <a:spcPct val="90000"/>
              </a:lnSpc>
              <a:spcBef>
                <a:spcPct val="0"/>
              </a:spcBef>
              <a:spcAft>
                <a:spcPct val="0"/>
              </a:spcAft>
              <a:buNone/>
            </a:pPr>
            <a:r>
              <a:rPr kumimoji="0" lang="en-US" altLang="en-US" sz="1200" b="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 </a:t>
            </a:r>
          </a:p>
          <a:p>
            <a:pPr marL="971550" lvl="2" indent="-171450" defTabSz="914400" eaLnBrk="0" fontAlgn="base" hangingPunct="0">
              <a:lnSpc>
                <a:spcPct val="90000"/>
              </a:lnSpc>
              <a:spcBef>
                <a:spcPct val="0"/>
              </a:spcBef>
              <a:spcAft>
                <a:spcPct val="0"/>
              </a:spcAft>
            </a:pPr>
            <a:r>
              <a:rPr kumimoji="0" lang="el-GR" altLang="en-US" sz="12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Φιλτράρισμα Δεδομένων σε Πραγματικό Χρόνο: </a:t>
            </a:r>
            <a:r>
              <a:rPr kumimoji="0" lang="el-GR"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Χρήση προηγμένων αλγορίθμων για το φιλτράρισμα και μείωση των δεδομένων σε πραγματικό χρόνο (μειωμένα σε GB/s μετά το φιλτράρισμα δεδομένων).</a:t>
            </a:r>
          </a:p>
          <a:p>
            <a:pPr marL="971550" lvl="2" indent="-171450" defTabSz="914400" eaLnBrk="0" fontAlgn="base" hangingPunct="0">
              <a:lnSpc>
                <a:spcPct val="90000"/>
              </a:lnSpc>
              <a:spcBef>
                <a:spcPct val="0"/>
              </a:spcBef>
              <a:spcAft>
                <a:spcPct val="0"/>
              </a:spcAft>
            </a:pPr>
            <a:endParaRPr kumimoji="0" lang="en-GB" altLang="en-US" sz="1200" b="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a:p>
            <a:pPr marL="971550" lvl="2" indent="-171450" defTabSz="914400" eaLnBrk="0" fontAlgn="base" hangingPunct="0">
              <a:lnSpc>
                <a:spcPct val="90000"/>
              </a:lnSpc>
              <a:spcBef>
                <a:spcPct val="0"/>
              </a:spcBef>
              <a:spcAft>
                <a:spcPct val="0"/>
              </a:spcAft>
            </a:pPr>
            <a:r>
              <a:rPr kumimoji="0" lang="en-US" altLang="en-US" sz="12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 </a:t>
            </a:r>
            <a:r>
              <a:rPr kumimoji="0" lang="el-GR" altLang="en-US" sz="12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Συλλογή Δεδομένων Υψηλής Απόδοσης: </a:t>
            </a:r>
            <a:r>
              <a:rPr kumimoji="0" lang="el-GR"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Διασφάλιση ότι τα συστήματα συλλογής δεδομένων μπορούν να διαχειριστούν τους εξαιρετικά υψηλούς ρυθμούς δεδομένων, ελαχιστοποιώντας την απώλεια δεδομένων και εξασφαλίζοντας την ακρίβεια.</a:t>
            </a:r>
            <a:endParaRPr lang="en-GB" sz="1200" dirty="0"/>
          </a:p>
        </p:txBody>
      </p:sp>
    </p:spTree>
    <p:extLst>
      <p:ext uri="{BB962C8B-B14F-4D97-AF65-F5344CB8AC3E}">
        <p14:creationId xmlns:p14="http://schemas.microsoft.com/office/powerpoint/2010/main" val="26398125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6AD30037-67ED-4367-9BE0-45787510BF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D19D844C-3377-9AFA-3DAF-466993E5A0EB}"/>
              </a:ext>
            </a:extLst>
          </p:cNvPr>
          <p:cNvPicPr>
            <a:picLocks noChangeAspect="1"/>
          </p:cNvPicPr>
          <p:nvPr/>
        </p:nvPicPr>
        <p:blipFill>
          <a:blip r:embed="rId3"/>
          <a:srcRect l="2689" r="53848"/>
          <a:stretch/>
        </p:blipFill>
        <p:spPr>
          <a:xfrm>
            <a:off x="5169693" y="10"/>
            <a:ext cx="3974307" cy="51434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grpSp>
        <p:nvGrpSpPr>
          <p:cNvPr id="26" name="Group 25">
            <a:extLst>
              <a:ext uri="{FF2B5EF4-FFF2-40B4-BE49-F238E27FC236}">
                <a16:creationId xmlns:a16="http://schemas.microsoft.com/office/drawing/2014/main" id="{50841A4E-5BC1-44B4-83CF-D524E8AEAD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74570" y="0"/>
            <a:ext cx="1827609" cy="5143500"/>
            <a:chOff x="1320800" y="0"/>
            <a:chExt cx="2436813" cy="6858001"/>
          </a:xfrm>
        </p:grpSpPr>
        <p:sp>
          <p:nvSpPr>
            <p:cNvPr id="27" name="Freeform 6">
              <a:extLst>
                <a:ext uri="{FF2B5EF4-FFF2-40B4-BE49-F238E27FC236}">
                  <a16:creationId xmlns:a16="http://schemas.microsoft.com/office/drawing/2014/main" id="{BF371BCC-8954-44E2-8C4F-29DC188727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28" name="Freeform 7">
              <a:extLst>
                <a:ext uri="{FF2B5EF4-FFF2-40B4-BE49-F238E27FC236}">
                  <a16:creationId xmlns:a16="http://schemas.microsoft.com/office/drawing/2014/main" id="{CD3505BE-B420-41C5-BE34-3E7652D37A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29" name="Freeform 8">
              <a:extLst>
                <a:ext uri="{FF2B5EF4-FFF2-40B4-BE49-F238E27FC236}">
                  <a16:creationId xmlns:a16="http://schemas.microsoft.com/office/drawing/2014/main" id="{4B68A05B-A78B-4D59-8CF9-1900731A2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30" name="Freeform 9">
              <a:extLst>
                <a:ext uri="{FF2B5EF4-FFF2-40B4-BE49-F238E27FC236}">
                  <a16:creationId xmlns:a16="http://schemas.microsoft.com/office/drawing/2014/main" id="{84D57A01-C112-4FF2-B5ED-0B762AAD9C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31" name="Freeform 10">
              <a:extLst>
                <a:ext uri="{FF2B5EF4-FFF2-40B4-BE49-F238E27FC236}">
                  <a16:creationId xmlns:a16="http://schemas.microsoft.com/office/drawing/2014/main" id="{6CCCCDF1-5D4F-4CA1-8400-DFBB96BB01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32" name="Freeform 11">
              <a:extLst>
                <a:ext uri="{FF2B5EF4-FFF2-40B4-BE49-F238E27FC236}">
                  <a16:creationId xmlns:a16="http://schemas.microsoft.com/office/drawing/2014/main" id="{20A090B2-5344-43CD-BC70-A6D44F15E8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sp>
        <p:nvSpPr>
          <p:cNvPr id="3" name="Content Placeholder 2"/>
          <p:cNvSpPr>
            <a:spLocks noGrp="1"/>
          </p:cNvSpPr>
          <p:nvPr>
            <p:ph idx="1"/>
          </p:nvPr>
        </p:nvSpPr>
        <p:spPr>
          <a:xfrm>
            <a:off x="364530" y="1043968"/>
            <a:ext cx="3945510" cy="3114794"/>
          </a:xfrm>
        </p:spPr>
        <p:txBody>
          <a:bodyPr>
            <a:noAutofit/>
          </a:bodyPr>
          <a:lstStyle/>
          <a:p>
            <a:pPr marL="0" indent="0" algn="ctr">
              <a:lnSpc>
                <a:spcPct val="90000"/>
              </a:lnSpc>
              <a:buNone/>
            </a:pPr>
            <a:r>
              <a:rPr lang="el-GR" sz="1600" b="1" dirty="0">
                <a:latin typeface="Calibri" panose="020F0502020204030204" pitchFamily="34" charset="0"/>
                <a:ea typeface="Calibri" panose="020F0502020204030204" pitchFamily="34" charset="0"/>
                <a:cs typeface="Calibri" panose="020F0502020204030204" pitchFamily="34" charset="0"/>
              </a:rPr>
              <a:t>Διαχείριση και Αποθήκευση Δεδομένων</a:t>
            </a:r>
          </a:p>
          <a:p>
            <a:pPr marL="0" indent="0" algn="ctr">
              <a:lnSpc>
                <a:spcPct val="90000"/>
              </a:lnSpc>
              <a:buNone/>
            </a:pPr>
            <a:endParaRPr lang="en-GB" sz="1000" b="1" dirty="0">
              <a:latin typeface="Calibri" panose="020F0502020204030204" pitchFamily="34" charset="0"/>
              <a:ea typeface="Calibri" panose="020F0502020204030204" pitchFamily="34" charset="0"/>
              <a:cs typeface="Calibri" panose="020F0502020204030204" pitchFamily="34" charset="0"/>
            </a:endParaRPr>
          </a:p>
          <a:p>
            <a:pPr marL="400050" lvl="1" indent="0" algn="ctr" defTabSz="914400" eaLnBrk="0" fontAlgn="base" hangingPunct="0">
              <a:lnSpc>
                <a:spcPct val="90000"/>
              </a:lnSpc>
              <a:spcBef>
                <a:spcPct val="0"/>
              </a:spcBef>
              <a:spcAft>
                <a:spcPct val="0"/>
              </a:spcAft>
              <a:buNone/>
            </a:pPr>
            <a:r>
              <a:rPr kumimoji="0" lang="el-GR" altLang="en-US" sz="14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Λύσεις Αποθήκευσης Δεδομένων</a:t>
            </a:r>
          </a:p>
          <a:p>
            <a:pPr marL="400050" lvl="1" indent="0" algn="ctr" defTabSz="914400" eaLnBrk="0" fontAlgn="base" hangingPunct="0">
              <a:lnSpc>
                <a:spcPct val="90000"/>
              </a:lnSpc>
              <a:spcBef>
                <a:spcPct val="0"/>
              </a:spcBef>
              <a:spcAft>
                <a:spcPct val="0"/>
              </a:spcAft>
              <a:buNone/>
            </a:pPr>
            <a:endParaRPr kumimoji="0" lang="en-GB" altLang="en-US" sz="12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a:p>
            <a:pPr marL="571500" lvl="1" indent="-171450" defTabSz="914400" eaLnBrk="0" fontAlgn="base" hangingPunct="0">
              <a:lnSpc>
                <a:spcPct val="90000"/>
              </a:lnSpc>
              <a:spcBef>
                <a:spcPct val="0"/>
              </a:spcBef>
              <a:spcAft>
                <a:spcPct val="0"/>
              </a:spcAft>
            </a:pPr>
            <a:r>
              <a:rPr lang="el-GR" altLang="en-US" sz="1200" dirty="0">
                <a:latin typeface="Calibri" panose="020F0502020204030204" pitchFamily="34" charset="0"/>
                <a:ea typeface="Calibri" panose="020F0502020204030204" pitchFamily="34" charset="0"/>
                <a:cs typeface="Calibri" panose="020F0502020204030204" pitchFamily="34" charset="0"/>
              </a:rPr>
              <a:t>Δεδομένα που χρειάζεται να προσπελαστούν γρήγορα αποθηκεύονται σε δίσκους υψηλής απόδοσης (</a:t>
            </a:r>
            <a:r>
              <a:rPr kumimoji="0" lang="en-GB"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disk arrays</a:t>
            </a:r>
            <a:r>
              <a:rPr kumimoji="0" lang="el-GR"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a:t>
            </a:r>
            <a:r>
              <a:rPr kumimoji="0" lang="en-GB"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a:t>
            </a:r>
          </a:p>
          <a:p>
            <a:pPr marL="571500" lvl="1" indent="-171450" defTabSz="914400" eaLnBrk="0" fontAlgn="base" hangingPunct="0">
              <a:lnSpc>
                <a:spcPct val="90000"/>
              </a:lnSpc>
              <a:spcBef>
                <a:spcPct val="0"/>
              </a:spcBef>
              <a:spcAft>
                <a:spcPct val="0"/>
              </a:spcAft>
            </a:pPr>
            <a:r>
              <a:rPr lang="el-GR" altLang="en-US" sz="1200" dirty="0">
                <a:latin typeface="Calibri" panose="020F0502020204030204" pitchFamily="34" charset="0"/>
                <a:ea typeface="Calibri" panose="020F0502020204030204" pitchFamily="34" charset="0"/>
                <a:cs typeface="Calibri" panose="020F0502020204030204" pitchFamily="34" charset="0"/>
              </a:rPr>
              <a:t>Δεδομένα που προσπελάζονται λιγότερο συχνά αρχειοθετούνται σε μαγνητικές ταινίες (</a:t>
            </a:r>
            <a:r>
              <a:rPr kumimoji="0" lang="en-GB"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magnetic tapes</a:t>
            </a:r>
            <a:r>
              <a:rPr kumimoji="0" lang="el-GR"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a:t>
            </a:r>
            <a:endParaRPr lang="en-GB" altLang="en-US" sz="1200" dirty="0">
              <a:latin typeface="Calibri" panose="020F0502020204030204" pitchFamily="34" charset="0"/>
              <a:ea typeface="Calibri" panose="020F0502020204030204" pitchFamily="34" charset="0"/>
              <a:cs typeface="Calibri" panose="020F0502020204030204" pitchFamily="34" charset="0"/>
            </a:endParaRPr>
          </a:p>
          <a:p>
            <a:pPr marL="571500" lvl="1" indent="-171450" defTabSz="914400" eaLnBrk="0" fontAlgn="base" hangingPunct="0">
              <a:lnSpc>
                <a:spcPct val="90000"/>
              </a:lnSpc>
              <a:spcBef>
                <a:spcPct val="0"/>
              </a:spcBef>
              <a:spcAft>
                <a:spcPct val="0"/>
              </a:spcAft>
            </a:pPr>
            <a:r>
              <a:rPr kumimoji="0" lang="en-GB"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EO</a:t>
            </a:r>
            <a:r>
              <a:rPr lang="en-GB" altLang="en-US" sz="1200" dirty="0">
                <a:latin typeface="Calibri" panose="020F0502020204030204" pitchFamily="34" charset="0"/>
                <a:ea typeface="Calibri" panose="020F0502020204030204" pitchFamily="34" charset="0"/>
                <a:cs typeface="Calibri" panose="020F0502020204030204" pitchFamily="34" charset="0"/>
              </a:rPr>
              <a:t>S - </a:t>
            </a:r>
            <a:r>
              <a:rPr lang="el-GR" altLang="en-US" sz="1200" dirty="0">
                <a:latin typeface="Calibri" panose="020F0502020204030204" pitchFamily="34" charset="0"/>
                <a:ea typeface="Calibri" panose="020F0502020204030204" pitchFamily="34" charset="0"/>
                <a:cs typeface="Calibri" panose="020F0502020204030204" pitchFamily="34" charset="0"/>
              </a:rPr>
              <a:t>κατανεμημένο σύστημα αποθήκευσης</a:t>
            </a:r>
          </a:p>
          <a:p>
            <a:pPr marL="571500" lvl="1" indent="-171450" defTabSz="914400" eaLnBrk="0" fontAlgn="base" hangingPunct="0">
              <a:lnSpc>
                <a:spcPct val="90000"/>
              </a:lnSpc>
              <a:spcBef>
                <a:spcPct val="0"/>
              </a:spcBef>
              <a:spcAft>
                <a:spcPct val="0"/>
              </a:spcAft>
            </a:pPr>
            <a:r>
              <a:rPr kumimoji="0" lang="en-GB" altLang="en-US" sz="1200" i="0" u="none" strike="noStrike" cap="none" normalizeH="0" baseline="0" dirty="0" err="1">
                <a:ln>
                  <a:noFill/>
                </a:ln>
                <a:effectLst/>
                <a:latin typeface="Calibri" panose="020F0502020204030204" pitchFamily="34" charset="0"/>
                <a:ea typeface="Calibri" panose="020F0502020204030204" pitchFamily="34" charset="0"/>
                <a:cs typeface="Calibri" panose="020F0502020204030204" pitchFamily="34" charset="0"/>
              </a:rPr>
              <a:t>CERNBox</a:t>
            </a:r>
            <a:r>
              <a:rPr kumimoji="0" lang="en-GB"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 - Cloud storage service</a:t>
            </a:r>
          </a:p>
          <a:p>
            <a:pPr marL="571500" lvl="1" indent="-171450" defTabSz="914400" eaLnBrk="0" fontAlgn="base" hangingPunct="0">
              <a:lnSpc>
                <a:spcPct val="90000"/>
              </a:lnSpc>
              <a:spcBef>
                <a:spcPct val="0"/>
              </a:spcBef>
              <a:spcAft>
                <a:spcPct val="0"/>
              </a:spcAft>
            </a:pPr>
            <a:r>
              <a:rPr lang="en-GB" altLang="en-US" sz="1200" dirty="0" err="1">
                <a:latin typeface="Calibri" panose="020F0502020204030204" pitchFamily="34" charset="0"/>
                <a:ea typeface="Calibri" panose="020F0502020204030204" pitchFamily="34" charset="0"/>
                <a:cs typeface="Calibri" panose="020F0502020204030204" pitchFamily="34" charset="0"/>
              </a:rPr>
              <a:t>Ceph</a:t>
            </a:r>
            <a:r>
              <a:rPr lang="en-GB" altLang="en-US" sz="1200" dirty="0">
                <a:latin typeface="Calibri" panose="020F0502020204030204" pitchFamily="34" charset="0"/>
                <a:ea typeface="Calibri" panose="020F0502020204030204" pitchFamily="34" charset="0"/>
                <a:cs typeface="Calibri" panose="020F0502020204030204" pitchFamily="34" charset="0"/>
              </a:rPr>
              <a:t> - </a:t>
            </a:r>
            <a:r>
              <a:rPr lang="el-GR" altLang="en-US" sz="1200" dirty="0">
                <a:latin typeface="Calibri" panose="020F0502020204030204" pitchFamily="34" charset="0"/>
                <a:ea typeface="Calibri" panose="020F0502020204030204" pitchFamily="34" charset="0"/>
                <a:cs typeface="Calibri" panose="020F0502020204030204" pitchFamily="34" charset="0"/>
              </a:rPr>
              <a:t>Κατανεμημένο </a:t>
            </a:r>
            <a:r>
              <a:rPr lang="en-GB" altLang="en-US" sz="1200" dirty="0">
                <a:latin typeface="Calibri" panose="020F0502020204030204" pitchFamily="34" charset="0"/>
                <a:ea typeface="Calibri" panose="020F0502020204030204" pitchFamily="34" charset="0"/>
                <a:cs typeface="Calibri" panose="020F0502020204030204" pitchFamily="34" charset="0"/>
              </a:rPr>
              <a:t>object storage system</a:t>
            </a:r>
            <a:endParaRPr kumimoji="0" lang="en-GB"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654793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85428F22-76B3-4107-AADE-3F9EC95FD3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5346FBCF-5353-4172-96F5-4B7EB07777C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717698" y="-9656"/>
            <a:ext cx="1953297" cy="5167646"/>
            <a:chOff x="2199787" y="-12875"/>
            <a:chExt cx="2679011" cy="6890194"/>
          </a:xfrm>
        </p:grpSpPr>
        <p:sp useBgFill="1">
          <p:nvSpPr>
            <p:cNvPr id="27" name="Rectangle 19">
              <a:extLst>
                <a:ext uri="{FF2B5EF4-FFF2-40B4-BE49-F238E27FC236}">
                  <a16:creationId xmlns:a16="http://schemas.microsoft.com/office/drawing/2014/main" id="{343F3E6D-808D-43AD-9485-AD0014BEAE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2199787" y="-12875"/>
              <a:ext cx="2679011" cy="5301468"/>
            </a:xfrm>
            <a:custGeom>
              <a:avLst/>
              <a:gdLst>
                <a:gd name="connsiteX0" fmla="*/ 0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0 w 2570017"/>
                <a:gd name="connsiteY4" fmla="*/ 0 h 2554287"/>
                <a:gd name="connsiteX0" fmla="*/ 904009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904009 w 2570017"/>
                <a:gd name="connsiteY4" fmla="*/ 0 h 2554287"/>
                <a:gd name="connsiteX0" fmla="*/ 644236 w 2570017"/>
                <a:gd name="connsiteY0" fmla="*/ 10391 h 2554287"/>
                <a:gd name="connsiteX1" fmla="*/ 2570017 w 2570017"/>
                <a:gd name="connsiteY1" fmla="*/ 0 h 2554287"/>
                <a:gd name="connsiteX2" fmla="*/ 2570017 w 2570017"/>
                <a:gd name="connsiteY2" fmla="*/ 2554287 h 2554287"/>
                <a:gd name="connsiteX3" fmla="*/ 0 w 2570017"/>
                <a:gd name="connsiteY3" fmla="*/ 2554287 h 2554287"/>
                <a:gd name="connsiteX4" fmla="*/ 644236 w 2570017"/>
                <a:gd name="connsiteY4" fmla="*/ 10391 h 2554287"/>
                <a:gd name="connsiteX0" fmla="*/ 633845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633845 w 2570017"/>
                <a:gd name="connsiteY4" fmla="*/ 0 h 2554287"/>
                <a:gd name="connsiteX0" fmla="*/ 675409 w 2611581"/>
                <a:gd name="connsiteY0" fmla="*/ 0 h 2554287"/>
                <a:gd name="connsiteX1" fmla="*/ 2611581 w 2611581"/>
                <a:gd name="connsiteY1" fmla="*/ 0 h 2554287"/>
                <a:gd name="connsiteX2" fmla="*/ 2611581 w 2611581"/>
                <a:gd name="connsiteY2" fmla="*/ 2554287 h 2554287"/>
                <a:gd name="connsiteX3" fmla="*/ 0 w 2611581"/>
                <a:gd name="connsiteY3" fmla="*/ 2554287 h 2554287"/>
                <a:gd name="connsiteX4" fmla="*/ 675409 w 2611581"/>
                <a:gd name="connsiteY4" fmla="*/ 0 h 2554287"/>
                <a:gd name="connsiteX0" fmla="*/ 650979 w 2587151"/>
                <a:gd name="connsiteY0" fmla="*/ 0 h 2554287"/>
                <a:gd name="connsiteX1" fmla="*/ 2587151 w 2587151"/>
                <a:gd name="connsiteY1" fmla="*/ 0 h 2554287"/>
                <a:gd name="connsiteX2" fmla="*/ 2587151 w 2587151"/>
                <a:gd name="connsiteY2" fmla="*/ 2554287 h 2554287"/>
                <a:gd name="connsiteX3" fmla="*/ 0 w 2587151"/>
                <a:gd name="connsiteY3" fmla="*/ 2548595 h 2554287"/>
                <a:gd name="connsiteX4" fmla="*/ 650979 w 2587151"/>
                <a:gd name="connsiteY4" fmla="*/ 0 h 2554287"/>
                <a:gd name="connsiteX0" fmla="*/ 730379 w 2587151"/>
                <a:gd name="connsiteY0" fmla="*/ 5692 h 2554287"/>
                <a:gd name="connsiteX1" fmla="*/ 2587151 w 2587151"/>
                <a:gd name="connsiteY1" fmla="*/ 0 h 2554287"/>
                <a:gd name="connsiteX2" fmla="*/ 2587151 w 2587151"/>
                <a:gd name="connsiteY2" fmla="*/ 2554287 h 2554287"/>
                <a:gd name="connsiteX3" fmla="*/ 0 w 2587151"/>
                <a:gd name="connsiteY3" fmla="*/ 2548595 h 2554287"/>
                <a:gd name="connsiteX4" fmla="*/ 730379 w 2587151"/>
                <a:gd name="connsiteY4" fmla="*/ 5692 h 2554287"/>
                <a:gd name="connsiteX0" fmla="*/ 864750 w 2587151"/>
                <a:gd name="connsiteY0" fmla="*/ 2847 h 2554287"/>
                <a:gd name="connsiteX1" fmla="*/ 2587151 w 2587151"/>
                <a:gd name="connsiteY1" fmla="*/ 0 h 2554287"/>
                <a:gd name="connsiteX2" fmla="*/ 2587151 w 2587151"/>
                <a:gd name="connsiteY2" fmla="*/ 2554287 h 2554287"/>
                <a:gd name="connsiteX3" fmla="*/ 0 w 2587151"/>
                <a:gd name="connsiteY3" fmla="*/ 2548595 h 2554287"/>
                <a:gd name="connsiteX4" fmla="*/ 864750 w 2587151"/>
                <a:gd name="connsiteY4" fmla="*/ 2847 h 2554287"/>
                <a:gd name="connsiteX0" fmla="*/ 883073 w 2587151"/>
                <a:gd name="connsiteY0" fmla="*/ 1 h 2554287"/>
                <a:gd name="connsiteX1" fmla="*/ 2587151 w 2587151"/>
                <a:gd name="connsiteY1" fmla="*/ 0 h 2554287"/>
                <a:gd name="connsiteX2" fmla="*/ 2587151 w 2587151"/>
                <a:gd name="connsiteY2" fmla="*/ 2554287 h 2554287"/>
                <a:gd name="connsiteX3" fmla="*/ 0 w 2587151"/>
                <a:gd name="connsiteY3" fmla="*/ 2548595 h 2554287"/>
                <a:gd name="connsiteX4" fmla="*/ 883073 w 2587151"/>
                <a:gd name="connsiteY4" fmla="*/ 1 h 2554287"/>
                <a:gd name="connsiteX0" fmla="*/ 895288 w 2599366"/>
                <a:gd name="connsiteY0" fmla="*/ 1 h 2554287"/>
                <a:gd name="connsiteX1" fmla="*/ 2599366 w 2599366"/>
                <a:gd name="connsiteY1" fmla="*/ 0 h 2554287"/>
                <a:gd name="connsiteX2" fmla="*/ 2599366 w 2599366"/>
                <a:gd name="connsiteY2" fmla="*/ 2554287 h 2554287"/>
                <a:gd name="connsiteX3" fmla="*/ 0 w 2599366"/>
                <a:gd name="connsiteY3" fmla="*/ 2542904 h 2554287"/>
                <a:gd name="connsiteX4" fmla="*/ 895288 w 2599366"/>
                <a:gd name="connsiteY4" fmla="*/ 1 h 2554287"/>
                <a:gd name="connsiteX0" fmla="*/ 895288 w 2599366"/>
                <a:gd name="connsiteY0" fmla="*/ 1 h 2554287"/>
                <a:gd name="connsiteX1" fmla="*/ 2599366 w 2599366"/>
                <a:gd name="connsiteY1" fmla="*/ 0 h 2554287"/>
                <a:gd name="connsiteX2" fmla="*/ 2599366 w 2599366"/>
                <a:gd name="connsiteY2" fmla="*/ 2554287 h 2554287"/>
                <a:gd name="connsiteX3" fmla="*/ 0 w 2599366"/>
                <a:gd name="connsiteY3" fmla="*/ 2542904 h 2554287"/>
                <a:gd name="connsiteX4" fmla="*/ 895288 w 2599366"/>
                <a:gd name="connsiteY4" fmla="*/ 1 h 2554287"/>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2904 h 2565670"/>
                <a:gd name="connsiteX4" fmla="*/ 895288 w 2611581"/>
                <a:gd name="connsiteY4" fmla="*/ 1 h 2565670"/>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2904 h 2565670"/>
                <a:gd name="connsiteX4" fmla="*/ 895288 w 2611581"/>
                <a:gd name="connsiteY4" fmla="*/ 1 h 2565670"/>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5750 h 2565670"/>
                <a:gd name="connsiteX4" fmla="*/ 895288 w 2611581"/>
                <a:gd name="connsiteY4" fmla="*/ 1 h 2565670"/>
                <a:gd name="connsiteX0" fmla="*/ 1544433 w 3260726"/>
                <a:gd name="connsiteY0" fmla="*/ 1 h 2565670"/>
                <a:gd name="connsiteX1" fmla="*/ 3248511 w 3260726"/>
                <a:gd name="connsiteY1" fmla="*/ 0 h 2565670"/>
                <a:gd name="connsiteX2" fmla="*/ 3260726 w 3260726"/>
                <a:gd name="connsiteY2" fmla="*/ 2565670 h 2565670"/>
                <a:gd name="connsiteX3" fmla="*/ 0 w 3260726"/>
                <a:gd name="connsiteY3" fmla="*/ 2521058 h 2565670"/>
                <a:gd name="connsiteX4" fmla="*/ 1544433 w 3260726"/>
                <a:gd name="connsiteY4" fmla="*/ 1 h 2565670"/>
                <a:gd name="connsiteX0" fmla="*/ 921784 w 3260726"/>
                <a:gd name="connsiteY0" fmla="*/ 12347 h 2565670"/>
                <a:gd name="connsiteX1" fmla="*/ 3248511 w 3260726"/>
                <a:gd name="connsiteY1" fmla="*/ 0 h 2565670"/>
                <a:gd name="connsiteX2" fmla="*/ 3260726 w 3260726"/>
                <a:gd name="connsiteY2" fmla="*/ 2565670 h 2565670"/>
                <a:gd name="connsiteX3" fmla="*/ 0 w 3260726"/>
                <a:gd name="connsiteY3" fmla="*/ 2521058 h 2565670"/>
                <a:gd name="connsiteX4" fmla="*/ 921784 w 3260726"/>
                <a:gd name="connsiteY4" fmla="*/ 12347 h 2565670"/>
                <a:gd name="connsiteX0" fmla="*/ 921784 w 3260726"/>
                <a:gd name="connsiteY0" fmla="*/ 12347 h 2565670"/>
                <a:gd name="connsiteX1" fmla="*/ 2321160 w 3260726"/>
                <a:gd name="connsiteY1" fmla="*/ 0 h 2565670"/>
                <a:gd name="connsiteX2" fmla="*/ 3260726 w 3260726"/>
                <a:gd name="connsiteY2" fmla="*/ 2565670 h 2565670"/>
                <a:gd name="connsiteX3" fmla="*/ 0 w 3260726"/>
                <a:gd name="connsiteY3" fmla="*/ 2521058 h 2565670"/>
                <a:gd name="connsiteX4" fmla="*/ 921784 w 3260726"/>
                <a:gd name="connsiteY4" fmla="*/ 12347 h 2565670"/>
                <a:gd name="connsiteX0" fmla="*/ 921784 w 2322228"/>
                <a:gd name="connsiteY0" fmla="*/ 12347 h 2565670"/>
                <a:gd name="connsiteX1" fmla="*/ 2321160 w 2322228"/>
                <a:gd name="connsiteY1" fmla="*/ 0 h 2565670"/>
                <a:gd name="connsiteX2" fmla="*/ 2320129 w 2322228"/>
                <a:gd name="connsiteY2" fmla="*/ 2565670 h 2565670"/>
                <a:gd name="connsiteX3" fmla="*/ 0 w 2322228"/>
                <a:gd name="connsiteY3" fmla="*/ 2521058 h 2565670"/>
                <a:gd name="connsiteX4" fmla="*/ 921784 w 2322228"/>
                <a:gd name="connsiteY4" fmla="*/ 12347 h 2565670"/>
                <a:gd name="connsiteX0" fmla="*/ 921784 w 2322228"/>
                <a:gd name="connsiteY0" fmla="*/ 0 h 2571841"/>
                <a:gd name="connsiteX1" fmla="*/ 2321160 w 2322228"/>
                <a:gd name="connsiteY1" fmla="*/ 6171 h 2571841"/>
                <a:gd name="connsiteX2" fmla="*/ 2320129 w 2322228"/>
                <a:gd name="connsiteY2" fmla="*/ 2571841 h 2571841"/>
                <a:gd name="connsiteX3" fmla="*/ 0 w 2322228"/>
                <a:gd name="connsiteY3" fmla="*/ 2527229 h 2571841"/>
                <a:gd name="connsiteX4" fmla="*/ 921784 w 2322228"/>
                <a:gd name="connsiteY4" fmla="*/ 0 h 2571841"/>
                <a:gd name="connsiteX0" fmla="*/ 921784 w 2611583"/>
                <a:gd name="connsiteY0" fmla="*/ 0 h 2540977"/>
                <a:gd name="connsiteX1" fmla="*/ 2321160 w 2611583"/>
                <a:gd name="connsiteY1" fmla="*/ 6171 h 2540977"/>
                <a:gd name="connsiteX2" fmla="*/ 2611583 w 2611583"/>
                <a:gd name="connsiteY2" fmla="*/ 2540977 h 2540977"/>
                <a:gd name="connsiteX3" fmla="*/ 0 w 2611583"/>
                <a:gd name="connsiteY3" fmla="*/ 2527229 h 2540977"/>
                <a:gd name="connsiteX4" fmla="*/ 921784 w 2611583"/>
                <a:gd name="connsiteY4" fmla="*/ 0 h 2540977"/>
                <a:gd name="connsiteX0" fmla="*/ 921784 w 2611583"/>
                <a:gd name="connsiteY0" fmla="*/ 2 h 2540979"/>
                <a:gd name="connsiteX1" fmla="*/ 2572870 w 2611583"/>
                <a:gd name="connsiteY1" fmla="*/ 0 h 2540979"/>
                <a:gd name="connsiteX2" fmla="*/ 2611583 w 2611583"/>
                <a:gd name="connsiteY2" fmla="*/ 2540979 h 2540979"/>
                <a:gd name="connsiteX3" fmla="*/ 0 w 2611583"/>
                <a:gd name="connsiteY3" fmla="*/ 2527231 h 2540979"/>
                <a:gd name="connsiteX4" fmla="*/ 921784 w 2611583"/>
                <a:gd name="connsiteY4" fmla="*/ 2 h 2540979"/>
                <a:gd name="connsiteX0" fmla="*/ 921784 w 2705467"/>
                <a:gd name="connsiteY0" fmla="*/ 0 h 2540977"/>
                <a:gd name="connsiteX1" fmla="*/ 2705349 w 2705467"/>
                <a:gd name="connsiteY1" fmla="*/ 6171 h 2540977"/>
                <a:gd name="connsiteX2" fmla="*/ 2611583 w 2705467"/>
                <a:gd name="connsiteY2" fmla="*/ 2540977 h 2540977"/>
                <a:gd name="connsiteX3" fmla="*/ 0 w 2705467"/>
                <a:gd name="connsiteY3" fmla="*/ 2527229 h 2540977"/>
                <a:gd name="connsiteX4" fmla="*/ 921784 w 2705467"/>
                <a:gd name="connsiteY4" fmla="*/ 0 h 2540977"/>
                <a:gd name="connsiteX0" fmla="*/ 921784 w 2718702"/>
                <a:gd name="connsiteY0" fmla="*/ 2 h 2540979"/>
                <a:gd name="connsiteX1" fmla="*/ 2718597 w 2718702"/>
                <a:gd name="connsiteY1" fmla="*/ 0 h 2540979"/>
                <a:gd name="connsiteX2" fmla="*/ 2611583 w 2718702"/>
                <a:gd name="connsiteY2" fmla="*/ 2540979 h 2540979"/>
                <a:gd name="connsiteX3" fmla="*/ 0 w 2718702"/>
                <a:gd name="connsiteY3" fmla="*/ 2527231 h 2540979"/>
                <a:gd name="connsiteX4" fmla="*/ 921784 w 2718702"/>
                <a:gd name="connsiteY4" fmla="*/ 2 h 2540979"/>
                <a:gd name="connsiteX0" fmla="*/ 921784 w 2679012"/>
                <a:gd name="connsiteY0" fmla="*/ 0 h 2540977"/>
                <a:gd name="connsiteX1" fmla="*/ 2678853 w 2679012"/>
                <a:gd name="connsiteY1" fmla="*/ 6171 h 2540977"/>
                <a:gd name="connsiteX2" fmla="*/ 2611583 w 2679012"/>
                <a:gd name="connsiteY2" fmla="*/ 2540977 h 2540977"/>
                <a:gd name="connsiteX3" fmla="*/ 0 w 2679012"/>
                <a:gd name="connsiteY3" fmla="*/ 2527229 h 2540977"/>
                <a:gd name="connsiteX4" fmla="*/ 921784 w 2679012"/>
                <a:gd name="connsiteY4" fmla="*/ 0 h 2540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9012" h="2540977">
                  <a:moveTo>
                    <a:pt x="921784" y="0"/>
                  </a:moveTo>
                  <a:lnTo>
                    <a:pt x="2678853" y="6171"/>
                  </a:lnTo>
                  <a:cubicBezTo>
                    <a:pt x="2682925" y="861394"/>
                    <a:pt x="2607511" y="1685754"/>
                    <a:pt x="2611583" y="2540977"/>
                  </a:cubicBezTo>
                  <a:lnTo>
                    <a:pt x="0" y="2527229"/>
                  </a:lnTo>
                  <a:lnTo>
                    <a:pt x="921784" y="0"/>
                  </a:lnTo>
                  <a:close/>
                </a:path>
              </a:pathLst>
            </a:custGeom>
            <a:blipFill rotWithShape="0">
              <a:blip r:embed="rId2">
                <a:duotone>
                  <a:schemeClr val="bg2">
                    <a:shade val="76000"/>
                    <a:satMod val="180000"/>
                  </a:schemeClr>
                  <a:schemeClr val="bg2">
                    <a:tint val="80000"/>
                    <a:satMod val="120000"/>
                    <a:lumMod val="180000"/>
                  </a:schemeClr>
                </a:duotone>
              </a:blip>
              <a:stretch>
                <a:fillRect l="-114598" r="-265621" b="-2868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0">
              <a:extLst>
                <a:ext uri="{FF2B5EF4-FFF2-40B4-BE49-F238E27FC236}">
                  <a16:creationId xmlns:a16="http://schemas.microsoft.com/office/drawing/2014/main" id="{03DB1AC6-5430-4CD3-BD83-86E675A11A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2211875" y="5257482"/>
              <a:ext cx="2586931" cy="1619837"/>
            </a:xfrm>
            <a:custGeom>
              <a:avLst/>
              <a:gdLst>
                <a:gd name="connsiteX0" fmla="*/ 0 w 2611581"/>
                <a:gd name="connsiteY0" fmla="*/ 0 h 4303713"/>
                <a:gd name="connsiteX1" fmla="*/ 2611581 w 2611581"/>
                <a:gd name="connsiteY1" fmla="*/ 0 h 4303713"/>
                <a:gd name="connsiteX2" fmla="*/ 2611581 w 2611581"/>
                <a:gd name="connsiteY2" fmla="*/ 4303713 h 4303713"/>
                <a:gd name="connsiteX3" fmla="*/ 0 w 2611581"/>
                <a:gd name="connsiteY3" fmla="*/ 4303713 h 4303713"/>
                <a:gd name="connsiteX4" fmla="*/ 0 w 2611581"/>
                <a:gd name="connsiteY4" fmla="*/ 0 h 4303713"/>
                <a:gd name="connsiteX0" fmla="*/ 0 w 2611581"/>
                <a:gd name="connsiteY0" fmla="*/ 0 h 4314104"/>
                <a:gd name="connsiteX1" fmla="*/ 2611581 w 2611581"/>
                <a:gd name="connsiteY1" fmla="*/ 0 h 4314104"/>
                <a:gd name="connsiteX2" fmla="*/ 2611581 w 2611581"/>
                <a:gd name="connsiteY2" fmla="*/ 4303713 h 4314104"/>
                <a:gd name="connsiteX3" fmla="*/ 1693718 w 2611581"/>
                <a:gd name="connsiteY3" fmla="*/ 4314104 h 4314104"/>
                <a:gd name="connsiteX4" fmla="*/ 0 w 2611581"/>
                <a:gd name="connsiteY4" fmla="*/ 0 h 4314104"/>
                <a:gd name="connsiteX0" fmla="*/ 0 w 2611581"/>
                <a:gd name="connsiteY0" fmla="*/ 0 h 4314104"/>
                <a:gd name="connsiteX1" fmla="*/ 2611581 w 2611581"/>
                <a:gd name="connsiteY1" fmla="*/ 0 h 4314104"/>
                <a:gd name="connsiteX2" fmla="*/ 2611581 w 2611581"/>
                <a:gd name="connsiteY2" fmla="*/ 4303713 h 4314104"/>
                <a:gd name="connsiteX3" fmla="*/ 1963882 w 2611581"/>
                <a:gd name="connsiteY3" fmla="*/ 4314104 h 4314104"/>
                <a:gd name="connsiteX4" fmla="*/ 0 w 2611581"/>
                <a:gd name="connsiteY4" fmla="*/ 0 h 4314104"/>
                <a:gd name="connsiteX0" fmla="*/ 0 w 2611581"/>
                <a:gd name="connsiteY0" fmla="*/ 0 h 4303713"/>
                <a:gd name="connsiteX1" fmla="*/ 2611581 w 2611581"/>
                <a:gd name="connsiteY1" fmla="*/ 0 h 4303713"/>
                <a:gd name="connsiteX2" fmla="*/ 2611581 w 2611581"/>
                <a:gd name="connsiteY2" fmla="*/ 4303713 h 4303713"/>
                <a:gd name="connsiteX3" fmla="*/ 2213264 w 2611581"/>
                <a:gd name="connsiteY3" fmla="*/ 4293322 h 4303713"/>
                <a:gd name="connsiteX4" fmla="*/ 0 w 2611581"/>
                <a:gd name="connsiteY4" fmla="*/ 0 h 4303713"/>
                <a:gd name="connsiteX0" fmla="*/ 0 w 2611581"/>
                <a:gd name="connsiteY0" fmla="*/ 0 h 4303713"/>
                <a:gd name="connsiteX1" fmla="*/ 2611581 w 2611581"/>
                <a:gd name="connsiteY1" fmla="*/ 0 h 4303713"/>
                <a:gd name="connsiteX2" fmla="*/ 2611581 w 2611581"/>
                <a:gd name="connsiteY2" fmla="*/ 4303713 h 4303713"/>
                <a:gd name="connsiteX3" fmla="*/ 2171701 w 2611581"/>
                <a:gd name="connsiteY3" fmla="*/ 3638695 h 4303713"/>
                <a:gd name="connsiteX4" fmla="*/ 0 w 2611581"/>
                <a:gd name="connsiteY4" fmla="*/ 0 h 4303713"/>
                <a:gd name="connsiteX0" fmla="*/ 0 w 2720934"/>
                <a:gd name="connsiteY0" fmla="*/ 268283 h 4303713"/>
                <a:gd name="connsiteX1" fmla="*/ 2720934 w 2720934"/>
                <a:gd name="connsiteY1" fmla="*/ 0 h 4303713"/>
                <a:gd name="connsiteX2" fmla="*/ 2720934 w 2720934"/>
                <a:gd name="connsiteY2" fmla="*/ 4303713 h 4303713"/>
                <a:gd name="connsiteX3" fmla="*/ 2281054 w 2720934"/>
                <a:gd name="connsiteY3" fmla="*/ 3638695 h 4303713"/>
                <a:gd name="connsiteX4" fmla="*/ 0 w 2720934"/>
                <a:gd name="connsiteY4" fmla="*/ 268283 h 4303713"/>
                <a:gd name="connsiteX0" fmla="*/ 0 w 2720934"/>
                <a:gd name="connsiteY0" fmla="*/ 268283 h 4303713"/>
                <a:gd name="connsiteX1" fmla="*/ 2720934 w 2720934"/>
                <a:gd name="connsiteY1" fmla="*/ 0 h 4303713"/>
                <a:gd name="connsiteX2" fmla="*/ 2720934 w 2720934"/>
                <a:gd name="connsiteY2" fmla="*/ 4303713 h 4303713"/>
                <a:gd name="connsiteX3" fmla="*/ 2264231 w 2720934"/>
                <a:gd name="connsiteY3" fmla="*/ 3717600 h 4303713"/>
                <a:gd name="connsiteX4" fmla="*/ 0 w 2720934"/>
                <a:gd name="connsiteY4" fmla="*/ 268283 h 4303713"/>
                <a:gd name="connsiteX0" fmla="*/ 0 w 2720934"/>
                <a:gd name="connsiteY0" fmla="*/ 268283 h 4335275"/>
                <a:gd name="connsiteX1" fmla="*/ 2720934 w 2720934"/>
                <a:gd name="connsiteY1" fmla="*/ 0 h 4335275"/>
                <a:gd name="connsiteX2" fmla="*/ 2653639 w 2720934"/>
                <a:gd name="connsiteY2" fmla="*/ 4335275 h 4335275"/>
                <a:gd name="connsiteX3" fmla="*/ 2264231 w 2720934"/>
                <a:gd name="connsiteY3" fmla="*/ 3717600 h 4335275"/>
                <a:gd name="connsiteX4" fmla="*/ 0 w 2720934"/>
                <a:gd name="connsiteY4" fmla="*/ 268283 h 4335275"/>
                <a:gd name="connsiteX0" fmla="*/ 0 w 2737757"/>
                <a:gd name="connsiteY0" fmla="*/ 236721 h 4335275"/>
                <a:gd name="connsiteX1" fmla="*/ 2737757 w 2737757"/>
                <a:gd name="connsiteY1" fmla="*/ 0 h 4335275"/>
                <a:gd name="connsiteX2" fmla="*/ 2670462 w 2737757"/>
                <a:gd name="connsiteY2" fmla="*/ 4335275 h 4335275"/>
                <a:gd name="connsiteX3" fmla="*/ 2281054 w 2737757"/>
                <a:gd name="connsiteY3" fmla="*/ 3717600 h 4335275"/>
                <a:gd name="connsiteX4" fmla="*/ 0 w 2737757"/>
                <a:gd name="connsiteY4" fmla="*/ 236721 h 4335275"/>
                <a:gd name="connsiteX0" fmla="*/ 0 w 2729346"/>
                <a:gd name="connsiteY0" fmla="*/ 0 h 4098554"/>
                <a:gd name="connsiteX1" fmla="*/ 2729346 w 2729346"/>
                <a:gd name="connsiteY1" fmla="*/ 126250 h 4098554"/>
                <a:gd name="connsiteX2" fmla="*/ 2670462 w 2729346"/>
                <a:gd name="connsiteY2" fmla="*/ 4098554 h 4098554"/>
                <a:gd name="connsiteX3" fmla="*/ 2281054 w 2729346"/>
                <a:gd name="connsiteY3" fmla="*/ 3480879 h 4098554"/>
                <a:gd name="connsiteX4" fmla="*/ 0 w 2729346"/>
                <a:gd name="connsiteY4" fmla="*/ 0 h 4098554"/>
                <a:gd name="connsiteX0" fmla="*/ 0 w 2720934"/>
                <a:gd name="connsiteY0" fmla="*/ 0 h 4098554"/>
                <a:gd name="connsiteX1" fmla="*/ 2720934 w 2720934"/>
                <a:gd name="connsiteY1" fmla="*/ 31562 h 4098554"/>
                <a:gd name="connsiteX2" fmla="*/ 2670462 w 2720934"/>
                <a:gd name="connsiteY2" fmla="*/ 4098554 h 4098554"/>
                <a:gd name="connsiteX3" fmla="*/ 2281054 w 2720934"/>
                <a:gd name="connsiteY3" fmla="*/ 3480879 h 4098554"/>
                <a:gd name="connsiteX4" fmla="*/ 0 w 2720934"/>
                <a:gd name="connsiteY4" fmla="*/ 0 h 4098554"/>
                <a:gd name="connsiteX0" fmla="*/ 0 w 2720934"/>
                <a:gd name="connsiteY0" fmla="*/ 15782 h 4114336"/>
                <a:gd name="connsiteX1" fmla="*/ 2720934 w 2720934"/>
                <a:gd name="connsiteY1" fmla="*/ 0 h 4114336"/>
                <a:gd name="connsiteX2" fmla="*/ 2670462 w 2720934"/>
                <a:gd name="connsiteY2" fmla="*/ 4114336 h 4114336"/>
                <a:gd name="connsiteX3" fmla="*/ 2281054 w 2720934"/>
                <a:gd name="connsiteY3" fmla="*/ 3496661 h 4114336"/>
                <a:gd name="connsiteX4" fmla="*/ 0 w 2720934"/>
                <a:gd name="connsiteY4" fmla="*/ 15782 h 4114336"/>
                <a:gd name="connsiteX0" fmla="*/ 0 w 2820289"/>
                <a:gd name="connsiteY0" fmla="*/ 15782 h 4114336"/>
                <a:gd name="connsiteX1" fmla="*/ 2820289 w 2820289"/>
                <a:gd name="connsiteY1" fmla="*/ 0 h 4114336"/>
                <a:gd name="connsiteX2" fmla="*/ 2769817 w 2820289"/>
                <a:gd name="connsiteY2" fmla="*/ 4114336 h 4114336"/>
                <a:gd name="connsiteX3" fmla="*/ 2380409 w 2820289"/>
                <a:gd name="connsiteY3" fmla="*/ 3496661 h 4114336"/>
                <a:gd name="connsiteX4" fmla="*/ 0 w 2820289"/>
                <a:gd name="connsiteY4" fmla="*/ 15782 h 4114336"/>
                <a:gd name="connsiteX0" fmla="*/ 0 w 2820289"/>
                <a:gd name="connsiteY0" fmla="*/ 15782 h 4114336"/>
                <a:gd name="connsiteX1" fmla="*/ 2820289 w 2820289"/>
                <a:gd name="connsiteY1" fmla="*/ 0 h 4114336"/>
                <a:gd name="connsiteX2" fmla="*/ 2769817 w 2820289"/>
                <a:gd name="connsiteY2" fmla="*/ 4114336 h 4114336"/>
                <a:gd name="connsiteX3" fmla="*/ 2362876 w 2820289"/>
                <a:gd name="connsiteY3" fmla="*/ 3517980 h 4114336"/>
                <a:gd name="connsiteX4" fmla="*/ 0 w 2820289"/>
                <a:gd name="connsiteY4" fmla="*/ 15782 h 4114336"/>
                <a:gd name="connsiteX0" fmla="*/ 0 w 2820289"/>
                <a:gd name="connsiteY0" fmla="*/ 15782 h 4114336"/>
                <a:gd name="connsiteX1" fmla="*/ 2820289 w 2820289"/>
                <a:gd name="connsiteY1" fmla="*/ 0 h 4114336"/>
                <a:gd name="connsiteX2" fmla="*/ 2763972 w 2820289"/>
                <a:gd name="connsiteY2" fmla="*/ 4114336 h 4114336"/>
                <a:gd name="connsiteX3" fmla="*/ 2362876 w 2820289"/>
                <a:gd name="connsiteY3" fmla="*/ 3517980 h 4114336"/>
                <a:gd name="connsiteX4" fmla="*/ 0 w 2820289"/>
                <a:gd name="connsiteY4" fmla="*/ 15782 h 4114336"/>
                <a:gd name="connsiteX0" fmla="*/ 0 w 3721149"/>
                <a:gd name="connsiteY0" fmla="*/ 0 h 4269703"/>
                <a:gd name="connsiteX1" fmla="*/ 3721149 w 3721149"/>
                <a:gd name="connsiteY1" fmla="*/ 155367 h 4269703"/>
                <a:gd name="connsiteX2" fmla="*/ 3664832 w 3721149"/>
                <a:gd name="connsiteY2" fmla="*/ 4269703 h 4269703"/>
                <a:gd name="connsiteX3" fmla="*/ 3263736 w 3721149"/>
                <a:gd name="connsiteY3" fmla="*/ 3673347 h 4269703"/>
                <a:gd name="connsiteX4" fmla="*/ 0 w 3721149"/>
                <a:gd name="connsiteY4" fmla="*/ 0 h 4269703"/>
                <a:gd name="connsiteX0" fmla="*/ 0 w 3721149"/>
                <a:gd name="connsiteY0" fmla="*/ 0 h 4289488"/>
                <a:gd name="connsiteX1" fmla="*/ 3721149 w 3721149"/>
                <a:gd name="connsiteY1" fmla="*/ 155367 h 4289488"/>
                <a:gd name="connsiteX2" fmla="*/ 3664832 w 3721149"/>
                <a:gd name="connsiteY2" fmla="*/ 4269703 h 4289488"/>
                <a:gd name="connsiteX3" fmla="*/ 1705997 w 3721149"/>
                <a:gd name="connsiteY3" fmla="*/ 4289488 h 4289488"/>
                <a:gd name="connsiteX4" fmla="*/ 0 w 3721149"/>
                <a:gd name="connsiteY4" fmla="*/ 0 h 4289488"/>
                <a:gd name="connsiteX0" fmla="*/ 0 w 3664846"/>
                <a:gd name="connsiteY0" fmla="*/ 15785 h 4305273"/>
                <a:gd name="connsiteX1" fmla="*/ 3664846 w 3664846"/>
                <a:gd name="connsiteY1" fmla="*/ 0 h 4305273"/>
                <a:gd name="connsiteX2" fmla="*/ 3664832 w 3664846"/>
                <a:gd name="connsiteY2" fmla="*/ 4285488 h 4305273"/>
                <a:gd name="connsiteX3" fmla="*/ 1705997 w 3664846"/>
                <a:gd name="connsiteY3" fmla="*/ 4305273 h 4305273"/>
                <a:gd name="connsiteX4" fmla="*/ 0 w 3664846"/>
                <a:gd name="connsiteY4" fmla="*/ 15785 h 4305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4846" h="4305273">
                  <a:moveTo>
                    <a:pt x="0" y="15785"/>
                  </a:moveTo>
                  <a:lnTo>
                    <a:pt x="3664846" y="0"/>
                  </a:lnTo>
                  <a:cubicBezTo>
                    <a:pt x="3664841" y="1428496"/>
                    <a:pt x="3664837" y="2856992"/>
                    <a:pt x="3664832" y="4285488"/>
                  </a:cubicBezTo>
                  <a:lnTo>
                    <a:pt x="1705997" y="4305273"/>
                  </a:lnTo>
                  <a:lnTo>
                    <a:pt x="0" y="15785"/>
                  </a:lnTo>
                  <a:close/>
                </a:path>
              </a:pathLst>
            </a:custGeom>
            <a:blipFill rotWithShape="0">
              <a:blip r:embed="rId2">
                <a:duotone>
                  <a:schemeClr val="bg2">
                    <a:shade val="76000"/>
                    <a:satMod val="180000"/>
                  </a:schemeClr>
                  <a:schemeClr val="bg2">
                    <a:tint val="80000"/>
                    <a:satMod val="120000"/>
                    <a:lumMod val="180000"/>
                  </a:schemeClr>
                </a:duotone>
              </a:blip>
              <a:stretch>
                <a:fillRect l="-163116" t="-323529" r="-39825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a:extLst>
              <a:ext uri="{FF2B5EF4-FFF2-40B4-BE49-F238E27FC236}">
                <a16:creationId xmlns:a16="http://schemas.microsoft.com/office/drawing/2014/main" id="{78326E10-C8CB-487F-A110-F861268DE6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770459" y="0"/>
            <a:ext cx="1827609" cy="5143500"/>
            <a:chOff x="1320800" y="0"/>
            <a:chExt cx="2436813" cy="6858001"/>
          </a:xfrm>
        </p:grpSpPr>
        <p:sp>
          <p:nvSpPr>
            <p:cNvPr id="31" name="Freeform 6">
              <a:extLst>
                <a:ext uri="{FF2B5EF4-FFF2-40B4-BE49-F238E27FC236}">
                  <a16:creationId xmlns:a16="http://schemas.microsoft.com/office/drawing/2014/main" id="{3279962B-46D2-4E19-B632-39B80D1E80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32" name="Freeform 7">
              <a:extLst>
                <a:ext uri="{FF2B5EF4-FFF2-40B4-BE49-F238E27FC236}">
                  <a16:creationId xmlns:a16="http://schemas.microsoft.com/office/drawing/2014/main" id="{321A335A-53CB-4C17-AB51-5D9C2DCB4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33" name="Freeform 8">
              <a:extLst>
                <a:ext uri="{FF2B5EF4-FFF2-40B4-BE49-F238E27FC236}">
                  <a16:creationId xmlns:a16="http://schemas.microsoft.com/office/drawing/2014/main" id="{A0E0D557-405B-469F-AEDE-4E3404AA41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34" name="Freeform 9">
              <a:extLst>
                <a:ext uri="{FF2B5EF4-FFF2-40B4-BE49-F238E27FC236}">
                  <a16:creationId xmlns:a16="http://schemas.microsoft.com/office/drawing/2014/main" id="{D8D4E62F-9393-40A6-9E85-9F3B59C462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35" name="Freeform 10">
              <a:extLst>
                <a:ext uri="{FF2B5EF4-FFF2-40B4-BE49-F238E27FC236}">
                  <a16:creationId xmlns:a16="http://schemas.microsoft.com/office/drawing/2014/main" id="{FABD11B1-DE89-45BC-8204-968C88AADC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36" name="Freeform 11">
              <a:extLst>
                <a:ext uri="{FF2B5EF4-FFF2-40B4-BE49-F238E27FC236}">
                  <a16:creationId xmlns:a16="http://schemas.microsoft.com/office/drawing/2014/main" id="{AFA4965A-1FBC-44B8-B96A-3F5275C3AE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pic>
        <p:nvPicPr>
          <p:cNvPr id="20" name="Picture 19" descr="Abstract blurred public library with bookshelves">
            <a:extLst>
              <a:ext uri="{FF2B5EF4-FFF2-40B4-BE49-F238E27FC236}">
                <a16:creationId xmlns:a16="http://schemas.microsoft.com/office/drawing/2014/main" id="{72992892-16EC-FC1C-3B9C-41E3BCFF88BD}"/>
              </a:ext>
            </a:extLst>
          </p:cNvPr>
          <p:cNvPicPr>
            <a:picLocks noChangeAspect="1"/>
          </p:cNvPicPr>
          <p:nvPr/>
        </p:nvPicPr>
        <p:blipFill>
          <a:blip r:embed="rId3"/>
          <a:srcRect l="21996" r="44336"/>
          <a:stretch/>
        </p:blipFill>
        <p:spPr>
          <a:xfrm>
            <a:off x="20" y="10"/>
            <a:ext cx="2594352" cy="5143490"/>
          </a:xfrm>
          <a:custGeom>
            <a:avLst/>
            <a:gdLst/>
            <a:ahLst/>
            <a:cxnLst/>
            <a:rect l="l" t="t" r="r" b="b"/>
            <a:pathLst>
              <a:path w="3458633" h="6858000">
                <a:moveTo>
                  <a:pt x="0" y="0"/>
                </a:moveTo>
                <a:lnTo>
                  <a:pt x="3174999" y="0"/>
                </a:lnTo>
                <a:lnTo>
                  <a:pt x="2294466" y="5223932"/>
                </a:lnTo>
                <a:lnTo>
                  <a:pt x="3458633" y="6853767"/>
                </a:lnTo>
                <a:lnTo>
                  <a:pt x="0" y="6858000"/>
                </a:lnTo>
                <a:lnTo>
                  <a:pt x="0" y="0"/>
                </a:lnTo>
                <a:close/>
              </a:path>
            </a:pathLst>
          </a:custGeom>
          <a:ln w="38100">
            <a:noFill/>
          </a:ln>
          <a:effectLst/>
        </p:spPr>
      </p:pic>
      <p:sp>
        <p:nvSpPr>
          <p:cNvPr id="3" name="Content Placeholder 2"/>
          <p:cNvSpPr>
            <a:spLocks noGrp="1"/>
          </p:cNvSpPr>
          <p:nvPr>
            <p:ph idx="1"/>
          </p:nvPr>
        </p:nvSpPr>
        <p:spPr>
          <a:xfrm>
            <a:off x="2882900" y="1536699"/>
            <a:ext cx="5744367" cy="2806701"/>
          </a:xfrm>
        </p:spPr>
        <p:txBody>
          <a:bodyPr>
            <a:normAutofit/>
          </a:bodyPr>
          <a:lstStyle/>
          <a:p>
            <a:pPr marL="0" indent="0">
              <a:lnSpc>
                <a:spcPct val="90000"/>
              </a:lnSpc>
              <a:buNone/>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400050" lvl="1" indent="0" algn="ctr" defTabSz="914400" eaLnBrk="0" fontAlgn="base" hangingPunct="0">
              <a:lnSpc>
                <a:spcPct val="90000"/>
              </a:lnSpc>
              <a:spcBef>
                <a:spcPct val="0"/>
              </a:spcBef>
              <a:spcAft>
                <a:spcPct val="0"/>
              </a:spcAft>
              <a:buNone/>
            </a:pPr>
            <a:r>
              <a:rPr kumimoji="0" lang="el-GR" altLang="en-US" sz="16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Αρχειοθέτηση και Διατήρηση Δεδομένων</a:t>
            </a:r>
          </a:p>
          <a:p>
            <a:pPr marL="400050" lvl="1" indent="0" algn="ctr" defTabSz="914400" eaLnBrk="0" fontAlgn="base" hangingPunct="0">
              <a:lnSpc>
                <a:spcPct val="90000"/>
              </a:lnSpc>
              <a:spcBef>
                <a:spcPct val="0"/>
              </a:spcBef>
              <a:spcAft>
                <a:spcPct val="0"/>
              </a:spcAft>
              <a:buNone/>
            </a:pPr>
            <a:endParaRPr kumimoji="0" lang="en-GB" altLang="en-US" sz="11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a:p>
            <a:pPr marL="742950" lvl="2" indent="0" defTabSz="914400" eaLnBrk="0" fontAlgn="base" hangingPunct="0">
              <a:lnSpc>
                <a:spcPct val="90000"/>
              </a:lnSpc>
              <a:spcBef>
                <a:spcPct val="0"/>
              </a:spcBef>
              <a:spcAft>
                <a:spcPct val="0"/>
              </a:spcAft>
              <a:buFontTx/>
              <a:buChar char="•"/>
            </a:pPr>
            <a:r>
              <a:rPr kumimoji="0" lang="en-GB" altLang="en-US" sz="11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   </a:t>
            </a:r>
            <a:r>
              <a:rPr kumimoji="0" lang="el-GR" altLang="en-US" sz="12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Μακροπρόθεσμη Διατήρηση Δεδομένων: </a:t>
            </a:r>
            <a:r>
              <a:rPr kumimoji="0" lang="el-GR"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Διασφάλιση της μακροχρόνιας διατήρηση</a:t>
            </a:r>
            <a:r>
              <a:rPr lang="el-GR" altLang="en-US" sz="1200" dirty="0">
                <a:latin typeface="Calibri" panose="020F0502020204030204" pitchFamily="34" charset="0"/>
                <a:ea typeface="Calibri" panose="020F0502020204030204" pitchFamily="34" charset="0"/>
                <a:cs typeface="Calibri" panose="020F0502020204030204" pitchFamily="34" charset="0"/>
              </a:rPr>
              <a:t>ς</a:t>
            </a:r>
            <a:r>
              <a:rPr kumimoji="0" lang="el-GR"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 των επιστημονικών δεδομένων, διατηρώντας τα προσβάσιμα και χρήσιμα για μελλοντική έρευνα και επαναανάλυση.</a:t>
            </a:r>
            <a:endParaRPr lang="en-GB" altLang="en-US" sz="1200" dirty="0">
              <a:latin typeface="Calibri" panose="020F0502020204030204" pitchFamily="34" charset="0"/>
              <a:ea typeface="Calibri" panose="020F0502020204030204" pitchFamily="34" charset="0"/>
              <a:cs typeface="Calibri" panose="020F0502020204030204" pitchFamily="34" charset="0"/>
            </a:endParaRPr>
          </a:p>
          <a:p>
            <a:pPr marL="742950" lvl="2" indent="0" defTabSz="914400" eaLnBrk="0" fontAlgn="base" hangingPunct="0">
              <a:lnSpc>
                <a:spcPct val="90000"/>
              </a:lnSpc>
              <a:spcBef>
                <a:spcPct val="0"/>
              </a:spcBef>
              <a:spcAft>
                <a:spcPct val="0"/>
              </a:spcAft>
              <a:buNone/>
            </a:pPr>
            <a:endParaRPr kumimoji="0" lang="en-GB"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a:p>
            <a:pPr marL="400050" lvl="1" indent="0" algn="ctr" defTabSz="914400" eaLnBrk="0" fontAlgn="base" hangingPunct="0">
              <a:lnSpc>
                <a:spcPct val="90000"/>
              </a:lnSpc>
              <a:spcBef>
                <a:spcPct val="0"/>
              </a:spcBef>
              <a:spcAft>
                <a:spcPct val="0"/>
              </a:spcAft>
              <a:buNone/>
            </a:pPr>
            <a:r>
              <a:rPr kumimoji="0" lang="el-GR" altLang="en-US" sz="14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Προσβασιμότητα και Κοινοποίηση Δεδομένων</a:t>
            </a:r>
          </a:p>
          <a:p>
            <a:pPr marL="400050" lvl="1" indent="0" algn="ctr" defTabSz="914400" eaLnBrk="0" fontAlgn="base" hangingPunct="0">
              <a:lnSpc>
                <a:spcPct val="90000"/>
              </a:lnSpc>
              <a:spcBef>
                <a:spcPct val="0"/>
              </a:spcBef>
              <a:spcAft>
                <a:spcPct val="0"/>
              </a:spcAft>
              <a:buNone/>
            </a:pPr>
            <a:endParaRPr kumimoji="0" lang="en-GB" altLang="en-US" sz="12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a:p>
            <a:pPr marL="742950" lvl="2" indent="0" defTabSz="914400" eaLnBrk="0" fontAlgn="base" hangingPunct="0">
              <a:lnSpc>
                <a:spcPct val="90000"/>
              </a:lnSpc>
              <a:spcBef>
                <a:spcPct val="0"/>
              </a:spcBef>
              <a:spcAft>
                <a:spcPct val="0"/>
              </a:spcAft>
              <a:buFontTx/>
              <a:buChar char="•"/>
            </a:pPr>
            <a:r>
              <a:rPr kumimoji="0" lang="en-GB" altLang="en-US" sz="12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  Open Data Initiatives: </a:t>
            </a:r>
            <a:r>
              <a:rPr kumimoji="0" lang="el-GR"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 Δέσμ</a:t>
            </a:r>
            <a:r>
              <a:rPr lang="el-GR" altLang="en-US" sz="1200" dirty="0">
                <a:latin typeface="Calibri" panose="020F0502020204030204" pitchFamily="34" charset="0"/>
                <a:ea typeface="Calibri" panose="020F0502020204030204" pitchFamily="34" charset="0"/>
                <a:cs typeface="Calibri" panose="020F0502020204030204" pitchFamily="34" charset="0"/>
              </a:rPr>
              <a:t>ε</a:t>
            </a:r>
            <a:r>
              <a:rPr kumimoji="0" lang="el-GR"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υση του CERN για ανοικτή επιστήμη διευκολύνοντας την κοινοποίηση δεδομένων με την παγκόσμια ερευνητική κοινότητα (π.χ. πλατφόρμες). </a:t>
            </a:r>
          </a:p>
          <a:p>
            <a:pPr marL="1000125" lvl="3" indent="0" defTabSz="914400" eaLnBrk="0" fontAlgn="base" hangingPunct="0">
              <a:lnSpc>
                <a:spcPct val="90000"/>
              </a:lnSpc>
              <a:spcBef>
                <a:spcPct val="0"/>
              </a:spcBef>
              <a:spcAft>
                <a:spcPct val="0"/>
              </a:spcAft>
              <a:buFontTx/>
              <a:buChar char="•"/>
            </a:pPr>
            <a:r>
              <a:rPr kumimoji="0" lang="en-GB" altLang="en-US"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  </a:t>
            </a:r>
            <a:r>
              <a:rPr kumimoji="0" lang="el-GR" altLang="en-US"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Παράδειγμα</a:t>
            </a:r>
            <a:r>
              <a:rPr kumimoji="0" lang="en-GB" altLang="en-US"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 </a:t>
            </a:r>
            <a:r>
              <a:rPr kumimoji="0" lang="en-GB" altLang="en-US"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hlinkClick r:id="rId4"/>
              </a:rPr>
              <a:t>CERN Open Data Portal</a:t>
            </a:r>
            <a:r>
              <a:rPr kumimoji="0" lang="en-GB" altLang="en-US"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 </a:t>
            </a:r>
            <a:r>
              <a:rPr kumimoji="0" lang="el-GR" altLang="en-US"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μια πλατφόρμα αφιερωμένη στην κοινοποίηση δεδομένων από διάφορα πειράματα, με την παγκόσμια ερευνητική κοινότητα.</a:t>
            </a:r>
            <a:endParaRPr lang="en-GB"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918774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Graph on document with pen">
            <a:extLst>
              <a:ext uri="{FF2B5EF4-FFF2-40B4-BE49-F238E27FC236}">
                <a16:creationId xmlns:a16="http://schemas.microsoft.com/office/drawing/2014/main" id="{5BB0AD4C-665D-70AB-6A37-70E5618D7424}"/>
              </a:ext>
            </a:extLst>
          </p:cNvPr>
          <p:cNvPicPr>
            <a:picLocks noChangeAspect="1"/>
          </p:cNvPicPr>
          <p:nvPr/>
        </p:nvPicPr>
        <p:blipFill>
          <a:blip r:embed="rId2"/>
          <a:srcRect l="31072" r="17351"/>
          <a:stretch/>
        </p:blipFill>
        <p:spPr>
          <a:xfrm>
            <a:off x="5169693" y="10"/>
            <a:ext cx="3974307" cy="51434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sp>
        <p:nvSpPr>
          <p:cNvPr id="3" name="Content Placeholder 2"/>
          <p:cNvSpPr>
            <a:spLocks noGrp="1"/>
          </p:cNvSpPr>
          <p:nvPr>
            <p:ph idx="1"/>
          </p:nvPr>
        </p:nvSpPr>
        <p:spPr>
          <a:xfrm>
            <a:off x="922217" y="1244111"/>
            <a:ext cx="3945510" cy="2343151"/>
          </a:xfrm>
        </p:spPr>
        <p:txBody>
          <a:bodyPr>
            <a:noAutofit/>
          </a:bodyPr>
          <a:lstStyle/>
          <a:p>
            <a:pPr marL="0" indent="0" algn="ctr">
              <a:lnSpc>
                <a:spcPct val="90000"/>
              </a:lnSpc>
              <a:buNone/>
            </a:pPr>
            <a:r>
              <a:rPr lang="el-GR" sz="1400" b="1" dirty="0">
                <a:latin typeface="Calibri" panose="020F0502020204030204" pitchFamily="34" charset="0"/>
                <a:ea typeface="Calibri" panose="020F0502020204030204" pitchFamily="34" charset="0"/>
                <a:cs typeface="Calibri" panose="020F0502020204030204" pitchFamily="34" charset="0"/>
              </a:rPr>
              <a:t>Κύρια Συστατικά του </a:t>
            </a:r>
            <a:r>
              <a:rPr lang="en-GB" sz="1400" b="1" dirty="0">
                <a:latin typeface="Calibri" panose="020F0502020204030204" pitchFamily="34" charset="0"/>
                <a:ea typeface="Calibri" panose="020F0502020204030204" pitchFamily="34" charset="0"/>
                <a:cs typeface="Calibri" panose="020F0502020204030204" pitchFamily="34" charset="0"/>
              </a:rPr>
              <a:t>Computing @CERN</a:t>
            </a:r>
          </a:p>
          <a:p>
            <a:pPr marL="0" indent="0">
              <a:lnSpc>
                <a:spcPct val="90000"/>
              </a:lnSpc>
              <a:buNone/>
            </a:pPr>
            <a:endParaRPr lang="en-GB" sz="1050" b="1"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Data Centers</a:t>
            </a:r>
            <a:r>
              <a:rPr lang="el-GR" altLang="en-US" sz="1200" dirty="0">
                <a:latin typeface="Calibri" panose="020F0502020204030204" pitchFamily="34" charset="0"/>
                <a:ea typeface="Calibri" panose="020F0502020204030204" pitchFamily="34" charset="0"/>
                <a:cs typeface="Calibri" panose="020F0502020204030204" pitchFamily="34" charset="0"/>
              </a:rPr>
              <a:t> (Κέντρα Δεδομένων)</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CERN </a:t>
            </a:r>
            <a:r>
              <a:rPr lang="en-US" altLang="en-US" sz="1200" dirty="0" err="1">
                <a:latin typeface="Calibri" panose="020F0502020204030204" pitchFamily="34" charset="0"/>
                <a:ea typeface="Calibri" panose="020F0502020204030204" pitchFamily="34" charset="0"/>
                <a:cs typeface="Calibri" panose="020F0502020204030204" pitchFamily="34" charset="0"/>
              </a:rPr>
              <a:t>Ope</a:t>
            </a:r>
            <a:r>
              <a:rPr kumimoji="0" lang="en-US" altLang="en-US"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nstack</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Private Cloud</a:t>
            </a: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High Performance Computing (HPC) </a:t>
            </a:r>
            <a:r>
              <a:rPr lang="el-GR" altLang="en-US" sz="1200" dirty="0">
                <a:latin typeface="Calibri" panose="020F0502020204030204" pitchFamily="34" charset="0"/>
                <a:ea typeface="Calibri" panose="020F0502020204030204" pitchFamily="34" charset="0"/>
                <a:cs typeface="Calibri" panose="020F0502020204030204" pitchFamily="34" charset="0"/>
              </a:rPr>
              <a:t>Υποδομή</a:t>
            </a: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Worldwide LHC Computing Grid (WLCG)</a:t>
            </a:r>
          </a:p>
          <a:p>
            <a:pPr lvl="1">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Διαχείριση και Αποθήκευση Δεδομένων</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Δίκτυο</a:t>
            </a: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endParaRPr lang="en-GB" sz="105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18534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85428F22-76B3-4107-AADE-3F9EC95FD3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5346FBCF-5353-4172-96F5-4B7EB07777C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717698" y="-9656"/>
            <a:ext cx="1953297" cy="5167646"/>
            <a:chOff x="2199787" y="-12875"/>
            <a:chExt cx="2679011" cy="6890194"/>
          </a:xfrm>
        </p:grpSpPr>
        <p:sp useBgFill="1">
          <p:nvSpPr>
            <p:cNvPr id="34" name="Rectangle 19">
              <a:extLst>
                <a:ext uri="{FF2B5EF4-FFF2-40B4-BE49-F238E27FC236}">
                  <a16:creationId xmlns:a16="http://schemas.microsoft.com/office/drawing/2014/main" id="{343F3E6D-808D-43AD-9485-AD0014BEAE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2199787" y="-12875"/>
              <a:ext cx="2679011" cy="5301468"/>
            </a:xfrm>
            <a:custGeom>
              <a:avLst/>
              <a:gdLst>
                <a:gd name="connsiteX0" fmla="*/ 0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0 w 2570017"/>
                <a:gd name="connsiteY4" fmla="*/ 0 h 2554287"/>
                <a:gd name="connsiteX0" fmla="*/ 904009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904009 w 2570017"/>
                <a:gd name="connsiteY4" fmla="*/ 0 h 2554287"/>
                <a:gd name="connsiteX0" fmla="*/ 644236 w 2570017"/>
                <a:gd name="connsiteY0" fmla="*/ 10391 h 2554287"/>
                <a:gd name="connsiteX1" fmla="*/ 2570017 w 2570017"/>
                <a:gd name="connsiteY1" fmla="*/ 0 h 2554287"/>
                <a:gd name="connsiteX2" fmla="*/ 2570017 w 2570017"/>
                <a:gd name="connsiteY2" fmla="*/ 2554287 h 2554287"/>
                <a:gd name="connsiteX3" fmla="*/ 0 w 2570017"/>
                <a:gd name="connsiteY3" fmla="*/ 2554287 h 2554287"/>
                <a:gd name="connsiteX4" fmla="*/ 644236 w 2570017"/>
                <a:gd name="connsiteY4" fmla="*/ 10391 h 2554287"/>
                <a:gd name="connsiteX0" fmla="*/ 633845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633845 w 2570017"/>
                <a:gd name="connsiteY4" fmla="*/ 0 h 2554287"/>
                <a:gd name="connsiteX0" fmla="*/ 675409 w 2611581"/>
                <a:gd name="connsiteY0" fmla="*/ 0 h 2554287"/>
                <a:gd name="connsiteX1" fmla="*/ 2611581 w 2611581"/>
                <a:gd name="connsiteY1" fmla="*/ 0 h 2554287"/>
                <a:gd name="connsiteX2" fmla="*/ 2611581 w 2611581"/>
                <a:gd name="connsiteY2" fmla="*/ 2554287 h 2554287"/>
                <a:gd name="connsiteX3" fmla="*/ 0 w 2611581"/>
                <a:gd name="connsiteY3" fmla="*/ 2554287 h 2554287"/>
                <a:gd name="connsiteX4" fmla="*/ 675409 w 2611581"/>
                <a:gd name="connsiteY4" fmla="*/ 0 h 2554287"/>
                <a:gd name="connsiteX0" fmla="*/ 650979 w 2587151"/>
                <a:gd name="connsiteY0" fmla="*/ 0 h 2554287"/>
                <a:gd name="connsiteX1" fmla="*/ 2587151 w 2587151"/>
                <a:gd name="connsiteY1" fmla="*/ 0 h 2554287"/>
                <a:gd name="connsiteX2" fmla="*/ 2587151 w 2587151"/>
                <a:gd name="connsiteY2" fmla="*/ 2554287 h 2554287"/>
                <a:gd name="connsiteX3" fmla="*/ 0 w 2587151"/>
                <a:gd name="connsiteY3" fmla="*/ 2548595 h 2554287"/>
                <a:gd name="connsiteX4" fmla="*/ 650979 w 2587151"/>
                <a:gd name="connsiteY4" fmla="*/ 0 h 2554287"/>
                <a:gd name="connsiteX0" fmla="*/ 730379 w 2587151"/>
                <a:gd name="connsiteY0" fmla="*/ 5692 h 2554287"/>
                <a:gd name="connsiteX1" fmla="*/ 2587151 w 2587151"/>
                <a:gd name="connsiteY1" fmla="*/ 0 h 2554287"/>
                <a:gd name="connsiteX2" fmla="*/ 2587151 w 2587151"/>
                <a:gd name="connsiteY2" fmla="*/ 2554287 h 2554287"/>
                <a:gd name="connsiteX3" fmla="*/ 0 w 2587151"/>
                <a:gd name="connsiteY3" fmla="*/ 2548595 h 2554287"/>
                <a:gd name="connsiteX4" fmla="*/ 730379 w 2587151"/>
                <a:gd name="connsiteY4" fmla="*/ 5692 h 2554287"/>
                <a:gd name="connsiteX0" fmla="*/ 864750 w 2587151"/>
                <a:gd name="connsiteY0" fmla="*/ 2847 h 2554287"/>
                <a:gd name="connsiteX1" fmla="*/ 2587151 w 2587151"/>
                <a:gd name="connsiteY1" fmla="*/ 0 h 2554287"/>
                <a:gd name="connsiteX2" fmla="*/ 2587151 w 2587151"/>
                <a:gd name="connsiteY2" fmla="*/ 2554287 h 2554287"/>
                <a:gd name="connsiteX3" fmla="*/ 0 w 2587151"/>
                <a:gd name="connsiteY3" fmla="*/ 2548595 h 2554287"/>
                <a:gd name="connsiteX4" fmla="*/ 864750 w 2587151"/>
                <a:gd name="connsiteY4" fmla="*/ 2847 h 2554287"/>
                <a:gd name="connsiteX0" fmla="*/ 883073 w 2587151"/>
                <a:gd name="connsiteY0" fmla="*/ 1 h 2554287"/>
                <a:gd name="connsiteX1" fmla="*/ 2587151 w 2587151"/>
                <a:gd name="connsiteY1" fmla="*/ 0 h 2554287"/>
                <a:gd name="connsiteX2" fmla="*/ 2587151 w 2587151"/>
                <a:gd name="connsiteY2" fmla="*/ 2554287 h 2554287"/>
                <a:gd name="connsiteX3" fmla="*/ 0 w 2587151"/>
                <a:gd name="connsiteY3" fmla="*/ 2548595 h 2554287"/>
                <a:gd name="connsiteX4" fmla="*/ 883073 w 2587151"/>
                <a:gd name="connsiteY4" fmla="*/ 1 h 2554287"/>
                <a:gd name="connsiteX0" fmla="*/ 895288 w 2599366"/>
                <a:gd name="connsiteY0" fmla="*/ 1 h 2554287"/>
                <a:gd name="connsiteX1" fmla="*/ 2599366 w 2599366"/>
                <a:gd name="connsiteY1" fmla="*/ 0 h 2554287"/>
                <a:gd name="connsiteX2" fmla="*/ 2599366 w 2599366"/>
                <a:gd name="connsiteY2" fmla="*/ 2554287 h 2554287"/>
                <a:gd name="connsiteX3" fmla="*/ 0 w 2599366"/>
                <a:gd name="connsiteY3" fmla="*/ 2542904 h 2554287"/>
                <a:gd name="connsiteX4" fmla="*/ 895288 w 2599366"/>
                <a:gd name="connsiteY4" fmla="*/ 1 h 2554287"/>
                <a:gd name="connsiteX0" fmla="*/ 895288 w 2599366"/>
                <a:gd name="connsiteY0" fmla="*/ 1 h 2554287"/>
                <a:gd name="connsiteX1" fmla="*/ 2599366 w 2599366"/>
                <a:gd name="connsiteY1" fmla="*/ 0 h 2554287"/>
                <a:gd name="connsiteX2" fmla="*/ 2599366 w 2599366"/>
                <a:gd name="connsiteY2" fmla="*/ 2554287 h 2554287"/>
                <a:gd name="connsiteX3" fmla="*/ 0 w 2599366"/>
                <a:gd name="connsiteY3" fmla="*/ 2542904 h 2554287"/>
                <a:gd name="connsiteX4" fmla="*/ 895288 w 2599366"/>
                <a:gd name="connsiteY4" fmla="*/ 1 h 2554287"/>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2904 h 2565670"/>
                <a:gd name="connsiteX4" fmla="*/ 895288 w 2611581"/>
                <a:gd name="connsiteY4" fmla="*/ 1 h 2565670"/>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2904 h 2565670"/>
                <a:gd name="connsiteX4" fmla="*/ 895288 w 2611581"/>
                <a:gd name="connsiteY4" fmla="*/ 1 h 2565670"/>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5750 h 2565670"/>
                <a:gd name="connsiteX4" fmla="*/ 895288 w 2611581"/>
                <a:gd name="connsiteY4" fmla="*/ 1 h 2565670"/>
                <a:gd name="connsiteX0" fmla="*/ 1544433 w 3260726"/>
                <a:gd name="connsiteY0" fmla="*/ 1 h 2565670"/>
                <a:gd name="connsiteX1" fmla="*/ 3248511 w 3260726"/>
                <a:gd name="connsiteY1" fmla="*/ 0 h 2565670"/>
                <a:gd name="connsiteX2" fmla="*/ 3260726 w 3260726"/>
                <a:gd name="connsiteY2" fmla="*/ 2565670 h 2565670"/>
                <a:gd name="connsiteX3" fmla="*/ 0 w 3260726"/>
                <a:gd name="connsiteY3" fmla="*/ 2521058 h 2565670"/>
                <a:gd name="connsiteX4" fmla="*/ 1544433 w 3260726"/>
                <a:gd name="connsiteY4" fmla="*/ 1 h 2565670"/>
                <a:gd name="connsiteX0" fmla="*/ 921784 w 3260726"/>
                <a:gd name="connsiteY0" fmla="*/ 12347 h 2565670"/>
                <a:gd name="connsiteX1" fmla="*/ 3248511 w 3260726"/>
                <a:gd name="connsiteY1" fmla="*/ 0 h 2565670"/>
                <a:gd name="connsiteX2" fmla="*/ 3260726 w 3260726"/>
                <a:gd name="connsiteY2" fmla="*/ 2565670 h 2565670"/>
                <a:gd name="connsiteX3" fmla="*/ 0 w 3260726"/>
                <a:gd name="connsiteY3" fmla="*/ 2521058 h 2565670"/>
                <a:gd name="connsiteX4" fmla="*/ 921784 w 3260726"/>
                <a:gd name="connsiteY4" fmla="*/ 12347 h 2565670"/>
                <a:gd name="connsiteX0" fmla="*/ 921784 w 3260726"/>
                <a:gd name="connsiteY0" fmla="*/ 12347 h 2565670"/>
                <a:gd name="connsiteX1" fmla="*/ 2321160 w 3260726"/>
                <a:gd name="connsiteY1" fmla="*/ 0 h 2565670"/>
                <a:gd name="connsiteX2" fmla="*/ 3260726 w 3260726"/>
                <a:gd name="connsiteY2" fmla="*/ 2565670 h 2565670"/>
                <a:gd name="connsiteX3" fmla="*/ 0 w 3260726"/>
                <a:gd name="connsiteY3" fmla="*/ 2521058 h 2565670"/>
                <a:gd name="connsiteX4" fmla="*/ 921784 w 3260726"/>
                <a:gd name="connsiteY4" fmla="*/ 12347 h 2565670"/>
                <a:gd name="connsiteX0" fmla="*/ 921784 w 2322228"/>
                <a:gd name="connsiteY0" fmla="*/ 12347 h 2565670"/>
                <a:gd name="connsiteX1" fmla="*/ 2321160 w 2322228"/>
                <a:gd name="connsiteY1" fmla="*/ 0 h 2565670"/>
                <a:gd name="connsiteX2" fmla="*/ 2320129 w 2322228"/>
                <a:gd name="connsiteY2" fmla="*/ 2565670 h 2565670"/>
                <a:gd name="connsiteX3" fmla="*/ 0 w 2322228"/>
                <a:gd name="connsiteY3" fmla="*/ 2521058 h 2565670"/>
                <a:gd name="connsiteX4" fmla="*/ 921784 w 2322228"/>
                <a:gd name="connsiteY4" fmla="*/ 12347 h 2565670"/>
                <a:gd name="connsiteX0" fmla="*/ 921784 w 2322228"/>
                <a:gd name="connsiteY0" fmla="*/ 0 h 2571841"/>
                <a:gd name="connsiteX1" fmla="*/ 2321160 w 2322228"/>
                <a:gd name="connsiteY1" fmla="*/ 6171 h 2571841"/>
                <a:gd name="connsiteX2" fmla="*/ 2320129 w 2322228"/>
                <a:gd name="connsiteY2" fmla="*/ 2571841 h 2571841"/>
                <a:gd name="connsiteX3" fmla="*/ 0 w 2322228"/>
                <a:gd name="connsiteY3" fmla="*/ 2527229 h 2571841"/>
                <a:gd name="connsiteX4" fmla="*/ 921784 w 2322228"/>
                <a:gd name="connsiteY4" fmla="*/ 0 h 2571841"/>
                <a:gd name="connsiteX0" fmla="*/ 921784 w 2611583"/>
                <a:gd name="connsiteY0" fmla="*/ 0 h 2540977"/>
                <a:gd name="connsiteX1" fmla="*/ 2321160 w 2611583"/>
                <a:gd name="connsiteY1" fmla="*/ 6171 h 2540977"/>
                <a:gd name="connsiteX2" fmla="*/ 2611583 w 2611583"/>
                <a:gd name="connsiteY2" fmla="*/ 2540977 h 2540977"/>
                <a:gd name="connsiteX3" fmla="*/ 0 w 2611583"/>
                <a:gd name="connsiteY3" fmla="*/ 2527229 h 2540977"/>
                <a:gd name="connsiteX4" fmla="*/ 921784 w 2611583"/>
                <a:gd name="connsiteY4" fmla="*/ 0 h 2540977"/>
                <a:gd name="connsiteX0" fmla="*/ 921784 w 2611583"/>
                <a:gd name="connsiteY0" fmla="*/ 2 h 2540979"/>
                <a:gd name="connsiteX1" fmla="*/ 2572870 w 2611583"/>
                <a:gd name="connsiteY1" fmla="*/ 0 h 2540979"/>
                <a:gd name="connsiteX2" fmla="*/ 2611583 w 2611583"/>
                <a:gd name="connsiteY2" fmla="*/ 2540979 h 2540979"/>
                <a:gd name="connsiteX3" fmla="*/ 0 w 2611583"/>
                <a:gd name="connsiteY3" fmla="*/ 2527231 h 2540979"/>
                <a:gd name="connsiteX4" fmla="*/ 921784 w 2611583"/>
                <a:gd name="connsiteY4" fmla="*/ 2 h 2540979"/>
                <a:gd name="connsiteX0" fmla="*/ 921784 w 2705467"/>
                <a:gd name="connsiteY0" fmla="*/ 0 h 2540977"/>
                <a:gd name="connsiteX1" fmla="*/ 2705349 w 2705467"/>
                <a:gd name="connsiteY1" fmla="*/ 6171 h 2540977"/>
                <a:gd name="connsiteX2" fmla="*/ 2611583 w 2705467"/>
                <a:gd name="connsiteY2" fmla="*/ 2540977 h 2540977"/>
                <a:gd name="connsiteX3" fmla="*/ 0 w 2705467"/>
                <a:gd name="connsiteY3" fmla="*/ 2527229 h 2540977"/>
                <a:gd name="connsiteX4" fmla="*/ 921784 w 2705467"/>
                <a:gd name="connsiteY4" fmla="*/ 0 h 2540977"/>
                <a:gd name="connsiteX0" fmla="*/ 921784 w 2718702"/>
                <a:gd name="connsiteY0" fmla="*/ 2 h 2540979"/>
                <a:gd name="connsiteX1" fmla="*/ 2718597 w 2718702"/>
                <a:gd name="connsiteY1" fmla="*/ 0 h 2540979"/>
                <a:gd name="connsiteX2" fmla="*/ 2611583 w 2718702"/>
                <a:gd name="connsiteY2" fmla="*/ 2540979 h 2540979"/>
                <a:gd name="connsiteX3" fmla="*/ 0 w 2718702"/>
                <a:gd name="connsiteY3" fmla="*/ 2527231 h 2540979"/>
                <a:gd name="connsiteX4" fmla="*/ 921784 w 2718702"/>
                <a:gd name="connsiteY4" fmla="*/ 2 h 2540979"/>
                <a:gd name="connsiteX0" fmla="*/ 921784 w 2679012"/>
                <a:gd name="connsiteY0" fmla="*/ 0 h 2540977"/>
                <a:gd name="connsiteX1" fmla="*/ 2678853 w 2679012"/>
                <a:gd name="connsiteY1" fmla="*/ 6171 h 2540977"/>
                <a:gd name="connsiteX2" fmla="*/ 2611583 w 2679012"/>
                <a:gd name="connsiteY2" fmla="*/ 2540977 h 2540977"/>
                <a:gd name="connsiteX3" fmla="*/ 0 w 2679012"/>
                <a:gd name="connsiteY3" fmla="*/ 2527229 h 2540977"/>
                <a:gd name="connsiteX4" fmla="*/ 921784 w 2679012"/>
                <a:gd name="connsiteY4" fmla="*/ 0 h 2540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9012" h="2540977">
                  <a:moveTo>
                    <a:pt x="921784" y="0"/>
                  </a:moveTo>
                  <a:lnTo>
                    <a:pt x="2678853" y="6171"/>
                  </a:lnTo>
                  <a:cubicBezTo>
                    <a:pt x="2682925" y="861394"/>
                    <a:pt x="2607511" y="1685754"/>
                    <a:pt x="2611583" y="2540977"/>
                  </a:cubicBezTo>
                  <a:lnTo>
                    <a:pt x="0" y="2527229"/>
                  </a:lnTo>
                  <a:lnTo>
                    <a:pt x="921784" y="0"/>
                  </a:lnTo>
                  <a:close/>
                </a:path>
              </a:pathLst>
            </a:custGeom>
            <a:blipFill rotWithShape="0">
              <a:blip r:embed="rId2">
                <a:duotone>
                  <a:schemeClr val="bg2">
                    <a:shade val="76000"/>
                    <a:satMod val="180000"/>
                  </a:schemeClr>
                  <a:schemeClr val="bg2">
                    <a:tint val="80000"/>
                    <a:satMod val="120000"/>
                    <a:lumMod val="180000"/>
                  </a:schemeClr>
                </a:duotone>
              </a:blip>
              <a:stretch>
                <a:fillRect l="-114598" r="-265621" b="-2868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5" name="Rectangle 20">
              <a:extLst>
                <a:ext uri="{FF2B5EF4-FFF2-40B4-BE49-F238E27FC236}">
                  <a16:creationId xmlns:a16="http://schemas.microsoft.com/office/drawing/2014/main" id="{03DB1AC6-5430-4CD3-BD83-86E675A11A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2211875" y="5257482"/>
              <a:ext cx="2586931" cy="1619837"/>
            </a:xfrm>
            <a:custGeom>
              <a:avLst/>
              <a:gdLst>
                <a:gd name="connsiteX0" fmla="*/ 0 w 2611581"/>
                <a:gd name="connsiteY0" fmla="*/ 0 h 4303713"/>
                <a:gd name="connsiteX1" fmla="*/ 2611581 w 2611581"/>
                <a:gd name="connsiteY1" fmla="*/ 0 h 4303713"/>
                <a:gd name="connsiteX2" fmla="*/ 2611581 w 2611581"/>
                <a:gd name="connsiteY2" fmla="*/ 4303713 h 4303713"/>
                <a:gd name="connsiteX3" fmla="*/ 0 w 2611581"/>
                <a:gd name="connsiteY3" fmla="*/ 4303713 h 4303713"/>
                <a:gd name="connsiteX4" fmla="*/ 0 w 2611581"/>
                <a:gd name="connsiteY4" fmla="*/ 0 h 4303713"/>
                <a:gd name="connsiteX0" fmla="*/ 0 w 2611581"/>
                <a:gd name="connsiteY0" fmla="*/ 0 h 4314104"/>
                <a:gd name="connsiteX1" fmla="*/ 2611581 w 2611581"/>
                <a:gd name="connsiteY1" fmla="*/ 0 h 4314104"/>
                <a:gd name="connsiteX2" fmla="*/ 2611581 w 2611581"/>
                <a:gd name="connsiteY2" fmla="*/ 4303713 h 4314104"/>
                <a:gd name="connsiteX3" fmla="*/ 1693718 w 2611581"/>
                <a:gd name="connsiteY3" fmla="*/ 4314104 h 4314104"/>
                <a:gd name="connsiteX4" fmla="*/ 0 w 2611581"/>
                <a:gd name="connsiteY4" fmla="*/ 0 h 4314104"/>
                <a:gd name="connsiteX0" fmla="*/ 0 w 2611581"/>
                <a:gd name="connsiteY0" fmla="*/ 0 h 4314104"/>
                <a:gd name="connsiteX1" fmla="*/ 2611581 w 2611581"/>
                <a:gd name="connsiteY1" fmla="*/ 0 h 4314104"/>
                <a:gd name="connsiteX2" fmla="*/ 2611581 w 2611581"/>
                <a:gd name="connsiteY2" fmla="*/ 4303713 h 4314104"/>
                <a:gd name="connsiteX3" fmla="*/ 1963882 w 2611581"/>
                <a:gd name="connsiteY3" fmla="*/ 4314104 h 4314104"/>
                <a:gd name="connsiteX4" fmla="*/ 0 w 2611581"/>
                <a:gd name="connsiteY4" fmla="*/ 0 h 4314104"/>
                <a:gd name="connsiteX0" fmla="*/ 0 w 2611581"/>
                <a:gd name="connsiteY0" fmla="*/ 0 h 4303713"/>
                <a:gd name="connsiteX1" fmla="*/ 2611581 w 2611581"/>
                <a:gd name="connsiteY1" fmla="*/ 0 h 4303713"/>
                <a:gd name="connsiteX2" fmla="*/ 2611581 w 2611581"/>
                <a:gd name="connsiteY2" fmla="*/ 4303713 h 4303713"/>
                <a:gd name="connsiteX3" fmla="*/ 2213264 w 2611581"/>
                <a:gd name="connsiteY3" fmla="*/ 4293322 h 4303713"/>
                <a:gd name="connsiteX4" fmla="*/ 0 w 2611581"/>
                <a:gd name="connsiteY4" fmla="*/ 0 h 4303713"/>
                <a:gd name="connsiteX0" fmla="*/ 0 w 2611581"/>
                <a:gd name="connsiteY0" fmla="*/ 0 h 4303713"/>
                <a:gd name="connsiteX1" fmla="*/ 2611581 w 2611581"/>
                <a:gd name="connsiteY1" fmla="*/ 0 h 4303713"/>
                <a:gd name="connsiteX2" fmla="*/ 2611581 w 2611581"/>
                <a:gd name="connsiteY2" fmla="*/ 4303713 h 4303713"/>
                <a:gd name="connsiteX3" fmla="*/ 2171701 w 2611581"/>
                <a:gd name="connsiteY3" fmla="*/ 3638695 h 4303713"/>
                <a:gd name="connsiteX4" fmla="*/ 0 w 2611581"/>
                <a:gd name="connsiteY4" fmla="*/ 0 h 4303713"/>
                <a:gd name="connsiteX0" fmla="*/ 0 w 2720934"/>
                <a:gd name="connsiteY0" fmla="*/ 268283 h 4303713"/>
                <a:gd name="connsiteX1" fmla="*/ 2720934 w 2720934"/>
                <a:gd name="connsiteY1" fmla="*/ 0 h 4303713"/>
                <a:gd name="connsiteX2" fmla="*/ 2720934 w 2720934"/>
                <a:gd name="connsiteY2" fmla="*/ 4303713 h 4303713"/>
                <a:gd name="connsiteX3" fmla="*/ 2281054 w 2720934"/>
                <a:gd name="connsiteY3" fmla="*/ 3638695 h 4303713"/>
                <a:gd name="connsiteX4" fmla="*/ 0 w 2720934"/>
                <a:gd name="connsiteY4" fmla="*/ 268283 h 4303713"/>
                <a:gd name="connsiteX0" fmla="*/ 0 w 2720934"/>
                <a:gd name="connsiteY0" fmla="*/ 268283 h 4303713"/>
                <a:gd name="connsiteX1" fmla="*/ 2720934 w 2720934"/>
                <a:gd name="connsiteY1" fmla="*/ 0 h 4303713"/>
                <a:gd name="connsiteX2" fmla="*/ 2720934 w 2720934"/>
                <a:gd name="connsiteY2" fmla="*/ 4303713 h 4303713"/>
                <a:gd name="connsiteX3" fmla="*/ 2264231 w 2720934"/>
                <a:gd name="connsiteY3" fmla="*/ 3717600 h 4303713"/>
                <a:gd name="connsiteX4" fmla="*/ 0 w 2720934"/>
                <a:gd name="connsiteY4" fmla="*/ 268283 h 4303713"/>
                <a:gd name="connsiteX0" fmla="*/ 0 w 2720934"/>
                <a:gd name="connsiteY0" fmla="*/ 268283 h 4335275"/>
                <a:gd name="connsiteX1" fmla="*/ 2720934 w 2720934"/>
                <a:gd name="connsiteY1" fmla="*/ 0 h 4335275"/>
                <a:gd name="connsiteX2" fmla="*/ 2653639 w 2720934"/>
                <a:gd name="connsiteY2" fmla="*/ 4335275 h 4335275"/>
                <a:gd name="connsiteX3" fmla="*/ 2264231 w 2720934"/>
                <a:gd name="connsiteY3" fmla="*/ 3717600 h 4335275"/>
                <a:gd name="connsiteX4" fmla="*/ 0 w 2720934"/>
                <a:gd name="connsiteY4" fmla="*/ 268283 h 4335275"/>
                <a:gd name="connsiteX0" fmla="*/ 0 w 2737757"/>
                <a:gd name="connsiteY0" fmla="*/ 236721 h 4335275"/>
                <a:gd name="connsiteX1" fmla="*/ 2737757 w 2737757"/>
                <a:gd name="connsiteY1" fmla="*/ 0 h 4335275"/>
                <a:gd name="connsiteX2" fmla="*/ 2670462 w 2737757"/>
                <a:gd name="connsiteY2" fmla="*/ 4335275 h 4335275"/>
                <a:gd name="connsiteX3" fmla="*/ 2281054 w 2737757"/>
                <a:gd name="connsiteY3" fmla="*/ 3717600 h 4335275"/>
                <a:gd name="connsiteX4" fmla="*/ 0 w 2737757"/>
                <a:gd name="connsiteY4" fmla="*/ 236721 h 4335275"/>
                <a:gd name="connsiteX0" fmla="*/ 0 w 2729346"/>
                <a:gd name="connsiteY0" fmla="*/ 0 h 4098554"/>
                <a:gd name="connsiteX1" fmla="*/ 2729346 w 2729346"/>
                <a:gd name="connsiteY1" fmla="*/ 126250 h 4098554"/>
                <a:gd name="connsiteX2" fmla="*/ 2670462 w 2729346"/>
                <a:gd name="connsiteY2" fmla="*/ 4098554 h 4098554"/>
                <a:gd name="connsiteX3" fmla="*/ 2281054 w 2729346"/>
                <a:gd name="connsiteY3" fmla="*/ 3480879 h 4098554"/>
                <a:gd name="connsiteX4" fmla="*/ 0 w 2729346"/>
                <a:gd name="connsiteY4" fmla="*/ 0 h 4098554"/>
                <a:gd name="connsiteX0" fmla="*/ 0 w 2720934"/>
                <a:gd name="connsiteY0" fmla="*/ 0 h 4098554"/>
                <a:gd name="connsiteX1" fmla="*/ 2720934 w 2720934"/>
                <a:gd name="connsiteY1" fmla="*/ 31562 h 4098554"/>
                <a:gd name="connsiteX2" fmla="*/ 2670462 w 2720934"/>
                <a:gd name="connsiteY2" fmla="*/ 4098554 h 4098554"/>
                <a:gd name="connsiteX3" fmla="*/ 2281054 w 2720934"/>
                <a:gd name="connsiteY3" fmla="*/ 3480879 h 4098554"/>
                <a:gd name="connsiteX4" fmla="*/ 0 w 2720934"/>
                <a:gd name="connsiteY4" fmla="*/ 0 h 4098554"/>
                <a:gd name="connsiteX0" fmla="*/ 0 w 2720934"/>
                <a:gd name="connsiteY0" fmla="*/ 15782 h 4114336"/>
                <a:gd name="connsiteX1" fmla="*/ 2720934 w 2720934"/>
                <a:gd name="connsiteY1" fmla="*/ 0 h 4114336"/>
                <a:gd name="connsiteX2" fmla="*/ 2670462 w 2720934"/>
                <a:gd name="connsiteY2" fmla="*/ 4114336 h 4114336"/>
                <a:gd name="connsiteX3" fmla="*/ 2281054 w 2720934"/>
                <a:gd name="connsiteY3" fmla="*/ 3496661 h 4114336"/>
                <a:gd name="connsiteX4" fmla="*/ 0 w 2720934"/>
                <a:gd name="connsiteY4" fmla="*/ 15782 h 4114336"/>
                <a:gd name="connsiteX0" fmla="*/ 0 w 2820289"/>
                <a:gd name="connsiteY0" fmla="*/ 15782 h 4114336"/>
                <a:gd name="connsiteX1" fmla="*/ 2820289 w 2820289"/>
                <a:gd name="connsiteY1" fmla="*/ 0 h 4114336"/>
                <a:gd name="connsiteX2" fmla="*/ 2769817 w 2820289"/>
                <a:gd name="connsiteY2" fmla="*/ 4114336 h 4114336"/>
                <a:gd name="connsiteX3" fmla="*/ 2380409 w 2820289"/>
                <a:gd name="connsiteY3" fmla="*/ 3496661 h 4114336"/>
                <a:gd name="connsiteX4" fmla="*/ 0 w 2820289"/>
                <a:gd name="connsiteY4" fmla="*/ 15782 h 4114336"/>
                <a:gd name="connsiteX0" fmla="*/ 0 w 2820289"/>
                <a:gd name="connsiteY0" fmla="*/ 15782 h 4114336"/>
                <a:gd name="connsiteX1" fmla="*/ 2820289 w 2820289"/>
                <a:gd name="connsiteY1" fmla="*/ 0 h 4114336"/>
                <a:gd name="connsiteX2" fmla="*/ 2769817 w 2820289"/>
                <a:gd name="connsiteY2" fmla="*/ 4114336 h 4114336"/>
                <a:gd name="connsiteX3" fmla="*/ 2362876 w 2820289"/>
                <a:gd name="connsiteY3" fmla="*/ 3517980 h 4114336"/>
                <a:gd name="connsiteX4" fmla="*/ 0 w 2820289"/>
                <a:gd name="connsiteY4" fmla="*/ 15782 h 4114336"/>
                <a:gd name="connsiteX0" fmla="*/ 0 w 2820289"/>
                <a:gd name="connsiteY0" fmla="*/ 15782 h 4114336"/>
                <a:gd name="connsiteX1" fmla="*/ 2820289 w 2820289"/>
                <a:gd name="connsiteY1" fmla="*/ 0 h 4114336"/>
                <a:gd name="connsiteX2" fmla="*/ 2763972 w 2820289"/>
                <a:gd name="connsiteY2" fmla="*/ 4114336 h 4114336"/>
                <a:gd name="connsiteX3" fmla="*/ 2362876 w 2820289"/>
                <a:gd name="connsiteY3" fmla="*/ 3517980 h 4114336"/>
                <a:gd name="connsiteX4" fmla="*/ 0 w 2820289"/>
                <a:gd name="connsiteY4" fmla="*/ 15782 h 4114336"/>
                <a:gd name="connsiteX0" fmla="*/ 0 w 3721149"/>
                <a:gd name="connsiteY0" fmla="*/ 0 h 4269703"/>
                <a:gd name="connsiteX1" fmla="*/ 3721149 w 3721149"/>
                <a:gd name="connsiteY1" fmla="*/ 155367 h 4269703"/>
                <a:gd name="connsiteX2" fmla="*/ 3664832 w 3721149"/>
                <a:gd name="connsiteY2" fmla="*/ 4269703 h 4269703"/>
                <a:gd name="connsiteX3" fmla="*/ 3263736 w 3721149"/>
                <a:gd name="connsiteY3" fmla="*/ 3673347 h 4269703"/>
                <a:gd name="connsiteX4" fmla="*/ 0 w 3721149"/>
                <a:gd name="connsiteY4" fmla="*/ 0 h 4269703"/>
                <a:gd name="connsiteX0" fmla="*/ 0 w 3721149"/>
                <a:gd name="connsiteY0" fmla="*/ 0 h 4289488"/>
                <a:gd name="connsiteX1" fmla="*/ 3721149 w 3721149"/>
                <a:gd name="connsiteY1" fmla="*/ 155367 h 4289488"/>
                <a:gd name="connsiteX2" fmla="*/ 3664832 w 3721149"/>
                <a:gd name="connsiteY2" fmla="*/ 4269703 h 4289488"/>
                <a:gd name="connsiteX3" fmla="*/ 1705997 w 3721149"/>
                <a:gd name="connsiteY3" fmla="*/ 4289488 h 4289488"/>
                <a:gd name="connsiteX4" fmla="*/ 0 w 3721149"/>
                <a:gd name="connsiteY4" fmla="*/ 0 h 4289488"/>
                <a:gd name="connsiteX0" fmla="*/ 0 w 3664846"/>
                <a:gd name="connsiteY0" fmla="*/ 15785 h 4305273"/>
                <a:gd name="connsiteX1" fmla="*/ 3664846 w 3664846"/>
                <a:gd name="connsiteY1" fmla="*/ 0 h 4305273"/>
                <a:gd name="connsiteX2" fmla="*/ 3664832 w 3664846"/>
                <a:gd name="connsiteY2" fmla="*/ 4285488 h 4305273"/>
                <a:gd name="connsiteX3" fmla="*/ 1705997 w 3664846"/>
                <a:gd name="connsiteY3" fmla="*/ 4305273 h 4305273"/>
                <a:gd name="connsiteX4" fmla="*/ 0 w 3664846"/>
                <a:gd name="connsiteY4" fmla="*/ 15785 h 4305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4846" h="4305273">
                  <a:moveTo>
                    <a:pt x="0" y="15785"/>
                  </a:moveTo>
                  <a:lnTo>
                    <a:pt x="3664846" y="0"/>
                  </a:lnTo>
                  <a:cubicBezTo>
                    <a:pt x="3664841" y="1428496"/>
                    <a:pt x="3664837" y="2856992"/>
                    <a:pt x="3664832" y="4285488"/>
                  </a:cubicBezTo>
                  <a:lnTo>
                    <a:pt x="1705997" y="4305273"/>
                  </a:lnTo>
                  <a:lnTo>
                    <a:pt x="0" y="15785"/>
                  </a:lnTo>
                  <a:close/>
                </a:path>
              </a:pathLst>
            </a:custGeom>
            <a:blipFill rotWithShape="0">
              <a:blip r:embed="rId2">
                <a:duotone>
                  <a:schemeClr val="bg2">
                    <a:shade val="76000"/>
                    <a:satMod val="180000"/>
                  </a:schemeClr>
                  <a:schemeClr val="bg2">
                    <a:tint val="80000"/>
                    <a:satMod val="120000"/>
                    <a:lumMod val="180000"/>
                  </a:schemeClr>
                </a:duotone>
              </a:blip>
              <a:stretch>
                <a:fillRect l="-163116" t="-323529" r="-39825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78326E10-C8CB-487F-A110-F861268DE6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770459" y="0"/>
            <a:ext cx="1827609" cy="5143500"/>
            <a:chOff x="1320800" y="0"/>
            <a:chExt cx="2436813" cy="6858001"/>
          </a:xfrm>
        </p:grpSpPr>
        <p:sp>
          <p:nvSpPr>
            <p:cNvPr id="38" name="Freeform 6">
              <a:extLst>
                <a:ext uri="{FF2B5EF4-FFF2-40B4-BE49-F238E27FC236}">
                  <a16:creationId xmlns:a16="http://schemas.microsoft.com/office/drawing/2014/main" id="{3279962B-46D2-4E19-B632-39B80D1E80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39" name="Freeform 7">
              <a:extLst>
                <a:ext uri="{FF2B5EF4-FFF2-40B4-BE49-F238E27FC236}">
                  <a16:creationId xmlns:a16="http://schemas.microsoft.com/office/drawing/2014/main" id="{321A335A-53CB-4C17-AB51-5D9C2DCB4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40" name="Freeform 8">
              <a:extLst>
                <a:ext uri="{FF2B5EF4-FFF2-40B4-BE49-F238E27FC236}">
                  <a16:creationId xmlns:a16="http://schemas.microsoft.com/office/drawing/2014/main" id="{A0E0D557-405B-469F-AEDE-4E3404AA41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41" name="Freeform 9">
              <a:extLst>
                <a:ext uri="{FF2B5EF4-FFF2-40B4-BE49-F238E27FC236}">
                  <a16:creationId xmlns:a16="http://schemas.microsoft.com/office/drawing/2014/main" id="{D8D4E62F-9393-40A6-9E85-9F3B59C462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42" name="Freeform 10">
              <a:extLst>
                <a:ext uri="{FF2B5EF4-FFF2-40B4-BE49-F238E27FC236}">
                  <a16:creationId xmlns:a16="http://schemas.microsoft.com/office/drawing/2014/main" id="{FABD11B1-DE89-45BC-8204-968C88AADC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43" name="Freeform 11">
              <a:extLst>
                <a:ext uri="{FF2B5EF4-FFF2-40B4-BE49-F238E27FC236}">
                  <a16:creationId xmlns:a16="http://schemas.microsoft.com/office/drawing/2014/main" id="{AFA4965A-1FBC-44B8-B96A-3F5275C3AE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sp>
        <p:nvSpPr>
          <p:cNvPr id="2" name="Title 1"/>
          <p:cNvSpPr>
            <a:spLocks noGrp="1"/>
          </p:cNvSpPr>
          <p:nvPr>
            <p:ph type="title"/>
          </p:nvPr>
        </p:nvSpPr>
        <p:spPr>
          <a:xfrm>
            <a:off x="2971799" y="514350"/>
            <a:ext cx="5509418" cy="1060449"/>
          </a:xfrm>
        </p:spPr>
        <p:txBody>
          <a:bodyPr>
            <a:normAutofit/>
          </a:bodyPr>
          <a:lstStyle/>
          <a:p>
            <a:r>
              <a:rPr lang="en-US" b="1" dirty="0"/>
              <a:t> </a:t>
            </a:r>
            <a:r>
              <a:rPr lang="el-GR" b="1" dirty="0"/>
              <a:t>Πληροφορική</a:t>
            </a:r>
            <a:r>
              <a:rPr lang="en-US" b="1" dirty="0"/>
              <a:t>@CERN</a:t>
            </a:r>
          </a:p>
        </p:txBody>
      </p:sp>
      <p:pic>
        <p:nvPicPr>
          <p:cNvPr id="27" name="Picture 26" descr="Magnifying glass showing decling performance">
            <a:extLst>
              <a:ext uri="{FF2B5EF4-FFF2-40B4-BE49-F238E27FC236}">
                <a16:creationId xmlns:a16="http://schemas.microsoft.com/office/drawing/2014/main" id="{F07773F7-1781-457E-9B13-5F1A6B8190A5}"/>
              </a:ext>
            </a:extLst>
          </p:cNvPr>
          <p:cNvPicPr>
            <a:picLocks noChangeAspect="1"/>
          </p:cNvPicPr>
          <p:nvPr/>
        </p:nvPicPr>
        <p:blipFill>
          <a:blip r:embed="rId3"/>
          <a:srcRect l="17884" r="48448"/>
          <a:stretch/>
        </p:blipFill>
        <p:spPr>
          <a:xfrm>
            <a:off x="20" y="10"/>
            <a:ext cx="2594352" cy="5143490"/>
          </a:xfrm>
          <a:custGeom>
            <a:avLst/>
            <a:gdLst/>
            <a:ahLst/>
            <a:cxnLst/>
            <a:rect l="l" t="t" r="r" b="b"/>
            <a:pathLst>
              <a:path w="3458633" h="6858000">
                <a:moveTo>
                  <a:pt x="0" y="0"/>
                </a:moveTo>
                <a:lnTo>
                  <a:pt x="3174999" y="0"/>
                </a:lnTo>
                <a:lnTo>
                  <a:pt x="2294466" y="5223932"/>
                </a:lnTo>
                <a:lnTo>
                  <a:pt x="3458633" y="6853767"/>
                </a:lnTo>
                <a:lnTo>
                  <a:pt x="0" y="6858000"/>
                </a:lnTo>
                <a:lnTo>
                  <a:pt x="0" y="0"/>
                </a:lnTo>
                <a:close/>
              </a:path>
            </a:pathLst>
          </a:custGeom>
          <a:ln w="38100">
            <a:noFill/>
          </a:ln>
          <a:effectLst/>
        </p:spPr>
      </p:pic>
      <p:sp>
        <p:nvSpPr>
          <p:cNvPr id="3" name="Content Placeholder 2"/>
          <p:cNvSpPr>
            <a:spLocks noGrp="1"/>
          </p:cNvSpPr>
          <p:nvPr>
            <p:ph idx="1"/>
          </p:nvPr>
        </p:nvSpPr>
        <p:spPr>
          <a:xfrm>
            <a:off x="2882900" y="1536699"/>
            <a:ext cx="5744367" cy="2806701"/>
          </a:xfrm>
        </p:spPr>
        <p:txBody>
          <a:bodyPr>
            <a:normAutofit/>
          </a:bodyPr>
          <a:lstStyle/>
          <a:p>
            <a:pPr marL="571500" lvl="1" indent="-171450" defTabSz="914400" eaLnBrk="0" fontAlgn="base" hangingPunct="0">
              <a:lnSpc>
                <a:spcPct val="90000"/>
              </a:lnSpc>
              <a:spcBef>
                <a:spcPct val="0"/>
              </a:spcBef>
              <a:spcAft>
                <a:spcPct val="0"/>
              </a:spcAft>
            </a:pPr>
            <a:r>
              <a:rPr kumimoji="0" lang="en-US"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To </a:t>
            </a:r>
            <a:r>
              <a:rPr kumimoji="0" lang="el-GR"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CERN είναι ένα από τα πιο απαιτητικά περιβάλλοντα πληροφορικής στον ερευνητικό κόσμο.</a:t>
            </a:r>
            <a:endParaRPr kumimoji="0" lang="en-US"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a:p>
            <a:pPr marL="400050" lvl="1" indent="0" defTabSz="914400" eaLnBrk="0" fontAlgn="base" hangingPunct="0">
              <a:lnSpc>
                <a:spcPct val="90000"/>
              </a:lnSpc>
              <a:spcBef>
                <a:spcPct val="0"/>
              </a:spcBef>
              <a:spcAft>
                <a:spcPct val="0"/>
              </a:spcAft>
              <a:buNone/>
            </a:pPr>
            <a:endParaRPr kumimoji="0" lang="en-US" altLang="en-US" sz="1300" b="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a:p>
            <a:pPr marL="571500" lvl="1" indent="-171450" defTabSz="914400" eaLnBrk="0" fontAlgn="base" hangingPunct="0">
              <a:lnSpc>
                <a:spcPct val="90000"/>
              </a:lnSpc>
              <a:spcBef>
                <a:spcPct val="0"/>
              </a:spcBef>
              <a:spcAft>
                <a:spcPct val="0"/>
              </a:spcAft>
            </a:pPr>
            <a:r>
              <a:rPr kumimoji="0" lang="el-GR"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Η τεράστια ποσότητα δεδομένων που παράγεται από το LHC (μέχρι και petabyte ανά δευτερόλεπτο).</a:t>
            </a:r>
            <a:endParaRPr kumimoji="0" lang="en-US"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a:p>
            <a:pPr marL="400050" lvl="1" indent="0" defTabSz="914400" eaLnBrk="0" fontAlgn="base" hangingPunct="0">
              <a:lnSpc>
                <a:spcPct val="90000"/>
              </a:lnSpc>
              <a:spcBef>
                <a:spcPct val="0"/>
              </a:spcBef>
              <a:spcAft>
                <a:spcPct val="0"/>
              </a:spcAft>
              <a:buNone/>
            </a:pPr>
            <a:endParaRPr lang="en-GB" altLang="en-US" sz="1200" dirty="0">
              <a:latin typeface="Calibri" panose="020F0502020204030204" pitchFamily="34" charset="0"/>
              <a:ea typeface="Calibri" panose="020F0502020204030204" pitchFamily="34" charset="0"/>
              <a:cs typeface="Calibri" panose="020F0502020204030204" pitchFamily="34" charset="0"/>
            </a:endParaRPr>
          </a:p>
          <a:p>
            <a:pPr marL="571500" lvl="1" indent="-171450" defTabSz="914400" eaLnBrk="0" fontAlgn="base" hangingPunct="0">
              <a:lnSpc>
                <a:spcPct val="90000"/>
              </a:lnSpc>
              <a:spcBef>
                <a:spcPct val="0"/>
              </a:spcBef>
              <a:spcAft>
                <a:spcPct val="0"/>
              </a:spcAft>
            </a:pPr>
            <a:r>
              <a:rPr kumimoji="0" lang="el-GR"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Πώς η πληροφορική επιτρέπει την αποθήκευση, επεξεργασία, ανάλυση και προσομοίωση αυτών των δεδομένων.</a:t>
            </a:r>
            <a:endParaRPr lang="en-GB" sz="1500" b="1" dirty="0"/>
          </a:p>
        </p:txBody>
      </p:sp>
    </p:spTree>
    <p:extLst>
      <p:ext uri="{BB962C8B-B14F-4D97-AF65-F5344CB8AC3E}">
        <p14:creationId xmlns:p14="http://schemas.microsoft.com/office/powerpoint/2010/main" val="9752251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62" name="Rectangle 61">
            <a:extLst>
              <a:ext uri="{FF2B5EF4-FFF2-40B4-BE49-F238E27FC236}">
                <a16:creationId xmlns:a16="http://schemas.microsoft.com/office/drawing/2014/main" id="{6AD30037-67ED-4367-9BE0-45787510BF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A digital globe">
            <a:extLst>
              <a:ext uri="{FF2B5EF4-FFF2-40B4-BE49-F238E27FC236}">
                <a16:creationId xmlns:a16="http://schemas.microsoft.com/office/drawing/2014/main" id="{8FCB5BDE-BF7F-F2DA-67FE-B8A9352E8072}"/>
              </a:ext>
            </a:extLst>
          </p:cNvPr>
          <p:cNvPicPr>
            <a:picLocks noChangeAspect="1"/>
          </p:cNvPicPr>
          <p:nvPr/>
        </p:nvPicPr>
        <p:blipFill>
          <a:blip r:embed="rId4"/>
          <a:srcRect l="17687" r="38850"/>
          <a:stretch/>
        </p:blipFill>
        <p:spPr>
          <a:xfrm>
            <a:off x="5169693" y="10"/>
            <a:ext cx="3974307" cy="51434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grpSp>
        <p:nvGrpSpPr>
          <p:cNvPr id="76" name="Group 75">
            <a:extLst>
              <a:ext uri="{FF2B5EF4-FFF2-40B4-BE49-F238E27FC236}">
                <a16:creationId xmlns:a16="http://schemas.microsoft.com/office/drawing/2014/main" id="{50841A4E-5BC1-44B4-83CF-D524E8AEAD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74570" y="0"/>
            <a:ext cx="1827609" cy="5143500"/>
            <a:chOff x="1320800" y="0"/>
            <a:chExt cx="2436813" cy="6858001"/>
          </a:xfrm>
        </p:grpSpPr>
        <p:sp>
          <p:nvSpPr>
            <p:cNvPr id="77" name="Freeform 6">
              <a:extLst>
                <a:ext uri="{FF2B5EF4-FFF2-40B4-BE49-F238E27FC236}">
                  <a16:creationId xmlns:a16="http://schemas.microsoft.com/office/drawing/2014/main" id="{BF371BCC-8954-44E2-8C4F-29DC188727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78" name="Freeform 7">
              <a:extLst>
                <a:ext uri="{FF2B5EF4-FFF2-40B4-BE49-F238E27FC236}">
                  <a16:creationId xmlns:a16="http://schemas.microsoft.com/office/drawing/2014/main" id="{CD3505BE-B420-41C5-BE34-3E7652D37A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79" name="Freeform 8">
              <a:extLst>
                <a:ext uri="{FF2B5EF4-FFF2-40B4-BE49-F238E27FC236}">
                  <a16:creationId xmlns:a16="http://schemas.microsoft.com/office/drawing/2014/main" id="{4B68A05B-A78B-4D59-8CF9-1900731A2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80" name="Freeform 9">
              <a:extLst>
                <a:ext uri="{FF2B5EF4-FFF2-40B4-BE49-F238E27FC236}">
                  <a16:creationId xmlns:a16="http://schemas.microsoft.com/office/drawing/2014/main" id="{84D57A01-C112-4FF2-B5ED-0B762AAD9C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69" name="Freeform 10">
              <a:extLst>
                <a:ext uri="{FF2B5EF4-FFF2-40B4-BE49-F238E27FC236}">
                  <a16:creationId xmlns:a16="http://schemas.microsoft.com/office/drawing/2014/main" id="{6CCCCDF1-5D4F-4CA1-8400-DFBB96BB01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70" name="Freeform 11">
              <a:extLst>
                <a:ext uri="{FF2B5EF4-FFF2-40B4-BE49-F238E27FC236}">
                  <a16:creationId xmlns:a16="http://schemas.microsoft.com/office/drawing/2014/main" id="{20A090B2-5344-43CD-BC70-A6D44F15E8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sp>
        <p:nvSpPr>
          <p:cNvPr id="3" name="Content Placeholder 2"/>
          <p:cNvSpPr>
            <a:spLocks noGrp="1"/>
          </p:cNvSpPr>
          <p:nvPr>
            <p:ph idx="1"/>
          </p:nvPr>
        </p:nvSpPr>
        <p:spPr>
          <a:xfrm>
            <a:off x="545124" y="1570523"/>
            <a:ext cx="3907984" cy="2343151"/>
          </a:xfrm>
        </p:spPr>
        <p:txBody>
          <a:bodyPr>
            <a:noAutofit/>
          </a:bodyPr>
          <a:lstStyle/>
          <a:p>
            <a:pPr marL="0" indent="0" algn="ctr">
              <a:lnSpc>
                <a:spcPct val="90000"/>
              </a:lnSpc>
              <a:buNone/>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r>
              <a:rPr lang="el-GR" sz="1600" b="1" dirty="0">
                <a:latin typeface="Calibri" panose="020F0502020204030204" pitchFamily="34" charset="0"/>
                <a:ea typeface="Calibri" panose="020F0502020204030204" pitchFamily="34" charset="0"/>
                <a:cs typeface="Calibri" panose="020F0502020204030204" pitchFamily="34" charset="0"/>
              </a:rPr>
              <a:t>Δίκτυ</a:t>
            </a:r>
            <a:r>
              <a:rPr lang="en-US" sz="1600" b="1" dirty="0">
                <a:latin typeface="Calibri" panose="020F0502020204030204" pitchFamily="34" charset="0"/>
                <a:ea typeface="Calibri" panose="020F0502020204030204" pitchFamily="34" charset="0"/>
                <a:cs typeface="Calibri" panose="020F0502020204030204" pitchFamily="34" charset="0"/>
              </a:rPr>
              <a:t>o</a:t>
            </a:r>
            <a:r>
              <a:rPr lang="el-GR" sz="1600" b="1" dirty="0">
                <a:latin typeface="Calibri" panose="020F0502020204030204" pitchFamily="34" charset="0"/>
                <a:ea typeface="Calibri" panose="020F0502020204030204" pitchFamily="34" charset="0"/>
                <a:cs typeface="Calibri" panose="020F0502020204030204" pitchFamily="34" charset="0"/>
              </a:rPr>
              <a:t> (</a:t>
            </a:r>
            <a:r>
              <a:rPr lang="en-US" sz="1600" b="1" dirty="0">
                <a:latin typeface="Calibri" panose="020F0502020204030204" pitchFamily="34" charset="0"/>
                <a:ea typeface="Calibri" panose="020F0502020204030204" pitchFamily="34" charset="0"/>
                <a:cs typeface="Calibri" panose="020F0502020204030204" pitchFamily="34" charset="0"/>
              </a:rPr>
              <a:t>Network</a:t>
            </a:r>
            <a:r>
              <a:rPr lang="el-GR" sz="1600" b="1" dirty="0">
                <a:latin typeface="Calibri" panose="020F0502020204030204" pitchFamily="34" charset="0"/>
                <a:ea typeface="Calibri" panose="020F0502020204030204" pitchFamily="34" charset="0"/>
                <a:cs typeface="Calibri" panose="020F0502020204030204" pitchFamily="34" charset="0"/>
              </a:rPr>
              <a:t>)</a:t>
            </a:r>
            <a:endParaRPr lang="en-GB" sz="1600" b="1" dirty="0">
              <a:latin typeface="Calibri" panose="020F0502020204030204" pitchFamily="34" charset="0"/>
              <a:ea typeface="Calibri" panose="020F0502020204030204" pitchFamily="34" charset="0"/>
              <a:cs typeface="Calibri" panose="020F0502020204030204" pitchFamily="34" charset="0"/>
            </a:endParaRPr>
          </a:p>
          <a:p>
            <a:pPr>
              <a:lnSpc>
                <a:spcPct val="90000"/>
              </a:lnSpc>
            </a:pPr>
            <a:r>
              <a:rPr lang="el-GR" sz="1200" b="1" dirty="0">
                <a:latin typeface="Calibri" panose="020F0502020204030204" pitchFamily="34" charset="0"/>
                <a:ea typeface="Calibri" panose="020F0502020204030204" pitchFamily="34" charset="0"/>
                <a:cs typeface="Calibri" panose="020F0502020204030204" pitchFamily="34" charset="0"/>
              </a:rPr>
              <a:t>Παγκόσμια Δικτύωση</a:t>
            </a:r>
            <a:r>
              <a:rPr lang="en-GB" sz="1200" b="1" dirty="0">
                <a:latin typeface="Calibri" panose="020F0502020204030204" pitchFamily="34" charset="0"/>
                <a:ea typeface="Calibri" panose="020F0502020204030204" pitchFamily="34" charset="0"/>
                <a:cs typeface="Calibri" panose="020F0502020204030204" pitchFamily="34" charset="0"/>
              </a:rPr>
              <a:t>:</a:t>
            </a:r>
            <a:r>
              <a:rPr lang="el-GR" sz="1200" b="1" dirty="0">
                <a:latin typeface="Calibri" panose="020F0502020204030204" pitchFamily="34" charset="0"/>
                <a:ea typeface="Calibri" panose="020F0502020204030204" pitchFamily="34" charset="0"/>
                <a:cs typeface="Calibri" panose="020F0502020204030204" pitchFamily="34" charset="0"/>
              </a:rPr>
              <a:t> </a:t>
            </a:r>
            <a:r>
              <a:rPr lang="el-GR" sz="1200" dirty="0">
                <a:latin typeface="Calibri" panose="020F0502020204030204" pitchFamily="34" charset="0"/>
                <a:ea typeface="Calibri" panose="020F0502020204030204" pitchFamily="34" charset="0"/>
                <a:cs typeface="Calibri" panose="020F0502020204030204" pitchFamily="34" charset="0"/>
              </a:rPr>
              <a:t>Διατήρηση μιας ισχυρής, υψηλής ταχύτητας δικτυακής υποδομής που συνδέει το CERN με ερευνητικά ιδρύματα παγκοσμίως, υποστηρίζοντας τη συνεργασία σε παγκόσμιο επίπεδο. </a:t>
            </a:r>
          </a:p>
          <a:p>
            <a:pPr>
              <a:lnSpc>
                <a:spcPct val="90000"/>
              </a:lnSpc>
            </a:pPr>
            <a:r>
              <a:rPr lang="el-GR" sz="1200" b="1" dirty="0">
                <a:latin typeface="Calibri" panose="020F0502020204030204" pitchFamily="34" charset="0"/>
                <a:ea typeface="Calibri" panose="020F0502020204030204" pitchFamily="34" charset="0"/>
                <a:cs typeface="Calibri" panose="020F0502020204030204" pitchFamily="34" charset="0"/>
              </a:rPr>
              <a:t>Υψηλή Ταχύτητα Συνδεσιμότητας</a:t>
            </a:r>
          </a:p>
          <a:p>
            <a:pPr>
              <a:lnSpc>
                <a:spcPct val="90000"/>
              </a:lnSpc>
            </a:pPr>
            <a:r>
              <a:rPr lang="el-GR" sz="1200" b="1" dirty="0"/>
              <a:t>Προετοιμασία για Μελλοντικά Πειράματα</a:t>
            </a:r>
            <a:r>
              <a:rPr lang="en-GB" sz="1200" b="1" dirty="0">
                <a:latin typeface="Calibri" panose="020F0502020204030204" pitchFamily="34" charset="0"/>
                <a:ea typeface="Calibri" panose="020F0502020204030204" pitchFamily="34" charset="0"/>
                <a:cs typeface="Calibri" panose="020F0502020204030204" pitchFamily="34" charset="0"/>
              </a:rPr>
              <a:t>: </a:t>
            </a:r>
          </a:p>
          <a:p>
            <a:pPr lvl="2">
              <a:buFont typeface="Arial" panose="020B0604020202020204" pitchFamily="34" charset="0"/>
              <a:buChar char="•"/>
            </a:pPr>
            <a:r>
              <a:rPr lang="el-GR" sz="1200" dirty="0">
                <a:latin typeface="Calibri" panose="020F0502020204030204" pitchFamily="34" charset="0"/>
                <a:ea typeface="Calibri" panose="020F0502020204030204" pitchFamily="34" charset="0"/>
                <a:cs typeface="Calibri" panose="020F0502020204030204" pitchFamily="34" charset="0"/>
              </a:rPr>
              <a:t>Το CERN σχεδιάζει μελλοντικά πειράματα και αναβαθμίσεις του LHC. </a:t>
            </a:r>
          </a:p>
          <a:p>
            <a:pPr lvl="2">
              <a:buFont typeface="Arial" panose="020B0604020202020204" pitchFamily="34" charset="0"/>
              <a:buChar char="•"/>
            </a:pPr>
            <a:r>
              <a:rPr lang="el-GR" sz="1200" dirty="0">
                <a:latin typeface="Calibri" panose="020F0502020204030204" pitchFamily="34" charset="0"/>
                <a:ea typeface="Calibri" panose="020F0502020204030204" pitchFamily="34" charset="0"/>
                <a:cs typeface="Calibri" panose="020F0502020204030204" pitchFamily="34" charset="0"/>
              </a:rPr>
              <a:t>Το</a:t>
            </a:r>
            <a:r>
              <a:rPr lang="en-GB" sz="1200" dirty="0">
                <a:latin typeface="Calibri" panose="020F0502020204030204" pitchFamily="34" charset="0"/>
                <a:ea typeface="Calibri" panose="020F0502020204030204" pitchFamily="34" charset="0"/>
                <a:cs typeface="Calibri" panose="020F0502020204030204" pitchFamily="34" charset="0"/>
              </a:rPr>
              <a:t> </a:t>
            </a:r>
            <a:r>
              <a:rPr lang="el-GR" sz="1200" dirty="0">
                <a:latin typeface="Calibri" panose="020F0502020204030204" pitchFamily="34" charset="0"/>
                <a:ea typeface="Calibri" panose="020F0502020204030204" pitchFamily="34" charset="0"/>
                <a:cs typeface="Calibri" panose="020F0502020204030204" pitchFamily="34" charset="0"/>
              </a:rPr>
              <a:t>τμήμα</a:t>
            </a:r>
            <a:r>
              <a:rPr lang="en-GB" sz="1200" dirty="0">
                <a:latin typeface="Calibri" panose="020F0502020204030204" pitchFamily="34" charset="0"/>
                <a:ea typeface="Calibri" panose="020F0502020204030204" pitchFamily="34" charset="0"/>
                <a:cs typeface="Calibri" panose="020F0502020204030204" pitchFamily="34" charset="0"/>
              </a:rPr>
              <a:t> </a:t>
            </a:r>
            <a:r>
              <a:rPr lang="el-GR" sz="1200" dirty="0">
                <a:latin typeface="Calibri" panose="020F0502020204030204" pitchFamily="34" charset="0"/>
                <a:ea typeface="Calibri" panose="020F0502020204030204" pitchFamily="34" charset="0"/>
                <a:cs typeface="Calibri" panose="020F0502020204030204" pitchFamily="34" charset="0"/>
              </a:rPr>
              <a:t>ΙΤ εργάζεται για την κλιμάκωση της δικτυακής υποδομής για να καλύψει τις αυξημένες απαιτήσεις. </a:t>
            </a:r>
          </a:p>
          <a:p>
            <a:pPr lvl="2">
              <a:buFont typeface="Arial" panose="020B0604020202020204" pitchFamily="34" charset="0"/>
              <a:buChar char="•"/>
            </a:pPr>
            <a:r>
              <a:rPr lang="el-GR" sz="1200" dirty="0">
                <a:latin typeface="Calibri" panose="020F0502020204030204" pitchFamily="34" charset="0"/>
                <a:ea typeface="Calibri" panose="020F0502020204030204" pitchFamily="34" charset="0"/>
                <a:cs typeface="Calibri" panose="020F0502020204030204" pitchFamily="34" charset="0"/>
              </a:rPr>
              <a:t>Επέκταση του εύρους ζώνης για την επεξεργασία μεγαλύτερων όγκων δεδομένων. </a:t>
            </a:r>
          </a:p>
          <a:p>
            <a:pPr lvl="2">
              <a:buFont typeface="Arial" panose="020B0604020202020204" pitchFamily="34" charset="0"/>
              <a:buChar char="•"/>
            </a:pPr>
            <a:r>
              <a:rPr lang="el-GR" sz="1200" dirty="0">
                <a:latin typeface="Calibri" panose="020F0502020204030204" pitchFamily="34" charset="0"/>
                <a:ea typeface="Calibri" panose="020F0502020204030204" pitchFamily="34" charset="0"/>
                <a:cs typeface="Calibri" panose="020F0502020204030204" pitchFamily="34" charset="0"/>
              </a:rPr>
              <a:t>Ενίσχυση της εφεδρείας για την εξασφάλιση της αξιοπιστίας του δικτύου. </a:t>
            </a:r>
          </a:p>
          <a:p>
            <a:pPr lvl="2">
              <a:buFont typeface="Arial" panose="020B0604020202020204" pitchFamily="34" charset="0"/>
              <a:buChar char="•"/>
            </a:pPr>
            <a:r>
              <a:rPr lang="el-GR" sz="1200" dirty="0">
                <a:latin typeface="Calibri" panose="020F0502020204030204" pitchFamily="34" charset="0"/>
                <a:ea typeface="Calibri" panose="020F0502020204030204" pitchFamily="34" charset="0"/>
                <a:cs typeface="Calibri" panose="020F0502020204030204" pitchFamily="34" charset="0"/>
              </a:rPr>
              <a:t>Υιοθέτηση νέων τεχνολογιών.</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2">
              <a:lnSpc>
                <a:spcPct val="90000"/>
              </a:lnSpc>
            </a:pPr>
            <a:endParaRPr lang="en-US" altLang="en-US" sz="65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endParaRPr lang="en-US" altLang="en-US" sz="8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endParaRPr kumimoji="0" lang="en-US" altLang="en-US" sz="8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endParaRPr lang="en-GB" sz="750" b="1" dirty="0">
              <a:latin typeface="Calibri" panose="020F0502020204030204" pitchFamily="34" charset="0"/>
              <a:ea typeface="Calibri" panose="020F0502020204030204" pitchFamily="34" charset="0"/>
              <a:cs typeface="Calibri" panose="020F0502020204030204" pitchFamily="34" charset="0"/>
            </a:endParaRPr>
          </a:p>
          <a:p>
            <a:pPr>
              <a:lnSpc>
                <a:spcPct val="90000"/>
              </a:lnSpc>
            </a:pPr>
            <a:endParaRPr lang="en-GB" sz="12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522688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Graph on document with pen">
            <a:extLst>
              <a:ext uri="{FF2B5EF4-FFF2-40B4-BE49-F238E27FC236}">
                <a16:creationId xmlns:a16="http://schemas.microsoft.com/office/drawing/2014/main" id="{5BB0AD4C-665D-70AB-6A37-70E5618D7424}"/>
              </a:ext>
            </a:extLst>
          </p:cNvPr>
          <p:cNvPicPr>
            <a:picLocks noChangeAspect="1"/>
          </p:cNvPicPr>
          <p:nvPr/>
        </p:nvPicPr>
        <p:blipFill>
          <a:blip r:embed="rId2"/>
          <a:srcRect l="31072" r="17351"/>
          <a:stretch/>
        </p:blipFill>
        <p:spPr>
          <a:xfrm>
            <a:off x="5169693" y="10"/>
            <a:ext cx="3974307" cy="51434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sp>
        <p:nvSpPr>
          <p:cNvPr id="3" name="Content Placeholder 2"/>
          <p:cNvSpPr>
            <a:spLocks noGrp="1"/>
          </p:cNvSpPr>
          <p:nvPr>
            <p:ph idx="1"/>
          </p:nvPr>
        </p:nvSpPr>
        <p:spPr>
          <a:xfrm>
            <a:off x="922217" y="1244111"/>
            <a:ext cx="3945510" cy="2343151"/>
          </a:xfrm>
        </p:spPr>
        <p:txBody>
          <a:bodyPr>
            <a:noAutofit/>
          </a:bodyPr>
          <a:lstStyle/>
          <a:p>
            <a:pPr marL="0" indent="0" algn="ctr">
              <a:lnSpc>
                <a:spcPct val="90000"/>
              </a:lnSpc>
              <a:buNone/>
            </a:pPr>
            <a:r>
              <a:rPr lang="el-GR" sz="1400" b="1" dirty="0">
                <a:latin typeface="Calibri" panose="020F0502020204030204" pitchFamily="34" charset="0"/>
                <a:ea typeface="Calibri" panose="020F0502020204030204" pitchFamily="34" charset="0"/>
                <a:cs typeface="Calibri" panose="020F0502020204030204" pitchFamily="34" charset="0"/>
              </a:rPr>
              <a:t>Κύρια Συστατικά του </a:t>
            </a:r>
            <a:r>
              <a:rPr lang="en-GB" sz="1400" b="1" dirty="0">
                <a:latin typeface="Calibri" panose="020F0502020204030204" pitchFamily="34" charset="0"/>
                <a:ea typeface="Calibri" panose="020F0502020204030204" pitchFamily="34" charset="0"/>
                <a:cs typeface="Calibri" panose="020F0502020204030204" pitchFamily="34" charset="0"/>
              </a:rPr>
              <a:t>Computing @CERN</a:t>
            </a:r>
          </a:p>
          <a:p>
            <a:pPr marL="0" indent="0">
              <a:lnSpc>
                <a:spcPct val="90000"/>
              </a:lnSpc>
              <a:buNone/>
            </a:pPr>
            <a:endParaRPr lang="en-GB" sz="1050" b="1"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Data Centers</a:t>
            </a:r>
            <a:r>
              <a:rPr lang="el-GR" altLang="en-US" sz="1200" dirty="0">
                <a:latin typeface="Calibri" panose="020F0502020204030204" pitchFamily="34" charset="0"/>
                <a:ea typeface="Calibri" panose="020F0502020204030204" pitchFamily="34" charset="0"/>
                <a:cs typeface="Calibri" panose="020F0502020204030204" pitchFamily="34" charset="0"/>
              </a:rPr>
              <a:t> (Κέντρα Δεδομένων)</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CERN </a:t>
            </a:r>
            <a:r>
              <a:rPr lang="en-US" altLang="en-US" sz="1200" dirty="0" err="1">
                <a:latin typeface="Calibri" panose="020F0502020204030204" pitchFamily="34" charset="0"/>
                <a:ea typeface="Calibri" panose="020F0502020204030204" pitchFamily="34" charset="0"/>
                <a:cs typeface="Calibri" panose="020F0502020204030204" pitchFamily="34" charset="0"/>
              </a:rPr>
              <a:t>Ope</a:t>
            </a:r>
            <a:r>
              <a:rPr kumimoji="0" lang="en-US" altLang="en-US"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nstack</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Private Cloud</a:t>
            </a: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High Performance Computing (HPC) </a:t>
            </a:r>
            <a:r>
              <a:rPr lang="el-GR" altLang="en-US" sz="1200" dirty="0">
                <a:latin typeface="Calibri" panose="020F0502020204030204" pitchFamily="34" charset="0"/>
                <a:ea typeface="Calibri" panose="020F0502020204030204" pitchFamily="34" charset="0"/>
                <a:cs typeface="Calibri" panose="020F0502020204030204" pitchFamily="34" charset="0"/>
              </a:rPr>
              <a:t>Υποδομή</a:t>
            </a: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Worldwide LHC Computing Grid (WLCG)</a:t>
            </a:r>
          </a:p>
          <a:p>
            <a:pPr lvl="1">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Διαχείριση και Αποθήκευση Δεδομένων</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Δίκτυο</a:t>
            </a: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Λογισμικό και Ενδιάμεσο Λογισμικό</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endParaRPr lang="en-GB" sz="105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099454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37829" y="514350"/>
            <a:ext cx="4789439" cy="3829050"/>
          </a:xfrm>
        </p:spPr>
        <p:txBody>
          <a:bodyPr>
            <a:normAutofit/>
          </a:bodyPr>
          <a:lstStyle/>
          <a:p>
            <a:pPr marL="0" indent="0" algn="ctr">
              <a:buNone/>
            </a:pPr>
            <a:r>
              <a:rPr lang="el-GR" sz="1600" b="1" dirty="0">
                <a:latin typeface="Calibri" panose="020F0502020204030204" pitchFamily="34" charset="0"/>
                <a:ea typeface="Calibri" panose="020F0502020204030204" pitchFamily="34" charset="0"/>
                <a:cs typeface="Calibri" panose="020F0502020204030204" pitchFamily="34" charset="0"/>
              </a:rPr>
              <a:t>Λογισμικό και </a:t>
            </a:r>
            <a:r>
              <a:rPr lang="en-US" sz="1600" b="1" dirty="0">
                <a:latin typeface="Calibri" panose="020F0502020204030204" pitchFamily="34" charset="0"/>
                <a:ea typeface="Calibri" panose="020F0502020204030204" pitchFamily="34" charset="0"/>
                <a:cs typeface="Calibri" panose="020F0502020204030204" pitchFamily="34" charset="0"/>
              </a:rPr>
              <a:t>E</a:t>
            </a:r>
            <a:r>
              <a:rPr lang="el-GR" sz="1600" b="1" dirty="0">
                <a:latin typeface="Calibri" panose="020F0502020204030204" pitchFamily="34" charset="0"/>
                <a:ea typeface="Calibri" panose="020F0502020204030204" pitchFamily="34" charset="0"/>
                <a:cs typeface="Calibri" panose="020F0502020204030204" pitchFamily="34" charset="0"/>
              </a:rPr>
              <a:t>νδιάμεσο Λογισμικό</a:t>
            </a:r>
          </a:p>
          <a:p>
            <a:pPr marL="0" indent="0" algn="ctr">
              <a:buNone/>
            </a:pPr>
            <a:r>
              <a:rPr lang="el-GR" sz="1600" b="1" dirty="0">
                <a:latin typeface="Calibri" panose="020F0502020204030204" pitchFamily="34" charset="0"/>
                <a:ea typeface="Calibri" panose="020F0502020204030204" pitchFamily="34" charset="0"/>
                <a:cs typeface="Calibri" panose="020F0502020204030204" pitchFamily="34" charset="0"/>
              </a:rPr>
              <a:t>(</a:t>
            </a:r>
            <a:r>
              <a:rPr lang="en-US" sz="1600" b="1" dirty="0">
                <a:latin typeface="Calibri" panose="020F0502020204030204" pitchFamily="34" charset="0"/>
                <a:ea typeface="Calibri" panose="020F0502020204030204" pitchFamily="34" charset="0"/>
                <a:cs typeface="Calibri" panose="020F0502020204030204" pitchFamily="34" charset="0"/>
              </a:rPr>
              <a:t>Software and Middleware</a:t>
            </a:r>
            <a:r>
              <a:rPr lang="el-GR" sz="1600" b="1" dirty="0">
                <a:latin typeface="Calibri" panose="020F0502020204030204" pitchFamily="34" charset="0"/>
                <a:ea typeface="Calibri" panose="020F0502020204030204" pitchFamily="34" charset="0"/>
                <a:cs typeface="Calibri" panose="020F0502020204030204" pitchFamily="34" charset="0"/>
              </a:rPr>
              <a:t>)</a:t>
            </a:r>
          </a:p>
          <a:p>
            <a:pPr>
              <a:lnSpc>
                <a:spcPct val="90000"/>
              </a:lnSpc>
            </a:pPr>
            <a:r>
              <a:rPr lang="el-GR" sz="1200" b="1" dirty="0">
                <a:latin typeface="Calibri" panose="020F0502020204030204" pitchFamily="34" charset="0"/>
                <a:ea typeface="Calibri" panose="020F0502020204030204" pitchFamily="34" charset="0"/>
                <a:cs typeface="Calibri" panose="020F0502020204030204" pitchFamily="34" charset="0"/>
              </a:rPr>
              <a:t>Ανάπτυξη Λογισμικού</a:t>
            </a:r>
            <a:r>
              <a:rPr lang="en-GB" sz="1200" b="1" dirty="0">
                <a:latin typeface="Calibri" panose="020F0502020204030204" pitchFamily="34" charset="0"/>
                <a:ea typeface="Calibri" panose="020F0502020204030204" pitchFamily="34" charset="0"/>
                <a:cs typeface="Calibri" panose="020F0502020204030204" pitchFamily="34" charset="0"/>
              </a:rPr>
              <a:t>:</a:t>
            </a:r>
          </a:p>
          <a:p>
            <a:pPr lvl="1">
              <a:lnSpc>
                <a:spcPct val="90000"/>
              </a:lnSpc>
            </a:pPr>
            <a:r>
              <a:rPr lang="el-GR" sz="1200" dirty="0">
                <a:latin typeface="Calibri" panose="020F0502020204030204" pitchFamily="34" charset="0"/>
                <a:ea typeface="Calibri" panose="020F0502020204030204" pitchFamily="34" charset="0"/>
                <a:cs typeface="Calibri" panose="020F0502020204030204" pitchFamily="34" charset="0"/>
              </a:rPr>
              <a:t>Ανάπτυξη και συντήρηση προσαρμοσμένων λύσεων λογισμικού προσαρμοσμένων στις ανάγκες του CERN</a:t>
            </a:r>
            <a:r>
              <a:rPr lang="en-GB" sz="1200" dirty="0">
                <a:latin typeface="Calibri" panose="020F0502020204030204" pitchFamily="34" charset="0"/>
                <a:ea typeface="Calibri" panose="020F0502020204030204" pitchFamily="34" charset="0"/>
                <a:cs typeface="Calibri" panose="020F0502020204030204" pitchFamily="34" charset="0"/>
              </a:rPr>
              <a:t>.</a:t>
            </a:r>
          </a:p>
          <a:p>
            <a:pPr lvl="1">
              <a:lnSpc>
                <a:spcPct val="90000"/>
              </a:lnSpc>
            </a:pPr>
            <a:r>
              <a:rPr lang="el-GR" sz="1200" dirty="0">
                <a:latin typeface="Calibri" panose="020F0502020204030204" pitchFamily="34" charset="0"/>
                <a:ea typeface="Calibri" panose="020F0502020204030204" pitchFamily="34" charset="0"/>
                <a:cs typeface="Calibri" panose="020F0502020204030204" pitchFamily="34" charset="0"/>
              </a:rPr>
              <a:t>Παραδείγματα</a:t>
            </a:r>
            <a:r>
              <a:rPr lang="en-GB" sz="1200" dirty="0">
                <a:latin typeface="Calibri" panose="020F0502020204030204" pitchFamily="34" charset="0"/>
                <a:ea typeface="Calibri" panose="020F0502020204030204" pitchFamily="34" charset="0"/>
                <a:cs typeface="Calibri" panose="020F0502020204030204" pitchFamily="34" charset="0"/>
              </a:rPr>
              <a:t>:</a:t>
            </a:r>
          </a:p>
          <a:p>
            <a:pPr lvl="2">
              <a:lnSpc>
                <a:spcPct val="90000"/>
              </a:lnSpc>
            </a:pPr>
            <a:r>
              <a:rPr lang="en-GB" sz="1200" dirty="0">
                <a:latin typeface="Calibri" panose="020F0502020204030204" pitchFamily="34" charset="0"/>
                <a:ea typeface="Calibri" panose="020F0502020204030204" pitchFamily="34" charset="0"/>
                <a:cs typeface="Calibri" panose="020F0502020204030204" pitchFamily="34" charset="0"/>
              </a:rPr>
              <a:t>ROOT: </a:t>
            </a:r>
            <a:r>
              <a:rPr lang="el-GR" sz="1200" dirty="0">
                <a:latin typeface="Calibri" panose="020F0502020204030204" pitchFamily="34" charset="0"/>
                <a:ea typeface="Calibri" panose="020F0502020204030204" pitchFamily="34" charset="0"/>
                <a:cs typeface="Calibri" panose="020F0502020204030204" pitchFamily="34" charset="0"/>
              </a:rPr>
              <a:t>Ένα προσαρμοσμένο </a:t>
            </a:r>
            <a:r>
              <a:rPr lang="en-GB" sz="1200" dirty="0">
                <a:latin typeface="Calibri" panose="020F0502020204030204" pitchFamily="34" charset="0"/>
                <a:ea typeface="Calibri" panose="020F0502020204030204" pitchFamily="34" charset="0"/>
                <a:cs typeface="Calibri" panose="020F0502020204030204" pitchFamily="34" charset="0"/>
              </a:rPr>
              <a:t>data analysis framework</a:t>
            </a:r>
          </a:p>
          <a:p>
            <a:pPr lvl="2">
              <a:lnSpc>
                <a:spcPct val="90000"/>
              </a:lnSpc>
            </a:pPr>
            <a:r>
              <a:rPr lang="en-GB" sz="1200" dirty="0">
                <a:latin typeface="Calibri" panose="020F0502020204030204" pitchFamily="34" charset="0"/>
                <a:ea typeface="Calibri" panose="020F0502020204030204" pitchFamily="34" charset="0"/>
                <a:cs typeface="Calibri" panose="020F0502020204030204" pitchFamily="34" charset="0"/>
              </a:rPr>
              <a:t>EOS: </a:t>
            </a:r>
            <a:r>
              <a:rPr lang="el-GR" sz="1200" dirty="0">
                <a:latin typeface="Calibri" panose="020F0502020204030204" pitchFamily="34" charset="0"/>
                <a:ea typeface="Calibri" panose="020F0502020204030204" pitchFamily="34" charset="0"/>
                <a:cs typeface="Calibri" panose="020F0502020204030204" pitchFamily="34" charset="0"/>
              </a:rPr>
              <a:t>Ένα σύστημα αποθήκευσης υψηλής απόδοσης και για τη διαχείριση δεδομένων</a:t>
            </a:r>
            <a:r>
              <a:rPr lang="en-GB" sz="1200" dirty="0">
                <a:latin typeface="Calibri" panose="020F0502020204030204" pitchFamily="34" charset="0"/>
                <a:ea typeface="Calibri" panose="020F0502020204030204" pitchFamily="34" charset="0"/>
                <a:cs typeface="Calibri" panose="020F0502020204030204" pitchFamily="34" charset="0"/>
              </a:rPr>
              <a:t>.</a:t>
            </a:r>
          </a:p>
          <a:p>
            <a:pPr lvl="2">
              <a:lnSpc>
                <a:spcPct val="90000"/>
              </a:lnSpc>
            </a:pPr>
            <a:r>
              <a:rPr lang="en-GB" sz="1200" dirty="0" err="1">
                <a:latin typeface="Calibri" panose="020F0502020204030204" pitchFamily="34" charset="0"/>
                <a:ea typeface="Calibri" panose="020F0502020204030204" pitchFamily="34" charset="0"/>
                <a:cs typeface="Calibri" panose="020F0502020204030204" pitchFamily="34" charset="0"/>
              </a:rPr>
              <a:t>Invenio</a:t>
            </a:r>
            <a:r>
              <a:rPr lang="en-GB" sz="1200" dirty="0">
                <a:latin typeface="Calibri" panose="020F0502020204030204" pitchFamily="34" charset="0"/>
                <a:ea typeface="Calibri" panose="020F0502020204030204" pitchFamily="34" charset="0"/>
                <a:cs typeface="Calibri" panose="020F0502020204030204" pitchFamily="34" charset="0"/>
              </a:rPr>
              <a:t>: </a:t>
            </a:r>
            <a:r>
              <a:rPr lang="el-GR" sz="1200" dirty="0">
                <a:latin typeface="Calibri" panose="020F0502020204030204" pitchFamily="34" charset="0"/>
                <a:ea typeface="Calibri" panose="020F0502020204030204" pitchFamily="34" charset="0"/>
                <a:cs typeface="Calibri" panose="020F0502020204030204" pitchFamily="34" charset="0"/>
              </a:rPr>
              <a:t> Μια ψηφιακή βιβλιοθήκη για τη διαχείριση και διατήρηση επιστημονικών δημοσιεύσεων και δεδομένων</a:t>
            </a:r>
            <a:r>
              <a:rPr lang="en-GB" sz="1200" dirty="0">
                <a:latin typeface="Calibri" panose="020F0502020204030204" pitchFamily="34" charset="0"/>
                <a:ea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34192407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Graph on document with pen">
            <a:extLst>
              <a:ext uri="{FF2B5EF4-FFF2-40B4-BE49-F238E27FC236}">
                <a16:creationId xmlns:a16="http://schemas.microsoft.com/office/drawing/2014/main" id="{5BB0AD4C-665D-70AB-6A37-70E5618D7424}"/>
              </a:ext>
            </a:extLst>
          </p:cNvPr>
          <p:cNvPicPr>
            <a:picLocks noChangeAspect="1"/>
          </p:cNvPicPr>
          <p:nvPr/>
        </p:nvPicPr>
        <p:blipFill>
          <a:blip r:embed="rId2"/>
          <a:srcRect l="31072" r="17351"/>
          <a:stretch/>
        </p:blipFill>
        <p:spPr>
          <a:xfrm>
            <a:off x="5169693" y="10"/>
            <a:ext cx="3974307" cy="51434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sp>
        <p:nvSpPr>
          <p:cNvPr id="3" name="Content Placeholder 2"/>
          <p:cNvSpPr>
            <a:spLocks noGrp="1"/>
          </p:cNvSpPr>
          <p:nvPr>
            <p:ph idx="1"/>
          </p:nvPr>
        </p:nvSpPr>
        <p:spPr>
          <a:xfrm>
            <a:off x="922217" y="1244111"/>
            <a:ext cx="3945510" cy="2343151"/>
          </a:xfrm>
        </p:spPr>
        <p:txBody>
          <a:bodyPr>
            <a:noAutofit/>
          </a:bodyPr>
          <a:lstStyle/>
          <a:p>
            <a:pPr marL="0" indent="0" algn="ctr">
              <a:lnSpc>
                <a:spcPct val="90000"/>
              </a:lnSpc>
              <a:buNone/>
            </a:pPr>
            <a:r>
              <a:rPr lang="el-GR" sz="1400" b="1" dirty="0">
                <a:latin typeface="Calibri" panose="020F0502020204030204" pitchFamily="34" charset="0"/>
                <a:ea typeface="Calibri" panose="020F0502020204030204" pitchFamily="34" charset="0"/>
                <a:cs typeface="Calibri" panose="020F0502020204030204" pitchFamily="34" charset="0"/>
              </a:rPr>
              <a:t>Κύρια Συστατικά του </a:t>
            </a:r>
            <a:r>
              <a:rPr lang="en-GB" sz="1400" b="1" dirty="0">
                <a:latin typeface="Calibri" panose="020F0502020204030204" pitchFamily="34" charset="0"/>
                <a:ea typeface="Calibri" panose="020F0502020204030204" pitchFamily="34" charset="0"/>
                <a:cs typeface="Calibri" panose="020F0502020204030204" pitchFamily="34" charset="0"/>
              </a:rPr>
              <a:t>Computing @CERN</a:t>
            </a:r>
          </a:p>
          <a:p>
            <a:pPr marL="0" indent="0">
              <a:lnSpc>
                <a:spcPct val="90000"/>
              </a:lnSpc>
              <a:buNone/>
            </a:pPr>
            <a:endParaRPr lang="en-GB" sz="1050" b="1"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Data Centers</a:t>
            </a:r>
            <a:r>
              <a:rPr lang="el-GR" altLang="en-US" sz="1200" dirty="0">
                <a:latin typeface="Calibri" panose="020F0502020204030204" pitchFamily="34" charset="0"/>
                <a:ea typeface="Calibri" panose="020F0502020204030204" pitchFamily="34" charset="0"/>
                <a:cs typeface="Calibri" panose="020F0502020204030204" pitchFamily="34" charset="0"/>
              </a:rPr>
              <a:t> (Κέντρα Δεδομένων)</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CERN </a:t>
            </a:r>
            <a:r>
              <a:rPr lang="en-US" altLang="en-US" sz="1200" dirty="0" err="1">
                <a:latin typeface="Calibri" panose="020F0502020204030204" pitchFamily="34" charset="0"/>
                <a:ea typeface="Calibri" panose="020F0502020204030204" pitchFamily="34" charset="0"/>
                <a:cs typeface="Calibri" panose="020F0502020204030204" pitchFamily="34" charset="0"/>
              </a:rPr>
              <a:t>Ope</a:t>
            </a:r>
            <a:r>
              <a:rPr kumimoji="0" lang="en-US" altLang="en-US"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nstack</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Private Cloud</a:t>
            </a: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High Performance Computing (HPC) </a:t>
            </a:r>
            <a:r>
              <a:rPr lang="el-GR" altLang="en-US" sz="1200" dirty="0">
                <a:latin typeface="Calibri" panose="020F0502020204030204" pitchFamily="34" charset="0"/>
                <a:ea typeface="Calibri" panose="020F0502020204030204" pitchFamily="34" charset="0"/>
                <a:cs typeface="Calibri" panose="020F0502020204030204" pitchFamily="34" charset="0"/>
              </a:rPr>
              <a:t>Υποδομή</a:t>
            </a: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Worldwide LHC Computing Grid (WLCG)</a:t>
            </a:r>
          </a:p>
          <a:p>
            <a:pPr lvl="1">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Διαχείριση και Αποθήκευση Δεδομένων</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Δίκτυο</a:t>
            </a: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Λογισμικό και Ενδιάμεσο Λογισμικό</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kumimoji="0" lang="el-GR"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Ακεραιότητα και Ασφάλεια Δεδομένων</a:t>
            </a: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endParaRPr lang="en-GB" sz="105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732625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8643778-7F6C-4E8D-84D1-D5CDB99281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1D22F88D-6907-48AF-B024-346E855E0D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3302781" cy="5143500"/>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2" name="Group 11">
            <a:extLst>
              <a:ext uri="{FF2B5EF4-FFF2-40B4-BE49-F238E27FC236}">
                <a16:creationId xmlns:a16="http://schemas.microsoft.com/office/drawing/2014/main" id="{F3842748-48B5-4DD0-A06A-A31C74024A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486469" y="0"/>
            <a:ext cx="1827609" cy="5143500"/>
            <a:chOff x="1320800" y="0"/>
            <a:chExt cx="2436813" cy="6858001"/>
          </a:xfrm>
        </p:grpSpPr>
        <p:sp>
          <p:nvSpPr>
            <p:cNvPr id="13" name="Freeform 6">
              <a:extLst>
                <a:ext uri="{FF2B5EF4-FFF2-40B4-BE49-F238E27FC236}">
                  <a16:creationId xmlns:a16="http://schemas.microsoft.com/office/drawing/2014/main" id="{548E99BE-1071-4690-9B9C-07926CEE55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14" name="Freeform 7">
              <a:extLst>
                <a:ext uri="{FF2B5EF4-FFF2-40B4-BE49-F238E27FC236}">
                  <a16:creationId xmlns:a16="http://schemas.microsoft.com/office/drawing/2014/main" id="{9301F039-B467-413A-B25C-770E51069D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15" name="Freeform 8">
              <a:extLst>
                <a:ext uri="{FF2B5EF4-FFF2-40B4-BE49-F238E27FC236}">
                  <a16:creationId xmlns:a16="http://schemas.microsoft.com/office/drawing/2014/main" id="{9F06AEC1-5558-49E8-8CAC-FEBD00DF0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16" name="Freeform 9">
              <a:extLst>
                <a:ext uri="{FF2B5EF4-FFF2-40B4-BE49-F238E27FC236}">
                  <a16:creationId xmlns:a16="http://schemas.microsoft.com/office/drawing/2014/main" id="{D10B76B9-BA68-471E-B58C-ED91198A9F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17" name="Freeform 10">
              <a:extLst>
                <a:ext uri="{FF2B5EF4-FFF2-40B4-BE49-F238E27FC236}">
                  <a16:creationId xmlns:a16="http://schemas.microsoft.com/office/drawing/2014/main" id="{FEB3913B-54A3-490E-BA4B-5D0330990F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18" name="Freeform 11">
              <a:extLst>
                <a:ext uri="{FF2B5EF4-FFF2-40B4-BE49-F238E27FC236}">
                  <a16:creationId xmlns:a16="http://schemas.microsoft.com/office/drawing/2014/main" id="{F75DC961-08A4-46F8-8A80-2E1FB977E1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sp>
        <p:nvSpPr>
          <p:cNvPr id="3" name="Content Placeholder 2"/>
          <p:cNvSpPr>
            <a:spLocks noGrp="1"/>
          </p:cNvSpPr>
          <p:nvPr>
            <p:ph idx="1"/>
          </p:nvPr>
        </p:nvSpPr>
        <p:spPr>
          <a:xfrm>
            <a:off x="3837829" y="514350"/>
            <a:ext cx="4789439" cy="3829050"/>
          </a:xfrm>
        </p:spPr>
        <p:txBody>
          <a:bodyPr>
            <a:normAutofit/>
          </a:bodyPr>
          <a:lstStyle/>
          <a:p>
            <a:pPr marL="400050" lvl="1" indent="0" algn="ctr" defTabSz="914400" eaLnBrk="0" fontAlgn="base" hangingPunct="0">
              <a:spcBef>
                <a:spcPct val="0"/>
              </a:spcBef>
              <a:spcAft>
                <a:spcPct val="0"/>
              </a:spcAft>
              <a:buNone/>
            </a:pPr>
            <a:r>
              <a:rPr kumimoji="0" lang="el-GR" altLang="en-US" sz="16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Ακεραιότητα και Ασφάλεια Δεδομένων</a:t>
            </a:r>
          </a:p>
          <a:p>
            <a:pPr marL="400050" lvl="1" indent="0" algn="ctr" defTabSz="914400" eaLnBrk="0" fontAlgn="base" hangingPunct="0">
              <a:spcBef>
                <a:spcPct val="0"/>
              </a:spcBef>
              <a:spcAft>
                <a:spcPct val="0"/>
              </a:spcAft>
              <a:buNone/>
            </a:pPr>
            <a:endParaRPr kumimoji="0" lang="en-GB" altLang="en-US" sz="12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a:p>
            <a:pPr marL="571500" lvl="1" indent="-171450" defTabSz="914400" eaLnBrk="0" fontAlgn="base" hangingPunct="0">
              <a:spcBef>
                <a:spcPct val="0"/>
              </a:spcBef>
              <a:spcAft>
                <a:spcPct val="0"/>
              </a:spcAft>
            </a:pPr>
            <a:r>
              <a:rPr kumimoji="0" lang="el-GR" altLang="en-US" sz="12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Εξασφάλιση της Ακεραιότητας των Δεδομένων καθ' όλη τη διάρκεια του κύκλου ζωής τους.</a:t>
            </a:r>
          </a:p>
          <a:p>
            <a:pPr marL="400050" lvl="1" indent="0" defTabSz="914400" eaLnBrk="0" fontAlgn="base" hangingPunct="0">
              <a:spcBef>
                <a:spcPct val="0"/>
              </a:spcBef>
              <a:spcAft>
                <a:spcPct val="0"/>
              </a:spcAft>
              <a:buNone/>
            </a:pPr>
            <a:endParaRPr kumimoji="0" lang="en-GB"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a:p>
            <a:pPr marL="571500" lvl="1" indent="-171450" defTabSz="914400" eaLnBrk="0" fontAlgn="base" hangingPunct="0">
              <a:spcBef>
                <a:spcPct val="0"/>
              </a:spcBef>
              <a:spcAft>
                <a:spcPct val="0"/>
              </a:spcAft>
            </a:pPr>
            <a:r>
              <a:rPr kumimoji="0" lang="el-GR" altLang="en-US" sz="12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Μέτρα Ασφαλείας: </a:t>
            </a:r>
            <a:r>
              <a:rPr kumimoji="0" lang="el-GR"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Δεδομένης της ευαισθησίας και της σημασίας των δεδομένων, υπάρχουν προηγμένα πρωτόκολλα ασφαλείας για την προστασία από μη εξουσιοδοτημένη πρόσβαση, παραβιάσεις δεδομένων και άλλες κυβερνοαπειλές</a:t>
            </a:r>
            <a:r>
              <a:rPr lang="en-GB" altLang="en-US" sz="1200" dirty="0">
                <a:latin typeface="Calibri" panose="020F0502020204030204" pitchFamily="34" charset="0"/>
                <a:ea typeface="Calibri" panose="020F0502020204030204" pitchFamily="34" charset="0"/>
                <a:cs typeface="Calibri" panose="020F0502020204030204" pitchFamily="34" charset="0"/>
              </a:rPr>
              <a:t>.</a:t>
            </a:r>
            <a:endParaRPr lang="el-GR" altLang="en-US" sz="1200" dirty="0">
              <a:latin typeface="Calibri" panose="020F0502020204030204" pitchFamily="34" charset="0"/>
              <a:ea typeface="Calibri" panose="020F0502020204030204" pitchFamily="34" charset="0"/>
              <a:cs typeface="Calibri" panose="020F0502020204030204" pitchFamily="34" charset="0"/>
            </a:endParaRPr>
          </a:p>
          <a:p>
            <a:pPr marL="400050" lvl="1" indent="0" defTabSz="914400" eaLnBrk="0" fontAlgn="base" hangingPunct="0">
              <a:spcBef>
                <a:spcPct val="0"/>
              </a:spcBef>
              <a:spcAft>
                <a:spcPct val="0"/>
              </a:spcAft>
              <a:buNone/>
            </a:pPr>
            <a:endParaRPr lang="en-GB"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Βασικά μέτρα ασφαλείας περιλαμβάνουν</a:t>
            </a:r>
            <a:r>
              <a:rPr lang="en-US" altLang="en-US" sz="1200" dirty="0">
                <a:latin typeface="Calibri" panose="020F0502020204030204" pitchFamily="34" charset="0"/>
                <a:ea typeface="Calibri" panose="020F0502020204030204" pitchFamily="34" charset="0"/>
                <a:cs typeface="Calibri" panose="020F0502020204030204" pitchFamily="34" charset="0"/>
              </a:rPr>
              <a:t>:</a:t>
            </a:r>
          </a:p>
          <a:p>
            <a:pPr lvl="2">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Τείχη προστασίας (</a:t>
            </a:r>
            <a:r>
              <a:rPr lang="en-US" altLang="en-US" sz="1200" dirty="0">
                <a:latin typeface="Calibri" panose="020F0502020204030204" pitchFamily="34" charset="0"/>
                <a:ea typeface="Calibri" panose="020F0502020204030204" pitchFamily="34" charset="0"/>
                <a:cs typeface="Calibri" panose="020F0502020204030204" pitchFamily="34" charset="0"/>
              </a:rPr>
              <a:t>Firewalls) </a:t>
            </a:r>
            <a:endParaRPr lang="el-GR" altLang="en-US" sz="1200" dirty="0">
              <a:latin typeface="Calibri" panose="020F0502020204030204" pitchFamily="34" charset="0"/>
              <a:ea typeface="Calibri" panose="020F0502020204030204" pitchFamily="34" charset="0"/>
              <a:cs typeface="Calibri" panose="020F0502020204030204" pitchFamily="34" charset="0"/>
            </a:endParaRPr>
          </a:p>
          <a:p>
            <a:pPr lvl="2">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Παρακολούθηση σε πραγματικό χρόνο για προστασία από κυβερνοαπειλές.</a:t>
            </a:r>
            <a:endParaRPr lang="en-GB" sz="12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320070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Graph on document with pen">
            <a:extLst>
              <a:ext uri="{FF2B5EF4-FFF2-40B4-BE49-F238E27FC236}">
                <a16:creationId xmlns:a16="http://schemas.microsoft.com/office/drawing/2014/main" id="{5BB0AD4C-665D-70AB-6A37-70E5618D7424}"/>
              </a:ext>
            </a:extLst>
          </p:cNvPr>
          <p:cNvPicPr>
            <a:picLocks noChangeAspect="1"/>
          </p:cNvPicPr>
          <p:nvPr/>
        </p:nvPicPr>
        <p:blipFill>
          <a:blip r:embed="rId2"/>
          <a:srcRect l="31072" r="17351"/>
          <a:stretch/>
        </p:blipFill>
        <p:spPr>
          <a:xfrm>
            <a:off x="5169693" y="10"/>
            <a:ext cx="3974307" cy="51434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sp>
        <p:nvSpPr>
          <p:cNvPr id="3" name="Content Placeholder 2"/>
          <p:cNvSpPr>
            <a:spLocks noGrp="1"/>
          </p:cNvSpPr>
          <p:nvPr>
            <p:ph idx="1"/>
          </p:nvPr>
        </p:nvSpPr>
        <p:spPr>
          <a:xfrm>
            <a:off x="922217" y="1244111"/>
            <a:ext cx="3945510" cy="2343151"/>
          </a:xfrm>
        </p:spPr>
        <p:txBody>
          <a:bodyPr>
            <a:noAutofit/>
          </a:bodyPr>
          <a:lstStyle/>
          <a:p>
            <a:pPr marL="0" indent="0" algn="ctr">
              <a:lnSpc>
                <a:spcPct val="90000"/>
              </a:lnSpc>
              <a:buNone/>
            </a:pPr>
            <a:r>
              <a:rPr lang="el-GR" sz="1400" b="1" dirty="0">
                <a:latin typeface="Calibri" panose="020F0502020204030204" pitchFamily="34" charset="0"/>
                <a:ea typeface="Calibri" panose="020F0502020204030204" pitchFamily="34" charset="0"/>
                <a:cs typeface="Calibri" panose="020F0502020204030204" pitchFamily="34" charset="0"/>
              </a:rPr>
              <a:t>Κύρια Συστατικά του </a:t>
            </a:r>
            <a:r>
              <a:rPr lang="en-GB" sz="1400" b="1" dirty="0">
                <a:latin typeface="Calibri" panose="020F0502020204030204" pitchFamily="34" charset="0"/>
                <a:ea typeface="Calibri" panose="020F0502020204030204" pitchFamily="34" charset="0"/>
                <a:cs typeface="Calibri" panose="020F0502020204030204" pitchFamily="34" charset="0"/>
              </a:rPr>
              <a:t>Computing @CERN</a:t>
            </a:r>
          </a:p>
          <a:p>
            <a:pPr marL="0" indent="0">
              <a:lnSpc>
                <a:spcPct val="90000"/>
              </a:lnSpc>
              <a:buNone/>
            </a:pPr>
            <a:endParaRPr lang="en-GB" sz="1050" b="1"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Data Centers</a:t>
            </a:r>
            <a:r>
              <a:rPr lang="el-GR" altLang="en-US" sz="1200" dirty="0">
                <a:latin typeface="Calibri" panose="020F0502020204030204" pitchFamily="34" charset="0"/>
                <a:ea typeface="Calibri" panose="020F0502020204030204" pitchFamily="34" charset="0"/>
                <a:cs typeface="Calibri" panose="020F0502020204030204" pitchFamily="34" charset="0"/>
              </a:rPr>
              <a:t> (Κέντρα Δεδομένων)</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CERN </a:t>
            </a:r>
            <a:r>
              <a:rPr lang="en-US" altLang="en-US" sz="1200" dirty="0" err="1">
                <a:latin typeface="Calibri" panose="020F0502020204030204" pitchFamily="34" charset="0"/>
                <a:ea typeface="Calibri" panose="020F0502020204030204" pitchFamily="34" charset="0"/>
                <a:cs typeface="Calibri" panose="020F0502020204030204" pitchFamily="34" charset="0"/>
              </a:rPr>
              <a:t>Ope</a:t>
            </a:r>
            <a:r>
              <a:rPr kumimoji="0" lang="en-US" altLang="en-US"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nstack</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Private Cloud</a:t>
            </a: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High Performance Computing (HPC) </a:t>
            </a:r>
            <a:r>
              <a:rPr lang="el-GR" altLang="en-US" sz="1200" dirty="0">
                <a:latin typeface="Calibri" panose="020F0502020204030204" pitchFamily="34" charset="0"/>
                <a:ea typeface="Calibri" panose="020F0502020204030204" pitchFamily="34" charset="0"/>
                <a:cs typeface="Calibri" panose="020F0502020204030204" pitchFamily="34" charset="0"/>
              </a:rPr>
              <a:t>Υποδομή</a:t>
            </a: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Worldwide LHC Computing Grid (WLCG)</a:t>
            </a:r>
          </a:p>
          <a:p>
            <a:pPr lvl="1">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Διαχείριση και Αποθήκευση Δεδομένων</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Δίκτυο</a:t>
            </a: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Λογισμικό και Ενδιάμεσο Λογισμικό</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kumimoji="0" lang="el-GR"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Ακεραιότητα και Ασφάλεια Δεδομένων</a:t>
            </a: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Αποδοτικότητα Ενέργειας</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endParaRPr lang="en-GB" sz="105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457058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6AD30037-67ED-4367-9BE0-45787510BF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Light bulb on green grass">
            <a:extLst>
              <a:ext uri="{FF2B5EF4-FFF2-40B4-BE49-F238E27FC236}">
                <a16:creationId xmlns:a16="http://schemas.microsoft.com/office/drawing/2014/main" id="{B4C31523-D7E9-FE97-2969-A4168E0D80B3}"/>
              </a:ext>
            </a:extLst>
          </p:cNvPr>
          <p:cNvPicPr>
            <a:picLocks noChangeAspect="1"/>
          </p:cNvPicPr>
          <p:nvPr/>
        </p:nvPicPr>
        <p:blipFill>
          <a:blip r:embed="rId3"/>
          <a:srcRect l="27847" r="20576"/>
          <a:stretch/>
        </p:blipFill>
        <p:spPr>
          <a:xfrm>
            <a:off x="5169693" y="10"/>
            <a:ext cx="3974307" cy="51434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grpSp>
        <p:nvGrpSpPr>
          <p:cNvPr id="26" name="Group 25">
            <a:extLst>
              <a:ext uri="{FF2B5EF4-FFF2-40B4-BE49-F238E27FC236}">
                <a16:creationId xmlns:a16="http://schemas.microsoft.com/office/drawing/2014/main" id="{50841A4E-5BC1-44B4-83CF-D524E8AEAD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74570" y="0"/>
            <a:ext cx="1827609" cy="5143500"/>
            <a:chOff x="1320800" y="0"/>
            <a:chExt cx="2436813" cy="6858001"/>
          </a:xfrm>
        </p:grpSpPr>
        <p:sp>
          <p:nvSpPr>
            <p:cNvPr id="27" name="Freeform 6">
              <a:extLst>
                <a:ext uri="{FF2B5EF4-FFF2-40B4-BE49-F238E27FC236}">
                  <a16:creationId xmlns:a16="http://schemas.microsoft.com/office/drawing/2014/main" id="{BF371BCC-8954-44E2-8C4F-29DC188727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28" name="Freeform 7">
              <a:extLst>
                <a:ext uri="{FF2B5EF4-FFF2-40B4-BE49-F238E27FC236}">
                  <a16:creationId xmlns:a16="http://schemas.microsoft.com/office/drawing/2014/main" id="{CD3505BE-B420-41C5-BE34-3E7652D37A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29" name="Freeform 8">
              <a:extLst>
                <a:ext uri="{FF2B5EF4-FFF2-40B4-BE49-F238E27FC236}">
                  <a16:creationId xmlns:a16="http://schemas.microsoft.com/office/drawing/2014/main" id="{4B68A05B-A78B-4D59-8CF9-1900731A2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30" name="Freeform 9">
              <a:extLst>
                <a:ext uri="{FF2B5EF4-FFF2-40B4-BE49-F238E27FC236}">
                  <a16:creationId xmlns:a16="http://schemas.microsoft.com/office/drawing/2014/main" id="{84D57A01-C112-4FF2-B5ED-0B762AAD9C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31" name="Freeform 10">
              <a:extLst>
                <a:ext uri="{FF2B5EF4-FFF2-40B4-BE49-F238E27FC236}">
                  <a16:creationId xmlns:a16="http://schemas.microsoft.com/office/drawing/2014/main" id="{6CCCCDF1-5D4F-4CA1-8400-DFBB96BB01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32" name="Freeform 11">
              <a:extLst>
                <a:ext uri="{FF2B5EF4-FFF2-40B4-BE49-F238E27FC236}">
                  <a16:creationId xmlns:a16="http://schemas.microsoft.com/office/drawing/2014/main" id="{20A090B2-5344-43CD-BC70-A6D44F15E8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sp>
        <p:nvSpPr>
          <p:cNvPr id="3" name="Content Placeholder 2"/>
          <p:cNvSpPr>
            <a:spLocks noGrp="1"/>
          </p:cNvSpPr>
          <p:nvPr>
            <p:ph idx="1"/>
          </p:nvPr>
        </p:nvSpPr>
        <p:spPr>
          <a:xfrm>
            <a:off x="482601" y="1134294"/>
            <a:ext cx="3945510" cy="2343151"/>
          </a:xfrm>
        </p:spPr>
        <p:txBody>
          <a:bodyPr>
            <a:noAutofit/>
          </a:bodyPr>
          <a:lstStyle/>
          <a:p>
            <a:pPr>
              <a:lnSpc>
                <a:spcPct val="90000"/>
              </a:lnSpc>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r>
              <a:rPr lang="el-GR" sz="1600" b="1" dirty="0">
                <a:latin typeface="Calibri" panose="020F0502020204030204" pitchFamily="34" charset="0"/>
                <a:ea typeface="Calibri" panose="020F0502020204030204" pitchFamily="34" charset="0"/>
                <a:cs typeface="Calibri" panose="020F0502020204030204" pitchFamily="34" charset="0"/>
              </a:rPr>
              <a:t>Αποδοτικότητα Ενέργειας</a:t>
            </a:r>
          </a:p>
          <a:p>
            <a:pPr>
              <a:lnSpc>
                <a:spcPct val="90000"/>
              </a:lnSpc>
              <a:buFont typeface="Arial" panose="020B0604020202020204" pitchFamily="34" charset="0"/>
              <a:buChar char="•"/>
            </a:pPr>
            <a:endParaRPr lang="en-GB" sz="1050" dirty="0">
              <a:latin typeface="Calibri" panose="020F0502020204030204" pitchFamily="34" charset="0"/>
              <a:ea typeface="Calibri" panose="020F0502020204030204" pitchFamily="34" charset="0"/>
              <a:cs typeface="Calibri" panose="020F0502020204030204" pitchFamily="34" charset="0"/>
            </a:endParaRPr>
          </a:p>
          <a:p>
            <a:pPr>
              <a:lnSpc>
                <a:spcPct val="90000"/>
              </a:lnSpc>
              <a:buFont typeface="Arial" panose="020B0604020202020204" pitchFamily="34" charset="0"/>
              <a:buChar char="•"/>
            </a:pPr>
            <a:r>
              <a:rPr lang="en-GB" sz="1200" dirty="0">
                <a:latin typeface="Calibri" panose="020F0502020204030204" pitchFamily="34" charset="0"/>
                <a:ea typeface="Calibri" panose="020F0502020204030204" pitchFamily="34" charset="0"/>
                <a:cs typeface="Calibri" panose="020F0502020204030204" pitchFamily="34" charset="0"/>
              </a:rPr>
              <a:t>Virtualization and Cloud Computing</a:t>
            </a:r>
          </a:p>
          <a:p>
            <a:pPr>
              <a:lnSpc>
                <a:spcPct val="90000"/>
              </a:lnSpc>
              <a:buFont typeface="Arial" panose="020B0604020202020204" pitchFamily="34" charset="0"/>
              <a:buChar char="•"/>
            </a:pPr>
            <a:r>
              <a:rPr lang="el-GR" sz="1200" dirty="0">
                <a:latin typeface="Calibri" panose="020F0502020204030204" pitchFamily="34" charset="0"/>
                <a:ea typeface="Calibri" panose="020F0502020204030204" pitchFamily="34" charset="0"/>
                <a:cs typeface="Calibri" panose="020F0502020204030204" pitchFamily="34" charset="0"/>
              </a:rPr>
              <a:t>Βελτιστοποίηση Κώδικα για αποδοτικότητα ώστε να μειωθεί το υπολογιστικό φορτίο για την επεξεργασία δεδομένων.</a:t>
            </a:r>
          </a:p>
          <a:p>
            <a:pPr>
              <a:lnSpc>
                <a:spcPct val="90000"/>
              </a:lnSpc>
              <a:buFont typeface="Arial" panose="020B0604020202020204" pitchFamily="34" charset="0"/>
              <a:buChar char="•"/>
            </a:pPr>
            <a:r>
              <a:rPr lang="el-GR" sz="1200" dirty="0">
                <a:latin typeface="Calibri" panose="020F0502020204030204" pitchFamily="34" charset="0"/>
                <a:ea typeface="Calibri" panose="020F0502020204030204" pitchFamily="34" charset="0"/>
                <a:cs typeface="Calibri" panose="020F0502020204030204" pitchFamily="34" charset="0"/>
              </a:rPr>
              <a:t>Μείωση εκπομπών άνθρακα σε όλες τις λειτουργίες.</a:t>
            </a:r>
          </a:p>
          <a:p>
            <a:pPr>
              <a:lnSpc>
                <a:spcPct val="90000"/>
              </a:lnSpc>
              <a:buFont typeface="Arial" panose="020B0604020202020204" pitchFamily="34" charset="0"/>
              <a:buChar char="•"/>
            </a:pPr>
            <a:r>
              <a:rPr lang="el-GR" sz="1200" dirty="0">
                <a:latin typeface="Calibri" panose="020F0502020204030204" pitchFamily="34" charset="0"/>
                <a:ea typeface="Calibri" panose="020F0502020204030204" pitchFamily="34" charset="0"/>
                <a:cs typeface="Calibri" panose="020F0502020204030204" pitchFamily="34" charset="0"/>
              </a:rPr>
              <a:t>Πρωτοβουλίες για Αποδοτικότητας Ενέργειας</a:t>
            </a:r>
            <a:r>
              <a:rPr lang="en-GB" sz="1200" dirty="0">
                <a:latin typeface="Calibri" panose="020F0502020204030204" pitchFamily="34" charset="0"/>
                <a:ea typeface="Calibri" panose="020F0502020204030204" pitchFamily="34" charset="0"/>
                <a:cs typeface="Calibri" panose="020F0502020204030204" pitchFamily="34" charset="0"/>
              </a:rPr>
              <a:t>: </a:t>
            </a:r>
          </a:p>
          <a:p>
            <a:pPr lvl="1">
              <a:lnSpc>
                <a:spcPct val="90000"/>
              </a:lnSpc>
              <a:buFont typeface="Arial" panose="020B0604020202020204" pitchFamily="34" charset="0"/>
              <a:buChar char="•"/>
            </a:pPr>
            <a:r>
              <a:rPr kumimoji="0" lang="el-GR"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Οι προσπάθειες περιλαμβάνουν ψύξη (</a:t>
            </a: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cooling</a:t>
            </a:r>
            <a:r>
              <a:rPr kumimoji="0" lang="el-GR"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ενεργειακής απόδοσης, χρήση ανανεώσιμων πηγών ενέργειας και βελτιστοποίηση λογισμικού για τη μείωση των αποβλήτων.</a:t>
            </a: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p>
          <a:p>
            <a:pPr lvl="1">
              <a:lnSpc>
                <a:spcPct val="90000"/>
              </a:lnSpc>
              <a:buFont typeface="Arial" panose="020B0604020202020204" pitchFamily="34" charset="0"/>
              <a:buChar char="•"/>
            </a:pPr>
            <a:endParaRPr kumimoji="0" lang="en-US" altLang="en-US" sz="9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buFont typeface="Arial" panose="020B0604020202020204" pitchFamily="34" charset="0"/>
              <a:buChar char="•"/>
            </a:pPr>
            <a:endParaRPr lang="en-GB" sz="900" dirty="0">
              <a:latin typeface="Calibri" panose="020F0502020204030204" pitchFamily="34" charset="0"/>
              <a:ea typeface="Calibri" panose="020F0502020204030204" pitchFamily="34" charset="0"/>
              <a:cs typeface="Calibri" panose="020F0502020204030204" pitchFamily="34" charset="0"/>
            </a:endParaRPr>
          </a:p>
          <a:p>
            <a:pPr>
              <a:lnSpc>
                <a:spcPct val="90000"/>
              </a:lnSpc>
              <a:buFont typeface="Arial" panose="020B0604020202020204" pitchFamily="34" charset="0"/>
              <a:buChar char="•"/>
            </a:pPr>
            <a:endParaRPr lang="en-GB" sz="1100" dirty="0">
              <a:latin typeface="Calibri" panose="020F0502020204030204" pitchFamily="34" charset="0"/>
              <a:ea typeface="Calibri" panose="020F0502020204030204" pitchFamily="34" charset="0"/>
              <a:cs typeface="Calibri" panose="020F0502020204030204" pitchFamily="34" charset="0"/>
            </a:endParaRPr>
          </a:p>
          <a:p>
            <a:pPr>
              <a:lnSpc>
                <a:spcPct val="90000"/>
              </a:lnSpc>
              <a:buFont typeface="Arial" panose="020B0604020202020204" pitchFamily="34" charset="0"/>
              <a:buChar char="•"/>
            </a:pPr>
            <a:endParaRPr lang="en-GB" sz="11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879368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Graph on document with pen">
            <a:extLst>
              <a:ext uri="{FF2B5EF4-FFF2-40B4-BE49-F238E27FC236}">
                <a16:creationId xmlns:a16="http://schemas.microsoft.com/office/drawing/2014/main" id="{5BB0AD4C-665D-70AB-6A37-70E5618D7424}"/>
              </a:ext>
            </a:extLst>
          </p:cNvPr>
          <p:cNvPicPr>
            <a:picLocks noChangeAspect="1"/>
          </p:cNvPicPr>
          <p:nvPr/>
        </p:nvPicPr>
        <p:blipFill>
          <a:blip r:embed="rId2"/>
          <a:srcRect l="31072" r="17351"/>
          <a:stretch/>
        </p:blipFill>
        <p:spPr>
          <a:xfrm>
            <a:off x="5169693" y="10"/>
            <a:ext cx="3974307" cy="51434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sp>
        <p:nvSpPr>
          <p:cNvPr id="3" name="Content Placeholder 2"/>
          <p:cNvSpPr>
            <a:spLocks noGrp="1"/>
          </p:cNvSpPr>
          <p:nvPr>
            <p:ph idx="1"/>
          </p:nvPr>
        </p:nvSpPr>
        <p:spPr>
          <a:xfrm>
            <a:off x="922217" y="1244111"/>
            <a:ext cx="3945510" cy="2343151"/>
          </a:xfrm>
        </p:spPr>
        <p:txBody>
          <a:bodyPr>
            <a:noAutofit/>
          </a:bodyPr>
          <a:lstStyle/>
          <a:p>
            <a:pPr marL="0" indent="0" algn="ctr">
              <a:lnSpc>
                <a:spcPct val="90000"/>
              </a:lnSpc>
              <a:buNone/>
            </a:pPr>
            <a:r>
              <a:rPr lang="el-GR" sz="1400" b="1" dirty="0">
                <a:latin typeface="Calibri" panose="020F0502020204030204" pitchFamily="34" charset="0"/>
                <a:ea typeface="Calibri" panose="020F0502020204030204" pitchFamily="34" charset="0"/>
                <a:cs typeface="Calibri" panose="020F0502020204030204" pitchFamily="34" charset="0"/>
              </a:rPr>
              <a:t>Κύρια Συστατικά του </a:t>
            </a:r>
            <a:r>
              <a:rPr lang="en-GB" sz="1400" b="1" dirty="0">
                <a:latin typeface="Calibri" panose="020F0502020204030204" pitchFamily="34" charset="0"/>
                <a:ea typeface="Calibri" panose="020F0502020204030204" pitchFamily="34" charset="0"/>
                <a:cs typeface="Calibri" panose="020F0502020204030204" pitchFamily="34" charset="0"/>
              </a:rPr>
              <a:t>Computing @CERN</a:t>
            </a:r>
          </a:p>
          <a:p>
            <a:pPr marL="0" indent="0">
              <a:lnSpc>
                <a:spcPct val="90000"/>
              </a:lnSpc>
              <a:buNone/>
            </a:pPr>
            <a:endParaRPr lang="en-GB" sz="1050" b="1"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Data Centers</a:t>
            </a:r>
            <a:r>
              <a:rPr lang="el-GR" altLang="en-US" sz="1200" dirty="0">
                <a:latin typeface="Calibri" panose="020F0502020204030204" pitchFamily="34" charset="0"/>
                <a:ea typeface="Calibri" panose="020F0502020204030204" pitchFamily="34" charset="0"/>
                <a:cs typeface="Calibri" panose="020F0502020204030204" pitchFamily="34" charset="0"/>
              </a:rPr>
              <a:t> (Κέντρα Δεδομένων)</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CERN </a:t>
            </a:r>
            <a:r>
              <a:rPr lang="en-US" altLang="en-US" sz="1200" dirty="0" err="1">
                <a:latin typeface="Calibri" panose="020F0502020204030204" pitchFamily="34" charset="0"/>
                <a:ea typeface="Calibri" panose="020F0502020204030204" pitchFamily="34" charset="0"/>
                <a:cs typeface="Calibri" panose="020F0502020204030204" pitchFamily="34" charset="0"/>
              </a:rPr>
              <a:t>Ope</a:t>
            </a:r>
            <a:r>
              <a:rPr kumimoji="0" lang="en-US" altLang="en-US"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nstack</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Private Cloud</a:t>
            </a: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High Performance Computing (HPC) </a:t>
            </a:r>
            <a:r>
              <a:rPr lang="el-GR" altLang="en-US" sz="1200" dirty="0">
                <a:latin typeface="Calibri" panose="020F0502020204030204" pitchFamily="34" charset="0"/>
                <a:ea typeface="Calibri" panose="020F0502020204030204" pitchFamily="34" charset="0"/>
                <a:cs typeface="Calibri" panose="020F0502020204030204" pitchFamily="34" charset="0"/>
              </a:rPr>
              <a:t>Υποδομή</a:t>
            </a: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n-US" altLang="en-US" sz="1200" dirty="0">
                <a:latin typeface="Calibri" panose="020F0502020204030204" pitchFamily="34" charset="0"/>
                <a:ea typeface="Calibri" panose="020F0502020204030204" pitchFamily="34" charset="0"/>
                <a:cs typeface="Calibri" panose="020F0502020204030204" pitchFamily="34" charset="0"/>
              </a:rPr>
              <a:t>Worldwide LHC Computing Grid (WLCG)</a:t>
            </a:r>
          </a:p>
          <a:p>
            <a:pPr lvl="1">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Διαχείριση και Αποθήκευση Δεδομένων</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Δίκτυο</a:t>
            </a: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Λογισμικό και Ενδιάμεσο Λογισμικό</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kumimoji="0" lang="el-GR"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Ακεραιότητα και Ασφάλεια Δεδομένων</a:t>
            </a: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lang="el-GR" altLang="en-US" sz="1200" dirty="0">
                <a:latin typeface="Calibri" panose="020F0502020204030204" pitchFamily="34" charset="0"/>
                <a:ea typeface="Calibri" panose="020F0502020204030204" pitchFamily="34" charset="0"/>
                <a:cs typeface="Calibri" panose="020F0502020204030204" pitchFamily="34" charset="0"/>
              </a:rPr>
              <a:t>Αποδοτικότητα Ενέργειας</a:t>
            </a:r>
            <a:endParaRPr lang="en-US" altLang="en-US" sz="1200"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kumimoji="0" lang="el-GR"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Υποστήριξη Συνεργασίας</a:t>
            </a: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endParaRPr lang="en-GB" sz="105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135067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6AD30037-67ED-4367-9BE0-45787510BF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Abstract background of data">
            <a:extLst>
              <a:ext uri="{FF2B5EF4-FFF2-40B4-BE49-F238E27FC236}">
                <a16:creationId xmlns:a16="http://schemas.microsoft.com/office/drawing/2014/main" id="{F82500C1-2AE1-247C-47F9-76CF36F2393A}"/>
              </a:ext>
            </a:extLst>
          </p:cNvPr>
          <p:cNvPicPr>
            <a:picLocks noChangeAspect="1"/>
          </p:cNvPicPr>
          <p:nvPr/>
        </p:nvPicPr>
        <p:blipFill>
          <a:blip r:embed="rId3"/>
          <a:srcRect l="24059" r="32478"/>
          <a:stretch/>
        </p:blipFill>
        <p:spPr>
          <a:xfrm>
            <a:off x="5169693" y="10"/>
            <a:ext cx="3974307" cy="51434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grpSp>
        <p:nvGrpSpPr>
          <p:cNvPr id="26" name="Group 25">
            <a:extLst>
              <a:ext uri="{FF2B5EF4-FFF2-40B4-BE49-F238E27FC236}">
                <a16:creationId xmlns:a16="http://schemas.microsoft.com/office/drawing/2014/main" id="{50841A4E-5BC1-44B4-83CF-D524E8AEAD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74570" y="0"/>
            <a:ext cx="1827609" cy="5143500"/>
            <a:chOff x="1320800" y="0"/>
            <a:chExt cx="2436813" cy="6858001"/>
          </a:xfrm>
        </p:grpSpPr>
        <p:sp>
          <p:nvSpPr>
            <p:cNvPr id="27" name="Freeform 6">
              <a:extLst>
                <a:ext uri="{FF2B5EF4-FFF2-40B4-BE49-F238E27FC236}">
                  <a16:creationId xmlns:a16="http://schemas.microsoft.com/office/drawing/2014/main" id="{BF371BCC-8954-44E2-8C4F-29DC188727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28" name="Freeform 7">
              <a:extLst>
                <a:ext uri="{FF2B5EF4-FFF2-40B4-BE49-F238E27FC236}">
                  <a16:creationId xmlns:a16="http://schemas.microsoft.com/office/drawing/2014/main" id="{CD3505BE-B420-41C5-BE34-3E7652D37A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29" name="Freeform 8">
              <a:extLst>
                <a:ext uri="{FF2B5EF4-FFF2-40B4-BE49-F238E27FC236}">
                  <a16:creationId xmlns:a16="http://schemas.microsoft.com/office/drawing/2014/main" id="{4B68A05B-A78B-4D59-8CF9-1900731A2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30" name="Freeform 9">
              <a:extLst>
                <a:ext uri="{FF2B5EF4-FFF2-40B4-BE49-F238E27FC236}">
                  <a16:creationId xmlns:a16="http://schemas.microsoft.com/office/drawing/2014/main" id="{84D57A01-C112-4FF2-B5ED-0B762AAD9C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31" name="Freeform 10">
              <a:extLst>
                <a:ext uri="{FF2B5EF4-FFF2-40B4-BE49-F238E27FC236}">
                  <a16:creationId xmlns:a16="http://schemas.microsoft.com/office/drawing/2014/main" id="{6CCCCDF1-5D4F-4CA1-8400-DFBB96BB01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32" name="Freeform 11">
              <a:extLst>
                <a:ext uri="{FF2B5EF4-FFF2-40B4-BE49-F238E27FC236}">
                  <a16:creationId xmlns:a16="http://schemas.microsoft.com/office/drawing/2014/main" id="{20A090B2-5344-43CD-BC70-A6D44F15E8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sp>
        <p:nvSpPr>
          <p:cNvPr id="3" name="Content Placeholder 2"/>
          <p:cNvSpPr>
            <a:spLocks noGrp="1"/>
          </p:cNvSpPr>
          <p:nvPr>
            <p:ph idx="1"/>
          </p:nvPr>
        </p:nvSpPr>
        <p:spPr>
          <a:xfrm>
            <a:off x="523921" y="1282656"/>
            <a:ext cx="3945510" cy="2961683"/>
          </a:xfrm>
        </p:spPr>
        <p:txBody>
          <a:bodyPr>
            <a:noAutofit/>
          </a:bodyPr>
          <a:lstStyle/>
          <a:p>
            <a:pPr marL="0" indent="0" algn="ctr">
              <a:lnSpc>
                <a:spcPct val="90000"/>
              </a:lnSpc>
              <a:buNone/>
            </a:pPr>
            <a:r>
              <a:rPr lang="el-GR" sz="1600" b="1" dirty="0">
                <a:latin typeface="Calibri" panose="020F0502020204030204" pitchFamily="34" charset="0"/>
                <a:ea typeface="Calibri" panose="020F0502020204030204" pitchFamily="34" charset="0"/>
                <a:cs typeface="Calibri" panose="020F0502020204030204" pitchFamily="34" charset="0"/>
              </a:rPr>
              <a:t>Υποστήριξη Συνεργασίας </a:t>
            </a:r>
          </a:p>
          <a:p>
            <a:pPr marL="0" indent="0" algn="ctr">
              <a:lnSpc>
                <a:spcPct val="90000"/>
              </a:lnSpc>
              <a:buNone/>
            </a:pPr>
            <a:r>
              <a:rPr lang="el-GR" sz="1400" b="1" dirty="0">
                <a:latin typeface="Calibri" panose="020F0502020204030204" pitchFamily="34" charset="0"/>
                <a:ea typeface="Calibri" panose="020F0502020204030204" pitchFamily="34" charset="0"/>
                <a:cs typeface="Calibri" panose="020F0502020204030204" pitchFamily="34" charset="0"/>
              </a:rPr>
              <a:t>Διευκόλυνση Συνεργασίας στην έρευνα</a:t>
            </a:r>
          </a:p>
          <a:p>
            <a:pPr lvl="1">
              <a:lnSpc>
                <a:spcPct val="90000"/>
              </a:lnSpc>
            </a:pPr>
            <a:r>
              <a:rPr lang="el-GR" sz="1200" dirty="0">
                <a:latin typeface="Calibri" panose="020F0502020204030204" pitchFamily="34" charset="0"/>
                <a:ea typeface="Calibri" panose="020F0502020204030204" pitchFamily="34" charset="0"/>
                <a:cs typeface="Calibri" panose="020F0502020204030204" pitchFamily="34" charset="0"/>
              </a:rPr>
              <a:t>Το τμήμα IT παρέχει εργαλεία και πλατφόρμες για αποτελεσματική παγκόσμια συνεργασία</a:t>
            </a:r>
            <a:r>
              <a:rPr lang="en-GB" sz="1200" dirty="0">
                <a:latin typeface="Calibri" panose="020F0502020204030204" pitchFamily="34" charset="0"/>
                <a:ea typeface="Calibri" panose="020F0502020204030204" pitchFamily="34" charset="0"/>
                <a:cs typeface="Calibri" panose="020F0502020204030204" pitchFamily="34" charset="0"/>
              </a:rPr>
              <a:t>.</a:t>
            </a:r>
          </a:p>
          <a:p>
            <a:pPr lvl="1">
              <a:lnSpc>
                <a:spcPct val="90000"/>
              </a:lnSpc>
            </a:pPr>
            <a:r>
              <a:rPr lang="el-GR" sz="1200" b="1" dirty="0">
                <a:latin typeface="Calibri" panose="020F0502020204030204" pitchFamily="34" charset="0"/>
                <a:ea typeface="Calibri" panose="020F0502020204030204" pitchFamily="34" charset="0"/>
                <a:cs typeface="Calibri" panose="020F0502020204030204" pitchFamily="34" charset="0"/>
              </a:rPr>
              <a:t>Παραδείγματα</a:t>
            </a:r>
            <a:r>
              <a:rPr lang="en-GB" sz="1200" dirty="0">
                <a:latin typeface="Calibri" panose="020F0502020204030204" pitchFamily="34" charset="0"/>
                <a:ea typeface="Calibri" panose="020F0502020204030204" pitchFamily="34" charset="0"/>
                <a:cs typeface="Calibri" panose="020F0502020204030204" pitchFamily="34" charset="0"/>
              </a:rPr>
              <a:t>:</a:t>
            </a:r>
          </a:p>
          <a:p>
            <a:pPr lvl="2">
              <a:lnSpc>
                <a:spcPct val="90000"/>
              </a:lnSpc>
            </a:pPr>
            <a:r>
              <a:rPr lang="en-GB" sz="1200" b="1" dirty="0">
                <a:latin typeface="Calibri" panose="020F0502020204030204" pitchFamily="34" charset="0"/>
                <a:ea typeface="Calibri" panose="020F0502020204030204" pitchFamily="34" charset="0"/>
                <a:cs typeface="Calibri" panose="020F0502020204030204" pitchFamily="34" charset="0"/>
              </a:rPr>
              <a:t>Indico</a:t>
            </a:r>
            <a:r>
              <a:rPr lang="en-GB" sz="1200" dirty="0">
                <a:latin typeface="Calibri" panose="020F0502020204030204" pitchFamily="34" charset="0"/>
                <a:ea typeface="Calibri" panose="020F0502020204030204" pitchFamily="34" charset="0"/>
                <a:cs typeface="Calibri" panose="020F0502020204030204" pitchFamily="34" charset="0"/>
              </a:rPr>
              <a:t>: </a:t>
            </a:r>
            <a:r>
              <a:rPr lang="el-GR" sz="1200" dirty="0">
                <a:latin typeface="Calibri" panose="020F0502020204030204" pitchFamily="34" charset="0"/>
                <a:ea typeface="Calibri" panose="020F0502020204030204" pitchFamily="34" charset="0"/>
                <a:cs typeface="Calibri" panose="020F0502020204030204" pitchFamily="34" charset="0"/>
              </a:rPr>
              <a:t> Διαχείριση εκδηλώσεων και προγραμματισμός συνεδρίων</a:t>
            </a:r>
            <a:r>
              <a:rPr lang="en-GB" sz="1200" dirty="0">
                <a:latin typeface="Calibri" panose="020F0502020204030204" pitchFamily="34" charset="0"/>
                <a:ea typeface="Calibri" panose="020F0502020204030204" pitchFamily="34" charset="0"/>
                <a:cs typeface="Calibri" panose="020F0502020204030204" pitchFamily="34" charset="0"/>
              </a:rPr>
              <a:t>.</a:t>
            </a:r>
          </a:p>
          <a:p>
            <a:pPr lvl="2">
              <a:lnSpc>
                <a:spcPct val="90000"/>
              </a:lnSpc>
            </a:pPr>
            <a:r>
              <a:rPr lang="en-GB" sz="1200" b="1" dirty="0">
                <a:latin typeface="Calibri" panose="020F0502020204030204" pitchFamily="34" charset="0"/>
                <a:ea typeface="Calibri" panose="020F0502020204030204" pitchFamily="34" charset="0"/>
                <a:cs typeface="Calibri" panose="020F0502020204030204" pitchFamily="34" charset="0"/>
              </a:rPr>
              <a:t>Zoom</a:t>
            </a:r>
            <a:r>
              <a:rPr lang="en-GB" sz="1200" dirty="0">
                <a:latin typeface="Calibri" panose="020F0502020204030204" pitchFamily="34" charset="0"/>
                <a:ea typeface="Calibri" panose="020F0502020204030204" pitchFamily="34" charset="0"/>
                <a:cs typeface="Calibri" panose="020F0502020204030204" pitchFamily="34" charset="0"/>
              </a:rPr>
              <a:t>: </a:t>
            </a:r>
            <a:r>
              <a:rPr lang="el-GR" sz="1200" dirty="0">
                <a:latin typeface="Calibri" panose="020F0502020204030204" pitchFamily="34" charset="0"/>
                <a:ea typeface="Calibri" panose="020F0502020204030204" pitchFamily="34" charset="0"/>
                <a:cs typeface="Calibri" panose="020F0502020204030204" pitchFamily="34" charset="0"/>
              </a:rPr>
              <a:t>Βιντεοδιάσκεψη για εικονικές συναντήσεις και συζητήσεις</a:t>
            </a:r>
            <a:r>
              <a:rPr lang="en-GB" sz="1200" dirty="0">
                <a:latin typeface="Calibri" panose="020F0502020204030204" pitchFamily="34" charset="0"/>
                <a:ea typeface="Calibri" panose="020F0502020204030204" pitchFamily="34" charset="0"/>
                <a:cs typeface="Calibri" panose="020F0502020204030204" pitchFamily="34" charset="0"/>
              </a:rPr>
              <a:t>.</a:t>
            </a:r>
          </a:p>
          <a:p>
            <a:pPr lvl="2">
              <a:lnSpc>
                <a:spcPct val="90000"/>
              </a:lnSpc>
            </a:pPr>
            <a:r>
              <a:rPr lang="en-GB" sz="1200" b="1" dirty="0" err="1">
                <a:latin typeface="Calibri" panose="020F0502020204030204" pitchFamily="34" charset="0"/>
                <a:ea typeface="Calibri" panose="020F0502020204030204" pitchFamily="34" charset="0"/>
                <a:cs typeface="Calibri" panose="020F0502020204030204" pitchFamily="34" charset="0"/>
              </a:rPr>
              <a:t>CERNBox</a:t>
            </a:r>
            <a:r>
              <a:rPr lang="en-GB" sz="1200" dirty="0">
                <a:latin typeface="Calibri" panose="020F0502020204030204" pitchFamily="34" charset="0"/>
                <a:ea typeface="Calibri" panose="020F0502020204030204" pitchFamily="34" charset="0"/>
                <a:cs typeface="Calibri" panose="020F0502020204030204" pitchFamily="34" charset="0"/>
              </a:rPr>
              <a:t>: </a:t>
            </a:r>
            <a:r>
              <a:rPr lang="el-GR" sz="1200" dirty="0">
                <a:latin typeface="Calibri" panose="020F0502020204030204" pitchFamily="34" charset="0"/>
                <a:ea typeface="Calibri" panose="020F0502020204030204" pitchFamily="34" charset="0"/>
                <a:cs typeface="Calibri" panose="020F0502020204030204" pitchFamily="34" charset="0"/>
              </a:rPr>
              <a:t>Ασφαλής αποθήκευση στο cloud και κοινή χρήση αρχείων</a:t>
            </a:r>
            <a:r>
              <a:rPr lang="en-GB" sz="1200" dirty="0">
                <a:latin typeface="Calibri" panose="020F0502020204030204" pitchFamily="34" charset="0"/>
                <a:ea typeface="Calibri" panose="020F0502020204030204" pitchFamily="34" charset="0"/>
                <a:cs typeface="Calibri" panose="020F0502020204030204" pitchFamily="34" charset="0"/>
              </a:rPr>
              <a:t>.</a:t>
            </a:r>
          </a:p>
          <a:p>
            <a:pPr lvl="2">
              <a:lnSpc>
                <a:spcPct val="90000"/>
              </a:lnSpc>
            </a:pPr>
            <a:r>
              <a:rPr lang="en-GB" sz="1200" b="1" dirty="0">
                <a:latin typeface="Calibri" panose="020F0502020204030204" pitchFamily="34" charset="0"/>
                <a:ea typeface="Calibri" panose="020F0502020204030204" pitchFamily="34" charset="0"/>
                <a:cs typeface="Calibri" panose="020F0502020204030204" pitchFamily="34" charset="0"/>
              </a:rPr>
              <a:t>GitLab</a:t>
            </a:r>
            <a:r>
              <a:rPr lang="en-GB" sz="1200" dirty="0">
                <a:latin typeface="Calibri" panose="020F0502020204030204" pitchFamily="34" charset="0"/>
                <a:ea typeface="Calibri" panose="020F0502020204030204" pitchFamily="34" charset="0"/>
                <a:cs typeface="Calibri" panose="020F0502020204030204" pitchFamily="34" charset="0"/>
              </a:rPr>
              <a:t>: </a:t>
            </a:r>
            <a:r>
              <a:rPr lang="el-GR" sz="1200" dirty="0">
                <a:latin typeface="Calibri" panose="020F0502020204030204" pitchFamily="34" charset="0"/>
                <a:ea typeface="Calibri" panose="020F0502020204030204" pitchFamily="34" charset="0"/>
                <a:cs typeface="Calibri" panose="020F0502020204030204" pitchFamily="34" charset="0"/>
              </a:rPr>
              <a:t>Συνεργατική ανάπτυξη λογισμικού και έλεγχος εκδόσεων</a:t>
            </a:r>
            <a:r>
              <a:rPr lang="en-GB" sz="1200" dirty="0">
                <a:latin typeface="Calibri" panose="020F0502020204030204" pitchFamily="34" charset="0"/>
                <a:ea typeface="Calibri" panose="020F0502020204030204" pitchFamily="34" charset="0"/>
                <a:cs typeface="Calibri" panose="020F0502020204030204" pitchFamily="34" charset="0"/>
              </a:rPr>
              <a:t>.</a:t>
            </a:r>
          </a:p>
          <a:p>
            <a:pPr lvl="2">
              <a:lnSpc>
                <a:spcPct val="90000"/>
              </a:lnSpc>
            </a:pPr>
            <a:r>
              <a:rPr lang="en-GB" sz="1200" b="1" dirty="0">
                <a:latin typeface="Calibri" panose="020F0502020204030204" pitchFamily="34" charset="0"/>
                <a:ea typeface="Calibri" panose="020F0502020204030204" pitchFamily="34" charset="0"/>
                <a:cs typeface="Calibri" panose="020F0502020204030204" pitchFamily="34" charset="0"/>
              </a:rPr>
              <a:t>ServiceNow</a:t>
            </a:r>
            <a:r>
              <a:rPr lang="en-GB" sz="1200" dirty="0">
                <a:latin typeface="Calibri" panose="020F0502020204030204" pitchFamily="34" charset="0"/>
                <a:ea typeface="Calibri" panose="020F0502020204030204" pitchFamily="34" charset="0"/>
                <a:cs typeface="Calibri" panose="020F0502020204030204" pitchFamily="34" charset="0"/>
              </a:rPr>
              <a:t>: </a:t>
            </a:r>
            <a:r>
              <a:rPr lang="el-GR" sz="1200" dirty="0">
                <a:latin typeface="Calibri" panose="020F0502020204030204" pitchFamily="34" charset="0"/>
                <a:ea typeface="Calibri" panose="020F0502020204030204" pitchFamily="34" charset="0"/>
                <a:cs typeface="Calibri" panose="020F0502020204030204" pitchFamily="34" charset="0"/>
              </a:rPr>
              <a:t>Σύστημα υποβολής αιτημάτων (ticketing system).</a:t>
            </a:r>
            <a:endParaRPr lang="en-GB" sz="12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43569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8643778-7F6C-4E8D-84D1-D5CDB99281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1D22F88D-6907-48AF-B024-346E855E0D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3302781" cy="5143500"/>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2" name="Group 11">
            <a:extLst>
              <a:ext uri="{FF2B5EF4-FFF2-40B4-BE49-F238E27FC236}">
                <a16:creationId xmlns:a16="http://schemas.microsoft.com/office/drawing/2014/main" id="{F3842748-48B5-4DD0-A06A-A31C74024A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486469" y="0"/>
            <a:ext cx="1827609" cy="5143500"/>
            <a:chOff x="1320800" y="0"/>
            <a:chExt cx="2436813" cy="6858001"/>
          </a:xfrm>
        </p:grpSpPr>
        <p:sp>
          <p:nvSpPr>
            <p:cNvPr id="5" name="Freeform 6">
              <a:extLst>
                <a:ext uri="{FF2B5EF4-FFF2-40B4-BE49-F238E27FC236}">
                  <a16:creationId xmlns:a16="http://schemas.microsoft.com/office/drawing/2014/main" id="{548E99BE-1071-4690-9B9C-07926CEE55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6" name="Freeform 7">
              <a:extLst>
                <a:ext uri="{FF2B5EF4-FFF2-40B4-BE49-F238E27FC236}">
                  <a16:creationId xmlns:a16="http://schemas.microsoft.com/office/drawing/2014/main" id="{9301F039-B467-413A-B25C-770E51069D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7" name="Freeform 8">
              <a:extLst>
                <a:ext uri="{FF2B5EF4-FFF2-40B4-BE49-F238E27FC236}">
                  <a16:creationId xmlns:a16="http://schemas.microsoft.com/office/drawing/2014/main" id="{9F06AEC1-5558-49E8-8CAC-FEBD00DF0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9" name="Freeform 9">
              <a:extLst>
                <a:ext uri="{FF2B5EF4-FFF2-40B4-BE49-F238E27FC236}">
                  <a16:creationId xmlns:a16="http://schemas.microsoft.com/office/drawing/2014/main" id="{D10B76B9-BA68-471E-B58C-ED91198A9F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11" name="Freeform 10">
              <a:extLst>
                <a:ext uri="{FF2B5EF4-FFF2-40B4-BE49-F238E27FC236}">
                  <a16:creationId xmlns:a16="http://schemas.microsoft.com/office/drawing/2014/main" id="{FEB3913B-54A3-490E-BA4B-5D0330990F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19" name="Freeform 11">
              <a:extLst>
                <a:ext uri="{FF2B5EF4-FFF2-40B4-BE49-F238E27FC236}">
                  <a16:creationId xmlns:a16="http://schemas.microsoft.com/office/drawing/2014/main" id="{F75DC961-08A4-46F8-8A80-2E1FB977E1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sp>
        <p:nvSpPr>
          <p:cNvPr id="3" name="Content Placeholder 2"/>
          <p:cNvSpPr>
            <a:spLocks noGrp="1"/>
          </p:cNvSpPr>
          <p:nvPr>
            <p:ph idx="1"/>
          </p:nvPr>
        </p:nvSpPr>
        <p:spPr>
          <a:xfrm>
            <a:off x="3837829" y="514349"/>
            <a:ext cx="4789439" cy="4505767"/>
          </a:xfrm>
        </p:spPr>
        <p:txBody>
          <a:bodyPr>
            <a:normAutofit/>
          </a:bodyPr>
          <a:lstStyle/>
          <a:p>
            <a:pPr marL="0" indent="0" algn="ctr">
              <a:buNone/>
            </a:pPr>
            <a:r>
              <a:rPr lang="el-GR" sz="1600" b="1" dirty="0">
                <a:latin typeface="Calibri" panose="020F0502020204030204" pitchFamily="34" charset="0"/>
                <a:ea typeface="Calibri" panose="020F0502020204030204" pitchFamily="34" charset="0"/>
                <a:cs typeface="Calibri" panose="020F0502020204030204" pitchFamily="34" charset="0"/>
              </a:rPr>
              <a:t>Παράδειγμα: Ανάλυση Δεδομένων για το Πείραμα ATLAS</a:t>
            </a:r>
          </a:p>
          <a:p>
            <a:pPr marL="0" indent="0" algn="ctr">
              <a:buNone/>
            </a:pPr>
            <a:endParaRPr lang="en-GB" b="1" dirty="0">
              <a:latin typeface="Calibri" panose="020F0502020204030204" pitchFamily="34" charset="0"/>
              <a:ea typeface="Calibri" panose="020F0502020204030204" pitchFamily="34" charset="0"/>
              <a:cs typeface="Calibri" panose="020F0502020204030204" pitchFamily="34" charset="0"/>
            </a:endParaRPr>
          </a:p>
          <a:p>
            <a:pPr>
              <a:buFont typeface="Wingdings" panose="05000000000000000000" pitchFamily="2" charset="2"/>
              <a:buChar char="§"/>
            </a:pPr>
            <a:r>
              <a:rPr lang="el-GR" sz="1200" dirty="0">
                <a:latin typeface="Calibri" panose="020F0502020204030204" pitchFamily="34" charset="0"/>
                <a:ea typeface="Calibri" panose="020F0502020204030204" pitchFamily="34" charset="0"/>
                <a:cs typeface="Calibri" panose="020F0502020204030204" pitchFamily="34" charset="0"/>
              </a:rPr>
              <a:t>Κατανομή Δεδομένων </a:t>
            </a:r>
          </a:p>
          <a:p>
            <a:pPr>
              <a:buFont typeface="Wingdings" panose="05000000000000000000" pitchFamily="2" charset="2"/>
              <a:buChar char="§"/>
            </a:pPr>
            <a:r>
              <a:rPr lang="el-GR" sz="1200" dirty="0">
                <a:latin typeface="Calibri" panose="020F0502020204030204" pitchFamily="34" charset="0"/>
                <a:ea typeface="Calibri" panose="020F0502020204030204" pitchFamily="34" charset="0"/>
                <a:cs typeface="Calibri" panose="020F0502020204030204" pitchFamily="34" charset="0"/>
              </a:rPr>
              <a:t>Κατανεμημένη Επεξεργασία </a:t>
            </a:r>
          </a:p>
          <a:p>
            <a:pPr>
              <a:buFont typeface="Wingdings" panose="05000000000000000000" pitchFamily="2" charset="2"/>
              <a:buChar char="§"/>
            </a:pPr>
            <a:r>
              <a:rPr lang="el-GR" sz="1200" dirty="0">
                <a:latin typeface="Calibri" panose="020F0502020204030204" pitchFamily="34" charset="0"/>
                <a:ea typeface="Calibri" panose="020F0502020204030204" pitchFamily="34" charset="0"/>
                <a:cs typeface="Calibri" panose="020F0502020204030204" pitchFamily="34" charset="0"/>
              </a:rPr>
              <a:t>Διαχείριση Εργασιών</a:t>
            </a:r>
          </a:p>
          <a:p>
            <a:pPr>
              <a:buFont typeface="Wingdings" panose="05000000000000000000" pitchFamily="2" charset="2"/>
              <a:buChar char="§"/>
            </a:pPr>
            <a:r>
              <a:rPr lang="el-GR" sz="1200" dirty="0">
                <a:latin typeface="Calibri" panose="020F0502020204030204" pitchFamily="34" charset="0"/>
                <a:ea typeface="Calibri" panose="020F0502020204030204" pitchFamily="34" charset="0"/>
                <a:cs typeface="Calibri" panose="020F0502020204030204" pitchFamily="34" charset="0"/>
              </a:rPr>
              <a:t>Πρόσβαση σε Δεδομένα</a:t>
            </a:r>
          </a:p>
          <a:p>
            <a:pPr>
              <a:buFont typeface="Wingdings" panose="05000000000000000000" pitchFamily="2" charset="2"/>
              <a:buChar char="§"/>
            </a:pPr>
            <a:r>
              <a:rPr lang="el-GR" sz="1200" dirty="0">
                <a:latin typeface="Calibri" panose="020F0502020204030204" pitchFamily="34" charset="0"/>
                <a:ea typeface="Calibri" panose="020F0502020204030204" pitchFamily="34" charset="0"/>
                <a:cs typeface="Calibri" panose="020F0502020204030204" pitchFamily="34" charset="0"/>
              </a:rPr>
              <a:t>Συνεργασία και Κοινοποίηση Αποτελεσμάτων</a:t>
            </a:r>
            <a:endParaRPr lang="en-GB" sz="12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26356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85428F22-76B3-4107-AADE-3F9EC95FD3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5346FBCF-5353-4172-96F5-4B7EB07777C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717698" y="-9656"/>
            <a:ext cx="1953297" cy="5167646"/>
            <a:chOff x="2199787" y="-12875"/>
            <a:chExt cx="2679011" cy="6890194"/>
          </a:xfrm>
        </p:grpSpPr>
        <p:sp useBgFill="1">
          <p:nvSpPr>
            <p:cNvPr id="35" name="Rectangle 19">
              <a:extLst>
                <a:ext uri="{FF2B5EF4-FFF2-40B4-BE49-F238E27FC236}">
                  <a16:creationId xmlns:a16="http://schemas.microsoft.com/office/drawing/2014/main" id="{343F3E6D-808D-43AD-9485-AD0014BEAE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2199787" y="-12875"/>
              <a:ext cx="2679011" cy="5301468"/>
            </a:xfrm>
            <a:custGeom>
              <a:avLst/>
              <a:gdLst>
                <a:gd name="connsiteX0" fmla="*/ 0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0 w 2570017"/>
                <a:gd name="connsiteY4" fmla="*/ 0 h 2554287"/>
                <a:gd name="connsiteX0" fmla="*/ 904009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904009 w 2570017"/>
                <a:gd name="connsiteY4" fmla="*/ 0 h 2554287"/>
                <a:gd name="connsiteX0" fmla="*/ 644236 w 2570017"/>
                <a:gd name="connsiteY0" fmla="*/ 10391 h 2554287"/>
                <a:gd name="connsiteX1" fmla="*/ 2570017 w 2570017"/>
                <a:gd name="connsiteY1" fmla="*/ 0 h 2554287"/>
                <a:gd name="connsiteX2" fmla="*/ 2570017 w 2570017"/>
                <a:gd name="connsiteY2" fmla="*/ 2554287 h 2554287"/>
                <a:gd name="connsiteX3" fmla="*/ 0 w 2570017"/>
                <a:gd name="connsiteY3" fmla="*/ 2554287 h 2554287"/>
                <a:gd name="connsiteX4" fmla="*/ 644236 w 2570017"/>
                <a:gd name="connsiteY4" fmla="*/ 10391 h 2554287"/>
                <a:gd name="connsiteX0" fmla="*/ 633845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633845 w 2570017"/>
                <a:gd name="connsiteY4" fmla="*/ 0 h 2554287"/>
                <a:gd name="connsiteX0" fmla="*/ 675409 w 2611581"/>
                <a:gd name="connsiteY0" fmla="*/ 0 h 2554287"/>
                <a:gd name="connsiteX1" fmla="*/ 2611581 w 2611581"/>
                <a:gd name="connsiteY1" fmla="*/ 0 h 2554287"/>
                <a:gd name="connsiteX2" fmla="*/ 2611581 w 2611581"/>
                <a:gd name="connsiteY2" fmla="*/ 2554287 h 2554287"/>
                <a:gd name="connsiteX3" fmla="*/ 0 w 2611581"/>
                <a:gd name="connsiteY3" fmla="*/ 2554287 h 2554287"/>
                <a:gd name="connsiteX4" fmla="*/ 675409 w 2611581"/>
                <a:gd name="connsiteY4" fmla="*/ 0 h 2554287"/>
                <a:gd name="connsiteX0" fmla="*/ 650979 w 2587151"/>
                <a:gd name="connsiteY0" fmla="*/ 0 h 2554287"/>
                <a:gd name="connsiteX1" fmla="*/ 2587151 w 2587151"/>
                <a:gd name="connsiteY1" fmla="*/ 0 h 2554287"/>
                <a:gd name="connsiteX2" fmla="*/ 2587151 w 2587151"/>
                <a:gd name="connsiteY2" fmla="*/ 2554287 h 2554287"/>
                <a:gd name="connsiteX3" fmla="*/ 0 w 2587151"/>
                <a:gd name="connsiteY3" fmla="*/ 2548595 h 2554287"/>
                <a:gd name="connsiteX4" fmla="*/ 650979 w 2587151"/>
                <a:gd name="connsiteY4" fmla="*/ 0 h 2554287"/>
                <a:gd name="connsiteX0" fmla="*/ 730379 w 2587151"/>
                <a:gd name="connsiteY0" fmla="*/ 5692 h 2554287"/>
                <a:gd name="connsiteX1" fmla="*/ 2587151 w 2587151"/>
                <a:gd name="connsiteY1" fmla="*/ 0 h 2554287"/>
                <a:gd name="connsiteX2" fmla="*/ 2587151 w 2587151"/>
                <a:gd name="connsiteY2" fmla="*/ 2554287 h 2554287"/>
                <a:gd name="connsiteX3" fmla="*/ 0 w 2587151"/>
                <a:gd name="connsiteY3" fmla="*/ 2548595 h 2554287"/>
                <a:gd name="connsiteX4" fmla="*/ 730379 w 2587151"/>
                <a:gd name="connsiteY4" fmla="*/ 5692 h 2554287"/>
                <a:gd name="connsiteX0" fmla="*/ 864750 w 2587151"/>
                <a:gd name="connsiteY0" fmla="*/ 2847 h 2554287"/>
                <a:gd name="connsiteX1" fmla="*/ 2587151 w 2587151"/>
                <a:gd name="connsiteY1" fmla="*/ 0 h 2554287"/>
                <a:gd name="connsiteX2" fmla="*/ 2587151 w 2587151"/>
                <a:gd name="connsiteY2" fmla="*/ 2554287 h 2554287"/>
                <a:gd name="connsiteX3" fmla="*/ 0 w 2587151"/>
                <a:gd name="connsiteY3" fmla="*/ 2548595 h 2554287"/>
                <a:gd name="connsiteX4" fmla="*/ 864750 w 2587151"/>
                <a:gd name="connsiteY4" fmla="*/ 2847 h 2554287"/>
                <a:gd name="connsiteX0" fmla="*/ 883073 w 2587151"/>
                <a:gd name="connsiteY0" fmla="*/ 1 h 2554287"/>
                <a:gd name="connsiteX1" fmla="*/ 2587151 w 2587151"/>
                <a:gd name="connsiteY1" fmla="*/ 0 h 2554287"/>
                <a:gd name="connsiteX2" fmla="*/ 2587151 w 2587151"/>
                <a:gd name="connsiteY2" fmla="*/ 2554287 h 2554287"/>
                <a:gd name="connsiteX3" fmla="*/ 0 w 2587151"/>
                <a:gd name="connsiteY3" fmla="*/ 2548595 h 2554287"/>
                <a:gd name="connsiteX4" fmla="*/ 883073 w 2587151"/>
                <a:gd name="connsiteY4" fmla="*/ 1 h 2554287"/>
                <a:gd name="connsiteX0" fmla="*/ 895288 w 2599366"/>
                <a:gd name="connsiteY0" fmla="*/ 1 h 2554287"/>
                <a:gd name="connsiteX1" fmla="*/ 2599366 w 2599366"/>
                <a:gd name="connsiteY1" fmla="*/ 0 h 2554287"/>
                <a:gd name="connsiteX2" fmla="*/ 2599366 w 2599366"/>
                <a:gd name="connsiteY2" fmla="*/ 2554287 h 2554287"/>
                <a:gd name="connsiteX3" fmla="*/ 0 w 2599366"/>
                <a:gd name="connsiteY3" fmla="*/ 2542904 h 2554287"/>
                <a:gd name="connsiteX4" fmla="*/ 895288 w 2599366"/>
                <a:gd name="connsiteY4" fmla="*/ 1 h 2554287"/>
                <a:gd name="connsiteX0" fmla="*/ 895288 w 2599366"/>
                <a:gd name="connsiteY0" fmla="*/ 1 h 2554287"/>
                <a:gd name="connsiteX1" fmla="*/ 2599366 w 2599366"/>
                <a:gd name="connsiteY1" fmla="*/ 0 h 2554287"/>
                <a:gd name="connsiteX2" fmla="*/ 2599366 w 2599366"/>
                <a:gd name="connsiteY2" fmla="*/ 2554287 h 2554287"/>
                <a:gd name="connsiteX3" fmla="*/ 0 w 2599366"/>
                <a:gd name="connsiteY3" fmla="*/ 2542904 h 2554287"/>
                <a:gd name="connsiteX4" fmla="*/ 895288 w 2599366"/>
                <a:gd name="connsiteY4" fmla="*/ 1 h 2554287"/>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2904 h 2565670"/>
                <a:gd name="connsiteX4" fmla="*/ 895288 w 2611581"/>
                <a:gd name="connsiteY4" fmla="*/ 1 h 2565670"/>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2904 h 2565670"/>
                <a:gd name="connsiteX4" fmla="*/ 895288 w 2611581"/>
                <a:gd name="connsiteY4" fmla="*/ 1 h 2565670"/>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5750 h 2565670"/>
                <a:gd name="connsiteX4" fmla="*/ 895288 w 2611581"/>
                <a:gd name="connsiteY4" fmla="*/ 1 h 2565670"/>
                <a:gd name="connsiteX0" fmla="*/ 1544433 w 3260726"/>
                <a:gd name="connsiteY0" fmla="*/ 1 h 2565670"/>
                <a:gd name="connsiteX1" fmla="*/ 3248511 w 3260726"/>
                <a:gd name="connsiteY1" fmla="*/ 0 h 2565670"/>
                <a:gd name="connsiteX2" fmla="*/ 3260726 w 3260726"/>
                <a:gd name="connsiteY2" fmla="*/ 2565670 h 2565670"/>
                <a:gd name="connsiteX3" fmla="*/ 0 w 3260726"/>
                <a:gd name="connsiteY3" fmla="*/ 2521058 h 2565670"/>
                <a:gd name="connsiteX4" fmla="*/ 1544433 w 3260726"/>
                <a:gd name="connsiteY4" fmla="*/ 1 h 2565670"/>
                <a:gd name="connsiteX0" fmla="*/ 921784 w 3260726"/>
                <a:gd name="connsiteY0" fmla="*/ 12347 h 2565670"/>
                <a:gd name="connsiteX1" fmla="*/ 3248511 w 3260726"/>
                <a:gd name="connsiteY1" fmla="*/ 0 h 2565670"/>
                <a:gd name="connsiteX2" fmla="*/ 3260726 w 3260726"/>
                <a:gd name="connsiteY2" fmla="*/ 2565670 h 2565670"/>
                <a:gd name="connsiteX3" fmla="*/ 0 w 3260726"/>
                <a:gd name="connsiteY3" fmla="*/ 2521058 h 2565670"/>
                <a:gd name="connsiteX4" fmla="*/ 921784 w 3260726"/>
                <a:gd name="connsiteY4" fmla="*/ 12347 h 2565670"/>
                <a:gd name="connsiteX0" fmla="*/ 921784 w 3260726"/>
                <a:gd name="connsiteY0" fmla="*/ 12347 h 2565670"/>
                <a:gd name="connsiteX1" fmla="*/ 2321160 w 3260726"/>
                <a:gd name="connsiteY1" fmla="*/ 0 h 2565670"/>
                <a:gd name="connsiteX2" fmla="*/ 3260726 w 3260726"/>
                <a:gd name="connsiteY2" fmla="*/ 2565670 h 2565670"/>
                <a:gd name="connsiteX3" fmla="*/ 0 w 3260726"/>
                <a:gd name="connsiteY3" fmla="*/ 2521058 h 2565670"/>
                <a:gd name="connsiteX4" fmla="*/ 921784 w 3260726"/>
                <a:gd name="connsiteY4" fmla="*/ 12347 h 2565670"/>
                <a:gd name="connsiteX0" fmla="*/ 921784 w 2322228"/>
                <a:gd name="connsiteY0" fmla="*/ 12347 h 2565670"/>
                <a:gd name="connsiteX1" fmla="*/ 2321160 w 2322228"/>
                <a:gd name="connsiteY1" fmla="*/ 0 h 2565670"/>
                <a:gd name="connsiteX2" fmla="*/ 2320129 w 2322228"/>
                <a:gd name="connsiteY2" fmla="*/ 2565670 h 2565670"/>
                <a:gd name="connsiteX3" fmla="*/ 0 w 2322228"/>
                <a:gd name="connsiteY3" fmla="*/ 2521058 h 2565670"/>
                <a:gd name="connsiteX4" fmla="*/ 921784 w 2322228"/>
                <a:gd name="connsiteY4" fmla="*/ 12347 h 2565670"/>
                <a:gd name="connsiteX0" fmla="*/ 921784 w 2322228"/>
                <a:gd name="connsiteY0" fmla="*/ 0 h 2571841"/>
                <a:gd name="connsiteX1" fmla="*/ 2321160 w 2322228"/>
                <a:gd name="connsiteY1" fmla="*/ 6171 h 2571841"/>
                <a:gd name="connsiteX2" fmla="*/ 2320129 w 2322228"/>
                <a:gd name="connsiteY2" fmla="*/ 2571841 h 2571841"/>
                <a:gd name="connsiteX3" fmla="*/ 0 w 2322228"/>
                <a:gd name="connsiteY3" fmla="*/ 2527229 h 2571841"/>
                <a:gd name="connsiteX4" fmla="*/ 921784 w 2322228"/>
                <a:gd name="connsiteY4" fmla="*/ 0 h 2571841"/>
                <a:gd name="connsiteX0" fmla="*/ 921784 w 2611583"/>
                <a:gd name="connsiteY0" fmla="*/ 0 h 2540977"/>
                <a:gd name="connsiteX1" fmla="*/ 2321160 w 2611583"/>
                <a:gd name="connsiteY1" fmla="*/ 6171 h 2540977"/>
                <a:gd name="connsiteX2" fmla="*/ 2611583 w 2611583"/>
                <a:gd name="connsiteY2" fmla="*/ 2540977 h 2540977"/>
                <a:gd name="connsiteX3" fmla="*/ 0 w 2611583"/>
                <a:gd name="connsiteY3" fmla="*/ 2527229 h 2540977"/>
                <a:gd name="connsiteX4" fmla="*/ 921784 w 2611583"/>
                <a:gd name="connsiteY4" fmla="*/ 0 h 2540977"/>
                <a:gd name="connsiteX0" fmla="*/ 921784 w 2611583"/>
                <a:gd name="connsiteY0" fmla="*/ 2 h 2540979"/>
                <a:gd name="connsiteX1" fmla="*/ 2572870 w 2611583"/>
                <a:gd name="connsiteY1" fmla="*/ 0 h 2540979"/>
                <a:gd name="connsiteX2" fmla="*/ 2611583 w 2611583"/>
                <a:gd name="connsiteY2" fmla="*/ 2540979 h 2540979"/>
                <a:gd name="connsiteX3" fmla="*/ 0 w 2611583"/>
                <a:gd name="connsiteY3" fmla="*/ 2527231 h 2540979"/>
                <a:gd name="connsiteX4" fmla="*/ 921784 w 2611583"/>
                <a:gd name="connsiteY4" fmla="*/ 2 h 2540979"/>
                <a:gd name="connsiteX0" fmla="*/ 921784 w 2705467"/>
                <a:gd name="connsiteY0" fmla="*/ 0 h 2540977"/>
                <a:gd name="connsiteX1" fmla="*/ 2705349 w 2705467"/>
                <a:gd name="connsiteY1" fmla="*/ 6171 h 2540977"/>
                <a:gd name="connsiteX2" fmla="*/ 2611583 w 2705467"/>
                <a:gd name="connsiteY2" fmla="*/ 2540977 h 2540977"/>
                <a:gd name="connsiteX3" fmla="*/ 0 w 2705467"/>
                <a:gd name="connsiteY3" fmla="*/ 2527229 h 2540977"/>
                <a:gd name="connsiteX4" fmla="*/ 921784 w 2705467"/>
                <a:gd name="connsiteY4" fmla="*/ 0 h 2540977"/>
                <a:gd name="connsiteX0" fmla="*/ 921784 w 2718702"/>
                <a:gd name="connsiteY0" fmla="*/ 2 h 2540979"/>
                <a:gd name="connsiteX1" fmla="*/ 2718597 w 2718702"/>
                <a:gd name="connsiteY1" fmla="*/ 0 h 2540979"/>
                <a:gd name="connsiteX2" fmla="*/ 2611583 w 2718702"/>
                <a:gd name="connsiteY2" fmla="*/ 2540979 h 2540979"/>
                <a:gd name="connsiteX3" fmla="*/ 0 w 2718702"/>
                <a:gd name="connsiteY3" fmla="*/ 2527231 h 2540979"/>
                <a:gd name="connsiteX4" fmla="*/ 921784 w 2718702"/>
                <a:gd name="connsiteY4" fmla="*/ 2 h 2540979"/>
                <a:gd name="connsiteX0" fmla="*/ 921784 w 2679012"/>
                <a:gd name="connsiteY0" fmla="*/ 0 h 2540977"/>
                <a:gd name="connsiteX1" fmla="*/ 2678853 w 2679012"/>
                <a:gd name="connsiteY1" fmla="*/ 6171 h 2540977"/>
                <a:gd name="connsiteX2" fmla="*/ 2611583 w 2679012"/>
                <a:gd name="connsiteY2" fmla="*/ 2540977 h 2540977"/>
                <a:gd name="connsiteX3" fmla="*/ 0 w 2679012"/>
                <a:gd name="connsiteY3" fmla="*/ 2527229 h 2540977"/>
                <a:gd name="connsiteX4" fmla="*/ 921784 w 2679012"/>
                <a:gd name="connsiteY4" fmla="*/ 0 h 2540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9012" h="2540977">
                  <a:moveTo>
                    <a:pt x="921784" y="0"/>
                  </a:moveTo>
                  <a:lnTo>
                    <a:pt x="2678853" y="6171"/>
                  </a:lnTo>
                  <a:cubicBezTo>
                    <a:pt x="2682925" y="861394"/>
                    <a:pt x="2607511" y="1685754"/>
                    <a:pt x="2611583" y="2540977"/>
                  </a:cubicBezTo>
                  <a:lnTo>
                    <a:pt x="0" y="2527229"/>
                  </a:lnTo>
                  <a:lnTo>
                    <a:pt x="921784" y="0"/>
                  </a:lnTo>
                  <a:close/>
                </a:path>
              </a:pathLst>
            </a:custGeom>
            <a:blipFill rotWithShape="0">
              <a:blip r:embed="rId2">
                <a:duotone>
                  <a:schemeClr val="bg2">
                    <a:shade val="76000"/>
                    <a:satMod val="180000"/>
                  </a:schemeClr>
                  <a:schemeClr val="bg2">
                    <a:tint val="80000"/>
                    <a:satMod val="120000"/>
                    <a:lumMod val="180000"/>
                  </a:schemeClr>
                </a:duotone>
              </a:blip>
              <a:stretch>
                <a:fillRect l="-114598" r="-265621" b="-2868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6" name="Rectangle 20">
              <a:extLst>
                <a:ext uri="{FF2B5EF4-FFF2-40B4-BE49-F238E27FC236}">
                  <a16:creationId xmlns:a16="http://schemas.microsoft.com/office/drawing/2014/main" id="{03DB1AC6-5430-4CD3-BD83-86E675A11A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2211875" y="5257482"/>
              <a:ext cx="2586931" cy="1619837"/>
            </a:xfrm>
            <a:custGeom>
              <a:avLst/>
              <a:gdLst>
                <a:gd name="connsiteX0" fmla="*/ 0 w 2611581"/>
                <a:gd name="connsiteY0" fmla="*/ 0 h 4303713"/>
                <a:gd name="connsiteX1" fmla="*/ 2611581 w 2611581"/>
                <a:gd name="connsiteY1" fmla="*/ 0 h 4303713"/>
                <a:gd name="connsiteX2" fmla="*/ 2611581 w 2611581"/>
                <a:gd name="connsiteY2" fmla="*/ 4303713 h 4303713"/>
                <a:gd name="connsiteX3" fmla="*/ 0 w 2611581"/>
                <a:gd name="connsiteY3" fmla="*/ 4303713 h 4303713"/>
                <a:gd name="connsiteX4" fmla="*/ 0 w 2611581"/>
                <a:gd name="connsiteY4" fmla="*/ 0 h 4303713"/>
                <a:gd name="connsiteX0" fmla="*/ 0 w 2611581"/>
                <a:gd name="connsiteY0" fmla="*/ 0 h 4314104"/>
                <a:gd name="connsiteX1" fmla="*/ 2611581 w 2611581"/>
                <a:gd name="connsiteY1" fmla="*/ 0 h 4314104"/>
                <a:gd name="connsiteX2" fmla="*/ 2611581 w 2611581"/>
                <a:gd name="connsiteY2" fmla="*/ 4303713 h 4314104"/>
                <a:gd name="connsiteX3" fmla="*/ 1693718 w 2611581"/>
                <a:gd name="connsiteY3" fmla="*/ 4314104 h 4314104"/>
                <a:gd name="connsiteX4" fmla="*/ 0 w 2611581"/>
                <a:gd name="connsiteY4" fmla="*/ 0 h 4314104"/>
                <a:gd name="connsiteX0" fmla="*/ 0 w 2611581"/>
                <a:gd name="connsiteY0" fmla="*/ 0 h 4314104"/>
                <a:gd name="connsiteX1" fmla="*/ 2611581 w 2611581"/>
                <a:gd name="connsiteY1" fmla="*/ 0 h 4314104"/>
                <a:gd name="connsiteX2" fmla="*/ 2611581 w 2611581"/>
                <a:gd name="connsiteY2" fmla="*/ 4303713 h 4314104"/>
                <a:gd name="connsiteX3" fmla="*/ 1963882 w 2611581"/>
                <a:gd name="connsiteY3" fmla="*/ 4314104 h 4314104"/>
                <a:gd name="connsiteX4" fmla="*/ 0 w 2611581"/>
                <a:gd name="connsiteY4" fmla="*/ 0 h 4314104"/>
                <a:gd name="connsiteX0" fmla="*/ 0 w 2611581"/>
                <a:gd name="connsiteY0" fmla="*/ 0 h 4303713"/>
                <a:gd name="connsiteX1" fmla="*/ 2611581 w 2611581"/>
                <a:gd name="connsiteY1" fmla="*/ 0 h 4303713"/>
                <a:gd name="connsiteX2" fmla="*/ 2611581 w 2611581"/>
                <a:gd name="connsiteY2" fmla="*/ 4303713 h 4303713"/>
                <a:gd name="connsiteX3" fmla="*/ 2213264 w 2611581"/>
                <a:gd name="connsiteY3" fmla="*/ 4293322 h 4303713"/>
                <a:gd name="connsiteX4" fmla="*/ 0 w 2611581"/>
                <a:gd name="connsiteY4" fmla="*/ 0 h 4303713"/>
                <a:gd name="connsiteX0" fmla="*/ 0 w 2611581"/>
                <a:gd name="connsiteY0" fmla="*/ 0 h 4303713"/>
                <a:gd name="connsiteX1" fmla="*/ 2611581 w 2611581"/>
                <a:gd name="connsiteY1" fmla="*/ 0 h 4303713"/>
                <a:gd name="connsiteX2" fmla="*/ 2611581 w 2611581"/>
                <a:gd name="connsiteY2" fmla="*/ 4303713 h 4303713"/>
                <a:gd name="connsiteX3" fmla="*/ 2171701 w 2611581"/>
                <a:gd name="connsiteY3" fmla="*/ 3638695 h 4303713"/>
                <a:gd name="connsiteX4" fmla="*/ 0 w 2611581"/>
                <a:gd name="connsiteY4" fmla="*/ 0 h 4303713"/>
                <a:gd name="connsiteX0" fmla="*/ 0 w 2720934"/>
                <a:gd name="connsiteY0" fmla="*/ 268283 h 4303713"/>
                <a:gd name="connsiteX1" fmla="*/ 2720934 w 2720934"/>
                <a:gd name="connsiteY1" fmla="*/ 0 h 4303713"/>
                <a:gd name="connsiteX2" fmla="*/ 2720934 w 2720934"/>
                <a:gd name="connsiteY2" fmla="*/ 4303713 h 4303713"/>
                <a:gd name="connsiteX3" fmla="*/ 2281054 w 2720934"/>
                <a:gd name="connsiteY3" fmla="*/ 3638695 h 4303713"/>
                <a:gd name="connsiteX4" fmla="*/ 0 w 2720934"/>
                <a:gd name="connsiteY4" fmla="*/ 268283 h 4303713"/>
                <a:gd name="connsiteX0" fmla="*/ 0 w 2720934"/>
                <a:gd name="connsiteY0" fmla="*/ 268283 h 4303713"/>
                <a:gd name="connsiteX1" fmla="*/ 2720934 w 2720934"/>
                <a:gd name="connsiteY1" fmla="*/ 0 h 4303713"/>
                <a:gd name="connsiteX2" fmla="*/ 2720934 w 2720934"/>
                <a:gd name="connsiteY2" fmla="*/ 4303713 h 4303713"/>
                <a:gd name="connsiteX3" fmla="*/ 2264231 w 2720934"/>
                <a:gd name="connsiteY3" fmla="*/ 3717600 h 4303713"/>
                <a:gd name="connsiteX4" fmla="*/ 0 w 2720934"/>
                <a:gd name="connsiteY4" fmla="*/ 268283 h 4303713"/>
                <a:gd name="connsiteX0" fmla="*/ 0 w 2720934"/>
                <a:gd name="connsiteY0" fmla="*/ 268283 h 4335275"/>
                <a:gd name="connsiteX1" fmla="*/ 2720934 w 2720934"/>
                <a:gd name="connsiteY1" fmla="*/ 0 h 4335275"/>
                <a:gd name="connsiteX2" fmla="*/ 2653639 w 2720934"/>
                <a:gd name="connsiteY2" fmla="*/ 4335275 h 4335275"/>
                <a:gd name="connsiteX3" fmla="*/ 2264231 w 2720934"/>
                <a:gd name="connsiteY3" fmla="*/ 3717600 h 4335275"/>
                <a:gd name="connsiteX4" fmla="*/ 0 w 2720934"/>
                <a:gd name="connsiteY4" fmla="*/ 268283 h 4335275"/>
                <a:gd name="connsiteX0" fmla="*/ 0 w 2737757"/>
                <a:gd name="connsiteY0" fmla="*/ 236721 h 4335275"/>
                <a:gd name="connsiteX1" fmla="*/ 2737757 w 2737757"/>
                <a:gd name="connsiteY1" fmla="*/ 0 h 4335275"/>
                <a:gd name="connsiteX2" fmla="*/ 2670462 w 2737757"/>
                <a:gd name="connsiteY2" fmla="*/ 4335275 h 4335275"/>
                <a:gd name="connsiteX3" fmla="*/ 2281054 w 2737757"/>
                <a:gd name="connsiteY3" fmla="*/ 3717600 h 4335275"/>
                <a:gd name="connsiteX4" fmla="*/ 0 w 2737757"/>
                <a:gd name="connsiteY4" fmla="*/ 236721 h 4335275"/>
                <a:gd name="connsiteX0" fmla="*/ 0 w 2729346"/>
                <a:gd name="connsiteY0" fmla="*/ 0 h 4098554"/>
                <a:gd name="connsiteX1" fmla="*/ 2729346 w 2729346"/>
                <a:gd name="connsiteY1" fmla="*/ 126250 h 4098554"/>
                <a:gd name="connsiteX2" fmla="*/ 2670462 w 2729346"/>
                <a:gd name="connsiteY2" fmla="*/ 4098554 h 4098554"/>
                <a:gd name="connsiteX3" fmla="*/ 2281054 w 2729346"/>
                <a:gd name="connsiteY3" fmla="*/ 3480879 h 4098554"/>
                <a:gd name="connsiteX4" fmla="*/ 0 w 2729346"/>
                <a:gd name="connsiteY4" fmla="*/ 0 h 4098554"/>
                <a:gd name="connsiteX0" fmla="*/ 0 w 2720934"/>
                <a:gd name="connsiteY0" fmla="*/ 0 h 4098554"/>
                <a:gd name="connsiteX1" fmla="*/ 2720934 w 2720934"/>
                <a:gd name="connsiteY1" fmla="*/ 31562 h 4098554"/>
                <a:gd name="connsiteX2" fmla="*/ 2670462 w 2720934"/>
                <a:gd name="connsiteY2" fmla="*/ 4098554 h 4098554"/>
                <a:gd name="connsiteX3" fmla="*/ 2281054 w 2720934"/>
                <a:gd name="connsiteY3" fmla="*/ 3480879 h 4098554"/>
                <a:gd name="connsiteX4" fmla="*/ 0 w 2720934"/>
                <a:gd name="connsiteY4" fmla="*/ 0 h 4098554"/>
                <a:gd name="connsiteX0" fmla="*/ 0 w 2720934"/>
                <a:gd name="connsiteY0" fmla="*/ 15782 h 4114336"/>
                <a:gd name="connsiteX1" fmla="*/ 2720934 w 2720934"/>
                <a:gd name="connsiteY1" fmla="*/ 0 h 4114336"/>
                <a:gd name="connsiteX2" fmla="*/ 2670462 w 2720934"/>
                <a:gd name="connsiteY2" fmla="*/ 4114336 h 4114336"/>
                <a:gd name="connsiteX3" fmla="*/ 2281054 w 2720934"/>
                <a:gd name="connsiteY3" fmla="*/ 3496661 h 4114336"/>
                <a:gd name="connsiteX4" fmla="*/ 0 w 2720934"/>
                <a:gd name="connsiteY4" fmla="*/ 15782 h 4114336"/>
                <a:gd name="connsiteX0" fmla="*/ 0 w 2820289"/>
                <a:gd name="connsiteY0" fmla="*/ 15782 h 4114336"/>
                <a:gd name="connsiteX1" fmla="*/ 2820289 w 2820289"/>
                <a:gd name="connsiteY1" fmla="*/ 0 h 4114336"/>
                <a:gd name="connsiteX2" fmla="*/ 2769817 w 2820289"/>
                <a:gd name="connsiteY2" fmla="*/ 4114336 h 4114336"/>
                <a:gd name="connsiteX3" fmla="*/ 2380409 w 2820289"/>
                <a:gd name="connsiteY3" fmla="*/ 3496661 h 4114336"/>
                <a:gd name="connsiteX4" fmla="*/ 0 w 2820289"/>
                <a:gd name="connsiteY4" fmla="*/ 15782 h 4114336"/>
                <a:gd name="connsiteX0" fmla="*/ 0 w 2820289"/>
                <a:gd name="connsiteY0" fmla="*/ 15782 h 4114336"/>
                <a:gd name="connsiteX1" fmla="*/ 2820289 w 2820289"/>
                <a:gd name="connsiteY1" fmla="*/ 0 h 4114336"/>
                <a:gd name="connsiteX2" fmla="*/ 2769817 w 2820289"/>
                <a:gd name="connsiteY2" fmla="*/ 4114336 h 4114336"/>
                <a:gd name="connsiteX3" fmla="*/ 2362876 w 2820289"/>
                <a:gd name="connsiteY3" fmla="*/ 3517980 h 4114336"/>
                <a:gd name="connsiteX4" fmla="*/ 0 w 2820289"/>
                <a:gd name="connsiteY4" fmla="*/ 15782 h 4114336"/>
                <a:gd name="connsiteX0" fmla="*/ 0 w 2820289"/>
                <a:gd name="connsiteY0" fmla="*/ 15782 h 4114336"/>
                <a:gd name="connsiteX1" fmla="*/ 2820289 w 2820289"/>
                <a:gd name="connsiteY1" fmla="*/ 0 h 4114336"/>
                <a:gd name="connsiteX2" fmla="*/ 2763972 w 2820289"/>
                <a:gd name="connsiteY2" fmla="*/ 4114336 h 4114336"/>
                <a:gd name="connsiteX3" fmla="*/ 2362876 w 2820289"/>
                <a:gd name="connsiteY3" fmla="*/ 3517980 h 4114336"/>
                <a:gd name="connsiteX4" fmla="*/ 0 w 2820289"/>
                <a:gd name="connsiteY4" fmla="*/ 15782 h 4114336"/>
                <a:gd name="connsiteX0" fmla="*/ 0 w 3721149"/>
                <a:gd name="connsiteY0" fmla="*/ 0 h 4269703"/>
                <a:gd name="connsiteX1" fmla="*/ 3721149 w 3721149"/>
                <a:gd name="connsiteY1" fmla="*/ 155367 h 4269703"/>
                <a:gd name="connsiteX2" fmla="*/ 3664832 w 3721149"/>
                <a:gd name="connsiteY2" fmla="*/ 4269703 h 4269703"/>
                <a:gd name="connsiteX3" fmla="*/ 3263736 w 3721149"/>
                <a:gd name="connsiteY3" fmla="*/ 3673347 h 4269703"/>
                <a:gd name="connsiteX4" fmla="*/ 0 w 3721149"/>
                <a:gd name="connsiteY4" fmla="*/ 0 h 4269703"/>
                <a:gd name="connsiteX0" fmla="*/ 0 w 3721149"/>
                <a:gd name="connsiteY0" fmla="*/ 0 h 4289488"/>
                <a:gd name="connsiteX1" fmla="*/ 3721149 w 3721149"/>
                <a:gd name="connsiteY1" fmla="*/ 155367 h 4289488"/>
                <a:gd name="connsiteX2" fmla="*/ 3664832 w 3721149"/>
                <a:gd name="connsiteY2" fmla="*/ 4269703 h 4289488"/>
                <a:gd name="connsiteX3" fmla="*/ 1705997 w 3721149"/>
                <a:gd name="connsiteY3" fmla="*/ 4289488 h 4289488"/>
                <a:gd name="connsiteX4" fmla="*/ 0 w 3721149"/>
                <a:gd name="connsiteY4" fmla="*/ 0 h 4289488"/>
                <a:gd name="connsiteX0" fmla="*/ 0 w 3664846"/>
                <a:gd name="connsiteY0" fmla="*/ 15785 h 4305273"/>
                <a:gd name="connsiteX1" fmla="*/ 3664846 w 3664846"/>
                <a:gd name="connsiteY1" fmla="*/ 0 h 4305273"/>
                <a:gd name="connsiteX2" fmla="*/ 3664832 w 3664846"/>
                <a:gd name="connsiteY2" fmla="*/ 4285488 h 4305273"/>
                <a:gd name="connsiteX3" fmla="*/ 1705997 w 3664846"/>
                <a:gd name="connsiteY3" fmla="*/ 4305273 h 4305273"/>
                <a:gd name="connsiteX4" fmla="*/ 0 w 3664846"/>
                <a:gd name="connsiteY4" fmla="*/ 15785 h 4305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4846" h="4305273">
                  <a:moveTo>
                    <a:pt x="0" y="15785"/>
                  </a:moveTo>
                  <a:lnTo>
                    <a:pt x="3664846" y="0"/>
                  </a:lnTo>
                  <a:cubicBezTo>
                    <a:pt x="3664841" y="1428496"/>
                    <a:pt x="3664837" y="2856992"/>
                    <a:pt x="3664832" y="4285488"/>
                  </a:cubicBezTo>
                  <a:lnTo>
                    <a:pt x="1705997" y="4305273"/>
                  </a:lnTo>
                  <a:lnTo>
                    <a:pt x="0" y="15785"/>
                  </a:lnTo>
                  <a:close/>
                </a:path>
              </a:pathLst>
            </a:custGeom>
            <a:blipFill rotWithShape="0">
              <a:blip r:embed="rId2">
                <a:duotone>
                  <a:schemeClr val="bg2">
                    <a:shade val="76000"/>
                    <a:satMod val="180000"/>
                  </a:schemeClr>
                  <a:schemeClr val="bg2">
                    <a:tint val="80000"/>
                    <a:satMod val="120000"/>
                    <a:lumMod val="180000"/>
                  </a:schemeClr>
                </a:duotone>
              </a:blip>
              <a:stretch>
                <a:fillRect l="-163116" t="-323529" r="-39825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a:extLst>
              <a:ext uri="{FF2B5EF4-FFF2-40B4-BE49-F238E27FC236}">
                <a16:creationId xmlns:a16="http://schemas.microsoft.com/office/drawing/2014/main" id="{78326E10-C8CB-487F-A110-F861268DE6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770459" y="0"/>
            <a:ext cx="1827609" cy="5143500"/>
            <a:chOff x="1320800" y="0"/>
            <a:chExt cx="2436813" cy="6858001"/>
          </a:xfrm>
        </p:grpSpPr>
        <p:sp>
          <p:nvSpPr>
            <p:cNvPr id="39" name="Freeform 6">
              <a:extLst>
                <a:ext uri="{FF2B5EF4-FFF2-40B4-BE49-F238E27FC236}">
                  <a16:creationId xmlns:a16="http://schemas.microsoft.com/office/drawing/2014/main" id="{3279962B-46D2-4E19-B632-39B80D1E80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40" name="Freeform 7">
              <a:extLst>
                <a:ext uri="{FF2B5EF4-FFF2-40B4-BE49-F238E27FC236}">
                  <a16:creationId xmlns:a16="http://schemas.microsoft.com/office/drawing/2014/main" id="{321A335A-53CB-4C17-AB51-5D9C2DCB4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41" name="Freeform 8">
              <a:extLst>
                <a:ext uri="{FF2B5EF4-FFF2-40B4-BE49-F238E27FC236}">
                  <a16:creationId xmlns:a16="http://schemas.microsoft.com/office/drawing/2014/main" id="{A0E0D557-405B-469F-AEDE-4E3404AA41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42" name="Freeform 9">
              <a:extLst>
                <a:ext uri="{FF2B5EF4-FFF2-40B4-BE49-F238E27FC236}">
                  <a16:creationId xmlns:a16="http://schemas.microsoft.com/office/drawing/2014/main" id="{D8D4E62F-9393-40A6-9E85-9F3B59C462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43" name="Freeform 10">
              <a:extLst>
                <a:ext uri="{FF2B5EF4-FFF2-40B4-BE49-F238E27FC236}">
                  <a16:creationId xmlns:a16="http://schemas.microsoft.com/office/drawing/2014/main" id="{FABD11B1-DE89-45BC-8204-968C88AADC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44" name="Freeform 11">
              <a:extLst>
                <a:ext uri="{FF2B5EF4-FFF2-40B4-BE49-F238E27FC236}">
                  <a16:creationId xmlns:a16="http://schemas.microsoft.com/office/drawing/2014/main" id="{AFA4965A-1FBC-44B8-B96A-3F5275C3AE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sp>
        <p:nvSpPr>
          <p:cNvPr id="2" name="Title 1"/>
          <p:cNvSpPr>
            <a:spLocks noGrp="1"/>
          </p:cNvSpPr>
          <p:nvPr>
            <p:ph type="title"/>
          </p:nvPr>
        </p:nvSpPr>
        <p:spPr>
          <a:xfrm>
            <a:off x="2971799" y="514350"/>
            <a:ext cx="5509418" cy="1060449"/>
          </a:xfrm>
        </p:spPr>
        <p:txBody>
          <a:bodyPr>
            <a:normAutofit/>
          </a:bodyPr>
          <a:lstStyle/>
          <a:p>
            <a:r>
              <a:rPr lang="el-GR" b="1"/>
              <a:t>Πληροφορική</a:t>
            </a:r>
            <a:r>
              <a:rPr lang="en-US" b="1"/>
              <a:t>@</a:t>
            </a:r>
            <a:r>
              <a:rPr lang="en-US" b="1" dirty="0"/>
              <a:t>CERN</a:t>
            </a:r>
          </a:p>
        </p:txBody>
      </p:sp>
      <p:pic>
        <p:nvPicPr>
          <p:cNvPr id="27" name="Picture 26" descr="Magnifying glass showing decling performance">
            <a:extLst>
              <a:ext uri="{FF2B5EF4-FFF2-40B4-BE49-F238E27FC236}">
                <a16:creationId xmlns:a16="http://schemas.microsoft.com/office/drawing/2014/main" id="{F07773F7-1781-457E-9B13-5F1A6B8190A5}"/>
              </a:ext>
            </a:extLst>
          </p:cNvPr>
          <p:cNvPicPr>
            <a:picLocks noChangeAspect="1"/>
          </p:cNvPicPr>
          <p:nvPr/>
        </p:nvPicPr>
        <p:blipFill>
          <a:blip r:embed="rId3"/>
          <a:srcRect l="16697" r="49635"/>
          <a:stretch/>
        </p:blipFill>
        <p:spPr>
          <a:xfrm>
            <a:off x="20" y="10"/>
            <a:ext cx="2594352" cy="5143490"/>
          </a:xfrm>
          <a:custGeom>
            <a:avLst/>
            <a:gdLst/>
            <a:ahLst/>
            <a:cxnLst/>
            <a:rect l="l" t="t" r="r" b="b"/>
            <a:pathLst>
              <a:path w="3458633" h="6858000">
                <a:moveTo>
                  <a:pt x="0" y="0"/>
                </a:moveTo>
                <a:lnTo>
                  <a:pt x="3174999" y="0"/>
                </a:lnTo>
                <a:lnTo>
                  <a:pt x="2294466" y="5223932"/>
                </a:lnTo>
                <a:lnTo>
                  <a:pt x="3458633" y="6853767"/>
                </a:lnTo>
                <a:lnTo>
                  <a:pt x="0" y="6858000"/>
                </a:lnTo>
                <a:lnTo>
                  <a:pt x="0" y="0"/>
                </a:lnTo>
                <a:close/>
              </a:path>
            </a:pathLst>
          </a:custGeom>
          <a:ln w="38100">
            <a:noFill/>
          </a:ln>
          <a:effectLst/>
        </p:spPr>
      </p:pic>
      <p:sp>
        <p:nvSpPr>
          <p:cNvPr id="3" name="Content Placeholder 2"/>
          <p:cNvSpPr>
            <a:spLocks noGrp="1"/>
          </p:cNvSpPr>
          <p:nvPr>
            <p:ph idx="1"/>
          </p:nvPr>
        </p:nvSpPr>
        <p:spPr>
          <a:xfrm>
            <a:off x="2882900" y="1536699"/>
            <a:ext cx="5744367" cy="2806701"/>
          </a:xfrm>
        </p:spPr>
        <p:txBody>
          <a:bodyPr>
            <a:normAutofit/>
          </a:bodyPr>
          <a:lstStyle/>
          <a:p>
            <a:pPr marL="0" indent="0">
              <a:buNone/>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571500" lvl="1" indent="-171450" defTabSz="914400" eaLnBrk="0" fontAlgn="base" hangingPunct="0">
              <a:spcBef>
                <a:spcPct val="0"/>
              </a:spcBef>
              <a:spcAft>
                <a:spcPct val="0"/>
              </a:spcAft>
            </a:pPr>
            <a:r>
              <a:rPr kumimoji="0" lang="el-GR"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Σύνδεση με πειράματα όπως</a:t>
            </a:r>
            <a:r>
              <a:rPr kumimoji="0" lang="en-US"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 </a:t>
            </a:r>
            <a:r>
              <a:rPr kumimoji="0" lang="en-GB"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ATLAS, CMS, ALICE, and </a:t>
            </a:r>
            <a:r>
              <a:rPr kumimoji="0" lang="en-GB" altLang="en-US" sz="1200" i="0" u="none" strike="noStrike" cap="none" normalizeH="0" baseline="0" dirty="0" err="1">
                <a:ln>
                  <a:noFill/>
                </a:ln>
                <a:effectLst/>
                <a:latin typeface="Calibri" panose="020F0502020204030204" pitchFamily="34" charset="0"/>
                <a:ea typeface="Calibri" panose="020F0502020204030204" pitchFamily="34" charset="0"/>
                <a:cs typeface="Calibri" panose="020F0502020204030204" pitchFamily="34" charset="0"/>
              </a:rPr>
              <a:t>LHCb</a:t>
            </a:r>
            <a:r>
              <a:rPr kumimoji="0" lang="en-GB"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a:t>
            </a:r>
          </a:p>
          <a:p>
            <a:pPr marL="400050" lvl="1" indent="0" defTabSz="914400" eaLnBrk="0" fontAlgn="base" hangingPunct="0">
              <a:spcBef>
                <a:spcPct val="0"/>
              </a:spcBef>
              <a:spcAft>
                <a:spcPct val="0"/>
              </a:spcAft>
              <a:buFontTx/>
              <a:buChar char="•"/>
            </a:pPr>
            <a:endParaRPr lang="en-GB" altLang="en-US" sz="1200" dirty="0">
              <a:latin typeface="Calibri" panose="020F0502020204030204" pitchFamily="34" charset="0"/>
              <a:ea typeface="Calibri" panose="020F0502020204030204" pitchFamily="34" charset="0"/>
              <a:cs typeface="Calibri" panose="020F0502020204030204" pitchFamily="34" charset="0"/>
            </a:endParaRPr>
          </a:p>
          <a:p>
            <a:pPr marL="571500" lvl="1" indent="-171450" defTabSz="914400" eaLnBrk="0" fontAlgn="base" hangingPunct="0">
              <a:spcBef>
                <a:spcPct val="0"/>
              </a:spcBef>
              <a:spcAft>
                <a:spcPct val="0"/>
              </a:spcAft>
            </a:pPr>
            <a:r>
              <a:rPr kumimoji="0" lang="el-GR"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Η σημασία της επεξεργασίας δεδομένων σε πραγματικό χρόνο για την ανίχνευση σπάνιων γεγονότων και την ανάλυση συγκρούσεων.</a:t>
            </a:r>
            <a:endParaRPr kumimoji="0" lang="en-US"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a:p>
            <a:pPr marL="400050" lvl="1" indent="0" defTabSz="914400" eaLnBrk="0" fontAlgn="base" hangingPunct="0">
              <a:spcBef>
                <a:spcPct val="0"/>
              </a:spcBef>
              <a:spcAft>
                <a:spcPct val="0"/>
              </a:spcAft>
              <a:buNone/>
            </a:pPr>
            <a:endParaRPr kumimoji="0" lang="en-US" altLang="en-US" sz="1200" b="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a:p>
            <a:pPr marL="571500" lvl="1" indent="-171450" defTabSz="914400" eaLnBrk="0" fontAlgn="base" hangingPunct="0">
              <a:spcBef>
                <a:spcPct val="0"/>
              </a:spcBef>
              <a:spcAft>
                <a:spcPct val="0"/>
              </a:spcAft>
            </a:pPr>
            <a:r>
              <a:rPr kumimoji="0" lang="el-GR"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Ο Παγκόσμιος Ιστός δημιουργήθηκε και αναπτύχθηκε αρχικά στο CERN το 1991 από τον</a:t>
            </a:r>
            <a:r>
              <a:rPr kumimoji="0" lang="en-US"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 </a:t>
            </a:r>
            <a:r>
              <a:rPr kumimoji="0" lang="en-GB"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Tim </a:t>
            </a:r>
            <a:r>
              <a:rPr kumimoji="0" lang="en-GB" altLang="en-US" sz="1200" i="0" u="none" strike="noStrike" cap="none" normalizeH="0" baseline="0" dirty="0" err="1">
                <a:ln>
                  <a:noFill/>
                </a:ln>
                <a:effectLst/>
                <a:latin typeface="Calibri" panose="020F0502020204030204" pitchFamily="34" charset="0"/>
                <a:ea typeface="Calibri" panose="020F0502020204030204" pitchFamily="34" charset="0"/>
                <a:cs typeface="Calibri" panose="020F0502020204030204" pitchFamily="34" charset="0"/>
              </a:rPr>
              <a:t>Beners</a:t>
            </a:r>
            <a:r>
              <a:rPr kumimoji="0" lang="en-GB"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-Lee.</a:t>
            </a:r>
            <a:endParaRPr kumimoji="0" lang="el-GR"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a:p>
            <a:pPr marL="571500" lvl="1" indent="-171450" defTabSz="914400" eaLnBrk="0" fontAlgn="base" hangingPunct="0">
              <a:spcBef>
                <a:spcPct val="0"/>
              </a:spcBef>
              <a:spcAft>
                <a:spcPct val="0"/>
              </a:spcAft>
            </a:pPr>
            <a:endParaRPr lang="el-GR" altLang="en-US" sz="1200" dirty="0">
              <a:latin typeface="Calibri" panose="020F0502020204030204" pitchFamily="34" charset="0"/>
              <a:ea typeface="Calibri" panose="020F0502020204030204" pitchFamily="34" charset="0"/>
              <a:cs typeface="Calibri" panose="020F0502020204030204" pitchFamily="34" charset="0"/>
            </a:endParaRPr>
          </a:p>
          <a:p>
            <a:pPr marL="571500" lvl="1" indent="-171450" defTabSz="914400" eaLnBrk="0" fontAlgn="base" hangingPunct="0">
              <a:spcBef>
                <a:spcPct val="0"/>
              </a:spcBef>
              <a:spcAft>
                <a:spcPct val="0"/>
              </a:spcAft>
            </a:pPr>
            <a:r>
              <a:rPr lang="en-GB" altLang="en-US" sz="1200" dirty="0">
                <a:latin typeface="Calibri" panose="020F0502020204030204" pitchFamily="34" charset="0"/>
                <a:ea typeface="Calibri" panose="020F0502020204030204" pitchFamily="34" charset="0"/>
                <a:cs typeface="Calibri" panose="020F0502020204030204" pitchFamily="34" charset="0"/>
                <a:hlinkClick r:id="rId4"/>
              </a:rPr>
              <a:t>https://www.youtube.com/watch?v=pQhbhpU9Wrg</a:t>
            </a:r>
            <a:endParaRPr kumimoji="0" lang="en-GB"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a:p>
            <a:pPr marL="400050" lvl="1" indent="0" defTabSz="914400" eaLnBrk="0" fontAlgn="base" hangingPunct="0">
              <a:spcBef>
                <a:spcPct val="0"/>
              </a:spcBef>
              <a:spcAft>
                <a:spcPct val="0"/>
              </a:spcAft>
              <a:buFontTx/>
              <a:buChar char="•"/>
            </a:pPr>
            <a:endParaRPr lang="en-GB" altLang="en-US" dirty="0">
              <a:latin typeface="Calibri" panose="020F0502020204030204" pitchFamily="34" charset="0"/>
              <a:ea typeface="Calibri" panose="020F0502020204030204" pitchFamily="34" charset="0"/>
              <a:cs typeface="Calibri" panose="020F0502020204030204" pitchFamily="34" charset="0"/>
            </a:endParaRPr>
          </a:p>
          <a:p>
            <a:pPr marL="400050" lvl="1" indent="0" defTabSz="914400" eaLnBrk="0" fontAlgn="base" hangingPunct="0">
              <a:spcBef>
                <a:spcPct val="0"/>
              </a:spcBef>
              <a:spcAft>
                <a:spcPct val="0"/>
              </a:spcAft>
              <a:buNone/>
            </a:pPr>
            <a:endParaRPr lang="en-GB" b="1" dirty="0"/>
          </a:p>
        </p:txBody>
      </p:sp>
    </p:spTree>
    <p:extLst>
      <p:ext uri="{BB962C8B-B14F-4D97-AF65-F5344CB8AC3E}">
        <p14:creationId xmlns:p14="http://schemas.microsoft.com/office/powerpoint/2010/main" val="25838179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diagram of data analysis&#10;&#10;Description automatically generated">
            <a:extLst>
              <a:ext uri="{FF2B5EF4-FFF2-40B4-BE49-F238E27FC236}">
                <a16:creationId xmlns:a16="http://schemas.microsoft.com/office/drawing/2014/main" id="{D1C15881-68C0-27F4-70CF-083F47CDC822}"/>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16920992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37829" y="514350"/>
            <a:ext cx="4789439" cy="3829050"/>
          </a:xfrm>
        </p:spPr>
        <p:txBody>
          <a:bodyPr>
            <a:normAutofit/>
          </a:bodyPr>
          <a:lstStyle/>
          <a:p>
            <a:pPr marL="0" indent="0" algn="ctr">
              <a:buNone/>
            </a:pPr>
            <a:r>
              <a:rPr lang="el-GR" sz="1600" b="1" dirty="0">
                <a:latin typeface="Calibri" panose="020F0502020204030204" pitchFamily="34" charset="0"/>
                <a:ea typeface="Calibri" panose="020F0502020204030204" pitchFamily="34" charset="0"/>
                <a:cs typeface="Calibri" panose="020F0502020204030204" pitchFamily="34" charset="0"/>
              </a:rPr>
              <a:t>Πρόοδοι στην Πληροφορική στο </a:t>
            </a:r>
            <a:r>
              <a:rPr lang="en-GB" sz="1600" b="1" dirty="0">
                <a:latin typeface="Calibri" panose="020F0502020204030204" pitchFamily="34" charset="0"/>
                <a:ea typeface="Calibri" panose="020F0502020204030204" pitchFamily="34" charset="0"/>
                <a:cs typeface="Calibri" panose="020F0502020204030204" pitchFamily="34" charset="0"/>
              </a:rPr>
              <a:t>CERN</a:t>
            </a:r>
          </a:p>
          <a:p>
            <a:endParaRPr lang="en-GB" sz="1200" b="1" dirty="0">
              <a:latin typeface="Calibri" panose="020F0502020204030204" pitchFamily="34" charset="0"/>
              <a:ea typeface="Calibri" panose="020F0502020204030204" pitchFamily="34" charset="0"/>
              <a:cs typeface="Calibri" panose="020F0502020204030204" pitchFamily="34" charset="0"/>
            </a:endParaRPr>
          </a:p>
          <a:p>
            <a:pPr marL="400050" lvl="1" indent="0" algn="ctr" defTabSz="914400" eaLnBrk="0" fontAlgn="base" hangingPunct="0">
              <a:spcBef>
                <a:spcPct val="0"/>
              </a:spcBef>
              <a:spcAft>
                <a:spcPct val="0"/>
              </a:spcAft>
              <a:buNone/>
            </a:pPr>
            <a:r>
              <a:rPr kumimoji="0" lang="en-GB" altLang="en-US" sz="14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High-Luminosity LHC (HL-LHC) </a:t>
            </a:r>
            <a:r>
              <a:rPr kumimoji="0" lang="el-GR" altLang="en-US" sz="14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προετοιμασίες</a:t>
            </a:r>
            <a:endParaRPr kumimoji="0" lang="en-GB" altLang="en-US" sz="14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a:p>
            <a:pPr marL="400050" lvl="1" indent="0" algn="ctr" defTabSz="914400" eaLnBrk="0" fontAlgn="base" hangingPunct="0">
              <a:spcBef>
                <a:spcPct val="0"/>
              </a:spcBef>
              <a:spcAft>
                <a:spcPct val="0"/>
              </a:spcAft>
              <a:buNone/>
            </a:pPr>
            <a:endParaRPr kumimoji="0" lang="en-GB" altLang="en-US" sz="12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a:p>
            <a:pPr marL="571500" lvl="1" indent="-171450" defTabSz="914400" eaLnBrk="0" fontAlgn="base" hangingPunct="0">
              <a:spcBef>
                <a:spcPct val="0"/>
              </a:spcBef>
              <a:spcAft>
                <a:spcPct val="0"/>
              </a:spcAft>
            </a:pPr>
            <a:r>
              <a:rPr kumimoji="0" lang="el-GR" altLang="en-US" sz="12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Αυξημένες Απαιτήσεις Δεδομένων: </a:t>
            </a:r>
            <a:r>
              <a:rPr kumimoji="0" lang="el-GR" altLang="en-US" sz="12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Το HL-LHC, το οποίο προγραμματίζεται να ολοκληρωθεί μέχρι το 2029, θα επιτρέψει στους φυσικούς να μελετήσουν τους μηχανισμούς με μεγαλύτερη λεπτομέρεια. Ο στόχος είναι να αυξηθεί η ολοκληρωμένη λαμπρότητα κατά έναν παράγοντα 10 πέρα από την τιμή σχεδίασης του LHC.</a:t>
            </a:r>
          </a:p>
          <a:p>
            <a:pPr marL="400050" lvl="1" indent="0" defTabSz="914400" eaLnBrk="0" fontAlgn="base" hangingPunct="0">
              <a:spcBef>
                <a:spcPct val="0"/>
              </a:spcBef>
              <a:spcAft>
                <a:spcPct val="0"/>
              </a:spcAft>
              <a:buNone/>
            </a:pPr>
            <a:endParaRPr lang="en-GB" sz="1200" dirty="0">
              <a:latin typeface="Calibri" panose="020F0502020204030204" pitchFamily="34" charset="0"/>
              <a:ea typeface="Calibri" panose="020F0502020204030204" pitchFamily="34" charset="0"/>
              <a:cs typeface="Calibri" panose="020F0502020204030204" pitchFamily="34" charset="0"/>
            </a:endParaRPr>
          </a:p>
          <a:p>
            <a:pPr marL="571500" lvl="1" indent="-171450" defTabSz="914400" eaLnBrk="0" fontAlgn="base" hangingPunct="0">
              <a:spcBef>
                <a:spcPct val="0"/>
              </a:spcBef>
              <a:spcAft>
                <a:spcPct val="0"/>
              </a:spcAft>
            </a:pPr>
            <a:r>
              <a:rPr lang="el-GR" sz="1200" dirty="0">
                <a:latin typeface="Calibri" panose="020F0502020204030204" pitchFamily="34" charset="0"/>
                <a:ea typeface="Calibri" panose="020F0502020204030204" pitchFamily="34" charset="0"/>
                <a:cs typeface="Calibri" panose="020F0502020204030204" pitchFamily="34" charset="0"/>
              </a:rPr>
              <a:t>Το LHC Υψηλής Λαμπρότητας θα παράγει τουλάχιστον 15 εκατομμύρια </a:t>
            </a:r>
            <a:r>
              <a:rPr lang="en-GB" sz="1200" dirty="0">
                <a:latin typeface="Calibri" panose="020F0502020204030204" pitchFamily="34" charset="0"/>
                <a:ea typeface="Calibri" panose="020F0502020204030204" pitchFamily="34" charset="0"/>
                <a:cs typeface="Calibri" panose="020F0502020204030204" pitchFamily="34" charset="0"/>
              </a:rPr>
              <a:t>Higgs bosons </a:t>
            </a:r>
            <a:r>
              <a:rPr lang="el-GR" sz="1200" dirty="0">
                <a:latin typeface="Calibri" panose="020F0502020204030204" pitchFamily="34" charset="0"/>
                <a:ea typeface="Calibri" panose="020F0502020204030204" pitchFamily="34" charset="0"/>
                <a:cs typeface="Calibri" panose="020F0502020204030204" pitchFamily="34" charset="0"/>
              </a:rPr>
              <a:t>ετησίως αντί για 3 εκατομμύρια.</a:t>
            </a:r>
            <a:endParaRPr lang="en-GB" altLang="en-US" sz="12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726054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5428F22-76B3-4107-AADE-3F9EC95FD3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5346FBCF-5353-4172-96F5-4B7EB07777C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717698" y="-9656"/>
            <a:ext cx="1953297" cy="5167646"/>
            <a:chOff x="2199787" y="-12875"/>
            <a:chExt cx="2679011" cy="6890194"/>
          </a:xfrm>
        </p:grpSpPr>
        <p:sp useBgFill="1">
          <p:nvSpPr>
            <p:cNvPr id="12" name="Rectangle 19">
              <a:extLst>
                <a:ext uri="{FF2B5EF4-FFF2-40B4-BE49-F238E27FC236}">
                  <a16:creationId xmlns:a16="http://schemas.microsoft.com/office/drawing/2014/main" id="{343F3E6D-808D-43AD-9485-AD0014BEAE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2199787" y="-12875"/>
              <a:ext cx="2679011" cy="5301468"/>
            </a:xfrm>
            <a:custGeom>
              <a:avLst/>
              <a:gdLst>
                <a:gd name="connsiteX0" fmla="*/ 0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0 w 2570017"/>
                <a:gd name="connsiteY4" fmla="*/ 0 h 2554287"/>
                <a:gd name="connsiteX0" fmla="*/ 904009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904009 w 2570017"/>
                <a:gd name="connsiteY4" fmla="*/ 0 h 2554287"/>
                <a:gd name="connsiteX0" fmla="*/ 644236 w 2570017"/>
                <a:gd name="connsiteY0" fmla="*/ 10391 h 2554287"/>
                <a:gd name="connsiteX1" fmla="*/ 2570017 w 2570017"/>
                <a:gd name="connsiteY1" fmla="*/ 0 h 2554287"/>
                <a:gd name="connsiteX2" fmla="*/ 2570017 w 2570017"/>
                <a:gd name="connsiteY2" fmla="*/ 2554287 h 2554287"/>
                <a:gd name="connsiteX3" fmla="*/ 0 w 2570017"/>
                <a:gd name="connsiteY3" fmla="*/ 2554287 h 2554287"/>
                <a:gd name="connsiteX4" fmla="*/ 644236 w 2570017"/>
                <a:gd name="connsiteY4" fmla="*/ 10391 h 2554287"/>
                <a:gd name="connsiteX0" fmla="*/ 633845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633845 w 2570017"/>
                <a:gd name="connsiteY4" fmla="*/ 0 h 2554287"/>
                <a:gd name="connsiteX0" fmla="*/ 675409 w 2611581"/>
                <a:gd name="connsiteY0" fmla="*/ 0 h 2554287"/>
                <a:gd name="connsiteX1" fmla="*/ 2611581 w 2611581"/>
                <a:gd name="connsiteY1" fmla="*/ 0 h 2554287"/>
                <a:gd name="connsiteX2" fmla="*/ 2611581 w 2611581"/>
                <a:gd name="connsiteY2" fmla="*/ 2554287 h 2554287"/>
                <a:gd name="connsiteX3" fmla="*/ 0 w 2611581"/>
                <a:gd name="connsiteY3" fmla="*/ 2554287 h 2554287"/>
                <a:gd name="connsiteX4" fmla="*/ 675409 w 2611581"/>
                <a:gd name="connsiteY4" fmla="*/ 0 h 2554287"/>
                <a:gd name="connsiteX0" fmla="*/ 650979 w 2587151"/>
                <a:gd name="connsiteY0" fmla="*/ 0 h 2554287"/>
                <a:gd name="connsiteX1" fmla="*/ 2587151 w 2587151"/>
                <a:gd name="connsiteY1" fmla="*/ 0 h 2554287"/>
                <a:gd name="connsiteX2" fmla="*/ 2587151 w 2587151"/>
                <a:gd name="connsiteY2" fmla="*/ 2554287 h 2554287"/>
                <a:gd name="connsiteX3" fmla="*/ 0 w 2587151"/>
                <a:gd name="connsiteY3" fmla="*/ 2548595 h 2554287"/>
                <a:gd name="connsiteX4" fmla="*/ 650979 w 2587151"/>
                <a:gd name="connsiteY4" fmla="*/ 0 h 2554287"/>
                <a:gd name="connsiteX0" fmla="*/ 730379 w 2587151"/>
                <a:gd name="connsiteY0" fmla="*/ 5692 h 2554287"/>
                <a:gd name="connsiteX1" fmla="*/ 2587151 w 2587151"/>
                <a:gd name="connsiteY1" fmla="*/ 0 h 2554287"/>
                <a:gd name="connsiteX2" fmla="*/ 2587151 w 2587151"/>
                <a:gd name="connsiteY2" fmla="*/ 2554287 h 2554287"/>
                <a:gd name="connsiteX3" fmla="*/ 0 w 2587151"/>
                <a:gd name="connsiteY3" fmla="*/ 2548595 h 2554287"/>
                <a:gd name="connsiteX4" fmla="*/ 730379 w 2587151"/>
                <a:gd name="connsiteY4" fmla="*/ 5692 h 2554287"/>
                <a:gd name="connsiteX0" fmla="*/ 864750 w 2587151"/>
                <a:gd name="connsiteY0" fmla="*/ 2847 h 2554287"/>
                <a:gd name="connsiteX1" fmla="*/ 2587151 w 2587151"/>
                <a:gd name="connsiteY1" fmla="*/ 0 h 2554287"/>
                <a:gd name="connsiteX2" fmla="*/ 2587151 w 2587151"/>
                <a:gd name="connsiteY2" fmla="*/ 2554287 h 2554287"/>
                <a:gd name="connsiteX3" fmla="*/ 0 w 2587151"/>
                <a:gd name="connsiteY3" fmla="*/ 2548595 h 2554287"/>
                <a:gd name="connsiteX4" fmla="*/ 864750 w 2587151"/>
                <a:gd name="connsiteY4" fmla="*/ 2847 h 2554287"/>
                <a:gd name="connsiteX0" fmla="*/ 883073 w 2587151"/>
                <a:gd name="connsiteY0" fmla="*/ 1 h 2554287"/>
                <a:gd name="connsiteX1" fmla="*/ 2587151 w 2587151"/>
                <a:gd name="connsiteY1" fmla="*/ 0 h 2554287"/>
                <a:gd name="connsiteX2" fmla="*/ 2587151 w 2587151"/>
                <a:gd name="connsiteY2" fmla="*/ 2554287 h 2554287"/>
                <a:gd name="connsiteX3" fmla="*/ 0 w 2587151"/>
                <a:gd name="connsiteY3" fmla="*/ 2548595 h 2554287"/>
                <a:gd name="connsiteX4" fmla="*/ 883073 w 2587151"/>
                <a:gd name="connsiteY4" fmla="*/ 1 h 2554287"/>
                <a:gd name="connsiteX0" fmla="*/ 895288 w 2599366"/>
                <a:gd name="connsiteY0" fmla="*/ 1 h 2554287"/>
                <a:gd name="connsiteX1" fmla="*/ 2599366 w 2599366"/>
                <a:gd name="connsiteY1" fmla="*/ 0 h 2554287"/>
                <a:gd name="connsiteX2" fmla="*/ 2599366 w 2599366"/>
                <a:gd name="connsiteY2" fmla="*/ 2554287 h 2554287"/>
                <a:gd name="connsiteX3" fmla="*/ 0 w 2599366"/>
                <a:gd name="connsiteY3" fmla="*/ 2542904 h 2554287"/>
                <a:gd name="connsiteX4" fmla="*/ 895288 w 2599366"/>
                <a:gd name="connsiteY4" fmla="*/ 1 h 2554287"/>
                <a:gd name="connsiteX0" fmla="*/ 895288 w 2599366"/>
                <a:gd name="connsiteY0" fmla="*/ 1 h 2554287"/>
                <a:gd name="connsiteX1" fmla="*/ 2599366 w 2599366"/>
                <a:gd name="connsiteY1" fmla="*/ 0 h 2554287"/>
                <a:gd name="connsiteX2" fmla="*/ 2599366 w 2599366"/>
                <a:gd name="connsiteY2" fmla="*/ 2554287 h 2554287"/>
                <a:gd name="connsiteX3" fmla="*/ 0 w 2599366"/>
                <a:gd name="connsiteY3" fmla="*/ 2542904 h 2554287"/>
                <a:gd name="connsiteX4" fmla="*/ 895288 w 2599366"/>
                <a:gd name="connsiteY4" fmla="*/ 1 h 2554287"/>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2904 h 2565670"/>
                <a:gd name="connsiteX4" fmla="*/ 895288 w 2611581"/>
                <a:gd name="connsiteY4" fmla="*/ 1 h 2565670"/>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2904 h 2565670"/>
                <a:gd name="connsiteX4" fmla="*/ 895288 w 2611581"/>
                <a:gd name="connsiteY4" fmla="*/ 1 h 2565670"/>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5750 h 2565670"/>
                <a:gd name="connsiteX4" fmla="*/ 895288 w 2611581"/>
                <a:gd name="connsiteY4" fmla="*/ 1 h 2565670"/>
                <a:gd name="connsiteX0" fmla="*/ 1544433 w 3260726"/>
                <a:gd name="connsiteY0" fmla="*/ 1 h 2565670"/>
                <a:gd name="connsiteX1" fmla="*/ 3248511 w 3260726"/>
                <a:gd name="connsiteY1" fmla="*/ 0 h 2565670"/>
                <a:gd name="connsiteX2" fmla="*/ 3260726 w 3260726"/>
                <a:gd name="connsiteY2" fmla="*/ 2565670 h 2565670"/>
                <a:gd name="connsiteX3" fmla="*/ 0 w 3260726"/>
                <a:gd name="connsiteY3" fmla="*/ 2521058 h 2565670"/>
                <a:gd name="connsiteX4" fmla="*/ 1544433 w 3260726"/>
                <a:gd name="connsiteY4" fmla="*/ 1 h 2565670"/>
                <a:gd name="connsiteX0" fmla="*/ 921784 w 3260726"/>
                <a:gd name="connsiteY0" fmla="*/ 12347 h 2565670"/>
                <a:gd name="connsiteX1" fmla="*/ 3248511 w 3260726"/>
                <a:gd name="connsiteY1" fmla="*/ 0 h 2565670"/>
                <a:gd name="connsiteX2" fmla="*/ 3260726 w 3260726"/>
                <a:gd name="connsiteY2" fmla="*/ 2565670 h 2565670"/>
                <a:gd name="connsiteX3" fmla="*/ 0 w 3260726"/>
                <a:gd name="connsiteY3" fmla="*/ 2521058 h 2565670"/>
                <a:gd name="connsiteX4" fmla="*/ 921784 w 3260726"/>
                <a:gd name="connsiteY4" fmla="*/ 12347 h 2565670"/>
                <a:gd name="connsiteX0" fmla="*/ 921784 w 3260726"/>
                <a:gd name="connsiteY0" fmla="*/ 12347 h 2565670"/>
                <a:gd name="connsiteX1" fmla="*/ 2321160 w 3260726"/>
                <a:gd name="connsiteY1" fmla="*/ 0 h 2565670"/>
                <a:gd name="connsiteX2" fmla="*/ 3260726 w 3260726"/>
                <a:gd name="connsiteY2" fmla="*/ 2565670 h 2565670"/>
                <a:gd name="connsiteX3" fmla="*/ 0 w 3260726"/>
                <a:gd name="connsiteY3" fmla="*/ 2521058 h 2565670"/>
                <a:gd name="connsiteX4" fmla="*/ 921784 w 3260726"/>
                <a:gd name="connsiteY4" fmla="*/ 12347 h 2565670"/>
                <a:gd name="connsiteX0" fmla="*/ 921784 w 2322228"/>
                <a:gd name="connsiteY0" fmla="*/ 12347 h 2565670"/>
                <a:gd name="connsiteX1" fmla="*/ 2321160 w 2322228"/>
                <a:gd name="connsiteY1" fmla="*/ 0 h 2565670"/>
                <a:gd name="connsiteX2" fmla="*/ 2320129 w 2322228"/>
                <a:gd name="connsiteY2" fmla="*/ 2565670 h 2565670"/>
                <a:gd name="connsiteX3" fmla="*/ 0 w 2322228"/>
                <a:gd name="connsiteY3" fmla="*/ 2521058 h 2565670"/>
                <a:gd name="connsiteX4" fmla="*/ 921784 w 2322228"/>
                <a:gd name="connsiteY4" fmla="*/ 12347 h 2565670"/>
                <a:gd name="connsiteX0" fmla="*/ 921784 w 2322228"/>
                <a:gd name="connsiteY0" fmla="*/ 0 h 2571841"/>
                <a:gd name="connsiteX1" fmla="*/ 2321160 w 2322228"/>
                <a:gd name="connsiteY1" fmla="*/ 6171 h 2571841"/>
                <a:gd name="connsiteX2" fmla="*/ 2320129 w 2322228"/>
                <a:gd name="connsiteY2" fmla="*/ 2571841 h 2571841"/>
                <a:gd name="connsiteX3" fmla="*/ 0 w 2322228"/>
                <a:gd name="connsiteY3" fmla="*/ 2527229 h 2571841"/>
                <a:gd name="connsiteX4" fmla="*/ 921784 w 2322228"/>
                <a:gd name="connsiteY4" fmla="*/ 0 h 2571841"/>
                <a:gd name="connsiteX0" fmla="*/ 921784 w 2611583"/>
                <a:gd name="connsiteY0" fmla="*/ 0 h 2540977"/>
                <a:gd name="connsiteX1" fmla="*/ 2321160 w 2611583"/>
                <a:gd name="connsiteY1" fmla="*/ 6171 h 2540977"/>
                <a:gd name="connsiteX2" fmla="*/ 2611583 w 2611583"/>
                <a:gd name="connsiteY2" fmla="*/ 2540977 h 2540977"/>
                <a:gd name="connsiteX3" fmla="*/ 0 w 2611583"/>
                <a:gd name="connsiteY3" fmla="*/ 2527229 h 2540977"/>
                <a:gd name="connsiteX4" fmla="*/ 921784 w 2611583"/>
                <a:gd name="connsiteY4" fmla="*/ 0 h 2540977"/>
                <a:gd name="connsiteX0" fmla="*/ 921784 w 2611583"/>
                <a:gd name="connsiteY0" fmla="*/ 2 h 2540979"/>
                <a:gd name="connsiteX1" fmla="*/ 2572870 w 2611583"/>
                <a:gd name="connsiteY1" fmla="*/ 0 h 2540979"/>
                <a:gd name="connsiteX2" fmla="*/ 2611583 w 2611583"/>
                <a:gd name="connsiteY2" fmla="*/ 2540979 h 2540979"/>
                <a:gd name="connsiteX3" fmla="*/ 0 w 2611583"/>
                <a:gd name="connsiteY3" fmla="*/ 2527231 h 2540979"/>
                <a:gd name="connsiteX4" fmla="*/ 921784 w 2611583"/>
                <a:gd name="connsiteY4" fmla="*/ 2 h 2540979"/>
                <a:gd name="connsiteX0" fmla="*/ 921784 w 2705467"/>
                <a:gd name="connsiteY0" fmla="*/ 0 h 2540977"/>
                <a:gd name="connsiteX1" fmla="*/ 2705349 w 2705467"/>
                <a:gd name="connsiteY1" fmla="*/ 6171 h 2540977"/>
                <a:gd name="connsiteX2" fmla="*/ 2611583 w 2705467"/>
                <a:gd name="connsiteY2" fmla="*/ 2540977 h 2540977"/>
                <a:gd name="connsiteX3" fmla="*/ 0 w 2705467"/>
                <a:gd name="connsiteY3" fmla="*/ 2527229 h 2540977"/>
                <a:gd name="connsiteX4" fmla="*/ 921784 w 2705467"/>
                <a:gd name="connsiteY4" fmla="*/ 0 h 2540977"/>
                <a:gd name="connsiteX0" fmla="*/ 921784 w 2718702"/>
                <a:gd name="connsiteY0" fmla="*/ 2 h 2540979"/>
                <a:gd name="connsiteX1" fmla="*/ 2718597 w 2718702"/>
                <a:gd name="connsiteY1" fmla="*/ 0 h 2540979"/>
                <a:gd name="connsiteX2" fmla="*/ 2611583 w 2718702"/>
                <a:gd name="connsiteY2" fmla="*/ 2540979 h 2540979"/>
                <a:gd name="connsiteX3" fmla="*/ 0 w 2718702"/>
                <a:gd name="connsiteY3" fmla="*/ 2527231 h 2540979"/>
                <a:gd name="connsiteX4" fmla="*/ 921784 w 2718702"/>
                <a:gd name="connsiteY4" fmla="*/ 2 h 2540979"/>
                <a:gd name="connsiteX0" fmla="*/ 921784 w 2679012"/>
                <a:gd name="connsiteY0" fmla="*/ 0 h 2540977"/>
                <a:gd name="connsiteX1" fmla="*/ 2678853 w 2679012"/>
                <a:gd name="connsiteY1" fmla="*/ 6171 h 2540977"/>
                <a:gd name="connsiteX2" fmla="*/ 2611583 w 2679012"/>
                <a:gd name="connsiteY2" fmla="*/ 2540977 h 2540977"/>
                <a:gd name="connsiteX3" fmla="*/ 0 w 2679012"/>
                <a:gd name="connsiteY3" fmla="*/ 2527229 h 2540977"/>
                <a:gd name="connsiteX4" fmla="*/ 921784 w 2679012"/>
                <a:gd name="connsiteY4" fmla="*/ 0 h 2540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9012" h="2540977">
                  <a:moveTo>
                    <a:pt x="921784" y="0"/>
                  </a:moveTo>
                  <a:lnTo>
                    <a:pt x="2678853" y="6171"/>
                  </a:lnTo>
                  <a:cubicBezTo>
                    <a:pt x="2682925" y="861394"/>
                    <a:pt x="2607511" y="1685754"/>
                    <a:pt x="2611583" y="2540977"/>
                  </a:cubicBezTo>
                  <a:lnTo>
                    <a:pt x="0" y="2527229"/>
                  </a:lnTo>
                  <a:lnTo>
                    <a:pt x="921784" y="0"/>
                  </a:lnTo>
                  <a:close/>
                </a:path>
              </a:pathLst>
            </a:custGeom>
            <a:blipFill rotWithShape="0">
              <a:blip r:embed="rId2">
                <a:duotone>
                  <a:schemeClr val="bg2">
                    <a:shade val="76000"/>
                    <a:satMod val="180000"/>
                  </a:schemeClr>
                  <a:schemeClr val="bg2">
                    <a:tint val="80000"/>
                    <a:satMod val="120000"/>
                    <a:lumMod val="180000"/>
                  </a:schemeClr>
                </a:duotone>
              </a:blip>
              <a:stretch>
                <a:fillRect l="-114598" r="-265621" b="-2868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20">
              <a:extLst>
                <a:ext uri="{FF2B5EF4-FFF2-40B4-BE49-F238E27FC236}">
                  <a16:creationId xmlns:a16="http://schemas.microsoft.com/office/drawing/2014/main" id="{03DB1AC6-5430-4CD3-BD83-86E675A11A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2211875" y="5257482"/>
              <a:ext cx="2586931" cy="1619837"/>
            </a:xfrm>
            <a:custGeom>
              <a:avLst/>
              <a:gdLst>
                <a:gd name="connsiteX0" fmla="*/ 0 w 2611581"/>
                <a:gd name="connsiteY0" fmla="*/ 0 h 4303713"/>
                <a:gd name="connsiteX1" fmla="*/ 2611581 w 2611581"/>
                <a:gd name="connsiteY1" fmla="*/ 0 h 4303713"/>
                <a:gd name="connsiteX2" fmla="*/ 2611581 w 2611581"/>
                <a:gd name="connsiteY2" fmla="*/ 4303713 h 4303713"/>
                <a:gd name="connsiteX3" fmla="*/ 0 w 2611581"/>
                <a:gd name="connsiteY3" fmla="*/ 4303713 h 4303713"/>
                <a:gd name="connsiteX4" fmla="*/ 0 w 2611581"/>
                <a:gd name="connsiteY4" fmla="*/ 0 h 4303713"/>
                <a:gd name="connsiteX0" fmla="*/ 0 w 2611581"/>
                <a:gd name="connsiteY0" fmla="*/ 0 h 4314104"/>
                <a:gd name="connsiteX1" fmla="*/ 2611581 w 2611581"/>
                <a:gd name="connsiteY1" fmla="*/ 0 h 4314104"/>
                <a:gd name="connsiteX2" fmla="*/ 2611581 w 2611581"/>
                <a:gd name="connsiteY2" fmla="*/ 4303713 h 4314104"/>
                <a:gd name="connsiteX3" fmla="*/ 1693718 w 2611581"/>
                <a:gd name="connsiteY3" fmla="*/ 4314104 h 4314104"/>
                <a:gd name="connsiteX4" fmla="*/ 0 w 2611581"/>
                <a:gd name="connsiteY4" fmla="*/ 0 h 4314104"/>
                <a:gd name="connsiteX0" fmla="*/ 0 w 2611581"/>
                <a:gd name="connsiteY0" fmla="*/ 0 h 4314104"/>
                <a:gd name="connsiteX1" fmla="*/ 2611581 w 2611581"/>
                <a:gd name="connsiteY1" fmla="*/ 0 h 4314104"/>
                <a:gd name="connsiteX2" fmla="*/ 2611581 w 2611581"/>
                <a:gd name="connsiteY2" fmla="*/ 4303713 h 4314104"/>
                <a:gd name="connsiteX3" fmla="*/ 1963882 w 2611581"/>
                <a:gd name="connsiteY3" fmla="*/ 4314104 h 4314104"/>
                <a:gd name="connsiteX4" fmla="*/ 0 w 2611581"/>
                <a:gd name="connsiteY4" fmla="*/ 0 h 4314104"/>
                <a:gd name="connsiteX0" fmla="*/ 0 w 2611581"/>
                <a:gd name="connsiteY0" fmla="*/ 0 h 4303713"/>
                <a:gd name="connsiteX1" fmla="*/ 2611581 w 2611581"/>
                <a:gd name="connsiteY1" fmla="*/ 0 h 4303713"/>
                <a:gd name="connsiteX2" fmla="*/ 2611581 w 2611581"/>
                <a:gd name="connsiteY2" fmla="*/ 4303713 h 4303713"/>
                <a:gd name="connsiteX3" fmla="*/ 2213264 w 2611581"/>
                <a:gd name="connsiteY3" fmla="*/ 4293322 h 4303713"/>
                <a:gd name="connsiteX4" fmla="*/ 0 w 2611581"/>
                <a:gd name="connsiteY4" fmla="*/ 0 h 4303713"/>
                <a:gd name="connsiteX0" fmla="*/ 0 w 2611581"/>
                <a:gd name="connsiteY0" fmla="*/ 0 h 4303713"/>
                <a:gd name="connsiteX1" fmla="*/ 2611581 w 2611581"/>
                <a:gd name="connsiteY1" fmla="*/ 0 h 4303713"/>
                <a:gd name="connsiteX2" fmla="*/ 2611581 w 2611581"/>
                <a:gd name="connsiteY2" fmla="*/ 4303713 h 4303713"/>
                <a:gd name="connsiteX3" fmla="*/ 2171701 w 2611581"/>
                <a:gd name="connsiteY3" fmla="*/ 3638695 h 4303713"/>
                <a:gd name="connsiteX4" fmla="*/ 0 w 2611581"/>
                <a:gd name="connsiteY4" fmla="*/ 0 h 4303713"/>
                <a:gd name="connsiteX0" fmla="*/ 0 w 2720934"/>
                <a:gd name="connsiteY0" fmla="*/ 268283 h 4303713"/>
                <a:gd name="connsiteX1" fmla="*/ 2720934 w 2720934"/>
                <a:gd name="connsiteY1" fmla="*/ 0 h 4303713"/>
                <a:gd name="connsiteX2" fmla="*/ 2720934 w 2720934"/>
                <a:gd name="connsiteY2" fmla="*/ 4303713 h 4303713"/>
                <a:gd name="connsiteX3" fmla="*/ 2281054 w 2720934"/>
                <a:gd name="connsiteY3" fmla="*/ 3638695 h 4303713"/>
                <a:gd name="connsiteX4" fmla="*/ 0 w 2720934"/>
                <a:gd name="connsiteY4" fmla="*/ 268283 h 4303713"/>
                <a:gd name="connsiteX0" fmla="*/ 0 w 2720934"/>
                <a:gd name="connsiteY0" fmla="*/ 268283 h 4303713"/>
                <a:gd name="connsiteX1" fmla="*/ 2720934 w 2720934"/>
                <a:gd name="connsiteY1" fmla="*/ 0 h 4303713"/>
                <a:gd name="connsiteX2" fmla="*/ 2720934 w 2720934"/>
                <a:gd name="connsiteY2" fmla="*/ 4303713 h 4303713"/>
                <a:gd name="connsiteX3" fmla="*/ 2264231 w 2720934"/>
                <a:gd name="connsiteY3" fmla="*/ 3717600 h 4303713"/>
                <a:gd name="connsiteX4" fmla="*/ 0 w 2720934"/>
                <a:gd name="connsiteY4" fmla="*/ 268283 h 4303713"/>
                <a:gd name="connsiteX0" fmla="*/ 0 w 2720934"/>
                <a:gd name="connsiteY0" fmla="*/ 268283 h 4335275"/>
                <a:gd name="connsiteX1" fmla="*/ 2720934 w 2720934"/>
                <a:gd name="connsiteY1" fmla="*/ 0 h 4335275"/>
                <a:gd name="connsiteX2" fmla="*/ 2653639 w 2720934"/>
                <a:gd name="connsiteY2" fmla="*/ 4335275 h 4335275"/>
                <a:gd name="connsiteX3" fmla="*/ 2264231 w 2720934"/>
                <a:gd name="connsiteY3" fmla="*/ 3717600 h 4335275"/>
                <a:gd name="connsiteX4" fmla="*/ 0 w 2720934"/>
                <a:gd name="connsiteY4" fmla="*/ 268283 h 4335275"/>
                <a:gd name="connsiteX0" fmla="*/ 0 w 2737757"/>
                <a:gd name="connsiteY0" fmla="*/ 236721 h 4335275"/>
                <a:gd name="connsiteX1" fmla="*/ 2737757 w 2737757"/>
                <a:gd name="connsiteY1" fmla="*/ 0 h 4335275"/>
                <a:gd name="connsiteX2" fmla="*/ 2670462 w 2737757"/>
                <a:gd name="connsiteY2" fmla="*/ 4335275 h 4335275"/>
                <a:gd name="connsiteX3" fmla="*/ 2281054 w 2737757"/>
                <a:gd name="connsiteY3" fmla="*/ 3717600 h 4335275"/>
                <a:gd name="connsiteX4" fmla="*/ 0 w 2737757"/>
                <a:gd name="connsiteY4" fmla="*/ 236721 h 4335275"/>
                <a:gd name="connsiteX0" fmla="*/ 0 w 2729346"/>
                <a:gd name="connsiteY0" fmla="*/ 0 h 4098554"/>
                <a:gd name="connsiteX1" fmla="*/ 2729346 w 2729346"/>
                <a:gd name="connsiteY1" fmla="*/ 126250 h 4098554"/>
                <a:gd name="connsiteX2" fmla="*/ 2670462 w 2729346"/>
                <a:gd name="connsiteY2" fmla="*/ 4098554 h 4098554"/>
                <a:gd name="connsiteX3" fmla="*/ 2281054 w 2729346"/>
                <a:gd name="connsiteY3" fmla="*/ 3480879 h 4098554"/>
                <a:gd name="connsiteX4" fmla="*/ 0 w 2729346"/>
                <a:gd name="connsiteY4" fmla="*/ 0 h 4098554"/>
                <a:gd name="connsiteX0" fmla="*/ 0 w 2720934"/>
                <a:gd name="connsiteY0" fmla="*/ 0 h 4098554"/>
                <a:gd name="connsiteX1" fmla="*/ 2720934 w 2720934"/>
                <a:gd name="connsiteY1" fmla="*/ 31562 h 4098554"/>
                <a:gd name="connsiteX2" fmla="*/ 2670462 w 2720934"/>
                <a:gd name="connsiteY2" fmla="*/ 4098554 h 4098554"/>
                <a:gd name="connsiteX3" fmla="*/ 2281054 w 2720934"/>
                <a:gd name="connsiteY3" fmla="*/ 3480879 h 4098554"/>
                <a:gd name="connsiteX4" fmla="*/ 0 w 2720934"/>
                <a:gd name="connsiteY4" fmla="*/ 0 h 4098554"/>
                <a:gd name="connsiteX0" fmla="*/ 0 w 2720934"/>
                <a:gd name="connsiteY0" fmla="*/ 15782 h 4114336"/>
                <a:gd name="connsiteX1" fmla="*/ 2720934 w 2720934"/>
                <a:gd name="connsiteY1" fmla="*/ 0 h 4114336"/>
                <a:gd name="connsiteX2" fmla="*/ 2670462 w 2720934"/>
                <a:gd name="connsiteY2" fmla="*/ 4114336 h 4114336"/>
                <a:gd name="connsiteX3" fmla="*/ 2281054 w 2720934"/>
                <a:gd name="connsiteY3" fmla="*/ 3496661 h 4114336"/>
                <a:gd name="connsiteX4" fmla="*/ 0 w 2720934"/>
                <a:gd name="connsiteY4" fmla="*/ 15782 h 4114336"/>
                <a:gd name="connsiteX0" fmla="*/ 0 w 2820289"/>
                <a:gd name="connsiteY0" fmla="*/ 15782 h 4114336"/>
                <a:gd name="connsiteX1" fmla="*/ 2820289 w 2820289"/>
                <a:gd name="connsiteY1" fmla="*/ 0 h 4114336"/>
                <a:gd name="connsiteX2" fmla="*/ 2769817 w 2820289"/>
                <a:gd name="connsiteY2" fmla="*/ 4114336 h 4114336"/>
                <a:gd name="connsiteX3" fmla="*/ 2380409 w 2820289"/>
                <a:gd name="connsiteY3" fmla="*/ 3496661 h 4114336"/>
                <a:gd name="connsiteX4" fmla="*/ 0 w 2820289"/>
                <a:gd name="connsiteY4" fmla="*/ 15782 h 4114336"/>
                <a:gd name="connsiteX0" fmla="*/ 0 w 2820289"/>
                <a:gd name="connsiteY0" fmla="*/ 15782 h 4114336"/>
                <a:gd name="connsiteX1" fmla="*/ 2820289 w 2820289"/>
                <a:gd name="connsiteY1" fmla="*/ 0 h 4114336"/>
                <a:gd name="connsiteX2" fmla="*/ 2769817 w 2820289"/>
                <a:gd name="connsiteY2" fmla="*/ 4114336 h 4114336"/>
                <a:gd name="connsiteX3" fmla="*/ 2362876 w 2820289"/>
                <a:gd name="connsiteY3" fmla="*/ 3517980 h 4114336"/>
                <a:gd name="connsiteX4" fmla="*/ 0 w 2820289"/>
                <a:gd name="connsiteY4" fmla="*/ 15782 h 4114336"/>
                <a:gd name="connsiteX0" fmla="*/ 0 w 2820289"/>
                <a:gd name="connsiteY0" fmla="*/ 15782 h 4114336"/>
                <a:gd name="connsiteX1" fmla="*/ 2820289 w 2820289"/>
                <a:gd name="connsiteY1" fmla="*/ 0 h 4114336"/>
                <a:gd name="connsiteX2" fmla="*/ 2763972 w 2820289"/>
                <a:gd name="connsiteY2" fmla="*/ 4114336 h 4114336"/>
                <a:gd name="connsiteX3" fmla="*/ 2362876 w 2820289"/>
                <a:gd name="connsiteY3" fmla="*/ 3517980 h 4114336"/>
                <a:gd name="connsiteX4" fmla="*/ 0 w 2820289"/>
                <a:gd name="connsiteY4" fmla="*/ 15782 h 4114336"/>
                <a:gd name="connsiteX0" fmla="*/ 0 w 3721149"/>
                <a:gd name="connsiteY0" fmla="*/ 0 h 4269703"/>
                <a:gd name="connsiteX1" fmla="*/ 3721149 w 3721149"/>
                <a:gd name="connsiteY1" fmla="*/ 155367 h 4269703"/>
                <a:gd name="connsiteX2" fmla="*/ 3664832 w 3721149"/>
                <a:gd name="connsiteY2" fmla="*/ 4269703 h 4269703"/>
                <a:gd name="connsiteX3" fmla="*/ 3263736 w 3721149"/>
                <a:gd name="connsiteY3" fmla="*/ 3673347 h 4269703"/>
                <a:gd name="connsiteX4" fmla="*/ 0 w 3721149"/>
                <a:gd name="connsiteY4" fmla="*/ 0 h 4269703"/>
                <a:gd name="connsiteX0" fmla="*/ 0 w 3721149"/>
                <a:gd name="connsiteY0" fmla="*/ 0 h 4289488"/>
                <a:gd name="connsiteX1" fmla="*/ 3721149 w 3721149"/>
                <a:gd name="connsiteY1" fmla="*/ 155367 h 4289488"/>
                <a:gd name="connsiteX2" fmla="*/ 3664832 w 3721149"/>
                <a:gd name="connsiteY2" fmla="*/ 4269703 h 4289488"/>
                <a:gd name="connsiteX3" fmla="*/ 1705997 w 3721149"/>
                <a:gd name="connsiteY3" fmla="*/ 4289488 h 4289488"/>
                <a:gd name="connsiteX4" fmla="*/ 0 w 3721149"/>
                <a:gd name="connsiteY4" fmla="*/ 0 h 4289488"/>
                <a:gd name="connsiteX0" fmla="*/ 0 w 3664846"/>
                <a:gd name="connsiteY0" fmla="*/ 15785 h 4305273"/>
                <a:gd name="connsiteX1" fmla="*/ 3664846 w 3664846"/>
                <a:gd name="connsiteY1" fmla="*/ 0 h 4305273"/>
                <a:gd name="connsiteX2" fmla="*/ 3664832 w 3664846"/>
                <a:gd name="connsiteY2" fmla="*/ 4285488 h 4305273"/>
                <a:gd name="connsiteX3" fmla="*/ 1705997 w 3664846"/>
                <a:gd name="connsiteY3" fmla="*/ 4305273 h 4305273"/>
                <a:gd name="connsiteX4" fmla="*/ 0 w 3664846"/>
                <a:gd name="connsiteY4" fmla="*/ 15785 h 4305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4846" h="4305273">
                  <a:moveTo>
                    <a:pt x="0" y="15785"/>
                  </a:moveTo>
                  <a:lnTo>
                    <a:pt x="3664846" y="0"/>
                  </a:lnTo>
                  <a:cubicBezTo>
                    <a:pt x="3664841" y="1428496"/>
                    <a:pt x="3664837" y="2856992"/>
                    <a:pt x="3664832" y="4285488"/>
                  </a:cubicBezTo>
                  <a:lnTo>
                    <a:pt x="1705997" y="4305273"/>
                  </a:lnTo>
                  <a:lnTo>
                    <a:pt x="0" y="15785"/>
                  </a:lnTo>
                  <a:close/>
                </a:path>
              </a:pathLst>
            </a:custGeom>
            <a:blipFill rotWithShape="0">
              <a:blip r:embed="rId2">
                <a:duotone>
                  <a:schemeClr val="bg2">
                    <a:shade val="76000"/>
                    <a:satMod val="180000"/>
                  </a:schemeClr>
                  <a:schemeClr val="bg2">
                    <a:tint val="80000"/>
                    <a:satMod val="120000"/>
                    <a:lumMod val="180000"/>
                  </a:schemeClr>
                </a:duotone>
              </a:blip>
              <a:stretch>
                <a:fillRect l="-163116" t="-323529" r="-39825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a:extLst>
              <a:ext uri="{FF2B5EF4-FFF2-40B4-BE49-F238E27FC236}">
                <a16:creationId xmlns:a16="http://schemas.microsoft.com/office/drawing/2014/main" id="{78326E10-C8CB-487F-A110-F861268DE6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770459" y="0"/>
            <a:ext cx="1827609" cy="5143500"/>
            <a:chOff x="1320800" y="0"/>
            <a:chExt cx="2436813" cy="6858001"/>
          </a:xfrm>
        </p:grpSpPr>
        <p:sp>
          <p:nvSpPr>
            <p:cNvPr id="16" name="Freeform 6">
              <a:extLst>
                <a:ext uri="{FF2B5EF4-FFF2-40B4-BE49-F238E27FC236}">
                  <a16:creationId xmlns:a16="http://schemas.microsoft.com/office/drawing/2014/main" id="{3279962B-46D2-4E19-B632-39B80D1E80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17" name="Freeform 7">
              <a:extLst>
                <a:ext uri="{FF2B5EF4-FFF2-40B4-BE49-F238E27FC236}">
                  <a16:creationId xmlns:a16="http://schemas.microsoft.com/office/drawing/2014/main" id="{321A335A-53CB-4C17-AB51-5D9C2DCB4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18" name="Freeform 8">
              <a:extLst>
                <a:ext uri="{FF2B5EF4-FFF2-40B4-BE49-F238E27FC236}">
                  <a16:creationId xmlns:a16="http://schemas.microsoft.com/office/drawing/2014/main" id="{A0E0D557-405B-469F-AEDE-4E3404AA41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19" name="Freeform 9">
              <a:extLst>
                <a:ext uri="{FF2B5EF4-FFF2-40B4-BE49-F238E27FC236}">
                  <a16:creationId xmlns:a16="http://schemas.microsoft.com/office/drawing/2014/main" id="{D8D4E62F-9393-40A6-9E85-9F3B59C462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20" name="Freeform 10">
              <a:extLst>
                <a:ext uri="{FF2B5EF4-FFF2-40B4-BE49-F238E27FC236}">
                  <a16:creationId xmlns:a16="http://schemas.microsoft.com/office/drawing/2014/main" id="{FABD11B1-DE89-45BC-8204-968C88AADC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21" name="Freeform 11">
              <a:extLst>
                <a:ext uri="{FF2B5EF4-FFF2-40B4-BE49-F238E27FC236}">
                  <a16:creationId xmlns:a16="http://schemas.microsoft.com/office/drawing/2014/main" id="{AFA4965A-1FBC-44B8-B96A-3F5275C3AE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pic>
        <p:nvPicPr>
          <p:cNvPr id="5" name="Picture 4" descr="White bulbs with a yellow one standing out">
            <a:extLst>
              <a:ext uri="{FF2B5EF4-FFF2-40B4-BE49-F238E27FC236}">
                <a16:creationId xmlns:a16="http://schemas.microsoft.com/office/drawing/2014/main" id="{96861928-8C52-C94B-9245-7C329F90FF61}"/>
              </a:ext>
            </a:extLst>
          </p:cNvPr>
          <p:cNvPicPr>
            <a:picLocks noChangeAspect="1"/>
          </p:cNvPicPr>
          <p:nvPr/>
        </p:nvPicPr>
        <p:blipFill>
          <a:blip r:embed="rId3"/>
          <a:srcRect l="25230" r="41101"/>
          <a:stretch/>
        </p:blipFill>
        <p:spPr>
          <a:xfrm>
            <a:off x="20" y="10"/>
            <a:ext cx="2594352" cy="5143490"/>
          </a:xfrm>
          <a:custGeom>
            <a:avLst/>
            <a:gdLst/>
            <a:ahLst/>
            <a:cxnLst/>
            <a:rect l="l" t="t" r="r" b="b"/>
            <a:pathLst>
              <a:path w="3458633" h="6858000">
                <a:moveTo>
                  <a:pt x="0" y="0"/>
                </a:moveTo>
                <a:lnTo>
                  <a:pt x="3174999" y="0"/>
                </a:lnTo>
                <a:lnTo>
                  <a:pt x="2294466" y="5223932"/>
                </a:lnTo>
                <a:lnTo>
                  <a:pt x="3458633" y="6853767"/>
                </a:lnTo>
                <a:lnTo>
                  <a:pt x="0" y="6858000"/>
                </a:lnTo>
                <a:lnTo>
                  <a:pt x="0" y="0"/>
                </a:lnTo>
                <a:close/>
              </a:path>
            </a:pathLst>
          </a:custGeom>
          <a:ln w="38100">
            <a:noFill/>
          </a:ln>
          <a:effectLst/>
        </p:spPr>
      </p:pic>
      <p:sp>
        <p:nvSpPr>
          <p:cNvPr id="3" name="Content Placeholder 2"/>
          <p:cNvSpPr>
            <a:spLocks noGrp="1"/>
          </p:cNvSpPr>
          <p:nvPr>
            <p:ph idx="1"/>
          </p:nvPr>
        </p:nvSpPr>
        <p:spPr>
          <a:xfrm>
            <a:off x="2936240" y="595113"/>
            <a:ext cx="5744367" cy="3303466"/>
          </a:xfrm>
        </p:spPr>
        <p:txBody>
          <a:bodyPr>
            <a:normAutofit fontScale="92500" lnSpcReduction="20000"/>
          </a:bodyPr>
          <a:lstStyle/>
          <a:p>
            <a:pPr marL="0" indent="0" algn="ctr">
              <a:lnSpc>
                <a:spcPct val="90000"/>
              </a:lnSpc>
              <a:buNone/>
            </a:pPr>
            <a:endParaRPr lang="en-GB" sz="1600" b="1" dirty="0">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r>
              <a:rPr lang="en-GB" sz="1700" b="1" dirty="0">
                <a:latin typeface="Calibri" panose="020F0502020204030204" pitchFamily="34" charset="0"/>
                <a:ea typeface="Calibri" panose="020F0502020204030204" pitchFamily="34" charset="0"/>
                <a:cs typeface="Calibri" panose="020F0502020204030204" pitchFamily="34" charset="0"/>
              </a:rPr>
              <a:t>CERN </a:t>
            </a:r>
            <a:r>
              <a:rPr lang="en-GB" sz="1700" b="1" dirty="0" err="1">
                <a:latin typeface="Calibri" panose="020F0502020204030204" pitchFamily="34" charset="0"/>
                <a:ea typeface="Calibri" panose="020F0502020204030204" pitchFamily="34" charset="0"/>
                <a:cs typeface="Calibri" panose="020F0502020204030204" pitchFamily="34" charset="0"/>
              </a:rPr>
              <a:t>openlab</a:t>
            </a:r>
            <a:endParaRPr lang="en-GB" sz="1700" b="1" dirty="0">
              <a:latin typeface="Calibri" panose="020F0502020204030204" pitchFamily="34" charset="0"/>
              <a:ea typeface="Calibri" panose="020F0502020204030204" pitchFamily="34" charset="0"/>
              <a:cs typeface="Calibri" panose="020F0502020204030204" pitchFamily="34" charset="0"/>
            </a:endParaRPr>
          </a:p>
          <a:p>
            <a:pPr>
              <a:lnSpc>
                <a:spcPct val="90000"/>
              </a:lnSpc>
            </a:pPr>
            <a:endParaRPr lang="en-GB" sz="1100" b="1" dirty="0">
              <a:latin typeface="Calibri" panose="020F0502020204030204" pitchFamily="34" charset="0"/>
              <a:ea typeface="Calibri" panose="020F0502020204030204" pitchFamily="34" charset="0"/>
              <a:cs typeface="Calibri" panose="020F0502020204030204" pitchFamily="34" charset="0"/>
            </a:endParaRPr>
          </a:p>
          <a:p>
            <a:pPr>
              <a:lnSpc>
                <a:spcPct val="90000"/>
              </a:lnSpc>
            </a:pPr>
            <a:r>
              <a:rPr lang="el-GR" sz="1300" b="1" dirty="0">
                <a:latin typeface="Calibri" panose="020F0502020204030204" pitchFamily="34" charset="0"/>
                <a:ea typeface="Calibri" panose="020F0502020204030204" pitchFamily="34" charset="0"/>
                <a:cs typeface="Calibri" panose="020F0502020204030204" pitchFamily="34" charset="0"/>
              </a:rPr>
              <a:t>Δημόσια – Ιδιωτική Συνεργασία (~20 χρόνια)</a:t>
            </a:r>
          </a:p>
          <a:p>
            <a:pPr>
              <a:lnSpc>
                <a:spcPct val="90000"/>
              </a:lnSpc>
            </a:pPr>
            <a:r>
              <a:rPr lang="el-GR" sz="1300" b="1" dirty="0">
                <a:latin typeface="Calibri" panose="020F0502020204030204" pitchFamily="34" charset="0"/>
                <a:ea typeface="Calibri" panose="020F0502020204030204" pitchFamily="34" charset="0"/>
                <a:cs typeface="Calibri" panose="020F0502020204030204" pitchFamily="34" charset="0"/>
              </a:rPr>
              <a:t>Συνεργασία μεταξύ της επιστημονικής κοινότητας και της βιομηχανίας</a:t>
            </a:r>
          </a:p>
          <a:p>
            <a:pPr>
              <a:lnSpc>
                <a:spcPct val="90000"/>
              </a:lnSpc>
            </a:pPr>
            <a:r>
              <a:rPr lang="el-GR" sz="1300" b="1" dirty="0">
                <a:latin typeface="Calibri" panose="020F0502020204030204" pitchFamily="34" charset="0"/>
                <a:ea typeface="Calibri" panose="020F0502020204030204" pitchFamily="34" charset="0"/>
                <a:cs typeface="Calibri" panose="020F0502020204030204" pitchFamily="34" charset="0"/>
              </a:rPr>
              <a:t>Καινοτόμες Τεχνολογίες</a:t>
            </a:r>
            <a:r>
              <a:rPr lang="en-GB" sz="1300" b="1" dirty="0">
                <a:latin typeface="Calibri" panose="020F0502020204030204" pitchFamily="34" charset="0"/>
                <a:ea typeface="Calibri" panose="020F0502020204030204" pitchFamily="34" charset="0"/>
                <a:cs typeface="Calibri" panose="020F0502020204030204" pitchFamily="34" charset="0"/>
              </a:rPr>
              <a:t>: </a:t>
            </a:r>
            <a:r>
              <a:rPr lang="el-GR" sz="1300" dirty="0">
                <a:latin typeface="Calibri" panose="020F0502020204030204" pitchFamily="34" charset="0"/>
                <a:ea typeface="Calibri" panose="020F0502020204030204" pitchFamily="34" charset="0"/>
                <a:cs typeface="Calibri" panose="020F0502020204030204" pitchFamily="34" charset="0"/>
              </a:rPr>
              <a:t>Οι καινοτόμες τεχνολογίες στο CERN περιλαμβάνουν εξελιγμένα εργαλεία οπτικοποίησης δεδομένων, αλγόριθμους μηχανικής μάθησης και προηγμένα μέτρα κυβερνοασφάλειας.</a:t>
            </a:r>
          </a:p>
          <a:p>
            <a:pPr>
              <a:lnSpc>
                <a:spcPct val="90000"/>
              </a:lnSpc>
            </a:pPr>
            <a:r>
              <a:rPr lang="el-GR" sz="1300" b="1" dirty="0">
                <a:latin typeface="Calibri" panose="020F0502020204030204" pitchFamily="34" charset="0"/>
                <a:ea typeface="Calibri" panose="020F0502020204030204" pitchFamily="34" charset="0"/>
                <a:cs typeface="Calibri" panose="020F0502020204030204" pitchFamily="34" charset="0"/>
              </a:rPr>
              <a:t>Επίδραση στην Έρευνα: </a:t>
            </a:r>
            <a:r>
              <a:rPr lang="el-GR" sz="1300" dirty="0">
                <a:latin typeface="Calibri" panose="020F0502020204030204" pitchFamily="34" charset="0"/>
                <a:ea typeface="Calibri" panose="020F0502020204030204" pitchFamily="34" charset="0"/>
                <a:cs typeface="Calibri" panose="020F0502020204030204" pitchFamily="34" charset="0"/>
              </a:rPr>
              <a:t>Οι καινοτομίες του τμήματος IT ενισχύουν σημαντικά την πειραματική ακρίβεια, οδηγώντας σε πρωτοποριακές ανακαλύψεις στη θεμελιώδη φυσική.</a:t>
            </a:r>
          </a:p>
          <a:p>
            <a:pPr>
              <a:lnSpc>
                <a:spcPct val="90000"/>
              </a:lnSpc>
            </a:pPr>
            <a:r>
              <a:rPr lang="el-GR" sz="1300" b="1" dirty="0">
                <a:latin typeface="Calibri" panose="020F0502020204030204" pitchFamily="34" charset="0"/>
                <a:ea typeface="Calibri" panose="020F0502020204030204" pitchFamily="34" charset="0"/>
                <a:cs typeface="Calibri" panose="020F0502020204030204" pitchFamily="34" charset="0"/>
              </a:rPr>
              <a:t>Τομείς</a:t>
            </a:r>
            <a:r>
              <a:rPr lang="en-GB" sz="1300" dirty="0">
                <a:latin typeface="Calibri" panose="020F0502020204030204" pitchFamily="34" charset="0"/>
                <a:ea typeface="Calibri" panose="020F0502020204030204" pitchFamily="34" charset="0"/>
                <a:cs typeface="Calibri" panose="020F0502020204030204" pitchFamily="34" charset="0"/>
              </a:rPr>
              <a:t>: HPC, Big Data Management, AI , Machine Learning</a:t>
            </a:r>
            <a:endParaRPr lang="en-GB" sz="1300" b="1" dirty="0">
              <a:latin typeface="Calibri" panose="020F0502020204030204" pitchFamily="34" charset="0"/>
              <a:ea typeface="Calibri" panose="020F0502020204030204" pitchFamily="34" charset="0"/>
              <a:cs typeface="Calibri" panose="020F0502020204030204" pitchFamily="34" charset="0"/>
            </a:endParaRPr>
          </a:p>
          <a:p>
            <a:pPr>
              <a:lnSpc>
                <a:spcPct val="90000"/>
              </a:lnSpc>
            </a:pPr>
            <a:r>
              <a:rPr kumimoji="0" lang="en-GB" altLang="en-US" sz="1300" b="1"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CERN Quantum Technology Initiative: </a:t>
            </a:r>
            <a:r>
              <a:rPr kumimoji="0" lang="el-GR" altLang="en-US" sz="13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rPr>
              <a:t>Εξετάζεται πώς η κβαντική υπολογιστική μπορεί να ωφελήσει τη φυσική υψηλής ενέργειας. Το CERN συνεργάζεται με παγκόσμιους ηγέτες στην κβαντική υπολογιστική για να διερευνήσει πιθανές εφαρμογές</a:t>
            </a:r>
            <a:endParaRPr kumimoji="0" lang="en-GB" altLang="en-US" sz="1300" i="0" u="none" strike="noStrike" cap="none" normalizeH="0" baseline="0" dirty="0">
              <a:ln>
                <a:noFill/>
              </a:ln>
              <a:effectLst/>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3336871-0118-4F6E-8DBD-20AEFC62A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02229" y="0"/>
            <a:ext cx="3341771" cy="5143500"/>
          </a:xfrm>
          <a:prstGeom prst="rect">
            <a:avLst/>
          </a:prstGeom>
          <a:ln>
            <a:no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878544" y="805794"/>
            <a:ext cx="1832574" cy="3283470"/>
          </a:xfrm>
        </p:spPr>
        <p:txBody>
          <a:bodyPr>
            <a:normAutofit/>
          </a:bodyPr>
          <a:lstStyle/>
          <a:p>
            <a:r>
              <a:rPr lang="el-GR" sz="2300" dirty="0">
                <a:solidFill>
                  <a:srgbClr val="000000"/>
                </a:solidFill>
              </a:rPr>
              <a:t>Συνεργασία</a:t>
            </a:r>
            <a:r>
              <a:rPr lang="en-GB" sz="2300" dirty="0">
                <a:solidFill>
                  <a:srgbClr val="000000"/>
                </a:solidFill>
              </a:rPr>
              <a:t> </a:t>
            </a:r>
            <a:r>
              <a:rPr lang="el-GR" sz="2300" dirty="0">
                <a:solidFill>
                  <a:srgbClr val="000000"/>
                </a:solidFill>
              </a:rPr>
              <a:t>και</a:t>
            </a:r>
            <a:r>
              <a:rPr lang="en-GB" sz="2300" dirty="0">
                <a:solidFill>
                  <a:srgbClr val="000000"/>
                </a:solidFill>
              </a:rPr>
              <a:t> Open Science</a:t>
            </a:r>
          </a:p>
        </p:txBody>
      </p:sp>
      <p:sp useBgFill="1">
        <p:nvSpPr>
          <p:cNvPr id="14" name="Freeform: Shape 13">
            <a:extLst>
              <a:ext uri="{FF2B5EF4-FFF2-40B4-BE49-F238E27FC236}">
                <a16:creationId xmlns:a16="http://schemas.microsoft.com/office/drawing/2014/main" id="{F03CC8D0-33AF-417F-8454-1FDB6C22DD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6774075" cy="5143500"/>
          </a:xfrm>
          <a:custGeom>
            <a:avLst/>
            <a:gdLst>
              <a:gd name="connsiteX0" fmla="*/ 7891921 w 9032100"/>
              <a:gd name="connsiteY0" fmla="*/ 1602751 h 6858000"/>
              <a:gd name="connsiteX1" fmla="*/ 9032100 w 9032100"/>
              <a:gd name="connsiteY1" fmla="*/ 0 h 6858000"/>
              <a:gd name="connsiteX2" fmla="*/ 7880182 w 9032100"/>
              <a:gd name="connsiteY2" fmla="*/ 0 h 6858000"/>
              <a:gd name="connsiteX3" fmla="*/ 7880182 w 9032100"/>
              <a:gd name="connsiteY3" fmla="*/ 1528762 h 6858000"/>
              <a:gd name="connsiteX4" fmla="*/ 7880182 w 9032100"/>
              <a:gd name="connsiteY4" fmla="*/ 6858000 h 6858000"/>
              <a:gd name="connsiteX5" fmla="*/ 8725712 w 9032100"/>
              <a:gd name="connsiteY5" fmla="*/ 6858000 h 6858000"/>
              <a:gd name="connsiteX6" fmla="*/ 7891921 w 9032100"/>
              <a:gd name="connsiteY6" fmla="*/ 1602751 h 6858000"/>
              <a:gd name="connsiteX7" fmla="*/ 7880182 w 9032100"/>
              <a:gd name="connsiteY7" fmla="*/ 1619252 h 6858000"/>
              <a:gd name="connsiteX8" fmla="*/ 0 w 9032100"/>
              <a:gd name="connsiteY8" fmla="*/ 6858000 h 6858000"/>
              <a:gd name="connsiteX9" fmla="*/ 7880181 w 9032100"/>
              <a:gd name="connsiteY9" fmla="*/ 6858000 h 6858000"/>
              <a:gd name="connsiteX10" fmla="*/ 7880181 w 9032100"/>
              <a:gd name="connsiteY10" fmla="*/ 0 h 6858000"/>
              <a:gd name="connsiteX11" fmla="*/ 0 w 9032100"/>
              <a:gd name="connsiteY1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032100" h="6858000">
                <a:moveTo>
                  <a:pt x="7891921" y="1602751"/>
                </a:moveTo>
                <a:lnTo>
                  <a:pt x="9032100" y="0"/>
                </a:lnTo>
                <a:lnTo>
                  <a:pt x="7880182" y="0"/>
                </a:lnTo>
                <a:lnTo>
                  <a:pt x="7880182" y="1528762"/>
                </a:lnTo>
                <a:close/>
                <a:moveTo>
                  <a:pt x="7880182" y="6858000"/>
                </a:moveTo>
                <a:lnTo>
                  <a:pt x="8725712" y="6858000"/>
                </a:lnTo>
                <a:lnTo>
                  <a:pt x="7891921" y="1602751"/>
                </a:lnTo>
                <a:lnTo>
                  <a:pt x="7880182" y="1619252"/>
                </a:lnTo>
                <a:close/>
                <a:moveTo>
                  <a:pt x="0" y="6858000"/>
                </a:moveTo>
                <a:lnTo>
                  <a:pt x="7880181" y="6858000"/>
                </a:lnTo>
                <a:lnTo>
                  <a:pt x="7880181" y="0"/>
                </a:lnTo>
                <a:lnTo>
                  <a:pt x="0" y="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6" name="Group 15">
            <a:extLst>
              <a:ext uri="{FF2B5EF4-FFF2-40B4-BE49-F238E27FC236}">
                <a16:creationId xmlns:a16="http://schemas.microsoft.com/office/drawing/2014/main" id="{B5A08A69-9EE1-4A9E-96B6-D769D87C2F9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957000" y="0"/>
            <a:ext cx="1827609" cy="5143500"/>
            <a:chOff x="1320800" y="0"/>
            <a:chExt cx="2436813" cy="6858001"/>
          </a:xfrm>
        </p:grpSpPr>
        <p:sp>
          <p:nvSpPr>
            <p:cNvPr id="17" name="Freeform 6">
              <a:extLst>
                <a:ext uri="{FF2B5EF4-FFF2-40B4-BE49-F238E27FC236}">
                  <a16:creationId xmlns:a16="http://schemas.microsoft.com/office/drawing/2014/main" id="{4E4F433A-15D2-423F-8739-13AEA4E47C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18" name="Freeform 7">
              <a:extLst>
                <a:ext uri="{FF2B5EF4-FFF2-40B4-BE49-F238E27FC236}">
                  <a16:creationId xmlns:a16="http://schemas.microsoft.com/office/drawing/2014/main" id="{4021F900-DEF3-4537-92E5-C37ECB7AE9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19" name="Freeform 8">
              <a:extLst>
                <a:ext uri="{FF2B5EF4-FFF2-40B4-BE49-F238E27FC236}">
                  <a16:creationId xmlns:a16="http://schemas.microsoft.com/office/drawing/2014/main" id="{653620E7-B03C-48E2-8561-FCA918F8D0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20" name="Freeform 9">
              <a:extLst>
                <a:ext uri="{FF2B5EF4-FFF2-40B4-BE49-F238E27FC236}">
                  <a16:creationId xmlns:a16="http://schemas.microsoft.com/office/drawing/2014/main" id="{108701B4-8FEE-43D1-9954-9C064D75C4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21" name="Freeform 10">
              <a:extLst>
                <a:ext uri="{FF2B5EF4-FFF2-40B4-BE49-F238E27FC236}">
                  <a16:creationId xmlns:a16="http://schemas.microsoft.com/office/drawing/2014/main" id="{99E0FE54-1668-4AD5-9242-892A6323B9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22" name="Freeform 11">
              <a:extLst>
                <a:ext uri="{FF2B5EF4-FFF2-40B4-BE49-F238E27FC236}">
                  <a16:creationId xmlns:a16="http://schemas.microsoft.com/office/drawing/2014/main" id="{75498FE5-B57D-4FD9-81E0-4E1CB65C0E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graphicFrame>
        <p:nvGraphicFramePr>
          <p:cNvPr id="7" name="Content Placeholder 2">
            <a:extLst>
              <a:ext uri="{FF2B5EF4-FFF2-40B4-BE49-F238E27FC236}">
                <a16:creationId xmlns:a16="http://schemas.microsoft.com/office/drawing/2014/main" id="{DB88C27B-11AF-FEA3-73F4-4C2DE16D8F5A}"/>
              </a:ext>
            </a:extLst>
          </p:cNvPr>
          <p:cNvGraphicFramePr>
            <a:graphicFrameLocks/>
          </p:cNvGraphicFramePr>
          <p:nvPr>
            <p:extLst>
              <p:ext uri="{D42A27DB-BD31-4B8C-83A1-F6EECF244321}">
                <p14:modId xmlns:p14="http://schemas.microsoft.com/office/powerpoint/2010/main" val="576783160"/>
              </p:ext>
            </p:extLst>
          </p:nvPr>
        </p:nvGraphicFramePr>
        <p:xfrm>
          <a:off x="482600" y="973655"/>
          <a:ext cx="3358963" cy="3723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FCD9B94-D70B-4446-85E5-ACD3904289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image.jpg"/>
          <p:cNvPicPr>
            <a:picLocks noChangeAspect="1"/>
          </p:cNvPicPr>
          <p:nvPr/>
        </p:nvPicPr>
        <p:blipFill>
          <a:blip r:embed="rId2">
            <a:alphaModFix amt="25000"/>
          </a:blip>
          <a:srcRect/>
          <a:stretch/>
        </p:blipFill>
        <p:spPr>
          <a:xfrm>
            <a:off x="20" y="10"/>
            <a:ext cx="9143980" cy="5143490"/>
          </a:xfrm>
          <a:prstGeom prst="rect">
            <a:avLst/>
          </a:prstGeom>
        </p:spPr>
      </p:pic>
      <p:sp>
        <p:nvSpPr>
          <p:cNvPr id="2" name="Title 1"/>
          <p:cNvSpPr>
            <a:spLocks noGrp="1"/>
          </p:cNvSpPr>
          <p:nvPr>
            <p:ph type="title"/>
          </p:nvPr>
        </p:nvSpPr>
        <p:spPr>
          <a:xfrm>
            <a:off x="1113233" y="514350"/>
            <a:ext cx="7514035" cy="1314449"/>
          </a:xfrm>
        </p:spPr>
        <p:txBody>
          <a:bodyPr anchor="b">
            <a:normAutofit/>
          </a:bodyPr>
          <a:lstStyle/>
          <a:p>
            <a:pPr algn="l"/>
            <a:r>
              <a:rPr lang="el-GR" dirty="0">
                <a:latin typeface="Calibri" panose="020F0502020204030204" pitchFamily="34" charset="0"/>
                <a:ea typeface="Calibri" panose="020F0502020204030204" pitchFamily="34" charset="0"/>
                <a:cs typeface="Calibri" panose="020F0502020204030204" pitchFamily="34" charset="0"/>
              </a:rPr>
              <a:t>Επίδραση τ</a:t>
            </a:r>
            <a:r>
              <a:rPr lang="en-US" dirty="0">
                <a:latin typeface="Calibri" panose="020F0502020204030204" pitchFamily="34" charset="0"/>
                <a:ea typeface="Calibri" panose="020F0502020204030204" pitchFamily="34" charset="0"/>
                <a:cs typeface="Calibri" panose="020F0502020204030204" pitchFamily="34" charset="0"/>
              </a:rPr>
              <a:t>o</a:t>
            </a:r>
            <a:r>
              <a:rPr lang="el-GR" dirty="0">
                <a:latin typeface="Calibri" panose="020F0502020204030204" pitchFamily="34" charset="0"/>
                <a:ea typeface="Calibri" panose="020F0502020204030204" pitchFamily="34" charset="0"/>
                <a:cs typeface="Calibri" panose="020F0502020204030204" pitchFamily="34" charset="0"/>
              </a:rPr>
              <a:t>υ </a:t>
            </a:r>
            <a:r>
              <a:rPr lang="en-US" dirty="0">
                <a:latin typeface="Calibri" panose="020F0502020204030204" pitchFamily="34" charset="0"/>
                <a:ea typeface="Calibri" panose="020F0502020204030204" pitchFamily="34" charset="0"/>
                <a:cs typeface="Calibri" panose="020F0502020204030204" pitchFamily="34" charset="0"/>
              </a:rPr>
              <a:t>Computing </a:t>
            </a:r>
            <a:r>
              <a:rPr lang="el-GR" dirty="0">
                <a:latin typeface="Calibri" panose="020F0502020204030204" pitchFamily="34" charset="0"/>
                <a:ea typeface="Calibri" panose="020F0502020204030204" pitchFamily="34" charset="0"/>
                <a:cs typeface="Calibri" panose="020F0502020204030204" pitchFamily="34" charset="0"/>
              </a:rPr>
              <a:t>στην Κοινωνία</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952051" y="2000249"/>
            <a:ext cx="7675216" cy="2343151"/>
          </a:xfrm>
        </p:spPr>
        <p:txBody>
          <a:bodyPr anchor="t">
            <a:normAutofit/>
          </a:bodyPr>
          <a:lstStyle/>
          <a:p>
            <a:pPr>
              <a:lnSpc>
                <a:spcPct val="90000"/>
              </a:lnSpc>
            </a:pPr>
            <a:r>
              <a:rPr lang="el-GR" dirty="0"/>
              <a:t>Οι καινοτομίες της πληροφορικής στο CERN έχουν αλλάξει τομείς όπως η υγειονομική περίθαλψη, τα οικονομικά και η εκπαίδευση, χρησιμοποιώντας προηγμένη ανάλυση δεδομένων.</a:t>
            </a:r>
          </a:p>
          <a:p>
            <a:pPr>
              <a:lnSpc>
                <a:spcPct val="90000"/>
              </a:lnSpc>
            </a:pPr>
            <a:r>
              <a:rPr lang="el-GR" dirty="0">
                <a:latin typeface="Calibri" panose="020F0502020204030204" pitchFamily="34" charset="0"/>
                <a:ea typeface="Calibri" panose="020F0502020204030204" pitchFamily="34" charset="0"/>
                <a:cs typeface="Calibri" panose="020F0502020204030204" pitchFamily="34" charset="0"/>
              </a:rPr>
              <a:t>Οι τεχνολογίες που αναπτύχθηκαν στο CERN βελτιώνουν την ιατρική απεικόνιση και την τηλεϊατρική, διευκολύνοντας τη διάγνωση και τη φροντίδα των ασθενών σε όλο τον κόσμο (π.χ. απεικόνιση PET, Θεραπεία με Πρωτόνια και Βαρέα Ιόντα, Ασφάλεια Ακτινοβολίας).</a:t>
            </a:r>
            <a:endParaRPr lang="en-GB" dirty="0"/>
          </a:p>
        </p:txBody>
      </p:sp>
      <p:sp>
        <p:nvSpPr>
          <p:cNvPr id="5" name="TextBox 4"/>
          <p:cNvSpPr txBox="1"/>
          <p:nvPr/>
        </p:nvSpPr>
        <p:spPr>
          <a:xfrm>
            <a:off x="20" y="4629151"/>
            <a:ext cx="9143980" cy="514349"/>
          </a:xfrm>
          <a:prstGeom prst="rect">
            <a:avLst/>
          </a:prstGeom>
          <a:solidFill>
            <a:srgbClr val="000000">
              <a:alpha val="50000"/>
            </a:srgbClr>
          </a:solidFill>
          <a:ln>
            <a:noFill/>
          </a:ln>
        </p:spPr>
        <p:txBody>
          <a:bodyPr wrap="square">
            <a:noAutofit/>
          </a:bodyPr>
          <a:lstStyle/>
          <a:p>
            <a:pPr algn="ctr">
              <a:spcAft>
                <a:spcPts val="600"/>
              </a:spcAft>
            </a:pPr>
            <a:endParaRPr lang="en-GB" sz="1300">
              <a:solidFill>
                <a:srgbClr val="FFFFFF"/>
              </a:solidFill>
            </a:endParaRPr>
          </a:p>
          <a:p>
            <a:pPr algn="ctr">
              <a:spcAft>
                <a:spcPts val="600"/>
              </a:spcAft>
              <a:defRPr sz="600"/>
            </a:pPr>
            <a:r>
              <a:rPr lang="en-GB" sz="1300">
                <a:solidFill>
                  <a:srgbClr val="FFFFFF"/>
                </a:solidFill>
                <a:hlinkClick r:id="rId3">
                  <a:extLst>
                    <a:ext uri="{A12FA001-AC4F-418D-AE19-62706E023703}">
                      <ahyp:hlinkClr xmlns:ahyp="http://schemas.microsoft.com/office/drawing/2018/hyperlinkcolor" val="tx"/>
                    </a:ext>
                  </a:extLst>
                </a:hlinkClick>
              </a:rPr>
              <a:t>Photo by Pietro Battistoni on Pexels</a:t>
            </a:r>
          </a:p>
        </p:txBody>
      </p:sp>
    </p:spTree>
  </p:cSld>
  <p:clrMapOvr>
    <a:overrideClrMapping bg1="dk1" tx1="lt1" bg2="dk2" tx2="lt2" accent1="accent1" accent2="accent2" accent3="accent3" accent4="accent4" accent5="accent5" accent6="accent6" hlink="hlink" folHlink="folHlink"/>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6AD30037-67ED-4367-9BE0-45787510BF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descr="Earth as a particle with gold and blue">
            <a:extLst>
              <a:ext uri="{FF2B5EF4-FFF2-40B4-BE49-F238E27FC236}">
                <a16:creationId xmlns:a16="http://schemas.microsoft.com/office/drawing/2014/main" id="{8B7A8647-C444-F216-14B1-992403AB8526}"/>
              </a:ext>
            </a:extLst>
          </p:cNvPr>
          <p:cNvPicPr>
            <a:picLocks noChangeAspect="1"/>
          </p:cNvPicPr>
          <p:nvPr/>
        </p:nvPicPr>
        <p:blipFill>
          <a:blip r:embed="rId4"/>
          <a:srcRect l="20566" r="27857"/>
          <a:stretch/>
        </p:blipFill>
        <p:spPr>
          <a:xfrm>
            <a:off x="5169693" y="10"/>
            <a:ext cx="3974307" cy="51434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grpSp>
        <p:nvGrpSpPr>
          <p:cNvPr id="29" name="Group 28">
            <a:extLst>
              <a:ext uri="{FF2B5EF4-FFF2-40B4-BE49-F238E27FC236}">
                <a16:creationId xmlns:a16="http://schemas.microsoft.com/office/drawing/2014/main" id="{50841A4E-5BC1-44B4-83CF-D524E8AEAD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74570" y="0"/>
            <a:ext cx="1827609" cy="5143500"/>
            <a:chOff x="1320800" y="0"/>
            <a:chExt cx="2436813" cy="6858001"/>
          </a:xfrm>
        </p:grpSpPr>
        <p:sp>
          <p:nvSpPr>
            <p:cNvPr id="30" name="Freeform 6">
              <a:extLst>
                <a:ext uri="{FF2B5EF4-FFF2-40B4-BE49-F238E27FC236}">
                  <a16:creationId xmlns:a16="http://schemas.microsoft.com/office/drawing/2014/main" id="{BF371BCC-8954-44E2-8C4F-29DC188727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31" name="Freeform 7">
              <a:extLst>
                <a:ext uri="{FF2B5EF4-FFF2-40B4-BE49-F238E27FC236}">
                  <a16:creationId xmlns:a16="http://schemas.microsoft.com/office/drawing/2014/main" id="{CD3505BE-B420-41C5-BE34-3E7652D37A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32" name="Freeform 8">
              <a:extLst>
                <a:ext uri="{FF2B5EF4-FFF2-40B4-BE49-F238E27FC236}">
                  <a16:creationId xmlns:a16="http://schemas.microsoft.com/office/drawing/2014/main" id="{4B68A05B-A78B-4D59-8CF9-1900731A2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33" name="Freeform 9">
              <a:extLst>
                <a:ext uri="{FF2B5EF4-FFF2-40B4-BE49-F238E27FC236}">
                  <a16:creationId xmlns:a16="http://schemas.microsoft.com/office/drawing/2014/main" id="{84D57A01-C112-4FF2-B5ED-0B762AAD9C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34" name="Freeform 10">
              <a:extLst>
                <a:ext uri="{FF2B5EF4-FFF2-40B4-BE49-F238E27FC236}">
                  <a16:creationId xmlns:a16="http://schemas.microsoft.com/office/drawing/2014/main" id="{6CCCCDF1-5D4F-4CA1-8400-DFBB96BB01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35" name="Freeform 11">
              <a:extLst>
                <a:ext uri="{FF2B5EF4-FFF2-40B4-BE49-F238E27FC236}">
                  <a16:creationId xmlns:a16="http://schemas.microsoft.com/office/drawing/2014/main" id="{20A090B2-5344-43CD-BC70-A6D44F15E8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sp>
        <p:nvSpPr>
          <p:cNvPr id="2" name="Title 1"/>
          <p:cNvSpPr>
            <a:spLocks noGrp="1"/>
          </p:cNvSpPr>
          <p:nvPr>
            <p:ph type="title"/>
          </p:nvPr>
        </p:nvSpPr>
        <p:spPr>
          <a:xfrm>
            <a:off x="729060" y="514350"/>
            <a:ext cx="3945510" cy="1314449"/>
          </a:xfrm>
        </p:spPr>
        <p:txBody>
          <a:bodyPr vert="horz" lIns="91440" tIns="45720" rIns="91440" bIns="45720" rtlCol="0" anchor="ctr">
            <a:normAutofit/>
          </a:bodyPr>
          <a:lstStyle/>
          <a:p>
            <a:pPr defTabSz="457200"/>
            <a:r>
              <a:rPr lang="en-US" sz="1800" b="1" dirty="0" err="1">
                <a:latin typeface="Calibri" panose="020F0502020204030204" pitchFamily="34" charset="0"/>
                <a:ea typeface="Calibri" panose="020F0502020204030204" pitchFamily="34" charset="0"/>
                <a:cs typeface="Calibri" panose="020F0502020204030204" pitchFamily="34" charset="0"/>
              </a:rPr>
              <a:t>Χρήσιμοι</a:t>
            </a:r>
            <a:r>
              <a:rPr lang="en-US" sz="1800" b="1" dirty="0">
                <a:latin typeface="Calibri" panose="020F0502020204030204" pitchFamily="34" charset="0"/>
                <a:ea typeface="Calibri" panose="020F0502020204030204" pitchFamily="34" charset="0"/>
                <a:cs typeface="Calibri" panose="020F0502020204030204" pitchFamily="34" charset="0"/>
              </a:rPr>
              <a:t> </a:t>
            </a:r>
            <a:r>
              <a:rPr lang="en-US" sz="1800" b="1" dirty="0" err="1">
                <a:latin typeface="Calibri" panose="020F0502020204030204" pitchFamily="34" charset="0"/>
                <a:ea typeface="Calibri" panose="020F0502020204030204" pitchFamily="34" charset="0"/>
                <a:cs typeface="Calibri" panose="020F0502020204030204" pitchFamily="34" charset="0"/>
              </a:rPr>
              <a:t>Σύνδεσμοι</a:t>
            </a:r>
            <a:endParaRPr lang="en-US" sz="1800" b="1" dirty="0">
              <a:latin typeface="Calibri" panose="020F0502020204030204" pitchFamily="34" charset="0"/>
              <a:ea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004CAD1C-8281-DDCB-DB2F-E1D0C8F6FEFF}"/>
              </a:ext>
            </a:extLst>
          </p:cNvPr>
          <p:cNvSpPr txBox="1"/>
          <p:nvPr/>
        </p:nvSpPr>
        <p:spPr>
          <a:xfrm>
            <a:off x="105508" y="1666140"/>
            <a:ext cx="4569062" cy="2932236"/>
          </a:xfrm>
          <a:prstGeom prst="rect">
            <a:avLst/>
          </a:prstGeom>
        </p:spPr>
        <p:txBody>
          <a:bodyPr vert="horz" lIns="91440" tIns="45720" rIns="91440" bIns="45720" rtlCol="0" anchor="ctr">
            <a:normAutofit fontScale="92500" lnSpcReduction="20000"/>
          </a:bodyPr>
          <a:lstStyle/>
          <a:p>
            <a:pPr marL="171450" marR="0" lvl="0" indent="-171450" fontAlgn="base">
              <a:lnSpc>
                <a:spcPct val="90000"/>
              </a:lnSpc>
              <a:spcBef>
                <a:spcPct val="20000"/>
              </a:spcBef>
              <a:spcAft>
                <a:spcPts val="600"/>
              </a:spcAft>
              <a:buClr>
                <a:schemeClr val="accent1">
                  <a:lumMod val="75000"/>
                </a:schemeClr>
              </a:buClr>
              <a:buSzPct val="145000"/>
              <a:buFont typeface="Arial"/>
              <a:buChar char="•"/>
              <a:tabLst/>
            </a:pPr>
            <a:r>
              <a:rPr kumimoji="0" lang="en-US" altLang="en-US" sz="1300" b="1" i="0" u="none" strike="noStrike" normalizeH="0" baseline="0" dirty="0">
                <a:ln>
                  <a:noFill/>
                </a:ln>
              </a:rPr>
              <a:t>Computing at CERN</a:t>
            </a:r>
            <a:r>
              <a:rPr kumimoji="0" lang="en-US" altLang="en-US" sz="1300" b="0" i="0" u="none" strike="noStrike" normalizeH="0" baseline="0" dirty="0">
                <a:ln>
                  <a:noFill/>
                </a:ln>
              </a:rPr>
              <a:t>: </a:t>
            </a:r>
            <a:endParaRPr kumimoji="0" lang="el-GR" altLang="en-US" sz="1300" b="0" i="0" u="none" strike="noStrike" normalizeH="0" baseline="0" dirty="0">
              <a:ln>
                <a:noFill/>
              </a:ln>
            </a:endParaRPr>
          </a:p>
          <a:p>
            <a:pPr marL="628650" lvl="1" indent="-171450" fontAlgn="base">
              <a:lnSpc>
                <a:spcPct val="90000"/>
              </a:lnSpc>
              <a:spcBef>
                <a:spcPct val="20000"/>
              </a:spcBef>
              <a:spcAft>
                <a:spcPts val="600"/>
              </a:spcAft>
              <a:buClr>
                <a:schemeClr val="accent1">
                  <a:lumMod val="75000"/>
                </a:schemeClr>
              </a:buClr>
              <a:buSzPct val="145000"/>
              <a:buFont typeface="Arial"/>
              <a:buChar char="•"/>
            </a:pPr>
            <a:r>
              <a:rPr kumimoji="0" lang="en-US" altLang="en-US" sz="1300" b="0" i="0" u="none" strike="noStrike" normalizeH="0" baseline="0" dirty="0">
                <a:ln>
                  <a:noFill/>
                </a:ln>
                <a:hlinkClick r:id="rId5"/>
              </a:rPr>
              <a:t>https://home.cern/science/computing</a:t>
            </a:r>
            <a:endParaRPr kumimoji="0" lang="en-US" altLang="en-US" sz="1300" b="0" i="0" u="none" strike="noStrike" normalizeH="0" baseline="0" dirty="0">
              <a:ln>
                <a:noFill/>
              </a:ln>
            </a:endParaRPr>
          </a:p>
          <a:p>
            <a:pPr marL="171450" marR="0" lvl="0" indent="-171450" fontAlgn="base">
              <a:lnSpc>
                <a:spcPct val="90000"/>
              </a:lnSpc>
              <a:spcBef>
                <a:spcPct val="20000"/>
              </a:spcBef>
              <a:spcAft>
                <a:spcPts val="600"/>
              </a:spcAft>
              <a:buClr>
                <a:schemeClr val="accent1">
                  <a:lumMod val="75000"/>
                </a:schemeClr>
              </a:buClr>
              <a:buSzPct val="145000"/>
              <a:buFont typeface="Arial"/>
              <a:buChar char="•"/>
              <a:tabLst/>
            </a:pPr>
            <a:r>
              <a:rPr kumimoji="0" lang="en-US" altLang="en-US" sz="1300" b="1" i="0" u="none" strike="noStrike" normalizeH="0" baseline="0" dirty="0">
                <a:ln>
                  <a:noFill/>
                </a:ln>
              </a:rPr>
              <a:t>The Worldwide LHC Computing Grid:</a:t>
            </a:r>
            <a:endParaRPr kumimoji="0" lang="el-GR" altLang="en-US" sz="1300" b="1" i="0" u="none" strike="noStrike" normalizeH="0" baseline="0" dirty="0">
              <a:ln>
                <a:noFill/>
              </a:ln>
            </a:endParaRPr>
          </a:p>
          <a:p>
            <a:pPr marL="628650" lvl="1" indent="-171450" fontAlgn="base">
              <a:lnSpc>
                <a:spcPct val="90000"/>
              </a:lnSpc>
              <a:spcBef>
                <a:spcPct val="20000"/>
              </a:spcBef>
              <a:spcAft>
                <a:spcPts val="600"/>
              </a:spcAft>
              <a:buClr>
                <a:schemeClr val="accent1">
                  <a:lumMod val="75000"/>
                </a:schemeClr>
              </a:buClr>
              <a:buSzPct val="145000"/>
              <a:buFont typeface="Arial"/>
              <a:buChar char="•"/>
            </a:pPr>
            <a:r>
              <a:rPr kumimoji="0" lang="en-US" altLang="en-US" sz="1300" b="1" i="0" u="none" strike="noStrike" normalizeH="0" baseline="0" dirty="0">
                <a:ln>
                  <a:noFill/>
                </a:ln>
              </a:rPr>
              <a:t> </a:t>
            </a:r>
            <a:r>
              <a:rPr kumimoji="0" lang="en-US" altLang="en-US" sz="1300" b="0" i="0" u="none" strike="noStrike" normalizeH="0" baseline="0" dirty="0">
                <a:ln>
                  <a:noFill/>
                </a:ln>
                <a:hlinkClick r:id="rId6"/>
              </a:rPr>
              <a:t>https://wlcg-public.web.cern.ch/</a:t>
            </a:r>
            <a:r>
              <a:rPr kumimoji="0" lang="en-US" altLang="en-US" sz="1300" b="0" i="0" u="none" strike="noStrike" normalizeH="0" baseline="0" dirty="0">
                <a:ln>
                  <a:noFill/>
                </a:ln>
              </a:rPr>
              <a:t> </a:t>
            </a:r>
          </a:p>
          <a:p>
            <a:pPr marL="171450" marR="0" lvl="0" indent="-171450" fontAlgn="base">
              <a:lnSpc>
                <a:spcPct val="90000"/>
              </a:lnSpc>
              <a:spcBef>
                <a:spcPct val="20000"/>
              </a:spcBef>
              <a:spcAft>
                <a:spcPts val="600"/>
              </a:spcAft>
              <a:buClr>
                <a:schemeClr val="accent1">
                  <a:lumMod val="75000"/>
                </a:schemeClr>
              </a:buClr>
              <a:buSzPct val="145000"/>
              <a:buFont typeface="Arial"/>
              <a:buChar char="•"/>
              <a:tabLst/>
            </a:pPr>
            <a:r>
              <a:rPr kumimoji="0" lang="en-US" altLang="en-US" sz="1300" b="1" i="0" u="none" strike="noStrike" normalizeH="0" baseline="0" dirty="0">
                <a:ln>
                  <a:noFill/>
                </a:ln>
              </a:rPr>
              <a:t>The World Wide Web:</a:t>
            </a:r>
            <a:endParaRPr kumimoji="0" lang="el-GR" altLang="en-US" sz="1300" b="1" i="0" u="none" strike="noStrike" normalizeH="0" baseline="0" dirty="0">
              <a:ln>
                <a:noFill/>
              </a:ln>
            </a:endParaRPr>
          </a:p>
          <a:p>
            <a:pPr marL="628650" lvl="1" indent="-171450" fontAlgn="base">
              <a:lnSpc>
                <a:spcPct val="90000"/>
              </a:lnSpc>
              <a:spcBef>
                <a:spcPct val="20000"/>
              </a:spcBef>
              <a:spcAft>
                <a:spcPts val="600"/>
              </a:spcAft>
              <a:buClr>
                <a:schemeClr val="accent1">
                  <a:lumMod val="75000"/>
                </a:schemeClr>
              </a:buClr>
              <a:buSzPct val="145000"/>
              <a:buFont typeface="Arial"/>
              <a:buChar char="•"/>
            </a:pPr>
            <a:r>
              <a:rPr kumimoji="0" lang="en-US" altLang="en-US" sz="1300" b="0" i="0" u="none" strike="noStrike" normalizeH="0" baseline="0" dirty="0">
                <a:ln>
                  <a:noFill/>
                </a:ln>
                <a:hlinkClick r:id="rId7"/>
              </a:rPr>
              <a:t>https://home.cern/science/computing/birth-web</a:t>
            </a:r>
            <a:r>
              <a:rPr kumimoji="0" lang="en-US" altLang="en-US" sz="1300" b="0" i="0" u="none" strike="noStrike" normalizeH="0" baseline="0" dirty="0">
                <a:ln>
                  <a:noFill/>
                </a:ln>
              </a:rPr>
              <a:t> </a:t>
            </a:r>
          </a:p>
          <a:p>
            <a:pPr marL="171450" marR="0" lvl="0" indent="-171450" fontAlgn="base">
              <a:lnSpc>
                <a:spcPct val="90000"/>
              </a:lnSpc>
              <a:spcBef>
                <a:spcPct val="20000"/>
              </a:spcBef>
              <a:spcAft>
                <a:spcPts val="600"/>
              </a:spcAft>
              <a:buClr>
                <a:schemeClr val="accent1">
                  <a:lumMod val="75000"/>
                </a:schemeClr>
              </a:buClr>
              <a:buSzPct val="145000"/>
              <a:buFont typeface="Arial"/>
              <a:buChar char="•"/>
              <a:tabLst/>
            </a:pPr>
            <a:r>
              <a:rPr kumimoji="0" lang="en-US" altLang="en-US" sz="1300" b="1" i="0" u="none" strike="noStrike" normalizeH="0" baseline="0" dirty="0">
                <a:ln>
                  <a:noFill/>
                </a:ln>
              </a:rPr>
              <a:t>The Web at 30:</a:t>
            </a:r>
            <a:endParaRPr kumimoji="0" lang="el-GR" altLang="en-US" sz="1300" b="1" i="0" u="none" strike="noStrike" normalizeH="0" baseline="0" dirty="0">
              <a:ln>
                <a:noFill/>
              </a:ln>
            </a:endParaRPr>
          </a:p>
          <a:p>
            <a:pPr marL="628650" lvl="1" indent="-171450" fontAlgn="base">
              <a:lnSpc>
                <a:spcPct val="90000"/>
              </a:lnSpc>
              <a:spcBef>
                <a:spcPct val="20000"/>
              </a:spcBef>
              <a:spcAft>
                <a:spcPts val="600"/>
              </a:spcAft>
              <a:buClr>
                <a:schemeClr val="accent1">
                  <a:lumMod val="75000"/>
                </a:schemeClr>
              </a:buClr>
              <a:buSzPct val="145000"/>
              <a:buFont typeface="Arial"/>
              <a:buChar char="•"/>
            </a:pPr>
            <a:r>
              <a:rPr kumimoji="0" lang="en-US" altLang="en-US" sz="1300" b="1" i="0" u="none" strike="noStrike" normalizeH="0" baseline="0" dirty="0">
                <a:ln>
                  <a:noFill/>
                </a:ln>
              </a:rPr>
              <a:t> </a:t>
            </a:r>
            <a:r>
              <a:rPr kumimoji="0" lang="en-US" altLang="en-US" sz="1300" b="0" i="0" u="none" strike="noStrike" normalizeH="0" baseline="0" dirty="0">
                <a:ln>
                  <a:noFill/>
                </a:ln>
                <a:hlinkClick r:id="rId8"/>
              </a:rPr>
              <a:t>https://web30.web.cern.ch/</a:t>
            </a:r>
            <a:r>
              <a:rPr kumimoji="0" lang="en-US" altLang="en-US" sz="1300" b="0" i="0" u="none" strike="noStrike" normalizeH="0" baseline="0" dirty="0">
                <a:ln>
                  <a:noFill/>
                </a:ln>
              </a:rPr>
              <a:t> </a:t>
            </a:r>
          </a:p>
          <a:p>
            <a:pPr marL="171450" marR="0" lvl="0" indent="-171450" fontAlgn="base">
              <a:lnSpc>
                <a:spcPct val="90000"/>
              </a:lnSpc>
              <a:spcBef>
                <a:spcPct val="20000"/>
              </a:spcBef>
              <a:spcAft>
                <a:spcPts val="600"/>
              </a:spcAft>
              <a:buClr>
                <a:schemeClr val="accent1">
                  <a:lumMod val="75000"/>
                </a:schemeClr>
              </a:buClr>
              <a:buSzPct val="145000"/>
              <a:buFont typeface="Arial"/>
              <a:buChar char="•"/>
              <a:tabLst/>
            </a:pPr>
            <a:r>
              <a:rPr lang="en-US" altLang="en-US" sz="1300" b="1" dirty="0"/>
              <a:t>Quantum Technologies:</a:t>
            </a:r>
            <a:endParaRPr lang="el-GR" altLang="en-US" sz="1300" b="1" dirty="0"/>
          </a:p>
          <a:p>
            <a:pPr marL="628650" lvl="1" indent="-171450" fontAlgn="base">
              <a:lnSpc>
                <a:spcPct val="90000"/>
              </a:lnSpc>
              <a:spcBef>
                <a:spcPct val="20000"/>
              </a:spcBef>
              <a:spcAft>
                <a:spcPts val="600"/>
              </a:spcAft>
              <a:buClr>
                <a:schemeClr val="accent1">
                  <a:lumMod val="75000"/>
                </a:schemeClr>
              </a:buClr>
              <a:buSzPct val="145000"/>
              <a:buFont typeface="Arial"/>
              <a:buChar char="•"/>
            </a:pPr>
            <a:r>
              <a:rPr lang="en-US" altLang="en-US" sz="1300" b="1" dirty="0"/>
              <a:t> </a:t>
            </a:r>
            <a:r>
              <a:rPr lang="en-US" altLang="en-US" sz="1300" dirty="0">
                <a:hlinkClick r:id="rId9"/>
              </a:rPr>
              <a:t>https://quantum.cern/</a:t>
            </a:r>
            <a:endParaRPr lang="en-US" altLang="en-US" sz="1300" dirty="0"/>
          </a:p>
          <a:p>
            <a:pPr marL="171450" marR="0" lvl="0" indent="-171450" fontAlgn="base">
              <a:lnSpc>
                <a:spcPct val="90000"/>
              </a:lnSpc>
              <a:spcBef>
                <a:spcPct val="20000"/>
              </a:spcBef>
              <a:spcAft>
                <a:spcPts val="600"/>
              </a:spcAft>
              <a:buClr>
                <a:schemeClr val="accent1">
                  <a:lumMod val="75000"/>
                </a:schemeClr>
              </a:buClr>
              <a:buSzPct val="145000"/>
              <a:buFont typeface="Arial"/>
              <a:buChar char="•"/>
              <a:tabLst/>
            </a:pPr>
            <a:r>
              <a:rPr kumimoji="0" lang="en-US" altLang="en-US" sz="1300" b="1" i="0" u="none" strike="noStrike" normalizeH="0" baseline="0" dirty="0">
                <a:ln>
                  <a:noFill/>
                </a:ln>
              </a:rPr>
              <a:t>CERN </a:t>
            </a:r>
            <a:r>
              <a:rPr kumimoji="0" lang="en-US" altLang="en-US" sz="1300" b="1" i="0" u="none" strike="noStrike" normalizeH="0" baseline="0" dirty="0" err="1">
                <a:ln>
                  <a:noFill/>
                </a:ln>
              </a:rPr>
              <a:t>openlab</a:t>
            </a:r>
            <a:r>
              <a:rPr kumimoji="0" lang="en-US" altLang="en-US" sz="1300" i="0" u="none" strike="noStrike" normalizeH="0" baseline="0" dirty="0">
                <a:ln>
                  <a:noFill/>
                </a:ln>
              </a:rPr>
              <a:t>: </a:t>
            </a:r>
            <a:endParaRPr kumimoji="0" lang="el-GR" altLang="en-US" sz="1300" i="0" u="none" strike="noStrike" normalizeH="0" baseline="0" dirty="0">
              <a:ln>
                <a:noFill/>
              </a:ln>
            </a:endParaRPr>
          </a:p>
          <a:p>
            <a:pPr marL="628650" lvl="1" indent="-171450" fontAlgn="base">
              <a:lnSpc>
                <a:spcPct val="90000"/>
              </a:lnSpc>
              <a:spcBef>
                <a:spcPct val="20000"/>
              </a:spcBef>
              <a:spcAft>
                <a:spcPts val="600"/>
              </a:spcAft>
              <a:buClr>
                <a:schemeClr val="accent1">
                  <a:lumMod val="75000"/>
                </a:schemeClr>
              </a:buClr>
              <a:buSzPct val="145000"/>
              <a:buFont typeface="Arial"/>
              <a:buChar char="•"/>
            </a:pPr>
            <a:r>
              <a:rPr kumimoji="0" lang="en-US" altLang="en-US" sz="1300" i="0" u="none" strike="noStrike" normalizeH="0" baseline="0" dirty="0">
                <a:ln>
                  <a:noFill/>
                </a:ln>
                <a:hlinkClick r:id="rId10"/>
              </a:rPr>
              <a:t>https://openlab.cern/</a:t>
            </a:r>
            <a:endParaRPr kumimoji="0" lang="en-US" altLang="en-US" sz="1300" i="0" u="none" strike="noStrike" normalizeH="0" baseline="0" dirty="0">
              <a:ln>
                <a:noFill/>
              </a:ln>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7031" y="805794"/>
            <a:ext cx="2574087" cy="3283470"/>
          </a:xfrm>
        </p:spPr>
        <p:txBody>
          <a:bodyPr>
            <a:normAutofit/>
          </a:bodyPr>
          <a:lstStyle/>
          <a:p>
            <a:r>
              <a:rPr lang="el-GR" sz="2800" dirty="0">
                <a:solidFill>
                  <a:srgbClr val="000000"/>
                </a:solidFill>
              </a:rPr>
              <a:t>Συμπεράσματα &amp; Ερωτήσεις</a:t>
            </a:r>
            <a:endParaRPr lang="en-GB" sz="2800" dirty="0">
              <a:solidFill>
                <a:srgbClr val="000000"/>
              </a:solidFill>
            </a:endParaRPr>
          </a:p>
        </p:txBody>
      </p:sp>
      <p:pic>
        <p:nvPicPr>
          <p:cNvPr id="4" name="Picture 3" descr="image.jpg"/>
          <p:cNvPicPr>
            <a:picLocks noChangeAspect="1"/>
          </p:cNvPicPr>
          <p:nvPr/>
        </p:nvPicPr>
        <p:blipFill>
          <a:blip r:embed="rId2"/>
          <a:stretch>
            <a:fillRect/>
          </a:stretch>
        </p:blipFill>
        <p:spPr>
          <a:xfrm>
            <a:off x="1891879" y="1019346"/>
            <a:ext cx="2758844" cy="1552404"/>
          </a:xfrm>
          <a:prstGeom prst="rect">
            <a:avLst/>
          </a:prstGeom>
        </p:spPr>
      </p:pic>
      <p:sp>
        <p:nvSpPr>
          <p:cNvPr id="5" name="TextBox 4"/>
          <p:cNvSpPr txBox="1"/>
          <p:nvPr/>
        </p:nvSpPr>
        <p:spPr>
          <a:xfrm>
            <a:off x="3026547" y="2447529"/>
            <a:ext cx="1707520" cy="415498"/>
          </a:xfrm>
          <a:prstGeom prst="rect">
            <a:avLst/>
          </a:prstGeom>
          <a:noFill/>
        </p:spPr>
        <p:txBody>
          <a:bodyPr wrap="none">
            <a:spAutoFit/>
          </a:bodyPr>
          <a:lstStyle/>
          <a:p>
            <a:pPr defTabSz="297180">
              <a:spcAft>
                <a:spcPts val="600"/>
              </a:spcAft>
            </a:pPr>
            <a:endParaRPr lang="en-GB" sz="800" kern="1200" dirty="0">
              <a:solidFill>
                <a:schemeClr val="tx1"/>
              </a:solidFill>
              <a:latin typeface="+mn-lt"/>
              <a:ea typeface="+mn-ea"/>
              <a:cs typeface="+mn-cs"/>
            </a:endParaRPr>
          </a:p>
          <a:p>
            <a:pPr algn="ctr" defTabSz="297180">
              <a:spcAft>
                <a:spcPts val="600"/>
              </a:spcAft>
              <a:defRPr sz="600"/>
            </a:pPr>
            <a:r>
              <a:rPr lang="en-GB" sz="800" kern="1200" dirty="0">
                <a:solidFill>
                  <a:schemeClr val="tx1"/>
                </a:solidFill>
                <a:latin typeface="+mn-lt"/>
                <a:ea typeface="+mn-ea"/>
                <a:cs typeface="+mn-cs"/>
                <a:hlinkClick r:id="rId3"/>
              </a:rPr>
              <a:t>Photo by Pietro </a:t>
            </a:r>
            <a:r>
              <a:rPr lang="en-GB" sz="800" kern="1200" dirty="0" err="1">
                <a:solidFill>
                  <a:schemeClr val="tx1"/>
                </a:solidFill>
                <a:latin typeface="+mn-lt"/>
                <a:ea typeface="+mn-ea"/>
                <a:cs typeface="+mn-cs"/>
                <a:hlinkClick r:id="rId3"/>
              </a:rPr>
              <a:t>Battistoni</a:t>
            </a:r>
            <a:r>
              <a:rPr lang="en-GB" sz="800" kern="1200" dirty="0">
                <a:solidFill>
                  <a:schemeClr val="tx1"/>
                </a:solidFill>
                <a:latin typeface="+mn-lt"/>
                <a:ea typeface="+mn-ea"/>
                <a:cs typeface="+mn-cs"/>
                <a:hlinkClick r:id="rId3"/>
              </a:rPr>
              <a:t> on </a:t>
            </a:r>
            <a:r>
              <a:rPr lang="en-GB" sz="800" kern="1200" dirty="0" err="1">
                <a:solidFill>
                  <a:schemeClr val="tx1"/>
                </a:solidFill>
                <a:latin typeface="+mn-lt"/>
                <a:ea typeface="+mn-ea"/>
                <a:cs typeface="+mn-cs"/>
                <a:hlinkClick r:id="rId3"/>
              </a:rPr>
              <a:t>Pexels</a:t>
            </a:r>
            <a:endParaRPr lang="en-GB" sz="800" dirty="0">
              <a:hlinkClick r:id="rId3">
                <a:extLst>
                  <a:ext uri="{A12FA001-AC4F-418D-AE19-62706E023703}">
                    <ahyp:hlinkClr xmlns:ahyp="http://schemas.microsoft.com/office/drawing/2018/hyperlinkcolor" val="tx"/>
                  </a:ext>
                </a:extLst>
              </a:hlinkClick>
            </a:endParaRPr>
          </a:p>
        </p:txBody>
      </p:sp>
    </p:spTree>
    <p:extLst>
      <p:ext uri="{BB962C8B-B14F-4D97-AF65-F5344CB8AC3E}">
        <p14:creationId xmlns:p14="http://schemas.microsoft.com/office/powerpoint/2010/main" val="493512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64000"/>
                <a:lumMod val="98000"/>
              </a:schemeClr>
            </a:gs>
          </a:gsLst>
          <a:lin ang="5400000" scaled="0"/>
        </a:gra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94C52C56-BEF2-4E22-8C8E-A7AC96B03A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3302781" cy="5143500"/>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p:cNvSpPr>
            <a:spLocks noGrp="1"/>
          </p:cNvSpPr>
          <p:nvPr>
            <p:ph type="title"/>
          </p:nvPr>
        </p:nvSpPr>
        <p:spPr>
          <a:xfrm>
            <a:off x="96715" y="514350"/>
            <a:ext cx="2284522" cy="3829050"/>
          </a:xfrm>
        </p:spPr>
        <p:txBody>
          <a:bodyPr>
            <a:normAutofit/>
          </a:bodyPr>
          <a:lstStyle/>
          <a:p>
            <a:r>
              <a:rPr lang="el-GR" dirty="0">
                <a:solidFill>
                  <a:srgbClr val="FFFFFF"/>
                </a:solidFill>
              </a:rPr>
              <a:t>Ο Ρόλος του</a:t>
            </a:r>
            <a:r>
              <a:rPr lang="en-GB" dirty="0">
                <a:solidFill>
                  <a:srgbClr val="FFFFFF"/>
                </a:solidFill>
              </a:rPr>
              <a:t> IT @CERN</a:t>
            </a:r>
          </a:p>
        </p:txBody>
      </p:sp>
      <p:grpSp>
        <p:nvGrpSpPr>
          <p:cNvPr id="29" name="Group 28">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486469" y="0"/>
            <a:ext cx="1827609" cy="5143500"/>
            <a:chOff x="1320800" y="0"/>
            <a:chExt cx="2436813" cy="6858001"/>
          </a:xfrm>
        </p:grpSpPr>
        <p:sp>
          <p:nvSpPr>
            <p:cNvPr id="30"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GB"/>
            </a:p>
          </p:txBody>
        </p:sp>
        <p:sp>
          <p:nvSpPr>
            <p:cNvPr id="31"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GB"/>
            </a:p>
          </p:txBody>
        </p:sp>
        <p:sp>
          <p:nvSpPr>
            <p:cNvPr id="32"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GB"/>
            </a:p>
          </p:txBody>
        </p:sp>
        <p:sp>
          <p:nvSpPr>
            <p:cNvPr id="33"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GB"/>
            </a:p>
          </p:txBody>
        </p:sp>
        <p:sp>
          <p:nvSpPr>
            <p:cNvPr id="34"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GB"/>
            </a:p>
          </p:txBody>
        </p:sp>
        <p:sp>
          <p:nvSpPr>
            <p:cNvPr id="35"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GB"/>
            </a:p>
          </p:txBody>
        </p:sp>
      </p:grpSp>
      <p:graphicFrame>
        <p:nvGraphicFramePr>
          <p:cNvPr id="5" name="Content Placeholder 2">
            <a:extLst>
              <a:ext uri="{FF2B5EF4-FFF2-40B4-BE49-F238E27FC236}">
                <a16:creationId xmlns:a16="http://schemas.microsoft.com/office/drawing/2014/main" id="{D1AC0836-3513-A644-AA66-1744D175AB44}"/>
              </a:ext>
            </a:extLst>
          </p:cNvPr>
          <p:cNvGraphicFramePr>
            <a:graphicFrameLocks noGrp="1"/>
          </p:cNvGraphicFramePr>
          <p:nvPr>
            <p:ph idx="1"/>
            <p:extLst>
              <p:ext uri="{D42A27DB-BD31-4B8C-83A1-F6EECF244321}">
                <p14:modId xmlns:p14="http://schemas.microsoft.com/office/powerpoint/2010/main" val="2254863976"/>
              </p:ext>
            </p:extLst>
          </p:nvPr>
        </p:nvGraphicFramePr>
        <p:xfrm>
          <a:off x="3302781" y="514350"/>
          <a:ext cx="5324487" cy="3829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descr="Magnifying glass showing decling performance">
            <a:extLst>
              <a:ext uri="{FF2B5EF4-FFF2-40B4-BE49-F238E27FC236}">
                <a16:creationId xmlns:a16="http://schemas.microsoft.com/office/drawing/2014/main" id="{F07773F7-1781-457E-9B13-5F1A6B8190A5}"/>
              </a:ext>
            </a:extLst>
          </p:cNvPr>
          <p:cNvPicPr>
            <a:picLocks noChangeAspect="1"/>
          </p:cNvPicPr>
          <p:nvPr/>
        </p:nvPicPr>
        <p:blipFill>
          <a:blip r:embed="rId2"/>
          <a:srcRect l="17884" r="48448"/>
          <a:stretch/>
        </p:blipFill>
        <p:spPr>
          <a:xfrm>
            <a:off x="20" y="10"/>
            <a:ext cx="2594352" cy="5143490"/>
          </a:xfrm>
          <a:custGeom>
            <a:avLst/>
            <a:gdLst/>
            <a:ahLst/>
            <a:cxnLst/>
            <a:rect l="l" t="t" r="r" b="b"/>
            <a:pathLst>
              <a:path w="3458633" h="6858000">
                <a:moveTo>
                  <a:pt x="0" y="0"/>
                </a:moveTo>
                <a:lnTo>
                  <a:pt x="3174999" y="0"/>
                </a:lnTo>
                <a:lnTo>
                  <a:pt x="2294466" y="5223932"/>
                </a:lnTo>
                <a:lnTo>
                  <a:pt x="3458633" y="6853767"/>
                </a:lnTo>
                <a:lnTo>
                  <a:pt x="0" y="6858000"/>
                </a:lnTo>
                <a:lnTo>
                  <a:pt x="0" y="0"/>
                </a:lnTo>
                <a:close/>
              </a:path>
            </a:pathLst>
          </a:custGeom>
          <a:ln w="38100">
            <a:noFill/>
          </a:ln>
          <a:effectLst/>
        </p:spPr>
      </p:pic>
      <p:pic>
        <p:nvPicPr>
          <p:cNvPr id="7" name="Picture 6" descr="A blue circle with white text&#10;&#10;Description automatically generated">
            <a:extLst>
              <a:ext uri="{FF2B5EF4-FFF2-40B4-BE49-F238E27FC236}">
                <a16:creationId xmlns:a16="http://schemas.microsoft.com/office/drawing/2014/main" id="{7336F5D9-116F-1BF4-6763-870A87091EAE}"/>
              </a:ext>
            </a:extLst>
          </p:cNvPr>
          <p:cNvPicPr>
            <a:picLocks noChangeAspect="1"/>
          </p:cNvPicPr>
          <p:nvPr/>
        </p:nvPicPr>
        <p:blipFill>
          <a:blip r:embed="rId3"/>
          <a:stretch>
            <a:fillRect/>
          </a:stretch>
        </p:blipFill>
        <p:spPr>
          <a:xfrm>
            <a:off x="1703" y="0"/>
            <a:ext cx="9140594" cy="5143500"/>
          </a:xfrm>
          <a:prstGeom prst="rect">
            <a:avLst/>
          </a:prstGeom>
        </p:spPr>
      </p:pic>
    </p:spTree>
    <p:extLst>
      <p:ext uri="{BB962C8B-B14F-4D97-AF65-F5344CB8AC3E}">
        <p14:creationId xmlns:p14="http://schemas.microsoft.com/office/powerpoint/2010/main" val="3160887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Graph on document with pen">
            <a:extLst>
              <a:ext uri="{FF2B5EF4-FFF2-40B4-BE49-F238E27FC236}">
                <a16:creationId xmlns:a16="http://schemas.microsoft.com/office/drawing/2014/main" id="{5BB0AD4C-665D-70AB-6A37-70E5618D7424}"/>
              </a:ext>
            </a:extLst>
          </p:cNvPr>
          <p:cNvPicPr>
            <a:picLocks noChangeAspect="1"/>
          </p:cNvPicPr>
          <p:nvPr/>
        </p:nvPicPr>
        <p:blipFill>
          <a:blip r:embed="rId2"/>
          <a:srcRect l="31072" r="17351"/>
          <a:stretch/>
        </p:blipFill>
        <p:spPr>
          <a:xfrm>
            <a:off x="5169693" y="10"/>
            <a:ext cx="3974307" cy="51434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sp>
        <p:nvSpPr>
          <p:cNvPr id="3" name="Content Placeholder 2"/>
          <p:cNvSpPr>
            <a:spLocks noGrp="1"/>
          </p:cNvSpPr>
          <p:nvPr>
            <p:ph idx="1"/>
          </p:nvPr>
        </p:nvSpPr>
        <p:spPr>
          <a:xfrm>
            <a:off x="922217" y="1244111"/>
            <a:ext cx="3945510" cy="2343151"/>
          </a:xfrm>
        </p:spPr>
        <p:txBody>
          <a:bodyPr>
            <a:noAutofit/>
          </a:bodyPr>
          <a:lstStyle/>
          <a:p>
            <a:pPr marL="0" indent="0" algn="ctr">
              <a:lnSpc>
                <a:spcPct val="90000"/>
              </a:lnSpc>
              <a:buNone/>
            </a:pPr>
            <a:r>
              <a:rPr lang="el-GR" sz="1400" b="1" dirty="0">
                <a:latin typeface="Calibri" panose="020F0502020204030204" pitchFamily="34" charset="0"/>
                <a:ea typeface="Calibri" panose="020F0502020204030204" pitchFamily="34" charset="0"/>
                <a:cs typeface="Calibri" panose="020F0502020204030204" pitchFamily="34" charset="0"/>
              </a:rPr>
              <a:t>Κύρια Συστατικά του</a:t>
            </a:r>
            <a:r>
              <a:rPr lang="en-US" sz="1400" b="1" dirty="0">
                <a:latin typeface="Calibri" panose="020F0502020204030204" pitchFamily="34" charset="0"/>
                <a:ea typeface="Calibri" panose="020F0502020204030204" pitchFamily="34" charset="0"/>
                <a:cs typeface="Calibri" panose="020F0502020204030204" pitchFamily="34" charset="0"/>
              </a:rPr>
              <a:t> </a:t>
            </a:r>
            <a:r>
              <a:rPr lang="en-GB" sz="1400" b="1" dirty="0">
                <a:latin typeface="Calibri" panose="020F0502020204030204" pitchFamily="34" charset="0"/>
                <a:ea typeface="Calibri" panose="020F0502020204030204" pitchFamily="34" charset="0"/>
                <a:cs typeface="Calibri" panose="020F0502020204030204" pitchFamily="34" charset="0"/>
              </a:rPr>
              <a:t>Computing @CERN</a:t>
            </a:r>
          </a:p>
          <a:p>
            <a:pPr marL="0" indent="0">
              <a:lnSpc>
                <a:spcPct val="90000"/>
              </a:lnSpc>
              <a:buNone/>
            </a:pPr>
            <a:endParaRPr lang="en-GB" sz="1050" b="1"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Data Centers</a:t>
            </a:r>
            <a:r>
              <a:rPr kumimoji="0" lang="el-GR"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(Κέντρα Δεδομένων)</a:t>
            </a: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nSpc>
                <a:spcPct val="90000"/>
              </a:lnSpc>
            </a:pPr>
            <a:endParaRPr lang="en-GB" sz="105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995662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Graph on document with pen">
            <a:extLst>
              <a:ext uri="{FF2B5EF4-FFF2-40B4-BE49-F238E27FC236}">
                <a16:creationId xmlns:a16="http://schemas.microsoft.com/office/drawing/2014/main" id="{5BB0AD4C-665D-70AB-6A37-70E5618D7424}"/>
              </a:ext>
            </a:extLst>
          </p:cNvPr>
          <p:cNvPicPr>
            <a:picLocks noChangeAspect="1"/>
          </p:cNvPicPr>
          <p:nvPr/>
        </p:nvPicPr>
        <p:blipFill>
          <a:blip r:embed="rId3"/>
          <a:srcRect l="31072" r="17351"/>
          <a:stretch/>
        </p:blipFill>
        <p:spPr>
          <a:xfrm>
            <a:off x="5169693" y="10"/>
            <a:ext cx="3974307" cy="51434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sp>
        <p:nvSpPr>
          <p:cNvPr id="3" name="Content Placeholder 2"/>
          <p:cNvSpPr>
            <a:spLocks noGrp="1"/>
          </p:cNvSpPr>
          <p:nvPr>
            <p:ph idx="1"/>
          </p:nvPr>
        </p:nvSpPr>
        <p:spPr>
          <a:xfrm>
            <a:off x="922217" y="1244111"/>
            <a:ext cx="3945510" cy="2657329"/>
          </a:xfrm>
        </p:spPr>
        <p:txBody>
          <a:bodyPr>
            <a:noAutofit/>
          </a:bodyPr>
          <a:lstStyle/>
          <a:p>
            <a:pPr marL="0" indent="0" algn="ctr">
              <a:lnSpc>
                <a:spcPct val="90000"/>
              </a:lnSpc>
              <a:buNone/>
            </a:pPr>
            <a:r>
              <a:rPr lang="en-GB" sz="1600" b="1" dirty="0">
                <a:latin typeface="Calibri" panose="020F0502020204030204" pitchFamily="34" charset="0"/>
                <a:ea typeface="Calibri" panose="020F0502020204030204" pitchFamily="34" charset="0"/>
                <a:cs typeface="Calibri" panose="020F0502020204030204" pitchFamily="34" charset="0"/>
              </a:rPr>
              <a:t>Data </a:t>
            </a:r>
            <a:r>
              <a:rPr lang="en-GB" sz="1600" b="1" dirty="0" err="1">
                <a:latin typeface="Calibri" panose="020F0502020204030204" pitchFamily="34" charset="0"/>
                <a:ea typeface="Calibri" panose="020F0502020204030204" pitchFamily="34" charset="0"/>
                <a:cs typeface="Calibri" panose="020F0502020204030204" pitchFamily="34" charset="0"/>
              </a:rPr>
              <a:t>Centers</a:t>
            </a:r>
            <a:endParaRPr lang="en-GB" sz="1600" b="1" dirty="0">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endParaRPr lang="en-GB" sz="1600" b="1" dirty="0">
              <a:latin typeface="Calibri" panose="020F0502020204030204" pitchFamily="34" charset="0"/>
              <a:ea typeface="Calibri" panose="020F0502020204030204" pitchFamily="34" charset="0"/>
              <a:cs typeface="Calibri" panose="020F0502020204030204" pitchFamily="34" charset="0"/>
            </a:endParaRPr>
          </a:p>
          <a:p>
            <a:pPr marL="0" indent="0" algn="ctr">
              <a:lnSpc>
                <a:spcPct val="90000"/>
              </a:lnSpc>
              <a:buNone/>
            </a:pPr>
            <a:r>
              <a:rPr lang="en-GB" sz="1200" b="1" dirty="0" err="1">
                <a:latin typeface="Calibri" panose="020F0502020204030204" pitchFamily="34" charset="0"/>
                <a:ea typeface="Calibri" panose="020F0502020204030204" pitchFamily="34" charset="0"/>
                <a:cs typeface="Calibri" panose="020F0502020204030204" pitchFamily="34" charset="0"/>
              </a:rPr>
              <a:t>Meyrin</a:t>
            </a:r>
            <a:r>
              <a:rPr lang="en-GB" sz="1200" b="1" dirty="0">
                <a:latin typeface="Calibri" panose="020F0502020204030204" pitchFamily="34" charset="0"/>
                <a:ea typeface="Calibri" panose="020F0502020204030204" pitchFamily="34" charset="0"/>
                <a:cs typeface="Calibri" panose="020F0502020204030204" pitchFamily="34" charset="0"/>
              </a:rPr>
              <a:t> Data </a:t>
            </a:r>
            <a:r>
              <a:rPr lang="en-GB" sz="1200" b="1" dirty="0" err="1">
                <a:latin typeface="Calibri" panose="020F0502020204030204" pitchFamily="34" charset="0"/>
                <a:ea typeface="Calibri" panose="020F0502020204030204" pitchFamily="34" charset="0"/>
                <a:cs typeface="Calibri" panose="020F0502020204030204" pitchFamily="34" charset="0"/>
              </a:rPr>
              <a:t>Center</a:t>
            </a:r>
            <a:r>
              <a:rPr lang="en-GB" sz="1200" b="1" dirty="0">
                <a:latin typeface="Calibri" panose="020F0502020204030204" pitchFamily="34" charset="0"/>
                <a:ea typeface="Calibri" panose="020F0502020204030204" pitchFamily="34" charset="0"/>
                <a:cs typeface="Calibri" panose="020F0502020204030204" pitchFamily="34" charset="0"/>
              </a:rPr>
              <a:t> (Switzerland)</a:t>
            </a:r>
          </a:p>
          <a:p>
            <a:pPr algn="ctr">
              <a:lnSpc>
                <a:spcPct val="90000"/>
              </a:lnSpc>
            </a:pPr>
            <a:r>
              <a:rPr lang="el-GR" sz="1200" dirty="0">
                <a:latin typeface="Calibri" panose="020F0502020204030204" pitchFamily="34" charset="0"/>
                <a:ea typeface="Calibri" panose="020F0502020204030204" pitchFamily="34" charset="0"/>
                <a:cs typeface="Calibri" panose="020F0502020204030204" pitchFamily="34" charset="0"/>
              </a:rPr>
              <a:t>Δημιουργήθηκε το </a:t>
            </a:r>
            <a:r>
              <a:rPr lang="en-GB" sz="1200" dirty="0">
                <a:latin typeface="Calibri" panose="020F0502020204030204" pitchFamily="34" charset="0"/>
                <a:ea typeface="Calibri" panose="020F0502020204030204" pitchFamily="34" charset="0"/>
                <a:cs typeface="Calibri" panose="020F0502020204030204" pitchFamily="34" charset="0"/>
              </a:rPr>
              <a:t>1972</a:t>
            </a:r>
          </a:p>
          <a:p>
            <a:pPr algn="ctr">
              <a:lnSpc>
                <a:spcPct val="90000"/>
              </a:lnSpc>
            </a:pPr>
            <a:r>
              <a:rPr lang="en-GB" sz="1200" dirty="0">
                <a:latin typeface="Calibri" panose="020F0502020204030204" pitchFamily="34" charset="0"/>
                <a:ea typeface="Calibri" panose="020F0502020204030204" pitchFamily="34" charset="0"/>
                <a:cs typeface="Calibri" panose="020F0502020204030204" pitchFamily="34" charset="0"/>
              </a:rPr>
              <a:t>650 000 </a:t>
            </a:r>
            <a:r>
              <a:rPr lang="el-GR" sz="1200" dirty="0">
                <a:latin typeface="Calibri" panose="020F0502020204030204" pitchFamily="34" charset="0"/>
                <a:ea typeface="Calibri" panose="020F0502020204030204" pitchFamily="34" charset="0"/>
                <a:cs typeface="Calibri" panose="020F0502020204030204" pitchFamily="34" charset="0"/>
              </a:rPr>
              <a:t>πυρήνες επεξεργαστή και</a:t>
            </a:r>
            <a:r>
              <a:rPr lang="en-GB" sz="1200" dirty="0">
                <a:latin typeface="Calibri" panose="020F0502020204030204" pitchFamily="34" charset="0"/>
                <a:ea typeface="Calibri" panose="020F0502020204030204" pitchFamily="34" charset="0"/>
                <a:cs typeface="Calibri" panose="020F0502020204030204" pitchFamily="34" charset="0"/>
              </a:rPr>
              <a:t> 10 000 </a:t>
            </a:r>
            <a:r>
              <a:rPr lang="en-US" sz="1200" dirty="0">
                <a:latin typeface="Calibri" panose="020F0502020204030204" pitchFamily="34" charset="0"/>
                <a:ea typeface="Calibri" panose="020F0502020204030204" pitchFamily="34" charset="0"/>
                <a:cs typeface="Calibri" panose="020F0502020204030204" pitchFamily="34" charset="0"/>
              </a:rPr>
              <a:t>servers</a:t>
            </a:r>
            <a:r>
              <a:rPr lang="en-GB" sz="1200" dirty="0">
                <a:latin typeface="Calibri" panose="020F0502020204030204" pitchFamily="34" charset="0"/>
                <a:ea typeface="Calibri" panose="020F0502020204030204" pitchFamily="34" charset="0"/>
                <a:cs typeface="Calibri" panose="020F0502020204030204" pitchFamily="34" charset="0"/>
              </a:rPr>
              <a:t> </a:t>
            </a:r>
            <a:r>
              <a:rPr lang="el-GR" sz="1200" dirty="0">
                <a:latin typeface="Calibri" panose="020F0502020204030204" pitchFamily="34" charset="0"/>
                <a:ea typeface="Calibri" panose="020F0502020204030204" pitchFamily="34" charset="0"/>
                <a:cs typeface="Calibri" panose="020F0502020204030204" pitchFamily="34" charset="0"/>
              </a:rPr>
              <a:t>που τρεχουν</a:t>
            </a:r>
            <a:r>
              <a:rPr lang="en-GB" sz="1200" dirty="0">
                <a:latin typeface="Calibri" panose="020F0502020204030204" pitchFamily="34" charset="0"/>
                <a:ea typeface="Calibri" panose="020F0502020204030204" pitchFamily="34" charset="0"/>
                <a:cs typeface="Calibri" panose="020F0502020204030204" pitchFamily="34" charset="0"/>
              </a:rPr>
              <a:t> 24/7</a:t>
            </a:r>
            <a:endParaRPr lang="en-GB" sz="1200" b="1" dirty="0">
              <a:latin typeface="Calibri" panose="020F0502020204030204" pitchFamily="34" charset="0"/>
              <a:ea typeface="Calibri" panose="020F0502020204030204" pitchFamily="34" charset="0"/>
              <a:cs typeface="Calibri" panose="020F0502020204030204" pitchFamily="34" charset="0"/>
            </a:endParaRPr>
          </a:p>
          <a:p>
            <a:pPr algn="ctr">
              <a:lnSpc>
                <a:spcPct val="90000"/>
              </a:lnSpc>
            </a:pPr>
            <a:r>
              <a:rPr lang="el-GR" sz="1200" dirty="0">
                <a:latin typeface="Calibri" panose="020F0502020204030204" pitchFamily="34" charset="0"/>
                <a:ea typeface="Calibri" panose="020F0502020204030204" pitchFamily="34" charset="0"/>
                <a:cs typeface="Calibri" panose="020F0502020204030204" pitchFamily="34" charset="0"/>
              </a:rPr>
              <a:t>Το 90% των πόρων για την υπολογιστική ισχύ στο </a:t>
            </a:r>
            <a:r>
              <a:rPr lang="en-GB" sz="1200" dirty="0">
                <a:latin typeface="Calibri" panose="020F0502020204030204" pitchFamily="34" charset="0"/>
                <a:ea typeface="Calibri" panose="020F0502020204030204" pitchFamily="34" charset="0"/>
                <a:cs typeface="Calibri" panose="020F0502020204030204" pitchFamily="34" charset="0"/>
              </a:rPr>
              <a:t>Data Centre </a:t>
            </a:r>
            <a:r>
              <a:rPr lang="el-GR" sz="1200" dirty="0">
                <a:latin typeface="Calibri" panose="020F0502020204030204" pitchFamily="34" charset="0"/>
                <a:ea typeface="Calibri" panose="020F0502020204030204" pitchFamily="34" charset="0"/>
                <a:cs typeface="Calibri" panose="020F0502020204030204" pitchFamily="34" charset="0"/>
              </a:rPr>
              <a:t> παρέχεται μέσω ενός ιδιωτικού </a:t>
            </a:r>
            <a:r>
              <a:rPr lang="en-GB" sz="1200" dirty="0">
                <a:latin typeface="Calibri" panose="020F0502020204030204" pitchFamily="34" charset="0"/>
                <a:ea typeface="Calibri" panose="020F0502020204030204" pitchFamily="34" charset="0"/>
                <a:cs typeface="Calibri" panose="020F0502020204030204" pitchFamily="34" charset="0"/>
              </a:rPr>
              <a:t>cloud </a:t>
            </a:r>
            <a:r>
              <a:rPr lang="el-GR" sz="1200" dirty="0">
                <a:latin typeface="Calibri" panose="020F0502020204030204" pitchFamily="34" charset="0"/>
                <a:ea typeface="Calibri" panose="020F0502020204030204" pitchFamily="34" charset="0"/>
                <a:cs typeface="Calibri" panose="020F0502020204030204" pitchFamily="34" charset="0"/>
              </a:rPr>
              <a:t> βασισμένου στο </a:t>
            </a:r>
            <a:r>
              <a:rPr lang="en-GB" sz="1200" dirty="0">
                <a:latin typeface="Calibri" panose="020F0502020204030204" pitchFamily="34" charset="0"/>
                <a:ea typeface="Calibri" panose="020F0502020204030204" pitchFamily="34" charset="0"/>
                <a:cs typeface="Calibri" panose="020F0502020204030204" pitchFamily="34" charset="0"/>
              </a:rPr>
              <a:t>OpenStack</a:t>
            </a:r>
          </a:p>
          <a:p>
            <a:pPr marL="0" indent="0" algn="ctr">
              <a:lnSpc>
                <a:spcPct val="90000"/>
              </a:lnSpc>
              <a:buNone/>
            </a:pPr>
            <a:endParaRPr lang="en-GB" sz="1100" dirty="0">
              <a:latin typeface="Calibri" panose="020F0502020204030204" pitchFamily="34" charset="0"/>
              <a:ea typeface="Calibri" panose="020F0502020204030204" pitchFamily="34" charset="0"/>
              <a:cs typeface="Calibri" panose="020F0502020204030204" pitchFamily="34" charset="0"/>
            </a:endParaRPr>
          </a:p>
          <a:p>
            <a:pPr algn="ctr">
              <a:lnSpc>
                <a:spcPct val="90000"/>
              </a:lnSpc>
            </a:pPr>
            <a:endParaRPr lang="en-GB" sz="1100" dirty="0">
              <a:latin typeface="Calibri" panose="020F0502020204030204" pitchFamily="34" charset="0"/>
              <a:ea typeface="Calibri" panose="020F0502020204030204" pitchFamily="34" charset="0"/>
              <a:cs typeface="Calibri" panose="020F0502020204030204" pitchFamily="34" charset="0"/>
            </a:endParaRPr>
          </a:p>
          <a:p>
            <a:pPr algn="ctr">
              <a:lnSpc>
                <a:spcPct val="90000"/>
              </a:lnSpc>
            </a:pPr>
            <a:endParaRPr lang="en-GB" sz="1100" b="1" dirty="0">
              <a:latin typeface="Calibri" panose="020F0502020204030204" pitchFamily="34" charset="0"/>
              <a:ea typeface="Calibri" panose="020F0502020204030204" pitchFamily="34" charset="0"/>
              <a:cs typeface="Calibri" panose="020F0502020204030204" pitchFamily="34" charset="0"/>
            </a:endParaRPr>
          </a:p>
          <a:p>
            <a:pPr lvl="1">
              <a:lnSpc>
                <a:spcPct val="90000"/>
              </a:lnSpc>
            </a:pPr>
            <a:endParaRPr lang="en-GB" sz="105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284182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a:extLst>
            <a:ext uri="{FF2B5EF4-FFF2-40B4-BE49-F238E27FC236}">
              <a16:creationId xmlns:a16="http://schemas.microsoft.com/office/drawing/2014/main" id="{0D40CB3B-8BA1-C6D5-4693-C7F57AF5FAD4}"/>
            </a:ext>
          </a:extLst>
        </p:cNvPr>
        <p:cNvGrpSpPr/>
        <p:nvPr/>
      </p:nvGrpSpPr>
      <p:grpSpPr>
        <a:xfrm>
          <a:off x="0" y="0"/>
          <a:ext cx="0" cy="0"/>
          <a:chOff x="0" y="0"/>
          <a:chExt cx="0" cy="0"/>
        </a:xfrm>
      </p:grpSpPr>
      <p:pic>
        <p:nvPicPr>
          <p:cNvPr id="6" name="Picture 5" descr="A person walking in a room with rows of white machines&#10;&#10;AI-generated content may be incorrect.">
            <a:extLst>
              <a:ext uri="{FF2B5EF4-FFF2-40B4-BE49-F238E27FC236}">
                <a16:creationId xmlns:a16="http://schemas.microsoft.com/office/drawing/2014/main" id="{F3352829-20A4-C6CB-6EF0-C94719A9D92F}"/>
              </a:ext>
            </a:extLst>
          </p:cNvPr>
          <p:cNvPicPr>
            <a:picLocks noChangeAspect="1"/>
          </p:cNvPicPr>
          <p:nvPr/>
        </p:nvPicPr>
        <p:blipFill>
          <a:blip r:embed="rId4"/>
          <a:stretch>
            <a:fillRect/>
          </a:stretch>
        </p:blipFill>
        <p:spPr>
          <a:xfrm>
            <a:off x="1257300" y="911456"/>
            <a:ext cx="7220891" cy="2798094"/>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pic>
      <p:sp>
        <p:nvSpPr>
          <p:cNvPr id="3" name="Content Placeholder 2">
            <a:extLst>
              <a:ext uri="{FF2B5EF4-FFF2-40B4-BE49-F238E27FC236}">
                <a16:creationId xmlns:a16="http://schemas.microsoft.com/office/drawing/2014/main" id="{8A34A30C-9D2A-5403-A527-BA6B149ED5A8}"/>
              </a:ext>
            </a:extLst>
          </p:cNvPr>
          <p:cNvSpPr>
            <a:spLocks noGrp="1"/>
          </p:cNvSpPr>
          <p:nvPr>
            <p:ph idx="1"/>
          </p:nvPr>
        </p:nvSpPr>
        <p:spPr>
          <a:xfrm>
            <a:off x="3855549" y="2000249"/>
            <a:ext cx="4771718" cy="2343151"/>
          </a:xfrm>
        </p:spPr>
        <p:txBody>
          <a:bodyPr>
            <a:normAutofit/>
          </a:bodyPr>
          <a:lstStyle/>
          <a:p>
            <a:pPr marL="0" indent="0">
              <a:buNone/>
            </a:pPr>
            <a:endParaRPr lang="en-GB" b="1" dirty="0">
              <a:latin typeface="Calibri" panose="020F0502020204030204" pitchFamily="34" charset="0"/>
              <a:ea typeface="Calibri" panose="020F0502020204030204" pitchFamily="34" charset="0"/>
              <a:cs typeface="Calibri" panose="020F0502020204030204" pitchFamily="34" charset="0"/>
            </a:endParaRPr>
          </a:p>
          <a:p>
            <a:pPr marL="0" indent="0">
              <a:buNone/>
            </a:pPr>
            <a:endParaRPr lang="en-GB" dirty="0">
              <a:latin typeface="Calibri" panose="020F0502020204030204" pitchFamily="34" charset="0"/>
              <a:ea typeface="Calibri" panose="020F0502020204030204" pitchFamily="34" charset="0"/>
              <a:cs typeface="Calibri" panose="020F0502020204030204" pitchFamily="34" charset="0"/>
            </a:endParaRPr>
          </a:p>
          <a:p>
            <a:endParaRPr lang="en-GB" dirty="0">
              <a:latin typeface="Calibri" panose="020F0502020204030204" pitchFamily="34" charset="0"/>
              <a:ea typeface="Calibri" panose="020F0502020204030204" pitchFamily="34" charset="0"/>
              <a:cs typeface="Calibri" panose="020F0502020204030204" pitchFamily="34" charset="0"/>
            </a:endParaRPr>
          </a:p>
          <a:p>
            <a:endParaRPr lang="en-GB" b="1" dirty="0">
              <a:latin typeface="Calibri" panose="020F0502020204030204" pitchFamily="34" charset="0"/>
              <a:ea typeface="Calibri" panose="020F0502020204030204" pitchFamily="34" charset="0"/>
              <a:cs typeface="Calibri" panose="020F0502020204030204" pitchFamily="34" charset="0"/>
            </a:endParaRPr>
          </a:p>
          <a:p>
            <a:pPr lvl="1"/>
            <a:endParaRPr lang="en-GB"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579043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TM03457496[[fn=Parallax]]</Template>
  <TotalTime>8847</TotalTime>
  <Words>2105</Words>
  <Application>Microsoft Office PowerPoint</Application>
  <PresentationFormat>On-screen Show (16:9)</PresentationFormat>
  <Paragraphs>330</Paragraphs>
  <Slides>46</Slides>
  <Notes>9</Notes>
  <HiddenSlides>3</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46</vt:i4>
      </vt:variant>
    </vt:vector>
  </HeadingPairs>
  <TitlesOfParts>
    <vt:vector size="52" baseType="lpstr">
      <vt:lpstr>Aptos</vt:lpstr>
      <vt:lpstr>Arial</vt:lpstr>
      <vt:lpstr>Calibri</vt:lpstr>
      <vt:lpstr>Corbel</vt:lpstr>
      <vt:lpstr>Wingdings</vt:lpstr>
      <vt:lpstr>Parallax</vt:lpstr>
      <vt:lpstr>H Πληροφορική @CERN</vt:lpstr>
      <vt:lpstr>ΚΑΛΩΣΟΡΙΣΜΑ &amp; ΕΙΣΑΓΩΓΗ</vt:lpstr>
      <vt:lpstr> Πληροφορική@CERN</vt:lpstr>
      <vt:lpstr>Πληροφορική@CERN</vt:lpstr>
      <vt:lpstr>Ο Ρόλος του IT @CERN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Συνεργασία και Open Science</vt:lpstr>
      <vt:lpstr>Επίδραση τoυ Computing στην Κοινωνία</vt:lpstr>
      <vt:lpstr>Χρήσιμοι Σύνδεσμοι</vt:lpstr>
      <vt:lpstr>Συμπεράσματα &amp; Ερωτήσεις</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Florentia Protopsalti</dc:creator>
  <cp:keywords/>
  <dc:description>generated using python-pptx</dc:description>
  <cp:lastModifiedBy>Florentia Protopsalti</cp:lastModifiedBy>
  <cp:revision>449</cp:revision>
  <dcterms:created xsi:type="dcterms:W3CDTF">2013-01-27T09:14:16Z</dcterms:created>
  <dcterms:modified xsi:type="dcterms:W3CDTF">2025-08-29T11:32:32Z</dcterms:modified>
  <cp:category/>
</cp:coreProperties>
</file>