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3.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4.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5.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16.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theme/theme17.xml" ContentType="application/vnd.openxmlformats-officedocument.theme+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8.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4" r:id="rId2"/>
    <p:sldMasterId id="2147483687" r:id="rId3"/>
    <p:sldMasterId id="2147483700" r:id="rId4"/>
    <p:sldMasterId id="2147483713" r:id="rId5"/>
    <p:sldMasterId id="2147483726" r:id="rId6"/>
    <p:sldMasterId id="2147483765" r:id="rId7"/>
    <p:sldMasterId id="2147483791" r:id="rId8"/>
    <p:sldMasterId id="2147483804" r:id="rId9"/>
    <p:sldMasterId id="2147483817" r:id="rId10"/>
    <p:sldMasterId id="2147483830" r:id="rId11"/>
    <p:sldMasterId id="2147483843" r:id="rId12"/>
    <p:sldMasterId id="2147483856" r:id="rId13"/>
    <p:sldMasterId id="2147483869" r:id="rId14"/>
    <p:sldMasterId id="2147483882" r:id="rId15"/>
    <p:sldMasterId id="2147483908" r:id="rId16"/>
    <p:sldMasterId id="2147483921" r:id="rId17"/>
    <p:sldMasterId id="2147483937" r:id="rId18"/>
    <p:sldMasterId id="2147483950" r:id="rId19"/>
  </p:sldMasterIdLst>
  <p:notesMasterIdLst>
    <p:notesMasterId r:id="rId63"/>
  </p:notesMasterIdLst>
  <p:sldIdLst>
    <p:sldId id="256" r:id="rId20"/>
    <p:sldId id="258" r:id="rId21"/>
    <p:sldId id="259" r:id="rId22"/>
    <p:sldId id="260" r:id="rId23"/>
    <p:sldId id="261" r:id="rId24"/>
    <p:sldId id="266" r:id="rId25"/>
    <p:sldId id="267" r:id="rId26"/>
    <p:sldId id="268" r:id="rId27"/>
    <p:sldId id="270" r:id="rId28"/>
    <p:sldId id="269" r:id="rId29"/>
    <p:sldId id="263" r:id="rId30"/>
    <p:sldId id="271" r:id="rId31"/>
    <p:sldId id="272" r:id="rId32"/>
    <p:sldId id="274" r:id="rId33"/>
    <p:sldId id="278" r:id="rId34"/>
    <p:sldId id="275" r:id="rId35"/>
    <p:sldId id="314" r:id="rId36"/>
    <p:sldId id="1901" r:id="rId37"/>
    <p:sldId id="282" r:id="rId38"/>
    <p:sldId id="283" r:id="rId39"/>
    <p:sldId id="284" r:id="rId40"/>
    <p:sldId id="285" r:id="rId41"/>
    <p:sldId id="315" r:id="rId42"/>
    <p:sldId id="289" r:id="rId43"/>
    <p:sldId id="290" r:id="rId44"/>
    <p:sldId id="291" r:id="rId45"/>
    <p:sldId id="293" r:id="rId46"/>
    <p:sldId id="295" r:id="rId47"/>
    <p:sldId id="296" r:id="rId48"/>
    <p:sldId id="297" r:id="rId49"/>
    <p:sldId id="298" r:id="rId50"/>
    <p:sldId id="316" r:id="rId51"/>
    <p:sldId id="299" r:id="rId52"/>
    <p:sldId id="300" r:id="rId53"/>
    <p:sldId id="307" r:id="rId54"/>
    <p:sldId id="302" r:id="rId55"/>
    <p:sldId id="308" r:id="rId56"/>
    <p:sldId id="303" r:id="rId57"/>
    <p:sldId id="309" r:id="rId58"/>
    <p:sldId id="310" r:id="rId59"/>
    <p:sldId id="1899" r:id="rId60"/>
    <p:sldId id="1898" r:id="rId61"/>
    <p:sldId id="313" r:id="rId6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063" autoAdjust="0"/>
  </p:normalViewPr>
  <p:slideViewPr>
    <p:cSldViewPr snapToGrid="0">
      <p:cViewPr varScale="1">
        <p:scale>
          <a:sx n="62" d="100"/>
          <a:sy n="62" d="100"/>
        </p:scale>
        <p:origin x="24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7.xml"/><Relationship Id="rId21" Type="http://schemas.openxmlformats.org/officeDocument/2006/relationships/slide" Target="slides/slide2.xml"/><Relationship Id="rId34" Type="http://schemas.openxmlformats.org/officeDocument/2006/relationships/slide" Target="slides/slide15.xml"/><Relationship Id="rId42" Type="http://schemas.openxmlformats.org/officeDocument/2006/relationships/slide" Target="slides/slide23.xml"/><Relationship Id="rId47" Type="http://schemas.openxmlformats.org/officeDocument/2006/relationships/slide" Target="slides/slide28.xml"/><Relationship Id="rId50" Type="http://schemas.openxmlformats.org/officeDocument/2006/relationships/slide" Target="slides/slide31.xml"/><Relationship Id="rId55" Type="http://schemas.openxmlformats.org/officeDocument/2006/relationships/slide" Target="slides/slide36.xml"/><Relationship Id="rId63" Type="http://schemas.openxmlformats.org/officeDocument/2006/relationships/notesMaster" Target="notesMasters/notes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0.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slide" Target="slides/slide13.xml"/><Relationship Id="rId37" Type="http://schemas.openxmlformats.org/officeDocument/2006/relationships/slide" Target="slides/slide18.xml"/><Relationship Id="rId40" Type="http://schemas.openxmlformats.org/officeDocument/2006/relationships/slide" Target="slides/slide21.xml"/><Relationship Id="rId45" Type="http://schemas.openxmlformats.org/officeDocument/2006/relationships/slide" Target="slides/slide26.xml"/><Relationship Id="rId53" Type="http://schemas.openxmlformats.org/officeDocument/2006/relationships/slide" Target="slides/slide34.xml"/><Relationship Id="rId58" Type="http://schemas.openxmlformats.org/officeDocument/2006/relationships/slide" Target="slides/slide39.xml"/><Relationship Id="rId66"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2.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43" Type="http://schemas.openxmlformats.org/officeDocument/2006/relationships/slide" Target="slides/slide24.xml"/><Relationship Id="rId48" Type="http://schemas.openxmlformats.org/officeDocument/2006/relationships/slide" Target="slides/slide29.xml"/><Relationship Id="rId56" Type="http://schemas.openxmlformats.org/officeDocument/2006/relationships/slide" Target="slides/slide37.xml"/><Relationship Id="rId64"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2.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slide" Target="slides/slide19.xml"/><Relationship Id="rId46" Type="http://schemas.openxmlformats.org/officeDocument/2006/relationships/slide" Target="slides/slide27.xml"/><Relationship Id="rId59" Type="http://schemas.openxmlformats.org/officeDocument/2006/relationships/slide" Target="slides/slide40.xml"/><Relationship Id="rId67" Type="http://schemas.openxmlformats.org/officeDocument/2006/relationships/tableStyles" Target="tableStyles.xml"/><Relationship Id="rId20" Type="http://schemas.openxmlformats.org/officeDocument/2006/relationships/slide" Target="slides/slide1.xml"/><Relationship Id="rId41" Type="http://schemas.openxmlformats.org/officeDocument/2006/relationships/slide" Target="slides/slide22.xml"/><Relationship Id="rId54" Type="http://schemas.openxmlformats.org/officeDocument/2006/relationships/slide" Target="slides/slide35.xml"/><Relationship Id="rId62" Type="http://schemas.openxmlformats.org/officeDocument/2006/relationships/slide" Target="slides/slide43.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49" Type="http://schemas.openxmlformats.org/officeDocument/2006/relationships/slide" Target="slides/slide30.xml"/><Relationship Id="rId57" Type="http://schemas.openxmlformats.org/officeDocument/2006/relationships/slide" Target="slides/slide38.xml"/><Relationship Id="rId10" Type="http://schemas.openxmlformats.org/officeDocument/2006/relationships/slideMaster" Target="slideMasters/slideMaster10.xml"/><Relationship Id="rId31" Type="http://schemas.openxmlformats.org/officeDocument/2006/relationships/slide" Target="slides/slide12.xml"/><Relationship Id="rId44" Type="http://schemas.openxmlformats.org/officeDocument/2006/relationships/slide" Target="slides/slide25.xml"/><Relationship Id="rId52" Type="http://schemas.openxmlformats.org/officeDocument/2006/relationships/slide" Target="slides/slide33.xml"/><Relationship Id="rId60" Type="http://schemas.openxmlformats.org/officeDocument/2006/relationships/slide" Target="slides/slide41.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20.xml"/></Relationships>
</file>

<file path=ppt/charts/_rels/chart1.xml.rels><?xml version="1.0" encoding="UTF-8" standalone="yes"?>
<Relationships xmlns="http://schemas.openxmlformats.org/package/2006/relationships"><Relationship Id="rId1"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lang="el-GR" sz="1862" b="0" strike="noStrike" spc="-1">
                <a:solidFill>
                  <a:srgbClr val="595959"/>
                </a:solidFill>
                <a:latin typeface="Arial"/>
                <a:ea typeface="MS Pゴシック"/>
              </a:defRPr>
            </a:pPr>
            <a:r>
              <a:rPr lang="el-GR" sz="1862" b="0" strike="noStrike" spc="-1" dirty="0">
                <a:solidFill>
                  <a:srgbClr val="595959"/>
                </a:solidFill>
                <a:latin typeface="Arial"/>
                <a:ea typeface="MS Pゴシック"/>
              </a:rPr>
              <a:t>Ταχύτητα</a:t>
            </a:r>
            <a:r>
              <a:rPr lang="el-GR" sz="1862" b="0" strike="noStrike" spc="-1" baseline="30000" dirty="0">
                <a:solidFill>
                  <a:srgbClr val="595959"/>
                </a:solidFill>
                <a:latin typeface="Arial"/>
                <a:ea typeface="MS Pゴシック"/>
              </a:rPr>
              <a:t>2</a:t>
            </a:r>
            <a:r>
              <a:rPr lang="el-GR" sz="1862" b="0" strike="noStrike" spc="-1" dirty="0">
                <a:solidFill>
                  <a:srgbClr val="595959"/>
                </a:solidFill>
                <a:latin typeface="Arial"/>
                <a:ea typeface="MS Pゴシック"/>
              </a:rPr>
              <a:t> έναντι αριθμών ροδέλων</a:t>
            </a:r>
          </a:p>
        </c:rich>
      </c:tx>
      <c:layout>
        <c:manualLayout>
          <c:xMode val="edge"/>
          <c:yMode val="edge"/>
          <c:x val="0.28689536694046303"/>
          <c:y val="2.2863450015767901E-2"/>
        </c:manualLayout>
      </c:layout>
      <c:overlay val="0"/>
      <c:spPr>
        <a:noFill/>
        <a:ln w="0">
          <a:noFill/>
        </a:ln>
      </c:spPr>
    </c:title>
    <c:autoTitleDeleted val="0"/>
    <c:plotArea>
      <c:layout/>
      <c:scatterChart>
        <c:scatterStyle val="lineMarker"/>
        <c:varyColors val="0"/>
        <c:ser>
          <c:idx val="0"/>
          <c:order val="0"/>
          <c:tx>
            <c:strRef>
              <c:f>label 0</c:f>
              <c:strCache>
                <c:ptCount val="1"/>
                <c:pt idx="0">
                  <c:v>Speed^2</c:v>
                </c:pt>
              </c:strCache>
            </c:strRef>
          </c:tx>
          <c:spPr>
            <a:ln w="19080">
              <a:noFill/>
            </a:ln>
          </c:spPr>
          <c:marker>
            <c:symbol val="circle"/>
            <c:size val="5"/>
            <c:spPr>
              <a:solidFill>
                <a:srgbClr val="000000"/>
              </a:solidFill>
            </c:spPr>
          </c:marker>
          <c:dLbls>
            <c:spPr>
              <a:noFill/>
              <a:ln>
                <a:noFill/>
              </a:ln>
              <a:effectLst/>
            </c:spPr>
            <c:txPr>
              <a:bodyPr wrap="square"/>
              <a:lstStyle/>
              <a:p>
                <a:pPr>
                  <a:defRPr sz="1000" b="0" strike="noStrike" spc="-1">
                    <a:solidFill>
                      <a:srgbClr val="000000"/>
                    </a:solidFill>
                    <a:latin typeface="Arial"/>
                    <a:ea typeface="MS Pゴシック"/>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ext>
            </c:extLst>
          </c:dLbls>
          <c:xVal>
            <c:numRef>
              <c:f>1</c:f>
              <c:numCache>
                <c:formatCode>General</c:formatCode>
                <c:ptCount val="5"/>
                <c:pt idx="0">
                  <c:v>8</c:v>
                </c:pt>
                <c:pt idx="1">
                  <c:v>10</c:v>
                </c:pt>
                <c:pt idx="2">
                  <c:v>12</c:v>
                </c:pt>
                <c:pt idx="3">
                  <c:v>14</c:v>
                </c:pt>
                <c:pt idx="4">
                  <c:v>16</c:v>
                </c:pt>
              </c:numCache>
            </c:numRef>
          </c:xVal>
          <c:yVal>
            <c:numRef>
              <c:f>0</c:f>
              <c:numCache>
                <c:formatCode>General</c:formatCode>
                <c:ptCount val="5"/>
                <c:pt idx="0">
                  <c:v>6.6</c:v>
                </c:pt>
                <c:pt idx="1">
                  <c:v>8</c:v>
                </c:pt>
                <c:pt idx="2">
                  <c:v>10.5</c:v>
                </c:pt>
                <c:pt idx="3">
                  <c:v>12</c:v>
                </c:pt>
                <c:pt idx="4">
                  <c:v>13.3</c:v>
                </c:pt>
              </c:numCache>
            </c:numRef>
          </c:yVal>
          <c:smooth val="1"/>
          <c:extLst>
            <c:ext xmlns:c16="http://schemas.microsoft.com/office/drawing/2014/chart" uri="{C3380CC4-5D6E-409C-BE32-E72D297353CC}">
              <c16:uniqueId val="{00000000-FDD2-4A8D-9A97-24F0977B05EB}"/>
            </c:ext>
          </c:extLst>
        </c:ser>
        <c:dLbls>
          <c:showLegendKey val="0"/>
          <c:showVal val="0"/>
          <c:showCatName val="0"/>
          <c:showSerName val="0"/>
          <c:showPercent val="0"/>
          <c:showBubbleSize val="0"/>
        </c:dLbls>
        <c:axId val="74013523"/>
        <c:axId val="96605693"/>
      </c:scatterChart>
      <c:valAx>
        <c:axId val="74013523"/>
        <c:scaling>
          <c:orientation val="minMax"/>
          <c:min val="5"/>
        </c:scaling>
        <c:delete val="0"/>
        <c:axPos val="b"/>
        <c:majorGridlines>
          <c:spPr>
            <a:ln w="9360">
              <a:solidFill>
                <a:srgbClr val="D9D9D9"/>
              </a:solidFill>
              <a:round/>
            </a:ln>
          </c:spPr>
        </c:majorGridlines>
        <c:title>
          <c:tx>
            <c:rich>
              <a:bodyPr rot="0"/>
              <a:lstStyle/>
              <a:p>
                <a:pPr>
                  <a:defRPr lang="el-GR" sz="2000" b="0" strike="noStrike" spc="-1">
                    <a:solidFill>
                      <a:srgbClr val="595959"/>
                    </a:solidFill>
                    <a:latin typeface="Arial"/>
                    <a:ea typeface="MS Pゴシック"/>
                  </a:defRPr>
                </a:pPr>
                <a:r>
                  <a:rPr lang="el-GR" sz="2000" b="0" strike="noStrike" spc="-1">
                    <a:solidFill>
                      <a:srgbClr val="595959"/>
                    </a:solidFill>
                    <a:latin typeface="Arial"/>
                    <a:ea typeface="MS Pゴシック"/>
                  </a:rPr>
                  <a:t>Αριθμός ροδέλων</a:t>
                </a:r>
              </a:p>
            </c:rich>
          </c:tx>
          <c:layout>
            <c:manualLayout>
              <c:xMode val="edge"/>
              <c:yMode val="edge"/>
              <c:x val="0.30418211837148484"/>
              <c:y val="0.90864730881117606"/>
            </c:manualLayout>
          </c:layout>
          <c:overlay val="0"/>
          <c:spPr>
            <a:noFill/>
            <a:ln w="0">
              <a:noFill/>
            </a:ln>
          </c:spPr>
        </c:title>
        <c:numFmt formatCode="General" sourceLinked="0"/>
        <c:majorTickMark val="none"/>
        <c:minorTickMark val="none"/>
        <c:tickLblPos val="nextTo"/>
        <c:spPr>
          <a:ln w="9360">
            <a:solidFill>
              <a:srgbClr val="BFBFBF"/>
            </a:solidFill>
            <a:round/>
          </a:ln>
        </c:spPr>
        <c:txPr>
          <a:bodyPr/>
          <a:lstStyle/>
          <a:p>
            <a:pPr>
              <a:defRPr sz="1197" b="0" strike="noStrike" spc="-1">
                <a:solidFill>
                  <a:srgbClr val="595959"/>
                </a:solidFill>
                <a:latin typeface="Arial"/>
                <a:ea typeface="MS Pゴシック"/>
              </a:defRPr>
            </a:pPr>
            <a:endParaRPr lang="en-US"/>
          </a:p>
        </c:txPr>
        <c:crossAx val="96605693"/>
        <c:crosses val="autoZero"/>
        <c:crossBetween val="midCat"/>
      </c:valAx>
      <c:valAx>
        <c:axId val="96605693"/>
        <c:scaling>
          <c:orientation val="minMax"/>
          <c:max val="15"/>
          <c:min val="5"/>
        </c:scaling>
        <c:delete val="0"/>
        <c:axPos val="l"/>
        <c:majorGridlines>
          <c:spPr>
            <a:ln w="9360">
              <a:solidFill>
                <a:srgbClr val="D9D9D9"/>
              </a:solidFill>
              <a:round/>
            </a:ln>
          </c:spPr>
        </c:majorGridlines>
        <c:title>
          <c:tx>
            <c:rich>
              <a:bodyPr rot="-5400000"/>
              <a:lstStyle/>
              <a:p>
                <a:pPr>
                  <a:defRPr lang="en-US" sz="2000" b="0" strike="noStrike" spc="-1">
                    <a:solidFill>
                      <a:srgbClr val="595959"/>
                    </a:solidFill>
                    <a:latin typeface="Arial"/>
                    <a:ea typeface="MS Pゴシック"/>
                  </a:defRPr>
                </a:pPr>
                <a:r>
                  <a:rPr lang="en-US" sz="2000" b="0" strike="noStrike" spc="-1" dirty="0">
                    <a:solidFill>
                      <a:srgbClr val="595959"/>
                    </a:solidFill>
                    <a:latin typeface="Arial"/>
                    <a:ea typeface="MS Pゴシック"/>
                  </a:rPr>
                  <a:t>v</a:t>
                </a:r>
                <a:r>
                  <a:rPr lang="en-US" sz="2000" b="0" strike="noStrike" spc="-1" baseline="30000" dirty="0">
                    <a:solidFill>
                      <a:srgbClr val="595959"/>
                    </a:solidFill>
                    <a:latin typeface="Arial"/>
                    <a:ea typeface="MS Pゴシック"/>
                  </a:rPr>
                  <a:t>2</a:t>
                </a:r>
                <a:r>
                  <a:rPr lang="en-US" sz="2000" b="0" strike="noStrike" spc="-1" dirty="0">
                    <a:solidFill>
                      <a:srgbClr val="595959"/>
                    </a:solidFill>
                    <a:latin typeface="Arial"/>
                    <a:ea typeface="MS Pゴシック"/>
                  </a:rPr>
                  <a:t> (m/s)</a:t>
                </a:r>
                <a:r>
                  <a:rPr lang="en-US" sz="2000" b="0" strike="noStrike" spc="-1" baseline="30000" dirty="0">
                    <a:solidFill>
                      <a:srgbClr val="595959"/>
                    </a:solidFill>
                    <a:latin typeface="Arial"/>
                    <a:ea typeface="MS Pゴシック"/>
                  </a:rPr>
                  <a:t>2</a:t>
                </a:r>
              </a:p>
            </c:rich>
          </c:tx>
          <c:layout>
            <c:manualLayout>
              <c:xMode val="edge"/>
              <c:yMode val="edge"/>
              <c:x val="1.3060596299080138E-2"/>
              <c:y val="0.31641457944580237"/>
            </c:manualLayout>
          </c:layout>
          <c:overlay val="0"/>
          <c:spPr>
            <a:noFill/>
            <a:ln w="0">
              <a:noFill/>
            </a:ln>
          </c:spPr>
        </c:title>
        <c:numFmt formatCode="General" sourceLinked="0"/>
        <c:majorTickMark val="none"/>
        <c:minorTickMark val="none"/>
        <c:tickLblPos val="nextTo"/>
        <c:spPr>
          <a:ln w="9360">
            <a:solidFill>
              <a:srgbClr val="BFBFBF"/>
            </a:solidFill>
            <a:round/>
          </a:ln>
        </c:spPr>
        <c:txPr>
          <a:bodyPr/>
          <a:lstStyle/>
          <a:p>
            <a:pPr>
              <a:defRPr sz="1197" b="0" strike="noStrike" spc="-1">
                <a:solidFill>
                  <a:srgbClr val="595959"/>
                </a:solidFill>
                <a:latin typeface="Arial"/>
                <a:ea typeface="MS Pゴシック"/>
              </a:defRPr>
            </a:pPr>
            <a:endParaRPr lang="en-US"/>
          </a:p>
        </c:txPr>
        <c:crossAx val="74013523"/>
        <c:crosses val="autoZero"/>
        <c:crossBetween val="midCat"/>
      </c:valAx>
      <c:spPr>
        <a:noFill/>
        <a:ln w="0">
          <a:noFill/>
        </a:ln>
      </c:spPr>
    </c:plotArea>
    <c:plotVisOnly val="1"/>
    <c:dispBlanksAs val="gap"/>
    <c:showDLblsOverMax val="1"/>
  </c:chart>
  <c:spPr>
    <a:noFill/>
    <a:ln w="0">
      <a:noFill/>
    </a:ln>
  </c:spPr>
  <c:userShapes r:id="rId1"/>
</c:chartSpace>
</file>

<file path=ppt/drawings/drawing1.xml><?xml version="1.0" encoding="utf-8"?>
<c:userShapes xmlns:c="http://schemas.openxmlformats.org/drawingml/2006/chart">
  <cdr:relSizeAnchor xmlns:cdr="http://schemas.openxmlformats.org/drawingml/2006/chartDrawing">
    <cdr:from>
      <cdr:x>0.32721</cdr:x>
      <cdr:y>0.1287</cdr:y>
    </cdr:from>
    <cdr:to>
      <cdr:x>0.94885</cdr:x>
      <cdr:y>0.73415</cdr:y>
    </cdr:to>
    <cdr:cxnSp macro="">
      <cdr:nvCxnSpPr>
        <cdr:cNvPr id="888" name="Straight Connector 2">
          <a:extLst xmlns:a="http://schemas.openxmlformats.org/drawingml/2006/main">
            <a:ext uri="{FF2B5EF4-FFF2-40B4-BE49-F238E27FC236}">
              <a16:creationId xmlns:a16="http://schemas.microsoft.com/office/drawing/2014/main" id="{9C8F57D0-AEBD-6807-D770-9693DE07D575}"/>
            </a:ext>
          </a:extLst>
        </cdr:cNvPr>
        <cdr:cNvCxnSpPr/>
      </cdr:nvCxnSpPr>
      <cdr:spPr>
        <a:xfrm xmlns:a="http://schemas.openxmlformats.org/drawingml/2006/main" flipV="1">
          <a:off x="2228519" y="526303"/>
          <a:ext cx="4233807" cy="2475915"/>
        </a:xfrm>
        <a:prstGeom xmlns:a="http://schemas.openxmlformats.org/drawingml/2006/main" prst="straightConnector1">
          <a:avLst/>
        </a:prstGeom>
        <a:ln xmlns:a="http://schemas.openxmlformats.org/drawingml/2006/main" w="9525">
          <a:solidFill>
            <a:srgbClr val="000000"/>
          </a:solidFill>
          <a:round/>
        </a:ln>
      </cdr:spPr>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6" name="PlaceHolder 1"/>
          <p:cNvSpPr>
            <a:spLocks noGrp="1" noRot="1" noChangeAspect="1"/>
          </p:cNvSpPr>
          <p:nvPr>
            <p:ph type="sldImg"/>
          </p:nvPr>
        </p:nvSpPr>
        <p:spPr>
          <a:xfrm>
            <a:off x="533520" y="764280"/>
            <a:ext cx="6704640" cy="3771360"/>
          </a:xfrm>
          <a:prstGeom prst="rect">
            <a:avLst/>
          </a:prstGeom>
          <a:noFill/>
          <a:ln w="0">
            <a:noFill/>
          </a:ln>
        </p:spPr>
        <p:txBody>
          <a:bodyPr lIns="0" tIns="0" rIns="0" bIns="0" anchor="ctr">
            <a:noAutofit/>
          </a:bodyPr>
          <a:lstStyle/>
          <a:p>
            <a:r>
              <a:rPr lang="en-US" sz="4400" b="0" strike="noStrike" spc="-1">
                <a:solidFill>
                  <a:srgbClr val="000000"/>
                </a:solidFill>
                <a:latin typeface="Arial"/>
              </a:rPr>
              <a:t>Click to move the slide</a:t>
            </a:r>
          </a:p>
        </p:txBody>
      </p:sp>
      <p:sp>
        <p:nvSpPr>
          <p:cNvPr id="817"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pPr marL="216000" indent="0">
              <a:buNone/>
            </a:pPr>
            <a:r>
              <a:rPr lang="en-US" sz="2000" b="0" strike="noStrike" spc="-1">
                <a:solidFill>
                  <a:srgbClr val="000000"/>
                </a:solidFill>
                <a:latin typeface="Arial"/>
              </a:rPr>
              <a:t>Click to edit the notes format</a:t>
            </a:r>
          </a:p>
        </p:txBody>
      </p:sp>
      <p:sp>
        <p:nvSpPr>
          <p:cNvPr id="818"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pPr indent="0">
              <a:buNone/>
            </a:pPr>
            <a:r>
              <a:rPr lang="en-US" sz="1400" b="0" strike="noStrike" spc="-1">
                <a:solidFill>
                  <a:srgbClr val="000000"/>
                </a:solidFill>
                <a:latin typeface="Times New Roman"/>
              </a:rPr>
              <a:t>&lt;header&gt;</a:t>
            </a:r>
          </a:p>
        </p:txBody>
      </p:sp>
      <p:sp>
        <p:nvSpPr>
          <p:cNvPr id="819" name="PlaceHolder 4"/>
          <p:cNvSpPr>
            <a:spLocks noGrp="1"/>
          </p:cNvSpPr>
          <p:nvPr>
            <p:ph type="dt" idx="3"/>
          </p:nvPr>
        </p:nvSpPr>
        <p:spPr>
          <a:xfrm>
            <a:off x="4399200" y="0"/>
            <a:ext cx="3372840" cy="502560"/>
          </a:xfrm>
          <a:prstGeom prst="rect">
            <a:avLst/>
          </a:prstGeom>
          <a:noFill/>
          <a:ln w="0">
            <a:noFill/>
          </a:ln>
        </p:spPr>
        <p:txBody>
          <a:bodyPr lIns="0" tIns="0" rIns="0" bIns="0" anchor="t">
            <a:noAutofit/>
          </a:bodyPr>
          <a:lstStyle>
            <a:lvl1pPr indent="0" algn="r">
              <a:buNone/>
              <a:defRPr lang="en-US" sz="1400" b="0" strike="noStrike" spc="-1">
                <a:solidFill>
                  <a:srgbClr val="000000"/>
                </a:solidFill>
                <a:latin typeface="Times New Roman"/>
              </a:defRPr>
            </a:lvl1pPr>
          </a:lstStyle>
          <a:p>
            <a:pPr indent="0" algn="r">
              <a:buNone/>
            </a:pPr>
            <a:r>
              <a:rPr lang="en-US" sz="1400" b="0" strike="noStrike" spc="-1">
                <a:solidFill>
                  <a:srgbClr val="000000"/>
                </a:solidFill>
                <a:latin typeface="Times New Roman"/>
              </a:rPr>
              <a:t>&lt;date/time&gt;</a:t>
            </a:r>
          </a:p>
        </p:txBody>
      </p:sp>
      <p:sp>
        <p:nvSpPr>
          <p:cNvPr id="820" name="PlaceHolder 5"/>
          <p:cNvSpPr>
            <a:spLocks noGrp="1"/>
          </p:cNvSpPr>
          <p:nvPr>
            <p:ph type="ftr" idx="4"/>
          </p:nvPr>
        </p:nvSpPr>
        <p:spPr>
          <a:xfrm>
            <a:off x="0" y="9555480"/>
            <a:ext cx="3372840" cy="502560"/>
          </a:xfrm>
          <a:prstGeom prst="rect">
            <a:avLst/>
          </a:prstGeom>
          <a:noFill/>
          <a:ln w="0">
            <a:noFill/>
          </a:ln>
        </p:spPr>
        <p:txBody>
          <a:bodyPr lIns="0" tIns="0" rIns="0" bIns="0" anchor="b">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&lt;footer&gt;</a:t>
            </a:r>
          </a:p>
        </p:txBody>
      </p:sp>
      <p:sp>
        <p:nvSpPr>
          <p:cNvPr id="821" name="PlaceHolder 6"/>
          <p:cNvSpPr>
            <a:spLocks noGrp="1"/>
          </p:cNvSpPr>
          <p:nvPr>
            <p:ph type="sldNum" idx="5"/>
          </p:nvPr>
        </p:nvSpPr>
        <p:spPr>
          <a:xfrm>
            <a:off x="4399200" y="9555480"/>
            <a:ext cx="3372840" cy="502560"/>
          </a:xfrm>
          <a:prstGeom prst="rect">
            <a:avLst/>
          </a:prstGeom>
          <a:noFill/>
          <a:ln w="0">
            <a:noFill/>
          </a:ln>
        </p:spPr>
        <p:txBody>
          <a:bodyPr lIns="0" tIns="0" rIns="0" bIns="0" anchor="b">
            <a:noAutofit/>
          </a:bodyPr>
          <a:lstStyle>
            <a:lvl1pPr indent="0" algn="r">
              <a:buNone/>
              <a:defRPr lang="en-US" sz="1400" b="0" strike="noStrike" spc="-1">
                <a:solidFill>
                  <a:srgbClr val="000000"/>
                </a:solidFill>
                <a:latin typeface="Times New Roman"/>
              </a:defRPr>
            </a:lvl1pPr>
          </a:lstStyle>
          <a:p>
            <a:pPr indent="0" algn="r">
              <a:buNone/>
            </a:pPr>
            <a:fld id="{00E14B50-4B97-4C5A-ADCA-483397BB19B0}" type="slidenum">
              <a:rPr lang="en-US" sz="1400" b="0" strike="noStrike" spc="-1">
                <a:solidFill>
                  <a:srgbClr val="000000"/>
                </a:solidFill>
                <a:latin typeface="Times New Roman"/>
              </a:rPr>
              <a:t>‹#›</a:t>
            </a:fld>
            <a:endParaRPr lang="en-US"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 name="PlaceHolder 1"/>
          <p:cNvSpPr>
            <a:spLocks noGrp="1" noRot="1" noChangeAspect="1"/>
          </p:cNvSpPr>
          <p:nvPr>
            <p:ph type="sldImg"/>
          </p:nvPr>
        </p:nvSpPr>
        <p:spPr>
          <a:xfrm>
            <a:off x="409575" y="698500"/>
            <a:ext cx="6203950" cy="3490913"/>
          </a:xfrm>
          <a:prstGeom prst="rect">
            <a:avLst/>
          </a:prstGeom>
          <a:ln w="0">
            <a:noFill/>
          </a:ln>
        </p:spPr>
      </p:sp>
      <p:sp>
        <p:nvSpPr>
          <p:cNvPr id="1100"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«Θα ήθελα να σας μιλήσω για τη σκοτεινή ύλη, η οποία είναι αναμφισβήτητα η μεγαλύτερη πρόοδος στην κατανόησή μας για το σύμπαν τα τελευταία 50 χρόνια.»</a:t>
            </a:r>
            <a:endParaRPr lang="en-US" sz="2000" dirty="0"/>
          </a:p>
          <a:p>
            <a:pPr marL="0" indent="0">
              <a:lnSpc>
                <a:spcPct val="100000"/>
              </a:lnSpc>
              <a:buNone/>
            </a:pPr>
            <a:endParaRPr lang="en-US" sz="2000" dirty="0"/>
          </a:p>
          <a:p>
            <a:pPr marL="0" indent="0">
              <a:lnSpc>
                <a:spcPct val="100000"/>
              </a:lnSpc>
              <a:buNone/>
            </a:pPr>
            <a:r>
              <a:rPr lang="el-GR" sz="2000" dirty="0"/>
              <a:t>Η σκοτεινή ύλη είναι ίσως η μεγαλύτερη επανάσταση στην κατανόησή μας για το σύμπαν τα τελευταία 50 χρόνια. Επομένως, το να ασχοληθούμε με τη φυσική του λυκείου είναι, νομίζω, αρκετά ωραίο και ελπίζω ότι θα ενδιέφερε τους μαθητές.</a:t>
            </a:r>
            <a:endParaRPr lang="en-US" sz="2000" b="0" strike="noStrike" spc="-1" dirty="0">
              <a:solidFill>
                <a:srgbClr val="000000"/>
              </a:solidFill>
              <a:latin typeface="Arial"/>
            </a:endParaRPr>
          </a:p>
          <a:p>
            <a:pPr indent="0">
              <a:lnSpc>
                <a:spcPct val="100000"/>
              </a:lnSpc>
              <a:spcBef>
                <a:spcPts val="360"/>
              </a:spcBef>
              <a:buNone/>
              <a:tabLst>
                <a:tab pos="0" algn="l"/>
              </a:tabLst>
            </a:pPr>
            <a:endParaRPr lang="en-US" sz="1200" b="0" strike="noStrike" spc="-1" dirty="0">
              <a:solidFill>
                <a:srgbClr val="000000"/>
              </a:solidFill>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 name="PlaceHolder 1"/>
          <p:cNvSpPr>
            <a:spLocks noGrp="1" noRot="1" noChangeAspect="1"/>
          </p:cNvSpPr>
          <p:nvPr>
            <p:ph type="sldImg"/>
          </p:nvPr>
        </p:nvSpPr>
        <p:spPr>
          <a:xfrm>
            <a:off x="409575" y="698500"/>
            <a:ext cx="6203950" cy="3490913"/>
          </a:xfrm>
          <a:prstGeom prst="rect">
            <a:avLst/>
          </a:prstGeom>
          <a:ln w="0">
            <a:noFill/>
          </a:ln>
        </p:spPr>
      </p:sp>
      <p:sp>
        <p:nvSpPr>
          <p:cNvPr id="1120"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r>
              <a:rPr lang="el-GR" sz="2000" dirty="0"/>
              <a:t>Κάντε την επίδειξη</a:t>
            </a:r>
            <a:r>
              <a:rPr lang="en-US" sz="2000" dirty="0"/>
              <a:t> </a:t>
            </a:r>
            <a:r>
              <a:rPr lang="el-GR" sz="2000" dirty="0"/>
              <a:t>με τα LED. (Ένα κιτ με μικρή μάζα και LED στο ελαστικό πώμα. Ένα άλλο κιτ με πολύ μεγαλύτερη μάζα και LED στο πώμα). </a:t>
            </a:r>
          </a:p>
          <a:p>
            <a:pPr marL="216000" indent="0">
              <a:lnSpc>
                <a:spcPct val="100000"/>
              </a:lnSpc>
              <a:buNone/>
            </a:pPr>
            <a:endParaRPr lang="el-GR" sz="2000" dirty="0"/>
          </a:p>
          <a:p>
            <a:pPr marL="216000" indent="0">
              <a:lnSpc>
                <a:spcPct val="100000"/>
              </a:lnSpc>
              <a:buNone/>
            </a:pPr>
            <a:r>
              <a:rPr lang="el-GR" sz="2000" dirty="0"/>
              <a:t>Διαλέξτε δύο μέλη της τάξης που αισθάνονται σίγουροι για τις ικανότητές τους και ζητήστε τους να περιστρέψουν τα πώματα με τα φώτα αναμμένα. </a:t>
            </a:r>
          </a:p>
          <a:p>
            <a:pPr marL="216000" indent="0">
              <a:lnSpc>
                <a:spcPct val="100000"/>
              </a:lnSpc>
              <a:buNone/>
            </a:pPr>
            <a:endParaRPr lang="el-GR" sz="2000" dirty="0"/>
          </a:p>
          <a:p>
            <a:pPr marL="216000" indent="0">
              <a:lnSpc>
                <a:spcPct val="100000"/>
              </a:lnSpc>
              <a:buNone/>
            </a:pPr>
            <a:r>
              <a:rPr lang="el-GR" sz="2000" dirty="0"/>
              <a:t>Ζητήστε από το κοινό να προσδιορίσει ποιο αστέρι βρίσκεται σε τροχιά γύρω από μεγαλύτερη μάζα.</a:t>
            </a:r>
            <a:endParaRPr lang="en-US" sz="2000" b="0" strike="noStrike" spc="-1" dirty="0">
              <a:solidFill>
                <a:srgbClr val="000000"/>
              </a:solidFill>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 name="PlaceHolder 1"/>
          <p:cNvSpPr>
            <a:spLocks noGrp="1" noRot="1" noChangeAspect="1"/>
          </p:cNvSpPr>
          <p:nvPr>
            <p:ph type="sldImg"/>
          </p:nvPr>
        </p:nvSpPr>
        <p:spPr>
          <a:xfrm>
            <a:off x="409575" y="698500"/>
            <a:ext cx="6203950" cy="3490913"/>
          </a:xfrm>
          <a:prstGeom prst="rect">
            <a:avLst/>
          </a:prstGeom>
          <a:ln w="0">
            <a:noFill/>
          </a:ln>
        </p:spPr>
      </p:sp>
      <p:sp>
        <p:nvSpPr>
          <p:cNvPr id="1128"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Μπορούμε να αναβαθμίσουμε αυτό που βρήκαμε με τη συσκευή κυκλικής κίνησης σε έναν γαλαξία. Οι αρχές είναι οι ίδιες.</a:t>
            </a:r>
            <a:endParaRPr lang="en-US" sz="2000" b="0" strike="noStrike" spc="-1" dirty="0">
              <a:solidFill>
                <a:srgbClr val="000000"/>
              </a:solidFill>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PlaceHolder 1"/>
          <p:cNvSpPr>
            <a:spLocks noGrp="1" noRot="1" noChangeAspect="1"/>
          </p:cNvSpPr>
          <p:nvPr>
            <p:ph type="sldImg"/>
          </p:nvPr>
        </p:nvSpPr>
        <p:spPr>
          <a:xfrm>
            <a:off x="409575" y="698500"/>
            <a:ext cx="6203950" cy="3490913"/>
          </a:xfrm>
          <a:prstGeom prst="rect">
            <a:avLst/>
          </a:prstGeom>
          <a:ln w="0">
            <a:noFill/>
          </a:ln>
        </p:spPr>
      </p:sp>
      <p:sp>
        <p:nvSpPr>
          <p:cNvPr id="1122"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endParaRPr lang="en-US" sz="2000" b="0" strike="noStrike" spc="-1" dirty="0">
              <a:solidFill>
                <a:srgbClr val="000000"/>
              </a:solidFill>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a:extLst>
            <a:ext uri="{FF2B5EF4-FFF2-40B4-BE49-F238E27FC236}">
              <a16:creationId xmlns:a16="http://schemas.microsoft.com/office/drawing/2014/main" id="{56F81B2E-3745-8DC9-2FF5-79C3B87C11D5}"/>
            </a:ext>
          </a:extLst>
        </p:cNvPr>
        <p:cNvGrpSpPr/>
        <p:nvPr/>
      </p:nvGrpSpPr>
      <p:grpSpPr>
        <a:xfrm>
          <a:off x="0" y="0"/>
          <a:ext cx="0" cy="0"/>
          <a:chOff x="0" y="0"/>
          <a:chExt cx="0" cy="0"/>
        </a:xfrm>
      </p:grpSpPr>
      <p:sp>
        <p:nvSpPr>
          <p:cNvPr id="174" name="Google Shape;174;p10:notes">
            <a:extLst>
              <a:ext uri="{FF2B5EF4-FFF2-40B4-BE49-F238E27FC236}">
                <a16:creationId xmlns:a16="http://schemas.microsoft.com/office/drawing/2014/main" id="{AA26B6A7-9CEA-C669-D440-8BE922E7C7C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l-GR" dirty="0"/>
              <a:t>Η Βέρα Ρούμπεν περίμενε να δει ότι τα αστέρια κινούνταν πιο γρήγορα κοντά στο κέντρο του γαλαξία και επιβραδύνονταν καθώς κινούνταν προς τα άκρα, ακριβώς όπως θα προέβλεπε η Νευτώνεια φυσική. Αλλά τα δεδομένα έλεγαν μια εντελώς διαφορετική ιστορία.</a:t>
            </a:r>
          </a:p>
          <a:p>
            <a:endParaRPr lang="en-US" sz="12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latin typeface="Century Gothic" panose="020B0502020202020204" pitchFamily="34" charset="0"/>
              </a:rPr>
              <a:t>Παρατήρησε ότι αυτά τα εξωτερικά αστέρια κινούνταν πολύ γρήγορα για να συγκρατηθούν σε τροχιά μόνο από την ορατή ύλη, υποδεικνύοντας την παρουσία σημαντικών ποσοτήτων αόρατης μάζας.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latin typeface="Century Gothic" panose="020B0502020202020204" pitchFamily="34" charset="0"/>
              </a:rPr>
              <a:t>Η Βέρα Ρούμπιν ανακάλυψε τη σκοτεινή ύλη χρησιμοποιώντας ένα φασματόμετρο για να μετρήσει τις τροχιακές ταχύτητες των αστεριών στους γαλαξίες, ιδιαίτερα εκείνων στις άκρες των γαλαξιών. </a:t>
            </a:r>
            <a:endParaRPr lang="en-US" sz="1200" dirty="0">
              <a:latin typeface="Century Gothic" panose="020B0502020202020204" pitchFamily="34" charset="0"/>
            </a:endParaRPr>
          </a:p>
          <a:p>
            <a:endParaRPr lang="en-US" sz="1200" dirty="0">
              <a:latin typeface="Century Gothic" panose="020B0502020202020204" pitchFamily="34" charset="0"/>
            </a:endParaRPr>
          </a:p>
          <a:p>
            <a:r>
              <a:rPr lang="el-GR" sz="1200" dirty="0">
                <a:latin typeface="Century Gothic" panose="020B0502020202020204" pitchFamily="34" charset="0"/>
              </a:rPr>
              <a:t>Οι μετρήσεις της Ρούμπιν παρήγαγαν «επίπεδες καμπύλες περιστροφής» - όπου οι ταχύτητες των αστεριών παρέμεναν σταθερές σε μεγάλες αποστάσεις από το γαλαξιακό κέντρο - γεγονός που υποδηλώνει ένα κρυφό, βαρυτικό συστατικό της ύλης, γνωστό σήμερα ως σκοτεινή ύλη.</a:t>
            </a:r>
            <a:endParaRPr lang="en-GB" sz="1200" dirty="0">
              <a:latin typeface="Century Gothic" panose="020B0502020202020204" pitchFamily="34" charset="0"/>
            </a:endParaRPr>
          </a:p>
          <a:p>
            <a:pPr marL="0" lvl="0" indent="0" algn="l" rtl="0">
              <a:spcBef>
                <a:spcPts val="0"/>
              </a:spcBef>
              <a:spcAft>
                <a:spcPts val="0"/>
              </a:spcAft>
              <a:buNone/>
            </a:pPr>
            <a:endParaRPr lang="el-GR" dirty="0"/>
          </a:p>
        </p:txBody>
      </p:sp>
      <p:sp>
        <p:nvSpPr>
          <p:cNvPr id="175" name="Google Shape;175;p10:notes">
            <a:extLst>
              <a:ext uri="{FF2B5EF4-FFF2-40B4-BE49-F238E27FC236}">
                <a16:creationId xmlns:a16="http://schemas.microsoft.com/office/drawing/2014/main" id="{7EE239E0-7B6B-C5BB-297B-10C06F37DDB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1629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9" name="PlaceHolder 1"/>
          <p:cNvSpPr>
            <a:spLocks noGrp="1" noRot="1" noChangeAspect="1"/>
          </p:cNvSpPr>
          <p:nvPr>
            <p:ph type="sldImg"/>
          </p:nvPr>
        </p:nvSpPr>
        <p:spPr>
          <a:xfrm>
            <a:off x="409575" y="698500"/>
            <a:ext cx="6203950" cy="3490913"/>
          </a:xfrm>
          <a:prstGeom prst="rect">
            <a:avLst/>
          </a:prstGeom>
          <a:ln w="0">
            <a:noFill/>
          </a:ln>
        </p:spPr>
      </p:sp>
      <p:sp>
        <p:nvSpPr>
          <p:cNvPr id="1130"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 Υπάρχουν ορισμένοι ανώμαλοι γαλαξίες που δεν παρουσιάζουν την ίδια απόκλιση. Αυτοί οι εξαιρετικά διάχυτοι γαλαξίες παρατηρήθηκαν μόλις το 2018 χρησιμοποιώντας το HST.</a:t>
            </a:r>
            <a:endParaRPr lang="en-US" sz="2000" b="0" strike="noStrike" spc="-1" dirty="0">
              <a:solidFill>
                <a:srgbClr val="000000"/>
              </a:solidFill>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 name="PlaceHolder 1"/>
          <p:cNvSpPr>
            <a:spLocks noGrp="1" noRot="1" noChangeAspect="1"/>
          </p:cNvSpPr>
          <p:nvPr>
            <p:ph type="sldImg"/>
          </p:nvPr>
        </p:nvSpPr>
        <p:spPr>
          <a:xfrm>
            <a:off x="409575" y="698500"/>
            <a:ext cx="6203950" cy="3490913"/>
          </a:xfrm>
          <a:prstGeom prst="rect">
            <a:avLst/>
          </a:prstGeom>
          <a:ln w="0">
            <a:noFill/>
          </a:ln>
        </p:spPr>
      </p:sp>
      <p:sp>
        <p:nvSpPr>
          <p:cNvPr id="1132"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Τώρα γνωρίζουμε ότι γύρω από τα αστέρια στο κέντρο του γαλαξία υπάρχει μια μάζα σκοτεινής ύλης που εκτείνεται δέκα φορές πιο μακριά και έχει 10 φορές μεγαλύτερη μάζα. </a:t>
            </a:r>
            <a:endParaRPr lang="en-US" sz="2000" dirty="0"/>
          </a:p>
          <a:p>
            <a:pPr marL="0" indent="0">
              <a:lnSpc>
                <a:spcPct val="100000"/>
              </a:lnSpc>
              <a:buNone/>
            </a:pPr>
            <a:r>
              <a:rPr lang="el-GR" sz="2000" dirty="0"/>
              <a:t>Τα αστέρια είναι μόνο η κορυφή του παγόβουνου. </a:t>
            </a:r>
            <a:endParaRPr lang="en-US" sz="2000" dirty="0"/>
          </a:p>
          <a:p>
            <a:pPr marL="0" indent="0">
              <a:lnSpc>
                <a:spcPct val="100000"/>
              </a:lnSpc>
              <a:buNone/>
            </a:pPr>
            <a:r>
              <a:rPr lang="el-GR" sz="2000" dirty="0"/>
              <a:t>Αυτή είναι μια ριζική αλλαγή. Στο ίδιο επίπεδο με την συνειδητοποίηση ότι η Γη περιστρέφεται γύρω από τον Ήλιο. Αναμφισβήτητα, η μεγαλύτερη πρόοδος στην κατανόησή μας για το σύμπαν τον τελευταίο μισό αιώνα.</a:t>
            </a:r>
            <a:endParaRPr lang="en-US" sz="2000" b="0" strike="noStrike" spc="-1" dirty="0">
              <a:solidFill>
                <a:srgbClr val="000000"/>
              </a:solidFill>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 name="PlaceHolder 1"/>
          <p:cNvSpPr>
            <a:spLocks noGrp="1" noRot="1" noChangeAspect="1"/>
          </p:cNvSpPr>
          <p:nvPr>
            <p:ph type="sldImg"/>
          </p:nvPr>
        </p:nvSpPr>
        <p:spPr>
          <a:xfrm>
            <a:off x="381000" y="685800"/>
            <a:ext cx="6096000" cy="3429000"/>
          </a:xfrm>
          <a:prstGeom prst="rect">
            <a:avLst/>
          </a:prstGeom>
          <a:ln w="0">
            <a:noFill/>
          </a:ln>
        </p:spPr>
      </p:sp>
      <p:sp>
        <p:nvSpPr>
          <p:cNvPr id="1134"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Αποτελέσματα Planck από παρατηρήσεις του CMB (4ετής έρευνα από το 2009-2013)</a:t>
            </a:r>
            <a:r>
              <a:rPr lang="en-US" sz="2000" dirty="0"/>
              <a:t>.</a:t>
            </a:r>
            <a:r>
              <a:rPr lang="el-GR" sz="2000" dirty="0"/>
              <a:t> Προσθέτει εμπιστοσύνη στο μοντέλο L-CDM, από το WMAP</a:t>
            </a:r>
            <a:endParaRPr lang="en-US" sz="2000" dirty="0"/>
          </a:p>
          <a:p>
            <a:pPr marL="0" indent="0">
              <a:lnSpc>
                <a:spcPct val="100000"/>
              </a:lnSpc>
              <a:buNone/>
            </a:pPr>
            <a:endParaRPr lang="en-US" sz="2000" dirty="0"/>
          </a:p>
          <a:p>
            <a:pPr marL="0" indent="0">
              <a:lnSpc>
                <a:spcPct val="100000"/>
              </a:lnSpc>
              <a:buNone/>
            </a:pPr>
            <a:r>
              <a:rPr lang="el-GR" sz="2000" dirty="0"/>
              <a:t>Έρευνα Σκοτεινής Ενέργειας, ξεκίνησε το 2012 και ολοκληρώθηκε το 2018 </a:t>
            </a:r>
            <a:endParaRPr lang="en-US" sz="2000" dirty="0"/>
          </a:p>
          <a:p>
            <a:pPr marL="0" indent="0">
              <a:lnSpc>
                <a:spcPct val="100000"/>
              </a:lnSpc>
              <a:buNone/>
            </a:pPr>
            <a:endParaRPr lang="en-US" sz="2000" dirty="0"/>
          </a:p>
          <a:p>
            <a:pPr marL="0" indent="0">
              <a:lnSpc>
                <a:spcPct val="100000"/>
              </a:lnSpc>
              <a:buNone/>
            </a:pPr>
            <a:r>
              <a:rPr lang="el-GR" sz="2000" dirty="0"/>
              <a:t>Αποτελέσματα Έτους 1, Αύγουστος 2017: DES στις Χιλιανές Άνδεις για τη μείωση των βροχοπτώσεων, της φωτορύπανσης και της ταυ (οπτική πυκνότητα της ατμόσφαιρας)</a:t>
            </a:r>
            <a:endParaRPr lang="en-US" sz="2000" b="0" strike="noStrike" spc="-1" dirty="0">
              <a:solidFill>
                <a:srgbClr val="000000"/>
              </a:solidFill>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a:extLst>
            <a:ext uri="{FF2B5EF4-FFF2-40B4-BE49-F238E27FC236}">
              <a16:creationId xmlns:a16="http://schemas.microsoft.com/office/drawing/2014/main" id="{2393DECA-48BB-4149-6695-2A32BA976D0A}"/>
            </a:ext>
          </a:extLst>
        </p:cNvPr>
        <p:cNvGrpSpPr/>
        <p:nvPr/>
      </p:nvGrpSpPr>
      <p:grpSpPr>
        <a:xfrm>
          <a:off x="0" y="0"/>
          <a:ext cx="0" cy="0"/>
          <a:chOff x="0" y="0"/>
          <a:chExt cx="0" cy="0"/>
        </a:xfrm>
      </p:grpSpPr>
      <p:sp>
        <p:nvSpPr>
          <p:cNvPr id="195" name="Google Shape;195;g34e426dd01b_0_35:notes">
            <a:extLst>
              <a:ext uri="{FF2B5EF4-FFF2-40B4-BE49-F238E27FC236}">
                <a16:creationId xmlns:a16="http://schemas.microsoft.com/office/drawing/2014/main" id="{D1E060D8-15C3-E37D-2EF0-E25C126D08A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4e426dd01b_0_35:notes">
            <a:extLst>
              <a:ext uri="{FF2B5EF4-FFF2-40B4-BE49-F238E27FC236}">
                <a16:creationId xmlns:a16="http://schemas.microsoft.com/office/drawing/2014/main" id="{9F22734E-0073-7927-B1CF-E9F755C982C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84729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r>
              <a:rPr lang="el-GR" dirty="0"/>
              <a:t>Τα WIMPs εξακολουθούν να παραμένουν ο ισχυρότερος υποψήφιος για σκοτεινή ύλη</a:t>
            </a:r>
            <a:endParaRPr lang="en-GB" dirty="0"/>
          </a:p>
        </p:txBody>
      </p:sp>
      <p:sp>
        <p:nvSpPr>
          <p:cNvPr id="4" name="Slide Number Placeholder 3"/>
          <p:cNvSpPr>
            <a:spLocks noGrp="1"/>
          </p:cNvSpPr>
          <p:nvPr>
            <p:ph type="sldNum" idx="5"/>
          </p:nvPr>
        </p:nvSpPr>
        <p:spPr/>
        <p:txBody>
          <a:bodyPr/>
          <a:lstStyle/>
          <a:p>
            <a:pPr indent="0" algn="r">
              <a:buNone/>
            </a:pPr>
            <a:fld id="{00E14B50-4B97-4C5A-ADCA-483397BB19B0}" type="slidenum">
              <a:rPr lang="en-US" sz="1400" b="0" strike="noStrike" spc="-1" smtClean="0">
                <a:solidFill>
                  <a:srgbClr val="000000"/>
                </a:solidFill>
                <a:latin typeface="Times New Roman"/>
              </a:rPr>
              <a:t>24</a:t>
            </a:fld>
            <a:endParaRPr lang="en-US" sz="1400" b="0" strike="noStrike" spc="-1">
              <a:solidFill>
                <a:srgbClr val="000000"/>
              </a:solidFill>
              <a:latin typeface="Times New Roman"/>
            </a:endParaRPr>
          </a:p>
        </p:txBody>
      </p:sp>
    </p:spTree>
    <p:extLst>
      <p:ext uri="{BB962C8B-B14F-4D97-AF65-F5344CB8AC3E}">
        <p14:creationId xmlns:p14="http://schemas.microsoft.com/office/powerpoint/2010/main" val="694030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 name="PlaceHolder 1"/>
          <p:cNvSpPr>
            <a:spLocks noGrp="1" noRot="1" noChangeAspect="1"/>
          </p:cNvSpPr>
          <p:nvPr>
            <p:ph type="sldImg"/>
          </p:nvPr>
        </p:nvSpPr>
        <p:spPr>
          <a:xfrm>
            <a:off x="409575" y="698500"/>
            <a:ext cx="6203950" cy="3490913"/>
          </a:xfrm>
          <a:prstGeom prst="rect">
            <a:avLst/>
          </a:prstGeom>
          <a:ln w="0">
            <a:noFill/>
          </a:ln>
        </p:spPr>
      </p:sp>
      <p:sp>
        <p:nvSpPr>
          <p:cNvPr id="1138"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r>
              <a:rPr lang="en-CA" sz="2000" b="0" strike="noStrike" spc="-1" dirty="0">
                <a:solidFill>
                  <a:srgbClr val="000000"/>
                </a:solidFill>
                <a:latin typeface="Arial"/>
              </a:rPr>
              <a:t>Homestake Mine in Lead South Dakota </a:t>
            </a:r>
            <a:r>
              <a:rPr lang="el-GR" sz="2000" dirty="0"/>
              <a:t>– εντοπίστηκαν εδώ τα πρώτα νετρίνα από τον ήλιο</a:t>
            </a:r>
            <a:r>
              <a:rPr lang="en-US" sz="2000" dirty="0"/>
              <a:t>,</a:t>
            </a:r>
            <a:r>
              <a:rPr lang="el-GR" sz="2000" dirty="0"/>
              <a:t> </a:t>
            </a:r>
            <a:endParaRPr lang="en-US" sz="2000" dirty="0"/>
          </a:p>
          <a:p>
            <a:pPr marL="216000" indent="0">
              <a:lnSpc>
                <a:spcPct val="100000"/>
              </a:lnSpc>
              <a:buNone/>
            </a:pPr>
            <a:r>
              <a:rPr lang="el-GR" sz="2000" dirty="0"/>
              <a:t>Το LUX, όπως τα περισσότερα πειράματα άμεσης αναζήτησης σκοτεινής ύλης, χρησιμοποιεί την αρχή «περίμενε μέχρι να με χτυπήσει κάτι». Ο ανιχνευτής αποτελείται από έναν εξαιρετικά μεγάλο αριθμό ατόμων που κάθονται τριγύρω, αυξάνοντας την πιθανότητα η σκοτεινή ύλη να χτυπήσει πάνω τους. Στην περίπτωση του LUX, αυτά τα άτομα είναι το ξένον, ένα πολύ σταθερό στοιχείο που δεν υφίσταται καμία ενοχλητική χημική αντίδραση που θα μπορούσε να διαστρεβλώσει τα αποτελέσματα. </a:t>
            </a:r>
            <a:endParaRPr lang="en-US" sz="2000" dirty="0"/>
          </a:p>
          <a:p>
            <a:pPr marL="216000" indent="0">
              <a:lnSpc>
                <a:spcPct val="100000"/>
              </a:lnSpc>
              <a:buNone/>
            </a:pPr>
            <a:r>
              <a:rPr lang="el-GR" sz="2000" dirty="0"/>
              <a:t>Η ιδέα είναι ότι ένα σωματίδιο σκοτεινής ύλης μπορεί να χτυπήσει ένα άτομο ξένου, αποσπώντας ένα ηλεκτρόνιο, το οποίο το LUX θα ανίχνευε ως αύξηση του φορτίου. Εναλλακτικά, ένα σωματίδιο σκοτεινής ύλης θα μπορούσε να χτυπήσει κατευθείαν ένα άτομο ξένου, εκτοξεύοντας ένα από τα ηλεκτρόνιά του σε υψηλότερη τροχιά. </a:t>
            </a:r>
            <a:endParaRPr lang="en-US" sz="2000" dirty="0"/>
          </a:p>
          <a:p>
            <a:pPr marL="216000" indent="0">
              <a:lnSpc>
                <a:spcPct val="100000"/>
              </a:lnSpc>
              <a:buNone/>
            </a:pPr>
            <a:r>
              <a:rPr lang="el-GR" sz="2000" dirty="0"/>
              <a:t>Όταν αυτό το ηλεκτρόνιο επέστρεφε στην θεμελιώδη κατάσταση, θα απελευθέρωνε ένα φωτόνιο, δημιουργώντας μια μικροσκοπική λάμψη φωτός που θα μπορούσε να εντοπίσει ένας από τους 122 φωτοπολλαπλασιαστές ανιχνευτές του LUX. </a:t>
            </a:r>
            <a:endParaRPr lang="en-US" sz="2000" dirty="0"/>
          </a:p>
          <a:p>
            <a:pPr marL="216000" indent="0">
              <a:lnSpc>
                <a:spcPct val="100000"/>
              </a:lnSpc>
              <a:buNone/>
            </a:pPr>
            <a:r>
              <a:rPr lang="el-GR" sz="2000" dirty="0"/>
              <a:t>Το πείραμα LUX σχεδιάστηκε για να αναζητήσει ασθενώς αλληλεπιδρώντα σωματίδια μεγάλης μάζας, ή WIMPs, τον κορυφαίο θεωρητικό υποψήφιο για ένα σωματίδιο σκοτεινής ύλης. Εάν η ιδέα του WIMP είναι σωστή, δισεκατομμύρια από αυτά τα σωματίδια περνούν από το χέρι σας κάθε δευτερόλεπτο, καθώς και από τη Γη και όλα όσα βρίσκονται πάνω σε αυτήν. Αλλά το LUX δεν ανίχνευσε τίποτα που να αποκλείει πολλές θεωρίες για τα σωματίδια σκοτεινής ύλης.</a:t>
            </a:r>
            <a:endParaRPr lang="en-US" sz="2000" b="0" strike="noStrike" spc="-1" dirty="0">
              <a:solidFill>
                <a:srgbClr val="000000"/>
              </a:solidFill>
              <a:latin typeface="Arial"/>
            </a:endParaRPr>
          </a:p>
        </p:txBody>
      </p:sp>
      <p:sp>
        <p:nvSpPr>
          <p:cNvPr id="1139" name="PlaceHolder 3"/>
          <p:cNvSpPr>
            <a:spLocks noGrp="1"/>
          </p:cNvSpPr>
          <p:nvPr>
            <p:ph type="sldNum" idx="6"/>
          </p:nvPr>
        </p:nvSpPr>
        <p:spPr>
          <a:xfrm>
            <a:off x="3978000" y="8841960"/>
            <a:ext cx="3043080" cy="465120"/>
          </a:xfrm>
          <a:prstGeom prst="rect">
            <a:avLst/>
          </a:prstGeom>
          <a:noFill/>
          <a:ln w="9360">
            <a:noFill/>
          </a:ln>
        </p:spPr>
        <p:txBody>
          <a:bodyPr lIns="93240" tIns="46800" rIns="93240" bIns="46800" numCol="1" spcCol="0" anchor="b">
            <a:noAutofit/>
          </a:bodyPr>
          <a:lstStyle>
            <a:lvl1pPr indent="0" algn="r">
              <a:lnSpc>
                <a:spcPct val="100000"/>
              </a:lnSpc>
              <a:buNone/>
              <a:defRPr lang="en-CA" sz="1200" b="0" strike="noStrike" spc="-1">
                <a:solidFill>
                  <a:srgbClr val="000000"/>
                </a:solidFill>
                <a:latin typeface="Arial"/>
                <a:ea typeface="MS Pゴシック"/>
              </a:defRPr>
            </a:lvl1pPr>
          </a:lstStyle>
          <a:p>
            <a:pPr indent="0" algn="r">
              <a:lnSpc>
                <a:spcPct val="100000"/>
              </a:lnSpc>
              <a:buNone/>
            </a:pPr>
            <a:fld id="{C200328D-5F76-452F-A900-9191FCECE171}" type="slidenum">
              <a:rPr lang="en-CA" sz="1200" b="0" strike="noStrike" spc="-1">
                <a:solidFill>
                  <a:srgbClr val="000000"/>
                </a:solidFill>
                <a:latin typeface="Arial"/>
                <a:ea typeface="MS Pゴシック"/>
              </a:rPr>
              <a:t>26</a:t>
            </a:fld>
            <a:endParaRPr lang="en-US" sz="1200" b="0" strike="noStrike" spc="-1">
              <a:solidFill>
                <a:srgbClr val="000000"/>
              </a:solid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PlaceHolder 1"/>
          <p:cNvSpPr>
            <a:spLocks noGrp="1" noRot="1" noChangeAspect="1"/>
          </p:cNvSpPr>
          <p:nvPr>
            <p:ph type="sldImg"/>
          </p:nvPr>
        </p:nvSpPr>
        <p:spPr>
          <a:xfrm>
            <a:off x="409575" y="698500"/>
            <a:ext cx="6203950" cy="3490913"/>
          </a:xfrm>
          <a:prstGeom prst="rect">
            <a:avLst/>
          </a:prstGeom>
          <a:ln w="0">
            <a:noFill/>
          </a:ln>
        </p:spPr>
      </p:sp>
      <p:sp>
        <p:nvSpPr>
          <p:cNvPr id="1102"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endParaRPr lang="en-US" sz="2000" b="0" strike="noStrike" spc="-1" dirty="0">
              <a:solidFill>
                <a:srgbClr val="000000"/>
              </a:solidFill>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2" name="PlaceHolder 1"/>
          <p:cNvSpPr>
            <a:spLocks noGrp="1" noRot="1" noChangeAspect="1"/>
          </p:cNvSpPr>
          <p:nvPr>
            <p:ph type="sldImg"/>
          </p:nvPr>
        </p:nvSpPr>
        <p:spPr>
          <a:xfrm>
            <a:off x="409575" y="698500"/>
            <a:ext cx="6203950" cy="3490913"/>
          </a:xfrm>
          <a:prstGeom prst="rect">
            <a:avLst/>
          </a:prstGeom>
          <a:ln w="0">
            <a:noFill/>
          </a:ln>
        </p:spPr>
      </p:sp>
      <p:sp>
        <p:nvSpPr>
          <p:cNvPr id="1143"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Το εξαρτώμενο από τη μάζα σχήμα των ορίων που προκύπτουν μπορεί να εξηγηθεί από την επίδραση της μάζας στην πιθανότητα ανίχνευσης. Τα σωματίδια χαμηλότερης μάζας θα παράγουν λιγότερο σήμα στον ανιχνευτή λόγω της χαμηλότερης ενέργειάς τους, καθιστώντας τα πιο δύσκολα ορατά. Από την άλλη πλευρά, τα σωματίδια υψηλότερης μάζας θα έχουν χαμηλότερη ροή μέσω του ανιχνευτή, καθώς η παρατηρούμενη βαρυτική φυσική της σκοτεινής ύλης θα απαιτούσε λιγότερα από αυτά. </a:t>
            </a:r>
          </a:p>
          <a:p>
            <a:pPr marL="0" indent="0">
              <a:lnSpc>
                <a:spcPct val="100000"/>
              </a:lnSpc>
              <a:buNone/>
            </a:pPr>
            <a:r>
              <a:rPr lang="el-GR" sz="2000" dirty="0"/>
              <a:t>Μεγάλο υπόγειο πείραμα σκοτεινής ύλης Xenon = LUΧ</a:t>
            </a:r>
            <a:endParaRPr lang="en-US" sz="2000" b="0" strike="noStrike" spc="-1" dirty="0">
              <a:solidFill>
                <a:srgbClr val="000000"/>
              </a:solidFill>
              <a:latin typeface="Arial"/>
            </a:endParaRPr>
          </a:p>
          <a:p>
            <a:pPr marL="216000" indent="0">
              <a:lnSpc>
                <a:spcPct val="100000"/>
              </a:lnSpc>
              <a:buNone/>
            </a:pPr>
            <a:r>
              <a:rPr lang="el-GR" sz="2000" dirty="0"/>
              <a:t>-370 κιλά υγρού ξένου</a:t>
            </a:r>
          </a:p>
          <a:p>
            <a:pPr marL="216000" indent="0">
              <a:lnSpc>
                <a:spcPct val="100000"/>
              </a:lnSpc>
              <a:buNone/>
            </a:pPr>
            <a:r>
              <a:rPr lang="el-GR" sz="2000" dirty="0"/>
              <a:t>-Απελευθερώνει φωτόνια όταν προσπίπτουν πάνω του WIMPs.</a:t>
            </a:r>
            <a:endParaRPr lang="en-US" sz="2000" b="0" strike="noStrike" spc="-1" dirty="0">
              <a:solidFill>
                <a:srgbClr val="000000"/>
              </a:solidFill>
              <a:latin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 name="PlaceHolder 1"/>
          <p:cNvSpPr>
            <a:spLocks noGrp="1" noRot="1" noChangeAspect="1"/>
          </p:cNvSpPr>
          <p:nvPr>
            <p:ph type="sldImg"/>
          </p:nvPr>
        </p:nvSpPr>
        <p:spPr>
          <a:xfrm>
            <a:off x="409575" y="698500"/>
            <a:ext cx="6203950" cy="3490913"/>
          </a:xfrm>
          <a:prstGeom prst="rect">
            <a:avLst/>
          </a:prstGeom>
          <a:ln w="0">
            <a:noFill/>
          </a:ln>
        </p:spPr>
      </p:sp>
      <p:sp>
        <p:nvSpPr>
          <p:cNvPr id="1147"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Το XENON1T παρατήρησε περισσότερες ανάκρουσεις ηλεκτρονίων από τις αναμενόμενες (283 αντί για 230). </a:t>
            </a:r>
          </a:p>
          <a:p>
            <a:pPr marL="0" indent="0">
              <a:lnSpc>
                <a:spcPct val="100000"/>
              </a:lnSpc>
              <a:buNone/>
            </a:pPr>
            <a:r>
              <a:rPr lang="el-GR" sz="2000" dirty="0"/>
              <a:t>Θα μπορούσαν να είναι ηλιακά αξιόνια! </a:t>
            </a:r>
          </a:p>
          <a:p>
            <a:pPr marL="0" indent="0">
              <a:lnSpc>
                <a:spcPct val="100000"/>
              </a:lnSpc>
              <a:buNone/>
            </a:pPr>
            <a:r>
              <a:rPr lang="el-GR" sz="2000" dirty="0"/>
              <a:t>Πιθανότατα το αποτέλεσμα ιχνών διασπάσεων τριτίου. </a:t>
            </a:r>
          </a:p>
          <a:p>
            <a:pPr marL="0" indent="0">
              <a:lnSpc>
                <a:spcPct val="100000"/>
              </a:lnSpc>
              <a:buNone/>
            </a:pPr>
            <a:r>
              <a:rPr lang="el-GR" sz="2000" dirty="0"/>
              <a:t>Μόνο ~3,5sigma, οπότε δεν αποτελεί ακόμη «ανακάλυψη».</a:t>
            </a:r>
            <a:endParaRPr lang="en-US" sz="2000" b="0" strike="noStrike" spc="-1" dirty="0">
              <a:solidFill>
                <a:srgbClr val="000000"/>
              </a:solidFill>
              <a:latin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8" name="PlaceHolder 1"/>
          <p:cNvSpPr>
            <a:spLocks noGrp="1" noRot="1" noChangeAspect="1"/>
          </p:cNvSpPr>
          <p:nvPr>
            <p:ph type="sldImg"/>
          </p:nvPr>
        </p:nvSpPr>
        <p:spPr>
          <a:xfrm>
            <a:off x="409575" y="698500"/>
            <a:ext cx="6203950" cy="3490913"/>
          </a:xfrm>
          <a:prstGeom prst="rect">
            <a:avLst/>
          </a:prstGeom>
          <a:ln w="0">
            <a:noFill/>
          </a:ln>
        </p:spPr>
      </p:sp>
      <p:sp>
        <p:nvSpPr>
          <p:cNvPr id="1149"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2000" dirty="0"/>
              <a:t>Μια τυφλή ανάλυση πυρηνικών συμβάντων ανάκρουσης με ενέργειες μεταξύ 3,3keV και 60,5keV δεν βρίσκει σημαντική περίσσεια.</a:t>
            </a:r>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2000" dirty="0"/>
              <a:t>https://arxiv.org/abs/2303.14729</a:t>
            </a:r>
            <a:endParaRPr lang="en-US" sz="2000" b="0" strike="noStrike" spc="-1" dirty="0">
              <a:solidFill>
                <a:srgbClr val="000000"/>
              </a:solidFill>
              <a:latin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5"/>
          </p:nvPr>
        </p:nvSpPr>
        <p:spPr/>
        <p:txBody>
          <a:bodyPr/>
          <a:lstStyle/>
          <a:p>
            <a:pPr indent="0" algn="r">
              <a:buNone/>
            </a:pPr>
            <a:fld id="{00E14B50-4B97-4C5A-ADCA-483397BB19B0}" type="slidenum">
              <a:rPr lang="en-US" sz="1400" b="0" strike="noStrike" spc="-1" smtClean="0">
                <a:solidFill>
                  <a:srgbClr val="000000"/>
                </a:solidFill>
                <a:latin typeface="Times New Roman"/>
              </a:rPr>
              <a:t>30</a:t>
            </a:fld>
            <a:endParaRPr lang="en-US" sz="1400" b="0" strike="noStrike" spc="-1">
              <a:solidFill>
                <a:srgbClr val="000000"/>
              </a:solidFill>
              <a:latin typeface="Times New Roman"/>
            </a:endParaRPr>
          </a:p>
        </p:txBody>
      </p:sp>
    </p:spTree>
    <p:extLst>
      <p:ext uri="{BB962C8B-B14F-4D97-AF65-F5344CB8AC3E}">
        <p14:creationId xmlns:p14="http://schemas.microsoft.com/office/powerpoint/2010/main" val="31585153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PlaceHolder 1"/>
          <p:cNvSpPr>
            <a:spLocks noGrp="1" noRot="1" noChangeAspect="1"/>
          </p:cNvSpPr>
          <p:nvPr>
            <p:ph type="sldImg"/>
          </p:nvPr>
        </p:nvSpPr>
        <p:spPr>
          <a:xfrm>
            <a:off x="409575" y="698500"/>
            <a:ext cx="6203950" cy="3490913"/>
          </a:xfrm>
          <a:prstGeom prst="rect">
            <a:avLst/>
          </a:prstGeom>
          <a:ln w="0">
            <a:noFill/>
          </a:ln>
        </p:spPr>
      </p:sp>
      <p:sp>
        <p:nvSpPr>
          <p:cNvPr id="1151"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r>
              <a:rPr lang="el-GR" dirty="0"/>
              <a:t>Υποψήφια σωματίδια σκοτεινής ύλης, όπως τα ασθενώς αλληλεπιδρώντα σωματίδια μεγάλης μάζας, προβλέπεται ότι εξαϋλώνονται ή διασπώνται σε σωματίδια του Καθιερωμένου Μοντέλου, αφήνοντας πίσω τους διακριτικές υπογραφές σε ακτίνες γάμμα, νετρίνα, ποζιτρόνια, αντιπρωτόνια ή ακόμα και αντιπυρήνες. </a:t>
            </a:r>
            <a:endParaRPr lang="en-US" dirty="0"/>
          </a:p>
          <a:p>
            <a:pPr marL="216000" indent="0">
              <a:lnSpc>
                <a:spcPct val="100000"/>
              </a:lnSpc>
              <a:buNone/>
            </a:pPr>
            <a:r>
              <a:rPr lang="el-GR" dirty="0"/>
              <a:t>Οι έμμεσες αναζητήσεις σκοτεινής ύλης, και ιδιαίτερα εκείνες που βασίζονται σε παρατηρήσεις ακτίνων γάμμα και μετρήσεις κοσμικών ακτίνων, θα μπορούσαν να ανιχνεύσουν τέτοιες υπογραφές.</a:t>
            </a:r>
            <a:endParaRPr lang="en-US" sz="1200" b="0" strike="noStrike" spc="-1" dirty="0">
              <a:solidFill>
                <a:srgbClr val="000000"/>
              </a:solidFill>
              <a:latin typeface="Arial"/>
            </a:endParaRPr>
          </a:p>
        </p:txBody>
      </p:sp>
      <p:sp>
        <p:nvSpPr>
          <p:cNvPr id="1152" name="PlaceHolder 3"/>
          <p:cNvSpPr>
            <a:spLocks noGrp="1"/>
          </p:cNvSpPr>
          <p:nvPr>
            <p:ph type="sldNum" idx="7"/>
          </p:nvPr>
        </p:nvSpPr>
        <p:spPr>
          <a:xfrm>
            <a:off x="3978000" y="8841960"/>
            <a:ext cx="3043080" cy="465120"/>
          </a:xfrm>
          <a:prstGeom prst="rect">
            <a:avLst/>
          </a:prstGeom>
          <a:noFill/>
          <a:ln w="9360">
            <a:noFill/>
          </a:ln>
        </p:spPr>
        <p:txBody>
          <a:bodyPr lIns="93240" tIns="46800" rIns="93240" bIns="46800" numCol="1" spcCol="0" anchor="b">
            <a:noAutofit/>
          </a:bodyPr>
          <a:lstStyle>
            <a:lvl1pPr indent="0" algn="r">
              <a:lnSpc>
                <a:spcPct val="100000"/>
              </a:lnSpc>
              <a:buNone/>
              <a:defRPr lang="en-CA" sz="1200" b="0" strike="noStrike" spc="-1">
                <a:solidFill>
                  <a:srgbClr val="000000"/>
                </a:solidFill>
                <a:latin typeface="Arial"/>
                <a:ea typeface="MS Pゴシック"/>
              </a:defRPr>
            </a:lvl1pPr>
          </a:lstStyle>
          <a:p>
            <a:pPr indent="0" algn="r">
              <a:lnSpc>
                <a:spcPct val="100000"/>
              </a:lnSpc>
              <a:buNone/>
            </a:pPr>
            <a:fld id="{ACC50A11-C62A-4051-8EDE-E4ADB2AA65F3}" type="slidenum">
              <a:rPr lang="en-CA" sz="1200" b="0" strike="noStrike" spc="-1">
                <a:solidFill>
                  <a:srgbClr val="000000"/>
                </a:solidFill>
                <a:latin typeface="Arial"/>
                <a:ea typeface="MS Pゴシック"/>
              </a:rPr>
              <a:t>31</a:t>
            </a:fld>
            <a:endParaRPr lang="en-US" sz="1200" b="0" strike="noStrike" spc="-1">
              <a:solidFill>
                <a:srgbClr val="000000"/>
              </a:solidFill>
              <a:latin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5"/>
          </p:nvPr>
        </p:nvSpPr>
        <p:spPr/>
        <p:txBody>
          <a:bodyPr/>
          <a:lstStyle/>
          <a:p>
            <a:pPr indent="0" algn="r">
              <a:buNone/>
            </a:pPr>
            <a:fld id="{00E14B50-4B97-4C5A-ADCA-483397BB19B0}" type="slidenum">
              <a:rPr lang="en-US" sz="1400" b="0" strike="noStrike" spc="-1" smtClean="0">
                <a:solidFill>
                  <a:srgbClr val="000000"/>
                </a:solidFill>
                <a:latin typeface="Times New Roman"/>
              </a:rPr>
              <a:t>32</a:t>
            </a:fld>
            <a:endParaRPr lang="en-US" sz="1400" b="0" strike="noStrike" spc="-1">
              <a:solidFill>
                <a:srgbClr val="000000"/>
              </a:solidFill>
              <a:latin typeface="Times New Roman"/>
            </a:endParaRPr>
          </a:p>
        </p:txBody>
      </p:sp>
    </p:spTree>
    <p:extLst>
      <p:ext uri="{BB962C8B-B14F-4D97-AF65-F5344CB8AC3E}">
        <p14:creationId xmlns:p14="http://schemas.microsoft.com/office/powerpoint/2010/main" val="1520671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3" name="PlaceHolder 1"/>
          <p:cNvSpPr>
            <a:spLocks noGrp="1" noRot="1" noChangeAspect="1"/>
          </p:cNvSpPr>
          <p:nvPr>
            <p:ph type="sldImg"/>
          </p:nvPr>
        </p:nvSpPr>
        <p:spPr>
          <a:xfrm>
            <a:off x="409575" y="698500"/>
            <a:ext cx="6203950" cy="3490913"/>
          </a:xfrm>
          <a:prstGeom prst="rect">
            <a:avLst/>
          </a:prstGeom>
          <a:ln w="0">
            <a:noFill/>
          </a:ln>
        </p:spPr>
      </p:sp>
      <p:sp>
        <p:nvSpPr>
          <p:cNvPr id="1154"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r>
              <a:rPr lang="el-GR" sz="2000" b="0" strike="noStrike" spc="-1" dirty="0">
                <a:solidFill>
                  <a:srgbClr val="000000"/>
                </a:solidFill>
                <a:latin typeface="Arial"/>
              </a:rPr>
              <a:t>Τα δεδομένα ATLAS (μαύρα σημεία) συγκρίνονται με την αναμενόμενη συνεισφορά από γνωστά σωματίδια (τα γεμάτα ιστογράμματα) σε έναν αριθμό επιλογών ελέγχου όπου δεν αναμένεται σήμα (αριστερά της διακεκομμένης γραμμής), καθώς και σε έναν αριθμό επιλογών όπου ένα υπερσυμμετρικό σήμα, εάν υπάρχει, θα ενισχυόταν (δεξιά της διακεκομμένης γραμμής). </a:t>
            </a:r>
          </a:p>
          <a:p>
            <a:pPr marL="216000" indent="0">
              <a:lnSpc>
                <a:spcPct val="100000"/>
              </a:lnSpc>
              <a:buNone/>
            </a:pPr>
            <a:r>
              <a:rPr lang="el-GR" sz="2000" b="0" strike="noStrike" spc="-1" dirty="0">
                <a:solidFill>
                  <a:srgbClr val="000000"/>
                </a:solidFill>
                <a:latin typeface="Arial"/>
              </a:rPr>
              <a:t>Η στατιστική συμβατότητα αναφέρεται στο κάτω πλαίσιο, όπου μια τιμή άνω του 5 στις επιλογές σήματος θα υποδήλωνε μια ανακάλυψη.</a:t>
            </a:r>
            <a:endParaRPr lang="en-US" sz="2000" b="0" strike="noStrike" spc="-1" dirty="0">
              <a:solidFill>
                <a:srgbClr val="000000"/>
              </a:solidFill>
              <a:latin typeface="Arial"/>
            </a:endParaRPr>
          </a:p>
        </p:txBody>
      </p:sp>
      <p:sp>
        <p:nvSpPr>
          <p:cNvPr id="1155" name="PlaceHolder 3"/>
          <p:cNvSpPr>
            <a:spLocks noGrp="1"/>
          </p:cNvSpPr>
          <p:nvPr>
            <p:ph type="sldNum" idx="8"/>
          </p:nvPr>
        </p:nvSpPr>
        <p:spPr>
          <a:xfrm>
            <a:off x="3978000" y="8841960"/>
            <a:ext cx="3043080" cy="465120"/>
          </a:xfrm>
          <a:prstGeom prst="rect">
            <a:avLst/>
          </a:prstGeom>
          <a:noFill/>
          <a:ln w="9360">
            <a:noFill/>
          </a:ln>
        </p:spPr>
        <p:txBody>
          <a:bodyPr lIns="93240" tIns="46800" rIns="93240" bIns="46800" numCol="1" spcCol="0" anchor="b">
            <a:noAutofit/>
          </a:bodyPr>
          <a:lstStyle>
            <a:lvl1pPr indent="0" algn="r">
              <a:lnSpc>
                <a:spcPct val="100000"/>
              </a:lnSpc>
              <a:buNone/>
              <a:defRPr lang="en-CA" sz="1200" b="0" strike="noStrike" spc="-1">
                <a:solidFill>
                  <a:srgbClr val="000000"/>
                </a:solidFill>
                <a:latin typeface="Arial"/>
                <a:ea typeface="MS Pゴシック"/>
              </a:defRPr>
            </a:lvl1pPr>
          </a:lstStyle>
          <a:p>
            <a:pPr indent="0" algn="r">
              <a:lnSpc>
                <a:spcPct val="100000"/>
              </a:lnSpc>
              <a:buNone/>
            </a:pPr>
            <a:fld id="{AD9444B8-31BE-4652-9CD9-64CEA9279084}" type="slidenum">
              <a:rPr lang="en-CA" sz="1200" b="0" strike="noStrike" spc="-1">
                <a:solidFill>
                  <a:srgbClr val="000000"/>
                </a:solidFill>
                <a:latin typeface="Arial"/>
                <a:ea typeface="MS Pゴシック"/>
              </a:rPr>
              <a:t>33</a:t>
            </a:fld>
            <a:endParaRPr lang="en-US" sz="1200" b="0" strike="noStrike" spc="-1">
              <a:solidFill>
                <a:srgbClr val="000000"/>
              </a:solidFill>
              <a:latin typeface="Times New Roman"/>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8" name="PlaceHolder 1"/>
          <p:cNvSpPr>
            <a:spLocks noGrp="1" noRot="1" noChangeAspect="1"/>
          </p:cNvSpPr>
          <p:nvPr>
            <p:ph type="sldImg"/>
          </p:nvPr>
        </p:nvSpPr>
        <p:spPr>
          <a:xfrm>
            <a:off x="409575" y="698500"/>
            <a:ext cx="6203950" cy="3490913"/>
          </a:xfrm>
          <a:prstGeom prst="rect">
            <a:avLst/>
          </a:prstGeom>
          <a:ln w="0">
            <a:noFill/>
          </a:ln>
        </p:spPr>
      </p:sp>
      <p:sp>
        <p:nvSpPr>
          <p:cNvPr id="1159"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0" indent="0">
              <a:lnSpc>
                <a:spcPct val="100000"/>
              </a:lnSpc>
              <a:buNone/>
            </a:pPr>
            <a:r>
              <a:rPr lang="el-GR" sz="2000" dirty="0"/>
              <a:t>Θα μπορούσε η τροποποιημένη βαρύτητα να επανέλθει στο τραπέζι; </a:t>
            </a:r>
          </a:p>
          <a:p>
            <a:pPr marL="0" indent="0">
              <a:lnSpc>
                <a:spcPct val="100000"/>
              </a:lnSpc>
              <a:buNone/>
            </a:pPr>
            <a:endParaRPr lang="el-GR" sz="2000" dirty="0"/>
          </a:p>
          <a:p>
            <a:pPr marL="0" indent="0">
              <a:lnSpc>
                <a:spcPct val="100000"/>
              </a:lnSpc>
              <a:buNone/>
            </a:pPr>
            <a:r>
              <a:rPr lang="el-GR" sz="2000" dirty="0"/>
              <a:t>Συζητήστε την εργασία των Verlinde και Stacey McGaugh</a:t>
            </a:r>
            <a:endParaRPr lang="en-US" sz="2000" b="0" strike="noStrike" spc="-1" dirty="0">
              <a:solidFill>
                <a:srgbClr val="000000"/>
              </a:solidFill>
              <a:latin typeface="Arial"/>
            </a:endParaRPr>
          </a:p>
        </p:txBody>
      </p:sp>
      <p:sp>
        <p:nvSpPr>
          <p:cNvPr id="1160" name="PlaceHolder 3"/>
          <p:cNvSpPr>
            <a:spLocks noGrp="1"/>
          </p:cNvSpPr>
          <p:nvPr>
            <p:ph type="sldNum" idx="9"/>
          </p:nvPr>
        </p:nvSpPr>
        <p:spPr>
          <a:xfrm>
            <a:off x="3978000" y="8841960"/>
            <a:ext cx="3043080" cy="465120"/>
          </a:xfrm>
          <a:prstGeom prst="rect">
            <a:avLst/>
          </a:prstGeom>
          <a:noFill/>
          <a:ln w="9360">
            <a:noFill/>
          </a:ln>
        </p:spPr>
        <p:txBody>
          <a:bodyPr lIns="93240" tIns="46800" rIns="93240" bIns="46800" numCol="1" spcCol="0" anchor="b">
            <a:noAutofit/>
          </a:bodyPr>
          <a:lstStyle>
            <a:lvl1pPr indent="0" algn="r">
              <a:lnSpc>
                <a:spcPct val="100000"/>
              </a:lnSpc>
              <a:buNone/>
              <a:defRPr lang="en-CA" sz="1200" b="0" strike="noStrike" spc="-1">
                <a:solidFill>
                  <a:srgbClr val="000000"/>
                </a:solidFill>
                <a:latin typeface="Arial"/>
                <a:ea typeface="MS Pゴシック"/>
              </a:defRPr>
            </a:lvl1pPr>
          </a:lstStyle>
          <a:p>
            <a:pPr indent="0" algn="r">
              <a:lnSpc>
                <a:spcPct val="100000"/>
              </a:lnSpc>
              <a:buNone/>
            </a:pPr>
            <a:fld id="{4F6DA4AD-ACF6-46DD-A5BF-846B444E81F0}" type="slidenum">
              <a:rPr lang="en-CA" sz="1200" b="0" strike="noStrike" spc="-1">
                <a:solidFill>
                  <a:srgbClr val="000000"/>
                </a:solidFill>
                <a:latin typeface="Arial"/>
                <a:ea typeface="MS Pゴシック"/>
              </a:rPr>
              <a:t>36</a:t>
            </a:fld>
            <a:endParaRPr lang="en-US" sz="1200" b="0" strike="noStrike" spc="-1">
              <a:solidFill>
                <a:srgbClr val="000000"/>
              </a:solidFill>
              <a:latin typeface="Times New Roman"/>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1" name="PlaceHolder 1"/>
          <p:cNvSpPr>
            <a:spLocks noGrp="1" noRot="1" noChangeAspect="1"/>
          </p:cNvSpPr>
          <p:nvPr>
            <p:ph type="sldImg"/>
          </p:nvPr>
        </p:nvSpPr>
        <p:spPr>
          <a:xfrm>
            <a:off x="409575" y="698500"/>
            <a:ext cx="6203950" cy="3490913"/>
          </a:xfrm>
          <a:prstGeom prst="rect">
            <a:avLst/>
          </a:prstGeom>
          <a:ln w="0">
            <a:noFill/>
          </a:ln>
        </p:spPr>
      </p:sp>
      <p:sp>
        <p:nvSpPr>
          <p:cNvPr id="1162"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r>
              <a:rPr lang="el-GR" sz="2000" dirty="0"/>
              <a:t>Η σκοτεινή ύλη υπήρχε στο μοντέλο από την αρχή... τα νετρίνα!</a:t>
            </a:r>
            <a:endParaRPr lang="en-US" sz="2000" b="0" strike="noStrike" spc="-1" dirty="0">
              <a:solidFill>
                <a:srgbClr val="000000"/>
              </a:solidFill>
              <a:latin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9" name="PlaceHolder 1"/>
          <p:cNvSpPr>
            <a:spLocks noGrp="1" noRot="1" noChangeAspect="1"/>
          </p:cNvSpPr>
          <p:nvPr>
            <p:ph type="sldImg"/>
          </p:nvPr>
        </p:nvSpPr>
        <p:spPr>
          <a:xfrm>
            <a:off x="409575" y="698500"/>
            <a:ext cx="6203950" cy="3490913"/>
          </a:xfrm>
          <a:prstGeom prst="rect">
            <a:avLst/>
          </a:prstGeom>
          <a:ln w="0">
            <a:noFill/>
          </a:ln>
        </p:spPr>
      </p:sp>
      <p:sp>
        <p:nvSpPr>
          <p:cNvPr id="1170"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r>
              <a:rPr lang="en-CA" sz="2000" b="0" strike="noStrike" spc="-1">
                <a:solidFill>
                  <a:srgbClr val="000000"/>
                </a:solidFill>
                <a:latin typeface="Arial"/>
              </a:rPr>
              <a:t>Video</a:t>
            </a:r>
            <a:endParaRPr lang="en-US" sz="2000" b="0" strike="noStrike" spc="-1">
              <a:solidFill>
                <a:srgbClr val="000000"/>
              </a:solid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9" name="PlaceHolder 1"/>
          <p:cNvSpPr>
            <a:spLocks noGrp="1" noRot="1" noChangeAspect="1"/>
          </p:cNvSpPr>
          <p:nvPr>
            <p:ph type="sldImg"/>
          </p:nvPr>
        </p:nvSpPr>
        <p:spPr>
          <a:xfrm>
            <a:off x="409575" y="698500"/>
            <a:ext cx="6203950" cy="3490913"/>
          </a:xfrm>
          <a:prstGeom prst="rect">
            <a:avLst/>
          </a:prstGeom>
          <a:ln w="0">
            <a:noFill/>
          </a:ln>
        </p:spPr>
      </p:sp>
      <p:sp>
        <p:nvSpPr>
          <p:cNvPr id="1110"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endParaRPr lang="en-US" sz="2000" b="0" strike="noStrike" spc="-1" dirty="0">
              <a:solidFill>
                <a:srgbClr val="000000"/>
              </a:solidFill>
              <a:latin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EE238-C2DE-8E69-6466-4F19FDB308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7351C8-DB82-920D-38CB-1654C48122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A7D080-7AF4-75CD-7423-87AB722A6CD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A19106-43A7-67EF-6021-B01141AD847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0BF55D-7264-4912-B61B-8B554A300DD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69484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4" name="PlaceHolder 1"/>
          <p:cNvSpPr>
            <a:spLocks noGrp="1" noRot="1" noChangeAspect="1"/>
          </p:cNvSpPr>
          <p:nvPr>
            <p:ph type="sldImg"/>
          </p:nvPr>
        </p:nvSpPr>
        <p:spPr>
          <a:xfrm>
            <a:off x="409680" y="698400"/>
            <a:ext cx="6203520" cy="3490560"/>
          </a:xfrm>
          <a:prstGeom prst="rect">
            <a:avLst/>
          </a:prstGeom>
          <a:ln w="0">
            <a:noFill/>
          </a:ln>
        </p:spPr>
      </p:sp>
      <p:sp>
        <p:nvSpPr>
          <p:cNvPr id="1175"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buNone/>
            </a:pPr>
            <a:endParaRPr lang="en-US" sz="1800" b="0" strike="noStrike" spc="-1">
              <a:solidFill>
                <a:srgbClr val="000000"/>
              </a:solidFill>
              <a:latin typeface="Arial"/>
            </a:endParaRPr>
          </a:p>
        </p:txBody>
      </p:sp>
      <p:sp>
        <p:nvSpPr>
          <p:cNvPr id="1176" name="PlaceHolder 3"/>
          <p:cNvSpPr>
            <a:spLocks noGrp="1"/>
          </p:cNvSpPr>
          <p:nvPr>
            <p:ph type="sldNum" idx="11"/>
          </p:nvPr>
        </p:nvSpPr>
        <p:spPr>
          <a:xfrm>
            <a:off x="3978000" y="8841960"/>
            <a:ext cx="3043080" cy="465120"/>
          </a:xfrm>
          <a:prstGeom prst="rect">
            <a:avLst/>
          </a:prstGeom>
          <a:noFill/>
          <a:ln w="9360">
            <a:noFill/>
          </a:ln>
        </p:spPr>
        <p:txBody>
          <a:bodyPr lIns="93240" tIns="46800" rIns="93240" bIns="46800" numCol="1" spcCol="0" anchor="b">
            <a:noAutofit/>
          </a:bodyPr>
          <a:lstStyle>
            <a:lvl1pPr indent="0" algn="r">
              <a:lnSpc>
                <a:spcPct val="100000"/>
              </a:lnSpc>
              <a:buNone/>
              <a:tabLst>
                <a:tab pos="0" algn="l"/>
              </a:tabLst>
              <a:defRPr lang="en-US" sz="1800" b="0" strike="noStrike" spc="-1">
                <a:solidFill>
                  <a:srgbClr val="000000"/>
                </a:solidFill>
                <a:latin typeface="Arial"/>
                <a:ea typeface="MS Pゴシック"/>
              </a:defRPr>
            </a:lvl1pPr>
          </a:lstStyle>
          <a:p>
            <a:pPr indent="0" algn="r">
              <a:lnSpc>
                <a:spcPct val="100000"/>
              </a:lnSpc>
              <a:buNone/>
              <a:tabLst>
                <a:tab pos="0" algn="l"/>
              </a:tabLst>
            </a:pPr>
            <a:fld id="{C40FBF03-9FE3-456B-9B33-490CEE1EDF62}" type="slidenum">
              <a:rPr lang="en-US" sz="1800" b="0" strike="noStrike" spc="-1">
                <a:solidFill>
                  <a:srgbClr val="000000"/>
                </a:solidFill>
                <a:latin typeface="Arial"/>
                <a:ea typeface="MS Pゴシック"/>
              </a:rPr>
              <a:t>43</a:t>
            </a:fld>
            <a:endParaRPr lang="en-US" sz="1800" b="0" strike="noStrike" spc="-1">
              <a:solidFill>
                <a:srgbClr val="000000"/>
              </a:solidFill>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1" name="PlaceHolder 1"/>
          <p:cNvSpPr>
            <a:spLocks noGrp="1" noRot="1" noChangeAspect="1"/>
          </p:cNvSpPr>
          <p:nvPr>
            <p:ph type="sldImg"/>
          </p:nvPr>
        </p:nvSpPr>
        <p:spPr>
          <a:xfrm>
            <a:off x="409575" y="698500"/>
            <a:ext cx="6203950" cy="3490913"/>
          </a:xfrm>
          <a:prstGeom prst="rect">
            <a:avLst/>
          </a:prstGeom>
          <a:ln w="0">
            <a:noFill/>
          </a:ln>
        </p:spPr>
      </p:sp>
      <p:sp>
        <p:nvSpPr>
          <p:cNvPr id="1112"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indent="0">
              <a:lnSpc>
                <a:spcPct val="100000"/>
              </a:lnSpc>
              <a:buNone/>
              <a:tabLst>
                <a:tab pos="0" algn="l"/>
              </a:tabLst>
            </a:pPr>
            <a:r>
              <a:rPr lang="el-GR" sz="2000" b="0" strike="noStrike" spc="-1" dirty="0">
                <a:solidFill>
                  <a:srgbClr val="000000"/>
                </a:solidFill>
                <a:latin typeface="Arial"/>
              </a:rPr>
              <a:t>Ας υποθέσουμε ότι σας έκρυψα τη μάζα, ουσιαστικά κάνοντάς την αόρατη. Μπορείτε να καταλάβετε ποια είναι η μάζα απλώς κοιτάζοντας το κινούμενο πώμα;</a:t>
            </a:r>
            <a:endParaRPr lang="en-US" sz="2000" b="0" strike="noStrike" spc="-1" dirty="0">
              <a:solidFill>
                <a:srgbClr val="000000"/>
              </a:solidFill>
              <a:latin typeface="Arial"/>
            </a:endParaRPr>
          </a:p>
          <a:p>
            <a:pPr indent="0">
              <a:lnSpc>
                <a:spcPct val="100000"/>
              </a:lnSpc>
              <a:buNone/>
              <a:tabLst>
                <a:tab pos="0" algn="l"/>
              </a:tabLst>
            </a:pPr>
            <a:endParaRPr lang="en-US" sz="2000" b="0" strike="noStrike" spc="-1" dirty="0">
              <a:solidFill>
                <a:srgbClr val="000000"/>
              </a:solidFill>
              <a:latin typeface="Arial"/>
            </a:endParaRPr>
          </a:p>
          <a:p>
            <a:pPr indent="0">
              <a:lnSpc>
                <a:spcPct val="100000"/>
              </a:lnSpc>
              <a:buNone/>
              <a:tabLst>
                <a:tab pos="0" algn="l"/>
              </a:tabLst>
            </a:pPr>
            <a:r>
              <a:rPr lang="el-GR" sz="2000" b="0" strike="noStrike" spc="-1" dirty="0">
                <a:solidFill>
                  <a:srgbClr val="000000"/>
                </a:solidFill>
                <a:latin typeface="Arial"/>
              </a:rPr>
              <a:t>Ας μελετήσουμε το παράδειγμα.</a:t>
            </a:r>
            <a:endParaRPr lang="en-US" sz="2000" b="0" strike="noStrike" spc="-1" dirty="0">
              <a:solidFill>
                <a:srgbClr val="000000"/>
              </a:solidFill>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3" name="PlaceHolder 1"/>
          <p:cNvSpPr>
            <a:spLocks noGrp="1" noRot="1" noChangeAspect="1"/>
          </p:cNvSpPr>
          <p:nvPr>
            <p:ph type="sldImg"/>
          </p:nvPr>
        </p:nvSpPr>
        <p:spPr>
          <a:xfrm>
            <a:off x="409575" y="698500"/>
            <a:ext cx="6203950" cy="3490913"/>
          </a:xfrm>
          <a:prstGeom prst="rect">
            <a:avLst/>
          </a:prstGeom>
          <a:ln w="0">
            <a:noFill/>
          </a:ln>
        </p:spPr>
      </p:sp>
      <p:sp>
        <p:nvSpPr>
          <p:cNvPr id="1114"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endParaRPr lang="en-US" sz="2000" b="0" strike="noStrike" spc="-1" dirty="0">
              <a:solidFill>
                <a:srgbClr val="000000"/>
              </a:solidFill>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5"/>
          </p:nvPr>
        </p:nvSpPr>
        <p:spPr/>
        <p:txBody>
          <a:bodyPr/>
          <a:lstStyle/>
          <a:p>
            <a:pPr indent="0" algn="r">
              <a:buNone/>
            </a:pPr>
            <a:fld id="{00E14B50-4B97-4C5A-ADCA-483397BB19B0}" type="slidenum">
              <a:rPr lang="en-US" sz="1400" b="0" strike="noStrike" spc="-1" smtClean="0">
                <a:solidFill>
                  <a:srgbClr val="000000"/>
                </a:solidFill>
                <a:latin typeface="Times New Roman"/>
              </a:rPr>
              <a:t>9</a:t>
            </a:fld>
            <a:endParaRPr lang="en-US" sz="1400" b="0" strike="noStrike" spc="-1">
              <a:solidFill>
                <a:srgbClr val="000000"/>
              </a:solidFill>
              <a:latin typeface="Times New Roman"/>
            </a:endParaRPr>
          </a:p>
        </p:txBody>
      </p:sp>
    </p:spTree>
    <p:extLst>
      <p:ext uri="{BB962C8B-B14F-4D97-AF65-F5344CB8AC3E}">
        <p14:creationId xmlns:p14="http://schemas.microsoft.com/office/powerpoint/2010/main" val="310848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5" name="PlaceHolder 1"/>
          <p:cNvSpPr>
            <a:spLocks noGrp="1" noRot="1" noChangeAspect="1"/>
          </p:cNvSpPr>
          <p:nvPr>
            <p:ph type="sldImg"/>
          </p:nvPr>
        </p:nvSpPr>
        <p:spPr>
          <a:xfrm>
            <a:off x="409575" y="698500"/>
            <a:ext cx="6203950" cy="3490913"/>
          </a:xfrm>
          <a:prstGeom prst="rect">
            <a:avLst/>
          </a:prstGeom>
          <a:ln w="0">
            <a:noFill/>
          </a:ln>
        </p:spPr>
      </p:sp>
      <p:sp>
        <p:nvSpPr>
          <p:cNvPr id="1116"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marL="216000" indent="0">
              <a:lnSpc>
                <a:spcPct val="100000"/>
              </a:lnSpc>
              <a:buNone/>
            </a:pPr>
            <a:endParaRPr lang="en-US" sz="2000" b="0" strike="noStrike" spc="-1" dirty="0">
              <a:solidFill>
                <a:srgbClr val="000000"/>
              </a:solidFill>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 name="PlaceHolder 1"/>
          <p:cNvSpPr>
            <a:spLocks noGrp="1" noRot="1" noChangeAspect="1"/>
          </p:cNvSpPr>
          <p:nvPr>
            <p:ph type="sldImg"/>
          </p:nvPr>
        </p:nvSpPr>
        <p:spPr>
          <a:xfrm>
            <a:off x="409575" y="698500"/>
            <a:ext cx="6203950" cy="3490913"/>
          </a:xfrm>
          <a:prstGeom prst="rect">
            <a:avLst/>
          </a:prstGeom>
          <a:ln w="0">
            <a:noFill/>
          </a:ln>
        </p:spPr>
      </p:sp>
      <p:sp>
        <p:nvSpPr>
          <p:cNvPr id="1106" name="PlaceHolder 2"/>
          <p:cNvSpPr>
            <a:spLocks noGrp="1"/>
          </p:cNvSpPr>
          <p:nvPr>
            <p:ph type="body"/>
          </p:nvPr>
        </p:nvSpPr>
        <p:spPr>
          <a:xfrm>
            <a:off x="702360" y="4421880"/>
            <a:ext cx="5618160" cy="4188600"/>
          </a:xfrm>
          <a:prstGeom prst="rect">
            <a:avLst/>
          </a:prstGeom>
          <a:noFill/>
          <a:ln w="9360">
            <a:noFill/>
          </a:ln>
        </p:spPr>
        <p:txBody>
          <a:bodyPr lIns="93240" tIns="46800" rIns="93240" bIns="46800" numCol="1" spcCol="0" anchor="t">
            <a:noAutofit/>
          </a:bodyPr>
          <a:lstStyle/>
          <a:p>
            <a:pPr indent="0">
              <a:lnSpc>
                <a:spcPct val="100000"/>
              </a:lnSpc>
              <a:spcBef>
                <a:spcPts val="360"/>
              </a:spcBef>
              <a:buNone/>
              <a:tabLst>
                <a:tab pos="0" algn="l"/>
              </a:tabLst>
            </a:pPr>
            <a:endParaRPr lang="en-US" sz="2000" b="0" strike="noStrike" spc="-1" dirty="0">
              <a:solidFill>
                <a:srgbClr val="000000"/>
              </a:solidFill>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3400" y="763588"/>
            <a:ext cx="6704013" cy="37719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5"/>
          </p:nvPr>
        </p:nvSpPr>
        <p:spPr/>
        <p:txBody>
          <a:bodyPr/>
          <a:lstStyle/>
          <a:p>
            <a:pPr indent="0" algn="r">
              <a:buNone/>
            </a:pPr>
            <a:fld id="{00E14B50-4B97-4C5A-ADCA-483397BB19B0}" type="slidenum">
              <a:rPr lang="en-US" sz="1400" b="0" strike="noStrike" spc="-1" smtClean="0">
                <a:solidFill>
                  <a:srgbClr val="000000"/>
                </a:solidFill>
                <a:latin typeface="Times New Roman"/>
              </a:rPr>
              <a:t>13</a:t>
            </a:fld>
            <a:endParaRPr lang="en-US" sz="1400" b="0" strike="noStrike" spc="-1">
              <a:solidFill>
                <a:srgbClr val="000000"/>
              </a:solidFill>
              <a:latin typeface="Times New Roman"/>
            </a:endParaRPr>
          </a:p>
        </p:txBody>
      </p:sp>
    </p:spTree>
    <p:extLst>
      <p:ext uri="{BB962C8B-B14F-4D97-AF65-F5344CB8AC3E}">
        <p14:creationId xmlns:p14="http://schemas.microsoft.com/office/powerpoint/2010/main" val="1537876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6"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7"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7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77"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7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0"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8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8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8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8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8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8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8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88"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8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9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9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92"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9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94"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95"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9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9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9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9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00"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0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02"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03"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04"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05"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06"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07"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1"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2"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1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1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1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1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1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8"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2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2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2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2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2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2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2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2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2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2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3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3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3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3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3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3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3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3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3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4"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5"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6"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7"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8"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9"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3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4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4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4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4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4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4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4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49"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5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51"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5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53"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54"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6"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5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59"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60"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6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62"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6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64"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6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6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6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68"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6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70"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71"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7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73"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74"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75"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76"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7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78"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79"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80"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81"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82"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83"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8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87"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8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89"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9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91"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9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94"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9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9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9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9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82"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00"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0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02"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0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0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06"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0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08"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09"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1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1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1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14"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1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16"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17"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18"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19"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20"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21"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2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25"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2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27"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2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29"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30"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3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84"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32"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3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3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35"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36"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3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38"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3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40"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4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4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4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44"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4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46"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47"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4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1"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2"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54"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5"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6"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7"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8"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59"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6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63"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6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65"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8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6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67"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6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6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70"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7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7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7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7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7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7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7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78"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7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8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8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82"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8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84"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85"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8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8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8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90"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692"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93"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94"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95"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96"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97"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0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0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0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0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0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0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08"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0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1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1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1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1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1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1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1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1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1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1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2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2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2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2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2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2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2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2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9"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2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3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3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3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3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3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3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8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8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8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8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8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8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8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8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788"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8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9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9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9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9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9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9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9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9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9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9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0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9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9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9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0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80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0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0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80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0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0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0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0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81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1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1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1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1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81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2F9362E-9D1C-554D-921A-947B7147FB0B}" type="datetimeFigureOut">
              <a:rPr lang="en-US" smtClean="0"/>
              <a:t>8/30/2025</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CAD281A-E2A5-9447-A8A9-FADF015B4582}" type="slidenum">
              <a:rPr lang="en-US" smtClean="0"/>
              <a:t>‹#›</a:t>
            </a:fld>
            <a:endParaRPr lang="en-US"/>
          </a:p>
        </p:txBody>
      </p:sp>
    </p:spTree>
    <p:extLst>
      <p:ext uri="{BB962C8B-B14F-4D97-AF65-F5344CB8AC3E}">
        <p14:creationId xmlns:p14="http://schemas.microsoft.com/office/powerpoint/2010/main" val="3595512412"/>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774795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092579490"/>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5156989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userDrawn="1">
  <p:cSld name="8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84336214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userDrawn="1">
  <p:cSld name="84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61177621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userDrawn="1">
  <p:cSld name="86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732528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5"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9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9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97"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userDrawn="1">
  <p:cSld name="88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75737379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userDrawn="1">
  <p:cSld name="89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12985058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9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90990834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
        <p:nvSpPr>
          <p:cNvPr id="6" name="Rectangle 6"/>
          <p:cNvSpPr>
            <a:spLocks noGrp="1" noChangeArrowheads="1"/>
          </p:cNvSpPr>
          <p:nvPr>
            <p:ph type="sldNum" sz="quarter" idx="12"/>
          </p:nvPr>
        </p:nvSpPr>
        <p:spPr>
          <a:xfrm>
            <a:off x="9347200" y="6248400"/>
            <a:ext cx="2540000" cy="457200"/>
          </a:xfrm>
          <a:prstGeom prst="rect">
            <a:avLst/>
          </a:prstGeom>
        </p:spPr>
        <p:txBody>
          <a:bodyPr/>
          <a:lstStyle>
            <a:lvl1pPr>
              <a:defRPr/>
            </a:lvl1pPr>
          </a:lstStyle>
          <a:p>
            <a:fld id="{415B4B91-B4FC-E245-AB10-20538F3A2058}" type="slidenum">
              <a:rPr lang="en-US"/>
              <a:pPr/>
              <a:t>‹#›</a:t>
            </a:fld>
            <a:endParaRPr lang="en-US" dirty="0"/>
          </a:p>
        </p:txBody>
      </p:sp>
    </p:spTree>
    <p:extLst>
      <p:ext uri="{BB962C8B-B14F-4D97-AF65-F5344CB8AC3E}">
        <p14:creationId xmlns:p14="http://schemas.microsoft.com/office/powerpoint/2010/main" val="2870812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2" y="6172202"/>
            <a:ext cx="1251492" cy="414867"/>
          </a:xfrm>
          <a:prstGeom prst="rect">
            <a:avLst/>
          </a:prstGeom>
        </p:spPr>
      </p:pic>
    </p:spTree>
    <p:extLst>
      <p:ext uri="{BB962C8B-B14F-4D97-AF65-F5344CB8AC3E}">
        <p14:creationId xmlns:p14="http://schemas.microsoft.com/office/powerpoint/2010/main" val="777569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userDrawn="1">
  <p:cSld name="18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2"/>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7006990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userDrawn="1">
  <p:cSld name="15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2"/>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46983495"/>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matchingName="Title, Content" type="obj">
  <p:cSld name="Title, Conten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609600" y="1604640"/>
            <a:ext cx="10972320" cy="397728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Tree>
    <p:extLst>
      <p:ext uri="{BB962C8B-B14F-4D97-AF65-F5344CB8AC3E}">
        <p14:creationId xmlns:p14="http://schemas.microsoft.com/office/powerpoint/2010/main" val="3962083259"/>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61"/>
        <p:cNvGrpSpPr/>
        <p:nvPr/>
      </p:nvGrpSpPr>
      <p:grpSpPr>
        <a:xfrm>
          <a:off x="0" y="0"/>
          <a:ext cx="0" cy="0"/>
          <a:chOff x="0" y="0"/>
          <a:chExt cx="0" cy="0"/>
        </a:xfrm>
      </p:grpSpPr>
    </p:spTree>
    <p:extLst>
      <p:ext uri="{BB962C8B-B14F-4D97-AF65-F5344CB8AC3E}">
        <p14:creationId xmlns:p14="http://schemas.microsoft.com/office/powerpoint/2010/main" val="11177283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matchingName="Title Slide" type="tx">
  <p:cSld name="Title Slide">
    <p:spTree>
      <p:nvGrpSpPr>
        <p:cNvPr id="1" name="Shape 62"/>
        <p:cNvGrpSpPr/>
        <p:nvPr/>
      </p:nvGrpSpPr>
      <p:grpSpPr>
        <a:xfrm>
          <a:off x="0" y="0"/>
          <a:ext cx="0" cy="0"/>
          <a:chOff x="0" y="0"/>
          <a:chExt cx="0" cy="0"/>
        </a:xfrm>
      </p:grpSpPr>
      <p:sp>
        <p:nvSpPr>
          <p:cNvPr id="63" name="Google Shape;63;p20"/>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20"/>
          <p:cNvSpPr txBox="1">
            <a:spLocks noGrp="1"/>
          </p:cNvSpPr>
          <p:nvPr>
            <p:ph type="subTitle" idx="1"/>
          </p:nvPr>
        </p:nvSpPr>
        <p:spPr>
          <a:xfrm>
            <a:off x="609600" y="1604640"/>
            <a:ext cx="10972320" cy="397728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2463224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9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0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01"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matchingName="Title, 2 Content" type="twoObj">
  <p:cSld name="Title, 2 Content">
    <p:spTree>
      <p:nvGrpSpPr>
        <p:cNvPr id="1" name="Shape 65"/>
        <p:cNvGrpSpPr/>
        <p:nvPr/>
      </p:nvGrpSpPr>
      <p:grpSpPr>
        <a:xfrm>
          <a:off x="0" y="0"/>
          <a:ext cx="0" cy="0"/>
          <a:chOff x="0" y="0"/>
          <a:chExt cx="0" cy="0"/>
        </a:xfrm>
      </p:grpSpPr>
      <p:sp>
        <p:nvSpPr>
          <p:cNvPr id="66" name="Google Shape;66;p31"/>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1"/>
          <p:cNvSpPr txBox="1">
            <a:spLocks noGrp="1"/>
          </p:cNvSpPr>
          <p:nvPr>
            <p:ph type="body" idx="1"/>
          </p:nvPr>
        </p:nvSpPr>
        <p:spPr>
          <a:xfrm>
            <a:off x="609600" y="1604640"/>
            <a:ext cx="5354400" cy="397728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68" name="Google Shape;68;p31"/>
          <p:cNvSpPr txBox="1">
            <a:spLocks noGrp="1"/>
          </p:cNvSpPr>
          <p:nvPr>
            <p:ph type="body" idx="2"/>
          </p:nvPr>
        </p:nvSpPr>
        <p:spPr>
          <a:xfrm>
            <a:off x="6232320" y="1604640"/>
            <a:ext cx="5354400" cy="397728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Tree>
    <p:extLst>
      <p:ext uri="{BB962C8B-B14F-4D97-AF65-F5344CB8AC3E}">
        <p14:creationId xmlns:p14="http://schemas.microsoft.com/office/powerpoint/2010/main" val="2167366135"/>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9"/>
        <p:cNvGrpSpPr/>
        <p:nvPr/>
      </p:nvGrpSpPr>
      <p:grpSpPr>
        <a:xfrm>
          <a:off x="0" y="0"/>
          <a:ext cx="0" cy="0"/>
          <a:chOff x="0" y="0"/>
          <a:chExt cx="0" cy="0"/>
        </a:xfrm>
      </p:grpSpPr>
      <p:sp>
        <p:nvSpPr>
          <p:cNvPr id="70" name="Google Shape;70;p32"/>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551841865"/>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matchingName="Centered Text" type="objOnly">
  <p:cSld name="Centered Text">
    <p:spTree>
      <p:nvGrpSpPr>
        <p:cNvPr id="1" name="Shape 71"/>
        <p:cNvGrpSpPr/>
        <p:nvPr/>
      </p:nvGrpSpPr>
      <p:grpSpPr>
        <a:xfrm>
          <a:off x="0" y="0"/>
          <a:ext cx="0" cy="0"/>
          <a:chOff x="0" y="0"/>
          <a:chExt cx="0" cy="0"/>
        </a:xfrm>
      </p:grpSpPr>
      <p:sp>
        <p:nvSpPr>
          <p:cNvPr id="72" name="Google Shape;72;p33"/>
          <p:cNvSpPr txBox="1">
            <a:spLocks noGrp="1"/>
          </p:cNvSpPr>
          <p:nvPr>
            <p:ph type="subTitle" idx="1"/>
          </p:nvPr>
        </p:nvSpPr>
        <p:spPr>
          <a:xfrm>
            <a:off x="609600" y="273600"/>
            <a:ext cx="10972320" cy="530832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862132851"/>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itle, 2 Content and Content">
    <p:spTree>
      <p:nvGrpSpPr>
        <p:cNvPr id="1" name="Shape 73"/>
        <p:cNvGrpSpPr/>
        <p:nvPr/>
      </p:nvGrpSpPr>
      <p:grpSpPr>
        <a:xfrm>
          <a:off x="0" y="0"/>
          <a:ext cx="0" cy="0"/>
          <a:chOff x="0" y="0"/>
          <a:chExt cx="0" cy="0"/>
        </a:xfrm>
      </p:grpSpPr>
      <p:sp>
        <p:nvSpPr>
          <p:cNvPr id="74" name="Google Shape;74;p34"/>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4"/>
          <p:cNvSpPr txBox="1">
            <a:spLocks noGrp="1"/>
          </p:cNvSpPr>
          <p:nvPr>
            <p:ph type="body" idx="1"/>
          </p:nvPr>
        </p:nvSpPr>
        <p:spPr>
          <a:xfrm>
            <a:off x="609600" y="160464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76" name="Google Shape;76;p34"/>
          <p:cNvSpPr txBox="1">
            <a:spLocks noGrp="1"/>
          </p:cNvSpPr>
          <p:nvPr>
            <p:ph type="body" idx="2"/>
          </p:nvPr>
        </p:nvSpPr>
        <p:spPr>
          <a:xfrm>
            <a:off x="609600" y="368256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77" name="Google Shape;77;p34"/>
          <p:cNvSpPr txBox="1">
            <a:spLocks noGrp="1"/>
          </p:cNvSpPr>
          <p:nvPr>
            <p:ph type="body" idx="3"/>
          </p:nvPr>
        </p:nvSpPr>
        <p:spPr>
          <a:xfrm>
            <a:off x="6232320" y="1604640"/>
            <a:ext cx="5354400" cy="397728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Tree>
    <p:extLst>
      <p:ext uri="{BB962C8B-B14F-4D97-AF65-F5344CB8AC3E}">
        <p14:creationId xmlns:p14="http://schemas.microsoft.com/office/powerpoint/2010/main" val="276139329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Title Content and 2 Content">
    <p:spTree>
      <p:nvGrpSpPr>
        <p:cNvPr id="1" name="Shape 78"/>
        <p:cNvGrpSpPr/>
        <p:nvPr/>
      </p:nvGrpSpPr>
      <p:grpSpPr>
        <a:xfrm>
          <a:off x="0" y="0"/>
          <a:ext cx="0" cy="0"/>
          <a:chOff x="0" y="0"/>
          <a:chExt cx="0" cy="0"/>
        </a:xfrm>
      </p:grpSpPr>
      <p:sp>
        <p:nvSpPr>
          <p:cNvPr id="79" name="Google Shape;79;p35"/>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5"/>
          <p:cNvSpPr txBox="1">
            <a:spLocks noGrp="1"/>
          </p:cNvSpPr>
          <p:nvPr>
            <p:ph type="body" idx="1"/>
          </p:nvPr>
        </p:nvSpPr>
        <p:spPr>
          <a:xfrm>
            <a:off x="609600" y="1604640"/>
            <a:ext cx="5354400" cy="397728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81" name="Google Shape;81;p35"/>
          <p:cNvSpPr txBox="1">
            <a:spLocks noGrp="1"/>
          </p:cNvSpPr>
          <p:nvPr>
            <p:ph type="body" idx="2"/>
          </p:nvPr>
        </p:nvSpPr>
        <p:spPr>
          <a:xfrm>
            <a:off x="6232320" y="160464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82" name="Google Shape;82;p35"/>
          <p:cNvSpPr txBox="1">
            <a:spLocks noGrp="1"/>
          </p:cNvSpPr>
          <p:nvPr>
            <p:ph type="body" idx="3"/>
          </p:nvPr>
        </p:nvSpPr>
        <p:spPr>
          <a:xfrm>
            <a:off x="6232320" y="368256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Tree>
    <p:extLst>
      <p:ext uri="{BB962C8B-B14F-4D97-AF65-F5344CB8AC3E}">
        <p14:creationId xmlns:p14="http://schemas.microsoft.com/office/powerpoint/2010/main" val="741504624"/>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itle, 2 Content over Content">
    <p:spTree>
      <p:nvGrpSpPr>
        <p:cNvPr id="1" name="Shape 83"/>
        <p:cNvGrpSpPr/>
        <p:nvPr/>
      </p:nvGrpSpPr>
      <p:grpSpPr>
        <a:xfrm>
          <a:off x="0" y="0"/>
          <a:ext cx="0" cy="0"/>
          <a:chOff x="0" y="0"/>
          <a:chExt cx="0" cy="0"/>
        </a:xfrm>
      </p:grpSpPr>
      <p:sp>
        <p:nvSpPr>
          <p:cNvPr id="84" name="Google Shape;84;p36"/>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36"/>
          <p:cNvSpPr txBox="1">
            <a:spLocks noGrp="1"/>
          </p:cNvSpPr>
          <p:nvPr>
            <p:ph type="body" idx="1"/>
          </p:nvPr>
        </p:nvSpPr>
        <p:spPr>
          <a:xfrm>
            <a:off x="609600" y="160464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86" name="Google Shape;86;p36"/>
          <p:cNvSpPr txBox="1">
            <a:spLocks noGrp="1"/>
          </p:cNvSpPr>
          <p:nvPr>
            <p:ph type="body" idx="2"/>
          </p:nvPr>
        </p:nvSpPr>
        <p:spPr>
          <a:xfrm>
            <a:off x="6232320" y="160464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87" name="Google Shape;87;p36"/>
          <p:cNvSpPr txBox="1">
            <a:spLocks noGrp="1"/>
          </p:cNvSpPr>
          <p:nvPr>
            <p:ph type="body" idx="3"/>
          </p:nvPr>
        </p:nvSpPr>
        <p:spPr>
          <a:xfrm>
            <a:off x="609600" y="3682560"/>
            <a:ext cx="1097232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Tree>
    <p:extLst>
      <p:ext uri="{BB962C8B-B14F-4D97-AF65-F5344CB8AC3E}">
        <p14:creationId xmlns:p14="http://schemas.microsoft.com/office/powerpoint/2010/main" val="320881892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matchingName="Title, Content over Content" type="objOverTx">
  <p:cSld name="Title, Content over Content">
    <p:spTree>
      <p:nvGrpSpPr>
        <p:cNvPr id="1" name="Shape 88"/>
        <p:cNvGrpSpPr/>
        <p:nvPr/>
      </p:nvGrpSpPr>
      <p:grpSpPr>
        <a:xfrm>
          <a:off x="0" y="0"/>
          <a:ext cx="0" cy="0"/>
          <a:chOff x="0" y="0"/>
          <a:chExt cx="0" cy="0"/>
        </a:xfrm>
      </p:grpSpPr>
      <p:sp>
        <p:nvSpPr>
          <p:cNvPr id="89" name="Google Shape;89;p37"/>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37"/>
          <p:cNvSpPr txBox="1">
            <a:spLocks noGrp="1"/>
          </p:cNvSpPr>
          <p:nvPr>
            <p:ph type="body" idx="1"/>
          </p:nvPr>
        </p:nvSpPr>
        <p:spPr>
          <a:xfrm>
            <a:off x="609600" y="1604640"/>
            <a:ext cx="1097232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91" name="Google Shape;91;p37"/>
          <p:cNvSpPr txBox="1">
            <a:spLocks noGrp="1"/>
          </p:cNvSpPr>
          <p:nvPr>
            <p:ph type="body" idx="2"/>
          </p:nvPr>
        </p:nvSpPr>
        <p:spPr>
          <a:xfrm>
            <a:off x="609600" y="3682560"/>
            <a:ext cx="1097232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Tree>
    <p:extLst>
      <p:ext uri="{BB962C8B-B14F-4D97-AF65-F5344CB8AC3E}">
        <p14:creationId xmlns:p14="http://schemas.microsoft.com/office/powerpoint/2010/main" val="396781123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matchingName="Title, 4 Content" type="fourObj">
  <p:cSld name="Title, 4 Content">
    <p:spTree>
      <p:nvGrpSpPr>
        <p:cNvPr id="1" name="Shape 92"/>
        <p:cNvGrpSpPr/>
        <p:nvPr/>
      </p:nvGrpSpPr>
      <p:grpSpPr>
        <a:xfrm>
          <a:off x="0" y="0"/>
          <a:ext cx="0" cy="0"/>
          <a:chOff x="0" y="0"/>
          <a:chExt cx="0" cy="0"/>
        </a:xfrm>
      </p:grpSpPr>
      <p:sp>
        <p:nvSpPr>
          <p:cNvPr id="93" name="Google Shape;93;p38"/>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38"/>
          <p:cNvSpPr txBox="1">
            <a:spLocks noGrp="1"/>
          </p:cNvSpPr>
          <p:nvPr>
            <p:ph type="body" idx="1"/>
          </p:nvPr>
        </p:nvSpPr>
        <p:spPr>
          <a:xfrm>
            <a:off x="609600" y="160464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95" name="Google Shape;95;p38"/>
          <p:cNvSpPr txBox="1">
            <a:spLocks noGrp="1"/>
          </p:cNvSpPr>
          <p:nvPr>
            <p:ph type="body" idx="2"/>
          </p:nvPr>
        </p:nvSpPr>
        <p:spPr>
          <a:xfrm>
            <a:off x="6232320" y="160464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96" name="Google Shape;96;p38"/>
          <p:cNvSpPr txBox="1">
            <a:spLocks noGrp="1"/>
          </p:cNvSpPr>
          <p:nvPr>
            <p:ph type="body" idx="3"/>
          </p:nvPr>
        </p:nvSpPr>
        <p:spPr>
          <a:xfrm>
            <a:off x="6232320" y="368256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97" name="Google Shape;97;p38"/>
          <p:cNvSpPr txBox="1">
            <a:spLocks noGrp="1"/>
          </p:cNvSpPr>
          <p:nvPr>
            <p:ph type="body" idx="4"/>
          </p:nvPr>
        </p:nvSpPr>
        <p:spPr>
          <a:xfrm>
            <a:off x="609600" y="3682560"/>
            <a:ext cx="5354400" cy="189696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Tree>
    <p:extLst>
      <p:ext uri="{BB962C8B-B14F-4D97-AF65-F5344CB8AC3E}">
        <p14:creationId xmlns:p14="http://schemas.microsoft.com/office/powerpoint/2010/main" val="70155830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98"/>
        <p:cNvGrpSpPr/>
        <p:nvPr/>
      </p:nvGrpSpPr>
      <p:grpSpPr>
        <a:xfrm>
          <a:off x="0" y="0"/>
          <a:ext cx="0" cy="0"/>
          <a:chOff x="0" y="0"/>
          <a:chExt cx="0" cy="0"/>
        </a:xfrm>
      </p:grpSpPr>
      <p:sp>
        <p:nvSpPr>
          <p:cNvPr id="99" name="Google Shape;99;p39"/>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39"/>
          <p:cNvSpPr txBox="1">
            <a:spLocks noGrp="1"/>
          </p:cNvSpPr>
          <p:nvPr>
            <p:ph type="body" idx="1"/>
          </p:nvPr>
        </p:nvSpPr>
        <p:spPr>
          <a:xfrm>
            <a:off x="609600" y="1604640"/>
            <a:ext cx="10972320" cy="397728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sp>
        <p:nvSpPr>
          <p:cNvPr id="101" name="Google Shape;101;p39"/>
          <p:cNvSpPr txBox="1">
            <a:spLocks noGrp="1"/>
          </p:cNvSpPr>
          <p:nvPr>
            <p:ph type="body" idx="2"/>
          </p:nvPr>
        </p:nvSpPr>
        <p:spPr>
          <a:xfrm>
            <a:off x="609600" y="1604640"/>
            <a:ext cx="10972320" cy="3977280"/>
          </a:xfrm>
          <a:prstGeom prst="rect">
            <a:avLst/>
          </a:prstGeom>
          <a:noFill/>
          <a:ln>
            <a:noFill/>
          </a:ln>
        </p:spPr>
        <p:txBody>
          <a:bodyPr spcFirstLastPara="1" wrap="square" lIns="0" tIns="0" rIns="0" bIns="0" anchor="t" anchorCtr="0">
            <a:noAutofit/>
          </a:bodyPr>
          <a:lstStyle>
            <a:lvl1pPr marL="609585" lvl="0" indent="-304792">
              <a:spcBef>
                <a:spcPts val="0"/>
              </a:spcBef>
              <a:spcAft>
                <a:spcPts val="0"/>
              </a:spcAft>
              <a:buSzPts val="1400"/>
              <a:buNone/>
              <a:defRPr/>
            </a:lvl1pPr>
            <a:lvl2pPr marL="1219170" lvl="1" indent="-304792">
              <a:spcBef>
                <a:spcPts val="0"/>
              </a:spcBef>
              <a:spcAft>
                <a:spcPts val="0"/>
              </a:spcAft>
              <a:buSzPts val="1400"/>
              <a:buNone/>
              <a:defRPr/>
            </a:lvl2pPr>
            <a:lvl3pPr marL="1828754" lvl="2" indent="-304792">
              <a:spcBef>
                <a:spcPts val="0"/>
              </a:spcBef>
              <a:spcAft>
                <a:spcPts val="0"/>
              </a:spcAft>
              <a:buSzPts val="1400"/>
              <a:buNone/>
              <a:defRPr/>
            </a:lvl3pPr>
            <a:lvl4pPr marL="2438339" lvl="3" indent="-304792">
              <a:spcBef>
                <a:spcPts val="0"/>
              </a:spcBef>
              <a:spcAft>
                <a:spcPts val="0"/>
              </a:spcAft>
              <a:buSzPts val="1400"/>
              <a:buNone/>
              <a:defRPr/>
            </a:lvl4pPr>
            <a:lvl5pPr marL="3047924" lvl="4" indent="-304792">
              <a:spcBef>
                <a:spcPts val="0"/>
              </a:spcBef>
              <a:spcAft>
                <a:spcPts val="0"/>
              </a:spcAft>
              <a:buSzPts val="1400"/>
              <a:buNone/>
              <a:defRPr/>
            </a:lvl5pPr>
            <a:lvl6pPr marL="3657509" lvl="5" indent="-304792">
              <a:spcBef>
                <a:spcPts val="0"/>
              </a:spcBef>
              <a:spcAft>
                <a:spcPts val="0"/>
              </a:spcAft>
              <a:buSzPts val="1400"/>
              <a:buNone/>
              <a:defRPr/>
            </a:lvl6pPr>
            <a:lvl7pPr marL="4267093" lvl="6" indent="-304792">
              <a:spcBef>
                <a:spcPts val="0"/>
              </a:spcBef>
              <a:spcAft>
                <a:spcPts val="0"/>
              </a:spcAft>
              <a:buSzPts val="1400"/>
              <a:buNone/>
              <a:defRPr/>
            </a:lvl7pPr>
            <a:lvl8pPr marL="4876678" lvl="7" indent="-304792">
              <a:spcBef>
                <a:spcPts val="0"/>
              </a:spcBef>
              <a:spcAft>
                <a:spcPts val="0"/>
              </a:spcAft>
              <a:buSzPts val="1400"/>
              <a:buNone/>
              <a:defRPr/>
            </a:lvl8pPr>
            <a:lvl9pPr marL="5486263" lvl="8" indent="-304792">
              <a:spcBef>
                <a:spcPts val="0"/>
              </a:spcBef>
              <a:spcAft>
                <a:spcPts val="0"/>
              </a:spcAft>
              <a:buSzPts val="1400"/>
              <a:buNone/>
              <a:defRPr/>
            </a:lvl9pPr>
          </a:lstStyle>
          <a:p>
            <a:endParaRPr/>
          </a:p>
        </p:txBody>
      </p:sp>
      <p:pic>
        <p:nvPicPr>
          <p:cNvPr id="102" name="Google Shape;102;p39"/>
          <p:cNvPicPr preferRelativeResize="0"/>
          <p:nvPr/>
        </p:nvPicPr>
        <p:blipFill rotWithShape="1">
          <a:blip r:embed="rId2">
            <a:alphaModFix/>
          </a:blip>
          <a:srcRect/>
          <a:stretch/>
        </p:blipFill>
        <p:spPr>
          <a:xfrm>
            <a:off x="3602880" y="1604640"/>
            <a:ext cx="4984800" cy="3977280"/>
          </a:xfrm>
          <a:prstGeom prst="rect">
            <a:avLst/>
          </a:prstGeom>
          <a:noFill/>
          <a:ln>
            <a:noFill/>
          </a:ln>
        </p:spPr>
      </p:pic>
      <p:pic>
        <p:nvPicPr>
          <p:cNvPr id="103" name="Google Shape;103;p39"/>
          <p:cNvPicPr preferRelativeResize="0"/>
          <p:nvPr/>
        </p:nvPicPr>
        <p:blipFill rotWithShape="1">
          <a:blip r:embed="rId2">
            <a:alphaModFix/>
          </a:blip>
          <a:srcRect/>
          <a:stretch/>
        </p:blipFill>
        <p:spPr>
          <a:xfrm>
            <a:off x="3602880" y="1604640"/>
            <a:ext cx="4984800" cy="3977280"/>
          </a:xfrm>
          <a:prstGeom prst="rect">
            <a:avLst/>
          </a:prstGeom>
          <a:noFill/>
          <a:ln>
            <a:noFill/>
          </a:ln>
        </p:spPr>
      </p:pic>
    </p:spTree>
    <p:extLst>
      <p:ext uri="{BB962C8B-B14F-4D97-AF65-F5344CB8AC3E}">
        <p14:creationId xmlns:p14="http://schemas.microsoft.com/office/powerpoint/2010/main" val="3771513298"/>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522239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03"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04"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718280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3333"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63361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886086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8"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78"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1220595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164090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1953086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5"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8"/>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5" y="1435104"/>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81635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endParaRPr lang="en-US" noProof="0" dirty="0"/>
          </a:p>
        </p:txBody>
      </p:sp>
      <p:sp>
        <p:nvSpPr>
          <p:cNvPr id="4" name="Text Placeholder 3"/>
          <p:cNvSpPr>
            <a:spLocks noGrp="1"/>
          </p:cNvSpPr>
          <p:nvPr>
            <p:ph type="body" sz="half" idx="2"/>
          </p:nvPr>
        </p:nvSpPr>
        <p:spPr>
          <a:xfrm>
            <a:off x="2389717" y="5367345"/>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507719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428572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81000"/>
            <a:ext cx="2590800" cy="53324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81000"/>
            <a:ext cx="7569200" cy="53324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306233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0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0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0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09"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178534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5986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732213"/>
            <a:ext cx="508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820766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1598613"/>
            <a:ext cx="5080000" cy="4114800"/>
          </a:xfrm>
        </p:spPr>
        <p:txBody>
          <a:bodyPr/>
          <a:lstStyle/>
          <a:p>
            <a:pPr lvl="0"/>
            <a:endParaRPr lang="en-US" noProof="0"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496681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598613"/>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6197600" y="1598613"/>
            <a:ext cx="5080000" cy="4114800"/>
          </a:xfrm>
        </p:spPr>
        <p:txBody>
          <a:bodyPr/>
          <a:lstStyle/>
          <a:p>
            <a:pPr lvl="0"/>
            <a:endParaRPr lang="en-US" noProof="0"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3536306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5986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14400" y="3732213"/>
            <a:ext cx="10363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04574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11"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12"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13"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14"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15"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16"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lstStyle/>
          <a:p>
            <a:fld id="{5D5F27F1-7F5E-441B-8BCE-EF4E8485249E}" type="slidenum">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22"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
        <p:nvSpPr>
          <p:cNvPr id="4" name="PlaceHolder 3"/>
          <p:cNvSpPr>
            <a:spLocks noGrp="1"/>
          </p:cNvSpPr>
          <p:nvPr>
            <p:ph type="sldNum" idx="1"/>
          </p:nvPr>
        </p:nvSpPr>
        <p:spPr/>
        <p:txBody>
          <a:bodyPr/>
          <a:lstStyle/>
          <a:p>
            <a:fld id="{C8D4DDFF-CD70-4B06-A657-6C5FC26399AB}" type="slidenum">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24"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 name="PlaceHolder 3"/>
          <p:cNvSpPr>
            <a:spLocks noGrp="1"/>
          </p:cNvSpPr>
          <p:nvPr>
            <p:ph type="sldNum" idx="1"/>
          </p:nvPr>
        </p:nvSpPr>
        <p:spPr/>
        <p:txBody>
          <a:bodyPr/>
          <a:lstStyle/>
          <a:p>
            <a:fld id="{E0E86480-9ED8-474A-8217-7644E6567D1B}" type="slidenum">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26"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2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 name="PlaceHolder 4"/>
          <p:cNvSpPr>
            <a:spLocks noGrp="1"/>
          </p:cNvSpPr>
          <p:nvPr>
            <p:ph type="sldNum" idx="1"/>
          </p:nvPr>
        </p:nvSpPr>
        <p:spPr/>
        <p:txBody>
          <a:bodyPr/>
          <a:lstStyle/>
          <a:p>
            <a:fld id="{030395A6-EE12-480E-9F62-BF7EC877D875}" type="slidenum">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 name="PlaceHolder 2"/>
          <p:cNvSpPr>
            <a:spLocks noGrp="1"/>
          </p:cNvSpPr>
          <p:nvPr>
            <p:ph type="sldNum" idx="1"/>
          </p:nvPr>
        </p:nvSpPr>
        <p:spPr/>
        <p:txBody>
          <a:bodyPr/>
          <a:lstStyle/>
          <a:p>
            <a:fld id="{36D5425F-424B-4CEB-9897-CD51F22A8E4F}"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7"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9"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
        <p:nvSpPr>
          <p:cNvPr id="3" name="PlaceHolder 2"/>
          <p:cNvSpPr>
            <a:spLocks noGrp="1"/>
          </p:cNvSpPr>
          <p:nvPr>
            <p:ph type="sldNum" idx="1"/>
          </p:nvPr>
        </p:nvSpPr>
        <p:spPr/>
        <p:txBody>
          <a:bodyPr/>
          <a:lstStyle/>
          <a:p>
            <a:fld id="{0CC7AF1F-E23D-4F8C-82CB-A48DDCF43603}" type="slidenum">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3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3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3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 name="PlaceHolder 5"/>
          <p:cNvSpPr>
            <a:spLocks noGrp="1"/>
          </p:cNvSpPr>
          <p:nvPr>
            <p:ph type="sldNum" idx="1"/>
          </p:nvPr>
        </p:nvSpPr>
        <p:spPr/>
        <p:txBody>
          <a:bodyPr/>
          <a:lstStyle/>
          <a:p>
            <a:fld id="{1B2C0094-3433-40DA-BE26-2CC4F08A385A}" type="slidenum">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3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3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37"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 name="PlaceHolder 5"/>
          <p:cNvSpPr>
            <a:spLocks noGrp="1"/>
          </p:cNvSpPr>
          <p:nvPr>
            <p:ph type="sldNum" idx="1"/>
          </p:nvPr>
        </p:nvSpPr>
        <p:spPr/>
        <p:txBody>
          <a:bodyPr/>
          <a:lstStyle/>
          <a:p>
            <a:fld id="{29F78486-6024-4587-8741-2FD86C8C4CEE}" type="slidenum">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3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4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41"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 name="PlaceHolder 5"/>
          <p:cNvSpPr>
            <a:spLocks noGrp="1"/>
          </p:cNvSpPr>
          <p:nvPr>
            <p:ph type="sldNum" idx="1"/>
          </p:nvPr>
        </p:nvSpPr>
        <p:spPr/>
        <p:txBody>
          <a:bodyPr/>
          <a:lstStyle/>
          <a:p>
            <a:fld id="{0710B069-5AA4-4D96-B2D5-05C701B9FDBF}" type="slidenum">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43"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44"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 name="PlaceHolder 4"/>
          <p:cNvSpPr>
            <a:spLocks noGrp="1"/>
          </p:cNvSpPr>
          <p:nvPr>
            <p:ph type="sldNum" idx="1"/>
          </p:nvPr>
        </p:nvSpPr>
        <p:spPr/>
        <p:txBody>
          <a:bodyPr/>
          <a:lstStyle/>
          <a:p>
            <a:fld id="{A8A9B7C1-9935-4B6E-8182-36E94BF29C60}" type="slidenum">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4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47"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4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49"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 name="PlaceHolder 6"/>
          <p:cNvSpPr>
            <a:spLocks noGrp="1"/>
          </p:cNvSpPr>
          <p:nvPr>
            <p:ph type="sldNum" idx="1"/>
          </p:nvPr>
        </p:nvSpPr>
        <p:spPr/>
        <p:txBody>
          <a:bodyPr/>
          <a:lstStyle/>
          <a:p>
            <a:fld id="{B473F056-0D0A-403A-8768-CB65945E259D}" type="slidenum">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51"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52"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53"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54"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55"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56"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9" name="PlaceHolder 8"/>
          <p:cNvSpPr>
            <a:spLocks noGrp="1"/>
          </p:cNvSpPr>
          <p:nvPr>
            <p:ph type="sldNum" idx="1"/>
          </p:nvPr>
        </p:nvSpPr>
        <p:spPr/>
        <p:txBody>
          <a:bodyPr/>
          <a:lstStyle/>
          <a:p>
            <a:fld id="{08596A46-E34A-45CD-9F3D-70A720F0F047}" type="slidenum">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6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6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9"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0"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6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6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8"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7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7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7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7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7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7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7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7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8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8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8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8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8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8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8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9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9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9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9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9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9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9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00"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02"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0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05"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07"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0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0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10"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11"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13"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14"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15"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1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18"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19"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2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21"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22"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2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2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26"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27"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29"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30"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31"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32"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33"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34"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lstStyle/>
          <a:p>
            <a:fld id="{CEDC471D-C719-434E-B879-027776D7435E}" type="slidenum">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4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41"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
        <p:nvSpPr>
          <p:cNvPr id="4" name="PlaceHolder 3"/>
          <p:cNvSpPr>
            <a:spLocks noGrp="1"/>
          </p:cNvSpPr>
          <p:nvPr>
            <p:ph type="sldNum" idx="2"/>
          </p:nvPr>
        </p:nvSpPr>
        <p:spPr/>
        <p:txBody>
          <a:bodyPr/>
          <a:lstStyle/>
          <a:p>
            <a:fld id="{6CB610FB-3E09-487D-BC72-CF91258AC471}" type="slidenum">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4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43"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 name="PlaceHolder 3"/>
          <p:cNvSpPr>
            <a:spLocks noGrp="1"/>
          </p:cNvSpPr>
          <p:nvPr>
            <p:ph type="sldNum" idx="2"/>
          </p:nvPr>
        </p:nvSpPr>
        <p:spPr/>
        <p:txBody>
          <a:bodyPr/>
          <a:lstStyle/>
          <a:p>
            <a:fld id="{A25A1ECA-707B-4307-A9E4-1C06D153E3A4}" type="slidenum">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45"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46"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 name="PlaceHolder 4"/>
          <p:cNvSpPr>
            <a:spLocks noGrp="1"/>
          </p:cNvSpPr>
          <p:nvPr>
            <p:ph type="sldNum" idx="2"/>
          </p:nvPr>
        </p:nvSpPr>
        <p:spPr/>
        <p:txBody>
          <a:bodyPr/>
          <a:lstStyle/>
          <a:p>
            <a:fld id="{E953F672-62FE-4BF5-ACE7-D1057D6856B0}" type="slidenum">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4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 name="PlaceHolder 2"/>
          <p:cNvSpPr>
            <a:spLocks noGrp="1"/>
          </p:cNvSpPr>
          <p:nvPr>
            <p:ph type="sldNum" idx="2"/>
          </p:nvPr>
        </p:nvSpPr>
        <p:spPr/>
        <p:txBody>
          <a:bodyPr/>
          <a:lstStyle/>
          <a:p>
            <a:fld id="{A0B1AD9D-7B48-47CC-A075-031228D0F129}" type="slidenum">
              <a:t>‹#›</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8"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
        <p:nvSpPr>
          <p:cNvPr id="3" name="PlaceHolder 2"/>
          <p:cNvSpPr>
            <a:spLocks noGrp="1"/>
          </p:cNvSpPr>
          <p:nvPr>
            <p:ph type="sldNum" idx="2"/>
          </p:nvPr>
        </p:nvSpPr>
        <p:spPr/>
        <p:txBody>
          <a:bodyPr/>
          <a:lstStyle/>
          <a:p>
            <a:fld id="{309F77E7-D1B1-46DD-AD05-2B9D9649D8B9}" type="slidenum">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50"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51"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52"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 name="PlaceHolder 5"/>
          <p:cNvSpPr>
            <a:spLocks noGrp="1"/>
          </p:cNvSpPr>
          <p:nvPr>
            <p:ph type="sldNum" idx="2"/>
          </p:nvPr>
        </p:nvSpPr>
        <p:spPr/>
        <p:txBody>
          <a:bodyPr/>
          <a:lstStyle/>
          <a:p>
            <a:fld id="{96DB2878-5D3F-4073-811F-2C954E8DC8DD}" type="slidenum">
              <a:t>‹#›</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5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54"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5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56"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 name="PlaceHolder 5"/>
          <p:cNvSpPr>
            <a:spLocks noGrp="1"/>
          </p:cNvSpPr>
          <p:nvPr>
            <p:ph type="sldNum" idx="2"/>
          </p:nvPr>
        </p:nvSpPr>
        <p:spPr/>
        <p:txBody>
          <a:bodyPr/>
          <a:lstStyle/>
          <a:p>
            <a:fld id="{6A31FAB6-DAF3-48A1-BC2B-EF653C90EAF5}" type="slidenum">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58"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5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60"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6" name="PlaceHolder 5"/>
          <p:cNvSpPr>
            <a:spLocks noGrp="1"/>
          </p:cNvSpPr>
          <p:nvPr>
            <p:ph type="sldNum" idx="2"/>
          </p:nvPr>
        </p:nvSpPr>
        <p:spPr/>
        <p:txBody>
          <a:bodyPr/>
          <a:lstStyle/>
          <a:p>
            <a:fld id="{7166C262-FB83-4D06-95A5-3468B19B4F71}" type="slidenum">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5"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6"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62"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63"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5" name="PlaceHolder 4"/>
          <p:cNvSpPr>
            <a:spLocks noGrp="1"/>
          </p:cNvSpPr>
          <p:nvPr>
            <p:ph type="sldNum" idx="2"/>
          </p:nvPr>
        </p:nvSpPr>
        <p:spPr/>
        <p:txBody>
          <a:bodyPr/>
          <a:lstStyle/>
          <a:p>
            <a:fld id="{D0032462-C02F-473C-B08D-CF798D1A6D3C}" type="slidenum">
              <a:t>‹#›</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6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6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67"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68"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7" name="PlaceHolder 6"/>
          <p:cNvSpPr>
            <a:spLocks noGrp="1"/>
          </p:cNvSpPr>
          <p:nvPr>
            <p:ph type="sldNum" idx="2"/>
          </p:nvPr>
        </p:nvSpPr>
        <p:spPr/>
        <p:txBody>
          <a:bodyPr/>
          <a:lstStyle/>
          <a:p>
            <a:fld id="{7F26C039-A345-4B64-8AC8-70E391A1E7D6}" type="slidenum">
              <a:t>‹#›</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70"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71"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72"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73"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74"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75"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9" name="PlaceHolder 8"/>
          <p:cNvSpPr>
            <a:spLocks noGrp="1"/>
          </p:cNvSpPr>
          <p:nvPr>
            <p:ph type="sldNum" idx="2"/>
          </p:nvPr>
        </p:nvSpPr>
        <p:spPr/>
        <p:txBody>
          <a:bodyPr/>
          <a:lstStyle/>
          <a:p>
            <a:fld id="{A99A3ED3-5157-4E27-937B-F6BBE37D6AA9}" type="slidenum">
              <a:t>‹#›</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5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58"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59"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60"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6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62"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6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6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65"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6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6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6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6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18"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1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0"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70"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71"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7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73"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7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7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7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77"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7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79"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80"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8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8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8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85"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387"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88"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89"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90"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91"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392"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35"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36"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37"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3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39"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40"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4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2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24"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42" name="PlaceHolder 1"/>
          <p:cNvSpPr>
            <a:spLocks noGrp="1"/>
          </p:cNvSpPr>
          <p:nvPr>
            <p:ph type="subTitle"/>
          </p:nvPr>
        </p:nvSpPr>
        <p:spPr>
          <a:xfrm>
            <a:off x="609480" y="273600"/>
            <a:ext cx="10972440" cy="529776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4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4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45"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46"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47"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48"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49"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50"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51"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5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5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54"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55"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56"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57"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58"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59"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0"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1"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2"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63"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64"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5"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6"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7"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8"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
        <p:nvSpPr>
          <p:cNvPr id="469"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2"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73"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4" name="PlaceHolder 1"/>
          <p:cNvSpPr>
            <a:spLocks noGrp="1"/>
          </p:cNvSpPr>
          <p:nvPr>
            <p:ph type="title"/>
          </p:nvPr>
        </p:nvSpPr>
        <p:spPr>
          <a:xfrm>
            <a:off x="609480" y="273600"/>
            <a:ext cx="10972440" cy="1142640"/>
          </a:xfrm>
          <a:prstGeom prst="rect">
            <a:avLst/>
          </a:prstGeom>
          <a:noFill/>
          <a:ln w="0">
            <a:noFill/>
          </a:ln>
        </p:spPr>
        <p:txBody>
          <a:bodyPr lIns="0" tIns="0" rIns="0" bIns="0" anchor="ctr">
            <a:noAutofit/>
          </a:bodyPr>
          <a:lstStyle/>
          <a:p>
            <a:pPr indent="0">
              <a:buNone/>
            </a:pPr>
            <a:endParaRPr lang="en-US" sz="4400" b="0" strike="noStrike" spc="-1">
              <a:solidFill>
                <a:srgbClr val="000000"/>
              </a:solidFill>
              <a:latin typeface="Arial"/>
            </a:endParaRPr>
          </a:p>
        </p:txBody>
      </p:sp>
      <p:sp>
        <p:nvSpPr>
          <p:cNvPr id="475"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theme" Target="../theme/theme12.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3.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theme" Target="../theme/theme13.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image" Target="../media/image3.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theme" Target="../theme/theme14.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theme" Target="../theme/theme15.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image" Target="../media/image3.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8.xml"/><Relationship Id="rId13" Type="http://schemas.openxmlformats.org/officeDocument/2006/relationships/theme" Target="../theme/theme16.xml"/><Relationship Id="rId3" Type="http://schemas.openxmlformats.org/officeDocument/2006/relationships/slideLayout" Target="../slideLayouts/slideLayout183.xml"/><Relationship Id="rId7" Type="http://schemas.openxmlformats.org/officeDocument/2006/relationships/slideLayout" Target="../slideLayouts/slideLayout187.xml"/><Relationship Id="rId12" Type="http://schemas.openxmlformats.org/officeDocument/2006/relationships/slideLayout" Target="../slideLayouts/slideLayout192.xml"/><Relationship Id="rId2" Type="http://schemas.openxmlformats.org/officeDocument/2006/relationships/slideLayout" Target="../slideLayouts/slideLayout182.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5" Type="http://schemas.openxmlformats.org/officeDocument/2006/relationships/slideLayout" Target="../slideLayouts/slideLayout185.xml"/><Relationship Id="rId15" Type="http://schemas.openxmlformats.org/officeDocument/2006/relationships/image" Target="../media/image2.png"/><Relationship Id="rId10" Type="http://schemas.openxmlformats.org/officeDocument/2006/relationships/slideLayout" Target="../slideLayouts/slideLayout190.xml"/><Relationship Id="rId4" Type="http://schemas.openxmlformats.org/officeDocument/2006/relationships/slideLayout" Target="../slideLayouts/slideLayout184.xml"/><Relationship Id="rId9" Type="http://schemas.openxmlformats.org/officeDocument/2006/relationships/slideLayout" Target="../slideLayouts/slideLayout189.xml"/><Relationship Id="rId14" Type="http://schemas.openxmlformats.org/officeDocument/2006/relationships/image" Target="../media/image1.jpe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slideLayout" Target="../slideLayouts/slideLayout205.xml"/><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2" Type="http://schemas.openxmlformats.org/officeDocument/2006/relationships/slideLayout" Target="../slideLayouts/slideLayout194.xml"/><Relationship Id="rId16" Type="http://schemas.openxmlformats.org/officeDocument/2006/relationships/image" Target="../media/image3.png"/><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5" Type="http://schemas.openxmlformats.org/officeDocument/2006/relationships/theme" Target="../theme/theme17.xml"/><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slideLayout" Target="../slideLayouts/slideLayout206.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14.xml"/><Relationship Id="rId13" Type="http://schemas.openxmlformats.org/officeDocument/2006/relationships/theme" Target="../theme/theme18.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12" Type="http://schemas.openxmlformats.org/officeDocument/2006/relationships/slideLayout" Target="../slideLayouts/slideLayout218.xml"/><Relationship Id="rId2" Type="http://schemas.openxmlformats.org/officeDocument/2006/relationships/slideLayout" Target="../slideLayouts/slideLayout208.xml"/><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slideLayout" Target="../slideLayouts/slideLayout217.xml"/><Relationship Id="rId5" Type="http://schemas.openxmlformats.org/officeDocument/2006/relationships/slideLayout" Target="../slideLayouts/slideLayout211.xml"/><Relationship Id="rId10" Type="http://schemas.openxmlformats.org/officeDocument/2006/relationships/slideLayout" Target="../slideLayouts/slideLayout216.xml"/><Relationship Id="rId4" Type="http://schemas.openxmlformats.org/officeDocument/2006/relationships/slideLayout" Target="../slideLayouts/slideLayout210.xml"/><Relationship Id="rId9" Type="http://schemas.openxmlformats.org/officeDocument/2006/relationships/slideLayout" Target="../slideLayouts/slideLayout215.xml"/><Relationship Id="rId14" Type="http://schemas.openxmlformats.org/officeDocument/2006/relationships/image" Target="../media/image7.jp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26.xml"/><Relationship Id="rId13" Type="http://schemas.openxmlformats.org/officeDocument/2006/relationships/slideLayout" Target="../slideLayouts/slideLayout231.xml"/><Relationship Id="rId18" Type="http://schemas.openxmlformats.org/officeDocument/2006/relationships/image" Target="../media/image1.jpeg"/><Relationship Id="rId3" Type="http://schemas.openxmlformats.org/officeDocument/2006/relationships/slideLayout" Target="../slideLayouts/slideLayout221.xml"/><Relationship Id="rId7" Type="http://schemas.openxmlformats.org/officeDocument/2006/relationships/slideLayout" Target="../slideLayouts/slideLayout225.xml"/><Relationship Id="rId12" Type="http://schemas.openxmlformats.org/officeDocument/2006/relationships/slideLayout" Target="../slideLayouts/slideLayout230.xml"/><Relationship Id="rId17" Type="http://schemas.openxmlformats.org/officeDocument/2006/relationships/theme" Target="../theme/theme19.xml"/><Relationship Id="rId2" Type="http://schemas.openxmlformats.org/officeDocument/2006/relationships/slideLayout" Target="../slideLayouts/slideLayout220.xml"/><Relationship Id="rId16" Type="http://schemas.openxmlformats.org/officeDocument/2006/relationships/slideLayout" Target="../slideLayouts/slideLayout234.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5" Type="http://schemas.openxmlformats.org/officeDocument/2006/relationships/slideLayout" Target="../slideLayouts/slideLayout223.xml"/><Relationship Id="rId15" Type="http://schemas.openxmlformats.org/officeDocument/2006/relationships/slideLayout" Target="../slideLayouts/slideLayout233.xml"/><Relationship Id="rId10" Type="http://schemas.openxmlformats.org/officeDocument/2006/relationships/slideLayout" Target="../slideLayouts/slideLayout228.xml"/><Relationship Id="rId19" Type="http://schemas.openxmlformats.org/officeDocument/2006/relationships/image" Target="../media/image9.png"/><Relationship Id="rId4" Type="http://schemas.openxmlformats.org/officeDocument/2006/relationships/slideLayout" Target="../slideLayouts/slideLayout222.xml"/><Relationship Id="rId9" Type="http://schemas.openxmlformats.org/officeDocument/2006/relationships/slideLayout" Target="../slideLayouts/slideLayout227.xml"/><Relationship Id="rId14" Type="http://schemas.openxmlformats.org/officeDocument/2006/relationships/slideLayout" Target="../slideLayouts/slideLayout23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5.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5.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5.png"/><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5.pn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4.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5.pn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pic>
        <p:nvPicPr>
          <p:cNvPr id="4" name="Picture 4"/>
          <p:cNvPicPr/>
          <p:nvPr/>
        </p:nvPicPr>
        <p:blipFill>
          <a:blip r:embed="rId15"/>
          <a:stretch/>
        </p:blipFill>
        <p:spPr>
          <a:xfrm>
            <a:off x="10667880" y="6172200"/>
            <a:ext cx="1251000" cy="414360"/>
          </a:xfrm>
          <a:prstGeom prst="rect">
            <a:avLst/>
          </a:prstGeom>
          <a:ln w="0">
            <a:noFill/>
          </a:ln>
        </p:spPr>
      </p:pic>
      <p:pic>
        <p:nvPicPr>
          <p:cNvPr id="5" name="Picture 2"/>
          <p:cNvPicPr/>
          <p:nvPr/>
        </p:nvPicPr>
        <p:blipFill>
          <a:blip r:embed="rId15"/>
          <a:stretch/>
        </p:blipFill>
        <p:spPr>
          <a:xfrm>
            <a:off x="10667880" y="6172200"/>
            <a:ext cx="1251000" cy="414360"/>
          </a:xfrm>
          <a:prstGeom prst="rect">
            <a:avLst/>
          </a:prstGeom>
          <a:ln w="0">
            <a:noFill/>
          </a:ln>
        </p:spPr>
      </p:pic>
      <p:sp>
        <p:nvSpPr>
          <p:cNvPr id="2"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en-US" sz="4400" b="0" strike="noStrike" spc="-1">
                <a:solidFill>
                  <a:srgbClr val="000000"/>
                </a:solidFill>
                <a:latin typeface="Arial"/>
              </a:rPr>
              <a:t>Click to edit the title text format</a:t>
            </a:r>
          </a:p>
        </p:txBody>
      </p:sp>
      <p:sp>
        <p:nvSpPr>
          <p:cNvPr id="3"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entury Gothic"/>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Century Gothic"/>
              </a:rPr>
              <a:t>Second Outline Level</a:t>
            </a:r>
          </a:p>
          <a:p>
            <a:pPr marL="1296000" lvl="2" indent="-288000">
              <a:spcBef>
                <a:spcPts val="850"/>
              </a:spcBef>
              <a:buClr>
                <a:srgbClr val="000000"/>
              </a:buClr>
              <a:buSzPct val="45000"/>
              <a:buFont typeface="Wingdings" charset="2"/>
              <a:buChar char=""/>
            </a:pPr>
            <a:r>
              <a:rPr lang="en-US" sz="2130" b="0" strike="noStrike" spc="-1">
                <a:solidFill>
                  <a:srgbClr val="000000"/>
                </a:solidFill>
                <a:latin typeface="Century Gothic"/>
              </a:rPr>
              <a:t>Third Outline Level</a:t>
            </a:r>
          </a:p>
          <a:p>
            <a:pPr marL="1728000" lvl="3" indent="-216000">
              <a:spcBef>
                <a:spcPts val="567"/>
              </a:spcBef>
              <a:buClr>
                <a:srgbClr val="000000"/>
              </a:buClr>
              <a:buSzPct val="75000"/>
              <a:buFont typeface="Symbol" charset="2"/>
              <a:buChar char=""/>
            </a:pPr>
            <a:r>
              <a:rPr lang="en-US" sz="1870" b="0" strike="noStrike" spc="-1">
                <a:solidFill>
                  <a:srgbClr val="000000"/>
                </a:solidFill>
                <a:latin typeface="Century Gothic"/>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entury Gothic"/>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entury Gothic"/>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entury Gothic"/>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508"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509"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546"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547"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584"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585"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623"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660"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661"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698"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699"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pic>
        <p:nvPicPr>
          <p:cNvPr id="776" name="Picture 4"/>
          <p:cNvPicPr/>
          <p:nvPr/>
        </p:nvPicPr>
        <p:blipFill>
          <a:blip r:embed="rId15"/>
          <a:stretch/>
        </p:blipFill>
        <p:spPr>
          <a:xfrm>
            <a:off x="10667880" y="6172200"/>
            <a:ext cx="1251000" cy="414360"/>
          </a:xfrm>
          <a:prstGeom prst="rect">
            <a:avLst/>
          </a:prstGeom>
          <a:ln w="0">
            <a:noFill/>
          </a:ln>
        </p:spPr>
      </p:pic>
      <p:sp>
        <p:nvSpPr>
          <p:cNvPr id="777" name="PlaceHolder 1"/>
          <p:cNvSpPr>
            <a:spLocks noGrp="1"/>
          </p:cNvSpPr>
          <p:nvPr>
            <p:ph type="title"/>
          </p:nvPr>
        </p:nvSpPr>
        <p:spPr>
          <a:xfrm>
            <a:off x="609480" y="273600"/>
            <a:ext cx="10972440" cy="1142640"/>
          </a:xfrm>
          <a:prstGeom prst="rect">
            <a:avLst/>
          </a:prstGeom>
          <a:noFill/>
          <a:ln w="0">
            <a:noFill/>
          </a:ln>
        </p:spPr>
        <p:txBody>
          <a:bodyPr numCol="1" spcCol="0" anchor="ctr">
            <a:noAutofit/>
          </a:bodyPr>
          <a:lstStyle/>
          <a:p>
            <a:pPr indent="0" algn="ctr">
              <a:lnSpc>
                <a:spcPct val="100000"/>
              </a:lnSpc>
              <a:buNone/>
            </a:pPr>
            <a:r>
              <a:rPr lang="en-US" sz="4000" b="0" strike="noStrike" spc="-1">
                <a:solidFill>
                  <a:srgbClr val="000000"/>
                </a:solidFill>
                <a:latin typeface="Century Gothic"/>
                <a:ea typeface="MS Pゴシック"/>
              </a:rPr>
              <a:t>Click to edit Master title style</a:t>
            </a:r>
            <a:endParaRPr lang="en-US" sz="4000" b="0" strike="noStrike" spc="-1">
              <a:solidFill>
                <a:srgbClr val="000000"/>
              </a:solidFill>
              <a:latin typeface="Arial"/>
            </a:endParaRPr>
          </a:p>
        </p:txBody>
      </p:sp>
      <p:pic>
        <p:nvPicPr>
          <p:cNvPr id="778" name="Picture 3"/>
          <p:cNvPicPr/>
          <p:nvPr/>
        </p:nvPicPr>
        <p:blipFill>
          <a:blip r:embed="rId15"/>
          <a:stretch/>
        </p:blipFill>
        <p:spPr>
          <a:xfrm>
            <a:off x="10667880" y="6172200"/>
            <a:ext cx="1251000" cy="414360"/>
          </a:xfrm>
          <a:prstGeom prst="rect">
            <a:avLst/>
          </a:prstGeom>
          <a:ln w="0">
            <a:noFill/>
          </a:ln>
        </p:spPr>
      </p:pic>
      <p:sp>
        <p:nvSpPr>
          <p:cNvPr id="779"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Century Gothic"/>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latin typeface="Century Gothic"/>
              </a:rPr>
              <a:t>Second Outline Level</a:t>
            </a:r>
          </a:p>
          <a:p>
            <a:pPr marL="1296000" lvl="2" indent="-288000">
              <a:spcBef>
                <a:spcPts val="850"/>
              </a:spcBef>
              <a:buClr>
                <a:srgbClr val="000000"/>
              </a:buClr>
              <a:buSzPct val="45000"/>
              <a:buFont typeface="Wingdings" charset="2"/>
              <a:buChar char=""/>
            </a:pPr>
            <a:r>
              <a:rPr lang="en-US" sz="2130" b="0" strike="noStrike" spc="-1">
                <a:solidFill>
                  <a:srgbClr val="000000"/>
                </a:solidFill>
                <a:latin typeface="Century Gothic"/>
              </a:rPr>
              <a:t>Third Outline Level</a:t>
            </a:r>
          </a:p>
          <a:p>
            <a:pPr marL="1728000" lvl="3" indent="-216000">
              <a:spcBef>
                <a:spcPts val="567"/>
              </a:spcBef>
              <a:buClr>
                <a:srgbClr val="000000"/>
              </a:buClr>
              <a:buSzPct val="75000"/>
              <a:buFont typeface="Symbol" charset="2"/>
              <a:buChar char=""/>
            </a:pPr>
            <a:r>
              <a:rPr lang="en-US" sz="1870" b="0" strike="noStrike" spc="-1">
                <a:solidFill>
                  <a:srgbClr val="000000"/>
                </a:solidFill>
                <a:latin typeface="Century Gothic"/>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entury Gothic"/>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entury Gothic"/>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entury Gothic"/>
              </a:rPr>
              <a:t>Seventh Outline Level</a:t>
            </a:r>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838200"/>
            <a:ext cx="109728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88720372"/>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5" r:id="rId13"/>
    <p:sldLayoutId id="2147483936" r:id="rId14"/>
  </p:sldLayoutIdLst>
  <p:txStyles>
    <p:titleStyle>
      <a:lvl1pPr algn="l" defTabSz="457200" rtl="0" eaLnBrk="1" latinLnBrk="0" hangingPunct="1">
        <a:spcBef>
          <a:spcPct val="0"/>
        </a:spcBef>
        <a:buNone/>
        <a:defRPr sz="35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blipFill>
          <a:blip r:embed="rId14">
            <a:alphaModFix/>
          </a:blip>
          <a:stretch>
            <a:fillRect/>
          </a:stretch>
        </a:blipFill>
        <a:effectLst/>
      </p:bgPr>
    </p:bg>
    <p:spTree>
      <p:nvGrpSpPr>
        <p:cNvPr id="1" name="Shape 55"/>
        <p:cNvGrpSpPr/>
        <p:nvPr/>
      </p:nvGrpSpPr>
      <p:grpSpPr>
        <a:xfrm>
          <a:off x="0" y="0"/>
          <a:ext cx="0" cy="0"/>
          <a:chOff x="0" y="0"/>
          <a:chExt cx="0" cy="0"/>
        </a:xfrm>
      </p:grpSpPr>
      <p:sp>
        <p:nvSpPr>
          <p:cNvPr id="56" name="Google Shape;56;p17"/>
          <p:cNvSpPr txBox="1">
            <a:spLocks noGrp="1"/>
          </p:cNvSpPr>
          <p:nvPr>
            <p:ph type="title"/>
          </p:nvPr>
        </p:nvSpPr>
        <p:spPr>
          <a:xfrm>
            <a:off x="609600" y="273600"/>
            <a:ext cx="10972320" cy="1144800"/>
          </a:xfrm>
          <a:prstGeom prst="rect">
            <a:avLst/>
          </a:prstGeom>
          <a:noFill/>
          <a:ln>
            <a:noFill/>
          </a:ln>
        </p:spPr>
        <p:txBody>
          <a:bodyPr spcFirstLastPara="1" wrap="square" lIns="0" tIns="0" rIns="0" bIns="0" anchor="ctr" anchorCtr="0">
            <a:noAutofit/>
          </a:bodyPr>
          <a:lstStyle>
            <a:lvl1pPr lvl="0">
              <a:spcBef>
                <a:spcPts val="0"/>
              </a:spcBef>
              <a:spcAft>
                <a:spcPts val="0"/>
              </a:spcAft>
              <a:buSzPts val="1400"/>
              <a:buNone/>
              <a:defRPr sz="1800"/>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7" name="Google Shape;57;p17"/>
          <p:cNvSpPr txBox="1">
            <a:spLocks noGrp="1"/>
          </p:cNvSpPr>
          <p:nvPr>
            <p:ph type="body" idx="1"/>
          </p:nvPr>
        </p:nvSpPr>
        <p:spPr>
          <a:xfrm>
            <a:off x="609600" y="1604640"/>
            <a:ext cx="10972320" cy="3977280"/>
          </a:xfrm>
          <a:prstGeom prst="rect">
            <a:avLst/>
          </a:prstGeom>
          <a:noFill/>
          <a:ln>
            <a:noFill/>
          </a:ln>
        </p:spPr>
        <p:txBody>
          <a:bodyPr spcFirstLastPara="1" wrap="square" lIns="0" tIns="0" rIns="0" bIns="0" anchor="t" anchorCtr="0">
            <a:noAutofit/>
          </a:bodyPr>
          <a:lstStyle>
            <a:lvl1pPr marL="457200" lvl="0" indent="-228600">
              <a:spcBef>
                <a:spcPts val="0"/>
              </a:spcBef>
              <a:spcAft>
                <a:spcPts val="0"/>
              </a:spcAft>
              <a:buSzPts val="1400"/>
              <a:buNone/>
              <a:defRPr sz="1800"/>
            </a:lvl1pPr>
            <a:lvl2pPr marL="914400" lvl="1" indent="-228600">
              <a:spcBef>
                <a:spcPts val="0"/>
              </a:spcBef>
              <a:spcAft>
                <a:spcPts val="0"/>
              </a:spcAft>
              <a:buSzPts val="1400"/>
              <a:buNone/>
              <a:defRPr sz="1800"/>
            </a:lvl2pPr>
            <a:lvl3pPr marL="1371600" lvl="2" indent="-228600">
              <a:spcBef>
                <a:spcPts val="0"/>
              </a:spcBef>
              <a:spcAft>
                <a:spcPts val="0"/>
              </a:spcAft>
              <a:buSzPts val="1400"/>
              <a:buNone/>
              <a:defRPr sz="1800"/>
            </a:lvl3pPr>
            <a:lvl4pPr marL="1828800" lvl="3" indent="-228600">
              <a:spcBef>
                <a:spcPts val="0"/>
              </a:spcBef>
              <a:spcAft>
                <a:spcPts val="0"/>
              </a:spcAft>
              <a:buSzPts val="1400"/>
              <a:buNone/>
              <a:defRPr sz="1800"/>
            </a:lvl4pPr>
            <a:lvl5pPr marL="2286000" lvl="4" indent="-228600">
              <a:spcBef>
                <a:spcPts val="0"/>
              </a:spcBef>
              <a:spcAft>
                <a:spcPts val="0"/>
              </a:spcAft>
              <a:buSzPts val="1400"/>
              <a:buNone/>
              <a:defRPr sz="1800"/>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40757300"/>
      </p:ext>
    </p:extLst>
  </p:cSld>
  <p:clrMap bg1="lt1" tx1="dk1" bg2="dk2" tx2="lt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 id="214748394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3600"/>
            <a:ext cx="109728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09600" y="1602000"/>
            <a:ext cx="109728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244409495"/>
      </p:ext>
    </p:extLst>
  </p:cSld>
  <p:clrMap bg1="dk2" tx1="lt1" bg2="dk1" tx2="lt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0" fontAlgn="base" hangingPunct="0">
        <a:spcBef>
          <a:spcPct val="0"/>
        </a:spcBef>
        <a:spcAft>
          <a:spcPct val="0"/>
        </a:spcAft>
        <a:defRPr sz="4000" b="0">
          <a:solidFill>
            <a:schemeClr val="bg1"/>
          </a:solidFill>
          <a:latin typeface="Century Gothic"/>
          <a:ea typeface="+mj-ea"/>
          <a:cs typeface="Century Gothic"/>
        </a:defRPr>
      </a:lvl1pPr>
      <a:lvl2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5867" b="1">
          <a:solidFill>
            <a:srgbClr val="DE2723"/>
          </a:solidFill>
          <a:latin typeface="Arial" charset="0"/>
          <a:ea typeface="MS Pゴシック" pitchFamily="-92" charset="-128"/>
          <a:cs typeface="MS Pゴシック" charset="0"/>
        </a:defRPr>
      </a:lvl5pPr>
      <a:lvl6pPr marL="609585" algn="r" rtl="0" fontAlgn="base">
        <a:spcBef>
          <a:spcPct val="0"/>
        </a:spcBef>
        <a:spcAft>
          <a:spcPct val="0"/>
        </a:spcAft>
        <a:defRPr sz="5867" b="1">
          <a:solidFill>
            <a:srgbClr val="DE2723"/>
          </a:solidFill>
          <a:latin typeface="Arial" charset="0"/>
          <a:ea typeface="MS Pゴシック" pitchFamily="-92" charset="-128"/>
        </a:defRPr>
      </a:lvl6pPr>
      <a:lvl7pPr marL="1219170" algn="r" rtl="0" fontAlgn="base">
        <a:spcBef>
          <a:spcPct val="0"/>
        </a:spcBef>
        <a:spcAft>
          <a:spcPct val="0"/>
        </a:spcAft>
        <a:defRPr sz="5867" b="1">
          <a:solidFill>
            <a:srgbClr val="DE2723"/>
          </a:solidFill>
          <a:latin typeface="Arial" charset="0"/>
          <a:ea typeface="MS Pゴシック" pitchFamily="-92" charset="-128"/>
        </a:defRPr>
      </a:lvl7pPr>
      <a:lvl8pPr marL="1828754" algn="r" rtl="0" fontAlgn="base">
        <a:spcBef>
          <a:spcPct val="0"/>
        </a:spcBef>
        <a:spcAft>
          <a:spcPct val="0"/>
        </a:spcAft>
        <a:defRPr sz="5867" b="1">
          <a:solidFill>
            <a:srgbClr val="DE2723"/>
          </a:solidFill>
          <a:latin typeface="Arial" charset="0"/>
          <a:ea typeface="MS Pゴシック" pitchFamily="-92" charset="-128"/>
        </a:defRPr>
      </a:lvl8pPr>
      <a:lvl9pPr marL="2438339" algn="r" rtl="0" fontAlgn="base">
        <a:spcBef>
          <a:spcPct val="0"/>
        </a:spcBef>
        <a:spcAft>
          <a:spcPct val="0"/>
        </a:spcAft>
        <a:defRPr sz="5867" b="1">
          <a:solidFill>
            <a:srgbClr val="DE2723"/>
          </a:solidFill>
          <a:latin typeface="Arial" charset="0"/>
          <a:ea typeface="MS Pゴシック" pitchFamily="-92" charset="-128"/>
        </a:defRPr>
      </a:lvl9pPr>
    </p:titleStyle>
    <p:bodyStyle>
      <a:lvl1pPr marL="457189" indent="-457189" algn="l" rtl="0" eaLnBrk="0" fontAlgn="base" hangingPunct="0">
        <a:spcBef>
          <a:spcPct val="20000"/>
        </a:spcBef>
        <a:spcAft>
          <a:spcPct val="0"/>
        </a:spcAft>
        <a:buFont typeface="Wingdings" charset="0"/>
        <a:buChar char="§"/>
        <a:defRPr sz="3200">
          <a:solidFill>
            <a:srgbClr val="000000"/>
          </a:solidFill>
          <a:latin typeface="Century Gothic"/>
          <a:ea typeface="+mn-ea"/>
          <a:cs typeface="Century Gothic"/>
        </a:defRPr>
      </a:lvl1pPr>
      <a:lvl2pPr marL="990575" indent="-380990" algn="l" rtl="0" eaLnBrk="0" fontAlgn="base" hangingPunct="0">
        <a:spcBef>
          <a:spcPct val="20000"/>
        </a:spcBef>
        <a:spcAft>
          <a:spcPct val="0"/>
        </a:spcAft>
        <a:buFont typeface="Wingdings" charset="0"/>
        <a:buChar char="§"/>
        <a:defRPr sz="2667">
          <a:solidFill>
            <a:srgbClr val="000000"/>
          </a:solidFill>
          <a:latin typeface="Century Gothic"/>
          <a:ea typeface="+mn-ea"/>
          <a:cs typeface="Century Gothic"/>
        </a:defRPr>
      </a:lvl2pPr>
      <a:lvl3pPr marL="1523962" indent="-304792"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3pPr>
      <a:lvl4pPr marL="2133547" indent="-304792" algn="l" rtl="0" eaLnBrk="0" fontAlgn="base" hangingPunct="0">
        <a:spcBef>
          <a:spcPct val="20000"/>
        </a:spcBef>
        <a:spcAft>
          <a:spcPct val="0"/>
        </a:spcAft>
        <a:buFont typeface="Wingdings" charset="0"/>
        <a:buChar char="§"/>
        <a:defRPr sz="2133">
          <a:solidFill>
            <a:srgbClr val="000000"/>
          </a:solidFill>
          <a:latin typeface="Century Gothic"/>
          <a:ea typeface="+mn-ea"/>
          <a:cs typeface="Century Gothic"/>
        </a:defRPr>
      </a:lvl4pPr>
      <a:lvl5pPr marL="2743131" indent="-304792" algn="l" rtl="0" eaLnBrk="0" fontAlgn="base" hangingPunct="0">
        <a:spcBef>
          <a:spcPct val="20000"/>
        </a:spcBef>
        <a:spcAft>
          <a:spcPct val="0"/>
        </a:spcAft>
        <a:buFont typeface="Wingdings" charset="0"/>
        <a:buChar char="§"/>
        <a:defRPr sz="1867">
          <a:solidFill>
            <a:srgbClr val="000000"/>
          </a:solidFill>
          <a:latin typeface="Century Gothic"/>
          <a:ea typeface="+mn-ea"/>
          <a:cs typeface="Century Gothic"/>
        </a:defRPr>
      </a:lvl5pPr>
      <a:lvl6pPr marL="3352716" indent="-304792" algn="l" rtl="0" fontAlgn="base">
        <a:spcBef>
          <a:spcPct val="20000"/>
        </a:spcBef>
        <a:spcAft>
          <a:spcPct val="0"/>
        </a:spcAft>
        <a:buFont typeface="Wingdings" pitchFamily="16" charset="2"/>
        <a:buChar char="§"/>
        <a:defRPr sz="2133">
          <a:solidFill>
            <a:schemeClr val="tx1"/>
          </a:solidFill>
          <a:latin typeface="+mn-lt"/>
          <a:ea typeface="+mn-ea"/>
        </a:defRPr>
      </a:lvl6pPr>
      <a:lvl7pPr marL="3962301" indent="-304792" algn="l" rtl="0" fontAlgn="base">
        <a:spcBef>
          <a:spcPct val="20000"/>
        </a:spcBef>
        <a:spcAft>
          <a:spcPct val="0"/>
        </a:spcAft>
        <a:buFont typeface="Wingdings" pitchFamily="16" charset="2"/>
        <a:buChar char="§"/>
        <a:defRPr sz="2133">
          <a:solidFill>
            <a:schemeClr val="tx1"/>
          </a:solidFill>
          <a:latin typeface="+mn-lt"/>
          <a:ea typeface="+mn-ea"/>
        </a:defRPr>
      </a:lvl7pPr>
      <a:lvl8pPr marL="4571886" indent="-304792" algn="l" rtl="0" fontAlgn="base">
        <a:spcBef>
          <a:spcPct val="20000"/>
        </a:spcBef>
        <a:spcAft>
          <a:spcPct val="0"/>
        </a:spcAft>
        <a:buFont typeface="Wingdings" pitchFamily="16" charset="2"/>
        <a:buChar char="§"/>
        <a:defRPr sz="2133">
          <a:solidFill>
            <a:schemeClr val="tx1"/>
          </a:solidFill>
          <a:latin typeface="+mn-lt"/>
          <a:ea typeface="+mn-ea"/>
        </a:defRPr>
      </a:lvl8pPr>
      <a:lvl9pPr marL="5181470" indent="-304792" algn="l" rtl="0" fontAlgn="base">
        <a:spcBef>
          <a:spcPct val="20000"/>
        </a:spcBef>
        <a:spcAft>
          <a:spcPct val="0"/>
        </a:spcAft>
        <a:buFont typeface="Wingdings" pitchFamily="16" charset="2"/>
        <a:buChar char="§"/>
        <a:defRPr sz="2133">
          <a:solidFill>
            <a:schemeClr val="tx1"/>
          </a:solidFill>
          <a:latin typeface="+mn-lt"/>
          <a:ea typeface="+mn-ea"/>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79" name="PlaceHolder 1"/>
          <p:cNvSpPr>
            <a:spLocks noGrp="1"/>
          </p:cNvSpPr>
          <p:nvPr>
            <p:ph type="title"/>
          </p:nvPr>
        </p:nvSpPr>
        <p:spPr>
          <a:xfrm>
            <a:off x="609480" y="838080"/>
            <a:ext cx="10972440" cy="579240"/>
          </a:xfrm>
          <a:prstGeom prst="rect">
            <a:avLst/>
          </a:prstGeom>
          <a:noFill/>
          <a:ln w="0">
            <a:noFill/>
          </a:ln>
        </p:spPr>
        <p:txBody>
          <a:bodyPr anchor="ctr">
            <a:noAutofit/>
          </a:bodyPr>
          <a:lstStyle/>
          <a:p>
            <a:pPr indent="0">
              <a:lnSpc>
                <a:spcPct val="100000"/>
              </a:lnSpc>
              <a:buNone/>
            </a:pPr>
            <a:r>
              <a:rPr lang="en-US" sz="3500" b="1" strike="noStrike" spc="-1">
                <a:solidFill>
                  <a:srgbClr val="000000"/>
                </a:solidFill>
                <a:latin typeface="Arial"/>
              </a:rPr>
              <a:t>Click to edit Master title style</a:t>
            </a:r>
            <a:endParaRPr lang="en-US" sz="3500" b="0" strike="noStrike" spc="-1">
              <a:solidFill>
                <a:srgbClr val="FFFFFF"/>
              </a:solidFill>
              <a:latin typeface="Arial"/>
            </a:endParaRPr>
          </a:p>
        </p:txBody>
      </p:sp>
      <p:sp>
        <p:nvSpPr>
          <p:cNvPr id="80" name="PlaceHolder 2"/>
          <p:cNvSpPr>
            <a:spLocks noGrp="1"/>
          </p:cNvSpPr>
          <p:nvPr>
            <p:ph type="body"/>
          </p:nvPr>
        </p:nvSpPr>
        <p:spPr>
          <a:xfrm>
            <a:off x="609480" y="1600200"/>
            <a:ext cx="10972440" cy="4038120"/>
          </a:xfrm>
          <a:prstGeom prst="rect">
            <a:avLst/>
          </a:prstGeom>
          <a:noFill/>
          <a:ln w="0">
            <a:noFill/>
          </a:ln>
        </p:spPr>
        <p:txBody>
          <a:bodyPr anchor="t">
            <a:noAutofit/>
          </a:bodyPr>
          <a:lstStyle/>
          <a:p>
            <a:pPr marL="343080" indent="-343080">
              <a:lnSpc>
                <a:spcPct val="100000"/>
              </a:lnSpc>
              <a:spcBef>
                <a:spcPts val="561"/>
              </a:spcBef>
              <a:buClr>
                <a:srgbClr val="000000"/>
              </a:buClr>
              <a:buFont typeface="Arial"/>
              <a:buChar char="•"/>
            </a:pPr>
            <a:r>
              <a:rPr lang="en-US" sz="2800" b="0" strike="noStrike" spc="-1">
                <a:solidFill>
                  <a:srgbClr val="000000"/>
                </a:solidFill>
                <a:latin typeface="Arial"/>
              </a:rPr>
              <a:t>Click to edit Master text styles</a:t>
            </a:r>
          </a:p>
          <a:p>
            <a:pPr marL="743040" lvl="1" indent="-285840">
              <a:lnSpc>
                <a:spcPct val="100000"/>
              </a:lnSpc>
              <a:spcBef>
                <a:spcPts val="479"/>
              </a:spcBef>
              <a:buClr>
                <a:srgbClr val="000000"/>
              </a:buClr>
              <a:buFont typeface="Arial"/>
              <a:buChar char="–"/>
            </a:pPr>
            <a:r>
              <a:rPr lang="en-US" sz="2400" b="0" strike="noStrike" spc="-1">
                <a:solidFill>
                  <a:srgbClr val="000000"/>
                </a:solidFill>
                <a:latin typeface="Arial"/>
              </a:rPr>
              <a:t>Second level</a:t>
            </a:r>
          </a:p>
          <a:p>
            <a:pPr marL="1143000" lvl="2" indent="-228600">
              <a:lnSpc>
                <a:spcPct val="100000"/>
              </a:lnSpc>
              <a:spcBef>
                <a:spcPts val="400"/>
              </a:spcBef>
              <a:buClr>
                <a:srgbClr val="000000"/>
              </a:buClr>
              <a:buFont typeface="Arial"/>
              <a:buChar char="•"/>
            </a:pPr>
            <a:r>
              <a:rPr lang="en-US" sz="2000" b="0" strike="noStrike" spc="-1">
                <a:solidFill>
                  <a:srgbClr val="000000"/>
                </a:solidFill>
                <a:latin typeface="Arial"/>
              </a:rPr>
              <a:t>Third level</a:t>
            </a:r>
          </a:p>
          <a:p>
            <a:pPr marL="1600200" lvl="3" indent="-228600">
              <a:lnSpc>
                <a:spcPct val="100000"/>
              </a:lnSpc>
              <a:spcBef>
                <a:spcPts val="360"/>
              </a:spcBef>
              <a:buClr>
                <a:srgbClr val="000000"/>
              </a:buClr>
              <a:buFont typeface="Arial"/>
              <a:buChar char="–"/>
            </a:pPr>
            <a:r>
              <a:rPr lang="en-US" sz="1800" b="0" strike="noStrike" spc="-1">
                <a:solidFill>
                  <a:srgbClr val="000000"/>
                </a:solidFill>
                <a:latin typeface="Arial"/>
              </a:rPr>
              <a:t>Fourth level</a:t>
            </a:r>
          </a:p>
          <a:p>
            <a:pPr marL="2057400" lvl="4" indent="-228600">
              <a:lnSpc>
                <a:spcPct val="100000"/>
              </a:lnSpc>
              <a:spcBef>
                <a:spcPts val="320"/>
              </a:spcBef>
              <a:buClr>
                <a:srgbClr val="000000"/>
              </a:buClr>
              <a:buFont typeface="Arial"/>
              <a:buChar char="»"/>
            </a:pPr>
            <a:r>
              <a:rPr lang="en-US" sz="1600" b="0" strike="noStrike" spc="-1">
                <a:solidFill>
                  <a:srgbClr val="000000"/>
                </a:solidFill>
                <a:latin typeface="Arial"/>
              </a:rPr>
              <a:t>Fifth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pic>
        <p:nvPicPr>
          <p:cNvPr id="117" name="Picture 5" descr="PI stacked neogram black.png"/>
          <p:cNvPicPr/>
          <p:nvPr/>
        </p:nvPicPr>
        <p:blipFill>
          <a:blip r:embed="rId15"/>
          <a:stretch/>
        </p:blipFill>
        <p:spPr>
          <a:xfrm>
            <a:off x="11414880" y="5896440"/>
            <a:ext cx="478800" cy="731880"/>
          </a:xfrm>
          <a:prstGeom prst="rect">
            <a:avLst/>
          </a:prstGeom>
          <a:ln w="0">
            <a:noFill/>
          </a:ln>
        </p:spPr>
      </p:pic>
      <p:sp>
        <p:nvSpPr>
          <p:cNvPr id="118" name="PlaceHolder 1"/>
          <p:cNvSpPr>
            <a:spLocks noGrp="1"/>
          </p:cNvSpPr>
          <p:nvPr>
            <p:ph type="title"/>
          </p:nvPr>
        </p:nvSpPr>
        <p:spPr>
          <a:xfrm>
            <a:off x="609480" y="273600"/>
            <a:ext cx="10972440" cy="1142640"/>
          </a:xfrm>
          <a:prstGeom prst="rect">
            <a:avLst/>
          </a:prstGeom>
          <a:noFill/>
          <a:ln w="0">
            <a:noFill/>
          </a:ln>
        </p:spPr>
        <p:txBody>
          <a:bodyPr numCol="1" spcCol="0" anchor="ctr">
            <a:noAutofit/>
          </a:bodyPr>
          <a:lstStyle/>
          <a:p>
            <a:pPr indent="0" algn="ctr">
              <a:lnSpc>
                <a:spcPct val="100000"/>
              </a:lnSpc>
              <a:buNone/>
            </a:pPr>
            <a:r>
              <a:rPr lang="en-US" sz="4000" b="0" strike="noStrike" spc="-1">
                <a:solidFill>
                  <a:srgbClr val="000000"/>
                </a:solidFill>
                <a:latin typeface="Century Gothic"/>
                <a:ea typeface="MS Pゴシック"/>
              </a:rPr>
              <a:t>Click to edit Master title style</a:t>
            </a:r>
            <a:endParaRPr lang="en-US" sz="4000" b="0" strike="noStrike" spc="-1">
              <a:solidFill>
                <a:srgbClr val="E8EAE9"/>
              </a:solidFill>
              <a:latin typeface="Arial"/>
            </a:endParaRPr>
          </a:p>
        </p:txBody>
      </p:sp>
      <p:sp>
        <p:nvSpPr>
          <p:cNvPr id="119" name="PlaceHolder 2"/>
          <p:cNvSpPr>
            <a:spLocks noGrp="1"/>
          </p:cNvSpPr>
          <p:nvPr>
            <p:ph type="body"/>
          </p:nvPr>
        </p:nvSpPr>
        <p:spPr>
          <a:xfrm>
            <a:off x="609480" y="1602000"/>
            <a:ext cx="10972440" cy="4114440"/>
          </a:xfrm>
          <a:prstGeom prst="rect">
            <a:avLst/>
          </a:prstGeom>
          <a:noFill/>
          <a:ln w="0">
            <a:noFill/>
          </a:ln>
        </p:spPr>
        <p:txBody>
          <a:bodyPr numCol="1" spcCol="0" anchor="t">
            <a:noAutofit/>
          </a:bodyPr>
          <a:lstStyle/>
          <a:p>
            <a:pPr marL="457200" indent="-457200">
              <a:lnSpc>
                <a:spcPct val="100000"/>
              </a:lnSpc>
              <a:spcBef>
                <a:spcPts val="641"/>
              </a:spcBef>
              <a:buClr>
                <a:srgbClr val="000000"/>
              </a:buClr>
              <a:buFont typeface="Wingdings" charset="2"/>
              <a:buChar char=""/>
            </a:pPr>
            <a:r>
              <a:rPr lang="en-US" sz="3200" b="0" strike="noStrike" spc="-1">
                <a:solidFill>
                  <a:srgbClr val="000000"/>
                </a:solidFill>
                <a:latin typeface="Century Gothic"/>
                <a:ea typeface="MS Pゴシック"/>
              </a:rPr>
              <a:t>Click to edit Master text styles</a:t>
            </a:r>
            <a:endParaRPr lang="en-US" sz="3200" b="0" strike="noStrike" spc="-1">
              <a:solidFill>
                <a:srgbClr val="000000"/>
              </a:solidFill>
              <a:latin typeface="Century Gothic"/>
            </a:endParaRPr>
          </a:p>
          <a:p>
            <a:pPr marL="990720" lvl="1" indent="-380880">
              <a:lnSpc>
                <a:spcPct val="100000"/>
              </a:lnSpc>
              <a:spcBef>
                <a:spcPts val="533"/>
              </a:spcBef>
              <a:buClr>
                <a:srgbClr val="000000"/>
              </a:buClr>
              <a:buFont typeface="Wingdings" charset="2"/>
              <a:buChar char=""/>
            </a:pPr>
            <a:r>
              <a:rPr lang="en-US" sz="2660" b="0" strike="noStrike" spc="-1">
                <a:solidFill>
                  <a:srgbClr val="000000"/>
                </a:solidFill>
                <a:latin typeface="Century Gothic"/>
                <a:ea typeface="MS Pゴシック"/>
              </a:rPr>
              <a:t>Second level</a:t>
            </a:r>
            <a:endParaRPr lang="en-US" sz="2660" b="0" strike="noStrike" spc="-1">
              <a:solidFill>
                <a:srgbClr val="000000"/>
              </a:solidFill>
              <a:latin typeface="Century Gothic"/>
            </a:endParaRPr>
          </a:p>
          <a:p>
            <a:pPr marL="1523880" lvl="2"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Third level</a:t>
            </a:r>
            <a:endParaRPr lang="en-US" sz="2400" b="0" strike="noStrike" spc="-1">
              <a:solidFill>
                <a:srgbClr val="000000"/>
              </a:solidFill>
              <a:latin typeface="Century Gothic"/>
            </a:endParaRPr>
          </a:p>
          <a:p>
            <a:pPr marL="2133720" lvl="3" indent="-304920">
              <a:lnSpc>
                <a:spcPct val="100000"/>
              </a:lnSpc>
              <a:spcBef>
                <a:spcPts val="425"/>
              </a:spcBef>
              <a:buClr>
                <a:srgbClr val="000000"/>
              </a:buClr>
              <a:buFont typeface="Wingdings" charset="2"/>
              <a:buChar char=""/>
            </a:pPr>
            <a:r>
              <a:rPr lang="en-US" sz="2130" b="0" strike="noStrike" spc="-1">
                <a:solidFill>
                  <a:srgbClr val="000000"/>
                </a:solidFill>
                <a:latin typeface="Century Gothic"/>
                <a:ea typeface="MS Pゴシック"/>
              </a:rPr>
              <a:t>Fourth level</a:t>
            </a:r>
            <a:endParaRPr lang="en-US" sz="2130" b="0" strike="noStrike" spc="-1">
              <a:solidFill>
                <a:srgbClr val="000000"/>
              </a:solidFill>
              <a:latin typeface="Century Gothic"/>
            </a:endParaRPr>
          </a:p>
          <a:p>
            <a:pPr marL="2743200" lvl="4" indent="-304920">
              <a:lnSpc>
                <a:spcPct val="100000"/>
              </a:lnSpc>
              <a:spcBef>
                <a:spcPts val="374"/>
              </a:spcBef>
              <a:buClr>
                <a:srgbClr val="000000"/>
              </a:buClr>
              <a:buFont typeface="Wingdings" charset="2"/>
              <a:buChar char=""/>
            </a:pPr>
            <a:r>
              <a:rPr lang="en-US" sz="1870" b="0" strike="noStrike" spc="-1">
                <a:solidFill>
                  <a:srgbClr val="000000"/>
                </a:solidFill>
                <a:latin typeface="Century Gothic"/>
                <a:ea typeface="MS Pゴシック"/>
              </a:rPr>
              <a:t>Fifth level</a:t>
            </a:r>
            <a:endParaRPr lang="en-US" sz="1870" b="0" strike="noStrike" spc="-1">
              <a:solidFill>
                <a:srgbClr val="000000"/>
              </a:solidFill>
              <a:latin typeface="Century Gothic"/>
            </a:endParaRPr>
          </a:p>
        </p:txBody>
      </p:sp>
      <p:sp>
        <p:nvSpPr>
          <p:cNvPr id="120" name="PlaceHolder 3"/>
          <p:cNvSpPr>
            <a:spLocks noGrp="1"/>
          </p:cNvSpPr>
          <p:nvPr>
            <p:ph type="sldNum" idx="1"/>
          </p:nvPr>
        </p:nvSpPr>
        <p:spPr>
          <a:xfrm>
            <a:off x="9347040" y="6248520"/>
            <a:ext cx="2539800" cy="456840"/>
          </a:xfrm>
          <a:prstGeom prst="rect">
            <a:avLst/>
          </a:prstGeom>
          <a:noFill/>
          <a:ln w="0">
            <a:noFill/>
          </a:ln>
        </p:spPr>
        <p:txBody>
          <a:bodyPr lIns="90000" tIns="45000" rIns="90000" bIns="45000" anchor="t">
            <a:noAutofit/>
          </a:bodyPr>
          <a:lstStyle>
            <a:lvl1pPr indent="0">
              <a:lnSpc>
                <a:spcPct val="100000"/>
              </a:lnSpc>
              <a:buNone/>
              <a:defRPr lang="en-US" sz="4400" b="0" strike="noStrike" spc="-1">
                <a:solidFill>
                  <a:srgbClr val="E8EAE9"/>
                </a:solidFill>
                <a:latin typeface="Arial"/>
                <a:ea typeface="MS Pゴシック"/>
              </a:defRPr>
            </a:lvl1pPr>
          </a:lstStyle>
          <a:p>
            <a:pPr indent="0">
              <a:lnSpc>
                <a:spcPct val="100000"/>
              </a:lnSpc>
              <a:buNone/>
            </a:pPr>
            <a:fld id="{216AE8E0-9251-4EBD-943B-1E47AB41F515}" type="slidenum">
              <a:rPr lang="en-US" sz="4400" b="0" strike="noStrike" spc="-1">
                <a:solidFill>
                  <a:srgbClr val="E8EAE9"/>
                </a:solidFill>
                <a:latin typeface="Arial"/>
                <a:ea typeface="MS Pゴシック"/>
              </a:rPr>
              <a:t>‹#›</a:t>
            </a:fld>
            <a:endParaRPr lang="en-US" sz="4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pic>
        <p:nvPicPr>
          <p:cNvPr id="157" name="Picture 5" descr="PI stacked neogram black.png"/>
          <p:cNvPicPr/>
          <p:nvPr/>
        </p:nvPicPr>
        <p:blipFill>
          <a:blip r:embed="rId15"/>
          <a:stretch/>
        </p:blipFill>
        <p:spPr>
          <a:xfrm>
            <a:off x="11414880" y="5896440"/>
            <a:ext cx="478800" cy="731880"/>
          </a:xfrm>
          <a:prstGeom prst="rect">
            <a:avLst/>
          </a:prstGeom>
          <a:ln w="0">
            <a:noFill/>
          </a:ln>
        </p:spPr>
      </p:pic>
      <p:sp>
        <p:nvSpPr>
          <p:cNvPr id="158" name="PlaceHolder 1"/>
          <p:cNvSpPr>
            <a:spLocks noGrp="1"/>
          </p:cNvSpPr>
          <p:nvPr>
            <p:ph type="title"/>
          </p:nvPr>
        </p:nvSpPr>
        <p:spPr>
          <a:xfrm>
            <a:off x="609480" y="838080"/>
            <a:ext cx="10972440" cy="579240"/>
          </a:xfrm>
          <a:prstGeom prst="rect">
            <a:avLst/>
          </a:prstGeom>
          <a:noFill/>
          <a:ln w="0">
            <a:noFill/>
          </a:ln>
        </p:spPr>
        <p:txBody>
          <a:bodyPr numCol="1" spcCol="0" anchor="ctr">
            <a:noAutofit/>
          </a:bodyPr>
          <a:lstStyle/>
          <a:p>
            <a:pPr indent="0" algn="ctr">
              <a:lnSpc>
                <a:spcPct val="100000"/>
              </a:lnSpc>
              <a:buNone/>
            </a:pPr>
            <a:r>
              <a:rPr lang="en-US" sz="4000" b="0" strike="noStrike" spc="-1">
                <a:solidFill>
                  <a:srgbClr val="000000"/>
                </a:solidFill>
                <a:latin typeface="Century Gothic"/>
                <a:ea typeface="MS Pゴシック"/>
              </a:rPr>
              <a:t>Click to edit Master title style</a:t>
            </a:r>
            <a:endParaRPr lang="en-US" sz="4000" b="0" strike="noStrike" spc="-1">
              <a:solidFill>
                <a:srgbClr val="E8EAE9"/>
              </a:solidFill>
              <a:latin typeface="Arial"/>
            </a:endParaRPr>
          </a:p>
        </p:txBody>
      </p:sp>
      <p:sp>
        <p:nvSpPr>
          <p:cNvPr id="159" name="PlaceHolder 2"/>
          <p:cNvSpPr>
            <a:spLocks noGrp="1"/>
          </p:cNvSpPr>
          <p:nvPr>
            <p:ph type="body"/>
          </p:nvPr>
        </p:nvSpPr>
        <p:spPr>
          <a:xfrm>
            <a:off x="609480" y="1600200"/>
            <a:ext cx="10972440" cy="4038120"/>
          </a:xfrm>
          <a:prstGeom prst="rect">
            <a:avLst/>
          </a:prstGeom>
          <a:noFill/>
          <a:ln w="0">
            <a:noFill/>
          </a:ln>
        </p:spPr>
        <p:txBody>
          <a:bodyPr numCol="1" spcCol="0" anchor="t">
            <a:noAutofit/>
          </a:bodyPr>
          <a:lstStyle/>
          <a:p>
            <a:pPr marL="457200" indent="-457200">
              <a:lnSpc>
                <a:spcPct val="100000"/>
              </a:lnSpc>
              <a:spcBef>
                <a:spcPts val="641"/>
              </a:spcBef>
              <a:buClr>
                <a:srgbClr val="000000"/>
              </a:buClr>
              <a:buFont typeface="Wingdings" charset="2"/>
              <a:buChar char=""/>
            </a:pPr>
            <a:r>
              <a:rPr lang="en-US" sz="3200" b="0" strike="noStrike" spc="-1">
                <a:solidFill>
                  <a:srgbClr val="000000"/>
                </a:solidFill>
                <a:latin typeface="Century Gothic"/>
                <a:ea typeface="MS Pゴシック"/>
              </a:rPr>
              <a:t>Click to edit Master text styles</a:t>
            </a:r>
            <a:endParaRPr lang="en-US" sz="3200" b="0" strike="noStrike" spc="-1">
              <a:solidFill>
                <a:srgbClr val="000000"/>
              </a:solidFill>
              <a:latin typeface="Century Gothic"/>
            </a:endParaRPr>
          </a:p>
          <a:p>
            <a:pPr marL="990720" lvl="1" indent="-380880">
              <a:lnSpc>
                <a:spcPct val="100000"/>
              </a:lnSpc>
              <a:spcBef>
                <a:spcPts val="533"/>
              </a:spcBef>
              <a:buClr>
                <a:srgbClr val="000000"/>
              </a:buClr>
              <a:buFont typeface="Wingdings" charset="2"/>
              <a:buChar char=""/>
            </a:pPr>
            <a:r>
              <a:rPr lang="en-US" sz="2660" b="0" strike="noStrike" spc="-1">
                <a:solidFill>
                  <a:srgbClr val="000000"/>
                </a:solidFill>
                <a:latin typeface="Century Gothic"/>
                <a:ea typeface="MS Pゴシック"/>
              </a:rPr>
              <a:t>Second level</a:t>
            </a:r>
            <a:endParaRPr lang="en-US" sz="2660" b="0" strike="noStrike" spc="-1">
              <a:solidFill>
                <a:srgbClr val="000000"/>
              </a:solidFill>
              <a:latin typeface="Century Gothic"/>
            </a:endParaRPr>
          </a:p>
          <a:p>
            <a:pPr marL="1523880" lvl="2"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Third level</a:t>
            </a:r>
            <a:endParaRPr lang="en-US" sz="2400" b="0" strike="noStrike" spc="-1">
              <a:solidFill>
                <a:srgbClr val="000000"/>
              </a:solidFill>
              <a:latin typeface="Century Gothic"/>
            </a:endParaRPr>
          </a:p>
          <a:p>
            <a:pPr marL="2133720" lvl="3" indent="-304920">
              <a:lnSpc>
                <a:spcPct val="100000"/>
              </a:lnSpc>
              <a:spcBef>
                <a:spcPts val="425"/>
              </a:spcBef>
              <a:buClr>
                <a:srgbClr val="000000"/>
              </a:buClr>
              <a:buFont typeface="Wingdings" charset="2"/>
              <a:buChar char=""/>
            </a:pPr>
            <a:r>
              <a:rPr lang="en-US" sz="2130" b="0" strike="noStrike" spc="-1">
                <a:solidFill>
                  <a:srgbClr val="000000"/>
                </a:solidFill>
                <a:latin typeface="Century Gothic"/>
                <a:ea typeface="MS Pゴシック"/>
              </a:rPr>
              <a:t>Fourth level</a:t>
            </a:r>
            <a:endParaRPr lang="en-US" sz="2130" b="0" strike="noStrike" spc="-1">
              <a:solidFill>
                <a:srgbClr val="000000"/>
              </a:solidFill>
              <a:latin typeface="Century Gothic"/>
            </a:endParaRPr>
          </a:p>
          <a:p>
            <a:pPr marL="2743200" lvl="4" indent="-304920">
              <a:lnSpc>
                <a:spcPct val="100000"/>
              </a:lnSpc>
              <a:spcBef>
                <a:spcPts val="374"/>
              </a:spcBef>
              <a:buClr>
                <a:srgbClr val="000000"/>
              </a:buClr>
              <a:buFont typeface="Wingdings" charset="2"/>
              <a:buChar char=""/>
            </a:pPr>
            <a:r>
              <a:rPr lang="en-US" sz="1870" b="0" strike="noStrike" spc="-1">
                <a:solidFill>
                  <a:srgbClr val="000000"/>
                </a:solidFill>
                <a:latin typeface="Century Gothic"/>
                <a:ea typeface="MS Pゴシック"/>
              </a:rPr>
              <a:t>Fifth level</a:t>
            </a:r>
            <a:endParaRPr lang="en-US" sz="1870" b="0" strike="noStrike" spc="-1">
              <a:solidFill>
                <a:srgbClr val="000000"/>
              </a:solidFill>
              <a:latin typeface="Century Gothic"/>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pic>
        <p:nvPicPr>
          <p:cNvPr id="196" name="Picture 5" descr="PI stacked neogram black.png"/>
          <p:cNvPicPr/>
          <p:nvPr/>
        </p:nvPicPr>
        <p:blipFill>
          <a:blip r:embed="rId15"/>
          <a:stretch/>
        </p:blipFill>
        <p:spPr>
          <a:xfrm>
            <a:off x="11414880" y="5896440"/>
            <a:ext cx="478800" cy="731880"/>
          </a:xfrm>
          <a:prstGeom prst="rect">
            <a:avLst/>
          </a:prstGeom>
          <a:ln w="0">
            <a:noFill/>
          </a:ln>
        </p:spPr>
      </p:pic>
      <p:sp>
        <p:nvSpPr>
          <p:cNvPr id="197" name="PlaceHolder 1"/>
          <p:cNvSpPr>
            <a:spLocks noGrp="1"/>
          </p:cNvSpPr>
          <p:nvPr>
            <p:ph type="title"/>
          </p:nvPr>
        </p:nvSpPr>
        <p:spPr>
          <a:xfrm>
            <a:off x="609480" y="838080"/>
            <a:ext cx="10972440" cy="579240"/>
          </a:xfrm>
          <a:prstGeom prst="rect">
            <a:avLst/>
          </a:prstGeom>
          <a:noFill/>
          <a:ln w="0">
            <a:noFill/>
          </a:ln>
        </p:spPr>
        <p:txBody>
          <a:bodyPr numCol="1" spcCol="0" anchor="ctr">
            <a:noAutofit/>
          </a:bodyPr>
          <a:lstStyle/>
          <a:p>
            <a:pPr indent="0" algn="ctr">
              <a:lnSpc>
                <a:spcPct val="100000"/>
              </a:lnSpc>
              <a:buNone/>
            </a:pPr>
            <a:r>
              <a:rPr lang="en-US" sz="4000" b="0" strike="noStrike" spc="-1">
                <a:solidFill>
                  <a:srgbClr val="000000"/>
                </a:solidFill>
                <a:latin typeface="Century Gothic"/>
                <a:ea typeface="MS Pゴシック"/>
              </a:rPr>
              <a:t>Click to edit Master title style</a:t>
            </a:r>
            <a:endParaRPr lang="en-US" sz="4000" b="0" strike="noStrike" spc="-1">
              <a:solidFill>
                <a:srgbClr val="E8EAE9"/>
              </a:solidFill>
              <a:latin typeface="Arial"/>
            </a:endParaRPr>
          </a:p>
        </p:txBody>
      </p:sp>
      <p:sp>
        <p:nvSpPr>
          <p:cNvPr id="198" name="PlaceHolder 2"/>
          <p:cNvSpPr>
            <a:spLocks noGrp="1"/>
          </p:cNvSpPr>
          <p:nvPr>
            <p:ph type="body"/>
          </p:nvPr>
        </p:nvSpPr>
        <p:spPr>
          <a:xfrm>
            <a:off x="609480" y="1600200"/>
            <a:ext cx="10972440" cy="4038120"/>
          </a:xfrm>
          <a:prstGeom prst="rect">
            <a:avLst/>
          </a:prstGeom>
          <a:noFill/>
          <a:ln w="0">
            <a:noFill/>
          </a:ln>
        </p:spPr>
        <p:txBody>
          <a:bodyPr numCol="1" spcCol="0" anchor="t">
            <a:noAutofit/>
          </a:bodyPr>
          <a:lstStyle/>
          <a:p>
            <a:pPr marL="457200" indent="-457200">
              <a:lnSpc>
                <a:spcPct val="100000"/>
              </a:lnSpc>
              <a:spcBef>
                <a:spcPts val="641"/>
              </a:spcBef>
              <a:buClr>
                <a:srgbClr val="000000"/>
              </a:buClr>
              <a:buFont typeface="Wingdings" charset="2"/>
              <a:buChar char=""/>
            </a:pPr>
            <a:r>
              <a:rPr lang="en-US" sz="3200" b="0" strike="noStrike" spc="-1">
                <a:solidFill>
                  <a:srgbClr val="000000"/>
                </a:solidFill>
                <a:latin typeface="Century Gothic"/>
                <a:ea typeface="MS Pゴシック"/>
              </a:rPr>
              <a:t>Click to edit Master text styles</a:t>
            </a:r>
            <a:endParaRPr lang="en-US" sz="3200" b="0" strike="noStrike" spc="-1">
              <a:solidFill>
                <a:srgbClr val="000000"/>
              </a:solidFill>
              <a:latin typeface="Century Gothic"/>
            </a:endParaRPr>
          </a:p>
          <a:p>
            <a:pPr marL="990720" lvl="1" indent="-380880">
              <a:lnSpc>
                <a:spcPct val="100000"/>
              </a:lnSpc>
              <a:spcBef>
                <a:spcPts val="533"/>
              </a:spcBef>
              <a:buClr>
                <a:srgbClr val="000000"/>
              </a:buClr>
              <a:buFont typeface="Wingdings" charset="2"/>
              <a:buChar char=""/>
            </a:pPr>
            <a:r>
              <a:rPr lang="en-US" sz="2660" b="0" strike="noStrike" spc="-1">
                <a:solidFill>
                  <a:srgbClr val="000000"/>
                </a:solidFill>
                <a:latin typeface="Century Gothic"/>
                <a:ea typeface="MS Pゴシック"/>
              </a:rPr>
              <a:t>Second level</a:t>
            </a:r>
            <a:endParaRPr lang="en-US" sz="2660" b="0" strike="noStrike" spc="-1">
              <a:solidFill>
                <a:srgbClr val="000000"/>
              </a:solidFill>
              <a:latin typeface="Century Gothic"/>
            </a:endParaRPr>
          </a:p>
          <a:p>
            <a:pPr marL="1523880" lvl="2"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Third level</a:t>
            </a:r>
            <a:endParaRPr lang="en-US" sz="2400" b="0" strike="noStrike" spc="-1">
              <a:solidFill>
                <a:srgbClr val="000000"/>
              </a:solidFill>
              <a:latin typeface="Century Gothic"/>
            </a:endParaRPr>
          </a:p>
          <a:p>
            <a:pPr marL="2133720" lvl="3" indent="-304920">
              <a:lnSpc>
                <a:spcPct val="100000"/>
              </a:lnSpc>
              <a:spcBef>
                <a:spcPts val="425"/>
              </a:spcBef>
              <a:buClr>
                <a:srgbClr val="000000"/>
              </a:buClr>
              <a:buFont typeface="Wingdings" charset="2"/>
              <a:buChar char=""/>
            </a:pPr>
            <a:r>
              <a:rPr lang="en-US" sz="2130" b="0" strike="noStrike" spc="-1">
                <a:solidFill>
                  <a:srgbClr val="000000"/>
                </a:solidFill>
                <a:latin typeface="Century Gothic"/>
                <a:ea typeface="MS Pゴシック"/>
              </a:rPr>
              <a:t>Fourth level</a:t>
            </a:r>
            <a:endParaRPr lang="en-US" sz="2130" b="0" strike="noStrike" spc="-1">
              <a:solidFill>
                <a:srgbClr val="000000"/>
              </a:solidFill>
              <a:latin typeface="Century Gothic"/>
            </a:endParaRPr>
          </a:p>
          <a:p>
            <a:pPr marL="2743200" lvl="4" indent="-304920">
              <a:lnSpc>
                <a:spcPct val="100000"/>
              </a:lnSpc>
              <a:spcBef>
                <a:spcPts val="374"/>
              </a:spcBef>
              <a:buClr>
                <a:srgbClr val="000000"/>
              </a:buClr>
              <a:buFont typeface="Wingdings" charset="2"/>
              <a:buChar char=""/>
            </a:pPr>
            <a:r>
              <a:rPr lang="en-US" sz="1870" b="0" strike="noStrike" spc="-1">
                <a:solidFill>
                  <a:srgbClr val="000000"/>
                </a:solidFill>
                <a:latin typeface="Century Gothic"/>
                <a:ea typeface="MS Pゴシック"/>
              </a:rPr>
              <a:t>Fifth level</a:t>
            </a:r>
            <a:endParaRPr lang="en-US" sz="1870" b="0" strike="noStrike" spc="-1">
              <a:solidFill>
                <a:srgbClr val="000000"/>
              </a:solidFill>
              <a:latin typeface="Century Gothic"/>
            </a:endParaRP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pic>
        <p:nvPicPr>
          <p:cNvPr id="235" name="Picture 5" descr="PI stacked neogram black.png"/>
          <p:cNvPicPr/>
          <p:nvPr/>
        </p:nvPicPr>
        <p:blipFill>
          <a:blip r:embed="rId15"/>
          <a:stretch/>
        </p:blipFill>
        <p:spPr>
          <a:xfrm>
            <a:off x="11414880" y="5896440"/>
            <a:ext cx="478800" cy="731880"/>
          </a:xfrm>
          <a:prstGeom prst="rect">
            <a:avLst/>
          </a:prstGeom>
          <a:ln w="0">
            <a:noFill/>
          </a:ln>
        </p:spPr>
      </p:pic>
      <p:sp>
        <p:nvSpPr>
          <p:cNvPr id="236" name="PlaceHolder 1"/>
          <p:cNvSpPr>
            <a:spLocks noGrp="1"/>
          </p:cNvSpPr>
          <p:nvPr>
            <p:ph type="title"/>
          </p:nvPr>
        </p:nvSpPr>
        <p:spPr>
          <a:xfrm>
            <a:off x="609480" y="273600"/>
            <a:ext cx="10972440" cy="1142640"/>
          </a:xfrm>
          <a:prstGeom prst="rect">
            <a:avLst/>
          </a:prstGeom>
          <a:noFill/>
          <a:ln w="0">
            <a:noFill/>
          </a:ln>
        </p:spPr>
        <p:txBody>
          <a:bodyPr numCol="1" spcCol="0" anchor="ctr">
            <a:noAutofit/>
          </a:bodyPr>
          <a:lstStyle/>
          <a:p>
            <a:pPr indent="0">
              <a:lnSpc>
                <a:spcPct val="100000"/>
              </a:lnSpc>
              <a:buNone/>
            </a:pPr>
            <a:r>
              <a:rPr lang="en-US" sz="4000" b="0" strike="noStrike" spc="-1">
                <a:solidFill>
                  <a:srgbClr val="000000"/>
                </a:solidFill>
                <a:latin typeface="Century Gothic"/>
                <a:ea typeface="MS Pゴシック"/>
              </a:rPr>
              <a:t>Click to edit Master title style</a:t>
            </a:r>
            <a:endParaRPr lang="en-US" sz="4000" b="0" strike="noStrike" spc="-1">
              <a:solidFill>
                <a:srgbClr val="E8EAE9"/>
              </a:solidFill>
              <a:latin typeface="Arial"/>
            </a:endParaRPr>
          </a:p>
        </p:txBody>
      </p:sp>
      <p:sp>
        <p:nvSpPr>
          <p:cNvPr id="237" name="PlaceHolder 2"/>
          <p:cNvSpPr>
            <a:spLocks noGrp="1"/>
          </p:cNvSpPr>
          <p:nvPr>
            <p:ph type="body"/>
          </p:nvPr>
        </p:nvSpPr>
        <p:spPr>
          <a:xfrm>
            <a:off x="914400" y="1598760"/>
            <a:ext cx="5079600" cy="4114440"/>
          </a:xfrm>
          <a:prstGeom prst="rect">
            <a:avLst/>
          </a:prstGeom>
          <a:noFill/>
          <a:ln w="0">
            <a:noFill/>
          </a:ln>
        </p:spPr>
        <p:txBody>
          <a:bodyPr numCol="1" spcCol="0" anchor="t">
            <a:noAutofit/>
          </a:bodyPr>
          <a:lstStyle/>
          <a:p>
            <a:pPr marL="457200" indent="-457200">
              <a:lnSpc>
                <a:spcPct val="100000"/>
              </a:lnSpc>
              <a:spcBef>
                <a:spcPts val="746"/>
              </a:spcBef>
              <a:buClr>
                <a:srgbClr val="000000"/>
              </a:buClr>
              <a:buFont typeface="Wingdings" charset="2"/>
              <a:buChar char=""/>
            </a:pPr>
            <a:r>
              <a:rPr lang="en-US" sz="3740" b="0" strike="noStrike" spc="-1">
                <a:solidFill>
                  <a:srgbClr val="000000"/>
                </a:solidFill>
                <a:latin typeface="Century Gothic"/>
                <a:ea typeface="MS Pゴシック"/>
              </a:rPr>
              <a:t>Click to edit Master text styles</a:t>
            </a:r>
            <a:endParaRPr lang="en-US" sz="3740" b="0" strike="noStrike" spc="-1">
              <a:solidFill>
                <a:srgbClr val="000000"/>
              </a:solidFill>
              <a:latin typeface="Century Gothic"/>
            </a:endParaRPr>
          </a:p>
          <a:p>
            <a:pPr marL="990720" lvl="1" indent="-380880">
              <a:lnSpc>
                <a:spcPct val="100000"/>
              </a:lnSpc>
              <a:spcBef>
                <a:spcPts val="641"/>
              </a:spcBef>
              <a:buClr>
                <a:srgbClr val="000000"/>
              </a:buClr>
              <a:buFont typeface="Wingdings" charset="2"/>
              <a:buChar char=""/>
            </a:pPr>
            <a:r>
              <a:rPr lang="en-US" sz="3200" b="0" strike="noStrike" spc="-1">
                <a:solidFill>
                  <a:srgbClr val="000000"/>
                </a:solidFill>
                <a:latin typeface="Century Gothic"/>
                <a:ea typeface="MS Pゴシック"/>
              </a:rPr>
              <a:t>Second level</a:t>
            </a:r>
            <a:endParaRPr lang="en-US" sz="3200" b="0" strike="noStrike" spc="-1">
              <a:solidFill>
                <a:srgbClr val="000000"/>
              </a:solidFill>
              <a:latin typeface="Century Gothic"/>
            </a:endParaRPr>
          </a:p>
          <a:p>
            <a:pPr marL="1523880" lvl="2" indent="-304920">
              <a:lnSpc>
                <a:spcPct val="100000"/>
              </a:lnSpc>
              <a:spcBef>
                <a:spcPts val="533"/>
              </a:spcBef>
              <a:buClr>
                <a:srgbClr val="000000"/>
              </a:buClr>
              <a:buFont typeface="Wingdings" charset="2"/>
              <a:buChar char=""/>
            </a:pPr>
            <a:r>
              <a:rPr lang="en-US" sz="2660" b="0" strike="noStrike" spc="-1">
                <a:solidFill>
                  <a:srgbClr val="000000"/>
                </a:solidFill>
                <a:latin typeface="Century Gothic"/>
                <a:ea typeface="MS Pゴシック"/>
              </a:rPr>
              <a:t>Third level</a:t>
            </a:r>
            <a:endParaRPr lang="en-US" sz="2660" b="0" strike="noStrike" spc="-1">
              <a:solidFill>
                <a:srgbClr val="000000"/>
              </a:solidFill>
              <a:latin typeface="Century Gothic"/>
            </a:endParaRPr>
          </a:p>
          <a:p>
            <a:pPr marL="2133720" lvl="3"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Fourth level</a:t>
            </a:r>
            <a:endParaRPr lang="en-US" sz="2400" b="0" strike="noStrike" spc="-1">
              <a:solidFill>
                <a:srgbClr val="000000"/>
              </a:solidFill>
              <a:latin typeface="Century Gothic"/>
            </a:endParaRPr>
          </a:p>
          <a:p>
            <a:pPr marL="2743200" lvl="4"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Fifth level</a:t>
            </a:r>
            <a:endParaRPr lang="en-US" sz="2400" b="0" strike="noStrike" spc="-1">
              <a:solidFill>
                <a:srgbClr val="000000"/>
              </a:solidFill>
              <a:latin typeface="Century Gothic"/>
            </a:endParaRPr>
          </a:p>
        </p:txBody>
      </p:sp>
      <p:sp>
        <p:nvSpPr>
          <p:cNvPr id="238" name="PlaceHolder 3"/>
          <p:cNvSpPr>
            <a:spLocks noGrp="1"/>
          </p:cNvSpPr>
          <p:nvPr>
            <p:ph type="body"/>
          </p:nvPr>
        </p:nvSpPr>
        <p:spPr>
          <a:xfrm>
            <a:off x="6197760" y="1598760"/>
            <a:ext cx="5079600" cy="4114440"/>
          </a:xfrm>
          <a:prstGeom prst="rect">
            <a:avLst/>
          </a:prstGeom>
          <a:noFill/>
          <a:ln w="0">
            <a:noFill/>
          </a:ln>
        </p:spPr>
        <p:txBody>
          <a:bodyPr numCol="1" spcCol="0" anchor="t">
            <a:noAutofit/>
          </a:bodyPr>
          <a:lstStyle/>
          <a:p>
            <a:pPr marL="457200" indent="-457200">
              <a:lnSpc>
                <a:spcPct val="100000"/>
              </a:lnSpc>
              <a:spcBef>
                <a:spcPts val="746"/>
              </a:spcBef>
              <a:buClr>
                <a:srgbClr val="000000"/>
              </a:buClr>
              <a:buFont typeface="Wingdings" charset="2"/>
              <a:buChar char=""/>
            </a:pPr>
            <a:r>
              <a:rPr lang="en-US" sz="3740" b="0" strike="noStrike" spc="-1">
                <a:solidFill>
                  <a:srgbClr val="000000"/>
                </a:solidFill>
                <a:latin typeface="Century Gothic"/>
                <a:ea typeface="MS Pゴシック"/>
              </a:rPr>
              <a:t>Click to edit Master text styles</a:t>
            </a:r>
            <a:endParaRPr lang="en-US" sz="3740" b="0" strike="noStrike" spc="-1">
              <a:solidFill>
                <a:srgbClr val="000000"/>
              </a:solidFill>
              <a:latin typeface="Century Gothic"/>
            </a:endParaRPr>
          </a:p>
          <a:p>
            <a:pPr marL="990720" lvl="1" indent="-380880">
              <a:lnSpc>
                <a:spcPct val="100000"/>
              </a:lnSpc>
              <a:spcBef>
                <a:spcPts val="641"/>
              </a:spcBef>
              <a:buClr>
                <a:srgbClr val="000000"/>
              </a:buClr>
              <a:buFont typeface="Wingdings" charset="2"/>
              <a:buChar char=""/>
            </a:pPr>
            <a:r>
              <a:rPr lang="en-US" sz="3200" b="0" strike="noStrike" spc="-1">
                <a:solidFill>
                  <a:srgbClr val="000000"/>
                </a:solidFill>
                <a:latin typeface="Century Gothic"/>
                <a:ea typeface="MS Pゴシック"/>
              </a:rPr>
              <a:t>Second level</a:t>
            </a:r>
            <a:endParaRPr lang="en-US" sz="3200" b="0" strike="noStrike" spc="-1">
              <a:solidFill>
                <a:srgbClr val="000000"/>
              </a:solidFill>
              <a:latin typeface="Century Gothic"/>
            </a:endParaRPr>
          </a:p>
          <a:p>
            <a:pPr marL="1523880" lvl="2" indent="-304920">
              <a:lnSpc>
                <a:spcPct val="100000"/>
              </a:lnSpc>
              <a:spcBef>
                <a:spcPts val="533"/>
              </a:spcBef>
              <a:buClr>
                <a:srgbClr val="000000"/>
              </a:buClr>
              <a:buFont typeface="Wingdings" charset="2"/>
              <a:buChar char=""/>
            </a:pPr>
            <a:r>
              <a:rPr lang="en-US" sz="2660" b="0" strike="noStrike" spc="-1">
                <a:solidFill>
                  <a:srgbClr val="000000"/>
                </a:solidFill>
                <a:latin typeface="Century Gothic"/>
                <a:ea typeface="MS Pゴシック"/>
              </a:rPr>
              <a:t>Third level</a:t>
            </a:r>
            <a:endParaRPr lang="en-US" sz="2660" b="0" strike="noStrike" spc="-1">
              <a:solidFill>
                <a:srgbClr val="000000"/>
              </a:solidFill>
              <a:latin typeface="Century Gothic"/>
            </a:endParaRPr>
          </a:p>
          <a:p>
            <a:pPr marL="2133720" lvl="3"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Fourth level</a:t>
            </a:r>
            <a:endParaRPr lang="en-US" sz="2400" b="0" strike="noStrike" spc="-1">
              <a:solidFill>
                <a:srgbClr val="000000"/>
              </a:solidFill>
              <a:latin typeface="Century Gothic"/>
            </a:endParaRPr>
          </a:p>
          <a:p>
            <a:pPr marL="2743200" lvl="4"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Fifth level</a:t>
            </a:r>
            <a:endParaRPr lang="en-US" sz="2400" b="0" strike="noStrike" spc="-1">
              <a:solidFill>
                <a:srgbClr val="000000"/>
              </a:solidFill>
              <a:latin typeface="Century Gothic"/>
            </a:endParaRPr>
          </a:p>
        </p:txBody>
      </p:sp>
      <p:sp>
        <p:nvSpPr>
          <p:cNvPr id="239" name="PlaceHolder 4"/>
          <p:cNvSpPr>
            <a:spLocks noGrp="1"/>
          </p:cNvSpPr>
          <p:nvPr>
            <p:ph type="sldNum" idx="2"/>
          </p:nvPr>
        </p:nvSpPr>
        <p:spPr>
          <a:xfrm>
            <a:off x="9347040" y="6248520"/>
            <a:ext cx="2539800" cy="456840"/>
          </a:xfrm>
          <a:prstGeom prst="rect">
            <a:avLst/>
          </a:prstGeom>
          <a:noFill/>
          <a:ln w="0">
            <a:noFill/>
          </a:ln>
        </p:spPr>
        <p:txBody>
          <a:bodyPr lIns="90000" tIns="45000" rIns="90000" bIns="45000" anchor="t">
            <a:noAutofit/>
          </a:bodyPr>
          <a:lstStyle>
            <a:lvl1pPr indent="0">
              <a:lnSpc>
                <a:spcPct val="100000"/>
              </a:lnSpc>
              <a:buNone/>
              <a:defRPr lang="en-US" sz="4400" b="0" strike="noStrike" spc="-1">
                <a:solidFill>
                  <a:srgbClr val="E8EAE9"/>
                </a:solidFill>
                <a:latin typeface="Arial"/>
                <a:ea typeface="MS Pゴシック"/>
              </a:defRPr>
            </a:lvl1pPr>
          </a:lstStyle>
          <a:p>
            <a:pPr indent="0">
              <a:lnSpc>
                <a:spcPct val="100000"/>
              </a:lnSpc>
              <a:buNone/>
            </a:pPr>
            <a:fld id="{31547E62-6EF1-4758-9036-CB78DEB4CEF0}" type="slidenum">
              <a:rPr lang="en-US" sz="4400" b="0" strike="noStrike" spc="-1">
                <a:solidFill>
                  <a:srgbClr val="E8EAE9"/>
                </a:solidFill>
                <a:latin typeface="Arial"/>
                <a:ea typeface="MS Pゴシック"/>
              </a:rPr>
              <a:t>‹#›</a:t>
            </a:fld>
            <a:endParaRPr lang="en-US" sz="4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pic>
        <p:nvPicPr>
          <p:cNvPr id="354" name="Picture 5" descr="PI stacked neogram black.png"/>
          <p:cNvPicPr/>
          <p:nvPr/>
        </p:nvPicPr>
        <p:blipFill>
          <a:blip r:embed="rId15"/>
          <a:stretch/>
        </p:blipFill>
        <p:spPr>
          <a:xfrm>
            <a:off x="11414880" y="5896440"/>
            <a:ext cx="478800" cy="731880"/>
          </a:xfrm>
          <a:prstGeom prst="rect">
            <a:avLst/>
          </a:prstGeom>
          <a:ln w="0">
            <a:noFill/>
          </a:ln>
        </p:spPr>
      </p:pic>
      <p:sp>
        <p:nvSpPr>
          <p:cNvPr id="355" name="PlaceHolder 1"/>
          <p:cNvSpPr>
            <a:spLocks noGrp="1"/>
          </p:cNvSpPr>
          <p:nvPr>
            <p:ph type="title"/>
          </p:nvPr>
        </p:nvSpPr>
        <p:spPr>
          <a:xfrm>
            <a:off x="609480" y="838080"/>
            <a:ext cx="10972440" cy="579240"/>
          </a:xfrm>
          <a:prstGeom prst="rect">
            <a:avLst/>
          </a:prstGeom>
          <a:noFill/>
          <a:ln w="0">
            <a:noFill/>
          </a:ln>
        </p:spPr>
        <p:txBody>
          <a:bodyPr numCol="1" spcCol="0" anchor="ctr">
            <a:noAutofit/>
          </a:bodyPr>
          <a:lstStyle/>
          <a:p>
            <a:pPr indent="0" algn="ctr">
              <a:lnSpc>
                <a:spcPct val="100000"/>
              </a:lnSpc>
              <a:buNone/>
            </a:pPr>
            <a:r>
              <a:rPr lang="en-US" sz="4000" b="0" strike="noStrike" spc="-1">
                <a:solidFill>
                  <a:srgbClr val="000000"/>
                </a:solidFill>
                <a:latin typeface="Century Gothic"/>
                <a:ea typeface="MS Pゴシック"/>
              </a:rPr>
              <a:t>Click to edit Master title style</a:t>
            </a:r>
            <a:endParaRPr lang="en-US" sz="4000" b="0" strike="noStrike" spc="-1">
              <a:solidFill>
                <a:srgbClr val="E8EAE9"/>
              </a:solidFill>
              <a:latin typeface="Arial"/>
            </a:endParaRPr>
          </a:p>
        </p:txBody>
      </p:sp>
      <p:sp>
        <p:nvSpPr>
          <p:cNvPr id="356" name="PlaceHolder 2"/>
          <p:cNvSpPr>
            <a:spLocks noGrp="1"/>
          </p:cNvSpPr>
          <p:nvPr>
            <p:ph type="body"/>
          </p:nvPr>
        </p:nvSpPr>
        <p:spPr>
          <a:xfrm>
            <a:off x="609480" y="1600200"/>
            <a:ext cx="10972440" cy="4038120"/>
          </a:xfrm>
          <a:prstGeom prst="rect">
            <a:avLst/>
          </a:prstGeom>
          <a:noFill/>
          <a:ln w="0">
            <a:noFill/>
          </a:ln>
        </p:spPr>
        <p:txBody>
          <a:bodyPr numCol="1" spcCol="0" anchor="t">
            <a:noAutofit/>
          </a:bodyPr>
          <a:lstStyle/>
          <a:p>
            <a:pPr marL="457200" indent="-457200">
              <a:lnSpc>
                <a:spcPct val="100000"/>
              </a:lnSpc>
              <a:spcBef>
                <a:spcPts val="641"/>
              </a:spcBef>
              <a:buClr>
                <a:srgbClr val="000000"/>
              </a:buClr>
              <a:buFont typeface="Wingdings" charset="2"/>
              <a:buChar char=""/>
            </a:pPr>
            <a:r>
              <a:rPr lang="en-US" sz="3200" b="0" strike="noStrike" spc="-1">
                <a:solidFill>
                  <a:srgbClr val="000000"/>
                </a:solidFill>
                <a:latin typeface="Century Gothic"/>
                <a:ea typeface="MS Pゴシック"/>
              </a:rPr>
              <a:t>Click to edit Master text styles</a:t>
            </a:r>
            <a:endParaRPr lang="en-US" sz="3200" b="0" strike="noStrike" spc="-1">
              <a:solidFill>
                <a:srgbClr val="000000"/>
              </a:solidFill>
              <a:latin typeface="Century Gothic"/>
            </a:endParaRPr>
          </a:p>
          <a:p>
            <a:pPr marL="990720" lvl="1" indent="-380880">
              <a:lnSpc>
                <a:spcPct val="100000"/>
              </a:lnSpc>
              <a:spcBef>
                <a:spcPts val="533"/>
              </a:spcBef>
              <a:buClr>
                <a:srgbClr val="000000"/>
              </a:buClr>
              <a:buFont typeface="Wingdings" charset="2"/>
              <a:buChar char=""/>
            </a:pPr>
            <a:r>
              <a:rPr lang="en-US" sz="2660" b="0" strike="noStrike" spc="-1">
                <a:solidFill>
                  <a:srgbClr val="000000"/>
                </a:solidFill>
                <a:latin typeface="Century Gothic"/>
                <a:ea typeface="MS Pゴシック"/>
              </a:rPr>
              <a:t>Second level</a:t>
            </a:r>
            <a:endParaRPr lang="en-US" sz="2660" b="0" strike="noStrike" spc="-1">
              <a:solidFill>
                <a:srgbClr val="000000"/>
              </a:solidFill>
              <a:latin typeface="Century Gothic"/>
            </a:endParaRPr>
          </a:p>
          <a:p>
            <a:pPr marL="1523880" lvl="2" indent="-304920">
              <a:lnSpc>
                <a:spcPct val="100000"/>
              </a:lnSpc>
              <a:spcBef>
                <a:spcPts val="479"/>
              </a:spcBef>
              <a:buClr>
                <a:srgbClr val="000000"/>
              </a:buClr>
              <a:buFont typeface="Wingdings" charset="2"/>
              <a:buChar char=""/>
            </a:pPr>
            <a:r>
              <a:rPr lang="en-US" sz="2400" b="0" strike="noStrike" spc="-1">
                <a:solidFill>
                  <a:srgbClr val="000000"/>
                </a:solidFill>
                <a:latin typeface="Century Gothic"/>
                <a:ea typeface="MS Pゴシック"/>
              </a:rPr>
              <a:t>Third level</a:t>
            </a:r>
            <a:endParaRPr lang="en-US" sz="2400" b="0" strike="noStrike" spc="-1">
              <a:solidFill>
                <a:srgbClr val="000000"/>
              </a:solidFill>
              <a:latin typeface="Century Gothic"/>
            </a:endParaRPr>
          </a:p>
          <a:p>
            <a:pPr marL="2133720" lvl="3" indent="-304920">
              <a:lnSpc>
                <a:spcPct val="100000"/>
              </a:lnSpc>
              <a:spcBef>
                <a:spcPts val="425"/>
              </a:spcBef>
              <a:buClr>
                <a:srgbClr val="000000"/>
              </a:buClr>
              <a:buFont typeface="Wingdings" charset="2"/>
              <a:buChar char=""/>
            </a:pPr>
            <a:r>
              <a:rPr lang="en-US" sz="2130" b="0" strike="noStrike" spc="-1">
                <a:solidFill>
                  <a:srgbClr val="000000"/>
                </a:solidFill>
                <a:latin typeface="Century Gothic"/>
                <a:ea typeface="MS Pゴシック"/>
              </a:rPr>
              <a:t>Fourth level</a:t>
            </a:r>
            <a:endParaRPr lang="en-US" sz="2130" b="0" strike="noStrike" spc="-1">
              <a:solidFill>
                <a:srgbClr val="000000"/>
              </a:solidFill>
              <a:latin typeface="Century Gothic"/>
            </a:endParaRPr>
          </a:p>
          <a:p>
            <a:pPr marL="2743200" lvl="4" indent="-304920">
              <a:lnSpc>
                <a:spcPct val="100000"/>
              </a:lnSpc>
              <a:spcBef>
                <a:spcPts val="374"/>
              </a:spcBef>
              <a:buClr>
                <a:srgbClr val="000000"/>
              </a:buClr>
              <a:buFont typeface="Wingdings" charset="2"/>
              <a:buChar char=""/>
            </a:pPr>
            <a:r>
              <a:rPr lang="en-US" sz="1870" b="0" strike="noStrike" spc="-1">
                <a:solidFill>
                  <a:srgbClr val="000000"/>
                </a:solidFill>
                <a:latin typeface="Century Gothic"/>
                <a:ea typeface="MS Pゴシック"/>
              </a:rPr>
              <a:t>Fifth level</a:t>
            </a:r>
            <a:endParaRPr lang="en-US" sz="1870" b="0" strike="noStrike" spc="-1">
              <a:solidFill>
                <a:srgbClr val="000000"/>
              </a:solidFill>
              <a:latin typeface="Century Gothic"/>
            </a:endParaRP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432"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433"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blipFill>
        <a:effectLst/>
      </p:bgPr>
    </p:bg>
    <p:spTree>
      <p:nvGrpSpPr>
        <p:cNvPr id="1" name=""/>
        <p:cNvGrpSpPr/>
        <p:nvPr/>
      </p:nvGrpSpPr>
      <p:grpSpPr>
        <a:xfrm>
          <a:off x="0" y="0"/>
          <a:ext cx="0" cy="0"/>
          <a:chOff x="0" y="0"/>
          <a:chExt cx="0" cy="0"/>
        </a:xfrm>
      </p:grpSpPr>
      <p:sp>
        <p:nvSpPr>
          <p:cNvPr id="470" name="PlaceHolder 1"/>
          <p:cNvSpPr>
            <a:spLocks noGrp="1"/>
          </p:cNvSpPr>
          <p:nvPr>
            <p:ph type="title"/>
          </p:nvPr>
        </p:nvSpPr>
        <p:spPr>
          <a:xfrm>
            <a:off x="609480" y="274680"/>
            <a:ext cx="10972440" cy="1142640"/>
          </a:xfrm>
          <a:prstGeom prst="rect">
            <a:avLst/>
          </a:prstGeom>
          <a:noFill/>
          <a:ln w="0">
            <a:noFill/>
          </a:ln>
        </p:spPr>
        <p:txBody>
          <a:bodyPr anchor="ctr">
            <a:noAutofit/>
          </a:bodyPr>
          <a:lstStyle/>
          <a:p>
            <a:pPr indent="0">
              <a:lnSpc>
                <a:spcPct val="100000"/>
              </a:lnSpc>
              <a:buNone/>
            </a:pPr>
            <a:r>
              <a:rPr lang="en-US" sz="3200" b="1" strike="noStrike" spc="-1">
                <a:solidFill>
                  <a:srgbClr val="00B0F0"/>
                </a:solidFill>
                <a:latin typeface="Century Gothic"/>
              </a:rPr>
              <a:t>CLICK TO EDIT MASTER TITLE STYLE</a:t>
            </a:r>
            <a:endParaRPr lang="en-US" sz="3200" b="0" strike="noStrike" spc="-1">
              <a:solidFill>
                <a:srgbClr val="FFFFFF"/>
              </a:solidFill>
              <a:latin typeface="Arial"/>
            </a:endParaRPr>
          </a:p>
        </p:txBody>
      </p:sp>
      <p:sp>
        <p:nvSpPr>
          <p:cNvPr id="471"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6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6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hyperlink" Target="https://noragulfa.com/nPlo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08.xml"/><Relationship Id="rId5" Type="http://schemas.openxmlformats.org/officeDocument/2006/relationships/hyperlink" Target="https://3c1703fe8d.site.internapcdn.net/newman/csz/news/800/2011/coulddarkmat.jpg" TargetMode="External"/><Relationship Id="rId4" Type="http://schemas.openxmlformats.org/officeDocument/2006/relationships/image" Target="../media/image22.jpg"/></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3.xml"/><Relationship Id="rId5" Type="http://schemas.openxmlformats.org/officeDocument/2006/relationships/hyperlink" Target="https://resources.perimeterinstitute.ca/" TargetMode="Externa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3.png"/><Relationship Id="rId1" Type="http://schemas.openxmlformats.org/officeDocument/2006/relationships/slideLayout" Target="../slideLayouts/slideLayout85.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97.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10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8.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21.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hyperlink" Target="https://arxiv.org/abs/2207.0376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21.xml"/><Relationship Id="rId5" Type="http://schemas.openxmlformats.org/officeDocument/2006/relationships/image" Target="../media/image13.png"/><Relationship Id="rId4" Type="http://schemas.openxmlformats.org/officeDocument/2006/relationships/image" Target="../media/image32.jpeg"/></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121.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121.xml"/><Relationship Id="rId5" Type="http://schemas.openxmlformats.org/officeDocument/2006/relationships/image" Target="../media/image13.png"/><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133.xml"/><Relationship Id="rId5" Type="http://schemas.openxmlformats.org/officeDocument/2006/relationships/image" Target="../media/image13.png"/><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133.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145.xml"/><Relationship Id="rId5" Type="http://schemas.openxmlformats.org/officeDocument/2006/relationships/image" Target="../media/image40.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7.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7.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169.xml"/><Relationship Id="rId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7.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169.xml"/><Relationship Id="rId4" Type="http://schemas.openxmlformats.org/officeDocument/2006/relationships/image" Target="../media/image13.png"/></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2.jpeg"/><Relationship Id="rId1" Type="http://schemas.openxmlformats.org/officeDocument/2006/relationships/slideLayout" Target="../slideLayouts/slideLayout157.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video" Target="file:///D:\CERN%20Greek%20Teacher%20Camps\Greek%20Teacher%20Programme%202024\dark%20matter\NULL" TargetMode="External"/><Relationship Id="rId5" Type="http://schemas.openxmlformats.org/officeDocument/2006/relationships/image" Target="../media/image13.png"/><Relationship Id="rId4" Type="http://schemas.openxmlformats.org/officeDocument/2006/relationships/image" Target="../media/image4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224.xml"/><Relationship Id="rId6" Type="http://schemas.openxmlformats.org/officeDocument/2006/relationships/hyperlink" Target="https://resources.perimeterinstitute.ca/" TargetMode="External"/><Relationship Id="rId5" Type="http://schemas.openxmlformats.org/officeDocument/2006/relationships/image" Target="../media/image46.png"/><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3" Type="http://schemas.openxmlformats.org/officeDocument/2006/relationships/hyperlink" Target="mailto:omichalopoulos@gmail.com" TargetMode="External"/><Relationship Id="rId2" Type="http://schemas.openxmlformats.org/officeDocument/2006/relationships/notesSlide" Target="../notesSlides/notesSlide31.xml"/><Relationship Id="rId1" Type="http://schemas.openxmlformats.org/officeDocument/2006/relationships/slideLayout" Target="../slideLayouts/slideLayout185.xml"/><Relationship Id="rId4" Type="http://schemas.openxmlformats.org/officeDocument/2006/relationships/hyperlink" Target="mailto:dfish@perimeterinstitute.c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2.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9.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2" name="Text Box 2"/>
          <p:cNvSpPr/>
          <p:nvPr/>
        </p:nvSpPr>
        <p:spPr>
          <a:xfrm>
            <a:off x="7924680" y="2936880"/>
            <a:ext cx="1951200" cy="58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endParaRPr lang="en-CA" sz="3200" b="0" strike="noStrike" spc="-1">
              <a:solidFill>
                <a:srgbClr val="000000"/>
              </a:solidFill>
              <a:latin typeface="Times New Roman"/>
              <a:ea typeface="MS Pゴシック"/>
            </a:endParaRPr>
          </a:p>
        </p:txBody>
      </p:sp>
      <p:sp>
        <p:nvSpPr>
          <p:cNvPr id="823" name="Rectangle 6"/>
          <p:cNvSpPr/>
          <p:nvPr/>
        </p:nvSpPr>
        <p:spPr>
          <a:xfrm>
            <a:off x="1625760" y="1498680"/>
            <a:ext cx="9956520" cy="126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a:lnSpc>
                <a:spcPct val="100000"/>
              </a:lnSpc>
            </a:pPr>
            <a:endParaRPr lang="en-US" sz="2400" b="0" strike="noStrike" spc="-1">
              <a:solidFill>
                <a:srgbClr val="000000"/>
              </a:solidFill>
              <a:latin typeface="Arial"/>
            </a:endParaRPr>
          </a:p>
          <a:p>
            <a:pPr algn="just">
              <a:lnSpc>
                <a:spcPct val="100000"/>
              </a:lnSpc>
            </a:pPr>
            <a:r>
              <a:rPr lang="en-CA" sz="5330" b="1" strike="noStrike" spc="-1">
                <a:solidFill>
                  <a:srgbClr val="FFFFFF"/>
                </a:solidFill>
                <a:latin typeface="Arial"/>
                <a:ea typeface="MS Pゴシック"/>
              </a:rPr>
              <a:t>        	</a:t>
            </a:r>
            <a:endParaRPr lang="en-US" sz="5330" b="0" strike="noStrike" spc="-1">
              <a:solidFill>
                <a:srgbClr val="000000"/>
              </a:solidFill>
              <a:latin typeface="Arial"/>
            </a:endParaRPr>
          </a:p>
        </p:txBody>
      </p:sp>
      <p:pic>
        <p:nvPicPr>
          <p:cNvPr id="824" name="Picture 5"/>
          <p:cNvPicPr/>
          <p:nvPr/>
        </p:nvPicPr>
        <p:blipFill>
          <a:blip r:embed="rId2"/>
          <a:stretch/>
        </p:blipFill>
        <p:spPr>
          <a:xfrm>
            <a:off x="57240" y="-36000"/>
            <a:ext cx="12182760" cy="6856200"/>
          </a:xfrm>
          <a:prstGeom prst="rect">
            <a:avLst/>
          </a:prstGeom>
          <a:ln w="0">
            <a:noFill/>
          </a:ln>
        </p:spPr>
      </p:pic>
      <p:sp>
        <p:nvSpPr>
          <p:cNvPr id="825" name="TextBox 7"/>
          <p:cNvSpPr/>
          <p:nvPr/>
        </p:nvSpPr>
        <p:spPr>
          <a:xfrm>
            <a:off x="1320840" y="2921040"/>
            <a:ext cx="3555720" cy="379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endParaRPr lang="en-CA" sz="1870" b="0" strike="noStrike" spc="-1">
              <a:solidFill>
                <a:srgbClr val="FFFFFF"/>
              </a:solidFill>
              <a:latin typeface="Arial"/>
              <a:ea typeface="MS Pゴシック"/>
            </a:endParaRPr>
          </a:p>
        </p:txBody>
      </p:sp>
      <p:sp>
        <p:nvSpPr>
          <p:cNvPr id="826" name="Title 1"/>
          <p:cNvSpPr/>
          <p:nvPr/>
        </p:nvSpPr>
        <p:spPr>
          <a:xfrm>
            <a:off x="917640" y="834840"/>
            <a:ext cx="4097880" cy="1009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el-GR" sz="4400" b="1" strike="noStrike" spc="-1">
                <a:solidFill>
                  <a:srgbClr val="000000"/>
                </a:solidFill>
                <a:latin typeface="Century Gothic"/>
                <a:ea typeface="MS Pゴシック"/>
              </a:rPr>
              <a:t>Σκοτεινή Ύλη</a:t>
            </a:r>
            <a:endParaRPr lang="en-US" sz="4400" b="0" strike="noStrike" spc="-1">
              <a:solidFill>
                <a:srgbClr val="000000"/>
              </a:solidFill>
              <a:latin typeface="Arial"/>
            </a:endParaRPr>
          </a:p>
          <a:p>
            <a:pPr>
              <a:lnSpc>
                <a:spcPct val="100000"/>
              </a:lnSpc>
            </a:pPr>
            <a:endParaRPr lang="en-US" sz="2930" b="0" strike="noStrike" spc="-1">
              <a:solidFill>
                <a:srgbClr val="000000"/>
              </a:solidFill>
              <a:latin typeface="Arial"/>
            </a:endParaRPr>
          </a:p>
          <a:p>
            <a:pPr>
              <a:lnSpc>
                <a:spcPct val="100000"/>
              </a:lnSpc>
            </a:pPr>
            <a:endParaRPr lang="en-US" sz="3740" b="0" strike="noStrike" spc="-1">
              <a:solidFill>
                <a:srgbClr val="000000"/>
              </a:solidFill>
              <a:latin typeface="Arial"/>
            </a:endParaRPr>
          </a:p>
        </p:txBody>
      </p:sp>
      <p:pic>
        <p:nvPicPr>
          <p:cNvPr id="827" name="Picture 9"/>
          <p:cNvPicPr/>
          <p:nvPr/>
        </p:nvPicPr>
        <p:blipFill>
          <a:blip r:embed="rId3"/>
          <a:stretch/>
        </p:blipFill>
        <p:spPr>
          <a:xfrm>
            <a:off x="5762880" y="6034320"/>
            <a:ext cx="6275160" cy="730080"/>
          </a:xfrm>
          <a:prstGeom prst="rect">
            <a:avLst/>
          </a:prstGeom>
          <a:ln w="0">
            <a:noFill/>
          </a:ln>
        </p:spPr>
      </p:pic>
      <p:sp>
        <p:nvSpPr>
          <p:cNvPr id="828" name="Title 1"/>
          <p:cNvSpPr/>
          <p:nvPr/>
        </p:nvSpPr>
        <p:spPr>
          <a:xfrm>
            <a:off x="7620120" y="4725360"/>
            <a:ext cx="4417920" cy="836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en-US" sz="2660" b="0" strike="noStrike" spc="-1">
                <a:solidFill>
                  <a:srgbClr val="000000"/>
                </a:solidFill>
                <a:latin typeface="Century Gothic"/>
                <a:ea typeface="MS Pゴシック"/>
              </a:rPr>
              <a:t>CERN Greek National Teacher Program 2025</a:t>
            </a:r>
            <a:endParaRPr lang="en-US" sz="2660" b="0" strike="noStrike" spc="-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6" name="PlaceHolder 1"/>
          <p:cNvSpPr>
            <a:spLocks noGrp="1"/>
          </p:cNvSpPr>
          <p:nvPr>
            <p:ph/>
          </p:nvPr>
        </p:nvSpPr>
        <p:spPr>
          <a:xfrm>
            <a:off x="1736640" y="1817640"/>
            <a:ext cx="4330440" cy="3857400"/>
          </a:xfrm>
          <a:prstGeom prst="rect">
            <a:avLst/>
          </a:prstGeom>
          <a:noFill/>
          <a:ln w="0">
            <a:noFill/>
          </a:ln>
        </p:spPr>
        <p:txBody>
          <a:bodyPr anchor="t">
            <a:normAutofit fontScale="98000"/>
          </a:bodyPr>
          <a:lstStyle/>
          <a:p>
            <a:pPr indent="0" algn="ctr">
              <a:lnSpc>
                <a:spcPct val="100000"/>
              </a:lnSpc>
              <a:spcBef>
                <a:spcPts val="720"/>
              </a:spcBef>
              <a:buNone/>
              <a:tabLst>
                <a:tab pos="0" algn="l"/>
              </a:tabLst>
            </a:pPr>
            <a:r>
              <a:rPr lang="el-GR" sz="3600" b="1" strike="noStrike" spc="-1" dirty="0">
                <a:solidFill>
                  <a:srgbClr val="FF0000"/>
                </a:solidFill>
                <a:latin typeface="Century Gothic"/>
              </a:rPr>
              <a:t>Προλέγω</a:t>
            </a:r>
            <a:endParaRPr lang="en-US" sz="3600" b="0" strike="noStrike" spc="-1" dirty="0">
              <a:solidFill>
                <a:srgbClr val="000000"/>
              </a:solidFill>
              <a:latin typeface="Arial"/>
            </a:endParaRPr>
          </a:p>
          <a:p>
            <a:pPr indent="0" algn="ctr">
              <a:lnSpc>
                <a:spcPct val="100000"/>
              </a:lnSpc>
              <a:spcBef>
                <a:spcPts val="720"/>
              </a:spcBef>
              <a:buNone/>
              <a:tabLst>
                <a:tab pos="0" algn="l"/>
              </a:tabLst>
            </a:pPr>
            <a:r>
              <a:rPr lang="el-GR" sz="3600" b="1" strike="noStrike" spc="-1" dirty="0">
                <a:solidFill>
                  <a:srgbClr val="000000"/>
                </a:solidFill>
                <a:latin typeface="Century Gothic"/>
              </a:rPr>
              <a:t>Παρατηρώ</a:t>
            </a:r>
            <a:endParaRPr lang="en-US" sz="3600" b="0" strike="noStrike" spc="-1" dirty="0">
              <a:solidFill>
                <a:srgbClr val="000000"/>
              </a:solidFill>
              <a:latin typeface="Arial"/>
            </a:endParaRPr>
          </a:p>
          <a:p>
            <a:pPr indent="0" algn="ctr">
              <a:lnSpc>
                <a:spcPct val="100000"/>
              </a:lnSpc>
              <a:spcBef>
                <a:spcPts val="720"/>
              </a:spcBef>
              <a:buNone/>
              <a:tabLst>
                <a:tab pos="0" algn="l"/>
              </a:tabLst>
            </a:pPr>
            <a:r>
              <a:rPr lang="el-GR" sz="3600" b="1" strike="noStrike" spc="-1" dirty="0">
                <a:solidFill>
                  <a:srgbClr val="000000"/>
                </a:solidFill>
                <a:latin typeface="Century Gothic"/>
              </a:rPr>
              <a:t>Εξηγώ</a:t>
            </a:r>
            <a:endParaRPr lang="en-US" sz="3600" b="0" strike="noStrike" spc="-1" dirty="0">
              <a:solidFill>
                <a:srgbClr val="000000"/>
              </a:solidFill>
              <a:latin typeface="Arial"/>
            </a:endParaRPr>
          </a:p>
          <a:p>
            <a:pPr indent="0" algn="ctr">
              <a:lnSpc>
                <a:spcPct val="100000"/>
              </a:lnSpc>
              <a:spcBef>
                <a:spcPts val="601"/>
              </a:spcBef>
              <a:buNone/>
              <a:tabLst>
                <a:tab pos="0" algn="l"/>
              </a:tabLst>
            </a:pPr>
            <a:endParaRPr lang="en-US" sz="3000" b="0" strike="noStrike" spc="-1" dirty="0">
              <a:solidFill>
                <a:srgbClr val="000000"/>
              </a:solidFill>
              <a:latin typeface="Arial"/>
            </a:endParaRPr>
          </a:p>
          <a:p>
            <a:pPr indent="0" algn="ctr">
              <a:lnSpc>
                <a:spcPct val="100000"/>
              </a:lnSpc>
              <a:spcBef>
                <a:spcPts val="601"/>
              </a:spcBef>
              <a:buNone/>
              <a:tabLst>
                <a:tab pos="0" algn="l"/>
              </a:tabLst>
            </a:pPr>
            <a:r>
              <a:rPr lang="el-GR" sz="3000" b="0" strike="noStrike" spc="-1" dirty="0">
                <a:solidFill>
                  <a:srgbClr val="000000"/>
                </a:solidFill>
                <a:latin typeface="Century Gothic"/>
              </a:rPr>
              <a:t>Πώς συνδέονται η </a:t>
            </a:r>
            <a:r>
              <a:rPr lang="el-GR" sz="3000" b="0" strike="noStrike" spc="-1" dirty="0">
                <a:solidFill>
                  <a:srgbClr val="FF0000"/>
                </a:solidFill>
                <a:latin typeface="Century Gothic"/>
              </a:rPr>
              <a:t>μάζα </a:t>
            </a:r>
            <a:r>
              <a:rPr lang="el-GR" sz="3000" b="0" strike="noStrike" spc="-1" dirty="0">
                <a:solidFill>
                  <a:srgbClr val="000000"/>
                </a:solidFill>
                <a:latin typeface="Century Gothic"/>
              </a:rPr>
              <a:t>και η </a:t>
            </a:r>
            <a:r>
              <a:rPr lang="el-GR" sz="3000" b="0" strike="noStrike" spc="-1" dirty="0">
                <a:solidFill>
                  <a:srgbClr val="FF0000"/>
                </a:solidFill>
                <a:latin typeface="Century Gothic"/>
              </a:rPr>
              <a:t>ταχύτητα</a:t>
            </a:r>
            <a:r>
              <a:rPr lang="el-GR" sz="3000" b="0" strike="noStrike" spc="-1" dirty="0">
                <a:solidFill>
                  <a:srgbClr val="000000"/>
                </a:solidFill>
                <a:latin typeface="Century Gothic"/>
              </a:rPr>
              <a:t> σε κυκλική κίνηση;</a:t>
            </a:r>
            <a:endParaRPr lang="en-US" sz="3000" b="0" strike="noStrike" spc="-1" dirty="0">
              <a:solidFill>
                <a:srgbClr val="000000"/>
              </a:solidFill>
              <a:latin typeface="Arial"/>
            </a:endParaRPr>
          </a:p>
        </p:txBody>
      </p:sp>
      <p:grpSp>
        <p:nvGrpSpPr>
          <p:cNvPr id="897" name="Group 6"/>
          <p:cNvGrpSpPr/>
          <p:nvPr/>
        </p:nvGrpSpPr>
        <p:grpSpPr>
          <a:xfrm>
            <a:off x="5951880" y="1731600"/>
            <a:ext cx="4522320" cy="3642840"/>
            <a:chOff x="5951880" y="1731600"/>
            <a:chExt cx="4522320" cy="3642840"/>
          </a:xfrm>
        </p:grpSpPr>
        <p:sp>
          <p:nvSpPr>
            <p:cNvPr id="898" name="Oval 7"/>
            <p:cNvSpPr/>
            <p:nvPr/>
          </p:nvSpPr>
          <p:spPr>
            <a:xfrm>
              <a:off x="5951880" y="2472120"/>
              <a:ext cx="4159440" cy="911880"/>
            </a:xfrm>
            <a:prstGeom prst="ellipse">
              <a:avLst/>
            </a:prstGeom>
            <a:solidFill>
              <a:srgbClr val="FFFFFF"/>
            </a:solidFill>
            <a:ln>
              <a:solidFill>
                <a:srgbClr val="FF0000"/>
              </a:solidFill>
              <a:round/>
            </a:ln>
          </p:spPr>
          <p:style>
            <a:lnRef idx="2">
              <a:schemeClr val="accent2"/>
            </a:lnRef>
            <a:fillRef idx="1">
              <a:schemeClr val="lt1"/>
            </a:fillRef>
            <a:effectRef idx="0">
              <a:schemeClr val="accent2"/>
            </a:effectRef>
            <a:fontRef idx="minor"/>
          </p:style>
          <p:txBody>
            <a:bodyPr lIns="90000" tIns="45000" rIns="90000" bIns="45000" anchor="ctr">
              <a:noAutofit/>
            </a:bodyPr>
            <a:lstStyle/>
            <a:p>
              <a:pPr algn="ctr">
                <a:lnSpc>
                  <a:spcPct val="100000"/>
                </a:lnSpc>
              </a:pPr>
              <a:endParaRPr lang="en-CA" sz="3300" b="0" strike="noStrike" spc="-1">
                <a:solidFill>
                  <a:srgbClr val="000000"/>
                </a:solidFill>
                <a:latin typeface="Calibri"/>
                <a:ea typeface="MS Pゴシック"/>
              </a:endParaRPr>
            </a:p>
          </p:txBody>
        </p:sp>
        <p:sp>
          <p:nvSpPr>
            <p:cNvPr id="899" name="Oval 8"/>
            <p:cNvSpPr/>
            <p:nvPr/>
          </p:nvSpPr>
          <p:spPr>
            <a:xfrm>
              <a:off x="9846360" y="2762280"/>
              <a:ext cx="353520" cy="331200"/>
            </a:xfrm>
            <a:prstGeom prst="ellipse">
              <a:avLst/>
            </a:prstGeom>
            <a:solidFill>
              <a:srgbClr val="C0504D"/>
            </a:solidFill>
            <a:ln>
              <a:solidFill>
                <a:srgbClr val="8E3B38"/>
              </a:solidFill>
              <a:round/>
            </a:ln>
          </p:spPr>
          <p:style>
            <a:lnRef idx="2">
              <a:schemeClr val="accent2">
                <a:shade val="50000"/>
              </a:schemeClr>
            </a:lnRef>
            <a:fillRef idx="1">
              <a:schemeClr val="accent2"/>
            </a:fillRef>
            <a:effectRef idx="0">
              <a:schemeClr val="accent2"/>
            </a:effectRef>
            <a:fontRef idx="minor"/>
          </p:style>
          <p:txBody>
            <a:bodyPr lIns="90000" tIns="45000" rIns="90000" bIns="45000" anchor="ctr">
              <a:noAutofit/>
            </a:bodyPr>
            <a:lstStyle/>
            <a:p>
              <a:pPr algn="ctr">
                <a:lnSpc>
                  <a:spcPct val="100000"/>
                </a:lnSpc>
              </a:pPr>
              <a:endParaRPr lang="en-CA" sz="3300" b="0" strike="noStrike" spc="-1">
                <a:solidFill>
                  <a:srgbClr val="FFFFFF"/>
                </a:solidFill>
                <a:latin typeface="Calibri"/>
                <a:ea typeface="MS Pゴシック"/>
              </a:endParaRPr>
            </a:p>
          </p:txBody>
        </p:sp>
        <p:cxnSp>
          <p:nvCxnSpPr>
            <p:cNvPr id="900" name="Straight Arrow Connector 9"/>
            <p:cNvCxnSpPr/>
            <p:nvPr/>
          </p:nvCxnSpPr>
          <p:spPr>
            <a:xfrm flipH="1" flipV="1">
              <a:off x="9573840" y="2373480"/>
              <a:ext cx="545040" cy="554760"/>
            </a:xfrm>
            <a:prstGeom prst="straightConnector1">
              <a:avLst/>
            </a:prstGeom>
            <a:ln>
              <a:solidFill>
                <a:srgbClr val="C0504D"/>
              </a:solidFill>
              <a:round/>
              <a:tailEnd type="triangle" w="med" len="med"/>
            </a:ln>
          </p:spPr>
        </p:cxnSp>
        <p:cxnSp>
          <p:nvCxnSpPr>
            <p:cNvPr id="901" name="Straight Connector 10"/>
            <p:cNvCxnSpPr/>
            <p:nvPr/>
          </p:nvCxnSpPr>
          <p:spPr>
            <a:xfrm>
              <a:off x="8031960" y="2927880"/>
              <a:ext cx="1991520" cy="360"/>
            </a:xfrm>
            <a:prstGeom prst="straightConnector1">
              <a:avLst/>
            </a:prstGeom>
            <a:ln>
              <a:solidFill>
                <a:srgbClr val="4F81BD"/>
              </a:solidFill>
              <a:round/>
            </a:ln>
          </p:spPr>
        </p:cxnSp>
        <p:cxnSp>
          <p:nvCxnSpPr>
            <p:cNvPr id="902" name="Straight Connector 11"/>
            <p:cNvCxnSpPr/>
            <p:nvPr/>
          </p:nvCxnSpPr>
          <p:spPr>
            <a:xfrm>
              <a:off x="8024760" y="2927880"/>
              <a:ext cx="34560" cy="1773720"/>
            </a:xfrm>
            <a:prstGeom prst="straightConnector1">
              <a:avLst/>
            </a:prstGeom>
            <a:ln>
              <a:solidFill>
                <a:srgbClr val="4F81BD"/>
              </a:solidFill>
              <a:round/>
            </a:ln>
          </p:spPr>
        </p:cxnSp>
        <p:sp>
          <p:nvSpPr>
            <p:cNvPr id="903" name="Rounded Rectangle 12"/>
            <p:cNvSpPr/>
            <p:nvPr/>
          </p:nvSpPr>
          <p:spPr>
            <a:xfrm>
              <a:off x="7722000" y="4545360"/>
              <a:ext cx="684000" cy="829080"/>
            </a:xfrm>
            <a:prstGeom prst="roundRect">
              <a:avLst>
                <a:gd name="adj" fmla="val 16667"/>
              </a:avLst>
            </a:prstGeom>
            <a:gradFill rotWithShape="0">
              <a:gsLst>
                <a:gs pos="0">
                  <a:srgbClr val="3E7FCC"/>
                </a:gs>
                <a:gs pos="100000">
                  <a:srgbClr val="A4C1FF"/>
                </a:gs>
              </a:gsLst>
              <a:lin ang="16200000"/>
            </a:gradFill>
            <a:ln>
              <a:solidFill>
                <a:srgbClr val="4A7EBB"/>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endParaRPr lang="en-CA" sz="3300" b="0" strike="noStrike" spc="-1">
                <a:solidFill>
                  <a:srgbClr val="FFFFFF"/>
                </a:solidFill>
                <a:latin typeface="Calibri"/>
                <a:ea typeface="MS Pゴシック"/>
              </a:endParaRPr>
            </a:p>
          </p:txBody>
        </p:sp>
        <p:sp>
          <p:nvSpPr>
            <p:cNvPr id="904" name="TextBox 13"/>
            <p:cNvSpPr/>
            <p:nvPr/>
          </p:nvSpPr>
          <p:spPr>
            <a:xfrm>
              <a:off x="8351640" y="4545360"/>
              <a:ext cx="950760" cy="501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l-GR" sz="2700" b="1" strike="noStrike" spc="-1">
                  <a:solidFill>
                    <a:srgbClr val="FF0000"/>
                  </a:solidFill>
                  <a:latin typeface="Arial"/>
                  <a:ea typeface="MS Pゴシック"/>
                </a:rPr>
                <a:t>μάζα</a:t>
              </a:r>
              <a:endParaRPr lang="en-US" sz="2700" b="0" strike="noStrike" spc="-1">
                <a:solidFill>
                  <a:srgbClr val="000000"/>
                </a:solidFill>
                <a:latin typeface="Arial"/>
              </a:endParaRPr>
            </a:p>
          </p:txBody>
        </p:sp>
        <p:sp>
          <p:nvSpPr>
            <p:cNvPr id="905" name="TextBox 14"/>
            <p:cNvSpPr/>
            <p:nvPr/>
          </p:nvSpPr>
          <p:spPr>
            <a:xfrm>
              <a:off x="8827200" y="1731600"/>
              <a:ext cx="1647000" cy="501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l-GR" sz="2700" b="1" strike="noStrike" spc="-1">
                  <a:solidFill>
                    <a:srgbClr val="FF0000"/>
                  </a:solidFill>
                  <a:latin typeface="Arial"/>
                  <a:ea typeface="MS Pゴシック"/>
                </a:rPr>
                <a:t>ταχύτητα</a:t>
              </a:r>
              <a:endParaRPr lang="en-US" sz="2700" b="0" strike="noStrike" spc="-1">
                <a:solidFill>
                  <a:srgbClr val="000000"/>
                </a:solidFill>
                <a:latin typeface="Arial"/>
              </a:endParaRPr>
            </a:p>
          </p:txBody>
        </p:sp>
      </p:grpSp>
      <p:pic>
        <p:nvPicPr>
          <p:cNvPr id="906" name="Picture 3" descr="A picture containing black, darkness&#10;&#10;Description automatically generated"/>
          <p:cNvPicPr/>
          <p:nvPr/>
        </p:nvPicPr>
        <p:blipFill>
          <a:blip r:embed="rId3"/>
          <a:stretch/>
        </p:blipFill>
        <p:spPr>
          <a:xfrm>
            <a:off x="11043000" y="6351840"/>
            <a:ext cx="957240" cy="317160"/>
          </a:xfrm>
          <a:prstGeom prst="rect">
            <a:avLst/>
          </a:prstGeom>
          <a:ln w="0">
            <a:noFill/>
          </a:ln>
        </p:spPr>
      </p:pic>
      <p:sp>
        <p:nvSpPr>
          <p:cNvPr id="907" name="Title 1"/>
          <p:cNvSpPr/>
          <p:nvPr/>
        </p:nvSpPr>
        <p:spPr>
          <a:xfrm>
            <a:off x="720000" y="540000"/>
            <a:ext cx="6669000" cy="93708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nSpc>
                <a:spcPct val="100000"/>
              </a:lnSpc>
            </a:pPr>
            <a:endParaRPr lang="en-CA" sz="3200" b="0" strike="noStrike" spc="-1">
              <a:solidFill>
                <a:srgbClr val="000000"/>
              </a:solidFill>
              <a:latin typeface="Century Gothic"/>
            </a:endParaRPr>
          </a:p>
        </p:txBody>
      </p:sp>
      <p:sp>
        <p:nvSpPr>
          <p:cNvPr id="908" name="Rectangle 17"/>
          <p:cNvSpPr/>
          <p:nvPr/>
        </p:nvSpPr>
        <p:spPr>
          <a:xfrm>
            <a:off x="664920" y="419400"/>
            <a:ext cx="10848240" cy="63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l-GR" sz="3600" b="0" strike="noStrike" spc="-1" dirty="0">
                <a:solidFill>
                  <a:srgbClr val="000000"/>
                </a:solidFill>
                <a:latin typeface="Century Gothic"/>
                <a:ea typeface="MS Pゴシック"/>
              </a:rPr>
              <a:t>Δραστηριότητα ομαλής κυκλικής κίνησης</a:t>
            </a:r>
            <a:endParaRPr lang="en-US" sz="3600" b="0" strike="noStrike" spc="-1" dirty="0">
              <a:solidFill>
                <a:srgbClr val="000000"/>
              </a:solidFill>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 name="PlaceHolder 1"/>
          <p:cNvSpPr>
            <a:spLocks noGrp="1"/>
          </p:cNvSpPr>
          <p:nvPr>
            <p:ph type="title"/>
          </p:nvPr>
        </p:nvSpPr>
        <p:spPr>
          <a:xfrm>
            <a:off x="609480" y="273600"/>
            <a:ext cx="10972440" cy="1142640"/>
          </a:xfrm>
          <a:prstGeom prst="rect">
            <a:avLst/>
          </a:prstGeom>
          <a:noFill/>
          <a:ln w="0">
            <a:noFill/>
          </a:ln>
        </p:spPr>
        <p:txBody>
          <a:bodyPr numCol="1" spcCol="0" anchor="ctr">
            <a:noAutofit/>
          </a:bodyPr>
          <a:lstStyle/>
          <a:p>
            <a:pPr indent="0">
              <a:lnSpc>
                <a:spcPct val="100000"/>
              </a:lnSpc>
              <a:buNone/>
            </a:pPr>
            <a:r>
              <a:rPr lang="el-GR" sz="4000" b="0" strike="noStrike" spc="-1" dirty="0">
                <a:solidFill>
                  <a:srgbClr val="000000"/>
                </a:solidFill>
                <a:latin typeface="Century Gothic"/>
                <a:ea typeface="MS Pゴシック"/>
              </a:rPr>
              <a:t>Προβλέψτε</a:t>
            </a:r>
            <a:r>
              <a:rPr lang="en-US" sz="4000" b="0" strike="noStrike" spc="-1" dirty="0">
                <a:solidFill>
                  <a:srgbClr val="000000"/>
                </a:solidFill>
                <a:latin typeface="Century Gothic"/>
                <a:ea typeface="MS Pゴシック"/>
              </a:rPr>
              <a:t> </a:t>
            </a:r>
            <a:r>
              <a:rPr lang="el-GR" sz="4000" b="0" strike="noStrike" spc="-1" dirty="0">
                <a:solidFill>
                  <a:srgbClr val="000000"/>
                </a:solidFill>
                <a:latin typeface="Century Gothic"/>
                <a:ea typeface="MS Pゴシック"/>
              </a:rPr>
              <a:t>και Εξηγήστε </a:t>
            </a:r>
            <a:endParaRPr lang="en-US" sz="4000" b="0" strike="noStrike" spc="-1" dirty="0">
              <a:solidFill>
                <a:srgbClr val="E8EAE9"/>
              </a:solidFill>
              <a:latin typeface="Arial"/>
            </a:endParaRPr>
          </a:p>
        </p:txBody>
      </p:sp>
      <p:sp>
        <p:nvSpPr>
          <p:cNvPr id="2" name="TextBox 1">
            <a:extLst>
              <a:ext uri="{FF2B5EF4-FFF2-40B4-BE49-F238E27FC236}">
                <a16:creationId xmlns:a16="http://schemas.microsoft.com/office/drawing/2014/main" id="{FBD675E5-4121-7B68-40FB-91CF6313F4E7}"/>
              </a:ext>
            </a:extLst>
          </p:cNvPr>
          <p:cNvSpPr txBox="1"/>
          <p:nvPr/>
        </p:nvSpPr>
        <p:spPr>
          <a:xfrm>
            <a:off x="961344" y="1659285"/>
            <a:ext cx="9023904" cy="3970318"/>
          </a:xfrm>
          <a:prstGeom prst="rect">
            <a:avLst/>
          </a:prstGeom>
          <a:noFill/>
        </p:spPr>
        <p:txBody>
          <a:bodyPr wrap="square" rtlCol="0">
            <a:spAutoFit/>
          </a:bodyPr>
          <a:lstStyle/>
          <a:p>
            <a:r>
              <a:rPr lang="el-GR" sz="2800" b="1" dirty="0">
                <a:latin typeface="Century Gothic" panose="020B0502020202020204" pitchFamily="34" charset="0"/>
              </a:rPr>
              <a:t>Προβλέψτε</a:t>
            </a:r>
            <a:r>
              <a:rPr lang="el-GR" sz="2800" dirty="0">
                <a:latin typeface="Century Gothic" panose="020B0502020202020204" pitchFamily="34" charset="0"/>
              </a:rPr>
              <a:t> με λίγα λόγια (</a:t>
            </a:r>
            <a:r>
              <a:rPr lang="el-GR" sz="2800" b="1" dirty="0">
                <a:latin typeface="Century Gothic" panose="020B0502020202020204" pitchFamily="34" charset="0"/>
              </a:rPr>
              <a:t>χωρίς τύπους</a:t>
            </a:r>
            <a:r>
              <a:rPr lang="el-GR" sz="2800" dirty="0">
                <a:latin typeface="Century Gothic" panose="020B0502020202020204" pitchFamily="34" charset="0"/>
              </a:rPr>
              <a:t>) πώς θα αλλάξει η ταχύτητα του πώμα όταν αυξήσουμε τη μάζα του κεντρικού αντικειμένου. </a:t>
            </a:r>
          </a:p>
          <a:p>
            <a:endParaRPr lang="el-GR" sz="2800" b="1" dirty="0">
              <a:latin typeface="Century Gothic" panose="020B0502020202020204" pitchFamily="34" charset="0"/>
            </a:endParaRPr>
          </a:p>
          <a:p>
            <a:r>
              <a:rPr lang="el-GR" sz="2800" b="1" dirty="0">
                <a:latin typeface="Century Gothic" panose="020B0502020202020204" pitchFamily="34" charset="0"/>
              </a:rPr>
              <a:t>Εξηγήστε</a:t>
            </a:r>
            <a:r>
              <a:rPr lang="el-GR" sz="2800" dirty="0">
                <a:latin typeface="Century Gothic" panose="020B0502020202020204" pitchFamily="34" charset="0"/>
              </a:rPr>
              <a:t> την πρόβλεψή σας. </a:t>
            </a:r>
          </a:p>
          <a:p>
            <a:endParaRPr lang="el-GR" sz="2800" dirty="0">
              <a:latin typeface="Century Gothic" panose="020B0502020202020204" pitchFamily="34" charset="0"/>
            </a:endParaRPr>
          </a:p>
          <a:p>
            <a:r>
              <a:rPr lang="el-GR" sz="2800" dirty="0">
                <a:latin typeface="Century Gothic" panose="020B0502020202020204" pitchFamily="34" charset="0"/>
              </a:rPr>
              <a:t>Γράψτε τις προβλέψεις και τις εξηγήσεις σας στον στον άσπρο πίνακα.</a:t>
            </a:r>
          </a:p>
          <a:p>
            <a:endParaRPr lang="en-GB" sz="2800" dirty="0">
              <a:latin typeface="Century Gothic" panose="020B0502020202020204" pitchFamily="34" charset="0"/>
            </a:endParaRPr>
          </a:p>
        </p:txBody>
      </p:sp>
      <p:pic>
        <p:nvPicPr>
          <p:cNvPr id="3" name="Content Placeholder 4">
            <a:extLst>
              <a:ext uri="{FF2B5EF4-FFF2-40B4-BE49-F238E27FC236}">
                <a16:creationId xmlns:a16="http://schemas.microsoft.com/office/drawing/2014/main" id="{9ED703D5-2A77-BCBD-153C-05D81F08E10C}"/>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639" t="6885" r="19151" b="14539"/>
          <a:stretch/>
        </p:blipFill>
        <p:spPr>
          <a:xfrm>
            <a:off x="8367251" y="2655564"/>
            <a:ext cx="3505200" cy="3477016"/>
          </a:xfrm>
          <a:prstGeom prst="ellipse">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2" name="PlaceHolder 1"/>
          <p:cNvSpPr>
            <a:spLocks noGrp="1"/>
          </p:cNvSpPr>
          <p:nvPr>
            <p:ph/>
          </p:nvPr>
        </p:nvSpPr>
        <p:spPr>
          <a:xfrm>
            <a:off x="664920" y="1538280"/>
            <a:ext cx="5910051" cy="3973320"/>
          </a:xfrm>
          <a:prstGeom prst="rect">
            <a:avLst/>
          </a:prstGeom>
          <a:noFill/>
          <a:ln w="0">
            <a:noFill/>
          </a:ln>
        </p:spPr>
        <p:txBody>
          <a:bodyPr anchor="t">
            <a:normAutofit fontScale="89000" lnSpcReduction="20000"/>
          </a:bodyPr>
          <a:lstStyle/>
          <a:p>
            <a:pPr indent="0">
              <a:lnSpc>
                <a:spcPct val="100000"/>
              </a:lnSpc>
              <a:spcBef>
                <a:spcPts val="641"/>
              </a:spcBef>
              <a:spcAft>
                <a:spcPts val="1200"/>
              </a:spcAft>
              <a:buNone/>
              <a:tabLst>
                <a:tab pos="0" algn="l"/>
              </a:tabLst>
            </a:pPr>
            <a:r>
              <a:rPr lang="el-GR" sz="3200" b="1" strike="noStrike" spc="-1" dirty="0">
                <a:solidFill>
                  <a:srgbClr val="000000"/>
                </a:solidFill>
                <a:latin typeface="Century Gothic"/>
              </a:rPr>
              <a:t>Συνεργατική έκδοση</a:t>
            </a:r>
            <a:r>
              <a:rPr lang="en-CA" sz="3200" b="1" strike="noStrike" spc="-1" dirty="0">
                <a:solidFill>
                  <a:srgbClr val="000000"/>
                </a:solidFill>
                <a:latin typeface="Century Gothic"/>
              </a:rPr>
              <a:t>:</a:t>
            </a:r>
            <a:endParaRPr lang="en-US" sz="3200" b="0" strike="noStrike" spc="-1" dirty="0">
              <a:solidFill>
                <a:srgbClr val="000000"/>
              </a:solidFill>
              <a:latin typeface="Arial"/>
            </a:endParaRPr>
          </a:p>
          <a:p>
            <a:pPr marL="714600" indent="-714600">
              <a:lnSpc>
                <a:spcPct val="100000"/>
              </a:lnSpc>
              <a:spcBef>
                <a:spcPts val="641"/>
              </a:spcBef>
              <a:spcAft>
                <a:spcPts val="600"/>
              </a:spcAft>
              <a:buClr>
                <a:srgbClr val="0E426D"/>
              </a:buClr>
              <a:buFont typeface="Arial"/>
              <a:buAutoNum type="arabicPeriod"/>
              <a:tabLst>
                <a:tab pos="0" algn="l"/>
              </a:tabLst>
            </a:pPr>
            <a:r>
              <a:rPr lang="el-GR" sz="3200" b="0" strike="noStrike" spc="-1" dirty="0">
                <a:solidFill>
                  <a:srgbClr val="0E426D"/>
                </a:solidFill>
                <a:latin typeface="Century Gothic"/>
              </a:rPr>
              <a:t>Ακτίνα σε μήκος </a:t>
            </a:r>
            <a:r>
              <a:rPr lang="en-CA" sz="3200" b="1" strike="noStrike" spc="-1" dirty="0">
                <a:solidFill>
                  <a:srgbClr val="0E426D"/>
                </a:solidFill>
                <a:latin typeface="Century Gothic"/>
              </a:rPr>
              <a:t>60 </a:t>
            </a:r>
            <a:r>
              <a:rPr lang="el-GR" sz="3200" b="1" strike="noStrike" spc="-1" dirty="0">
                <a:solidFill>
                  <a:srgbClr val="0E426D"/>
                </a:solidFill>
                <a:latin typeface="Century Gothic"/>
              </a:rPr>
              <a:t>εκ</a:t>
            </a:r>
            <a:endParaRPr lang="en-US" sz="3200" b="1" strike="noStrike" spc="-1" dirty="0">
              <a:solidFill>
                <a:srgbClr val="000000"/>
              </a:solidFill>
              <a:latin typeface="Arial"/>
            </a:endParaRPr>
          </a:p>
          <a:p>
            <a:pPr marL="714600" indent="-714600">
              <a:lnSpc>
                <a:spcPct val="100000"/>
              </a:lnSpc>
              <a:spcBef>
                <a:spcPts val="641"/>
              </a:spcBef>
              <a:spcAft>
                <a:spcPts val="600"/>
              </a:spcAft>
              <a:buClr>
                <a:srgbClr val="0E426D"/>
              </a:buClr>
              <a:buFont typeface="Arial"/>
              <a:buAutoNum type="arabicPeriod"/>
              <a:tabLst>
                <a:tab pos="0" algn="l"/>
              </a:tabLst>
            </a:pPr>
            <a:r>
              <a:rPr lang="el-GR" sz="3200" b="0" strike="noStrike" spc="-1" dirty="0">
                <a:solidFill>
                  <a:srgbClr val="0E426D"/>
                </a:solidFill>
                <a:latin typeface="Century Gothic"/>
              </a:rPr>
              <a:t>Χρησιμοποιήστε τις εκχωρημένες μάζες</a:t>
            </a:r>
            <a:endParaRPr lang="en-US" sz="3200" b="0" strike="noStrike" spc="-1" dirty="0">
              <a:solidFill>
                <a:srgbClr val="000000"/>
              </a:solidFill>
              <a:latin typeface="Arial"/>
            </a:endParaRPr>
          </a:p>
          <a:p>
            <a:pPr marL="714600" indent="-714600">
              <a:lnSpc>
                <a:spcPct val="100000"/>
              </a:lnSpc>
              <a:spcBef>
                <a:spcPts val="641"/>
              </a:spcBef>
              <a:spcAft>
                <a:spcPts val="600"/>
              </a:spcAft>
              <a:buClr>
                <a:srgbClr val="0E426D"/>
              </a:buClr>
              <a:buFont typeface="Arial"/>
              <a:buAutoNum type="arabicPeriod"/>
              <a:tabLst>
                <a:tab pos="0" algn="l"/>
              </a:tabLst>
            </a:pPr>
            <a:r>
              <a:rPr lang="el-GR" sz="3200" b="0" strike="noStrike" spc="-1" dirty="0">
                <a:solidFill>
                  <a:srgbClr val="0E426D"/>
                </a:solidFill>
                <a:latin typeface="Century Gothic"/>
              </a:rPr>
              <a:t>Καταγράψτε την περίοδο για 10 τροχιές</a:t>
            </a:r>
            <a:endParaRPr lang="en-US" sz="3200" b="0" strike="noStrike" spc="-1" dirty="0">
              <a:solidFill>
                <a:srgbClr val="000000"/>
              </a:solidFill>
              <a:latin typeface="Arial"/>
            </a:endParaRPr>
          </a:p>
          <a:p>
            <a:pPr marL="714600" indent="-714600">
              <a:lnSpc>
                <a:spcPct val="100000"/>
              </a:lnSpc>
              <a:spcBef>
                <a:spcPts val="641"/>
              </a:spcBef>
              <a:spcAft>
                <a:spcPts val="600"/>
              </a:spcAft>
              <a:buClr>
                <a:srgbClr val="0E426D"/>
              </a:buClr>
              <a:buFont typeface="Arial"/>
              <a:buAutoNum type="arabicPeriod"/>
              <a:tabLst>
                <a:tab pos="0" algn="l"/>
              </a:tabLst>
            </a:pPr>
            <a:r>
              <a:rPr lang="el-GR" sz="3200" b="0" strike="noStrike" spc="-1" dirty="0">
                <a:solidFill>
                  <a:srgbClr val="0E426D"/>
                </a:solidFill>
                <a:latin typeface="Century Gothic"/>
              </a:rPr>
              <a:t>Συγκρίνετε τα αποτελέσματα</a:t>
            </a:r>
            <a:endParaRPr lang="en-US" sz="3200" b="0" strike="noStrike" spc="-1" dirty="0">
              <a:solidFill>
                <a:srgbClr val="000000"/>
              </a:solidFill>
              <a:latin typeface="Arial"/>
            </a:endParaRPr>
          </a:p>
          <a:p>
            <a:pPr marL="714600" indent="-714600">
              <a:lnSpc>
                <a:spcPct val="100000"/>
              </a:lnSpc>
              <a:spcBef>
                <a:spcPts val="641"/>
              </a:spcBef>
              <a:spcAft>
                <a:spcPts val="600"/>
              </a:spcAft>
              <a:buClr>
                <a:srgbClr val="0E426D"/>
              </a:buClr>
              <a:buFont typeface="Arial"/>
              <a:buAutoNum type="arabicPeriod"/>
              <a:tabLst>
                <a:tab pos="0" algn="l"/>
              </a:tabLst>
            </a:pPr>
            <a:r>
              <a:rPr lang="en-US" sz="3200" b="0" strike="noStrike" spc="-1" dirty="0">
                <a:solidFill>
                  <a:srgbClr val="0E426D"/>
                </a:solidFill>
                <a:latin typeface="Century Gothic"/>
              </a:rPr>
              <a:t>A</a:t>
            </a:r>
            <a:r>
              <a:rPr lang="el-GR" sz="3200" b="0" strike="noStrike" spc="-1" dirty="0">
                <a:solidFill>
                  <a:srgbClr val="0E426D"/>
                </a:solidFill>
                <a:latin typeface="Century Gothic"/>
              </a:rPr>
              <a:t>ναφέρετε τα αποτελέσματα</a:t>
            </a:r>
            <a:endParaRPr lang="en-US" sz="3200" b="0" strike="noStrike" spc="-1" dirty="0">
              <a:solidFill>
                <a:srgbClr val="000000"/>
              </a:solidFill>
              <a:latin typeface="Arial"/>
            </a:endParaRPr>
          </a:p>
          <a:p>
            <a:pPr indent="0">
              <a:lnSpc>
                <a:spcPct val="100000"/>
              </a:lnSpc>
              <a:spcBef>
                <a:spcPts val="641"/>
              </a:spcBef>
              <a:buNone/>
              <a:tabLst>
                <a:tab pos="0" algn="l"/>
              </a:tabLst>
            </a:pPr>
            <a:endParaRPr lang="en-US" sz="3200" b="0" strike="noStrike" spc="-1" dirty="0">
              <a:solidFill>
                <a:srgbClr val="000000"/>
              </a:solidFill>
              <a:latin typeface="Arial"/>
            </a:endParaRPr>
          </a:p>
        </p:txBody>
      </p:sp>
      <p:pic>
        <p:nvPicPr>
          <p:cNvPr id="913" name="Picture 2" descr="A picture containing black, darkness&#10;&#10;Description automatically generated"/>
          <p:cNvPicPr/>
          <p:nvPr/>
        </p:nvPicPr>
        <p:blipFill>
          <a:blip r:embed="rId2"/>
          <a:stretch/>
        </p:blipFill>
        <p:spPr>
          <a:xfrm>
            <a:off x="11043000" y="6351840"/>
            <a:ext cx="957240" cy="317160"/>
          </a:xfrm>
          <a:prstGeom prst="rect">
            <a:avLst/>
          </a:prstGeom>
          <a:ln w="0">
            <a:noFill/>
          </a:ln>
        </p:spPr>
      </p:pic>
      <p:pic>
        <p:nvPicPr>
          <p:cNvPr id="914" name="Picture 1"/>
          <p:cNvPicPr/>
          <p:nvPr/>
        </p:nvPicPr>
        <p:blipFill>
          <a:blip r:embed="rId3"/>
          <a:stretch/>
        </p:blipFill>
        <p:spPr>
          <a:xfrm>
            <a:off x="7496125" y="1633320"/>
            <a:ext cx="4116600" cy="4142880"/>
          </a:xfrm>
          <a:prstGeom prst="rect">
            <a:avLst/>
          </a:prstGeom>
          <a:ln w="0">
            <a:noFill/>
          </a:ln>
        </p:spPr>
      </p:pic>
      <p:sp>
        <p:nvSpPr>
          <p:cNvPr id="915" name="Rectangle 8"/>
          <p:cNvSpPr/>
          <p:nvPr/>
        </p:nvSpPr>
        <p:spPr>
          <a:xfrm>
            <a:off x="664920" y="419400"/>
            <a:ext cx="10848240" cy="63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l-GR" sz="3600" b="0" strike="noStrike" spc="-1">
                <a:solidFill>
                  <a:srgbClr val="000000"/>
                </a:solidFill>
                <a:latin typeface="Century Gothic"/>
                <a:ea typeface="MS Pゴシック"/>
              </a:rPr>
              <a:t>Δραστηριότητα ομαλής κυκλικής κίνησης</a:t>
            </a:r>
            <a:endParaRPr lang="en-US" sz="3600" b="0" strike="noStrike" spc="-1">
              <a:solidFill>
                <a:srgbClr val="000000"/>
              </a:solidFill>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916" name="Table 4"/>
          <p:cNvGraphicFramePr/>
          <p:nvPr>
            <p:extLst>
              <p:ext uri="{D42A27DB-BD31-4B8C-83A1-F6EECF244321}">
                <p14:modId xmlns:p14="http://schemas.microsoft.com/office/powerpoint/2010/main" val="1356399785"/>
              </p:ext>
            </p:extLst>
          </p:nvPr>
        </p:nvGraphicFramePr>
        <p:xfrm>
          <a:off x="767897" y="2091645"/>
          <a:ext cx="5687332" cy="3535680"/>
        </p:xfrm>
        <a:graphic>
          <a:graphicData uri="http://schemas.openxmlformats.org/drawingml/2006/table">
            <a:tbl>
              <a:tblPr/>
              <a:tblGrid>
                <a:gridCol w="2312305">
                  <a:extLst>
                    <a:ext uri="{9D8B030D-6E8A-4147-A177-3AD203B41FA5}">
                      <a16:colId xmlns:a16="http://schemas.microsoft.com/office/drawing/2014/main" val="20000"/>
                    </a:ext>
                  </a:extLst>
                </a:gridCol>
                <a:gridCol w="3375027">
                  <a:extLst>
                    <a:ext uri="{9D8B030D-6E8A-4147-A177-3AD203B41FA5}">
                      <a16:colId xmlns:a16="http://schemas.microsoft.com/office/drawing/2014/main" val="20001"/>
                    </a:ext>
                  </a:extLst>
                </a:gridCol>
              </a:tblGrid>
              <a:tr h="776847">
                <a:tc>
                  <a:txBody>
                    <a:bodyPr/>
                    <a:lstStyle/>
                    <a:p>
                      <a:pPr algn="ctr">
                        <a:lnSpc>
                          <a:spcPct val="100000"/>
                        </a:lnSpc>
                      </a:pPr>
                      <a:r>
                        <a:rPr lang="el-GR" sz="2800" b="0" strike="noStrike" spc="-1">
                          <a:solidFill>
                            <a:srgbClr val="FFFFFF"/>
                          </a:solidFill>
                          <a:latin typeface="Calibri"/>
                        </a:rPr>
                        <a:t>αριθμός ροδέλων</a:t>
                      </a:r>
                      <a:endParaRPr lang="en-US" sz="2800" b="0" strike="noStrike" spc="-1">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gn="ctr">
                        <a:lnSpc>
                          <a:spcPct val="100000"/>
                        </a:lnSpc>
                      </a:pPr>
                      <a:r>
                        <a:rPr lang="en-CA" sz="2800" b="0" strike="noStrike" spc="-1">
                          <a:solidFill>
                            <a:srgbClr val="FFFFFF"/>
                          </a:solidFill>
                          <a:latin typeface="Calibri"/>
                        </a:rPr>
                        <a:t>10 </a:t>
                      </a:r>
                      <a:r>
                        <a:rPr lang="el-GR" sz="2800" b="0" strike="noStrike" spc="-1">
                          <a:solidFill>
                            <a:srgbClr val="FFFFFF"/>
                          </a:solidFill>
                          <a:latin typeface="Calibri"/>
                        </a:rPr>
                        <a:t>τροχιές</a:t>
                      </a:r>
                      <a:r>
                        <a:rPr lang="en-CA" sz="2800" b="0" strike="noStrike" spc="-1">
                          <a:solidFill>
                            <a:srgbClr val="FFFFFF"/>
                          </a:solidFill>
                          <a:latin typeface="Calibri"/>
                        </a:rPr>
                        <a:t> </a:t>
                      </a:r>
                      <a:endParaRPr lang="en-US" sz="2800" b="0" strike="noStrike" spc="-1">
                        <a:solidFill>
                          <a:srgbClr val="000000"/>
                        </a:solidFill>
                        <a:latin typeface="Arial"/>
                      </a:endParaRPr>
                    </a:p>
                    <a:p>
                      <a:pPr algn="ctr">
                        <a:lnSpc>
                          <a:spcPct val="100000"/>
                        </a:lnSpc>
                      </a:pPr>
                      <a:r>
                        <a:rPr lang="en-CA" sz="2800" b="0" strike="noStrike" spc="-1">
                          <a:solidFill>
                            <a:srgbClr val="FFFFFF"/>
                          </a:solidFill>
                          <a:latin typeface="Calibri"/>
                        </a:rPr>
                        <a:t>(s)</a:t>
                      </a:r>
                      <a:endParaRPr lang="en-US" sz="2800" b="0" strike="noStrike" spc="-1">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extLst>
                  <a:ext uri="{0D108BD9-81ED-4DB2-BD59-A6C34878D82A}">
                    <a16:rowId xmlns:a16="http://schemas.microsoft.com/office/drawing/2014/main" val="10000"/>
                  </a:ext>
                </a:extLst>
              </a:tr>
              <a:tr h="493102">
                <a:tc>
                  <a:txBody>
                    <a:bodyPr/>
                    <a:lstStyle/>
                    <a:p>
                      <a:pPr algn="ctr">
                        <a:lnSpc>
                          <a:spcPct val="100000"/>
                        </a:lnSpc>
                      </a:pPr>
                      <a:r>
                        <a:rPr lang="en-CA" sz="2800" b="0" strike="noStrike" spc="-1">
                          <a:solidFill>
                            <a:srgbClr val="000000"/>
                          </a:solidFill>
                          <a:latin typeface="Calibri"/>
                        </a:rPr>
                        <a:t>8</a:t>
                      </a:r>
                      <a:endParaRPr lang="en-US" sz="2800" b="0" strike="noStrike" spc="-1">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endParaRPr lang="en-US" sz="2800" b="0" strike="noStrike" spc="-1" dirty="0">
                        <a:solidFill>
                          <a:srgbClr val="000000"/>
                        </a:solidFill>
                        <a:latin typeface="Calibri"/>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1"/>
                  </a:ext>
                </a:extLst>
              </a:tr>
              <a:tr h="493102">
                <a:tc>
                  <a:txBody>
                    <a:bodyPr/>
                    <a:lstStyle/>
                    <a:p>
                      <a:pPr algn="ctr">
                        <a:lnSpc>
                          <a:spcPct val="100000"/>
                        </a:lnSpc>
                      </a:pPr>
                      <a:r>
                        <a:rPr lang="en-CA" sz="2800" b="0" strike="noStrike" spc="-1">
                          <a:solidFill>
                            <a:srgbClr val="000000"/>
                          </a:solidFill>
                          <a:latin typeface="Calibri"/>
                        </a:rPr>
                        <a:t>10</a:t>
                      </a:r>
                      <a:endParaRPr lang="en-US" sz="2800" b="0" strike="noStrike" spc="-1">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pPr>
                      <a:r>
                        <a:rPr lang="en-US" sz="2800" b="0" strike="noStrike" spc="-1" dirty="0">
                          <a:solidFill>
                            <a:srgbClr val="000000"/>
                          </a:solidFill>
                          <a:latin typeface="Calibri"/>
                        </a:rPr>
                        <a:t> </a:t>
                      </a:r>
                      <a:endParaRPr lang="en-US" sz="2800" b="0" strike="noStrike" spc="-1" dirty="0">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493102">
                <a:tc>
                  <a:txBody>
                    <a:bodyPr/>
                    <a:lstStyle/>
                    <a:p>
                      <a:pPr algn="ctr">
                        <a:lnSpc>
                          <a:spcPct val="100000"/>
                        </a:lnSpc>
                      </a:pPr>
                      <a:r>
                        <a:rPr lang="en-CA" sz="2800" b="0" strike="noStrike" spc="-1">
                          <a:solidFill>
                            <a:srgbClr val="000000"/>
                          </a:solidFill>
                          <a:latin typeface="Calibri"/>
                        </a:rPr>
                        <a:t>12</a:t>
                      </a:r>
                      <a:endParaRPr lang="en-US" sz="2800" b="0" strike="noStrike" spc="-1">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endParaRPr lang="en-US" sz="2800" b="0" strike="noStrike" spc="-1">
                        <a:solidFill>
                          <a:srgbClr val="000000"/>
                        </a:solidFill>
                        <a:latin typeface="Calibri"/>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493102">
                <a:tc>
                  <a:txBody>
                    <a:bodyPr/>
                    <a:lstStyle/>
                    <a:p>
                      <a:pPr algn="ctr">
                        <a:lnSpc>
                          <a:spcPct val="100000"/>
                        </a:lnSpc>
                      </a:pPr>
                      <a:r>
                        <a:rPr lang="en-CA" sz="2800" b="0" strike="noStrike" spc="-1">
                          <a:solidFill>
                            <a:srgbClr val="000000"/>
                          </a:solidFill>
                          <a:latin typeface="Calibri"/>
                        </a:rPr>
                        <a:t>14</a:t>
                      </a:r>
                      <a:endParaRPr lang="en-US" sz="2800" b="0" strike="noStrike" spc="-1">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endParaRPr lang="en-US" sz="2800" b="0" strike="noStrike" spc="-1">
                        <a:solidFill>
                          <a:srgbClr val="000000"/>
                        </a:solidFill>
                        <a:latin typeface="Calibri"/>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r h="493102">
                <a:tc>
                  <a:txBody>
                    <a:bodyPr/>
                    <a:lstStyle/>
                    <a:p>
                      <a:pPr algn="ctr">
                        <a:lnSpc>
                          <a:spcPct val="100000"/>
                        </a:lnSpc>
                      </a:pPr>
                      <a:r>
                        <a:rPr lang="en-CA" sz="2800" b="0" strike="noStrike" spc="-1">
                          <a:solidFill>
                            <a:srgbClr val="000000"/>
                          </a:solidFill>
                          <a:latin typeface="Calibri"/>
                        </a:rPr>
                        <a:t>16</a:t>
                      </a:r>
                      <a:endParaRPr lang="en-US" sz="2800" b="0" strike="noStrike" spc="-1">
                        <a:solidFill>
                          <a:srgbClr val="000000"/>
                        </a:solid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endParaRPr lang="en-US" sz="2800" b="0" strike="noStrike" spc="-1" dirty="0">
                        <a:solidFill>
                          <a:srgbClr val="000000"/>
                        </a:solidFill>
                        <a:latin typeface="Calibri"/>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5"/>
                  </a:ext>
                </a:extLst>
              </a:tr>
            </a:tbl>
          </a:graphicData>
        </a:graphic>
      </p:graphicFrame>
      <p:sp>
        <p:nvSpPr>
          <p:cNvPr id="917" name="TextBox 6"/>
          <p:cNvSpPr/>
          <p:nvPr/>
        </p:nvSpPr>
        <p:spPr>
          <a:xfrm>
            <a:off x="613594" y="970646"/>
            <a:ext cx="10570029" cy="52176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l-GR" sz="2800" b="0" strike="noStrike" spc="-1" dirty="0">
                <a:solidFill>
                  <a:srgbClr val="0E426D"/>
                </a:solidFill>
                <a:latin typeface="Century Gothic"/>
                <a:ea typeface="MS Pゴシック"/>
              </a:rPr>
              <a:t>Πώς σχετίζεται η τροχιακή ταχύτητα με τη μάζα των ροδέλων;</a:t>
            </a:r>
            <a:endParaRPr lang="en-US" sz="2800" b="0" strike="noStrike" spc="-1" dirty="0">
              <a:solidFill>
                <a:srgbClr val="000000"/>
              </a:solidFill>
              <a:latin typeface="Arial"/>
            </a:endParaRPr>
          </a:p>
        </p:txBody>
      </p:sp>
      <p:pic>
        <p:nvPicPr>
          <p:cNvPr id="918" name="Picture 2" descr="A picture containing black, darkness&#10;&#10;Description automatically generated"/>
          <p:cNvPicPr/>
          <p:nvPr/>
        </p:nvPicPr>
        <p:blipFill>
          <a:blip r:embed="rId3"/>
          <a:stretch/>
        </p:blipFill>
        <p:spPr>
          <a:xfrm>
            <a:off x="11043000" y="6351840"/>
            <a:ext cx="957240" cy="317160"/>
          </a:xfrm>
          <a:prstGeom prst="rect">
            <a:avLst/>
          </a:prstGeom>
          <a:ln w="0">
            <a:noFill/>
          </a:ln>
        </p:spPr>
      </p:pic>
      <p:sp>
        <p:nvSpPr>
          <p:cNvPr id="919" name="Title 1"/>
          <p:cNvSpPr/>
          <p:nvPr/>
        </p:nvSpPr>
        <p:spPr>
          <a:xfrm>
            <a:off x="2328060" y="0"/>
            <a:ext cx="7535880" cy="93708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nSpc>
                <a:spcPct val="100000"/>
              </a:lnSpc>
            </a:pPr>
            <a:r>
              <a:rPr lang="el-GR" sz="3200" b="0" strike="noStrike" spc="-1" dirty="0">
                <a:solidFill>
                  <a:srgbClr val="000000"/>
                </a:solidFill>
                <a:latin typeface="Century Gothic"/>
              </a:rPr>
              <a:t>Αποτελέσματα της δραστηριότητας</a:t>
            </a:r>
            <a:endParaRPr lang="en-US" sz="3200" b="0" strike="noStrike" spc="-1" dirty="0">
              <a:solidFill>
                <a:srgbClr val="000000"/>
              </a:solidFill>
              <a:latin typeface="Arial"/>
            </a:endParaRPr>
          </a:p>
        </p:txBody>
      </p:sp>
      <p:sp>
        <p:nvSpPr>
          <p:cNvPr id="2" name="TextBox 1">
            <a:extLst>
              <a:ext uri="{FF2B5EF4-FFF2-40B4-BE49-F238E27FC236}">
                <a16:creationId xmlns:a16="http://schemas.microsoft.com/office/drawing/2014/main" id="{9E23883F-CE44-CC43-4539-3E0BF8DCAE4F}"/>
              </a:ext>
            </a:extLst>
          </p:cNvPr>
          <p:cNvSpPr txBox="1"/>
          <p:nvPr/>
        </p:nvSpPr>
        <p:spPr>
          <a:xfrm>
            <a:off x="6924153" y="1797784"/>
            <a:ext cx="4499950" cy="1631216"/>
          </a:xfrm>
          <a:prstGeom prst="rect">
            <a:avLst/>
          </a:prstGeom>
          <a:noFill/>
        </p:spPr>
        <p:txBody>
          <a:bodyPr wrap="none" rtlCol="0">
            <a:spAutoFit/>
          </a:bodyPr>
          <a:lstStyle/>
          <a:p>
            <a:r>
              <a:rPr lang="el-GR" sz="2800" dirty="0">
                <a:latin typeface="Century Gothic" panose="020B0502020202020204" pitchFamily="34" charset="0"/>
              </a:rPr>
              <a:t>Χρησιμοποιήστε το </a:t>
            </a:r>
            <a:r>
              <a:rPr lang="en-GB" sz="2800" b="1" dirty="0" err="1">
                <a:latin typeface="Century Gothic" panose="020B0502020202020204" pitchFamily="34" charset="0"/>
              </a:rPr>
              <a:t>nPlot</a:t>
            </a:r>
            <a:r>
              <a:rPr lang="en-GB" sz="2800" b="1" dirty="0">
                <a:latin typeface="Century Gothic" panose="020B0502020202020204" pitchFamily="34" charset="0"/>
              </a:rPr>
              <a:t>:</a:t>
            </a:r>
            <a:endParaRPr lang="en-US" sz="2800" b="1" dirty="0">
              <a:latin typeface="Century Gothic" panose="020B0502020202020204" pitchFamily="34" charset="0"/>
            </a:endParaRPr>
          </a:p>
          <a:p>
            <a:endParaRPr lang="en-US" sz="2400" dirty="0">
              <a:latin typeface="Century Gothic" panose="020B0502020202020204" pitchFamily="34" charset="0"/>
            </a:endParaRPr>
          </a:p>
          <a:p>
            <a:r>
              <a:rPr lang="en-GB" sz="2400" dirty="0">
                <a:latin typeface="Century Gothic" panose="020B0502020202020204" pitchFamily="34" charset="0"/>
                <a:hlinkClick r:id="rId4"/>
              </a:rPr>
              <a:t>https://noragulfa.com/nPlot/</a:t>
            </a:r>
            <a:endParaRPr lang="en-GB" sz="2400" dirty="0">
              <a:latin typeface="Century Gothic" panose="020B0502020202020204" pitchFamily="34" charset="0"/>
            </a:endParaRPr>
          </a:p>
          <a:p>
            <a:endParaRPr lang="en-GB" sz="2400" dirty="0">
              <a:latin typeface="Century Gothic" panose="020B0502020202020204" pitchFamily="34" charset="0"/>
            </a:endParaRPr>
          </a:p>
        </p:txBody>
      </p:sp>
      <p:pic>
        <p:nvPicPr>
          <p:cNvPr id="4" name="Picture 3">
            <a:extLst>
              <a:ext uri="{FF2B5EF4-FFF2-40B4-BE49-F238E27FC236}">
                <a16:creationId xmlns:a16="http://schemas.microsoft.com/office/drawing/2014/main" id="{F9813473-A19F-A2DB-9698-9A3574949F31}"/>
              </a:ext>
            </a:extLst>
          </p:cNvPr>
          <p:cNvPicPr>
            <a:picLocks noChangeAspect="1"/>
          </p:cNvPicPr>
          <p:nvPr/>
        </p:nvPicPr>
        <p:blipFill>
          <a:blip r:embed="rId5"/>
          <a:stretch>
            <a:fillRect/>
          </a:stretch>
        </p:blipFill>
        <p:spPr>
          <a:xfrm>
            <a:off x="7643133" y="3175590"/>
            <a:ext cx="2711764" cy="271176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3" name="PlaceHolder 1"/>
          <p:cNvSpPr>
            <a:spLocks noGrp="1"/>
          </p:cNvSpPr>
          <p:nvPr>
            <p:ph/>
          </p:nvPr>
        </p:nvSpPr>
        <p:spPr>
          <a:xfrm>
            <a:off x="549000" y="318240"/>
            <a:ext cx="10972440" cy="734040"/>
          </a:xfrm>
          <a:prstGeom prst="rect">
            <a:avLst/>
          </a:prstGeom>
          <a:noFill/>
          <a:ln w="0">
            <a:noFill/>
          </a:ln>
        </p:spPr>
        <p:txBody>
          <a:bodyPr anchor="t">
            <a:normAutofit/>
          </a:bodyPr>
          <a:lstStyle/>
          <a:p>
            <a:pPr indent="0" algn="ctr">
              <a:lnSpc>
                <a:spcPct val="100000"/>
              </a:lnSpc>
              <a:spcBef>
                <a:spcPts val="479"/>
              </a:spcBef>
              <a:buNone/>
              <a:tabLst>
                <a:tab pos="0" algn="l"/>
              </a:tabLst>
            </a:pPr>
            <a:r>
              <a:rPr lang="el-GR" sz="2400" b="0" strike="noStrike" spc="-1">
                <a:solidFill>
                  <a:srgbClr val="000000"/>
                </a:solidFill>
                <a:latin typeface="Arial"/>
              </a:rPr>
              <a:t>Σύνδεση της τυπικής φυσικής της τάξης με την αιχμή της σκοτεινής ύλης</a:t>
            </a:r>
            <a:endParaRPr lang="en-US" sz="2400" b="0" strike="noStrike" spc="-1">
              <a:solidFill>
                <a:srgbClr val="000000"/>
              </a:solidFill>
              <a:latin typeface="Arial"/>
            </a:endParaRPr>
          </a:p>
        </p:txBody>
      </p:sp>
      <p:pic>
        <p:nvPicPr>
          <p:cNvPr id="924" name="Picture 2" descr="http://upload.wikimedia.org/wikipedia/commons/3/38/COSMOS_3D_dark_matter_map.jpg"/>
          <p:cNvPicPr/>
          <p:nvPr/>
        </p:nvPicPr>
        <p:blipFill>
          <a:blip r:embed="rId3"/>
          <a:stretch/>
        </p:blipFill>
        <p:spPr>
          <a:xfrm>
            <a:off x="2550600" y="1006920"/>
            <a:ext cx="7090920" cy="5390280"/>
          </a:xfrm>
          <a:prstGeom prst="rect">
            <a:avLst/>
          </a:prstGeom>
          <a:ln w="0">
            <a:noFill/>
          </a:ln>
        </p:spPr>
      </p:pic>
      <p:pic>
        <p:nvPicPr>
          <p:cNvPr id="925" name="Picture 3" descr="A picture containing black, darkness&#10;&#10;Description automatically generated"/>
          <p:cNvPicPr/>
          <p:nvPr/>
        </p:nvPicPr>
        <p:blipFill>
          <a:blip r:embed="rId4"/>
          <a:stretch/>
        </p:blipFill>
        <p:spPr>
          <a:xfrm>
            <a:off x="11043000" y="6351840"/>
            <a:ext cx="957240" cy="317160"/>
          </a:xfrm>
          <a:prstGeom prst="rect">
            <a:avLst/>
          </a:prstGeom>
          <a:ln w="0">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5" name="PlaceHolder 1"/>
          <p:cNvSpPr>
            <a:spLocks noGrp="1"/>
          </p:cNvSpPr>
          <p:nvPr>
            <p:ph/>
          </p:nvPr>
        </p:nvSpPr>
        <p:spPr>
          <a:xfrm>
            <a:off x="733747" y="1363412"/>
            <a:ext cx="4481367" cy="2713817"/>
          </a:xfrm>
          <a:prstGeom prst="rect">
            <a:avLst/>
          </a:prstGeom>
          <a:noFill/>
          <a:ln w="0">
            <a:noFill/>
          </a:ln>
        </p:spPr>
        <p:txBody>
          <a:bodyPr anchor="t">
            <a:noAutofit/>
          </a:bodyPr>
          <a:lstStyle/>
          <a:p>
            <a:pPr indent="0">
              <a:lnSpc>
                <a:spcPct val="100000"/>
              </a:lnSpc>
              <a:spcBef>
                <a:spcPts val="641"/>
              </a:spcBef>
              <a:buNone/>
              <a:tabLst>
                <a:tab pos="0" algn="l"/>
              </a:tabLst>
            </a:pPr>
            <a:r>
              <a:rPr lang="el-GR" sz="3200" b="0" strike="noStrike" spc="-1" dirty="0">
                <a:solidFill>
                  <a:srgbClr val="000000"/>
                </a:solidFill>
                <a:latin typeface="Century Gothic"/>
              </a:rPr>
              <a:t>Η τροχιακή ταχύτητα εξαρτάται από τη μάζα του κεντρικού αντικειμένου</a:t>
            </a:r>
            <a:endParaRPr lang="en-US" sz="3200" b="0" strike="noStrike" spc="-1" dirty="0">
              <a:solidFill>
                <a:srgbClr val="000000"/>
              </a:solidFill>
              <a:latin typeface="Arial"/>
            </a:endParaRPr>
          </a:p>
        </p:txBody>
      </p:sp>
      <p:pic>
        <p:nvPicPr>
          <p:cNvPr id="936" name="Picture 3"/>
          <p:cNvPicPr/>
          <p:nvPr/>
        </p:nvPicPr>
        <p:blipFill>
          <a:blip r:embed="rId3"/>
          <a:stretch/>
        </p:blipFill>
        <p:spPr>
          <a:xfrm>
            <a:off x="5852976" y="890447"/>
            <a:ext cx="5653223" cy="4770123"/>
          </a:xfrm>
          <a:prstGeom prst="rect">
            <a:avLst/>
          </a:prstGeom>
          <a:ln w="0">
            <a:noFill/>
          </a:ln>
        </p:spPr>
      </p:pic>
      <p:pic>
        <p:nvPicPr>
          <p:cNvPr id="937" name="Picture 4" descr="A picture containing black, darkness&#10;&#10;Description automatically generated"/>
          <p:cNvPicPr/>
          <p:nvPr/>
        </p:nvPicPr>
        <p:blipFill>
          <a:blip r:embed="rId4"/>
          <a:stretch/>
        </p:blipFill>
        <p:spPr>
          <a:xfrm>
            <a:off x="11043000" y="6351840"/>
            <a:ext cx="957240" cy="317160"/>
          </a:xfrm>
          <a:prstGeom prst="rect">
            <a:avLst/>
          </a:prstGeom>
          <a:ln w="0">
            <a:noFill/>
          </a:ln>
        </p:spPr>
      </p:pic>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687CBA0-3337-A938-6A51-68D72370DD40}"/>
                  </a:ext>
                </a:extLst>
              </p:cNvPr>
              <p:cNvSpPr txBox="1"/>
              <p:nvPr/>
            </p:nvSpPr>
            <p:spPr>
              <a:xfrm>
                <a:off x="1894961" y="3783315"/>
                <a:ext cx="1991239" cy="1019253"/>
              </a:xfrm>
              <a:prstGeom prst="rect">
                <a:avLst/>
              </a:prstGeom>
              <a:noFill/>
            </p:spPr>
            <p:txBody>
              <a:bodyPr wrap="square" lIns="0" tIns="0" rIns="0" bIns="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t>𝑀</m:t>
                      </m:r>
                      <m: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t>=</m:t>
                      </m:r>
                      <m:f>
                        <m:fPr>
                          <m:ctrlP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ctrlPr>
                        </m:fPr>
                        <m:num>
                          <m:sSup>
                            <m:sSupPr>
                              <m:ctrlP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ctrlPr>
                            </m:sSupPr>
                            <m:e>
                              <m: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t>𝑣</m:t>
                              </m:r>
                            </m:e>
                            <m:sup>
                              <m: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t>2</m:t>
                              </m:r>
                            </m:sup>
                          </m:sSup>
                          <m: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t>𝑟</m:t>
                          </m:r>
                        </m:num>
                        <m:den>
                          <m:r>
                            <a:rPr kumimoji="0" lang="en-CA" sz="3300" b="0" i="1" u="none" strike="noStrike" kern="0" cap="none" spc="0" normalizeH="0" baseline="0" noProof="0" smtClean="0">
                              <a:ln>
                                <a:noFill/>
                              </a:ln>
                              <a:solidFill>
                                <a:sysClr val="windowText" lastClr="000000"/>
                              </a:solidFill>
                              <a:effectLst/>
                              <a:uLnTx/>
                              <a:uFillTx/>
                              <a:latin typeface="Cambria Math" panose="02040503050406030204" pitchFamily="18" charset="0"/>
                            </a:rPr>
                            <m:t>𝐺</m:t>
                          </m:r>
                        </m:den>
                      </m:f>
                    </m:oMath>
                  </m:oMathPara>
                </a14:m>
                <a:endParaRPr kumimoji="0" lang="en-CA" sz="3300" b="0" i="0" u="none" strike="noStrike" kern="0" cap="none" spc="0" normalizeH="0" baseline="0" noProof="0" dirty="0">
                  <a:ln>
                    <a:noFill/>
                  </a:ln>
                  <a:solidFill>
                    <a:srgbClr val="000000"/>
                  </a:solidFill>
                  <a:effectLst/>
                  <a:uLnTx/>
                  <a:uFillTx/>
                </a:endParaRPr>
              </a:p>
            </p:txBody>
          </p:sp>
        </mc:Choice>
        <mc:Fallback xmlns="">
          <p:sp>
            <p:nvSpPr>
              <p:cNvPr id="2" name="TextBox 1">
                <a:extLst>
                  <a:ext uri="{FF2B5EF4-FFF2-40B4-BE49-F238E27FC236}">
                    <a16:creationId xmlns:a16="http://schemas.microsoft.com/office/drawing/2014/main" id="{F687CBA0-3337-A938-6A51-68D72370DD40}"/>
                  </a:ext>
                </a:extLst>
              </p:cNvPr>
              <p:cNvSpPr txBox="1">
                <a:spLocks noRot="1" noChangeAspect="1" noMove="1" noResize="1" noEditPoints="1" noAdjustHandles="1" noChangeArrowheads="1" noChangeShapeType="1" noTextEdit="1"/>
              </p:cNvSpPr>
              <p:nvPr/>
            </p:nvSpPr>
            <p:spPr>
              <a:xfrm>
                <a:off x="1894961" y="3783315"/>
                <a:ext cx="1991239" cy="1019253"/>
              </a:xfrm>
              <a:prstGeom prst="rect">
                <a:avLst/>
              </a:prstGeom>
              <a:blipFill>
                <a:blip r:embed="rId5"/>
                <a:stretch>
                  <a:fillRect/>
                </a:stretch>
              </a:blipFill>
            </p:spPr>
            <p:txBody>
              <a:bodyPr/>
              <a:lstStyle/>
              <a:p>
                <a:r>
                  <a:rPr lang="en-GB">
                    <a:noFill/>
                  </a:rPr>
                  <a:t> </a:t>
                </a:r>
              </a:p>
            </p:txBody>
          </p:sp>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PlaceHolder 1"/>
          <p:cNvSpPr>
            <a:spLocks noGrp="1"/>
          </p:cNvSpPr>
          <p:nvPr>
            <p:ph type="title"/>
          </p:nvPr>
        </p:nvSpPr>
        <p:spPr>
          <a:xfrm>
            <a:off x="609480" y="204840"/>
            <a:ext cx="10972440" cy="1417320"/>
          </a:xfrm>
          <a:prstGeom prst="rect">
            <a:avLst/>
          </a:prstGeom>
          <a:noFill/>
          <a:ln w="0">
            <a:noFill/>
          </a:ln>
        </p:spPr>
        <p:txBody>
          <a:bodyPr numCol="1" spcCol="0" anchor="ctr">
            <a:noAutofit/>
          </a:bodyPr>
          <a:lstStyle/>
          <a:p>
            <a:pPr indent="0" algn="ctr">
              <a:lnSpc>
                <a:spcPct val="100000"/>
              </a:lnSpc>
              <a:buNone/>
            </a:pPr>
            <a:r>
              <a:rPr lang="el-GR" sz="4000" b="0" strike="noStrike" spc="-1" dirty="0">
                <a:solidFill>
                  <a:srgbClr val="000000"/>
                </a:solidFill>
                <a:latin typeface="Century Gothic"/>
                <a:ea typeface="MS Pゴシック"/>
              </a:rPr>
              <a:t>Τα αστέρια στους σπειροειδείς γαλαξίες κινούνται με ομαλή κυκλική κίνηση</a:t>
            </a:r>
            <a:endParaRPr lang="en-US" sz="4000" b="0" strike="noStrike" spc="-1" dirty="0">
              <a:solidFill>
                <a:srgbClr val="E8EAE9"/>
              </a:solidFill>
              <a:latin typeface="Arial"/>
            </a:endParaRPr>
          </a:p>
        </p:txBody>
      </p:sp>
      <p:sp>
        <p:nvSpPr>
          <p:cNvPr id="927" name="TextBox 7"/>
          <p:cNvSpPr/>
          <p:nvPr/>
        </p:nvSpPr>
        <p:spPr>
          <a:xfrm>
            <a:off x="7315200" y="2754720"/>
            <a:ext cx="4063680" cy="22770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spAutoFit/>
          </a:bodyPr>
          <a:lstStyle/>
          <a:p>
            <a:pPr>
              <a:lnSpc>
                <a:spcPct val="100000"/>
              </a:lnSpc>
            </a:pPr>
            <a:r>
              <a:rPr lang="el-GR" sz="3740" b="0" strike="noStrike" spc="-1">
                <a:solidFill>
                  <a:srgbClr val="000000"/>
                </a:solidFill>
                <a:latin typeface="Century Gothic"/>
                <a:ea typeface="Cambria Math"/>
              </a:rPr>
              <a:t>Η μάζα του γαλαξία σχετίζεται με τις ταχύτητες των αστεριών.</a:t>
            </a:r>
            <a:endParaRPr lang="en-US" sz="3740" b="0" strike="noStrike" spc="-1">
              <a:solidFill>
                <a:srgbClr val="000000"/>
              </a:solidFill>
              <a:latin typeface="Arial"/>
            </a:endParaRPr>
          </a:p>
        </p:txBody>
      </p:sp>
      <p:pic>
        <p:nvPicPr>
          <p:cNvPr id="928" name="Content Placeholder 5" descr="A star filled sky&#10;&#10;Description automatically generated"/>
          <p:cNvPicPr/>
          <p:nvPr/>
        </p:nvPicPr>
        <p:blipFill>
          <a:blip r:embed="rId3"/>
          <a:stretch/>
        </p:blipFill>
        <p:spPr>
          <a:xfrm>
            <a:off x="812880" y="2171160"/>
            <a:ext cx="6095520" cy="4140720"/>
          </a:xfrm>
          <a:prstGeom prst="rect">
            <a:avLst/>
          </a:prstGeom>
          <a:ln w="0">
            <a:noFill/>
          </a:ln>
        </p:spPr>
      </p:pic>
      <p:sp>
        <p:nvSpPr>
          <p:cNvPr id="929" name="Oval 6"/>
          <p:cNvSpPr/>
          <p:nvPr/>
        </p:nvSpPr>
        <p:spPr>
          <a:xfrm>
            <a:off x="3048120" y="3429000"/>
            <a:ext cx="1625400" cy="1625400"/>
          </a:xfrm>
          <a:prstGeom prst="ellipse">
            <a:avLst/>
          </a:prstGeom>
          <a:noFill/>
          <a:ln w="19050">
            <a:solidFill>
              <a:srgbClr val="FFFF00"/>
            </a:solidFill>
            <a:round/>
          </a:ln>
        </p:spPr>
        <p:style>
          <a:lnRef idx="0">
            <a:scrgbClr r="0" g="0" b="0"/>
          </a:lnRef>
          <a:fillRef idx="0">
            <a:scrgbClr r="0" g="0" b="0"/>
          </a:fillRef>
          <a:effectRef idx="0">
            <a:scrgbClr r="0" g="0" b="0"/>
          </a:effectRef>
          <a:fontRef idx="minor"/>
        </p:style>
        <p:txBody>
          <a:bodyPr lIns="122040" tIns="60840" rIns="122040" bIns="60840" numCol="1" spcCol="0" anchor="t">
            <a:noAutofit/>
          </a:bodyPr>
          <a:lstStyle/>
          <a:p>
            <a:pPr>
              <a:lnSpc>
                <a:spcPct val="100000"/>
              </a:lnSpc>
            </a:pPr>
            <a:endParaRPr lang="en-US" sz="5860" b="0" strike="noStrike" spc="-1">
              <a:solidFill>
                <a:srgbClr val="E8EAE9"/>
              </a:solidFill>
              <a:latin typeface="Arial"/>
              <a:ea typeface="MS Pゴシック"/>
            </a:endParaRPr>
          </a:p>
        </p:txBody>
      </p:sp>
      <p:cxnSp>
        <p:nvCxnSpPr>
          <p:cNvPr id="930" name="Straight Arrow Connector 9"/>
          <p:cNvCxnSpPr/>
          <p:nvPr/>
        </p:nvCxnSpPr>
        <p:spPr>
          <a:xfrm flipH="1">
            <a:off x="3047760" y="5054400"/>
            <a:ext cx="813240" cy="360"/>
          </a:xfrm>
          <a:prstGeom prst="straightConnector1">
            <a:avLst/>
          </a:prstGeom>
          <a:ln w="9525">
            <a:solidFill>
              <a:srgbClr val="FFFF00"/>
            </a:solidFill>
            <a:round/>
            <a:tailEnd type="triangl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6">
          <a:extLst>
            <a:ext uri="{FF2B5EF4-FFF2-40B4-BE49-F238E27FC236}">
              <a16:creationId xmlns:a16="http://schemas.microsoft.com/office/drawing/2014/main" id="{54E27E7D-1E60-8F1A-DB78-3C796C3E0F05}"/>
            </a:ext>
          </a:extLst>
        </p:cNvPr>
        <p:cNvGrpSpPr/>
        <p:nvPr/>
      </p:nvGrpSpPr>
      <p:grpSpPr>
        <a:xfrm>
          <a:off x="0" y="0"/>
          <a:ext cx="0" cy="0"/>
          <a:chOff x="0" y="0"/>
          <a:chExt cx="0" cy="0"/>
        </a:xfrm>
      </p:grpSpPr>
      <p:pic>
        <p:nvPicPr>
          <p:cNvPr id="177" name="Google Shape;177;p10">
            <a:extLst>
              <a:ext uri="{FF2B5EF4-FFF2-40B4-BE49-F238E27FC236}">
                <a16:creationId xmlns:a16="http://schemas.microsoft.com/office/drawing/2014/main" id="{B4D5C0E0-0024-1C27-3AC9-5867A8032705}"/>
              </a:ext>
            </a:extLst>
          </p:cNvPr>
          <p:cNvPicPr preferRelativeResize="0"/>
          <p:nvPr/>
        </p:nvPicPr>
        <p:blipFill rotWithShape="1">
          <a:blip r:embed="rId3">
            <a:alphaModFix/>
          </a:blip>
          <a:srcRect/>
          <a:stretch/>
        </p:blipFill>
        <p:spPr>
          <a:xfrm>
            <a:off x="10668000" y="6172320"/>
            <a:ext cx="1248000" cy="411360"/>
          </a:xfrm>
          <a:prstGeom prst="rect">
            <a:avLst/>
          </a:prstGeom>
          <a:noFill/>
          <a:ln>
            <a:noFill/>
          </a:ln>
        </p:spPr>
      </p:pic>
      <p:sp>
        <p:nvSpPr>
          <p:cNvPr id="178" name="Google Shape;178;p10">
            <a:extLst>
              <a:ext uri="{FF2B5EF4-FFF2-40B4-BE49-F238E27FC236}">
                <a16:creationId xmlns:a16="http://schemas.microsoft.com/office/drawing/2014/main" id="{5AACE4BA-435B-4FD5-F90F-0DEAD2CD8AE9}"/>
              </a:ext>
            </a:extLst>
          </p:cNvPr>
          <p:cNvSpPr/>
          <p:nvPr/>
        </p:nvSpPr>
        <p:spPr>
          <a:xfrm>
            <a:off x="101760" y="275040"/>
            <a:ext cx="11985600" cy="733440"/>
          </a:xfrm>
          <a:prstGeom prst="rect">
            <a:avLst/>
          </a:prstGeom>
          <a:noFill/>
          <a:ln>
            <a:noFill/>
          </a:ln>
        </p:spPr>
        <p:txBody>
          <a:bodyPr spcFirstLastPara="1" wrap="square" lIns="120000" tIns="60000" rIns="120000" bIns="60000" anchor="t" anchorCtr="0">
            <a:noAutofit/>
          </a:bodyPr>
          <a:lstStyle/>
          <a:p>
            <a:pPr algn="ctr" defTabSz="1219170">
              <a:buClr>
                <a:srgbClr val="000000"/>
              </a:buClr>
            </a:pPr>
            <a:r>
              <a:rPr lang="el-GR" sz="3733" kern="0" dirty="0">
                <a:solidFill>
                  <a:srgbClr val="000000"/>
                </a:solidFill>
                <a:latin typeface="Century Gothic"/>
                <a:ea typeface="Century Gothic"/>
                <a:cs typeface="Century Gothic"/>
                <a:sym typeface="Century Gothic"/>
              </a:rPr>
              <a:t>Η Βέρα Ρούμπεν και</a:t>
            </a:r>
            <a:r>
              <a:rPr lang="en-US" sz="3733" kern="0" dirty="0">
                <a:solidFill>
                  <a:srgbClr val="000000"/>
                </a:solidFill>
                <a:latin typeface="Century Gothic"/>
                <a:ea typeface="Century Gothic"/>
                <a:cs typeface="Century Gothic"/>
                <a:sym typeface="Century Gothic"/>
              </a:rPr>
              <a:t> </a:t>
            </a:r>
            <a:r>
              <a:rPr lang="el-GR" sz="3733" kern="0" dirty="0">
                <a:solidFill>
                  <a:srgbClr val="000000"/>
                </a:solidFill>
                <a:latin typeface="Century Gothic"/>
                <a:ea typeface="Century Gothic"/>
                <a:cs typeface="Century Gothic"/>
                <a:sym typeface="Century Gothic"/>
              </a:rPr>
              <a:t>ο Γαλαξίας Ανδρόμεδα </a:t>
            </a:r>
            <a:endParaRPr sz="2400" kern="0" dirty="0">
              <a:solidFill>
                <a:srgbClr val="000000"/>
              </a:solidFill>
              <a:latin typeface="Arial"/>
              <a:ea typeface="Arial"/>
              <a:cs typeface="Arial"/>
              <a:sym typeface="Arial"/>
            </a:endParaRPr>
          </a:p>
        </p:txBody>
      </p:sp>
      <p:pic>
        <p:nvPicPr>
          <p:cNvPr id="179" name="Google Shape;179;p10" descr="Image result for google andromeda orbital speed">
            <a:extLst>
              <a:ext uri="{FF2B5EF4-FFF2-40B4-BE49-F238E27FC236}">
                <a16:creationId xmlns:a16="http://schemas.microsoft.com/office/drawing/2014/main" id="{F861E54F-BFBB-20AC-F98C-AB82D0BD3F79}"/>
              </a:ext>
            </a:extLst>
          </p:cNvPr>
          <p:cNvPicPr preferRelativeResize="0"/>
          <p:nvPr/>
        </p:nvPicPr>
        <p:blipFill rotWithShape="1">
          <a:blip r:embed="rId4">
            <a:alphaModFix/>
          </a:blip>
          <a:srcRect/>
          <a:stretch/>
        </p:blipFill>
        <p:spPr>
          <a:xfrm>
            <a:off x="1754001" y="1029546"/>
            <a:ext cx="8358828" cy="4903168"/>
          </a:xfrm>
          <a:prstGeom prst="rect">
            <a:avLst/>
          </a:prstGeom>
          <a:noFill/>
          <a:ln>
            <a:noFill/>
          </a:ln>
        </p:spPr>
      </p:pic>
      <p:sp>
        <p:nvSpPr>
          <p:cNvPr id="180" name="Google Shape;180;p10">
            <a:extLst>
              <a:ext uri="{FF2B5EF4-FFF2-40B4-BE49-F238E27FC236}">
                <a16:creationId xmlns:a16="http://schemas.microsoft.com/office/drawing/2014/main" id="{27096F46-CB52-27B4-2261-E429AC497CD2}"/>
              </a:ext>
            </a:extLst>
          </p:cNvPr>
          <p:cNvSpPr txBox="1"/>
          <p:nvPr/>
        </p:nvSpPr>
        <p:spPr>
          <a:xfrm>
            <a:off x="2125832" y="6215510"/>
            <a:ext cx="7552969" cy="382679"/>
          </a:xfrm>
          <a:prstGeom prst="rect">
            <a:avLst/>
          </a:prstGeom>
          <a:noFill/>
          <a:ln>
            <a:noFill/>
          </a:ln>
        </p:spPr>
        <p:txBody>
          <a:bodyPr spcFirstLastPara="1" wrap="square" lIns="121900" tIns="60933" rIns="121900" bIns="60933" anchor="t" anchorCtr="0">
            <a:spAutoFit/>
          </a:bodyPr>
          <a:lstStyle/>
          <a:p>
            <a:pPr defTabSz="1219170">
              <a:lnSpc>
                <a:spcPct val="115000"/>
              </a:lnSpc>
              <a:buClr>
                <a:srgbClr val="000000"/>
              </a:buClr>
            </a:pPr>
            <a:r>
              <a:rPr lang="en-CA" sz="1467" u="sng" kern="0">
                <a:solidFill>
                  <a:srgbClr val="0000FF"/>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https://3c1703fe8d.site.internapcdn.net/newman/csz/news/800/2011/coulddarkmat.jpg</a:t>
            </a:r>
            <a:endParaRPr sz="1467" kern="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051159235"/>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37417F-20F6-EFB5-8A06-97EDF2B9B806}"/>
              </a:ext>
            </a:extLst>
          </p:cNvPr>
          <p:cNvSpPr txBox="1"/>
          <p:nvPr/>
        </p:nvSpPr>
        <p:spPr>
          <a:xfrm>
            <a:off x="264559" y="1142330"/>
            <a:ext cx="4862246" cy="4370427"/>
          </a:xfrm>
          <a:prstGeom prst="rect">
            <a:avLst/>
          </a:prstGeom>
          <a:noFill/>
        </p:spPr>
        <p:txBody>
          <a:bodyPr wrap="square">
            <a:spAutoFit/>
          </a:bodyPr>
          <a:lstStyle/>
          <a:p>
            <a:r>
              <a:rPr lang="el-GR" sz="2400" dirty="0">
                <a:latin typeface="Century Gothic" panose="020B0502020202020204" pitchFamily="34" charset="0"/>
              </a:rPr>
              <a:t>«Σε έναν σπειροειδή γαλαξία, η αναλογία της σκοτεινής προς την φωτεινή ύλη είναι περίπου δεκαπλάσια. Αυτός είναι περίπου ένας καλός αριθμός για την αναλογία της άγνοιάς μας προς τη γνώση. Έχουμε τελειώσει το νηπιαγωγείο, αλλά βρισκόμαστε περίπου στην τρίτη δημοτικού.»</a:t>
            </a:r>
          </a:p>
          <a:p>
            <a:endParaRPr lang="el-GR" sz="1400" dirty="0">
              <a:latin typeface="Century Gothic" panose="020B0502020202020204" pitchFamily="34" charset="0"/>
            </a:endParaRPr>
          </a:p>
          <a:p>
            <a:pPr algn="r"/>
            <a:r>
              <a:rPr lang="el-GR" sz="2400" dirty="0">
                <a:latin typeface="Century Gothic" panose="020B0502020202020204" pitchFamily="34" charset="0"/>
              </a:rPr>
              <a:t>- Βέρα Ρούμπεν</a:t>
            </a:r>
            <a:endParaRPr lang="en-GB" sz="2400" dirty="0">
              <a:latin typeface="Century Gothic" panose="020B0502020202020204" pitchFamily="34" charset="0"/>
            </a:endParaRPr>
          </a:p>
        </p:txBody>
      </p:sp>
      <p:pic>
        <p:nvPicPr>
          <p:cNvPr id="4098" name="Picture 2" descr="Vera Rubin, who spotted the first ...">
            <a:extLst>
              <a:ext uri="{FF2B5EF4-FFF2-40B4-BE49-F238E27FC236}">
                <a16:creationId xmlns:a16="http://schemas.microsoft.com/office/drawing/2014/main" id="{76384B0B-5913-166E-5600-50AD6023FE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6805" y="739497"/>
            <a:ext cx="6770326" cy="5071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61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https://upload.wikimedia.org/wikipedia/commons/6/69/NASA-HS201427a-HubbleUltraDeepField2014-20140603.jpg">
            <a:extLst>
              <a:ext uri="{FF2B5EF4-FFF2-40B4-BE49-F238E27FC236}">
                <a16:creationId xmlns:a16="http://schemas.microsoft.com/office/drawing/2014/main" id="{55DAD766-25DB-F08F-D9C1-1EEDA528FE50}"/>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02952" y="0"/>
            <a:ext cx="7946571" cy="6716486"/>
          </a:xfrm>
          <a:prstGeom prst="rect">
            <a:avLst/>
          </a:prstGeom>
          <a:noFill/>
          <a:extLst>
            <a:ext uri="{909E8E84-426E-40DD-AFC4-6F175D3DCCD1}">
              <a14:hiddenFill xmlns:a14="http://schemas.microsoft.com/office/drawing/2010/main">
                <a:solidFill>
                  <a:srgbClr val="FFFFFF"/>
                </a:solidFill>
              </a14:hiddenFill>
            </a:ext>
          </a:extLst>
        </p:spPr>
      </p:pic>
      <p:sp>
        <p:nvSpPr>
          <p:cNvPr id="954" name="PlaceHolder 1"/>
          <p:cNvSpPr>
            <a:spLocks noGrp="1"/>
          </p:cNvSpPr>
          <p:nvPr>
            <p:ph type="title"/>
          </p:nvPr>
        </p:nvSpPr>
        <p:spPr>
          <a:xfrm>
            <a:off x="2810792" y="1095883"/>
            <a:ext cx="6930889" cy="1249200"/>
          </a:xfrm>
          <a:prstGeom prst="rect">
            <a:avLst/>
          </a:prstGeom>
          <a:solidFill>
            <a:schemeClr val="tx1">
              <a:alpha val="30000"/>
            </a:schemeClr>
          </a:solidFill>
          <a:ln w="0">
            <a:noFill/>
          </a:ln>
        </p:spPr>
        <p:txBody>
          <a:bodyPr anchor="ctr">
            <a:noAutofit/>
          </a:bodyPr>
          <a:lstStyle/>
          <a:p>
            <a:pPr indent="0" algn="ctr">
              <a:lnSpc>
                <a:spcPct val="100000"/>
              </a:lnSpc>
              <a:buNone/>
            </a:pPr>
            <a:r>
              <a:rPr lang="el-GR" sz="3600" b="1" strike="noStrike" spc="-1" dirty="0">
                <a:solidFill>
                  <a:srgbClr val="FFFFFF"/>
                </a:solidFill>
                <a:latin typeface="Century Gothic"/>
              </a:rPr>
              <a:t>Η ίδια απόκλιση συμβαίνει σε </a:t>
            </a:r>
            <a:r>
              <a:rPr lang="el-GR" sz="3600" b="1" spc="-1" dirty="0">
                <a:solidFill>
                  <a:srgbClr val="FFFFFF"/>
                </a:solidFill>
                <a:latin typeface="Century Gothic"/>
              </a:rPr>
              <a:t>σχεδόν </a:t>
            </a:r>
            <a:r>
              <a:rPr lang="el-GR" sz="3600" b="1" strike="noStrike" spc="-1" dirty="0">
                <a:solidFill>
                  <a:srgbClr val="FFFFFF"/>
                </a:solidFill>
                <a:latin typeface="Century Gothic"/>
              </a:rPr>
              <a:t>όλους* τους γαλαξίες</a:t>
            </a:r>
            <a:endParaRPr lang="en-US" sz="3600" b="1" strike="noStrike" spc="-1" dirty="0">
              <a:solidFill>
                <a:srgbClr val="FFFFFF"/>
              </a:solidFill>
              <a:latin typeface="Arial"/>
            </a:endParaRPr>
          </a:p>
        </p:txBody>
      </p:sp>
      <p:sp>
        <p:nvSpPr>
          <p:cNvPr id="955" name="AutoShape 2"/>
          <p:cNvSpPr/>
          <p:nvPr/>
        </p:nvSpPr>
        <p:spPr>
          <a:xfrm>
            <a:off x="3495240" y="-828000"/>
            <a:ext cx="2781000" cy="485748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a:lnSpc>
                <a:spcPct val="100000"/>
              </a:lnSpc>
            </a:pPr>
            <a:endParaRPr lang="en-CA" sz="4400" b="0" strike="noStrike" spc="-1">
              <a:solidFill>
                <a:srgbClr val="FFFFFF"/>
              </a:solidFill>
              <a:latin typeface="Arial"/>
              <a:ea typeface="MS Pゴシック"/>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32" name="Picture 2" descr="A picture containing text, screenshot, graphic design, brand&#10;&#10;Description automatically generated"/>
          <p:cNvPicPr/>
          <p:nvPr/>
        </p:nvPicPr>
        <p:blipFill>
          <a:blip r:embed="rId2"/>
          <a:stretch/>
        </p:blipFill>
        <p:spPr>
          <a:xfrm rot="21024600">
            <a:off x="1400760" y="515160"/>
            <a:ext cx="3427560" cy="4434120"/>
          </a:xfrm>
          <a:prstGeom prst="rect">
            <a:avLst/>
          </a:prstGeom>
          <a:ln w="88900" cap="sq">
            <a:solidFill>
              <a:srgbClr val="FFFFFF"/>
            </a:solidFill>
            <a:miter/>
          </a:ln>
          <a:effectLst>
            <a:outerShdw blurRad="50760" dist="37674" dir="27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33" name="Picture 5" descr="A picture containing black, darkness&#10;&#10;Description automatically generated"/>
          <p:cNvPicPr/>
          <p:nvPr/>
        </p:nvPicPr>
        <p:blipFill>
          <a:blip r:embed="rId3"/>
          <a:stretch/>
        </p:blipFill>
        <p:spPr>
          <a:xfrm>
            <a:off x="11043000" y="6351840"/>
            <a:ext cx="957240" cy="317160"/>
          </a:xfrm>
          <a:prstGeom prst="rect">
            <a:avLst/>
          </a:prstGeom>
          <a:ln w="0">
            <a:noFill/>
          </a:ln>
        </p:spPr>
      </p:pic>
      <p:pic>
        <p:nvPicPr>
          <p:cNvPr id="834" name="Picture 12"/>
          <p:cNvPicPr/>
          <p:nvPr/>
        </p:nvPicPr>
        <p:blipFill>
          <a:blip r:embed="rId4"/>
          <a:stretch/>
        </p:blipFill>
        <p:spPr>
          <a:xfrm>
            <a:off x="5942160" y="466920"/>
            <a:ext cx="5100480" cy="5923800"/>
          </a:xfrm>
          <a:prstGeom prst="rect">
            <a:avLst/>
          </a:prstGeom>
          <a:ln w="0">
            <a:noFill/>
          </a:ln>
        </p:spPr>
      </p:pic>
      <p:sp>
        <p:nvSpPr>
          <p:cNvPr id="835" name="Rectangle: Rounded Corners 10"/>
          <p:cNvSpPr/>
          <p:nvPr/>
        </p:nvSpPr>
        <p:spPr>
          <a:xfrm>
            <a:off x="5807880" y="5476320"/>
            <a:ext cx="5100480" cy="976680"/>
          </a:xfrm>
          <a:prstGeom prst="roundRect">
            <a:avLst>
              <a:gd name="adj" fmla="val 16667"/>
            </a:avLst>
          </a:prstGeom>
          <a:noFill/>
          <a:ln w="19050">
            <a:solidFill>
              <a:srgbClr val="21A1DA"/>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endParaRPr lang="en-US" sz="4400" b="0" strike="noStrike" spc="-1">
              <a:solidFill>
                <a:schemeClr val="lt1"/>
              </a:solidFill>
              <a:latin typeface="Calibri"/>
              <a:ea typeface="MS Pゴシック"/>
            </a:endParaRPr>
          </a:p>
        </p:txBody>
      </p:sp>
      <p:sp>
        <p:nvSpPr>
          <p:cNvPr id="836" name="TextBox 13"/>
          <p:cNvSpPr/>
          <p:nvPr/>
        </p:nvSpPr>
        <p:spPr>
          <a:xfrm>
            <a:off x="-49320" y="5764680"/>
            <a:ext cx="5924160" cy="402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n-US" sz="2000" b="0" u="sng" strike="noStrike" spc="-1">
                <a:solidFill>
                  <a:srgbClr val="0000FF"/>
                </a:solidFill>
                <a:uFillTx/>
                <a:latin typeface="Century Gothic"/>
                <a:ea typeface="MS Pゴシック"/>
                <a:hlinkClick r:id="rId5"/>
              </a:rPr>
              <a:t>resources.perimeterinstitute.ca</a:t>
            </a:r>
            <a:endParaRPr lang="en-US" sz="2000" b="0" strike="noStrike" spc="-1">
              <a:solidFill>
                <a:srgbClr val="000000"/>
              </a:solidFill>
              <a:latin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58" name="Picture 1" descr="A picture containing black, darkness&#10;&#10;Description automatically generated"/>
          <p:cNvPicPr/>
          <p:nvPr/>
        </p:nvPicPr>
        <p:blipFill>
          <a:blip r:embed="rId2"/>
          <a:stretch/>
        </p:blipFill>
        <p:spPr>
          <a:xfrm>
            <a:off x="11043000" y="6351840"/>
            <a:ext cx="957240" cy="317160"/>
          </a:xfrm>
          <a:prstGeom prst="rect">
            <a:avLst/>
          </a:prstGeom>
          <a:ln w="0">
            <a:noFill/>
          </a:ln>
        </p:spPr>
      </p:pic>
      <p:pic>
        <p:nvPicPr>
          <p:cNvPr id="2" name="Picture 1">
            <a:extLst>
              <a:ext uri="{FF2B5EF4-FFF2-40B4-BE49-F238E27FC236}">
                <a16:creationId xmlns:a16="http://schemas.microsoft.com/office/drawing/2014/main" id="{BAF4FA76-1B23-56FC-0BAC-D6E8986FE9ED}"/>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r="2045"/>
          <a:stretch/>
        </p:blipFill>
        <p:spPr>
          <a:xfrm>
            <a:off x="711773" y="0"/>
            <a:ext cx="10137325" cy="6858000"/>
          </a:xfrm>
          <a:prstGeom prst="rect">
            <a:avLst/>
          </a:prstGeom>
        </p:spPr>
      </p:pic>
      <p:sp>
        <p:nvSpPr>
          <p:cNvPr id="4" name="TextBox 3">
            <a:extLst>
              <a:ext uri="{FF2B5EF4-FFF2-40B4-BE49-F238E27FC236}">
                <a16:creationId xmlns:a16="http://schemas.microsoft.com/office/drawing/2014/main" id="{738C73AB-61C7-E2DE-98B3-5D7137BC9714}"/>
              </a:ext>
            </a:extLst>
          </p:cNvPr>
          <p:cNvSpPr txBox="1"/>
          <p:nvPr/>
        </p:nvSpPr>
        <p:spPr>
          <a:xfrm>
            <a:off x="870858" y="219241"/>
            <a:ext cx="6096000" cy="584775"/>
          </a:xfrm>
          <a:prstGeom prst="rect">
            <a:avLst/>
          </a:prstGeom>
          <a:noFill/>
        </p:spPr>
        <p:txBody>
          <a:bodyPr wrap="square">
            <a:spAutoFit/>
          </a:bodyPr>
          <a:lstStyle/>
          <a:p>
            <a:r>
              <a:rPr kumimoji="0" lang="el-GR" sz="3200" b="1" i="0" u="none" strike="noStrike" kern="1200" cap="none" spc="-1" normalizeH="0" baseline="0" noProof="0" dirty="0">
                <a:ln>
                  <a:noFill/>
                </a:ln>
                <a:solidFill>
                  <a:schemeClr val="bg1"/>
                </a:solidFill>
                <a:effectLst/>
                <a:uLnTx/>
                <a:uFillTx/>
                <a:latin typeface="Century Gothic"/>
                <a:ea typeface="DejaVu Sans"/>
                <a:cs typeface="DejaVu Sans"/>
              </a:rPr>
              <a:t>Παλιά άποψη</a:t>
            </a:r>
            <a:r>
              <a:rPr kumimoji="0" lang="en-US" sz="3200" b="1" i="0" u="none" strike="noStrike" kern="1200" cap="none" spc="-1" normalizeH="0" baseline="0" noProof="0" dirty="0">
                <a:ln>
                  <a:noFill/>
                </a:ln>
                <a:solidFill>
                  <a:schemeClr val="bg1"/>
                </a:solidFill>
                <a:effectLst/>
                <a:uLnTx/>
                <a:uFillTx/>
                <a:latin typeface="Century Gothic"/>
                <a:ea typeface="DejaVu Sans"/>
                <a:cs typeface="DejaVu Sans"/>
              </a:rPr>
              <a:t>…</a:t>
            </a:r>
            <a:endParaRPr lang="en-GB"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59" name="Picture 2"/>
          <p:cNvPicPr/>
          <p:nvPr/>
        </p:nvPicPr>
        <p:blipFill>
          <a:blip r:embed="rId3"/>
          <a:stretch/>
        </p:blipFill>
        <p:spPr>
          <a:xfrm>
            <a:off x="1434000" y="0"/>
            <a:ext cx="9324000" cy="6885000"/>
          </a:xfrm>
          <a:prstGeom prst="rect">
            <a:avLst/>
          </a:prstGeom>
          <a:ln w="0">
            <a:noFill/>
          </a:ln>
        </p:spPr>
      </p:pic>
      <p:sp>
        <p:nvSpPr>
          <p:cNvPr id="960" name="Title 1"/>
          <p:cNvSpPr/>
          <p:nvPr/>
        </p:nvSpPr>
        <p:spPr>
          <a:xfrm>
            <a:off x="587828" y="16543"/>
            <a:ext cx="5925257" cy="114264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ctr">
              <a:lnSpc>
                <a:spcPct val="100000"/>
              </a:lnSpc>
            </a:pPr>
            <a:r>
              <a:rPr lang="el-GR" sz="3600" b="1" strike="noStrike" spc="-1" dirty="0">
                <a:solidFill>
                  <a:srgbClr val="FFFFFF"/>
                </a:solidFill>
                <a:latin typeface="Century Gothic"/>
              </a:rPr>
              <a:t>Νέα άποψη...</a:t>
            </a:r>
            <a:endParaRPr lang="en-US" sz="3600" b="1" strike="noStrike" spc="-1" dirty="0">
              <a:solidFill>
                <a:srgbClr val="FFFFFF"/>
              </a:solidFill>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961" name="Picture 1"/>
          <p:cNvPicPr/>
          <p:nvPr/>
        </p:nvPicPr>
        <p:blipFill>
          <a:blip r:embed="rId3"/>
          <a:stretch/>
        </p:blipFill>
        <p:spPr>
          <a:xfrm>
            <a:off x="2073240" y="1944360"/>
            <a:ext cx="8007480" cy="4940640"/>
          </a:xfrm>
          <a:prstGeom prst="rect">
            <a:avLst/>
          </a:prstGeom>
          <a:ln w="0">
            <a:noFill/>
          </a:ln>
          <a:effectLst>
            <a:softEdge rad="112680"/>
          </a:effectLst>
        </p:spPr>
      </p:pic>
      <p:sp>
        <p:nvSpPr>
          <p:cNvPr id="962" name="TextBox 2"/>
          <p:cNvSpPr/>
          <p:nvPr/>
        </p:nvSpPr>
        <p:spPr>
          <a:xfrm>
            <a:off x="1775520" y="1340640"/>
            <a:ext cx="2772360" cy="952653"/>
          </a:xfrm>
          <a:prstGeom prst="rect">
            <a:avLst/>
          </a:prstGeom>
          <a:solidFill>
            <a:schemeClr val="tx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l-GR" sz="2800" b="1" strike="noStrike" spc="-1" dirty="0">
                <a:solidFill>
                  <a:srgbClr val="FFFFFF"/>
                </a:solidFill>
                <a:latin typeface="Century Gothic"/>
                <a:ea typeface="MS Pゴシック"/>
              </a:rPr>
              <a:t>Κανονική ύλη</a:t>
            </a:r>
            <a:endParaRPr lang="en-US" sz="2800" b="1" strike="noStrike" spc="-1" dirty="0">
              <a:solidFill>
                <a:srgbClr val="FFFFFF"/>
              </a:solidFill>
              <a:latin typeface="Arial"/>
            </a:endParaRPr>
          </a:p>
          <a:p>
            <a:pPr algn="ctr">
              <a:lnSpc>
                <a:spcPct val="100000"/>
              </a:lnSpc>
            </a:pPr>
            <a:r>
              <a:rPr lang="en-US" sz="2800" b="1" strike="noStrike" spc="-1" dirty="0">
                <a:solidFill>
                  <a:srgbClr val="FFFFFF"/>
                </a:solidFill>
                <a:latin typeface="Century Gothic"/>
                <a:ea typeface="MS Pゴシック"/>
              </a:rPr>
              <a:t>4.9%</a:t>
            </a:r>
            <a:endParaRPr lang="en-US" sz="2800" b="1" strike="noStrike" spc="-1" dirty="0">
              <a:solidFill>
                <a:srgbClr val="FFFFFF"/>
              </a:solidFill>
              <a:latin typeface="Arial"/>
            </a:endParaRPr>
          </a:p>
        </p:txBody>
      </p:sp>
      <p:sp>
        <p:nvSpPr>
          <p:cNvPr id="963" name="TextBox 3"/>
          <p:cNvSpPr/>
          <p:nvPr/>
        </p:nvSpPr>
        <p:spPr>
          <a:xfrm>
            <a:off x="4799880" y="620640"/>
            <a:ext cx="2952000" cy="1198875"/>
          </a:xfrm>
          <a:prstGeom prst="rect">
            <a:avLst/>
          </a:prstGeom>
          <a:solidFill>
            <a:schemeClr val="tx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l-GR" sz="3600" b="1" strike="noStrike" spc="-1" dirty="0">
                <a:solidFill>
                  <a:srgbClr val="FFFFFF"/>
                </a:solidFill>
                <a:latin typeface="Century Gothic"/>
                <a:ea typeface="MS Pゴシック"/>
              </a:rPr>
              <a:t>Σκοτεινή ύλη</a:t>
            </a:r>
            <a:endParaRPr lang="en-US" sz="3600" b="1" strike="noStrike" spc="-1" dirty="0">
              <a:solidFill>
                <a:srgbClr val="FFFFFF"/>
              </a:solidFill>
              <a:latin typeface="Arial"/>
            </a:endParaRPr>
          </a:p>
          <a:p>
            <a:pPr algn="ctr">
              <a:lnSpc>
                <a:spcPct val="100000"/>
              </a:lnSpc>
            </a:pPr>
            <a:r>
              <a:rPr lang="en-US" sz="3600" b="1" strike="noStrike" spc="-1" dirty="0">
                <a:solidFill>
                  <a:srgbClr val="FFFFFF"/>
                </a:solidFill>
                <a:latin typeface="Century Gothic"/>
                <a:ea typeface="MS Pゴシック"/>
              </a:rPr>
              <a:t>26.8%</a:t>
            </a:r>
            <a:endParaRPr lang="en-US" sz="3600" b="1" strike="noStrike" spc="-1" dirty="0">
              <a:solidFill>
                <a:srgbClr val="FFFFFF"/>
              </a:solidFill>
              <a:latin typeface="Arial"/>
            </a:endParaRPr>
          </a:p>
        </p:txBody>
      </p:sp>
      <p:sp>
        <p:nvSpPr>
          <p:cNvPr id="964" name="TextBox 4"/>
          <p:cNvSpPr/>
          <p:nvPr/>
        </p:nvSpPr>
        <p:spPr>
          <a:xfrm>
            <a:off x="8003880" y="1405440"/>
            <a:ext cx="3132360" cy="952653"/>
          </a:xfrm>
          <a:prstGeom prst="rect">
            <a:avLst/>
          </a:prstGeom>
          <a:solidFill>
            <a:schemeClr val="tx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l-GR" sz="2800" b="1" strike="noStrike" spc="-1" dirty="0">
                <a:solidFill>
                  <a:srgbClr val="FFFFFF"/>
                </a:solidFill>
                <a:latin typeface="Century Gothic"/>
                <a:ea typeface="MS Pゴシック"/>
              </a:rPr>
              <a:t>Σκοτεινή ενέργεια</a:t>
            </a:r>
            <a:endParaRPr lang="en-US" sz="2800" b="1" strike="noStrike" spc="-1" dirty="0">
              <a:solidFill>
                <a:srgbClr val="FFFFFF"/>
              </a:solidFill>
              <a:latin typeface="Arial"/>
            </a:endParaRPr>
          </a:p>
          <a:p>
            <a:pPr algn="ctr">
              <a:lnSpc>
                <a:spcPct val="100000"/>
              </a:lnSpc>
            </a:pPr>
            <a:r>
              <a:rPr lang="en-US" sz="2800" b="1" strike="noStrike" spc="-1" dirty="0">
                <a:solidFill>
                  <a:srgbClr val="FFFFFF"/>
                </a:solidFill>
                <a:latin typeface="Century Gothic"/>
                <a:ea typeface="MS Pゴシック"/>
              </a:rPr>
              <a:t>68.3%</a:t>
            </a:r>
            <a:endParaRPr lang="en-US" sz="2800" b="1" strike="noStrike" spc="-1" dirty="0">
              <a:solidFill>
                <a:srgbClr val="FFFFFF"/>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7">
          <a:extLst>
            <a:ext uri="{FF2B5EF4-FFF2-40B4-BE49-F238E27FC236}">
              <a16:creationId xmlns:a16="http://schemas.microsoft.com/office/drawing/2014/main" id="{18E15E35-7BAE-578A-3E26-538A758B638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B4F63FB-57A0-DBFE-F6E5-02AC53B772C8}"/>
              </a:ext>
            </a:extLst>
          </p:cNvPr>
          <p:cNvSpPr txBox="1"/>
          <p:nvPr/>
        </p:nvSpPr>
        <p:spPr>
          <a:xfrm>
            <a:off x="2930996" y="265143"/>
            <a:ext cx="6931706" cy="707886"/>
          </a:xfrm>
          <a:prstGeom prst="rect">
            <a:avLst/>
          </a:prstGeom>
          <a:noFill/>
        </p:spPr>
        <p:txBody>
          <a:bodyPr wrap="none" rtlCol="0">
            <a:spAutoFit/>
          </a:bodyPr>
          <a:lstStyle/>
          <a:p>
            <a:r>
              <a:rPr lang="el-GR" sz="4000" b="1" dirty="0">
                <a:latin typeface="Century Gothic" panose="020B0502020202020204" pitchFamily="34" charset="0"/>
              </a:rPr>
              <a:t>Στοιχεία για τη Σκοτεινή Ύλη</a:t>
            </a:r>
            <a:endParaRPr lang="en-GB" sz="4000" b="1" dirty="0">
              <a:latin typeface="Century Gothic" panose="020B0502020202020204" pitchFamily="34" charset="0"/>
            </a:endParaRPr>
          </a:p>
        </p:txBody>
      </p:sp>
      <p:sp>
        <p:nvSpPr>
          <p:cNvPr id="3" name="TextBox 2">
            <a:extLst>
              <a:ext uri="{FF2B5EF4-FFF2-40B4-BE49-F238E27FC236}">
                <a16:creationId xmlns:a16="http://schemas.microsoft.com/office/drawing/2014/main" id="{EE64B24E-5122-2256-460D-E923B6683153}"/>
              </a:ext>
            </a:extLst>
          </p:cNvPr>
          <p:cNvSpPr txBox="1"/>
          <p:nvPr/>
        </p:nvSpPr>
        <p:spPr>
          <a:xfrm>
            <a:off x="1500875" y="1525121"/>
            <a:ext cx="8802410" cy="3970318"/>
          </a:xfrm>
          <a:prstGeom prst="rect">
            <a:avLst/>
          </a:prstGeom>
          <a:noFill/>
        </p:spPr>
        <p:txBody>
          <a:bodyPr wrap="none" rtlCol="0">
            <a:spAutoFit/>
          </a:bodyPr>
          <a:lstStyle/>
          <a:p>
            <a:pPr marL="514350" indent="-514350">
              <a:buAutoNum type="arabicPeriod"/>
            </a:pPr>
            <a:r>
              <a:rPr lang="el-GR" sz="2800" dirty="0">
                <a:latin typeface="Century Gothic" panose="020B0502020202020204" pitchFamily="34" charset="0"/>
              </a:rPr>
              <a:t>Ταχύτητα των αστεριών στους γαλαξίες</a:t>
            </a:r>
          </a:p>
          <a:p>
            <a:pPr marL="514350" indent="-514350">
              <a:buAutoNum type="arabicPeriod"/>
            </a:pPr>
            <a:endParaRPr lang="el-GR" sz="2800" dirty="0">
              <a:latin typeface="Century Gothic" panose="020B0502020202020204" pitchFamily="34" charset="0"/>
            </a:endParaRPr>
          </a:p>
          <a:p>
            <a:pPr marL="514350" indent="-514350">
              <a:buAutoNum type="arabicPeriod"/>
            </a:pPr>
            <a:r>
              <a:rPr lang="el-GR" sz="2800" dirty="0">
                <a:latin typeface="Century Gothic" panose="020B0502020202020204" pitchFamily="34" charset="0"/>
              </a:rPr>
              <a:t>Ταχύτητα των γαλαξίων σε σμήνη</a:t>
            </a:r>
          </a:p>
          <a:p>
            <a:pPr marL="514350" indent="-514350">
              <a:buAutoNum type="arabicPeriod"/>
            </a:pPr>
            <a:endParaRPr lang="el-GR" sz="2800" dirty="0">
              <a:latin typeface="Century Gothic" panose="020B0502020202020204" pitchFamily="34" charset="0"/>
            </a:endParaRPr>
          </a:p>
          <a:p>
            <a:pPr marL="514350" indent="-514350">
              <a:buAutoNum type="arabicPeriod"/>
            </a:pPr>
            <a:r>
              <a:rPr lang="el-GR" sz="2800" dirty="0">
                <a:latin typeface="Century Gothic" panose="020B0502020202020204" pitchFamily="34" charset="0"/>
              </a:rPr>
              <a:t>Βαρυτικός φακός των γαλαξιακών σμηνών</a:t>
            </a:r>
          </a:p>
          <a:p>
            <a:pPr marL="514350" indent="-514350">
              <a:buAutoNum type="arabicPeriod"/>
            </a:pPr>
            <a:endParaRPr lang="el-GR" sz="2800" dirty="0">
              <a:latin typeface="Century Gothic" panose="020B0502020202020204" pitchFamily="34" charset="0"/>
            </a:endParaRPr>
          </a:p>
          <a:p>
            <a:pPr marL="514350" indent="-514350">
              <a:buAutoNum type="arabicPeriod"/>
            </a:pPr>
            <a:r>
              <a:rPr lang="el-GR" sz="2800" dirty="0">
                <a:latin typeface="Century Gothic" panose="020B0502020202020204" pitchFamily="34" charset="0"/>
              </a:rPr>
              <a:t>Δομή ιστού ενός σύμπαντος μεγάλης κλίμακας</a:t>
            </a:r>
          </a:p>
          <a:p>
            <a:pPr marL="514350" indent="-514350">
              <a:buAutoNum type="arabicPeriod"/>
            </a:pPr>
            <a:endParaRPr lang="el-GR" sz="2800" dirty="0">
              <a:latin typeface="Century Gothic" panose="020B0502020202020204" pitchFamily="34" charset="0"/>
            </a:endParaRPr>
          </a:p>
          <a:p>
            <a:pPr marL="514350" indent="-514350">
              <a:buAutoNum type="arabicPeriod"/>
            </a:pPr>
            <a:r>
              <a:rPr lang="el-GR" sz="2800" dirty="0">
                <a:latin typeface="Century Gothic" panose="020B0502020202020204" pitchFamily="34" charset="0"/>
              </a:rPr>
              <a:t>Κοσμικό φόντο μικροκυμάτων</a:t>
            </a:r>
            <a:endParaRPr lang="en-GB" sz="2800" dirty="0">
              <a:latin typeface="Century Gothic" panose="020B0502020202020204" pitchFamily="34" charset="0"/>
            </a:endParaRPr>
          </a:p>
        </p:txBody>
      </p:sp>
    </p:spTree>
    <p:extLst>
      <p:ext uri="{BB962C8B-B14F-4D97-AF65-F5344CB8AC3E}">
        <p14:creationId xmlns:p14="http://schemas.microsoft.com/office/powerpoint/2010/main" val="19971359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7" name="PlaceHolder 1"/>
          <p:cNvSpPr>
            <a:spLocks noGrp="1"/>
          </p:cNvSpPr>
          <p:nvPr>
            <p:ph type="title"/>
          </p:nvPr>
        </p:nvSpPr>
        <p:spPr>
          <a:xfrm>
            <a:off x="1703520" y="332640"/>
            <a:ext cx="8856720" cy="579240"/>
          </a:xfrm>
          <a:prstGeom prst="rect">
            <a:avLst/>
          </a:prstGeom>
          <a:noFill/>
          <a:ln w="0">
            <a:noFill/>
          </a:ln>
        </p:spPr>
        <p:txBody>
          <a:bodyPr anchor="ctr">
            <a:normAutofit fontScale="90000"/>
          </a:bodyPr>
          <a:lstStyle/>
          <a:p>
            <a:pPr indent="0">
              <a:lnSpc>
                <a:spcPct val="100000"/>
              </a:lnSpc>
              <a:buNone/>
            </a:pPr>
            <a:r>
              <a:rPr lang="el-GR" sz="3500" b="1" strike="noStrike" spc="-1">
                <a:solidFill>
                  <a:srgbClr val="000000"/>
                </a:solidFill>
                <a:latin typeface="Century Gothic"/>
              </a:rPr>
              <a:t>Ανταγωνιστικές θεωρίες για τη σκοτεινή ύλη</a:t>
            </a:r>
            <a:r>
              <a:rPr lang="en-CA" sz="3500" b="1" strike="noStrike" spc="-1">
                <a:solidFill>
                  <a:srgbClr val="000000"/>
                </a:solidFill>
                <a:latin typeface="Century Gothic"/>
              </a:rPr>
              <a:t> </a:t>
            </a:r>
            <a:endParaRPr lang="en-US" sz="3500" b="0" strike="noStrike" spc="-1">
              <a:solidFill>
                <a:srgbClr val="FFFFFF"/>
              </a:solidFill>
              <a:latin typeface="Arial"/>
            </a:endParaRPr>
          </a:p>
        </p:txBody>
      </p:sp>
      <p:sp>
        <p:nvSpPr>
          <p:cNvPr id="978" name="PlaceHolder 2"/>
          <p:cNvSpPr>
            <a:spLocks noGrp="1"/>
          </p:cNvSpPr>
          <p:nvPr>
            <p:ph/>
          </p:nvPr>
        </p:nvSpPr>
        <p:spPr>
          <a:xfrm>
            <a:off x="1703520" y="1124640"/>
            <a:ext cx="8424720" cy="647640"/>
          </a:xfrm>
          <a:prstGeom prst="rect">
            <a:avLst/>
          </a:prstGeom>
          <a:noFill/>
          <a:ln w="0">
            <a:noFill/>
          </a:ln>
        </p:spPr>
        <p:txBody>
          <a:bodyPr anchor="t">
            <a:normAutofit/>
          </a:bodyPr>
          <a:lstStyle/>
          <a:p>
            <a:pPr marL="343080" indent="-343080" algn="ctr">
              <a:lnSpc>
                <a:spcPct val="100000"/>
              </a:lnSpc>
              <a:spcBef>
                <a:spcPts val="561"/>
              </a:spcBef>
              <a:buClr>
                <a:srgbClr val="000000"/>
              </a:buClr>
              <a:buFont typeface="Arial"/>
              <a:buChar char="•"/>
            </a:pPr>
            <a:r>
              <a:rPr lang="el-GR" sz="2800" b="0" strike="noStrike" spc="-1">
                <a:solidFill>
                  <a:srgbClr val="000000"/>
                </a:solidFill>
                <a:latin typeface="Century Gothic"/>
              </a:rPr>
              <a:t>Σωματίδιο που δεν έχει ανακαλυφθεί ακόμα</a:t>
            </a:r>
            <a:endParaRPr lang="en-US" sz="2800" b="0" strike="noStrike" spc="-1">
              <a:solidFill>
                <a:srgbClr val="000000"/>
              </a:solidFill>
              <a:latin typeface="Arial"/>
            </a:endParaRPr>
          </a:p>
        </p:txBody>
      </p:sp>
      <p:sp>
        <p:nvSpPr>
          <p:cNvPr id="979" name="Oval 3"/>
          <p:cNvSpPr/>
          <p:nvPr/>
        </p:nvSpPr>
        <p:spPr>
          <a:xfrm>
            <a:off x="3848040" y="1985400"/>
            <a:ext cx="4680000" cy="4464000"/>
          </a:xfrm>
          <a:prstGeom prst="ellipse">
            <a:avLst/>
          </a:prstGeom>
          <a:solidFill>
            <a:schemeClr val="tx1"/>
          </a:solidFill>
          <a:ln w="76200">
            <a:solidFill>
              <a:srgbClr val="4F81BD"/>
            </a:solidFill>
            <a:round/>
          </a:ln>
          <a:effectLst>
            <a:outerShdw blurRad="39960" dist="23040" dir="5400000" rotWithShape="0">
              <a:srgbClr val="000000">
                <a:alpha val="35000"/>
              </a:srgbClr>
            </a:outerShdw>
          </a:effectLst>
        </p:spPr>
        <p:style>
          <a:lnRef idx="1">
            <a:schemeClr val="dk1"/>
          </a:lnRef>
          <a:fillRef idx="3">
            <a:schemeClr val="dk1"/>
          </a:fillRef>
          <a:effectRef idx="2">
            <a:schemeClr val="dk1"/>
          </a:effectRef>
          <a:fontRef idx="minor"/>
        </p:style>
        <p:txBody>
          <a:bodyPr lIns="90000" tIns="45000" rIns="90000" bIns="45000" anchor="ctr">
            <a:noAutofit/>
          </a:bodyPr>
          <a:lstStyle/>
          <a:p>
            <a:pPr algn="ctr">
              <a:lnSpc>
                <a:spcPct val="100000"/>
              </a:lnSpc>
            </a:pPr>
            <a:r>
              <a:rPr lang="el-GR" sz="1800" b="1" strike="noStrike" spc="-1">
                <a:solidFill>
                  <a:schemeClr val="lt1"/>
                </a:solidFill>
                <a:latin typeface="Century Gothic"/>
                <a:ea typeface="MS Pゴシック"/>
              </a:rPr>
              <a:t>Ψυχρή Σκοτεινή Ύλη</a:t>
            </a: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endParaRPr lang="en-US" sz="1800" b="0" strike="noStrike" spc="-1">
              <a:solidFill>
                <a:srgbClr val="FFFFFF"/>
              </a:solidFill>
              <a:latin typeface="Arial"/>
            </a:endParaRPr>
          </a:p>
          <a:p>
            <a:pPr algn="ctr">
              <a:lnSpc>
                <a:spcPct val="100000"/>
              </a:lnSpc>
            </a:pPr>
            <a:r>
              <a:rPr lang="en-CA" sz="1800" b="0" strike="noStrike" spc="-1">
                <a:solidFill>
                  <a:schemeClr val="lt1"/>
                </a:solidFill>
                <a:latin typeface="Century Gothic"/>
                <a:ea typeface="MS Pゴシック"/>
              </a:rPr>
              <a:t> </a:t>
            </a:r>
            <a:endParaRPr lang="en-US" sz="1800" b="0" strike="noStrike" spc="-1">
              <a:solidFill>
                <a:srgbClr val="FFFFFF"/>
              </a:solidFill>
              <a:latin typeface="Arial"/>
            </a:endParaRPr>
          </a:p>
        </p:txBody>
      </p:sp>
      <p:sp>
        <p:nvSpPr>
          <p:cNvPr id="980" name="Oval 4"/>
          <p:cNvSpPr/>
          <p:nvPr/>
        </p:nvSpPr>
        <p:spPr>
          <a:xfrm>
            <a:off x="1765440" y="2509920"/>
            <a:ext cx="4248000" cy="4176000"/>
          </a:xfrm>
          <a:prstGeom prst="ellipse">
            <a:avLst/>
          </a:prstGeom>
          <a:solidFill>
            <a:srgbClr val="F2F2F2">
              <a:alpha val="30000"/>
            </a:srgbClr>
          </a:solidFill>
          <a:ln w="57150">
            <a:solidFill>
              <a:srgbClr val="F79646"/>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l-GR" sz="2400" b="1" strike="noStrike" spc="-1" dirty="0">
                <a:solidFill>
                  <a:schemeClr val="accent6"/>
                </a:solidFill>
                <a:latin typeface="Century Gothic"/>
                <a:ea typeface="MS Pゴシック"/>
              </a:rPr>
              <a:t>Φερμιόνια</a:t>
            </a: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a:p>
            <a:pPr algn="ctr">
              <a:lnSpc>
                <a:spcPct val="100000"/>
              </a:lnSpc>
            </a:pPr>
            <a:endParaRPr lang="en-US" sz="2400" b="0" strike="noStrike" spc="-1" dirty="0">
              <a:solidFill>
                <a:srgbClr val="000000"/>
              </a:solidFill>
              <a:latin typeface="Arial"/>
            </a:endParaRPr>
          </a:p>
        </p:txBody>
      </p:sp>
      <p:sp>
        <p:nvSpPr>
          <p:cNvPr id="981" name="Oval 6"/>
          <p:cNvSpPr/>
          <p:nvPr/>
        </p:nvSpPr>
        <p:spPr>
          <a:xfrm>
            <a:off x="6455880" y="2493000"/>
            <a:ext cx="4104000" cy="3960000"/>
          </a:xfrm>
          <a:prstGeom prst="ellipse">
            <a:avLst/>
          </a:prstGeom>
          <a:solidFill>
            <a:srgbClr val="F2F2F2">
              <a:alpha val="30000"/>
            </a:srgbClr>
          </a:solidFill>
          <a:ln w="57150">
            <a:solidFill>
              <a:srgbClr val="00B05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n-CA" sz="2400" b="0" strike="noStrike" spc="-1">
                <a:solidFill>
                  <a:srgbClr val="00B050"/>
                </a:solidFill>
                <a:latin typeface="Century Gothic"/>
                <a:ea typeface="MS Pゴシック"/>
              </a:rPr>
              <a:t>     </a:t>
            </a:r>
            <a:r>
              <a:rPr lang="el-GR" sz="2400" b="1" strike="noStrike" spc="-1">
                <a:solidFill>
                  <a:srgbClr val="00B050"/>
                </a:solidFill>
                <a:latin typeface="Century Gothic"/>
                <a:ea typeface="MS Pゴシック"/>
              </a:rPr>
              <a:t>Μποζόνια</a:t>
            </a: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a:p>
            <a:pPr algn="ctr">
              <a:lnSpc>
                <a:spcPct val="100000"/>
              </a:lnSpc>
            </a:pPr>
            <a:endParaRPr lang="en-US" sz="2400" b="0" strike="noStrike" spc="-1">
              <a:solidFill>
                <a:srgbClr val="000000"/>
              </a:solidFill>
              <a:latin typeface="Arial"/>
            </a:endParaRPr>
          </a:p>
        </p:txBody>
      </p:sp>
      <p:sp>
        <p:nvSpPr>
          <p:cNvPr id="982" name="Oval 5"/>
          <p:cNvSpPr/>
          <p:nvPr/>
        </p:nvSpPr>
        <p:spPr>
          <a:xfrm>
            <a:off x="3770280" y="4509000"/>
            <a:ext cx="1884960" cy="1622160"/>
          </a:xfrm>
          <a:prstGeom prst="ellipse">
            <a:avLst/>
          </a:prstGeom>
          <a:noFill/>
          <a:ln w="76200">
            <a:solidFill>
              <a:srgbClr val="F79646"/>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l-GR" sz="1400" b="0" strike="noStrike" spc="-1">
                <a:solidFill>
                  <a:schemeClr val="accent6"/>
                </a:solidFill>
                <a:latin typeface="Century Gothic"/>
                <a:ea typeface="MS Pゴシック"/>
              </a:rPr>
              <a:t>Στείρα  νετρίνα</a:t>
            </a:r>
            <a:endParaRPr lang="en-US" sz="1400" b="0" strike="noStrike" spc="-1">
              <a:solidFill>
                <a:srgbClr val="000000"/>
              </a:solidFill>
              <a:latin typeface="Arial"/>
            </a:endParaRPr>
          </a:p>
        </p:txBody>
      </p:sp>
      <p:sp>
        <p:nvSpPr>
          <p:cNvPr id="983" name="Oval 8"/>
          <p:cNvSpPr/>
          <p:nvPr/>
        </p:nvSpPr>
        <p:spPr>
          <a:xfrm>
            <a:off x="4349880" y="3249000"/>
            <a:ext cx="1187640" cy="1079640"/>
          </a:xfrm>
          <a:prstGeom prst="ellipse">
            <a:avLst/>
          </a:prstGeom>
          <a:noFill/>
          <a:ln w="76200">
            <a:solidFill>
              <a:srgbClr val="F79646"/>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n-CA" sz="1400" b="0" strike="noStrike" spc="-1">
                <a:solidFill>
                  <a:schemeClr val="accent6"/>
                </a:solidFill>
                <a:latin typeface="Century Gothic"/>
                <a:ea typeface="MS Pゴシック"/>
              </a:rPr>
              <a:t>WIMPS</a:t>
            </a:r>
            <a:endParaRPr lang="en-US" sz="1400" b="0" strike="noStrike" spc="-1">
              <a:solidFill>
                <a:srgbClr val="000000"/>
              </a:solidFill>
              <a:latin typeface="Arial"/>
            </a:endParaRPr>
          </a:p>
        </p:txBody>
      </p:sp>
      <p:sp>
        <p:nvSpPr>
          <p:cNvPr id="984" name="Oval 9"/>
          <p:cNvSpPr/>
          <p:nvPr/>
        </p:nvSpPr>
        <p:spPr>
          <a:xfrm>
            <a:off x="1847520" y="3357000"/>
            <a:ext cx="1719720" cy="1439640"/>
          </a:xfrm>
          <a:prstGeom prst="ellipse">
            <a:avLst/>
          </a:prstGeom>
          <a:noFill/>
          <a:ln w="76200">
            <a:solidFill>
              <a:srgbClr val="F79646"/>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l-GR" sz="1400" b="0" strike="noStrike" spc="-1">
                <a:solidFill>
                  <a:schemeClr val="accent6"/>
                </a:solidFill>
                <a:latin typeface="Century Gothic"/>
                <a:ea typeface="MS Pゴシック"/>
              </a:rPr>
              <a:t>Ηλεκτρόνια</a:t>
            </a:r>
            <a:endParaRPr lang="en-US" sz="1400" b="0" strike="noStrike" spc="-1">
              <a:solidFill>
                <a:srgbClr val="000000"/>
              </a:solidFill>
              <a:latin typeface="Arial"/>
            </a:endParaRPr>
          </a:p>
        </p:txBody>
      </p:sp>
      <p:sp>
        <p:nvSpPr>
          <p:cNvPr id="985" name="Oval 10"/>
          <p:cNvSpPr/>
          <p:nvPr/>
        </p:nvSpPr>
        <p:spPr>
          <a:xfrm>
            <a:off x="2118240" y="4902840"/>
            <a:ext cx="1291680" cy="1228680"/>
          </a:xfrm>
          <a:prstGeom prst="ellipse">
            <a:avLst/>
          </a:prstGeom>
          <a:noFill/>
          <a:ln w="76200">
            <a:solidFill>
              <a:srgbClr val="F79646"/>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l-GR" sz="1400" b="0" strike="noStrike" spc="-1">
                <a:solidFill>
                  <a:schemeClr val="accent6"/>
                </a:solidFill>
                <a:latin typeface="Century Gothic"/>
                <a:ea typeface="MS Pゴシック"/>
              </a:rPr>
              <a:t>Κουάρκ</a:t>
            </a:r>
            <a:endParaRPr lang="en-US" sz="1400" b="0" strike="noStrike" spc="-1">
              <a:solidFill>
                <a:srgbClr val="000000"/>
              </a:solidFill>
              <a:latin typeface="Arial"/>
            </a:endParaRPr>
          </a:p>
        </p:txBody>
      </p:sp>
      <p:sp>
        <p:nvSpPr>
          <p:cNvPr id="986" name="Oval 11"/>
          <p:cNvSpPr/>
          <p:nvPr/>
        </p:nvSpPr>
        <p:spPr>
          <a:xfrm>
            <a:off x="6960240" y="3069000"/>
            <a:ext cx="1295640" cy="1223640"/>
          </a:xfrm>
          <a:prstGeom prst="ellipse">
            <a:avLst/>
          </a:prstGeom>
          <a:noFill/>
          <a:ln w="76200">
            <a:solidFill>
              <a:srgbClr val="00B05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l-GR" sz="1400" b="0" strike="noStrike" spc="-1">
                <a:solidFill>
                  <a:srgbClr val="00B050"/>
                </a:solidFill>
                <a:latin typeface="Century Gothic"/>
                <a:ea typeface="MS Pゴシック"/>
              </a:rPr>
              <a:t>Άξιον</a:t>
            </a:r>
            <a:endParaRPr lang="en-US" sz="1400" b="0" strike="noStrike" spc="-1">
              <a:solidFill>
                <a:srgbClr val="000000"/>
              </a:solidFill>
              <a:latin typeface="Arial"/>
            </a:endParaRPr>
          </a:p>
        </p:txBody>
      </p:sp>
      <p:sp>
        <p:nvSpPr>
          <p:cNvPr id="987" name="Oval 12"/>
          <p:cNvSpPr/>
          <p:nvPr/>
        </p:nvSpPr>
        <p:spPr>
          <a:xfrm>
            <a:off x="6816240" y="4509000"/>
            <a:ext cx="1439640" cy="1364400"/>
          </a:xfrm>
          <a:prstGeom prst="ellipse">
            <a:avLst/>
          </a:prstGeom>
          <a:noFill/>
          <a:ln w="76200">
            <a:solidFill>
              <a:srgbClr val="00B05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l-GR" sz="1400" b="0" strike="noStrike" spc="-1">
                <a:solidFill>
                  <a:srgbClr val="00B050"/>
                </a:solidFill>
                <a:latin typeface="Century Gothic"/>
                <a:ea typeface="MS Pゴシック"/>
              </a:rPr>
              <a:t>Σωματίδιο που μοιάζει με άξιον</a:t>
            </a:r>
            <a:endParaRPr lang="en-US" sz="1400" b="0" strike="noStrike" spc="-1">
              <a:solidFill>
                <a:srgbClr val="000000"/>
              </a:solidFill>
              <a:latin typeface="Arial"/>
            </a:endParaRPr>
          </a:p>
        </p:txBody>
      </p:sp>
      <p:sp>
        <p:nvSpPr>
          <p:cNvPr id="988" name="Oval 13"/>
          <p:cNvSpPr/>
          <p:nvPr/>
        </p:nvSpPr>
        <p:spPr>
          <a:xfrm>
            <a:off x="8832240" y="3789000"/>
            <a:ext cx="1439640" cy="1295640"/>
          </a:xfrm>
          <a:prstGeom prst="ellipse">
            <a:avLst/>
          </a:prstGeom>
          <a:noFill/>
          <a:ln w="76200">
            <a:solidFill>
              <a:srgbClr val="00B05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r>
              <a:rPr lang="el-GR" sz="1400" b="0" strike="noStrike" spc="-1">
                <a:solidFill>
                  <a:srgbClr val="00B050"/>
                </a:solidFill>
                <a:latin typeface="Century Gothic"/>
                <a:ea typeface="MS Pゴシック"/>
              </a:rPr>
              <a:t>Φωτόνια</a:t>
            </a:r>
            <a:endParaRPr lang="en-US" sz="1400" b="0" strike="noStrike" spc="-1">
              <a:solidFill>
                <a:srgbClr val="000000"/>
              </a:solidFill>
              <a:latin typeface="Arial"/>
            </a:endParaRPr>
          </a:p>
        </p:txBody>
      </p:sp>
      <p:pic>
        <p:nvPicPr>
          <p:cNvPr id="989" name="Picture 7" descr="A picture containing black, darkness&#10;&#10;Description automatically generated"/>
          <p:cNvPicPr/>
          <p:nvPr/>
        </p:nvPicPr>
        <p:blipFill>
          <a:blip r:embed="rId3"/>
          <a:stretch/>
        </p:blipFill>
        <p:spPr>
          <a:xfrm>
            <a:off x="11043000" y="6351840"/>
            <a:ext cx="957240" cy="317160"/>
          </a:xfrm>
          <a:prstGeom prst="rect">
            <a:avLst/>
          </a:prstGeom>
          <a:ln w="0">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0" name="PlaceHolder 1"/>
          <p:cNvSpPr>
            <a:spLocks noGrp="1"/>
          </p:cNvSpPr>
          <p:nvPr>
            <p:ph type="title"/>
          </p:nvPr>
        </p:nvSpPr>
        <p:spPr>
          <a:xfrm>
            <a:off x="609480" y="838080"/>
            <a:ext cx="10972440" cy="579240"/>
          </a:xfrm>
          <a:prstGeom prst="rect">
            <a:avLst/>
          </a:prstGeom>
          <a:noFill/>
          <a:ln w="0">
            <a:noFill/>
          </a:ln>
        </p:spPr>
        <p:txBody>
          <a:bodyPr anchor="ctr">
            <a:normAutofit fontScale="90000"/>
          </a:bodyPr>
          <a:lstStyle/>
          <a:p>
            <a:pPr indent="0">
              <a:lnSpc>
                <a:spcPct val="100000"/>
              </a:lnSpc>
              <a:buNone/>
            </a:pPr>
            <a:r>
              <a:rPr lang="el-GR" sz="3600" b="1" strike="noStrike" spc="-1" dirty="0">
                <a:solidFill>
                  <a:srgbClr val="000000"/>
                </a:solidFill>
                <a:latin typeface="Century Gothic"/>
              </a:rPr>
              <a:t>Πώς να αναζητήσετε σωματίδια σκοτεινής ύλης</a:t>
            </a:r>
            <a:endParaRPr lang="en-US" sz="3600" b="0" strike="noStrike" spc="-1" dirty="0">
              <a:solidFill>
                <a:srgbClr val="FFFFFF"/>
              </a:solidFill>
              <a:latin typeface="Arial"/>
            </a:endParaRPr>
          </a:p>
        </p:txBody>
      </p:sp>
      <p:sp>
        <p:nvSpPr>
          <p:cNvPr id="991" name="PlaceHolder 2"/>
          <p:cNvSpPr>
            <a:spLocks noGrp="1"/>
          </p:cNvSpPr>
          <p:nvPr>
            <p:ph/>
          </p:nvPr>
        </p:nvSpPr>
        <p:spPr>
          <a:xfrm>
            <a:off x="1415520" y="2061000"/>
            <a:ext cx="8506800" cy="2980440"/>
          </a:xfrm>
          <a:prstGeom prst="rect">
            <a:avLst/>
          </a:prstGeom>
          <a:noFill/>
          <a:ln w="0">
            <a:noFill/>
          </a:ln>
        </p:spPr>
        <p:txBody>
          <a:bodyPr anchor="t">
            <a:normAutofit fontScale="94000"/>
          </a:bodyPr>
          <a:lstStyle/>
          <a:p>
            <a:pPr marL="348480" indent="-348480">
              <a:lnSpc>
                <a:spcPct val="100000"/>
              </a:lnSpc>
              <a:spcBef>
                <a:spcPts val="561"/>
              </a:spcBef>
              <a:buClr>
                <a:srgbClr val="000000"/>
              </a:buClr>
              <a:buFont typeface="Arial"/>
              <a:buChar char="•"/>
            </a:pPr>
            <a:r>
              <a:rPr lang="el-GR" sz="2800" b="1" strike="noStrike" spc="-1" dirty="0">
                <a:solidFill>
                  <a:srgbClr val="000000"/>
                </a:solidFill>
                <a:latin typeface="Century Gothic"/>
              </a:rPr>
              <a:t>Άμεση ανίχνευση</a:t>
            </a:r>
            <a:r>
              <a:rPr lang="el-GR" sz="2800" b="0" strike="noStrike" spc="-1" dirty="0">
                <a:solidFill>
                  <a:srgbClr val="000000"/>
                </a:solidFill>
                <a:latin typeface="Century Gothic"/>
              </a:rPr>
              <a:t>: περιμένετε να χτυπήσει έναν ανιχνευτή</a:t>
            </a:r>
            <a:endParaRPr lang="en-US" sz="2800" b="0" strike="noStrike" spc="-1" dirty="0">
              <a:solidFill>
                <a:srgbClr val="000000"/>
              </a:solidFill>
              <a:latin typeface="Arial"/>
            </a:endParaRPr>
          </a:p>
          <a:p>
            <a:pPr indent="0">
              <a:lnSpc>
                <a:spcPct val="100000"/>
              </a:lnSpc>
              <a:spcBef>
                <a:spcPts val="561"/>
              </a:spcBef>
              <a:buNone/>
            </a:pPr>
            <a:endParaRPr lang="en-US" sz="2800" b="0" strike="noStrike" spc="-1" dirty="0">
              <a:solidFill>
                <a:srgbClr val="000000"/>
              </a:solidFill>
              <a:latin typeface="Arial"/>
            </a:endParaRPr>
          </a:p>
          <a:p>
            <a:pPr marL="348480" indent="-348480">
              <a:lnSpc>
                <a:spcPct val="100000"/>
              </a:lnSpc>
              <a:spcBef>
                <a:spcPts val="561"/>
              </a:spcBef>
              <a:buClr>
                <a:srgbClr val="000000"/>
              </a:buClr>
              <a:buFont typeface="Arial"/>
              <a:buChar char="•"/>
            </a:pPr>
            <a:r>
              <a:rPr lang="el-GR" sz="2800" b="1" strike="noStrike" spc="-1" dirty="0">
                <a:solidFill>
                  <a:srgbClr val="000000"/>
                </a:solidFill>
                <a:latin typeface="Century Gothic"/>
              </a:rPr>
              <a:t>Έμμεση ανίχνευση</a:t>
            </a:r>
            <a:r>
              <a:rPr lang="el-GR" sz="2800" b="0" strike="noStrike" spc="-1" dirty="0">
                <a:solidFill>
                  <a:srgbClr val="000000"/>
                </a:solidFill>
                <a:latin typeface="Century Gothic"/>
              </a:rPr>
              <a:t>: αναζητήστε άλλες υπογραφές</a:t>
            </a:r>
            <a:endParaRPr lang="en-US" sz="2800" b="0" strike="noStrike" spc="-1" dirty="0">
              <a:solidFill>
                <a:srgbClr val="000000"/>
              </a:solidFill>
              <a:latin typeface="Arial"/>
            </a:endParaRPr>
          </a:p>
          <a:p>
            <a:pPr indent="0">
              <a:lnSpc>
                <a:spcPct val="100000"/>
              </a:lnSpc>
              <a:spcBef>
                <a:spcPts val="561"/>
              </a:spcBef>
              <a:buNone/>
            </a:pPr>
            <a:endParaRPr lang="en-US" sz="2800" b="0" strike="noStrike" spc="-1" dirty="0">
              <a:solidFill>
                <a:srgbClr val="000000"/>
              </a:solidFill>
              <a:latin typeface="Arial"/>
            </a:endParaRPr>
          </a:p>
          <a:p>
            <a:pPr marL="348480" indent="-348480">
              <a:lnSpc>
                <a:spcPct val="100000"/>
              </a:lnSpc>
              <a:spcBef>
                <a:spcPts val="561"/>
              </a:spcBef>
              <a:buClr>
                <a:srgbClr val="000000"/>
              </a:buClr>
              <a:buFont typeface="Arial"/>
              <a:buChar char="•"/>
            </a:pPr>
            <a:r>
              <a:rPr lang="el-GR" sz="2800" b="1" strike="noStrike" spc="-1" dirty="0">
                <a:solidFill>
                  <a:srgbClr val="000000"/>
                </a:solidFill>
                <a:latin typeface="Century Gothic"/>
              </a:rPr>
              <a:t>Επιταχυντές σωματιδίων</a:t>
            </a:r>
            <a:r>
              <a:rPr lang="en-US" sz="2800" b="1" strike="noStrike" spc="-1" dirty="0">
                <a:solidFill>
                  <a:srgbClr val="000000"/>
                </a:solidFill>
                <a:latin typeface="Century Gothic"/>
              </a:rPr>
              <a:t> (LHC, </a:t>
            </a:r>
            <a:r>
              <a:rPr lang="el-GR" sz="2800" b="1" strike="noStrike" spc="-1" dirty="0">
                <a:solidFill>
                  <a:srgbClr val="000000"/>
                </a:solidFill>
                <a:latin typeface="Century Gothic"/>
              </a:rPr>
              <a:t>κτλ)</a:t>
            </a:r>
            <a:r>
              <a:rPr lang="el-GR" sz="2800" b="0" strike="noStrike" spc="-1" dirty="0">
                <a:solidFill>
                  <a:srgbClr val="000000"/>
                </a:solidFill>
                <a:latin typeface="Century Gothic"/>
              </a:rPr>
              <a:t>: φτιάξτε το</a:t>
            </a:r>
            <a:r>
              <a:rPr lang="en-US" sz="2800" b="0" strike="noStrike" spc="-1" dirty="0">
                <a:solidFill>
                  <a:srgbClr val="000000"/>
                </a:solidFill>
                <a:latin typeface="Century Gothic"/>
              </a:rPr>
              <a:t>!</a:t>
            </a:r>
            <a:endParaRPr lang="en-US" sz="2800" b="0" strike="noStrike" spc="-1" dirty="0">
              <a:solidFill>
                <a:srgbClr val="000000"/>
              </a:solidFill>
              <a:latin typeface="Arial"/>
            </a:endParaRPr>
          </a:p>
          <a:p>
            <a:pPr indent="0">
              <a:lnSpc>
                <a:spcPct val="100000"/>
              </a:lnSpc>
              <a:spcBef>
                <a:spcPts val="561"/>
              </a:spcBef>
              <a:buNone/>
            </a:pPr>
            <a:endParaRPr lang="en-US" sz="2800" b="0" strike="noStrike" spc="-1" dirty="0">
              <a:solidFill>
                <a:srgbClr val="000000"/>
              </a:solidFill>
              <a:latin typeface="Arial"/>
            </a:endParaRPr>
          </a:p>
        </p:txBody>
      </p:sp>
      <p:pic>
        <p:nvPicPr>
          <p:cNvPr id="992" name="Picture 3" descr="A picture containing black, darkness&#10;&#10;Description automatically generated"/>
          <p:cNvPicPr/>
          <p:nvPr/>
        </p:nvPicPr>
        <p:blipFill>
          <a:blip r:embed="rId2"/>
          <a:stretch/>
        </p:blipFill>
        <p:spPr>
          <a:xfrm>
            <a:off x="11043000" y="6351840"/>
            <a:ext cx="957240" cy="317160"/>
          </a:xfrm>
          <a:prstGeom prst="rect">
            <a:avLst/>
          </a:prstGeom>
          <a:ln w="0">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 name="PlaceHolder 1"/>
          <p:cNvSpPr>
            <a:spLocks noGrp="1"/>
          </p:cNvSpPr>
          <p:nvPr>
            <p:ph type="title"/>
          </p:nvPr>
        </p:nvSpPr>
        <p:spPr>
          <a:xfrm>
            <a:off x="1734600" y="235020"/>
            <a:ext cx="8722800" cy="856800"/>
          </a:xfrm>
          <a:prstGeom prst="rect">
            <a:avLst/>
          </a:prstGeom>
          <a:noFill/>
          <a:ln w="0">
            <a:noFill/>
          </a:ln>
        </p:spPr>
        <p:txBody>
          <a:bodyPr anchor="ctr">
            <a:noAutofit/>
          </a:bodyPr>
          <a:lstStyle/>
          <a:p>
            <a:pPr indent="0">
              <a:lnSpc>
                <a:spcPct val="100000"/>
              </a:lnSpc>
              <a:buNone/>
            </a:pPr>
            <a:r>
              <a:rPr lang="en-CA" sz="3200" b="1" strike="noStrike" spc="-1" dirty="0">
                <a:solidFill>
                  <a:srgbClr val="000000"/>
                </a:solidFill>
                <a:latin typeface="Century Gothic"/>
              </a:rPr>
              <a:t>LUX- L</a:t>
            </a:r>
            <a:r>
              <a:rPr lang="en-CA" sz="3200" b="0" strike="noStrike" spc="-1" dirty="0">
                <a:solidFill>
                  <a:srgbClr val="000000"/>
                </a:solidFill>
                <a:latin typeface="Century Gothic"/>
              </a:rPr>
              <a:t>arge </a:t>
            </a:r>
            <a:r>
              <a:rPr lang="en-CA" sz="3200" b="1" strike="noStrike" spc="-1" dirty="0">
                <a:solidFill>
                  <a:srgbClr val="000000"/>
                </a:solidFill>
                <a:latin typeface="Century Gothic"/>
              </a:rPr>
              <a:t>U</a:t>
            </a:r>
            <a:r>
              <a:rPr lang="en-CA" sz="3200" b="0" strike="noStrike" spc="-1" dirty="0">
                <a:solidFill>
                  <a:srgbClr val="000000"/>
                </a:solidFill>
                <a:latin typeface="Century Gothic"/>
              </a:rPr>
              <a:t>nderground </a:t>
            </a:r>
            <a:r>
              <a:rPr lang="en-CA" sz="3200" b="1" strike="noStrike" spc="-1" dirty="0">
                <a:solidFill>
                  <a:srgbClr val="000000"/>
                </a:solidFill>
                <a:latin typeface="Century Gothic"/>
              </a:rPr>
              <a:t>X</a:t>
            </a:r>
            <a:r>
              <a:rPr lang="en-CA" sz="3200" b="0" strike="noStrike" spc="-1" dirty="0">
                <a:solidFill>
                  <a:srgbClr val="000000"/>
                </a:solidFill>
                <a:latin typeface="Century Gothic"/>
              </a:rPr>
              <a:t>enon Detector</a:t>
            </a:r>
            <a:endParaRPr lang="en-US" sz="3200" b="0" strike="noStrike" spc="-1" dirty="0">
              <a:solidFill>
                <a:srgbClr val="FFFFFF"/>
              </a:solidFill>
              <a:latin typeface="Arial"/>
            </a:endParaRPr>
          </a:p>
        </p:txBody>
      </p:sp>
      <p:pic>
        <p:nvPicPr>
          <p:cNvPr id="994" name="Picture 3"/>
          <p:cNvPicPr/>
          <p:nvPr/>
        </p:nvPicPr>
        <p:blipFill>
          <a:blip r:embed="rId3"/>
          <a:stretch/>
        </p:blipFill>
        <p:spPr>
          <a:xfrm>
            <a:off x="399926" y="1091820"/>
            <a:ext cx="7740228" cy="5091522"/>
          </a:xfrm>
          <a:prstGeom prst="rect">
            <a:avLst/>
          </a:prstGeom>
          <a:ln w="0">
            <a:noFill/>
          </a:ln>
        </p:spPr>
      </p:pic>
      <p:sp>
        <p:nvSpPr>
          <p:cNvPr id="996" name="TextBox 4"/>
          <p:cNvSpPr/>
          <p:nvPr/>
        </p:nvSpPr>
        <p:spPr>
          <a:xfrm>
            <a:off x="950040" y="6434019"/>
            <a:ext cx="4190760" cy="363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CA" sz="1800" b="0" i="1" strike="noStrike" spc="-1" dirty="0">
                <a:solidFill>
                  <a:srgbClr val="00B0F0"/>
                </a:solidFill>
                <a:latin typeface="Arial"/>
                <a:ea typeface="MS Pゴシック"/>
              </a:rPr>
              <a:t>Homestake Mine, South Dakota</a:t>
            </a:r>
            <a:endParaRPr lang="en-US" sz="1800" b="0" strike="noStrike" spc="-1" dirty="0">
              <a:solidFill>
                <a:srgbClr val="000000"/>
              </a:solidFill>
              <a:latin typeface="Arial"/>
            </a:endParaRPr>
          </a:p>
        </p:txBody>
      </p:sp>
      <p:pic>
        <p:nvPicPr>
          <p:cNvPr id="997" name="Picture 5"/>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p:blipFill>
        <p:spPr>
          <a:xfrm rot="20853372">
            <a:off x="402958" y="2901685"/>
            <a:ext cx="8848532" cy="992814"/>
          </a:xfrm>
          <a:prstGeom prst="rect">
            <a:avLst/>
          </a:prstGeom>
          <a:ln w="190500" cap="sq">
            <a:solidFill>
              <a:srgbClr val="FFFFFF"/>
            </a:solidFill>
            <a:miter/>
          </a:ln>
          <a:effectLst>
            <a:outerShdw blurRad="65160" dist="50432" dir="1288947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99" name="Picture 7" descr="A picture containing black, darkness&#10;&#10;Description automatically generated"/>
          <p:cNvPicPr/>
          <p:nvPr/>
        </p:nvPicPr>
        <p:blipFill>
          <a:blip r:embed="rId6"/>
          <a:stretch/>
        </p:blipFill>
        <p:spPr>
          <a:xfrm>
            <a:off x="11043000" y="6351840"/>
            <a:ext cx="957240" cy="317160"/>
          </a:xfrm>
          <a:prstGeom prst="rect">
            <a:avLst/>
          </a:prstGeom>
          <a:ln w="0">
            <a:noFill/>
          </a:ln>
        </p:spPr>
      </p:pic>
      <p:sp>
        <p:nvSpPr>
          <p:cNvPr id="3" name="TextBox 2">
            <a:extLst>
              <a:ext uri="{FF2B5EF4-FFF2-40B4-BE49-F238E27FC236}">
                <a16:creationId xmlns:a16="http://schemas.microsoft.com/office/drawing/2014/main" id="{74306690-EF65-D9A7-A2A8-9C3CE4F385B9}"/>
              </a:ext>
            </a:extLst>
          </p:cNvPr>
          <p:cNvSpPr txBox="1"/>
          <p:nvPr/>
        </p:nvSpPr>
        <p:spPr>
          <a:xfrm>
            <a:off x="8481338" y="3201441"/>
            <a:ext cx="3397320" cy="2308324"/>
          </a:xfrm>
          <a:prstGeom prst="rect">
            <a:avLst/>
          </a:prstGeom>
          <a:noFill/>
        </p:spPr>
        <p:txBody>
          <a:bodyPr wrap="square">
            <a:spAutoFit/>
          </a:bodyPr>
          <a:lstStyle/>
          <a:p>
            <a:r>
              <a:rPr lang="el-GR" sz="2400" dirty="0">
                <a:latin typeface="Century Gothic" panose="020B0502020202020204" pitchFamily="34" charset="0"/>
              </a:rPr>
              <a:t>«Βασικά δεν είδαμε τίποτα, αλλά δεν είδαμε τίποτα καλύτερο από οποιονδήποτε άλλον μέχρι στιγμής»</a:t>
            </a:r>
            <a:endParaRPr lang="en-GB" sz="2400" dirty="0">
              <a:latin typeface="Century Gothic" panose="020B0502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9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 name="Picture 2" descr="Berkeley Lab Researchers Record Successful Startup of LUX-ZEPLIN Dark  Matter Detector at Sanford Underground Research Facility - Berkeley Lab –  Berkeley Lab News Center"/>
          <p:cNvPicPr/>
          <p:nvPr/>
        </p:nvPicPr>
        <p:blipFill>
          <a:blip r:embed="rId3"/>
          <a:stretch/>
        </p:blipFill>
        <p:spPr>
          <a:xfrm>
            <a:off x="474769" y="784230"/>
            <a:ext cx="8802796" cy="5709037"/>
          </a:xfrm>
          <a:prstGeom prst="rect">
            <a:avLst/>
          </a:prstGeom>
          <a:ln w="0">
            <a:noFill/>
          </a:ln>
        </p:spPr>
      </p:pic>
      <p:sp>
        <p:nvSpPr>
          <p:cNvPr id="1004" name="PlaceHolder 1"/>
          <p:cNvSpPr>
            <a:spLocks noGrp="1"/>
          </p:cNvSpPr>
          <p:nvPr>
            <p:ph type="title"/>
          </p:nvPr>
        </p:nvSpPr>
        <p:spPr>
          <a:xfrm>
            <a:off x="212069" y="26064"/>
            <a:ext cx="10972440" cy="579240"/>
          </a:xfrm>
          <a:prstGeom prst="rect">
            <a:avLst/>
          </a:prstGeom>
          <a:noFill/>
          <a:ln w="0">
            <a:noFill/>
          </a:ln>
        </p:spPr>
        <p:txBody>
          <a:bodyPr anchor="ctr">
            <a:normAutofit fontScale="91000"/>
          </a:bodyPr>
          <a:lstStyle/>
          <a:p>
            <a:pPr indent="0">
              <a:lnSpc>
                <a:spcPct val="100000"/>
              </a:lnSpc>
              <a:buNone/>
            </a:pPr>
            <a:r>
              <a:rPr lang="en-CA" sz="3500" b="1" strike="noStrike" spc="-1" dirty="0">
                <a:solidFill>
                  <a:srgbClr val="000000"/>
                </a:solidFill>
                <a:latin typeface="Arial"/>
              </a:rPr>
              <a:t>LUX-ZEPLIN (LZ) update (2022)</a:t>
            </a:r>
            <a:endParaRPr lang="en-US" sz="3500" b="0" strike="noStrike" spc="-1" dirty="0">
              <a:solidFill>
                <a:srgbClr val="FFFFFF"/>
              </a:solidFill>
              <a:latin typeface="Arial"/>
            </a:endParaRPr>
          </a:p>
        </p:txBody>
      </p:sp>
      <p:sp>
        <p:nvSpPr>
          <p:cNvPr id="1005" name="TextBox 3"/>
          <p:cNvSpPr/>
          <p:nvPr/>
        </p:nvSpPr>
        <p:spPr>
          <a:xfrm rot="21021746">
            <a:off x="2324814" y="1882247"/>
            <a:ext cx="8641440" cy="1246680"/>
          </a:xfrm>
          <a:prstGeom prst="rect">
            <a:avLst/>
          </a:prstGeom>
          <a:solidFill>
            <a:schemeClr val="bg1"/>
          </a:solidFill>
          <a:ln w="0">
            <a:noFill/>
          </a:ln>
          <a:effectLst>
            <a:outerShdw blurRad="50760" dist="37674" dir="18900000" algn="bl" rotWithShape="0">
              <a:srgbClr val="000000">
                <a:alpha val="40000"/>
              </a:srgbClr>
            </a:outerShdw>
          </a:effectLst>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pPr>
            <a:r>
              <a:rPr lang="en-US" sz="1800" b="0" strike="noStrike" spc="-1" dirty="0">
                <a:solidFill>
                  <a:srgbClr val="000000"/>
                </a:solidFill>
                <a:latin typeface="Times New Roman"/>
                <a:ea typeface="MS Pゴシック"/>
              </a:rPr>
              <a:t>A profile-likelihood ratio analysis shows the data to be consistent with a background-only</a:t>
            </a:r>
            <a:r>
              <a:rPr lang="en-US" sz="4400" b="0" strike="noStrike" spc="-1" dirty="0">
                <a:solidFill>
                  <a:srgbClr val="000000"/>
                </a:solidFill>
                <a:latin typeface="Arial"/>
                <a:ea typeface="MS Pゴシック"/>
              </a:rPr>
              <a:t> </a:t>
            </a:r>
            <a:r>
              <a:rPr lang="en-CA" sz="1600" b="0" u="sng" strike="noStrike" spc="-1" dirty="0">
                <a:solidFill>
                  <a:srgbClr val="0000FF"/>
                </a:solidFill>
                <a:uFillTx/>
                <a:latin typeface="Arial"/>
                <a:ea typeface="MS Pゴシック"/>
                <a:hlinkClick r:id="rId4"/>
              </a:rPr>
              <a:t>https://arxiv.org/abs/2207.03764</a:t>
            </a:r>
            <a:endParaRPr lang="en-US" sz="1600" b="0" strike="noStrike" spc="-1" dirty="0">
              <a:solidFill>
                <a:srgbClr val="000000"/>
              </a:solidFill>
              <a:latin typeface="Arial"/>
            </a:endParaRPr>
          </a:p>
          <a:p>
            <a:pPr>
              <a:lnSpc>
                <a:spcPct val="100000"/>
              </a:lnSpc>
            </a:pPr>
            <a:endParaRPr lang="en-US" sz="1600" b="0" strike="noStrike" spc="-1" dirty="0">
              <a:solidFill>
                <a:srgbClr val="000000"/>
              </a:solidFill>
              <a:latin typeface="Arial"/>
            </a:endParaRPr>
          </a:p>
        </p:txBody>
      </p:sp>
      <p:sp>
        <p:nvSpPr>
          <p:cNvPr id="2" name="TextBox 1">
            <a:extLst>
              <a:ext uri="{FF2B5EF4-FFF2-40B4-BE49-F238E27FC236}">
                <a16:creationId xmlns:a16="http://schemas.microsoft.com/office/drawing/2014/main" id="{7F0BC8FE-5648-6D5C-00F6-D7F0D01F0E9D}"/>
              </a:ext>
            </a:extLst>
          </p:cNvPr>
          <p:cNvSpPr txBox="1"/>
          <p:nvPr/>
        </p:nvSpPr>
        <p:spPr>
          <a:xfrm>
            <a:off x="9446645" y="3088651"/>
            <a:ext cx="2705329" cy="2308324"/>
          </a:xfrm>
          <a:prstGeom prst="rect">
            <a:avLst/>
          </a:prstGeom>
          <a:noFill/>
        </p:spPr>
        <p:txBody>
          <a:bodyPr wrap="square" rtlCol="0">
            <a:spAutoFit/>
          </a:bodyPr>
          <a:lstStyle/>
          <a:p>
            <a:r>
              <a:rPr lang="el-GR" sz="2400" dirty="0">
                <a:latin typeface="Century Gothic" panose="020B0502020202020204" pitchFamily="34" charset="0"/>
              </a:rPr>
              <a:t>Το </a:t>
            </a:r>
            <a:r>
              <a:rPr lang="en-US" sz="2400" b="1" dirty="0">
                <a:latin typeface="Century Gothic" panose="020B0502020202020204" pitchFamily="34" charset="0"/>
              </a:rPr>
              <a:t>LUX </a:t>
            </a:r>
            <a:r>
              <a:rPr lang="el-GR" sz="2400" dirty="0">
                <a:latin typeface="Century Gothic" panose="020B0502020202020204" pitchFamily="34" charset="0"/>
              </a:rPr>
              <a:t>και το </a:t>
            </a:r>
            <a:r>
              <a:rPr lang="en-US" sz="2400" b="1" dirty="0">
                <a:latin typeface="Century Gothic" panose="020B0502020202020204" pitchFamily="34" charset="0"/>
              </a:rPr>
              <a:t>LUX-ZEPLIN</a:t>
            </a:r>
            <a:r>
              <a:rPr lang="el-GR" sz="2400" b="1" dirty="0">
                <a:latin typeface="Century Gothic" panose="020B0502020202020204" pitchFamily="34" charset="0"/>
              </a:rPr>
              <a:t> </a:t>
            </a:r>
            <a:r>
              <a:rPr lang="el-GR" sz="2400" dirty="0">
                <a:latin typeface="Century Gothic" panose="020B0502020202020204" pitchFamily="34" charset="0"/>
              </a:rPr>
              <a:t>βρισκονται στην Αμερική, στο </a:t>
            </a:r>
            <a:r>
              <a:rPr lang="en-US" sz="2400" dirty="0">
                <a:latin typeface="Century Gothic" panose="020B0502020202020204" pitchFamily="34" charset="0"/>
              </a:rPr>
              <a:t>Lead, South Dakota.</a:t>
            </a:r>
            <a:endParaRPr lang="en-GB" sz="2400" dirty="0">
              <a:latin typeface="Century Gothic" panose="020B0502020202020204" pitchFamily="34" charset="0"/>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42" presetClass="entr" fill="hold" nodeType="clickEffect">
                                  <p:stCondLst>
                                    <p:cond delay="0"/>
                                  </p:stCondLst>
                                  <p:childTnLst>
                                    <p:set>
                                      <p:cBhvr>
                                        <p:cTn id="6" dur="1" fill="hold">
                                          <p:stCondLst>
                                            <p:cond delay="0"/>
                                          </p:stCondLst>
                                        </p:cTn>
                                        <p:tgtEl>
                                          <p:spTgt spid="1005"/>
                                        </p:tgtEl>
                                        <p:attrNameLst>
                                          <p:attrName>style.visibility</p:attrName>
                                        </p:attrNameLst>
                                      </p:cBhvr>
                                      <p:to>
                                        <p:strVal val="visible"/>
                                      </p:to>
                                    </p:set>
                                    <p:animEffect transition="in" filter="fade">
                                      <p:cBhvr additive="repl">
                                        <p:cTn id="7" dur="1000"/>
                                        <p:tgtEl>
                                          <p:spTgt spid="1005"/>
                                        </p:tgtEl>
                                      </p:cBhvr>
                                    </p:animEffect>
                                    <p:anim calcmode="lin" valueType="num">
                                      <p:cBhvr additive="repl">
                                        <p:cTn id="8" dur="1000" fill="hold"/>
                                        <p:tgtEl>
                                          <p:spTgt spid="1005"/>
                                        </p:tgtEl>
                                        <p:attrNameLst>
                                          <p:attrName>ppt_x</p:attrName>
                                        </p:attrNameLst>
                                      </p:cBhvr>
                                      <p:tavLst>
                                        <p:tav tm="0">
                                          <p:val>
                                            <p:strVal val="#ppt_x"/>
                                          </p:val>
                                        </p:tav>
                                        <p:tav tm="100000">
                                          <p:val>
                                            <p:strVal val="#ppt_x"/>
                                          </p:val>
                                        </p:tav>
                                      </p:tavLst>
                                    </p:anim>
                                    <p:anim calcmode="lin" valueType="num">
                                      <p:cBhvr additive="repl">
                                        <p:cTn id="9" dur="1000" fill="hold"/>
                                        <p:tgtEl>
                                          <p:spTgt spid="10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2" name="PlaceHolder 1"/>
          <p:cNvSpPr>
            <a:spLocks noGrp="1"/>
          </p:cNvSpPr>
          <p:nvPr>
            <p:ph type="title"/>
          </p:nvPr>
        </p:nvSpPr>
        <p:spPr>
          <a:xfrm>
            <a:off x="239611" y="135470"/>
            <a:ext cx="10972440" cy="1142640"/>
          </a:xfrm>
          <a:prstGeom prst="rect">
            <a:avLst/>
          </a:prstGeom>
          <a:noFill/>
          <a:ln w="0">
            <a:noFill/>
          </a:ln>
        </p:spPr>
        <p:txBody>
          <a:bodyPr anchor="ctr">
            <a:noAutofit/>
          </a:bodyPr>
          <a:lstStyle/>
          <a:p>
            <a:pPr indent="0">
              <a:lnSpc>
                <a:spcPct val="100000"/>
              </a:lnSpc>
              <a:buNone/>
            </a:pPr>
            <a:r>
              <a:rPr lang="en-US" sz="3000" b="1" strike="noStrike" spc="-1" dirty="0">
                <a:solidFill>
                  <a:srgbClr val="000000"/>
                </a:solidFill>
                <a:latin typeface="Century Gothic"/>
              </a:rPr>
              <a:t>XENON1T – </a:t>
            </a:r>
            <a:r>
              <a:rPr lang="en-US" sz="2800" b="0" strike="noStrike" spc="-1" dirty="0">
                <a:solidFill>
                  <a:srgbClr val="000000"/>
                </a:solidFill>
                <a:latin typeface="Century Gothic"/>
              </a:rPr>
              <a:t>electronic recoil excess (2020)</a:t>
            </a:r>
            <a:endParaRPr lang="en-US" sz="2800" b="0" strike="noStrike" spc="-1" dirty="0">
              <a:solidFill>
                <a:srgbClr val="FFFFFF"/>
              </a:solidFill>
              <a:latin typeface="Arial"/>
            </a:endParaRPr>
          </a:p>
        </p:txBody>
      </p:sp>
      <p:pic>
        <p:nvPicPr>
          <p:cNvPr id="1013" name="Picture 2"/>
          <p:cNvPicPr/>
          <p:nvPr/>
        </p:nvPicPr>
        <p:blipFill>
          <a:blip r:embed="rId3"/>
          <a:stretch/>
        </p:blipFill>
        <p:spPr>
          <a:xfrm>
            <a:off x="6171660" y="1297980"/>
            <a:ext cx="5349960" cy="4262040"/>
          </a:xfrm>
          <a:prstGeom prst="rect">
            <a:avLst/>
          </a:prstGeom>
          <a:ln w="0">
            <a:noFill/>
          </a:ln>
        </p:spPr>
      </p:pic>
      <p:pic>
        <p:nvPicPr>
          <p:cNvPr id="1014" name="Picture 4"/>
          <p:cNvPicPr/>
          <p:nvPr/>
        </p:nvPicPr>
        <p:blipFill>
          <a:blip r:embed="rId4"/>
          <a:stretch/>
        </p:blipFill>
        <p:spPr>
          <a:xfrm>
            <a:off x="383133" y="1278110"/>
            <a:ext cx="5637208" cy="4763429"/>
          </a:xfrm>
          <a:prstGeom prst="rect">
            <a:avLst/>
          </a:prstGeom>
          <a:ln w="0">
            <a:noFill/>
          </a:ln>
        </p:spPr>
      </p:pic>
      <p:sp>
        <p:nvSpPr>
          <p:cNvPr id="1015" name="TextBox 7"/>
          <p:cNvSpPr/>
          <p:nvPr/>
        </p:nvSpPr>
        <p:spPr>
          <a:xfrm rot="21068344">
            <a:off x="1540562" y="2852704"/>
            <a:ext cx="9246600" cy="1614240"/>
          </a:xfrm>
          <a:prstGeom prst="rect">
            <a:avLst/>
          </a:prstGeom>
          <a:solidFill>
            <a:schemeClr val="bg1"/>
          </a:solidFill>
          <a:ln w="0">
            <a:noFill/>
          </a:ln>
          <a:effectLst>
            <a:outerShdw blurRad="50760" dist="37674" dir="18900000" algn="bl" rotWithShape="0">
              <a:srgbClr val="000000">
                <a:alpha val="40000"/>
              </a:srgbClr>
            </a:outerShdw>
          </a:effectLst>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000" b="0" strike="noStrike" spc="-1" dirty="0">
                <a:solidFill>
                  <a:srgbClr val="000000"/>
                </a:solidFill>
                <a:latin typeface="Courier New"/>
                <a:ea typeface="MS Pゴシック"/>
              </a:rPr>
              <a:t>An excess is observed at low energies that is consistent with a solar axion signal, a bosonic dark matter signal with a mass of 2.3 keV/c2, a solar neutrino signal with enhanced magnetic moment, or a possible tritium background. arxiv.org/abs/2006.09721</a:t>
            </a:r>
            <a:endParaRPr lang="en-US" sz="2000" b="0" strike="noStrike" spc="-1" dirty="0">
              <a:solidFill>
                <a:srgbClr val="000000"/>
              </a:solidFill>
              <a:latin typeface="Arial"/>
            </a:endParaRPr>
          </a:p>
        </p:txBody>
      </p:sp>
      <p:pic>
        <p:nvPicPr>
          <p:cNvPr id="1016" name="Picture 2" descr="A picture containing black, darkness&#10;&#10;Description automatically generated"/>
          <p:cNvPicPr/>
          <p:nvPr/>
        </p:nvPicPr>
        <p:blipFill>
          <a:blip r:embed="rId5"/>
          <a:stretch/>
        </p:blipFill>
        <p:spPr>
          <a:xfrm>
            <a:off x="11043000" y="6351840"/>
            <a:ext cx="957240" cy="317160"/>
          </a:xfrm>
          <a:prstGeom prst="rect">
            <a:avLst/>
          </a:prstGeom>
          <a:ln w="0">
            <a:noFill/>
          </a:ln>
        </p:spPr>
      </p:pic>
      <p:sp>
        <p:nvSpPr>
          <p:cNvPr id="2" name="TextBox 1">
            <a:extLst>
              <a:ext uri="{FF2B5EF4-FFF2-40B4-BE49-F238E27FC236}">
                <a16:creationId xmlns:a16="http://schemas.microsoft.com/office/drawing/2014/main" id="{46CB8119-E413-CD28-C3E6-34CA96685225}"/>
              </a:ext>
            </a:extLst>
          </p:cNvPr>
          <p:cNvSpPr txBox="1"/>
          <p:nvPr/>
        </p:nvSpPr>
        <p:spPr>
          <a:xfrm>
            <a:off x="1212350" y="6147250"/>
            <a:ext cx="3238387" cy="461665"/>
          </a:xfrm>
          <a:prstGeom prst="rect">
            <a:avLst/>
          </a:prstGeom>
          <a:noFill/>
        </p:spPr>
        <p:txBody>
          <a:bodyPr wrap="none" rtlCol="0">
            <a:spAutoFit/>
          </a:bodyPr>
          <a:lstStyle/>
          <a:p>
            <a:r>
              <a:rPr lang="el-GR" sz="2400" dirty="0">
                <a:latin typeface="Century Gothic" panose="020B0502020202020204" pitchFamily="34" charset="0"/>
              </a:rPr>
              <a:t>Βρίσκεται στην Ιταλία</a:t>
            </a:r>
            <a:endParaRPr lang="en-GB" sz="2400" dirty="0">
              <a:latin typeface="Century Gothic" panose="020B0502020202020204" pitchFamily="34" charset="0"/>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0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7" name="PlaceHolder 1"/>
          <p:cNvSpPr>
            <a:spLocks noGrp="1"/>
          </p:cNvSpPr>
          <p:nvPr>
            <p:ph type="title"/>
          </p:nvPr>
        </p:nvSpPr>
        <p:spPr>
          <a:xfrm>
            <a:off x="308524" y="63720"/>
            <a:ext cx="10972440" cy="1142640"/>
          </a:xfrm>
          <a:prstGeom prst="rect">
            <a:avLst/>
          </a:prstGeom>
          <a:noFill/>
          <a:ln w="0">
            <a:noFill/>
          </a:ln>
        </p:spPr>
        <p:txBody>
          <a:bodyPr anchor="ctr">
            <a:noAutofit/>
          </a:bodyPr>
          <a:lstStyle/>
          <a:p>
            <a:pPr indent="0">
              <a:lnSpc>
                <a:spcPct val="100000"/>
              </a:lnSpc>
              <a:buNone/>
            </a:pPr>
            <a:r>
              <a:rPr lang="en-US" sz="3000" b="1" strike="noStrike" spc="-1" dirty="0" err="1">
                <a:solidFill>
                  <a:srgbClr val="000000"/>
                </a:solidFill>
                <a:latin typeface="Century Gothic"/>
              </a:rPr>
              <a:t>XENONnT</a:t>
            </a:r>
            <a:r>
              <a:rPr lang="en-US" sz="3000" b="1" strike="noStrike" spc="-1" dirty="0">
                <a:solidFill>
                  <a:srgbClr val="000000"/>
                </a:solidFill>
                <a:latin typeface="Century Gothic"/>
              </a:rPr>
              <a:t> – </a:t>
            </a:r>
            <a:r>
              <a:rPr lang="en-US" sz="2800" b="0" strike="noStrike" spc="-1" dirty="0">
                <a:solidFill>
                  <a:srgbClr val="000000"/>
                </a:solidFill>
                <a:latin typeface="Century Gothic"/>
              </a:rPr>
              <a:t>(2023)</a:t>
            </a:r>
            <a:endParaRPr lang="en-US" sz="2800" b="0" strike="noStrike" spc="-1" dirty="0">
              <a:solidFill>
                <a:srgbClr val="FFFFFF"/>
              </a:solidFill>
              <a:latin typeface="Arial"/>
            </a:endParaRPr>
          </a:p>
        </p:txBody>
      </p:sp>
      <p:pic>
        <p:nvPicPr>
          <p:cNvPr id="1018" name="Picture 5" descr="First WIMP Search Results from the XENONnT Experiment released by the  Aprile Lab! | Department of Physics"/>
          <p:cNvPicPr/>
          <p:nvPr/>
        </p:nvPicPr>
        <p:blipFill>
          <a:blip r:embed="rId3"/>
          <a:stretch/>
        </p:blipFill>
        <p:spPr>
          <a:xfrm>
            <a:off x="106775" y="1172022"/>
            <a:ext cx="5677337" cy="4739680"/>
          </a:xfrm>
          <a:prstGeom prst="rect">
            <a:avLst/>
          </a:prstGeom>
          <a:ln w="0">
            <a:noFill/>
          </a:ln>
        </p:spPr>
      </p:pic>
      <p:pic>
        <p:nvPicPr>
          <p:cNvPr id="1019" name="Picture 10"/>
          <p:cNvPicPr/>
          <p:nvPr/>
        </p:nvPicPr>
        <p:blipFill>
          <a:blip r:embed="rId4"/>
          <a:stretch/>
        </p:blipFill>
        <p:spPr>
          <a:xfrm>
            <a:off x="5963290" y="1150475"/>
            <a:ext cx="6025061" cy="4996775"/>
          </a:xfrm>
          <a:prstGeom prst="rect">
            <a:avLst/>
          </a:prstGeom>
          <a:ln w="0">
            <a:noFill/>
          </a:ln>
        </p:spPr>
      </p:pic>
      <p:sp>
        <p:nvSpPr>
          <p:cNvPr id="1020" name="TextBox 7"/>
          <p:cNvSpPr/>
          <p:nvPr/>
        </p:nvSpPr>
        <p:spPr>
          <a:xfrm rot="20090400">
            <a:off x="1339990" y="2445338"/>
            <a:ext cx="9246600" cy="1004400"/>
          </a:xfrm>
          <a:prstGeom prst="rect">
            <a:avLst/>
          </a:prstGeom>
          <a:solidFill>
            <a:schemeClr val="bg1"/>
          </a:solidFill>
          <a:ln w="0">
            <a:noFill/>
          </a:ln>
          <a:effectLst>
            <a:outerShdw blurRad="50760" dist="37674" dir="18900000" algn="bl" rotWithShape="0">
              <a:srgbClr val="000000">
                <a:alpha val="40000"/>
              </a:srgbClr>
            </a:outerShdw>
          </a:effectLst>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000" b="0" strike="noStrike" spc="-1" dirty="0">
                <a:solidFill>
                  <a:srgbClr val="000000"/>
                </a:solidFill>
                <a:latin typeface="Courier New"/>
                <a:ea typeface="MS Pゴシック"/>
              </a:rPr>
              <a:t>A blind analysis of nuclear recoil events with energies between 3.3keV and 60.5keV finds no significant excess. https://arxiv.org/abs/2303.14729</a:t>
            </a:r>
            <a:endParaRPr lang="en-US" sz="2000" b="0" strike="noStrike" spc="-1" dirty="0">
              <a:solidFill>
                <a:srgbClr val="000000"/>
              </a:solidFill>
              <a:latin typeface="Arial"/>
            </a:endParaRPr>
          </a:p>
        </p:txBody>
      </p:sp>
      <p:sp>
        <p:nvSpPr>
          <p:cNvPr id="2" name="TextBox 1">
            <a:extLst>
              <a:ext uri="{FF2B5EF4-FFF2-40B4-BE49-F238E27FC236}">
                <a16:creationId xmlns:a16="http://schemas.microsoft.com/office/drawing/2014/main" id="{32FF3AE5-3F7C-BC33-B08C-899A4E857FCA}"/>
              </a:ext>
            </a:extLst>
          </p:cNvPr>
          <p:cNvSpPr txBox="1"/>
          <p:nvPr/>
        </p:nvSpPr>
        <p:spPr>
          <a:xfrm>
            <a:off x="1212350" y="6147250"/>
            <a:ext cx="3238387" cy="461665"/>
          </a:xfrm>
          <a:prstGeom prst="rect">
            <a:avLst/>
          </a:prstGeom>
          <a:noFill/>
        </p:spPr>
        <p:txBody>
          <a:bodyPr wrap="none" rtlCol="0">
            <a:spAutoFit/>
          </a:bodyPr>
          <a:lstStyle/>
          <a:p>
            <a:r>
              <a:rPr lang="el-GR" sz="2400" dirty="0">
                <a:latin typeface="Century Gothic" panose="020B0502020202020204" pitchFamily="34" charset="0"/>
              </a:rPr>
              <a:t>Βρίσκεται στην Ιταλία</a:t>
            </a:r>
            <a:endParaRPr lang="en-GB" sz="2400" dirty="0">
              <a:latin typeface="Century Gothic" panose="020B0502020202020204" pitchFamily="34" charset="0"/>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0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7" name="PlaceHolder 1"/>
          <p:cNvSpPr>
            <a:spLocks noGrp="1"/>
          </p:cNvSpPr>
          <p:nvPr>
            <p:ph/>
          </p:nvPr>
        </p:nvSpPr>
        <p:spPr>
          <a:xfrm>
            <a:off x="4368960" y="584280"/>
            <a:ext cx="8005680" cy="4114440"/>
          </a:xfrm>
          <a:prstGeom prst="rect">
            <a:avLst/>
          </a:prstGeom>
          <a:noFill/>
          <a:ln w="0">
            <a:noFill/>
          </a:ln>
        </p:spPr>
        <p:txBody>
          <a:bodyPr numCol="1" spcCol="0" anchor="t">
            <a:noAutofit/>
          </a:bodyPr>
          <a:lstStyle/>
          <a:p>
            <a:pPr indent="0">
              <a:lnSpc>
                <a:spcPct val="150000"/>
              </a:lnSpc>
              <a:spcBef>
                <a:spcPts val="641"/>
              </a:spcBef>
              <a:buNone/>
              <a:tabLst>
                <a:tab pos="0" algn="l"/>
              </a:tabLst>
            </a:pPr>
            <a:r>
              <a:rPr lang="el-GR" sz="3200" b="1" strike="noStrike" spc="-1" dirty="0">
                <a:solidFill>
                  <a:srgbClr val="000000"/>
                </a:solidFill>
                <a:latin typeface="Arial"/>
                <a:ea typeface="MS Pゴシック"/>
              </a:rPr>
              <a:t>Περίγραμμα</a:t>
            </a:r>
            <a:endParaRPr lang="en-US" sz="3200" b="0" strike="noStrike" spc="-1" dirty="0">
              <a:solidFill>
                <a:srgbClr val="000000"/>
              </a:solidFill>
              <a:latin typeface="Century Gothic"/>
            </a:endParaRPr>
          </a:p>
          <a:p>
            <a:pPr indent="0">
              <a:lnSpc>
                <a:spcPct val="150000"/>
              </a:lnSpc>
              <a:spcBef>
                <a:spcPts val="374"/>
              </a:spcBef>
              <a:buNone/>
              <a:tabLst>
                <a:tab pos="0" algn="l"/>
              </a:tabLst>
            </a:pPr>
            <a:endParaRPr lang="en-US" sz="1870" b="0" strike="noStrike" spc="-1" dirty="0">
              <a:solidFill>
                <a:srgbClr val="000000"/>
              </a:solidFill>
              <a:latin typeface="Century Gothic"/>
            </a:endParaRPr>
          </a:p>
          <a:p>
            <a:pPr marL="457200" indent="-457200">
              <a:lnSpc>
                <a:spcPct val="150000"/>
              </a:lnSpc>
              <a:spcBef>
                <a:spcPts val="374"/>
              </a:spcBef>
              <a:buClr>
                <a:srgbClr val="000000"/>
              </a:buClr>
              <a:buFont typeface="Wingdings" charset="2"/>
              <a:buChar char=""/>
              <a:tabLst>
                <a:tab pos="0" algn="l"/>
              </a:tabLst>
            </a:pPr>
            <a:r>
              <a:rPr lang="el-GR" sz="1870" b="0" strike="noStrike" spc="-1" dirty="0">
                <a:solidFill>
                  <a:srgbClr val="000000"/>
                </a:solidFill>
                <a:latin typeface="Arial"/>
                <a:ea typeface="MS Pゴシック"/>
              </a:rPr>
              <a:t>Ομαλή κύκλικη κίνηση</a:t>
            </a:r>
            <a:r>
              <a:rPr lang="en-US" sz="1870" b="0" strike="noStrike" spc="-1" dirty="0">
                <a:solidFill>
                  <a:srgbClr val="000000"/>
                </a:solidFill>
                <a:latin typeface="Arial"/>
                <a:ea typeface="MS Pゴシック"/>
              </a:rPr>
              <a:t>: </a:t>
            </a:r>
            <a:r>
              <a:rPr lang="el-GR" sz="1870" b="0" strike="noStrike" spc="-1" dirty="0">
                <a:solidFill>
                  <a:srgbClr val="000000"/>
                </a:solidFill>
                <a:latin typeface="Arial"/>
                <a:ea typeface="MS Pゴシック"/>
              </a:rPr>
              <a:t>σχέση ταχύτητας και κεντρικής μάζας</a:t>
            </a:r>
            <a:endParaRPr lang="en-US" sz="1870" b="0" strike="noStrike" spc="-1" dirty="0">
              <a:solidFill>
                <a:srgbClr val="000000"/>
              </a:solidFill>
              <a:latin typeface="Century Gothic"/>
            </a:endParaRPr>
          </a:p>
          <a:p>
            <a:pPr marL="457200" indent="-457200">
              <a:lnSpc>
                <a:spcPct val="150000"/>
              </a:lnSpc>
              <a:spcBef>
                <a:spcPts val="374"/>
              </a:spcBef>
              <a:buClr>
                <a:srgbClr val="000000"/>
              </a:buClr>
              <a:buFont typeface="Wingdings" charset="2"/>
              <a:buChar char=""/>
              <a:tabLst>
                <a:tab pos="0" algn="l"/>
              </a:tabLst>
            </a:pPr>
            <a:r>
              <a:rPr lang="el-GR" sz="1870" b="0" strike="noStrike" spc="-1" dirty="0">
                <a:solidFill>
                  <a:srgbClr val="000000"/>
                </a:solidFill>
                <a:latin typeface="Arial"/>
                <a:ea typeface="MS Pゴシック"/>
              </a:rPr>
              <a:t>Μέτρηση των μαζών των γαλαξιών</a:t>
            </a:r>
            <a:endParaRPr lang="en-US" sz="1870" b="0" strike="noStrike" spc="-1" dirty="0">
              <a:solidFill>
                <a:srgbClr val="000000"/>
              </a:solidFill>
              <a:latin typeface="Century Gothic"/>
            </a:endParaRPr>
          </a:p>
          <a:p>
            <a:pPr marL="457200" indent="-457200">
              <a:lnSpc>
                <a:spcPct val="150000"/>
              </a:lnSpc>
              <a:spcBef>
                <a:spcPts val="374"/>
              </a:spcBef>
              <a:buClr>
                <a:srgbClr val="000000"/>
              </a:buClr>
              <a:buFont typeface="Wingdings" charset="2"/>
              <a:buChar char=""/>
              <a:tabLst>
                <a:tab pos="0" algn="l"/>
              </a:tabLst>
            </a:pPr>
            <a:r>
              <a:rPr lang="el-GR" sz="1870" b="0" strike="noStrike" spc="-1" dirty="0">
                <a:solidFill>
                  <a:srgbClr val="000000"/>
                </a:solidFill>
                <a:latin typeface="Arial"/>
                <a:ea typeface="MS Pゴシック"/>
              </a:rPr>
              <a:t>Μετρώντας την υπόθεση της σκοτεινής ύλης</a:t>
            </a:r>
            <a:endParaRPr lang="en-US" sz="1870" b="0" strike="noStrike" spc="-1" dirty="0">
              <a:solidFill>
                <a:srgbClr val="000000"/>
              </a:solidFill>
              <a:latin typeface="Century Gothic"/>
            </a:endParaRPr>
          </a:p>
          <a:p>
            <a:pPr marL="457200" indent="-457200">
              <a:lnSpc>
                <a:spcPct val="150000"/>
              </a:lnSpc>
              <a:spcBef>
                <a:spcPts val="374"/>
              </a:spcBef>
              <a:buClr>
                <a:srgbClr val="000000"/>
              </a:buClr>
              <a:buFont typeface="Wingdings" charset="2"/>
              <a:buChar char=""/>
              <a:tabLst>
                <a:tab pos="0" algn="l"/>
              </a:tabLst>
            </a:pPr>
            <a:r>
              <a:rPr lang="el-GR" sz="1870" b="0" strike="noStrike" spc="-1" dirty="0">
                <a:solidFill>
                  <a:srgbClr val="000000"/>
                </a:solidFill>
                <a:latin typeface="Arial"/>
                <a:ea typeface="MS Pゴシック"/>
              </a:rPr>
              <a:t>Άλλα στοιχεία για τη σκοτεινή ύλη</a:t>
            </a:r>
            <a:endParaRPr lang="en-US" sz="1870" b="0" strike="noStrike" spc="-1" dirty="0">
              <a:solidFill>
                <a:srgbClr val="000000"/>
              </a:solidFill>
              <a:latin typeface="Century Gothic"/>
            </a:endParaRPr>
          </a:p>
          <a:p>
            <a:pPr marL="457200" indent="-457200">
              <a:lnSpc>
                <a:spcPct val="150000"/>
              </a:lnSpc>
              <a:spcBef>
                <a:spcPts val="374"/>
              </a:spcBef>
              <a:buClr>
                <a:srgbClr val="000000"/>
              </a:buClr>
              <a:buFont typeface="Wingdings" charset="2"/>
              <a:buChar char=""/>
              <a:tabLst>
                <a:tab pos="0" algn="l"/>
              </a:tabLst>
            </a:pPr>
            <a:r>
              <a:rPr lang="el-GR" sz="1870" b="0" strike="noStrike" spc="-1" dirty="0">
                <a:solidFill>
                  <a:srgbClr val="000000"/>
                </a:solidFill>
                <a:latin typeface="Arial"/>
                <a:ea typeface="MS Pゴシック"/>
              </a:rPr>
              <a:t>Ερωτήσεις και Συζήτηση</a:t>
            </a:r>
            <a:endParaRPr lang="en-US" sz="1870" b="0" strike="noStrike" spc="-1" dirty="0">
              <a:solidFill>
                <a:srgbClr val="000000"/>
              </a:solidFill>
              <a:latin typeface="Century Gothic"/>
            </a:endParaRPr>
          </a:p>
          <a:p>
            <a:pPr indent="0">
              <a:lnSpc>
                <a:spcPct val="150000"/>
              </a:lnSpc>
              <a:spcBef>
                <a:spcPts val="374"/>
              </a:spcBef>
              <a:buNone/>
              <a:tabLst>
                <a:tab pos="0" algn="l"/>
              </a:tabLst>
            </a:pPr>
            <a:endParaRPr lang="en-US" sz="1870" b="0" strike="noStrike" spc="-1" dirty="0">
              <a:solidFill>
                <a:srgbClr val="000000"/>
              </a:solidFill>
              <a:latin typeface="Century Gothic"/>
            </a:endParaRPr>
          </a:p>
          <a:p>
            <a:pPr indent="0">
              <a:lnSpc>
                <a:spcPct val="150000"/>
              </a:lnSpc>
              <a:spcBef>
                <a:spcPts val="374"/>
              </a:spcBef>
              <a:buNone/>
              <a:tabLst>
                <a:tab pos="0" algn="l"/>
              </a:tabLst>
            </a:pPr>
            <a:r>
              <a:rPr lang="el-GR" sz="1870" b="0" i="1" strike="noStrike" spc="-1" dirty="0">
                <a:solidFill>
                  <a:srgbClr val="000000"/>
                </a:solidFill>
                <a:latin typeface="Arial"/>
                <a:ea typeface="MS Pゴシック"/>
              </a:rPr>
              <a:t>Σκοπούς</a:t>
            </a:r>
            <a:endParaRPr lang="en-US" sz="1870" b="0" strike="noStrike" spc="-1" dirty="0">
              <a:solidFill>
                <a:srgbClr val="000000"/>
              </a:solidFill>
              <a:latin typeface="Century Gothic"/>
            </a:endParaRPr>
          </a:p>
          <a:p>
            <a:pPr marL="457200" indent="-457200">
              <a:lnSpc>
                <a:spcPct val="150000"/>
              </a:lnSpc>
              <a:spcBef>
                <a:spcPts val="374"/>
              </a:spcBef>
              <a:buClr>
                <a:srgbClr val="000000"/>
              </a:buClr>
              <a:buFont typeface="Wingdings" charset="2"/>
              <a:buAutoNum type="arabicPeriod"/>
              <a:tabLst>
                <a:tab pos="0" algn="l"/>
              </a:tabLst>
            </a:pPr>
            <a:r>
              <a:rPr lang="el-GR" sz="1870" b="0" i="1" strike="noStrike" spc="-1" dirty="0">
                <a:solidFill>
                  <a:srgbClr val="000000"/>
                </a:solidFill>
                <a:latin typeface="Arial"/>
                <a:ea typeface="MS Pゴシック"/>
              </a:rPr>
              <a:t>Περιεχόμενο της τάξης για τη σύγχρονη φυσική</a:t>
            </a:r>
            <a:endParaRPr lang="en-US" sz="1870" b="0" strike="noStrike" spc="-1" dirty="0">
              <a:solidFill>
                <a:srgbClr val="000000"/>
              </a:solidFill>
              <a:latin typeface="Century Gothic"/>
            </a:endParaRPr>
          </a:p>
          <a:p>
            <a:pPr marL="457200" indent="-457200">
              <a:lnSpc>
                <a:spcPct val="150000"/>
              </a:lnSpc>
              <a:spcBef>
                <a:spcPts val="374"/>
              </a:spcBef>
              <a:buClr>
                <a:srgbClr val="000000"/>
              </a:buClr>
              <a:buFont typeface="Wingdings" charset="2"/>
              <a:buAutoNum type="arabicPeriod"/>
              <a:tabLst>
                <a:tab pos="0" algn="l"/>
              </a:tabLst>
            </a:pPr>
            <a:r>
              <a:rPr lang="el-GR" sz="1870" b="0" i="1" strike="noStrike" spc="-1" dirty="0">
                <a:solidFill>
                  <a:srgbClr val="000000"/>
                </a:solidFill>
                <a:latin typeface="Arial"/>
                <a:ea typeface="MS Pゴシック"/>
              </a:rPr>
              <a:t>Πηγαίνετε βαθύτερα προς όφελός σας ως δάσκαλοι</a:t>
            </a:r>
            <a:endParaRPr lang="en-US" sz="1870" b="0" strike="noStrike" spc="-1" dirty="0">
              <a:solidFill>
                <a:srgbClr val="000000"/>
              </a:solidFill>
              <a:latin typeface="Century Gothic"/>
            </a:endParaRPr>
          </a:p>
        </p:txBody>
      </p:sp>
      <p:pic>
        <p:nvPicPr>
          <p:cNvPr id="838" name="Picture 3"/>
          <p:cNvPicPr/>
          <p:nvPr/>
        </p:nvPicPr>
        <p:blipFill>
          <a:blip r:embed="rId3"/>
          <a:stretch/>
        </p:blipFill>
        <p:spPr>
          <a:xfrm>
            <a:off x="507960" y="888840"/>
            <a:ext cx="3706920" cy="478764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1" name="PlaceHolder 1"/>
          <p:cNvSpPr>
            <a:spLocks noGrp="1"/>
          </p:cNvSpPr>
          <p:nvPr>
            <p:ph type="title"/>
          </p:nvPr>
        </p:nvSpPr>
        <p:spPr>
          <a:xfrm>
            <a:off x="911520" y="184320"/>
            <a:ext cx="9082800" cy="1142640"/>
          </a:xfrm>
          <a:prstGeom prst="rect">
            <a:avLst/>
          </a:prstGeom>
          <a:noFill/>
          <a:ln w="0">
            <a:noFill/>
          </a:ln>
        </p:spPr>
        <p:txBody>
          <a:bodyPr anchor="ctr">
            <a:noAutofit/>
          </a:bodyPr>
          <a:lstStyle/>
          <a:p>
            <a:pPr indent="0">
              <a:lnSpc>
                <a:spcPct val="100000"/>
              </a:lnSpc>
              <a:buNone/>
            </a:pPr>
            <a:r>
              <a:rPr lang="en-US" sz="3000" b="1" strike="noStrike" spc="-1">
                <a:solidFill>
                  <a:srgbClr val="000000"/>
                </a:solidFill>
                <a:latin typeface="Century Gothic"/>
              </a:rPr>
              <a:t>PANDAX- 4T</a:t>
            </a:r>
            <a:r>
              <a:rPr lang="en-US" sz="3000" b="0" strike="noStrike" spc="-1">
                <a:solidFill>
                  <a:srgbClr val="000000"/>
                </a:solidFill>
                <a:latin typeface="Century Gothic"/>
              </a:rPr>
              <a:t> (2021) </a:t>
            </a:r>
            <a:endParaRPr lang="en-US" sz="3000" b="0" strike="noStrike" spc="-1">
              <a:solidFill>
                <a:srgbClr val="FFFFFF"/>
              </a:solidFill>
              <a:latin typeface="Arial"/>
            </a:endParaRPr>
          </a:p>
        </p:txBody>
      </p:sp>
      <p:pic>
        <p:nvPicPr>
          <p:cNvPr id="1022" name="Picture 4" descr="The results of new dark matter searches by the PandaX-4T and ADMX Collaborations "/>
          <p:cNvPicPr/>
          <p:nvPr/>
        </p:nvPicPr>
        <p:blipFill>
          <a:blip r:embed="rId3"/>
          <a:srcRect l="8645" t="2139" r="9141" b="2293"/>
          <a:stretch/>
        </p:blipFill>
        <p:spPr>
          <a:xfrm>
            <a:off x="1141920" y="1845000"/>
            <a:ext cx="5215320" cy="4016520"/>
          </a:xfrm>
          <a:prstGeom prst="rect">
            <a:avLst/>
          </a:prstGeom>
          <a:ln w="0">
            <a:noFill/>
          </a:ln>
        </p:spPr>
      </p:pic>
      <p:pic>
        <p:nvPicPr>
          <p:cNvPr id="1023" name="Picture 4"/>
          <p:cNvPicPr/>
          <p:nvPr/>
        </p:nvPicPr>
        <p:blipFill>
          <a:blip r:embed="rId4"/>
          <a:stretch/>
        </p:blipFill>
        <p:spPr>
          <a:xfrm>
            <a:off x="5871240" y="1845000"/>
            <a:ext cx="5400720" cy="4016160"/>
          </a:xfrm>
          <a:prstGeom prst="rect">
            <a:avLst/>
          </a:prstGeom>
          <a:ln w="0">
            <a:noFill/>
          </a:ln>
        </p:spPr>
      </p:pic>
      <p:sp>
        <p:nvSpPr>
          <p:cNvPr id="1024" name="TextBox 9"/>
          <p:cNvSpPr/>
          <p:nvPr/>
        </p:nvSpPr>
        <p:spPr>
          <a:xfrm rot="20090400">
            <a:off x="1794240" y="2914920"/>
            <a:ext cx="8146800" cy="1369440"/>
          </a:xfrm>
          <a:prstGeom prst="rect">
            <a:avLst/>
          </a:prstGeom>
          <a:solidFill>
            <a:schemeClr val="bg1"/>
          </a:solidFill>
          <a:ln w="0">
            <a:noFill/>
          </a:ln>
          <a:effectLst>
            <a:outerShdw blurRad="50760" dist="37674" dir="18900000" algn="bl" rotWithShape="0">
              <a:srgbClr val="000000">
                <a:alpha val="40000"/>
              </a:srgbClr>
            </a:outerShdw>
          </a:effectLst>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800" b="0" strike="noStrike" spc="-1">
                <a:solidFill>
                  <a:srgbClr val="000000"/>
                </a:solidFill>
                <a:latin typeface="Courier New"/>
                <a:ea typeface="MS Pゴシック"/>
              </a:rPr>
              <a:t>No dark matter candidates are identified above expected background. arxiv.org/abs/2107.13438</a:t>
            </a:r>
            <a:endParaRPr lang="en-US" sz="2800" b="0" strike="noStrike" spc="-1">
              <a:solidFill>
                <a:srgbClr val="000000"/>
              </a:solidFill>
              <a:latin typeface="Arial"/>
            </a:endParaRPr>
          </a:p>
        </p:txBody>
      </p:sp>
      <p:pic>
        <p:nvPicPr>
          <p:cNvPr id="1025" name="Picture 2" descr="A picture containing black, darkness&#10;&#10;Description automatically generated"/>
          <p:cNvPicPr/>
          <p:nvPr/>
        </p:nvPicPr>
        <p:blipFill>
          <a:blip r:embed="rId5"/>
          <a:stretch/>
        </p:blipFill>
        <p:spPr>
          <a:xfrm>
            <a:off x="11043000" y="6351840"/>
            <a:ext cx="957240" cy="317160"/>
          </a:xfrm>
          <a:prstGeom prst="rect">
            <a:avLst/>
          </a:prstGeom>
          <a:ln w="0">
            <a:noFill/>
          </a:ln>
        </p:spPr>
      </p:pic>
      <p:sp>
        <p:nvSpPr>
          <p:cNvPr id="2" name="TextBox 1">
            <a:extLst>
              <a:ext uri="{FF2B5EF4-FFF2-40B4-BE49-F238E27FC236}">
                <a16:creationId xmlns:a16="http://schemas.microsoft.com/office/drawing/2014/main" id="{8F30AB69-DB78-A6F8-8611-9FACF7648C5C}"/>
              </a:ext>
            </a:extLst>
          </p:cNvPr>
          <p:cNvSpPr txBox="1"/>
          <p:nvPr/>
        </p:nvSpPr>
        <p:spPr>
          <a:xfrm>
            <a:off x="2044557" y="6121007"/>
            <a:ext cx="3021981" cy="461665"/>
          </a:xfrm>
          <a:prstGeom prst="rect">
            <a:avLst/>
          </a:prstGeom>
          <a:noFill/>
        </p:spPr>
        <p:txBody>
          <a:bodyPr wrap="none" rtlCol="0">
            <a:spAutoFit/>
          </a:bodyPr>
          <a:lstStyle/>
          <a:p>
            <a:r>
              <a:rPr lang="el-GR" sz="2400" dirty="0">
                <a:latin typeface="Century Gothic" panose="020B0502020202020204" pitchFamily="34" charset="0"/>
              </a:rPr>
              <a:t>Βρίσκεται στην Κίνα</a:t>
            </a:r>
            <a:endParaRPr lang="en-GB" sz="2400" dirty="0">
              <a:latin typeface="Century Gothic" panose="020B0502020202020204" pitchFamily="34" charset="0"/>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0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PlaceHolder 1"/>
          <p:cNvSpPr>
            <a:spLocks noGrp="1"/>
          </p:cNvSpPr>
          <p:nvPr>
            <p:ph type="title"/>
          </p:nvPr>
        </p:nvSpPr>
        <p:spPr>
          <a:xfrm>
            <a:off x="311529" y="17919"/>
            <a:ext cx="10972440" cy="1142640"/>
          </a:xfrm>
          <a:prstGeom prst="rect">
            <a:avLst/>
          </a:prstGeom>
          <a:noFill/>
          <a:ln w="0">
            <a:noFill/>
          </a:ln>
        </p:spPr>
        <p:txBody>
          <a:bodyPr anchor="ctr">
            <a:noAutofit/>
          </a:bodyPr>
          <a:lstStyle/>
          <a:p>
            <a:pPr indent="0">
              <a:lnSpc>
                <a:spcPct val="100000"/>
              </a:lnSpc>
              <a:buNone/>
            </a:pPr>
            <a:r>
              <a:rPr lang="en-CA" sz="3200" b="1" strike="noStrike" spc="-1" dirty="0">
                <a:solidFill>
                  <a:srgbClr val="000000"/>
                </a:solidFill>
                <a:latin typeface="Century Gothic"/>
              </a:rPr>
              <a:t>FERMI Gamma Ray Telescope</a:t>
            </a:r>
            <a:endParaRPr lang="en-US" sz="3200" b="0" strike="noStrike" spc="-1" dirty="0">
              <a:solidFill>
                <a:srgbClr val="FFFFFF"/>
              </a:solidFill>
              <a:latin typeface="Arial"/>
            </a:endParaRPr>
          </a:p>
        </p:txBody>
      </p:sp>
      <p:sp>
        <p:nvSpPr>
          <p:cNvPr id="1027" name="Content Placeholder 2"/>
          <p:cNvSpPr/>
          <p:nvPr/>
        </p:nvSpPr>
        <p:spPr>
          <a:xfrm>
            <a:off x="1032739" y="1160559"/>
            <a:ext cx="5659200" cy="1878912"/>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57200" indent="-457200">
              <a:lnSpc>
                <a:spcPct val="100000"/>
              </a:lnSpc>
              <a:spcBef>
                <a:spcPts val="561"/>
              </a:spcBef>
              <a:buFont typeface="Wingdings" panose="05000000000000000000" pitchFamily="2" charset="2"/>
              <a:buChar char="q"/>
            </a:pPr>
            <a:r>
              <a:rPr lang="el-GR" sz="2800" b="0" strike="noStrike" spc="-1" dirty="0">
                <a:solidFill>
                  <a:srgbClr val="000000"/>
                </a:solidFill>
                <a:latin typeface="Arial"/>
              </a:rPr>
              <a:t>Ανιχνεύει ακτίνες ɣ</a:t>
            </a:r>
          </a:p>
          <a:p>
            <a:pPr>
              <a:lnSpc>
                <a:spcPct val="100000"/>
              </a:lnSpc>
              <a:spcBef>
                <a:spcPts val="561"/>
              </a:spcBef>
            </a:pPr>
            <a:endParaRPr lang="el-GR" sz="1600" b="0" strike="noStrike" spc="-1" dirty="0">
              <a:solidFill>
                <a:srgbClr val="000000"/>
              </a:solidFill>
              <a:latin typeface="Arial"/>
            </a:endParaRPr>
          </a:p>
          <a:p>
            <a:pPr marL="457200" indent="-457200">
              <a:lnSpc>
                <a:spcPct val="100000"/>
              </a:lnSpc>
              <a:spcBef>
                <a:spcPts val="561"/>
              </a:spcBef>
              <a:buFont typeface="Wingdings" panose="05000000000000000000" pitchFamily="2" charset="2"/>
              <a:buChar char="q"/>
            </a:pPr>
            <a:r>
              <a:rPr lang="el-GR" sz="2800" b="0" strike="noStrike" spc="-1" dirty="0">
                <a:solidFill>
                  <a:srgbClr val="000000"/>
                </a:solidFill>
                <a:latin typeface="Arial"/>
              </a:rPr>
              <a:t>Εξόντωση σωματιδίων σκοτεινής ύλης</a:t>
            </a:r>
            <a:endParaRPr lang="en-US" sz="2800" b="0" strike="noStrike" spc="-1" dirty="0">
              <a:solidFill>
                <a:srgbClr val="000000"/>
              </a:solidFill>
              <a:latin typeface="Arial"/>
            </a:endParaRPr>
          </a:p>
        </p:txBody>
      </p:sp>
      <p:pic>
        <p:nvPicPr>
          <p:cNvPr id="1028" name="Picture 2"/>
          <p:cNvPicPr/>
          <p:nvPr/>
        </p:nvPicPr>
        <p:blipFill>
          <a:blip r:embed="rId3"/>
          <a:stretch/>
        </p:blipFill>
        <p:spPr>
          <a:xfrm>
            <a:off x="7267296" y="189000"/>
            <a:ext cx="3891965" cy="5257342"/>
          </a:xfrm>
          <a:prstGeom prst="rect">
            <a:avLst/>
          </a:prstGeom>
          <a:ln w="0">
            <a:noFill/>
          </a:ln>
        </p:spPr>
      </p:pic>
      <p:pic>
        <p:nvPicPr>
          <p:cNvPr id="1029" name="Picture 3"/>
          <p:cNvPicPr/>
          <p:nvPr/>
        </p:nvPicPr>
        <p:blipFill>
          <a:blip r:embed="rId4"/>
          <a:stretch/>
        </p:blipFill>
        <p:spPr>
          <a:xfrm>
            <a:off x="767112" y="5556327"/>
            <a:ext cx="8705661" cy="954093"/>
          </a:xfrm>
          <a:prstGeom prst="rect">
            <a:avLst/>
          </a:prstGeom>
          <a:ln w="0">
            <a:noFill/>
          </a:ln>
        </p:spPr>
      </p:pic>
      <p:pic>
        <p:nvPicPr>
          <p:cNvPr id="1032" name="Picture 5" descr="A picture containing black, darkness&#10;&#10;Description automatically generated"/>
          <p:cNvPicPr/>
          <p:nvPr/>
        </p:nvPicPr>
        <p:blipFill>
          <a:blip r:embed="rId5"/>
          <a:stretch/>
        </p:blipFill>
        <p:spPr>
          <a:xfrm>
            <a:off x="11043000" y="6351840"/>
            <a:ext cx="957240" cy="317160"/>
          </a:xfrm>
          <a:prstGeom prst="rect">
            <a:avLst/>
          </a:prstGeom>
          <a:ln w="0">
            <a:noFill/>
          </a:ln>
        </p:spPr>
      </p:pic>
      <p:sp>
        <p:nvSpPr>
          <p:cNvPr id="5" name="TextBox 4">
            <a:extLst>
              <a:ext uri="{FF2B5EF4-FFF2-40B4-BE49-F238E27FC236}">
                <a16:creationId xmlns:a16="http://schemas.microsoft.com/office/drawing/2014/main" id="{9814A013-AE8F-030A-87E3-066BDB11BF65}"/>
              </a:ext>
            </a:extLst>
          </p:cNvPr>
          <p:cNvSpPr txBox="1"/>
          <p:nvPr/>
        </p:nvSpPr>
        <p:spPr>
          <a:xfrm>
            <a:off x="311529" y="3366503"/>
            <a:ext cx="6831059" cy="1631216"/>
          </a:xfrm>
          <a:prstGeom prst="rect">
            <a:avLst/>
          </a:prstGeom>
          <a:noFill/>
        </p:spPr>
        <p:txBody>
          <a:bodyPr wrap="square">
            <a:spAutoFit/>
          </a:bodyPr>
          <a:lstStyle/>
          <a:p>
            <a:r>
              <a:rPr lang="el-GR" sz="2000" dirty="0">
                <a:latin typeface="Century Gothic" panose="020B0502020202020204" pitchFamily="34" charset="0"/>
              </a:rPr>
              <a:t>Το Διαστημικό Τηλεσκόπιο Ακτίνων Γάμμα Fermi διερευνά τη σκοτεινή ύλη αναζητώντας έμμεσα σημάδια σκοτεινής ύλης, όπως ακτίνες γάμμα και ποζιτρόνια, που προκύπτουν από την εξαΰλωση ή τη διάσπαση σωματιδίων σκοτεινής ύλης όπως τα WIMP.</a:t>
            </a:r>
            <a:endParaRPr lang="en-GB" sz="2000" dirty="0">
              <a:latin typeface="Century Gothic" panose="020B0502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0" name="Picture 2"/>
          <p:cNvPicPr/>
          <p:nvPr/>
        </p:nvPicPr>
        <p:blipFill>
          <a:blip r:embed="rId3"/>
          <a:stretch/>
        </p:blipFill>
        <p:spPr>
          <a:xfrm>
            <a:off x="1109235" y="0"/>
            <a:ext cx="8640941" cy="6858000"/>
          </a:xfrm>
          <a:prstGeom prst="rect">
            <a:avLst/>
          </a:prstGeom>
          <a:ln w="0">
            <a:noFill/>
          </a:ln>
          <a:effectLst>
            <a:outerShdw blurRad="291960" dist="139498" dir="2700000" algn="tl" rotWithShape="0">
              <a:srgbClr val="333333">
                <a:alpha val="65000"/>
              </a:srgbClr>
            </a:outerShdw>
          </a:effectLst>
        </p:spPr>
      </p:pic>
      <p:sp>
        <p:nvSpPr>
          <p:cNvPr id="3" name="Rectangle 1">
            <a:extLst>
              <a:ext uri="{FF2B5EF4-FFF2-40B4-BE49-F238E27FC236}">
                <a16:creationId xmlns:a16="http://schemas.microsoft.com/office/drawing/2014/main" id="{37B423BD-958B-1B01-C1B3-3E1730059AA0}"/>
              </a:ext>
            </a:extLst>
          </p:cNvPr>
          <p:cNvSpPr>
            <a:spLocks noChangeArrowheads="1"/>
          </p:cNvSpPr>
          <p:nvPr/>
        </p:nvSpPr>
        <p:spPr bwMode="auto">
          <a:xfrm>
            <a:off x="388332" y="3429000"/>
            <a:ext cx="2457610" cy="531563"/>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n-US" b="0" i="0" u="none" strike="noStrike" cap="none" normalizeH="0" baseline="0" dirty="0">
                <a:ln>
                  <a:noFill/>
                </a:ln>
                <a:solidFill>
                  <a:srgbClr val="1F1F1F"/>
                </a:solidFill>
                <a:effectLst/>
                <a:latin typeface="+mj-lt"/>
              </a:rPr>
              <a:t>Σημείο αλληλεπίδρασης σύγκρουσης LHC</a:t>
            </a:r>
            <a:r>
              <a:rPr kumimoji="0" lang="el-GR" altLang="en-US" b="0" i="0" u="none" strike="noStrike" cap="none" normalizeH="0" baseline="0" dirty="0">
                <a:ln>
                  <a:noFill/>
                </a:ln>
                <a:solidFill>
                  <a:schemeClr val="tx1"/>
                </a:solidFill>
                <a:effectLst/>
                <a:latin typeface="+mj-lt"/>
              </a:rPr>
              <a:t> </a:t>
            </a:r>
          </a:p>
        </p:txBody>
      </p:sp>
      <p:sp>
        <p:nvSpPr>
          <p:cNvPr id="6" name="TextBox 5">
            <a:extLst>
              <a:ext uri="{FF2B5EF4-FFF2-40B4-BE49-F238E27FC236}">
                <a16:creationId xmlns:a16="http://schemas.microsoft.com/office/drawing/2014/main" id="{65A5C602-3A5E-47E9-DEB2-D611ED588563}"/>
              </a:ext>
            </a:extLst>
          </p:cNvPr>
          <p:cNvSpPr txBox="1"/>
          <p:nvPr/>
        </p:nvSpPr>
        <p:spPr>
          <a:xfrm>
            <a:off x="7689725" y="2738332"/>
            <a:ext cx="3875926" cy="369332"/>
          </a:xfrm>
          <a:prstGeom prst="rect">
            <a:avLst/>
          </a:prstGeom>
          <a:solidFill>
            <a:schemeClr val="bg1"/>
          </a:solidFill>
        </p:spPr>
        <p:txBody>
          <a:bodyPr wrap="square">
            <a:spAutoFit/>
          </a:bodyPr>
          <a:lstStyle/>
          <a:p>
            <a:r>
              <a:rPr lang="el-GR" dirty="0"/>
              <a:t>Αόρατο σωματίδιο σκοτεινής ύλης</a:t>
            </a:r>
            <a:endParaRPr lang="en-GB" dirty="0"/>
          </a:p>
        </p:txBody>
      </p:sp>
      <p:sp>
        <p:nvSpPr>
          <p:cNvPr id="8" name="TextBox 7">
            <a:extLst>
              <a:ext uri="{FF2B5EF4-FFF2-40B4-BE49-F238E27FC236}">
                <a16:creationId xmlns:a16="http://schemas.microsoft.com/office/drawing/2014/main" id="{0AF84C71-E177-2C85-0E37-5ABC6781417F}"/>
              </a:ext>
            </a:extLst>
          </p:cNvPr>
          <p:cNvSpPr txBox="1"/>
          <p:nvPr/>
        </p:nvSpPr>
        <p:spPr>
          <a:xfrm>
            <a:off x="687085" y="782227"/>
            <a:ext cx="3762910" cy="369332"/>
          </a:xfrm>
          <a:prstGeom prst="rect">
            <a:avLst/>
          </a:prstGeom>
          <a:solidFill>
            <a:schemeClr val="bg1"/>
          </a:solidFill>
        </p:spPr>
        <p:txBody>
          <a:bodyPr wrap="square">
            <a:spAutoFit/>
          </a:bodyPr>
          <a:lstStyle/>
          <a:p>
            <a:r>
              <a:rPr lang="el-GR" dirty="0"/>
              <a:t>Αόρατο σωματίδιο σκοτεινής ύλης</a:t>
            </a:r>
            <a:endParaRPr lang="en-GB" dirty="0"/>
          </a:p>
        </p:txBody>
      </p:sp>
      <p:sp>
        <p:nvSpPr>
          <p:cNvPr id="10" name="TextBox 9">
            <a:extLst>
              <a:ext uri="{FF2B5EF4-FFF2-40B4-BE49-F238E27FC236}">
                <a16:creationId xmlns:a16="http://schemas.microsoft.com/office/drawing/2014/main" id="{DE4E8FF4-3E8C-D0BC-2749-8EE527A5EE9D}"/>
              </a:ext>
            </a:extLst>
          </p:cNvPr>
          <p:cNvSpPr txBox="1"/>
          <p:nvPr/>
        </p:nvSpPr>
        <p:spPr>
          <a:xfrm>
            <a:off x="8670304" y="689894"/>
            <a:ext cx="3107318" cy="923330"/>
          </a:xfrm>
          <a:prstGeom prst="rect">
            <a:avLst/>
          </a:prstGeom>
          <a:solidFill>
            <a:schemeClr val="bg1"/>
          </a:solidFill>
        </p:spPr>
        <p:txBody>
          <a:bodyPr wrap="square">
            <a:spAutoFit/>
          </a:bodyPr>
          <a:lstStyle/>
          <a:p>
            <a:r>
              <a:rPr lang="el-GR" dirty="0"/>
              <a:t>Ελλείπουσα εγκάρσια ορμή, που προκύπτει από τη διατήρηση της ορμής</a:t>
            </a:r>
            <a:endParaRPr lang="en-GB" dirty="0"/>
          </a:p>
        </p:txBody>
      </p:sp>
      <p:sp>
        <p:nvSpPr>
          <p:cNvPr id="12" name="TextBox 11">
            <a:extLst>
              <a:ext uri="{FF2B5EF4-FFF2-40B4-BE49-F238E27FC236}">
                <a16:creationId xmlns:a16="http://schemas.microsoft.com/office/drawing/2014/main" id="{428E2AFC-989A-B9FC-934B-616B57AABF4F}"/>
              </a:ext>
            </a:extLst>
          </p:cNvPr>
          <p:cNvSpPr txBox="1"/>
          <p:nvPr/>
        </p:nvSpPr>
        <p:spPr>
          <a:xfrm>
            <a:off x="8991494" y="4880763"/>
            <a:ext cx="2656351" cy="646331"/>
          </a:xfrm>
          <a:prstGeom prst="rect">
            <a:avLst/>
          </a:prstGeom>
          <a:solidFill>
            <a:schemeClr val="bg1"/>
          </a:solidFill>
        </p:spPr>
        <p:txBody>
          <a:bodyPr wrap="square">
            <a:spAutoFit/>
          </a:bodyPr>
          <a:lstStyle/>
          <a:p>
            <a:r>
              <a:rPr lang="el-GR" dirty="0"/>
              <a:t>Εγκάρσια διατομή ανιχνευτή </a:t>
            </a:r>
            <a:r>
              <a:rPr lang="en-GB" dirty="0"/>
              <a:t>LHC</a:t>
            </a:r>
          </a:p>
        </p:txBody>
      </p:sp>
      <p:sp>
        <p:nvSpPr>
          <p:cNvPr id="14" name="TextBox 13">
            <a:extLst>
              <a:ext uri="{FF2B5EF4-FFF2-40B4-BE49-F238E27FC236}">
                <a16:creationId xmlns:a16="http://schemas.microsoft.com/office/drawing/2014/main" id="{F42AE779-78C9-7BD0-0033-3995A992C70F}"/>
              </a:ext>
            </a:extLst>
          </p:cNvPr>
          <p:cNvSpPr txBox="1"/>
          <p:nvPr/>
        </p:nvSpPr>
        <p:spPr>
          <a:xfrm>
            <a:off x="1826231" y="6406206"/>
            <a:ext cx="4091683" cy="369332"/>
          </a:xfrm>
          <a:prstGeom prst="rect">
            <a:avLst/>
          </a:prstGeom>
          <a:noFill/>
        </p:spPr>
        <p:txBody>
          <a:bodyPr wrap="square">
            <a:spAutoFit/>
          </a:bodyPr>
          <a:lstStyle/>
          <a:p>
            <a:r>
              <a:rPr lang="el-GR" dirty="0"/>
              <a:t>Ορατά σωματίδια: φωτόνια, πίδακες</a:t>
            </a:r>
            <a:endParaRPr lang="en-GB" dirty="0"/>
          </a:p>
        </p:txBody>
      </p:sp>
    </p:spTree>
    <p:extLst>
      <p:ext uri="{BB962C8B-B14F-4D97-AF65-F5344CB8AC3E}">
        <p14:creationId xmlns:p14="http://schemas.microsoft.com/office/powerpoint/2010/main" val="17285811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PlaceHolder 1"/>
          <p:cNvSpPr>
            <a:spLocks noGrp="1"/>
          </p:cNvSpPr>
          <p:nvPr>
            <p:ph type="title"/>
          </p:nvPr>
        </p:nvSpPr>
        <p:spPr>
          <a:xfrm>
            <a:off x="1691787" y="106130"/>
            <a:ext cx="8229240" cy="1142640"/>
          </a:xfrm>
          <a:prstGeom prst="rect">
            <a:avLst/>
          </a:prstGeom>
          <a:noFill/>
          <a:ln w="0">
            <a:noFill/>
          </a:ln>
        </p:spPr>
        <p:txBody>
          <a:bodyPr anchor="ctr">
            <a:noAutofit/>
          </a:bodyPr>
          <a:lstStyle/>
          <a:p>
            <a:pPr indent="0" algn="ctr">
              <a:lnSpc>
                <a:spcPct val="100000"/>
              </a:lnSpc>
              <a:buNone/>
            </a:pPr>
            <a:r>
              <a:rPr lang="en-CA" sz="3600" b="1" strike="noStrike" spc="-1" dirty="0">
                <a:solidFill>
                  <a:srgbClr val="000000"/>
                </a:solidFill>
                <a:latin typeface="Century Gothic"/>
              </a:rPr>
              <a:t>LHC</a:t>
            </a:r>
            <a:endParaRPr lang="en-US" sz="3600" b="0" strike="noStrike" spc="-1" dirty="0">
              <a:solidFill>
                <a:srgbClr val="FFFFFF"/>
              </a:solidFill>
              <a:latin typeface="Arial"/>
            </a:endParaRPr>
          </a:p>
        </p:txBody>
      </p:sp>
      <p:pic>
        <p:nvPicPr>
          <p:cNvPr id="1034" name="Picture 2" descr="Searching for Dark Matter with the ATLAS detector | ATLAS Experiment at CERN"/>
          <p:cNvPicPr/>
          <p:nvPr/>
        </p:nvPicPr>
        <p:blipFill>
          <a:blip r:embed="rId3"/>
          <a:stretch/>
        </p:blipFill>
        <p:spPr>
          <a:xfrm>
            <a:off x="-55180" y="1142639"/>
            <a:ext cx="8476180" cy="5062952"/>
          </a:xfrm>
          <a:prstGeom prst="rect">
            <a:avLst/>
          </a:prstGeom>
          <a:ln w="0">
            <a:noFill/>
          </a:ln>
        </p:spPr>
      </p:pic>
      <p:pic>
        <p:nvPicPr>
          <p:cNvPr id="1035" name="Picture 3" descr="A picture containing black, darkness&#10;&#10;Description automatically generated"/>
          <p:cNvPicPr/>
          <p:nvPr/>
        </p:nvPicPr>
        <p:blipFill>
          <a:blip r:embed="rId4"/>
          <a:stretch/>
        </p:blipFill>
        <p:spPr>
          <a:xfrm>
            <a:off x="11043000" y="6351840"/>
            <a:ext cx="957240" cy="317160"/>
          </a:xfrm>
          <a:prstGeom prst="rect">
            <a:avLst/>
          </a:prstGeom>
          <a:ln w="0">
            <a:noFill/>
          </a:ln>
        </p:spPr>
      </p:pic>
      <p:pic>
        <p:nvPicPr>
          <p:cNvPr id="1036" name="Picture 2"/>
          <p:cNvPicPr/>
          <p:nvPr/>
        </p:nvPicPr>
        <p:blipFill>
          <a:blip r:embed="rId5"/>
          <a:stretch/>
        </p:blipFill>
        <p:spPr>
          <a:xfrm>
            <a:off x="8137132" y="2285279"/>
            <a:ext cx="3962400" cy="2312483"/>
          </a:xfrm>
          <a:prstGeom prst="rect">
            <a:avLst/>
          </a:prstGeom>
          <a:ln w="0">
            <a:noFill/>
          </a:ln>
        </p:spPr>
      </p:pic>
      <p:sp>
        <p:nvSpPr>
          <p:cNvPr id="3" name="TextBox 2">
            <a:extLst>
              <a:ext uri="{FF2B5EF4-FFF2-40B4-BE49-F238E27FC236}">
                <a16:creationId xmlns:a16="http://schemas.microsoft.com/office/drawing/2014/main" id="{6811184C-AE02-A5B2-E8CD-862481D1B945}"/>
              </a:ext>
            </a:extLst>
          </p:cNvPr>
          <p:cNvSpPr txBox="1"/>
          <p:nvPr/>
        </p:nvSpPr>
        <p:spPr>
          <a:xfrm>
            <a:off x="8658252" y="5013135"/>
            <a:ext cx="3204028" cy="461665"/>
          </a:xfrm>
          <a:prstGeom prst="rect">
            <a:avLst/>
          </a:prstGeom>
          <a:noFill/>
        </p:spPr>
        <p:txBody>
          <a:bodyPr wrap="square">
            <a:spAutoFit/>
          </a:bodyPr>
          <a:lstStyle/>
          <a:p>
            <a:r>
              <a:rPr lang="el-GR" sz="2400" dirty="0"/>
              <a:t>Ακόμα με άδεια χέρια</a:t>
            </a:r>
            <a:endParaRPr lang="en-GB" sz="2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7" name="PlaceHolder 1"/>
          <p:cNvSpPr>
            <a:spLocks noGrp="1"/>
          </p:cNvSpPr>
          <p:nvPr>
            <p:ph type="title"/>
          </p:nvPr>
        </p:nvSpPr>
        <p:spPr>
          <a:xfrm>
            <a:off x="565079" y="497188"/>
            <a:ext cx="11178283" cy="1142640"/>
          </a:xfrm>
          <a:prstGeom prst="rect">
            <a:avLst/>
          </a:prstGeom>
          <a:noFill/>
          <a:ln w="0">
            <a:noFill/>
          </a:ln>
        </p:spPr>
        <p:txBody>
          <a:bodyPr anchor="ctr">
            <a:noAutofit/>
          </a:bodyPr>
          <a:lstStyle/>
          <a:p>
            <a:pPr indent="0">
              <a:lnSpc>
                <a:spcPct val="100000"/>
              </a:lnSpc>
              <a:buNone/>
            </a:pPr>
            <a:r>
              <a:rPr lang="el-GR" sz="3600" b="1" strike="noStrike" spc="-1" dirty="0">
                <a:solidFill>
                  <a:srgbClr val="000000"/>
                </a:solidFill>
                <a:latin typeface="Century Gothic"/>
              </a:rPr>
              <a:t>Προβλήματα για το σωματίδιο της σκοτεινής ύλης</a:t>
            </a:r>
            <a:endParaRPr lang="en-US" sz="3600" b="0" strike="noStrike" spc="-1" dirty="0">
              <a:solidFill>
                <a:srgbClr val="FFFFFF"/>
              </a:solidFill>
              <a:latin typeface="Arial"/>
            </a:endParaRPr>
          </a:p>
        </p:txBody>
      </p:sp>
      <p:sp>
        <p:nvSpPr>
          <p:cNvPr id="1038" name="Content Placeholder 2"/>
          <p:cNvSpPr/>
          <p:nvPr/>
        </p:nvSpPr>
        <p:spPr>
          <a:xfrm>
            <a:off x="1960560" y="2102898"/>
            <a:ext cx="7735680" cy="4038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Δεν έχουμε βρει τίποτα ακόμα</a:t>
            </a:r>
            <a:endParaRPr lang="en-US" sz="2800" b="0" strike="noStrike" spc="-1" dirty="0">
              <a:solidFill>
                <a:srgbClr val="000000"/>
              </a:solidFill>
              <a:latin typeface="Arial"/>
            </a:endParaRPr>
          </a:p>
          <a:p>
            <a:pPr marL="457200" indent="-457200">
              <a:lnSpc>
                <a:spcPct val="100000"/>
              </a:lnSpc>
              <a:spcBef>
                <a:spcPts val="561"/>
              </a:spcBef>
              <a:buFont typeface="Wingdings" panose="05000000000000000000" pitchFamily="2" charset="2"/>
              <a:buChar char="q"/>
            </a:pPr>
            <a:endParaRPr lang="en-US" sz="2800" b="0" strike="noStrike" spc="-1" dirty="0">
              <a:solidFill>
                <a:srgbClr val="000000"/>
              </a:solidFill>
              <a:latin typeface="Arial"/>
            </a:endParaRPr>
          </a:p>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Το πρόβλημα του δορυφορικού γαλαξία που λείπει</a:t>
            </a:r>
            <a:endParaRPr lang="en-US" sz="2800" b="0" strike="noStrike" spc="-1" dirty="0">
              <a:solidFill>
                <a:srgbClr val="000000"/>
              </a:solidFill>
              <a:latin typeface="Arial"/>
            </a:endParaRPr>
          </a:p>
          <a:p>
            <a:pPr marL="457200" indent="-457200">
              <a:lnSpc>
                <a:spcPct val="100000"/>
              </a:lnSpc>
              <a:spcBef>
                <a:spcPts val="561"/>
              </a:spcBef>
              <a:buFont typeface="Wingdings" panose="05000000000000000000" pitchFamily="2" charset="2"/>
              <a:buChar char="q"/>
            </a:pPr>
            <a:endParaRPr lang="en-US" sz="2800" b="0" strike="noStrike" spc="-1" dirty="0">
              <a:solidFill>
                <a:srgbClr val="000000"/>
              </a:solidFill>
              <a:latin typeface="Arial"/>
            </a:endParaRPr>
          </a:p>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Δεν ταιριάζει πολύ στη λεπτομέρεια για τις καμπύλες περιστροφής των γαλαξιών</a:t>
            </a:r>
            <a:endParaRPr lang="en-US" sz="2800" b="0" strike="noStrike" spc="-1" dirty="0">
              <a:solidFill>
                <a:srgbClr val="000000"/>
              </a:solidFill>
              <a:latin typeface="Arial"/>
            </a:endParaRPr>
          </a:p>
          <a:p>
            <a:pPr>
              <a:lnSpc>
                <a:spcPct val="100000"/>
              </a:lnSpc>
              <a:spcBef>
                <a:spcPts val="561"/>
              </a:spcBef>
            </a:pPr>
            <a:endParaRPr lang="en-US" sz="2800" b="0" strike="noStrike" spc="-1" dirty="0">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3" name="PlaceHolder 1"/>
          <p:cNvSpPr>
            <a:spLocks noGrp="1"/>
          </p:cNvSpPr>
          <p:nvPr>
            <p:ph type="title"/>
          </p:nvPr>
        </p:nvSpPr>
        <p:spPr>
          <a:xfrm>
            <a:off x="1343520" y="476640"/>
            <a:ext cx="8229240" cy="1142640"/>
          </a:xfrm>
          <a:prstGeom prst="rect">
            <a:avLst/>
          </a:prstGeom>
          <a:noFill/>
          <a:ln w="0">
            <a:noFill/>
          </a:ln>
        </p:spPr>
        <p:txBody>
          <a:bodyPr anchor="ctr">
            <a:noAutofit/>
          </a:bodyPr>
          <a:lstStyle/>
          <a:p>
            <a:pPr indent="0">
              <a:lnSpc>
                <a:spcPct val="100000"/>
              </a:lnSpc>
              <a:buNone/>
            </a:pPr>
            <a:r>
              <a:rPr lang="el-GR" sz="3600" b="1" strike="noStrike" spc="-1" dirty="0">
                <a:solidFill>
                  <a:srgbClr val="000000"/>
                </a:solidFill>
                <a:latin typeface="Century Gothic"/>
              </a:rPr>
              <a:t>Η Σκοτεινή ύλη</a:t>
            </a:r>
            <a:endParaRPr lang="en-US" sz="3600" b="0" strike="noStrike" spc="-1" dirty="0">
              <a:solidFill>
                <a:srgbClr val="FFFFFF"/>
              </a:solidFill>
              <a:latin typeface="Arial"/>
            </a:endParaRPr>
          </a:p>
        </p:txBody>
      </p:sp>
      <p:sp>
        <p:nvSpPr>
          <p:cNvPr id="1074" name="Content Placeholder 2"/>
          <p:cNvSpPr/>
          <p:nvPr/>
        </p:nvSpPr>
        <p:spPr>
          <a:xfrm>
            <a:off x="1960560" y="1772640"/>
            <a:ext cx="7807680" cy="4399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Λειτουργεί καλά σε κοσμολογική κλίμακα</a:t>
            </a:r>
            <a:endParaRPr lang="en-US" sz="2800" b="0" strike="noStrike" spc="-1" dirty="0">
              <a:solidFill>
                <a:srgbClr val="000000"/>
              </a:solidFill>
              <a:latin typeface="Arial"/>
            </a:endParaRPr>
          </a:p>
          <a:p>
            <a:pPr marL="457200" indent="-457200">
              <a:lnSpc>
                <a:spcPct val="100000"/>
              </a:lnSpc>
              <a:spcBef>
                <a:spcPts val="561"/>
              </a:spcBef>
              <a:buFont typeface="Wingdings" panose="05000000000000000000" pitchFamily="2" charset="2"/>
              <a:buChar char="q"/>
            </a:pPr>
            <a:endParaRPr lang="en-US" sz="2800" b="0" strike="noStrike" spc="-1" dirty="0">
              <a:solidFill>
                <a:srgbClr val="000000"/>
              </a:solidFill>
              <a:latin typeface="Arial"/>
            </a:endParaRPr>
          </a:p>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Δεν λειτουργεί καλά λεπτομερώς για καμπύλες περιστροφής γαλαξιών (προβλήματα μικρής κλίμακας)</a:t>
            </a:r>
            <a:endParaRPr lang="en-US" sz="2800" b="0" strike="noStrike" spc="-1" dirty="0">
              <a:solidFill>
                <a:srgbClr val="000000"/>
              </a:solidFill>
              <a:latin typeface="Arial"/>
            </a:endParaRPr>
          </a:p>
          <a:p>
            <a:pPr marL="457200" indent="-457200">
              <a:lnSpc>
                <a:spcPct val="100000"/>
              </a:lnSpc>
              <a:spcBef>
                <a:spcPts val="561"/>
              </a:spcBef>
              <a:buFont typeface="Wingdings" panose="05000000000000000000" pitchFamily="2" charset="2"/>
              <a:buChar char="q"/>
            </a:pPr>
            <a:endParaRPr lang="en-US" sz="2800" b="0" strike="noStrike" spc="-1" dirty="0">
              <a:solidFill>
                <a:srgbClr val="000000"/>
              </a:solidFill>
              <a:latin typeface="Arial"/>
            </a:endParaRPr>
          </a:p>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Ακόμα δεν το βρήκαμε</a:t>
            </a:r>
            <a:endParaRPr lang="en-US" sz="2800" b="0" strike="noStrike" spc="-1" dirty="0">
              <a:solidFill>
                <a:srgbClr val="000000"/>
              </a:solidFill>
              <a:latin typeface="Arial"/>
            </a:endParaRPr>
          </a:p>
        </p:txBody>
      </p:sp>
      <p:pic>
        <p:nvPicPr>
          <p:cNvPr id="1075" name="Picture 2" descr="A picture containing black, darkness&#10;&#10;Description automatically generated"/>
          <p:cNvPicPr/>
          <p:nvPr/>
        </p:nvPicPr>
        <p:blipFill>
          <a:blip r:embed="rId2"/>
          <a:stretch/>
        </p:blipFill>
        <p:spPr>
          <a:xfrm>
            <a:off x="11043000" y="6351840"/>
            <a:ext cx="957240" cy="3171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2" name="PlaceHolder 1"/>
          <p:cNvSpPr>
            <a:spLocks noGrp="1"/>
          </p:cNvSpPr>
          <p:nvPr>
            <p:ph type="title"/>
          </p:nvPr>
        </p:nvSpPr>
        <p:spPr>
          <a:xfrm>
            <a:off x="1570113" y="0"/>
            <a:ext cx="8546257" cy="1142640"/>
          </a:xfrm>
          <a:prstGeom prst="rect">
            <a:avLst/>
          </a:prstGeom>
          <a:noFill/>
          <a:ln w="0">
            <a:noFill/>
          </a:ln>
        </p:spPr>
        <p:txBody>
          <a:bodyPr anchor="ctr">
            <a:noAutofit/>
          </a:bodyPr>
          <a:lstStyle/>
          <a:p>
            <a:pPr indent="0" algn="ctr">
              <a:lnSpc>
                <a:spcPct val="100000"/>
              </a:lnSpc>
              <a:buNone/>
            </a:pPr>
            <a:r>
              <a:rPr lang="el-GR" sz="3600" b="1" strike="noStrike" spc="-1" dirty="0">
                <a:solidFill>
                  <a:srgbClr val="000000"/>
                </a:solidFill>
                <a:latin typeface="Century Gothic"/>
              </a:rPr>
              <a:t>Τροποποιημένες θεωρίες βαρύτητας;</a:t>
            </a:r>
            <a:endParaRPr lang="en-US" sz="3600" b="0" strike="noStrike" spc="-1" dirty="0">
              <a:solidFill>
                <a:srgbClr val="FFFFFF"/>
              </a:solidFill>
              <a:latin typeface="Arial"/>
            </a:endParaRPr>
          </a:p>
        </p:txBody>
      </p:sp>
      <p:pic>
        <p:nvPicPr>
          <p:cNvPr id="1043" name="Picture 2"/>
          <p:cNvPicPr/>
          <p:nvPr/>
        </p:nvPicPr>
        <p:blipFill>
          <a:blip r:embed="rId3"/>
          <a:srcRect r="2065"/>
          <a:stretch/>
        </p:blipFill>
        <p:spPr>
          <a:xfrm>
            <a:off x="1887132" y="1368270"/>
            <a:ext cx="8229239" cy="4983569"/>
          </a:xfrm>
          <a:prstGeom prst="rect">
            <a:avLst/>
          </a:prstGeom>
          <a:ln w="0">
            <a:noFill/>
          </a:ln>
        </p:spPr>
      </p:pic>
      <p:pic>
        <p:nvPicPr>
          <p:cNvPr id="1044" name="Picture 2" descr="A picture containing black, darkness&#10;&#10;Description automatically generated"/>
          <p:cNvPicPr/>
          <p:nvPr/>
        </p:nvPicPr>
        <p:blipFill>
          <a:blip r:embed="rId4"/>
          <a:stretch/>
        </p:blipFill>
        <p:spPr>
          <a:xfrm>
            <a:off x="11043000" y="6351840"/>
            <a:ext cx="957240" cy="3171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6" name="PlaceHolder 1"/>
          <p:cNvSpPr>
            <a:spLocks noGrp="1"/>
          </p:cNvSpPr>
          <p:nvPr>
            <p:ph type="title"/>
          </p:nvPr>
        </p:nvSpPr>
        <p:spPr>
          <a:xfrm>
            <a:off x="1179696" y="454979"/>
            <a:ext cx="8229240" cy="1142640"/>
          </a:xfrm>
          <a:prstGeom prst="rect">
            <a:avLst/>
          </a:prstGeom>
          <a:noFill/>
          <a:ln w="0">
            <a:noFill/>
          </a:ln>
        </p:spPr>
        <p:txBody>
          <a:bodyPr anchor="ctr">
            <a:noAutofit/>
          </a:bodyPr>
          <a:lstStyle/>
          <a:p>
            <a:pPr indent="0">
              <a:lnSpc>
                <a:spcPct val="100000"/>
              </a:lnSpc>
              <a:buNone/>
            </a:pPr>
            <a:r>
              <a:rPr lang="el-GR" sz="3600" b="1" strike="noStrike" spc="-1" dirty="0">
                <a:solidFill>
                  <a:srgbClr val="000000"/>
                </a:solidFill>
                <a:latin typeface="Century Gothic"/>
              </a:rPr>
              <a:t>Τροποποιημένη Βαρύτητα</a:t>
            </a:r>
            <a:endParaRPr lang="en-US" sz="3600" b="0" strike="noStrike" spc="-1" dirty="0">
              <a:solidFill>
                <a:srgbClr val="FFFFFF"/>
              </a:solidFill>
              <a:latin typeface="Arial"/>
            </a:endParaRPr>
          </a:p>
        </p:txBody>
      </p:sp>
      <p:sp>
        <p:nvSpPr>
          <p:cNvPr id="1077" name="Content Placeholder 2"/>
          <p:cNvSpPr/>
          <p:nvPr/>
        </p:nvSpPr>
        <p:spPr>
          <a:xfrm>
            <a:off x="1960560" y="2133720"/>
            <a:ext cx="7375680" cy="4038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Προβλέπει πολύ καλά τις καμπύλες περιστροφής των γαλαξιών</a:t>
            </a:r>
            <a:endParaRPr lang="en-US" sz="2800" b="0" strike="noStrike" spc="-1" dirty="0">
              <a:solidFill>
                <a:srgbClr val="000000"/>
              </a:solidFill>
              <a:latin typeface="Arial"/>
            </a:endParaRPr>
          </a:p>
          <a:p>
            <a:pPr marL="457200" indent="-457200">
              <a:lnSpc>
                <a:spcPct val="100000"/>
              </a:lnSpc>
              <a:spcBef>
                <a:spcPts val="561"/>
              </a:spcBef>
              <a:buFont typeface="Wingdings" panose="05000000000000000000" pitchFamily="2" charset="2"/>
              <a:buChar char="q"/>
            </a:pPr>
            <a:endParaRPr lang="en-US" sz="2800" b="0" strike="noStrike" spc="-1" dirty="0">
              <a:solidFill>
                <a:srgbClr val="000000"/>
              </a:solidFill>
              <a:latin typeface="Arial"/>
            </a:endParaRPr>
          </a:p>
          <a:p>
            <a:pPr marL="457200" indent="-457200">
              <a:lnSpc>
                <a:spcPct val="100000"/>
              </a:lnSpc>
              <a:spcBef>
                <a:spcPts val="561"/>
              </a:spcBef>
              <a:buClr>
                <a:srgbClr val="000000"/>
              </a:buClr>
              <a:buFont typeface="Wingdings" panose="05000000000000000000" pitchFamily="2" charset="2"/>
              <a:buChar char="q"/>
            </a:pPr>
            <a:r>
              <a:rPr lang="el-GR" sz="2800" b="0" strike="noStrike" spc="-1" dirty="0">
                <a:solidFill>
                  <a:srgbClr val="000000"/>
                </a:solidFill>
                <a:latin typeface="Century Gothic"/>
              </a:rPr>
              <a:t>Δεν προβλέπει καλά ή αγνοεί τα δεδομένα από CMB ή τα δεδομένα βαρυτικών κυμάτων</a:t>
            </a:r>
            <a:endParaRPr lang="en-US" sz="2800" b="0" strike="noStrike" spc="-1" dirty="0">
              <a:solidFill>
                <a:srgbClr val="000000"/>
              </a:solidFill>
              <a:latin typeface="Arial"/>
            </a:endParaRPr>
          </a:p>
          <a:p>
            <a:pPr>
              <a:lnSpc>
                <a:spcPct val="100000"/>
              </a:lnSpc>
              <a:spcBef>
                <a:spcPts val="561"/>
              </a:spcBef>
            </a:pPr>
            <a:endParaRPr lang="en-US" sz="2800" b="0" strike="noStrike" spc="-1" dirty="0">
              <a:solidFill>
                <a:srgbClr val="000000"/>
              </a:solidFill>
              <a:latin typeface="Arial"/>
            </a:endParaRPr>
          </a:p>
        </p:txBody>
      </p:sp>
      <p:pic>
        <p:nvPicPr>
          <p:cNvPr id="1078" name="Picture 2" descr="A picture containing black, darkness&#10;&#10;Description automatically generated"/>
          <p:cNvPicPr/>
          <p:nvPr/>
        </p:nvPicPr>
        <p:blipFill>
          <a:blip r:embed="rId2"/>
          <a:stretch/>
        </p:blipFill>
        <p:spPr>
          <a:xfrm>
            <a:off x="11043000" y="6351840"/>
            <a:ext cx="957240" cy="31716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5" name="PlaceHolder 1"/>
          <p:cNvSpPr>
            <a:spLocks noGrp="1"/>
          </p:cNvSpPr>
          <p:nvPr>
            <p:ph type="title"/>
          </p:nvPr>
        </p:nvSpPr>
        <p:spPr>
          <a:xfrm>
            <a:off x="1801465" y="96334"/>
            <a:ext cx="8229240" cy="1142640"/>
          </a:xfrm>
          <a:prstGeom prst="rect">
            <a:avLst/>
          </a:prstGeom>
          <a:noFill/>
          <a:ln w="0">
            <a:noFill/>
          </a:ln>
        </p:spPr>
        <p:txBody>
          <a:bodyPr anchor="ctr">
            <a:noAutofit/>
          </a:bodyPr>
          <a:lstStyle/>
          <a:p>
            <a:pPr indent="0" algn="ctr">
              <a:lnSpc>
                <a:spcPct val="100000"/>
              </a:lnSpc>
              <a:buNone/>
            </a:pPr>
            <a:r>
              <a:rPr lang="el-GR" sz="3600" b="1" strike="noStrike" spc="-1" dirty="0">
                <a:solidFill>
                  <a:srgbClr val="000000"/>
                </a:solidFill>
                <a:latin typeface="Century Gothic"/>
              </a:rPr>
              <a:t>Στείρα Νετρίνα;</a:t>
            </a:r>
            <a:endParaRPr lang="en-US" sz="3600" b="0" strike="noStrike" spc="-1" dirty="0">
              <a:solidFill>
                <a:srgbClr val="FFFFFF"/>
              </a:solidFill>
              <a:latin typeface="Arial"/>
            </a:endParaRPr>
          </a:p>
        </p:txBody>
      </p:sp>
      <p:pic>
        <p:nvPicPr>
          <p:cNvPr id="1046" name="Picture 3"/>
          <p:cNvPicPr/>
          <p:nvPr/>
        </p:nvPicPr>
        <p:blipFill>
          <a:blip r:embed="rId3"/>
          <a:stretch/>
        </p:blipFill>
        <p:spPr>
          <a:xfrm>
            <a:off x="1801465" y="1238974"/>
            <a:ext cx="8359677" cy="5016358"/>
          </a:xfrm>
          <a:prstGeom prst="rect">
            <a:avLst/>
          </a:prstGeom>
          <a:ln w="0">
            <a:noFill/>
          </a:ln>
        </p:spPr>
      </p:pic>
      <p:pic>
        <p:nvPicPr>
          <p:cNvPr id="1047" name="Picture 2" descr="A picture containing black, darkness&#10;&#10;Description automatically generated"/>
          <p:cNvPicPr/>
          <p:nvPr/>
        </p:nvPicPr>
        <p:blipFill>
          <a:blip r:embed="rId4"/>
          <a:stretch/>
        </p:blipFill>
        <p:spPr>
          <a:xfrm>
            <a:off x="11043000" y="6351840"/>
            <a:ext cx="957240" cy="317160"/>
          </a:xfrm>
          <a:prstGeom prst="rect">
            <a:avLst/>
          </a:prstGeom>
          <a:ln w="0">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79" name="Picture 2" descr="2,460 Stalemate Images, Stock Photos &amp; Vectors | Shutterstock"/>
          <p:cNvPicPr/>
          <p:nvPr/>
        </p:nvPicPr>
        <p:blipFill>
          <a:blip r:embed="rId2"/>
          <a:srcRect b="8403"/>
          <a:stretch/>
        </p:blipFill>
        <p:spPr>
          <a:xfrm>
            <a:off x="2179125" y="1352314"/>
            <a:ext cx="6892956" cy="4678616"/>
          </a:xfrm>
          <a:prstGeom prst="rect">
            <a:avLst/>
          </a:prstGeom>
          <a:ln w="0">
            <a:noFill/>
          </a:ln>
          <a:effectLst>
            <a:outerShdw blurRad="291960" dist="139498" dir="2700000" algn="tl" rotWithShape="0">
              <a:srgbClr val="333333">
                <a:alpha val="65000"/>
              </a:srgbClr>
            </a:outerShdw>
          </a:effectLst>
        </p:spPr>
      </p:pic>
      <p:sp>
        <p:nvSpPr>
          <p:cNvPr id="1080" name="PlaceHolder 1"/>
          <p:cNvSpPr>
            <a:spLocks noGrp="1"/>
          </p:cNvSpPr>
          <p:nvPr>
            <p:ph type="title"/>
          </p:nvPr>
        </p:nvSpPr>
        <p:spPr>
          <a:xfrm>
            <a:off x="1015313" y="209674"/>
            <a:ext cx="8229240" cy="1142640"/>
          </a:xfrm>
          <a:prstGeom prst="rect">
            <a:avLst/>
          </a:prstGeom>
          <a:noFill/>
          <a:ln w="0">
            <a:noFill/>
          </a:ln>
        </p:spPr>
        <p:txBody>
          <a:bodyPr anchor="ctr">
            <a:noAutofit/>
          </a:bodyPr>
          <a:lstStyle/>
          <a:p>
            <a:pPr indent="0" algn="ctr">
              <a:lnSpc>
                <a:spcPct val="100000"/>
              </a:lnSpc>
              <a:buNone/>
            </a:pPr>
            <a:r>
              <a:rPr lang="el-GR" sz="3600" b="1" strike="noStrike" spc="-1" dirty="0">
                <a:solidFill>
                  <a:srgbClr val="000000"/>
                </a:solidFill>
                <a:latin typeface="Century Gothic"/>
              </a:rPr>
              <a:t>Αδιέξοδο</a:t>
            </a:r>
            <a:endParaRPr lang="en-US" sz="3600" b="0" strike="noStrike" spc="-1" dirty="0">
              <a:solidFill>
                <a:srgbClr val="FFFFFF"/>
              </a:solidFill>
              <a:latin typeface="Arial"/>
            </a:endParaRPr>
          </a:p>
        </p:txBody>
      </p:sp>
      <p:pic>
        <p:nvPicPr>
          <p:cNvPr id="1081" name="Picture 1" descr="A picture containing black, darkness&#10;&#10;Description automatically generated"/>
          <p:cNvPicPr/>
          <p:nvPr/>
        </p:nvPicPr>
        <p:blipFill>
          <a:blip r:embed="rId3"/>
          <a:stretch/>
        </p:blipFill>
        <p:spPr>
          <a:xfrm>
            <a:off x="11043000" y="6351840"/>
            <a:ext cx="957240" cy="317160"/>
          </a:xfrm>
          <a:prstGeom prst="rect">
            <a:avLst/>
          </a:prstGeom>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 name="PlaceHolder 1"/>
          <p:cNvSpPr>
            <a:spLocks noGrp="1"/>
          </p:cNvSpPr>
          <p:nvPr>
            <p:ph type="title"/>
          </p:nvPr>
        </p:nvSpPr>
        <p:spPr>
          <a:xfrm>
            <a:off x="609480" y="573840"/>
            <a:ext cx="10972440" cy="579240"/>
          </a:xfrm>
          <a:prstGeom prst="rect">
            <a:avLst/>
          </a:prstGeom>
          <a:noFill/>
          <a:ln w="0">
            <a:noFill/>
          </a:ln>
        </p:spPr>
        <p:txBody>
          <a:bodyPr numCol="1" spcCol="0" anchor="ctr">
            <a:noAutofit/>
          </a:bodyPr>
          <a:lstStyle/>
          <a:p>
            <a:pPr indent="0" algn="ctr">
              <a:lnSpc>
                <a:spcPct val="100000"/>
              </a:lnSpc>
              <a:buNone/>
            </a:pPr>
            <a:r>
              <a:rPr lang="el-GR" sz="4000" b="1" strike="noStrike" spc="-1">
                <a:solidFill>
                  <a:srgbClr val="000000"/>
                </a:solidFill>
                <a:latin typeface="Century Gothic"/>
                <a:ea typeface="MS Pゴシック"/>
              </a:rPr>
              <a:t>Σύνδεσμοι Προγράμματος Σπουδών</a:t>
            </a:r>
            <a:endParaRPr lang="en-US" sz="4000" b="0" strike="noStrike" spc="-1">
              <a:solidFill>
                <a:srgbClr val="E8EAE9"/>
              </a:solidFill>
              <a:latin typeface="Arial"/>
            </a:endParaRPr>
          </a:p>
        </p:txBody>
      </p:sp>
      <p:sp>
        <p:nvSpPr>
          <p:cNvPr id="840" name="PlaceHolder 2"/>
          <p:cNvSpPr>
            <a:spLocks noGrp="1"/>
          </p:cNvSpPr>
          <p:nvPr>
            <p:ph/>
          </p:nvPr>
        </p:nvSpPr>
        <p:spPr>
          <a:xfrm>
            <a:off x="1422360" y="1917000"/>
            <a:ext cx="10972440" cy="4038120"/>
          </a:xfrm>
          <a:prstGeom prst="rect">
            <a:avLst/>
          </a:prstGeom>
          <a:noFill/>
          <a:ln w="0">
            <a:noFill/>
          </a:ln>
        </p:spPr>
        <p:txBody>
          <a:bodyPr numCol="1" spcCol="0" anchor="t">
            <a:noAutofit/>
          </a:bodyPr>
          <a:lstStyle/>
          <a:p>
            <a:pPr marL="457200" indent="-457200">
              <a:lnSpc>
                <a:spcPct val="100000"/>
              </a:lnSpc>
              <a:spcBef>
                <a:spcPts val="641"/>
              </a:spcBef>
              <a:buClr>
                <a:srgbClr val="000000"/>
              </a:buClr>
              <a:buFont typeface="Wingdings" charset="2"/>
              <a:buChar char=""/>
            </a:pPr>
            <a:r>
              <a:rPr lang="el-GR" sz="3200" b="0" strike="noStrike" spc="-1" dirty="0">
                <a:solidFill>
                  <a:srgbClr val="000000"/>
                </a:solidFill>
                <a:latin typeface="Century Gothic"/>
                <a:ea typeface="MS Pゴシック"/>
              </a:rPr>
              <a:t>Κυκλική κίνηση</a:t>
            </a:r>
            <a:endParaRPr lang="en-US" sz="3200" b="0" strike="noStrike" spc="-1" dirty="0">
              <a:solidFill>
                <a:srgbClr val="000000"/>
              </a:solidFill>
              <a:latin typeface="Century Gothic"/>
            </a:endParaRPr>
          </a:p>
          <a:p>
            <a:pPr marL="609480" indent="0">
              <a:lnSpc>
                <a:spcPct val="100000"/>
              </a:lnSpc>
              <a:spcBef>
                <a:spcPts val="533"/>
              </a:spcBef>
              <a:buNone/>
              <a:tabLst>
                <a:tab pos="0" algn="l"/>
              </a:tabLst>
            </a:pPr>
            <a:r>
              <a:rPr lang="en-US" sz="2660" b="0" strike="noStrike" spc="-1" dirty="0">
                <a:solidFill>
                  <a:srgbClr val="000000"/>
                </a:solidFill>
                <a:latin typeface="Century Gothic"/>
                <a:ea typeface="MS Pゴシック"/>
              </a:rPr>
              <a:t>a = v</a:t>
            </a:r>
            <a:r>
              <a:rPr lang="en-US" sz="2658" b="0" strike="noStrike" spc="-1" baseline="30000" dirty="0">
                <a:solidFill>
                  <a:srgbClr val="000000"/>
                </a:solidFill>
                <a:latin typeface="Century Gothic"/>
                <a:ea typeface="MS Pゴシック"/>
              </a:rPr>
              <a:t>2</a:t>
            </a:r>
            <a:r>
              <a:rPr lang="en-US" sz="2660" b="0" strike="noStrike" spc="-1" dirty="0">
                <a:solidFill>
                  <a:srgbClr val="000000"/>
                </a:solidFill>
                <a:latin typeface="Century Gothic"/>
                <a:ea typeface="MS Pゴシック"/>
              </a:rPr>
              <a:t>/r</a:t>
            </a:r>
            <a:endParaRPr lang="en-US" sz="2660" b="0" strike="noStrike" spc="-1" dirty="0">
              <a:solidFill>
                <a:srgbClr val="000000"/>
              </a:solidFill>
              <a:latin typeface="Century Gothic"/>
            </a:endParaRPr>
          </a:p>
          <a:p>
            <a:pPr indent="0">
              <a:lnSpc>
                <a:spcPct val="100000"/>
              </a:lnSpc>
              <a:spcBef>
                <a:spcPts val="641"/>
              </a:spcBef>
              <a:buNone/>
              <a:tabLst>
                <a:tab pos="0" algn="l"/>
              </a:tabLst>
            </a:pPr>
            <a:endParaRPr lang="en-US" sz="3200" b="0" strike="noStrike" spc="-1" dirty="0">
              <a:solidFill>
                <a:srgbClr val="000000"/>
              </a:solidFill>
              <a:latin typeface="Century Gothic"/>
            </a:endParaRPr>
          </a:p>
          <a:p>
            <a:pPr marL="457200" indent="-457200">
              <a:lnSpc>
                <a:spcPct val="100000"/>
              </a:lnSpc>
              <a:spcBef>
                <a:spcPts val="641"/>
              </a:spcBef>
              <a:buClr>
                <a:srgbClr val="000000"/>
              </a:buClr>
              <a:buFont typeface="Wingdings" charset="2"/>
              <a:buChar char=""/>
              <a:tabLst>
                <a:tab pos="0" algn="l"/>
              </a:tabLst>
            </a:pPr>
            <a:r>
              <a:rPr lang="el-GR" sz="3200" b="0" strike="noStrike" spc="-1" dirty="0">
                <a:solidFill>
                  <a:srgbClr val="000000"/>
                </a:solidFill>
                <a:latin typeface="Century Gothic"/>
                <a:ea typeface="MS Pゴシック"/>
              </a:rPr>
              <a:t>Νευτώνεια βαρύτητα</a:t>
            </a:r>
            <a:endParaRPr lang="en-US" sz="3200" b="0" strike="noStrike" spc="-1" dirty="0">
              <a:solidFill>
                <a:srgbClr val="000000"/>
              </a:solidFill>
              <a:latin typeface="Century Gothic"/>
            </a:endParaRPr>
          </a:p>
          <a:p>
            <a:pPr indent="0">
              <a:lnSpc>
                <a:spcPct val="100000"/>
              </a:lnSpc>
              <a:spcBef>
                <a:spcPts val="641"/>
              </a:spcBef>
              <a:buNone/>
              <a:tabLst>
                <a:tab pos="0" algn="l"/>
              </a:tabLst>
            </a:pPr>
            <a:r>
              <a:rPr lang="en-US" sz="3200" b="0" strike="noStrike" spc="-1" dirty="0">
                <a:solidFill>
                  <a:srgbClr val="000000"/>
                </a:solidFill>
                <a:latin typeface="Century Gothic"/>
                <a:ea typeface="MS Pゴシック"/>
              </a:rPr>
              <a:t>	F = </a:t>
            </a:r>
            <a:r>
              <a:rPr lang="en-US" sz="3200" b="0" u="sng" strike="noStrike" spc="-1" dirty="0" err="1">
                <a:solidFill>
                  <a:srgbClr val="000000"/>
                </a:solidFill>
                <a:uFillTx/>
                <a:latin typeface="Century Gothic"/>
                <a:ea typeface="MS Pゴシック"/>
              </a:rPr>
              <a:t>GMm</a:t>
            </a:r>
            <a:endParaRPr lang="en-US" sz="3200" b="0" strike="noStrike" spc="-1" dirty="0">
              <a:solidFill>
                <a:srgbClr val="000000"/>
              </a:solidFill>
              <a:latin typeface="Century Gothic"/>
            </a:endParaRPr>
          </a:p>
          <a:p>
            <a:pPr indent="0">
              <a:lnSpc>
                <a:spcPct val="100000"/>
              </a:lnSpc>
              <a:spcBef>
                <a:spcPts val="641"/>
              </a:spcBef>
              <a:buNone/>
              <a:tabLst>
                <a:tab pos="0" algn="l"/>
              </a:tabLst>
            </a:pPr>
            <a:r>
              <a:rPr lang="en-US" sz="3200" b="0" strike="noStrike" spc="-1" dirty="0">
                <a:solidFill>
                  <a:srgbClr val="000000"/>
                </a:solidFill>
                <a:latin typeface="Century Gothic"/>
                <a:ea typeface="MS Pゴシック"/>
              </a:rPr>
              <a:t>                r</a:t>
            </a:r>
            <a:r>
              <a:rPr lang="en-US" sz="3200" b="0" strike="noStrike" spc="-1" baseline="33000" dirty="0">
                <a:solidFill>
                  <a:srgbClr val="000000"/>
                </a:solidFill>
                <a:latin typeface="Century Gothic"/>
                <a:ea typeface="MS Pゴシック"/>
              </a:rPr>
              <a:t>2</a:t>
            </a:r>
            <a:endParaRPr lang="en-US" sz="3200" b="0" strike="noStrike" spc="-1" dirty="0">
              <a:solidFill>
                <a:srgbClr val="000000"/>
              </a:solidFill>
              <a:latin typeface="Century Gothic"/>
            </a:endParaRPr>
          </a:p>
        </p:txBody>
      </p:sp>
      <p:pic>
        <p:nvPicPr>
          <p:cNvPr id="841" name="Picture 3"/>
          <p:cNvPicPr/>
          <p:nvPr/>
        </p:nvPicPr>
        <p:blipFill>
          <a:blip r:embed="rId2"/>
          <a:stretch/>
        </p:blipFill>
        <p:spPr>
          <a:xfrm>
            <a:off x="6456600" y="1917000"/>
            <a:ext cx="3937320" cy="3228120"/>
          </a:xfrm>
          <a:prstGeom prst="rect">
            <a:avLst/>
          </a:prstGeom>
          <a:ln w="0">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1082" name="PlaceHolder 1"/>
          <p:cNvSpPr>
            <a:spLocks noGrp="1"/>
          </p:cNvSpPr>
          <p:nvPr>
            <p:ph type="title"/>
          </p:nvPr>
        </p:nvSpPr>
        <p:spPr>
          <a:xfrm>
            <a:off x="609780" y="355310"/>
            <a:ext cx="10972440" cy="579240"/>
          </a:xfrm>
          <a:prstGeom prst="rect">
            <a:avLst/>
          </a:prstGeom>
          <a:noFill/>
          <a:ln w="0">
            <a:noFill/>
          </a:ln>
        </p:spPr>
        <p:txBody>
          <a:bodyPr anchor="ctr">
            <a:normAutofit fontScale="91000"/>
          </a:bodyPr>
          <a:lstStyle/>
          <a:p>
            <a:pPr indent="0" algn="ctr">
              <a:lnSpc>
                <a:spcPct val="100000"/>
              </a:lnSpc>
              <a:buNone/>
            </a:pPr>
            <a:r>
              <a:rPr lang="el-GR" sz="3500" b="1" strike="noStrike" spc="-1" dirty="0">
                <a:solidFill>
                  <a:srgbClr val="000000"/>
                </a:solidFill>
                <a:latin typeface="Century Gothic"/>
              </a:rPr>
              <a:t>Τρέχουσα κατάσταση της σκοτεινής ύλης</a:t>
            </a:r>
            <a:endParaRPr lang="en-US" sz="3500" b="0" strike="noStrike" spc="-1" dirty="0">
              <a:solidFill>
                <a:srgbClr val="FFFFFF"/>
              </a:solidFill>
              <a:latin typeface="Arial"/>
            </a:endParaRPr>
          </a:p>
        </p:txBody>
      </p:sp>
      <p:pic>
        <p:nvPicPr>
          <p:cNvPr id="1083" name="Picture 1082">
            <a:hlinkClick r:id="" action="ppaction://media"/>
          </p:cNvPr>
          <p:cNvPicPr/>
          <p:nvPr>
            <a:videoFile r:link="rId1"/>
          </p:nvPr>
        </p:nvPicPr>
        <p:blipFill>
          <a:blip r:embed="rId4"/>
          <a:stretch>
            <a:fillRect/>
          </a:stretch>
        </p:blipFill>
        <p:spPr>
          <a:xfrm>
            <a:off x="2062920" y="1287754"/>
            <a:ext cx="8066160" cy="4522680"/>
          </a:xfrm>
          <a:prstGeom prst="rect">
            <a:avLst/>
          </a:prstGeom>
          <a:ln w="0">
            <a:noFill/>
          </a:ln>
        </p:spPr>
      </p:pic>
      <p:pic>
        <p:nvPicPr>
          <p:cNvPr id="1084" name="Picture 2" descr="A picture containing black, darkness&#10;&#10;Description automatically generated"/>
          <p:cNvPicPr/>
          <p:nvPr/>
        </p:nvPicPr>
        <p:blipFill>
          <a:blip r:embed="rId5"/>
          <a:stretch/>
        </p:blipFill>
        <p:spPr>
          <a:xfrm>
            <a:off x="11043000" y="6351840"/>
            <a:ext cx="957240" cy="317160"/>
          </a:xfrm>
          <a:prstGeom prst="rect">
            <a:avLst/>
          </a:prstGeom>
          <a:ln w="0">
            <a:noFill/>
          </a:ln>
        </p:spPr>
      </p:pic>
    </p:spTree>
  </p:cSld>
  <p:clrMapOvr>
    <a:masterClrMapping/>
  </p:clrMapOvr>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presetClass="mediacall" fill="hold" nodeType="afterEffect">
                                  <p:stCondLst>
                                    <p:cond delay="0"/>
                                  </p:stCondLst>
                                  <p:childTnLst>
                                    <p:cmd type="call" cmd="playFrom(0.0)">
                                      <p:cBhvr>
                                        <p:cTn id="6" dur="55814" fill="hold"/>
                                        <p:tgtEl>
                                          <p:spTgt spid="1083"/>
                                        </p:tgtEl>
                                      </p:cBhvr>
                                    </p:cmd>
                                  </p:childTnLst>
                                </p:cTn>
                              </p:par>
                            </p:childTnLst>
                          </p:cTn>
                        </p:par>
                      </p:childTnLst>
                    </p:cTn>
                  </p:par>
                </p:childTnLst>
              </p:cTn>
              <p:prevCondLst>
                <p:cond evt="onPrev" delay="0">
                  <p:tgtEl>
                    <p:sldTgt/>
                  </p:tgtEl>
                </p:cond>
              </p:prevCondLst>
              <p:nextCondLst>
                <p:cond evt="onNext" delay="0">
                  <p:tgtEl>
                    <p:sldTgt/>
                  </p:tgtEl>
                </p:cond>
              </p:nextCondLst>
            </p:seq>
            <p:seq>
              <p:cTn id="7" restart="whenNotActive" fill="hold" nodeType="interactiveSeq">
                <p:stCondLst>
                  <p:cond evt="onClick" delay="0">
                    <p:tgtEl>
                      <p:spTgt spid="1083"/>
                    </p:tgtEl>
                  </p:cond>
                </p:stCondLst>
                <p:childTnLst>
                  <p:par>
                    <p:cTn id="8" fill="hold">
                      <p:stCondLst>
                        <p:cond evt="onClick" delay="0">
                          <p:tgtEl>
                            <p:spTgt spid="1083"/>
                          </p:tgtEl>
                        </p:cond>
                      </p:stCondLst>
                      <p:childTnLst>
                        <p:par>
                          <p:cTn id="9" fill="hold">
                            <p:stCondLst>
                              <p:cond delay="0"/>
                            </p:stCondLst>
                            <p:childTnLst>
                              <p:par>
                                <p:cTn id="10" presetClass="mediacall" fill="hold" nodeType="clickEffect">
                                  <p:stCondLst>
                                    <p:cond delay="0"/>
                                  </p:stCondLst>
                                  <p:childTnLst>
                                    <p:cmd type="call" cmd="togglePause">
                                      <p:cBhvr>
                                        <p:cTn id="11" dur="1" fill="hold"/>
                                        <p:tgtEl>
                                          <p:spTgt spid="1083"/>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36C1D-1D8C-794B-46E3-71FE629E721C}"/>
              </a:ext>
            </a:extLst>
          </p:cNvPr>
          <p:cNvSpPr>
            <a:spLocks noGrp="1"/>
          </p:cNvSpPr>
          <p:nvPr>
            <p:ph type="title"/>
          </p:nvPr>
        </p:nvSpPr>
        <p:spPr>
          <a:xfrm>
            <a:off x="438364" y="0"/>
            <a:ext cx="10972440" cy="1142640"/>
          </a:xfrm>
        </p:spPr>
        <p:txBody>
          <a:bodyPr/>
          <a:lstStyle/>
          <a:p>
            <a:pPr algn="ctr"/>
            <a:r>
              <a:rPr lang="el-GR" sz="3600" b="1" dirty="0">
                <a:latin typeface="Century Gothic" panose="020B0502020202020204" pitchFamily="34" charset="0"/>
              </a:rPr>
              <a:t>Τα τελευταία μοντέλα της σκοτεινής ύλης</a:t>
            </a:r>
            <a:endParaRPr lang="en-GB" sz="3600" b="1" dirty="0">
              <a:latin typeface="Century Gothic" panose="020B0502020202020204" pitchFamily="34" charset="0"/>
            </a:endParaRPr>
          </a:p>
        </p:txBody>
      </p:sp>
      <p:sp>
        <p:nvSpPr>
          <p:cNvPr id="5" name="TextBox 4">
            <a:extLst>
              <a:ext uri="{FF2B5EF4-FFF2-40B4-BE49-F238E27FC236}">
                <a16:creationId xmlns:a16="http://schemas.microsoft.com/office/drawing/2014/main" id="{636050B9-DBF8-0F62-ED48-4CF256E4C2FC}"/>
              </a:ext>
            </a:extLst>
          </p:cNvPr>
          <p:cNvSpPr txBox="1"/>
          <p:nvPr/>
        </p:nvSpPr>
        <p:spPr>
          <a:xfrm>
            <a:off x="438364" y="1364870"/>
            <a:ext cx="11753636" cy="4616648"/>
          </a:xfrm>
          <a:prstGeom prst="rect">
            <a:avLst/>
          </a:prstGeom>
          <a:noFill/>
        </p:spPr>
        <p:txBody>
          <a:bodyPr wrap="square">
            <a:spAutoFit/>
          </a:bodyPr>
          <a:lstStyle/>
          <a:p>
            <a:pPr marL="514350" indent="-514350">
              <a:spcAft>
                <a:spcPts val="1200"/>
              </a:spcAft>
              <a:buFont typeface="+mj-lt"/>
              <a:buAutoNum type="arabicPeriod"/>
            </a:pPr>
            <a:r>
              <a:rPr lang="el-GR" sz="2800" dirty="0">
                <a:latin typeface="Century Gothic" panose="020B0502020202020204" pitchFamily="34" charset="0"/>
              </a:rPr>
              <a:t>Ασθενώς Αλληλεπιδρώντα Σωματίδια Μεγάλης Μάζας (</a:t>
            </a:r>
            <a:r>
              <a:rPr lang="en-GB" sz="2800" dirty="0">
                <a:latin typeface="Century Gothic" panose="020B0502020202020204" pitchFamily="34" charset="0"/>
              </a:rPr>
              <a:t>WIMPs)</a:t>
            </a:r>
          </a:p>
          <a:p>
            <a:pPr marL="514350" indent="-514350">
              <a:spcAft>
                <a:spcPts val="1200"/>
              </a:spcAft>
              <a:buFont typeface="+mj-lt"/>
              <a:buAutoNum type="arabicPeriod"/>
            </a:pPr>
            <a:r>
              <a:rPr lang="el-GR" sz="2800" dirty="0">
                <a:latin typeface="Century Gothic" panose="020B0502020202020204" pitchFamily="34" charset="0"/>
              </a:rPr>
              <a:t>Πρωταρχικές Μαύρες Τρύπες (</a:t>
            </a:r>
            <a:r>
              <a:rPr lang="en-GB" sz="2800" dirty="0">
                <a:latin typeface="Century Gothic" panose="020B0502020202020204" pitchFamily="34" charset="0"/>
              </a:rPr>
              <a:t>PBH)</a:t>
            </a:r>
          </a:p>
          <a:p>
            <a:pPr marL="514350" indent="-514350">
              <a:spcAft>
                <a:spcPts val="1200"/>
              </a:spcAft>
              <a:buFont typeface="+mj-lt"/>
              <a:buAutoNum type="arabicPeriod"/>
            </a:pPr>
            <a:r>
              <a:rPr lang="el-GR" sz="2800" dirty="0">
                <a:latin typeface="Century Gothic" panose="020B0502020202020204" pitchFamily="34" charset="0"/>
              </a:rPr>
              <a:t>Αξιόνια</a:t>
            </a:r>
          </a:p>
          <a:p>
            <a:pPr marL="514350" indent="-514350">
              <a:spcAft>
                <a:spcPts val="1200"/>
              </a:spcAft>
              <a:buFont typeface="+mj-lt"/>
              <a:buAutoNum type="arabicPeriod"/>
            </a:pPr>
            <a:r>
              <a:rPr lang="el-GR" sz="2800" dirty="0">
                <a:latin typeface="Century Gothic" panose="020B0502020202020204" pitchFamily="34" charset="0"/>
              </a:rPr>
              <a:t>Τροποποιημένη Βαρύτητα (</a:t>
            </a:r>
            <a:r>
              <a:rPr lang="en-GB" sz="2800" dirty="0">
                <a:latin typeface="Century Gothic" panose="020B0502020202020204" pitchFamily="34" charset="0"/>
              </a:rPr>
              <a:t>MG)</a:t>
            </a:r>
          </a:p>
          <a:p>
            <a:pPr marL="514350" indent="-514350">
              <a:spcAft>
                <a:spcPts val="1200"/>
              </a:spcAft>
              <a:buFont typeface="+mj-lt"/>
              <a:buAutoNum type="arabicPeriod"/>
            </a:pPr>
            <a:r>
              <a:rPr lang="el-GR" sz="2800" dirty="0">
                <a:latin typeface="Century Gothic" panose="020B0502020202020204" pitchFamily="34" charset="0"/>
              </a:rPr>
              <a:t>Αυτοαλληλεπιδρών Σκοτεινή Ύλη (</a:t>
            </a:r>
            <a:r>
              <a:rPr lang="en-GB" sz="2800" dirty="0">
                <a:latin typeface="Century Gothic" panose="020B0502020202020204" pitchFamily="34" charset="0"/>
              </a:rPr>
              <a:t>SIDM)</a:t>
            </a:r>
          </a:p>
          <a:p>
            <a:pPr marL="514350" indent="-514350">
              <a:spcAft>
                <a:spcPts val="1200"/>
              </a:spcAft>
              <a:buFont typeface="+mj-lt"/>
              <a:buAutoNum type="arabicPeriod"/>
            </a:pPr>
            <a:r>
              <a:rPr lang="el-GR" sz="2800" dirty="0">
                <a:latin typeface="Century Gothic" panose="020B0502020202020204" pitchFamily="34" charset="0"/>
              </a:rPr>
              <a:t>Ψυχρή Σκοτεινή Ύλη (</a:t>
            </a:r>
            <a:r>
              <a:rPr lang="en-GB" sz="2800" dirty="0">
                <a:latin typeface="Century Gothic" panose="020B0502020202020204" pitchFamily="34" charset="0"/>
              </a:rPr>
              <a:t>CDM)</a:t>
            </a:r>
          </a:p>
          <a:p>
            <a:pPr marL="514350" indent="-514350">
              <a:spcAft>
                <a:spcPts val="1200"/>
              </a:spcAft>
              <a:buFont typeface="+mj-lt"/>
              <a:buAutoNum type="arabicPeriod"/>
            </a:pPr>
            <a:r>
              <a:rPr lang="el-GR" sz="2800" dirty="0">
                <a:latin typeface="Century Gothic" panose="020B0502020202020204" pitchFamily="34" charset="0"/>
              </a:rPr>
              <a:t>Θερμή Σκοτεινή Ύλη (</a:t>
            </a:r>
            <a:r>
              <a:rPr lang="en-GB" sz="2800" dirty="0">
                <a:latin typeface="Century Gothic" panose="020B0502020202020204" pitchFamily="34" charset="0"/>
              </a:rPr>
              <a:t>WDM)</a:t>
            </a:r>
          </a:p>
          <a:p>
            <a:pPr marL="514350" indent="-514350">
              <a:spcAft>
                <a:spcPts val="1200"/>
              </a:spcAft>
              <a:buFont typeface="+mj-lt"/>
              <a:buAutoNum type="arabicPeriod"/>
            </a:pPr>
            <a:r>
              <a:rPr lang="el-GR" sz="2800" dirty="0">
                <a:latin typeface="Century Gothic" panose="020B0502020202020204" pitchFamily="34" charset="0"/>
              </a:rPr>
              <a:t>Στείρα Νετρίνα</a:t>
            </a:r>
            <a:endParaRPr lang="en-GB" dirty="0">
              <a:latin typeface="Century Gothic" panose="020B0502020202020204" pitchFamily="34" charset="0"/>
            </a:endParaRPr>
          </a:p>
        </p:txBody>
      </p:sp>
    </p:spTree>
    <p:extLst>
      <p:ext uri="{BB962C8B-B14F-4D97-AF65-F5344CB8AC3E}">
        <p14:creationId xmlns:p14="http://schemas.microsoft.com/office/powerpoint/2010/main" val="18178854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BF10C074-3D08-E2CE-8D5E-65138E427EF3}"/>
            </a:ext>
          </a:extLst>
        </p:cNvPr>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25D478D-9628-E5C4-8BDA-F420A86B0B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01662" y="382194"/>
            <a:ext cx="5772151" cy="1384239"/>
          </a:xfrm>
          <a:prstGeom prst="rect">
            <a:avLst/>
          </a:prstGeom>
        </p:spPr>
      </p:pic>
      <p:pic>
        <p:nvPicPr>
          <p:cNvPr id="4" name="Picture 3">
            <a:extLst>
              <a:ext uri="{FF2B5EF4-FFF2-40B4-BE49-F238E27FC236}">
                <a16:creationId xmlns:a16="http://schemas.microsoft.com/office/drawing/2014/main" id="{C37AA6E9-3457-97B9-B8C7-BB4817D841EB}"/>
              </a:ext>
            </a:extLst>
          </p:cNvPr>
          <p:cNvPicPr>
            <a:picLocks noChangeAspect="1"/>
          </p:cNvPicPr>
          <p:nvPr/>
        </p:nvPicPr>
        <p:blipFill>
          <a:blip r:embed="rId4"/>
          <a:stretch>
            <a:fillRect/>
          </a:stretch>
        </p:blipFill>
        <p:spPr>
          <a:xfrm>
            <a:off x="1823118" y="2280847"/>
            <a:ext cx="3255546" cy="3249450"/>
          </a:xfrm>
          <a:prstGeom prst="rect">
            <a:avLst/>
          </a:prstGeom>
        </p:spPr>
      </p:pic>
      <p:pic>
        <p:nvPicPr>
          <p:cNvPr id="5" name="Picture 4">
            <a:extLst>
              <a:ext uri="{FF2B5EF4-FFF2-40B4-BE49-F238E27FC236}">
                <a16:creationId xmlns:a16="http://schemas.microsoft.com/office/drawing/2014/main" id="{B5E0FB9A-1E5E-1239-CCF3-B0CCA3729483}"/>
              </a:ext>
            </a:extLst>
          </p:cNvPr>
          <p:cNvPicPr>
            <a:picLocks noChangeAspect="1"/>
          </p:cNvPicPr>
          <p:nvPr/>
        </p:nvPicPr>
        <p:blipFill>
          <a:blip r:embed="rId5"/>
          <a:stretch>
            <a:fillRect/>
          </a:stretch>
        </p:blipFill>
        <p:spPr>
          <a:xfrm>
            <a:off x="6993245" y="2751477"/>
            <a:ext cx="3017544" cy="1355573"/>
          </a:xfrm>
          <a:prstGeom prst="rect">
            <a:avLst/>
          </a:prstGeom>
        </p:spPr>
      </p:pic>
      <p:sp>
        <p:nvSpPr>
          <p:cNvPr id="7" name="Rectangle 6">
            <a:extLst>
              <a:ext uri="{FF2B5EF4-FFF2-40B4-BE49-F238E27FC236}">
                <a16:creationId xmlns:a16="http://schemas.microsoft.com/office/drawing/2014/main" id="{98326236-8211-B457-3574-D3F0E0768C68}"/>
              </a:ext>
            </a:extLst>
          </p:cNvPr>
          <p:cNvSpPr/>
          <p:nvPr/>
        </p:nvSpPr>
        <p:spPr>
          <a:xfrm>
            <a:off x="5809573" y="4396750"/>
            <a:ext cx="6128480"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000000"/>
                </a:solidFill>
                <a:effectLst/>
                <a:uLnTx/>
                <a:uFillTx/>
                <a:latin typeface="Arial"/>
                <a:cs typeface="+mn-cs"/>
                <a:hlinkClick r:id="rId6"/>
              </a:rPr>
              <a:t>resources.perimeterinstitute.ca</a:t>
            </a:r>
            <a:endParaRPr kumimoji="0" lang="en-US" sz="1800" b="0" i="0" u="none" strike="noStrike" kern="1200" cap="none" spc="0" normalizeH="0" baseline="0" noProof="0" dirty="0">
              <a:ln>
                <a:noFill/>
              </a:ln>
              <a:solidFill>
                <a:srgbClr val="FFFFFF"/>
              </a:solidFill>
              <a:effectLst/>
              <a:uLnTx/>
              <a:uFillTx/>
              <a:latin typeface="Arial"/>
              <a:cs typeface="+mn-cs"/>
            </a:endParaRPr>
          </a:p>
        </p:txBody>
      </p:sp>
      <p:sp>
        <p:nvSpPr>
          <p:cNvPr id="8" name="Rectangle 7">
            <a:extLst>
              <a:ext uri="{FF2B5EF4-FFF2-40B4-BE49-F238E27FC236}">
                <a16:creationId xmlns:a16="http://schemas.microsoft.com/office/drawing/2014/main" id="{B7025BB5-A709-BF41-F0E0-376EFC92657A}"/>
              </a:ext>
            </a:extLst>
          </p:cNvPr>
          <p:cNvSpPr/>
          <p:nvPr/>
        </p:nvSpPr>
        <p:spPr>
          <a:xfrm>
            <a:off x="452004" y="5819997"/>
            <a:ext cx="6635150"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400" b="0" i="0" u="none" strike="noStrike" kern="1200" cap="none" spc="0" normalizeH="0" baseline="0" noProof="0" dirty="0">
                <a:ln>
                  <a:noFill/>
                </a:ln>
                <a:solidFill>
                  <a:srgbClr val="000000"/>
                </a:solidFill>
                <a:effectLst/>
                <a:uLnTx/>
                <a:uFillTx/>
                <a:latin typeface="Century Gothic" panose="020B0502020202020204" pitchFamily="34" charset="0"/>
                <a:cs typeface="+mn-cs"/>
              </a:rPr>
              <a:t>Παρακαλώ συμπληρώστε αυτήν την έρευνα</a:t>
            </a:r>
            <a:endParaRPr kumimoji="0" lang="en-US" sz="2400" b="0" i="0" u="none" strike="noStrike" kern="1200" cap="none" spc="0" normalizeH="0" baseline="0" noProof="0" dirty="0">
              <a:ln>
                <a:noFill/>
              </a:ln>
              <a:solidFill>
                <a:srgbClr val="000000"/>
              </a:solidFill>
              <a:effectLst/>
              <a:uLnTx/>
              <a:uFillTx/>
              <a:latin typeface="Century Gothic" panose="020B0502020202020204" pitchFamily="34" charset="0"/>
              <a:cs typeface="+mn-cs"/>
            </a:endParaRPr>
          </a:p>
        </p:txBody>
      </p:sp>
    </p:spTree>
    <p:extLst>
      <p:ext uri="{BB962C8B-B14F-4D97-AF65-F5344CB8AC3E}">
        <p14:creationId xmlns:p14="http://schemas.microsoft.com/office/powerpoint/2010/main" val="4056048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4" name="Title 1"/>
          <p:cNvSpPr/>
          <p:nvPr/>
        </p:nvSpPr>
        <p:spPr>
          <a:xfrm>
            <a:off x="2759400" y="2792880"/>
            <a:ext cx="7111800" cy="3126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tabLst>
                <a:tab pos="0" algn="l"/>
              </a:tabLst>
            </a:pPr>
            <a:endParaRPr lang="en-US" sz="2800" b="0" strike="noStrike" spc="-1">
              <a:solidFill>
                <a:srgbClr val="000000"/>
              </a:solidFill>
              <a:latin typeface="Arial"/>
            </a:endParaRPr>
          </a:p>
          <a:p>
            <a:pPr algn="ctr">
              <a:lnSpc>
                <a:spcPct val="100000"/>
              </a:lnSpc>
              <a:tabLst>
                <a:tab pos="0" algn="l"/>
              </a:tabLst>
            </a:pPr>
            <a:r>
              <a:rPr lang="en-US" sz="3200" b="0" strike="noStrike" spc="-1">
                <a:solidFill>
                  <a:srgbClr val="000000"/>
                </a:solidFill>
                <a:latin typeface="Century Gothic"/>
                <a:ea typeface="MS Pゴシック"/>
              </a:rPr>
              <a:t>Olga Michalopoulos</a:t>
            </a:r>
            <a:endParaRPr lang="en-US" sz="3200" b="0" strike="noStrike" spc="-1">
              <a:solidFill>
                <a:srgbClr val="000000"/>
              </a:solidFill>
              <a:latin typeface="Arial"/>
            </a:endParaRPr>
          </a:p>
          <a:p>
            <a:pPr algn="ctr">
              <a:lnSpc>
                <a:spcPct val="100000"/>
              </a:lnSpc>
              <a:tabLst>
                <a:tab pos="0" algn="l"/>
              </a:tabLst>
            </a:pPr>
            <a:r>
              <a:rPr lang="en-US" sz="3200" b="0" u="sng" strike="noStrike" spc="-1">
                <a:solidFill>
                  <a:schemeClr val="accent2">
                    <a:lumMod val="50000"/>
                  </a:schemeClr>
                </a:solidFill>
                <a:uFillTx/>
                <a:latin typeface="Century Gothic"/>
                <a:ea typeface="MS Pゴシック"/>
                <a:hlinkClick r:id="rId3"/>
              </a:rPr>
              <a:t>omichalopoulos@gmail.com</a:t>
            </a:r>
            <a:endParaRPr lang="en-US" sz="3200" b="0" strike="noStrike" spc="-1">
              <a:solidFill>
                <a:srgbClr val="000000"/>
              </a:solidFill>
              <a:latin typeface="Arial"/>
            </a:endParaRPr>
          </a:p>
          <a:p>
            <a:pPr algn="ctr">
              <a:lnSpc>
                <a:spcPct val="100000"/>
              </a:lnSpc>
              <a:tabLst>
                <a:tab pos="0" algn="l"/>
              </a:tabLst>
            </a:pPr>
            <a:endParaRPr lang="en-US" sz="3200" b="0" strike="noStrike" spc="-1">
              <a:solidFill>
                <a:srgbClr val="000000"/>
              </a:solidFill>
              <a:latin typeface="Arial"/>
            </a:endParaRPr>
          </a:p>
          <a:p>
            <a:pPr algn="ctr">
              <a:lnSpc>
                <a:spcPct val="100000"/>
              </a:lnSpc>
              <a:tabLst>
                <a:tab pos="0" algn="l"/>
              </a:tabLst>
            </a:pPr>
            <a:r>
              <a:rPr lang="en-US" sz="3200" b="0" strike="noStrike" spc="-1">
                <a:solidFill>
                  <a:schemeClr val="accent2">
                    <a:lumMod val="50000"/>
                  </a:schemeClr>
                </a:solidFill>
                <a:latin typeface="Century Gothic"/>
                <a:ea typeface="MS Pゴシック"/>
              </a:rPr>
              <a:t>Damian Pope</a:t>
            </a:r>
            <a:endParaRPr lang="en-US" sz="3200" b="0" strike="noStrike" spc="-1">
              <a:solidFill>
                <a:srgbClr val="000000"/>
              </a:solidFill>
              <a:latin typeface="Arial"/>
            </a:endParaRPr>
          </a:p>
          <a:p>
            <a:pPr algn="ctr">
              <a:lnSpc>
                <a:spcPct val="100000"/>
              </a:lnSpc>
              <a:tabLst>
                <a:tab pos="0" algn="l"/>
              </a:tabLst>
            </a:pPr>
            <a:r>
              <a:rPr lang="en-US" sz="3200" b="0" strike="noStrike" spc="-1">
                <a:solidFill>
                  <a:schemeClr val="accent2">
                    <a:lumMod val="50000"/>
                  </a:schemeClr>
                </a:solidFill>
                <a:latin typeface="Century Gothic"/>
                <a:ea typeface="MS Pゴシック"/>
                <a:hlinkClick r:id="rId4"/>
              </a:rPr>
              <a:t>dpope@perimeterinstitute.ca</a:t>
            </a:r>
            <a:endParaRPr lang="en-US" sz="3200" b="0" strike="noStrike" spc="-1">
              <a:solidFill>
                <a:srgbClr val="000000"/>
              </a:solidFill>
              <a:latin typeface="Arial"/>
            </a:endParaRPr>
          </a:p>
          <a:p>
            <a:pPr algn="ctr">
              <a:lnSpc>
                <a:spcPct val="100000"/>
              </a:lnSpc>
              <a:tabLst>
                <a:tab pos="0" algn="l"/>
              </a:tabLst>
            </a:pPr>
            <a:endParaRPr lang="en-US" sz="3200" b="0" strike="noStrike" spc="-1">
              <a:solidFill>
                <a:srgbClr val="000000"/>
              </a:solidFill>
              <a:latin typeface="Arial"/>
            </a:endParaRPr>
          </a:p>
        </p:txBody>
      </p:sp>
      <p:sp>
        <p:nvSpPr>
          <p:cNvPr id="1095" name="Rectangle 6"/>
          <p:cNvSpPr/>
          <p:nvPr/>
        </p:nvSpPr>
        <p:spPr>
          <a:xfrm>
            <a:off x="2076840" y="594720"/>
            <a:ext cx="8477280" cy="983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5860" b="0" strike="noStrike" spc="-1">
                <a:solidFill>
                  <a:srgbClr val="000000"/>
                </a:solidFill>
                <a:latin typeface="Calibri"/>
                <a:ea typeface="MS Pゴシック"/>
              </a:rPr>
              <a:t>Thank You! - </a:t>
            </a:r>
            <a:r>
              <a:rPr lang="en-US" sz="5860" b="0" strike="noStrike" spc="-1">
                <a:solidFill>
                  <a:srgbClr val="0000E6"/>
                </a:solidFill>
                <a:latin typeface="Calibri"/>
                <a:ea typeface="MS Pゴシック"/>
              </a:rPr>
              <a:t>Ευχαριστώ!!</a:t>
            </a:r>
            <a:r>
              <a:rPr lang="en-US" sz="5860" b="0" strike="noStrike" spc="-1">
                <a:solidFill>
                  <a:srgbClr val="000000"/>
                </a:solidFill>
                <a:latin typeface="Calibri"/>
                <a:ea typeface="MS Pゴシック"/>
              </a:rPr>
              <a:t> </a:t>
            </a:r>
            <a:endParaRPr lang="en-US" sz="5860" b="0" strike="noStrike" spc="-1">
              <a:solidFill>
                <a:srgbClr val="000000"/>
              </a:solidFill>
              <a:latin typeface="Arial"/>
            </a:endParaRPr>
          </a:p>
        </p:txBody>
      </p:sp>
      <p:sp>
        <p:nvSpPr>
          <p:cNvPr id="1096" name="Title 1"/>
          <p:cNvSpPr/>
          <p:nvPr/>
        </p:nvSpPr>
        <p:spPr>
          <a:xfrm>
            <a:off x="2452680" y="1935720"/>
            <a:ext cx="7725240" cy="85680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ctr">
              <a:lnSpc>
                <a:spcPct val="100000"/>
              </a:lnSpc>
              <a:tabLst>
                <a:tab pos="0" algn="l"/>
              </a:tabLst>
            </a:pPr>
            <a:r>
              <a:rPr lang="en-CA" sz="3600" b="0" strike="noStrike" spc="-1">
                <a:solidFill>
                  <a:srgbClr val="000000"/>
                </a:solidFill>
                <a:latin typeface="Century Gothic"/>
                <a:ea typeface="MS Pゴシック"/>
              </a:rPr>
              <a:t>www.perimeterinstitute.ca</a:t>
            </a:r>
            <a:endParaRPr lang="en-US" sz="3600" b="0" strike="noStrike" spc="-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p15="http://schemas.microsoft.com/office/powerpoint/2012/main">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 name="PlaceHolder 1"/>
          <p:cNvSpPr>
            <a:spLocks noGrp="1"/>
          </p:cNvSpPr>
          <p:nvPr>
            <p:ph type="title"/>
          </p:nvPr>
        </p:nvSpPr>
        <p:spPr>
          <a:xfrm>
            <a:off x="1631520" y="332640"/>
            <a:ext cx="8892000" cy="1249560"/>
          </a:xfrm>
          <a:prstGeom prst="rect">
            <a:avLst/>
          </a:prstGeom>
          <a:noFill/>
          <a:ln w="0">
            <a:noFill/>
          </a:ln>
        </p:spPr>
        <p:txBody>
          <a:bodyPr numCol="1" spcCol="0" anchor="ctr">
            <a:noAutofit/>
          </a:bodyPr>
          <a:lstStyle/>
          <a:p>
            <a:pPr indent="0" algn="ctr">
              <a:lnSpc>
                <a:spcPct val="100000"/>
              </a:lnSpc>
              <a:buNone/>
            </a:pPr>
            <a:r>
              <a:rPr lang="el-GR" sz="4000" b="0" strike="noStrike" spc="-1">
                <a:solidFill>
                  <a:srgbClr val="000000"/>
                </a:solidFill>
                <a:latin typeface="Century Gothic"/>
                <a:ea typeface="MS Pゴシック"/>
              </a:rPr>
              <a:t>Συσκευή κεντροκεντρικής κίνησης</a:t>
            </a:r>
            <a:r>
              <a:rPr lang="en-CA" sz="4000" b="0" strike="noStrike" spc="-1">
                <a:solidFill>
                  <a:srgbClr val="000000"/>
                </a:solidFill>
                <a:latin typeface="Century Gothic"/>
                <a:ea typeface="MS Pゴシック"/>
              </a:rPr>
              <a:t> </a:t>
            </a:r>
            <a:endParaRPr lang="en-US" sz="4000" b="0" strike="noStrike" spc="-1">
              <a:solidFill>
                <a:srgbClr val="E8EAE9"/>
              </a:solidFill>
              <a:latin typeface="Arial"/>
            </a:endParaRPr>
          </a:p>
        </p:txBody>
      </p:sp>
      <p:pic>
        <p:nvPicPr>
          <p:cNvPr id="843" name="Content Placeholder 5" descr="A picture containing light, hanging, traffic, stop&#10;&#10;Description automatically generated"/>
          <p:cNvPicPr/>
          <p:nvPr/>
        </p:nvPicPr>
        <p:blipFill>
          <a:blip r:embed="rId3"/>
          <a:stretch/>
        </p:blipFill>
        <p:spPr>
          <a:xfrm>
            <a:off x="3454560" y="2086920"/>
            <a:ext cx="4978080" cy="408888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8" name="PlaceHolder 1"/>
          <p:cNvSpPr>
            <a:spLocks noGrp="1"/>
          </p:cNvSpPr>
          <p:nvPr>
            <p:ph type="title"/>
          </p:nvPr>
        </p:nvSpPr>
        <p:spPr>
          <a:xfrm>
            <a:off x="880560" y="624600"/>
            <a:ext cx="10294920" cy="1422000"/>
          </a:xfrm>
          <a:prstGeom prst="rect">
            <a:avLst/>
          </a:prstGeom>
          <a:noFill/>
          <a:ln w="0">
            <a:noFill/>
          </a:ln>
        </p:spPr>
        <p:txBody>
          <a:bodyPr numCol="1" spcCol="0" anchor="ctr">
            <a:noAutofit/>
          </a:bodyPr>
          <a:lstStyle/>
          <a:p>
            <a:pPr indent="0">
              <a:lnSpc>
                <a:spcPct val="100000"/>
              </a:lnSpc>
              <a:buNone/>
            </a:pPr>
            <a:r>
              <a:rPr lang="el-GR" sz="4000" b="0" strike="noStrike" spc="-1">
                <a:solidFill>
                  <a:srgbClr val="000000"/>
                </a:solidFill>
                <a:latin typeface="Century Gothic"/>
                <a:ea typeface="MS Pゴシック"/>
              </a:rPr>
              <a:t>Πώς θα μπορούσατε να μετρήσετε την ταχύτητα του πώμα;</a:t>
            </a:r>
            <a:endParaRPr lang="en-US" sz="4000" b="0" strike="noStrike" spc="-1">
              <a:solidFill>
                <a:srgbClr val="E8EAE9"/>
              </a:solidFill>
              <a:latin typeface="Arial"/>
            </a:endParaRPr>
          </a:p>
        </p:txBody>
      </p:sp>
      <p:grpSp>
        <p:nvGrpSpPr>
          <p:cNvPr id="869" name="Group 6"/>
          <p:cNvGrpSpPr/>
          <p:nvPr/>
        </p:nvGrpSpPr>
        <p:grpSpPr>
          <a:xfrm>
            <a:off x="3759120" y="3267720"/>
            <a:ext cx="3641400" cy="2571120"/>
            <a:chOff x="3759120" y="3267720"/>
            <a:chExt cx="3641400" cy="2571120"/>
          </a:xfrm>
        </p:grpSpPr>
        <p:sp>
          <p:nvSpPr>
            <p:cNvPr id="870" name="Oval 7"/>
            <p:cNvSpPr/>
            <p:nvPr/>
          </p:nvSpPr>
          <p:spPr>
            <a:xfrm>
              <a:off x="3759120" y="3351960"/>
              <a:ext cx="3565440" cy="781200"/>
            </a:xfrm>
            <a:prstGeom prst="ellipse">
              <a:avLst/>
            </a:prstGeom>
            <a:solidFill>
              <a:srgbClr val="E8EAE9"/>
            </a:solidFill>
            <a:ln>
              <a:solidFill>
                <a:srgbClr val="FF0000"/>
              </a:solidFill>
              <a:round/>
            </a:ln>
          </p:spPr>
          <p:style>
            <a:lnRef idx="2">
              <a:schemeClr val="accent2"/>
            </a:lnRef>
            <a:fillRef idx="1">
              <a:schemeClr val="lt1"/>
            </a:fillRef>
            <a:effectRef idx="0">
              <a:schemeClr val="accent2"/>
            </a:effectRef>
            <a:fontRef idx="minor"/>
          </p:style>
          <p:txBody>
            <a:bodyPr lIns="90000" tIns="45000" rIns="90000" bIns="45000" anchor="ctr">
              <a:noAutofit/>
            </a:bodyPr>
            <a:lstStyle/>
            <a:p>
              <a:pPr algn="ctr">
                <a:lnSpc>
                  <a:spcPct val="100000"/>
                </a:lnSpc>
              </a:pPr>
              <a:endParaRPr lang="en-CA" sz="3300" b="0" strike="noStrike" spc="-1">
                <a:solidFill>
                  <a:srgbClr val="000000"/>
                </a:solidFill>
                <a:latin typeface="Calibri"/>
                <a:ea typeface="MS Pゴシック"/>
              </a:endParaRPr>
            </a:p>
          </p:txBody>
        </p:sp>
        <p:sp>
          <p:nvSpPr>
            <p:cNvPr id="871" name="Oval 8"/>
            <p:cNvSpPr/>
            <p:nvPr/>
          </p:nvSpPr>
          <p:spPr>
            <a:xfrm>
              <a:off x="7097400" y="3600720"/>
              <a:ext cx="303120" cy="283680"/>
            </a:xfrm>
            <a:prstGeom prst="ellipse">
              <a:avLst/>
            </a:prstGeom>
            <a:solidFill>
              <a:srgbClr val="CCCCFF"/>
            </a:solidFill>
            <a:ln>
              <a:solidFill>
                <a:srgbClr val="9696BC"/>
              </a:solidFill>
              <a:round/>
            </a:ln>
          </p:spPr>
          <p:style>
            <a:lnRef idx="2">
              <a:schemeClr val="accent2">
                <a:shade val="50000"/>
              </a:schemeClr>
            </a:lnRef>
            <a:fillRef idx="1">
              <a:schemeClr val="accent2"/>
            </a:fillRef>
            <a:effectRef idx="0">
              <a:schemeClr val="accent2"/>
            </a:effectRef>
            <a:fontRef idx="minor"/>
          </p:style>
          <p:txBody>
            <a:bodyPr lIns="90000" tIns="45000" rIns="90000" bIns="45000" anchor="ctr">
              <a:noAutofit/>
            </a:bodyPr>
            <a:lstStyle/>
            <a:p>
              <a:pPr algn="ctr">
                <a:lnSpc>
                  <a:spcPct val="100000"/>
                </a:lnSpc>
              </a:pPr>
              <a:endParaRPr lang="en-CA" sz="3300" b="0" strike="noStrike" spc="-1">
                <a:solidFill>
                  <a:srgbClr val="FFFFFF"/>
                </a:solidFill>
                <a:latin typeface="Calibri"/>
                <a:ea typeface="MS Pゴシック"/>
              </a:endParaRPr>
            </a:p>
          </p:txBody>
        </p:sp>
        <p:cxnSp>
          <p:nvCxnSpPr>
            <p:cNvPr id="872" name="Straight Arrow Connector 9"/>
            <p:cNvCxnSpPr/>
            <p:nvPr/>
          </p:nvCxnSpPr>
          <p:spPr>
            <a:xfrm flipH="1" flipV="1">
              <a:off x="6806880" y="3267720"/>
              <a:ext cx="467640" cy="475200"/>
            </a:xfrm>
            <a:prstGeom prst="straightConnector1">
              <a:avLst/>
            </a:prstGeom>
            <a:ln>
              <a:solidFill>
                <a:srgbClr val="000000"/>
              </a:solidFill>
              <a:round/>
              <a:tailEnd type="triangle" w="med" len="med"/>
            </a:ln>
          </p:spPr>
        </p:cxnSp>
        <p:cxnSp>
          <p:nvCxnSpPr>
            <p:cNvPr id="873" name="Straight Connector 10"/>
            <p:cNvCxnSpPr/>
            <p:nvPr/>
          </p:nvCxnSpPr>
          <p:spPr>
            <a:xfrm>
              <a:off x="5541840" y="3742560"/>
              <a:ext cx="1707480" cy="360"/>
            </a:xfrm>
            <a:prstGeom prst="straightConnector1">
              <a:avLst/>
            </a:prstGeom>
            <a:ln>
              <a:solidFill>
                <a:srgbClr val="99CCFF"/>
              </a:solidFill>
              <a:round/>
            </a:ln>
          </p:spPr>
        </p:cxnSp>
        <p:cxnSp>
          <p:nvCxnSpPr>
            <p:cNvPr id="874" name="Straight Connector 11"/>
            <p:cNvCxnSpPr/>
            <p:nvPr/>
          </p:nvCxnSpPr>
          <p:spPr>
            <a:xfrm>
              <a:off x="5536080" y="3742560"/>
              <a:ext cx="29520" cy="1519920"/>
            </a:xfrm>
            <a:prstGeom prst="straightConnector1">
              <a:avLst/>
            </a:prstGeom>
            <a:ln>
              <a:solidFill>
                <a:srgbClr val="99CCFF"/>
              </a:solidFill>
              <a:round/>
            </a:ln>
          </p:spPr>
        </p:cxnSp>
        <p:sp>
          <p:nvSpPr>
            <p:cNvPr id="875" name="Rounded Rectangle 12"/>
            <p:cNvSpPr/>
            <p:nvPr/>
          </p:nvSpPr>
          <p:spPr>
            <a:xfrm>
              <a:off x="5276520" y="5128560"/>
              <a:ext cx="586080" cy="710280"/>
            </a:xfrm>
            <a:prstGeom prst="roundRect">
              <a:avLst>
                <a:gd name="adj" fmla="val 16667"/>
              </a:avLst>
            </a:prstGeom>
            <a:gradFill rotWithShape="0">
              <a:gsLst>
                <a:gs pos="0">
                  <a:srgbClr val="6798C9"/>
                </a:gs>
                <a:gs pos="100000">
                  <a:srgbClr val="8CC5FF"/>
                </a:gs>
              </a:gsLst>
              <a:lin ang="16200000"/>
            </a:gradFill>
            <a:ln>
              <a:solidFill>
                <a:srgbClr val="92C7FB"/>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pPr>
              <a:endParaRPr lang="en-CA" sz="3300" b="0" strike="noStrike" spc="-1">
                <a:solidFill>
                  <a:srgbClr val="FFFFFF"/>
                </a:solidFill>
                <a:latin typeface="Calibri"/>
                <a:ea typeface="MS Pゴシック"/>
              </a:endParaRPr>
            </a:p>
          </p:txBody>
        </p:sp>
        <p:sp>
          <p:nvSpPr>
            <p:cNvPr id="876" name="TextBox 13"/>
            <p:cNvSpPr/>
            <p:nvPr/>
          </p:nvSpPr>
          <p:spPr>
            <a:xfrm>
              <a:off x="5812920" y="5128560"/>
              <a:ext cx="277200" cy="501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n-CA" sz="2700" b="1" strike="noStrike" spc="-1">
                  <a:solidFill>
                    <a:srgbClr val="FF0000"/>
                  </a:solidFill>
                  <a:latin typeface="Arial"/>
                  <a:ea typeface="MS Pゴシック"/>
                </a:rPr>
                <a:t> </a:t>
              </a:r>
              <a:endParaRPr lang="en-US" sz="2700" b="0" strike="noStrike" spc="-1">
                <a:solidFill>
                  <a:srgbClr val="000000"/>
                </a:solidFill>
                <a:latin typeface="Arial"/>
              </a:endParaRPr>
            </a:p>
          </p:txBody>
        </p:sp>
        <p:sp>
          <p:nvSpPr>
            <p:cNvPr id="877" name="TextBox 14"/>
            <p:cNvSpPr/>
            <p:nvPr/>
          </p:nvSpPr>
          <p:spPr>
            <a:xfrm>
              <a:off x="5694480" y="4010760"/>
              <a:ext cx="411480" cy="501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n-CA" sz="2700" b="1" strike="noStrike" spc="-1">
                  <a:solidFill>
                    <a:srgbClr val="000000"/>
                  </a:solidFill>
                  <a:latin typeface="Arial"/>
                  <a:ea typeface="MS Pゴシック"/>
                </a:rPr>
                <a:t>r</a:t>
              </a:r>
              <a:r>
                <a:rPr lang="en-CA" sz="2700" b="1" strike="noStrike" spc="-1">
                  <a:solidFill>
                    <a:srgbClr val="FF0000"/>
                  </a:solidFill>
                  <a:latin typeface="Arial"/>
                  <a:ea typeface="MS Pゴシック"/>
                </a:rPr>
                <a:t> </a:t>
              </a:r>
              <a:endParaRPr lang="en-US" sz="2700" b="0" strike="noStrike" spc="-1">
                <a:solidFill>
                  <a:srgbClr val="000000"/>
                </a:solidFill>
                <a:latin typeface="Arial"/>
              </a:endParaRPr>
            </a:p>
          </p:txBody>
        </p:sp>
      </p:grpSp>
      <p:cxnSp>
        <p:nvCxnSpPr>
          <p:cNvPr id="878" name="Straight Arrow Connector 4"/>
          <p:cNvCxnSpPr/>
          <p:nvPr/>
        </p:nvCxnSpPr>
        <p:spPr>
          <a:xfrm>
            <a:off x="5688000" y="4038480"/>
            <a:ext cx="1561320" cy="360"/>
          </a:xfrm>
          <a:prstGeom prst="straightConnector1">
            <a:avLst/>
          </a:prstGeom>
          <a:ln w="9525">
            <a:solidFill>
              <a:srgbClr val="000000"/>
            </a:solidFill>
            <a:round/>
            <a:headEnd type="arrow" w="med" len="med"/>
            <a:tailEnd type="arrow" w="med" len="med"/>
          </a:ln>
        </p:spPr>
      </p:cxnSp>
      <p:sp>
        <p:nvSpPr>
          <p:cNvPr id="879" name="TextBox 15"/>
          <p:cNvSpPr/>
          <p:nvPr/>
        </p:nvSpPr>
        <p:spPr>
          <a:xfrm>
            <a:off x="7099920" y="3020040"/>
            <a:ext cx="467640" cy="5011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n-CA" sz="2700" b="1" strike="noStrike" spc="-1">
                <a:solidFill>
                  <a:srgbClr val="000000"/>
                </a:solidFill>
                <a:latin typeface="Arial"/>
                <a:ea typeface="MS Pゴシック"/>
              </a:rPr>
              <a:t>v</a:t>
            </a:r>
            <a:r>
              <a:rPr lang="en-CA" sz="2700" b="1" strike="noStrike" spc="-1">
                <a:solidFill>
                  <a:srgbClr val="FF0000"/>
                </a:solidFill>
                <a:latin typeface="Arial"/>
                <a:ea typeface="MS Pゴシック"/>
              </a:rPr>
              <a:t> </a:t>
            </a:r>
            <a:endParaRPr lang="en-US" sz="2700" b="0" strike="noStrike" spc="-1">
              <a:solidFill>
                <a:srgbClr val="000000"/>
              </a:solidFill>
              <a:latin typeface="Arial"/>
            </a:endParaRPr>
          </a:p>
        </p:txBody>
      </p:sp>
      <p:sp>
        <p:nvSpPr>
          <p:cNvPr id="880" name="TextBox 5"/>
          <p:cNvSpPr/>
          <p:nvPr/>
        </p:nvSpPr>
        <p:spPr>
          <a:xfrm>
            <a:off x="7615440" y="3461760"/>
            <a:ext cx="4372920" cy="2649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l-GR" sz="2400" b="0" strike="noStrike" spc="-1">
                <a:solidFill>
                  <a:srgbClr val="000000"/>
                </a:solidFill>
                <a:latin typeface="Arial"/>
                <a:ea typeface="MS Pゴシック"/>
              </a:rPr>
              <a:t>ταχύτητα</a:t>
            </a:r>
            <a:r>
              <a:rPr lang="en-US" sz="2400" b="0" strike="noStrike" spc="-1">
                <a:solidFill>
                  <a:srgbClr val="000000"/>
                </a:solidFill>
                <a:latin typeface="Arial"/>
                <a:ea typeface="MS Pゴシック"/>
              </a:rPr>
              <a:t> = </a:t>
            </a:r>
            <a:r>
              <a:rPr lang="el-GR" sz="2400" b="0" strike="noStrike" spc="-1">
                <a:solidFill>
                  <a:srgbClr val="000000"/>
                </a:solidFill>
                <a:latin typeface="Arial"/>
                <a:ea typeface="MS Pゴシック"/>
              </a:rPr>
              <a:t>απόσταση/χρόνος</a:t>
            </a:r>
            <a:endParaRPr lang="en-US" sz="2400" b="0" strike="noStrike" spc="-1">
              <a:solidFill>
                <a:srgbClr val="000000"/>
              </a:solidFill>
              <a:latin typeface="Arial"/>
            </a:endParaRPr>
          </a:p>
          <a:p>
            <a:pPr>
              <a:lnSpc>
                <a:spcPct val="100000"/>
              </a:lnSpc>
            </a:pPr>
            <a:r>
              <a:rPr lang="en-US" sz="2400" b="0" strike="noStrike" spc="-1">
                <a:solidFill>
                  <a:srgbClr val="000000"/>
                </a:solidFill>
                <a:latin typeface="Arial"/>
                <a:ea typeface="MS Pゴシック"/>
              </a:rPr>
              <a:t>           </a:t>
            </a:r>
            <a:endParaRPr lang="en-US" sz="2400" b="0" strike="noStrike" spc="-1">
              <a:solidFill>
                <a:srgbClr val="000000"/>
              </a:solidFill>
              <a:latin typeface="Arial"/>
            </a:endParaRPr>
          </a:p>
          <a:p>
            <a:pPr>
              <a:lnSpc>
                <a:spcPct val="100000"/>
              </a:lnSpc>
            </a:pPr>
            <a:r>
              <a:rPr lang="en-US" sz="2400" b="0" strike="noStrike" spc="-1">
                <a:solidFill>
                  <a:srgbClr val="000000"/>
                </a:solidFill>
                <a:latin typeface="Arial"/>
                <a:ea typeface="MS Pゴシック"/>
              </a:rPr>
              <a:t>          = (2</a:t>
            </a:r>
            <a:r>
              <a:rPr lang="el-GR" sz="2400" b="0" strike="noStrike" spc="-1">
                <a:solidFill>
                  <a:srgbClr val="000000"/>
                </a:solidFill>
                <a:latin typeface="Arial"/>
                <a:ea typeface="MS Pゴシック"/>
              </a:rPr>
              <a:t>π</a:t>
            </a:r>
            <a:r>
              <a:rPr lang="en-US" sz="2400" b="0" strike="noStrike" spc="-1">
                <a:solidFill>
                  <a:srgbClr val="000000"/>
                </a:solidFill>
                <a:latin typeface="Arial"/>
                <a:ea typeface="MS Pゴシック"/>
              </a:rPr>
              <a:t>r)/(</a:t>
            </a:r>
            <a:r>
              <a:rPr lang="el-GR" sz="2400" b="0" strike="noStrike" spc="-1">
                <a:solidFill>
                  <a:srgbClr val="000000"/>
                </a:solidFill>
                <a:latin typeface="Arial"/>
                <a:ea typeface="MS Pゴシック"/>
              </a:rPr>
              <a:t>περίοδος</a:t>
            </a:r>
            <a:r>
              <a:rPr lang="en-US" sz="2400" b="0" strike="noStrike" spc="-1">
                <a:solidFill>
                  <a:srgbClr val="000000"/>
                </a:solidFill>
                <a:latin typeface="Arial"/>
                <a:ea typeface="MS Pゴシック"/>
              </a:rPr>
              <a:t>)</a:t>
            </a:r>
            <a:endParaRPr lang="en-US" sz="2400" b="0" strike="noStrike" spc="-1">
              <a:solidFill>
                <a:srgbClr val="000000"/>
              </a:solidFill>
              <a:latin typeface="Arial"/>
            </a:endParaRPr>
          </a:p>
          <a:p>
            <a:pPr>
              <a:lnSpc>
                <a:spcPct val="100000"/>
              </a:lnSpc>
            </a:pPr>
            <a:r>
              <a:rPr lang="en-US" sz="2400" b="0" strike="noStrike" spc="-1">
                <a:solidFill>
                  <a:srgbClr val="000000"/>
                </a:solidFill>
                <a:latin typeface="Arial"/>
                <a:ea typeface="MS Pゴシック"/>
              </a:rPr>
              <a:t>     </a:t>
            </a:r>
            <a:endParaRPr lang="en-US" sz="2400" b="0" strike="noStrike" spc="-1">
              <a:solidFill>
                <a:srgbClr val="000000"/>
              </a:solidFill>
              <a:latin typeface="Arial"/>
            </a:endParaRPr>
          </a:p>
          <a:p>
            <a:pPr>
              <a:lnSpc>
                <a:spcPct val="100000"/>
              </a:lnSpc>
            </a:pPr>
            <a:r>
              <a:rPr lang="en-US" sz="2400" b="0" strike="noStrike" spc="-1">
                <a:solidFill>
                  <a:srgbClr val="000000"/>
                </a:solidFill>
                <a:latin typeface="Arial"/>
                <a:ea typeface="MS Pゴシック"/>
              </a:rPr>
              <a:t>          = (2</a:t>
            </a:r>
            <a:r>
              <a:rPr lang="el-GR" sz="2400" b="0" strike="noStrike" spc="-1">
                <a:solidFill>
                  <a:srgbClr val="000000"/>
                </a:solidFill>
                <a:latin typeface="Arial"/>
                <a:ea typeface="MS Pゴシック"/>
              </a:rPr>
              <a:t>π</a:t>
            </a:r>
            <a:r>
              <a:rPr lang="en-US" sz="2400" b="0" strike="noStrike" spc="-1">
                <a:solidFill>
                  <a:srgbClr val="000000"/>
                </a:solidFill>
                <a:latin typeface="Arial"/>
                <a:ea typeface="MS Pゴシック"/>
              </a:rPr>
              <a:t>r)/T</a:t>
            </a:r>
            <a:endParaRPr lang="en-US" sz="2400" b="0" strike="noStrike" spc="-1">
              <a:solidFill>
                <a:srgbClr val="000000"/>
              </a:solidFill>
              <a:latin typeface="Arial"/>
            </a:endParaRPr>
          </a:p>
          <a:p>
            <a:pPr>
              <a:lnSpc>
                <a:spcPct val="100000"/>
              </a:lnSpc>
            </a:pPr>
            <a:endParaRPr lang="en-US" sz="2400" b="0" strike="noStrike" spc="-1">
              <a:solidFill>
                <a:srgbClr val="000000"/>
              </a:solidFill>
              <a:latin typeface="Arial"/>
            </a:endParaRPr>
          </a:p>
          <a:p>
            <a:pPr>
              <a:lnSpc>
                <a:spcPct val="100000"/>
              </a:lnSpc>
            </a:pPr>
            <a:endParaRPr lang="en-US" sz="24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 name="PlaceHolder 1"/>
          <p:cNvSpPr>
            <a:spLocks noGrp="1"/>
          </p:cNvSpPr>
          <p:nvPr>
            <p:ph type="title"/>
          </p:nvPr>
        </p:nvSpPr>
        <p:spPr>
          <a:xfrm>
            <a:off x="609480" y="639720"/>
            <a:ext cx="10972440" cy="579240"/>
          </a:xfrm>
          <a:prstGeom prst="rect">
            <a:avLst/>
          </a:prstGeom>
          <a:noFill/>
          <a:ln w="0">
            <a:noFill/>
          </a:ln>
        </p:spPr>
        <p:txBody>
          <a:bodyPr numCol="1" spcCol="0" anchor="ctr">
            <a:noAutofit/>
          </a:bodyPr>
          <a:lstStyle/>
          <a:p>
            <a:pPr indent="0">
              <a:lnSpc>
                <a:spcPct val="100000"/>
              </a:lnSpc>
              <a:buNone/>
            </a:pPr>
            <a:r>
              <a:rPr lang="el-GR" sz="4000" b="1" strike="noStrike" spc="-1">
                <a:solidFill>
                  <a:srgbClr val="000000"/>
                </a:solidFill>
                <a:latin typeface="Century Gothic"/>
                <a:ea typeface="MS Pゴシック"/>
              </a:rPr>
              <a:t>Ποια είναι η κεντρική μάζα;</a:t>
            </a:r>
            <a:endParaRPr lang="en-US" sz="4000" b="0" strike="noStrike" spc="-1">
              <a:solidFill>
                <a:srgbClr val="E8EAE9"/>
              </a:solidFill>
              <a:latin typeface="Arial"/>
            </a:endParaRPr>
          </a:p>
        </p:txBody>
      </p:sp>
      <p:sp>
        <p:nvSpPr>
          <p:cNvPr id="882" name="PlaceHolder 2"/>
          <p:cNvSpPr>
            <a:spLocks noGrp="1"/>
          </p:cNvSpPr>
          <p:nvPr>
            <p:ph/>
          </p:nvPr>
        </p:nvSpPr>
        <p:spPr>
          <a:xfrm>
            <a:off x="609480" y="1600200"/>
            <a:ext cx="10972440" cy="4636800"/>
          </a:xfrm>
          <a:prstGeom prst="rect">
            <a:avLst/>
          </a:prstGeom>
          <a:noFill/>
          <a:ln w="0">
            <a:noFill/>
          </a:ln>
        </p:spPr>
        <p:txBody>
          <a:bodyPr numCol="1" spcCol="0" anchor="t">
            <a:noAutofit/>
          </a:bodyPr>
          <a:lstStyle/>
          <a:p>
            <a:pPr indent="0">
              <a:lnSpc>
                <a:spcPct val="100000"/>
              </a:lnSpc>
              <a:spcBef>
                <a:spcPts val="720"/>
              </a:spcBef>
              <a:buNone/>
              <a:tabLst>
                <a:tab pos="0" algn="l"/>
              </a:tabLst>
            </a:pPr>
            <a:r>
              <a:rPr lang="el-GR" sz="3600" b="0" strike="noStrike" spc="-1" dirty="0">
                <a:solidFill>
                  <a:srgbClr val="000000"/>
                </a:solidFill>
                <a:latin typeface="Century Gothic"/>
                <a:ea typeface="MS Pゴシック"/>
              </a:rPr>
              <a:t>Παράδειγμα:</a:t>
            </a:r>
            <a:endParaRPr lang="en-US" sz="3600" b="0" strike="noStrike" spc="-1" dirty="0">
              <a:solidFill>
                <a:srgbClr val="000000"/>
              </a:solidFill>
              <a:latin typeface="Century Gothic"/>
            </a:endParaRPr>
          </a:p>
        </p:txBody>
      </p:sp>
      <p:sp>
        <p:nvSpPr>
          <p:cNvPr id="883" name="TextBox 9"/>
          <p:cNvSpPr/>
          <p:nvPr/>
        </p:nvSpPr>
        <p:spPr>
          <a:xfrm>
            <a:off x="5155560" y="2184840"/>
            <a:ext cx="4215240" cy="1075764"/>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l-GR" sz="3200" b="0" strike="noStrike" spc="-1" dirty="0">
                <a:solidFill>
                  <a:srgbClr val="000000"/>
                </a:solidFill>
                <a:latin typeface="Century Gothic"/>
                <a:ea typeface="MS Pゴシック"/>
              </a:rPr>
              <a:t>1</a:t>
            </a:r>
            <a:r>
              <a:rPr lang="en-US" sz="3200" b="0" strike="noStrike" spc="-1" dirty="0">
                <a:solidFill>
                  <a:srgbClr val="000000"/>
                </a:solidFill>
                <a:latin typeface="Century Gothic"/>
                <a:ea typeface="MS Pゴシック"/>
              </a:rPr>
              <a:t>0 s </a:t>
            </a:r>
            <a:r>
              <a:rPr lang="el-GR" sz="3200" b="0" strike="noStrike" spc="-1" dirty="0">
                <a:solidFill>
                  <a:srgbClr val="000000"/>
                </a:solidFill>
                <a:latin typeface="Century Gothic"/>
                <a:ea typeface="MS Pゴシック"/>
              </a:rPr>
              <a:t>για</a:t>
            </a:r>
            <a:r>
              <a:rPr lang="en-US" sz="3200" b="0" strike="noStrike" spc="-1" dirty="0">
                <a:solidFill>
                  <a:srgbClr val="000000"/>
                </a:solidFill>
                <a:latin typeface="Century Gothic"/>
                <a:ea typeface="MS Pゴシック"/>
              </a:rPr>
              <a:t> 20 </a:t>
            </a:r>
            <a:r>
              <a:rPr lang="el-GR" sz="3200" b="0" strike="noStrike" spc="-1" dirty="0">
                <a:solidFill>
                  <a:srgbClr val="000000"/>
                </a:solidFill>
                <a:latin typeface="Century Gothic"/>
                <a:ea typeface="MS Pゴシック"/>
              </a:rPr>
              <a:t>τροχιές</a:t>
            </a:r>
            <a:endParaRPr lang="en-US" sz="3200" b="0" strike="noStrike" spc="-1" dirty="0">
              <a:solidFill>
                <a:srgbClr val="000000"/>
              </a:solidFill>
              <a:latin typeface="Arial"/>
            </a:endParaRPr>
          </a:p>
          <a:p>
            <a:pPr>
              <a:lnSpc>
                <a:spcPct val="100000"/>
              </a:lnSpc>
            </a:pPr>
            <a:r>
              <a:rPr lang="el-GR" sz="3200" b="0" strike="noStrike" spc="-1" dirty="0">
                <a:solidFill>
                  <a:srgbClr val="000000"/>
                </a:solidFill>
                <a:latin typeface="Century Gothic"/>
                <a:ea typeface="MS Pゴシック"/>
              </a:rPr>
              <a:t> </a:t>
            </a:r>
            <a:r>
              <a:rPr lang="en-US" sz="3200" b="0" strike="noStrike" spc="-1" dirty="0">
                <a:solidFill>
                  <a:srgbClr val="000000"/>
                </a:solidFill>
                <a:latin typeface="Century Gothic"/>
                <a:ea typeface="MS Pゴシック"/>
              </a:rPr>
              <a:t>T = 0.50 s</a:t>
            </a:r>
            <a:endParaRPr lang="en-US" sz="3200" b="0" strike="noStrike" spc="-1" dirty="0">
              <a:solidFill>
                <a:srgbClr val="000000"/>
              </a:solidFill>
              <a:latin typeface="Arial"/>
            </a:endParaRPr>
          </a:p>
        </p:txBody>
      </p:sp>
      <p:sp>
        <p:nvSpPr>
          <p:cNvPr id="884" name="Rectangle 4"/>
          <p:cNvSpPr/>
          <p:nvPr/>
        </p:nvSpPr>
        <p:spPr>
          <a:xfrm>
            <a:off x="5155560" y="1600200"/>
            <a:ext cx="3047040" cy="57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l-GR" sz="3200" b="0" strike="noStrike" spc="-1">
                <a:solidFill>
                  <a:srgbClr val="000000"/>
                </a:solidFill>
                <a:latin typeface="Century Gothic"/>
                <a:ea typeface="MS Pゴシック"/>
              </a:rPr>
              <a:t>Ακτίνα</a:t>
            </a:r>
            <a:r>
              <a:rPr lang="en-US" sz="3200" b="0" strike="noStrike" spc="-1">
                <a:solidFill>
                  <a:srgbClr val="000000"/>
                </a:solidFill>
                <a:latin typeface="Century Gothic"/>
                <a:ea typeface="MS Pゴシック"/>
              </a:rPr>
              <a:t> = </a:t>
            </a:r>
            <a:r>
              <a:rPr lang="el-GR" sz="3200" b="0" strike="noStrike" spc="-1">
                <a:solidFill>
                  <a:srgbClr val="000000"/>
                </a:solidFill>
                <a:latin typeface="Century Gothic"/>
                <a:ea typeface="MS Pゴシック"/>
              </a:rPr>
              <a:t>3</a:t>
            </a:r>
            <a:r>
              <a:rPr lang="en-US" sz="3200" b="0" strike="noStrike" spc="-1">
                <a:solidFill>
                  <a:srgbClr val="000000"/>
                </a:solidFill>
                <a:latin typeface="Century Gothic"/>
                <a:ea typeface="MS Pゴシック"/>
              </a:rPr>
              <a:t>0 </a:t>
            </a:r>
            <a:r>
              <a:rPr lang="el-GR" sz="3200" b="0" strike="noStrike" spc="-1">
                <a:solidFill>
                  <a:srgbClr val="000000"/>
                </a:solidFill>
                <a:latin typeface="Century Gothic"/>
                <a:ea typeface="MS Pゴシック"/>
              </a:rPr>
              <a:t>εκ</a:t>
            </a:r>
            <a:endParaRPr lang="en-US" sz="3200" b="0" strike="noStrike" spc="-1">
              <a:solidFill>
                <a:srgbClr val="000000"/>
              </a:solidFill>
              <a:latin typeface="Arial"/>
            </a:endParaRPr>
          </a:p>
        </p:txBody>
      </p:sp>
      <p:sp>
        <p:nvSpPr>
          <p:cNvPr id="885" name="TextBox 6"/>
          <p:cNvSpPr/>
          <p:nvPr/>
        </p:nvSpPr>
        <p:spPr>
          <a:xfrm>
            <a:off x="2711520" y="3573000"/>
            <a:ext cx="6095520" cy="2526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CA" sz="3200" b="0" strike="noStrike" spc="-1">
                <a:solidFill>
                  <a:srgbClr val="000000"/>
                </a:solidFill>
                <a:latin typeface="Century Gothic"/>
                <a:ea typeface="MS Pゴシック"/>
              </a:rPr>
              <a:t>v</a:t>
            </a:r>
            <a:r>
              <a:rPr lang="el-GR" sz="3200" b="0" strike="noStrike" spc="-1">
                <a:solidFill>
                  <a:srgbClr val="000000"/>
                </a:solidFill>
                <a:latin typeface="Century Gothic"/>
                <a:ea typeface="MS Pゴシック"/>
              </a:rPr>
              <a:t> </a:t>
            </a:r>
            <a:r>
              <a:rPr lang="en-US" sz="3200" b="0" strike="noStrike" spc="-1">
                <a:solidFill>
                  <a:srgbClr val="000000"/>
                </a:solidFill>
                <a:latin typeface="Century Gothic"/>
                <a:ea typeface="MS Pゴシック"/>
              </a:rPr>
              <a:t>= (2 </a:t>
            </a:r>
            <a:r>
              <a:rPr lang="el-GR" sz="3200" b="0" strike="noStrike" spc="-1">
                <a:solidFill>
                  <a:srgbClr val="000000"/>
                </a:solidFill>
                <a:latin typeface="Century Gothic"/>
                <a:ea typeface="MS Pゴシック"/>
              </a:rPr>
              <a:t>π</a:t>
            </a:r>
            <a:r>
              <a:rPr lang="en-US" sz="3200" b="0" strike="noStrike" spc="-1">
                <a:solidFill>
                  <a:srgbClr val="000000"/>
                </a:solidFill>
                <a:latin typeface="Century Gothic"/>
                <a:ea typeface="MS Pゴシック"/>
              </a:rPr>
              <a:t> r)/T</a:t>
            </a:r>
            <a:endParaRPr lang="en-US" sz="3200" b="0" strike="noStrike" spc="-1">
              <a:solidFill>
                <a:srgbClr val="000000"/>
              </a:solidFill>
              <a:latin typeface="Arial"/>
            </a:endParaRPr>
          </a:p>
          <a:p>
            <a:pPr>
              <a:lnSpc>
                <a:spcPct val="100000"/>
              </a:lnSpc>
            </a:pPr>
            <a:r>
              <a:rPr lang="en-US" sz="3200" b="0" strike="noStrike" spc="-1">
                <a:solidFill>
                  <a:srgbClr val="000000"/>
                </a:solidFill>
                <a:latin typeface="Century Gothic"/>
                <a:ea typeface="MS Pゴシック"/>
              </a:rPr>
              <a:t>v = (2 </a:t>
            </a:r>
            <a:r>
              <a:rPr lang="el-GR" sz="3200" b="0" strike="noStrike" spc="-1">
                <a:solidFill>
                  <a:srgbClr val="000000"/>
                </a:solidFill>
                <a:latin typeface="Century Gothic"/>
                <a:ea typeface="MS Pゴシック"/>
              </a:rPr>
              <a:t>π</a:t>
            </a:r>
            <a:r>
              <a:rPr lang="en-US" sz="3200" b="0" strike="noStrike" spc="-1">
                <a:solidFill>
                  <a:srgbClr val="000000"/>
                </a:solidFill>
                <a:latin typeface="Century Gothic"/>
                <a:ea typeface="MS Pゴシック"/>
              </a:rPr>
              <a:t>)(0.3 m)/(0.50 s)</a:t>
            </a:r>
            <a:endParaRPr lang="en-US" sz="3200" b="0" strike="noStrike" spc="-1">
              <a:solidFill>
                <a:srgbClr val="000000"/>
              </a:solidFill>
              <a:latin typeface="Arial"/>
            </a:endParaRPr>
          </a:p>
          <a:p>
            <a:pPr>
              <a:lnSpc>
                <a:spcPct val="100000"/>
              </a:lnSpc>
            </a:pPr>
            <a:r>
              <a:rPr lang="en-US" sz="3200" b="0" strike="noStrike" spc="-1">
                <a:solidFill>
                  <a:srgbClr val="000000"/>
                </a:solidFill>
                <a:latin typeface="Century Gothic"/>
                <a:ea typeface="MS Pゴシック"/>
              </a:rPr>
              <a:t>v = 3.77 m/s </a:t>
            </a:r>
            <a:endParaRPr lang="en-US" sz="3200" b="0" strike="noStrike" spc="-1">
              <a:solidFill>
                <a:srgbClr val="000000"/>
              </a:solidFill>
              <a:latin typeface="Arial"/>
            </a:endParaRPr>
          </a:p>
          <a:p>
            <a:pPr>
              <a:lnSpc>
                <a:spcPct val="100000"/>
              </a:lnSpc>
            </a:pPr>
            <a:endParaRPr lang="en-US" sz="3200" b="0" strike="noStrike" spc="-1">
              <a:solidFill>
                <a:srgbClr val="000000"/>
              </a:solidFill>
              <a:latin typeface="Arial"/>
            </a:endParaRPr>
          </a:p>
          <a:p>
            <a:pPr>
              <a:lnSpc>
                <a:spcPct val="100000"/>
              </a:lnSpc>
            </a:pPr>
            <a:r>
              <a:rPr lang="en-US" sz="3200" b="0" strike="noStrike" spc="-1">
                <a:solidFill>
                  <a:srgbClr val="000000"/>
                </a:solidFill>
                <a:latin typeface="Century Gothic"/>
                <a:ea typeface="MS Pゴシック"/>
              </a:rPr>
              <a:t>v</a:t>
            </a:r>
            <a:r>
              <a:rPr lang="en-US" sz="3200" b="0" strike="noStrike" spc="-1" baseline="30000">
                <a:solidFill>
                  <a:srgbClr val="000000"/>
                </a:solidFill>
                <a:latin typeface="Century Gothic"/>
                <a:ea typeface="MS Pゴシック"/>
              </a:rPr>
              <a:t>2</a:t>
            </a:r>
            <a:r>
              <a:rPr lang="en-US" sz="3200" b="0" strike="noStrike" spc="-1">
                <a:solidFill>
                  <a:srgbClr val="000000"/>
                </a:solidFill>
                <a:latin typeface="Century Gothic"/>
                <a:ea typeface="MS Pゴシック"/>
              </a:rPr>
              <a:t> = 14.2 (m/s)</a:t>
            </a:r>
            <a:r>
              <a:rPr lang="en-US" sz="3200" b="0" strike="noStrike" spc="-1" baseline="30000">
                <a:solidFill>
                  <a:srgbClr val="000000"/>
                </a:solidFill>
                <a:latin typeface="Century Gothic"/>
                <a:ea typeface="MS Pゴシック"/>
              </a:rPr>
              <a:t>2</a:t>
            </a:r>
            <a:endParaRPr lang="en-US" sz="3200" b="0" strike="noStrike" spc="-1">
              <a:solidFill>
                <a:srgbClr val="000000"/>
              </a:solid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8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87" name="Chart 4"/>
          <p:cNvGraphicFramePr/>
          <p:nvPr>
            <p:extLst>
              <p:ext uri="{D42A27DB-BD31-4B8C-83A1-F6EECF244321}">
                <p14:modId xmlns:p14="http://schemas.microsoft.com/office/powerpoint/2010/main" val="2005610321"/>
              </p:ext>
            </p:extLst>
          </p:nvPr>
        </p:nvGraphicFramePr>
        <p:xfrm>
          <a:off x="2540160" y="1803240"/>
          <a:ext cx="6810669" cy="4089380"/>
        </p:xfrm>
        <a:graphic>
          <a:graphicData uri="http://schemas.openxmlformats.org/drawingml/2006/chart">
            <c:chart xmlns:c="http://schemas.openxmlformats.org/drawingml/2006/chart" xmlns:r="http://schemas.openxmlformats.org/officeDocument/2006/relationships" r:id="rId3"/>
          </a:graphicData>
        </a:graphic>
      </p:graphicFrame>
      <p:grpSp>
        <p:nvGrpSpPr>
          <p:cNvPr id="889" name="Group 14"/>
          <p:cNvGrpSpPr/>
          <p:nvPr/>
        </p:nvGrpSpPr>
        <p:grpSpPr>
          <a:xfrm>
            <a:off x="3405513" y="2587011"/>
            <a:ext cx="5248629" cy="2682360"/>
            <a:chOff x="3555720" y="2717640"/>
            <a:chExt cx="5079960" cy="2682360"/>
          </a:xfrm>
        </p:grpSpPr>
        <p:grpSp>
          <p:nvGrpSpPr>
            <p:cNvPr id="890" name="Group 13"/>
            <p:cNvGrpSpPr/>
            <p:nvPr/>
          </p:nvGrpSpPr>
          <p:grpSpPr>
            <a:xfrm>
              <a:off x="3555720" y="2717640"/>
              <a:ext cx="5079960" cy="2682360"/>
              <a:chOff x="3555720" y="2717640"/>
              <a:chExt cx="5079960" cy="2682360"/>
            </a:xfrm>
          </p:grpSpPr>
          <p:cxnSp>
            <p:nvCxnSpPr>
              <p:cNvPr id="891" name="Straight Connector 6"/>
              <p:cNvCxnSpPr/>
              <p:nvPr/>
            </p:nvCxnSpPr>
            <p:spPr>
              <a:xfrm flipV="1">
                <a:off x="8635680" y="2717640"/>
                <a:ext cx="360" cy="2682720"/>
              </a:xfrm>
              <a:prstGeom prst="straightConnector1">
                <a:avLst/>
              </a:prstGeom>
              <a:ln w="19050">
                <a:solidFill>
                  <a:srgbClr val="FF0000"/>
                </a:solidFill>
                <a:round/>
              </a:ln>
            </p:spPr>
          </p:cxnSp>
          <p:cxnSp>
            <p:nvCxnSpPr>
              <p:cNvPr id="892" name="Straight Connector 8"/>
              <p:cNvCxnSpPr/>
              <p:nvPr/>
            </p:nvCxnSpPr>
            <p:spPr>
              <a:xfrm>
                <a:off x="3555720" y="2720520"/>
                <a:ext cx="5060160" cy="360"/>
              </a:xfrm>
              <a:prstGeom prst="straightConnector1">
                <a:avLst/>
              </a:prstGeom>
              <a:ln w="19050">
                <a:solidFill>
                  <a:srgbClr val="FF0000"/>
                </a:solidFill>
                <a:round/>
              </a:ln>
            </p:spPr>
          </p:cxnSp>
        </p:grpSp>
        <p:sp>
          <p:nvSpPr>
            <p:cNvPr id="893" name="TextBox 5"/>
            <p:cNvSpPr/>
            <p:nvPr/>
          </p:nvSpPr>
          <p:spPr>
            <a:xfrm>
              <a:off x="5909040" y="4500000"/>
              <a:ext cx="2430720" cy="5770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pPr>
              <a:r>
                <a:rPr lang="en-US" sz="3200" b="0" strike="noStrike" spc="-1">
                  <a:solidFill>
                    <a:srgbClr val="FF0000"/>
                  </a:solidFill>
                  <a:latin typeface="Arial"/>
                  <a:ea typeface="MS Pゴシック"/>
                </a:rPr>
                <a:t>~16 </a:t>
              </a:r>
              <a:r>
                <a:rPr lang="el-GR" sz="3200" b="0" strike="noStrike" spc="-1">
                  <a:solidFill>
                    <a:srgbClr val="FF0000"/>
                  </a:solidFill>
                  <a:latin typeface="Arial"/>
                  <a:ea typeface="MS Pゴシック"/>
                </a:rPr>
                <a:t>ροδέλες</a:t>
              </a:r>
              <a:endParaRPr lang="en-US" sz="3200" b="0" strike="noStrike" spc="-1">
                <a:solidFill>
                  <a:srgbClr val="000000"/>
                </a:solidFill>
                <a:latin typeface="Arial"/>
              </a:endParaRPr>
            </a:p>
          </p:txBody>
        </p:sp>
      </p:grpSp>
      <p:pic>
        <p:nvPicPr>
          <p:cNvPr id="895" name="Picture 3"/>
          <p:cNvPicPr/>
          <p:nvPr/>
        </p:nvPicPr>
        <p:blipFill>
          <a:blip r:embed="rId4"/>
          <a:stretch/>
        </p:blipFill>
        <p:spPr>
          <a:xfrm>
            <a:off x="49068" y="-55065"/>
            <a:ext cx="2491092" cy="2478312"/>
          </a:xfrm>
          <a:prstGeom prst="rect">
            <a:avLst/>
          </a:prstGeom>
          <a:ln w="0">
            <a:noFill/>
          </a:ln>
        </p:spPr>
      </p:pic>
      <p:sp>
        <p:nvSpPr>
          <p:cNvPr id="865" name="PlaceHolder 1"/>
          <p:cNvSpPr txBox="1">
            <a:spLocks/>
          </p:cNvSpPr>
          <p:nvPr/>
        </p:nvSpPr>
        <p:spPr>
          <a:xfrm>
            <a:off x="695519" y="221580"/>
            <a:ext cx="10972440" cy="579240"/>
          </a:xfrm>
          <a:prstGeom prst="rect">
            <a:avLst/>
          </a:prstGeom>
          <a:noFill/>
          <a:ln w="0">
            <a:noFill/>
          </a:ln>
        </p:spPr>
        <p:txBody>
          <a:bodyPr numCol="1" spc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l-GR" sz="4000" spc="-1" dirty="0">
                <a:solidFill>
                  <a:srgbClr val="000000"/>
                </a:solidFill>
                <a:latin typeface="Century Gothic"/>
                <a:ea typeface="MS Pゴシック"/>
              </a:rPr>
              <a:t>Αποτέλεσμα:</a:t>
            </a:r>
            <a:endParaRPr lang="en-US" sz="4000" spc="-1" dirty="0">
              <a:solidFill>
                <a:srgbClr val="E8EAE9"/>
              </a:solidFill>
              <a:latin typeface="Arial"/>
            </a:endParaRPr>
          </a:p>
        </p:txBody>
      </p:sp>
      <p:sp>
        <p:nvSpPr>
          <p:cNvPr id="2" name="TextBox 1">
            <a:extLst>
              <a:ext uri="{FF2B5EF4-FFF2-40B4-BE49-F238E27FC236}">
                <a16:creationId xmlns:a16="http://schemas.microsoft.com/office/drawing/2014/main" id="{20B76F12-6D55-7A8D-6511-B5CBAE848A46}"/>
              </a:ext>
            </a:extLst>
          </p:cNvPr>
          <p:cNvSpPr txBox="1"/>
          <p:nvPr/>
        </p:nvSpPr>
        <p:spPr>
          <a:xfrm>
            <a:off x="3682688" y="965380"/>
            <a:ext cx="5814412" cy="523220"/>
          </a:xfrm>
          <a:prstGeom prst="rect">
            <a:avLst/>
          </a:prstGeom>
          <a:noFill/>
        </p:spPr>
        <p:txBody>
          <a:bodyPr wrap="none" rtlCol="0">
            <a:spAutoFit/>
          </a:bodyPr>
          <a:lstStyle/>
          <a:p>
            <a:r>
              <a:rPr lang="el-GR" sz="2800" dirty="0">
                <a:latin typeface="Century Gothic" panose="020B0502020202020204" pitchFamily="34" charset="0"/>
              </a:rPr>
              <a:t>Η κεντρική μάζα είναι 16 ροδέλες.</a:t>
            </a:r>
            <a:endParaRPr lang="en-GB" sz="2800" dirty="0">
              <a:latin typeface="Century Gothic" panose="020B0502020202020204" pitchFamily="34" charset="0"/>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8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9" name="PlaceHolder 1"/>
          <p:cNvSpPr>
            <a:spLocks noGrp="1"/>
          </p:cNvSpPr>
          <p:nvPr>
            <p:ph/>
          </p:nvPr>
        </p:nvSpPr>
        <p:spPr>
          <a:xfrm>
            <a:off x="839520" y="1603800"/>
            <a:ext cx="9828360" cy="4038120"/>
          </a:xfrm>
          <a:prstGeom prst="rect">
            <a:avLst/>
          </a:prstGeom>
          <a:noFill/>
          <a:ln w="0">
            <a:noFill/>
          </a:ln>
        </p:spPr>
        <p:txBody>
          <a:bodyPr anchor="t">
            <a:normAutofit/>
          </a:bodyPr>
          <a:lstStyle/>
          <a:p>
            <a:pPr indent="0">
              <a:lnSpc>
                <a:spcPct val="100000"/>
              </a:lnSpc>
              <a:spcBef>
                <a:spcPts val="641"/>
              </a:spcBef>
              <a:buNone/>
              <a:tabLst>
                <a:tab pos="0" algn="l"/>
              </a:tabLst>
            </a:pPr>
            <a:r>
              <a:rPr lang="el-GR" sz="3200" b="1" strike="noStrike" spc="-1" dirty="0">
                <a:solidFill>
                  <a:srgbClr val="000000"/>
                </a:solidFill>
                <a:latin typeface="Century Gothic"/>
              </a:rPr>
              <a:t>Σκοπός</a:t>
            </a:r>
            <a:r>
              <a:rPr lang="en-US" sz="3200" b="1" strike="noStrike" spc="-1" dirty="0">
                <a:solidFill>
                  <a:srgbClr val="000000"/>
                </a:solidFill>
                <a:latin typeface="Century Gothic"/>
              </a:rPr>
              <a:t>: 	</a:t>
            </a:r>
            <a:endParaRPr lang="en-US" sz="3200" b="0" strike="noStrike" spc="-1" dirty="0">
              <a:solidFill>
                <a:srgbClr val="000000"/>
              </a:solidFill>
              <a:latin typeface="Arial"/>
            </a:endParaRPr>
          </a:p>
          <a:p>
            <a:pPr indent="0">
              <a:lnSpc>
                <a:spcPct val="100000"/>
              </a:lnSpc>
              <a:spcBef>
                <a:spcPts val="641"/>
              </a:spcBef>
              <a:buNone/>
              <a:tabLst>
                <a:tab pos="0" algn="l"/>
              </a:tabLst>
            </a:pPr>
            <a:r>
              <a:rPr lang="el-GR" sz="3200" b="1" strike="noStrike" spc="-1" dirty="0">
                <a:solidFill>
                  <a:srgbClr val="000000"/>
                </a:solidFill>
                <a:latin typeface="Century Gothic"/>
              </a:rPr>
              <a:t>Προσδιορίστε τη μάζα ενός άγνωστου στοιχείου.</a:t>
            </a:r>
            <a:endParaRPr lang="en-US" sz="3200" b="0" strike="noStrike" spc="-1" dirty="0">
              <a:solidFill>
                <a:srgbClr val="000000"/>
              </a:solidFill>
              <a:latin typeface="Arial"/>
            </a:endParaRPr>
          </a:p>
          <a:p>
            <a:pPr indent="0">
              <a:lnSpc>
                <a:spcPct val="100000"/>
              </a:lnSpc>
              <a:spcBef>
                <a:spcPts val="439"/>
              </a:spcBef>
              <a:buNone/>
              <a:tabLst>
                <a:tab pos="0" algn="l"/>
              </a:tabLst>
            </a:pPr>
            <a:endParaRPr lang="en-US" sz="2200" b="0" strike="noStrike" spc="-1" dirty="0">
              <a:solidFill>
                <a:srgbClr val="000000"/>
              </a:solidFill>
              <a:latin typeface="Arial"/>
            </a:endParaRPr>
          </a:p>
          <a:p>
            <a:pPr marL="514440" indent="-514440">
              <a:lnSpc>
                <a:spcPct val="100000"/>
              </a:lnSpc>
              <a:spcBef>
                <a:spcPts val="561"/>
              </a:spcBef>
              <a:buClr>
                <a:srgbClr val="000000"/>
              </a:buClr>
              <a:buFont typeface="+mj-lt"/>
              <a:buAutoNum type="arabicPeriod"/>
              <a:tabLst>
                <a:tab pos="0" algn="l"/>
              </a:tabLst>
            </a:pPr>
            <a:r>
              <a:rPr lang="el-GR" sz="2800" b="0" strike="noStrike" spc="-1" dirty="0">
                <a:solidFill>
                  <a:srgbClr val="000000"/>
                </a:solidFill>
                <a:latin typeface="Century Gothic"/>
              </a:rPr>
              <a:t>Συλλέξτε δεδομένα για μία μάζα ανά ομάδα.</a:t>
            </a:r>
            <a:endParaRPr lang="en-US" sz="2800" b="0" strike="noStrike" spc="-1" dirty="0">
              <a:solidFill>
                <a:srgbClr val="000000"/>
              </a:solidFill>
              <a:latin typeface="Arial"/>
            </a:endParaRPr>
          </a:p>
          <a:p>
            <a:pPr marL="457200">
              <a:lnSpc>
                <a:spcPct val="100000"/>
              </a:lnSpc>
              <a:spcBef>
                <a:spcPts val="201"/>
              </a:spcBef>
              <a:buFont typeface="+mj-lt"/>
              <a:buAutoNum type="arabicPeriod"/>
              <a:tabLst>
                <a:tab pos="0" algn="l"/>
              </a:tabLst>
            </a:pPr>
            <a:endParaRPr lang="en-US" sz="1000" b="0" strike="noStrike" spc="-1" dirty="0">
              <a:solidFill>
                <a:srgbClr val="000000"/>
              </a:solidFill>
              <a:latin typeface="Arial"/>
            </a:endParaRPr>
          </a:p>
          <a:p>
            <a:pPr marL="514440" indent="-514440">
              <a:lnSpc>
                <a:spcPct val="100000"/>
              </a:lnSpc>
              <a:spcBef>
                <a:spcPts val="561"/>
              </a:spcBef>
              <a:buClr>
                <a:srgbClr val="000000"/>
              </a:buClr>
              <a:buFont typeface="+mj-lt"/>
              <a:buAutoNum type="arabicPeriod"/>
              <a:tabLst>
                <a:tab pos="0" algn="l"/>
              </a:tabLst>
            </a:pPr>
            <a:r>
              <a:rPr lang="el-GR" sz="2800" b="0" strike="noStrike" spc="-1" dirty="0">
                <a:solidFill>
                  <a:srgbClr val="000000"/>
                </a:solidFill>
                <a:latin typeface="Century Gothic"/>
              </a:rPr>
              <a:t>Σχεδιάστε ένα γράφημα της </a:t>
            </a:r>
            <a:r>
              <a:rPr lang="el-GR" sz="2800" b="0" strike="noStrike" spc="-1" dirty="0">
                <a:solidFill>
                  <a:srgbClr val="FF0000"/>
                </a:solidFill>
                <a:latin typeface="Century Gothic"/>
              </a:rPr>
              <a:t>ταχύτητας</a:t>
            </a:r>
            <a:r>
              <a:rPr lang="el-GR" sz="2800" b="0" strike="noStrike" spc="-1" baseline="30000" dirty="0">
                <a:solidFill>
                  <a:srgbClr val="FF0000"/>
                </a:solidFill>
                <a:latin typeface="Century Gothic"/>
              </a:rPr>
              <a:t>2</a:t>
            </a:r>
            <a:r>
              <a:rPr lang="en-US" sz="2800" b="0" strike="noStrike" spc="-1" dirty="0">
                <a:solidFill>
                  <a:srgbClr val="000000"/>
                </a:solidFill>
                <a:latin typeface="Century Gothic"/>
              </a:rPr>
              <a:t> </a:t>
            </a:r>
            <a:r>
              <a:rPr lang="el-GR" sz="2800" b="0" strike="noStrike" spc="-1" dirty="0">
                <a:solidFill>
                  <a:srgbClr val="000000"/>
                </a:solidFill>
                <a:latin typeface="Century Gothic"/>
              </a:rPr>
              <a:t>έναντι της </a:t>
            </a:r>
            <a:r>
              <a:rPr lang="el-GR" sz="2800" b="0" strike="noStrike" spc="-1" dirty="0">
                <a:solidFill>
                  <a:srgbClr val="FF0000"/>
                </a:solidFill>
                <a:latin typeface="Century Gothic"/>
              </a:rPr>
              <a:t>μάζας</a:t>
            </a:r>
            <a:r>
              <a:rPr lang="el-GR" sz="2800" b="0" strike="noStrike" spc="-1" dirty="0">
                <a:solidFill>
                  <a:srgbClr val="000000"/>
                </a:solidFill>
                <a:latin typeface="Century Gothic"/>
              </a:rPr>
              <a:t> σε ένα συλλογικό υπολογιστικό φύλλο.</a:t>
            </a:r>
            <a:endParaRPr lang="en-US" sz="2800" b="0" strike="noStrike" spc="-1" dirty="0">
              <a:solidFill>
                <a:srgbClr val="000000"/>
              </a:solidFill>
              <a:latin typeface="Arial"/>
            </a:endParaRPr>
          </a:p>
        </p:txBody>
      </p:sp>
      <p:pic>
        <p:nvPicPr>
          <p:cNvPr id="910" name="Picture 3" descr="A picture containing black, darkness&#10;&#10;Description automatically generated"/>
          <p:cNvPicPr/>
          <p:nvPr/>
        </p:nvPicPr>
        <p:blipFill>
          <a:blip r:embed="rId3"/>
          <a:stretch/>
        </p:blipFill>
        <p:spPr>
          <a:xfrm>
            <a:off x="11043000" y="6351840"/>
            <a:ext cx="957240" cy="317160"/>
          </a:xfrm>
          <a:prstGeom prst="rect">
            <a:avLst/>
          </a:prstGeom>
          <a:ln w="0">
            <a:noFill/>
          </a:ln>
        </p:spPr>
      </p:pic>
      <p:sp>
        <p:nvSpPr>
          <p:cNvPr id="911" name="Rectangle 5"/>
          <p:cNvSpPr/>
          <p:nvPr/>
        </p:nvSpPr>
        <p:spPr>
          <a:xfrm>
            <a:off x="664920" y="419400"/>
            <a:ext cx="10848240" cy="63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l-GR" sz="3600" b="0" strike="noStrike" spc="-1" dirty="0">
                <a:solidFill>
                  <a:srgbClr val="000000"/>
                </a:solidFill>
                <a:latin typeface="Century Gothic"/>
                <a:ea typeface="MS Pゴシック"/>
              </a:rPr>
              <a:t>Δραστηριότητα ομαλής κυκλικής κίνησης</a:t>
            </a:r>
            <a:endParaRPr lang="en-US" sz="3600" b="0" strike="noStrike" spc="-1" dirty="0">
              <a:solidFill>
                <a:srgbClr val="000000"/>
              </a:solidFill>
              <a:latin typeface="Arial"/>
            </a:endParaRPr>
          </a:p>
        </p:txBody>
      </p:sp>
    </p:spTree>
  </p:cSld>
  <p:clrMapOvr>
    <a:masterClrMapping/>
  </p:clrMapOvr>
</p:sld>
</file>

<file path=ppt/theme/theme1.xml><?xml version="1.0" encoding="utf-8"?>
<a:theme xmlns:a="http://schemas.openxmlformats.org/drawingml/2006/main" name="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2_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_2013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_Blue Horizon">
  <a:themeElements>
    <a:clrScheme name="">
      <a:dk1>
        <a:srgbClr val="808080"/>
      </a:dk1>
      <a:lt1>
        <a:srgbClr val="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Blue Horizon">
      <a:majorFont>
        <a:latin typeface="Arial"/>
        <a:ea typeface="MS Pゴシック"/>
        <a:cs typeface=""/>
      </a:majorFont>
      <a:minorFont>
        <a:latin typeface="Arial"/>
        <a:ea typeface="MS P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bg1"/>
            </a:solidFill>
            <a:effectLst/>
            <a:latin typeface="Arial" charset="0"/>
          </a:defRPr>
        </a:defPPr>
      </a:lstStyle>
    </a:lnDef>
  </a:objectDefaults>
  <a:extraClrSchemeLst>
    <a:extraClrScheme>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Horizon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000000"/>
      </a:dk2>
      <a:lt2>
        <a:srgbClr val="009DDC"/>
      </a:lt2>
      <a:accent1>
        <a:srgbClr val="99CCFF"/>
      </a:accent1>
      <a:accent2>
        <a:srgbClr val="CCCCFF"/>
      </a:accent2>
      <a:accent3>
        <a:srgbClr val="AAAAAA"/>
      </a:accent3>
      <a:accent4>
        <a:srgbClr val="DADADA"/>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Blue Horizon">
  <a:themeElements>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lue Horizon">
  <a:themeElements>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Blue Horizon">
  <a:themeElements>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Blue Horizon">
  <a:themeElements>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Blue Horizon">
  <a:themeElements>
    <a:clrScheme name="Blue Horizon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013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2013 PPT Template</Template>
  <TotalTime>16753</TotalTime>
  <Words>2187</Words>
  <Application>Microsoft Office PowerPoint</Application>
  <PresentationFormat>Widescreen</PresentationFormat>
  <Paragraphs>294</Paragraphs>
  <Slides>43</Slides>
  <Notes>31</Notes>
  <HiddenSlides>1</HiddenSlides>
  <MMClips>1</MMClips>
  <ScaleCrop>false</ScaleCrop>
  <HeadingPairs>
    <vt:vector size="6" baseType="variant">
      <vt:variant>
        <vt:lpstr>Fonts Used</vt:lpstr>
      </vt:variant>
      <vt:variant>
        <vt:i4>8</vt:i4>
      </vt:variant>
      <vt:variant>
        <vt:lpstr>Theme</vt:lpstr>
      </vt:variant>
      <vt:variant>
        <vt:i4>19</vt:i4>
      </vt:variant>
      <vt:variant>
        <vt:lpstr>Slide Titles</vt:lpstr>
      </vt:variant>
      <vt:variant>
        <vt:i4>43</vt:i4>
      </vt:variant>
    </vt:vector>
  </HeadingPairs>
  <TitlesOfParts>
    <vt:vector size="70" baseType="lpstr">
      <vt:lpstr>Arial</vt:lpstr>
      <vt:lpstr>Calibri</vt:lpstr>
      <vt:lpstr>Cambria Math</vt:lpstr>
      <vt:lpstr>Century Gothic</vt:lpstr>
      <vt:lpstr>Courier New</vt:lpstr>
      <vt:lpstr>Symbol</vt:lpstr>
      <vt:lpstr>Times New Roman</vt:lpstr>
      <vt:lpstr>Wingdings</vt:lpstr>
      <vt:lpstr>Blue Horizon</vt:lpstr>
      <vt:lpstr>2013 PPT Template</vt:lpstr>
      <vt:lpstr>3_Blue Horizon</vt:lpstr>
      <vt:lpstr>3_Blue Horizon</vt:lpstr>
      <vt:lpstr>3_Blue Horizon</vt:lpstr>
      <vt:lpstr>3_Blue Horizon</vt:lpstr>
      <vt:lpstr>3_Blue Horizon</vt:lpstr>
      <vt:lpstr>2013 PPT Template</vt:lpstr>
      <vt:lpstr>2013 PPT Template</vt:lpstr>
      <vt:lpstr>2013 PPT Template</vt:lpstr>
      <vt:lpstr>2013 PPT Template</vt:lpstr>
      <vt:lpstr>2013 PPT Template</vt:lpstr>
      <vt:lpstr>2013 PPT Template</vt:lpstr>
      <vt:lpstr>2013 PPT Template</vt:lpstr>
      <vt:lpstr>2013 PPT Template</vt:lpstr>
      <vt:lpstr>2_Blue Horizon</vt:lpstr>
      <vt:lpstr>1_2013 PPT Template</vt:lpstr>
      <vt:lpstr>Office Theme</vt:lpstr>
      <vt:lpstr>1_Blue Horizon</vt:lpstr>
      <vt:lpstr>PowerPoint Presentation</vt:lpstr>
      <vt:lpstr>PowerPoint Presentation</vt:lpstr>
      <vt:lpstr>PowerPoint Presentation</vt:lpstr>
      <vt:lpstr>Σύνδεσμοι Προγράμματος Σπουδών</vt:lpstr>
      <vt:lpstr>Συσκευή κεντροκεντρικής κίνησης </vt:lpstr>
      <vt:lpstr>Πώς θα μπορούσατε να μετρήσετε την ταχύτητα του πώμα;</vt:lpstr>
      <vt:lpstr>Ποια είναι η κεντρική μάζα;</vt:lpstr>
      <vt:lpstr>PowerPoint Presentation</vt:lpstr>
      <vt:lpstr>PowerPoint Presentation</vt:lpstr>
      <vt:lpstr>PowerPoint Presentation</vt:lpstr>
      <vt:lpstr>Προβλέψτε και Εξηγήστε </vt:lpstr>
      <vt:lpstr>PowerPoint Presentation</vt:lpstr>
      <vt:lpstr>PowerPoint Presentation</vt:lpstr>
      <vt:lpstr>PowerPoint Presentation</vt:lpstr>
      <vt:lpstr>PowerPoint Presentation</vt:lpstr>
      <vt:lpstr>Τα αστέρια στους σπειροειδείς γαλαξίες κινούνται με ομαλή κυκλική κίνηση</vt:lpstr>
      <vt:lpstr>PowerPoint Presentation</vt:lpstr>
      <vt:lpstr>PowerPoint Presentation</vt:lpstr>
      <vt:lpstr>Η ίδια απόκλιση συμβαίνει σε σχεδόν όλους* τους γαλαξίες</vt:lpstr>
      <vt:lpstr>PowerPoint Presentation</vt:lpstr>
      <vt:lpstr>PowerPoint Presentation</vt:lpstr>
      <vt:lpstr>PowerPoint Presentation</vt:lpstr>
      <vt:lpstr>PowerPoint Presentation</vt:lpstr>
      <vt:lpstr>Ανταγωνιστικές θεωρίες για τη σκοτεινή ύλη </vt:lpstr>
      <vt:lpstr>Πώς να αναζητήσετε σωματίδια σκοτεινής ύλης</vt:lpstr>
      <vt:lpstr>LUX- Large Underground Xenon Detector</vt:lpstr>
      <vt:lpstr>LUX-ZEPLIN (LZ) update (2022)</vt:lpstr>
      <vt:lpstr>XENON1T – electronic recoil excess (2020)</vt:lpstr>
      <vt:lpstr>XENONnT – (2023)</vt:lpstr>
      <vt:lpstr>PANDAX- 4T (2021) </vt:lpstr>
      <vt:lpstr>FERMI Gamma Ray Telescope</vt:lpstr>
      <vt:lpstr>PowerPoint Presentation</vt:lpstr>
      <vt:lpstr>LHC</vt:lpstr>
      <vt:lpstr>Προβλήματα για το σωματίδιο της σκοτεινής ύλης</vt:lpstr>
      <vt:lpstr>Η Σκοτεινή ύλη</vt:lpstr>
      <vt:lpstr>Τροποποιημένες θεωρίες βαρύτητας;</vt:lpstr>
      <vt:lpstr>Τροποποιημένη Βαρύτητα</vt:lpstr>
      <vt:lpstr>Στείρα Νετρίνα;</vt:lpstr>
      <vt:lpstr>Αδιέξοδο</vt:lpstr>
      <vt:lpstr>Τρέχουσα κατάσταση της σκοτεινής ύλης</vt:lpstr>
      <vt:lpstr>Τα τελευταία μοντέλα της σκοτεινής ύλης</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Dave Fish</dc:creator>
  <dc:description/>
  <cp:lastModifiedBy>Jeff Wiener</cp:lastModifiedBy>
  <cp:revision>298</cp:revision>
  <cp:lastPrinted>2012-10-30T18:11:15Z</cp:lastPrinted>
  <dcterms:created xsi:type="dcterms:W3CDTF">2013-03-22T18:53:08Z</dcterms:created>
  <dcterms:modified xsi:type="dcterms:W3CDTF">2025-08-30T06:31:58Z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11</vt:i4>
  </property>
  <property fmtid="{D5CDD505-2E9C-101B-9397-08002B2CF9AE}" pid="3" name="MMClips">
    <vt:i4>3</vt:i4>
  </property>
  <property fmtid="{D5CDD505-2E9C-101B-9397-08002B2CF9AE}" pid="4" name="Notes">
    <vt:i4>47</vt:i4>
  </property>
  <property fmtid="{D5CDD505-2E9C-101B-9397-08002B2CF9AE}" pid="5" name="PresentationFormat">
    <vt:lpwstr>Widescreen</vt:lpwstr>
  </property>
  <property fmtid="{D5CDD505-2E9C-101B-9397-08002B2CF9AE}" pid="6" name="Slides">
    <vt:i4>58</vt:i4>
  </property>
</Properties>
</file>