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</p:sldMasterIdLst>
  <p:notesMasterIdLst>
    <p:notesMasterId r:id="rId43"/>
  </p:notesMasterIdLst>
  <p:sldIdLst>
    <p:sldId id="257" r:id="rId2"/>
    <p:sldId id="397" r:id="rId3"/>
    <p:sldId id="440" r:id="rId4"/>
    <p:sldId id="402" r:id="rId5"/>
    <p:sldId id="401" r:id="rId6"/>
    <p:sldId id="369" r:id="rId7"/>
    <p:sldId id="407" r:id="rId8"/>
    <p:sldId id="409" r:id="rId9"/>
    <p:sldId id="433" r:id="rId10"/>
    <p:sldId id="410" r:id="rId11"/>
    <p:sldId id="411" r:id="rId12"/>
    <p:sldId id="412" r:id="rId13"/>
    <p:sldId id="366" r:id="rId14"/>
    <p:sldId id="415" r:id="rId15"/>
    <p:sldId id="414" r:id="rId16"/>
    <p:sldId id="384" r:id="rId17"/>
    <p:sldId id="416" r:id="rId18"/>
    <p:sldId id="417" r:id="rId19"/>
    <p:sldId id="377" r:id="rId20"/>
    <p:sldId id="418" r:id="rId21"/>
    <p:sldId id="419" r:id="rId22"/>
    <p:sldId id="421" r:id="rId23"/>
    <p:sldId id="424" r:id="rId24"/>
    <p:sldId id="426" r:id="rId25"/>
    <p:sldId id="429" r:id="rId26"/>
    <p:sldId id="430" r:id="rId27"/>
    <p:sldId id="427" r:id="rId28"/>
    <p:sldId id="404" r:id="rId29"/>
    <p:sldId id="439" r:id="rId30"/>
    <p:sldId id="393" r:id="rId31"/>
    <p:sldId id="434" r:id="rId32"/>
    <p:sldId id="395" r:id="rId33"/>
    <p:sldId id="435" r:id="rId34"/>
    <p:sldId id="436" r:id="rId35"/>
    <p:sldId id="437" r:id="rId36"/>
    <p:sldId id="380" r:id="rId37"/>
    <p:sldId id="387" r:id="rId38"/>
    <p:sldId id="438" r:id="rId39"/>
    <p:sldId id="431" r:id="rId40"/>
    <p:sldId id="432" r:id="rId41"/>
    <p:sldId id="291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12173A"/>
    <a:srgbClr val="AEB0FC"/>
    <a:srgbClr val="EFC0A3"/>
    <a:srgbClr val="AEC27C"/>
    <a:srgbClr val="C55F21"/>
    <a:srgbClr val="020301"/>
    <a:srgbClr val="1B2610"/>
    <a:srgbClr val="42531D"/>
    <a:srgbClr val="E8A3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2"/>
    <p:restoredTop sz="84506" autoAdjust="0"/>
  </p:normalViewPr>
  <p:slideViewPr>
    <p:cSldViewPr snapToGrid="0" snapToObjects="1">
      <p:cViewPr varScale="1">
        <p:scale>
          <a:sx n="94" d="100"/>
          <a:sy n="94" d="100"/>
        </p:scale>
        <p:origin x="224" y="48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B5879-8D8E-C442-B20B-3633E51B32E3}" type="datetimeFigureOut">
              <a:rPr lang="en-US" smtClean="0"/>
              <a:t>8/23/25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4D678-4B96-BD4B-A5C7-D8A71E249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44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44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446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94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80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225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240794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407333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638655442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8105708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907976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549190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0754864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47321275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65155595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30323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239988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363989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278785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189037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1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7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31284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1" y="193813"/>
            <a:ext cx="11062915" cy="619528"/>
          </a:xfrm>
        </p:spPr>
        <p:txBody>
          <a:bodyPr>
            <a:noAutofit/>
          </a:bodyPr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1921" y="848140"/>
            <a:ext cx="11795759" cy="5144890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02/07/2020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LHC Engineer-in-Charge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Google Shape;19;p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104251" y="699042"/>
            <a:ext cx="11795760" cy="891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23504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1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3" y="2663941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5" y="2765967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1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1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7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1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3" y="2663941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8010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941133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942317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73890181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257387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753288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46045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8/23/25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95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661" r:id="rId24"/>
    <p:sldLayoutId id="2147483676" r:id="rId25"/>
    <p:sldLayoutId id="2147483677" r:id="rId26"/>
    <p:sldLayoutId id="2147483678" r:id="rId27"/>
    <p:sldLayoutId id="2147483680" r:id="rId28"/>
    <p:sldLayoutId id="2147483674" r:id="rId2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5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op-webtools.web.cern.ch/vistar/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line-mode.cern.ch/www/hypertext/WWW/TheProject.html" TargetMode="Externa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452579" y="692741"/>
            <a:ext cx="9286842" cy="1969771"/>
          </a:xfrm>
          <a:prstGeom prst="rect">
            <a:avLst/>
          </a:prstGeom>
          <a:solidFill>
            <a:srgbClr val="0055A0"/>
          </a:solidFill>
          <a:ln w="19050" cap="flat" cmpd="sng" algn="ctr">
            <a:solidFill>
              <a:sysClr val="window" lastClr="FFFFFF"/>
            </a:solidFill>
            <a:prstDash val="solid"/>
          </a:ln>
          <a:effectLst>
            <a:glow rad="635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8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Εισαγωγή στους Επιταχυντές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76430" y="5366206"/>
            <a:ext cx="8476728" cy="369332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wrap="square" anchor="t">
            <a:spAutoFit/>
          </a:bodyPr>
          <a:lstStyle/>
          <a:p>
            <a:pPr algn="ctr">
              <a:defRPr/>
            </a:pPr>
            <a:r>
              <a:rPr lang="en-GB" sz="1800" b="1" i="0" u="none" strike="noStrike" dirty="0">
                <a:solidFill>
                  <a:schemeClr val="accent6">
                    <a:lumMod val="50000"/>
                  </a:schemeClr>
                </a:solidFill>
                <a:effectLst/>
                <a:latin typeface="+mj-lt"/>
              </a:rPr>
              <a:t>Greek Teacher Program 2025</a:t>
            </a:r>
            <a:endParaRPr kumimoji="0" lang="el-GR" sz="19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27761" y="3491139"/>
            <a:ext cx="8336478" cy="80021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l-GR" sz="2300" b="1" dirty="0">
                <a:solidFill>
                  <a:srgbClr val="000000"/>
                </a:solidFill>
                <a:latin typeface="+mj-lt"/>
                <a:cs typeface="Arial"/>
              </a:rPr>
              <a:t>Σοφία </a:t>
            </a:r>
            <a:r>
              <a:rPr lang="el-GR" sz="2300" b="1" dirty="0" err="1">
                <a:solidFill>
                  <a:srgbClr val="000000"/>
                </a:solidFill>
                <a:latin typeface="+mj-lt"/>
                <a:cs typeface="Arial"/>
              </a:rPr>
              <a:t>Κώστογλου</a:t>
            </a:r>
            <a:endParaRPr lang="el-GR" sz="2300" b="1" dirty="0">
              <a:solidFill>
                <a:srgbClr val="000000"/>
              </a:solidFill>
              <a:latin typeface="+mj-lt"/>
              <a:cs typeface="Arial"/>
            </a:endParaRPr>
          </a:p>
          <a:p>
            <a:pPr algn="ctr"/>
            <a:r>
              <a:rPr lang="el-GR" sz="23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Τμήμα </a:t>
            </a:r>
            <a:r>
              <a:rPr lang="el-GR" sz="23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Δέσμεων</a:t>
            </a:r>
            <a:r>
              <a:rPr lang="el-GR" sz="23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– Ομάδα Φυσικής Επιταχυντών </a:t>
            </a:r>
            <a:r>
              <a:rPr lang="en-GB" sz="23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2098311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D3F3A-7355-EF8E-AAAA-6318BCFFF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Τύποι επιταχυντών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51CF-B51A-8F58-BD4A-38DC5A07B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C7019C1-BA45-5961-128A-2D31713BDB4C}"/>
              </a:ext>
            </a:extLst>
          </p:cNvPr>
          <p:cNvSpPr txBox="1">
            <a:spLocks/>
          </p:cNvSpPr>
          <p:nvPr/>
        </p:nvSpPr>
        <p:spPr>
          <a:xfrm>
            <a:off x="121921" y="1118285"/>
            <a:ext cx="11795759" cy="52380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itchFamily="2" charset="2"/>
              <a:buChar char="§"/>
            </a:pPr>
            <a:r>
              <a:rPr lang="el-GR" sz="3000" dirty="0"/>
              <a:t>Γραμμικοί (</a:t>
            </a:r>
            <a:r>
              <a:rPr lang="en-US" sz="3000" dirty="0"/>
              <a:t>LINAC</a:t>
            </a:r>
            <a:r>
              <a:rPr lang="el-GR" sz="3000" dirty="0"/>
              <a:t>)</a:t>
            </a:r>
            <a:r>
              <a:rPr lang="en-US" sz="3000" dirty="0"/>
              <a:t>:</a:t>
            </a:r>
            <a:r>
              <a:rPr lang="el-GR" sz="3000" dirty="0"/>
              <a:t> 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400" b="0" dirty="0"/>
              <a:t>Επιταχύνουν τα σωματίδια σε </a:t>
            </a:r>
            <a:r>
              <a:rPr lang="el-GR" sz="2400" b="1" dirty="0">
                <a:solidFill>
                  <a:srgbClr val="008000"/>
                </a:solidFill>
              </a:rPr>
              <a:t>ευθεία γραμμή </a:t>
            </a:r>
            <a:r>
              <a:rPr lang="el-GR" sz="2400" b="0" dirty="0"/>
              <a:t>με </a:t>
            </a:r>
            <a:r>
              <a:rPr lang="en-US" sz="2400" b="0" i="1" dirty="0"/>
              <a:t>RF </a:t>
            </a:r>
            <a:r>
              <a:rPr lang="el-GR" sz="2400" b="0" i="1" dirty="0"/>
              <a:t>κοιλότητες</a:t>
            </a:r>
            <a:r>
              <a:rPr lang="el-GR" sz="2400" b="0" dirty="0"/>
              <a:t>. 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n-US" sz="2400" b="1" dirty="0">
                <a:solidFill>
                  <a:srgbClr val="FFC000"/>
                </a:solidFill>
              </a:rPr>
              <a:t> </a:t>
            </a:r>
            <a:r>
              <a:rPr lang="en-US" sz="2400" b="1" dirty="0" err="1">
                <a:solidFill>
                  <a:srgbClr val="FFC000"/>
                </a:solidFill>
              </a:rPr>
              <a:t>Έ</a:t>
            </a:r>
            <a:r>
              <a:rPr lang="el-GR" sz="2400" b="1" dirty="0">
                <a:solidFill>
                  <a:srgbClr val="FFC000"/>
                </a:solidFill>
              </a:rPr>
              <a:t>να πέρασμα </a:t>
            </a:r>
            <a:r>
              <a:rPr lang="el-GR" sz="2400" b="0" dirty="0"/>
              <a:t>της δέσμης μέσα από τον επιταχυντή.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l-GR" sz="3000" dirty="0"/>
              <a:t>Κυκλικοί</a:t>
            </a:r>
            <a:r>
              <a:rPr lang="en-US" sz="3000" dirty="0"/>
              <a:t>: </a:t>
            </a:r>
            <a:endParaRPr lang="el-GR" sz="3000" dirty="0"/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400" b="0" dirty="0"/>
              <a:t>Τα σωματίδια κινούνται σε </a:t>
            </a:r>
            <a:r>
              <a:rPr lang="el-GR" sz="2400" b="1" dirty="0">
                <a:solidFill>
                  <a:srgbClr val="008000"/>
                </a:solidFill>
              </a:rPr>
              <a:t>κυκλική τροχιά</a:t>
            </a:r>
            <a:r>
              <a:rPr lang="el-GR" sz="2400" b="0" dirty="0"/>
              <a:t>. 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400" b="1" dirty="0">
                <a:solidFill>
                  <a:srgbClr val="008000"/>
                </a:solidFill>
              </a:rPr>
              <a:t>Πολλές περιστροφές</a:t>
            </a:r>
            <a:r>
              <a:rPr lang="el-GR" sz="2400" b="0" dirty="0"/>
              <a:t> της δέσμης γύρω από τον επιταχυντή. 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400" b="0" dirty="0"/>
              <a:t>Χωρίζονται σε πολλές κατηγορίες, θα επικεντρωθούμε στα </a:t>
            </a:r>
            <a:r>
              <a:rPr lang="el-GR" sz="2400" b="1" dirty="0" err="1"/>
              <a:t>σύγχροτρα</a:t>
            </a:r>
            <a:r>
              <a:rPr lang="en-US" sz="2400" b="0" dirty="0"/>
              <a:t>: </a:t>
            </a:r>
            <a:r>
              <a:rPr lang="en-US" sz="2400" b="0" dirty="0" err="1"/>
              <a:t>ό</a:t>
            </a:r>
            <a:r>
              <a:rPr lang="el-GR" sz="2400" b="0" dirty="0" err="1"/>
              <a:t>σο</a:t>
            </a:r>
            <a:r>
              <a:rPr lang="el-GR" sz="2400" b="0" dirty="0"/>
              <a:t> αυξάνεται η ενέργεια της δέσμης αυξάνεται και το μαγνητικό πεδίο προκειμένου να διατηρηθεί η δέσμη στην κυκλική τροχιά. 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400" dirty="0"/>
              <a:t>Όταν η δέσμη φτάσει την μέγιστη ενέργεια, γίνεται </a:t>
            </a:r>
            <a:r>
              <a:rPr lang="el-GR" sz="2400" b="1" dirty="0" err="1">
                <a:solidFill>
                  <a:srgbClr val="008000"/>
                </a:solidFill>
              </a:rPr>
              <a:t>συγκρουστήρας</a:t>
            </a:r>
            <a:r>
              <a:rPr lang="el-GR" sz="2400" b="1" dirty="0">
                <a:solidFill>
                  <a:srgbClr val="008000"/>
                </a:solidFill>
              </a:rPr>
              <a:t> (</a:t>
            </a:r>
            <a:r>
              <a:rPr lang="en-US" sz="2400" b="1" dirty="0">
                <a:solidFill>
                  <a:srgbClr val="008000"/>
                </a:solidFill>
              </a:rPr>
              <a:t>collider</a:t>
            </a:r>
            <a:r>
              <a:rPr lang="el-GR" sz="2400" b="1" dirty="0">
                <a:solidFill>
                  <a:srgbClr val="008000"/>
                </a:solidFill>
              </a:rPr>
              <a:t>)</a:t>
            </a:r>
            <a:r>
              <a:rPr lang="en-US" sz="2400" b="1" dirty="0">
                <a:solidFill>
                  <a:srgbClr val="008000"/>
                </a:solidFill>
              </a:rPr>
              <a:t>.</a:t>
            </a:r>
          </a:p>
          <a:p>
            <a:pPr marL="666750" lvl="1" indent="-342900">
              <a:buFont typeface="Wingdings" pitchFamily="2" charset="2"/>
              <a:buChar char="§"/>
            </a:pPr>
            <a:endParaRPr lang="el-GR" sz="2700" dirty="0"/>
          </a:p>
          <a:p>
            <a:pPr marL="342900" indent="-342900">
              <a:buFont typeface="Wingdings" pitchFamily="2" charset="2"/>
              <a:buChar char="§"/>
            </a:pPr>
            <a:endParaRPr lang="en-GB" sz="2500" b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272E3F-460C-9B1A-24D8-52800AAA55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86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D3F3A-7355-EF8E-AAAA-6318BCFFF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Ακτινοβολία </a:t>
            </a:r>
            <a:r>
              <a:rPr lang="el-GR" dirty="0" err="1"/>
              <a:t>συγχρότρου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51CF-B51A-8F58-BD4A-38DC5A07B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C7019C1-BA45-5961-128A-2D31713BDB4C}"/>
              </a:ext>
            </a:extLst>
          </p:cNvPr>
          <p:cNvSpPr txBox="1">
            <a:spLocks/>
          </p:cNvSpPr>
          <p:nvPr/>
        </p:nvSpPr>
        <p:spPr>
          <a:xfrm>
            <a:off x="121921" y="1118285"/>
            <a:ext cx="11795759" cy="52380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>
              <a:solidFill>
                <a:srgbClr val="008000"/>
              </a:solidFill>
            </a:endParaRPr>
          </a:p>
          <a:p>
            <a:pPr marL="666750" lvl="1" indent="-342900">
              <a:buFont typeface="Wingdings" pitchFamily="2" charset="2"/>
              <a:buChar char="§"/>
            </a:pPr>
            <a:endParaRPr lang="el-GR" sz="2700" dirty="0"/>
          </a:p>
          <a:p>
            <a:pPr marL="342900" indent="-342900">
              <a:buFont typeface="Wingdings" pitchFamily="2" charset="2"/>
              <a:buChar char="§"/>
            </a:pPr>
            <a:endParaRPr lang="en-GB" sz="2500" b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36C547-4AFB-47C1-7029-2EE618C24BAD}"/>
              </a:ext>
            </a:extLst>
          </p:cNvPr>
          <p:cNvSpPr txBox="1">
            <a:spLocks/>
          </p:cNvSpPr>
          <p:nvPr/>
        </p:nvSpPr>
        <p:spPr>
          <a:xfrm>
            <a:off x="274321" y="1118285"/>
            <a:ext cx="11795759" cy="53904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itchFamily="2" charset="2"/>
              <a:buChar char="§"/>
            </a:pPr>
            <a:r>
              <a:rPr lang="el-GR" sz="2400" dirty="0">
                <a:solidFill>
                  <a:srgbClr val="008000"/>
                </a:solidFill>
                <a:cs typeface="Calibri" panose="020F0502020204030204" pitchFamily="34" charset="0"/>
              </a:rPr>
              <a:t>Ηλεκτρομαγνητική ακτινοβολία </a:t>
            </a:r>
            <a:r>
              <a:rPr lang="el-GR" sz="2400" b="0" dirty="0">
                <a:cs typeface="Calibri" panose="020F0502020204030204" pitchFamily="34" charset="0"/>
              </a:rPr>
              <a:t>που παράγεται όταν φορτισμένα σωματίδια κινούνται σε </a:t>
            </a:r>
            <a:r>
              <a:rPr lang="el-GR" sz="2400" dirty="0">
                <a:solidFill>
                  <a:srgbClr val="008000"/>
                </a:solidFill>
                <a:cs typeface="Calibri" panose="020F0502020204030204" pitchFamily="34" charset="0"/>
              </a:rPr>
              <a:t>κυκλικές τροχιές </a:t>
            </a:r>
            <a:r>
              <a:rPr lang="el-GR" sz="2400" b="0" dirty="0">
                <a:cs typeface="Calibri" panose="020F0502020204030204" pitchFamily="34" charset="0"/>
              </a:rPr>
              <a:t>εντός μαγνητικού πεδίου.</a:t>
            </a:r>
            <a:endParaRPr lang="en-US" sz="2400" b="0" dirty="0"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>
              <a:cs typeface="Calibri" panose="020F0502020204030204" pitchFamily="34" charset="0"/>
            </a:endParaRPr>
          </a:p>
          <a:p>
            <a:endParaRPr lang="en-US" sz="2400" b="0" dirty="0"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l-GR" sz="2400" b="0" dirty="0">
                <a:cs typeface="Calibri" panose="020F0502020204030204" pitchFamily="34" charset="0"/>
              </a:rPr>
              <a:t>Είναι </a:t>
            </a:r>
            <a:r>
              <a:rPr lang="el-GR" sz="2400" dirty="0">
                <a:solidFill>
                  <a:srgbClr val="FFC000"/>
                </a:solidFill>
                <a:cs typeface="Calibri" panose="020F0502020204030204" pitchFamily="34" charset="0"/>
              </a:rPr>
              <a:t>ανάλογη της ενέργεια της δέσμης </a:t>
            </a:r>
            <a:r>
              <a:rPr lang="el-GR" sz="2400" b="0" dirty="0">
                <a:cs typeface="Calibri" panose="020F0502020204030204" pitchFamily="34" charset="0"/>
              </a:rPr>
              <a:t>και </a:t>
            </a:r>
            <a:r>
              <a:rPr lang="el-GR" sz="2400" dirty="0">
                <a:solidFill>
                  <a:srgbClr val="FFC000"/>
                </a:solidFill>
                <a:cs typeface="Calibri" panose="020F0502020204030204" pitchFamily="34" charset="0"/>
              </a:rPr>
              <a:t>αντιστρόφως ανάλογη της μάζας</a:t>
            </a:r>
            <a:r>
              <a:rPr lang="en-US" sz="2400" b="0" dirty="0">
                <a:cs typeface="Calibri" panose="020F0502020204030204" pitchFamily="34" charset="0"/>
              </a:rPr>
              <a:t>: </a:t>
            </a:r>
            <a:r>
              <a:rPr lang="el-GR" sz="2400" b="0" i="0" dirty="0">
                <a:solidFill>
                  <a:srgbClr val="0D0D0D"/>
                </a:solidFill>
                <a:effectLst/>
                <a:cs typeface="Calibri" panose="020F0502020204030204" pitchFamily="34" charset="0"/>
              </a:rPr>
              <a:t>Όσο μικρότερη είναι η μάζα του σωματιδίου και όσο μεγαλύτερη η ενέργεια, τόσο περισσότερη ακτινοβολία </a:t>
            </a:r>
            <a:r>
              <a:rPr lang="el-GR" sz="2400" b="0" i="0" dirty="0" err="1">
                <a:solidFill>
                  <a:srgbClr val="0D0D0D"/>
                </a:solidFill>
                <a:effectLst/>
                <a:cs typeface="Calibri" panose="020F0502020204030204" pitchFamily="34" charset="0"/>
              </a:rPr>
              <a:t>συγχρότρου</a:t>
            </a:r>
            <a:r>
              <a:rPr lang="el-GR" sz="2400" b="0" i="0" dirty="0">
                <a:solidFill>
                  <a:srgbClr val="0D0D0D"/>
                </a:solidFill>
                <a:effectLst/>
                <a:cs typeface="Calibri" panose="020F0502020204030204" pitchFamily="34" charset="0"/>
              </a:rPr>
              <a:t> παράγεται.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>
              <a:cs typeface="Calibri" panose="020F0502020204030204" pitchFamily="34" charset="0"/>
            </a:endParaRPr>
          </a:p>
          <a:p>
            <a:endParaRPr lang="en-US" sz="2400" b="0" dirty="0">
              <a:cs typeface="Calibri" panose="020F0502020204030204" pitchFamily="34" charset="0"/>
            </a:endParaRPr>
          </a:p>
          <a:p>
            <a:endParaRPr lang="en-US" sz="2400" b="0" dirty="0">
              <a:cs typeface="Calibri" panose="020F0502020204030204" pitchFamily="34" charset="0"/>
            </a:endParaRPr>
          </a:p>
          <a:p>
            <a:endParaRPr lang="en-US" sz="2400" b="0" dirty="0">
              <a:cs typeface="Calibri" panose="020F0502020204030204" pitchFamily="34" charset="0"/>
            </a:endParaRPr>
          </a:p>
          <a:p>
            <a:endParaRPr lang="en-US" sz="2400" b="0" dirty="0">
              <a:cs typeface="Calibri" panose="020F0502020204030204" pitchFamily="34" charset="0"/>
            </a:endParaRPr>
          </a:p>
          <a:p>
            <a:endParaRPr lang="en-US" sz="2400" b="0" dirty="0">
              <a:cs typeface="Calibri" panose="020F0502020204030204" pitchFamily="34" charset="0"/>
            </a:endParaRPr>
          </a:p>
          <a:p>
            <a:endParaRPr lang="en-US" sz="2400" b="0" dirty="0">
              <a:cs typeface="Calibri" panose="020F0502020204030204" pitchFamily="34" charset="0"/>
            </a:endParaRPr>
          </a:p>
          <a:p>
            <a:endParaRPr lang="en-US" sz="2400" b="0" dirty="0">
              <a:cs typeface="Calibri" panose="020F0502020204030204" pitchFamily="34" charset="0"/>
            </a:endParaRPr>
          </a:p>
          <a:p>
            <a:endParaRPr lang="el-GR" sz="2700" dirty="0"/>
          </a:p>
          <a:p>
            <a:pPr marL="342900" indent="-342900">
              <a:buFont typeface="Wingdings" pitchFamily="2" charset="2"/>
              <a:buChar char="§"/>
            </a:pPr>
            <a:endParaRPr lang="en-GB" sz="2500" b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77EEA2-52C2-5CEC-0279-AFE645CE4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650" y="2032000"/>
            <a:ext cx="4838700" cy="27940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D34AD10-00DE-9E1C-A0D6-D3CB1559D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60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D3F3A-7355-EF8E-AAAA-6318BCFFF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Ακτινοβολία </a:t>
            </a:r>
            <a:r>
              <a:rPr lang="el-GR" dirty="0" err="1"/>
              <a:t>συγχρότρου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51CF-B51A-8F58-BD4A-38DC5A07B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C7019C1-BA45-5961-128A-2D31713BDB4C}"/>
              </a:ext>
            </a:extLst>
          </p:cNvPr>
          <p:cNvSpPr txBox="1">
            <a:spLocks/>
          </p:cNvSpPr>
          <p:nvPr/>
        </p:nvSpPr>
        <p:spPr>
          <a:xfrm>
            <a:off x="121921" y="1118285"/>
            <a:ext cx="11795759" cy="52380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>
              <a:solidFill>
                <a:srgbClr val="008000"/>
              </a:solidFill>
            </a:endParaRPr>
          </a:p>
          <a:p>
            <a:pPr marL="666750" lvl="1" indent="-342900">
              <a:buFont typeface="Wingdings" pitchFamily="2" charset="2"/>
              <a:buChar char="§"/>
            </a:pPr>
            <a:endParaRPr lang="el-GR" sz="2700" dirty="0"/>
          </a:p>
          <a:p>
            <a:pPr marL="342900" indent="-342900">
              <a:buFont typeface="Wingdings" pitchFamily="2" charset="2"/>
              <a:buChar char="§"/>
            </a:pPr>
            <a:endParaRPr lang="en-GB" sz="2500" b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36C547-4AFB-47C1-7029-2EE618C24BAD}"/>
              </a:ext>
            </a:extLst>
          </p:cNvPr>
          <p:cNvSpPr txBox="1">
            <a:spLocks/>
          </p:cNvSpPr>
          <p:nvPr/>
        </p:nvSpPr>
        <p:spPr>
          <a:xfrm>
            <a:off x="274321" y="1118285"/>
            <a:ext cx="11795759" cy="53904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itchFamily="2" charset="2"/>
              <a:buChar char="§"/>
            </a:pPr>
            <a:r>
              <a:rPr lang="el-GR" sz="2600" b="0" dirty="0">
                <a:cs typeface="Calibri" panose="020F0502020204030204" pitchFamily="34" charset="0"/>
              </a:rPr>
              <a:t>Η ενέργεια που χάνεται από το σύστημα πρέπει να επιστραφεί προκειμένου να διατηρήσουμε την ενέργεια της δέσμης σταθερή.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l-GR" sz="2600" b="0" dirty="0">
                <a:cs typeface="Calibri" panose="020F0502020204030204" pitchFamily="34" charset="0"/>
              </a:rPr>
              <a:t>Χρησιμοποιείται σε </a:t>
            </a:r>
            <a:r>
              <a:rPr lang="en-US" sz="2600" b="0" dirty="0">
                <a:cs typeface="Calibri" panose="020F0502020204030204" pitchFamily="34" charset="0"/>
              </a:rPr>
              <a:t>synchrotron light sources </a:t>
            </a:r>
            <a:r>
              <a:rPr lang="el-GR" sz="2600" b="0" dirty="0">
                <a:cs typeface="Calibri" panose="020F0502020204030204" pitchFamily="34" charset="0"/>
              </a:rPr>
              <a:t>για </a:t>
            </a:r>
            <a:r>
              <a:rPr lang="el-GR" sz="2600" b="0" dirty="0" err="1">
                <a:cs typeface="Calibri" panose="020F0502020204030204" pitchFamily="34" charset="0"/>
              </a:rPr>
              <a:t>δι</a:t>
            </a:r>
            <a:r>
              <a:rPr lang="en-US" sz="2600" b="0" dirty="0" err="1">
                <a:cs typeface="Calibri" panose="020F0502020204030204" pitchFamily="34" charset="0"/>
              </a:rPr>
              <a:t>ά</a:t>
            </a:r>
            <a:r>
              <a:rPr lang="el-GR" sz="2600" b="0" dirty="0" err="1">
                <a:cs typeface="Calibri" panose="020F0502020204030204" pitchFamily="34" charset="0"/>
              </a:rPr>
              <a:t>φορες</a:t>
            </a:r>
            <a:r>
              <a:rPr lang="el-GR" sz="2600" b="0" dirty="0">
                <a:cs typeface="Calibri" panose="020F0502020204030204" pitchFamily="34" charset="0"/>
              </a:rPr>
              <a:t> εφαρμογές όπως έρευνα υλικών, χημεία και βιολογία (όπως </a:t>
            </a:r>
            <a:r>
              <a:rPr lang="en-US" sz="2600" b="0" dirty="0">
                <a:cs typeface="Calibri" panose="020F0502020204030204" pitchFamily="34" charset="0"/>
              </a:rPr>
              <a:t>ESRF </a:t>
            </a:r>
            <a:r>
              <a:rPr lang="el-GR" sz="2600" b="0" dirty="0">
                <a:cs typeface="Calibri" panose="020F0502020204030204" pitchFamily="34" charset="0"/>
              </a:rPr>
              <a:t>στην </a:t>
            </a:r>
            <a:r>
              <a:rPr lang="en-US" sz="2600" b="0" dirty="0">
                <a:cs typeface="Calibri" panose="020F0502020204030204" pitchFamily="34" charset="0"/>
              </a:rPr>
              <a:t>Grenoble</a:t>
            </a:r>
            <a:r>
              <a:rPr lang="el-GR" sz="2600" b="0" dirty="0">
                <a:cs typeface="Calibri" panose="020F0502020204030204" pitchFamily="34" charset="0"/>
              </a:rPr>
              <a:t>, Γαλλία ή </a:t>
            </a:r>
            <a:r>
              <a:rPr lang="en-US" sz="2600" b="0" dirty="0">
                <a:cs typeface="Calibri" panose="020F0502020204030204" pitchFamily="34" charset="0"/>
              </a:rPr>
              <a:t>PSI</a:t>
            </a:r>
            <a:r>
              <a:rPr lang="el-GR" sz="2600" b="0" dirty="0">
                <a:cs typeface="Calibri" panose="020F0502020204030204" pitchFamily="34" charset="0"/>
              </a:rPr>
              <a:t> στο </a:t>
            </a:r>
            <a:r>
              <a:rPr lang="en-US" sz="2600" b="0" dirty="0" err="1">
                <a:cs typeface="Calibri" panose="020F0502020204030204" pitchFamily="34" charset="0"/>
              </a:rPr>
              <a:t>Villigen</a:t>
            </a:r>
            <a:r>
              <a:rPr lang="en-US" sz="2600" b="0" dirty="0">
                <a:cs typeface="Calibri" panose="020F0502020204030204" pitchFamily="34" charset="0"/>
              </a:rPr>
              <a:t>, </a:t>
            </a:r>
            <a:r>
              <a:rPr lang="el-GR" sz="2600" b="0" dirty="0">
                <a:cs typeface="Calibri" panose="020F0502020204030204" pitchFamily="34" charset="0"/>
              </a:rPr>
              <a:t>Ελβετία)</a:t>
            </a:r>
            <a:r>
              <a:rPr lang="en-US" sz="2600" b="0" dirty="0">
                <a:cs typeface="Calibri" panose="020F0502020204030204" pitchFamily="34" charset="0"/>
              </a:rPr>
              <a:t>.</a:t>
            </a:r>
            <a:endParaRPr lang="el-GR" sz="2600" b="0" dirty="0">
              <a:cs typeface="Calibri" panose="020F0502020204030204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l-GR" sz="2600" b="0" dirty="0">
                <a:cs typeface="Calibri" panose="020F0502020204030204" pitchFamily="34" charset="0"/>
              </a:rPr>
              <a:t>Στον </a:t>
            </a:r>
            <a:r>
              <a:rPr lang="en-US" sz="2600" b="0" dirty="0">
                <a:cs typeface="Calibri" panose="020F0502020204030204" pitchFamily="34" charset="0"/>
              </a:rPr>
              <a:t>LHC, </a:t>
            </a:r>
            <a:r>
              <a:rPr lang="el-GR" sz="2600" b="0" dirty="0">
                <a:cs typeface="Calibri" panose="020F0502020204030204" pitchFamily="34" charset="0"/>
              </a:rPr>
              <a:t>χρησιμοποιείται για τη μέτρηση της διατομής της δέσμης.</a:t>
            </a:r>
          </a:p>
          <a:p>
            <a:pPr marL="457200" indent="-457200">
              <a:buFont typeface="Wingdings" pitchFamily="2" charset="2"/>
              <a:buChar char="§"/>
            </a:pPr>
            <a:endParaRPr lang="el-GR" sz="2000" dirty="0">
              <a:cs typeface="Calibri" panose="020F0502020204030204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el-GR" sz="2700" dirty="0"/>
          </a:p>
          <a:p>
            <a:pPr marL="342900" indent="-342900">
              <a:buFont typeface="Wingdings" pitchFamily="2" charset="2"/>
              <a:buChar char="§"/>
            </a:pPr>
            <a:endParaRPr lang="en-GB" sz="2500" b="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F24F54-B811-0DAC-F230-98ADBF7A2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079" y="3896667"/>
            <a:ext cx="3877843" cy="284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43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D3F3A-7355-EF8E-AAAA-6318BCFFF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Βασικά συστατικά ενός επιταχυντή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8CC2B-D421-33BA-D877-19A2A0BCB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1143000"/>
            <a:ext cx="11795759" cy="485003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dirty="0"/>
              <a:t>Δυο </a:t>
            </a:r>
            <a:r>
              <a:rPr lang="el-GR" sz="2800" dirty="0" err="1"/>
              <a:t>βασικ</a:t>
            </a:r>
            <a:r>
              <a:rPr lang="en-CH" sz="2800" dirty="0"/>
              <a:t>έ</a:t>
            </a:r>
            <a:r>
              <a:rPr lang="el-GR" sz="2800" dirty="0"/>
              <a:t>ς </a:t>
            </a:r>
            <a:r>
              <a:rPr lang="el-GR" sz="2800" dirty="0" err="1"/>
              <a:t>λειτουγίες</a:t>
            </a:r>
            <a:r>
              <a:rPr lang="el-GR" sz="2800" dirty="0"/>
              <a:t> ενός επιταχυντή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l-GR" sz="2800" dirty="0"/>
              <a:t>Να αυξήσει την ενέργεια της δέσμης.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l-GR" sz="2800" dirty="0"/>
              <a:t>Να διατηρήσει τη δέσμη σε συγκεκριμένη τροχιά.</a:t>
            </a:r>
          </a:p>
          <a:p>
            <a:pPr lvl="1" indent="0">
              <a:buNone/>
            </a:pPr>
            <a:endParaRPr lang="el-GR" sz="2600" dirty="0"/>
          </a:p>
          <a:p>
            <a:pPr lvl="1" indent="0">
              <a:buNone/>
            </a:pPr>
            <a:r>
              <a:rPr lang="el-GR" sz="2600" dirty="0"/>
              <a:t>						</a:t>
            </a:r>
            <a:r>
              <a:rPr lang="el-GR" sz="3000" b="1" dirty="0">
                <a:solidFill>
                  <a:srgbClr val="FFC000"/>
                </a:solidFill>
              </a:rPr>
              <a:t>Πώς?</a:t>
            </a:r>
            <a:endParaRPr lang="el-GR" sz="2600" b="1" dirty="0">
              <a:solidFill>
                <a:srgbClr val="FFC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b="0" dirty="0"/>
              <a:t>Επιταχύνουμε τη δέσμη </a:t>
            </a:r>
            <a:r>
              <a:rPr lang="en-US" sz="2800" b="0" dirty="0"/>
              <a:t>(</a:t>
            </a:r>
            <a:r>
              <a:rPr lang="el-GR" sz="2800" b="0" dirty="0"/>
              <a:t>και επιστρέφουμε την ενέργεια που χάθηκε λόγω ακτινοβολίας </a:t>
            </a:r>
            <a:r>
              <a:rPr lang="el-GR" sz="2800" b="0" dirty="0" err="1"/>
              <a:t>συγχρότρου</a:t>
            </a:r>
            <a:r>
              <a:rPr lang="en-US" sz="2800" b="0" dirty="0"/>
              <a:t>)</a:t>
            </a:r>
            <a:r>
              <a:rPr lang="el-GR" sz="2800" b="0" dirty="0"/>
              <a:t> με </a:t>
            </a:r>
            <a:r>
              <a:rPr lang="el-GR" sz="2800" dirty="0">
                <a:solidFill>
                  <a:srgbClr val="008000"/>
                </a:solidFill>
              </a:rPr>
              <a:t>ηλεκτρικά πεδία</a:t>
            </a:r>
            <a:r>
              <a:rPr lang="el-GR" sz="2800" b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b="0" dirty="0"/>
              <a:t>Στρέφουμε τη δέσμη και την διατηρούμε σε συγκεκριμένη τροχιά με </a:t>
            </a:r>
            <a:r>
              <a:rPr lang="el-GR" sz="2800" dirty="0">
                <a:solidFill>
                  <a:srgbClr val="008000"/>
                </a:solidFill>
              </a:rPr>
              <a:t>μαγνητικά πεδία. </a:t>
            </a:r>
            <a:endParaRPr lang="en-CH" sz="2800" dirty="0">
              <a:solidFill>
                <a:srgbClr val="008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5F325-230D-CA91-A233-FEEB084E18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51CF-B51A-8F58-BD4A-38DC5A07B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3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B884A-6948-0035-B708-6D9279828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Επιτ</a:t>
            </a:r>
            <a:r>
              <a:rPr lang="en-CH" dirty="0"/>
              <a:t>ά</a:t>
            </a:r>
            <a:r>
              <a:rPr lang="el-GR" dirty="0" err="1"/>
              <a:t>χυνση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3A9EB-71A6-4CCC-7ED4-065B5F6B0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l-GR" sz="2800" b="0" dirty="0"/>
              <a:t>Επιτάχυνση επιτυγχάνεται με </a:t>
            </a:r>
            <a:r>
              <a:rPr lang="el-GR" sz="2800" dirty="0">
                <a:solidFill>
                  <a:srgbClr val="008000"/>
                </a:solidFill>
              </a:rPr>
              <a:t>κοιλότητες ραδιοσυχνοτήτων </a:t>
            </a:r>
            <a:r>
              <a:rPr lang="el-GR" sz="2800" b="0" dirty="0"/>
              <a:t>(</a:t>
            </a:r>
            <a:r>
              <a:rPr lang="en-US" sz="2800" b="0" dirty="0"/>
              <a:t>RF cavities</a:t>
            </a:r>
            <a:r>
              <a:rPr lang="el-GR" sz="2800" b="0" dirty="0"/>
              <a:t>)</a:t>
            </a:r>
            <a:r>
              <a:rPr lang="en-US" sz="2800" b="0" dirty="0"/>
              <a:t>.</a:t>
            </a:r>
            <a:endParaRPr lang="el-GR" sz="2800" b="0" dirty="0"/>
          </a:p>
          <a:p>
            <a:endParaRPr lang="el-GR" sz="2800" b="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b="0" dirty="0"/>
              <a:t>T</a:t>
            </a:r>
            <a:r>
              <a:rPr lang="el-GR" sz="2800" b="0" dirty="0"/>
              <a:t>ο </a:t>
            </a:r>
            <a:r>
              <a:rPr lang="el-GR" sz="2800" dirty="0">
                <a:solidFill>
                  <a:srgbClr val="008000"/>
                </a:solidFill>
              </a:rPr>
              <a:t>«σύγχρονο» </a:t>
            </a:r>
            <a:r>
              <a:rPr lang="el-GR" sz="2800" b="0" dirty="0"/>
              <a:t>σωματίδιο με φάση </a:t>
            </a:r>
            <a:r>
              <a:rPr lang="el-GR" sz="2800" b="0" dirty="0" err="1"/>
              <a:t>φ</a:t>
            </a:r>
            <a:r>
              <a:rPr lang="el-GR" sz="2800" b="0" baseline="-25000" dirty="0" err="1"/>
              <a:t>ς</a:t>
            </a:r>
            <a:r>
              <a:rPr lang="el-GR" sz="2800" b="0" baseline="-25000" dirty="0"/>
              <a:t> </a:t>
            </a:r>
            <a:r>
              <a:rPr lang="el-GR" sz="2800" b="0" dirty="0"/>
              <a:t>λαμβάνει ακριβώς την ενέργεια που χρειάζεται.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l-GR" sz="2800" b="0" dirty="0"/>
              <a:t>Ένα σωματίδιο που θα φτάσει </a:t>
            </a:r>
            <a:r>
              <a:rPr lang="el-GR" sz="2800" dirty="0"/>
              <a:t>νωρίτερα θα πάρει λιγότερη ενέργεια</a:t>
            </a:r>
            <a:r>
              <a:rPr lang="el-GR" sz="2800" b="0" dirty="0"/>
              <a:t>, ένα σωματίδιο που φτάνει </a:t>
            </a:r>
            <a:r>
              <a:rPr lang="el-GR" sz="2800" dirty="0"/>
              <a:t>αργότερα θα πάρει μεγαλύτερη ενέργεια</a:t>
            </a:r>
            <a:r>
              <a:rPr lang="el-GR" sz="2800" b="0" dirty="0"/>
              <a:t>. 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0A860F-CD12-26AD-C352-D1916AD6EFE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02/07/2020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C6D70-BCA1-E746-5C03-3E02107261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15BEAAD-8B0C-4FEB-D64D-9C5ABA9A3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228" y="1516036"/>
            <a:ext cx="4432300" cy="571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5C480B9-BDED-A082-3939-C25AC20C09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1950" y="4078627"/>
            <a:ext cx="6235700" cy="257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43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B884A-6948-0035-B708-6D9279828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Επιτ</a:t>
            </a:r>
            <a:r>
              <a:rPr lang="en-CH" dirty="0"/>
              <a:t>ά</a:t>
            </a:r>
            <a:r>
              <a:rPr lang="el-GR" dirty="0" err="1"/>
              <a:t>χυνση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3A9EB-71A6-4CCC-7ED4-065B5F6B0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l-GR" sz="2800" b="0" dirty="0"/>
              <a:t>Η δέσμη δεν μπορεί να είναι συνεχής αλλά πρέπει να είναι οργανωμένη σε πακέτα σωματιδίων (</a:t>
            </a:r>
            <a:r>
              <a:rPr lang="en-US" sz="2800" dirty="0">
                <a:solidFill>
                  <a:srgbClr val="008000"/>
                </a:solidFill>
              </a:rPr>
              <a:t>bunches</a:t>
            </a:r>
            <a:r>
              <a:rPr lang="el-GR" sz="2800" b="0" dirty="0"/>
              <a:t>)</a:t>
            </a:r>
            <a:r>
              <a:rPr lang="en-US" sz="2800" b="0" dirty="0"/>
              <a:t>.</a:t>
            </a:r>
            <a:endParaRPr lang="el-GR" sz="2800" b="0" dirty="0"/>
          </a:p>
          <a:p>
            <a:pPr marL="457200" indent="-457200">
              <a:buFont typeface="Wingdings" pitchFamily="2" charset="2"/>
              <a:buChar char="§"/>
            </a:pPr>
            <a:r>
              <a:rPr lang="el-GR" sz="2800" b="0" dirty="0"/>
              <a:t>Συγχρονισμός με τη συχνότητα περιστροφής της δέσμης</a:t>
            </a:r>
            <a:r>
              <a:rPr lang="en-US" sz="2800" b="0" dirty="0"/>
              <a:t>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l-GR" sz="2800" b="0" dirty="0" err="1"/>
              <a:t>Συνολικ</a:t>
            </a:r>
            <a:r>
              <a:rPr lang="en-US" sz="2800" b="0" dirty="0" err="1"/>
              <a:t>ά</a:t>
            </a:r>
            <a:r>
              <a:rPr lang="el-GR" sz="2800" b="0" dirty="0"/>
              <a:t>, 3564 </a:t>
            </a:r>
            <a:r>
              <a:rPr lang="en-US" sz="2800" b="0" dirty="0"/>
              <a:t>bunches </a:t>
            </a:r>
            <a:r>
              <a:rPr lang="el-GR" sz="2800" b="0" dirty="0"/>
              <a:t>σε απόσταση 25 </a:t>
            </a:r>
            <a:r>
              <a:rPr lang="en-US" sz="2800" b="0" dirty="0"/>
              <a:t>ns, </a:t>
            </a:r>
            <a:r>
              <a:rPr lang="el-GR" sz="2800" b="0" dirty="0"/>
              <a:t>συνήθως όμως ~2000 </a:t>
            </a:r>
            <a:r>
              <a:rPr lang="en-US" sz="2800" b="0" dirty="0"/>
              <a:t>bunches. </a:t>
            </a:r>
            <a:endParaRPr lang="el-GR" sz="2800" b="0" dirty="0"/>
          </a:p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C6D70-BCA1-E746-5C03-3E02107261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258400-E7B6-31FA-503B-3A02DD0AB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800" y="3006448"/>
            <a:ext cx="4826000" cy="3200400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236AA58-6430-E3B0-F821-0A9CBA652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679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B884A-6948-0035-B708-6D9279828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l-GR" dirty="0" err="1"/>
              <a:t>αγνήτες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C6D70-BCA1-E746-5C03-3E02107261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D2B449D-7EB6-97B8-9C52-A8B58BAE7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907003"/>
            <a:ext cx="6261294" cy="462067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l-GR" sz="3000" b="0" dirty="0"/>
              <a:t>Δίπολα</a:t>
            </a:r>
            <a:r>
              <a:rPr lang="en-US" sz="3000" b="0" dirty="0"/>
              <a:t>: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l-GR" sz="2500" dirty="0"/>
              <a:t>Στρέφουν την δέσμη </a:t>
            </a:r>
            <a:r>
              <a:rPr lang="el-GR" sz="2500" b="0" dirty="0"/>
              <a:t>σε </a:t>
            </a:r>
            <a:r>
              <a:rPr lang="el-GR" sz="2500" b="1" dirty="0">
                <a:solidFill>
                  <a:srgbClr val="008000"/>
                </a:solidFill>
              </a:rPr>
              <a:t>κυκλική τροχιά.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l-GR" sz="2500" dirty="0"/>
              <a:t>Στον </a:t>
            </a:r>
            <a:r>
              <a:rPr lang="en-US" sz="2500" dirty="0"/>
              <a:t>LHC: </a:t>
            </a:r>
            <a:r>
              <a:rPr lang="el-GR" sz="2500" dirty="0"/>
              <a:t>δυο </a:t>
            </a:r>
            <a:r>
              <a:rPr lang="el-GR" sz="2500" dirty="0" err="1"/>
              <a:t>θαλ</a:t>
            </a:r>
            <a:r>
              <a:rPr lang="en-US" sz="2500" dirty="0" err="1"/>
              <a:t>ά</a:t>
            </a:r>
            <a:r>
              <a:rPr lang="el-GR" sz="2500" dirty="0" err="1"/>
              <a:t>μους</a:t>
            </a:r>
            <a:r>
              <a:rPr lang="el-GR" sz="2500" dirty="0"/>
              <a:t> κενού για τις δυο δέσμες</a:t>
            </a:r>
            <a:r>
              <a:rPr lang="en-US" sz="2500" dirty="0"/>
              <a:t>, 15m/</a:t>
            </a:r>
            <a:r>
              <a:rPr lang="el-GR" sz="2500" dirty="0"/>
              <a:t>δίπολο, </a:t>
            </a:r>
            <a:r>
              <a:rPr lang="el-GR" sz="2500" b="1" dirty="0"/>
              <a:t>1232 δίπολα</a:t>
            </a:r>
            <a:r>
              <a:rPr lang="el-GR" sz="2500" dirty="0"/>
              <a:t>.</a:t>
            </a:r>
            <a:endParaRPr lang="en-US" sz="2500" dirty="0"/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l-GR" sz="2500" b="1" dirty="0">
                <a:solidFill>
                  <a:srgbClr val="FFC000"/>
                </a:solidFill>
              </a:rPr>
              <a:t>Υπεραγωγιμότητα</a:t>
            </a:r>
            <a:r>
              <a:rPr lang="en-US" sz="2500" b="0" dirty="0"/>
              <a:t>: </a:t>
            </a:r>
            <a:r>
              <a:rPr lang="el-GR" sz="2500" b="0" dirty="0"/>
              <a:t>σε πολύ χαμηλές θερμοκρασίες, υψηλό ηλεκτρικό ρεύμα με μηδενική αντίσταση.  Απαραίτητο για υψηλά μαγνητικά πεδία όπως 8</a:t>
            </a:r>
            <a:r>
              <a:rPr lang="en-US" sz="2500" b="0" dirty="0"/>
              <a:t>T </a:t>
            </a:r>
            <a:r>
              <a:rPr lang="el-GR" sz="2500" b="0" dirty="0"/>
              <a:t>στον </a:t>
            </a:r>
            <a:r>
              <a:rPr lang="en-US" sz="2500" dirty="0"/>
              <a:t>LHC.</a:t>
            </a:r>
            <a:endParaRPr lang="en-US" sz="2500" b="0" dirty="0"/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l-GR" sz="2500" b="1" dirty="0" err="1">
                <a:solidFill>
                  <a:srgbClr val="FFC000"/>
                </a:solidFill>
              </a:rPr>
              <a:t>Διασπορ</a:t>
            </a:r>
            <a:r>
              <a:rPr lang="en-US" sz="2500" b="1" dirty="0" err="1">
                <a:solidFill>
                  <a:srgbClr val="FFC000"/>
                </a:solidFill>
              </a:rPr>
              <a:t>ά</a:t>
            </a:r>
            <a:r>
              <a:rPr lang="en-US" sz="2500" b="1" dirty="0">
                <a:solidFill>
                  <a:srgbClr val="FFC000"/>
                </a:solidFill>
              </a:rPr>
              <a:t>: </a:t>
            </a:r>
            <a:r>
              <a:rPr lang="el-GR" sz="2500" b="0" dirty="0"/>
              <a:t>σωματίδια με μεγαλύτερη ενέργεια στρέφονται λιγότερο!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5E5F04-39EF-D11C-2780-7CBEF7A475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1478" y="193813"/>
            <a:ext cx="4096356" cy="40160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E88617-12BE-CD8E-CAE8-1587DB3283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4556" y="4309742"/>
            <a:ext cx="2870200" cy="23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98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B884A-6948-0035-B708-6D9279828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l-GR" dirty="0" err="1"/>
              <a:t>αγνήτες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C6D70-BCA1-E746-5C03-3E02107261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A3A49E-4B95-F64B-7757-D788F4AC06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9156" y="1895708"/>
            <a:ext cx="4622655" cy="34820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1D1BEAA-F31E-E76C-6213-74D6BFADD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407" y="4001272"/>
            <a:ext cx="5147631" cy="1971433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54CFFED7-2854-D903-9C2A-33AFD93A1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862" y="1274970"/>
            <a:ext cx="7061640" cy="4389850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l-GR" sz="3000" b="0" dirty="0" err="1"/>
              <a:t>Τετράπολα</a:t>
            </a:r>
            <a:r>
              <a:rPr lang="en-US" sz="3000" b="0" dirty="0"/>
              <a:t>: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700" dirty="0"/>
              <a:t>Για τον </a:t>
            </a:r>
            <a:r>
              <a:rPr lang="en-US" sz="2700" dirty="0" err="1"/>
              <a:t>έ</a:t>
            </a:r>
            <a:r>
              <a:rPr lang="el-GR" sz="2700" dirty="0" err="1"/>
              <a:t>λεγχο</a:t>
            </a:r>
            <a:r>
              <a:rPr lang="el-GR" sz="2700" dirty="0"/>
              <a:t> της </a:t>
            </a:r>
            <a:r>
              <a:rPr lang="el-GR" sz="2700" b="1" dirty="0">
                <a:solidFill>
                  <a:srgbClr val="008000"/>
                </a:solidFill>
              </a:rPr>
              <a:t>φυσικής απόκλισης </a:t>
            </a:r>
            <a:r>
              <a:rPr lang="el-GR" sz="2700" dirty="0"/>
              <a:t>της δέσμης.</a:t>
            </a:r>
            <a:endParaRPr lang="en-US" sz="2700" dirty="0"/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500" dirty="0"/>
              <a:t>Για την </a:t>
            </a:r>
            <a:r>
              <a:rPr lang="el-GR" sz="2500" b="1" dirty="0">
                <a:solidFill>
                  <a:srgbClr val="008000"/>
                </a:solidFill>
              </a:rPr>
              <a:t>εστίαση της δέσμης</a:t>
            </a:r>
            <a:r>
              <a:rPr lang="el-GR" sz="2500" dirty="0"/>
              <a:t> σε πολύ μικρή διατομή στα σημεία αλληλεπίδρασης του </a:t>
            </a:r>
            <a:r>
              <a:rPr lang="en-US" sz="2500" dirty="0"/>
              <a:t>LHC </a:t>
            </a:r>
            <a:r>
              <a:rPr lang="el-GR" sz="2500" dirty="0"/>
              <a:t>.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5A11E6A1-FB83-2ACC-AEC5-09B7BF05C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749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B884A-6948-0035-B708-6D9279828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l-GR" dirty="0" err="1"/>
              <a:t>αγνήτες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C6D70-BCA1-E746-5C03-3E02107261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D2B449D-7EB6-97B8-9C52-A8B58BAE7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862" y="1274970"/>
            <a:ext cx="7061640" cy="4389850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l-GR" sz="3000" b="0" dirty="0" err="1"/>
              <a:t>Τετράπολα</a:t>
            </a:r>
            <a:r>
              <a:rPr lang="en-US" sz="3000" b="0" dirty="0"/>
              <a:t>: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700" dirty="0"/>
              <a:t>Για τον </a:t>
            </a:r>
            <a:r>
              <a:rPr lang="en-US" sz="2700" dirty="0" err="1"/>
              <a:t>έ</a:t>
            </a:r>
            <a:r>
              <a:rPr lang="el-GR" sz="2700" dirty="0" err="1"/>
              <a:t>λεγχο</a:t>
            </a:r>
            <a:r>
              <a:rPr lang="el-GR" sz="2700" dirty="0"/>
              <a:t> της </a:t>
            </a:r>
            <a:r>
              <a:rPr lang="el-GR" sz="2700" b="1" dirty="0">
                <a:solidFill>
                  <a:srgbClr val="008000"/>
                </a:solidFill>
              </a:rPr>
              <a:t>φυσικής απόκλισης </a:t>
            </a:r>
            <a:r>
              <a:rPr lang="el-GR" sz="2700" dirty="0"/>
              <a:t>της δέσμης.</a:t>
            </a:r>
            <a:endParaRPr lang="en-US" sz="2700" dirty="0"/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500" dirty="0"/>
              <a:t>Για την </a:t>
            </a:r>
            <a:r>
              <a:rPr lang="el-GR" sz="2500" b="1" dirty="0">
                <a:solidFill>
                  <a:srgbClr val="008000"/>
                </a:solidFill>
              </a:rPr>
              <a:t>εστίαση της δέσμης</a:t>
            </a:r>
            <a:r>
              <a:rPr lang="el-GR" sz="2500" dirty="0"/>
              <a:t> σε πολύ μικρή διατομή στα σημεία αλληλεπίδρασης του </a:t>
            </a:r>
            <a:r>
              <a:rPr lang="en-US" sz="2500" dirty="0"/>
              <a:t>LHC </a:t>
            </a:r>
            <a:r>
              <a:rPr lang="el-GR" sz="2500" dirty="0"/>
              <a:t>.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500" b="0" dirty="0"/>
              <a:t>Η </a:t>
            </a:r>
            <a:r>
              <a:rPr lang="el-GR" sz="2500" b="0" dirty="0" err="1"/>
              <a:t>περιοδικ</a:t>
            </a:r>
            <a:r>
              <a:rPr lang="en-US" sz="2500" b="0" dirty="0" err="1"/>
              <a:t>ή</a:t>
            </a:r>
            <a:r>
              <a:rPr lang="el-GR" sz="2500" b="0" dirty="0"/>
              <a:t> κίνηση οδηγεί στην </a:t>
            </a:r>
            <a:r>
              <a:rPr lang="el-GR" sz="2500" b="1" dirty="0" err="1">
                <a:solidFill>
                  <a:srgbClr val="FFC000"/>
                </a:solidFill>
              </a:rPr>
              <a:t>βητατρονική</a:t>
            </a:r>
            <a:r>
              <a:rPr lang="el-GR" sz="2500" b="1" dirty="0">
                <a:solidFill>
                  <a:srgbClr val="FFC000"/>
                </a:solidFill>
              </a:rPr>
              <a:t> συχνότητα</a:t>
            </a:r>
            <a:r>
              <a:rPr lang="en-US" sz="2500" b="0" dirty="0"/>
              <a:t>: </a:t>
            </a:r>
            <a:r>
              <a:rPr lang="el-GR" sz="2500" b="0" dirty="0"/>
              <a:t>κάθε σωματίδιο κινείται με συγκεκριμένη συχνότητ</a:t>
            </a:r>
            <a:r>
              <a:rPr lang="el-GR" sz="2500" dirty="0"/>
              <a:t>α</a:t>
            </a:r>
            <a:r>
              <a:rPr lang="en-US" sz="2500" dirty="0"/>
              <a:t> </a:t>
            </a:r>
            <a:r>
              <a:rPr lang="el-GR" sz="2500" dirty="0"/>
              <a:t>σε μια περιστροφή γύρω από τον επιταχυντή</a:t>
            </a:r>
            <a:r>
              <a:rPr lang="en-US" sz="2500" dirty="0"/>
              <a:t>.</a:t>
            </a:r>
            <a:r>
              <a:rPr lang="el-GR" sz="2500" dirty="0"/>
              <a:t> </a:t>
            </a:r>
            <a:endParaRPr lang="en-US" sz="2500" dirty="0"/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500" b="1" dirty="0">
                <a:solidFill>
                  <a:srgbClr val="FFC000"/>
                </a:solidFill>
              </a:rPr>
              <a:t>Χρωματικότητα</a:t>
            </a:r>
            <a:r>
              <a:rPr lang="en-US" sz="2500" dirty="0"/>
              <a:t>: </a:t>
            </a:r>
            <a:r>
              <a:rPr lang="el-GR" sz="2500" dirty="0"/>
              <a:t>σωματίδια με μεγαλύτερη ενέργεια θα επικεντρωθούν λιγότερο! </a:t>
            </a:r>
            <a:endParaRPr lang="en-CH" sz="2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5693531-9EE8-E584-DA92-7850FB25A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7492" y="4343129"/>
            <a:ext cx="5122525" cy="17015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9B01594-D6E9-D2C3-4989-CE46F16AB1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5287" y="1030411"/>
            <a:ext cx="3435816" cy="3290845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A47F2239-032A-0E04-6BC6-28EE04F9E0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548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D3F3A-7355-EF8E-AAAA-6318BCFFF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Μη-γραμμικοί μαγνήτες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51CF-B51A-8F58-BD4A-38DC5A07B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D090857-E78C-D291-A054-9332D84F5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1028480"/>
            <a:ext cx="11308078" cy="462067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l-GR" sz="3000" b="0" dirty="0"/>
              <a:t>Πέρα από τα δίπολα και </a:t>
            </a:r>
            <a:r>
              <a:rPr lang="el-GR" sz="3000" b="0" dirty="0" err="1"/>
              <a:t>τετράπολα</a:t>
            </a:r>
            <a:r>
              <a:rPr lang="el-GR" sz="3000" b="0" dirty="0"/>
              <a:t>, απαραίτητοι για τη λειτουργία των επιταχυντών είναι και οι </a:t>
            </a:r>
            <a:r>
              <a:rPr lang="el-GR" sz="3000" dirty="0">
                <a:solidFill>
                  <a:srgbClr val="008000"/>
                </a:solidFill>
              </a:rPr>
              <a:t>μη-γραμμικοί μαγνήτες</a:t>
            </a:r>
            <a:r>
              <a:rPr lang="en-US" sz="2500" b="0" dirty="0"/>
              <a:t>: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700" b="1" dirty="0" err="1">
                <a:solidFill>
                  <a:srgbClr val="FFC000"/>
                </a:solidFill>
              </a:rPr>
              <a:t>Εξάπολα</a:t>
            </a:r>
            <a:r>
              <a:rPr lang="en-US" sz="2700" dirty="0"/>
              <a:t>: </a:t>
            </a:r>
            <a:r>
              <a:rPr lang="el-GR" sz="2700" dirty="0"/>
              <a:t>εάν τοποθετηθούν σε μέρη με διασπορά, </a:t>
            </a:r>
            <a:r>
              <a:rPr lang="el-GR" sz="2700" b="1" dirty="0"/>
              <a:t>διόρθωση και έλεγχος της χρωματικότητας.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700" b="1" dirty="0" err="1">
                <a:solidFill>
                  <a:srgbClr val="FFC000"/>
                </a:solidFill>
              </a:rPr>
              <a:t>Οκτάπολα</a:t>
            </a:r>
            <a:r>
              <a:rPr lang="en-US" sz="2700" b="0" dirty="0"/>
              <a:t>:</a:t>
            </a:r>
            <a:r>
              <a:rPr lang="el-GR" sz="2700" b="0" dirty="0"/>
              <a:t> κάθε σωματίδιο θα έχει </a:t>
            </a:r>
            <a:r>
              <a:rPr lang="el-GR" sz="2700" b="1" dirty="0"/>
              <a:t>διαφορετική </a:t>
            </a:r>
            <a:r>
              <a:rPr lang="el-GR" sz="2700" b="1" dirty="0" err="1"/>
              <a:t>βητατρονική</a:t>
            </a:r>
            <a:r>
              <a:rPr lang="el-GR" sz="2700" b="1" dirty="0"/>
              <a:t> συχνότητα </a:t>
            </a:r>
            <a:r>
              <a:rPr lang="el-GR" sz="2700" b="0" dirty="0"/>
              <a:t>και αποφεύγεται η συλλογική κίνηση της δέσμης.</a:t>
            </a:r>
            <a:endParaRPr lang="en-US" sz="2700" b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4D1A62-6924-32FD-523B-70FCA0D1DA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750" y="3786005"/>
            <a:ext cx="7200900" cy="2570348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368EABF-566B-92A8-EC8D-CCC4F2B5D8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02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E0EC3-D8D2-58DA-60F7-4345B4B37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το </a:t>
            </a:r>
            <a:r>
              <a:rPr lang="en-US" dirty="0"/>
              <a:t>CERN?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46B5D-89E3-89CF-E3F7-B16428D84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F30E52A-FF50-2B3A-4312-23A0E1CB02AC}"/>
              </a:ext>
            </a:extLst>
          </p:cNvPr>
          <p:cNvSpPr txBox="1">
            <a:spLocks/>
          </p:cNvSpPr>
          <p:nvPr/>
        </p:nvSpPr>
        <p:spPr>
          <a:xfrm>
            <a:off x="121921" y="1564640"/>
            <a:ext cx="11795759" cy="43674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itchFamily="2" charset="2"/>
              <a:buChar char="§"/>
            </a:pPr>
            <a:r>
              <a:rPr lang="en-US" sz="3000" b="0" dirty="0" err="1"/>
              <a:t>Ε</a:t>
            </a:r>
            <a:r>
              <a:rPr lang="el-GR" sz="3000" b="0" dirty="0" err="1"/>
              <a:t>υρωπαϊκός</a:t>
            </a:r>
            <a:r>
              <a:rPr lang="el-GR" sz="3000" b="0" dirty="0"/>
              <a:t> οργανισμός Πυρηνικής Έρευνας</a:t>
            </a:r>
            <a:r>
              <a:rPr lang="en-US" sz="3000" b="0" dirty="0"/>
              <a:t>: </a:t>
            </a:r>
            <a:r>
              <a:rPr lang="el-GR" sz="3000" b="0" dirty="0"/>
              <a:t>μεγαλύτερο διεθνές ερευνητικό κέντρο στον κόσμο για Σωματιδιακή Φυσική.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l-GR" sz="3000" b="0" dirty="0"/>
              <a:t>Ιδρύθηκε το 1954, με σκοπό να προωθεί την επιστήμη, να ενώνει τα κράτη και να επεκτείνει τα όρια ανθρώπινης γνώσης.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l-GR" sz="3000" b="0" dirty="0"/>
              <a:t>Βρισκόμαστε στα σύνορα Ελβετίας-Γαλλίας</a:t>
            </a:r>
            <a:r>
              <a:rPr lang="en-US" sz="3000" b="0" dirty="0"/>
              <a:t>: 100m </a:t>
            </a:r>
            <a:r>
              <a:rPr lang="el-GR" sz="3000" b="0" dirty="0"/>
              <a:t>κάτω από το έδαφος βρίσκεται ο μεγαλύτερος επιταχυντής στον κόσμο με περίμετρο </a:t>
            </a:r>
            <a:r>
              <a:rPr lang="en-US" sz="3000" b="0" dirty="0"/>
              <a:t>27km</a:t>
            </a:r>
            <a:r>
              <a:rPr lang="el-GR" sz="3000" b="0" dirty="0"/>
              <a:t> όπου συγκρούονται σωματίδια με ταχύτητες κοντά στην ταχύτητα του φωτός. </a:t>
            </a:r>
          </a:p>
          <a:p>
            <a:pPr algn="ctr"/>
            <a:r>
              <a:rPr lang="el-GR" sz="3200" dirty="0">
                <a:solidFill>
                  <a:srgbClr val="FFC000"/>
                </a:solidFill>
              </a:rPr>
              <a:t>Τι είναι όμως ένας επιταχυντής?</a:t>
            </a:r>
          </a:p>
          <a:p>
            <a:pPr marL="342900" indent="-342900">
              <a:buFont typeface="Wingdings" pitchFamily="2" charset="2"/>
              <a:buChar char="§"/>
            </a:pPr>
            <a:endParaRPr lang="en-GB" sz="2500" b="0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7029C9F9-CDD3-8863-83A5-BEA2684CA6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670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D3F3A-7355-EF8E-AAAA-6318BCFFF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Μη-γραμμικοί μαγνήτες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51CF-B51A-8F58-BD4A-38DC5A07B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D090857-E78C-D291-A054-9332D84F5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1028480"/>
            <a:ext cx="11308078" cy="462067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l-GR" sz="3000" b="0" dirty="0"/>
              <a:t>Πέρα από τα δίπολα και </a:t>
            </a:r>
            <a:r>
              <a:rPr lang="el-GR" sz="3000" b="0" dirty="0" err="1"/>
              <a:t>τετράπολα</a:t>
            </a:r>
            <a:r>
              <a:rPr lang="el-GR" sz="3000" b="0" dirty="0"/>
              <a:t>, απαραίτητοι για τη λειτουργία των επιταχυντών είναι και οι </a:t>
            </a:r>
            <a:r>
              <a:rPr lang="el-GR" sz="3000" dirty="0">
                <a:solidFill>
                  <a:srgbClr val="008000"/>
                </a:solidFill>
              </a:rPr>
              <a:t>μη-γραμμικοί μαγνήτες</a:t>
            </a:r>
            <a:r>
              <a:rPr lang="en-US" sz="2500" b="0" dirty="0"/>
              <a:t>: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700" b="1" dirty="0" err="1">
                <a:solidFill>
                  <a:srgbClr val="FFC000"/>
                </a:solidFill>
              </a:rPr>
              <a:t>Εξάπολα</a:t>
            </a:r>
            <a:r>
              <a:rPr lang="en-US" sz="2700" dirty="0"/>
              <a:t>: </a:t>
            </a:r>
            <a:r>
              <a:rPr lang="el-GR" sz="2700" dirty="0"/>
              <a:t>εάν τοποθετηθούν σε μέρη με διασπορά, </a:t>
            </a:r>
            <a:r>
              <a:rPr lang="el-GR" sz="2700" b="1" dirty="0"/>
              <a:t>διόρθωση και έλεγχος της χρωματικότητας.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700" b="1" dirty="0" err="1">
                <a:solidFill>
                  <a:srgbClr val="FFC000"/>
                </a:solidFill>
              </a:rPr>
              <a:t>Οκτάπολα</a:t>
            </a:r>
            <a:r>
              <a:rPr lang="en-US" sz="2700" b="0" dirty="0"/>
              <a:t>:</a:t>
            </a:r>
            <a:r>
              <a:rPr lang="el-GR" sz="2700" b="0" dirty="0"/>
              <a:t> κάθε σωματίδιο θα έχει </a:t>
            </a:r>
            <a:r>
              <a:rPr lang="el-GR" sz="2700" b="1" dirty="0"/>
              <a:t>διαφορετική </a:t>
            </a:r>
            <a:r>
              <a:rPr lang="el-GR" sz="2700" b="1" dirty="0" err="1"/>
              <a:t>βητατρονική</a:t>
            </a:r>
            <a:r>
              <a:rPr lang="el-GR" sz="2700" b="1" dirty="0"/>
              <a:t> συχνότητα </a:t>
            </a:r>
            <a:r>
              <a:rPr lang="el-GR" sz="2700" b="0" dirty="0"/>
              <a:t>και αποφεύγεται η συλλογική κίνηση της δέσμης.</a:t>
            </a:r>
            <a:endParaRPr lang="en-US" sz="2700" b="0" dirty="0"/>
          </a:p>
          <a:p>
            <a:pPr marL="457200" indent="-457200">
              <a:buFont typeface="Wingdings" pitchFamily="2" charset="2"/>
              <a:buChar char="§"/>
            </a:pPr>
            <a:r>
              <a:rPr lang="el-GR" sz="3100" b="0" dirty="0"/>
              <a:t>Εάν και </a:t>
            </a:r>
            <a:r>
              <a:rPr lang="el-GR" sz="3100" b="0" dirty="0" err="1"/>
              <a:t>απαράιτητοι</a:t>
            </a:r>
            <a:r>
              <a:rPr lang="el-GR" sz="3100" b="0" dirty="0"/>
              <a:t>, οι μη γραμμικοί μαγνήτες εισάγουν πολλές δυσκολίες στην </a:t>
            </a:r>
            <a:r>
              <a:rPr lang="el-GR" sz="3100" dirty="0"/>
              <a:t>δυναμική της δέσμης</a:t>
            </a:r>
            <a:r>
              <a:rPr lang="el-GR" sz="3100" b="0" dirty="0"/>
              <a:t>. </a:t>
            </a:r>
            <a:endParaRPr lang="en-US" sz="2700" b="0" dirty="0"/>
          </a:p>
          <a:p>
            <a:pPr marL="781050" lvl="1" indent="-457200">
              <a:buFont typeface="Wingdings" pitchFamily="2" charset="2"/>
              <a:buChar char="§"/>
            </a:pPr>
            <a:endParaRPr lang="en-US" sz="2700" b="0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3CB2640-43C9-15CE-5B9B-27D7CC7E55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947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A6FB8-92AE-7552-3C5E-EF9B197B0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Η δυναμική της δέσμης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DD216-DDCA-B249-0696-BEADAB2023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C04CD73-12A3-1F9A-825A-906BCA911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9118" y="1319212"/>
            <a:ext cx="3336464" cy="3600000"/>
          </a:xfrm>
          <a:prstGeom prst="rect">
            <a:avLst/>
          </a:prstGeom>
        </p:spPr>
      </p:pic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FB86887E-F0B0-D135-9C03-187E52D13A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710788" y="1319212"/>
            <a:ext cx="3942590" cy="3600000"/>
          </a:xfr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6315BC8-1D9A-94E5-6421-C559A5CDBA74}"/>
              </a:ext>
            </a:extLst>
          </p:cNvPr>
          <p:cNvCxnSpPr>
            <a:cxnSpLocks/>
          </p:cNvCxnSpPr>
          <p:nvPr/>
        </p:nvCxnSpPr>
        <p:spPr>
          <a:xfrm flipV="1">
            <a:off x="7302500" y="2082800"/>
            <a:ext cx="469900" cy="203200"/>
          </a:xfrm>
          <a:prstGeom prst="straightConnector1">
            <a:avLst/>
          </a:prstGeom>
          <a:ln w="57150">
            <a:solidFill>
              <a:srgbClr val="12173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1EA8637-5403-AF4B-9E3A-62034501AB71}"/>
              </a:ext>
            </a:extLst>
          </p:cNvPr>
          <p:cNvCxnSpPr>
            <a:cxnSpLocks/>
          </p:cNvCxnSpPr>
          <p:nvPr/>
        </p:nvCxnSpPr>
        <p:spPr>
          <a:xfrm flipH="1" flipV="1">
            <a:off x="7112000" y="1765300"/>
            <a:ext cx="215900" cy="520700"/>
          </a:xfrm>
          <a:prstGeom prst="straightConnector1">
            <a:avLst/>
          </a:prstGeom>
          <a:ln w="57150">
            <a:solidFill>
              <a:srgbClr val="12173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621FA3D-FF4D-4ED5-C0D4-DC7A6B155B4D}"/>
              </a:ext>
            </a:extLst>
          </p:cNvPr>
          <p:cNvCxnSpPr>
            <a:cxnSpLocks/>
          </p:cNvCxnSpPr>
          <p:nvPr/>
        </p:nvCxnSpPr>
        <p:spPr>
          <a:xfrm>
            <a:off x="2336800" y="3822700"/>
            <a:ext cx="2108200" cy="622300"/>
          </a:xfrm>
          <a:prstGeom prst="straightConnector1">
            <a:avLst/>
          </a:prstGeom>
          <a:ln w="57150">
            <a:solidFill>
              <a:srgbClr val="12173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1B05B78-9BB3-B64C-4E84-9CB9E189D919}"/>
              </a:ext>
            </a:extLst>
          </p:cNvPr>
          <p:cNvSpPr txBox="1"/>
          <p:nvPr/>
        </p:nvSpPr>
        <p:spPr>
          <a:xfrm rot="1030338">
            <a:off x="2393551" y="3715264"/>
            <a:ext cx="2047099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2200" dirty="0" err="1"/>
              <a:t>Επιμ</a:t>
            </a:r>
            <a:r>
              <a:rPr lang="en-CH" sz="2200" dirty="0"/>
              <a:t>ή</a:t>
            </a:r>
            <a:r>
              <a:rPr lang="el-GR" sz="2200" dirty="0" err="1"/>
              <a:t>κες</a:t>
            </a:r>
            <a:r>
              <a:rPr lang="el-GR" sz="2200" dirty="0"/>
              <a:t> επίπεδο</a:t>
            </a:r>
            <a:endParaRPr lang="en-CH" sz="2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ED16DCD-6A3B-615B-C4A6-0F6B7B7271FF}"/>
              </a:ext>
            </a:extLst>
          </p:cNvPr>
          <p:cNvSpPr txBox="1"/>
          <p:nvPr/>
        </p:nvSpPr>
        <p:spPr>
          <a:xfrm>
            <a:off x="7392950" y="1362634"/>
            <a:ext cx="2066015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2200" dirty="0"/>
              <a:t>Εγκάρσιο επίπεδο</a:t>
            </a:r>
            <a:endParaRPr lang="en-CH" sz="2200" dirty="0"/>
          </a:p>
        </p:txBody>
      </p:sp>
      <p:sp>
        <p:nvSpPr>
          <p:cNvPr id="32" name="Footer Placeholder 4">
            <a:extLst>
              <a:ext uri="{FF2B5EF4-FFF2-40B4-BE49-F238E27FC236}">
                <a16:creationId xmlns:a16="http://schemas.microsoft.com/office/drawing/2014/main" id="{8616A7B0-EE30-44A6-30E0-12F6B0EC2C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84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D3F3A-7355-EF8E-AAAA-6318BCFFF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Η δυναμική της δέσμης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51CF-B51A-8F58-BD4A-38DC5A07B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D090857-E78C-D291-A054-9332D84F5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1283983"/>
            <a:ext cx="11308078" cy="4365172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l-GR" sz="3000" b="0" dirty="0"/>
              <a:t>Στο </a:t>
            </a:r>
            <a:r>
              <a:rPr lang="el-GR" sz="3000" b="0" dirty="0" err="1"/>
              <a:t>επιμήκες</a:t>
            </a:r>
            <a:r>
              <a:rPr lang="el-GR" sz="3000" b="0" dirty="0"/>
              <a:t> επίπεδο</a:t>
            </a:r>
            <a:r>
              <a:rPr lang="en-US" sz="3000" b="0" dirty="0"/>
              <a:t>: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600" dirty="0"/>
              <a:t>Στον </a:t>
            </a:r>
            <a:r>
              <a:rPr lang="en-US" sz="2600" dirty="0"/>
              <a:t>LHC, </a:t>
            </a:r>
            <a:r>
              <a:rPr lang="el-GR" sz="2600" dirty="0"/>
              <a:t>η δέσμη πραγματοποιεί </a:t>
            </a:r>
            <a:r>
              <a:rPr lang="el-GR" sz="2600" dirty="0">
                <a:solidFill>
                  <a:srgbClr val="FFC000"/>
                </a:solidFill>
              </a:rPr>
              <a:t>11245.5 περιστροφές ανά δευτερόλεπτο </a:t>
            </a:r>
            <a:r>
              <a:rPr lang="el-GR" sz="2600" dirty="0"/>
              <a:t>γύρω από το τούνελ των 27 </a:t>
            </a:r>
            <a:r>
              <a:rPr lang="en-US" sz="2600" dirty="0"/>
              <a:t>km </a:t>
            </a:r>
            <a:r>
              <a:rPr lang="el-GR" sz="2600" dirty="0"/>
              <a:t>ή 1 εκατομμύριο στροφές σε 1.5 λεπτό!</a:t>
            </a:r>
            <a:endParaRPr lang="en-US" sz="2600" dirty="0"/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600" dirty="0"/>
              <a:t>Τα σωματίδια ταξιδεύουν στην απόσταση Γη-</a:t>
            </a:r>
            <a:r>
              <a:rPr lang="en-US" sz="2600" dirty="0" err="1"/>
              <a:t>Ή</a:t>
            </a:r>
            <a:r>
              <a:rPr lang="el-GR" sz="2600" dirty="0" err="1"/>
              <a:t>λιος</a:t>
            </a:r>
            <a:r>
              <a:rPr lang="el-GR" sz="2600" dirty="0"/>
              <a:t> 7 φορές την ώρα.</a:t>
            </a:r>
            <a:endParaRPr lang="en-US" sz="2600" b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340F5E-BC7C-BF7D-8722-B69F0DCF10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541" y="3338817"/>
            <a:ext cx="6426200" cy="2235200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991DA1-E2B6-91A0-97B8-8BD5744133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818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D3F3A-7355-EF8E-AAAA-6318BCFFF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Η δυναμική της δέσμης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51CF-B51A-8F58-BD4A-38DC5A07B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D090857-E78C-D291-A054-9332D84F5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1028480"/>
            <a:ext cx="11308078" cy="462067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l-GR" sz="3000" b="0" dirty="0"/>
              <a:t>Στο εγκάρσιο επίπεδο</a:t>
            </a:r>
            <a:r>
              <a:rPr lang="en-US" sz="3000" b="0" dirty="0"/>
              <a:t>:</a:t>
            </a:r>
            <a:endParaRPr lang="el-GR" sz="3000" b="0" dirty="0"/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400" dirty="0"/>
              <a:t>Το κ</a:t>
            </a:r>
            <a:r>
              <a:rPr lang="en-US" sz="2400" dirty="0" err="1"/>
              <a:t>ά</a:t>
            </a:r>
            <a:r>
              <a:rPr lang="el-GR" sz="2400" dirty="0"/>
              <a:t>θε σωματίδιο κινείται σε τροχιά έλλειψης στον φασικό χώρο (</a:t>
            </a:r>
            <a:r>
              <a:rPr lang="en-US" sz="2400" dirty="0"/>
              <a:t>x, </a:t>
            </a:r>
            <a:r>
              <a:rPr lang="en-US" sz="2400" dirty="0" err="1"/>
              <a:t>p</a:t>
            </a:r>
            <a:r>
              <a:rPr lang="en-US" sz="2400" baseline="-25000" dirty="0" err="1"/>
              <a:t>x</a:t>
            </a:r>
            <a:r>
              <a:rPr lang="el-GR" sz="2400" dirty="0"/>
              <a:t>)</a:t>
            </a:r>
            <a:r>
              <a:rPr lang="en-US" sz="2400" dirty="0"/>
              <a:t> </a:t>
            </a:r>
            <a:r>
              <a:rPr lang="el-GR" sz="2400" dirty="0"/>
              <a:t>με τη </a:t>
            </a:r>
            <a:r>
              <a:rPr lang="el-GR" sz="2400" dirty="0" err="1"/>
              <a:t>βητατρονική</a:t>
            </a:r>
            <a:r>
              <a:rPr lang="el-GR" sz="2400" dirty="0"/>
              <a:t> του συχνότητα. 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400" b="0" dirty="0"/>
              <a:t>Το σχήμα της έλλειψης εξαρτάται από τις παραμέτρους </a:t>
            </a:r>
            <a:r>
              <a:rPr lang="en-US" sz="2400" b="0" dirty="0"/>
              <a:t>Twiss.</a:t>
            </a:r>
            <a:endParaRPr lang="el-GR" sz="2400" b="0" dirty="0"/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400" dirty="0" err="1"/>
              <a:t>Συνολικ</a:t>
            </a:r>
            <a:r>
              <a:rPr lang="en-US" sz="2400" dirty="0" err="1"/>
              <a:t>ά</a:t>
            </a:r>
            <a:r>
              <a:rPr lang="el-GR" sz="2400" dirty="0"/>
              <a:t>, ο </a:t>
            </a:r>
            <a:r>
              <a:rPr lang="en-US" sz="2400" dirty="0" err="1"/>
              <a:t>ό</a:t>
            </a:r>
            <a:r>
              <a:rPr lang="el-GR" sz="2400" dirty="0" err="1"/>
              <a:t>γκος</a:t>
            </a:r>
            <a:r>
              <a:rPr lang="el-GR" sz="2400" dirty="0"/>
              <a:t> του φασικού χώρου διατηρείται (υπό προϋποθέσεις), η </a:t>
            </a:r>
            <a:r>
              <a:rPr lang="el-GR" sz="2400" dirty="0" err="1"/>
              <a:t>εκπεμπτικότητα</a:t>
            </a:r>
            <a:r>
              <a:rPr lang="el-GR" sz="2400" dirty="0"/>
              <a:t> παραμένει σταθερή στον χρόνο. </a:t>
            </a:r>
            <a:br>
              <a:rPr lang="el-GR" sz="1800" dirty="0">
                <a:effectLst/>
                <a:latin typeface="TimesNewRomanPSMT"/>
              </a:rPr>
            </a:br>
            <a:endParaRPr lang="el-GR" sz="2800" dirty="0">
              <a:effectLst/>
            </a:endParaRPr>
          </a:p>
          <a:p>
            <a:pPr marL="781050" lvl="1" indent="-457200">
              <a:buFont typeface="Wingdings" pitchFamily="2" charset="2"/>
              <a:buChar char="§"/>
            </a:pPr>
            <a:endParaRPr lang="en-US" sz="2700" b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A0B069-8073-C6F4-B3DC-3E9962D05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281" y="3676333"/>
            <a:ext cx="2619879" cy="241770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428EBDA-1376-65E1-36FF-ACF84CC40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81" y="4689917"/>
            <a:ext cx="3111500" cy="457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3E54E3-EA1B-63A6-C320-5F167E87B6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3822" y="3742999"/>
            <a:ext cx="1966731" cy="2351035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A93644A-2655-65FB-574A-9D8BA2C3C9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13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D3F3A-7355-EF8E-AAAA-6318BCFFF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Απόδοση ενός επιταχυντή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51CF-B51A-8F58-BD4A-38DC5A07B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D090857-E78C-D291-A054-9332D84F5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1028480"/>
            <a:ext cx="11308078" cy="462067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l-GR" sz="3000" dirty="0">
                <a:solidFill>
                  <a:srgbClr val="FFC000"/>
                </a:solidFill>
              </a:rPr>
              <a:t>Φωτεινότητα</a:t>
            </a:r>
            <a:r>
              <a:rPr lang="en-US" sz="3000" b="0" dirty="0"/>
              <a:t>:</a:t>
            </a:r>
            <a:r>
              <a:rPr lang="el-GR" sz="3000" b="0" dirty="0"/>
              <a:t> ρυθμός παραγωγής γεγονότων όταν οι δέσμες συγκρούονται στο κέντρο των ανιχνευτών.</a:t>
            </a:r>
          </a:p>
          <a:p>
            <a:endParaRPr lang="el-GR" sz="3000" b="0" dirty="0"/>
          </a:p>
          <a:p>
            <a:pPr marL="457200" indent="-457200">
              <a:buFont typeface="Wingdings" pitchFamily="2" charset="2"/>
              <a:buChar char="§"/>
            </a:pPr>
            <a:r>
              <a:rPr lang="el-GR" sz="3000" b="0" dirty="0">
                <a:latin typeface="Calibri" panose="020F0502020204030204" pitchFamily="34" charset="0"/>
                <a:cs typeface="Calibri" panose="020F0502020204030204" pitchFamily="34" charset="0"/>
              </a:rPr>
              <a:t>Στόχος είναι να έχουμε</a:t>
            </a:r>
            <a:r>
              <a:rPr lang="en-US" sz="3000" b="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l-GR" sz="3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500" b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Μικρές δέσ</a:t>
            </a:r>
            <a:r>
              <a:rPr lang="el-GR" sz="2500" b="0" dirty="0">
                <a:latin typeface="Calibri" panose="020F0502020204030204" pitchFamily="34" charset="0"/>
                <a:cs typeface="Calibri" panose="020F0502020204030204" pitchFamily="34" charset="0"/>
              </a:rPr>
              <a:t>μες στα σημεία της κρούσης</a:t>
            </a:r>
            <a:r>
              <a:rPr lang="en-US" sz="2500" b="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l-GR" sz="2500" b="0" dirty="0">
                <a:latin typeface="Calibri" panose="020F0502020204030204" pitchFamily="34" charset="0"/>
                <a:cs typeface="Calibri" panose="020F0502020204030204" pitchFamily="34" charset="0"/>
              </a:rPr>
              <a:t>μικρό μέγεθος δέσμης σημαίνει μικρή </a:t>
            </a:r>
            <a:r>
              <a:rPr lang="el-GR" sz="2500" b="0" dirty="0" err="1">
                <a:latin typeface="Calibri" panose="020F0502020204030204" pitchFamily="34" charset="0"/>
                <a:cs typeface="Calibri" panose="020F0502020204030204" pitchFamily="34" charset="0"/>
              </a:rPr>
              <a:t>εκπεμπτικότητα</a:t>
            </a:r>
            <a:r>
              <a:rPr lang="el-GR" sz="2500" b="0" dirty="0">
                <a:latin typeface="Calibri" panose="020F0502020204030204" pitchFamily="34" charset="0"/>
                <a:cs typeface="Calibri" panose="020F0502020204030204" pitchFamily="34" charset="0"/>
              </a:rPr>
              <a:t> και μικρή συνάρτηση β</a:t>
            </a:r>
            <a:r>
              <a:rPr lang="en-US" sz="2500" b="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l-GR" sz="25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500" b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Δέσμες με μεγάλο αριθμό σωματιδίων.</a:t>
            </a:r>
          </a:p>
          <a:p>
            <a:pPr lvl="2" indent="0">
              <a:buNone/>
            </a:pPr>
            <a:r>
              <a:rPr lang="el-GR" sz="1900" dirty="0">
                <a:latin typeface="Calibri" panose="020F0502020204030204" pitchFamily="34" charset="0"/>
                <a:cs typeface="Calibri" panose="020F0502020204030204" pitchFamily="34" charset="0"/>
              </a:rPr>
              <a:t>					</a:t>
            </a:r>
            <a:r>
              <a:rPr lang="el-GR" sz="26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Φωτεινές δέσμες!</a:t>
            </a:r>
            <a:endParaRPr lang="el-GR" sz="2600" b="1" dirty="0">
              <a:solidFill>
                <a:srgbClr val="008000"/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endParaRPr lang="el-GR" sz="3000" b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25F24C-8F64-644D-1CF2-37C63D2E9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798" y="1964038"/>
            <a:ext cx="2085159" cy="12463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EF0B13-2A3F-625D-2006-A42544028E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7467" y="3979763"/>
            <a:ext cx="4506233" cy="2020475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665C026-5FF5-86E0-D64B-929D091B97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0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D3F3A-7355-EF8E-AAAA-6318BCFFF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Απόδοση ενός επιταχυντή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51CF-B51A-8F58-BD4A-38DC5A07B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D090857-E78C-D291-A054-9332D84F5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1028480"/>
            <a:ext cx="11308078" cy="462067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l-GR" sz="3000" dirty="0">
                <a:solidFill>
                  <a:srgbClr val="FFC000"/>
                </a:solidFill>
              </a:rPr>
              <a:t>Φωτεινότητα</a:t>
            </a:r>
            <a:r>
              <a:rPr lang="en-US" sz="3000" b="0" dirty="0"/>
              <a:t>:</a:t>
            </a:r>
            <a:r>
              <a:rPr lang="el-GR" sz="3000" b="0" dirty="0"/>
              <a:t> ρυθμός παραγωγής γεγονότων όταν οι δέσμες συγκρούονται στο κέντρο των ανιχνευτών.</a:t>
            </a:r>
          </a:p>
          <a:p>
            <a:endParaRPr lang="el-GR" sz="3000" b="0" dirty="0"/>
          </a:p>
          <a:p>
            <a:pPr marL="457200" indent="-457200">
              <a:buFont typeface="Wingdings" pitchFamily="2" charset="2"/>
              <a:buChar char="§"/>
            </a:pPr>
            <a:r>
              <a:rPr lang="el-GR" sz="3000" b="0" dirty="0">
                <a:latin typeface="Calibri" panose="020F0502020204030204" pitchFamily="34" charset="0"/>
                <a:cs typeface="Calibri" panose="020F0502020204030204" pitchFamily="34" charset="0"/>
              </a:rPr>
              <a:t>Στόχος είναι να έχουμε</a:t>
            </a:r>
            <a:r>
              <a:rPr lang="en-US" sz="3000" b="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l-GR" sz="3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500" b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Μικρές δέσ</a:t>
            </a:r>
            <a:r>
              <a:rPr lang="el-GR" sz="2500" b="0" dirty="0">
                <a:latin typeface="Calibri" panose="020F0502020204030204" pitchFamily="34" charset="0"/>
                <a:cs typeface="Calibri" panose="020F0502020204030204" pitchFamily="34" charset="0"/>
              </a:rPr>
              <a:t>μες στα σημεία της κρούσης</a:t>
            </a:r>
            <a:r>
              <a:rPr lang="en-US" sz="2500" b="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l-GR" sz="2500" b="0" dirty="0">
                <a:latin typeface="Calibri" panose="020F0502020204030204" pitchFamily="34" charset="0"/>
                <a:cs typeface="Calibri" panose="020F0502020204030204" pitchFamily="34" charset="0"/>
              </a:rPr>
              <a:t>μικρό μέγεθος δέσμης σημαίνει μικρή </a:t>
            </a:r>
            <a:r>
              <a:rPr lang="el-GR" sz="2500" b="0" dirty="0" err="1">
                <a:latin typeface="Calibri" panose="020F0502020204030204" pitchFamily="34" charset="0"/>
                <a:cs typeface="Calibri" panose="020F0502020204030204" pitchFamily="34" charset="0"/>
              </a:rPr>
              <a:t>εκπεμπτικότητα</a:t>
            </a:r>
            <a:r>
              <a:rPr lang="el-GR" sz="2500" b="0" dirty="0">
                <a:latin typeface="Calibri" panose="020F0502020204030204" pitchFamily="34" charset="0"/>
                <a:cs typeface="Calibri" panose="020F0502020204030204" pitchFamily="34" charset="0"/>
              </a:rPr>
              <a:t> και μικρή συνάρτηση β</a:t>
            </a:r>
            <a:r>
              <a:rPr lang="en-US" sz="2500" b="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l-GR" sz="25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500" b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Δέσμες με μεγάλο αριθμό σωματιδίων.</a:t>
            </a:r>
          </a:p>
          <a:p>
            <a:pPr lvl="2" indent="0">
              <a:buNone/>
            </a:pPr>
            <a:r>
              <a:rPr lang="el-GR" sz="1900" dirty="0">
                <a:latin typeface="Calibri" panose="020F0502020204030204" pitchFamily="34" charset="0"/>
                <a:cs typeface="Calibri" panose="020F0502020204030204" pitchFamily="34" charset="0"/>
              </a:rPr>
              <a:t>					</a:t>
            </a:r>
            <a:r>
              <a:rPr lang="el-GR" sz="26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Φωτεινές δέσμες!</a:t>
            </a:r>
            <a:endParaRPr lang="el-GR" sz="2600" b="1" dirty="0">
              <a:solidFill>
                <a:srgbClr val="008000"/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endParaRPr lang="el-GR" sz="3000" b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25F24C-8F64-644D-1CF2-37C63D2E9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798" y="1964038"/>
            <a:ext cx="2085159" cy="12463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EF0B13-2A3F-625D-2006-A42544028E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7467" y="3979763"/>
            <a:ext cx="4506233" cy="2020475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3224168-D2E0-8E75-FB41-85BBA5B80C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0785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D00F3-2E62-A030-BBBD-586657957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500" dirty="0"/>
              <a:t>Απόδοση του μεγάλου επιταχυντή </a:t>
            </a:r>
            <a:r>
              <a:rPr lang="el-GR" sz="3500" dirty="0" err="1"/>
              <a:t>αδρονίων</a:t>
            </a:r>
            <a:endParaRPr lang="en-CH" sz="35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9BF33A-0693-E879-A0DE-DA509332E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 descr="A graph of a long shutdown&#10;&#10;Description automatically generated">
            <a:extLst>
              <a:ext uri="{FF2B5EF4-FFF2-40B4-BE49-F238E27FC236}">
                <a16:creationId xmlns:a16="http://schemas.microsoft.com/office/drawing/2014/main" id="{F516B2DF-96A2-8DBC-A936-4FE5D5C81A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352" y="1371129"/>
            <a:ext cx="7933648" cy="4392939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BEBBE73-ACC0-6009-1699-73E80D4DA5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3741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E078E-352E-A131-37EE-CFA398CA9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Φαινόμενα δέσμης-δέσμης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7CFBF-7925-C02D-DA9E-3FA28B226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EAFC2DA-D0E4-2709-BBC4-3BD363EA0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1028480"/>
            <a:ext cx="11308078" cy="462067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l-GR" sz="3000" b="0" dirty="0"/>
              <a:t>Ένα από τα πιο σύνθετα φαινόμενα στον </a:t>
            </a:r>
            <a:r>
              <a:rPr lang="en-US" sz="3000" b="0" dirty="0"/>
              <a:t>LHC: </a:t>
            </a:r>
            <a:r>
              <a:rPr lang="el-GR" sz="3000" b="0" dirty="0"/>
              <a:t>όταν μια δέσμη συναντάει την δέσμη που κινείται σε αντίθετη φορά, </a:t>
            </a:r>
            <a:r>
              <a:rPr lang="el-GR" sz="3000" dirty="0" err="1">
                <a:solidFill>
                  <a:srgbClr val="008000"/>
                </a:solidFill>
              </a:rPr>
              <a:t>αλληλεπιδρά</a:t>
            </a:r>
            <a:r>
              <a:rPr lang="el-GR" sz="3000" dirty="0">
                <a:solidFill>
                  <a:srgbClr val="008000"/>
                </a:solidFill>
              </a:rPr>
              <a:t> με το ηλεκτρομαγνητικό της πεδίο</a:t>
            </a:r>
            <a:r>
              <a:rPr lang="el-GR" sz="3000" b="0" dirty="0"/>
              <a:t>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l-GR" sz="3000" b="0" dirty="0"/>
              <a:t>Οδηγεί σε</a:t>
            </a:r>
            <a:r>
              <a:rPr lang="en-US" sz="3000" b="0" dirty="0"/>
              <a:t>: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200" dirty="0"/>
              <a:t>Απώλειες σωματιδίων.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200" b="0" dirty="0"/>
              <a:t>Αύξηση του μεγέθους της δέσμης.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200" dirty="0"/>
              <a:t>Αλλάζει τη </a:t>
            </a:r>
            <a:r>
              <a:rPr lang="el-GR" sz="2200" dirty="0" err="1"/>
              <a:t>βητατρονική</a:t>
            </a:r>
            <a:r>
              <a:rPr lang="el-GR" sz="2200" dirty="0"/>
              <a:t> συχνότητα των σωματιδίων, συχνότητες μερικών σωματιδίων ίσες με συχνότητες συντονισμού.</a:t>
            </a:r>
            <a:endParaRPr lang="el-GR" sz="2200" b="0" dirty="0"/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200" dirty="0"/>
              <a:t>Σύνθετα μη γραμμικά φαινόμενα</a:t>
            </a:r>
            <a:r>
              <a:rPr lang="en-US" sz="2200" dirty="0"/>
              <a:t>: </a:t>
            </a:r>
            <a:r>
              <a:rPr lang="el-GR" sz="2200" dirty="0"/>
              <a:t>η κρούση γίνεται </a:t>
            </a:r>
            <a:r>
              <a:rPr lang="el-GR" sz="2200" dirty="0" err="1"/>
              <a:t>υπο</a:t>
            </a:r>
            <a:r>
              <a:rPr lang="el-GR" sz="2200" dirty="0"/>
              <a:t> γωνία προκειμένου να περιορίζονται οι συγκρούσεις στο σημείο των ανιχνευτών </a:t>
            </a:r>
            <a:r>
              <a:rPr lang="el-GR" sz="2200" dirty="0">
                <a:sym typeface="Wingdings" pitchFamily="2" charset="2"/>
              </a:rPr>
              <a:t> διαφορετικό αντίκτυπο σε κάθε </a:t>
            </a:r>
            <a:r>
              <a:rPr lang="en-US" sz="2200" dirty="0">
                <a:sym typeface="Wingdings" pitchFamily="2" charset="2"/>
              </a:rPr>
              <a:t>bunch </a:t>
            </a:r>
            <a:r>
              <a:rPr lang="el-GR" sz="2200" dirty="0">
                <a:sym typeface="Wingdings" pitchFamily="2" charset="2"/>
              </a:rPr>
              <a:t>από φαινόμενα δέσμης-δ</a:t>
            </a:r>
            <a:r>
              <a:rPr lang="en-US" sz="2200" dirty="0" err="1">
                <a:sym typeface="Wingdings" pitchFamily="2" charset="2"/>
              </a:rPr>
              <a:t>έ</a:t>
            </a:r>
            <a:r>
              <a:rPr lang="el-GR" sz="2200" dirty="0" err="1">
                <a:sym typeface="Wingdings" pitchFamily="2" charset="2"/>
              </a:rPr>
              <a:t>σμης</a:t>
            </a:r>
            <a:r>
              <a:rPr lang="el-GR" sz="2200" dirty="0">
                <a:sym typeface="Wingdings" pitchFamily="2" charset="2"/>
              </a:rPr>
              <a:t>.</a:t>
            </a:r>
            <a:endParaRPr lang="en-US" sz="2200" b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9FDF46-6DD0-A890-19A5-27E18CA59B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9607" y="2153587"/>
            <a:ext cx="5432794" cy="1677142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933E9446-615F-2017-2CEE-3D11F51304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07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30A33-8993-DC7A-42AA-C0C279DA7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Η αποστολή του </a:t>
            </a:r>
            <a:r>
              <a:rPr lang="en-US" dirty="0"/>
              <a:t>CERN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35D0E-FC8B-ECF8-C681-C7AF20422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5AA1F30-E471-40AD-522F-47ED172CD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943971"/>
            <a:ext cx="11795759" cy="52739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</a:rPr>
              <a:t>Ιδρύθηκε το </a:t>
            </a:r>
            <a:r>
              <a:rPr lang="el-GR" sz="2600" b="0" dirty="0">
                <a:solidFill>
                  <a:srgbClr val="FFC000"/>
                </a:solidFill>
              </a:rPr>
              <a:t>1954</a:t>
            </a: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</a:rPr>
              <a:t> και είναι αποτέλεσμα διεθνούς συνεργασίας.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</a:rPr>
              <a:t>Στόχος να </a:t>
            </a:r>
            <a:r>
              <a:rPr lang="el-GR" sz="2600" b="0" dirty="0">
                <a:solidFill>
                  <a:srgbClr val="008000"/>
                </a:solidFill>
              </a:rPr>
              <a:t>επεκτείνει τα όρια της ανθρώπινης γνώσης </a:t>
            </a: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</a:rPr>
              <a:t>μέσω μιας μοναδικής σειράς από επιταχυντές.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</a:rPr>
              <a:t>Μέσω αυτής της έρευνας αναπτύσσονται </a:t>
            </a:r>
            <a:r>
              <a:rPr lang="el-GR" sz="2600" b="0" dirty="0">
                <a:solidFill>
                  <a:srgbClr val="008000"/>
                </a:solidFill>
              </a:rPr>
              <a:t>νέες τεχνολογίες  </a:t>
            </a:r>
            <a:r>
              <a:rPr lang="el-GR" sz="2600" dirty="0">
                <a:solidFill>
                  <a:schemeClr val="accent6">
                    <a:lumMod val="50000"/>
                  </a:schemeClr>
                </a:solidFill>
              </a:rPr>
              <a:t>προς όφελος όλων</a:t>
            </a: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  <a:latin typeface="Söhne"/>
              </a:rPr>
              <a:t>Ενώνει ανθρώπους από όλο τον κόσμο για να προωθήσει τα σύνορα της επιστήμης και της τεχνολογίας.</a:t>
            </a:r>
            <a:endParaRPr lang="el-GR" sz="2600" b="0" i="0" dirty="0">
              <a:solidFill>
                <a:schemeClr val="accent6">
                  <a:lumMod val="50000"/>
                </a:schemeClr>
              </a:solidFill>
              <a:effectLst/>
              <a:latin typeface="Söhne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600" b="0" i="0" dirty="0">
                <a:solidFill>
                  <a:schemeClr val="accent6">
                    <a:lumMod val="50000"/>
                  </a:schemeClr>
                </a:solidFill>
                <a:effectLst/>
                <a:latin typeface="Söhne"/>
              </a:rPr>
              <a:t>Εκπαιδεύει τις νέες γενιές φυσικών και μηχανικών.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  <a:latin typeface="Söhne"/>
              </a:rPr>
              <a:t>Φέρνει κοντά την βιομηχανία και την ακαδημία. </a:t>
            </a:r>
            <a:endParaRPr lang="el-GR" sz="2600" b="0" i="0" dirty="0">
              <a:solidFill>
                <a:schemeClr val="accent6">
                  <a:lumMod val="50000"/>
                </a:schemeClr>
              </a:solidFill>
              <a:effectLst/>
              <a:latin typeface="Söhne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  <a:latin typeface="Söhne"/>
              </a:rPr>
              <a:t>Καλλιεργεί επιστημονική ενημέρωση σε όλους τους πολίτες.</a:t>
            </a:r>
            <a:endParaRPr lang="en-CH" sz="2600" b="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0625A9E-985E-EB21-726E-4A22D637AA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40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30A33-8993-DC7A-42AA-C0C279DA7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Η αποστολή του </a:t>
            </a:r>
            <a:r>
              <a:rPr lang="en-US" dirty="0"/>
              <a:t>CERN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35D0E-FC8B-ECF8-C681-C7AF20422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5AA1F30-E471-40AD-522F-47ED172CD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943971"/>
            <a:ext cx="11795759" cy="52739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</a:rPr>
              <a:t>Ιδρύθηκε το </a:t>
            </a:r>
            <a:r>
              <a:rPr lang="el-GR" sz="2600" b="0" dirty="0">
                <a:solidFill>
                  <a:srgbClr val="FFC000"/>
                </a:solidFill>
              </a:rPr>
              <a:t>1954</a:t>
            </a: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</a:rPr>
              <a:t> και είναι αποτέλεσμα διεθνούς συνεργασίας.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</a:rPr>
              <a:t>Στόχος να </a:t>
            </a:r>
            <a:r>
              <a:rPr lang="el-GR" sz="2600" b="0" dirty="0">
                <a:solidFill>
                  <a:srgbClr val="008000"/>
                </a:solidFill>
              </a:rPr>
              <a:t>επεκτείνει τα όρια της ανθρώπινης γνώσης </a:t>
            </a: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</a:rPr>
              <a:t>μέσω μιας μοναδικής σειράς από επιταχυντές.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</a:rPr>
              <a:t>Μέσω αυτής της έρευνας αναπτύσσονται </a:t>
            </a:r>
            <a:r>
              <a:rPr lang="el-GR" sz="2600" b="0" dirty="0">
                <a:solidFill>
                  <a:srgbClr val="008000"/>
                </a:solidFill>
              </a:rPr>
              <a:t>νέες τεχνολογίες  </a:t>
            </a:r>
            <a:r>
              <a:rPr lang="el-GR" sz="2600" dirty="0">
                <a:solidFill>
                  <a:schemeClr val="accent6">
                    <a:lumMod val="50000"/>
                  </a:schemeClr>
                </a:solidFill>
              </a:rPr>
              <a:t>προς όφελος όλων</a:t>
            </a: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  <a:latin typeface="Söhne"/>
              </a:rPr>
              <a:t>Ενώνει ανθρώπους από όλο τον κόσμο για να προωθήσει τα σύνορα της επιστήμης και της τεχνολογίας.</a:t>
            </a:r>
            <a:endParaRPr lang="el-GR" sz="2600" b="0" i="0" dirty="0">
              <a:solidFill>
                <a:schemeClr val="accent6">
                  <a:lumMod val="50000"/>
                </a:schemeClr>
              </a:solidFill>
              <a:effectLst/>
              <a:latin typeface="Söhne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600" b="0" i="0" dirty="0">
                <a:solidFill>
                  <a:schemeClr val="accent6">
                    <a:lumMod val="50000"/>
                  </a:schemeClr>
                </a:solidFill>
                <a:effectLst/>
                <a:latin typeface="Söhne"/>
              </a:rPr>
              <a:t>Εκπαιδεύει τις νέες γενιές φυσικών και μηχανικών.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  <a:latin typeface="Söhne"/>
              </a:rPr>
              <a:t>Φέρνει κοντά την βιομηχανία και την ακαδημία. </a:t>
            </a:r>
            <a:endParaRPr lang="el-GR" sz="2600" b="0" i="0" dirty="0">
              <a:solidFill>
                <a:schemeClr val="accent6">
                  <a:lumMod val="50000"/>
                </a:schemeClr>
              </a:solidFill>
              <a:effectLst/>
              <a:latin typeface="Söhne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600" b="0" dirty="0">
                <a:solidFill>
                  <a:schemeClr val="accent6">
                    <a:lumMod val="50000"/>
                  </a:schemeClr>
                </a:solidFill>
                <a:latin typeface="Söhne"/>
              </a:rPr>
              <a:t>Καλλιεργεί επιστημονική ενημέρωση σε όλους τους πολίτες.</a:t>
            </a:r>
            <a:endParaRPr lang="en-CH" sz="2600" b="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0625A9E-985E-EB21-726E-4A22D637AA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645E11-548F-AF38-D4BD-FE321262E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315789">
            <a:off x="1678460" y="2297040"/>
            <a:ext cx="7772400" cy="211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622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E0EC3-D8D2-58DA-60F7-4345B4B37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ένας επιταχυντής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46B5D-89E3-89CF-E3F7-B16428D84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F30E52A-FF50-2B3A-4312-23A0E1CB02AC}"/>
              </a:ext>
            </a:extLst>
          </p:cNvPr>
          <p:cNvSpPr txBox="1">
            <a:spLocks/>
          </p:cNvSpPr>
          <p:nvPr/>
        </p:nvSpPr>
        <p:spPr>
          <a:xfrm>
            <a:off x="121921" y="1625600"/>
            <a:ext cx="11795759" cy="43674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itchFamily="2" charset="2"/>
              <a:buChar char="§"/>
            </a:pPr>
            <a:r>
              <a:rPr lang="el-GR" sz="3000" b="0" dirty="0"/>
              <a:t>Οι επιταχυντές είναι «μηχανές» που επιταχύνουν φορτισμένα σωματίδια (πρωτόνια, ηλεκτρόνια,..) με ηλεκτρομαγνητικά πεδία σε μεγάλες ταχύτητες, συχνά </a:t>
            </a:r>
            <a:r>
              <a:rPr lang="el-GR" sz="3000" dirty="0">
                <a:solidFill>
                  <a:srgbClr val="FF0000"/>
                </a:solidFill>
              </a:rPr>
              <a:t>σχεδόν ίσες με την ταχύτητα του φωτός!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l-GR" sz="3000" b="0" dirty="0"/>
              <a:t>Οι δέσμες αυτές είτε προσκρούουν σε ένα στόχο είτε συγκρούονται με σωματίδια που κινούνται σε αντίθετη κατεύθυνση. </a:t>
            </a:r>
            <a:endParaRPr lang="en-US" sz="3000" b="0" dirty="0"/>
          </a:p>
          <a:p>
            <a:endParaRPr lang="el-GR" sz="3000" b="0" dirty="0"/>
          </a:p>
          <a:p>
            <a:pPr algn="ctr"/>
            <a:r>
              <a:rPr lang="el-GR" sz="3200" dirty="0">
                <a:solidFill>
                  <a:srgbClr val="FFC000"/>
                </a:solidFill>
              </a:rPr>
              <a:t>Γιατί?</a:t>
            </a:r>
          </a:p>
          <a:p>
            <a:pPr marL="342900" indent="-342900">
              <a:buFont typeface="Wingdings" pitchFamily="2" charset="2"/>
              <a:buChar char="§"/>
            </a:pPr>
            <a:endParaRPr lang="en-GB" sz="2500" b="0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7029C9F9-CDD3-8863-83A5-BEA2684CA6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54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07C08-5F85-03D2-A631-9011D5DC7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Σύμπλεγμα επιταχυντών στο </a:t>
            </a:r>
            <a:r>
              <a:rPr lang="en-US" dirty="0"/>
              <a:t>CERN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0F327-FABF-B72D-0FB9-D0AA40D59F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5B79F3-AB73-55D7-4608-8622E59168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850" b="23536"/>
          <a:stretch/>
        </p:blipFill>
        <p:spPr>
          <a:xfrm>
            <a:off x="1560601" y="1187598"/>
            <a:ext cx="9070798" cy="4788471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DBFE99A-9FC8-C58D-72E3-167D159163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1552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30A33-8993-DC7A-42AA-C0C279DA7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Σύμπλεγμα επιταχυντών στο </a:t>
            </a:r>
            <a:r>
              <a:rPr lang="en-US" dirty="0"/>
              <a:t>CERN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35D0E-FC8B-ECF8-C681-C7AF20422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5AA1F30-E471-40AD-522F-47ED172CD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943971"/>
            <a:ext cx="11968479" cy="52739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3000" b="0" dirty="0"/>
              <a:t>Μια αλληλουχία επιταχυντών που επιταχύνουν τη δέσμη σταδιακά σε μεγαλύτερες ενέργειες.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b="0" dirty="0"/>
              <a:t>Injectors: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rgbClr val="7030A0"/>
                </a:solidFill>
              </a:rPr>
              <a:t>LINAC</a:t>
            </a:r>
            <a:r>
              <a:rPr lang="el-GR" sz="2600" b="1" dirty="0">
                <a:solidFill>
                  <a:srgbClr val="7030A0"/>
                </a:solidFill>
              </a:rPr>
              <a:t> 4</a:t>
            </a:r>
            <a:r>
              <a:rPr lang="en-US" sz="2600" b="1" dirty="0">
                <a:solidFill>
                  <a:srgbClr val="7030A0"/>
                </a:solidFill>
              </a:rPr>
              <a:t>:</a:t>
            </a:r>
            <a:r>
              <a:rPr lang="el-GR" sz="2600" b="1" dirty="0"/>
              <a:t> </a:t>
            </a:r>
            <a:r>
              <a:rPr lang="el-GR" sz="2600" b="0" dirty="0"/>
              <a:t>γραμμικός επιταχυντής, πρώτο στάδιο επιτάχυνσης, η πηγή των πρωτονίων.</a:t>
            </a:r>
            <a:endParaRPr lang="en-US" sz="2600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8E43ED-CE03-3D71-A51B-A435F9129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514" y="3743619"/>
            <a:ext cx="3685013" cy="21704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77443B-BC58-0FDD-181A-E31A3BBEC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148" y="3429000"/>
            <a:ext cx="4612632" cy="2803655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A9C7C3EF-139C-5BC6-2116-8957A11AB2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5042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30A33-8993-DC7A-42AA-C0C279DA7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Σύμπλεγμα επιταχυντών στο </a:t>
            </a:r>
            <a:r>
              <a:rPr lang="en-US" dirty="0"/>
              <a:t>CERN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35D0E-FC8B-ECF8-C681-C7AF20422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5AA1F30-E471-40AD-522F-47ED172CD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943971"/>
            <a:ext cx="11968479" cy="52739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3000" b="0" dirty="0"/>
              <a:t>Μια αλληλουχία επιταχυντών που επιταχύνουν τη δέσμη σταδιακά σε μεγαλύτερες ενέργειες.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b="0" dirty="0"/>
              <a:t>Injectors: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rgbClr val="0070C0"/>
                </a:solidFill>
              </a:rPr>
              <a:t>Proton Synchrotron Booster (PSB): </a:t>
            </a:r>
            <a:r>
              <a:rPr lang="el-GR" sz="2600" b="0" dirty="0"/>
              <a:t>πρώτος κυκλικός επιταχυντής, 160</a:t>
            </a:r>
            <a:r>
              <a:rPr lang="en-US" sz="2600" b="0" dirty="0"/>
              <a:t> MeV</a:t>
            </a:r>
            <a:r>
              <a:rPr lang="el-GR" sz="2600" b="0" dirty="0">
                <a:sym typeface="Wingdings" pitchFamily="2" charset="2"/>
              </a:rPr>
              <a:t> 2</a:t>
            </a:r>
            <a:r>
              <a:rPr lang="el-GR" sz="2600" b="0" dirty="0"/>
              <a:t> </a:t>
            </a:r>
            <a:r>
              <a:rPr lang="en-US" sz="2600" b="0" dirty="0"/>
              <a:t>GeV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275A6E-C43F-7CC8-96B7-31236F523B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857" y="3343808"/>
            <a:ext cx="4537992" cy="2704700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39B32A8-8149-1E64-0B7D-879D4C7AD4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6231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30A33-8993-DC7A-42AA-C0C279DA7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Σύμπλεγμα επιταχυντών στο </a:t>
            </a:r>
            <a:r>
              <a:rPr lang="en-US" dirty="0"/>
              <a:t>CERN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35D0E-FC8B-ECF8-C681-C7AF20422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5AA1F30-E471-40AD-522F-47ED172CD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943971"/>
            <a:ext cx="11968479" cy="52739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3000" b="0" dirty="0"/>
              <a:t>Μια αλληλουχία επιταχυντών που επιταχύνουν τη δέσμη σταδιακά σε μεγαλύτερες ενέργειες.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b="0" dirty="0"/>
              <a:t>Injectors: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rgbClr val="00B0F0"/>
                </a:solidFill>
              </a:rPr>
              <a:t>Proton Synchrotron (PS): </a:t>
            </a:r>
            <a:r>
              <a:rPr lang="el-GR" sz="2600" b="0" dirty="0"/>
              <a:t>λειτουργεί από το 1959, </a:t>
            </a:r>
            <a:r>
              <a:rPr lang="en-US" sz="2600" dirty="0"/>
              <a:t>2</a:t>
            </a:r>
            <a:r>
              <a:rPr lang="en-US" sz="2600" b="0" dirty="0"/>
              <a:t> GeV</a:t>
            </a:r>
            <a:r>
              <a:rPr lang="el-GR" sz="2600" b="0" dirty="0">
                <a:sym typeface="Wingdings" pitchFamily="2" charset="2"/>
              </a:rPr>
              <a:t> 2</a:t>
            </a:r>
            <a:r>
              <a:rPr lang="en-US" sz="2600" b="0" dirty="0">
                <a:sym typeface="Wingdings" pitchFamily="2" charset="2"/>
              </a:rPr>
              <a:t>6</a:t>
            </a:r>
            <a:r>
              <a:rPr lang="el-GR" sz="2600" b="0" dirty="0"/>
              <a:t> </a:t>
            </a:r>
            <a:r>
              <a:rPr lang="en-US" sz="2600" b="0" dirty="0"/>
              <a:t>GeV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A014BD-B7C1-A5A2-5DC5-9A97AD14B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0" y="3128256"/>
            <a:ext cx="5994400" cy="2966008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510C85D-DF64-1F49-1B48-E8619BBA3D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1205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30A33-8993-DC7A-42AA-C0C279DA7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Σύμπλεγμα επιταχυντών στο </a:t>
            </a:r>
            <a:r>
              <a:rPr lang="en-US" dirty="0"/>
              <a:t>CERN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35D0E-FC8B-ECF8-C681-C7AF20422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5AA1F30-E471-40AD-522F-47ED172CD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943971"/>
            <a:ext cx="11968479" cy="52739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3000" b="0" dirty="0"/>
              <a:t>Μια αλληλουχία επιταχυντών που επιταχύνουν τη δέσμη σταδιακά σε μεγαλύτερες ενέργειες.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b="0" dirty="0"/>
              <a:t>Injectors: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rgbClr val="00B050"/>
                </a:solidFill>
              </a:rPr>
              <a:t>Super Proton Synchrotron (SPS): </a:t>
            </a:r>
            <a:r>
              <a:rPr lang="el-GR" sz="2600" dirty="0"/>
              <a:t>2</a:t>
            </a:r>
            <a:r>
              <a:rPr lang="el-GR" sz="2600" baseline="30000" dirty="0"/>
              <a:t>ος</a:t>
            </a:r>
            <a:r>
              <a:rPr lang="el-GR" sz="2600" dirty="0"/>
              <a:t> μεγαλύτερος επιταχυντής με περίμετρο 7 </a:t>
            </a:r>
            <a:r>
              <a:rPr lang="en-US" sz="2600" dirty="0"/>
              <a:t>km, 26 G</a:t>
            </a:r>
            <a:r>
              <a:rPr lang="en-US" sz="2600" b="0" dirty="0"/>
              <a:t>eV</a:t>
            </a:r>
            <a:r>
              <a:rPr lang="el-GR" sz="2600" b="0" dirty="0">
                <a:sym typeface="Wingdings" pitchFamily="2" charset="2"/>
              </a:rPr>
              <a:t> </a:t>
            </a:r>
            <a:r>
              <a:rPr lang="en-US" sz="2600" b="0" dirty="0">
                <a:sym typeface="Wingdings" pitchFamily="2" charset="2"/>
              </a:rPr>
              <a:t>450</a:t>
            </a:r>
            <a:r>
              <a:rPr lang="el-GR" sz="2600" b="0" dirty="0"/>
              <a:t> </a:t>
            </a:r>
            <a:r>
              <a:rPr lang="en-US" sz="2600" b="0" dirty="0"/>
              <a:t>GeV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B02C12-8FF9-F6C0-9648-01B9D7339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3143" y="3580945"/>
            <a:ext cx="5742747" cy="2636975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662F4E6-84F2-F54C-DFEA-59385F3511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4614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30A33-8993-DC7A-42AA-C0C279DA7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Σύμπλεγμα επιταχυντών στο </a:t>
            </a:r>
            <a:r>
              <a:rPr lang="en-US" dirty="0"/>
              <a:t>CERN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35D0E-FC8B-ECF8-C681-C7AF20422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5AA1F30-E471-40AD-522F-47ED172CD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943971"/>
            <a:ext cx="11968479" cy="52739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3000" b="0" dirty="0"/>
              <a:t>Μια αλληλουχία επιταχυντών που επιταχύνουν τη δέσμη σταδιακά σε μεγαλύτερες ενέργειες.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3000" dirty="0"/>
              <a:t>Μεγάλος Επιταχυντής </a:t>
            </a:r>
            <a:r>
              <a:rPr lang="el-GR" sz="3000" dirty="0" err="1"/>
              <a:t>Αδρονίων</a:t>
            </a:r>
            <a:r>
              <a:rPr lang="el-GR" sz="3000" dirty="0"/>
              <a:t> (</a:t>
            </a:r>
            <a:r>
              <a:rPr lang="en-US" sz="3000" dirty="0"/>
              <a:t>LHC</a:t>
            </a:r>
            <a:r>
              <a:rPr lang="el-GR" sz="3000" dirty="0"/>
              <a:t>)</a:t>
            </a:r>
            <a:r>
              <a:rPr lang="en-US" sz="3000" dirty="0"/>
              <a:t>: </a:t>
            </a:r>
            <a:r>
              <a:rPr lang="en-US" sz="3000" b="0" dirty="0"/>
              <a:t>450 GeV</a:t>
            </a:r>
            <a:r>
              <a:rPr lang="el-GR" sz="3000" b="0" dirty="0">
                <a:sym typeface="Wingdings" pitchFamily="2" charset="2"/>
              </a:rPr>
              <a:t> </a:t>
            </a:r>
            <a:r>
              <a:rPr lang="en-US" sz="3000" b="0" dirty="0">
                <a:sym typeface="Wingdings" pitchFamily="2" charset="2"/>
              </a:rPr>
              <a:t>6.8</a:t>
            </a:r>
            <a:r>
              <a:rPr lang="el-GR" sz="3000" b="0" dirty="0"/>
              <a:t> </a:t>
            </a:r>
            <a:r>
              <a:rPr lang="en-US" sz="3000" b="0" dirty="0" err="1"/>
              <a:t>TeV</a:t>
            </a:r>
            <a:endParaRPr lang="en-CH" sz="3000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C46A6E-4DEA-5DB7-EE05-912C593A94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3028" y="2737556"/>
            <a:ext cx="6545943" cy="3017973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B423B08-D5FA-C4EE-C937-B84619BF01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3234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30A33-8993-DC7A-42AA-C0C279DA7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 μεγάλος επιταχυντής </a:t>
            </a:r>
            <a:r>
              <a:rPr lang="el-GR" dirty="0" err="1"/>
              <a:t>αδρονίων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35D0E-FC8B-ECF8-C681-C7AF20422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C26FA2AB-F305-4DAE-5ECC-AB1D3CAAA9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12" y="1404343"/>
            <a:ext cx="4290642" cy="464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>
            <a:extLst>
              <a:ext uri="{FF2B5EF4-FFF2-40B4-BE49-F238E27FC236}">
                <a16:creationId xmlns:a16="http://schemas.microsoft.com/office/drawing/2014/main" id="{83C8FA0A-4408-E283-23C5-7C3147AB1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680" y="3713769"/>
            <a:ext cx="4769432" cy="205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228;p27">
            <a:extLst>
              <a:ext uri="{FF2B5EF4-FFF2-40B4-BE49-F238E27FC236}">
                <a16:creationId xmlns:a16="http://schemas.microsoft.com/office/drawing/2014/main" id="{8B0ED170-F128-E3C3-AE8A-D77EA86A8803}"/>
              </a:ext>
            </a:extLst>
          </p:cNvPr>
          <p:cNvSpPr/>
          <p:nvPr/>
        </p:nvSpPr>
        <p:spPr>
          <a:xfrm>
            <a:off x="4750407" y="5204890"/>
            <a:ext cx="1235771" cy="408214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E7E7E7"/>
              </a:gs>
              <a:gs pos="25000">
                <a:srgbClr val="C8C8C8"/>
              </a:gs>
              <a:gs pos="38000">
                <a:srgbClr val="AEAEAE"/>
              </a:gs>
              <a:gs pos="55000">
                <a:srgbClr val="ABABAB"/>
              </a:gs>
              <a:gs pos="80000">
                <a:srgbClr val="A9A9A9"/>
              </a:gs>
              <a:gs pos="88000">
                <a:srgbClr val="B3B3B3"/>
              </a:gs>
              <a:gs pos="100000">
                <a:schemeClr val="accent1"/>
              </a:gs>
            </a:gsLst>
            <a:lin ang="5400000" scaled="0"/>
          </a:gradFill>
          <a:ln w="9525" cap="flat" cmpd="sng">
            <a:solidFill>
              <a:srgbClr val="AFAFA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" name="Google Shape;227;p27">
            <a:extLst>
              <a:ext uri="{FF2B5EF4-FFF2-40B4-BE49-F238E27FC236}">
                <a16:creationId xmlns:a16="http://schemas.microsoft.com/office/drawing/2014/main" id="{2D16E042-874E-A6E3-2459-344A203A49A4}"/>
              </a:ext>
            </a:extLst>
          </p:cNvPr>
          <p:cNvSpPr/>
          <p:nvPr/>
        </p:nvSpPr>
        <p:spPr>
          <a:xfrm>
            <a:off x="2433327" y="4788511"/>
            <a:ext cx="898072" cy="1240972"/>
          </a:xfrm>
          <a:prstGeom prst="rect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800">
              <a:solidFill>
                <a:schemeClr val="accent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" name="Google Shape;231;p27">
            <a:extLst>
              <a:ext uri="{FF2B5EF4-FFF2-40B4-BE49-F238E27FC236}">
                <a16:creationId xmlns:a16="http://schemas.microsoft.com/office/drawing/2014/main" id="{E9CDD3BD-BD67-B890-E6FC-5E3F4B1DF669}"/>
              </a:ext>
            </a:extLst>
          </p:cNvPr>
          <p:cNvSpPr/>
          <p:nvPr/>
        </p:nvSpPr>
        <p:spPr>
          <a:xfrm>
            <a:off x="6205824" y="3629898"/>
            <a:ext cx="4979012" cy="2153055"/>
          </a:xfrm>
          <a:prstGeom prst="rect">
            <a:avLst/>
          </a:prstGeom>
          <a:noFill/>
          <a:ln w="38100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5" name="Google Shape;229;p27">
            <a:extLst>
              <a:ext uri="{FF2B5EF4-FFF2-40B4-BE49-F238E27FC236}">
                <a16:creationId xmlns:a16="http://schemas.microsoft.com/office/drawing/2014/main" id="{1F1B78E7-B06B-71E2-152B-D1E0224A0696}"/>
              </a:ext>
            </a:extLst>
          </p:cNvPr>
          <p:cNvSpPr txBox="1"/>
          <p:nvPr/>
        </p:nvSpPr>
        <p:spPr>
          <a:xfrm>
            <a:off x="6330950" y="3159526"/>
            <a:ext cx="4582886" cy="400110"/>
          </a:xfrm>
          <a:prstGeom prst="rect">
            <a:avLst/>
          </a:prstGeom>
          <a:solidFill>
            <a:schemeClr val="dk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2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Experimental Interaction Regions (IRs)</a:t>
            </a:r>
            <a:endParaRPr/>
          </a:p>
        </p:txBody>
      </p:sp>
      <p:sp>
        <p:nvSpPr>
          <p:cNvPr id="16" name="Google Shape;229;p27">
            <a:extLst>
              <a:ext uri="{FF2B5EF4-FFF2-40B4-BE49-F238E27FC236}">
                <a16:creationId xmlns:a16="http://schemas.microsoft.com/office/drawing/2014/main" id="{C72D8B9E-A7D7-929D-D45C-FBBFE83D92E0}"/>
              </a:ext>
            </a:extLst>
          </p:cNvPr>
          <p:cNvSpPr txBox="1"/>
          <p:nvPr/>
        </p:nvSpPr>
        <p:spPr>
          <a:xfrm>
            <a:off x="2118627" y="1023109"/>
            <a:ext cx="1525612" cy="347540"/>
          </a:xfrm>
          <a:prstGeom prst="rect">
            <a:avLst/>
          </a:prstGeom>
          <a:solidFill>
            <a:schemeClr val="dk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2000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LHC layout</a:t>
            </a:r>
            <a:endParaRPr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6DDBBE8C-BF08-0883-11C2-CF45B0DC24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76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30A33-8993-DC7A-42AA-C0C279DA7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 κ</a:t>
            </a:r>
            <a:r>
              <a:rPr lang="en-US" dirty="0" err="1"/>
              <a:t>ύ</a:t>
            </a:r>
            <a:r>
              <a:rPr lang="el-GR" dirty="0"/>
              <a:t>κλος του </a:t>
            </a:r>
            <a:r>
              <a:rPr lang="en-US" dirty="0"/>
              <a:t>LHC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35D0E-FC8B-ECF8-C681-C7AF20422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B6CA47-B68B-F5C6-9339-3601043267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070" y="1702104"/>
            <a:ext cx="9808766" cy="3453791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145CEDC-A671-53F5-9F6E-5DDB2CB446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3108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36AB3-B04F-38B9-4036-4EC5A9B4D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 </a:t>
            </a:r>
            <a:r>
              <a:rPr lang="en-US" dirty="0"/>
              <a:t>LHC </a:t>
            </a:r>
            <a:r>
              <a:rPr lang="el-GR" dirty="0"/>
              <a:t>τώρα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22295-420D-6606-B423-A604EC8712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38CC9FD-D750-C34B-56EF-2F42092A59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</p:spPr>
        <p:txBody>
          <a:bodyPr/>
          <a:lstStyle/>
          <a:p>
            <a:r>
              <a:rPr lang="en-US" dirty="0"/>
              <a:t>06/05/2024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9487353-52D8-6D87-D428-861B7714B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C243E3F-B8EA-7FC0-BFCC-8D9B8D184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880" y="1168072"/>
            <a:ext cx="7414177" cy="54961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516AFDF-BB73-65CA-EB80-6BBF4327E143}"/>
              </a:ext>
            </a:extLst>
          </p:cNvPr>
          <p:cNvSpPr txBox="1"/>
          <p:nvPr/>
        </p:nvSpPr>
        <p:spPr>
          <a:xfrm>
            <a:off x="9835978" y="2051222"/>
            <a:ext cx="1270412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200" dirty="0">
                <a:hlinkClick r:id="rId3"/>
              </a:rPr>
              <a:t>LHC page 1</a:t>
            </a:r>
            <a:endParaRPr lang="en-CH" sz="2200" dirty="0"/>
          </a:p>
        </p:txBody>
      </p:sp>
    </p:spTree>
    <p:extLst>
      <p:ext uri="{BB962C8B-B14F-4D97-AF65-F5344CB8AC3E}">
        <p14:creationId xmlns:p14="http://schemas.microsoft.com/office/powerpoint/2010/main" val="1180380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30A33-8993-DC7A-42AA-C0C279DA7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Μελλοντικοί επιταχυντές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35D0E-FC8B-ECF8-C681-C7AF20422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5AA1F30-E471-40AD-522F-47ED172CD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943971"/>
            <a:ext cx="11968479" cy="52739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/>
              <a:t>High-luminosity LHC: </a:t>
            </a:r>
            <a:r>
              <a:rPr lang="el-GR" sz="3000" b="0" dirty="0"/>
              <a:t>αναβάθμιση του </a:t>
            </a:r>
            <a:r>
              <a:rPr lang="en-US" sz="3000" b="0" dirty="0"/>
              <a:t>LHC </a:t>
            </a:r>
            <a:r>
              <a:rPr lang="el-GR" sz="3000" b="0" dirty="0"/>
              <a:t>από το ~2029.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l-GR" sz="2700" dirty="0"/>
              <a:t>Μικρότερο μέγεθος δέσμης στα σημεία των κρούσεων χάρη σε νέα </a:t>
            </a:r>
            <a:r>
              <a:rPr lang="el-GR" sz="2700" dirty="0" err="1"/>
              <a:t>τετράπολα</a:t>
            </a:r>
            <a:r>
              <a:rPr lang="el-GR" sz="2700" dirty="0"/>
              <a:t>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l-GR" sz="2700" b="0" dirty="0"/>
              <a:t>Καινοτόμες τεχνολογίες όπως </a:t>
            </a:r>
            <a:r>
              <a:rPr lang="en-US" sz="2700" b="0" dirty="0"/>
              <a:t>Crab Cavities.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l-GR" sz="2700" b="0" dirty="0"/>
              <a:t>Πολύ υψηλή φωτεινότητα.</a:t>
            </a:r>
            <a:endParaRPr lang="en-CH" sz="2700" b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FBDAF9-0F8F-7CD5-45A6-A69CA6E87D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132" y="3106698"/>
            <a:ext cx="4620492" cy="3180439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E67B260-D7F4-FB38-1FF2-CC1B26A25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92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E0EC3-D8D2-58DA-60F7-4345B4B37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ένας επιταχυντής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46B5D-89E3-89CF-E3F7-B16428D84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F30E52A-FF50-2B3A-4312-23A0E1CB02AC}"/>
              </a:ext>
            </a:extLst>
          </p:cNvPr>
          <p:cNvSpPr txBox="1">
            <a:spLocks/>
          </p:cNvSpPr>
          <p:nvPr/>
        </p:nvSpPr>
        <p:spPr>
          <a:xfrm>
            <a:off x="121921" y="926274"/>
            <a:ext cx="11795759" cy="50667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itchFamily="2" charset="2"/>
              <a:buChar char="Ø"/>
            </a:pPr>
            <a:r>
              <a:rPr lang="el-GR" sz="3000" b="0" dirty="0"/>
              <a:t>Μέσω αυτών των κρούσεων, μπορούμε να μελετήσουμε την </a:t>
            </a:r>
            <a:r>
              <a:rPr lang="el-GR" sz="3000" b="0" dirty="0">
                <a:solidFill>
                  <a:srgbClr val="008000"/>
                </a:solidFill>
              </a:rPr>
              <a:t>δομή της ύλης </a:t>
            </a:r>
            <a:r>
              <a:rPr lang="el-GR" sz="3000" b="0" dirty="0"/>
              <a:t>και να </a:t>
            </a:r>
            <a:r>
              <a:rPr lang="el-GR" sz="3000" b="0" dirty="0">
                <a:solidFill>
                  <a:srgbClr val="008000"/>
                </a:solidFill>
              </a:rPr>
              <a:t>παράγουμε νέα σωματίδια </a:t>
            </a:r>
            <a:r>
              <a:rPr lang="el-GR" sz="3000" b="0" dirty="0"/>
              <a:t>που ανιχνεύονται από τους ανιχνευτές στα σημεία της κρούσης.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l-GR" sz="3000" b="0" dirty="0"/>
              <a:t>Συνθήκες παρόμοιες με τις συνθήκες </a:t>
            </a:r>
            <a:r>
              <a:rPr lang="el-GR" sz="3000" b="0" dirty="0">
                <a:solidFill>
                  <a:srgbClr val="008000"/>
                </a:solidFill>
              </a:rPr>
              <a:t>στην αρχή της δημιουργίας του Σύμπαντος.</a:t>
            </a:r>
            <a:endParaRPr lang="en-US" sz="3000" b="0" dirty="0">
              <a:solidFill>
                <a:srgbClr val="008000"/>
              </a:solidFill>
            </a:endParaRPr>
          </a:p>
          <a:p>
            <a:endParaRPr lang="en-US" sz="3000" b="0" dirty="0"/>
          </a:p>
          <a:p>
            <a:endParaRPr lang="en-US" sz="3000" b="0" dirty="0"/>
          </a:p>
          <a:p>
            <a:endParaRPr lang="el-GR" sz="3000" b="0" dirty="0"/>
          </a:p>
          <a:p>
            <a:pPr marL="342900" indent="-342900">
              <a:buFont typeface="Wingdings" pitchFamily="2" charset="2"/>
              <a:buChar char="§"/>
            </a:pPr>
            <a:endParaRPr lang="en-GB" sz="2500" b="0" dirty="0"/>
          </a:p>
        </p:txBody>
      </p:sp>
      <p:pic>
        <p:nvPicPr>
          <p:cNvPr id="3" name="Content Placeholder 7">
            <a:extLst>
              <a:ext uri="{FF2B5EF4-FFF2-40B4-BE49-F238E27FC236}">
                <a16:creationId xmlns:a16="http://schemas.microsoft.com/office/drawing/2014/main" id="{D237C3E1-6E82-D851-36D1-254B04CDBD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5499" y="3328414"/>
            <a:ext cx="4744301" cy="3210501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A59DB84-CA70-4E06-377E-D314031796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8240" y="3194652"/>
            <a:ext cx="5461000" cy="2586283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74DC1C8-6FCC-ADED-09B5-F80A8F4FF5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5666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30A33-8993-DC7A-42AA-C0C279DA7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Μελλοντικοί επιταχυντές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35D0E-FC8B-ECF8-C681-C7AF20422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5AA1F30-E471-40AD-522F-47ED172CD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1" y="943971"/>
            <a:ext cx="11968479" cy="52739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800" dirty="0"/>
              <a:t>Future Circular Collider (FCC):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l-GR" sz="2600" b="0" dirty="0"/>
              <a:t>Περίμετρος </a:t>
            </a:r>
            <a:r>
              <a:rPr lang="en-CH" sz="2600" b="0" dirty="0"/>
              <a:t>90.7 km!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l-GR" sz="2600" dirty="0" err="1"/>
              <a:t>Συγκρουστήρας</a:t>
            </a:r>
            <a:r>
              <a:rPr lang="el-GR" sz="2600" dirty="0"/>
              <a:t> </a:t>
            </a:r>
            <a:r>
              <a:rPr lang="el-GR" sz="2600" dirty="0" err="1"/>
              <a:t>λεπτονίων</a:t>
            </a:r>
            <a:r>
              <a:rPr lang="el-GR" sz="2600" dirty="0"/>
              <a:t> (</a:t>
            </a:r>
            <a:r>
              <a:rPr lang="en-CH" sz="2600" b="1" dirty="0"/>
              <a:t>FCC-ee</a:t>
            </a:r>
            <a:r>
              <a:rPr lang="el-GR" sz="2600" dirty="0"/>
              <a:t>)</a:t>
            </a:r>
            <a:r>
              <a:rPr lang="en-CH" sz="2600" dirty="0"/>
              <a:t>: </a:t>
            </a:r>
            <a:r>
              <a:rPr lang="el-GR" sz="2600" dirty="0"/>
              <a:t>ενδιάμεσο στάδιο, ~2040 και για ~15 χρόνια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l-GR" sz="2600" b="0" dirty="0" err="1"/>
              <a:t>Συγκρουστήρας</a:t>
            </a:r>
            <a:r>
              <a:rPr lang="el-GR" sz="2600" b="0" dirty="0"/>
              <a:t> </a:t>
            </a:r>
            <a:r>
              <a:rPr lang="el-GR" sz="2600" b="0" dirty="0" err="1"/>
              <a:t>αδρονίων</a:t>
            </a:r>
            <a:r>
              <a:rPr lang="en-US" sz="2600" b="1" dirty="0"/>
              <a:t> (FCC-</a:t>
            </a:r>
            <a:r>
              <a:rPr lang="en-US" sz="2600" b="1" dirty="0" err="1"/>
              <a:t>hh</a:t>
            </a:r>
            <a:r>
              <a:rPr lang="en-US" sz="2600" b="1" dirty="0"/>
              <a:t>):</a:t>
            </a:r>
            <a:r>
              <a:rPr lang="el-GR" sz="2600" b="1" dirty="0"/>
              <a:t> </a:t>
            </a:r>
            <a:r>
              <a:rPr lang="el-GR" sz="2600" b="0" dirty="0"/>
              <a:t>δεύτερο στάδιο, 100 </a:t>
            </a:r>
            <a:r>
              <a:rPr lang="en-US" sz="2600" b="0" dirty="0" err="1"/>
              <a:t>TeV</a:t>
            </a:r>
            <a:r>
              <a:rPr lang="en-US" sz="2600" b="0" dirty="0"/>
              <a:t>, ~2070 </a:t>
            </a:r>
            <a:r>
              <a:rPr lang="el-GR" sz="2600" b="0" dirty="0"/>
              <a:t>για ~25 χρόνια.</a:t>
            </a:r>
            <a:endParaRPr lang="en-CH" sz="2600" b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F60331-4FDB-960D-AFB6-D664F279D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0" y="3429000"/>
            <a:ext cx="5892800" cy="3170445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55F40B9-1D0D-1310-8E4B-B3C96EF6A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0608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0FCF9AB6-F7F3-4C95-8C66-7F2541600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1" y="2958779"/>
            <a:ext cx="10970970" cy="1423043"/>
          </a:xfrm>
        </p:spPr>
        <p:txBody>
          <a:bodyPr>
            <a:noAutofit/>
          </a:bodyPr>
          <a:lstStyle/>
          <a:p>
            <a:pPr algn="ctr"/>
            <a:r>
              <a:rPr lang="el-GR" sz="4500" b="0" dirty="0">
                <a:latin typeface="Imprint MT Shadow" panose="04020605060303030202" pitchFamily="82" charset="0"/>
                <a:cs typeface="Arial"/>
              </a:rPr>
              <a:t>Σας ευχαριστώ για την προσοχή σας</a:t>
            </a:r>
            <a:br>
              <a:rPr lang="en-US" sz="4500" b="0" dirty="0">
                <a:latin typeface="Imprint MT Shadow" panose="04020605060303030202" pitchFamily="82" charset="0"/>
                <a:cs typeface="Arial"/>
              </a:rPr>
            </a:br>
            <a:r>
              <a:rPr lang="en-US" sz="4500" b="0" dirty="0" err="1">
                <a:latin typeface="Imprint MT Shadow" panose="04020605060303030202" pitchFamily="82" charset="0"/>
                <a:cs typeface="Arial"/>
              </a:rPr>
              <a:t>sofia.kostoglou@cern.ch</a:t>
            </a:r>
            <a:endParaRPr lang="en-US" sz="4500" b="0" dirty="0">
              <a:latin typeface="Imprint MT Shadow" panose="04020605060303030202" pitchFamily="82" charset="0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9971315" y="401249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endParaRPr lang="en-US" b="1" kern="0" noProof="1">
              <a:solidFill>
                <a:srgbClr val="020301"/>
              </a:solidFill>
              <a:latin typeface="Calibri" panose="020F0502020204030204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643051A-9B76-17DB-3260-13223F52B0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604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E0EC3-D8D2-58DA-60F7-4345B4B37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ένας επιταχυντής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46B5D-89E3-89CF-E3F7-B16428D84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F30E52A-FF50-2B3A-4312-23A0E1CB02AC}"/>
              </a:ext>
            </a:extLst>
          </p:cNvPr>
          <p:cNvSpPr txBox="1">
            <a:spLocks/>
          </p:cNvSpPr>
          <p:nvPr/>
        </p:nvSpPr>
        <p:spPr>
          <a:xfrm>
            <a:off x="121921" y="1118285"/>
            <a:ext cx="11795759" cy="46214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itchFamily="2" charset="2"/>
              <a:buChar char="§"/>
            </a:pPr>
            <a:r>
              <a:rPr lang="el-GR" sz="3000" b="0" dirty="0"/>
              <a:t>Με </a:t>
            </a:r>
            <a:r>
              <a:rPr lang="el-GR" sz="3000" b="0" dirty="0" err="1"/>
              <a:t>αυτ</a:t>
            </a:r>
            <a:r>
              <a:rPr lang="en-US" sz="3000" b="0" dirty="0" err="1"/>
              <a:t>ό</a:t>
            </a:r>
            <a:r>
              <a:rPr lang="el-GR" sz="3000" b="0" dirty="0"/>
              <a:t>ν τον τρόπο </a:t>
            </a:r>
            <a:r>
              <a:rPr lang="el-GR" sz="3000" b="0" dirty="0">
                <a:solidFill>
                  <a:srgbClr val="008000"/>
                </a:solidFill>
              </a:rPr>
              <a:t>επαληθεύουμε θεωρίες</a:t>
            </a:r>
            <a:r>
              <a:rPr lang="el-GR" sz="3000" b="0" dirty="0"/>
              <a:t>, ανακαλύπτουμε </a:t>
            </a:r>
            <a:r>
              <a:rPr lang="el-GR" sz="3000" b="0" dirty="0">
                <a:solidFill>
                  <a:srgbClr val="008000"/>
                </a:solidFill>
              </a:rPr>
              <a:t>νέα σωματίδια </a:t>
            </a:r>
            <a:r>
              <a:rPr lang="el-GR" sz="3000" b="0" dirty="0"/>
              <a:t>πέρα από το καθιερωμένο πρότυπο, εξελίσσουμε </a:t>
            </a:r>
            <a:r>
              <a:rPr lang="el-GR" sz="3000" b="0" dirty="0">
                <a:solidFill>
                  <a:srgbClr val="008000"/>
                </a:solidFill>
              </a:rPr>
              <a:t>νέες τεχνολογίες</a:t>
            </a:r>
            <a:r>
              <a:rPr lang="el-GR" sz="3000" b="0" dirty="0"/>
              <a:t>.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l-GR" sz="3000" dirty="0"/>
              <a:t>Ο μεγαλύτερος και πιο ισχυρός επιταχυντής βρίσκεται στο </a:t>
            </a:r>
            <a:r>
              <a:rPr lang="en-US" sz="3000" dirty="0"/>
              <a:t>CERN </a:t>
            </a:r>
            <a:r>
              <a:rPr lang="el-GR" sz="3000" b="0" dirty="0"/>
              <a:t>και είναι το αποτέλεσμα ταυτόχρονης εξειδίκευσης σε θέματα φυσικής, μηχανικής, πληροφορικής, τεχνολογίας και πολλών άλλων ειδικοτήτων</a:t>
            </a:r>
            <a:r>
              <a:rPr lang="en-US" sz="3000" dirty="0"/>
              <a:t>. </a:t>
            </a:r>
            <a:endParaRPr lang="el-GR" sz="3000" dirty="0"/>
          </a:p>
          <a:p>
            <a:pPr marL="342900" indent="-342900">
              <a:buFont typeface="Wingdings" pitchFamily="2" charset="2"/>
              <a:buChar char="§"/>
            </a:pPr>
            <a:endParaRPr lang="en-GB" sz="2500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5BAE96-CAE4-FC49-2025-537E838EF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133" y="4074509"/>
            <a:ext cx="3625733" cy="2417155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5BE525C-9763-9586-773C-80A9C0E830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93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C7019C1-BA45-5961-128A-2D31713BDB4C}"/>
              </a:ext>
            </a:extLst>
          </p:cNvPr>
          <p:cNvSpPr txBox="1">
            <a:spLocks/>
          </p:cNvSpPr>
          <p:nvPr/>
        </p:nvSpPr>
        <p:spPr>
          <a:xfrm>
            <a:off x="5281660" y="1118285"/>
            <a:ext cx="6636020" cy="52380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3000" b="0" dirty="0"/>
              <a:t>Πέρα από την έρευνα φυσικής</a:t>
            </a:r>
          </a:p>
          <a:p>
            <a:pPr marL="666750" lvl="1" indent="-342900">
              <a:buFont typeface="Wingdings" pitchFamily="2" charset="2"/>
              <a:buChar char="§"/>
            </a:pPr>
            <a:r>
              <a:rPr lang="el-GR" sz="2700" dirty="0"/>
              <a:t>Ιατρική</a:t>
            </a:r>
            <a:r>
              <a:rPr lang="en-US" sz="2700" b="0" dirty="0"/>
              <a:t>:</a:t>
            </a:r>
            <a:r>
              <a:rPr lang="el-GR" sz="2700" b="0" dirty="0"/>
              <a:t> για απεικόνιση </a:t>
            </a:r>
            <a:r>
              <a:rPr lang="el-GR" sz="2700" dirty="0"/>
              <a:t>(όπως </a:t>
            </a:r>
            <a:r>
              <a:rPr lang="el-GR" sz="2700" b="0" dirty="0"/>
              <a:t>τομογραφία) και θεραπεία </a:t>
            </a:r>
            <a:r>
              <a:rPr lang="el-GR" sz="2700" dirty="0"/>
              <a:t>(όπως </a:t>
            </a:r>
            <a:r>
              <a:rPr lang="el-GR" sz="2700" b="0" dirty="0"/>
              <a:t>θεραπεία καρκίνου). </a:t>
            </a:r>
          </a:p>
          <a:p>
            <a:pPr marL="666750" lvl="1" indent="-342900">
              <a:buFont typeface="Wingdings" pitchFamily="2" charset="2"/>
              <a:buChar char="§"/>
            </a:pPr>
            <a:r>
              <a:rPr lang="el-GR" sz="2700" dirty="0"/>
              <a:t>Βιομηχανικές εφαρμογές (όπως αποστείρωση</a:t>
            </a:r>
            <a:r>
              <a:rPr lang="en-US" sz="2700" dirty="0"/>
              <a:t> </a:t>
            </a:r>
            <a:r>
              <a:rPr lang="el-GR" sz="2700" dirty="0"/>
              <a:t>και αλλαγή των ιδιοτήτων υλικών)</a:t>
            </a:r>
          </a:p>
          <a:p>
            <a:pPr marL="666750" lvl="1" indent="-342900">
              <a:buFont typeface="Wingdings" pitchFamily="2" charset="2"/>
              <a:buChar char="§"/>
            </a:pPr>
            <a:r>
              <a:rPr lang="el-GR" sz="2700" b="0" dirty="0"/>
              <a:t>Τέχνη</a:t>
            </a:r>
            <a:r>
              <a:rPr lang="el-GR" sz="2700" dirty="0"/>
              <a:t> (όπως π</a:t>
            </a:r>
            <a:r>
              <a:rPr lang="el-GR" sz="2700" b="0" dirty="0"/>
              <a:t>ροσδιορισμός ηλικίας αντικειμένων)</a:t>
            </a:r>
            <a:endParaRPr lang="en-US" sz="2700" b="0" dirty="0"/>
          </a:p>
          <a:p>
            <a:pPr marL="666750" lvl="1" indent="-342900">
              <a:buFont typeface="Wingdings" pitchFamily="2" charset="2"/>
              <a:buChar char="§"/>
            </a:pPr>
            <a:r>
              <a:rPr lang="en-US" sz="2700" dirty="0"/>
              <a:t>..</a:t>
            </a:r>
          </a:p>
          <a:p>
            <a:endParaRPr lang="en-US" sz="3000" b="0" dirty="0"/>
          </a:p>
          <a:p>
            <a:pPr marL="666750" lvl="1" indent="-342900">
              <a:buFont typeface="Wingdings" pitchFamily="2" charset="2"/>
              <a:buChar char="§"/>
            </a:pPr>
            <a:endParaRPr lang="el-GR" sz="2700" dirty="0"/>
          </a:p>
          <a:p>
            <a:pPr marL="342900" indent="-342900">
              <a:buFont typeface="Wingdings" pitchFamily="2" charset="2"/>
              <a:buChar char="§"/>
            </a:pPr>
            <a:endParaRPr lang="en-GB" sz="2500" b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FD3F3A-7355-EF8E-AAAA-6318BCFFF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Εφαρμογές επιταχυντών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51CF-B51A-8F58-BD4A-38DC5A07B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8258033-B690-0F31-C064-CC2CD0277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1204790"/>
            <a:ext cx="4716188" cy="4448419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1D32C0CA-68C1-2D3D-2608-493EB666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449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C7019C1-BA45-5961-128A-2D31713BDB4C}"/>
              </a:ext>
            </a:extLst>
          </p:cNvPr>
          <p:cNvSpPr txBox="1">
            <a:spLocks/>
          </p:cNvSpPr>
          <p:nvPr/>
        </p:nvSpPr>
        <p:spPr>
          <a:xfrm>
            <a:off x="121921" y="1118285"/>
            <a:ext cx="11795759" cy="52380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itchFamily="2" charset="2"/>
              <a:buChar char="§"/>
            </a:pPr>
            <a:r>
              <a:rPr lang="el-GR" sz="3000" b="0" dirty="0"/>
              <a:t>Στο </a:t>
            </a:r>
            <a:r>
              <a:rPr lang="en-US" sz="3000" b="0" dirty="0"/>
              <a:t>CERN</a:t>
            </a:r>
            <a:r>
              <a:rPr lang="el-GR" sz="3000" b="0" dirty="0"/>
              <a:t> δημιουργήθηκε το </a:t>
            </a:r>
            <a:r>
              <a:rPr lang="en-US" sz="3000" dirty="0">
                <a:solidFill>
                  <a:srgbClr val="008000"/>
                </a:solidFill>
              </a:rPr>
              <a:t>World Wide Web (WWW) </a:t>
            </a:r>
            <a:r>
              <a:rPr lang="el-GR" sz="3000" b="0" dirty="0"/>
              <a:t>για να διευκολύνει την ανταλλαγή πληροφοριών μεταξύ επιστημόνων</a:t>
            </a:r>
            <a:r>
              <a:rPr lang="en-US" sz="3000" b="0" dirty="0"/>
              <a:t> </a:t>
            </a:r>
            <a:r>
              <a:rPr lang="en-US" sz="3000" b="0" dirty="0">
                <a:hlinkClick r:id="rId2"/>
              </a:rPr>
              <a:t>info.cern.ch</a:t>
            </a:r>
            <a:r>
              <a:rPr lang="el-GR" sz="3000" b="0" dirty="0"/>
              <a:t>, </a:t>
            </a:r>
            <a:r>
              <a:rPr lang="el-GR" sz="3000" dirty="0"/>
              <a:t>δωρεάν σε όλους ως ελεύθερο λογισμικό</a:t>
            </a:r>
            <a:r>
              <a:rPr lang="el-GR" sz="3000" b="0" dirty="0"/>
              <a:t>.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3000" dirty="0" err="1">
                <a:solidFill>
                  <a:srgbClr val="008000"/>
                </a:solidFill>
              </a:rPr>
              <a:t>Worlwide</a:t>
            </a:r>
            <a:r>
              <a:rPr lang="en-US" sz="3000" dirty="0">
                <a:solidFill>
                  <a:srgbClr val="008000"/>
                </a:solidFill>
              </a:rPr>
              <a:t> LHC computing GRID</a:t>
            </a:r>
            <a:r>
              <a:rPr lang="en-US" sz="3000" b="0" dirty="0">
                <a:solidFill>
                  <a:srgbClr val="008000"/>
                </a:solidFill>
              </a:rPr>
              <a:t>: </a:t>
            </a:r>
            <a:r>
              <a:rPr lang="el-GR" sz="3000" b="0" dirty="0"/>
              <a:t>παγκόσμια υποδομή σε παραπάνω από 40 χώρες που επιτρέπει την αποθήκευση, διανομή και ανάλυση του τεράστιου όγκου δεδομένων του </a:t>
            </a:r>
            <a:r>
              <a:rPr lang="en-US" sz="3000" b="0" dirty="0"/>
              <a:t>LHC</a:t>
            </a:r>
            <a:r>
              <a:rPr lang="el-GR" sz="3000" b="0" dirty="0"/>
              <a:t> σε πραγματικό χρόνο από τουλάχιστον 10000 φυσικούς. 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n-US" sz="2700" b="1" dirty="0" err="1">
                <a:solidFill>
                  <a:srgbClr val="008000"/>
                </a:solidFill>
                <a:cs typeface="Calibri" panose="020F0502020204030204" pitchFamily="34" charset="0"/>
              </a:rPr>
              <a:t>LHC@home</a:t>
            </a:r>
            <a:r>
              <a:rPr lang="en-US" sz="2700" b="1" dirty="0">
                <a:solidFill>
                  <a:srgbClr val="008000"/>
                </a:solidFill>
                <a:cs typeface="Calibri" panose="020F0502020204030204" pitchFamily="34" charset="0"/>
              </a:rPr>
              <a:t>: </a:t>
            </a:r>
            <a:r>
              <a:rPr lang="el-GR" altLang="en-US" sz="2700" dirty="0">
                <a:cs typeface="Calibri" panose="020F0502020204030204" pitchFamily="34" charset="0"/>
              </a:rPr>
              <a:t>Π</a:t>
            </a:r>
            <a:r>
              <a:rPr lang="en-US" altLang="en-US" sz="2700" dirty="0" err="1">
                <a:cs typeface="Calibri" panose="020F0502020204030204" pitchFamily="34" charset="0"/>
              </a:rPr>
              <a:t>λ</a:t>
            </a:r>
            <a:r>
              <a:rPr lang="en-US" altLang="en-US" sz="2700" dirty="0">
                <a:cs typeface="Calibri" panose="020F0502020204030204" pitchFamily="34" charset="0"/>
              </a:rPr>
              <a:t>α</a:t>
            </a:r>
            <a:r>
              <a:rPr lang="en-US" altLang="en-US" sz="2700" dirty="0" err="1">
                <a:cs typeface="Calibri" panose="020F0502020204030204" pitchFamily="34" charset="0"/>
              </a:rPr>
              <a:t>τφόρμ</a:t>
            </a:r>
            <a:r>
              <a:rPr lang="en-US" altLang="en-US" sz="2700" dirty="0">
                <a:cs typeface="Calibri" panose="020F0502020204030204" pitchFamily="34" charset="0"/>
              </a:rPr>
              <a:t>α </a:t>
            </a:r>
            <a:r>
              <a:rPr lang="el-GR" altLang="en-US" sz="2700" dirty="0">
                <a:cs typeface="Calibri" panose="020F0502020204030204" pitchFamily="34" charset="0"/>
              </a:rPr>
              <a:t>από </a:t>
            </a:r>
            <a:r>
              <a:rPr lang="en-US" altLang="en-US" sz="2700" dirty="0" err="1">
                <a:cs typeface="Calibri" panose="020F0502020204030204" pitchFamily="34" charset="0"/>
              </a:rPr>
              <a:t>εθελοντές</a:t>
            </a:r>
            <a:r>
              <a:rPr lang="el-GR" altLang="en-US" sz="2700" dirty="0">
                <a:cs typeface="Calibri" panose="020F0502020204030204" pitchFamily="34" charset="0"/>
              </a:rPr>
              <a:t> που παρέχουν πρόσβαση στους προσωπικούς τους υπολογιστές για προσομοιώσεις και ανάλυση δεδομένων του </a:t>
            </a:r>
            <a:r>
              <a:rPr lang="en-US" altLang="en-US" sz="2700" dirty="0">
                <a:cs typeface="Calibri" panose="020F0502020204030204" pitchFamily="34" charset="0"/>
              </a:rPr>
              <a:t>LHC</a:t>
            </a:r>
            <a:r>
              <a:rPr lang="el-GR" altLang="en-US" sz="2700" dirty="0">
                <a:cs typeface="Calibri" panose="020F0502020204030204" pitchFamily="34" charset="0"/>
              </a:rPr>
              <a:t>.</a:t>
            </a:r>
            <a:endParaRPr lang="en-US" sz="2700" b="0" dirty="0"/>
          </a:p>
          <a:p>
            <a:pPr marL="666750" lvl="1" indent="-342900">
              <a:buFont typeface="Wingdings" pitchFamily="2" charset="2"/>
              <a:buChar char="§"/>
            </a:pPr>
            <a:endParaRPr lang="el-GR" sz="2700" dirty="0"/>
          </a:p>
          <a:p>
            <a:pPr marL="342900" indent="-342900">
              <a:buFont typeface="Wingdings" pitchFamily="2" charset="2"/>
              <a:buChar char="§"/>
            </a:pPr>
            <a:endParaRPr lang="en-GB" sz="2500" b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FD3F3A-7355-EF8E-AAAA-6318BCFFF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Εφαρμογές επιταχυντών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51CF-B51A-8F58-BD4A-38DC5A07B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40EBD1D-554F-3E1A-659E-FE983C9F1C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752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D3F3A-7355-EF8E-AAAA-6318BCFFF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Τύποι επιταχυντών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51CF-B51A-8F58-BD4A-38DC5A07B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C7019C1-BA45-5961-128A-2D31713BDB4C}"/>
              </a:ext>
            </a:extLst>
          </p:cNvPr>
          <p:cNvSpPr txBox="1">
            <a:spLocks/>
          </p:cNvSpPr>
          <p:nvPr/>
        </p:nvSpPr>
        <p:spPr>
          <a:xfrm>
            <a:off x="121921" y="1118285"/>
            <a:ext cx="11795759" cy="52380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itchFamily="2" charset="2"/>
              <a:buChar char="§"/>
            </a:pPr>
            <a:r>
              <a:rPr lang="el-GR" sz="3000" dirty="0"/>
              <a:t>Γραμμικοί (</a:t>
            </a:r>
            <a:r>
              <a:rPr lang="en-US" sz="3000" dirty="0"/>
              <a:t>LINAC</a:t>
            </a:r>
            <a:r>
              <a:rPr lang="el-GR" sz="3000" dirty="0"/>
              <a:t>)</a:t>
            </a:r>
            <a:r>
              <a:rPr lang="en-US" sz="3000" dirty="0"/>
              <a:t>:</a:t>
            </a:r>
            <a:r>
              <a:rPr lang="el-GR" sz="3000" dirty="0"/>
              <a:t> 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400" b="0" dirty="0"/>
              <a:t>Επιταχύνουν τα σωματίδια σε </a:t>
            </a:r>
            <a:r>
              <a:rPr lang="el-GR" sz="2400" b="1" dirty="0">
                <a:solidFill>
                  <a:srgbClr val="008000"/>
                </a:solidFill>
              </a:rPr>
              <a:t>ευθεία γραμμή </a:t>
            </a:r>
            <a:r>
              <a:rPr lang="el-GR" sz="2400" b="0" dirty="0"/>
              <a:t>με </a:t>
            </a:r>
            <a:r>
              <a:rPr lang="en-US" sz="2400" b="0" dirty="0"/>
              <a:t>RF </a:t>
            </a:r>
            <a:r>
              <a:rPr lang="el-GR" sz="2400" b="0" dirty="0"/>
              <a:t>κοιλότητες. 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n-US" sz="2400" b="1" dirty="0">
                <a:solidFill>
                  <a:srgbClr val="FFC000"/>
                </a:solidFill>
              </a:rPr>
              <a:t> </a:t>
            </a:r>
            <a:r>
              <a:rPr lang="en-US" sz="2400" b="1" dirty="0" err="1">
                <a:solidFill>
                  <a:srgbClr val="FFC000"/>
                </a:solidFill>
              </a:rPr>
              <a:t>Έ</a:t>
            </a:r>
            <a:r>
              <a:rPr lang="el-GR" sz="2400" b="1" dirty="0">
                <a:solidFill>
                  <a:srgbClr val="FFC000"/>
                </a:solidFill>
              </a:rPr>
              <a:t>να πέρασμα </a:t>
            </a:r>
            <a:r>
              <a:rPr lang="el-GR" sz="2400" b="0" dirty="0"/>
              <a:t>της δέσμης μέσα από τον επιταχυντή.</a:t>
            </a:r>
          </a:p>
          <a:p>
            <a:pPr marL="666750" lvl="1" indent="-342900">
              <a:buFont typeface="Wingdings" pitchFamily="2" charset="2"/>
              <a:buChar char="§"/>
            </a:pPr>
            <a:endParaRPr lang="el-GR" sz="2700" dirty="0"/>
          </a:p>
          <a:p>
            <a:pPr marL="342900" indent="-342900">
              <a:buFont typeface="Wingdings" pitchFamily="2" charset="2"/>
              <a:buChar char="§"/>
            </a:pPr>
            <a:endParaRPr lang="en-GB" sz="2500" b="0" dirty="0"/>
          </a:p>
        </p:txBody>
      </p:sp>
      <p:pic>
        <p:nvPicPr>
          <p:cNvPr id="7" name="Picture 6" descr="4_7_2_1.jpg">
            <a:extLst>
              <a:ext uri="{FF2B5EF4-FFF2-40B4-BE49-F238E27FC236}">
                <a16:creationId xmlns:a16="http://schemas.microsoft.com/office/drawing/2014/main" id="{30FD2410-FE5F-ADBE-6DF4-514173ED5F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862" y="3053253"/>
            <a:ext cx="5854804" cy="25202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09BDBA-44B5-C215-6E49-AC600BDE2237}"/>
              </a:ext>
            </a:extLst>
          </p:cNvPr>
          <p:cNvSpPr txBox="1"/>
          <p:nvPr/>
        </p:nvSpPr>
        <p:spPr>
          <a:xfrm>
            <a:off x="6974366" y="3073113"/>
            <a:ext cx="244827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l-GR" sz="1000" b="1" dirty="0"/>
              <a:t>Τα σωματίδια  αισθάνονται πάντα δύναμη στην κατεύθυνση της κίνησης </a:t>
            </a:r>
            <a:endParaRPr lang="en-US" sz="1000" b="1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31882D5-51C3-A3F4-1D72-6966CF0435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804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D3F3A-7355-EF8E-AAAA-6318BCFFF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Τύποι επιταχυντών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51CF-B51A-8F58-BD4A-38DC5A07B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C7019C1-BA45-5961-128A-2D31713BDB4C}"/>
              </a:ext>
            </a:extLst>
          </p:cNvPr>
          <p:cNvSpPr txBox="1">
            <a:spLocks/>
          </p:cNvSpPr>
          <p:nvPr/>
        </p:nvSpPr>
        <p:spPr>
          <a:xfrm>
            <a:off x="121921" y="1118285"/>
            <a:ext cx="11795759" cy="52380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itchFamily="2" charset="2"/>
              <a:buChar char="§"/>
            </a:pPr>
            <a:r>
              <a:rPr lang="el-GR" sz="3000" dirty="0"/>
              <a:t>Γραμμικοί (</a:t>
            </a:r>
            <a:r>
              <a:rPr lang="en-US" sz="3000" dirty="0"/>
              <a:t>LINAC</a:t>
            </a:r>
            <a:r>
              <a:rPr lang="el-GR" sz="3000" dirty="0"/>
              <a:t>)</a:t>
            </a:r>
            <a:r>
              <a:rPr lang="en-US" sz="3000" dirty="0"/>
              <a:t>:</a:t>
            </a:r>
            <a:r>
              <a:rPr lang="el-GR" sz="3000" dirty="0"/>
              <a:t> 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400" b="0" dirty="0"/>
              <a:t>Επιταχύνουν τα σωματίδια σε </a:t>
            </a:r>
            <a:r>
              <a:rPr lang="el-GR" sz="2400" b="1" dirty="0">
                <a:solidFill>
                  <a:srgbClr val="008000"/>
                </a:solidFill>
              </a:rPr>
              <a:t>ευθεία γραμμή </a:t>
            </a:r>
            <a:r>
              <a:rPr lang="el-GR" sz="2400" b="0" dirty="0"/>
              <a:t>με </a:t>
            </a:r>
            <a:r>
              <a:rPr lang="en-US" sz="2400" b="0" dirty="0"/>
              <a:t>RF </a:t>
            </a:r>
            <a:r>
              <a:rPr lang="el-GR" sz="2400" b="0" dirty="0"/>
              <a:t>κοιλότητες. 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n-US" sz="2400" b="1" dirty="0">
                <a:solidFill>
                  <a:srgbClr val="FFC000"/>
                </a:solidFill>
              </a:rPr>
              <a:t> </a:t>
            </a:r>
            <a:r>
              <a:rPr lang="en-US" sz="2400" b="1" dirty="0" err="1">
                <a:solidFill>
                  <a:srgbClr val="FFC000"/>
                </a:solidFill>
              </a:rPr>
              <a:t>Έ</a:t>
            </a:r>
            <a:r>
              <a:rPr lang="el-GR" sz="2400" b="1" dirty="0">
                <a:solidFill>
                  <a:srgbClr val="FFC000"/>
                </a:solidFill>
              </a:rPr>
              <a:t>να πέρασμα </a:t>
            </a:r>
            <a:r>
              <a:rPr lang="el-GR" sz="2400" b="0" dirty="0"/>
              <a:t>της δέσμης μέσα από τον επιταχυντή.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l-GR" sz="3000" dirty="0"/>
              <a:t>Κυκλικοί</a:t>
            </a:r>
            <a:r>
              <a:rPr lang="en-US" sz="3000" dirty="0"/>
              <a:t>: </a:t>
            </a:r>
            <a:endParaRPr lang="el-GR" sz="3000" dirty="0"/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400" b="0" dirty="0"/>
              <a:t>Τα σωματίδια κινούνται σε </a:t>
            </a:r>
            <a:r>
              <a:rPr lang="el-GR" sz="2400" b="1" dirty="0">
                <a:solidFill>
                  <a:srgbClr val="008000"/>
                </a:solidFill>
              </a:rPr>
              <a:t>κυκλική τροχιά</a:t>
            </a:r>
            <a:r>
              <a:rPr lang="el-GR" sz="2400" b="0" dirty="0"/>
              <a:t>. 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400" b="1" dirty="0">
                <a:solidFill>
                  <a:srgbClr val="008000"/>
                </a:solidFill>
              </a:rPr>
              <a:t>Πολλές περιστροφές</a:t>
            </a:r>
            <a:r>
              <a:rPr lang="el-GR" sz="2400" b="0" dirty="0"/>
              <a:t> της δέσμης γύρω από τον επιταχυντή. 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l-GR" sz="2400" b="0" dirty="0"/>
              <a:t>Χωρίζονται σε πολλές κατηγορίες, θα επικεντρωθούμε στα </a:t>
            </a:r>
            <a:r>
              <a:rPr lang="el-GR" sz="2400" b="1" dirty="0" err="1"/>
              <a:t>σύγχροτρα</a:t>
            </a:r>
            <a:r>
              <a:rPr lang="en-US" sz="2400" b="0" dirty="0"/>
              <a:t>: </a:t>
            </a:r>
            <a:r>
              <a:rPr lang="en-US" sz="2400" b="0" dirty="0" err="1"/>
              <a:t>ό</a:t>
            </a:r>
            <a:r>
              <a:rPr lang="el-GR" sz="2400" b="0" dirty="0" err="1"/>
              <a:t>σο</a:t>
            </a:r>
            <a:r>
              <a:rPr lang="el-GR" sz="2400" b="0" dirty="0"/>
              <a:t> αυξάνεται η ενέργεια της δέσμης αυξάνεται και το μαγνητικό πεδίο προκειμένου να διατηρηθεί η δέσμη στην κυκλική τροχιά. </a:t>
            </a:r>
            <a:endParaRPr lang="en-US" sz="2400" b="0" dirty="0"/>
          </a:p>
          <a:p>
            <a:pPr marL="666750" lvl="1" indent="-342900">
              <a:buFont typeface="Wingdings" pitchFamily="2" charset="2"/>
              <a:buChar char="§"/>
            </a:pPr>
            <a:endParaRPr lang="el-GR" sz="2700" dirty="0"/>
          </a:p>
          <a:p>
            <a:pPr marL="342900" indent="-342900">
              <a:buFont typeface="Wingdings" pitchFamily="2" charset="2"/>
              <a:buChar char="§"/>
            </a:pPr>
            <a:endParaRPr lang="en-GB" sz="2500" b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226B95-E243-4998-0DEC-6F9763D29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0841" y="5390992"/>
            <a:ext cx="2349500" cy="8890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502A5-71A9-A8F8-380B-78DE7DCBA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</p:spPr>
        <p:txBody>
          <a:bodyPr/>
          <a:lstStyle/>
          <a:p>
            <a:r>
              <a:rPr lang="el-GR" dirty="0"/>
              <a:t>Εισαγωγή στους επιταχυντές | </a:t>
            </a:r>
            <a:r>
              <a:rPr lang="el-GR" dirty="0" err="1"/>
              <a:t>Κώστογλου</a:t>
            </a:r>
            <a:r>
              <a:rPr lang="el-GR" dirty="0"/>
              <a:t> Σοφία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25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1">
  <a:themeElements>
    <a:clrScheme name="Custom 5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4D4D4D"/>
      </a:hlink>
      <a:folHlink>
        <a:srgbClr val="4D4D4D"/>
      </a:folHlink>
    </a:clrScheme>
    <a:fontScheme name="Custom 2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eme1" id="{63473747-E391-4585-AF39-8E740243ABCB}" vid="{11D89858-0CF8-4766-AE23-41172CFB34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25120</TotalTime>
  <Words>2175</Words>
  <Application>Microsoft Macintosh PowerPoint</Application>
  <PresentationFormat>Widescreen</PresentationFormat>
  <Paragraphs>291</Paragraphs>
  <Slides>41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Arial</vt:lpstr>
      <vt:lpstr>Calibri</vt:lpstr>
      <vt:lpstr>Helvetica Neue</vt:lpstr>
      <vt:lpstr>Imprint MT Shadow</vt:lpstr>
      <vt:lpstr>Optima</vt:lpstr>
      <vt:lpstr>Söhne</vt:lpstr>
      <vt:lpstr>TimesNewRomanPSMT</vt:lpstr>
      <vt:lpstr>Wingdings</vt:lpstr>
      <vt:lpstr>Theme1</vt:lpstr>
      <vt:lpstr>PowerPoint Presentation</vt:lpstr>
      <vt:lpstr>Τι είναι το CERN?</vt:lpstr>
      <vt:lpstr>Τι είναι ένας επιταχυντής</vt:lpstr>
      <vt:lpstr>Τι είναι ένας επιταχυντής</vt:lpstr>
      <vt:lpstr>Τι είναι ένας επιταχυντής</vt:lpstr>
      <vt:lpstr>Εφαρμογές επιταχυντών</vt:lpstr>
      <vt:lpstr>Εφαρμογές επιταχυντών</vt:lpstr>
      <vt:lpstr>Τύποι επιταχυντών</vt:lpstr>
      <vt:lpstr>Τύποι επιταχυντών</vt:lpstr>
      <vt:lpstr>Τύποι επιταχυντών</vt:lpstr>
      <vt:lpstr>Ακτινοβολία συγχρότρου</vt:lpstr>
      <vt:lpstr>Ακτινοβολία συγχρότρου</vt:lpstr>
      <vt:lpstr>Βασικά συστατικά ενός επιταχυντή</vt:lpstr>
      <vt:lpstr>Επιτάχυνση</vt:lpstr>
      <vt:lpstr>Επιτάχυνση</vt:lpstr>
      <vt:lpstr>Mαγνήτες</vt:lpstr>
      <vt:lpstr>Mαγνήτες</vt:lpstr>
      <vt:lpstr>Mαγνήτες</vt:lpstr>
      <vt:lpstr>Μη-γραμμικοί μαγνήτες</vt:lpstr>
      <vt:lpstr>Μη-γραμμικοί μαγνήτες</vt:lpstr>
      <vt:lpstr>Η δυναμική της δέσμης</vt:lpstr>
      <vt:lpstr>Η δυναμική της δέσμης</vt:lpstr>
      <vt:lpstr>Η δυναμική της δέσμης</vt:lpstr>
      <vt:lpstr>Απόδοση ενός επιταχυντή</vt:lpstr>
      <vt:lpstr>Απόδοση ενός επιταχυντή</vt:lpstr>
      <vt:lpstr>Απόδοση του μεγάλου επιταχυντή αδρονίων</vt:lpstr>
      <vt:lpstr>Φαινόμενα δέσμης-δέσμης</vt:lpstr>
      <vt:lpstr>Η αποστολή του CERN</vt:lpstr>
      <vt:lpstr>Η αποστολή του CERN</vt:lpstr>
      <vt:lpstr>Σύμπλεγμα επιταχυντών στο CERN</vt:lpstr>
      <vt:lpstr>Σύμπλεγμα επιταχυντών στο CERN</vt:lpstr>
      <vt:lpstr>Σύμπλεγμα επιταχυντών στο CERN</vt:lpstr>
      <vt:lpstr>Σύμπλεγμα επιταχυντών στο CERN</vt:lpstr>
      <vt:lpstr>Σύμπλεγμα επιταχυντών στο CERN</vt:lpstr>
      <vt:lpstr>Σύμπλεγμα επιταχυντών στο CERN</vt:lpstr>
      <vt:lpstr>Ο μεγάλος επιταχυντής αδρονίων</vt:lpstr>
      <vt:lpstr>Ο κύκλος του LHC</vt:lpstr>
      <vt:lpstr>Ο LHC τώρα</vt:lpstr>
      <vt:lpstr>Μελλοντικοί επιταχυντές</vt:lpstr>
      <vt:lpstr>Μελλοντικοί επιταχυντές</vt:lpstr>
      <vt:lpstr>Σας ευχαριστώ για την προσοχή σας sofia.kostoglou@cern.ch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1289</cp:revision>
  <dcterms:created xsi:type="dcterms:W3CDTF">2012-11-30T11:04:26Z</dcterms:created>
  <dcterms:modified xsi:type="dcterms:W3CDTF">2025-08-23T18:58:42Z</dcterms:modified>
</cp:coreProperties>
</file>