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57" r:id="rId3"/>
    <p:sldId id="258" r:id="rId4"/>
    <p:sldId id="275" r:id="rId5"/>
    <p:sldId id="259" r:id="rId6"/>
    <p:sldId id="260" r:id="rId7"/>
    <p:sldId id="261" r:id="rId8"/>
    <p:sldId id="262" r:id="rId9"/>
    <p:sldId id="263" r:id="rId10"/>
    <p:sldId id="265" r:id="rId11"/>
    <p:sldId id="264" r:id="rId12"/>
    <p:sldId id="266" r:id="rId13"/>
    <p:sldId id="267" r:id="rId14"/>
    <p:sldId id="268" r:id="rId15"/>
    <p:sldId id="269" r:id="rId16"/>
    <p:sldId id="270" r:id="rId17"/>
    <p:sldId id="271" r:id="rId18"/>
    <p:sldId id="272" r:id="rId19"/>
    <p:sldId id="273" r:id="rId20"/>
    <p:sldId id="27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0" d="100"/>
          <a:sy n="70" d="100"/>
        </p:scale>
        <p:origin x="53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7E369C-D266-4019-85E8-BA0C4A7098A7}" type="datetimeFigureOut">
              <a:rPr lang="en-US" smtClean="0"/>
              <a:t>8/25/2025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EE800C-0594-4703-8561-489B6E9B52A5}" type="slidenum">
              <a:rPr lang="en-US" smtClean="0"/>
              <a:t>‹#›</a:t>
            </a:fld>
            <a:endParaRPr lang="en-US"/>
          </a:p>
        </p:txBody>
      </p:sp>
    </p:spTree>
    <p:extLst>
      <p:ext uri="{BB962C8B-B14F-4D97-AF65-F5344CB8AC3E}">
        <p14:creationId xmlns:p14="http://schemas.microsoft.com/office/powerpoint/2010/main" val="3547402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748A7-9753-4256-B0B4-87B048AE19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FD8F5E-4AA6-42D8-B104-040457F0C5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DC8ABBF-2534-4BC4-9236-BCDB870A2BF2}"/>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4F750367-7B33-4D58-BDFA-C26E16F6EE02}"/>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002F02A3-8C80-40B7-9A6B-4F4510922A79}"/>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319069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E9E9B-C5A1-4F56-B82F-62F9F3CBBB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9BA858E-1231-4D34-845D-BE93E051D1F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D8ECBA-4536-4205-B033-CF77609A8ACE}"/>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4A06C00A-34BA-4FF8-A6FA-4623DD8684E6}"/>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A541158B-D18B-4611-81D9-A29D5A017B0C}"/>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3506415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F3BA25-449A-4675-8815-5C170DADB24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417B21-84C5-45AE-9D03-3E95FEBFC8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F2EA48-DEBA-41E8-9508-877136E621EB}"/>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0EA9D855-C0AE-435F-84F2-73AC20CF0BED}"/>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42FBA3D0-B8AF-4D71-BB8F-7372CEB33A14}"/>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869105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956A3-9811-4148-848C-9E4CE225F2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B70E13-D2E9-452D-B186-81C80A91ED2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4EF786-C58B-4D36-9479-6850C234AEBE}"/>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C10195F7-2FF5-4E95-A442-F8C3F0599A4D}"/>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5067F9A9-2747-45CF-9DC8-1D1D5320D1C0}"/>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1481972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D2B3F-BE9B-4F43-817E-34F3CCACC0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181ADD-5CB2-416C-988C-C9C10D330D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3E7182F-9846-422D-B568-16CCDA6DBBD8}"/>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7976F101-C5D6-4EBA-92B1-F617D8415668}"/>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7959A656-27AF-485B-BBEE-409B48280D03}"/>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3608035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8C59E-16D9-48D4-801E-D4B5B4A30D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08DA3A6-15A8-4630-8A59-870F875AC5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C9C12-7168-4C34-BADF-A8F13B1C89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AAB557-E2F5-4200-AF22-292CCE878903}"/>
              </a:ext>
            </a:extLst>
          </p:cNvPr>
          <p:cNvSpPr>
            <a:spLocks noGrp="1"/>
          </p:cNvSpPr>
          <p:nvPr>
            <p:ph type="dt" sz="half" idx="10"/>
          </p:nvPr>
        </p:nvSpPr>
        <p:spPr/>
        <p:txBody>
          <a:bodyPr/>
          <a:lstStyle/>
          <a:p>
            <a:r>
              <a:rPr lang="en-US"/>
              <a:t>26 - Aug - 2025</a:t>
            </a:r>
          </a:p>
        </p:txBody>
      </p:sp>
      <p:sp>
        <p:nvSpPr>
          <p:cNvPr id="6" name="Footer Placeholder 5">
            <a:extLst>
              <a:ext uri="{FF2B5EF4-FFF2-40B4-BE49-F238E27FC236}">
                <a16:creationId xmlns:a16="http://schemas.microsoft.com/office/drawing/2014/main" id="{22137389-E28A-471A-976F-F87E7181D3D8}"/>
              </a:ext>
            </a:extLst>
          </p:cNvPr>
          <p:cNvSpPr>
            <a:spLocks noGrp="1"/>
          </p:cNvSpPr>
          <p:nvPr>
            <p:ph type="ftr" sz="quarter" idx="11"/>
          </p:nvPr>
        </p:nvSpPr>
        <p:spPr/>
        <p:txBody>
          <a:bodyPr/>
          <a:lstStyle/>
          <a:p>
            <a:r>
              <a:rPr lang="en-US"/>
              <a:t>Valderanis/GreekTeacherProgram</a:t>
            </a:r>
          </a:p>
        </p:txBody>
      </p:sp>
      <p:sp>
        <p:nvSpPr>
          <p:cNvPr id="7" name="Slide Number Placeholder 6">
            <a:extLst>
              <a:ext uri="{FF2B5EF4-FFF2-40B4-BE49-F238E27FC236}">
                <a16:creationId xmlns:a16="http://schemas.microsoft.com/office/drawing/2014/main" id="{99B5A8E0-FC41-4DC5-8230-B093DE6B4BB0}"/>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917898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EAA8D-F847-49C5-80BD-D320594DEF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9BF615C-3C3E-4E0B-8F79-BF998CB82A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F52108-E3C1-4D28-9ADC-B143410A4FF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2CE3C90-7B71-43F6-BB3B-52E3753FBC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10E0320-AF5E-4956-B483-05E92AAA6B7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1A1EBAF-EA04-4E47-B85B-CA479DE32F5C}"/>
              </a:ext>
            </a:extLst>
          </p:cNvPr>
          <p:cNvSpPr>
            <a:spLocks noGrp="1"/>
          </p:cNvSpPr>
          <p:nvPr>
            <p:ph type="dt" sz="half" idx="10"/>
          </p:nvPr>
        </p:nvSpPr>
        <p:spPr/>
        <p:txBody>
          <a:bodyPr/>
          <a:lstStyle/>
          <a:p>
            <a:r>
              <a:rPr lang="en-US"/>
              <a:t>26 - Aug - 2025</a:t>
            </a:r>
          </a:p>
        </p:txBody>
      </p:sp>
      <p:sp>
        <p:nvSpPr>
          <p:cNvPr id="8" name="Footer Placeholder 7">
            <a:extLst>
              <a:ext uri="{FF2B5EF4-FFF2-40B4-BE49-F238E27FC236}">
                <a16:creationId xmlns:a16="http://schemas.microsoft.com/office/drawing/2014/main" id="{0480A6AB-AE94-4F08-99DA-609420C479C1}"/>
              </a:ext>
            </a:extLst>
          </p:cNvPr>
          <p:cNvSpPr>
            <a:spLocks noGrp="1"/>
          </p:cNvSpPr>
          <p:nvPr>
            <p:ph type="ftr" sz="quarter" idx="11"/>
          </p:nvPr>
        </p:nvSpPr>
        <p:spPr/>
        <p:txBody>
          <a:bodyPr/>
          <a:lstStyle/>
          <a:p>
            <a:r>
              <a:rPr lang="en-US"/>
              <a:t>Valderanis/GreekTeacherProgram</a:t>
            </a:r>
          </a:p>
        </p:txBody>
      </p:sp>
      <p:sp>
        <p:nvSpPr>
          <p:cNvPr id="9" name="Slide Number Placeholder 8">
            <a:extLst>
              <a:ext uri="{FF2B5EF4-FFF2-40B4-BE49-F238E27FC236}">
                <a16:creationId xmlns:a16="http://schemas.microsoft.com/office/drawing/2014/main" id="{5FC6B28B-45E7-4F0C-90CB-E00DEB10523E}"/>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246457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DDE94-DD21-4AD4-8295-F69A075FAFF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F334B8A-FDF8-4F1C-AE2F-A091AEA84FDC}"/>
              </a:ext>
            </a:extLst>
          </p:cNvPr>
          <p:cNvSpPr>
            <a:spLocks noGrp="1"/>
          </p:cNvSpPr>
          <p:nvPr>
            <p:ph type="dt" sz="half" idx="10"/>
          </p:nvPr>
        </p:nvSpPr>
        <p:spPr/>
        <p:txBody>
          <a:bodyPr/>
          <a:lstStyle/>
          <a:p>
            <a:r>
              <a:rPr lang="en-US"/>
              <a:t>26 - Aug - 2025</a:t>
            </a:r>
          </a:p>
        </p:txBody>
      </p:sp>
      <p:sp>
        <p:nvSpPr>
          <p:cNvPr id="4" name="Footer Placeholder 3">
            <a:extLst>
              <a:ext uri="{FF2B5EF4-FFF2-40B4-BE49-F238E27FC236}">
                <a16:creationId xmlns:a16="http://schemas.microsoft.com/office/drawing/2014/main" id="{82F44716-FE33-47B0-A105-4A9518871560}"/>
              </a:ext>
            </a:extLst>
          </p:cNvPr>
          <p:cNvSpPr>
            <a:spLocks noGrp="1"/>
          </p:cNvSpPr>
          <p:nvPr>
            <p:ph type="ftr" sz="quarter" idx="11"/>
          </p:nvPr>
        </p:nvSpPr>
        <p:spPr/>
        <p:txBody>
          <a:bodyPr/>
          <a:lstStyle/>
          <a:p>
            <a:r>
              <a:rPr lang="en-US"/>
              <a:t>Valderanis/GreekTeacherProgram</a:t>
            </a:r>
          </a:p>
        </p:txBody>
      </p:sp>
      <p:sp>
        <p:nvSpPr>
          <p:cNvPr id="5" name="Slide Number Placeholder 4">
            <a:extLst>
              <a:ext uri="{FF2B5EF4-FFF2-40B4-BE49-F238E27FC236}">
                <a16:creationId xmlns:a16="http://schemas.microsoft.com/office/drawing/2014/main" id="{0DDDF00E-B022-4B99-8FA9-01E9C1F6B3E2}"/>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12449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993831-8DFC-4064-9066-46A5611AC8D6}"/>
              </a:ext>
            </a:extLst>
          </p:cNvPr>
          <p:cNvSpPr>
            <a:spLocks noGrp="1"/>
          </p:cNvSpPr>
          <p:nvPr>
            <p:ph type="dt" sz="half" idx="10"/>
          </p:nvPr>
        </p:nvSpPr>
        <p:spPr/>
        <p:txBody>
          <a:bodyPr/>
          <a:lstStyle/>
          <a:p>
            <a:r>
              <a:rPr lang="en-US"/>
              <a:t>26 - Aug - 2025</a:t>
            </a:r>
          </a:p>
        </p:txBody>
      </p:sp>
      <p:sp>
        <p:nvSpPr>
          <p:cNvPr id="3" name="Footer Placeholder 2">
            <a:extLst>
              <a:ext uri="{FF2B5EF4-FFF2-40B4-BE49-F238E27FC236}">
                <a16:creationId xmlns:a16="http://schemas.microsoft.com/office/drawing/2014/main" id="{00C760CF-23D3-4543-963F-67F5186DFCFC}"/>
              </a:ext>
            </a:extLst>
          </p:cNvPr>
          <p:cNvSpPr>
            <a:spLocks noGrp="1"/>
          </p:cNvSpPr>
          <p:nvPr>
            <p:ph type="ftr" sz="quarter" idx="11"/>
          </p:nvPr>
        </p:nvSpPr>
        <p:spPr/>
        <p:txBody>
          <a:bodyPr/>
          <a:lstStyle/>
          <a:p>
            <a:r>
              <a:rPr lang="en-US"/>
              <a:t>Valderanis/GreekTeacherProgram</a:t>
            </a:r>
          </a:p>
        </p:txBody>
      </p:sp>
      <p:sp>
        <p:nvSpPr>
          <p:cNvPr id="4" name="Slide Number Placeholder 3">
            <a:extLst>
              <a:ext uri="{FF2B5EF4-FFF2-40B4-BE49-F238E27FC236}">
                <a16:creationId xmlns:a16="http://schemas.microsoft.com/office/drawing/2014/main" id="{97D48BED-84F9-4A40-94C8-7B80A8E792E7}"/>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2085852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5BDF7-1A7D-44AC-B142-CE79899028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1F879D0-EC6B-4E28-B03D-12449A5B84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7651C0C-77C1-4775-953B-D1A1932E6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21EBBA-0E2D-4CEC-A5EC-423E854F1372}"/>
              </a:ext>
            </a:extLst>
          </p:cNvPr>
          <p:cNvSpPr>
            <a:spLocks noGrp="1"/>
          </p:cNvSpPr>
          <p:nvPr>
            <p:ph type="dt" sz="half" idx="10"/>
          </p:nvPr>
        </p:nvSpPr>
        <p:spPr/>
        <p:txBody>
          <a:bodyPr/>
          <a:lstStyle/>
          <a:p>
            <a:r>
              <a:rPr lang="en-US"/>
              <a:t>26 - Aug - 2025</a:t>
            </a:r>
          </a:p>
        </p:txBody>
      </p:sp>
      <p:sp>
        <p:nvSpPr>
          <p:cNvPr id="6" name="Footer Placeholder 5">
            <a:extLst>
              <a:ext uri="{FF2B5EF4-FFF2-40B4-BE49-F238E27FC236}">
                <a16:creationId xmlns:a16="http://schemas.microsoft.com/office/drawing/2014/main" id="{5E516185-CD1B-4D52-8573-0914541118A0}"/>
              </a:ext>
            </a:extLst>
          </p:cNvPr>
          <p:cNvSpPr>
            <a:spLocks noGrp="1"/>
          </p:cNvSpPr>
          <p:nvPr>
            <p:ph type="ftr" sz="quarter" idx="11"/>
          </p:nvPr>
        </p:nvSpPr>
        <p:spPr/>
        <p:txBody>
          <a:bodyPr/>
          <a:lstStyle/>
          <a:p>
            <a:r>
              <a:rPr lang="en-US"/>
              <a:t>Valderanis/GreekTeacherProgram</a:t>
            </a:r>
          </a:p>
        </p:txBody>
      </p:sp>
      <p:sp>
        <p:nvSpPr>
          <p:cNvPr id="7" name="Slide Number Placeholder 6">
            <a:extLst>
              <a:ext uri="{FF2B5EF4-FFF2-40B4-BE49-F238E27FC236}">
                <a16:creationId xmlns:a16="http://schemas.microsoft.com/office/drawing/2014/main" id="{6E932139-32AE-4521-897B-37E7F3012007}"/>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850223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4AB38-103D-42F9-A0A4-A0F833F918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1FA4BE-4B40-4292-9926-031F19E321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B753E64-0121-45F9-AB68-563D4E0B1D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080C85-075F-408D-8C8C-65FBF338E14A}"/>
              </a:ext>
            </a:extLst>
          </p:cNvPr>
          <p:cNvSpPr>
            <a:spLocks noGrp="1"/>
          </p:cNvSpPr>
          <p:nvPr>
            <p:ph type="dt" sz="half" idx="10"/>
          </p:nvPr>
        </p:nvSpPr>
        <p:spPr/>
        <p:txBody>
          <a:bodyPr/>
          <a:lstStyle/>
          <a:p>
            <a:r>
              <a:rPr lang="en-US"/>
              <a:t>26 - Aug - 2025</a:t>
            </a:r>
          </a:p>
        </p:txBody>
      </p:sp>
      <p:sp>
        <p:nvSpPr>
          <p:cNvPr id="6" name="Footer Placeholder 5">
            <a:extLst>
              <a:ext uri="{FF2B5EF4-FFF2-40B4-BE49-F238E27FC236}">
                <a16:creationId xmlns:a16="http://schemas.microsoft.com/office/drawing/2014/main" id="{365FE384-DFD0-4A04-93B8-6459535B0164}"/>
              </a:ext>
            </a:extLst>
          </p:cNvPr>
          <p:cNvSpPr>
            <a:spLocks noGrp="1"/>
          </p:cNvSpPr>
          <p:nvPr>
            <p:ph type="ftr" sz="quarter" idx="11"/>
          </p:nvPr>
        </p:nvSpPr>
        <p:spPr/>
        <p:txBody>
          <a:bodyPr/>
          <a:lstStyle/>
          <a:p>
            <a:r>
              <a:rPr lang="en-US"/>
              <a:t>Valderanis/GreekTeacherProgram</a:t>
            </a:r>
          </a:p>
        </p:txBody>
      </p:sp>
      <p:sp>
        <p:nvSpPr>
          <p:cNvPr id="7" name="Slide Number Placeholder 6">
            <a:extLst>
              <a:ext uri="{FF2B5EF4-FFF2-40B4-BE49-F238E27FC236}">
                <a16:creationId xmlns:a16="http://schemas.microsoft.com/office/drawing/2014/main" id="{E2FFF8C1-33A0-4A0F-8F8A-F9942F4E7B12}"/>
              </a:ext>
            </a:extLst>
          </p:cNvPr>
          <p:cNvSpPr>
            <a:spLocks noGrp="1"/>
          </p:cNvSpPr>
          <p:nvPr>
            <p:ph type="sldNum" sz="quarter" idx="12"/>
          </p:nvPr>
        </p:nvSpPr>
        <p:spPr/>
        <p:txBody>
          <a:bodyPr/>
          <a:lstStyle/>
          <a:p>
            <a:fld id="{93E64941-3F5B-4CE9-AF84-9300381A7CBE}" type="slidenum">
              <a:rPr lang="en-US" smtClean="0"/>
              <a:t>‹#›</a:t>
            </a:fld>
            <a:endParaRPr lang="en-US"/>
          </a:p>
        </p:txBody>
      </p:sp>
    </p:spTree>
    <p:extLst>
      <p:ext uri="{BB962C8B-B14F-4D97-AF65-F5344CB8AC3E}">
        <p14:creationId xmlns:p14="http://schemas.microsoft.com/office/powerpoint/2010/main" val="3129408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B9F5E9-2FD8-4399-8BBB-EC13314D9C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8E3B053-BA5B-4D2B-9B9F-38D007CB57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BF7F9F-5A90-4BB6-BD49-CB5F89B711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26 - Aug - 2025</a:t>
            </a:r>
          </a:p>
        </p:txBody>
      </p:sp>
      <p:sp>
        <p:nvSpPr>
          <p:cNvPr id="5" name="Footer Placeholder 4">
            <a:extLst>
              <a:ext uri="{FF2B5EF4-FFF2-40B4-BE49-F238E27FC236}">
                <a16:creationId xmlns:a16="http://schemas.microsoft.com/office/drawing/2014/main" id="{E352D8B4-60FC-4AFC-A3A5-0567F566D3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Valderanis/GreekTeacherProgram</a:t>
            </a:r>
          </a:p>
        </p:txBody>
      </p:sp>
      <p:sp>
        <p:nvSpPr>
          <p:cNvPr id="6" name="Slide Number Placeholder 5">
            <a:extLst>
              <a:ext uri="{FF2B5EF4-FFF2-40B4-BE49-F238E27FC236}">
                <a16:creationId xmlns:a16="http://schemas.microsoft.com/office/drawing/2014/main" id="{DE3AE6AF-5E1F-4D95-8491-7E2EF588EB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E64941-3F5B-4CE9-AF84-9300381A7CBE}" type="slidenum">
              <a:rPr lang="en-US" smtClean="0"/>
              <a:t>‹#›</a:t>
            </a:fld>
            <a:endParaRPr lang="en-US"/>
          </a:p>
        </p:txBody>
      </p:sp>
    </p:spTree>
    <p:extLst>
      <p:ext uri="{BB962C8B-B14F-4D97-AF65-F5344CB8AC3E}">
        <p14:creationId xmlns:p14="http://schemas.microsoft.com/office/powerpoint/2010/main" val="1101929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wemos.cc/en/latest/tutorials/d1/get_started_with_micropython_d1.html" TargetMode="External"/><Relationship Id="rId2" Type="http://schemas.openxmlformats.org/officeDocument/2006/relationships/hyperlink" Target="https://docs.micropython.org/en/latest/esp8266/quickref.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mycloud.swisscom.ch/s/S004F5C42F313CB2BBD3852F9AAB19E7CFC6020FC4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github.com/rsc1975/micropython-sht30" TargetMode="External"/><Relationship Id="rId2" Type="http://schemas.openxmlformats.org/officeDocument/2006/relationships/hyperlink" Target="https://thonny.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wemos.cc/en/latest/d1/d1_mini.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D48C6-F12C-4053-86E7-6C13975464AC}"/>
              </a:ext>
            </a:extLst>
          </p:cNvPr>
          <p:cNvSpPr>
            <a:spLocks noGrp="1"/>
          </p:cNvSpPr>
          <p:nvPr>
            <p:ph type="ctrTitle"/>
          </p:nvPr>
        </p:nvSpPr>
        <p:spPr/>
        <p:txBody>
          <a:bodyPr/>
          <a:lstStyle/>
          <a:p>
            <a:r>
              <a:rPr lang="en-US" dirty="0"/>
              <a:t>Arduinos for the classroom</a:t>
            </a:r>
            <a:r>
              <a:rPr lang="el-GR" dirty="0"/>
              <a:t>*</a:t>
            </a:r>
            <a:endParaRPr lang="en-US" dirty="0"/>
          </a:p>
        </p:txBody>
      </p:sp>
      <p:sp>
        <p:nvSpPr>
          <p:cNvPr id="3" name="Subtitle 2">
            <a:extLst>
              <a:ext uri="{FF2B5EF4-FFF2-40B4-BE49-F238E27FC236}">
                <a16:creationId xmlns:a16="http://schemas.microsoft.com/office/drawing/2014/main" id="{F393CDAA-8C3B-488F-9B07-0A8D347C769F}"/>
              </a:ext>
            </a:extLst>
          </p:cNvPr>
          <p:cNvSpPr>
            <a:spLocks noGrp="1"/>
          </p:cNvSpPr>
          <p:nvPr>
            <p:ph type="subTitle" idx="1"/>
          </p:nvPr>
        </p:nvSpPr>
        <p:spPr/>
        <p:txBody>
          <a:bodyPr>
            <a:normAutofit fontScale="92500" lnSpcReduction="10000"/>
          </a:bodyPr>
          <a:lstStyle/>
          <a:p>
            <a:r>
              <a:rPr lang="en-US" dirty="0"/>
              <a:t>Chrysostomos Valderanis (LMU)</a:t>
            </a:r>
          </a:p>
          <a:p>
            <a:endParaRPr lang="en-US" dirty="0"/>
          </a:p>
          <a:p>
            <a:r>
              <a:rPr lang="el-GR" dirty="0"/>
              <a:t>* Δεν έχουμε </a:t>
            </a:r>
            <a:r>
              <a:rPr lang="en-US" dirty="0"/>
              <a:t>Arduinos </a:t>
            </a:r>
            <a:r>
              <a:rPr lang="el-GR" dirty="0"/>
              <a:t>αυτήν την χρονιά</a:t>
            </a:r>
            <a:endParaRPr lang="en-US" dirty="0"/>
          </a:p>
          <a:p>
            <a:r>
              <a:rPr lang="el-GR" dirty="0"/>
              <a:t>Βασισμένο σε ιδέες και υλικό των </a:t>
            </a:r>
            <a:r>
              <a:rPr lang="en-US" dirty="0" err="1"/>
              <a:t>Andromachi</a:t>
            </a:r>
            <a:r>
              <a:rPr lang="en-US" dirty="0"/>
              <a:t> </a:t>
            </a:r>
            <a:r>
              <a:rPr lang="en-US" dirty="0" err="1"/>
              <a:t>Tsirou</a:t>
            </a:r>
            <a:r>
              <a:rPr lang="en-US" dirty="0"/>
              <a:t> &amp; Piero Giorgio </a:t>
            </a:r>
            <a:r>
              <a:rPr lang="en-US" dirty="0" err="1"/>
              <a:t>Verdini</a:t>
            </a:r>
            <a:endParaRPr lang="en-US" dirty="0"/>
          </a:p>
        </p:txBody>
      </p:sp>
    </p:spTree>
    <p:extLst>
      <p:ext uri="{BB962C8B-B14F-4D97-AF65-F5344CB8AC3E}">
        <p14:creationId xmlns:p14="http://schemas.microsoft.com/office/powerpoint/2010/main" val="3787182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9D44D-8EC5-4E12-99D0-D60F335B937D}"/>
              </a:ext>
            </a:extLst>
          </p:cNvPr>
          <p:cNvSpPr>
            <a:spLocks noGrp="1"/>
          </p:cNvSpPr>
          <p:nvPr>
            <p:ph type="title"/>
          </p:nvPr>
        </p:nvSpPr>
        <p:spPr/>
        <p:txBody>
          <a:bodyPr/>
          <a:lstStyle/>
          <a:p>
            <a:r>
              <a:rPr lang="el-GR" dirty="0"/>
              <a:t>Γιατί </a:t>
            </a:r>
            <a:r>
              <a:rPr lang="en-US" dirty="0"/>
              <a:t>Python</a:t>
            </a:r>
            <a:r>
              <a:rPr lang="el-GR" dirty="0"/>
              <a:t>;</a:t>
            </a:r>
            <a:endParaRPr lang="en-US" dirty="0"/>
          </a:p>
        </p:txBody>
      </p:sp>
      <p:sp>
        <p:nvSpPr>
          <p:cNvPr id="3" name="Content Placeholder 2">
            <a:extLst>
              <a:ext uri="{FF2B5EF4-FFF2-40B4-BE49-F238E27FC236}">
                <a16:creationId xmlns:a16="http://schemas.microsoft.com/office/drawing/2014/main" id="{FD91A2F6-D00A-46A8-B950-B6ACD04F1EF4}"/>
              </a:ext>
            </a:extLst>
          </p:cNvPr>
          <p:cNvSpPr>
            <a:spLocks noGrp="1"/>
          </p:cNvSpPr>
          <p:nvPr>
            <p:ph idx="1"/>
          </p:nvPr>
        </p:nvSpPr>
        <p:spPr/>
        <p:txBody>
          <a:bodyPr>
            <a:normAutofit lnSpcReduction="10000"/>
          </a:bodyPr>
          <a:lstStyle/>
          <a:p>
            <a:r>
              <a:rPr lang="el-GR" dirty="0"/>
              <a:t>Τυπικά τα περισσότερα συστήματα μετρήσεων προγραμματίζονται</a:t>
            </a:r>
            <a:endParaRPr lang="en-US" dirty="0"/>
          </a:p>
          <a:p>
            <a:pPr lvl="1"/>
            <a:r>
              <a:rPr lang="el-GR" dirty="0"/>
              <a:t> είτε σε γραφικά περιβάλλοντα (</a:t>
            </a:r>
            <a:r>
              <a:rPr lang="en-US" dirty="0"/>
              <a:t>scratch, </a:t>
            </a:r>
            <a:r>
              <a:rPr lang="en-US" dirty="0" err="1"/>
              <a:t>blockly</a:t>
            </a:r>
            <a:r>
              <a:rPr lang="en-US" dirty="0"/>
              <a:t> etc..</a:t>
            </a:r>
            <a:r>
              <a:rPr lang="el-GR" dirty="0"/>
              <a:t>)</a:t>
            </a:r>
            <a:r>
              <a:rPr lang="en-US" dirty="0"/>
              <a:t> – </a:t>
            </a:r>
            <a:r>
              <a:rPr lang="el-GR" dirty="0"/>
              <a:t>κυρίως στα σχολεία</a:t>
            </a:r>
          </a:p>
          <a:p>
            <a:pPr lvl="1"/>
            <a:r>
              <a:rPr lang="el-GR" dirty="0"/>
              <a:t>Είτε σε </a:t>
            </a:r>
            <a:r>
              <a:rPr lang="en-US" dirty="0"/>
              <a:t>C, </a:t>
            </a:r>
            <a:r>
              <a:rPr lang="el-GR" dirty="0"/>
              <a:t>ειδικές γλώσσες</a:t>
            </a:r>
            <a:r>
              <a:rPr lang="en-US" dirty="0"/>
              <a:t> –</a:t>
            </a:r>
            <a:r>
              <a:rPr lang="el-GR" dirty="0"/>
              <a:t> όλοι οι υπόλοιποι</a:t>
            </a:r>
          </a:p>
          <a:p>
            <a:r>
              <a:rPr lang="el-GR" dirty="0"/>
              <a:t>Σε πολλά περιβάλλοντα</a:t>
            </a:r>
            <a:r>
              <a:rPr lang="en-US" dirty="0"/>
              <a:t>,</a:t>
            </a:r>
            <a:r>
              <a:rPr lang="el-GR" dirty="0"/>
              <a:t> η γλώσσα  προγραμματισμού </a:t>
            </a:r>
            <a:r>
              <a:rPr lang="en-US" dirty="0"/>
              <a:t>Python </a:t>
            </a:r>
            <a:r>
              <a:rPr lang="el-GR" dirty="0"/>
              <a:t>έχει κυριαρχήσει</a:t>
            </a:r>
            <a:r>
              <a:rPr lang="en-US" dirty="0"/>
              <a:t> </a:t>
            </a:r>
            <a:endParaRPr lang="el-GR" dirty="0"/>
          </a:p>
          <a:p>
            <a:pPr lvl="1"/>
            <a:r>
              <a:rPr lang="el-GR" dirty="0"/>
              <a:t>Πάρα πολλές βιβλιοθήκες</a:t>
            </a:r>
          </a:p>
          <a:p>
            <a:pPr lvl="1"/>
            <a:r>
              <a:rPr lang="el-GR" dirty="0"/>
              <a:t>Προχωρημένες δομές δεδομένων διαθέσιμες από την γλώσσα</a:t>
            </a:r>
          </a:p>
          <a:p>
            <a:pPr lvl="1"/>
            <a:r>
              <a:rPr lang="el-GR" dirty="0"/>
              <a:t>Καλύτερος έλεγχος λαθών</a:t>
            </a:r>
          </a:p>
          <a:p>
            <a:endParaRPr lang="el-GR" dirty="0"/>
          </a:p>
          <a:p>
            <a:r>
              <a:rPr lang="el-GR" dirty="0"/>
              <a:t>Μπορούμε να μεταφέρουμε και τον προγραμματισμό των </a:t>
            </a:r>
            <a:r>
              <a:rPr lang="en-US" dirty="0" err="1"/>
              <a:t>uC</a:t>
            </a:r>
            <a:r>
              <a:rPr lang="en-US" dirty="0"/>
              <a:t> </a:t>
            </a:r>
            <a:r>
              <a:rPr lang="el-GR" dirty="0"/>
              <a:t>σε </a:t>
            </a:r>
            <a:r>
              <a:rPr lang="en-US" dirty="0"/>
              <a:t>python</a:t>
            </a:r>
          </a:p>
        </p:txBody>
      </p:sp>
      <p:sp>
        <p:nvSpPr>
          <p:cNvPr id="4" name="Date Placeholder 3">
            <a:extLst>
              <a:ext uri="{FF2B5EF4-FFF2-40B4-BE49-F238E27FC236}">
                <a16:creationId xmlns:a16="http://schemas.microsoft.com/office/drawing/2014/main" id="{1BA0C027-3B5E-43EA-BD77-93D038E99ED3}"/>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96D4A7BA-2227-4A78-8119-7F49332A2C40}"/>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6D88DC8F-1A52-4B5E-AF31-5815BB34124E}"/>
              </a:ext>
            </a:extLst>
          </p:cNvPr>
          <p:cNvSpPr>
            <a:spLocks noGrp="1"/>
          </p:cNvSpPr>
          <p:nvPr>
            <p:ph type="sldNum" sz="quarter" idx="12"/>
          </p:nvPr>
        </p:nvSpPr>
        <p:spPr/>
        <p:txBody>
          <a:bodyPr/>
          <a:lstStyle/>
          <a:p>
            <a:fld id="{93E64941-3F5B-4CE9-AF84-9300381A7CBE}" type="slidenum">
              <a:rPr lang="en-US" smtClean="0"/>
              <a:t>10</a:t>
            </a:fld>
            <a:endParaRPr lang="en-US"/>
          </a:p>
        </p:txBody>
      </p:sp>
    </p:spTree>
    <p:extLst>
      <p:ext uri="{BB962C8B-B14F-4D97-AF65-F5344CB8AC3E}">
        <p14:creationId xmlns:p14="http://schemas.microsoft.com/office/powerpoint/2010/main" val="2477892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DB267-795B-4F5F-A429-1494EB46709F}"/>
              </a:ext>
            </a:extLst>
          </p:cNvPr>
          <p:cNvSpPr>
            <a:spLocks noGrp="1"/>
          </p:cNvSpPr>
          <p:nvPr>
            <p:ph type="title"/>
          </p:nvPr>
        </p:nvSpPr>
        <p:spPr/>
        <p:txBody>
          <a:bodyPr/>
          <a:lstStyle/>
          <a:p>
            <a:r>
              <a:rPr lang="el-GR" dirty="0"/>
              <a:t>Εγκατάσταση </a:t>
            </a:r>
            <a:r>
              <a:rPr lang="en-US" dirty="0"/>
              <a:t>driver </a:t>
            </a:r>
            <a:r>
              <a:rPr lang="el-GR" dirty="0"/>
              <a:t>για επικοινωνία </a:t>
            </a:r>
            <a:r>
              <a:rPr lang="en-US" dirty="0"/>
              <a:t>laptop – D1 board</a:t>
            </a:r>
          </a:p>
        </p:txBody>
      </p:sp>
      <p:sp>
        <p:nvSpPr>
          <p:cNvPr id="3" name="Content Placeholder 2">
            <a:extLst>
              <a:ext uri="{FF2B5EF4-FFF2-40B4-BE49-F238E27FC236}">
                <a16:creationId xmlns:a16="http://schemas.microsoft.com/office/drawing/2014/main" id="{CD8F2851-C635-4F5D-9375-405B7DE17A73}"/>
              </a:ext>
            </a:extLst>
          </p:cNvPr>
          <p:cNvSpPr>
            <a:spLocks noGrp="1"/>
          </p:cNvSpPr>
          <p:nvPr>
            <p:ph idx="1"/>
          </p:nvPr>
        </p:nvSpPr>
        <p:spPr>
          <a:xfrm>
            <a:off x="838201" y="1825625"/>
            <a:ext cx="4407976" cy="4351338"/>
          </a:xfrm>
        </p:spPr>
        <p:txBody>
          <a:bodyPr/>
          <a:lstStyle/>
          <a:p>
            <a:r>
              <a:rPr lang="en-US" dirty="0"/>
              <a:t>Piero -&gt; Device Drivers -&gt; CH341SER.EXE – </a:t>
            </a:r>
            <a:r>
              <a:rPr lang="el-GR" dirty="0"/>
              <a:t>το κατεβάζουμε στο </a:t>
            </a:r>
            <a:r>
              <a:rPr lang="en-US" dirty="0"/>
              <a:t>laptop</a:t>
            </a:r>
          </a:p>
          <a:p>
            <a:r>
              <a:rPr lang="el-GR" dirty="0"/>
              <a:t>Συνδέουμε την </a:t>
            </a:r>
            <a:r>
              <a:rPr lang="en-US" dirty="0"/>
              <a:t>D1 board</a:t>
            </a:r>
          </a:p>
          <a:p>
            <a:r>
              <a:rPr lang="el-GR" dirty="0"/>
              <a:t>Δεξί κλικ και </a:t>
            </a:r>
            <a:r>
              <a:rPr lang="en-US" dirty="0"/>
              <a:t>run as administrator…</a:t>
            </a:r>
          </a:p>
          <a:p>
            <a:r>
              <a:rPr lang="el-GR" dirty="0"/>
              <a:t>Μετά από την εγκατάσταση ο </a:t>
            </a:r>
            <a:r>
              <a:rPr lang="en-US" dirty="0"/>
              <a:t>device manager </a:t>
            </a:r>
            <a:r>
              <a:rPr lang="el-GR" dirty="0"/>
              <a:t>των </a:t>
            </a:r>
            <a:r>
              <a:rPr lang="en-US" dirty="0"/>
              <a:t>windows </a:t>
            </a:r>
            <a:r>
              <a:rPr lang="el-GR" dirty="0"/>
              <a:t>πρέπει να δείχνει </a:t>
            </a:r>
            <a:endParaRPr lang="en-US" dirty="0"/>
          </a:p>
        </p:txBody>
      </p:sp>
      <p:pic>
        <p:nvPicPr>
          <p:cNvPr id="5" name="Picture 4">
            <a:extLst>
              <a:ext uri="{FF2B5EF4-FFF2-40B4-BE49-F238E27FC236}">
                <a16:creationId xmlns:a16="http://schemas.microsoft.com/office/drawing/2014/main" id="{DC80D8E3-94E6-4D9B-8023-3FA0CA2951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9162" y="1327086"/>
            <a:ext cx="7163168" cy="4591286"/>
          </a:xfrm>
          <a:prstGeom prst="rect">
            <a:avLst/>
          </a:prstGeom>
        </p:spPr>
      </p:pic>
      <p:sp>
        <p:nvSpPr>
          <p:cNvPr id="8" name="Oval 7">
            <a:extLst>
              <a:ext uri="{FF2B5EF4-FFF2-40B4-BE49-F238E27FC236}">
                <a16:creationId xmlns:a16="http://schemas.microsoft.com/office/drawing/2014/main" id="{E6C4E8CB-847C-4C96-83C7-0742CDC8B9A4}"/>
              </a:ext>
            </a:extLst>
          </p:cNvPr>
          <p:cNvSpPr/>
          <p:nvPr/>
        </p:nvSpPr>
        <p:spPr>
          <a:xfrm>
            <a:off x="5246177" y="3622729"/>
            <a:ext cx="1805552" cy="49594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ate Placeholder 8">
            <a:extLst>
              <a:ext uri="{FF2B5EF4-FFF2-40B4-BE49-F238E27FC236}">
                <a16:creationId xmlns:a16="http://schemas.microsoft.com/office/drawing/2014/main" id="{4493369E-C7D6-4B17-9283-8B64C985CB20}"/>
              </a:ext>
            </a:extLst>
          </p:cNvPr>
          <p:cNvSpPr>
            <a:spLocks noGrp="1"/>
          </p:cNvSpPr>
          <p:nvPr>
            <p:ph type="dt" sz="half" idx="10"/>
          </p:nvPr>
        </p:nvSpPr>
        <p:spPr/>
        <p:txBody>
          <a:bodyPr/>
          <a:lstStyle/>
          <a:p>
            <a:r>
              <a:rPr lang="en-US"/>
              <a:t>26 - Aug - 2025</a:t>
            </a:r>
          </a:p>
        </p:txBody>
      </p:sp>
      <p:sp>
        <p:nvSpPr>
          <p:cNvPr id="10" name="Footer Placeholder 9">
            <a:extLst>
              <a:ext uri="{FF2B5EF4-FFF2-40B4-BE49-F238E27FC236}">
                <a16:creationId xmlns:a16="http://schemas.microsoft.com/office/drawing/2014/main" id="{EB7AB19D-4A3E-4AED-A77E-CB5DE9380F65}"/>
              </a:ext>
            </a:extLst>
          </p:cNvPr>
          <p:cNvSpPr>
            <a:spLocks noGrp="1"/>
          </p:cNvSpPr>
          <p:nvPr>
            <p:ph type="ftr" sz="quarter" idx="11"/>
          </p:nvPr>
        </p:nvSpPr>
        <p:spPr/>
        <p:txBody>
          <a:bodyPr/>
          <a:lstStyle/>
          <a:p>
            <a:r>
              <a:rPr lang="en-US"/>
              <a:t>Valderanis/GreekTeacherProgram</a:t>
            </a:r>
          </a:p>
        </p:txBody>
      </p:sp>
      <p:sp>
        <p:nvSpPr>
          <p:cNvPr id="11" name="Slide Number Placeholder 10">
            <a:extLst>
              <a:ext uri="{FF2B5EF4-FFF2-40B4-BE49-F238E27FC236}">
                <a16:creationId xmlns:a16="http://schemas.microsoft.com/office/drawing/2014/main" id="{8A1DEF93-44FE-4805-917F-2822461E8B8A}"/>
              </a:ext>
            </a:extLst>
          </p:cNvPr>
          <p:cNvSpPr>
            <a:spLocks noGrp="1"/>
          </p:cNvSpPr>
          <p:nvPr>
            <p:ph type="sldNum" sz="quarter" idx="12"/>
          </p:nvPr>
        </p:nvSpPr>
        <p:spPr/>
        <p:txBody>
          <a:bodyPr/>
          <a:lstStyle/>
          <a:p>
            <a:fld id="{93E64941-3F5B-4CE9-AF84-9300381A7CBE}" type="slidenum">
              <a:rPr lang="en-US" smtClean="0"/>
              <a:t>11</a:t>
            </a:fld>
            <a:endParaRPr lang="en-US"/>
          </a:p>
        </p:txBody>
      </p:sp>
    </p:spTree>
    <p:extLst>
      <p:ext uri="{BB962C8B-B14F-4D97-AF65-F5344CB8AC3E}">
        <p14:creationId xmlns:p14="http://schemas.microsoft.com/office/powerpoint/2010/main" val="878492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71C3B-ABE8-4A8D-B72C-7671D052E61E}"/>
              </a:ext>
            </a:extLst>
          </p:cNvPr>
          <p:cNvSpPr>
            <a:spLocks noGrp="1"/>
          </p:cNvSpPr>
          <p:nvPr>
            <p:ph type="title"/>
          </p:nvPr>
        </p:nvSpPr>
        <p:spPr/>
        <p:txBody>
          <a:bodyPr/>
          <a:lstStyle/>
          <a:p>
            <a:r>
              <a:rPr lang="el-GR" dirty="0"/>
              <a:t>Εγκατάσταση </a:t>
            </a:r>
            <a:r>
              <a:rPr lang="en-US" dirty="0" err="1"/>
              <a:t>Thonny</a:t>
            </a:r>
            <a:endParaRPr lang="en-US" dirty="0"/>
          </a:p>
        </p:txBody>
      </p:sp>
      <p:sp>
        <p:nvSpPr>
          <p:cNvPr id="3" name="Content Placeholder 2">
            <a:extLst>
              <a:ext uri="{FF2B5EF4-FFF2-40B4-BE49-F238E27FC236}">
                <a16:creationId xmlns:a16="http://schemas.microsoft.com/office/drawing/2014/main" id="{5547CF2A-C2A0-49B7-80B2-6A2E70AD9F4B}"/>
              </a:ext>
            </a:extLst>
          </p:cNvPr>
          <p:cNvSpPr>
            <a:spLocks noGrp="1"/>
          </p:cNvSpPr>
          <p:nvPr>
            <p:ph idx="1"/>
          </p:nvPr>
        </p:nvSpPr>
        <p:spPr>
          <a:xfrm>
            <a:off x="838200" y="1825625"/>
            <a:ext cx="4911671" cy="4351338"/>
          </a:xfrm>
        </p:spPr>
        <p:txBody>
          <a:bodyPr/>
          <a:lstStyle/>
          <a:p>
            <a:r>
              <a:rPr lang="el-GR" dirty="0"/>
              <a:t>Περιβάλλον για τον προγραμματισμό σε </a:t>
            </a:r>
            <a:r>
              <a:rPr lang="en-US" dirty="0"/>
              <a:t>Python.</a:t>
            </a:r>
          </a:p>
          <a:p>
            <a:pPr lvl="1"/>
            <a:r>
              <a:rPr lang="el-GR" dirty="0"/>
              <a:t>Δοκιμάστε κάτι στο διαθέσιμο κέλυφος  </a:t>
            </a:r>
            <a:endParaRPr lang="en-US" dirty="0"/>
          </a:p>
        </p:txBody>
      </p:sp>
      <p:pic>
        <p:nvPicPr>
          <p:cNvPr id="5" name="Picture 4">
            <a:extLst>
              <a:ext uri="{FF2B5EF4-FFF2-40B4-BE49-F238E27FC236}">
                <a16:creationId xmlns:a16="http://schemas.microsoft.com/office/drawing/2014/main" id="{C2D0A50D-A5B4-40AE-B278-455CA75567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3031" y="1974868"/>
            <a:ext cx="5715294" cy="3829247"/>
          </a:xfrm>
          <a:prstGeom prst="rect">
            <a:avLst/>
          </a:prstGeom>
        </p:spPr>
      </p:pic>
      <p:sp>
        <p:nvSpPr>
          <p:cNvPr id="6" name="Date Placeholder 5">
            <a:extLst>
              <a:ext uri="{FF2B5EF4-FFF2-40B4-BE49-F238E27FC236}">
                <a16:creationId xmlns:a16="http://schemas.microsoft.com/office/drawing/2014/main" id="{C7AF8D23-975C-4F74-BC7C-22BB05DE1642}"/>
              </a:ext>
            </a:extLst>
          </p:cNvPr>
          <p:cNvSpPr>
            <a:spLocks noGrp="1"/>
          </p:cNvSpPr>
          <p:nvPr>
            <p:ph type="dt" sz="half" idx="10"/>
          </p:nvPr>
        </p:nvSpPr>
        <p:spPr/>
        <p:txBody>
          <a:bodyPr/>
          <a:lstStyle/>
          <a:p>
            <a:r>
              <a:rPr lang="en-US"/>
              <a:t>26 - Aug - 2025</a:t>
            </a:r>
          </a:p>
        </p:txBody>
      </p:sp>
      <p:sp>
        <p:nvSpPr>
          <p:cNvPr id="7" name="Footer Placeholder 6">
            <a:extLst>
              <a:ext uri="{FF2B5EF4-FFF2-40B4-BE49-F238E27FC236}">
                <a16:creationId xmlns:a16="http://schemas.microsoft.com/office/drawing/2014/main" id="{0B3C7E6F-D2F9-4A19-859F-2E7F07C5C251}"/>
              </a:ext>
            </a:extLst>
          </p:cNvPr>
          <p:cNvSpPr>
            <a:spLocks noGrp="1"/>
          </p:cNvSpPr>
          <p:nvPr>
            <p:ph type="ftr" sz="quarter" idx="11"/>
          </p:nvPr>
        </p:nvSpPr>
        <p:spPr/>
        <p:txBody>
          <a:bodyPr/>
          <a:lstStyle/>
          <a:p>
            <a:r>
              <a:rPr lang="en-US"/>
              <a:t>Valderanis/GreekTeacherProgram</a:t>
            </a:r>
          </a:p>
        </p:txBody>
      </p:sp>
      <p:sp>
        <p:nvSpPr>
          <p:cNvPr id="8" name="Slide Number Placeholder 7">
            <a:extLst>
              <a:ext uri="{FF2B5EF4-FFF2-40B4-BE49-F238E27FC236}">
                <a16:creationId xmlns:a16="http://schemas.microsoft.com/office/drawing/2014/main" id="{C021BC5D-EA3D-4159-B80E-8084E8508153}"/>
              </a:ext>
            </a:extLst>
          </p:cNvPr>
          <p:cNvSpPr>
            <a:spLocks noGrp="1"/>
          </p:cNvSpPr>
          <p:nvPr>
            <p:ph type="sldNum" sz="quarter" idx="12"/>
          </p:nvPr>
        </p:nvSpPr>
        <p:spPr/>
        <p:txBody>
          <a:bodyPr/>
          <a:lstStyle/>
          <a:p>
            <a:fld id="{93E64941-3F5B-4CE9-AF84-9300381A7CBE}" type="slidenum">
              <a:rPr lang="en-US" smtClean="0"/>
              <a:t>12</a:t>
            </a:fld>
            <a:endParaRPr lang="en-US"/>
          </a:p>
        </p:txBody>
      </p:sp>
    </p:spTree>
    <p:extLst>
      <p:ext uri="{BB962C8B-B14F-4D97-AF65-F5344CB8AC3E}">
        <p14:creationId xmlns:p14="http://schemas.microsoft.com/office/powerpoint/2010/main" val="234630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2610B-3F29-48F0-9291-8D5970864944}"/>
              </a:ext>
            </a:extLst>
          </p:cNvPr>
          <p:cNvSpPr>
            <a:spLocks noGrp="1"/>
          </p:cNvSpPr>
          <p:nvPr>
            <p:ph type="title"/>
          </p:nvPr>
        </p:nvSpPr>
        <p:spPr/>
        <p:txBody>
          <a:bodyPr/>
          <a:lstStyle/>
          <a:p>
            <a:r>
              <a:rPr lang="el-GR" dirty="0"/>
              <a:t>Μεταφορά ελέγχου στον </a:t>
            </a:r>
            <a:r>
              <a:rPr lang="en-US" dirty="0" err="1"/>
              <a:t>uC</a:t>
            </a:r>
            <a:endParaRPr lang="en-US" dirty="0"/>
          </a:p>
        </p:txBody>
      </p:sp>
      <p:sp>
        <p:nvSpPr>
          <p:cNvPr id="3" name="Content Placeholder 2">
            <a:extLst>
              <a:ext uri="{FF2B5EF4-FFF2-40B4-BE49-F238E27FC236}">
                <a16:creationId xmlns:a16="http://schemas.microsoft.com/office/drawing/2014/main" id="{0EC5E6EA-C610-4CE5-B210-BBC5AE5AB9DB}"/>
              </a:ext>
            </a:extLst>
          </p:cNvPr>
          <p:cNvSpPr>
            <a:spLocks noGrp="1"/>
          </p:cNvSpPr>
          <p:nvPr>
            <p:ph idx="1"/>
          </p:nvPr>
        </p:nvSpPr>
        <p:spPr>
          <a:xfrm>
            <a:off x="838200" y="1825625"/>
            <a:ext cx="10515600" cy="460375"/>
          </a:xfrm>
        </p:spPr>
        <p:txBody>
          <a:bodyPr>
            <a:normAutofit lnSpcReduction="10000"/>
          </a:bodyPr>
          <a:lstStyle/>
          <a:p>
            <a:r>
              <a:rPr lang="en-US" dirty="0" err="1"/>
              <a:t>Thonny</a:t>
            </a:r>
            <a:r>
              <a:rPr lang="en-US" dirty="0"/>
              <a:t> -&gt; Run -&gt; Configure interpreter</a:t>
            </a:r>
          </a:p>
        </p:txBody>
      </p:sp>
      <p:pic>
        <p:nvPicPr>
          <p:cNvPr id="5" name="Picture 4">
            <a:extLst>
              <a:ext uri="{FF2B5EF4-FFF2-40B4-BE49-F238E27FC236}">
                <a16:creationId xmlns:a16="http://schemas.microsoft.com/office/drawing/2014/main" id="{69C236AA-052A-40EE-A551-7B1B3CD8FC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706" y="2360417"/>
            <a:ext cx="5715294" cy="3816546"/>
          </a:xfrm>
          <a:prstGeom prst="rect">
            <a:avLst/>
          </a:prstGeom>
        </p:spPr>
      </p:pic>
      <p:pic>
        <p:nvPicPr>
          <p:cNvPr id="7" name="Picture 6">
            <a:extLst>
              <a:ext uri="{FF2B5EF4-FFF2-40B4-BE49-F238E27FC236}">
                <a16:creationId xmlns:a16="http://schemas.microsoft.com/office/drawing/2014/main" id="{4F3C641E-80FC-4E10-9E1E-B92755399E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955" y="2360417"/>
            <a:ext cx="5747045" cy="3841947"/>
          </a:xfrm>
          <a:prstGeom prst="rect">
            <a:avLst/>
          </a:prstGeom>
        </p:spPr>
      </p:pic>
      <p:sp>
        <p:nvSpPr>
          <p:cNvPr id="8" name="TextBox 7">
            <a:extLst>
              <a:ext uri="{FF2B5EF4-FFF2-40B4-BE49-F238E27FC236}">
                <a16:creationId xmlns:a16="http://schemas.microsoft.com/office/drawing/2014/main" id="{87C1CDF9-75CC-416B-A8EC-3F3367C24CF5}"/>
              </a:ext>
            </a:extLst>
          </p:cNvPr>
          <p:cNvSpPr txBox="1"/>
          <p:nvPr/>
        </p:nvSpPr>
        <p:spPr>
          <a:xfrm>
            <a:off x="464949" y="3719593"/>
            <a:ext cx="1387098" cy="646331"/>
          </a:xfrm>
          <a:prstGeom prst="rect">
            <a:avLst/>
          </a:prstGeom>
          <a:noFill/>
        </p:spPr>
        <p:txBody>
          <a:bodyPr wrap="square" rtlCol="0">
            <a:spAutoFit/>
          </a:bodyPr>
          <a:lstStyle/>
          <a:p>
            <a:r>
              <a:rPr lang="el-GR" dirty="0">
                <a:solidFill>
                  <a:srgbClr val="FF0000"/>
                </a:solidFill>
              </a:rPr>
              <a:t>Χρειάζεται η σωστή θύρα</a:t>
            </a:r>
            <a:endParaRPr lang="en-US" dirty="0">
              <a:solidFill>
                <a:srgbClr val="FF0000"/>
              </a:solidFill>
            </a:endParaRPr>
          </a:p>
        </p:txBody>
      </p:sp>
      <p:cxnSp>
        <p:nvCxnSpPr>
          <p:cNvPr id="10" name="Connector: Elbow 9">
            <a:extLst>
              <a:ext uri="{FF2B5EF4-FFF2-40B4-BE49-F238E27FC236}">
                <a16:creationId xmlns:a16="http://schemas.microsoft.com/office/drawing/2014/main" id="{1DF2B3E2-CAFA-43D9-9CA0-216F90B1C1EB}"/>
              </a:ext>
            </a:extLst>
          </p:cNvPr>
          <p:cNvCxnSpPr>
            <a:cxnSpLocks/>
          </p:cNvCxnSpPr>
          <p:nvPr/>
        </p:nvCxnSpPr>
        <p:spPr>
          <a:xfrm>
            <a:off x="1015139" y="4365924"/>
            <a:ext cx="619932" cy="268069"/>
          </a:xfrm>
          <a:prstGeom prst="bentConnector3">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554A8E0-3AA8-4D3A-B830-356351B86D54}"/>
              </a:ext>
            </a:extLst>
          </p:cNvPr>
          <p:cNvSpPr txBox="1"/>
          <p:nvPr/>
        </p:nvSpPr>
        <p:spPr>
          <a:xfrm>
            <a:off x="6442615" y="3218949"/>
            <a:ext cx="1518834" cy="646331"/>
          </a:xfrm>
          <a:prstGeom prst="rect">
            <a:avLst/>
          </a:prstGeom>
          <a:noFill/>
        </p:spPr>
        <p:txBody>
          <a:bodyPr wrap="square" rtlCol="0">
            <a:spAutoFit/>
          </a:bodyPr>
          <a:lstStyle/>
          <a:p>
            <a:r>
              <a:rPr lang="el-GR" dirty="0">
                <a:solidFill>
                  <a:srgbClr val="FF0000"/>
                </a:solidFill>
              </a:rPr>
              <a:t>Προσοχή στις επιλογές</a:t>
            </a:r>
            <a:endParaRPr lang="en-US" dirty="0">
              <a:solidFill>
                <a:srgbClr val="FF0000"/>
              </a:solidFill>
            </a:endParaRPr>
          </a:p>
        </p:txBody>
      </p:sp>
      <p:cxnSp>
        <p:nvCxnSpPr>
          <p:cNvPr id="14" name="Straight Connector 13">
            <a:extLst>
              <a:ext uri="{FF2B5EF4-FFF2-40B4-BE49-F238E27FC236}">
                <a16:creationId xmlns:a16="http://schemas.microsoft.com/office/drawing/2014/main" id="{74637F32-95F1-4714-B32C-07B3DBADF000}"/>
              </a:ext>
            </a:extLst>
          </p:cNvPr>
          <p:cNvCxnSpPr/>
          <p:nvPr/>
        </p:nvCxnSpPr>
        <p:spPr>
          <a:xfrm>
            <a:off x="7826644" y="3905573"/>
            <a:ext cx="0" cy="189079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Date Placeholder 14">
            <a:extLst>
              <a:ext uri="{FF2B5EF4-FFF2-40B4-BE49-F238E27FC236}">
                <a16:creationId xmlns:a16="http://schemas.microsoft.com/office/drawing/2014/main" id="{99F85857-C046-4737-927F-4B375906D910}"/>
              </a:ext>
            </a:extLst>
          </p:cNvPr>
          <p:cNvSpPr>
            <a:spLocks noGrp="1"/>
          </p:cNvSpPr>
          <p:nvPr>
            <p:ph type="dt" sz="half" idx="10"/>
          </p:nvPr>
        </p:nvSpPr>
        <p:spPr/>
        <p:txBody>
          <a:bodyPr/>
          <a:lstStyle/>
          <a:p>
            <a:r>
              <a:rPr lang="en-US"/>
              <a:t>26 - Aug - 2025</a:t>
            </a:r>
          </a:p>
        </p:txBody>
      </p:sp>
      <p:sp>
        <p:nvSpPr>
          <p:cNvPr id="16" name="Footer Placeholder 15">
            <a:extLst>
              <a:ext uri="{FF2B5EF4-FFF2-40B4-BE49-F238E27FC236}">
                <a16:creationId xmlns:a16="http://schemas.microsoft.com/office/drawing/2014/main" id="{3D0979F3-9B80-4297-B32D-52393810C5F8}"/>
              </a:ext>
            </a:extLst>
          </p:cNvPr>
          <p:cNvSpPr>
            <a:spLocks noGrp="1"/>
          </p:cNvSpPr>
          <p:nvPr>
            <p:ph type="ftr" sz="quarter" idx="11"/>
          </p:nvPr>
        </p:nvSpPr>
        <p:spPr/>
        <p:txBody>
          <a:bodyPr/>
          <a:lstStyle/>
          <a:p>
            <a:r>
              <a:rPr lang="en-US"/>
              <a:t>Valderanis/GreekTeacherProgram</a:t>
            </a:r>
          </a:p>
        </p:txBody>
      </p:sp>
      <p:sp>
        <p:nvSpPr>
          <p:cNvPr id="17" name="Slide Number Placeholder 16">
            <a:extLst>
              <a:ext uri="{FF2B5EF4-FFF2-40B4-BE49-F238E27FC236}">
                <a16:creationId xmlns:a16="http://schemas.microsoft.com/office/drawing/2014/main" id="{1EADB288-FAE9-44F3-836D-205AC5DC3586}"/>
              </a:ext>
            </a:extLst>
          </p:cNvPr>
          <p:cNvSpPr>
            <a:spLocks noGrp="1"/>
          </p:cNvSpPr>
          <p:nvPr>
            <p:ph type="sldNum" sz="quarter" idx="12"/>
          </p:nvPr>
        </p:nvSpPr>
        <p:spPr/>
        <p:txBody>
          <a:bodyPr/>
          <a:lstStyle/>
          <a:p>
            <a:fld id="{93E64941-3F5B-4CE9-AF84-9300381A7CBE}" type="slidenum">
              <a:rPr lang="en-US" smtClean="0"/>
              <a:t>13</a:t>
            </a:fld>
            <a:endParaRPr lang="en-US"/>
          </a:p>
        </p:txBody>
      </p:sp>
    </p:spTree>
    <p:extLst>
      <p:ext uri="{BB962C8B-B14F-4D97-AF65-F5344CB8AC3E}">
        <p14:creationId xmlns:p14="http://schemas.microsoft.com/office/powerpoint/2010/main" val="1584055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492BA-E437-4BEF-A431-FA09348D8B4A}"/>
              </a:ext>
            </a:extLst>
          </p:cNvPr>
          <p:cNvSpPr>
            <a:spLocks noGrp="1"/>
          </p:cNvSpPr>
          <p:nvPr>
            <p:ph type="title"/>
          </p:nvPr>
        </p:nvSpPr>
        <p:spPr/>
        <p:txBody>
          <a:bodyPr/>
          <a:lstStyle/>
          <a:p>
            <a:r>
              <a:rPr lang="el-GR" dirty="0"/>
              <a:t>Τελική κατάσταση </a:t>
            </a:r>
            <a:r>
              <a:rPr lang="en-US" dirty="0" err="1"/>
              <a:t>Thonny</a:t>
            </a:r>
            <a:endParaRPr lang="en-US" dirty="0"/>
          </a:p>
        </p:txBody>
      </p:sp>
      <p:sp>
        <p:nvSpPr>
          <p:cNvPr id="3" name="Content Placeholder 2">
            <a:extLst>
              <a:ext uri="{FF2B5EF4-FFF2-40B4-BE49-F238E27FC236}">
                <a16:creationId xmlns:a16="http://schemas.microsoft.com/office/drawing/2014/main" id="{09B5D204-088C-4313-8133-B9290FFE73EA}"/>
              </a:ext>
            </a:extLst>
          </p:cNvPr>
          <p:cNvSpPr>
            <a:spLocks noGrp="1"/>
          </p:cNvSpPr>
          <p:nvPr>
            <p:ph idx="1"/>
          </p:nvPr>
        </p:nvSpPr>
        <p:spPr/>
        <p:txBody>
          <a:bodyPr/>
          <a:lstStyle/>
          <a:p>
            <a:r>
              <a:rPr lang="en-US" dirty="0"/>
              <a:t>O </a:t>
            </a:r>
            <a:r>
              <a:rPr lang="el-GR" dirty="0"/>
              <a:t>κώδικας (θα) τρέχει στον </a:t>
            </a:r>
            <a:r>
              <a:rPr lang="en-US" dirty="0" err="1"/>
              <a:t>uC</a:t>
            </a:r>
            <a:r>
              <a:rPr lang="en-US" dirty="0"/>
              <a:t>.</a:t>
            </a:r>
          </a:p>
        </p:txBody>
      </p:sp>
      <p:pic>
        <p:nvPicPr>
          <p:cNvPr id="5" name="Picture 4">
            <a:extLst>
              <a:ext uri="{FF2B5EF4-FFF2-40B4-BE49-F238E27FC236}">
                <a16:creationId xmlns:a16="http://schemas.microsoft.com/office/drawing/2014/main" id="{26D58825-8437-48E0-9448-0AFF4B198B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293" y="2313896"/>
            <a:ext cx="5740695" cy="3810196"/>
          </a:xfrm>
          <a:prstGeom prst="rect">
            <a:avLst/>
          </a:prstGeom>
        </p:spPr>
      </p:pic>
      <p:cxnSp>
        <p:nvCxnSpPr>
          <p:cNvPr id="7" name="Straight Connector 6">
            <a:extLst>
              <a:ext uri="{FF2B5EF4-FFF2-40B4-BE49-F238E27FC236}">
                <a16:creationId xmlns:a16="http://schemas.microsoft.com/office/drawing/2014/main" id="{04AB41DA-11E0-42A0-920D-114D5B1AF988}"/>
              </a:ext>
            </a:extLst>
          </p:cNvPr>
          <p:cNvCxnSpPr/>
          <p:nvPr/>
        </p:nvCxnSpPr>
        <p:spPr>
          <a:xfrm>
            <a:off x="5129939" y="5695627"/>
            <a:ext cx="1472339"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Date Placeholder 7">
            <a:extLst>
              <a:ext uri="{FF2B5EF4-FFF2-40B4-BE49-F238E27FC236}">
                <a16:creationId xmlns:a16="http://schemas.microsoft.com/office/drawing/2014/main" id="{CEE9DC78-4400-406B-B4D3-A21D7D113753}"/>
              </a:ext>
            </a:extLst>
          </p:cNvPr>
          <p:cNvSpPr>
            <a:spLocks noGrp="1"/>
          </p:cNvSpPr>
          <p:nvPr>
            <p:ph type="dt" sz="half" idx="10"/>
          </p:nvPr>
        </p:nvSpPr>
        <p:spPr/>
        <p:txBody>
          <a:bodyPr/>
          <a:lstStyle/>
          <a:p>
            <a:r>
              <a:rPr lang="en-US"/>
              <a:t>26 - Aug - 2025</a:t>
            </a:r>
          </a:p>
        </p:txBody>
      </p:sp>
      <p:sp>
        <p:nvSpPr>
          <p:cNvPr id="9" name="Footer Placeholder 8">
            <a:extLst>
              <a:ext uri="{FF2B5EF4-FFF2-40B4-BE49-F238E27FC236}">
                <a16:creationId xmlns:a16="http://schemas.microsoft.com/office/drawing/2014/main" id="{3E029E68-EAAF-46FE-846C-2AA6C1B0D1C2}"/>
              </a:ext>
            </a:extLst>
          </p:cNvPr>
          <p:cNvSpPr>
            <a:spLocks noGrp="1"/>
          </p:cNvSpPr>
          <p:nvPr>
            <p:ph type="ftr" sz="quarter" idx="11"/>
          </p:nvPr>
        </p:nvSpPr>
        <p:spPr/>
        <p:txBody>
          <a:bodyPr/>
          <a:lstStyle/>
          <a:p>
            <a:r>
              <a:rPr lang="en-US"/>
              <a:t>Valderanis/GreekTeacherProgram</a:t>
            </a:r>
          </a:p>
        </p:txBody>
      </p:sp>
      <p:sp>
        <p:nvSpPr>
          <p:cNvPr id="10" name="Slide Number Placeholder 9">
            <a:extLst>
              <a:ext uri="{FF2B5EF4-FFF2-40B4-BE49-F238E27FC236}">
                <a16:creationId xmlns:a16="http://schemas.microsoft.com/office/drawing/2014/main" id="{424ED55A-6D75-42E4-B777-3C587BAABC39}"/>
              </a:ext>
            </a:extLst>
          </p:cNvPr>
          <p:cNvSpPr>
            <a:spLocks noGrp="1"/>
          </p:cNvSpPr>
          <p:nvPr>
            <p:ph type="sldNum" sz="quarter" idx="12"/>
          </p:nvPr>
        </p:nvSpPr>
        <p:spPr/>
        <p:txBody>
          <a:bodyPr/>
          <a:lstStyle/>
          <a:p>
            <a:fld id="{93E64941-3F5B-4CE9-AF84-9300381A7CBE}" type="slidenum">
              <a:rPr lang="en-US" smtClean="0"/>
              <a:t>14</a:t>
            </a:fld>
            <a:endParaRPr lang="en-US"/>
          </a:p>
        </p:txBody>
      </p:sp>
    </p:spTree>
    <p:extLst>
      <p:ext uri="{BB962C8B-B14F-4D97-AF65-F5344CB8AC3E}">
        <p14:creationId xmlns:p14="http://schemas.microsoft.com/office/powerpoint/2010/main" val="3754951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DF4C0-6EF4-44F6-A0C3-B53F53387511}"/>
              </a:ext>
            </a:extLst>
          </p:cNvPr>
          <p:cNvSpPr>
            <a:spLocks noGrp="1"/>
          </p:cNvSpPr>
          <p:nvPr>
            <p:ph type="title"/>
          </p:nvPr>
        </p:nvSpPr>
        <p:spPr/>
        <p:txBody>
          <a:bodyPr/>
          <a:lstStyle/>
          <a:p>
            <a:r>
              <a:rPr lang="el-GR" dirty="0"/>
              <a:t>Πρώτη δοκιμή. Αναβοσβήνοντας ένα </a:t>
            </a:r>
            <a:r>
              <a:rPr lang="en-US" dirty="0"/>
              <a:t>LED - 1</a:t>
            </a:r>
          </a:p>
        </p:txBody>
      </p:sp>
      <p:sp>
        <p:nvSpPr>
          <p:cNvPr id="3" name="Content Placeholder 2">
            <a:extLst>
              <a:ext uri="{FF2B5EF4-FFF2-40B4-BE49-F238E27FC236}">
                <a16:creationId xmlns:a16="http://schemas.microsoft.com/office/drawing/2014/main" id="{0D9BBD32-71F9-427A-8187-FD91CDD07637}"/>
              </a:ext>
            </a:extLst>
          </p:cNvPr>
          <p:cNvSpPr>
            <a:spLocks noGrp="1"/>
          </p:cNvSpPr>
          <p:nvPr>
            <p:ph idx="1"/>
          </p:nvPr>
        </p:nvSpPr>
        <p:spPr>
          <a:xfrm>
            <a:off x="838200" y="1786879"/>
            <a:ext cx="10515600" cy="1274034"/>
          </a:xfrm>
        </p:spPr>
        <p:txBody>
          <a:bodyPr>
            <a:normAutofit/>
          </a:bodyPr>
          <a:lstStyle/>
          <a:p>
            <a:r>
              <a:rPr lang="el-GR" dirty="0"/>
              <a:t>Αντιγράψτε, με κάποιο τρόπο, το παρακάτω πρόγραμμα σε ένα καινούριο αρχείο στο </a:t>
            </a:r>
            <a:r>
              <a:rPr lang="en-US" dirty="0" err="1"/>
              <a:t>Thonny</a:t>
            </a:r>
            <a:endParaRPr lang="en-US" dirty="0"/>
          </a:p>
          <a:p>
            <a:pPr lvl="1"/>
            <a:r>
              <a:rPr lang="el-GR" dirty="0"/>
              <a:t>Από το </a:t>
            </a:r>
            <a:r>
              <a:rPr lang="en-US" dirty="0" err="1"/>
              <a:t>powerpoint</a:t>
            </a:r>
            <a:r>
              <a:rPr lang="en-US" dirty="0"/>
              <a:t>, </a:t>
            </a:r>
            <a:r>
              <a:rPr lang="el-GR" dirty="0"/>
              <a:t>από την σελίδα στο </a:t>
            </a:r>
            <a:r>
              <a:rPr lang="en-US" dirty="0"/>
              <a:t>indico, </a:t>
            </a:r>
            <a:r>
              <a:rPr lang="el-GR" dirty="0"/>
              <a:t>δακτυλογραφώντας το</a:t>
            </a:r>
            <a:endParaRPr lang="en-US" dirty="0"/>
          </a:p>
        </p:txBody>
      </p:sp>
      <p:sp>
        <p:nvSpPr>
          <p:cNvPr id="4" name="Content Placeholder 7">
            <a:extLst>
              <a:ext uri="{FF2B5EF4-FFF2-40B4-BE49-F238E27FC236}">
                <a16:creationId xmlns:a16="http://schemas.microsoft.com/office/drawing/2014/main" id="{A6AF2EA9-8146-445E-89E6-B300744E366F}"/>
              </a:ext>
            </a:extLst>
          </p:cNvPr>
          <p:cNvSpPr txBox="1">
            <a:spLocks/>
          </p:cNvSpPr>
          <p:nvPr/>
        </p:nvSpPr>
        <p:spPr>
          <a:xfrm>
            <a:off x="770264" y="3060914"/>
            <a:ext cx="2887336" cy="2541722"/>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import time</a:t>
            </a:r>
          </a:p>
          <a:p>
            <a:pPr marL="0" indent="0">
              <a:buFont typeface="Arial" panose="020B0604020202020204" pitchFamily="34" charset="0"/>
              <a:buNone/>
            </a:pPr>
            <a:r>
              <a:rPr lang="en-GB" dirty="0"/>
              <a:t>from machine import Pin</a:t>
            </a:r>
          </a:p>
          <a:p>
            <a:pPr marL="0" indent="0">
              <a:buFont typeface="Arial" panose="020B0604020202020204" pitchFamily="34" charset="0"/>
              <a:buNone/>
            </a:pPr>
            <a:r>
              <a:rPr lang="en-GB" dirty="0" err="1"/>
              <a:t>ledpin</a:t>
            </a:r>
            <a:r>
              <a:rPr lang="en-GB" dirty="0"/>
              <a:t> = Pin(2, </a:t>
            </a:r>
            <a:r>
              <a:rPr lang="en-GB" dirty="0" err="1"/>
              <a:t>Pin.OUT</a:t>
            </a:r>
            <a:r>
              <a:rPr lang="en-GB" dirty="0"/>
              <a:t>)</a:t>
            </a:r>
          </a:p>
          <a:p>
            <a:pPr marL="0" indent="0">
              <a:buFont typeface="Arial" panose="020B0604020202020204" pitchFamily="34" charset="0"/>
              <a:buNone/>
            </a:pPr>
            <a:r>
              <a:rPr lang="en-GB" dirty="0"/>
              <a:t>while(True):</a:t>
            </a:r>
          </a:p>
          <a:p>
            <a:pPr marL="0" indent="0">
              <a:buFont typeface="Arial" panose="020B0604020202020204" pitchFamily="34" charset="0"/>
              <a:buNone/>
            </a:pPr>
            <a:r>
              <a:rPr lang="en-GB" dirty="0"/>
              <a:t>    </a:t>
            </a:r>
            <a:r>
              <a:rPr lang="en-GB" dirty="0" err="1"/>
              <a:t>ledpin.on</a:t>
            </a:r>
            <a:r>
              <a:rPr lang="en-GB" dirty="0"/>
              <a:t>()</a:t>
            </a:r>
          </a:p>
          <a:p>
            <a:pPr marL="0" indent="0">
              <a:buFont typeface="Arial" panose="020B0604020202020204" pitchFamily="34" charset="0"/>
              <a:buNone/>
            </a:pPr>
            <a:r>
              <a:rPr lang="en-GB" dirty="0"/>
              <a:t>    </a:t>
            </a:r>
            <a:r>
              <a:rPr lang="en-GB" dirty="0" err="1"/>
              <a:t>time.sleep</a:t>
            </a:r>
            <a:r>
              <a:rPr lang="en-GB" dirty="0"/>
              <a:t>(0.5)</a:t>
            </a:r>
          </a:p>
          <a:p>
            <a:pPr marL="0" indent="0">
              <a:buFont typeface="Arial" panose="020B0604020202020204" pitchFamily="34" charset="0"/>
              <a:buNone/>
            </a:pPr>
            <a:r>
              <a:rPr lang="en-GB" dirty="0"/>
              <a:t>    </a:t>
            </a:r>
            <a:r>
              <a:rPr lang="en-GB" dirty="0" err="1"/>
              <a:t>ledpin.off</a:t>
            </a:r>
            <a:r>
              <a:rPr lang="en-GB" dirty="0"/>
              <a:t>()</a:t>
            </a:r>
          </a:p>
          <a:p>
            <a:pPr marL="0" indent="0">
              <a:buFont typeface="Arial" panose="020B0604020202020204" pitchFamily="34" charset="0"/>
              <a:buNone/>
            </a:pPr>
            <a:r>
              <a:rPr lang="en-GB" dirty="0"/>
              <a:t>    </a:t>
            </a:r>
            <a:r>
              <a:rPr lang="en-GB" dirty="0" err="1"/>
              <a:t>time.sleep</a:t>
            </a:r>
            <a:r>
              <a:rPr lang="en-GB" dirty="0"/>
              <a:t>(0.5)</a:t>
            </a:r>
          </a:p>
        </p:txBody>
      </p:sp>
      <p:sp>
        <p:nvSpPr>
          <p:cNvPr id="5" name="Content Placeholder 8">
            <a:extLst>
              <a:ext uri="{FF2B5EF4-FFF2-40B4-BE49-F238E27FC236}">
                <a16:creationId xmlns:a16="http://schemas.microsoft.com/office/drawing/2014/main" id="{72079D0D-0DF0-44D3-A001-6624FB7676B6}"/>
              </a:ext>
            </a:extLst>
          </p:cNvPr>
          <p:cNvSpPr txBox="1">
            <a:spLocks/>
          </p:cNvSpPr>
          <p:nvPr/>
        </p:nvSpPr>
        <p:spPr>
          <a:xfrm>
            <a:off x="4022456" y="3060913"/>
            <a:ext cx="4300134" cy="25417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These two lines are similar to #include &lt;</a:t>
            </a:r>
            <a:r>
              <a:rPr lang="en-US" sz="1600" dirty="0" err="1"/>
              <a:t>library.h</a:t>
            </a:r>
            <a:r>
              <a:rPr lang="en-US" sz="1600" dirty="0"/>
              <a:t>&gt; in C/C++</a:t>
            </a:r>
          </a:p>
          <a:p>
            <a:pPr marL="0" indent="0">
              <a:buFont typeface="Arial" panose="020B0604020202020204" pitchFamily="34" charset="0"/>
              <a:buNone/>
            </a:pPr>
            <a:r>
              <a:rPr lang="en-US" sz="1600" dirty="0"/>
              <a:t>here we define the LED pin</a:t>
            </a:r>
          </a:p>
          <a:p>
            <a:pPr marL="0" indent="0">
              <a:buFont typeface="Arial" panose="020B0604020202020204" pitchFamily="34" charset="0"/>
              <a:buNone/>
            </a:pPr>
            <a:r>
              <a:rPr lang="en-US" sz="1600" dirty="0"/>
              <a:t>now we loop forever</a:t>
            </a:r>
          </a:p>
          <a:p>
            <a:pPr marL="0" indent="0">
              <a:buFont typeface="Arial" panose="020B0604020202020204" pitchFamily="34" charset="0"/>
              <a:buNone/>
            </a:pPr>
            <a:r>
              <a:rPr lang="en-US" sz="1600" dirty="0"/>
              <a:t>turn the pin to 1 (LED off)</a:t>
            </a:r>
          </a:p>
          <a:p>
            <a:pPr marL="0" indent="0">
              <a:buFont typeface="Arial" panose="020B0604020202020204" pitchFamily="34" charset="0"/>
              <a:buNone/>
            </a:pPr>
            <a:r>
              <a:rPr lang="en-US" sz="1600" dirty="0"/>
              <a:t>wait half a second</a:t>
            </a:r>
          </a:p>
          <a:p>
            <a:pPr marL="0" indent="0">
              <a:buFont typeface="Arial" panose="020B0604020202020204" pitchFamily="34" charset="0"/>
              <a:buNone/>
            </a:pPr>
            <a:r>
              <a:rPr lang="en-US" sz="1600" dirty="0"/>
              <a:t>turn the pin to 0 (LED on)</a:t>
            </a:r>
          </a:p>
          <a:p>
            <a:pPr marL="0" indent="0">
              <a:buFont typeface="Arial" panose="020B0604020202020204" pitchFamily="34" charset="0"/>
              <a:buNone/>
            </a:pPr>
            <a:r>
              <a:rPr lang="en-US" sz="1600" dirty="0"/>
              <a:t>wait half a second</a:t>
            </a:r>
            <a:endParaRPr lang="en-GB" sz="1600" dirty="0"/>
          </a:p>
        </p:txBody>
      </p:sp>
      <p:sp>
        <p:nvSpPr>
          <p:cNvPr id="6" name="TextBox 5">
            <a:extLst>
              <a:ext uri="{FF2B5EF4-FFF2-40B4-BE49-F238E27FC236}">
                <a16:creationId xmlns:a16="http://schemas.microsoft.com/office/drawing/2014/main" id="{4FBAB926-9A48-4C4F-85B9-F9B82DA33835}"/>
              </a:ext>
            </a:extLst>
          </p:cNvPr>
          <p:cNvSpPr txBox="1"/>
          <p:nvPr/>
        </p:nvSpPr>
        <p:spPr>
          <a:xfrm>
            <a:off x="8733295" y="3157104"/>
            <a:ext cx="2887336" cy="3970318"/>
          </a:xfrm>
          <a:prstGeom prst="rect">
            <a:avLst/>
          </a:prstGeom>
          <a:noFill/>
        </p:spPr>
        <p:txBody>
          <a:bodyPr wrap="square" rtlCol="0">
            <a:spAutoFit/>
          </a:bodyPr>
          <a:lstStyle/>
          <a:p>
            <a:r>
              <a:rPr lang="el-GR" dirty="0"/>
              <a:t>Πώς ξέρουμε για το </a:t>
            </a:r>
            <a:r>
              <a:rPr lang="en-US" dirty="0"/>
              <a:t>machine, Pin, 2 as magic number?</a:t>
            </a:r>
          </a:p>
          <a:p>
            <a:r>
              <a:rPr lang="el-GR" dirty="0"/>
              <a:t>Από την τεκμηρίωση της κάρτας.</a:t>
            </a:r>
            <a:endParaRPr lang="en-US" dirty="0"/>
          </a:p>
          <a:p>
            <a:r>
              <a:rPr lang="en-US" dirty="0">
                <a:hlinkClick r:id="rId2"/>
              </a:rPr>
              <a:t>https://docs.micropython.org/en/latest/esp8266/quickref.html</a:t>
            </a:r>
            <a:endParaRPr lang="en-US" dirty="0"/>
          </a:p>
          <a:p>
            <a:endParaRPr lang="en-US" dirty="0"/>
          </a:p>
          <a:p>
            <a:r>
              <a:rPr lang="en-US" dirty="0">
                <a:hlinkClick r:id="rId3"/>
              </a:rPr>
              <a:t>https://www.wemos.cc/en/latest/tutorials/d1/get_started_with_micropython_d1.html</a:t>
            </a:r>
            <a:endParaRPr lang="en-US" dirty="0"/>
          </a:p>
          <a:p>
            <a:endParaRPr lang="en-US" dirty="0"/>
          </a:p>
        </p:txBody>
      </p:sp>
      <p:sp>
        <p:nvSpPr>
          <p:cNvPr id="7" name="Date Placeholder 6">
            <a:extLst>
              <a:ext uri="{FF2B5EF4-FFF2-40B4-BE49-F238E27FC236}">
                <a16:creationId xmlns:a16="http://schemas.microsoft.com/office/drawing/2014/main" id="{4425310E-93B8-4392-82BC-F8302AC5BF58}"/>
              </a:ext>
            </a:extLst>
          </p:cNvPr>
          <p:cNvSpPr>
            <a:spLocks noGrp="1"/>
          </p:cNvSpPr>
          <p:nvPr>
            <p:ph type="dt" sz="half" idx="10"/>
          </p:nvPr>
        </p:nvSpPr>
        <p:spPr/>
        <p:txBody>
          <a:bodyPr/>
          <a:lstStyle/>
          <a:p>
            <a:r>
              <a:rPr lang="en-US"/>
              <a:t>26 - Aug - 2025</a:t>
            </a:r>
          </a:p>
        </p:txBody>
      </p:sp>
      <p:sp>
        <p:nvSpPr>
          <p:cNvPr id="8" name="Footer Placeholder 7">
            <a:extLst>
              <a:ext uri="{FF2B5EF4-FFF2-40B4-BE49-F238E27FC236}">
                <a16:creationId xmlns:a16="http://schemas.microsoft.com/office/drawing/2014/main" id="{251B432E-2C51-4F66-8917-F36681E0278A}"/>
              </a:ext>
            </a:extLst>
          </p:cNvPr>
          <p:cNvSpPr>
            <a:spLocks noGrp="1"/>
          </p:cNvSpPr>
          <p:nvPr>
            <p:ph type="ftr" sz="quarter" idx="11"/>
          </p:nvPr>
        </p:nvSpPr>
        <p:spPr/>
        <p:txBody>
          <a:bodyPr/>
          <a:lstStyle/>
          <a:p>
            <a:r>
              <a:rPr lang="en-US"/>
              <a:t>Valderanis/GreekTeacherProgram</a:t>
            </a:r>
          </a:p>
        </p:txBody>
      </p:sp>
      <p:sp>
        <p:nvSpPr>
          <p:cNvPr id="9" name="Slide Number Placeholder 8">
            <a:extLst>
              <a:ext uri="{FF2B5EF4-FFF2-40B4-BE49-F238E27FC236}">
                <a16:creationId xmlns:a16="http://schemas.microsoft.com/office/drawing/2014/main" id="{57564D15-50EE-494E-8C3A-92A4B3968FC1}"/>
              </a:ext>
            </a:extLst>
          </p:cNvPr>
          <p:cNvSpPr>
            <a:spLocks noGrp="1"/>
          </p:cNvSpPr>
          <p:nvPr>
            <p:ph type="sldNum" sz="quarter" idx="12"/>
          </p:nvPr>
        </p:nvSpPr>
        <p:spPr/>
        <p:txBody>
          <a:bodyPr/>
          <a:lstStyle/>
          <a:p>
            <a:fld id="{93E64941-3F5B-4CE9-AF84-9300381A7CBE}" type="slidenum">
              <a:rPr lang="en-US" smtClean="0"/>
              <a:t>15</a:t>
            </a:fld>
            <a:endParaRPr lang="en-US"/>
          </a:p>
        </p:txBody>
      </p:sp>
    </p:spTree>
    <p:extLst>
      <p:ext uri="{BB962C8B-B14F-4D97-AF65-F5344CB8AC3E}">
        <p14:creationId xmlns:p14="http://schemas.microsoft.com/office/powerpoint/2010/main" val="39228087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3CF65-910A-4281-B31F-1EB96ABF5891}"/>
              </a:ext>
            </a:extLst>
          </p:cNvPr>
          <p:cNvSpPr>
            <a:spLocks noGrp="1"/>
          </p:cNvSpPr>
          <p:nvPr>
            <p:ph type="title"/>
          </p:nvPr>
        </p:nvSpPr>
        <p:spPr/>
        <p:txBody>
          <a:bodyPr/>
          <a:lstStyle/>
          <a:p>
            <a:r>
              <a:rPr lang="el-GR" dirty="0"/>
              <a:t>Πρώτη δοκιμή. Αναβοσβήνοντας ένα </a:t>
            </a:r>
            <a:r>
              <a:rPr lang="en-US" dirty="0"/>
              <a:t>LED - 2</a:t>
            </a:r>
          </a:p>
        </p:txBody>
      </p:sp>
      <p:pic>
        <p:nvPicPr>
          <p:cNvPr id="5" name="Content Placeholder 4">
            <a:extLst>
              <a:ext uri="{FF2B5EF4-FFF2-40B4-BE49-F238E27FC236}">
                <a16:creationId xmlns:a16="http://schemas.microsoft.com/office/drawing/2014/main" id="{018A1C2E-51C2-4A39-9D5B-1B05405092D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0061" y="1865121"/>
            <a:ext cx="5734345" cy="3822896"/>
          </a:xfrm>
        </p:spPr>
      </p:pic>
      <p:sp>
        <p:nvSpPr>
          <p:cNvPr id="6" name="TextBox 5">
            <a:extLst>
              <a:ext uri="{FF2B5EF4-FFF2-40B4-BE49-F238E27FC236}">
                <a16:creationId xmlns:a16="http://schemas.microsoft.com/office/drawing/2014/main" id="{116FD730-1E7F-495B-8192-E93BEEF7326F}"/>
              </a:ext>
            </a:extLst>
          </p:cNvPr>
          <p:cNvSpPr txBox="1"/>
          <p:nvPr/>
        </p:nvSpPr>
        <p:spPr>
          <a:xfrm>
            <a:off x="7067227" y="2038027"/>
            <a:ext cx="4286573" cy="3970318"/>
          </a:xfrm>
          <a:prstGeom prst="rect">
            <a:avLst/>
          </a:prstGeom>
          <a:noFill/>
        </p:spPr>
        <p:txBody>
          <a:bodyPr wrap="square" rtlCol="0">
            <a:spAutoFit/>
          </a:bodyPr>
          <a:lstStyle/>
          <a:p>
            <a:r>
              <a:rPr lang="el-GR" dirty="0"/>
              <a:t>Προσοχή</a:t>
            </a:r>
            <a:endParaRPr lang="en-US" dirty="0"/>
          </a:p>
          <a:p>
            <a:pPr marL="342900" indent="-342900">
              <a:buAutoNum type="arabicPeriod"/>
            </a:pPr>
            <a:r>
              <a:rPr lang="el-GR" dirty="0"/>
              <a:t>στο </a:t>
            </a:r>
            <a:r>
              <a:rPr lang="en-US" dirty="0"/>
              <a:t>indentation </a:t>
            </a:r>
            <a:r>
              <a:rPr lang="el-GR" dirty="0"/>
              <a:t>του </a:t>
            </a:r>
            <a:r>
              <a:rPr lang="en-US" dirty="0"/>
              <a:t>python</a:t>
            </a:r>
          </a:p>
          <a:p>
            <a:pPr marL="342900" indent="-342900">
              <a:buAutoNum type="arabicPeriod"/>
            </a:pPr>
            <a:r>
              <a:rPr lang="el-GR" dirty="0"/>
              <a:t>Πού εκτελείται το πρόγραμμα</a:t>
            </a:r>
          </a:p>
          <a:p>
            <a:pPr marL="342900" indent="-342900">
              <a:buAutoNum type="arabicPeriod"/>
            </a:pPr>
            <a:endParaRPr lang="el-GR" dirty="0"/>
          </a:p>
          <a:p>
            <a:pPr marL="342900" indent="-342900">
              <a:buAutoNum type="arabicPeriod"/>
            </a:pPr>
            <a:endParaRPr lang="el-GR" dirty="0"/>
          </a:p>
          <a:p>
            <a:r>
              <a:rPr lang="el-GR" dirty="0"/>
              <a:t>Το τρέχουμε </a:t>
            </a:r>
          </a:p>
          <a:p>
            <a:pPr marL="285750" indent="-285750">
              <a:buFont typeface="Arial" panose="020B0604020202020204" pitchFamily="34" charset="0"/>
              <a:buChar char="•"/>
            </a:pPr>
            <a:r>
              <a:rPr lang="el-GR" dirty="0"/>
              <a:t>Πατώντας </a:t>
            </a:r>
            <a:r>
              <a:rPr lang="en-US" dirty="0"/>
              <a:t>F5</a:t>
            </a:r>
          </a:p>
          <a:p>
            <a:pPr marL="285750" indent="-285750">
              <a:buFont typeface="Arial" panose="020B0604020202020204" pitchFamily="34" charset="0"/>
              <a:buChar char="•"/>
            </a:pPr>
            <a:r>
              <a:rPr lang="el-GR" dirty="0"/>
              <a:t>Πατώντας το πράσινο βελάκι</a:t>
            </a:r>
          </a:p>
          <a:p>
            <a:pPr marL="285750" indent="-285750">
              <a:buFont typeface="Arial" panose="020B0604020202020204" pitchFamily="34" charset="0"/>
              <a:buChar char="•"/>
            </a:pPr>
            <a:r>
              <a:rPr lang="en-US" dirty="0"/>
              <a:t>Run -&gt; Run current script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l-GR" dirty="0"/>
              <a:t>Βλέπετε το </a:t>
            </a:r>
            <a:r>
              <a:rPr lang="en-US" dirty="0"/>
              <a:t>LED </a:t>
            </a:r>
            <a:r>
              <a:rPr lang="el-GR" dirty="0"/>
              <a:t>να αναβοσβήνει;</a:t>
            </a:r>
          </a:p>
          <a:p>
            <a:pPr marL="285750" indent="-285750">
              <a:buFont typeface="Arial" panose="020B0604020202020204" pitchFamily="34" charset="0"/>
              <a:buChar char="•"/>
            </a:pPr>
            <a:r>
              <a:rPr lang="el-GR" dirty="0"/>
              <a:t>Μπορείτε να βεβαιώσετε ότι πράγματι </a:t>
            </a:r>
            <a:r>
              <a:rPr lang="en-US" dirty="0" err="1"/>
              <a:t>ledpin.on</a:t>
            </a:r>
            <a:r>
              <a:rPr lang="en-US" dirty="0"/>
              <a:t> </a:t>
            </a:r>
            <a:r>
              <a:rPr lang="el-GR" dirty="0"/>
              <a:t>αντιστοιχεί σε φως;</a:t>
            </a:r>
            <a:endParaRPr lang="en-US" dirty="0"/>
          </a:p>
        </p:txBody>
      </p:sp>
      <p:sp>
        <p:nvSpPr>
          <p:cNvPr id="7" name="Oval 6">
            <a:extLst>
              <a:ext uri="{FF2B5EF4-FFF2-40B4-BE49-F238E27FC236}">
                <a16:creationId xmlns:a16="http://schemas.microsoft.com/office/drawing/2014/main" id="{BA060856-D954-47E2-9B1B-2F8D6C1ABB9C}"/>
              </a:ext>
            </a:extLst>
          </p:cNvPr>
          <p:cNvSpPr/>
          <p:nvPr/>
        </p:nvSpPr>
        <p:spPr>
          <a:xfrm>
            <a:off x="1487837" y="2185261"/>
            <a:ext cx="131736" cy="170481"/>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F696096-B7ED-4BA9-993E-8C99EADF58B4}"/>
              </a:ext>
            </a:extLst>
          </p:cNvPr>
          <p:cNvSpPr/>
          <p:nvPr/>
        </p:nvSpPr>
        <p:spPr>
          <a:xfrm>
            <a:off x="1697064" y="2038027"/>
            <a:ext cx="165330" cy="14723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ate Placeholder 8">
            <a:extLst>
              <a:ext uri="{FF2B5EF4-FFF2-40B4-BE49-F238E27FC236}">
                <a16:creationId xmlns:a16="http://schemas.microsoft.com/office/drawing/2014/main" id="{6E8ECEFE-5FAF-4FF4-A776-A3C89ACF2A74}"/>
              </a:ext>
            </a:extLst>
          </p:cNvPr>
          <p:cNvSpPr>
            <a:spLocks noGrp="1"/>
          </p:cNvSpPr>
          <p:nvPr>
            <p:ph type="dt" sz="half" idx="10"/>
          </p:nvPr>
        </p:nvSpPr>
        <p:spPr/>
        <p:txBody>
          <a:bodyPr/>
          <a:lstStyle/>
          <a:p>
            <a:r>
              <a:rPr lang="en-US"/>
              <a:t>26 - Aug - 2025</a:t>
            </a:r>
          </a:p>
        </p:txBody>
      </p:sp>
      <p:sp>
        <p:nvSpPr>
          <p:cNvPr id="10" name="Footer Placeholder 9">
            <a:extLst>
              <a:ext uri="{FF2B5EF4-FFF2-40B4-BE49-F238E27FC236}">
                <a16:creationId xmlns:a16="http://schemas.microsoft.com/office/drawing/2014/main" id="{08A59F2F-AC89-4FD2-9238-61059A372745}"/>
              </a:ext>
            </a:extLst>
          </p:cNvPr>
          <p:cNvSpPr>
            <a:spLocks noGrp="1"/>
          </p:cNvSpPr>
          <p:nvPr>
            <p:ph type="ftr" sz="quarter" idx="11"/>
          </p:nvPr>
        </p:nvSpPr>
        <p:spPr/>
        <p:txBody>
          <a:bodyPr/>
          <a:lstStyle/>
          <a:p>
            <a:r>
              <a:rPr lang="en-US"/>
              <a:t>Valderanis/GreekTeacherProgram</a:t>
            </a:r>
          </a:p>
        </p:txBody>
      </p:sp>
      <p:sp>
        <p:nvSpPr>
          <p:cNvPr id="11" name="Slide Number Placeholder 10">
            <a:extLst>
              <a:ext uri="{FF2B5EF4-FFF2-40B4-BE49-F238E27FC236}">
                <a16:creationId xmlns:a16="http://schemas.microsoft.com/office/drawing/2014/main" id="{0F99961B-8362-44D1-9F87-1159BD82F7B9}"/>
              </a:ext>
            </a:extLst>
          </p:cNvPr>
          <p:cNvSpPr>
            <a:spLocks noGrp="1"/>
          </p:cNvSpPr>
          <p:nvPr>
            <p:ph type="sldNum" sz="quarter" idx="12"/>
          </p:nvPr>
        </p:nvSpPr>
        <p:spPr/>
        <p:txBody>
          <a:bodyPr/>
          <a:lstStyle/>
          <a:p>
            <a:fld id="{93E64941-3F5B-4CE9-AF84-9300381A7CBE}" type="slidenum">
              <a:rPr lang="en-US" smtClean="0"/>
              <a:t>16</a:t>
            </a:fld>
            <a:endParaRPr lang="en-US"/>
          </a:p>
        </p:txBody>
      </p:sp>
    </p:spTree>
    <p:extLst>
      <p:ext uri="{BB962C8B-B14F-4D97-AF65-F5344CB8AC3E}">
        <p14:creationId xmlns:p14="http://schemas.microsoft.com/office/powerpoint/2010/main" val="1893069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A71D7-A45B-4660-BAAC-6E8BB41C69C3}"/>
              </a:ext>
            </a:extLst>
          </p:cNvPr>
          <p:cNvSpPr>
            <a:spLocks noGrp="1"/>
          </p:cNvSpPr>
          <p:nvPr>
            <p:ph type="title"/>
          </p:nvPr>
        </p:nvSpPr>
        <p:spPr>
          <a:xfrm>
            <a:off x="838200" y="365125"/>
            <a:ext cx="10591800" cy="1325563"/>
          </a:xfrm>
        </p:spPr>
        <p:txBody>
          <a:bodyPr>
            <a:normAutofit/>
          </a:bodyPr>
          <a:lstStyle/>
          <a:p>
            <a:r>
              <a:rPr lang="el-GR" sz="4000" dirty="0"/>
              <a:t>Δεύτερη δοκιμή. Διαβάζοντας την θερμοκρασία</a:t>
            </a:r>
            <a:r>
              <a:rPr lang="en-US" sz="4000" dirty="0"/>
              <a:t> - 1</a:t>
            </a:r>
          </a:p>
        </p:txBody>
      </p:sp>
      <p:sp>
        <p:nvSpPr>
          <p:cNvPr id="3" name="Content Placeholder 2">
            <a:extLst>
              <a:ext uri="{FF2B5EF4-FFF2-40B4-BE49-F238E27FC236}">
                <a16:creationId xmlns:a16="http://schemas.microsoft.com/office/drawing/2014/main" id="{9A8958BE-8BFF-431B-BAAF-04A9610D8939}"/>
              </a:ext>
            </a:extLst>
          </p:cNvPr>
          <p:cNvSpPr>
            <a:spLocks noGrp="1"/>
          </p:cNvSpPr>
          <p:nvPr>
            <p:ph idx="1"/>
          </p:nvPr>
        </p:nvSpPr>
        <p:spPr>
          <a:xfrm>
            <a:off x="838199" y="1825625"/>
            <a:ext cx="7203975" cy="4351338"/>
          </a:xfrm>
        </p:spPr>
        <p:txBody>
          <a:bodyPr/>
          <a:lstStyle/>
          <a:p>
            <a:r>
              <a:rPr lang="el-GR" dirty="0"/>
              <a:t>Χρησιμοποιούμε το </a:t>
            </a:r>
            <a:r>
              <a:rPr lang="en-US" dirty="0"/>
              <a:t>SHT30 sensor shield</a:t>
            </a:r>
          </a:p>
          <a:p>
            <a:pPr lvl="1"/>
            <a:r>
              <a:rPr lang="el-GR" dirty="0"/>
              <a:t>Η θερμοκρασία διαβάζεται μέσω του πρωτοκόλλου </a:t>
            </a:r>
            <a:r>
              <a:rPr lang="en-US" dirty="0"/>
              <a:t>I2C</a:t>
            </a:r>
          </a:p>
          <a:p>
            <a:pPr lvl="1"/>
            <a:r>
              <a:rPr lang="el-GR" dirty="0"/>
              <a:t>Κάποιος χρειάζεται να διαβάσει το </a:t>
            </a:r>
            <a:r>
              <a:rPr lang="en-US" dirty="0"/>
              <a:t>datasheet </a:t>
            </a:r>
            <a:r>
              <a:rPr lang="el-GR" dirty="0"/>
              <a:t>και να το υλοποιήσει</a:t>
            </a:r>
          </a:p>
          <a:p>
            <a:pPr lvl="2"/>
            <a:r>
              <a:rPr lang="el-GR" dirty="0"/>
              <a:t>Αυτό το κάνει ο συγγραφέας της </a:t>
            </a:r>
            <a:r>
              <a:rPr lang="en-US" dirty="0"/>
              <a:t>library</a:t>
            </a:r>
            <a:r>
              <a:rPr lang="el-GR" dirty="0"/>
              <a:t> </a:t>
            </a:r>
            <a:endParaRPr lang="en-US" dirty="0"/>
          </a:p>
        </p:txBody>
      </p:sp>
      <p:sp>
        <p:nvSpPr>
          <p:cNvPr id="4" name="Date Placeholder 3">
            <a:extLst>
              <a:ext uri="{FF2B5EF4-FFF2-40B4-BE49-F238E27FC236}">
                <a16:creationId xmlns:a16="http://schemas.microsoft.com/office/drawing/2014/main" id="{F686E59B-7484-45BB-8AA9-D64453C74A5F}"/>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FB21B688-28FC-4942-8BE8-C1C1B3EBE25B}"/>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4163C6F8-1DDE-4E69-8299-310D0BEF33DA}"/>
              </a:ext>
            </a:extLst>
          </p:cNvPr>
          <p:cNvSpPr>
            <a:spLocks noGrp="1"/>
          </p:cNvSpPr>
          <p:nvPr>
            <p:ph type="sldNum" sz="quarter" idx="12"/>
          </p:nvPr>
        </p:nvSpPr>
        <p:spPr/>
        <p:txBody>
          <a:bodyPr/>
          <a:lstStyle/>
          <a:p>
            <a:fld id="{93E64941-3F5B-4CE9-AF84-9300381A7CBE}" type="slidenum">
              <a:rPr lang="en-US" smtClean="0"/>
              <a:t>17</a:t>
            </a:fld>
            <a:endParaRPr lang="en-US"/>
          </a:p>
        </p:txBody>
      </p:sp>
      <p:pic>
        <p:nvPicPr>
          <p:cNvPr id="7" name="Content Placeholder 8">
            <a:extLst>
              <a:ext uri="{FF2B5EF4-FFF2-40B4-BE49-F238E27FC236}">
                <a16:creationId xmlns:a16="http://schemas.microsoft.com/office/drawing/2014/main" id="{F7CD73DF-3F35-4872-91CD-54B130E444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1493" y="4136244"/>
            <a:ext cx="2196301" cy="2356631"/>
          </a:xfrm>
          <a:prstGeom prst="rect">
            <a:avLst/>
          </a:prstGeom>
        </p:spPr>
      </p:pic>
      <p:pic>
        <p:nvPicPr>
          <p:cNvPr id="11" name="Picture 10">
            <a:extLst>
              <a:ext uri="{FF2B5EF4-FFF2-40B4-BE49-F238E27FC236}">
                <a16:creationId xmlns:a16="http://schemas.microsoft.com/office/drawing/2014/main" id="{4BCA4C69-9FC4-4322-B760-2D72B0DA16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8074" y="1314191"/>
            <a:ext cx="3848298" cy="5042159"/>
          </a:xfrm>
          <a:prstGeom prst="rect">
            <a:avLst/>
          </a:prstGeom>
        </p:spPr>
      </p:pic>
    </p:spTree>
    <p:extLst>
      <p:ext uri="{BB962C8B-B14F-4D97-AF65-F5344CB8AC3E}">
        <p14:creationId xmlns:p14="http://schemas.microsoft.com/office/powerpoint/2010/main" val="29383603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94E97-235A-4028-8102-CC4523F96E71}"/>
              </a:ext>
            </a:extLst>
          </p:cNvPr>
          <p:cNvSpPr>
            <a:spLocks noGrp="1"/>
          </p:cNvSpPr>
          <p:nvPr>
            <p:ph type="title"/>
          </p:nvPr>
        </p:nvSpPr>
        <p:spPr>
          <a:xfrm>
            <a:off x="838200" y="365125"/>
            <a:ext cx="10591800" cy="1325563"/>
          </a:xfrm>
        </p:spPr>
        <p:txBody>
          <a:bodyPr>
            <a:normAutofit/>
          </a:bodyPr>
          <a:lstStyle/>
          <a:p>
            <a:r>
              <a:rPr lang="el-GR" sz="4000" dirty="0"/>
              <a:t>Δεύτερη δοκιμή. Διαβάζοντας την θερμοκρασία</a:t>
            </a:r>
            <a:r>
              <a:rPr lang="en-US" sz="4000" dirty="0"/>
              <a:t> - 2</a:t>
            </a:r>
          </a:p>
        </p:txBody>
      </p:sp>
      <p:sp>
        <p:nvSpPr>
          <p:cNvPr id="3" name="Content Placeholder 2">
            <a:extLst>
              <a:ext uri="{FF2B5EF4-FFF2-40B4-BE49-F238E27FC236}">
                <a16:creationId xmlns:a16="http://schemas.microsoft.com/office/drawing/2014/main" id="{3E1207E5-D800-469C-BC73-7E4BCC3DA5F0}"/>
              </a:ext>
            </a:extLst>
          </p:cNvPr>
          <p:cNvSpPr>
            <a:spLocks noGrp="1"/>
          </p:cNvSpPr>
          <p:nvPr>
            <p:ph idx="1"/>
          </p:nvPr>
        </p:nvSpPr>
        <p:spPr/>
        <p:txBody>
          <a:bodyPr/>
          <a:lstStyle/>
          <a:p>
            <a:r>
              <a:rPr lang="el-GR" dirty="0"/>
              <a:t>Πρέπει να μεταφέρουμε το αρχείο </a:t>
            </a:r>
            <a:r>
              <a:rPr lang="en-US" dirty="0"/>
              <a:t>sht30.py (</a:t>
            </a:r>
            <a:r>
              <a:rPr lang="el-GR" dirty="0"/>
              <a:t>η βιβλιοθήκη</a:t>
            </a:r>
            <a:r>
              <a:rPr lang="en-US" dirty="0"/>
              <a:t>)</a:t>
            </a:r>
            <a:r>
              <a:rPr lang="el-GR" dirty="0"/>
              <a:t> στον </a:t>
            </a:r>
            <a:r>
              <a:rPr lang="en-US" dirty="0" err="1"/>
              <a:t>uC</a:t>
            </a:r>
            <a:r>
              <a:rPr lang="en-US" dirty="0"/>
              <a:t>.</a:t>
            </a:r>
          </a:p>
          <a:p>
            <a:pPr lvl="1"/>
            <a:r>
              <a:rPr lang="en-US" dirty="0"/>
              <a:t>Piero -&gt; </a:t>
            </a:r>
            <a:r>
              <a:rPr lang="en-US" dirty="0" err="1"/>
              <a:t>uPython</a:t>
            </a:r>
            <a:r>
              <a:rPr lang="en-US" dirty="0"/>
              <a:t> Code -&gt; sht30.py</a:t>
            </a:r>
            <a:endParaRPr lang="el-GR" dirty="0"/>
          </a:p>
          <a:p>
            <a:pPr lvl="1"/>
            <a:r>
              <a:rPr lang="el-GR" dirty="0"/>
              <a:t>Ανοίγουμε το αρχείο στο </a:t>
            </a:r>
            <a:r>
              <a:rPr lang="en-US" dirty="0" err="1"/>
              <a:t>Thonny</a:t>
            </a:r>
            <a:r>
              <a:rPr lang="en-US" dirty="0"/>
              <a:t>.</a:t>
            </a:r>
          </a:p>
          <a:p>
            <a:pPr lvl="1"/>
            <a:r>
              <a:rPr lang="en-US" dirty="0"/>
              <a:t>Save as … </a:t>
            </a:r>
            <a:r>
              <a:rPr lang="el-GR" dirty="0"/>
              <a:t>στον </a:t>
            </a:r>
            <a:r>
              <a:rPr lang="en-US" dirty="0" err="1"/>
              <a:t>uC</a:t>
            </a:r>
            <a:endParaRPr lang="en-US" dirty="0"/>
          </a:p>
        </p:txBody>
      </p:sp>
      <p:sp>
        <p:nvSpPr>
          <p:cNvPr id="4" name="Date Placeholder 3">
            <a:extLst>
              <a:ext uri="{FF2B5EF4-FFF2-40B4-BE49-F238E27FC236}">
                <a16:creationId xmlns:a16="http://schemas.microsoft.com/office/drawing/2014/main" id="{8A59922A-F3A0-4BAF-964B-2C1FB7729A4C}"/>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218A3665-4BDB-43EB-BFB1-B1C32DE9BF1F}"/>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F0FC270B-1991-4B05-997F-8319BB1EFA86}"/>
              </a:ext>
            </a:extLst>
          </p:cNvPr>
          <p:cNvSpPr>
            <a:spLocks noGrp="1"/>
          </p:cNvSpPr>
          <p:nvPr>
            <p:ph type="sldNum" sz="quarter" idx="12"/>
          </p:nvPr>
        </p:nvSpPr>
        <p:spPr/>
        <p:txBody>
          <a:bodyPr/>
          <a:lstStyle/>
          <a:p>
            <a:fld id="{93E64941-3F5B-4CE9-AF84-9300381A7CBE}" type="slidenum">
              <a:rPr lang="en-US" smtClean="0"/>
              <a:t>18</a:t>
            </a:fld>
            <a:endParaRPr lang="en-US"/>
          </a:p>
        </p:txBody>
      </p:sp>
      <p:pic>
        <p:nvPicPr>
          <p:cNvPr id="8" name="Picture 7">
            <a:extLst>
              <a:ext uri="{FF2B5EF4-FFF2-40B4-BE49-F238E27FC236}">
                <a16:creationId xmlns:a16="http://schemas.microsoft.com/office/drawing/2014/main" id="{FDC74D94-B601-46A8-B06E-5D58B4CB17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4722" y="2444551"/>
            <a:ext cx="5727994" cy="3867349"/>
          </a:xfrm>
          <a:prstGeom prst="rect">
            <a:avLst/>
          </a:prstGeom>
        </p:spPr>
      </p:pic>
      <p:sp>
        <p:nvSpPr>
          <p:cNvPr id="9" name="Oval 8">
            <a:extLst>
              <a:ext uri="{FF2B5EF4-FFF2-40B4-BE49-F238E27FC236}">
                <a16:creationId xmlns:a16="http://schemas.microsoft.com/office/drawing/2014/main" id="{D373E5F3-649B-4F35-8F6F-F7E3DF705DF7}"/>
              </a:ext>
            </a:extLst>
          </p:cNvPr>
          <p:cNvSpPr/>
          <p:nvPr/>
        </p:nvSpPr>
        <p:spPr>
          <a:xfrm>
            <a:off x="5720166" y="5263719"/>
            <a:ext cx="751668" cy="2169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6160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A5641-F1D6-4EA2-AB38-CC926F7D1A0C}"/>
              </a:ext>
            </a:extLst>
          </p:cNvPr>
          <p:cNvSpPr>
            <a:spLocks noGrp="1"/>
          </p:cNvSpPr>
          <p:nvPr>
            <p:ph type="title"/>
          </p:nvPr>
        </p:nvSpPr>
        <p:spPr>
          <a:xfrm>
            <a:off x="838200" y="365125"/>
            <a:ext cx="10700288" cy="1325563"/>
          </a:xfrm>
        </p:spPr>
        <p:txBody>
          <a:bodyPr>
            <a:normAutofit/>
          </a:bodyPr>
          <a:lstStyle/>
          <a:p>
            <a:r>
              <a:rPr lang="el-GR" sz="4000" dirty="0"/>
              <a:t>Δεύτερη δοκιμή. Διαβάζοντας την θερμοκρασία</a:t>
            </a:r>
            <a:r>
              <a:rPr lang="en-US" sz="4000" dirty="0"/>
              <a:t> - 3</a:t>
            </a:r>
          </a:p>
        </p:txBody>
      </p:sp>
      <p:sp>
        <p:nvSpPr>
          <p:cNvPr id="4" name="Date Placeholder 3">
            <a:extLst>
              <a:ext uri="{FF2B5EF4-FFF2-40B4-BE49-F238E27FC236}">
                <a16:creationId xmlns:a16="http://schemas.microsoft.com/office/drawing/2014/main" id="{DABBB70F-7510-440C-812D-BBAA188E3A35}"/>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E4947D75-E2D3-48CE-B70D-30338F541B13}"/>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D47F5787-0E39-4504-A6CF-41B9D46014E6}"/>
              </a:ext>
            </a:extLst>
          </p:cNvPr>
          <p:cNvSpPr>
            <a:spLocks noGrp="1"/>
          </p:cNvSpPr>
          <p:nvPr>
            <p:ph type="sldNum" sz="quarter" idx="12"/>
          </p:nvPr>
        </p:nvSpPr>
        <p:spPr/>
        <p:txBody>
          <a:bodyPr/>
          <a:lstStyle/>
          <a:p>
            <a:fld id="{93E64941-3F5B-4CE9-AF84-9300381A7CBE}" type="slidenum">
              <a:rPr lang="en-US" smtClean="0"/>
              <a:t>19</a:t>
            </a:fld>
            <a:endParaRPr lang="en-US"/>
          </a:p>
        </p:txBody>
      </p:sp>
      <p:sp>
        <p:nvSpPr>
          <p:cNvPr id="7" name="Content Placeholder 2">
            <a:extLst>
              <a:ext uri="{FF2B5EF4-FFF2-40B4-BE49-F238E27FC236}">
                <a16:creationId xmlns:a16="http://schemas.microsoft.com/office/drawing/2014/main" id="{B50968DE-9DA7-43FD-8936-88D8FBBF0AB1}"/>
              </a:ext>
            </a:extLst>
          </p:cNvPr>
          <p:cNvSpPr txBox="1">
            <a:spLocks/>
          </p:cNvSpPr>
          <p:nvPr/>
        </p:nvSpPr>
        <p:spPr>
          <a:xfrm>
            <a:off x="990600" y="2843939"/>
            <a:ext cx="4650783" cy="34854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200" dirty="0">
                <a:solidFill>
                  <a:srgbClr val="0070C0"/>
                </a:solidFill>
              </a:rPr>
              <a:t>from sht30 import SHT30 </a:t>
            </a:r>
            <a:r>
              <a:rPr lang="en-GB" sz="1200" dirty="0"/>
              <a:t># Accesses the SHT30 object in the module</a:t>
            </a:r>
          </a:p>
          <a:p>
            <a:pPr marL="0" indent="0">
              <a:buFont typeface="Arial" panose="020B0604020202020204" pitchFamily="34" charset="0"/>
              <a:buNone/>
            </a:pPr>
            <a:r>
              <a:rPr lang="en-GB" sz="1200" dirty="0" err="1">
                <a:solidFill>
                  <a:srgbClr val="0070C0"/>
                </a:solidFill>
              </a:rPr>
              <a:t>mySensor</a:t>
            </a:r>
            <a:r>
              <a:rPr lang="en-GB" sz="1200" dirty="0">
                <a:solidFill>
                  <a:srgbClr val="0070C0"/>
                </a:solidFill>
              </a:rPr>
              <a:t> = SHT30()          </a:t>
            </a:r>
            <a:r>
              <a:rPr lang="en-GB" sz="1200" dirty="0"/>
              <a:t># Create an instance of the SHT30 object</a:t>
            </a:r>
          </a:p>
          <a:p>
            <a:pPr marL="0" indent="0">
              <a:buFont typeface="Arial" panose="020B0604020202020204" pitchFamily="34" charset="0"/>
              <a:buNone/>
            </a:pPr>
            <a:r>
              <a:rPr lang="en-GB" sz="1200" dirty="0"/>
              <a:t># Now retrieve two values, temperature and relative humidity, from</a:t>
            </a:r>
          </a:p>
          <a:p>
            <a:pPr marL="0" indent="0">
              <a:buFont typeface="Arial" panose="020B0604020202020204" pitchFamily="34" charset="0"/>
              <a:buNone/>
            </a:pPr>
            <a:r>
              <a:rPr lang="en-GB" sz="1200" dirty="0"/>
              <a:t># the SHT30 object you created, using the specific method call</a:t>
            </a:r>
          </a:p>
          <a:p>
            <a:pPr marL="0" indent="0">
              <a:buFont typeface="Arial" panose="020B0604020202020204" pitchFamily="34" charset="0"/>
              <a:buNone/>
            </a:pPr>
            <a:r>
              <a:rPr lang="en-GB" sz="1200" dirty="0">
                <a:solidFill>
                  <a:srgbClr val="0070C0"/>
                </a:solidFill>
              </a:rPr>
              <a:t>temperature, humidity = </a:t>
            </a:r>
            <a:r>
              <a:rPr lang="en-GB" sz="1200" dirty="0" err="1">
                <a:solidFill>
                  <a:srgbClr val="0070C0"/>
                </a:solidFill>
              </a:rPr>
              <a:t>mySensor.measure</a:t>
            </a:r>
            <a:r>
              <a:rPr lang="en-GB" sz="1200" dirty="0">
                <a:solidFill>
                  <a:srgbClr val="0070C0"/>
                </a:solidFill>
              </a:rPr>
              <a:t>()</a:t>
            </a:r>
          </a:p>
          <a:p>
            <a:pPr marL="0" indent="0">
              <a:buFont typeface="Arial" panose="020B0604020202020204" pitchFamily="34" charset="0"/>
              <a:buNone/>
            </a:pPr>
            <a:r>
              <a:rPr lang="en-GB" sz="1200" dirty="0"/>
              <a:t># print the values you received</a:t>
            </a:r>
          </a:p>
          <a:p>
            <a:pPr marL="0" indent="0">
              <a:buFont typeface="Arial" panose="020B0604020202020204" pitchFamily="34" charset="0"/>
              <a:buNone/>
            </a:pPr>
            <a:r>
              <a:rPr lang="en-GB" sz="1200" dirty="0">
                <a:solidFill>
                  <a:srgbClr val="0070C0"/>
                </a:solidFill>
              </a:rPr>
              <a:t>print('Temperature:', temperature, '</a:t>
            </a:r>
            <a:r>
              <a:rPr lang="en-GB" sz="1200" baseline="30000" dirty="0" err="1">
                <a:solidFill>
                  <a:srgbClr val="0070C0"/>
                </a:solidFill>
              </a:rPr>
              <a:t>o</a:t>
            </a:r>
            <a:r>
              <a:rPr lang="en-GB" sz="1200" dirty="0" err="1">
                <a:solidFill>
                  <a:srgbClr val="0070C0"/>
                </a:solidFill>
              </a:rPr>
              <a:t>C</a:t>
            </a:r>
            <a:r>
              <a:rPr lang="en-GB" sz="1200" dirty="0">
                <a:solidFill>
                  <a:srgbClr val="0070C0"/>
                </a:solidFill>
              </a:rPr>
              <a:t>, RH:', humidity, '%')</a:t>
            </a:r>
          </a:p>
          <a:p>
            <a:pPr marL="0" indent="0">
              <a:buFont typeface="Arial" panose="020B0604020202020204" pitchFamily="34" charset="0"/>
              <a:buNone/>
            </a:pPr>
            <a:r>
              <a:rPr lang="en-GB" sz="1200" dirty="0"/>
              <a:t># more information is available from the module website</a:t>
            </a:r>
            <a:endParaRPr lang="en-GB" sz="1200" dirty="0">
              <a:solidFill>
                <a:srgbClr val="0070C0"/>
              </a:solidFill>
            </a:endParaRPr>
          </a:p>
        </p:txBody>
      </p:sp>
      <p:pic>
        <p:nvPicPr>
          <p:cNvPr id="9" name="Picture 8">
            <a:extLst>
              <a:ext uri="{FF2B5EF4-FFF2-40B4-BE49-F238E27FC236}">
                <a16:creationId xmlns:a16="http://schemas.microsoft.com/office/drawing/2014/main" id="{6B1F116F-6E8F-4F44-A4FC-260B6D0563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3319" y="2318987"/>
            <a:ext cx="5740695" cy="3835597"/>
          </a:xfrm>
          <a:prstGeom prst="rect">
            <a:avLst/>
          </a:prstGeom>
        </p:spPr>
      </p:pic>
      <p:sp>
        <p:nvSpPr>
          <p:cNvPr id="11" name="TextBox 10">
            <a:extLst>
              <a:ext uri="{FF2B5EF4-FFF2-40B4-BE49-F238E27FC236}">
                <a16:creationId xmlns:a16="http://schemas.microsoft.com/office/drawing/2014/main" id="{E566FED6-7928-4CFB-8531-55DA99C8499E}"/>
              </a:ext>
            </a:extLst>
          </p:cNvPr>
          <p:cNvSpPr txBox="1"/>
          <p:nvPr/>
        </p:nvSpPr>
        <p:spPr>
          <a:xfrm>
            <a:off x="838200" y="1751308"/>
            <a:ext cx="4803183" cy="646331"/>
          </a:xfrm>
          <a:prstGeom prst="rect">
            <a:avLst/>
          </a:prstGeom>
          <a:noFill/>
        </p:spPr>
        <p:txBody>
          <a:bodyPr wrap="square" rtlCol="0">
            <a:spAutoFit/>
          </a:bodyPr>
          <a:lstStyle/>
          <a:p>
            <a:r>
              <a:rPr lang="el-GR" dirty="0"/>
              <a:t>Αντιγράψτε το παρακάτω πρόγραμμα σε ένα αρχείο στο </a:t>
            </a:r>
            <a:r>
              <a:rPr lang="en-US" dirty="0" err="1"/>
              <a:t>Thonny</a:t>
            </a:r>
            <a:endParaRPr lang="en-US" dirty="0"/>
          </a:p>
        </p:txBody>
      </p:sp>
    </p:spTree>
    <p:extLst>
      <p:ext uri="{BB962C8B-B14F-4D97-AF65-F5344CB8AC3E}">
        <p14:creationId xmlns:p14="http://schemas.microsoft.com/office/powerpoint/2010/main" val="921983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85DE3-E413-4AA8-BF45-4E09B8B83D7C}"/>
              </a:ext>
            </a:extLst>
          </p:cNvPr>
          <p:cNvSpPr>
            <a:spLocks noGrp="1"/>
          </p:cNvSpPr>
          <p:nvPr>
            <p:ph type="ctrTitle"/>
          </p:nvPr>
        </p:nvSpPr>
        <p:spPr/>
        <p:txBody>
          <a:bodyPr/>
          <a:lstStyle/>
          <a:p>
            <a:r>
              <a:rPr lang="en-US" dirty="0"/>
              <a:t>Introduction to using modern sensing devices</a:t>
            </a:r>
          </a:p>
        </p:txBody>
      </p:sp>
      <p:sp>
        <p:nvSpPr>
          <p:cNvPr id="4" name="Subtitle 2">
            <a:extLst>
              <a:ext uri="{FF2B5EF4-FFF2-40B4-BE49-F238E27FC236}">
                <a16:creationId xmlns:a16="http://schemas.microsoft.com/office/drawing/2014/main" id="{06510D01-F49B-4F93-AB5F-9774B23C0CEE}"/>
              </a:ext>
            </a:extLst>
          </p:cNvPr>
          <p:cNvSpPr>
            <a:spLocks noGrp="1"/>
          </p:cNvSpPr>
          <p:nvPr>
            <p:ph type="subTitle" idx="1"/>
          </p:nvPr>
        </p:nvSpPr>
        <p:spPr>
          <a:xfrm>
            <a:off x="1524000" y="3602038"/>
            <a:ext cx="9144000" cy="1655762"/>
          </a:xfrm>
        </p:spPr>
        <p:txBody>
          <a:bodyPr>
            <a:normAutofit fontScale="92500" lnSpcReduction="10000"/>
          </a:bodyPr>
          <a:lstStyle/>
          <a:p>
            <a:r>
              <a:rPr lang="en-US" dirty="0"/>
              <a:t>Chrysostomos Valderanis (LMU)</a:t>
            </a:r>
          </a:p>
          <a:p>
            <a:endParaRPr lang="en-US" dirty="0"/>
          </a:p>
          <a:p>
            <a:endParaRPr lang="en-US" dirty="0"/>
          </a:p>
          <a:p>
            <a:r>
              <a:rPr lang="el-GR" dirty="0"/>
              <a:t>Βασισμένο σε ιδέες και υλικό των </a:t>
            </a:r>
            <a:r>
              <a:rPr lang="en-US" dirty="0" err="1"/>
              <a:t>Andromachi</a:t>
            </a:r>
            <a:r>
              <a:rPr lang="en-US" dirty="0"/>
              <a:t> </a:t>
            </a:r>
            <a:r>
              <a:rPr lang="en-US" dirty="0" err="1"/>
              <a:t>Tsirou</a:t>
            </a:r>
            <a:r>
              <a:rPr lang="en-US" dirty="0"/>
              <a:t> &amp; Piero Giorgio </a:t>
            </a:r>
            <a:r>
              <a:rPr lang="en-US" dirty="0" err="1"/>
              <a:t>Verdini</a:t>
            </a:r>
            <a:endParaRPr lang="en-US" dirty="0"/>
          </a:p>
        </p:txBody>
      </p:sp>
    </p:spTree>
    <p:extLst>
      <p:ext uri="{BB962C8B-B14F-4D97-AF65-F5344CB8AC3E}">
        <p14:creationId xmlns:p14="http://schemas.microsoft.com/office/powerpoint/2010/main" val="24864902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B589A-E1A4-4AAA-855E-E2E54EB0547A}"/>
              </a:ext>
            </a:extLst>
          </p:cNvPr>
          <p:cNvSpPr>
            <a:spLocks noGrp="1"/>
          </p:cNvSpPr>
          <p:nvPr>
            <p:ph type="title"/>
          </p:nvPr>
        </p:nvSpPr>
        <p:spPr/>
        <p:txBody>
          <a:bodyPr/>
          <a:lstStyle/>
          <a:p>
            <a:r>
              <a:rPr lang="el-GR" dirty="0"/>
              <a:t>Τρίτη δοκιμή. Μια γεννήτρια χρωμάτων</a:t>
            </a:r>
            <a:endParaRPr lang="en-US" dirty="0"/>
          </a:p>
        </p:txBody>
      </p:sp>
      <p:sp>
        <p:nvSpPr>
          <p:cNvPr id="3" name="Content Placeholder 2">
            <a:extLst>
              <a:ext uri="{FF2B5EF4-FFF2-40B4-BE49-F238E27FC236}">
                <a16:creationId xmlns:a16="http://schemas.microsoft.com/office/drawing/2014/main" id="{BCBA2F6C-A3D7-4DF1-BA0F-99579F81C012}"/>
              </a:ext>
            </a:extLst>
          </p:cNvPr>
          <p:cNvSpPr>
            <a:spLocks noGrp="1"/>
          </p:cNvSpPr>
          <p:nvPr>
            <p:ph idx="1"/>
          </p:nvPr>
        </p:nvSpPr>
        <p:spPr>
          <a:xfrm>
            <a:off x="838200" y="1825625"/>
            <a:ext cx="5257800" cy="4404694"/>
          </a:xfrm>
        </p:spPr>
        <p:txBody>
          <a:bodyPr>
            <a:normAutofit/>
          </a:bodyPr>
          <a:lstStyle/>
          <a:p>
            <a:r>
              <a:rPr lang="el-GR" dirty="0"/>
              <a:t>Χρησιμοποιούμε το </a:t>
            </a:r>
            <a:r>
              <a:rPr lang="en-US" dirty="0"/>
              <a:t>WS2812B RGB LED shield.</a:t>
            </a:r>
          </a:p>
          <a:p>
            <a:r>
              <a:rPr lang="el-GR" dirty="0"/>
              <a:t>Πού είναι η βιβλιοθήκη του; Είναι ενσωματωμένη στην διανομή που χρησιμοποιούμε.</a:t>
            </a:r>
          </a:p>
          <a:p>
            <a:r>
              <a:rPr lang="el-GR" dirty="0"/>
              <a:t>Ανοίξτε το αρχείο </a:t>
            </a:r>
            <a:r>
              <a:rPr lang="en-US" dirty="0"/>
              <a:t>colourwheel.py </a:t>
            </a:r>
            <a:r>
              <a:rPr lang="el-GR" dirty="0"/>
              <a:t>στο </a:t>
            </a:r>
            <a:r>
              <a:rPr lang="en-US" dirty="0" err="1"/>
              <a:t>Thonny</a:t>
            </a:r>
            <a:r>
              <a:rPr lang="en-US" dirty="0"/>
              <a:t>. </a:t>
            </a:r>
            <a:r>
              <a:rPr lang="el-GR" dirty="0"/>
              <a:t>Δοκιμάστε τις διάφορες συναρτήσεις που έχει ορίσει.</a:t>
            </a:r>
            <a:endParaRPr lang="en-US" dirty="0"/>
          </a:p>
          <a:p>
            <a:endParaRPr lang="en-US" dirty="0"/>
          </a:p>
        </p:txBody>
      </p:sp>
      <p:sp>
        <p:nvSpPr>
          <p:cNvPr id="4" name="Date Placeholder 3">
            <a:extLst>
              <a:ext uri="{FF2B5EF4-FFF2-40B4-BE49-F238E27FC236}">
                <a16:creationId xmlns:a16="http://schemas.microsoft.com/office/drawing/2014/main" id="{A5FA8598-66AF-45C9-BB52-59836E525537}"/>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30202794-EB03-4907-9344-536E3BDE170F}"/>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E0FF83D2-7FF7-4AC1-8544-6D5697BC83F3}"/>
              </a:ext>
            </a:extLst>
          </p:cNvPr>
          <p:cNvSpPr>
            <a:spLocks noGrp="1"/>
          </p:cNvSpPr>
          <p:nvPr>
            <p:ph type="sldNum" sz="quarter" idx="12"/>
          </p:nvPr>
        </p:nvSpPr>
        <p:spPr/>
        <p:txBody>
          <a:bodyPr/>
          <a:lstStyle/>
          <a:p>
            <a:fld id="{93E64941-3F5B-4CE9-AF84-9300381A7CBE}" type="slidenum">
              <a:rPr lang="en-US" smtClean="0"/>
              <a:t>20</a:t>
            </a:fld>
            <a:endParaRPr lang="en-US"/>
          </a:p>
        </p:txBody>
      </p:sp>
      <p:pic>
        <p:nvPicPr>
          <p:cNvPr id="8" name="Picture 7">
            <a:extLst>
              <a:ext uri="{FF2B5EF4-FFF2-40B4-BE49-F238E27FC236}">
                <a16:creationId xmlns:a16="http://schemas.microsoft.com/office/drawing/2014/main" id="{C4194C39-C7ED-4627-ACBF-581CA79BDA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1232239"/>
            <a:ext cx="5558925" cy="5200285"/>
          </a:xfrm>
          <a:prstGeom prst="rect">
            <a:avLst/>
          </a:prstGeom>
        </p:spPr>
      </p:pic>
    </p:spTree>
    <p:extLst>
      <p:ext uri="{BB962C8B-B14F-4D97-AF65-F5344CB8AC3E}">
        <p14:creationId xmlns:p14="http://schemas.microsoft.com/office/powerpoint/2010/main" val="3828343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641C1-4B9A-4E57-8D53-AEDD08D9ACC4}"/>
              </a:ext>
            </a:extLst>
          </p:cNvPr>
          <p:cNvSpPr>
            <a:spLocks noGrp="1"/>
          </p:cNvSpPr>
          <p:nvPr>
            <p:ph type="title"/>
          </p:nvPr>
        </p:nvSpPr>
        <p:spPr/>
        <p:txBody>
          <a:bodyPr/>
          <a:lstStyle/>
          <a:p>
            <a:r>
              <a:rPr lang="el-GR" dirty="0"/>
              <a:t>Τι χρειαζόμαστε -1;</a:t>
            </a:r>
            <a:endParaRPr lang="en-US" dirty="0"/>
          </a:p>
        </p:txBody>
      </p:sp>
      <p:sp>
        <p:nvSpPr>
          <p:cNvPr id="3" name="Content Placeholder 2">
            <a:extLst>
              <a:ext uri="{FF2B5EF4-FFF2-40B4-BE49-F238E27FC236}">
                <a16:creationId xmlns:a16="http://schemas.microsoft.com/office/drawing/2014/main" id="{6547EBE0-CA09-47A4-B399-F931538BB0E2}"/>
              </a:ext>
            </a:extLst>
          </p:cNvPr>
          <p:cNvSpPr>
            <a:spLocks noGrp="1"/>
          </p:cNvSpPr>
          <p:nvPr>
            <p:ph idx="1"/>
          </p:nvPr>
        </p:nvSpPr>
        <p:spPr/>
        <p:txBody>
          <a:bodyPr>
            <a:normAutofit fontScale="92500"/>
          </a:bodyPr>
          <a:lstStyle/>
          <a:p>
            <a:r>
              <a:rPr lang="en-US" dirty="0"/>
              <a:t>Laptop </a:t>
            </a:r>
            <a:r>
              <a:rPr lang="el-GR" dirty="0"/>
              <a:t>με </a:t>
            </a:r>
            <a:r>
              <a:rPr lang="en-US" dirty="0"/>
              <a:t>Windows10 (11)</a:t>
            </a:r>
          </a:p>
          <a:p>
            <a:r>
              <a:rPr lang="el-GR" dirty="0"/>
              <a:t>Χρήστη με </a:t>
            </a:r>
            <a:r>
              <a:rPr lang="en-US" dirty="0"/>
              <a:t>administrative rights </a:t>
            </a:r>
            <a:r>
              <a:rPr lang="el-GR" dirty="0"/>
              <a:t>ή να ξέρουμε το </a:t>
            </a:r>
            <a:r>
              <a:rPr lang="en-US" dirty="0"/>
              <a:t>administrative password.</a:t>
            </a:r>
          </a:p>
          <a:p>
            <a:r>
              <a:rPr lang="el-GR" dirty="0"/>
              <a:t>Σύνδεση στο </a:t>
            </a:r>
            <a:r>
              <a:rPr lang="en-US" dirty="0"/>
              <a:t>internet</a:t>
            </a:r>
          </a:p>
          <a:p>
            <a:r>
              <a:rPr lang="el-GR" dirty="0"/>
              <a:t>Θύρα </a:t>
            </a:r>
            <a:r>
              <a:rPr lang="en-US" dirty="0"/>
              <a:t>USB type A (USB 2.0 </a:t>
            </a:r>
            <a:r>
              <a:rPr lang="el-GR" dirty="0"/>
              <a:t>είναι αρκετό</a:t>
            </a:r>
            <a:r>
              <a:rPr lang="en-US" dirty="0"/>
              <a:t>) </a:t>
            </a:r>
          </a:p>
          <a:p>
            <a:endParaRPr lang="en-US" dirty="0"/>
          </a:p>
          <a:p>
            <a:r>
              <a:rPr lang="el-GR" dirty="0"/>
              <a:t>Συνδεόμαστε στη διεύθυνση</a:t>
            </a:r>
            <a:r>
              <a:rPr lang="en-US" dirty="0"/>
              <a:t> (Piero)</a:t>
            </a:r>
            <a:r>
              <a:rPr lang="el-GR" dirty="0"/>
              <a:t> </a:t>
            </a:r>
            <a:r>
              <a:rPr lang="en-US" dirty="0">
                <a:hlinkClick r:id="rId2"/>
              </a:rPr>
              <a:t>https://www.mycloud.swisscom.ch/s/S004F5C42F313CB2BBD3852F9AAB19E7CFC6020FC40</a:t>
            </a:r>
            <a:endParaRPr lang="en-US" dirty="0"/>
          </a:p>
          <a:p>
            <a:pPr lvl="1"/>
            <a:r>
              <a:rPr lang="el-GR" dirty="0"/>
              <a:t>Σε αυτή τη διεύθυνση μπορείτε να βρείτε όλες τις βιβλιοθήκες, και ακόμη περισσότερα, που θα δοκιμάσουμε σήμερα.</a:t>
            </a:r>
          </a:p>
          <a:p>
            <a:pPr marL="0" indent="0">
              <a:buNone/>
            </a:pPr>
            <a:endParaRPr lang="en-US" dirty="0"/>
          </a:p>
        </p:txBody>
      </p:sp>
      <p:sp>
        <p:nvSpPr>
          <p:cNvPr id="4" name="Date Placeholder 3">
            <a:extLst>
              <a:ext uri="{FF2B5EF4-FFF2-40B4-BE49-F238E27FC236}">
                <a16:creationId xmlns:a16="http://schemas.microsoft.com/office/drawing/2014/main" id="{14E8D5A2-67D5-46EE-B080-5E40018DB755}"/>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6C5F4407-AECC-4762-9555-99D62EE82150}"/>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DF8829D6-BE39-4C44-8B97-E65847A1892B}"/>
              </a:ext>
            </a:extLst>
          </p:cNvPr>
          <p:cNvSpPr>
            <a:spLocks noGrp="1"/>
          </p:cNvSpPr>
          <p:nvPr>
            <p:ph type="sldNum" sz="quarter" idx="12"/>
          </p:nvPr>
        </p:nvSpPr>
        <p:spPr/>
        <p:txBody>
          <a:bodyPr/>
          <a:lstStyle/>
          <a:p>
            <a:fld id="{93E64941-3F5B-4CE9-AF84-9300381A7CBE}" type="slidenum">
              <a:rPr lang="en-US" smtClean="0"/>
              <a:t>3</a:t>
            </a:fld>
            <a:endParaRPr lang="en-US"/>
          </a:p>
        </p:txBody>
      </p:sp>
    </p:spTree>
    <p:extLst>
      <p:ext uri="{BB962C8B-B14F-4D97-AF65-F5344CB8AC3E}">
        <p14:creationId xmlns:p14="http://schemas.microsoft.com/office/powerpoint/2010/main" val="4071724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4E029-E5A5-4E0B-97D6-09D63532EC87}"/>
              </a:ext>
            </a:extLst>
          </p:cNvPr>
          <p:cNvSpPr>
            <a:spLocks noGrp="1"/>
          </p:cNvSpPr>
          <p:nvPr>
            <p:ph type="title"/>
          </p:nvPr>
        </p:nvSpPr>
        <p:spPr/>
        <p:txBody>
          <a:bodyPr/>
          <a:lstStyle/>
          <a:p>
            <a:r>
              <a:rPr lang="el-GR" dirty="0"/>
              <a:t>Τι χρειαζόμαστε -1α;</a:t>
            </a:r>
            <a:endParaRPr lang="en-US" dirty="0"/>
          </a:p>
        </p:txBody>
      </p:sp>
      <p:sp>
        <p:nvSpPr>
          <p:cNvPr id="3" name="Content Placeholder 2">
            <a:extLst>
              <a:ext uri="{FF2B5EF4-FFF2-40B4-BE49-F238E27FC236}">
                <a16:creationId xmlns:a16="http://schemas.microsoft.com/office/drawing/2014/main" id="{F92E9218-79F8-4DC3-9E30-902793684676}"/>
              </a:ext>
            </a:extLst>
          </p:cNvPr>
          <p:cNvSpPr>
            <a:spLocks noGrp="1"/>
          </p:cNvSpPr>
          <p:nvPr>
            <p:ph idx="1"/>
          </p:nvPr>
        </p:nvSpPr>
        <p:spPr/>
        <p:txBody>
          <a:bodyPr/>
          <a:lstStyle/>
          <a:p>
            <a:r>
              <a:rPr lang="el-GR" dirty="0"/>
              <a:t>Αν χρησιμοποιείτε </a:t>
            </a:r>
            <a:r>
              <a:rPr lang="en-US" dirty="0"/>
              <a:t>Linux.</a:t>
            </a:r>
          </a:p>
          <a:p>
            <a:pPr lvl="1"/>
            <a:r>
              <a:rPr lang="el-GR" dirty="0"/>
              <a:t>Κάποιες σύγχρονες διανομές </a:t>
            </a:r>
            <a:r>
              <a:rPr lang="en-US" dirty="0"/>
              <a:t>Linux</a:t>
            </a:r>
            <a:r>
              <a:rPr lang="el-GR" dirty="0"/>
              <a:t> φορτώνουν ένα </a:t>
            </a:r>
            <a:r>
              <a:rPr lang="en-US" dirty="0"/>
              <a:t>daemon </a:t>
            </a:r>
            <a:r>
              <a:rPr lang="el-GR" dirty="0"/>
              <a:t>για </a:t>
            </a:r>
            <a:r>
              <a:rPr lang="en-US" dirty="0"/>
              <a:t>braille displays.</a:t>
            </a:r>
          </a:p>
          <a:p>
            <a:pPr lvl="1"/>
            <a:r>
              <a:rPr lang="el-GR" dirty="0"/>
              <a:t>Ο</a:t>
            </a:r>
            <a:r>
              <a:rPr lang="en-US" dirty="0"/>
              <a:t> USB-&gt; Serial </a:t>
            </a:r>
            <a:r>
              <a:rPr lang="el-GR" dirty="0"/>
              <a:t> μετατροπέας που υπάρχει στον </a:t>
            </a:r>
            <a:r>
              <a:rPr lang="en-US" dirty="0" err="1"/>
              <a:t>uC</a:t>
            </a:r>
            <a:r>
              <a:rPr lang="el-GR" dirty="0"/>
              <a:t> χρησιμοποιείται και στα </a:t>
            </a:r>
            <a:r>
              <a:rPr lang="en-US" dirty="0"/>
              <a:t>braille displays.</a:t>
            </a:r>
          </a:p>
          <a:p>
            <a:pPr lvl="1"/>
            <a:r>
              <a:rPr lang="el-GR" dirty="0"/>
              <a:t>Πρέπει να πείσουμε το </a:t>
            </a:r>
            <a:r>
              <a:rPr lang="en-US" dirty="0"/>
              <a:t>Linux </a:t>
            </a:r>
            <a:r>
              <a:rPr lang="el-GR" dirty="0"/>
              <a:t>να </a:t>
            </a:r>
            <a:r>
              <a:rPr lang="el-GR">
                <a:solidFill>
                  <a:srgbClr val="FF0000"/>
                </a:solidFill>
              </a:rPr>
              <a:t>μην</a:t>
            </a:r>
            <a:r>
              <a:rPr lang="el-GR"/>
              <a:t> χρησιμοποιήσει </a:t>
            </a:r>
            <a:r>
              <a:rPr lang="el-GR" dirty="0"/>
              <a:t>την </a:t>
            </a:r>
            <a:r>
              <a:rPr lang="en-US" dirty="0"/>
              <a:t>USB </a:t>
            </a:r>
            <a:r>
              <a:rPr lang="el-GR" dirty="0"/>
              <a:t>σύνδεση ως </a:t>
            </a:r>
            <a:r>
              <a:rPr lang="en-US" dirty="0"/>
              <a:t>braille display</a:t>
            </a:r>
          </a:p>
          <a:p>
            <a:pPr lvl="1"/>
            <a:r>
              <a:rPr lang="el-GR" dirty="0"/>
              <a:t>Η γρήγορη λύση είναι </a:t>
            </a:r>
            <a:r>
              <a:rPr lang="en-US" dirty="0" err="1"/>
              <a:t>sudo</a:t>
            </a:r>
            <a:r>
              <a:rPr lang="en-US" dirty="0"/>
              <a:t> apt-get remove –purge </a:t>
            </a:r>
            <a:r>
              <a:rPr lang="en-US" dirty="0" err="1"/>
              <a:t>brltty</a:t>
            </a:r>
            <a:endParaRPr lang="en-US" dirty="0"/>
          </a:p>
          <a:p>
            <a:pPr lvl="1"/>
            <a:r>
              <a:rPr lang="el-GR" dirty="0"/>
              <a:t>Όλες οι υπόλοιπες οδηγίες είναι ίδιες με αυτές των </a:t>
            </a:r>
            <a:r>
              <a:rPr lang="en-US" dirty="0"/>
              <a:t>Windows 10</a:t>
            </a:r>
          </a:p>
        </p:txBody>
      </p:sp>
      <p:sp>
        <p:nvSpPr>
          <p:cNvPr id="4" name="Date Placeholder 3">
            <a:extLst>
              <a:ext uri="{FF2B5EF4-FFF2-40B4-BE49-F238E27FC236}">
                <a16:creationId xmlns:a16="http://schemas.microsoft.com/office/drawing/2014/main" id="{8ACBFA46-6B02-464A-97EC-BEDF79EAF235}"/>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D562FD88-7028-4604-A4E9-E4BF636EB508}"/>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652FC137-A61D-46B3-9260-B8D02BEDEC15}"/>
              </a:ext>
            </a:extLst>
          </p:cNvPr>
          <p:cNvSpPr>
            <a:spLocks noGrp="1"/>
          </p:cNvSpPr>
          <p:nvPr>
            <p:ph type="sldNum" sz="quarter" idx="12"/>
          </p:nvPr>
        </p:nvSpPr>
        <p:spPr/>
        <p:txBody>
          <a:bodyPr/>
          <a:lstStyle/>
          <a:p>
            <a:fld id="{93E64941-3F5B-4CE9-AF84-9300381A7CBE}" type="slidenum">
              <a:rPr lang="en-US" smtClean="0"/>
              <a:t>4</a:t>
            </a:fld>
            <a:endParaRPr lang="en-US"/>
          </a:p>
        </p:txBody>
      </p:sp>
    </p:spTree>
    <p:extLst>
      <p:ext uri="{BB962C8B-B14F-4D97-AF65-F5344CB8AC3E}">
        <p14:creationId xmlns:p14="http://schemas.microsoft.com/office/powerpoint/2010/main" val="2498566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50778-48B9-4E63-BA09-9BEAA69961C7}"/>
              </a:ext>
            </a:extLst>
          </p:cNvPr>
          <p:cNvSpPr>
            <a:spLocks noGrp="1"/>
          </p:cNvSpPr>
          <p:nvPr>
            <p:ph type="title"/>
          </p:nvPr>
        </p:nvSpPr>
        <p:spPr/>
        <p:txBody>
          <a:bodyPr/>
          <a:lstStyle/>
          <a:p>
            <a:r>
              <a:rPr lang="el-GR" dirty="0"/>
              <a:t>Τι χρειαζόμαστε -2;</a:t>
            </a:r>
            <a:endParaRPr lang="en-US" dirty="0"/>
          </a:p>
        </p:txBody>
      </p:sp>
      <p:sp>
        <p:nvSpPr>
          <p:cNvPr id="3" name="Content Placeholder 2">
            <a:extLst>
              <a:ext uri="{FF2B5EF4-FFF2-40B4-BE49-F238E27FC236}">
                <a16:creationId xmlns:a16="http://schemas.microsoft.com/office/drawing/2014/main" id="{2569E1C6-C7DD-4243-AFC0-E32028A048C3}"/>
              </a:ext>
            </a:extLst>
          </p:cNvPr>
          <p:cNvSpPr>
            <a:spLocks noGrp="1"/>
          </p:cNvSpPr>
          <p:nvPr>
            <p:ph idx="1"/>
          </p:nvPr>
        </p:nvSpPr>
        <p:spPr/>
        <p:txBody>
          <a:bodyPr/>
          <a:lstStyle/>
          <a:p>
            <a:r>
              <a:rPr lang="el-GR" dirty="0"/>
              <a:t>έναν </a:t>
            </a:r>
            <a:r>
              <a:rPr lang="en-US" dirty="0"/>
              <a:t>driver </a:t>
            </a:r>
            <a:r>
              <a:rPr lang="el-GR" dirty="0"/>
              <a:t>για να μιλήσουμε με τον </a:t>
            </a:r>
            <a:r>
              <a:rPr lang="en-US" dirty="0" err="1"/>
              <a:t>uC</a:t>
            </a:r>
            <a:endParaRPr lang="en-US" dirty="0"/>
          </a:p>
          <a:p>
            <a:pPr lvl="1"/>
            <a:r>
              <a:rPr lang="en-US" dirty="0"/>
              <a:t>Piero -&gt; Device Drivers -&gt; CH341SER.EXE – </a:t>
            </a:r>
            <a:r>
              <a:rPr lang="el-GR" dirty="0"/>
              <a:t>το κατεβάζουμε στο </a:t>
            </a:r>
            <a:r>
              <a:rPr lang="en-US" dirty="0"/>
              <a:t>laptop</a:t>
            </a:r>
          </a:p>
          <a:p>
            <a:pPr lvl="1"/>
            <a:r>
              <a:rPr lang="el-GR" dirty="0"/>
              <a:t>Για την εγκατάσταση πρέπει να είναι συνδεμένο το υλικό</a:t>
            </a:r>
          </a:p>
          <a:p>
            <a:r>
              <a:rPr lang="el-GR" dirty="0"/>
              <a:t>Ένα περιβάλλον  για να γράφουμε τον κώδικα και να μπορούμε να τον μεταφέρουμε από το </a:t>
            </a:r>
            <a:r>
              <a:rPr lang="en-US" dirty="0"/>
              <a:t>laptop </a:t>
            </a:r>
            <a:r>
              <a:rPr lang="el-GR" dirty="0"/>
              <a:t>στον </a:t>
            </a:r>
            <a:r>
              <a:rPr lang="en-US" dirty="0" err="1"/>
              <a:t>uC</a:t>
            </a:r>
            <a:endParaRPr lang="en-US" dirty="0"/>
          </a:p>
          <a:p>
            <a:pPr lvl="1"/>
            <a:r>
              <a:rPr lang="en-US" dirty="0">
                <a:hlinkClick r:id="rId2"/>
              </a:rPr>
              <a:t>https://thonny.org/</a:t>
            </a:r>
            <a:r>
              <a:rPr lang="en-US" dirty="0"/>
              <a:t>   </a:t>
            </a:r>
            <a:r>
              <a:rPr lang="el-GR" dirty="0"/>
              <a:t>Κατεβάζουμε την έκδοση για </a:t>
            </a:r>
            <a:r>
              <a:rPr lang="en-US" dirty="0"/>
              <a:t>windows (thonny-4.1.4.exe)</a:t>
            </a:r>
          </a:p>
          <a:p>
            <a:r>
              <a:rPr lang="el-GR" dirty="0"/>
              <a:t>Την βιβλιοθήκη για το </a:t>
            </a:r>
            <a:r>
              <a:rPr lang="en-US" dirty="0"/>
              <a:t>SHT30 </a:t>
            </a:r>
          </a:p>
          <a:p>
            <a:pPr lvl="1"/>
            <a:r>
              <a:rPr lang="en-US" dirty="0">
                <a:hlinkClick r:id="rId3"/>
              </a:rPr>
              <a:t>https://github.com/rsc1975/micropython-sht30</a:t>
            </a:r>
            <a:r>
              <a:rPr lang="en-US" dirty="0"/>
              <a:t> - </a:t>
            </a:r>
            <a:r>
              <a:rPr lang="el-GR" dirty="0"/>
              <a:t>κατεβάζουμε το αρχείο στο </a:t>
            </a:r>
            <a:r>
              <a:rPr lang="en-US" dirty="0"/>
              <a:t>laptop</a:t>
            </a:r>
          </a:p>
          <a:p>
            <a:endParaRPr lang="el-GR" dirty="0"/>
          </a:p>
        </p:txBody>
      </p:sp>
      <p:sp>
        <p:nvSpPr>
          <p:cNvPr id="4" name="Date Placeholder 3">
            <a:extLst>
              <a:ext uri="{FF2B5EF4-FFF2-40B4-BE49-F238E27FC236}">
                <a16:creationId xmlns:a16="http://schemas.microsoft.com/office/drawing/2014/main" id="{1D2FFDB5-4AB1-4FBB-9EA5-47B7E4A24370}"/>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B9505B64-7700-42DD-8336-468A4BA8B642}"/>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3084BAD6-DFE2-4DF9-824A-44C4B293700E}"/>
              </a:ext>
            </a:extLst>
          </p:cNvPr>
          <p:cNvSpPr>
            <a:spLocks noGrp="1"/>
          </p:cNvSpPr>
          <p:nvPr>
            <p:ph type="sldNum" sz="quarter" idx="12"/>
          </p:nvPr>
        </p:nvSpPr>
        <p:spPr/>
        <p:txBody>
          <a:bodyPr/>
          <a:lstStyle/>
          <a:p>
            <a:fld id="{93E64941-3F5B-4CE9-AF84-9300381A7CBE}" type="slidenum">
              <a:rPr lang="en-US" smtClean="0"/>
              <a:t>5</a:t>
            </a:fld>
            <a:endParaRPr lang="en-US"/>
          </a:p>
        </p:txBody>
      </p:sp>
    </p:spTree>
    <p:extLst>
      <p:ext uri="{BB962C8B-B14F-4D97-AF65-F5344CB8AC3E}">
        <p14:creationId xmlns:p14="http://schemas.microsoft.com/office/powerpoint/2010/main" val="3128319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37EA2-AEB8-44CD-A83F-F239B7A3B701}"/>
              </a:ext>
            </a:extLst>
          </p:cNvPr>
          <p:cNvSpPr>
            <a:spLocks noGrp="1"/>
          </p:cNvSpPr>
          <p:nvPr>
            <p:ph type="title"/>
          </p:nvPr>
        </p:nvSpPr>
        <p:spPr/>
        <p:txBody>
          <a:bodyPr/>
          <a:lstStyle/>
          <a:p>
            <a:r>
              <a:rPr lang="el-GR" dirty="0"/>
              <a:t>Τι χρειαζόμαστε -</a:t>
            </a:r>
            <a:r>
              <a:rPr lang="en-US" dirty="0"/>
              <a:t>3</a:t>
            </a:r>
            <a:r>
              <a:rPr lang="el-GR" dirty="0"/>
              <a:t>;</a:t>
            </a:r>
            <a:endParaRPr lang="en-US" dirty="0"/>
          </a:p>
        </p:txBody>
      </p:sp>
      <p:sp>
        <p:nvSpPr>
          <p:cNvPr id="3" name="Content Placeholder 2">
            <a:extLst>
              <a:ext uri="{FF2B5EF4-FFF2-40B4-BE49-F238E27FC236}">
                <a16:creationId xmlns:a16="http://schemas.microsoft.com/office/drawing/2014/main" id="{EB4C725D-0279-4E4F-B3E9-DCA2755FA2A7}"/>
              </a:ext>
            </a:extLst>
          </p:cNvPr>
          <p:cNvSpPr>
            <a:spLocks noGrp="1"/>
          </p:cNvSpPr>
          <p:nvPr>
            <p:ph idx="1"/>
          </p:nvPr>
        </p:nvSpPr>
        <p:spPr/>
        <p:txBody>
          <a:bodyPr/>
          <a:lstStyle/>
          <a:p>
            <a:r>
              <a:rPr lang="en-US" dirty="0"/>
              <a:t>Cable USB A -&gt; USB C</a:t>
            </a:r>
          </a:p>
          <a:p>
            <a:r>
              <a:rPr lang="en-US" dirty="0"/>
              <a:t>D1 Mini (ESP8266) CPU board</a:t>
            </a:r>
          </a:p>
          <a:p>
            <a:pPr lvl="1"/>
            <a:r>
              <a:rPr lang="en-US" dirty="0">
                <a:hlinkClick r:id="rId2"/>
              </a:rPr>
              <a:t>https://www.wemos.cc/en/latest/d1/d1_mini.html</a:t>
            </a:r>
            <a:endParaRPr lang="en-US" dirty="0"/>
          </a:p>
          <a:p>
            <a:r>
              <a:rPr lang="en-US" dirty="0"/>
              <a:t>SHT30 shield  (temperature humidity sensor)</a:t>
            </a:r>
          </a:p>
          <a:p>
            <a:r>
              <a:rPr lang="en-US" dirty="0"/>
              <a:t>WS2812B RGB LED shield</a:t>
            </a:r>
          </a:p>
          <a:p>
            <a:endParaRPr lang="en-US" dirty="0"/>
          </a:p>
          <a:p>
            <a:r>
              <a:rPr lang="el-GR" dirty="0"/>
              <a:t>Προσφέρονται από εμάς</a:t>
            </a:r>
            <a:endParaRPr lang="en-US" dirty="0"/>
          </a:p>
        </p:txBody>
      </p:sp>
      <p:sp>
        <p:nvSpPr>
          <p:cNvPr id="4" name="Date Placeholder 3">
            <a:extLst>
              <a:ext uri="{FF2B5EF4-FFF2-40B4-BE49-F238E27FC236}">
                <a16:creationId xmlns:a16="http://schemas.microsoft.com/office/drawing/2014/main" id="{A748B426-3C1B-4D10-B88A-BF119F468454}"/>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B4C19E54-2FB4-479F-93E4-1C5D6BBDF596}"/>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5F5F8092-30B0-405B-A08E-608B6AAB6D0A}"/>
              </a:ext>
            </a:extLst>
          </p:cNvPr>
          <p:cNvSpPr>
            <a:spLocks noGrp="1"/>
          </p:cNvSpPr>
          <p:nvPr>
            <p:ph type="sldNum" sz="quarter" idx="12"/>
          </p:nvPr>
        </p:nvSpPr>
        <p:spPr/>
        <p:txBody>
          <a:bodyPr/>
          <a:lstStyle/>
          <a:p>
            <a:fld id="{93E64941-3F5B-4CE9-AF84-9300381A7CBE}" type="slidenum">
              <a:rPr lang="en-US" smtClean="0"/>
              <a:t>6</a:t>
            </a:fld>
            <a:endParaRPr lang="en-US"/>
          </a:p>
        </p:txBody>
      </p:sp>
    </p:spTree>
    <p:extLst>
      <p:ext uri="{BB962C8B-B14F-4D97-AF65-F5344CB8AC3E}">
        <p14:creationId xmlns:p14="http://schemas.microsoft.com/office/powerpoint/2010/main" val="1621771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3660D-AC5E-4E06-912E-1CD5BC9B3603}"/>
              </a:ext>
            </a:extLst>
          </p:cNvPr>
          <p:cNvSpPr>
            <a:spLocks noGrp="1"/>
          </p:cNvSpPr>
          <p:nvPr>
            <p:ph type="title"/>
          </p:nvPr>
        </p:nvSpPr>
        <p:spPr/>
        <p:txBody>
          <a:bodyPr/>
          <a:lstStyle/>
          <a:p>
            <a:r>
              <a:rPr lang="el-GR" dirty="0"/>
              <a:t>Μετράμε την θερμοκρασία στα πειράματα;</a:t>
            </a:r>
            <a:endParaRPr lang="en-US" dirty="0"/>
          </a:p>
        </p:txBody>
      </p:sp>
      <p:sp>
        <p:nvSpPr>
          <p:cNvPr id="3" name="Content Placeholder 2">
            <a:extLst>
              <a:ext uri="{FF2B5EF4-FFF2-40B4-BE49-F238E27FC236}">
                <a16:creationId xmlns:a16="http://schemas.microsoft.com/office/drawing/2014/main" id="{4F37C646-50DB-4371-B514-D928BCE0214B}"/>
              </a:ext>
            </a:extLst>
          </p:cNvPr>
          <p:cNvSpPr>
            <a:spLocks noGrp="1"/>
          </p:cNvSpPr>
          <p:nvPr>
            <p:ph idx="1"/>
          </p:nvPr>
        </p:nvSpPr>
        <p:spPr/>
        <p:txBody>
          <a:bodyPr/>
          <a:lstStyle/>
          <a:p>
            <a:r>
              <a:rPr lang="el-GR" dirty="0"/>
              <a:t>ΝΑΙ</a:t>
            </a:r>
          </a:p>
          <a:p>
            <a:r>
              <a:rPr lang="el-GR" dirty="0"/>
              <a:t>Τα χαρακτηριστικά των ανιχνευτών εξαρτώνται από την θερμοκρασία και άρα η μέτρησή της μας βοηθάει να βελτιστοποιήσουμε την απόδοσή τους</a:t>
            </a:r>
          </a:p>
          <a:p>
            <a:r>
              <a:rPr lang="el-GR" dirty="0"/>
              <a:t>Τα ηλεκτρονικά των ανιχνευτών παράγουν θερμότητα και πρέπει να ξέρουμε σε τι θερμοκρασία λειτουργούν καθώς επηρεάζει το χρόνο ζωής τους</a:t>
            </a:r>
          </a:p>
          <a:p>
            <a:r>
              <a:rPr lang="el-GR" dirty="0"/>
              <a:t>Ο συνδυασμός θερμοκρασίας – υγρασίας μπορεί να οδηγήσει σε υγροποίηση μέσα στον όγκο του ανιχνευτή – σημείο δρόσου</a:t>
            </a:r>
            <a:endParaRPr lang="en-US" dirty="0"/>
          </a:p>
        </p:txBody>
      </p:sp>
      <p:sp>
        <p:nvSpPr>
          <p:cNvPr id="4" name="Date Placeholder 3">
            <a:extLst>
              <a:ext uri="{FF2B5EF4-FFF2-40B4-BE49-F238E27FC236}">
                <a16:creationId xmlns:a16="http://schemas.microsoft.com/office/drawing/2014/main" id="{74C9FD48-BC08-4BA2-B2E8-C3EE1AD26056}"/>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B95FF03E-2D6A-4F1F-A548-1B763DD7F43D}"/>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E4AA45AF-823B-46A7-8586-998A2E0E7A75}"/>
              </a:ext>
            </a:extLst>
          </p:cNvPr>
          <p:cNvSpPr>
            <a:spLocks noGrp="1"/>
          </p:cNvSpPr>
          <p:nvPr>
            <p:ph type="sldNum" sz="quarter" idx="12"/>
          </p:nvPr>
        </p:nvSpPr>
        <p:spPr/>
        <p:txBody>
          <a:bodyPr/>
          <a:lstStyle/>
          <a:p>
            <a:fld id="{93E64941-3F5B-4CE9-AF84-9300381A7CBE}" type="slidenum">
              <a:rPr lang="en-US" smtClean="0"/>
              <a:t>7</a:t>
            </a:fld>
            <a:endParaRPr lang="en-US"/>
          </a:p>
        </p:txBody>
      </p:sp>
    </p:spTree>
    <p:extLst>
      <p:ext uri="{BB962C8B-B14F-4D97-AF65-F5344CB8AC3E}">
        <p14:creationId xmlns:p14="http://schemas.microsoft.com/office/powerpoint/2010/main" val="4186149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DF6AF-9D99-4912-A7FC-8F638DB63E13}"/>
              </a:ext>
            </a:extLst>
          </p:cNvPr>
          <p:cNvSpPr>
            <a:spLocks noGrp="1"/>
          </p:cNvSpPr>
          <p:nvPr>
            <p:ph type="title"/>
          </p:nvPr>
        </p:nvSpPr>
        <p:spPr/>
        <p:txBody>
          <a:bodyPr/>
          <a:lstStyle/>
          <a:p>
            <a:r>
              <a:rPr lang="el-GR" dirty="0"/>
              <a:t>Ένα παράδειγμα από το πείραμα </a:t>
            </a:r>
            <a:r>
              <a:rPr lang="en-US" dirty="0"/>
              <a:t>ATLAS</a:t>
            </a:r>
          </a:p>
        </p:txBody>
      </p:sp>
      <p:sp>
        <p:nvSpPr>
          <p:cNvPr id="3" name="Content Placeholder 2">
            <a:extLst>
              <a:ext uri="{FF2B5EF4-FFF2-40B4-BE49-F238E27FC236}">
                <a16:creationId xmlns:a16="http://schemas.microsoft.com/office/drawing/2014/main" id="{B5F7648C-AED3-44FB-AE65-8472F580BABC}"/>
              </a:ext>
            </a:extLst>
          </p:cNvPr>
          <p:cNvSpPr>
            <a:spLocks noGrp="1"/>
          </p:cNvSpPr>
          <p:nvPr>
            <p:ph idx="1"/>
          </p:nvPr>
        </p:nvSpPr>
        <p:spPr>
          <a:xfrm>
            <a:off x="838200" y="1825625"/>
            <a:ext cx="5554851" cy="4351338"/>
          </a:xfrm>
        </p:spPr>
        <p:txBody>
          <a:bodyPr>
            <a:normAutofit lnSpcReduction="10000"/>
          </a:bodyPr>
          <a:lstStyle/>
          <a:p>
            <a:r>
              <a:rPr lang="el-GR" dirty="0"/>
              <a:t>Στο φασματόμετρο μιονίων του πειράματος </a:t>
            </a:r>
            <a:r>
              <a:rPr lang="en-US" dirty="0"/>
              <a:t>ATLAS </a:t>
            </a:r>
            <a:r>
              <a:rPr lang="el-GR" dirty="0"/>
              <a:t>υπάρχουν </a:t>
            </a:r>
          </a:p>
          <a:p>
            <a:pPr lvl="1"/>
            <a:r>
              <a:rPr lang="el-GR" dirty="0"/>
              <a:t>1</a:t>
            </a:r>
            <a:r>
              <a:rPr lang="en-US" dirty="0"/>
              <a:t>k </a:t>
            </a:r>
            <a:r>
              <a:rPr lang="el-GR" dirty="0"/>
              <a:t>ανιχνευτικοί θάλαμοι με 10 αισθητήρες θερμοκρασίας / θάλαμο</a:t>
            </a:r>
          </a:p>
          <a:p>
            <a:pPr lvl="1"/>
            <a:r>
              <a:rPr lang="el-GR" dirty="0"/>
              <a:t>12</a:t>
            </a:r>
            <a:r>
              <a:rPr lang="en-US" dirty="0"/>
              <a:t>k </a:t>
            </a:r>
            <a:r>
              <a:rPr lang="el-GR" dirty="0"/>
              <a:t>ηλεκτρονικές κάρτες με 1 αισθητήρα / κάρτα</a:t>
            </a:r>
          </a:p>
          <a:p>
            <a:pPr lvl="1"/>
            <a:r>
              <a:rPr lang="el-GR" dirty="0"/>
              <a:t>1</a:t>
            </a:r>
            <a:r>
              <a:rPr lang="en-US" dirty="0"/>
              <a:t>k </a:t>
            </a:r>
            <a:r>
              <a:rPr lang="el-GR" dirty="0"/>
              <a:t>κάρτες συγκέντρωσης δεδομένων με 1 αισθητήρα / κάρτα</a:t>
            </a:r>
          </a:p>
          <a:p>
            <a:pPr lvl="1"/>
            <a:r>
              <a:rPr lang="el-GR" dirty="0"/>
              <a:t>3 αισθητήρες μαγνητικού πεδίου / θάλαμο με 1 αισθητήρα θερμοκρασίας</a:t>
            </a:r>
          </a:p>
          <a:p>
            <a:pPr lvl="1"/>
            <a:r>
              <a:rPr lang="el-GR" dirty="0"/>
              <a:t>Σύνολο ~ 25000 αισθητήρες θερμοκρασίας</a:t>
            </a:r>
            <a:endParaRPr lang="en-US" dirty="0"/>
          </a:p>
        </p:txBody>
      </p:sp>
      <p:pic>
        <p:nvPicPr>
          <p:cNvPr id="1026" name="Picture 2" descr="A computer-generated image of the ATLAS detector, complete with human figures to show its enormous scale. © CERN">
            <a:extLst>
              <a:ext uri="{FF2B5EF4-FFF2-40B4-BE49-F238E27FC236}">
                <a16:creationId xmlns:a16="http://schemas.microsoft.com/office/drawing/2014/main" id="{FAD6DA1D-59F7-4E6D-8390-BA695F494B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5969" y="2494258"/>
            <a:ext cx="5181600" cy="2914650"/>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a:extLst>
              <a:ext uri="{FF2B5EF4-FFF2-40B4-BE49-F238E27FC236}">
                <a16:creationId xmlns:a16="http://schemas.microsoft.com/office/drawing/2014/main" id="{3B518683-5BC1-4182-8FDD-1E6D370FF258}"/>
              </a:ext>
            </a:extLst>
          </p:cNvPr>
          <p:cNvSpPr>
            <a:spLocks noGrp="1"/>
          </p:cNvSpPr>
          <p:nvPr>
            <p:ph type="dt" sz="half" idx="10"/>
          </p:nvPr>
        </p:nvSpPr>
        <p:spPr/>
        <p:txBody>
          <a:bodyPr/>
          <a:lstStyle/>
          <a:p>
            <a:r>
              <a:rPr lang="en-US"/>
              <a:t>26 - Aug - 2025</a:t>
            </a:r>
          </a:p>
        </p:txBody>
      </p:sp>
      <p:sp>
        <p:nvSpPr>
          <p:cNvPr id="7" name="Footer Placeholder 6">
            <a:extLst>
              <a:ext uri="{FF2B5EF4-FFF2-40B4-BE49-F238E27FC236}">
                <a16:creationId xmlns:a16="http://schemas.microsoft.com/office/drawing/2014/main" id="{AB9709E9-FACE-4CC0-B320-3C80869584CD}"/>
              </a:ext>
            </a:extLst>
          </p:cNvPr>
          <p:cNvSpPr>
            <a:spLocks noGrp="1"/>
          </p:cNvSpPr>
          <p:nvPr>
            <p:ph type="ftr" sz="quarter" idx="11"/>
          </p:nvPr>
        </p:nvSpPr>
        <p:spPr/>
        <p:txBody>
          <a:bodyPr/>
          <a:lstStyle/>
          <a:p>
            <a:r>
              <a:rPr lang="en-US"/>
              <a:t>Valderanis/GreekTeacherProgram</a:t>
            </a:r>
          </a:p>
        </p:txBody>
      </p:sp>
      <p:sp>
        <p:nvSpPr>
          <p:cNvPr id="8" name="Slide Number Placeholder 7">
            <a:extLst>
              <a:ext uri="{FF2B5EF4-FFF2-40B4-BE49-F238E27FC236}">
                <a16:creationId xmlns:a16="http://schemas.microsoft.com/office/drawing/2014/main" id="{91BC7206-B1B6-4DD9-9285-5C250B52F096}"/>
              </a:ext>
            </a:extLst>
          </p:cNvPr>
          <p:cNvSpPr>
            <a:spLocks noGrp="1"/>
          </p:cNvSpPr>
          <p:nvPr>
            <p:ph type="sldNum" sz="quarter" idx="12"/>
          </p:nvPr>
        </p:nvSpPr>
        <p:spPr/>
        <p:txBody>
          <a:bodyPr/>
          <a:lstStyle/>
          <a:p>
            <a:fld id="{93E64941-3F5B-4CE9-AF84-9300381A7CBE}" type="slidenum">
              <a:rPr lang="en-US" smtClean="0"/>
              <a:t>8</a:t>
            </a:fld>
            <a:endParaRPr lang="en-US"/>
          </a:p>
        </p:txBody>
      </p:sp>
    </p:spTree>
    <p:extLst>
      <p:ext uri="{BB962C8B-B14F-4D97-AF65-F5344CB8AC3E}">
        <p14:creationId xmlns:p14="http://schemas.microsoft.com/office/powerpoint/2010/main" val="463144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FCA58-4E57-4B05-A3A5-07393B9B00E5}"/>
              </a:ext>
            </a:extLst>
          </p:cNvPr>
          <p:cNvSpPr>
            <a:spLocks noGrp="1"/>
          </p:cNvSpPr>
          <p:nvPr>
            <p:ph type="title"/>
          </p:nvPr>
        </p:nvSpPr>
        <p:spPr/>
        <p:txBody>
          <a:bodyPr/>
          <a:lstStyle/>
          <a:p>
            <a:r>
              <a:rPr lang="el-GR" dirty="0"/>
              <a:t>Μετράτε την θερμοκρασία στις τάξεις σας;</a:t>
            </a:r>
            <a:endParaRPr lang="en-US" dirty="0"/>
          </a:p>
        </p:txBody>
      </p:sp>
      <p:sp>
        <p:nvSpPr>
          <p:cNvPr id="3" name="Content Placeholder 2">
            <a:extLst>
              <a:ext uri="{FF2B5EF4-FFF2-40B4-BE49-F238E27FC236}">
                <a16:creationId xmlns:a16="http://schemas.microsoft.com/office/drawing/2014/main" id="{23D78954-7B45-4282-8745-628757838693}"/>
              </a:ext>
            </a:extLst>
          </p:cNvPr>
          <p:cNvSpPr>
            <a:spLocks noGrp="1"/>
          </p:cNvSpPr>
          <p:nvPr>
            <p:ph idx="1"/>
          </p:nvPr>
        </p:nvSpPr>
        <p:spPr/>
        <p:txBody>
          <a:bodyPr>
            <a:normAutofit fontScale="92500" lnSpcReduction="10000"/>
          </a:bodyPr>
          <a:lstStyle/>
          <a:p>
            <a:r>
              <a:rPr lang="el-GR" dirty="0"/>
              <a:t>Ελπίζω πως ναι</a:t>
            </a:r>
          </a:p>
          <a:p>
            <a:r>
              <a:rPr lang="el-GR" dirty="0"/>
              <a:t>Η μέτρηση της θερμοκρασίας μπορεί να χρησιμοποιηθεί από την μετεωρολογία μέχρι τον κήπο και στα περισσότερα πειράματα φυσικής</a:t>
            </a:r>
          </a:p>
          <a:p>
            <a:r>
              <a:rPr lang="el-GR" dirty="0"/>
              <a:t>Μπορείτε να πάρετε το σημερινό σύστημα μαζί σας.  </a:t>
            </a:r>
            <a:endParaRPr lang="en-US" dirty="0"/>
          </a:p>
          <a:p>
            <a:endParaRPr lang="en-US" dirty="0"/>
          </a:p>
          <a:p>
            <a:endParaRPr lang="en-US" dirty="0"/>
          </a:p>
          <a:p>
            <a:r>
              <a:rPr lang="el-GR" dirty="0"/>
              <a:t>Η μεγαλύτερη διαφορά μεταξύ των πειραμάτων και της τάξης είναι ότι τα πειράματα θέλουν να έχουν τον πλήρη έλεγχο του συστήματος. Ξεκινάμε από την αναλογική έξοδο των αισθητήρων, συνήθως τάση, και υλοποιούμε όλα τα περιφερειακά συστήματα που χρειάζονται για την υποστήριξη μέχρι την τελική αποθήκευση της μέτρησης.</a:t>
            </a:r>
            <a:endParaRPr lang="en-US" dirty="0"/>
          </a:p>
        </p:txBody>
      </p:sp>
      <p:sp>
        <p:nvSpPr>
          <p:cNvPr id="4" name="Date Placeholder 3">
            <a:extLst>
              <a:ext uri="{FF2B5EF4-FFF2-40B4-BE49-F238E27FC236}">
                <a16:creationId xmlns:a16="http://schemas.microsoft.com/office/drawing/2014/main" id="{48B17EF2-4C59-4678-9407-D4A06E7FB743}"/>
              </a:ext>
            </a:extLst>
          </p:cNvPr>
          <p:cNvSpPr>
            <a:spLocks noGrp="1"/>
          </p:cNvSpPr>
          <p:nvPr>
            <p:ph type="dt" sz="half" idx="10"/>
          </p:nvPr>
        </p:nvSpPr>
        <p:spPr/>
        <p:txBody>
          <a:bodyPr/>
          <a:lstStyle/>
          <a:p>
            <a:r>
              <a:rPr lang="en-US"/>
              <a:t>26 - Aug - 2025</a:t>
            </a:r>
          </a:p>
        </p:txBody>
      </p:sp>
      <p:sp>
        <p:nvSpPr>
          <p:cNvPr id="5" name="Footer Placeholder 4">
            <a:extLst>
              <a:ext uri="{FF2B5EF4-FFF2-40B4-BE49-F238E27FC236}">
                <a16:creationId xmlns:a16="http://schemas.microsoft.com/office/drawing/2014/main" id="{E66726D9-1AC7-4834-87F1-DDE83EBFF3B9}"/>
              </a:ext>
            </a:extLst>
          </p:cNvPr>
          <p:cNvSpPr>
            <a:spLocks noGrp="1"/>
          </p:cNvSpPr>
          <p:nvPr>
            <p:ph type="ftr" sz="quarter" idx="11"/>
          </p:nvPr>
        </p:nvSpPr>
        <p:spPr/>
        <p:txBody>
          <a:bodyPr/>
          <a:lstStyle/>
          <a:p>
            <a:r>
              <a:rPr lang="en-US"/>
              <a:t>Valderanis/GreekTeacherProgram</a:t>
            </a:r>
          </a:p>
        </p:txBody>
      </p:sp>
      <p:sp>
        <p:nvSpPr>
          <p:cNvPr id="6" name="Slide Number Placeholder 5">
            <a:extLst>
              <a:ext uri="{FF2B5EF4-FFF2-40B4-BE49-F238E27FC236}">
                <a16:creationId xmlns:a16="http://schemas.microsoft.com/office/drawing/2014/main" id="{1D0E9DF8-F3F9-4077-B5BC-B2F2F332FB0D}"/>
              </a:ext>
            </a:extLst>
          </p:cNvPr>
          <p:cNvSpPr>
            <a:spLocks noGrp="1"/>
          </p:cNvSpPr>
          <p:nvPr>
            <p:ph type="sldNum" sz="quarter" idx="12"/>
          </p:nvPr>
        </p:nvSpPr>
        <p:spPr/>
        <p:txBody>
          <a:bodyPr/>
          <a:lstStyle/>
          <a:p>
            <a:fld id="{93E64941-3F5B-4CE9-AF84-9300381A7CBE}" type="slidenum">
              <a:rPr lang="en-US" smtClean="0"/>
              <a:t>9</a:t>
            </a:fld>
            <a:endParaRPr lang="en-US"/>
          </a:p>
        </p:txBody>
      </p:sp>
    </p:spTree>
    <p:extLst>
      <p:ext uri="{BB962C8B-B14F-4D97-AF65-F5344CB8AC3E}">
        <p14:creationId xmlns:p14="http://schemas.microsoft.com/office/powerpoint/2010/main" val="3778340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1330</Words>
  <Application>Microsoft Office PowerPoint</Application>
  <PresentationFormat>Widescreen</PresentationFormat>
  <Paragraphs>199</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Arduinos for the classroom*</vt:lpstr>
      <vt:lpstr>Introduction to using modern sensing devices</vt:lpstr>
      <vt:lpstr>Τι χρειαζόμαστε -1;</vt:lpstr>
      <vt:lpstr>Τι χρειαζόμαστε -1α;</vt:lpstr>
      <vt:lpstr>Τι χρειαζόμαστε -2;</vt:lpstr>
      <vt:lpstr>Τι χρειαζόμαστε -3;</vt:lpstr>
      <vt:lpstr>Μετράμε την θερμοκρασία στα πειράματα;</vt:lpstr>
      <vt:lpstr>Ένα παράδειγμα από το πείραμα ATLAS</vt:lpstr>
      <vt:lpstr>Μετράτε την θερμοκρασία στις τάξεις σας;</vt:lpstr>
      <vt:lpstr>Γιατί Python;</vt:lpstr>
      <vt:lpstr>Εγκατάσταση driver για επικοινωνία laptop – D1 board</vt:lpstr>
      <vt:lpstr>Εγκατάσταση Thonny</vt:lpstr>
      <vt:lpstr>Μεταφορά ελέγχου στον uC</vt:lpstr>
      <vt:lpstr>Τελική κατάσταση Thonny</vt:lpstr>
      <vt:lpstr>Πρώτη δοκιμή. Αναβοσβήνοντας ένα LED - 1</vt:lpstr>
      <vt:lpstr>Πρώτη δοκιμή. Αναβοσβήνοντας ένα LED - 2</vt:lpstr>
      <vt:lpstr>Δεύτερη δοκιμή. Διαβάζοντας την θερμοκρασία - 1</vt:lpstr>
      <vt:lpstr>Δεύτερη δοκιμή. Διαβάζοντας την θερμοκρασία - 2</vt:lpstr>
      <vt:lpstr>Δεύτερη δοκιμή. Διαβάζοντας την θερμοκρασία - 3</vt:lpstr>
      <vt:lpstr>Τρίτη δοκιμή. Μια γεννήτρια χρωμάτων</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Arduinos for the classroom*</dc:title>
  <dc:creator>Chrysostomos Valderanis</dc:creator>
  <cp:lastModifiedBy>Chrysostomos Valderanis</cp:lastModifiedBy>
  <cp:revision>31</cp:revision>
  <dcterms:created xsi:type="dcterms:W3CDTF">2024-08-26T07:12:59Z</dcterms:created>
  <dcterms:modified xsi:type="dcterms:W3CDTF">2025-08-25T08:05:19Z</dcterms:modified>
</cp:coreProperties>
</file>