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99"/>
  </p:notesMasterIdLst>
  <p:handoutMasterIdLst>
    <p:handoutMasterId r:id="rId100"/>
  </p:handoutMasterIdLst>
  <p:sldIdLst>
    <p:sldId id="256" r:id="rId3"/>
    <p:sldId id="410" r:id="rId4"/>
    <p:sldId id="411" r:id="rId5"/>
    <p:sldId id="388" r:id="rId6"/>
    <p:sldId id="383" r:id="rId7"/>
    <p:sldId id="384" r:id="rId8"/>
    <p:sldId id="385" r:id="rId9"/>
    <p:sldId id="386" r:id="rId10"/>
    <p:sldId id="262" r:id="rId11"/>
    <p:sldId id="412" r:id="rId12"/>
    <p:sldId id="390" r:id="rId13"/>
    <p:sldId id="391" r:id="rId14"/>
    <p:sldId id="413" r:id="rId15"/>
    <p:sldId id="389" r:id="rId16"/>
    <p:sldId id="267" r:id="rId17"/>
    <p:sldId id="325" r:id="rId18"/>
    <p:sldId id="415" r:id="rId19"/>
    <p:sldId id="347" r:id="rId20"/>
    <p:sldId id="367" r:id="rId21"/>
    <p:sldId id="348" r:id="rId22"/>
    <p:sldId id="268" r:id="rId23"/>
    <p:sldId id="360" r:id="rId24"/>
    <p:sldId id="355" r:id="rId25"/>
    <p:sldId id="356" r:id="rId26"/>
    <p:sldId id="357" r:id="rId27"/>
    <p:sldId id="358" r:id="rId28"/>
    <p:sldId id="359" r:id="rId29"/>
    <p:sldId id="392" r:id="rId30"/>
    <p:sldId id="397" r:id="rId31"/>
    <p:sldId id="364" r:id="rId32"/>
    <p:sldId id="368" r:id="rId33"/>
    <p:sldId id="308" r:id="rId34"/>
    <p:sldId id="393" r:id="rId35"/>
    <p:sldId id="395" r:id="rId36"/>
    <p:sldId id="344" r:id="rId37"/>
    <p:sldId id="403" r:id="rId38"/>
    <p:sldId id="345" r:id="rId39"/>
    <p:sldId id="349" r:id="rId40"/>
    <p:sldId id="404" r:id="rId41"/>
    <p:sldId id="361" r:id="rId42"/>
    <p:sldId id="362" r:id="rId43"/>
    <p:sldId id="363" r:id="rId44"/>
    <p:sldId id="369" r:id="rId45"/>
    <p:sldId id="370" r:id="rId46"/>
    <p:sldId id="371" r:id="rId47"/>
    <p:sldId id="372" r:id="rId48"/>
    <p:sldId id="409" r:id="rId49"/>
    <p:sldId id="407" r:id="rId50"/>
    <p:sldId id="408" r:id="rId51"/>
    <p:sldId id="422" r:id="rId52"/>
    <p:sldId id="423" r:id="rId53"/>
    <p:sldId id="424" r:id="rId54"/>
    <p:sldId id="425" r:id="rId55"/>
    <p:sldId id="426" r:id="rId56"/>
    <p:sldId id="427" r:id="rId57"/>
    <p:sldId id="428" r:id="rId58"/>
    <p:sldId id="429" r:id="rId59"/>
    <p:sldId id="430" r:id="rId60"/>
    <p:sldId id="431" r:id="rId61"/>
    <p:sldId id="432" r:id="rId62"/>
    <p:sldId id="433" r:id="rId63"/>
    <p:sldId id="365" r:id="rId64"/>
    <p:sldId id="366" r:id="rId65"/>
    <p:sldId id="374" r:id="rId66"/>
    <p:sldId id="274" r:id="rId67"/>
    <p:sldId id="382" r:id="rId68"/>
    <p:sldId id="275" r:id="rId69"/>
    <p:sldId id="375" r:id="rId70"/>
    <p:sldId id="276" r:id="rId71"/>
    <p:sldId id="376" r:id="rId72"/>
    <p:sldId id="277" r:id="rId73"/>
    <p:sldId id="377" r:id="rId74"/>
    <p:sldId id="306" r:id="rId75"/>
    <p:sldId id="378" r:id="rId76"/>
    <p:sldId id="307" r:id="rId77"/>
    <p:sldId id="379" r:id="rId78"/>
    <p:sldId id="317" r:id="rId79"/>
    <p:sldId id="380" r:id="rId80"/>
    <p:sldId id="318" r:id="rId81"/>
    <p:sldId id="381" r:id="rId82"/>
    <p:sldId id="326" r:id="rId83"/>
    <p:sldId id="398" r:id="rId84"/>
    <p:sldId id="399" r:id="rId85"/>
    <p:sldId id="401" r:id="rId86"/>
    <p:sldId id="402" r:id="rId87"/>
    <p:sldId id="421" r:id="rId88"/>
    <p:sldId id="405" r:id="rId89"/>
    <p:sldId id="417" r:id="rId90"/>
    <p:sldId id="418" r:id="rId91"/>
    <p:sldId id="420" r:id="rId92"/>
    <p:sldId id="434" r:id="rId93"/>
    <p:sldId id="400" r:id="rId94"/>
    <p:sldId id="373" r:id="rId95"/>
    <p:sldId id="396" r:id="rId96"/>
    <p:sldId id="354" r:id="rId97"/>
    <p:sldId id="328" r:id="rId98"/>
  </p:sldIdLst>
  <p:sldSz cx="9144000" cy="6858000" type="screen4x3"/>
  <p:notesSz cx="9753600" cy="6669088"/>
  <p:defaultTextStyle>
    <a:defPPr>
      <a:defRPr lang="pt-BR"/>
    </a:defPPr>
    <a:lvl1pPr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5613" indent="-358775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2813" indent="-71913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0013" indent="-1079500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7213" indent="-1439863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748" autoAdjust="0"/>
    <p:restoredTop sz="93371" autoAdjust="0"/>
  </p:normalViewPr>
  <p:slideViewPr>
    <p:cSldViewPr>
      <p:cViewPr>
        <p:scale>
          <a:sx n="75" d="100"/>
          <a:sy n="75" d="100"/>
        </p:scale>
        <p:origin x="-1522" y="-21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5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notesMaster" Target="notesMasters/notesMaster1.xml"/><Relationship Id="rId10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25925" cy="333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742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526088" y="0"/>
            <a:ext cx="4225925" cy="333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742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3CEB55-5221-46D9-8CC0-8FD32F3407C1}" type="datetimeFigureOut">
              <a:rPr lang="pt-BR"/>
              <a:pPr>
                <a:defRPr/>
              </a:pPr>
              <a:t>03/09/2025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6334125"/>
            <a:ext cx="4225925" cy="333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742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526088" y="6334125"/>
            <a:ext cx="4225925" cy="3333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78044FF-D516-4513-A677-B53F93E90EA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49398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25925" cy="333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742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526088" y="0"/>
            <a:ext cx="4225925" cy="333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742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2C5E412-CCF1-4B93-98D2-738AD916D516}" type="datetimeFigureOut">
              <a:rPr lang="pt-BR"/>
              <a:pPr>
                <a:defRPr/>
              </a:pPr>
              <a:t>03/09/2025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208338" y="500063"/>
            <a:ext cx="3336925" cy="2501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74725" y="3167063"/>
            <a:ext cx="7804150" cy="300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6334125"/>
            <a:ext cx="4225925" cy="333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742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526088" y="6334125"/>
            <a:ext cx="4225925" cy="3333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50CB0DE-EC7D-4B2C-AAB1-56348AF6F027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835784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300" kern="1200">
        <a:solidFill>
          <a:schemeClr val="tx1"/>
        </a:solidFill>
        <a:latin typeface="+mn-lt"/>
        <a:ea typeface="+mn-ea"/>
        <a:cs typeface="+mn-cs"/>
      </a:defRPr>
    </a:lvl1pPr>
    <a:lvl2pPr marL="95250" algn="l" rtl="0" eaLnBrk="0" fontAlgn="base" hangingPunct="0">
      <a:spcBef>
        <a:spcPct val="30000"/>
      </a:spcBef>
      <a:spcAft>
        <a:spcPct val="0"/>
      </a:spcAft>
      <a:defRPr sz="300" kern="1200">
        <a:solidFill>
          <a:schemeClr val="tx1"/>
        </a:solidFill>
        <a:latin typeface="+mn-lt"/>
        <a:ea typeface="+mn-ea"/>
        <a:cs typeface="+mn-cs"/>
      </a:defRPr>
    </a:lvl2pPr>
    <a:lvl3pPr marL="192088" algn="l" rtl="0" eaLnBrk="0" fontAlgn="base" hangingPunct="0">
      <a:spcBef>
        <a:spcPct val="30000"/>
      </a:spcBef>
      <a:spcAft>
        <a:spcPct val="0"/>
      </a:spcAft>
      <a:defRPr sz="300" kern="1200">
        <a:solidFill>
          <a:schemeClr val="tx1"/>
        </a:solidFill>
        <a:latin typeface="+mn-lt"/>
        <a:ea typeface="+mn-ea"/>
        <a:cs typeface="+mn-cs"/>
      </a:defRPr>
    </a:lvl3pPr>
    <a:lvl4pPr marL="288925" algn="l" rtl="0" eaLnBrk="0" fontAlgn="base" hangingPunct="0">
      <a:spcBef>
        <a:spcPct val="30000"/>
      </a:spcBef>
      <a:spcAft>
        <a:spcPct val="0"/>
      </a:spcAft>
      <a:defRPr sz="300" kern="1200">
        <a:solidFill>
          <a:schemeClr val="tx1"/>
        </a:solidFill>
        <a:latin typeface="+mn-lt"/>
        <a:ea typeface="+mn-ea"/>
        <a:cs typeface="+mn-cs"/>
      </a:defRPr>
    </a:lvl4pPr>
    <a:lvl5pPr marL="385763" algn="l" rtl="0" eaLnBrk="0" fontAlgn="base" hangingPunct="0">
      <a:spcBef>
        <a:spcPct val="30000"/>
      </a:spcBef>
      <a:spcAft>
        <a:spcPct val="0"/>
      </a:spcAft>
      <a:defRPr sz="300" kern="1200">
        <a:solidFill>
          <a:schemeClr val="tx1"/>
        </a:solidFill>
        <a:latin typeface="+mn-lt"/>
        <a:ea typeface="+mn-ea"/>
        <a:cs typeface="+mn-cs"/>
      </a:defRPr>
    </a:lvl5pPr>
    <a:lvl6pPr marL="483568" algn="l" defTabSz="19342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6pPr>
    <a:lvl7pPr marL="580282" algn="l" defTabSz="19342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7pPr>
    <a:lvl8pPr marL="676995" algn="l" defTabSz="19342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8pPr>
    <a:lvl9pPr marL="773708" algn="l" defTabSz="19342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  <p:sp>
        <p:nvSpPr>
          <p:cNvPr id="6963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3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3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3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3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3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88A9A83A-EEB3-4CE6-A270-4DE451C0B240}" type="slidenum">
              <a:rPr lang="pt-BR" altLang="pt-BR" sz="1200" smtClean="0">
                <a:latin typeface="Arial" pitchFamily="34" charset="0"/>
                <a:cs typeface="Arial" pitchFamily="34" charset="0"/>
              </a:rPr>
              <a:pPr>
                <a:spcBef>
                  <a:spcPct val="0"/>
                </a:spcBef>
              </a:pPr>
              <a:t>1</a:t>
            </a:fld>
            <a:endParaRPr lang="pt-BR" altLang="pt-BR" sz="120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179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altLang="pt-BR"/>
              <a:t>303</a:t>
            </a:r>
          </a:p>
        </p:txBody>
      </p:sp>
      <p:sp>
        <p:nvSpPr>
          <p:cNvPr id="7066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BD8894B-9349-49D0-99A6-9B507966A6B3}" type="slidenum">
              <a:rPr lang="pt-BR" altLang="pt-BR" smtClean="0">
                <a:solidFill>
                  <a:prstClr val="black"/>
                </a:solidFill>
              </a:rPr>
              <a:pPr/>
              <a:t>17</a:t>
            </a:fld>
            <a:endParaRPr lang="pt-BR" alt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611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0CB0DE-EC7D-4B2C-AAB1-56348AF6F027}" type="slidenum">
              <a:rPr lang="pt-BR" altLang="pt-BR" smtClean="0"/>
              <a:pPr>
                <a:defRPr/>
              </a:pPr>
              <a:t>19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662949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/>
          </a:p>
        </p:txBody>
      </p:sp>
      <p:sp>
        <p:nvSpPr>
          <p:cNvPr id="7168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085D916-199B-43BD-A967-4A8BA6D879DD}" type="slidenum">
              <a:rPr lang="pt-BR" altLang="pt-BR" smtClean="0">
                <a:latin typeface="Arial" pitchFamily="34" charset="0"/>
                <a:cs typeface="Arial" pitchFamily="34" charset="0"/>
              </a:rPr>
              <a:pPr/>
              <a:t>95</a:t>
            </a:fld>
            <a:endParaRPr lang="pt-BR" altLang="pt-BR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063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/>
              <a:t>Clique para editar o estilo do subtítulo mestre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3387C7-0E67-4E44-830F-D78F5AE4C1C3}" type="datetimeFigureOut">
              <a:rPr lang="pt-BR" smtClean="0"/>
              <a:pPr>
                <a:defRPr/>
              </a:pPr>
              <a:t>03/09/2025</a:t>
            </a:fld>
            <a:endParaRPr lang="pt-B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AE1CA6-F8C7-46A9-B975-8AF2909CBC6B}" type="slidenum">
              <a:rPr lang="pt-BR" altLang="pt-BR" smtClean="0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2E4E39-A597-4884-B369-1A3678CE2F4E}" type="datetimeFigureOut">
              <a:rPr lang="pt-BR" smtClean="0"/>
              <a:pPr>
                <a:defRPr/>
              </a:pPr>
              <a:t>03/09/2025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4A45BA-EB66-40C3-81A0-FC6DF17461CB}" type="slidenum">
              <a:rPr lang="pt-BR" altLang="pt-BR" smtClean="0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FF33D6-62B9-47C4-9D2C-2E8CD39FCFAC}" type="datetimeFigureOut">
              <a:rPr lang="pt-BR" smtClean="0"/>
              <a:pPr>
                <a:defRPr/>
              </a:pPr>
              <a:t>03/09/2025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3013-1F90-4FFE-8FD8-8A00C536CD49}" type="slidenum">
              <a:rPr lang="pt-BR" altLang="pt-BR" smtClean="0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/>
              <a:t>Clique para editar o estilo do subtítulo mestre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3387C7-0E67-4E44-830F-D78F5AE4C1C3}" type="datetimeFigureOut">
              <a:rPr lang="pt-BR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03/09/2025</a:t>
            </a:fld>
            <a:endParaRPr lang="pt-B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AE1CA6-F8C7-46A9-B975-8AF2909CBC6B}" type="slidenum">
              <a:rPr lang="pt-BR" altLang="pt-BR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‹nº›</a:t>
            </a:fld>
            <a:endParaRPr lang="pt-BR" altLang="pt-B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723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81010E-5C69-45D4-98A2-31D27EEB13B3}" type="datetimeFigureOut">
              <a:rPr 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03/09/2025</a:t>
            </a:fld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CCD378-FC7B-48AD-9ED5-8694D6082731}" type="slidenum">
              <a:rPr lang="pt-BR" alt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‹nº›</a:t>
            </a:fld>
            <a:endParaRPr lang="pt-BR" altLang="pt-B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323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E65677-E902-4C30-9ECB-4AC8D6640877}" type="datetimeFigureOut">
              <a:rPr lang="pt-BR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03/09/2025</a:t>
            </a:fld>
            <a:endParaRPr lang="pt-B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28EC7B-9447-44B1-A5B1-7A758BBB28BE}" type="slidenum">
              <a:rPr lang="pt-BR" altLang="pt-BR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‹nº›</a:t>
            </a:fld>
            <a:endParaRPr lang="pt-BR" altLang="pt-B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066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70BE41-14DC-410A-A159-550CF860CFA7}" type="datetimeFigureOut">
              <a:rPr 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03/09/2025</a:t>
            </a:fld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B21EF3-38AA-4DD2-BD54-AD0C10CF06D8}" type="slidenum">
              <a:rPr lang="pt-BR" alt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‹nº›</a:t>
            </a:fld>
            <a:endParaRPr lang="pt-BR" altLang="pt-B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7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FE124B-364D-46D2-8AA0-33290C00EACA}" type="datetimeFigureOut">
              <a:rPr 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03/09/2025</a:t>
            </a:fld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94B460-BE9A-4D2C-ACD1-F93A50C31B3A}" type="slidenum">
              <a:rPr lang="pt-BR" alt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‹nº›</a:t>
            </a:fld>
            <a:endParaRPr lang="pt-BR" altLang="pt-B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260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C75D04-7BFF-4DCE-ACE3-3CA8EC9AE3B7}" type="datetimeFigureOut">
              <a:rPr 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03/09/2025</a:t>
            </a:fld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96E293-21ED-407F-AFFC-B1D3DC9E1314}" type="slidenum">
              <a:rPr lang="pt-BR" alt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‹nº›</a:t>
            </a:fld>
            <a:endParaRPr lang="pt-BR" altLang="pt-B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504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F173A3-052F-4A28-88C3-5CCF18CC714B}" type="datetimeFigureOut">
              <a:rPr 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03/09/2025</a:t>
            </a:fld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424B6-95F7-467E-BB1B-61E0271C4E3E}" type="slidenum">
              <a:rPr lang="pt-BR" alt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‹nº›</a:t>
            </a:fld>
            <a:endParaRPr lang="pt-BR" altLang="pt-B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395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58BB6A-87C2-47C3-A98A-E4C24D3A3A50}" type="datetimeFigureOut">
              <a:rPr 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03/09/2025</a:t>
            </a:fld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26AC2-2C5B-45AE-AE49-4E481F6D24B4}" type="slidenum">
              <a:rPr lang="pt-BR" alt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‹nº›</a:t>
            </a:fld>
            <a:endParaRPr lang="pt-BR" altLang="pt-B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18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81010E-5C69-45D4-98A2-31D27EEB13B3}" type="datetimeFigureOut">
              <a:rPr lang="pt-BR" smtClean="0"/>
              <a:pPr>
                <a:defRPr/>
              </a:pPr>
              <a:t>03/09/2025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CCD378-FC7B-48AD-9ED5-8694D6082731}" type="slidenum">
              <a:rPr lang="pt-BR" altLang="pt-BR" smtClean="0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974B20-DFEF-439A-B0F3-1C3130B8EB27}" type="datetimeFigureOut">
              <a:rPr 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03/09/2025</a:t>
            </a:fld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F93C188D-0CD8-49E1-802F-344077D17487}" type="slidenum">
              <a:rPr lang="pt-BR" alt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‹nº›</a:t>
            </a:fld>
            <a:endParaRPr lang="pt-BR" alt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/>
              <a:t>Clique no ícone para adicionar uma imagem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eaLnBrk="1" hangingPunct="1"/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eaLnBrk="1" hangingPunct="1"/>
            <a:endParaRPr lang="en-US">
              <a:solidFill>
                <a:prstClr val="black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3578848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2E4E39-A597-4884-B369-1A3678CE2F4E}" type="datetimeFigureOut">
              <a:rPr 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03/09/2025</a:t>
            </a:fld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4A45BA-EB66-40C3-81A0-FC6DF17461CB}" type="slidenum">
              <a:rPr lang="pt-BR" alt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‹nº›</a:t>
            </a:fld>
            <a:endParaRPr lang="pt-BR" altLang="pt-B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7226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FF33D6-62B9-47C4-9D2C-2E8CD39FCFAC}" type="datetimeFigureOut">
              <a:rPr 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03/09/2025</a:t>
            </a:fld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3013-1F90-4FFE-8FD8-8A00C536CD49}" type="slidenum">
              <a:rPr lang="pt-BR" alt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‹nº›</a:t>
            </a:fld>
            <a:endParaRPr lang="pt-BR" altLang="pt-B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72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E65677-E902-4C30-9ECB-4AC8D6640877}" type="datetimeFigureOut">
              <a:rPr lang="pt-BR" smtClean="0"/>
              <a:pPr>
                <a:defRPr/>
              </a:pPr>
              <a:t>03/09/2025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28EC7B-9447-44B1-A5B1-7A758BBB28BE}" type="slidenum">
              <a:rPr lang="pt-BR" altLang="pt-BR" smtClean="0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70BE41-14DC-410A-A159-550CF860CFA7}" type="datetimeFigureOut">
              <a:rPr lang="pt-BR" smtClean="0"/>
              <a:pPr>
                <a:defRPr/>
              </a:pPr>
              <a:t>03/09/2025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B21EF3-38AA-4DD2-BD54-AD0C10CF06D8}" type="slidenum">
              <a:rPr lang="pt-BR" altLang="pt-BR" smtClean="0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FE124B-364D-46D2-8AA0-33290C00EACA}" type="datetimeFigureOut">
              <a:rPr lang="pt-BR" smtClean="0"/>
              <a:pPr>
                <a:defRPr/>
              </a:pPr>
              <a:t>03/09/2025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94B460-BE9A-4D2C-ACD1-F93A50C31B3A}" type="slidenum">
              <a:rPr lang="pt-BR" altLang="pt-BR" smtClean="0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C75D04-7BFF-4DCE-ACE3-3CA8EC9AE3B7}" type="datetimeFigureOut">
              <a:rPr lang="pt-BR" smtClean="0"/>
              <a:pPr>
                <a:defRPr/>
              </a:pPr>
              <a:t>03/09/2025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96E293-21ED-407F-AFFC-B1D3DC9E1314}" type="slidenum">
              <a:rPr lang="pt-BR" altLang="pt-BR" smtClean="0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F173A3-052F-4A28-88C3-5CCF18CC714B}" type="datetimeFigureOut">
              <a:rPr lang="pt-BR" smtClean="0"/>
              <a:pPr>
                <a:defRPr/>
              </a:pPr>
              <a:t>03/09/2025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424B6-95F7-467E-BB1B-61E0271C4E3E}" type="slidenum">
              <a:rPr lang="pt-BR" altLang="pt-BR" smtClean="0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/>
              <a:t>Clique para editar 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58BB6A-87C2-47C3-A98A-E4C24D3A3A50}" type="datetimeFigureOut">
              <a:rPr lang="pt-BR" smtClean="0"/>
              <a:pPr>
                <a:defRPr/>
              </a:pPr>
              <a:t>03/09/2025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26AC2-2C5B-45AE-AE49-4E481F6D24B4}" type="slidenum">
              <a:rPr lang="pt-BR" altLang="pt-BR" smtClean="0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974B20-DFEF-439A-B0F3-1C3130B8EB27}" type="datetimeFigureOut">
              <a:rPr lang="pt-BR" smtClean="0"/>
              <a:pPr>
                <a:defRPr/>
              </a:pPr>
              <a:t>03/09/2025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F93C188D-0CD8-49E1-802F-344077D17487}" type="slidenum">
              <a:rPr lang="pt-BR" altLang="pt-BR" smtClean="0"/>
              <a:pPr>
                <a:defRPr/>
              </a:pPr>
              <a:t>‹nº›</a:t>
            </a:fld>
            <a:endParaRPr lang="pt-BR" alt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/>
              <a:t>Clique no ícone para adicionar uma imagem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/>
              <a:t>Clique para editar o texto mestre</a:t>
            </a:r>
          </a:p>
          <a:p>
            <a:pPr lvl="1" eaLnBrk="1" latinLnBrk="0" hangingPunct="1"/>
            <a:r>
              <a:rPr kumimoji="0" lang="pt-BR"/>
              <a:t>Segundo nível</a:t>
            </a:r>
          </a:p>
          <a:p>
            <a:pPr lvl="2" eaLnBrk="1" latinLnBrk="0" hangingPunct="1"/>
            <a:r>
              <a:rPr kumimoji="0" lang="pt-BR"/>
              <a:t>Terceiro nível</a:t>
            </a:r>
          </a:p>
          <a:p>
            <a:pPr lvl="3" eaLnBrk="1" latinLnBrk="0" hangingPunct="1"/>
            <a:r>
              <a:rPr kumimoji="0" lang="pt-BR"/>
              <a:t>Quarto nível</a:t>
            </a:r>
          </a:p>
          <a:p>
            <a:pPr lvl="4" eaLnBrk="1" latinLnBrk="0" hangingPunct="1"/>
            <a:r>
              <a:rPr kumimoji="0" lang="pt-BR"/>
              <a:t>Quinto nível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A2393E49-A597-4808-849C-CC829A455112}" type="datetimeFigureOut">
              <a:rPr lang="pt-BR" smtClean="0"/>
              <a:pPr>
                <a:defRPr/>
              </a:pPr>
              <a:t>03/09/2025</a:t>
            </a:fld>
            <a:endParaRPr lang="pt-B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1E00DDB-A4BD-43BB-BB56-38DEE7AA97F2}" type="slidenum">
              <a:rPr lang="pt-BR" altLang="pt-BR" smtClean="0"/>
              <a:pPr>
                <a:defRPr/>
              </a:pPr>
              <a:t>‹nº›</a:t>
            </a:fld>
            <a:endParaRPr lang="pt-BR" altLang="pt-B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eaLnBrk="1" hangingPunct="1"/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eaLnBrk="1" hangingPunct="1"/>
            <a:endParaRPr lang="en-US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/>
              <a:t>Clique para editar o texto mestre</a:t>
            </a:r>
          </a:p>
          <a:p>
            <a:pPr lvl="1" eaLnBrk="1" latinLnBrk="0" hangingPunct="1"/>
            <a:r>
              <a:rPr kumimoji="0" lang="pt-BR"/>
              <a:t>Segundo nível</a:t>
            </a:r>
          </a:p>
          <a:p>
            <a:pPr lvl="2" eaLnBrk="1" latinLnBrk="0" hangingPunct="1"/>
            <a:r>
              <a:rPr kumimoji="0" lang="pt-BR"/>
              <a:t>Terceiro nível</a:t>
            </a:r>
          </a:p>
          <a:p>
            <a:pPr lvl="3" eaLnBrk="1" latinLnBrk="0" hangingPunct="1"/>
            <a:r>
              <a:rPr kumimoji="0" lang="pt-BR"/>
              <a:t>Quarto nível</a:t>
            </a:r>
          </a:p>
          <a:p>
            <a:pPr lvl="4" eaLnBrk="1" latinLnBrk="0" hangingPunct="1"/>
            <a:r>
              <a:rPr kumimoji="0" lang="pt-BR"/>
              <a:t>Quinto nível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A2393E49-A597-4808-849C-CC829A455112}" type="datetimeFigureOut">
              <a:rPr 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03/09/2025</a:t>
            </a:fld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pt-B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1E00DDB-A4BD-43BB-BB56-38DEE7AA97F2}" type="slidenum">
              <a:rPr lang="pt-BR" altLang="pt-BR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‹nº›</a:t>
            </a:fld>
            <a:endParaRPr lang="pt-BR" altLang="pt-BR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1184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ítulo 5"/>
          <p:cNvSpPr>
            <a:spLocks noGrp="1"/>
          </p:cNvSpPr>
          <p:nvPr>
            <p:ph type="title"/>
          </p:nvPr>
        </p:nvSpPr>
        <p:spPr>
          <a:xfrm>
            <a:off x="0" y="1844824"/>
            <a:ext cx="9144000" cy="1500188"/>
          </a:xfrm>
        </p:spPr>
        <p:txBody>
          <a:bodyPr>
            <a:normAutofit fontScale="90000"/>
          </a:bodyPr>
          <a:lstStyle/>
          <a:p>
            <a:pPr algn="ctr"/>
            <a:r>
              <a:rPr lang="pt-BR" altLang="pt-BR" sz="6000" dirty="0"/>
              <a:t>O impacto das Escolas de</a:t>
            </a:r>
            <a:br>
              <a:rPr lang="pt-BR" altLang="pt-BR" sz="6000" dirty="0"/>
            </a:br>
            <a:r>
              <a:rPr lang="pt-BR" altLang="pt-BR" sz="6000" dirty="0"/>
              <a:t>Professores no CERN </a:t>
            </a:r>
            <a:br>
              <a:rPr lang="pt-BR" altLang="pt-BR" sz="6000" dirty="0"/>
            </a:br>
            <a:r>
              <a:rPr lang="pt-BR" altLang="pt-BR" sz="6000" dirty="0"/>
              <a:t>em Língua Portuguesa</a:t>
            </a:r>
            <a:endParaRPr lang="pt-BR" altLang="pt-BR" sz="6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1"/>
          <p:cNvSpPr>
            <a:spLocks noChangeArrowheads="1"/>
          </p:cNvSpPr>
          <p:nvPr/>
        </p:nvSpPr>
        <p:spPr bwMode="auto">
          <a:xfrm>
            <a:off x="285750" y="3907651"/>
            <a:ext cx="8520113" cy="2297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343" tIns="9671" rIns="19343" bIns="9671" anchor="ctr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800" b="1" dirty="0">
                <a:latin typeface="Arial" pitchFamily="34" charset="0"/>
              </a:rPr>
              <a:t>Nilson Marcos Dias Garcia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1600" b="1" dirty="0">
                <a:latin typeface="Arial" pitchFamily="34" charset="0"/>
              </a:rPr>
              <a:t>UTFPR – </a:t>
            </a:r>
            <a:r>
              <a:rPr lang="pt-BR" altLang="pt-BR" sz="1600" b="1" dirty="0" smtClean="0">
                <a:latin typeface="Arial" pitchFamily="34" charset="0"/>
              </a:rPr>
              <a:t>PPGTE/GEPEF/GETET </a:t>
            </a:r>
            <a:r>
              <a:rPr lang="pt-BR" altLang="pt-BR" sz="1600" b="1" dirty="0">
                <a:latin typeface="Arial" pitchFamily="34" charset="0"/>
              </a:rPr>
              <a:t>e UFPR – </a:t>
            </a:r>
            <a:r>
              <a:rPr lang="pt-BR" altLang="pt-BR" sz="1600" b="1" dirty="0" smtClean="0">
                <a:latin typeface="Arial" pitchFamily="34" charset="0"/>
              </a:rPr>
              <a:t>PPGE/NPPD</a:t>
            </a:r>
            <a:endParaRPr lang="pt-BR" altLang="pt-BR" sz="1600" b="1" dirty="0">
              <a:latin typeface="Arial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1" baseline="30000" dirty="0">
              <a:latin typeface="Arial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800" b="1" dirty="0">
                <a:latin typeface="Arial" pitchFamily="34" charset="0"/>
              </a:rPr>
              <a:t>Nelson </a:t>
            </a:r>
            <a:r>
              <a:rPr lang="pt-BR" altLang="pt-BR" sz="2800" b="1" dirty="0" err="1">
                <a:latin typeface="Arial" pitchFamily="34" charset="0"/>
              </a:rPr>
              <a:t>Barrelo</a:t>
            </a:r>
            <a:r>
              <a:rPr lang="pt-BR" altLang="pt-BR" sz="2800" b="1" dirty="0">
                <a:latin typeface="Arial" pitchFamily="34" charset="0"/>
              </a:rPr>
              <a:t> Jr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1600" b="1" dirty="0" smtClean="0">
                <a:latin typeface="Arial" pitchFamily="34" charset="0"/>
              </a:rPr>
              <a:t>UFF-SSE </a:t>
            </a:r>
            <a:r>
              <a:rPr lang="pt-BR" altLang="pt-BR" sz="1600" b="1" dirty="0">
                <a:latin typeface="Arial" pitchFamily="34" charset="0"/>
              </a:rPr>
              <a:t>e pesquisador associado </a:t>
            </a:r>
            <a:r>
              <a:rPr lang="pt-BR" altLang="pt-BR" sz="1600" b="1" dirty="0" smtClean="0">
                <a:latin typeface="Arial" pitchFamily="34" charset="0"/>
              </a:rPr>
              <a:t>SPRACE/UNESP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600" b="1" dirty="0">
              <a:latin typeface="Arial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600" b="1" dirty="0" smtClean="0">
              <a:latin typeface="Arial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1600" b="1" dirty="0" smtClean="0">
                <a:latin typeface="Arial" pitchFamily="34" charset="0"/>
              </a:rPr>
              <a:t>2025</a:t>
            </a:r>
            <a:endParaRPr lang="pt-BR" altLang="pt-BR" sz="1200" dirty="0"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altLang="pt-BR" dirty="0"/>
              <a:t>A Escola de Professores no CERN em Língua Portuguesa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tabLst>
                <a:tab pos="2155825" algn="l"/>
              </a:tabLst>
            </a:pPr>
            <a:r>
              <a:rPr lang="pt-BR" altLang="pt-BR" sz="2800" dirty="0"/>
              <a:t>Em 2009, além dos professores portugueses, participaram professores brasileiros e moçambicanos. </a:t>
            </a:r>
            <a:r>
              <a:rPr lang="pt-BR" altLang="pt-BR" sz="2800" b="1" dirty="0"/>
              <a:t>Surge a Escola de Professores no CERN em Língua Portuguesa</a:t>
            </a:r>
            <a:r>
              <a:rPr lang="pt-BR" altLang="pt-BR" sz="2800" dirty="0"/>
              <a:t>.</a:t>
            </a:r>
          </a:p>
          <a:p>
            <a:pPr>
              <a:tabLst>
                <a:tab pos="2155825" algn="l"/>
              </a:tabLst>
            </a:pPr>
            <a:r>
              <a:rPr lang="pt-BR" altLang="pt-BR" sz="2800" dirty="0"/>
              <a:t>O programa, naquele ano, contou com 44 professores portugueses, 11 brasileiros e 5 moçambicanos.</a:t>
            </a:r>
          </a:p>
          <a:p>
            <a:pPr>
              <a:tabLst>
                <a:tab pos="2155825" algn="l"/>
              </a:tabLst>
            </a:pPr>
            <a:r>
              <a:rPr lang="pt-BR" altLang="pt-BR" sz="2800" dirty="0"/>
              <a:t>No Brasil, para proporcionar a participação de professores brasileiros, foi criado o programa </a:t>
            </a:r>
            <a:r>
              <a:rPr lang="pt-BR" altLang="pt-BR" sz="2800" b="1" dirty="0"/>
              <a:t>Escola de Física CERN.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234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7350"/>
          </a:xfrm>
        </p:spPr>
        <p:txBody>
          <a:bodyPr>
            <a:normAutofit fontScale="90000"/>
          </a:bodyPr>
          <a:lstStyle/>
          <a:p>
            <a:pPr algn="ctr"/>
            <a:r>
              <a:rPr lang="pt-BR" altLang="pt-BR" dirty="0"/>
              <a:t>ESCOLA DE FÍSICA CERN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556792"/>
            <a:ext cx="8856984" cy="5112568"/>
          </a:xfrm>
        </p:spPr>
        <p:txBody>
          <a:bodyPr>
            <a:normAutofit fontScale="92500" lnSpcReduction="20000"/>
          </a:bodyPr>
          <a:lstStyle/>
          <a:p>
            <a:pPr marL="4763" indent="0" algn="ctr">
              <a:buFont typeface="Arial" charset="0"/>
              <a:buNone/>
              <a:defRPr/>
            </a:pPr>
            <a:r>
              <a:rPr lang="pt-BR" altLang="pt-BR" sz="3200" b="1" dirty="0"/>
              <a:t>Organização e apoio</a:t>
            </a:r>
          </a:p>
          <a:p>
            <a:pPr marL="109537" indent="0" algn="ctr">
              <a:spcBef>
                <a:spcPts val="0"/>
              </a:spcBef>
              <a:buFont typeface="Arial" charset="0"/>
              <a:buNone/>
              <a:defRPr/>
            </a:pPr>
            <a:endParaRPr lang="pt-BR" altLang="pt-BR" sz="2000" dirty="0"/>
          </a:p>
          <a:p>
            <a:pPr marL="109537" indent="-457200">
              <a:spcBef>
                <a:spcPts val="0"/>
              </a:spcBef>
              <a:buFont typeface="Arial" charset="0"/>
              <a:buNone/>
              <a:defRPr/>
            </a:pPr>
            <a:r>
              <a:rPr lang="en-US" altLang="pt-BR" b="1" dirty="0"/>
              <a:t>2009 </a:t>
            </a:r>
            <a:r>
              <a:rPr lang="en-US" altLang="pt-BR" dirty="0"/>
              <a:t>– </a:t>
            </a:r>
            <a:r>
              <a:rPr lang="en-US" altLang="pt-BR" dirty="0" err="1"/>
              <a:t>organização</a:t>
            </a:r>
            <a:r>
              <a:rPr lang="en-US" altLang="pt-BR" dirty="0"/>
              <a:t>: Centro </a:t>
            </a:r>
            <a:r>
              <a:rPr lang="en-US" altLang="pt-BR" dirty="0" err="1"/>
              <a:t>Brasileiro</a:t>
            </a:r>
            <a:r>
              <a:rPr lang="en-US" altLang="pt-BR" dirty="0"/>
              <a:t> de </a:t>
            </a:r>
            <a:r>
              <a:rPr lang="en-US" altLang="pt-BR" dirty="0" err="1"/>
              <a:t>Pesquisas</a:t>
            </a:r>
            <a:r>
              <a:rPr lang="en-US" altLang="pt-BR" dirty="0"/>
              <a:t> </a:t>
            </a:r>
            <a:r>
              <a:rPr lang="en-US" altLang="pt-BR" dirty="0" err="1"/>
              <a:t>Físicas</a:t>
            </a:r>
            <a:r>
              <a:rPr lang="en-US" altLang="pt-BR" dirty="0"/>
              <a:t> (</a:t>
            </a:r>
            <a:r>
              <a:rPr lang="en-US" altLang="pt-BR" b="1" dirty="0"/>
              <a:t>CBPF</a:t>
            </a:r>
            <a:r>
              <a:rPr lang="en-US" altLang="pt-BR" dirty="0"/>
              <a:t>) </a:t>
            </a:r>
            <a:r>
              <a:rPr lang="en-US" altLang="pt-BR" dirty="0" smtClean="0"/>
              <a:t>	e  </a:t>
            </a:r>
            <a:r>
              <a:rPr lang="en-US" altLang="pt-BR" b="1" dirty="0"/>
              <a:t>SBF</a:t>
            </a:r>
            <a:endParaRPr lang="en-US" altLang="pt-BR" dirty="0"/>
          </a:p>
          <a:p>
            <a:pPr marL="720725" indent="-3175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en-US" altLang="pt-BR" dirty="0"/>
              <a:t>- </a:t>
            </a:r>
            <a:r>
              <a:rPr lang="en-US" altLang="pt-BR" dirty="0" err="1"/>
              <a:t>apoio</a:t>
            </a:r>
            <a:r>
              <a:rPr lang="en-US" altLang="pt-BR" dirty="0"/>
              <a:t>: </a:t>
            </a:r>
            <a:r>
              <a:rPr lang="en-US" altLang="pt-BR" b="1" dirty="0"/>
              <a:t>CBPF</a:t>
            </a:r>
            <a:r>
              <a:rPr lang="en-US" altLang="pt-BR" dirty="0"/>
              <a:t>, </a:t>
            </a:r>
            <a:r>
              <a:rPr lang="en-US" altLang="pt-BR" b="1" dirty="0"/>
              <a:t>SBF </a:t>
            </a:r>
            <a:r>
              <a:rPr lang="en-US" altLang="pt-BR" dirty="0"/>
              <a:t>e </a:t>
            </a:r>
            <a:r>
              <a:rPr lang="pt-BR" altLang="pt-BR" dirty="0"/>
              <a:t>Ministério da Ciência e Tecnologia (</a:t>
            </a:r>
            <a:r>
              <a:rPr lang="pt-BR" altLang="pt-BR" b="1" dirty="0"/>
              <a:t>MCT</a:t>
            </a:r>
            <a:r>
              <a:rPr lang="pt-BR" altLang="pt-BR" dirty="0"/>
              <a:t>)</a:t>
            </a:r>
            <a:endParaRPr lang="en-US" altLang="pt-BR" dirty="0"/>
          </a:p>
          <a:p>
            <a:pPr marL="109537" indent="0">
              <a:spcBef>
                <a:spcPts val="0"/>
              </a:spcBef>
              <a:buFont typeface="Arial" charset="0"/>
              <a:buNone/>
              <a:defRPr/>
            </a:pPr>
            <a:endParaRPr lang="en-US" altLang="pt-BR" dirty="0"/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en-US" altLang="pt-BR" b="1" dirty="0"/>
              <a:t>2010 </a:t>
            </a:r>
            <a:r>
              <a:rPr lang="en-US" altLang="pt-BR" b="1" dirty="0" err="1"/>
              <a:t>até</a:t>
            </a:r>
            <a:r>
              <a:rPr lang="en-US" altLang="pt-BR" b="1" dirty="0"/>
              <a:t> 2014 </a:t>
            </a:r>
            <a:r>
              <a:rPr lang="en-US" altLang="pt-BR" dirty="0"/>
              <a:t>– </a:t>
            </a:r>
            <a:r>
              <a:rPr lang="en-US" altLang="pt-BR" dirty="0" err="1"/>
              <a:t>organização</a:t>
            </a:r>
            <a:r>
              <a:rPr lang="en-US" altLang="pt-BR" dirty="0"/>
              <a:t>: </a:t>
            </a:r>
            <a:r>
              <a:rPr lang="en-US" altLang="pt-BR" b="1" dirty="0"/>
              <a:t>SBF</a:t>
            </a:r>
          </a:p>
          <a:p>
            <a:pPr marL="893763" indent="-173038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en-US" altLang="pt-BR" dirty="0"/>
              <a:t>- </a:t>
            </a:r>
            <a:r>
              <a:rPr lang="en-US" altLang="pt-BR" dirty="0" err="1"/>
              <a:t>apoio</a:t>
            </a:r>
            <a:r>
              <a:rPr lang="en-US" altLang="pt-BR" dirty="0"/>
              <a:t>: SBF e </a:t>
            </a:r>
            <a:r>
              <a:rPr lang="pt-BR" altLang="pt-BR" dirty="0"/>
              <a:t>Diretoria de Formação de Prof. Educação Básica da </a:t>
            </a:r>
            <a:r>
              <a:rPr lang="pt-BR" altLang="pt-BR" b="1" dirty="0"/>
              <a:t>CAPES</a:t>
            </a:r>
            <a:r>
              <a:rPr lang="pt-BR" altLang="pt-BR" dirty="0"/>
              <a:t> </a:t>
            </a:r>
            <a:r>
              <a:rPr lang="en-US" altLang="pt-BR" dirty="0"/>
              <a:t>   </a:t>
            </a:r>
            <a:endParaRPr lang="pt-BR" altLang="pt-BR" dirty="0"/>
          </a:p>
          <a:p>
            <a:pPr marL="109537" indent="0">
              <a:spcBef>
                <a:spcPts val="0"/>
              </a:spcBef>
              <a:buFont typeface="Arial" charset="0"/>
              <a:buNone/>
              <a:defRPr/>
            </a:pPr>
            <a:endParaRPr lang="en-US" altLang="pt-BR" dirty="0"/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en-US" altLang="pt-BR" b="1" dirty="0"/>
              <a:t>2015 e 2016 </a:t>
            </a:r>
            <a:r>
              <a:rPr lang="en-US" altLang="pt-BR" dirty="0"/>
              <a:t>– </a:t>
            </a:r>
            <a:r>
              <a:rPr lang="en-US" altLang="pt-BR" dirty="0" err="1"/>
              <a:t>organização</a:t>
            </a:r>
            <a:r>
              <a:rPr lang="en-US" altLang="pt-BR" dirty="0"/>
              <a:t>: </a:t>
            </a:r>
            <a:r>
              <a:rPr lang="en-US" altLang="pt-BR" b="1" dirty="0"/>
              <a:t>SBF</a:t>
            </a:r>
          </a:p>
          <a:p>
            <a:pPr marL="893763" indent="-173038">
              <a:spcBef>
                <a:spcPts val="0"/>
              </a:spcBef>
              <a:buFontTx/>
              <a:buChar char="-"/>
              <a:defRPr/>
            </a:pPr>
            <a:r>
              <a:rPr lang="en-US" altLang="pt-BR" dirty="0" err="1"/>
              <a:t>cessa</a:t>
            </a:r>
            <a:r>
              <a:rPr lang="en-US" altLang="pt-BR" dirty="0"/>
              <a:t> o </a:t>
            </a:r>
            <a:r>
              <a:rPr lang="en-US" altLang="pt-BR" dirty="0" err="1"/>
              <a:t>apoio</a:t>
            </a:r>
            <a:r>
              <a:rPr lang="en-US" altLang="pt-BR" dirty="0"/>
              <a:t> </a:t>
            </a:r>
            <a:r>
              <a:rPr lang="en-US" altLang="pt-BR" dirty="0" err="1"/>
              <a:t>financeiro</a:t>
            </a:r>
            <a:r>
              <a:rPr lang="en-US" altLang="pt-BR" dirty="0"/>
              <a:t> da </a:t>
            </a:r>
            <a:r>
              <a:rPr lang="en-US" altLang="pt-BR" b="1" dirty="0"/>
              <a:t>CAPES</a:t>
            </a:r>
          </a:p>
          <a:p>
            <a:pPr marL="893763" indent="-173038">
              <a:spcBef>
                <a:spcPts val="0"/>
              </a:spcBef>
              <a:buFontTx/>
              <a:buChar char="-"/>
              <a:defRPr/>
            </a:pPr>
            <a:r>
              <a:rPr lang="en-US" altLang="pt-BR" dirty="0" err="1"/>
              <a:t>professores</a:t>
            </a:r>
            <a:r>
              <a:rPr lang="en-US" altLang="pt-BR" dirty="0"/>
              <a:t> </a:t>
            </a:r>
            <a:r>
              <a:rPr lang="en-US" altLang="pt-BR" dirty="0" err="1"/>
              <a:t>participantes</a:t>
            </a:r>
            <a:r>
              <a:rPr lang="en-US" altLang="pt-BR" dirty="0"/>
              <a:t> </a:t>
            </a:r>
            <a:r>
              <a:rPr lang="en-US" altLang="pt-BR" dirty="0" err="1"/>
              <a:t>ficam</a:t>
            </a:r>
            <a:r>
              <a:rPr lang="en-US" altLang="pt-BR" dirty="0"/>
              <a:t> </a:t>
            </a:r>
            <a:r>
              <a:rPr lang="en-US" altLang="pt-BR" dirty="0" err="1"/>
              <a:t>responsáveis</a:t>
            </a:r>
            <a:r>
              <a:rPr lang="en-US" altLang="pt-BR" dirty="0"/>
              <a:t> </a:t>
            </a:r>
            <a:r>
              <a:rPr lang="en-US" altLang="pt-BR" dirty="0" err="1" smtClean="0"/>
              <a:t>pelas</a:t>
            </a:r>
            <a:r>
              <a:rPr lang="en-US" altLang="pt-BR" dirty="0" smtClean="0"/>
              <a:t> </a:t>
            </a:r>
            <a:r>
              <a:rPr lang="en-US" altLang="pt-BR" dirty="0" err="1" smtClean="0"/>
              <a:t>suas</a:t>
            </a:r>
            <a:r>
              <a:rPr lang="en-US" altLang="pt-BR" dirty="0" smtClean="0"/>
              <a:t> </a:t>
            </a:r>
            <a:r>
              <a:rPr lang="en-US" altLang="pt-BR" dirty="0" err="1"/>
              <a:t>próprias</a:t>
            </a:r>
            <a:r>
              <a:rPr lang="en-US" altLang="pt-BR" dirty="0"/>
              <a:t> </a:t>
            </a:r>
            <a:r>
              <a:rPr lang="en-US" altLang="pt-BR" dirty="0" err="1"/>
              <a:t>despesas</a:t>
            </a:r>
            <a:endParaRPr lang="en-US" altLang="pt-BR" dirty="0"/>
          </a:p>
          <a:p>
            <a:pPr marL="893763" indent="-173038">
              <a:spcBef>
                <a:spcPts val="0"/>
              </a:spcBef>
              <a:buFontTx/>
              <a:buChar char="-"/>
              <a:defRPr/>
            </a:pPr>
            <a:r>
              <a:rPr lang="en-US" altLang="pt-BR" b="1" dirty="0"/>
              <a:t>SBF </a:t>
            </a:r>
            <a:r>
              <a:rPr lang="en-US" altLang="pt-BR" dirty="0" err="1"/>
              <a:t>apoia</a:t>
            </a:r>
            <a:r>
              <a:rPr lang="en-US" altLang="pt-BR" dirty="0"/>
              <a:t> </a:t>
            </a:r>
            <a:r>
              <a:rPr lang="en-US" altLang="pt-BR" dirty="0" err="1"/>
              <a:t>financeiramente</a:t>
            </a:r>
            <a:r>
              <a:rPr lang="en-US" altLang="pt-BR" dirty="0"/>
              <a:t> a </a:t>
            </a:r>
            <a:r>
              <a:rPr lang="en-US" altLang="pt-BR" dirty="0" err="1"/>
              <a:t>participação</a:t>
            </a:r>
            <a:r>
              <a:rPr lang="en-US" altLang="pt-BR" dirty="0"/>
              <a:t> dos </a:t>
            </a:r>
            <a:r>
              <a:rPr lang="en-US" altLang="pt-BR" dirty="0" err="1"/>
              <a:t>coordenadores</a:t>
            </a:r>
            <a:r>
              <a:rPr lang="en-US" altLang="pt-BR" dirty="0"/>
              <a:t> </a:t>
            </a:r>
          </a:p>
          <a:p>
            <a:pPr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pt-BR" altLang="pt-BR" dirty="0"/>
              <a:t>ESCOLA DE FÍSICA CERN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310608"/>
          </a:xfrm>
        </p:spPr>
        <p:txBody>
          <a:bodyPr>
            <a:normAutofit fontScale="92500"/>
          </a:bodyPr>
          <a:lstStyle/>
          <a:p>
            <a:pPr marL="109537" indent="0" algn="ctr">
              <a:buFont typeface="Arial" charset="0"/>
              <a:buNone/>
              <a:defRPr/>
            </a:pPr>
            <a:r>
              <a:rPr lang="pt-BR" altLang="pt-BR" sz="3600" b="1" dirty="0"/>
              <a:t>Organização e apoio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pt-BR" altLang="pt-BR" sz="2200" b="1" dirty="0"/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pt-BR" altLang="pt-BR" sz="2200" b="1" dirty="0"/>
              <a:t>2017 </a:t>
            </a:r>
            <a:r>
              <a:rPr lang="pt-BR" altLang="pt-BR" sz="2200" dirty="0"/>
              <a:t>– organização: </a:t>
            </a:r>
            <a:r>
              <a:rPr lang="pt-BR" altLang="pt-BR" sz="2200" b="1" dirty="0"/>
              <a:t>SBF</a:t>
            </a:r>
          </a:p>
          <a:p>
            <a:pPr marL="893763" indent="-173038">
              <a:spcBef>
                <a:spcPts val="0"/>
              </a:spcBef>
              <a:buFontTx/>
              <a:buChar char="-"/>
              <a:defRPr/>
            </a:pPr>
            <a:r>
              <a:rPr lang="pt-BR" altLang="pt-BR" sz="2200" b="1" dirty="0"/>
              <a:t>sem apoio </a:t>
            </a:r>
            <a:r>
              <a:rPr lang="pt-BR" altLang="pt-BR" sz="2200" b="1" dirty="0" smtClean="0"/>
              <a:t>financeiro da SBF</a:t>
            </a:r>
            <a:r>
              <a:rPr lang="pt-BR" altLang="pt-BR" sz="2200" dirty="0" smtClean="0"/>
              <a:t>. </a:t>
            </a:r>
            <a:r>
              <a:rPr lang="pt-BR" altLang="pt-BR" sz="2200" dirty="0"/>
              <a:t>Tanto professores quanto coordenadores custeiam sua participação com recursos próprios</a:t>
            </a:r>
            <a:r>
              <a:rPr lang="pt-BR" altLang="pt-BR" sz="2200" dirty="0" smtClean="0"/>
              <a:t>.</a:t>
            </a:r>
          </a:p>
          <a:p>
            <a:pPr marL="893763" indent="-173038">
              <a:spcBef>
                <a:spcPts val="0"/>
              </a:spcBef>
              <a:buFontTx/>
              <a:buChar char="-"/>
              <a:defRPr/>
            </a:pPr>
            <a:r>
              <a:rPr lang="pt-BR" altLang="pt-BR" sz="2200" dirty="0" smtClean="0"/>
              <a:t>A Escola deixa de ter coordenação  compartilhada pelos profs. Nilson e Nelson. O prof. Nilson se afasta e a coordenação geral passa a ser feita pelo prof. Nelson. </a:t>
            </a:r>
            <a:endParaRPr lang="pt-BR" altLang="pt-BR" sz="2200" dirty="0"/>
          </a:p>
          <a:p>
            <a:pPr marL="285750" indent="-285750">
              <a:spcBef>
                <a:spcPts val="0"/>
              </a:spcBef>
              <a:buFontTx/>
              <a:buChar char="-"/>
              <a:defRPr/>
            </a:pPr>
            <a:endParaRPr lang="pt-BR" altLang="pt-BR" sz="2200" dirty="0"/>
          </a:p>
          <a:p>
            <a:pPr marL="0" indent="0" algn="just">
              <a:spcBef>
                <a:spcPts val="0"/>
              </a:spcBef>
              <a:buFont typeface="Arial" charset="0"/>
              <a:buNone/>
              <a:defRPr/>
            </a:pPr>
            <a:r>
              <a:rPr lang="pt-BR" altLang="pt-BR" sz="2200" dirty="0" smtClean="0"/>
              <a:t>Em 2018 é </a:t>
            </a:r>
            <a:r>
              <a:rPr lang="pt-BR" altLang="pt-BR" sz="2200" dirty="0"/>
              <a:t>firmada uma </a:t>
            </a:r>
            <a:r>
              <a:rPr lang="pt-BR" altLang="pt-BR" sz="2200" b="1" dirty="0"/>
              <a:t>parceria </a:t>
            </a:r>
            <a:r>
              <a:rPr lang="pt-BR" altLang="pt-BR" sz="2200" b="1" dirty="0" smtClean="0"/>
              <a:t>SPRACE-SBF-CBPF/RENAFAE</a:t>
            </a:r>
            <a:r>
              <a:rPr lang="pt-BR" altLang="pt-BR" sz="2200" dirty="0"/>
              <a:t>, com apoio financeiro ao coordenador brasileiro e subsídio parcial aos professores participantes </a:t>
            </a:r>
            <a:r>
              <a:rPr lang="pt-BR" altLang="pt-BR" sz="2200" dirty="0" smtClean="0"/>
              <a:t>atuantes nas </a:t>
            </a:r>
            <a:r>
              <a:rPr lang="pt-BR" altLang="pt-BR" sz="2200" dirty="0"/>
              <a:t>redes estaduais de ensino</a:t>
            </a:r>
            <a:r>
              <a:rPr lang="pt-BR" altLang="pt-BR" sz="2200" dirty="0" smtClean="0"/>
              <a:t>.</a:t>
            </a:r>
          </a:p>
          <a:p>
            <a:pPr marL="0" indent="0" algn="just">
              <a:spcBef>
                <a:spcPts val="0"/>
              </a:spcBef>
              <a:buFont typeface="Arial" charset="0"/>
              <a:buNone/>
              <a:defRPr/>
            </a:pPr>
            <a:endParaRPr lang="en-US" altLang="pt-BR" sz="2200" dirty="0"/>
          </a:p>
          <a:p>
            <a:pPr marL="0" indent="0" algn="just">
              <a:spcBef>
                <a:spcPts val="0"/>
              </a:spcBef>
              <a:buFont typeface="Arial" charset="0"/>
              <a:buNone/>
              <a:defRPr/>
            </a:pPr>
            <a:endParaRPr lang="pt-BR" altLang="pt-BR" sz="2200" dirty="0"/>
          </a:p>
        </p:txBody>
      </p:sp>
      <p:sp>
        <p:nvSpPr>
          <p:cNvPr id="2" name="Retângulo 1"/>
          <p:cNvSpPr/>
          <p:nvPr/>
        </p:nvSpPr>
        <p:spPr>
          <a:xfrm>
            <a:off x="-2112963" y="1972538"/>
            <a:ext cx="2286001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 eaLnBrk="1" fontAlgn="auto" hangingPunct="1">
              <a:spcAft>
                <a:spcPts val="0"/>
              </a:spcAft>
            </a:pPr>
            <a:r>
              <a:rPr lang="pt-BR" altLang="pt-BR" sz="5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ESCOLA DE FÍSICA 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82960"/>
          </a:xfrm>
        </p:spPr>
        <p:txBody>
          <a:bodyPr>
            <a:normAutofit/>
          </a:bodyPr>
          <a:lstStyle/>
          <a:p>
            <a:pPr algn="ctr"/>
            <a:r>
              <a:rPr lang="pt-BR" altLang="pt-BR" sz="4500" dirty="0" smtClean="0"/>
              <a:t>ESCOLA DE FÍSICA CERN</a:t>
            </a:r>
            <a:endParaRPr lang="pt-BR" sz="45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72608"/>
          </a:xfrm>
        </p:spPr>
        <p:txBody>
          <a:bodyPr>
            <a:normAutofit fontScale="92500" lnSpcReduction="10000"/>
          </a:bodyPr>
          <a:lstStyle/>
          <a:p>
            <a:pPr marL="393192" lvl="1" indent="0" algn="ctr">
              <a:buNone/>
            </a:pPr>
            <a:r>
              <a:rPr lang="pt-BR" altLang="pt-BR" sz="3900" b="1" dirty="0" smtClean="0"/>
              <a:t>Organização </a:t>
            </a:r>
            <a:r>
              <a:rPr lang="pt-BR" altLang="pt-BR" sz="3900" b="1" dirty="0"/>
              <a:t>e </a:t>
            </a:r>
            <a:r>
              <a:rPr lang="pt-BR" altLang="pt-BR" sz="3900" b="1" dirty="0" smtClean="0"/>
              <a:t>apoio</a:t>
            </a:r>
          </a:p>
          <a:p>
            <a:r>
              <a:rPr lang="pt-BR" altLang="pt-BR" sz="2800" b="1" dirty="0" smtClean="0"/>
              <a:t>2018 </a:t>
            </a:r>
            <a:r>
              <a:rPr lang="pt-BR" altLang="pt-BR" sz="2800" dirty="0" smtClean="0"/>
              <a:t>– </a:t>
            </a:r>
            <a:r>
              <a:rPr lang="pt-BR" altLang="pt-BR" sz="2800" dirty="0"/>
              <a:t>organização: </a:t>
            </a:r>
            <a:r>
              <a:rPr lang="pt-BR" altLang="pt-BR" sz="2800" b="1" dirty="0"/>
              <a:t>SPRACE-SBF-CBPF/RENAFAE </a:t>
            </a:r>
            <a:r>
              <a:rPr lang="pt-BR" altLang="pt-BR" sz="2800" dirty="0"/>
              <a:t>-   com apoio financeiro parcial do </a:t>
            </a:r>
            <a:r>
              <a:rPr lang="pt-BR" altLang="pt-BR" sz="2800" b="1" dirty="0"/>
              <a:t>Instituto Principia,</a:t>
            </a:r>
            <a:r>
              <a:rPr lang="pt-BR" altLang="pt-BR" sz="2800" dirty="0"/>
              <a:t> da </a:t>
            </a:r>
            <a:r>
              <a:rPr lang="pt-BR" altLang="pt-BR" sz="2800" b="1" dirty="0"/>
              <a:t>RENAFAE</a:t>
            </a:r>
            <a:r>
              <a:rPr lang="pt-BR" altLang="pt-BR" sz="2800" dirty="0"/>
              <a:t>, do </a:t>
            </a:r>
            <a:r>
              <a:rPr lang="pt-BR" altLang="pt-BR" sz="2800" b="1" dirty="0"/>
              <a:t>SPRACE </a:t>
            </a:r>
            <a:r>
              <a:rPr lang="pt-BR" altLang="pt-BR" sz="2800" dirty="0"/>
              <a:t>e da </a:t>
            </a:r>
            <a:r>
              <a:rPr lang="pt-BR" altLang="pt-BR" sz="2800" b="1" dirty="0" smtClean="0"/>
              <a:t>SBF</a:t>
            </a:r>
          </a:p>
          <a:p>
            <a:r>
              <a:rPr lang="pt-BR" altLang="pt-BR" sz="2800" b="1" dirty="0" smtClean="0"/>
              <a:t>2019 </a:t>
            </a:r>
            <a:r>
              <a:rPr lang="pt-BR" altLang="pt-BR" sz="2800" dirty="0"/>
              <a:t>– organização: </a:t>
            </a:r>
            <a:r>
              <a:rPr lang="pt-BR" altLang="pt-BR" sz="2800" b="1" dirty="0"/>
              <a:t>SPRACE-SBF-CBPF/RENAFAE </a:t>
            </a:r>
            <a:r>
              <a:rPr lang="pt-BR" altLang="pt-BR" sz="2800" dirty="0"/>
              <a:t>-   com apoio financeiro parcial </a:t>
            </a:r>
            <a:r>
              <a:rPr lang="pt-BR" altLang="pt-BR" sz="2800" dirty="0" smtClean="0"/>
              <a:t>da </a:t>
            </a:r>
            <a:r>
              <a:rPr lang="pt-BR" altLang="pt-BR" sz="2800" b="1" dirty="0"/>
              <a:t>RENAFAE</a:t>
            </a:r>
            <a:r>
              <a:rPr lang="pt-BR" altLang="pt-BR" sz="2800" dirty="0"/>
              <a:t>, do </a:t>
            </a:r>
            <a:r>
              <a:rPr lang="pt-BR" altLang="pt-BR" sz="2800" b="1" dirty="0"/>
              <a:t>SPRACE </a:t>
            </a:r>
            <a:r>
              <a:rPr lang="pt-BR" altLang="pt-BR" sz="2800" dirty="0"/>
              <a:t>e da </a:t>
            </a:r>
            <a:r>
              <a:rPr lang="pt-BR" altLang="pt-BR" sz="2800" b="1" dirty="0"/>
              <a:t>SBF</a:t>
            </a:r>
          </a:p>
          <a:p>
            <a:r>
              <a:rPr lang="pt-BR" altLang="pt-BR" sz="2800" b="1" dirty="0" smtClean="0"/>
              <a:t>2022 </a:t>
            </a:r>
            <a:r>
              <a:rPr lang="pt-BR" altLang="pt-BR" sz="2800" dirty="0"/>
              <a:t>– organização: </a:t>
            </a:r>
            <a:r>
              <a:rPr lang="pt-BR" altLang="pt-BR" sz="2800" b="1" dirty="0"/>
              <a:t>SPRACE-SBF-CBPF/RENAFAE </a:t>
            </a:r>
            <a:r>
              <a:rPr lang="pt-BR" altLang="pt-BR" sz="2800" dirty="0"/>
              <a:t>-   com apoio financeiro parcial da </a:t>
            </a:r>
            <a:r>
              <a:rPr lang="pt-BR" altLang="pt-BR" sz="2800" b="1" dirty="0" smtClean="0"/>
              <a:t>RENAFAE </a:t>
            </a:r>
            <a:r>
              <a:rPr lang="pt-BR" altLang="pt-BR" sz="2800" dirty="0" smtClean="0"/>
              <a:t>e </a:t>
            </a:r>
            <a:r>
              <a:rPr lang="pt-BR" altLang="pt-BR" sz="2800" dirty="0"/>
              <a:t>do </a:t>
            </a:r>
            <a:r>
              <a:rPr lang="pt-BR" altLang="pt-BR" sz="2800" b="1" dirty="0" smtClean="0"/>
              <a:t>SPRACE</a:t>
            </a:r>
            <a:endParaRPr lang="pt-BR" altLang="pt-BR" sz="2800" b="1" dirty="0"/>
          </a:p>
          <a:p>
            <a:r>
              <a:rPr lang="pt-BR" altLang="pt-BR" sz="2800" b="1" dirty="0" smtClean="0"/>
              <a:t>2023, 2024 e 2025 – </a:t>
            </a:r>
            <a:r>
              <a:rPr lang="pt-BR" altLang="pt-BR" sz="2800" dirty="0" smtClean="0"/>
              <a:t>organização</a:t>
            </a:r>
            <a:r>
              <a:rPr lang="pt-BR" altLang="pt-BR" sz="2800" b="1" dirty="0" smtClean="0"/>
              <a:t> coordenação </a:t>
            </a:r>
            <a:r>
              <a:rPr lang="pt-BR" altLang="pt-BR" sz="2800" b="1" dirty="0"/>
              <a:t>local da PTLTP</a:t>
            </a:r>
            <a:r>
              <a:rPr lang="pt-BR" altLang="pt-BR" sz="2800" b="1" dirty="0" smtClean="0"/>
              <a:t> – </a:t>
            </a:r>
            <a:r>
              <a:rPr lang="pt-BR" altLang="pt-BR" sz="2800" dirty="0" smtClean="0"/>
              <a:t>com apoio financeiro parcial da </a:t>
            </a:r>
            <a:r>
              <a:rPr lang="pt-BR" altLang="pt-BR" sz="2800" b="1" dirty="0" smtClean="0"/>
              <a:t>RENAFAE </a:t>
            </a:r>
            <a:r>
              <a:rPr lang="pt-BR" altLang="pt-BR" sz="2800" dirty="0" smtClean="0"/>
              <a:t>e do </a:t>
            </a:r>
            <a:r>
              <a:rPr lang="pt-BR" altLang="pt-BR" sz="2800" b="1" dirty="0" smtClean="0"/>
              <a:t>SPRACE.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1029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pt-BR" altLang="pt-BR" dirty="0"/>
              <a:t>ESCOLA DE FÍSICA CERN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fontScale="92500" lnSpcReduction="20000"/>
          </a:bodyPr>
          <a:lstStyle/>
          <a:p>
            <a:pPr marL="109537" indent="0" algn="ctr">
              <a:spcBef>
                <a:spcPts val="0"/>
              </a:spcBef>
              <a:buFont typeface="Arial" charset="0"/>
              <a:buNone/>
              <a:defRPr/>
            </a:pPr>
            <a:r>
              <a:rPr lang="pt-BR" sz="3600" dirty="0"/>
              <a:t>OBJETIVOS</a:t>
            </a:r>
          </a:p>
          <a:p>
            <a:pPr>
              <a:spcBef>
                <a:spcPts val="0"/>
              </a:spcBef>
              <a:defRPr/>
            </a:pPr>
            <a:endParaRPr lang="pt-BR" altLang="pt-BR" sz="2400" dirty="0"/>
          </a:p>
          <a:p>
            <a:pPr>
              <a:spcBef>
                <a:spcPts val="0"/>
              </a:spcBef>
              <a:defRPr/>
            </a:pPr>
            <a:r>
              <a:rPr lang="pt-BR" altLang="pt-BR" sz="2400" dirty="0"/>
              <a:t>abrir </a:t>
            </a:r>
            <a:r>
              <a:rPr lang="pt-BR" altLang="pt-BR" sz="2400" dirty="0" smtClean="0"/>
              <a:t> o </a:t>
            </a:r>
            <a:r>
              <a:rPr lang="pt-BR" altLang="pt-BR" sz="2400" dirty="0"/>
              <a:t>CERN aos professores de escolas brasileiras e, através destes, aos seus alunos e à escola;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pt-BR" altLang="pt-BR" sz="2400" dirty="0"/>
          </a:p>
          <a:p>
            <a:pPr>
              <a:spcBef>
                <a:spcPts val="0"/>
              </a:spcBef>
              <a:defRPr/>
            </a:pPr>
            <a:r>
              <a:rPr lang="pt-BR" altLang="pt-BR" sz="2400" dirty="0"/>
              <a:t>dar oportunidade de formação intensiva de atualização de conteúdos na área da Física Moderna, em particular de Física de Partículas;</a:t>
            </a:r>
          </a:p>
          <a:p>
            <a:pPr>
              <a:spcBef>
                <a:spcPts val="0"/>
              </a:spcBef>
              <a:defRPr/>
            </a:pPr>
            <a:endParaRPr lang="pt-BR" altLang="pt-BR" sz="2400" dirty="0">
              <a:solidFill>
                <a:prstClr val="black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pt-BR" altLang="pt-BR" sz="2400" dirty="0">
                <a:solidFill>
                  <a:prstClr val="black"/>
                </a:solidFill>
              </a:rPr>
              <a:t>estabelecer relações profissionais e canais de esclarecimento, apoio e/ou encaminhamento entre os professores portugueses, africanos e brasileiros;</a:t>
            </a:r>
          </a:p>
          <a:p>
            <a:pPr>
              <a:spcBef>
                <a:spcPts val="0"/>
              </a:spcBef>
              <a:defRPr/>
            </a:pPr>
            <a:endParaRPr lang="pt-BR" altLang="pt-BR" sz="2400" dirty="0">
              <a:solidFill>
                <a:prstClr val="black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pt-BR" altLang="pt-BR" sz="2400" dirty="0">
                <a:solidFill>
                  <a:prstClr val="black"/>
                </a:solidFill>
              </a:rPr>
              <a:t>motivar os professores para aprender mais;</a:t>
            </a:r>
          </a:p>
          <a:p>
            <a:pPr>
              <a:spcBef>
                <a:spcPts val="0"/>
              </a:spcBef>
              <a:defRPr/>
            </a:pPr>
            <a:endParaRPr lang="pt-BR" altLang="pt-BR" sz="2400" dirty="0">
              <a:solidFill>
                <a:prstClr val="black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pt-BR" altLang="pt-BR" sz="2400" dirty="0">
                <a:solidFill>
                  <a:prstClr val="black"/>
                </a:solidFill>
              </a:rPr>
              <a:t>motivar os investigadores a participarem de mais ações com os professores e os alunos em ambiente escolar.</a:t>
            </a:r>
          </a:p>
          <a:p>
            <a:pPr marL="0" indent="0">
              <a:buFont typeface="Arial" pitchFamily="34" charset="0"/>
              <a:buNone/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ítulo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636680"/>
          </a:xfrm>
        </p:spPr>
        <p:txBody>
          <a:bodyPr>
            <a:noAutofit/>
          </a:bodyPr>
          <a:lstStyle/>
          <a:p>
            <a:pPr algn="ctr"/>
            <a:r>
              <a:rPr lang="pt-BR" altLang="pt-BR" sz="3600" dirty="0"/>
              <a:t>Processo de seleção dos professores brasileiros</a:t>
            </a:r>
          </a:p>
        </p:txBody>
      </p:sp>
      <p:sp>
        <p:nvSpPr>
          <p:cNvPr id="14339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r>
              <a:rPr lang="pt-BR" altLang="pt-BR" sz="2800" dirty="0">
                <a:solidFill>
                  <a:srgbClr val="FF0000"/>
                </a:solidFill>
              </a:rPr>
              <a:t>Regulamentado por </a:t>
            </a:r>
            <a:r>
              <a:rPr lang="pt-BR" altLang="pt-BR" sz="2800" dirty="0" smtClean="0">
                <a:solidFill>
                  <a:srgbClr val="FF0000"/>
                </a:solidFill>
              </a:rPr>
              <a:t>edital</a:t>
            </a:r>
          </a:p>
          <a:p>
            <a:r>
              <a:rPr lang="pt-BR" altLang="pt-BR" sz="2800" dirty="0" smtClean="0"/>
              <a:t>Os </a:t>
            </a:r>
            <a:r>
              <a:rPr lang="pt-BR" altLang="pt-BR" sz="2800" dirty="0"/>
              <a:t>interessados devem ser graduados em Física (licenciados/as ou bacharéis) ou ter Licenciatura com habilitação em Física;</a:t>
            </a:r>
          </a:p>
          <a:p>
            <a:r>
              <a:rPr lang="pt-BR" altLang="pt-BR" sz="2800" dirty="0"/>
              <a:t>Devem estar em atividades de docência, em sala de aula, em turmas do Ensino Médio;</a:t>
            </a:r>
          </a:p>
          <a:p>
            <a:r>
              <a:rPr lang="pt-BR" altLang="pt-BR" sz="2800" dirty="0"/>
              <a:t>Atuar prioritariamente como professor de Física no Ensino Médio;</a:t>
            </a:r>
          </a:p>
          <a:p>
            <a:r>
              <a:rPr lang="pt-BR" altLang="pt-BR" sz="2800" dirty="0"/>
              <a:t>Apresentar documentos: currículo Lattes, declaração da escola onde trabalha; </a:t>
            </a:r>
          </a:p>
          <a:p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38912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pt-BR" altLang="pt-BR" sz="2800" dirty="0"/>
              <a:t>Apresentar justificativa de interesse em participar da Escola;</a:t>
            </a:r>
          </a:p>
          <a:p>
            <a:pPr>
              <a:defRPr/>
            </a:pPr>
            <a:r>
              <a:rPr lang="pt-BR" altLang="pt-BR" sz="2800" dirty="0"/>
              <a:t>Apresentar proposta de atividades a serem desenvolvidas no retorno.</a:t>
            </a:r>
          </a:p>
          <a:p>
            <a:pPr marL="0" indent="0">
              <a:spcBef>
                <a:spcPts val="18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US" altLang="pt-BR" sz="2800" dirty="0"/>
              <a:t>		</a:t>
            </a:r>
            <a:r>
              <a:rPr lang="en-US" altLang="pt-BR" sz="2800" b="1" dirty="0" err="1"/>
              <a:t>Alguns</a:t>
            </a:r>
            <a:r>
              <a:rPr lang="en-US" altLang="pt-BR" sz="2800" b="1" dirty="0"/>
              <a:t> </a:t>
            </a:r>
            <a:r>
              <a:rPr lang="en-US" altLang="pt-BR" sz="2800" b="1" dirty="0" err="1"/>
              <a:t>critérios</a:t>
            </a:r>
            <a:r>
              <a:rPr lang="en-US" altLang="pt-BR" sz="2800" b="1" dirty="0"/>
              <a:t> </a:t>
            </a:r>
            <a:r>
              <a:rPr lang="en-US" altLang="pt-BR" sz="2800" b="1" dirty="0" err="1"/>
              <a:t>importantes</a:t>
            </a:r>
            <a:endParaRPr lang="pt-BR" altLang="pt-BR" sz="2400" b="1" dirty="0"/>
          </a:p>
          <a:p>
            <a:pPr>
              <a:defRPr/>
            </a:pPr>
            <a:r>
              <a:rPr lang="pt-BR" altLang="pt-BR" sz="2800" dirty="0"/>
              <a:t>Envolvimento  em Olimpíadas;</a:t>
            </a:r>
          </a:p>
          <a:p>
            <a:pPr>
              <a:defRPr/>
            </a:pPr>
            <a:r>
              <a:rPr lang="pt-BR" altLang="pt-BR" sz="2800" dirty="0"/>
              <a:t>Participação em eventos;</a:t>
            </a:r>
          </a:p>
          <a:p>
            <a:pPr>
              <a:defRPr/>
            </a:pPr>
            <a:r>
              <a:rPr lang="pt-BR" altLang="pt-BR" sz="2800" dirty="0"/>
              <a:t>Participação em projetos de extensão e investigação;</a:t>
            </a:r>
          </a:p>
          <a:p>
            <a:pPr>
              <a:defRPr/>
            </a:pPr>
            <a:r>
              <a:rPr lang="pt-BR" altLang="pt-BR" sz="2800" dirty="0"/>
              <a:t>Cursos realizados.</a:t>
            </a:r>
          </a:p>
          <a:p>
            <a:pPr>
              <a:defRPr/>
            </a:pPr>
            <a:endParaRPr lang="pt-BR" dirty="0"/>
          </a:p>
        </p:txBody>
      </p:sp>
      <p:sp>
        <p:nvSpPr>
          <p:cNvPr id="6" name="Título 1">
            <a:extLst>
              <a:ext uri="{FF2B5EF4-FFF2-40B4-BE49-F238E27FC236}">
                <a16:creationId xmlns="" xmlns:a16="http://schemas.microsoft.com/office/drawing/2014/main" id="{F7F80222-17C3-435C-84C9-64786D2D3B4C}"/>
              </a:ext>
            </a:extLst>
          </p:cNvPr>
          <p:cNvSpPr txBox="1">
            <a:spLocks/>
          </p:cNvSpPr>
          <p:nvPr/>
        </p:nvSpPr>
        <p:spPr>
          <a:xfrm>
            <a:off x="0" y="764704"/>
            <a:ext cx="9144000" cy="63668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auto">
              <a:spcAft>
                <a:spcPts val="0"/>
              </a:spcAft>
            </a:pPr>
            <a:r>
              <a:rPr lang="pt-BR" altLang="pt-BR" sz="3600" dirty="0"/>
              <a:t>Processo de seleção dos professores brasileiros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ítulo 1"/>
          <p:cNvSpPr>
            <a:spLocks noGrp="1"/>
          </p:cNvSpPr>
          <p:nvPr>
            <p:ph type="ctrTitle"/>
          </p:nvPr>
        </p:nvSpPr>
        <p:spPr>
          <a:xfrm>
            <a:off x="3851275" y="0"/>
            <a:ext cx="4969197" cy="1916832"/>
          </a:xfrm>
        </p:spPr>
        <p:txBody>
          <a:bodyPr>
            <a:normAutofit/>
          </a:bodyPr>
          <a:lstStyle/>
          <a:p>
            <a:pPr eaLnBrk="1" hangingPunct="1"/>
            <a:r>
              <a:rPr lang="pt-BR" altLang="pt-BR" sz="2800" dirty="0">
                <a:latin typeface="AR BERKLEY"/>
              </a:rPr>
              <a:t/>
            </a:r>
            <a:br>
              <a:rPr lang="pt-BR" altLang="pt-BR" sz="2800" dirty="0">
                <a:latin typeface="AR BERKLEY"/>
              </a:rPr>
            </a:br>
            <a:r>
              <a:rPr lang="pt-BR" altLang="pt-BR" sz="2800" dirty="0">
                <a:latin typeface="AR BERKLEY"/>
              </a:rPr>
              <a:t/>
            </a:r>
            <a:br>
              <a:rPr lang="pt-BR" altLang="pt-BR" sz="2800" dirty="0">
                <a:latin typeface="AR BERKLEY"/>
              </a:rPr>
            </a:br>
            <a:r>
              <a:rPr lang="pt-BR" altLang="pt-BR" sz="3100" dirty="0">
                <a:solidFill>
                  <a:schemeClr val="tx1"/>
                </a:solidFill>
                <a:latin typeface="AR BERKLEY"/>
              </a:rPr>
              <a:t>ESCOLA DE FÍSICA CERN</a:t>
            </a:r>
            <a:br>
              <a:rPr lang="pt-BR" altLang="pt-BR" sz="3100" dirty="0">
                <a:solidFill>
                  <a:schemeClr val="tx1"/>
                </a:solidFill>
                <a:latin typeface="AR BERKLEY"/>
              </a:rPr>
            </a:br>
            <a:r>
              <a:rPr lang="pt-BR" altLang="pt-BR" sz="3100" dirty="0" smtClean="0">
                <a:solidFill>
                  <a:schemeClr val="tx1"/>
                </a:solidFill>
                <a:latin typeface="AR BERKLEY"/>
              </a:rPr>
              <a:t> Professores participantes</a:t>
            </a:r>
            <a:endParaRPr lang="pt-BR" altLang="pt-BR" sz="3100" dirty="0">
              <a:solidFill>
                <a:schemeClr val="tx1"/>
              </a:solidFill>
              <a:latin typeface="AR BERKLEY"/>
            </a:endParaRPr>
          </a:p>
        </p:txBody>
      </p:sp>
      <p:pic>
        <p:nvPicPr>
          <p:cNvPr id="16387" name="Imagem 20" descr="brasil_mapa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6" y="-53976"/>
            <a:ext cx="3856038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358683"/>
              </p:ext>
            </p:extLst>
          </p:nvPr>
        </p:nvGraphicFramePr>
        <p:xfrm>
          <a:off x="395536" y="2924945"/>
          <a:ext cx="8280918" cy="32408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0484"/>
                <a:gridCol w="1028604"/>
                <a:gridCol w="338527"/>
                <a:gridCol w="1744722"/>
                <a:gridCol w="1054645"/>
                <a:gridCol w="377589"/>
                <a:gridCol w="1731702"/>
                <a:gridCol w="1054645"/>
              </a:tblGrid>
              <a:tr h="7086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>
                          <a:effectLst/>
                          <a:latin typeface="+mn-lt"/>
                        </a:rPr>
                        <a:t>ANO 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>
                          <a:effectLst/>
                          <a:latin typeface="+mn-lt"/>
                        </a:rPr>
                        <a:t>Total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BR" sz="1100" b="1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effectLst/>
                          <a:latin typeface="+mn-lt"/>
                        </a:rPr>
                        <a:t>ANO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effectLst/>
                          <a:latin typeface="+mn-lt"/>
                        </a:rPr>
                        <a:t>Total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BR" sz="11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>
                          <a:effectLst/>
                          <a:latin typeface="+mn-lt"/>
                        </a:rPr>
                        <a:t>ANO</a:t>
                      </a:r>
                      <a:endParaRPr lang="pt-BR" sz="11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effectLst/>
                          <a:latin typeface="+mn-lt"/>
                        </a:rPr>
                        <a:t>Total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</a:tr>
              <a:tr h="525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>
                          <a:effectLst/>
                          <a:latin typeface="+mn-lt"/>
                        </a:rPr>
                        <a:t>2009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>
                          <a:effectLst/>
                          <a:latin typeface="+mn-lt"/>
                        </a:rPr>
                        <a:t>11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BR" sz="1100" b="1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2014</a:t>
                      </a:r>
                      <a:endParaRPr lang="pt-BR" sz="11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30</a:t>
                      </a:r>
                      <a:endParaRPr lang="pt-BR" sz="11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BR" sz="11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>
                          <a:effectLst/>
                          <a:latin typeface="+mn-lt"/>
                        </a:rPr>
                        <a:t>2019</a:t>
                      </a:r>
                      <a:endParaRPr lang="pt-BR" sz="11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effectLst/>
                          <a:latin typeface="+mn-lt"/>
                        </a:rPr>
                        <a:t>20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</a:tr>
              <a:tr h="4297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>
                          <a:effectLst/>
                          <a:latin typeface="+mn-lt"/>
                        </a:rPr>
                        <a:t>2010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 smtClean="0">
                          <a:effectLst/>
                          <a:latin typeface="+mn-lt"/>
                        </a:rPr>
                        <a:t>21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BR" sz="1100" b="1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effectLst/>
                          <a:latin typeface="+mn-lt"/>
                        </a:rPr>
                        <a:t>2015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 smtClean="0">
                          <a:effectLst/>
                          <a:latin typeface="+mn-lt"/>
                        </a:rPr>
                        <a:t>21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BR" sz="11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 smtClean="0">
                          <a:effectLst/>
                          <a:latin typeface="+mn-lt"/>
                        </a:rPr>
                        <a:t>2022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</a:tr>
              <a:tr h="525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>
                          <a:effectLst/>
                          <a:latin typeface="+mn-lt"/>
                        </a:rPr>
                        <a:t>2011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>
                          <a:effectLst/>
                          <a:latin typeface="+mn-lt"/>
                        </a:rPr>
                        <a:t>20</a:t>
                      </a:r>
                      <a:endParaRPr lang="pt-BR" sz="11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BR" sz="1100" b="1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effectLst/>
                          <a:latin typeface="+mn-lt"/>
                        </a:rPr>
                        <a:t>2016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>
                          <a:effectLst/>
                          <a:latin typeface="+mn-lt"/>
                        </a:rPr>
                        <a:t>20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BR" sz="11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 smtClean="0">
                          <a:effectLst/>
                          <a:latin typeface="+mn-lt"/>
                        </a:rPr>
                        <a:t>2023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effectLst/>
                          <a:latin typeface="+mn-lt"/>
                        </a:rPr>
                        <a:t>20</a:t>
                      </a:r>
                      <a:endParaRPr lang="pt-BR" sz="11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</a:tr>
              <a:tr h="525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2012</a:t>
                      </a:r>
                      <a:endParaRPr lang="pt-BR" sz="11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31</a:t>
                      </a:r>
                      <a:endParaRPr lang="pt-BR" sz="11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BR" sz="11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effectLst/>
                          <a:latin typeface="+mn-lt"/>
                        </a:rPr>
                        <a:t>2017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>
                          <a:effectLst/>
                          <a:latin typeface="+mn-lt"/>
                        </a:rPr>
                        <a:t>20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BR" sz="1100" b="1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 smtClean="0">
                          <a:effectLst/>
                          <a:latin typeface="+mn-lt"/>
                        </a:rPr>
                        <a:t>2024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>
                          <a:effectLst/>
                          <a:latin typeface="+mn-lt"/>
                        </a:rPr>
                        <a:t>20</a:t>
                      </a:r>
                      <a:endParaRPr lang="pt-BR" sz="11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</a:tr>
              <a:tr h="525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2013</a:t>
                      </a:r>
                      <a:endParaRPr lang="pt-BR" sz="11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30</a:t>
                      </a:r>
                      <a:endParaRPr lang="pt-BR" sz="11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+mn-lt"/>
                        </a:rPr>
                        <a:t> 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effectLst/>
                          <a:latin typeface="+mn-lt"/>
                        </a:rPr>
                        <a:t>2018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>
                          <a:effectLst/>
                          <a:latin typeface="+mn-lt"/>
                        </a:rPr>
                        <a:t>20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+mn-lt"/>
                        </a:rPr>
                        <a:t> 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 smtClean="0">
                          <a:effectLst/>
                          <a:latin typeface="+mn-lt"/>
                        </a:rPr>
                        <a:t>2025</a:t>
                      </a:r>
                      <a:r>
                        <a:rPr lang="pt-BR" sz="2400" b="1" kern="1200" dirty="0">
                          <a:effectLst/>
                          <a:latin typeface="+mn-lt"/>
                        </a:rPr>
                        <a:t> 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kern="1200" dirty="0" smtClean="0">
                          <a:effectLst/>
                          <a:latin typeface="+mn-lt"/>
                        </a:rPr>
                        <a:t>21</a:t>
                      </a:r>
                      <a:r>
                        <a:rPr lang="pt-BR" sz="2400" b="1" kern="1200" dirty="0">
                          <a:effectLst/>
                          <a:latin typeface="+mn-lt"/>
                        </a:rPr>
                        <a:t> </a:t>
                      </a:r>
                      <a:endParaRPr lang="pt-BR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9525" marB="0" anchor="b"/>
                </a:tc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179512" y="6237312"/>
            <a:ext cx="8712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Em 2021 foi realizada a </a:t>
            </a:r>
            <a:r>
              <a:rPr lang="pt-BR" sz="1600" dirty="0" smtClean="0"/>
              <a:t>1ª Escola </a:t>
            </a:r>
            <a:r>
              <a:rPr lang="pt-BR" sz="1600" dirty="0"/>
              <a:t>Avançada de Professores no CERN em Língua Portuguesa</a:t>
            </a:r>
          </a:p>
        </p:txBody>
      </p:sp>
    </p:spTree>
    <p:extLst>
      <p:ext uri="{BB962C8B-B14F-4D97-AF65-F5344CB8AC3E}">
        <p14:creationId xmlns:p14="http://schemas.microsoft.com/office/powerpoint/2010/main" val="567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/>
          <p:cNvSpPr>
            <a:spLocks noGrp="1"/>
          </p:cNvSpPr>
          <p:nvPr>
            <p:ph type="ctrTitle"/>
          </p:nvPr>
        </p:nvSpPr>
        <p:spPr>
          <a:xfrm>
            <a:off x="3519488" y="333375"/>
            <a:ext cx="5517008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altLang="pt-BR" sz="3200" dirty="0">
                <a:solidFill>
                  <a:schemeClr val="tx1"/>
                </a:solidFill>
                <a:latin typeface="AR BERKLEY"/>
              </a:rPr>
              <a:t>ESCOLA DE FÍSICA CERN</a:t>
            </a:r>
            <a:br>
              <a:rPr lang="pt-BR" altLang="pt-BR" sz="3200" dirty="0">
                <a:solidFill>
                  <a:schemeClr val="tx1"/>
                </a:solidFill>
                <a:latin typeface="AR BERKLEY"/>
              </a:rPr>
            </a:br>
            <a:r>
              <a:rPr lang="pt-BR" altLang="pt-BR" sz="3200" dirty="0">
                <a:solidFill>
                  <a:schemeClr val="tx1"/>
                </a:solidFill>
                <a:latin typeface="AR BERKLEY"/>
              </a:rPr>
              <a:t>Distribuição do professores selecionados por </a:t>
            </a:r>
            <a:r>
              <a:rPr lang="pt-BR" altLang="pt-BR" sz="3200" dirty="0" smtClean="0">
                <a:solidFill>
                  <a:schemeClr val="tx1"/>
                </a:solidFill>
                <a:latin typeface="AR BERKLEY"/>
              </a:rPr>
              <a:t>Unidades </a:t>
            </a:r>
            <a:r>
              <a:rPr lang="pt-BR" altLang="pt-BR" sz="3200" dirty="0">
                <a:solidFill>
                  <a:schemeClr val="tx1"/>
                </a:solidFill>
                <a:latin typeface="AR BERKLEY"/>
              </a:rPr>
              <a:t>da Federação</a:t>
            </a:r>
          </a:p>
        </p:txBody>
      </p:sp>
      <p:pic>
        <p:nvPicPr>
          <p:cNvPr id="17411" name="Imagem 20" descr="brasil_mapa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30162"/>
            <a:ext cx="3529013" cy="26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850703"/>
              </p:ext>
            </p:extLst>
          </p:nvPr>
        </p:nvGraphicFramePr>
        <p:xfrm>
          <a:off x="179513" y="2852936"/>
          <a:ext cx="8784971" cy="3816420"/>
        </p:xfrm>
        <a:graphic>
          <a:graphicData uri="http://schemas.openxmlformats.org/drawingml/2006/table">
            <a:tbl>
              <a:tblPr/>
              <a:tblGrid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</a:tblGrid>
              <a:tr h="51082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UF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2009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2010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2014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2015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2016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2017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2018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2019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2022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2023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2024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2025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</a:tr>
              <a:tr h="2554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AL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2554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AP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  <a:tr h="2554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AM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9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2554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BA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16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  <a:tr h="2554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CE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17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2554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DF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9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  <a:tr h="2554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ES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7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pt-BR" sz="1300" b="1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2554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GO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9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  <a:tr h="2554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MA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24804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MG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27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  <a:tr h="2554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MS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24804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MT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6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  <a:tr h="2554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PA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5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 noGrp="1"/>
          </p:cNvSpPr>
          <p:nvPr>
            <p:ph type="ctrTitle"/>
          </p:nvPr>
        </p:nvSpPr>
        <p:spPr>
          <a:xfrm>
            <a:off x="3519488" y="582613"/>
            <a:ext cx="5445122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altLang="pt-BR" sz="3200" dirty="0">
                <a:solidFill>
                  <a:schemeClr val="tx1"/>
                </a:solidFill>
                <a:latin typeface="AR BERKLEY"/>
              </a:rPr>
              <a:t>ESCOLA DE FÍSICA CERN</a:t>
            </a:r>
            <a:br>
              <a:rPr lang="pt-BR" altLang="pt-BR" sz="3200" dirty="0">
                <a:solidFill>
                  <a:schemeClr val="tx1"/>
                </a:solidFill>
                <a:latin typeface="AR BERKLEY"/>
              </a:rPr>
            </a:br>
            <a:r>
              <a:rPr lang="pt-BR" altLang="pt-BR" sz="3200" dirty="0">
                <a:solidFill>
                  <a:schemeClr val="tx1"/>
                </a:solidFill>
                <a:latin typeface="AR BERKLEY"/>
              </a:rPr>
              <a:t>Distribuição do professores selecionados por Unidade da Federação</a:t>
            </a:r>
          </a:p>
        </p:txBody>
      </p:sp>
      <p:pic>
        <p:nvPicPr>
          <p:cNvPr id="18435" name="Imagem 20" descr="brasil_mapa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3529013" cy="26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907445"/>
              </p:ext>
            </p:extLst>
          </p:nvPr>
        </p:nvGraphicFramePr>
        <p:xfrm>
          <a:off x="179513" y="2852936"/>
          <a:ext cx="8784971" cy="3888433"/>
        </p:xfrm>
        <a:graphic>
          <a:graphicData uri="http://schemas.openxmlformats.org/drawingml/2006/table">
            <a:tbl>
              <a:tblPr/>
              <a:tblGrid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  <a:gridCol w="516763"/>
              </a:tblGrid>
              <a:tr h="49136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UF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2009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2010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2014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2015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2016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2017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2018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2019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2022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2023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2024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2025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</a:tr>
              <a:tr h="24568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PB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8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  <a:tr h="24568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PE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8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24568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PI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9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PR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17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RJ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28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5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  <a:tr h="24568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RN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17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24568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RO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  <a:tr h="24568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RR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RS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SC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15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SP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67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7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7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6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6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6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5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7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  <a:tr h="24568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TO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24568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325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FFFFFF"/>
                        </a:solidFill>
                        <a:effectLst/>
                        <a:latin typeface="Cambria"/>
                      </a:endParaRP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FFFFFF"/>
                        </a:solidFill>
                        <a:effectLst/>
                        <a:latin typeface="Cambria"/>
                      </a:endParaRP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FFFFFF"/>
                        </a:solidFill>
                        <a:effectLst/>
                        <a:latin typeface="Cambria"/>
                      </a:endParaRP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FFFFFF"/>
                        </a:solidFill>
                        <a:effectLst/>
                        <a:latin typeface="Cambria"/>
                      </a:endParaRP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FFFFFF"/>
                        </a:solidFill>
                        <a:effectLst/>
                        <a:latin typeface="Cambria"/>
                      </a:endParaRP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FFFFFF"/>
                        </a:solidFill>
                        <a:effectLst/>
                        <a:latin typeface="Cambria"/>
                      </a:endParaRP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FFFFFF"/>
                        </a:solidFill>
                        <a:effectLst/>
                        <a:latin typeface="Cambria"/>
                      </a:endParaRP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FFFFFF"/>
                        </a:solidFill>
                        <a:effectLst/>
                        <a:latin typeface="Cambria"/>
                      </a:endParaRP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FFFFFF"/>
                        </a:solidFill>
                        <a:effectLst/>
                        <a:latin typeface="Cambria"/>
                      </a:endParaRP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FFFFFF"/>
                        </a:solidFill>
                        <a:effectLst/>
                        <a:latin typeface="Cambria"/>
                      </a:endParaRP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FFFFFF"/>
                        </a:solidFill>
                        <a:effectLst/>
                        <a:latin typeface="Cambria"/>
                      </a:endParaRP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FFFFFF"/>
                        </a:solidFill>
                        <a:effectLst/>
                        <a:latin typeface="Cambria"/>
                      </a:endParaRP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FFFFFF"/>
                        </a:solidFill>
                        <a:effectLst/>
                        <a:latin typeface="Cambria"/>
                      </a:endParaRP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FFFFFF"/>
                        </a:solidFill>
                        <a:effectLst/>
                        <a:latin typeface="Cambria"/>
                      </a:endParaRP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FFFFFF"/>
                        </a:solidFill>
                        <a:effectLst/>
                        <a:latin typeface="Cambria"/>
                      </a:endParaRP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ANO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2009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2010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2011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2012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2013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2014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2015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2016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2017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2018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2019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2022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2023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2024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2025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sz="2400" dirty="0" smtClean="0"/>
              <a:t>Não poderíamos falar dos impactos das Escolas de professores no CERN sobre os professores brasileiros sem mencionar o prof. Ronald </a:t>
            </a:r>
            <a:r>
              <a:rPr lang="pt-BR" sz="2400" dirty="0" err="1" smtClean="0"/>
              <a:t>Shellard</a:t>
            </a:r>
            <a:r>
              <a:rPr lang="pt-BR" sz="2400" dirty="0" smtClean="0"/>
              <a:t>. </a:t>
            </a:r>
            <a:br>
              <a:rPr lang="pt-BR" sz="2400" dirty="0" smtClean="0"/>
            </a:br>
            <a:r>
              <a:rPr lang="pt-BR" sz="2400" dirty="0" smtClean="0"/>
              <a:t>A ele, nosso reconhecimento e agradecimento.</a:t>
            </a:r>
            <a:endParaRPr lang="pt-BR" sz="2400" dirty="0"/>
          </a:p>
        </p:txBody>
      </p:sp>
      <p:pic>
        <p:nvPicPr>
          <p:cNvPr id="10" name="Espaço Reservado para Conteúdo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38" y="2636913"/>
            <a:ext cx="4276862" cy="2843408"/>
          </a:xfrm>
          <a:prstGeom prst="rect">
            <a:avLst/>
          </a:prstGeom>
        </p:spPr>
      </p:pic>
      <p:pic>
        <p:nvPicPr>
          <p:cNvPr id="11" name="Espaço Reservado para Conteúdo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623692"/>
            <a:ext cx="3826768" cy="2869417"/>
          </a:xfrm>
        </p:spPr>
      </p:pic>
    </p:spTree>
    <p:extLst>
      <p:ext uri="{BB962C8B-B14F-4D97-AF65-F5344CB8AC3E}">
        <p14:creationId xmlns:p14="http://schemas.microsoft.com/office/powerpoint/2010/main" val="220819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ítulo 1"/>
          <p:cNvSpPr>
            <a:spLocks noGrp="1"/>
          </p:cNvSpPr>
          <p:nvPr>
            <p:ph type="ctrTitle"/>
          </p:nvPr>
        </p:nvSpPr>
        <p:spPr>
          <a:xfrm>
            <a:off x="2987675" y="381000"/>
            <a:ext cx="6048821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altLang="pt-BR" sz="3200" dirty="0">
                <a:solidFill>
                  <a:schemeClr val="tx1"/>
                </a:solidFill>
                <a:latin typeface="AR BERKLEY"/>
              </a:rPr>
              <a:t>ESCOLA DE FÍSICA DO CERN</a:t>
            </a:r>
            <a:br>
              <a:rPr lang="pt-BR" altLang="pt-BR" sz="3200" dirty="0">
                <a:solidFill>
                  <a:schemeClr val="tx1"/>
                </a:solidFill>
                <a:latin typeface="AR BERKLEY"/>
              </a:rPr>
            </a:br>
            <a:r>
              <a:rPr lang="pt-BR" altLang="pt-BR" sz="3200" dirty="0">
                <a:solidFill>
                  <a:schemeClr val="tx1"/>
                </a:solidFill>
                <a:latin typeface="AR BERKLEY"/>
              </a:rPr>
              <a:t>Distribuição dos professores selecionados</a:t>
            </a:r>
            <a:br>
              <a:rPr lang="pt-BR" altLang="pt-BR" sz="3200" dirty="0">
                <a:solidFill>
                  <a:schemeClr val="tx1"/>
                </a:solidFill>
                <a:latin typeface="AR BERKLEY"/>
              </a:rPr>
            </a:br>
            <a:r>
              <a:rPr lang="pt-BR" altLang="pt-BR" sz="3200" dirty="0">
                <a:solidFill>
                  <a:schemeClr val="tx1"/>
                </a:solidFill>
                <a:latin typeface="AR BERKLEY"/>
              </a:rPr>
              <a:t>por gênero e por Rede de Ensino</a:t>
            </a:r>
          </a:p>
        </p:txBody>
      </p:sp>
      <p:pic>
        <p:nvPicPr>
          <p:cNvPr id="19459" name="Imagem 20" descr="brasil_mapa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876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555394"/>
              </p:ext>
            </p:extLst>
          </p:nvPr>
        </p:nvGraphicFramePr>
        <p:xfrm>
          <a:off x="251531" y="3049035"/>
          <a:ext cx="8640945" cy="3404300"/>
        </p:xfrm>
        <a:graphic>
          <a:graphicData uri="http://schemas.openxmlformats.org/drawingml/2006/table">
            <a:tbl>
              <a:tblPr/>
              <a:tblGrid>
                <a:gridCol w="738735"/>
                <a:gridCol w="738735"/>
                <a:gridCol w="477565"/>
                <a:gridCol w="477565"/>
                <a:gridCol w="477565"/>
                <a:gridCol w="477565"/>
                <a:gridCol w="477565"/>
                <a:gridCol w="477565"/>
                <a:gridCol w="477565"/>
                <a:gridCol w="477565"/>
                <a:gridCol w="477565"/>
                <a:gridCol w="477565"/>
                <a:gridCol w="477565"/>
                <a:gridCol w="477565"/>
                <a:gridCol w="477565"/>
                <a:gridCol w="477565"/>
                <a:gridCol w="477565"/>
              </a:tblGrid>
              <a:tr h="32475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GÊNERO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2009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2010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2011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2013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2019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2022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2023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2024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2025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</a:tr>
              <a:tr h="335951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228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12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12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12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335951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Feminino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8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8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9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  <a:tr h="35834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997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997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997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997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997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997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997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997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32475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DPADM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2009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2010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2011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2013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2019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2022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2023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2024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2025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</a:tr>
              <a:tr h="369545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Estadual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158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11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11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11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13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649505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Estadual - PIBID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  <a:tr h="335951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Federal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7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369545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Particular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5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</a:t>
                      </a:r>
                    </a:p>
                  </a:txBody>
                  <a:tcPr marL="7111" marR="7111" marT="711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pt-BR" altLang="pt-BR" dirty="0"/>
              <a:t>A motivação dos professores</a:t>
            </a:r>
          </a:p>
        </p:txBody>
      </p:sp>
      <p:sp>
        <p:nvSpPr>
          <p:cNvPr id="2048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816424"/>
          </a:xfrm>
        </p:spPr>
        <p:txBody>
          <a:bodyPr/>
          <a:lstStyle/>
          <a:p>
            <a:r>
              <a:rPr lang="pt-BR" altLang="pt-BR" dirty="0"/>
              <a:t>Expectativa de conhecer um grande laboratório de Física;</a:t>
            </a:r>
          </a:p>
          <a:p>
            <a:r>
              <a:rPr lang="pt-BR" altLang="pt-BR" dirty="0"/>
              <a:t>Aperfeiçoarem-se no campo de conhecimento de Física de Partículas e de Física Moderna;</a:t>
            </a:r>
          </a:p>
          <a:p>
            <a:r>
              <a:rPr lang="pt-BR" altLang="pt-BR" dirty="0"/>
              <a:t>Difundir, através de blogs, páginas de internet, sites de relacionamento, dentre outros, a experiência; </a:t>
            </a:r>
          </a:p>
          <a:p>
            <a:r>
              <a:rPr lang="pt-BR" altLang="pt-BR" dirty="0"/>
              <a:t>Enriquecerem suas atividades profissionais;</a:t>
            </a:r>
          </a:p>
          <a:p>
            <a:r>
              <a:rPr lang="pt-BR" altLang="pt-BR" dirty="0"/>
              <a:t>Sentirem-se valorizados.</a:t>
            </a:r>
          </a:p>
          <a:p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 fontScale="90000"/>
          </a:bodyPr>
          <a:lstStyle/>
          <a:p>
            <a:pPr algn="ctr"/>
            <a:r>
              <a:rPr lang="pt-BR" altLang="pt-BR" dirty="0"/>
              <a:t>Poucas oportunidades...</a:t>
            </a:r>
            <a:br>
              <a:rPr lang="pt-BR" altLang="pt-BR" dirty="0"/>
            </a:br>
            <a:r>
              <a:rPr lang="pt-BR" altLang="pt-BR" sz="2800" dirty="0">
                <a:solidFill>
                  <a:srgbClr val="FF0000"/>
                </a:solidFill>
              </a:rPr>
              <a:t>Nas falas de alguns professores</a:t>
            </a:r>
          </a:p>
        </p:txBody>
      </p:sp>
      <p:sp>
        <p:nvSpPr>
          <p:cNvPr id="2150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pt-BR" altLang="pt-BR" sz="2400" i="1" dirty="0"/>
              <a:t>... existe uma grande escassez de professores habilitados na área de Física e os que são habilitados não têm grandes oportunidades para capacitação. (P06)</a:t>
            </a:r>
            <a:endParaRPr lang="pt-BR" altLang="pt-BR" sz="2400" dirty="0"/>
          </a:p>
          <a:p>
            <a:pPr>
              <a:spcAft>
                <a:spcPts val="600"/>
              </a:spcAft>
            </a:pPr>
            <a:r>
              <a:rPr lang="pt-BR" altLang="pt-BR" sz="2400" i="1" dirty="0"/>
              <a:t>... a oportunidade </a:t>
            </a:r>
            <a:r>
              <a:rPr lang="pt-BR" altLang="pt-BR" sz="2400" i="1" dirty="0" smtClean="0"/>
              <a:t>que permite </a:t>
            </a:r>
            <a:r>
              <a:rPr lang="pt-BR" altLang="pt-BR" sz="2400" i="1" dirty="0"/>
              <a:t>que professores da rede pública possam participar da Escola de Física CERN é de enorme importância para a sociedade brasileira. (P17)</a:t>
            </a:r>
            <a:endParaRPr lang="pt-BR" altLang="pt-BR" sz="2400" dirty="0"/>
          </a:p>
          <a:p>
            <a:r>
              <a:rPr lang="pt-BR" altLang="pt-BR" sz="2400" i="1" dirty="0"/>
              <a:t>... no que diz respeito aos saberes específicos de Física, poucas oportunidades têm sido ofertadas ou poucas condições para investir nessa formação continuada. (P18)</a:t>
            </a:r>
            <a:endParaRPr lang="pt-BR" altLang="pt-BR" sz="2400" dirty="0"/>
          </a:p>
          <a:p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>
          <a:xfrm>
            <a:off x="468313" y="672260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pt-BR" altLang="pt-BR" dirty="0"/>
              <a:t>A valorização profissional e pessoal</a:t>
            </a:r>
          </a:p>
        </p:txBody>
      </p:sp>
      <p:sp>
        <p:nvSpPr>
          <p:cNvPr id="22531" name="Espaço Reservado para Conteúdo 2"/>
          <p:cNvSpPr>
            <a:spLocks noGrp="1"/>
          </p:cNvSpPr>
          <p:nvPr>
            <p:ph idx="1"/>
          </p:nvPr>
        </p:nvSpPr>
        <p:spPr>
          <a:xfrm>
            <a:off x="468313" y="1628800"/>
            <a:ext cx="8229600" cy="4556940"/>
          </a:xfrm>
        </p:spPr>
        <p:txBody>
          <a:bodyPr>
            <a:normAutofit lnSpcReduction="10000"/>
          </a:bodyPr>
          <a:lstStyle/>
          <a:p>
            <a:r>
              <a:rPr lang="pt-BR" altLang="pt-BR" sz="2800" dirty="0"/>
              <a:t>Valorização por ter sido selecionado;</a:t>
            </a:r>
          </a:p>
          <a:p>
            <a:endParaRPr lang="pt-BR" altLang="pt-BR" sz="2800" dirty="0"/>
          </a:p>
          <a:p>
            <a:r>
              <a:rPr lang="pt-BR" altLang="pt-BR" sz="2800" dirty="0"/>
              <a:t>Oportunidades iguais para centro e periferia;</a:t>
            </a:r>
          </a:p>
          <a:p>
            <a:endParaRPr lang="pt-BR" altLang="pt-BR" sz="2800" dirty="0"/>
          </a:p>
          <a:p>
            <a:r>
              <a:rPr lang="pt-BR" altLang="pt-BR" sz="2800" dirty="0"/>
              <a:t>Visitar um grande laboratório de Física;</a:t>
            </a:r>
          </a:p>
          <a:p>
            <a:endParaRPr lang="pt-BR" altLang="pt-BR" sz="2800" dirty="0"/>
          </a:p>
          <a:p>
            <a:r>
              <a:rPr lang="pt-BR" altLang="pt-BR" sz="2800" dirty="0"/>
              <a:t>O simples fato de comunicarem aos seus alunos que se inscreveram provoca neles um efeito multiplicador de busca de informações e de detalhes a respeito das atividades do </a:t>
            </a:r>
            <a:r>
              <a:rPr lang="pt-BR" altLang="pt-BR" sz="2800" dirty="0" smtClean="0"/>
              <a:t>laboratório.</a:t>
            </a:r>
            <a:endParaRPr lang="pt-BR" alt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/>
          </p:nvPr>
        </p:nvSpPr>
        <p:spPr>
          <a:xfrm>
            <a:off x="468313" y="908720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pt-BR" altLang="pt-BR" dirty="0"/>
              <a:t>Depoimentos</a:t>
            </a:r>
          </a:p>
        </p:txBody>
      </p:sp>
      <p:sp>
        <p:nvSpPr>
          <p:cNvPr id="23555" name="Espaço Reservado para Conteúdo 2"/>
          <p:cNvSpPr>
            <a:spLocks noGrp="1"/>
          </p:cNvSpPr>
          <p:nvPr>
            <p:ph idx="1"/>
          </p:nvPr>
        </p:nvSpPr>
        <p:spPr>
          <a:xfrm>
            <a:off x="468313" y="1916832"/>
            <a:ext cx="8229600" cy="4608512"/>
          </a:xfrm>
        </p:spPr>
        <p:txBody>
          <a:bodyPr/>
          <a:lstStyle/>
          <a:p>
            <a:r>
              <a:rPr lang="pt-BR" altLang="pt-BR" sz="2400" i="1" dirty="0"/>
              <a:t>Qual físico não gostaria de conhecer um dos maiores laboratórios de Física do planeta? (P11)</a:t>
            </a:r>
            <a:endParaRPr lang="pt-BR" altLang="pt-BR" sz="2400" dirty="0"/>
          </a:p>
          <a:p>
            <a:endParaRPr lang="pt-BR" altLang="pt-BR" sz="2400" i="1" dirty="0"/>
          </a:p>
          <a:p>
            <a:r>
              <a:rPr lang="pt-BR" altLang="pt-BR" sz="2400" i="1" dirty="0"/>
              <a:t>... tenho plena convicção de que a visita ao LIP e ao CERN seja a maneira ideal de aprimorar minha formação, não apenas como físico, mas também como educador.... participar do curso traria um imenso salto de qualidade na minha função como divulgador e estimulador de ciências naturais e pesquisa científica para jovens estudantes que ainda estão decidindo seu futuro acadêmico. (P16)</a:t>
            </a:r>
            <a:endParaRPr lang="pt-BR" altLang="pt-BR" sz="2400" dirty="0"/>
          </a:p>
          <a:p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ítulo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43528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pt-BR" altLang="pt-BR" dirty="0"/>
              <a:t>Justificativas para pleitear a seleção</a:t>
            </a:r>
          </a:p>
        </p:txBody>
      </p:sp>
      <p:sp>
        <p:nvSpPr>
          <p:cNvPr id="24579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600"/>
              </a:spcBef>
              <a:buFont typeface="Arial" pitchFamily="34" charset="0"/>
              <a:buNone/>
              <a:defRPr/>
            </a:pPr>
            <a:endParaRPr lang="pt-BR" altLang="pt-BR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pt-BR" altLang="pt-BR" sz="2800" i="1" dirty="0" smtClean="0"/>
              <a:t>... </a:t>
            </a:r>
            <a:r>
              <a:rPr lang="pt-BR" altLang="pt-BR" sz="2800" i="1" dirty="0"/>
              <a:t>é uma possibilidade de fazer formação continuada em um ambiente sem igual... (P02)</a:t>
            </a:r>
          </a:p>
          <a:p>
            <a:pPr marL="0" indent="0">
              <a:buNone/>
              <a:defRPr/>
            </a:pPr>
            <a:endParaRPr lang="pt-BR" altLang="pt-BR" sz="2800" dirty="0"/>
          </a:p>
          <a:p>
            <a:pPr>
              <a:defRPr/>
            </a:pPr>
            <a:r>
              <a:rPr lang="pt-BR" altLang="pt-BR" sz="2800" i="1" dirty="0"/>
              <a:t>... os docentes devem estar comprometidos permanentemente com sua própria formação, buscando o aperfeiçoamento da prática educativa e do conhecimento de sua área... (P13)</a:t>
            </a:r>
            <a:endParaRPr lang="pt-BR" altLang="pt-BR" sz="2800" dirty="0"/>
          </a:p>
          <a:p>
            <a:pPr>
              <a:defRPr/>
            </a:pPr>
            <a:endParaRPr lang="pt-BR" altLang="pt-BR" dirty="0"/>
          </a:p>
          <a:p>
            <a:pPr>
              <a:defRPr/>
            </a:pPr>
            <a:endParaRPr lang="pt-BR" alt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539552" y="1556792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spcBef>
                <a:spcPts val="600"/>
              </a:spcBef>
              <a:buFont typeface="Arial" pitchFamily="34" charset="0"/>
              <a:buNone/>
              <a:defRPr/>
            </a:pPr>
            <a:r>
              <a:rPr lang="pt-BR" altLang="pt-BR" sz="2400" dirty="0">
                <a:solidFill>
                  <a:srgbClr val="FF0000"/>
                </a:solidFill>
                <a:latin typeface="+mn-lt"/>
              </a:rPr>
              <a:t>Preocupação com sua capacitação e na repercussão que isso possa ter em sua sala de aula: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/>
          </p:nvPr>
        </p:nvSpPr>
        <p:spPr>
          <a:xfrm>
            <a:off x="395536" y="533400"/>
            <a:ext cx="8748464" cy="884238"/>
          </a:xfrm>
        </p:spPr>
        <p:txBody>
          <a:bodyPr>
            <a:normAutofit fontScale="90000"/>
          </a:bodyPr>
          <a:lstStyle/>
          <a:p>
            <a:pPr algn="ctr"/>
            <a:r>
              <a:rPr lang="pt-BR" altLang="pt-BR" dirty="0"/>
              <a:t>Justificativas para pleitear a seleção</a:t>
            </a:r>
          </a:p>
        </p:txBody>
      </p:sp>
      <p:sp>
        <p:nvSpPr>
          <p:cNvPr id="2560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altLang="pt-BR" sz="2800" i="1" dirty="0"/>
              <a:t>... contribuindo, desta maneira, para uma prática docente atualizada e próxima dos problemas do mundo presente. (P21)</a:t>
            </a:r>
          </a:p>
          <a:p>
            <a:pPr marL="0" indent="0">
              <a:buNone/>
            </a:pPr>
            <a:endParaRPr lang="pt-BR" altLang="pt-BR" sz="2800" dirty="0"/>
          </a:p>
          <a:p>
            <a:r>
              <a:rPr lang="pt-BR" altLang="pt-BR" sz="2800" i="1" dirty="0"/>
              <a:t>Vejo a Escola de Física CERN como uma excelente oportunidade de crescimento pessoal e profissional, fonte de incentivo ao ensino, à pesquisa e aprendizagem de Física de Partículas, certamente um dos temas mais intrigantes aos olhos dos cientistas ou mesmo leigos. (P09)</a:t>
            </a:r>
            <a:endParaRPr lang="pt-BR" altLang="pt-BR" sz="2800" dirty="0"/>
          </a:p>
          <a:p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Espaço Reservado para Conteúdo 2"/>
          <p:cNvSpPr>
            <a:spLocks noGrp="1"/>
          </p:cNvSpPr>
          <p:nvPr>
            <p:ph idx="1"/>
          </p:nvPr>
        </p:nvSpPr>
        <p:spPr>
          <a:xfrm>
            <a:off x="468313" y="2133600"/>
            <a:ext cx="8229600" cy="3771900"/>
          </a:xfrm>
        </p:spPr>
        <p:txBody>
          <a:bodyPr/>
          <a:lstStyle/>
          <a:p>
            <a:r>
              <a:rPr lang="pt-BR" altLang="pt-BR" sz="2800" i="1" dirty="0"/>
              <a:t>Todo o conhecimento sobre o tema será ampliado e será ministrado aos alunos com um fator a mais, pois vivenciei, tive a experiência de conhecer as instalações, o funcionamento dos equipamentos e experimentos. Isso é extraordinário para professores como eu, que ficam em grande parte só no conhecimento que os livros, internet e artigos trazem. (P25)</a:t>
            </a:r>
            <a:endParaRPr lang="pt-BR" altLang="pt-BR" sz="2800" dirty="0"/>
          </a:p>
          <a:p>
            <a:endParaRPr lang="pt-BR" altLang="pt-BR" dirty="0"/>
          </a:p>
        </p:txBody>
      </p:sp>
      <p:sp>
        <p:nvSpPr>
          <p:cNvPr id="5" name="Título 1"/>
          <p:cNvSpPr txBox="1">
            <a:spLocks/>
          </p:cNvSpPr>
          <p:nvPr/>
        </p:nvSpPr>
        <p:spPr bwMode="auto">
          <a:xfrm>
            <a:off x="10404" y="404664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4" tIns="45697" rIns="91394" bIns="45697" numCol="1" anchor="ctr" anchorCtr="0" compatLnSpc="1">
            <a:prstTxWarp prst="textNoShape">
              <a:avLst/>
            </a:prstTxWarp>
          </a:bodyPr>
          <a:lstStyle>
            <a:lvl1pPr algn="ctr" defTabSz="912813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12813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912813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912813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912813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96714" algn="ctr" defTabSz="913742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193427" algn="ctr" defTabSz="913742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290141" algn="ctr" defTabSz="913742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386854" algn="ctr" defTabSz="913742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pt-BR" altLang="pt-BR" sz="4500" dirty="0">
                <a:solidFill>
                  <a:srgbClr val="04617B"/>
                </a:solidFill>
              </a:rPr>
              <a:t>Justificativas para pleitear a seleção</a:t>
            </a:r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altLang="pt-BR" dirty="0"/>
              <a:t>Alguns resultados da participação brasileira</a:t>
            </a:r>
          </a:p>
        </p:txBody>
      </p:sp>
      <p:sp>
        <p:nvSpPr>
          <p:cNvPr id="27651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pt-BR" altLang="pt-BR" sz="2600" dirty="0">
                <a:solidFill>
                  <a:srgbClr val="000000"/>
                </a:solidFill>
              </a:rPr>
              <a:t>Aperfeiçoamento pessoal e profissional;</a:t>
            </a:r>
          </a:p>
          <a:p>
            <a:pPr>
              <a:spcBef>
                <a:spcPct val="0"/>
              </a:spcBef>
            </a:pPr>
            <a:endParaRPr lang="pt-BR" altLang="pt-BR" sz="2600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lang="pt-BR" altLang="pt-BR" sz="2600" dirty="0">
                <a:solidFill>
                  <a:srgbClr val="000000"/>
                </a:solidFill>
              </a:rPr>
              <a:t>Uso do material didático recebido em aulas do Ensino Médio, da Graduação e Pós-Graduação; </a:t>
            </a:r>
          </a:p>
          <a:p>
            <a:pPr>
              <a:spcBef>
                <a:spcPct val="0"/>
              </a:spcBef>
            </a:pPr>
            <a:endParaRPr lang="pt-BR" altLang="pt-BR" sz="2600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lang="pt-BR" altLang="pt-BR" sz="2600" dirty="0">
                <a:solidFill>
                  <a:srgbClr val="000000"/>
                </a:solidFill>
              </a:rPr>
              <a:t>Organização de cursos para alunos do Ensino Médio, da Licenciatura em Física, de outras graduações e de formação continuada de professores;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altLang="pt-BR" dirty="0"/>
              <a:t>Alguns resultados da participação brasileira</a:t>
            </a:r>
          </a:p>
        </p:txBody>
      </p:sp>
      <p:sp>
        <p:nvSpPr>
          <p:cNvPr id="27651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ct val="0"/>
              </a:spcBef>
            </a:pPr>
            <a:r>
              <a:rPr lang="pt-BR" altLang="pt-BR" sz="2600" dirty="0">
                <a:solidFill>
                  <a:srgbClr val="000000"/>
                </a:solidFill>
              </a:rPr>
              <a:t>Confecção de material didático e paradidático para o ensino e divulgação; </a:t>
            </a:r>
          </a:p>
          <a:p>
            <a:pPr>
              <a:spcBef>
                <a:spcPct val="0"/>
              </a:spcBef>
            </a:pPr>
            <a:endParaRPr lang="pt-BR" altLang="pt-BR" sz="2600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lang="pt-BR" altLang="pt-BR" sz="2600" dirty="0">
                <a:solidFill>
                  <a:srgbClr val="000000"/>
                </a:solidFill>
              </a:rPr>
              <a:t>Apresentação de palestras e participação em cursos e eventos;</a:t>
            </a:r>
          </a:p>
          <a:p>
            <a:pPr>
              <a:spcBef>
                <a:spcPct val="0"/>
              </a:spcBef>
            </a:pPr>
            <a:endParaRPr lang="pt-BR" altLang="pt-BR" sz="2600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lang="pt-BR" altLang="pt-BR" sz="2600" dirty="0">
                <a:solidFill>
                  <a:srgbClr val="000000"/>
                </a:solidFill>
              </a:rPr>
              <a:t>Entrevistas, manutenção de blogs, páginas, </a:t>
            </a:r>
            <a:r>
              <a:rPr lang="pt-BR" altLang="pt-BR" sz="2600" dirty="0" smtClean="0">
                <a:solidFill>
                  <a:srgbClr val="000000"/>
                </a:solidFill>
              </a:rPr>
              <a:t>redes sociais etc..</a:t>
            </a:r>
          </a:p>
          <a:p>
            <a:pPr>
              <a:spcBef>
                <a:spcPct val="0"/>
              </a:spcBef>
            </a:pPr>
            <a:endParaRPr lang="pt-BR" altLang="pt-BR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lang="pt-BR" altLang="pt-BR" sz="2600" dirty="0" smtClean="0">
                <a:solidFill>
                  <a:srgbClr val="000000"/>
                </a:solidFill>
              </a:rPr>
              <a:t>Organização de </a:t>
            </a:r>
            <a:r>
              <a:rPr lang="pt-BR" altLang="pt-BR" sz="2600" dirty="0" err="1" smtClean="0">
                <a:solidFill>
                  <a:srgbClr val="000000"/>
                </a:solidFill>
              </a:rPr>
              <a:t>Masterclasses</a:t>
            </a:r>
            <a:r>
              <a:rPr lang="pt-BR" altLang="pt-BR" sz="2600" dirty="0" smtClean="0">
                <a:solidFill>
                  <a:srgbClr val="000000"/>
                </a:solidFill>
              </a:rPr>
              <a:t>;</a:t>
            </a:r>
          </a:p>
          <a:p>
            <a:pPr>
              <a:spcBef>
                <a:spcPct val="0"/>
              </a:spcBef>
            </a:pPr>
            <a:endParaRPr lang="pt-BR" altLang="pt-BR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lang="pt-BR" altLang="pt-BR" sz="2600" dirty="0" smtClean="0">
                <a:solidFill>
                  <a:srgbClr val="000000"/>
                </a:solidFill>
              </a:rPr>
              <a:t>Criação de Grupos de Estudos.</a:t>
            </a:r>
            <a:endParaRPr lang="pt-BR" altLang="pt-BR" sz="2600" dirty="0">
              <a:solidFill>
                <a:srgbClr val="000000"/>
              </a:solidFill>
            </a:endParaRPr>
          </a:p>
          <a:p>
            <a:endParaRPr lang="pt-BR" altLang="pt-BR" dirty="0"/>
          </a:p>
        </p:txBody>
      </p:sp>
    </p:spTree>
    <p:extLst>
      <p:ext uri="{BB962C8B-B14F-4D97-AF65-F5344CB8AC3E}">
        <p14:creationId xmlns:p14="http://schemas.microsoft.com/office/powerpoint/2010/main" val="300778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864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ítulo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647799"/>
          </a:xfrm>
        </p:spPr>
        <p:txBody>
          <a:bodyPr>
            <a:normAutofit fontScale="90000"/>
          </a:bodyPr>
          <a:lstStyle/>
          <a:p>
            <a:r>
              <a:rPr lang="pt-BR" altLang="pt-BR" dirty="0"/>
              <a:t>Resultados Numéricos</a:t>
            </a:r>
            <a:br>
              <a:rPr lang="pt-BR" altLang="pt-BR" dirty="0"/>
            </a:br>
            <a:r>
              <a:rPr lang="pt-BR" altLang="pt-BR" sz="2400" b="1" dirty="0">
                <a:solidFill>
                  <a:srgbClr val="FF0000"/>
                </a:solidFill>
              </a:rPr>
              <a:t>Informações obtidas </a:t>
            </a:r>
            <a:r>
              <a:rPr lang="pt-BR" altLang="pt-BR" sz="2400" b="1" dirty="0" smtClean="0">
                <a:solidFill>
                  <a:srgbClr val="FF0000"/>
                </a:solidFill>
              </a:rPr>
              <a:t>em 2018 junto </a:t>
            </a:r>
            <a:r>
              <a:rPr lang="pt-BR" altLang="pt-BR" sz="2400" b="1" dirty="0">
                <a:solidFill>
                  <a:srgbClr val="FF0000"/>
                </a:solidFill>
              </a:rPr>
              <a:t>a 70 professores brasileiros que já participaram da Escola de Física CERN</a:t>
            </a:r>
            <a:endParaRPr lang="pt-BR" altLang="pt-BR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79388" y="2565400"/>
          <a:ext cx="8713787" cy="38877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558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7159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7159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7159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7159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7159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091774"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b="1" u="none" strike="noStrike" dirty="0">
                          <a:effectLst/>
                        </a:rPr>
                        <a:t>QUANTIDADE DE ATIVIDADES REALIZADAS, </a:t>
                      </a:r>
                    </a:p>
                    <a:p>
                      <a:pPr algn="r" fontAlgn="ctr"/>
                      <a:r>
                        <a:rPr lang="pt-BR" sz="1800" b="1" u="none" strike="noStrike" dirty="0">
                          <a:effectLst/>
                        </a:rPr>
                        <a:t>POR ANO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effectLst/>
                        </a:rPr>
                        <a:t>2015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effectLst/>
                        </a:rPr>
                        <a:t>2016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effectLst/>
                        </a:rPr>
                        <a:t>2017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effectLst/>
                        </a:rPr>
                        <a:t>2018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effectLst/>
                        </a:rPr>
                        <a:t>TOTAL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59203"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Palestras para meus alunos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61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73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103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62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299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59203"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Palestras para todos os interessados de minha instituição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31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32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60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32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155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59203"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Palestras públicas, para todos os interessados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14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21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39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11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85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59203"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Entrevistas para meios de comunicação institucionais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6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2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29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6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43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59203"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Entrevistas para jornal, rádio ou televisão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7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6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36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9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58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ítulo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pt-BR" altLang="pt-BR" dirty="0"/>
              <a:t>Resultados Numéricos</a:t>
            </a:r>
            <a:br>
              <a:rPr lang="pt-BR" altLang="pt-BR" dirty="0"/>
            </a:br>
            <a:r>
              <a:rPr lang="pt-BR" altLang="pt-BR" sz="2400" b="1" dirty="0">
                <a:solidFill>
                  <a:srgbClr val="FF0000"/>
                </a:solidFill>
              </a:rPr>
              <a:t>Informações obtidas junto a 70 professores brasileiros que já participaram da Escola de Física CERN</a:t>
            </a:r>
            <a:endParaRPr lang="pt-BR" altLang="pt-BR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79388" y="2565400"/>
          <a:ext cx="8713787" cy="4059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189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189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189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1897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1897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1897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837938"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b="1" u="none" strike="noStrike" dirty="0">
                          <a:effectLst/>
                        </a:rPr>
                        <a:t>QUANTIDADE DE ATIVIDADES REALIZADAS, </a:t>
                      </a:r>
                    </a:p>
                    <a:p>
                      <a:pPr algn="r" fontAlgn="ctr"/>
                      <a:r>
                        <a:rPr lang="pt-BR" sz="1800" b="1" u="none" strike="noStrike" dirty="0">
                          <a:effectLst/>
                        </a:rPr>
                        <a:t>POR ANO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effectLst/>
                        </a:rPr>
                        <a:t>2015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effectLst/>
                        </a:rPr>
                        <a:t>2016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effectLst/>
                        </a:rPr>
                        <a:t>2017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effectLst/>
                        </a:rPr>
                        <a:t>2018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>
                          <a:effectLst/>
                        </a:rPr>
                        <a:t>TOTAL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58116"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Cursos ministrados sobre o que aprendi e vivenciei na Escola de Física CERN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21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19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37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25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102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9190"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Trabalhos apresentados em eventos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7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13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7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31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58116"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1" u="none" strike="noStrike" dirty="0">
                          <a:effectLst/>
                        </a:rPr>
                        <a:t>Artigos publicados em periódicos científicos ou de divulgação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2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3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1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6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37938"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b="1" u="none" strike="noStrike" dirty="0">
                          <a:effectLst/>
                        </a:rPr>
                        <a:t>Atividades de divulgação, diferentes das anteriormente citadas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13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14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30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11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68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37938"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b="1" u="none" strike="noStrike" dirty="0">
                          <a:effectLst/>
                        </a:rPr>
                        <a:t>Outras atividades, que não se enquadram em atividades de divulgação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21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19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71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3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114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3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ítulo 1"/>
          <p:cNvSpPr>
            <a:spLocks noGrp="1"/>
          </p:cNvSpPr>
          <p:nvPr>
            <p:ph type="title"/>
          </p:nvPr>
        </p:nvSpPr>
        <p:spPr>
          <a:xfrm>
            <a:off x="315912" y="548680"/>
            <a:ext cx="8720583" cy="1061044"/>
          </a:xfrm>
        </p:spPr>
        <p:txBody>
          <a:bodyPr>
            <a:noAutofit/>
          </a:bodyPr>
          <a:lstStyle/>
          <a:p>
            <a:pPr algn="ctr"/>
            <a:r>
              <a:rPr lang="pt-BR" altLang="pt-BR" sz="2800" b="1" dirty="0"/>
              <a:t>Outros resultados: </a:t>
            </a:r>
            <a:r>
              <a:rPr lang="pt-BR" altLang="pt-BR" sz="2800" b="1" dirty="0" smtClean="0"/>
              <a:t>Livro</a:t>
            </a:r>
            <a:br>
              <a:rPr lang="pt-BR" altLang="pt-BR" sz="2800" b="1" dirty="0" smtClean="0"/>
            </a:br>
            <a:r>
              <a:rPr lang="pt-BR" altLang="pt-BR" sz="2800" b="1" dirty="0" smtClean="0"/>
              <a:t>Nós, professores brasileiros de Física do Ensino Médio, estivemos no CERN</a:t>
            </a:r>
            <a:endParaRPr lang="pt-BR" altLang="pt-BR" sz="2800" b="1" dirty="0">
              <a:solidFill>
                <a:srgbClr val="FF0000"/>
              </a:solidFill>
            </a:endParaRPr>
          </a:p>
        </p:txBody>
      </p:sp>
      <p:pic>
        <p:nvPicPr>
          <p:cNvPr id="30723" name="Espaço Reservado para Conteú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1687513"/>
            <a:ext cx="3387725" cy="5045075"/>
          </a:xfrm>
        </p:spPr>
      </p:pic>
      <p:pic>
        <p:nvPicPr>
          <p:cNvPr id="30724" name="Picture 2" descr="C:\AAA Livro CERN\Divulgação\Livro CERN_Capa_Comentário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588" y="4581525"/>
            <a:ext cx="1400175" cy="215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3" descr="C:\AAA Livro CERN\Divulgação\Livro CERN_Capa_Orelha U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652588"/>
            <a:ext cx="140335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4" descr="C:\AAA Livro CERN\Divulgação\Livro CERN_Capa_Orelha DOI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313" y="1609725"/>
            <a:ext cx="1163637" cy="265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ítulo 1"/>
          <p:cNvSpPr>
            <a:spLocks noGrp="1"/>
          </p:cNvSpPr>
          <p:nvPr>
            <p:ph type="title"/>
          </p:nvPr>
        </p:nvSpPr>
        <p:spPr>
          <a:xfrm>
            <a:off x="251520" y="731837"/>
            <a:ext cx="8686800" cy="1112837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pt-BR" altLang="pt-BR" sz="3600" dirty="0"/>
              <a:t>Outros resultados da participação brasileira</a:t>
            </a:r>
            <a:r>
              <a:rPr lang="pt-BR" altLang="pt-BR" dirty="0"/>
              <a:t/>
            </a:r>
            <a:br>
              <a:rPr lang="pt-BR" altLang="pt-BR" dirty="0"/>
            </a:br>
            <a:r>
              <a:rPr lang="pt-BR" altLang="pt-BR" sz="3200" dirty="0"/>
              <a:t>(às vezes incomensuráveis)</a:t>
            </a:r>
          </a:p>
        </p:txBody>
      </p:sp>
      <p:sp>
        <p:nvSpPr>
          <p:cNvPr id="31747" name="Espaço Reservado para Conteúdo 2"/>
          <p:cNvSpPr>
            <a:spLocks noGrp="1"/>
          </p:cNvSpPr>
          <p:nvPr>
            <p:ph idx="1"/>
          </p:nvPr>
        </p:nvSpPr>
        <p:spPr>
          <a:xfrm>
            <a:off x="307445" y="2420888"/>
            <a:ext cx="8642350" cy="4065315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0"/>
              </a:spcBef>
            </a:pPr>
            <a:r>
              <a:rPr lang="pt-BR" altLang="pt-BR" sz="3000" dirty="0">
                <a:solidFill>
                  <a:srgbClr val="000000"/>
                </a:solidFill>
              </a:rPr>
              <a:t>Troca de vivências entre professores de diferentes culturas e a oportunidade da experiência internacional, germes de mudanças significativas na atuação docente nos professores participantes;</a:t>
            </a:r>
          </a:p>
          <a:p>
            <a:pPr>
              <a:spcBef>
                <a:spcPct val="0"/>
              </a:spcBef>
            </a:pPr>
            <a:endParaRPr lang="pt-BR" altLang="pt-BR" sz="3000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lang="pt-BR" altLang="pt-BR" sz="3000" dirty="0">
                <a:solidFill>
                  <a:srgbClr val="000000"/>
                </a:solidFill>
              </a:rPr>
              <a:t>Valorização profissional;</a:t>
            </a:r>
          </a:p>
          <a:p>
            <a:pPr>
              <a:spcBef>
                <a:spcPct val="0"/>
              </a:spcBef>
            </a:pPr>
            <a:endParaRPr lang="pt-BR" altLang="pt-BR" sz="3000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lang="pt-BR" altLang="pt-BR" sz="3000" dirty="0">
                <a:solidFill>
                  <a:srgbClr val="000000"/>
                </a:solidFill>
              </a:rPr>
              <a:t>Estímulo a continuar estudando e se aperfeiçoando;</a:t>
            </a:r>
          </a:p>
          <a:p>
            <a:pPr>
              <a:spcBef>
                <a:spcPct val="0"/>
              </a:spcBef>
            </a:pPr>
            <a:endParaRPr lang="pt-BR" altLang="pt-BR" sz="3000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lang="pt-BR" altLang="pt-BR" sz="3000" dirty="0">
                <a:solidFill>
                  <a:srgbClr val="000000"/>
                </a:solidFill>
              </a:rPr>
              <a:t>Envolver-se em projetos de formação continuada.</a:t>
            </a:r>
          </a:p>
          <a:p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ítulo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pt-BR" altLang="pt-BR" sz="7200" dirty="0">
                <a:solidFill>
                  <a:srgbClr val="FF0000"/>
                </a:solidFill>
              </a:rPr>
              <a:t>IMPACTOS</a:t>
            </a:r>
          </a:p>
        </p:txBody>
      </p:sp>
      <p:sp>
        <p:nvSpPr>
          <p:cNvPr id="32771" name="Subtítulo 2"/>
          <p:cNvSpPr>
            <a:spLocks noGrp="1"/>
          </p:cNvSpPr>
          <p:nvPr>
            <p:ph type="subTitle" idx="1"/>
          </p:nvPr>
        </p:nvSpPr>
        <p:spPr>
          <a:xfrm>
            <a:off x="1403648" y="3068960"/>
            <a:ext cx="6400800" cy="1752600"/>
          </a:xfrm>
        </p:spPr>
        <p:txBody>
          <a:bodyPr/>
          <a:lstStyle/>
          <a:p>
            <a:r>
              <a:rPr lang="pt-BR" altLang="pt-BR" dirty="0">
                <a:solidFill>
                  <a:schemeClr val="tx1"/>
                </a:solidFill>
              </a:rPr>
              <a:t>O que a participação na Escola de Física CERN provocou em </a:t>
            </a:r>
            <a:r>
              <a:rPr lang="pt-BR" altLang="pt-BR" dirty="0" smtClean="0">
                <a:solidFill>
                  <a:schemeClr val="tx1"/>
                </a:solidFill>
              </a:rPr>
              <a:t>                                 minha </a:t>
            </a:r>
            <a:r>
              <a:rPr lang="pt-BR" altLang="pt-BR" dirty="0">
                <a:solidFill>
                  <a:schemeClr val="tx1"/>
                </a:solidFill>
              </a:rPr>
              <a:t>vida....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tângulo 3">
            <a:extLst/>
          </p:cNvPr>
          <p:cNvSpPr>
            <a:spLocks noChangeArrowheads="1"/>
          </p:cNvSpPr>
          <p:nvPr/>
        </p:nvSpPr>
        <p:spPr bwMode="auto">
          <a:xfrm>
            <a:off x="429136" y="2420888"/>
            <a:ext cx="8280400" cy="3257174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pt-BR" sz="2800" dirty="0" smtClean="0"/>
              <a:t>- Este </a:t>
            </a:r>
            <a:r>
              <a:rPr lang="pt-BR" sz="2800" dirty="0"/>
              <a:t>Programa, além da formação/atualização do professor de Ensino Médio/Secundário</a:t>
            </a:r>
            <a:r>
              <a:rPr lang="pt-BR" sz="2800" dirty="0">
                <a:solidFill>
                  <a:srgbClr val="FF0000"/>
                </a:solidFill>
              </a:rPr>
              <a:t> </a:t>
            </a:r>
            <a:r>
              <a:rPr lang="pt-BR" sz="2800" dirty="0"/>
              <a:t>em tópicos de FMC, possibilita o intercâmbio cultural e de suas práticas com outros colegas tanto do Brasil quanto de outros países lusófonos</a:t>
            </a:r>
            <a:r>
              <a:rPr lang="pt-BR" sz="2800" dirty="0" smtClean="0"/>
              <a:t>.</a:t>
            </a:r>
            <a:endParaRPr lang="pt-BR" sz="2800" dirty="0"/>
          </a:p>
        </p:txBody>
      </p:sp>
      <p:sp>
        <p:nvSpPr>
          <p:cNvPr id="5" name="Retângulo 4">
            <a:extLst/>
          </p:cNvPr>
          <p:cNvSpPr/>
          <p:nvPr/>
        </p:nvSpPr>
        <p:spPr>
          <a:xfrm>
            <a:off x="142875" y="764704"/>
            <a:ext cx="8858250" cy="64611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3600" dirty="0" smtClean="0">
                <a:solidFill>
                  <a:schemeClr val="tx1"/>
                </a:solidFill>
                <a:latin typeface="+mj-lt"/>
              </a:rPr>
              <a:t>INTERCÂMBIO</a:t>
            </a:r>
            <a:endParaRPr lang="pt-BR" sz="3600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/>
          <a:lstStyle/>
          <a:p>
            <a:pPr algn="ctr"/>
            <a:r>
              <a:rPr lang="pt-BR" sz="3600" dirty="0" smtClean="0">
                <a:solidFill>
                  <a:prstClr val="black"/>
                </a:solidFill>
                <a:ea typeface="+mn-ea"/>
                <a:cs typeface="+mn-cs"/>
              </a:rPr>
              <a:t>FORMAÇÃO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Provocou </a:t>
            </a:r>
            <a:r>
              <a:rPr lang="pt-BR" dirty="0"/>
              <a:t>grande efeito, pois este ano voltei a estudar, ingressando no curso do Mestrado Profissional em Ensino de Ciência, Matemática e Tecnologias (UDESC) com um projeto que visa a realização de um Sequência Didática sobre o Ensino de Física de Partículas e a Divulgação do </a:t>
            </a:r>
            <a:r>
              <a:rPr lang="pt-BR" dirty="0" smtClean="0"/>
              <a:t>CERN</a:t>
            </a:r>
          </a:p>
          <a:p>
            <a:r>
              <a:rPr lang="pt-BR" dirty="0" smtClean="0"/>
              <a:t>A </a:t>
            </a:r>
            <a:r>
              <a:rPr lang="pt-BR" dirty="0"/>
              <a:t>experiência que a Escola de Física CERN oferece a todos nós é transcendente. Nos traz uma nova visão de mundo: de pesquisas, de culturas e sobre nossa responsabilidade como professores na área de Ciências.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4263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tângulo 3">
            <a:extLst/>
          </p:cNvPr>
          <p:cNvSpPr>
            <a:spLocks noChangeArrowheads="1"/>
          </p:cNvSpPr>
          <p:nvPr/>
        </p:nvSpPr>
        <p:spPr bwMode="auto">
          <a:xfrm>
            <a:off x="357783" y="1906616"/>
            <a:ext cx="8280400" cy="4616648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pt-BR" sz="2800" dirty="0" smtClean="0"/>
              <a:t>- A distribuição geográfica valoriza profissionais que atuam não apenas nas capitais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pt-BR" sz="2800" dirty="0" smtClean="0"/>
              <a:t>- Programa destinado a </a:t>
            </a:r>
            <a:r>
              <a:rPr lang="pt-BR" sz="2800" dirty="0"/>
              <a:t>profissionais que estejam em sala de aula</a:t>
            </a:r>
            <a:r>
              <a:rPr lang="pt-BR" sz="2800" dirty="0" smtClean="0"/>
              <a:t>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pt-BR" sz="2800" dirty="0"/>
              <a:t>- Para além do conhecimento científico, a ida ao CERN trouxe visibilidade para meu trabalho como professor e para a instituição que trabalho</a:t>
            </a:r>
            <a:r>
              <a:rPr lang="pt-BR" sz="2800" dirty="0" smtClean="0"/>
              <a:t>.</a:t>
            </a:r>
            <a:endParaRPr lang="pt-BR" sz="2800" dirty="0"/>
          </a:p>
        </p:txBody>
      </p:sp>
      <p:sp>
        <p:nvSpPr>
          <p:cNvPr id="5" name="Retângulo 4">
            <a:extLst/>
          </p:cNvPr>
          <p:cNvSpPr/>
          <p:nvPr/>
        </p:nvSpPr>
        <p:spPr>
          <a:xfrm>
            <a:off x="357783" y="692696"/>
            <a:ext cx="8643938" cy="12001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3600" dirty="0">
                <a:solidFill>
                  <a:schemeClr val="tx1"/>
                </a:solidFill>
                <a:latin typeface="+mj-lt"/>
              </a:rPr>
              <a:t>INTERIORIZAÇÃO E VALORIZAÇÃO PROFISSIONAL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tângulo 3">
            <a:extLst/>
          </p:cNvPr>
          <p:cNvSpPr>
            <a:spLocks noChangeArrowheads="1"/>
          </p:cNvSpPr>
          <p:nvPr/>
        </p:nvSpPr>
        <p:spPr bwMode="auto">
          <a:xfrm>
            <a:off x="468313" y="2240761"/>
            <a:ext cx="8280400" cy="4401205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spcBef>
                <a:spcPts val="0"/>
              </a:spcBef>
              <a:defRPr/>
            </a:pPr>
            <a:r>
              <a:rPr lang="pt-BR" sz="2800" dirty="0"/>
              <a:t>A participação na Escola de Física do CERN tem propiciado a realização de diversos eventos regionais e a disseminação de atividades pelos professores oriundos do Programa.</a:t>
            </a:r>
          </a:p>
          <a:p>
            <a:pPr algn="just">
              <a:spcBef>
                <a:spcPts val="0"/>
              </a:spcBef>
              <a:defRPr/>
            </a:pPr>
            <a:endParaRPr lang="pt-BR" sz="2400" dirty="0"/>
          </a:p>
          <a:p>
            <a:pPr algn="just">
              <a:spcBef>
                <a:spcPts val="0"/>
              </a:spcBef>
              <a:defRPr/>
            </a:pPr>
            <a:r>
              <a:rPr lang="pt-BR" sz="2400" dirty="0"/>
              <a:t>Alguns exemplos:</a:t>
            </a:r>
          </a:p>
          <a:p>
            <a:pPr marL="2338388" algn="just">
              <a:spcBef>
                <a:spcPts val="0"/>
              </a:spcBef>
              <a:defRPr/>
            </a:pPr>
            <a:r>
              <a:rPr lang="pt-BR" sz="2400" dirty="0"/>
              <a:t>Videoconferências / </a:t>
            </a:r>
            <a:r>
              <a:rPr lang="pt-BR" sz="2400" dirty="0" err="1"/>
              <a:t>fanpage</a:t>
            </a:r>
            <a:r>
              <a:rPr lang="pt-BR" sz="2400" dirty="0"/>
              <a:t> no </a:t>
            </a:r>
            <a:r>
              <a:rPr lang="pt-BR" sz="2400" dirty="0" err="1" smtClean="0"/>
              <a:t>facebook</a:t>
            </a:r>
            <a:r>
              <a:rPr lang="pt-BR" sz="2400" dirty="0" smtClean="0"/>
              <a:t> / </a:t>
            </a:r>
            <a:r>
              <a:rPr lang="pt-BR" sz="2400" dirty="0" err="1" smtClean="0"/>
              <a:t>instagram</a:t>
            </a:r>
            <a:endParaRPr lang="pt-BR" sz="2400" dirty="0"/>
          </a:p>
          <a:p>
            <a:pPr marL="2338388" algn="just">
              <a:spcBef>
                <a:spcPts val="0"/>
              </a:spcBef>
              <a:defRPr/>
            </a:pPr>
            <a:r>
              <a:rPr lang="pt-BR" sz="2400" dirty="0">
                <a:solidFill>
                  <a:schemeClr val="tx1"/>
                </a:solidFill>
              </a:rPr>
              <a:t>Encontro e Minicurso nos SNEF</a:t>
            </a:r>
          </a:p>
          <a:p>
            <a:pPr marL="2338388" algn="just">
              <a:spcBef>
                <a:spcPts val="0"/>
              </a:spcBef>
              <a:defRPr/>
            </a:pPr>
            <a:r>
              <a:rPr lang="pt-BR" sz="2400" dirty="0">
                <a:solidFill>
                  <a:schemeClr val="tx1"/>
                </a:solidFill>
              </a:rPr>
              <a:t>Visita virtual ao Atlas, CMS, Alice</a:t>
            </a:r>
          </a:p>
          <a:p>
            <a:pPr marL="2338388" algn="just">
              <a:spcBef>
                <a:spcPts val="0"/>
              </a:spcBef>
              <a:defRPr/>
            </a:pPr>
            <a:r>
              <a:rPr lang="en-US" sz="2400" b="1" dirty="0">
                <a:solidFill>
                  <a:schemeClr val="tx1"/>
                </a:solidFill>
              </a:rPr>
              <a:t>Masterclasses</a:t>
            </a:r>
            <a:endParaRPr lang="pt-BR" sz="2800" b="1" dirty="0"/>
          </a:p>
        </p:txBody>
      </p:sp>
      <p:sp>
        <p:nvSpPr>
          <p:cNvPr id="6" name="Retângulo 5">
            <a:extLst/>
          </p:cNvPr>
          <p:cNvSpPr/>
          <p:nvPr/>
        </p:nvSpPr>
        <p:spPr>
          <a:xfrm>
            <a:off x="286544" y="620688"/>
            <a:ext cx="8643938" cy="127793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ts val="600"/>
              </a:spcBef>
              <a:defRPr/>
            </a:pPr>
            <a:r>
              <a:rPr lang="pt-BR" sz="3600" dirty="0">
                <a:solidFill>
                  <a:schemeClr val="tx1"/>
                </a:solidFill>
                <a:latin typeface="+mj-lt"/>
              </a:rPr>
              <a:t>ESTÍMULO </a:t>
            </a:r>
            <a:r>
              <a:rPr lang="pt-BR" sz="3600" dirty="0" smtClean="0">
                <a:solidFill>
                  <a:schemeClr val="tx1"/>
                </a:solidFill>
                <a:latin typeface="+mj-lt"/>
              </a:rPr>
              <a:t>À </a:t>
            </a:r>
            <a:r>
              <a:rPr lang="pt-BR" sz="3600" dirty="0">
                <a:solidFill>
                  <a:schemeClr val="tx1"/>
                </a:solidFill>
                <a:latin typeface="+mj-lt"/>
              </a:rPr>
              <a:t>REALIZAÇÃO E </a:t>
            </a:r>
          </a:p>
          <a:p>
            <a:pPr algn="ctr">
              <a:spcBef>
                <a:spcPts val="600"/>
              </a:spcBef>
              <a:defRPr/>
            </a:pPr>
            <a:r>
              <a:rPr lang="pt-BR" sz="3600" dirty="0">
                <a:solidFill>
                  <a:schemeClr val="tx1"/>
                </a:solidFill>
                <a:latin typeface="+mj-lt"/>
              </a:rPr>
              <a:t>PARTICIPAÇÃO EM EVENTOS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ESTÍMULO AOS ALUNOS</a:t>
            </a:r>
            <a:endParaRPr lang="pt-BR" sz="3600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096344"/>
          </a:xfrm>
        </p:spPr>
        <p:txBody>
          <a:bodyPr/>
          <a:lstStyle/>
          <a:p>
            <a:pPr marL="0" indent="0">
              <a:buNone/>
            </a:pPr>
            <a:endParaRPr lang="pt-BR" dirty="0"/>
          </a:p>
          <a:p>
            <a:r>
              <a:rPr lang="pt-BR" i="1" dirty="0"/>
              <a:t>Inclusive é uma avaliação dos meus próprios alunos que minhas aulas melhoraram depois da visita. Muitos agora já falam em fazer algo relacionado </a:t>
            </a:r>
            <a:r>
              <a:rPr lang="pt-BR" i="1" dirty="0" smtClean="0"/>
              <a:t>à </a:t>
            </a:r>
            <a:r>
              <a:rPr lang="pt-BR" i="1" dirty="0"/>
              <a:t>Ciência quando sair da escola, muito por causa das informações novas que eu trago e aprendi no CERN.</a:t>
            </a:r>
          </a:p>
        </p:txBody>
      </p:sp>
    </p:spTree>
    <p:extLst>
      <p:ext uri="{BB962C8B-B14F-4D97-AF65-F5344CB8AC3E}">
        <p14:creationId xmlns:p14="http://schemas.microsoft.com/office/powerpoint/2010/main" val="244880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569325" cy="1152550"/>
          </a:xfrm>
        </p:spPr>
        <p:txBody>
          <a:bodyPr/>
          <a:lstStyle/>
          <a:p>
            <a:pPr algn="ctr"/>
            <a:r>
              <a:rPr lang="pt-BR" altLang="pt-BR" sz="3600" dirty="0"/>
              <a:t>A inserção de Física Moderna e Contemporânea no Ensino Médio/Secundário 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</p:spPr>
        <p:txBody>
          <a:bodyPr/>
          <a:lstStyle/>
          <a:p>
            <a:pPr marL="365125" indent="-255588" algn="just">
              <a:spcBef>
                <a:spcPts val="0"/>
              </a:spcBef>
              <a:buClr>
                <a:schemeClr val="accent1"/>
              </a:buClr>
              <a:buSzPct val="68000"/>
              <a:buFont typeface="Courier New" pitchFamily="49" charset="0"/>
              <a:buChar char="o"/>
              <a:defRPr/>
            </a:pPr>
            <a:endParaRPr lang="pt-BR" sz="2800" dirty="0"/>
          </a:p>
          <a:p>
            <a:pPr marL="365125" indent="-255588" algn="just">
              <a:spcBef>
                <a:spcPts val="0"/>
              </a:spcBef>
              <a:buClr>
                <a:schemeClr val="accent1"/>
              </a:buClr>
              <a:buSzPct val="68000"/>
              <a:buFont typeface="Courier New" pitchFamily="49" charset="0"/>
              <a:buChar char="o"/>
              <a:defRPr/>
            </a:pPr>
            <a:r>
              <a:rPr lang="pt-BR" sz="2800" dirty="0"/>
              <a:t>As diretrizes voltadas para o ensino de Física e de Ciências têm indicado a necessidade de uma atualização curricular do ensino de Física que garanta acesso às modernas teorias desenvolvidas ao longo do século XX.</a:t>
            </a:r>
          </a:p>
          <a:p>
            <a:pPr marL="365125" indent="-255588" algn="just">
              <a:spcBef>
                <a:spcPts val="0"/>
              </a:spcBef>
              <a:buClr>
                <a:schemeClr val="accent1"/>
              </a:buClr>
              <a:buSzPct val="68000"/>
              <a:buFont typeface="Courier New" pitchFamily="49" charset="0"/>
              <a:buChar char="o"/>
              <a:defRPr/>
            </a:pPr>
            <a:r>
              <a:rPr lang="pt-BR" sz="2800" dirty="0"/>
              <a:t>Verifica-se, nesse sentido, a publicação de diversos trabalhos que visam </a:t>
            </a:r>
            <a:r>
              <a:rPr lang="pt-BR" sz="2800" dirty="0" smtClean="0"/>
              <a:t>a </a:t>
            </a:r>
            <a:r>
              <a:rPr lang="pt-BR" sz="2800" dirty="0"/>
              <a:t>promoção de tópicos de FMC no Ensino M</a:t>
            </a:r>
            <a:r>
              <a:rPr lang="en-US" sz="2800" dirty="0" err="1"/>
              <a:t>édio</a:t>
            </a:r>
            <a:r>
              <a:rPr lang="en-US" sz="2800" dirty="0"/>
              <a:t>/</a:t>
            </a:r>
            <a:r>
              <a:rPr lang="en-US" sz="2800" dirty="0" err="1"/>
              <a:t>Secundário</a:t>
            </a:r>
            <a:r>
              <a:rPr lang="pt-BR" sz="2800" dirty="0"/>
              <a:t>.</a:t>
            </a:r>
          </a:p>
          <a:p>
            <a:pPr>
              <a:defRPr/>
            </a:pPr>
            <a:endParaRPr lang="pt-BR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pt-BR" altLang="pt-BR" sz="3600" dirty="0">
                <a:solidFill>
                  <a:schemeClr val="tx1"/>
                </a:solidFill>
              </a:rPr>
              <a:t>NOVOS CONTATOS</a:t>
            </a:r>
          </a:p>
        </p:txBody>
      </p:sp>
      <p:sp>
        <p:nvSpPr>
          <p:cNvPr id="36867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altLang="pt-BR" dirty="0"/>
              <a:t>Hospedagem no CERN aprofundou relações de amizade;</a:t>
            </a:r>
          </a:p>
          <a:p>
            <a:endParaRPr lang="pt-BR" altLang="pt-BR" dirty="0"/>
          </a:p>
          <a:p>
            <a:r>
              <a:rPr lang="pt-BR" altLang="pt-BR" dirty="0"/>
              <a:t>Possibilitou interação com novas realidades profissionais, científicas e culturais.</a:t>
            </a:r>
          </a:p>
          <a:p>
            <a:endParaRPr lang="pt-BR" altLang="pt-BR" dirty="0"/>
          </a:p>
          <a:p>
            <a:r>
              <a:rPr lang="pt-BR" altLang="pt-BR" i="1" dirty="0"/>
              <a:t>... é uma oportunidade única para fazer contato com professores de outros locais e criar uma rede de discussão sobre o ensino de Física, o que, com certeza, irá melhorar, a curto prazo, meu trabalho em sala. (P03)</a:t>
            </a:r>
            <a:endParaRPr lang="pt-BR" altLang="pt-BR" dirty="0"/>
          </a:p>
          <a:p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pt-BR" altLang="pt-BR" sz="3600" dirty="0">
                <a:solidFill>
                  <a:schemeClr val="tx1"/>
                </a:solidFill>
              </a:rPr>
              <a:t>NOVOS CONTATOS</a:t>
            </a:r>
          </a:p>
        </p:txBody>
      </p:sp>
      <p:sp>
        <p:nvSpPr>
          <p:cNvPr id="37891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altLang="pt-BR" sz="2400" i="1" dirty="0"/>
              <a:t>... é a possibilidade de troca de experiências com colegas de profissão de outros estados do Brasil, assim como de outros países. ... teremos a oportunidade de conhecer novas práticas, metodologias, projetos, etc., além de compartilhar angústias, dificuldades e inquietações comuns na nossa carreira (P12)</a:t>
            </a:r>
            <a:endParaRPr lang="pt-BR" altLang="pt-BR" sz="2400" dirty="0"/>
          </a:p>
          <a:p>
            <a:endParaRPr lang="pt-BR" altLang="pt-BR" sz="2400" i="1" dirty="0"/>
          </a:p>
          <a:p>
            <a:r>
              <a:rPr lang="pt-BR" altLang="pt-BR" sz="2400" i="1" dirty="0"/>
              <a:t>... o contato com outros educadores, engajados no ensino de Física, tanto brasileiros como de outros países, incrementa a troca de experiências e ideias, algo de extrema importância na formação do educador e pensador científico. (P09)</a:t>
            </a:r>
            <a:endParaRPr lang="pt-BR" altLang="pt-BR" sz="2400" dirty="0"/>
          </a:p>
          <a:p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ítulo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964488" cy="1143000"/>
          </a:xfrm>
        </p:spPr>
        <p:txBody>
          <a:bodyPr>
            <a:noAutofit/>
          </a:bodyPr>
          <a:lstStyle/>
          <a:p>
            <a:pPr algn="ctr"/>
            <a:r>
              <a:rPr lang="pt-BR" altLang="pt-BR" sz="3600" dirty="0">
                <a:solidFill>
                  <a:schemeClr val="tx1"/>
                </a:solidFill>
              </a:rPr>
              <a:t>DIFUSÃO E COMPARTILHAMENTO DE CONHECIMENTOS</a:t>
            </a:r>
          </a:p>
        </p:txBody>
      </p:sp>
      <p:sp>
        <p:nvSpPr>
          <p:cNvPr id="38915" name="Espaço Reservado para Conteúdo 2"/>
          <p:cNvSpPr>
            <a:spLocks noGrp="1"/>
          </p:cNvSpPr>
          <p:nvPr>
            <p:ph idx="1"/>
          </p:nvPr>
        </p:nvSpPr>
        <p:spPr>
          <a:xfrm>
            <a:off x="456997" y="2204864"/>
            <a:ext cx="8229600" cy="4389120"/>
          </a:xfrm>
        </p:spPr>
        <p:txBody>
          <a:bodyPr>
            <a:normAutofit fontScale="92500" lnSpcReduction="20000"/>
          </a:bodyPr>
          <a:lstStyle/>
          <a:p>
            <a:r>
              <a:rPr lang="pt-BR" altLang="pt-BR" sz="2800" i="1" dirty="0"/>
              <a:t>... desenvolver projetos, nessa área, na escola em que trabalho e criar formas alternativas de divulgar a ciência no âmbito escolar. (P20)</a:t>
            </a:r>
          </a:p>
          <a:p>
            <a:endParaRPr lang="pt-BR" altLang="pt-BR" sz="2800" dirty="0"/>
          </a:p>
          <a:p>
            <a:r>
              <a:rPr lang="pt-BR" altLang="pt-BR" sz="2800" i="1" dirty="0"/>
              <a:t>... é a possibilidade de, ao retornar, utilizar os conhecimentos e experiências adquiridas para motivar </a:t>
            </a:r>
            <a:r>
              <a:rPr lang="pt-BR" altLang="pt-BR" sz="2800" i="1" dirty="0" smtClean="0"/>
              <a:t>os </a:t>
            </a:r>
            <a:r>
              <a:rPr lang="pt-BR" altLang="pt-BR" sz="2800" i="1" dirty="0"/>
              <a:t>colegas professores a participarem... (P08)</a:t>
            </a:r>
          </a:p>
          <a:p>
            <a:endParaRPr lang="pt-BR" altLang="pt-BR" sz="2800" dirty="0"/>
          </a:p>
          <a:p>
            <a:r>
              <a:rPr lang="pt-BR" altLang="pt-BR" sz="2800" i="1" dirty="0"/>
              <a:t>... será possível empolgar os alunos para uma carreira na ciência, mostrando que a Física ainda está sendo desenvolvida e que ele também pode contribuir para o avanço da mesma. (P23)</a:t>
            </a:r>
            <a:endParaRPr lang="pt-BR" altLang="pt-BR" sz="2800" dirty="0"/>
          </a:p>
          <a:p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pt-BR" altLang="pt-BR" sz="3600" dirty="0">
                <a:solidFill>
                  <a:schemeClr val="tx1"/>
                </a:solidFill>
              </a:rPr>
              <a:t>PESSOAIS E PROFISSIONAIS</a:t>
            </a:r>
          </a:p>
        </p:txBody>
      </p:sp>
      <p:sp>
        <p:nvSpPr>
          <p:cNvPr id="39939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altLang="pt-BR" dirty="0"/>
              <a:t>incorporação de temáticas relacionadas à Física de Partículas às aulas do Ensino Médio e em projetos de pesquisa e extensão;</a:t>
            </a:r>
          </a:p>
          <a:p>
            <a:endParaRPr lang="pt-BR" altLang="pt-BR" dirty="0"/>
          </a:p>
          <a:p>
            <a:r>
              <a:rPr lang="pt-BR" altLang="pt-BR" dirty="0"/>
              <a:t>maior domínio e segurança sobre o conteúdo de Física de Partículas e melhoria das aulas;</a:t>
            </a:r>
          </a:p>
          <a:p>
            <a:endParaRPr lang="pt-BR" altLang="pt-BR" dirty="0"/>
          </a:p>
          <a:p>
            <a:r>
              <a:rPr lang="pt-BR" altLang="pt-BR" dirty="0"/>
              <a:t>atualização de conhecimento, um “ choque de realidade”;</a:t>
            </a:r>
          </a:p>
          <a:p>
            <a:endParaRPr lang="pt-BR" altLang="pt-BR" dirty="0"/>
          </a:p>
          <a:p>
            <a:r>
              <a:rPr lang="pt-BR" altLang="pt-BR" dirty="0"/>
              <a:t>instigar a curiosidade dos alunos sobre a pesquisa desenvolvida no CERN;</a:t>
            </a:r>
          </a:p>
          <a:p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ítulo 1"/>
          <p:cNvSpPr>
            <a:spLocks noGrp="1"/>
          </p:cNvSpPr>
          <p:nvPr>
            <p:ph type="title"/>
          </p:nvPr>
        </p:nvSpPr>
        <p:spPr>
          <a:xfrm>
            <a:off x="468313" y="692696"/>
            <a:ext cx="8229600" cy="710654"/>
          </a:xfrm>
        </p:spPr>
        <p:txBody>
          <a:bodyPr>
            <a:normAutofit/>
          </a:bodyPr>
          <a:lstStyle/>
          <a:p>
            <a:pPr algn="ctr"/>
            <a:r>
              <a:rPr lang="pt-BR" altLang="pt-BR" sz="3600" dirty="0">
                <a:solidFill>
                  <a:schemeClr val="tx1"/>
                </a:solidFill>
              </a:rPr>
              <a:t>PESSOAIS E PROFISSIONAIS</a:t>
            </a:r>
          </a:p>
        </p:txBody>
      </p:sp>
      <p:sp>
        <p:nvSpPr>
          <p:cNvPr id="40963" name="Espaço Reservado para Conteúdo 2"/>
          <p:cNvSpPr>
            <a:spLocks noGrp="1"/>
          </p:cNvSpPr>
          <p:nvPr>
            <p:ph idx="1"/>
          </p:nvPr>
        </p:nvSpPr>
        <p:spPr>
          <a:xfrm>
            <a:off x="179388" y="1700808"/>
            <a:ext cx="8785100" cy="4680519"/>
          </a:xfrm>
        </p:spPr>
        <p:txBody>
          <a:bodyPr>
            <a:normAutofit lnSpcReduction="10000"/>
          </a:bodyPr>
          <a:lstStyle/>
          <a:p>
            <a:r>
              <a:rPr lang="pt-BR" altLang="pt-BR" dirty="0"/>
              <a:t>uma vontade maior de estudar, de voltar a estudar, de fazer cursos de Mestrado e Doutorado;</a:t>
            </a:r>
          </a:p>
          <a:p>
            <a:endParaRPr lang="pt-BR" altLang="pt-BR" dirty="0"/>
          </a:p>
          <a:p>
            <a:r>
              <a:rPr lang="pt-BR" altLang="pt-BR" dirty="0"/>
              <a:t>papel decisivo na escolha do tema de doutorado;</a:t>
            </a:r>
          </a:p>
          <a:p>
            <a:endParaRPr lang="pt-BR" altLang="pt-BR" dirty="0"/>
          </a:p>
          <a:p>
            <a:r>
              <a:rPr lang="pt-BR" altLang="pt-BR" dirty="0"/>
              <a:t>enriquecimento pessoal, cultural e científico;</a:t>
            </a:r>
          </a:p>
          <a:p>
            <a:endParaRPr lang="pt-BR" altLang="pt-BR" dirty="0"/>
          </a:p>
          <a:p>
            <a:r>
              <a:rPr lang="pt-BR" altLang="pt-BR" dirty="0"/>
              <a:t>responsabilizar-se pela formação de pessoas que entendam os benefícios da tecnologia;</a:t>
            </a:r>
          </a:p>
          <a:p>
            <a:endParaRPr lang="pt-BR" altLang="pt-BR" dirty="0"/>
          </a:p>
          <a:p>
            <a:r>
              <a:rPr lang="pt-BR" altLang="pt-BR" dirty="0"/>
              <a:t>estímulo ao estudo da produção de conhecimento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ítulo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4352"/>
          </a:xfrm>
        </p:spPr>
        <p:txBody>
          <a:bodyPr>
            <a:normAutofit/>
          </a:bodyPr>
          <a:lstStyle/>
          <a:p>
            <a:pPr algn="ctr"/>
            <a:r>
              <a:rPr lang="pt-BR" altLang="pt-BR" sz="3600" dirty="0">
                <a:solidFill>
                  <a:schemeClr val="tx1"/>
                </a:solidFill>
              </a:rPr>
              <a:t>PESSOAIS E PROFISSIONAIS</a:t>
            </a:r>
          </a:p>
        </p:txBody>
      </p:sp>
      <p:sp>
        <p:nvSpPr>
          <p:cNvPr id="40963" name="Espaço Reservado para Conteúdo 2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525962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pt-BR" altLang="pt-BR" dirty="0"/>
              <a:t>destaque profissional e pessoal na escola e na comunidade, melhorando a auto estima;</a:t>
            </a:r>
          </a:p>
          <a:p>
            <a:pPr>
              <a:defRPr/>
            </a:pPr>
            <a:endParaRPr lang="pt-BR" altLang="pt-BR" dirty="0"/>
          </a:p>
          <a:p>
            <a:pPr>
              <a:defRPr/>
            </a:pPr>
            <a:r>
              <a:rPr lang="pt-BR" altLang="pt-BR" dirty="0"/>
              <a:t>incentivo e valorização ao trabalho de iniciação científica desenvolvido na escola, estimulando a criação do Clube de Ciências Bóson de </a:t>
            </a:r>
            <a:r>
              <a:rPr lang="pt-BR" altLang="pt-BR" dirty="0" err="1"/>
              <a:t>Higgs</a:t>
            </a:r>
            <a:r>
              <a:rPr lang="pt-BR" altLang="pt-BR" dirty="0"/>
              <a:t>;</a:t>
            </a:r>
          </a:p>
          <a:p>
            <a:pPr>
              <a:defRPr/>
            </a:pPr>
            <a:endParaRPr lang="pt-BR" altLang="pt-BR" dirty="0"/>
          </a:p>
          <a:p>
            <a:pPr>
              <a:defRPr/>
            </a:pPr>
            <a:r>
              <a:rPr lang="pt-BR" altLang="pt-BR" dirty="0"/>
              <a:t>estímulo a atividades culturais, como peça de teatro relacionada à Física;</a:t>
            </a:r>
          </a:p>
          <a:p>
            <a:pPr>
              <a:defRPr/>
            </a:pPr>
            <a:endParaRPr lang="pt-BR" altLang="pt-BR" dirty="0"/>
          </a:p>
          <a:p>
            <a:pPr>
              <a:defRPr/>
            </a:pPr>
            <a:r>
              <a:rPr lang="pt-BR" altLang="pt-BR" dirty="0"/>
              <a:t>a felicidade de ter participado da Escola;</a:t>
            </a:r>
          </a:p>
          <a:p>
            <a:pPr marL="0" indent="0">
              <a:buFont typeface="Arial" pitchFamily="34" charset="0"/>
              <a:buNone/>
              <a:defRPr/>
            </a:pPr>
            <a:endParaRPr lang="pt-BR" altLang="pt-BR" dirty="0"/>
          </a:p>
          <a:p>
            <a:pPr>
              <a:defRPr/>
            </a:pPr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pt-BR" altLang="pt-BR" sz="3600" dirty="0">
                <a:solidFill>
                  <a:schemeClr val="tx1"/>
                </a:solidFill>
              </a:rPr>
              <a:t>PESSOAIS E PROFISSIONAIS</a:t>
            </a:r>
          </a:p>
        </p:txBody>
      </p:sp>
      <p:sp>
        <p:nvSpPr>
          <p:cNvPr id="43011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569325" cy="4525962"/>
          </a:xfrm>
        </p:spPr>
        <p:txBody>
          <a:bodyPr/>
          <a:lstStyle/>
          <a:p>
            <a:r>
              <a:rPr lang="pt-BR" altLang="pt-BR" dirty="0"/>
              <a:t>participação em </a:t>
            </a:r>
            <a:r>
              <a:rPr lang="pt-BR" altLang="pt-BR" dirty="0" err="1"/>
              <a:t>Masterclasses</a:t>
            </a:r>
            <a:r>
              <a:rPr lang="pt-BR" altLang="pt-BR" dirty="0"/>
              <a:t> e na organização de cursos;</a:t>
            </a:r>
          </a:p>
          <a:p>
            <a:r>
              <a:rPr lang="pt-BR" altLang="pt-BR" dirty="0"/>
              <a:t>o aprofundamento de contatos com professores portugueses durante a realização de pós doutorado em Portugal;</a:t>
            </a:r>
          </a:p>
          <a:p>
            <a:r>
              <a:rPr lang="pt-BR" altLang="pt-BR" dirty="0"/>
              <a:t>aproximação com a área de saúde, fazendo com que eu iniciasse uma especialização voltada a área de física médica;</a:t>
            </a:r>
          </a:p>
          <a:p>
            <a:r>
              <a:rPr lang="pt-BR" altLang="pt-BR" dirty="0"/>
              <a:t>orientar trabalhos na área, algo que considerava bem distante antes da visita.</a:t>
            </a:r>
          </a:p>
          <a:p>
            <a:endParaRPr lang="pt-BR" altLang="pt-BR" dirty="0"/>
          </a:p>
          <a:p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493154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6912768" cy="4912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14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6902808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334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2952328" cy="130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68960"/>
            <a:ext cx="6336704" cy="364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849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642350" cy="1143000"/>
          </a:xfrm>
        </p:spPr>
        <p:txBody>
          <a:bodyPr/>
          <a:lstStyle/>
          <a:p>
            <a:pPr algn="ctr"/>
            <a:r>
              <a:rPr lang="pt-BR" altLang="pt-BR" sz="3600" dirty="0"/>
              <a:t>A inserção de Física Moderna e Contemporânea no Ensino Médio/Secundário</a:t>
            </a:r>
            <a:endParaRPr lang="pt-BR" alt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8313" y="1916113"/>
            <a:ext cx="8229600" cy="4525962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  <a:defRPr/>
            </a:pPr>
            <a:r>
              <a:rPr lang="pt-BR" sz="2800" dirty="0"/>
              <a:t>Verifica-se também a iniciativa de alguns centros de pesquisa que promovem atividades que visam </a:t>
            </a:r>
            <a:r>
              <a:rPr lang="pt-BR" sz="2800" dirty="0" smtClean="0"/>
              <a:t>à </a:t>
            </a:r>
            <a:r>
              <a:rPr lang="pt-BR" sz="2800" dirty="0"/>
              <a:t>disseminação da ciência moderna. Como exemplo, </a:t>
            </a:r>
            <a:r>
              <a:rPr lang="pt-BR" sz="2800" dirty="0" smtClean="0"/>
              <a:t>os </a:t>
            </a:r>
            <a:r>
              <a:rPr lang="pt-BR" sz="2800" dirty="0" err="1"/>
              <a:t>MasterClasses</a:t>
            </a:r>
            <a:r>
              <a:rPr lang="pt-BR" sz="2800" dirty="0"/>
              <a:t>.</a:t>
            </a:r>
          </a:p>
          <a:p>
            <a:pPr>
              <a:defRPr/>
            </a:pPr>
            <a:r>
              <a:rPr lang="pt-BR" sz="2800" dirty="0"/>
              <a:t>No entanto, esses trabalhos – sejam Sequências de Ensino, sejam eventos em Institutos - de inegável valor - , visando a disseminação do conhecimento de FMC tem sido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pt-BR" sz="2800" dirty="0"/>
              <a:t> </a:t>
            </a:r>
            <a:endParaRPr lang="pt-BR" sz="2800" dirty="0" smtClean="0"/>
          </a:p>
          <a:p>
            <a:pPr marL="0" indent="0" algn="ctr">
              <a:buFont typeface="Arial" pitchFamily="34" charset="0"/>
              <a:buNone/>
              <a:defRPr/>
            </a:pPr>
            <a:r>
              <a:rPr lang="pt-BR" sz="2800" b="1" dirty="0" smtClean="0">
                <a:solidFill>
                  <a:srgbClr val="FF0000"/>
                </a:solidFill>
              </a:rPr>
              <a:t>VOLTADOS PARA OS ESTUDANTES</a:t>
            </a:r>
            <a:endParaRPr lang="pt-BR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7687748" cy="3248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86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3690"/>
            <a:ext cx="6768752" cy="6662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94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406291" cy="5631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209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dirty="0" smtClean="0"/>
              <a:t>IMPACTOS INSTITUCIONAIS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pPr algn="ctr"/>
            <a:r>
              <a:rPr lang="pt-BR" sz="3200" dirty="0" smtClean="0"/>
              <a:t>ESCOLA </a:t>
            </a:r>
            <a:r>
              <a:rPr lang="pt-BR" sz="3200" dirty="0"/>
              <a:t>SIRIUS PARA PROFESSORES DO ENSINO </a:t>
            </a:r>
            <a:r>
              <a:rPr lang="pt-BR" sz="3200" dirty="0" smtClean="0"/>
              <a:t>MÉDIO</a:t>
            </a:r>
          </a:p>
          <a:p>
            <a:pPr algn="ctr"/>
            <a:endParaRPr lang="pt-BR" sz="3200" dirty="0"/>
          </a:p>
          <a:p>
            <a:pPr algn="ctr"/>
            <a:endParaRPr lang="pt-BR" sz="3200" dirty="0" smtClean="0"/>
          </a:p>
          <a:p>
            <a:pPr algn="ctr"/>
            <a:r>
              <a:rPr lang="pt-BR" sz="3200" dirty="0" smtClean="0"/>
              <a:t>ESCOLA BRASILEIRA  NO CERN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55865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sz="4400" dirty="0"/>
              <a:t>ESCOLA SIRIUS PARA PROFESSORES DO ENSINO </a:t>
            </a:r>
            <a:r>
              <a:rPr lang="pt-BR" sz="4400" dirty="0" smtClean="0"/>
              <a:t>MÉDIO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pt-BR" dirty="0" smtClean="0"/>
          </a:p>
          <a:p>
            <a:r>
              <a:rPr lang="pt-BR" dirty="0" smtClean="0"/>
              <a:t>Uma escola realizada no Brasil, nos moldes da Escola de  Física CERN já havia sido pensada em 2010. </a:t>
            </a:r>
          </a:p>
          <a:p>
            <a:r>
              <a:rPr lang="pt-BR" dirty="0" smtClean="0"/>
              <a:t>Em artigo publicado na Revista “Ciência e Sociedade” em 2021, este processo é descrito e documentado. </a:t>
            </a:r>
          </a:p>
          <a:p>
            <a:r>
              <a:rPr lang="pt-BR" dirty="0" smtClean="0"/>
              <a:t>Chegou-se a elaborar projeto envolvendo laboratórios do LNLS, da USP e do IPEN, que não foi implementado por falta de recursos.</a:t>
            </a:r>
          </a:p>
          <a:p>
            <a:r>
              <a:rPr lang="pt-BR" dirty="0" smtClean="0"/>
              <a:t>Hoje a Escola Sirius já existe. </a:t>
            </a:r>
          </a:p>
          <a:p>
            <a:r>
              <a:rPr lang="pt-BR" dirty="0"/>
              <a:t>Alguns dos trechos do texto mostram as negociações para a sua organização.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1184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ANTECEDENTES</a:t>
            </a:r>
            <a:endParaRPr lang="pt-B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29600" cy="210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89040"/>
            <a:ext cx="7450137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568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ANTECEDENTES</a:t>
            </a:r>
            <a:endParaRPr lang="pt-B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668" y="1935163"/>
            <a:ext cx="5448663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72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ANTECEDENTES</a:t>
            </a:r>
            <a:endParaRPr lang="pt-BR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7468642" cy="235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702376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ANTECEDENTES</a:t>
            </a:r>
            <a:endParaRPr lang="pt-BR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691" y="1935163"/>
            <a:ext cx="7166617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712512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ANTECEDENTES</a:t>
            </a:r>
            <a:endParaRPr lang="pt-BR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068" y="1935163"/>
            <a:ext cx="6721863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9858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/>
              <a:t>Ações voltadas para o professor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pt-BR" dirty="0"/>
          </a:p>
          <a:p>
            <a:pPr marL="0" indent="0" algn="ctr">
              <a:buNone/>
              <a:defRPr/>
            </a:pPr>
            <a:r>
              <a:rPr lang="pt-BR" b="1" dirty="0" smtClean="0"/>
              <a:t>ENTRETANTO</a:t>
            </a:r>
            <a:endParaRPr lang="pt-BR" b="1" dirty="0"/>
          </a:p>
          <a:p>
            <a:pPr>
              <a:defRPr/>
            </a:pPr>
            <a:endParaRPr lang="pt-BR" dirty="0"/>
          </a:p>
          <a:p>
            <a:pPr marL="0" indent="0" algn="ctr">
              <a:buFont typeface="Arial" pitchFamily="34" charset="0"/>
              <a:buNone/>
              <a:defRPr/>
            </a:pPr>
            <a:r>
              <a:rPr lang="pt-BR" dirty="0"/>
              <a:t>Há que se preocupar com propostas </a:t>
            </a:r>
            <a:r>
              <a:rPr lang="pt-BR" dirty="0" smtClean="0"/>
              <a:t>para                   torná-las </a:t>
            </a:r>
            <a:r>
              <a:rPr lang="pt-BR" dirty="0"/>
              <a:t>aplicáveis aos professores</a:t>
            </a:r>
          </a:p>
          <a:p>
            <a:pPr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pt-BR" b="1" dirty="0" err="1" smtClean="0"/>
              <a:t>Brazilian</a:t>
            </a:r>
            <a:r>
              <a:rPr lang="pt-BR" b="1" dirty="0" smtClean="0"/>
              <a:t> </a:t>
            </a:r>
            <a:r>
              <a:rPr lang="pt-BR" b="1" dirty="0" err="1"/>
              <a:t>Teacher</a:t>
            </a:r>
            <a:r>
              <a:rPr lang="pt-BR" b="1" dirty="0"/>
              <a:t> </a:t>
            </a:r>
            <a:r>
              <a:rPr lang="pt-BR" b="1" dirty="0" err="1" smtClean="0"/>
              <a:t>Programmes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Um outro impacto institucional que a Escola de Física CERN poder ter dado refere-se à futura “</a:t>
            </a:r>
            <a:r>
              <a:rPr lang="pt-BR" dirty="0" err="1" smtClean="0"/>
              <a:t>Brazilian</a:t>
            </a:r>
            <a:r>
              <a:rPr lang="pt-BR" dirty="0" smtClean="0"/>
              <a:t> </a:t>
            </a:r>
            <a:r>
              <a:rPr lang="pt-BR" dirty="0" err="1" smtClean="0"/>
              <a:t>Teacher</a:t>
            </a:r>
            <a:r>
              <a:rPr lang="pt-BR" dirty="0" smtClean="0"/>
              <a:t> </a:t>
            </a:r>
            <a:r>
              <a:rPr lang="pt-BR" dirty="0" err="1" smtClean="0"/>
              <a:t>Programmes</a:t>
            </a:r>
            <a:r>
              <a:rPr lang="pt-BR" dirty="0" smtClean="0"/>
              <a:t>” (nome que </a:t>
            </a:r>
            <a:r>
              <a:rPr lang="pt-BR" dirty="0" smtClean="0"/>
              <a:t>tomei a liberdade de atribuir, </a:t>
            </a:r>
            <a:r>
              <a:rPr lang="pt-BR" dirty="0" smtClean="0"/>
              <a:t>inspirado pelo nome do Programa Português).</a:t>
            </a:r>
          </a:p>
          <a:p>
            <a:endParaRPr lang="pt-BR" dirty="0" smtClean="0"/>
          </a:p>
          <a:p>
            <a:r>
              <a:rPr lang="pt-BR" dirty="0" smtClean="0"/>
              <a:t>Pensada desde que as negociações relativas à adesão do Brasil como membro associado ao CERN (idos de 2012/2013) tomaram fôlego, finalmente, com a adesão em 2023, ela vai tomar forma a partir de 2026.</a:t>
            </a:r>
          </a:p>
        </p:txBody>
      </p:sp>
    </p:spTree>
    <p:extLst>
      <p:ext uri="{BB962C8B-B14F-4D97-AF65-F5344CB8AC3E}">
        <p14:creationId xmlns:p14="http://schemas.microsoft.com/office/powerpoint/2010/main" val="189415203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0120" y="-243408"/>
            <a:ext cx="8229600" cy="1143000"/>
          </a:xfrm>
        </p:spPr>
        <p:txBody>
          <a:bodyPr/>
          <a:lstStyle/>
          <a:p>
            <a:pPr algn="ctr"/>
            <a:r>
              <a:rPr lang="pt-BR" b="1" dirty="0" err="1"/>
              <a:t>Brazilian</a:t>
            </a:r>
            <a:r>
              <a:rPr lang="pt-BR" b="1" dirty="0"/>
              <a:t> </a:t>
            </a:r>
            <a:r>
              <a:rPr lang="pt-BR" b="1" dirty="0" err="1"/>
              <a:t>Teacher</a:t>
            </a:r>
            <a:r>
              <a:rPr lang="pt-BR" b="1" dirty="0"/>
              <a:t> </a:t>
            </a:r>
            <a:r>
              <a:rPr lang="pt-BR" b="1" dirty="0" err="1"/>
              <a:t>Programmes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389120"/>
          </a:xfrm>
        </p:spPr>
        <p:txBody>
          <a:bodyPr/>
          <a:lstStyle/>
          <a:p>
            <a:r>
              <a:rPr lang="pt-BR" dirty="0"/>
              <a:t>Pensamos, entretanto, que a experiência adquirida nos </a:t>
            </a:r>
            <a:r>
              <a:rPr lang="pt-BR" dirty="0" smtClean="0"/>
              <a:t>quinze </a:t>
            </a:r>
            <a:r>
              <a:rPr lang="pt-BR" dirty="0"/>
              <a:t>anos de execução da Escola de Física </a:t>
            </a:r>
            <a:r>
              <a:rPr lang="pt-BR" dirty="0" smtClean="0"/>
              <a:t>CERN, </a:t>
            </a:r>
            <a:r>
              <a:rPr lang="pt-BR" dirty="0"/>
              <a:t>junto com a Escola de Professores no CERN em Língua Portuguesa, poderão inspirar algumas ações da futura Escola, sonhada por nós há mais de uma década.</a:t>
            </a:r>
          </a:p>
          <a:p>
            <a:r>
              <a:rPr lang="pt-BR" dirty="0" smtClean="0"/>
              <a:t>Afinal, não é qualquer evento que merece um elogio da magnitude que tivemos em 2010 por parte do prof. </a:t>
            </a:r>
            <a:r>
              <a:rPr lang="pt-BR" dirty="0" err="1" smtClean="0"/>
              <a:t>Shellard</a:t>
            </a:r>
            <a:endParaRPr lang="pt-BR" dirty="0" smtClean="0"/>
          </a:p>
          <a:p>
            <a:endParaRPr lang="pt-B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438650"/>
            <a:ext cx="7897813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734711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pt-BR" altLang="pt-BR" dirty="0"/>
              <a:t>FINALIZANDO</a:t>
            </a:r>
          </a:p>
        </p:txBody>
      </p:sp>
      <p:sp>
        <p:nvSpPr>
          <p:cNvPr id="45059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 fontScale="77500" lnSpcReduction="20000"/>
          </a:bodyPr>
          <a:lstStyle/>
          <a:p>
            <a:r>
              <a:rPr lang="pt-BR" altLang="pt-BR" sz="3100" dirty="0"/>
              <a:t>O pilar que sustenta a educação de um país são seus professores;</a:t>
            </a:r>
          </a:p>
          <a:p>
            <a:endParaRPr lang="pt-BR" altLang="pt-BR" sz="3100" dirty="0"/>
          </a:p>
          <a:p>
            <a:r>
              <a:rPr lang="pt-BR" altLang="pt-BR" sz="3100" dirty="0"/>
              <a:t>É imprescindível que eles sejam valorizados e tenham condições de trabalho, condições necessárias para uma boa formação dos alunos;</a:t>
            </a:r>
          </a:p>
          <a:p>
            <a:endParaRPr lang="pt-BR" altLang="pt-BR" sz="3100" dirty="0"/>
          </a:p>
          <a:p>
            <a:r>
              <a:rPr lang="pt-BR" altLang="pt-BR" sz="3100" dirty="0"/>
              <a:t>Devem ter acesso a cursos de qualidade;</a:t>
            </a:r>
          </a:p>
          <a:p>
            <a:endParaRPr lang="pt-BR" altLang="pt-BR" sz="3100" dirty="0"/>
          </a:p>
          <a:p>
            <a:r>
              <a:rPr lang="pt-BR" altLang="pt-BR" sz="3100" dirty="0"/>
              <a:t>Para que possam se aperfeiçoar e transmitir aos seus alunos o entusiasmo do acesso ao conhecimento;</a:t>
            </a:r>
          </a:p>
          <a:p>
            <a:endParaRPr lang="pt-BR" altLang="pt-BR" sz="3100" dirty="0"/>
          </a:p>
          <a:p>
            <a:r>
              <a:rPr lang="pt-BR" altLang="pt-BR" sz="3100" dirty="0"/>
              <a:t>Importância do acesso a conhecimentos atuais.</a:t>
            </a:r>
          </a:p>
          <a:p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1700809"/>
            <a:ext cx="8229600" cy="345638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  <a:defRPr/>
            </a:pPr>
            <a:r>
              <a:rPr lang="pt-BR" altLang="pt-BR" sz="3600" dirty="0"/>
              <a:t>É impossível mensurar efetivamente todos os efeitos que as possibilidades terão na vida de cada um dos participantes da Escola, nem os efeitos sobre a formação científica dos seus alunos</a:t>
            </a:r>
            <a:r>
              <a:rPr lang="pt-BR" altLang="pt-BR" sz="3600" dirty="0" smtClean="0"/>
              <a:t>.</a:t>
            </a:r>
          </a:p>
          <a:p>
            <a:pPr marL="0" indent="0" algn="just">
              <a:buNone/>
              <a:defRPr/>
            </a:pPr>
            <a:r>
              <a:rPr lang="pt-BR" altLang="pt-BR" sz="3600" dirty="0" smtClean="0"/>
              <a:t>São muitos professores, muito mais alunos.... </a:t>
            </a:r>
            <a:endParaRPr lang="pt-BR" altLang="pt-BR" sz="3600" dirty="0"/>
          </a:p>
          <a:p>
            <a:pPr marL="0" indent="0">
              <a:buNone/>
              <a:defRPr/>
            </a:pPr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84455"/>
            <a:ext cx="7704410" cy="5778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027" y="188641"/>
            <a:ext cx="8609013" cy="131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ítulo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/>
          <a:lstStyle/>
          <a:p>
            <a:r>
              <a:rPr lang="pt-BR" altLang="pt-BR" dirty="0">
                <a:ea typeface="MS PGothic" pitchFamily="34" charset="-128"/>
              </a:rPr>
              <a:t>2009</a:t>
            </a:r>
          </a:p>
        </p:txBody>
      </p:sp>
      <p:pic>
        <p:nvPicPr>
          <p:cNvPr id="48131" name="Espaço Reservado para Conteúdo 3" descr="DSC0252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4138" y="1268413"/>
            <a:ext cx="6435725" cy="48275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93015"/>
            <a:ext cx="7632973" cy="572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99392"/>
            <a:ext cx="8613775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ítul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pt-BR" altLang="pt-BR" dirty="0">
                <a:ea typeface="MS PGothic" pitchFamily="34" charset="-128"/>
              </a:rPr>
              <a:t>2010</a:t>
            </a:r>
          </a:p>
        </p:txBody>
      </p:sp>
      <p:pic>
        <p:nvPicPr>
          <p:cNvPr id="50179" name="Espaço Reservado para Conteúdo 3" descr="DSC0554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4138" y="1268413"/>
            <a:ext cx="6435725" cy="48275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1844824"/>
            <a:ext cx="8890000" cy="392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88640"/>
            <a:ext cx="860901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dirty="0">
                <a:ea typeface="MS PGothic" pitchFamily="34" charset="-128"/>
              </a:rPr>
              <a:t>2011</a:t>
            </a:r>
          </a:p>
        </p:txBody>
      </p:sp>
      <p:pic>
        <p:nvPicPr>
          <p:cNvPr id="52227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1612" y="2031174"/>
            <a:ext cx="8740775" cy="41227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pt-BR" altLang="pt-BR" dirty="0"/>
              <a:t>Ações voltadas para o professor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buNone/>
              <a:defRPr/>
            </a:pPr>
            <a:endParaRPr lang="pt-BR" dirty="0" smtClean="0"/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pt-BR" dirty="0" smtClean="0"/>
              <a:t>Há </a:t>
            </a:r>
            <a:r>
              <a:rPr lang="pt-BR" dirty="0"/>
              <a:t>diversas iniciativas, em geral em parceria com Universidades, que oferecem cursos de formação e aperfeiçoamento.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  <a:defRPr/>
            </a:pPr>
            <a:endParaRPr lang="pt-BR" dirty="0"/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pt-BR" dirty="0"/>
              <a:t>No entanto, essas iniciativas não atingem de forma global os professores de Ensino Médio/Secundário.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  <a:defRPr/>
            </a:pPr>
            <a:endParaRPr lang="pt-BR" dirty="0"/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pt-BR" dirty="0"/>
              <a:t>Ficam restritas, em sua maioria, aos grandes centros.</a:t>
            </a:r>
          </a:p>
          <a:p>
            <a:pPr marL="0" indent="0">
              <a:buNone/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75304"/>
            <a:ext cx="8785225" cy="658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04" y="188640"/>
            <a:ext cx="846487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dirty="0"/>
              <a:t>2012</a:t>
            </a:r>
          </a:p>
        </p:txBody>
      </p:sp>
      <p:pic>
        <p:nvPicPr>
          <p:cNvPr id="54275" name="Espaço Reservado para Conteúdo 3" descr="Escola CERN 2012 - Brasil_identificad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2224881"/>
            <a:ext cx="50800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012237" cy="599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26" y="-171400"/>
            <a:ext cx="860901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dirty="0"/>
              <a:t>2013</a:t>
            </a:r>
          </a:p>
        </p:txBody>
      </p:sp>
      <p:pic>
        <p:nvPicPr>
          <p:cNvPr id="56323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915" y="1935163"/>
            <a:ext cx="6586170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02" y="1556792"/>
            <a:ext cx="8985448" cy="463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88" y="69663"/>
            <a:ext cx="860901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dirty="0"/>
              <a:t>2014</a:t>
            </a:r>
          </a:p>
        </p:txBody>
      </p:sp>
      <p:pic>
        <p:nvPicPr>
          <p:cNvPr id="58371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33" y="1935163"/>
            <a:ext cx="8183134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937293"/>
            <a:ext cx="8856662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309562"/>
            <a:ext cx="860901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altLang="pt-BR" dirty="0"/>
              <a:t>2015</a:t>
            </a:r>
            <a:endParaRPr lang="pt-BR" altLang="pt-BR" dirty="0"/>
          </a:p>
        </p:txBody>
      </p:sp>
      <p:pic>
        <p:nvPicPr>
          <p:cNvPr id="60419" name="Picture 2" descr="CERN-2015 Brasileiro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0768"/>
            <a:ext cx="8042076" cy="536138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87" y="988713"/>
            <a:ext cx="7825716" cy="586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66368"/>
            <a:ext cx="860901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t-BR" dirty="0"/>
              <a:t>2016</a:t>
            </a:r>
            <a:endParaRPr lang="pt-BR" altLang="pt-BR" dirty="0"/>
          </a:p>
        </p:txBody>
      </p:sp>
      <p:pic>
        <p:nvPicPr>
          <p:cNvPr id="62467" name="Picture 2" descr="home-201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1600" y="2308225"/>
            <a:ext cx="8934450" cy="28829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780696"/>
          </a:xfrm>
        </p:spPr>
        <p:txBody>
          <a:bodyPr>
            <a:noAutofit/>
          </a:bodyPr>
          <a:lstStyle/>
          <a:p>
            <a:pPr algn="ctr"/>
            <a:r>
              <a:rPr lang="pt-BR" altLang="pt-BR" sz="4200" dirty="0"/>
              <a:t>UM PROGRAMA PARA OS PROFESSORES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8313" y="1989138"/>
            <a:ext cx="8229600" cy="4525962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  <a:defRPr/>
            </a:pPr>
            <a:r>
              <a:rPr lang="pt-BR" dirty="0"/>
              <a:t>O CERN mantém, dentre outros, um </a:t>
            </a:r>
            <a:r>
              <a:rPr lang="pt-BR" i="1" dirty="0"/>
              <a:t>Programa Nacional de Professores, </a:t>
            </a:r>
            <a:r>
              <a:rPr lang="pt-BR" dirty="0"/>
              <a:t>oferecendo </a:t>
            </a:r>
            <a:r>
              <a:rPr lang="pt-BR" dirty="0" smtClean="0"/>
              <a:t>aos professores de Física do Ensino Médio/Secundário de seus países-membros, um programa de </a:t>
            </a:r>
            <a:r>
              <a:rPr lang="pt-BR" dirty="0"/>
              <a:t>atualização de Física de Partículas em língua materna, com visita às suas instalações.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pt-BR" dirty="0"/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pt-BR" dirty="0"/>
              <a:t>Nele se insere a</a:t>
            </a: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  <a:defRPr/>
            </a:pPr>
            <a:endParaRPr lang="pt-BR" dirty="0"/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pt-BR" sz="3200" b="1" dirty="0">
                <a:solidFill>
                  <a:schemeClr val="tx2"/>
                </a:solidFill>
              </a:rPr>
              <a:t>Escola de professores </a:t>
            </a:r>
            <a:r>
              <a:rPr lang="pt-BR" sz="3200" b="1" dirty="0" smtClean="0">
                <a:solidFill>
                  <a:schemeClr val="tx2"/>
                </a:solidFill>
              </a:rPr>
              <a:t>no                        CERN </a:t>
            </a:r>
            <a:r>
              <a:rPr lang="pt-BR" sz="3200" b="1" dirty="0">
                <a:solidFill>
                  <a:schemeClr val="tx2"/>
                </a:solidFill>
              </a:rPr>
              <a:t>em Língua Portuguesa</a:t>
            </a:r>
          </a:p>
          <a:p>
            <a:pPr>
              <a:spcBef>
                <a:spcPts val="0"/>
              </a:spcBef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26" y="1118446"/>
            <a:ext cx="8564846" cy="5713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25" y="0"/>
            <a:ext cx="860901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US" altLang="pt-BR" dirty="0"/>
              <a:t>2017</a:t>
            </a:r>
            <a:endParaRPr lang="pt-BR" altLang="pt-BR" dirty="0"/>
          </a:p>
        </p:txBody>
      </p:sp>
      <p:pic>
        <p:nvPicPr>
          <p:cNvPr id="64515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12776"/>
            <a:ext cx="8056150" cy="53733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pt-BR" dirty="0" smtClean="0"/>
              <a:t>2018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2090"/>
            <a:ext cx="9144000" cy="4483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96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4968"/>
          </a:xfrm>
        </p:spPr>
        <p:txBody>
          <a:bodyPr/>
          <a:lstStyle/>
          <a:p>
            <a:r>
              <a:rPr lang="pt-BR" dirty="0" smtClean="0"/>
              <a:t>2018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8848686" cy="53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855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en-US" dirty="0" smtClean="0"/>
              <a:t>2019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0768"/>
            <a:ext cx="7992888" cy="5337104"/>
          </a:xfrm>
        </p:spPr>
      </p:pic>
    </p:spTree>
    <p:extLst>
      <p:ext uri="{BB962C8B-B14F-4D97-AF65-F5344CB8AC3E}">
        <p14:creationId xmlns:p14="http://schemas.microsoft.com/office/powerpoint/2010/main" val="283572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en-US" dirty="0" smtClean="0"/>
              <a:t>2019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7776864" cy="5184576"/>
          </a:xfrm>
        </p:spPr>
      </p:pic>
    </p:spTree>
    <p:extLst>
      <p:ext uri="{BB962C8B-B14F-4D97-AF65-F5344CB8AC3E}">
        <p14:creationId xmlns:p14="http://schemas.microsoft.com/office/powerpoint/2010/main" val="297359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pt-BR" dirty="0" smtClean="0"/>
              <a:t>2021 – Escola Avançada</a:t>
            </a:r>
            <a:endParaRPr lang="pt-BR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7488832" cy="5514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368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pt-BR" dirty="0" smtClean="0"/>
              <a:t>2022</a:t>
            </a:r>
            <a:endParaRPr lang="pt-B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992888" cy="5308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648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2022</a:t>
            </a:r>
            <a:endParaRPr lang="pt-BR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49" y="1935163"/>
            <a:ext cx="7710501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334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2023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72" y="2204864"/>
            <a:ext cx="8410588" cy="3862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955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t-BR" altLang="pt-BR" dirty="0"/>
              <a:t>A Escola de Professores no CERN em Língua Portuguesa</a:t>
            </a:r>
          </a:p>
        </p:txBody>
      </p:sp>
      <p:sp>
        <p:nvSpPr>
          <p:cNvPr id="9219" name="Espaço Reservado para Conteúdo 2"/>
          <p:cNvSpPr>
            <a:spLocks noGrp="1"/>
          </p:cNvSpPr>
          <p:nvPr>
            <p:ph idx="1"/>
          </p:nvPr>
        </p:nvSpPr>
        <p:spPr>
          <a:xfrm>
            <a:off x="250825" y="1711349"/>
            <a:ext cx="8785225" cy="4525963"/>
          </a:xfrm>
        </p:spPr>
        <p:txBody>
          <a:bodyPr>
            <a:normAutofit/>
          </a:bodyPr>
          <a:lstStyle/>
          <a:p>
            <a:pPr>
              <a:tabLst>
                <a:tab pos="2155825" algn="l"/>
              </a:tabLst>
            </a:pPr>
            <a:r>
              <a:rPr lang="en-US" altLang="pt-BR" sz="2400" dirty="0" smtClean="0"/>
              <a:t>2007 – Portugal </a:t>
            </a:r>
            <a:r>
              <a:rPr lang="en-US" altLang="pt-BR" sz="2400" dirty="0" err="1" smtClean="0"/>
              <a:t>inicia</a:t>
            </a:r>
            <a:r>
              <a:rPr lang="en-US" altLang="pt-BR" sz="2400" dirty="0" smtClean="0"/>
              <a:t> a Escola para </a:t>
            </a:r>
            <a:r>
              <a:rPr lang="en-US" altLang="pt-BR" sz="2400" dirty="0" err="1" smtClean="0"/>
              <a:t>Professores</a:t>
            </a:r>
            <a:r>
              <a:rPr lang="en-US" altLang="pt-BR" sz="2400" dirty="0" smtClean="0"/>
              <a:t> </a:t>
            </a:r>
            <a:r>
              <a:rPr lang="en-US" altLang="pt-BR" sz="2400" dirty="0" err="1" smtClean="0"/>
              <a:t>Portugueses</a:t>
            </a:r>
            <a:endParaRPr lang="pt-BR" altLang="pt-BR" sz="2400" dirty="0"/>
          </a:p>
          <a:p>
            <a:pPr>
              <a:tabLst>
                <a:tab pos="2155825" algn="l"/>
              </a:tabLst>
            </a:pPr>
            <a:r>
              <a:rPr lang="en-US" altLang="pt-BR" sz="2400" dirty="0"/>
              <a:t>CERN e UNESCO </a:t>
            </a:r>
            <a:r>
              <a:rPr lang="en-US" altLang="pt-BR" sz="2400" dirty="0" err="1"/>
              <a:t>buscam</a:t>
            </a:r>
            <a:r>
              <a:rPr lang="en-US" altLang="pt-BR" sz="2400" dirty="0"/>
              <a:t> </a:t>
            </a:r>
            <a:r>
              <a:rPr lang="en-US" altLang="pt-BR" sz="2400" dirty="0" err="1"/>
              <a:t>promover</a:t>
            </a:r>
            <a:r>
              <a:rPr lang="en-US" altLang="pt-BR" sz="2400" dirty="0"/>
              <a:t> o CERN a </a:t>
            </a:r>
            <a:r>
              <a:rPr lang="en-US" altLang="pt-BR" sz="2400" dirty="0" err="1"/>
              <a:t>países</a:t>
            </a:r>
            <a:r>
              <a:rPr lang="en-US" altLang="pt-BR" sz="2400" dirty="0"/>
              <a:t> </a:t>
            </a:r>
            <a:r>
              <a:rPr lang="en-US" altLang="pt-BR" sz="2400" dirty="0" err="1"/>
              <a:t>não</a:t>
            </a:r>
            <a:r>
              <a:rPr lang="en-US" altLang="pt-BR" sz="2400" dirty="0"/>
              <a:t> </a:t>
            </a:r>
            <a:r>
              <a:rPr lang="en-US" altLang="pt-BR" sz="2400" dirty="0" err="1"/>
              <a:t>membros</a:t>
            </a:r>
            <a:r>
              <a:rPr lang="en-US" altLang="pt-BR" sz="2400" dirty="0"/>
              <a:t>.</a:t>
            </a:r>
          </a:p>
          <a:p>
            <a:pPr>
              <a:tabLst>
                <a:tab pos="2155825" algn="l"/>
              </a:tabLst>
            </a:pPr>
            <a:r>
              <a:rPr lang="pt-BR" altLang="pt-BR" sz="2400" dirty="0" smtClean="0"/>
              <a:t>Em </a:t>
            </a:r>
            <a:r>
              <a:rPr lang="pt-BR" altLang="pt-BR" sz="2400" dirty="0"/>
              <a:t>2009 o Laboratório de Instrumentação e Física Experimental de Partículas - LIP sugere um projeto piloto para professores de países não membros dentro do </a:t>
            </a:r>
            <a:r>
              <a:rPr lang="pt-BR" altLang="pt-BR" sz="2400" b="1" dirty="0" err="1"/>
              <a:t>Portuguese</a:t>
            </a:r>
            <a:r>
              <a:rPr lang="pt-BR" altLang="pt-BR" sz="2400" b="1" dirty="0"/>
              <a:t> </a:t>
            </a:r>
            <a:r>
              <a:rPr lang="pt-BR" altLang="pt-BR" sz="2400" b="1" dirty="0" err="1"/>
              <a:t>Teachers</a:t>
            </a:r>
            <a:r>
              <a:rPr lang="pt-BR" altLang="pt-BR" sz="2400" b="1" dirty="0"/>
              <a:t> </a:t>
            </a:r>
            <a:r>
              <a:rPr lang="pt-BR" altLang="pt-BR" sz="2400" b="1" dirty="0" err="1"/>
              <a:t>Programme</a:t>
            </a:r>
            <a:r>
              <a:rPr lang="pt-BR" altLang="pt-BR" sz="2400" dirty="0"/>
              <a:t>, programa específico para os professores portugueses, iniciando pelo Brasil.</a:t>
            </a:r>
          </a:p>
          <a:p>
            <a:pPr>
              <a:tabLst>
                <a:tab pos="2155825" algn="l"/>
              </a:tabLst>
            </a:pPr>
            <a:r>
              <a:rPr lang="pt-BR" altLang="pt-BR" sz="2400" dirty="0"/>
              <a:t>CERN consulta LIP se professores moçambicanos podem também ser incluídos. </a:t>
            </a:r>
          </a:p>
          <a:p>
            <a:pPr>
              <a:tabLst>
                <a:tab pos="2155825" algn="l"/>
              </a:tabLst>
            </a:pPr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32296"/>
            <a:ext cx="8229600" cy="1143000"/>
          </a:xfrm>
        </p:spPr>
        <p:txBody>
          <a:bodyPr/>
          <a:lstStyle/>
          <a:p>
            <a:r>
              <a:rPr lang="pt-BR" dirty="0" smtClean="0"/>
              <a:t>2024</a:t>
            </a:r>
            <a:endParaRPr lang="pt-BR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632848" cy="5439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441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pt-BR" dirty="0" smtClean="0"/>
              <a:t>2025</a:t>
            </a:r>
            <a:endParaRPr lang="pt-BR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23" y="1844824"/>
            <a:ext cx="8322497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052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7" y="592962"/>
            <a:ext cx="9086212" cy="6291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950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Espaço Reservado para Conteúdo 2"/>
          <p:cNvSpPr>
            <a:spLocks noGrp="1"/>
          </p:cNvSpPr>
          <p:nvPr>
            <p:ph idx="1"/>
          </p:nvPr>
        </p:nvSpPr>
        <p:spPr>
          <a:xfrm>
            <a:off x="250825" y="1600200"/>
            <a:ext cx="8713788" cy="4525963"/>
          </a:xfrm>
        </p:spPr>
        <p:txBody>
          <a:bodyPr>
            <a:normAutofit lnSpcReduction="10000"/>
          </a:bodyPr>
          <a:lstStyle/>
          <a:p>
            <a:pPr>
              <a:defRPr/>
            </a:pPr>
            <a:endParaRPr lang="pt-BR" altLang="pt-BR" dirty="0"/>
          </a:p>
          <a:p>
            <a:pPr algn="ctr">
              <a:defRPr/>
            </a:pPr>
            <a:r>
              <a:rPr lang="pt-BR" altLang="pt-BR" i="1" dirty="0"/>
              <a:t>Minha primeira viagem de avião, minha primeira viagem para o exterior.</a:t>
            </a:r>
          </a:p>
          <a:p>
            <a:pPr>
              <a:defRPr/>
            </a:pPr>
            <a:endParaRPr lang="pt-BR" altLang="pt-BR" dirty="0"/>
          </a:p>
          <a:p>
            <a:pPr marL="0" indent="0" algn="ctr">
              <a:buFont typeface="Arial" pitchFamily="34" charset="0"/>
              <a:buNone/>
              <a:defRPr/>
            </a:pPr>
            <a:r>
              <a:rPr lang="pt-BR" altLang="pt-BR" sz="3000" i="1" dirty="0">
                <a:solidFill>
                  <a:srgbClr val="FF0000"/>
                </a:solidFill>
              </a:rPr>
              <a:t>Nós estarmos aqui, a falar para os participantes </a:t>
            </a:r>
            <a:r>
              <a:rPr lang="pt-BR" altLang="pt-BR" sz="3000" i="1" dirty="0" smtClean="0">
                <a:solidFill>
                  <a:srgbClr val="FF0000"/>
                </a:solidFill>
              </a:rPr>
              <a:t>da Escola </a:t>
            </a:r>
            <a:r>
              <a:rPr lang="pt-BR" altLang="pt-BR" sz="3000" i="1" dirty="0">
                <a:solidFill>
                  <a:srgbClr val="FF0000"/>
                </a:solidFill>
              </a:rPr>
              <a:t>de Professores no </a:t>
            </a:r>
            <a:r>
              <a:rPr lang="pt-BR" altLang="pt-BR" sz="3000" i="1" dirty="0" smtClean="0">
                <a:solidFill>
                  <a:srgbClr val="FF0000"/>
                </a:solidFill>
              </a:rPr>
              <a:t>CERN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pt-BR" altLang="pt-BR" sz="3000" i="1" dirty="0" smtClean="0">
                <a:solidFill>
                  <a:srgbClr val="FF0000"/>
                </a:solidFill>
              </a:rPr>
              <a:t>em Língua Portuguesa </a:t>
            </a:r>
            <a:endParaRPr lang="pt-BR" altLang="pt-BR" sz="3000" i="1" dirty="0">
              <a:solidFill>
                <a:srgbClr val="FF0000"/>
              </a:solidFill>
            </a:endParaRPr>
          </a:p>
          <a:p>
            <a:pPr>
              <a:defRPr/>
            </a:pPr>
            <a:endParaRPr lang="pt-BR" altLang="pt-BR" dirty="0" smtClean="0"/>
          </a:p>
          <a:p>
            <a:pPr algn="ctr">
              <a:defRPr/>
            </a:pPr>
            <a:r>
              <a:rPr lang="pt-BR" altLang="pt-BR" i="1" dirty="0" smtClean="0"/>
              <a:t>O prof. Nelson ser credenciado como </a:t>
            </a:r>
            <a:r>
              <a:rPr lang="pt-BR" altLang="pt-BR" i="1" dirty="0" err="1" smtClean="0"/>
              <a:t>userCERN</a:t>
            </a:r>
            <a:r>
              <a:rPr lang="pt-BR" altLang="pt-BR" i="1" dirty="0" smtClean="0"/>
              <a:t> na colaboração </a:t>
            </a:r>
            <a:r>
              <a:rPr lang="pt-BR" altLang="pt-BR" i="1" dirty="0" err="1" smtClean="0"/>
              <a:t>Sprace</a:t>
            </a:r>
            <a:r>
              <a:rPr lang="pt-BR" altLang="pt-BR" i="1" dirty="0" smtClean="0"/>
              <a:t> CMS.</a:t>
            </a:r>
            <a:endParaRPr lang="pt-BR" altLang="pt-BR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Espaço Reservado para Conteúdo 2"/>
          <p:cNvSpPr>
            <a:spLocks noGrp="1"/>
          </p:cNvSpPr>
          <p:nvPr>
            <p:ph idx="1"/>
          </p:nvPr>
        </p:nvSpPr>
        <p:spPr>
          <a:xfrm>
            <a:off x="154360" y="4797152"/>
            <a:ext cx="8784976" cy="1590262"/>
          </a:xfrm>
        </p:spPr>
        <p:txBody>
          <a:bodyPr>
            <a:normAutofit/>
          </a:bodyPr>
          <a:lstStyle/>
          <a:p>
            <a:pPr>
              <a:defRPr/>
            </a:pPr>
            <a:endParaRPr lang="pt-BR" altLang="pt-BR" sz="2800" dirty="0"/>
          </a:p>
          <a:p>
            <a:pPr marL="0" indent="0" algn="ctr">
              <a:buFont typeface="Arial" pitchFamily="34" charset="0"/>
              <a:buNone/>
              <a:defRPr/>
            </a:pPr>
            <a:r>
              <a:rPr lang="pt-BR" altLang="pt-BR" sz="3900" dirty="0">
                <a:solidFill>
                  <a:srgbClr val="FF0000"/>
                </a:solidFill>
              </a:rPr>
              <a:t>Nem nós mesmos...</a:t>
            </a:r>
          </a:p>
          <a:p>
            <a:pPr>
              <a:defRPr/>
            </a:pPr>
            <a:endParaRPr lang="pt-BR" altLang="pt-BR" dirty="0"/>
          </a:p>
        </p:txBody>
      </p:sp>
      <p:sp>
        <p:nvSpPr>
          <p:cNvPr id="4" name="Espaço Reservado para Conteúdo 2">
            <a:extLst>
              <a:ext uri="{FF2B5EF4-FFF2-40B4-BE49-F238E27FC236}">
                <a16:creationId xmlns="" xmlns:a16="http://schemas.microsoft.com/office/drawing/2014/main" id="{FAFEAF37-57AD-49B0-B4D0-9BDF130B9F5C}"/>
              </a:ext>
            </a:extLst>
          </p:cNvPr>
          <p:cNvSpPr txBox="1">
            <a:spLocks/>
          </p:cNvSpPr>
          <p:nvPr/>
        </p:nvSpPr>
        <p:spPr>
          <a:xfrm>
            <a:off x="188437" y="1412776"/>
            <a:ext cx="8784976" cy="28803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 fontAlgn="auto">
              <a:spcAft>
                <a:spcPts val="0"/>
              </a:spcAft>
              <a:buFont typeface="Wingdings 2"/>
              <a:buNone/>
              <a:defRPr/>
            </a:pPr>
            <a:r>
              <a:rPr lang="pt-BR" altLang="pt-BR" sz="3600" i="1" dirty="0"/>
              <a:t>Mas, certamente, após essa experiência, </a:t>
            </a:r>
            <a:r>
              <a:rPr lang="pt-BR" altLang="pt-BR" sz="3600" i="1" dirty="0">
                <a:solidFill>
                  <a:srgbClr val="FF0000"/>
                </a:solidFill>
              </a:rPr>
              <a:t>nossas aulas de Física nunca mais serão as mesmas.</a:t>
            </a:r>
          </a:p>
          <a:p>
            <a:pPr marL="0" indent="0" algn="r" defTabSz="914400" fontAlgn="auto">
              <a:spcAft>
                <a:spcPts val="0"/>
              </a:spcAft>
              <a:buFont typeface="Wingdings 2"/>
              <a:buNone/>
              <a:defRPr/>
            </a:pPr>
            <a:r>
              <a:rPr lang="pt-BR" altLang="pt-BR" sz="2800" dirty="0"/>
              <a:t>(prof. </a:t>
            </a:r>
            <a:r>
              <a:rPr lang="pt-BR" altLang="pt-BR" sz="2800" dirty="0" err="1"/>
              <a:t>Dulcidio</a:t>
            </a:r>
            <a:r>
              <a:rPr lang="pt-BR" altLang="pt-BR" sz="2800" dirty="0"/>
              <a:t> Braz Jr. – CERN 2012)</a:t>
            </a:r>
          </a:p>
          <a:p>
            <a:pPr defTabSz="914400" fontAlgn="auto">
              <a:spcAft>
                <a:spcPts val="0"/>
              </a:spcAft>
              <a:defRPr/>
            </a:pPr>
            <a:endParaRPr lang="pt-BR" altLang="pt-BR" dirty="0"/>
          </a:p>
        </p:txBody>
      </p:sp>
    </p:spTree>
    <p:extLst>
      <p:ext uri="{BB962C8B-B14F-4D97-AF65-F5344CB8AC3E}">
        <p14:creationId xmlns:p14="http://schemas.microsoft.com/office/powerpoint/2010/main" val="216612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  <p:bldP spid="4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ítulo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36513" y="53975"/>
            <a:ext cx="9093200" cy="711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pt-BR" dirty="0" err="1"/>
              <a:t>Obrigado</a:t>
            </a:r>
            <a:endParaRPr lang="pt-BR" altLang="pt-BR" dirty="0"/>
          </a:p>
        </p:txBody>
      </p:sp>
      <p:sp>
        <p:nvSpPr>
          <p:cNvPr id="67588" name="Espaço Reservado para Conteúdo 2"/>
          <p:cNvSpPr>
            <a:spLocks noGrp="1"/>
          </p:cNvSpPr>
          <p:nvPr>
            <p:ph idx="1"/>
          </p:nvPr>
        </p:nvSpPr>
        <p:spPr>
          <a:xfrm>
            <a:off x="21684" y="1556792"/>
            <a:ext cx="9021763" cy="4525962"/>
          </a:xfrm>
        </p:spPr>
        <p:txBody>
          <a:bodyPr/>
          <a:lstStyle/>
          <a:p>
            <a:pPr marL="107950" indent="0">
              <a:buFont typeface="Arial" pitchFamily="34" charset="0"/>
              <a:buNone/>
            </a:pPr>
            <a:r>
              <a:rPr lang="en-US" altLang="pt-BR" b="1" dirty="0"/>
              <a:t>Nilson Marcos Dias Garcia</a:t>
            </a:r>
          </a:p>
          <a:p>
            <a:pPr lvl="1"/>
            <a:r>
              <a:rPr lang="en-US" altLang="pt-BR" b="1" dirty="0" err="1"/>
              <a:t>Coordenador</a:t>
            </a:r>
            <a:r>
              <a:rPr lang="en-US" altLang="pt-BR" b="1" dirty="0"/>
              <a:t> da Escola de </a:t>
            </a:r>
            <a:r>
              <a:rPr lang="en-US" altLang="pt-BR" b="1" dirty="0" err="1"/>
              <a:t>Física</a:t>
            </a:r>
            <a:r>
              <a:rPr lang="en-US" altLang="pt-BR" b="1" dirty="0"/>
              <a:t> CERN de 2009 </a:t>
            </a:r>
            <a:r>
              <a:rPr lang="en-US" altLang="pt-BR" b="1" dirty="0" err="1"/>
              <a:t>até</a:t>
            </a:r>
            <a:r>
              <a:rPr lang="en-US" altLang="pt-BR" b="1" dirty="0"/>
              <a:t> 2017 </a:t>
            </a:r>
          </a:p>
          <a:p>
            <a:pPr lvl="1"/>
            <a:r>
              <a:rPr lang="en-US" altLang="pt-BR" b="1" dirty="0"/>
              <a:t>nilsondg@gmail.com</a:t>
            </a:r>
          </a:p>
          <a:p>
            <a:pPr lvl="1"/>
            <a:endParaRPr lang="en-US" altLang="pt-BR" b="1" dirty="0"/>
          </a:p>
          <a:p>
            <a:pPr marL="107950" indent="0">
              <a:buFont typeface="Arial" pitchFamily="34" charset="0"/>
              <a:buNone/>
            </a:pPr>
            <a:r>
              <a:rPr lang="en-US" altLang="pt-BR" b="1" dirty="0"/>
              <a:t>Nelson </a:t>
            </a:r>
            <a:r>
              <a:rPr lang="en-US" altLang="pt-BR" b="1" dirty="0" err="1"/>
              <a:t>Barrelo</a:t>
            </a:r>
            <a:r>
              <a:rPr lang="en-US" altLang="pt-BR" b="1" dirty="0"/>
              <a:t> Jr.</a:t>
            </a:r>
          </a:p>
          <a:p>
            <a:pPr lvl="1"/>
            <a:r>
              <a:rPr lang="en-US" altLang="pt-BR" b="1" dirty="0" err="1"/>
              <a:t>Coordenador</a:t>
            </a:r>
            <a:r>
              <a:rPr lang="en-US" altLang="pt-BR" b="1" dirty="0"/>
              <a:t> da Escola de </a:t>
            </a:r>
            <a:r>
              <a:rPr lang="en-US" altLang="pt-BR" b="1" dirty="0" err="1"/>
              <a:t>Física</a:t>
            </a:r>
            <a:r>
              <a:rPr lang="en-US" altLang="pt-BR" b="1" dirty="0"/>
              <a:t> CERN de 2013 </a:t>
            </a:r>
            <a:r>
              <a:rPr lang="en-US" altLang="pt-BR" b="1" dirty="0" err="1"/>
              <a:t>até</a:t>
            </a:r>
            <a:r>
              <a:rPr lang="en-US" altLang="pt-BR" b="1" dirty="0"/>
              <a:t> </a:t>
            </a:r>
            <a:r>
              <a:rPr lang="en-US" altLang="pt-BR" b="1" dirty="0" err="1"/>
              <a:t>hoje</a:t>
            </a:r>
            <a:endParaRPr lang="en-US" altLang="pt-BR" b="1" dirty="0"/>
          </a:p>
          <a:p>
            <a:pPr lvl="1"/>
            <a:r>
              <a:rPr lang="en-US" altLang="pt-BR" b="1" dirty="0"/>
              <a:t>nbarrelo@gmail.com</a:t>
            </a:r>
          </a:p>
          <a:p>
            <a:pPr lvl="1"/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ítulo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en-US" altLang="pt-BR" dirty="0"/>
              <a:t>Links de </a:t>
            </a:r>
            <a:r>
              <a:rPr lang="en-US" altLang="pt-BR" dirty="0" err="1"/>
              <a:t>acesso</a:t>
            </a:r>
            <a:r>
              <a:rPr lang="en-US" altLang="pt-BR" dirty="0"/>
              <a:t> a </a:t>
            </a:r>
            <a:r>
              <a:rPr lang="en-US" altLang="pt-BR" dirty="0" err="1"/>
              <a:t>informações</a:t>
            </a:r>
            <a:r>
              <a:rPr lang="en-US" altLang="pt-BR" dirty="0"/>
              <a:t> </a:t>
            </a:r>
            <a:r>
              <a:rPr lang="en-US" altLang="pt-BR" dirty="0" err="1"/>
              <a:t>sobre</a:t>
            </a:r>
            <a:r>
              <a:rPr lang="en-US" altLang="pt-BR" dirty="0"/>
              <a:t> a Escola de </a:t>
            </a:r>
            <a:r>
              <a:rPr lang="en-US" altLang="pt-BR" dirty="0" err="1"/>
              <a:t>Física</a:t>
            </a:r>
            <a:r>
              <a:rPr lang="en-US" altLang="pt-BR" dirty="0"/>
              <a:t> CERN</a:t>
            </a:r>
            <a:endParaRPr lang="pt-BR" altLang="pt-BR" dirty="0"/>
          </a:p>
        </p:txBody>
      </p:sp>
      <p:sp>
        <p:nvSpPr>
          <p:cNvPr id="6656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pt-BR" dirty="0"/>
          </a:p>
          <a:p>
            <a:endParaRPr lang="en-US" altLang="pt-BR" dirty="0" smtClean="0"/>
          </a:p>
          <a:p>
            <a:r>
              <a:rPr lang="en-US" altLang="pt-BR" dirty="0" smtClean="0"/>
              <a:t>https</a:t>
            </a:r>
            <a:r>
              <a:rPr lang="en-US" altLang="pt-BR" dirty="0"/>
              <a:t>://mesonpiold.cbpf.br/renafae/escolacern/</a:t>
            </a:r>
          </a:p>
          <a:p>
            <a:pPr marL="0" indent="0">
              <a:buNone/>
            </a:pPr>
            <a:endParaRPr lang="en-US" altLang="pt-BR" dirty="0"/>
          </a:p>
          <a:p>
            <a:r>
              <a:rPr lang="en-US" altLang="pt-BR" dirty="0"/>
              <a:t>https://www.facebook.com/escolacern/</a:t>
            </a:r>
          </a:p>
          <a:p>
            <a:endParaRPr lang="pt-BR" alt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3178</TotalTime>
  <Words>3465</Words>
  <Application>Microsoft Office PowerPoint</Application>
  <PresentationFormat>Apresentação na tela (4:3)</PresentationFormat>
  <Paragraphs>1066</Paragraphs>
  <Slides>96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96</vt:i4>
      </vt:variant>
    </vt:vector>
  </HeadingPairs>
  <TitlesOfParts>
    <vt:vector size="98" baseType="lpstr">
      <vt:lpstr>Fluxo</vt:lpstr>
      <vt:lpstr>1_Fluxo</vt:lpstr>
      <vt:lpstr>O impacto das Escolas de Professores no CERN  em Língua Portuguesa</vt:lpstr>
      <vt:lpstr>Não poderíamos falar dos impactos das Escolas de professores no CERN sobre os professores brasileiros sem mencionar o prof. Ronald Shellard.  A ele, nosso reconhecimento e agradecimento.</vt:lpstr>
      <vt:lpstr>Apresentação do PowerPoint</vt:lpstr>
      <vt:lpstr>A inserção de Física Moderna e Contemporânea no Ensino Médio/Secundário </vt:lpstr>
      <vt:lpstr>A inserção de Física Moderna e Contemporânea no Ensino Médio/Secundário</vt:lpstr>
      <vt:lpstr>Ações voltadas para o professor</vt:lpstr>
      <vt:lpstr>Ações voltadas para o professor</vt:lpstr>
      <vt:lpstr>UM PROGRAMA PARA OS PROFESSORES</vt:lpstr>
      <vt:lpstr>A Escola de Professores no CERN em Língua Portuguesa</vt:lpstr>
      <vt:lpstr>A Escola de Professores no CERN em Língua Portuguesa</vt:lpstr>
      <vt:lpstr>ESCOLA DE FÍSICA CERN</vt:lpstr>
      <vt:lpstr>ESCOLA DE FÍSICA CERN</vt:lpstr>
      <vt:lpstr>ESCOLA DE FÍSICA CERN</vt:lpstr>
      <vt:lpstr>ESCOLA DE FÍSICA CERN</vt:lpstr>
      <vt:lpstr>Processo de seleção dos professores brasileiros</vt:lpstr>
      <vt:lpstr>Apresentação do PowerPoint</vt:lpstr>
      <vt:lpstr>  ESCOLA DE FÍSICA CERN  Professores participantes</vt:lpstr>
      <vt:lpstr>ESCOLA DE FÍSICA CERN Distribuição do professores selecionados por Unidades da Federação</vt:lpstr>
      <vt:lpstr>ESCOLA DE FÍSICA CERN Distribuição do professores selecionados por Unidade da Federação</vt:lpstr>
      <vt:lpstr>ESCOLA DE FÍSICA DO CERN Distribuição dos professores selecionados por gênero e por Rede de Ensino</vt:lpstr>
      <vt:lpstr>A motivação dos professores</vt:lpstr>
      <vt:lpstr>Poucas oportunidades... Nas falas de alguns professores</vt:lpstr>
      <vt:lpstr>A valorização profissional e pessoal</vt:lpstr>
      <vt:lpstr>Depoimentos</vt:lpstr>
      <vt:lpstr>Justificativas para pleitear a seleção</vt:lpstr>
      <vt:lpstr>Justificativas para pleitear a seleção</vt:lpstr>
      <vt:lpstr>Apresentação do PowerPoint</vt:lpstr>
      <vt:lpstr>Alguns resultados da participação brasileira</vt:lpstr>
      <vt:lpstr>Alguns resultados da participação brasileira</vt:lpstr>
      <vt:lpstr>Resultados Numéricos Informações obtidas em 2018 junto a 70 professores brasileiros que já participaram da Escola de Física CERN</vt:lpstr>
      <vt:lpstr>Resultados Numéricos Informações obtidas junto a 70 professores brasileiros que já participaram da Escola de Física CERN</vt:lpstr>
      <vt:lpstr>Outros resultados: Livro Nós, professores brasileiros de Física do Ensino Médio, estivemos no CERN</vt:lpstr>
      <vt:lpstr>Outros resultados da participação brasileira (às vezes incomensuráveis)</vt:lpstr>
      <vt:lpstr>IMPACTOS</vt:lpstr>
      <vt:lpstr>Apresentação do PowerPoint</vt:lpstr>
      <vt:lpstr>FORMAÇÃO</vt:lpstr>
      <vt:lpstr>Apresentação do PowerPoint</vt:lpstr>
      <vt:lpstr>Apresentação do PowerPoint</vt:lpstr>
      <vt:lpstr>ESTÍMULO AOS ALUNOS</vt:lpstr>
      <vt:lpstr>NOVOS CONTATOS</vt:lpstr>
      <vt:lpstr>NOVOS CONTATOS</vt:lpstr>
      <vt:lpstr>DIFUSÃO E COMPARTILHAMENTO DE CONHECIMENTOS</vt:lpstr>
      <vt:lpstr>PESSOAIS E PROFISSIONAIS</vt:lpstr>
      <vt:lpstr>PESSOAIS E PROFISSIONAIS</vt:lpstr>
      <vt:lpstr>PESSOAIS E PROFISSIONAIS</vt:lpstr>
      <vt:lpstr>PESSOAIS E PROFISSIONAIS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IMPACTOS INSTITUCIONAIS</vt:lpstr>
      <vt:lpstr>ESCOLA SIRIUS PARA PROFESSORES DO ENSINO MÉDIO</vt:lpstr>
      <vt:lpstr>ANTECEDENTES</vt:lpstr>
      <vt:lpstr>ANTECEDENTES</vt:lpstr>
      <vt:lpstr>ANTECEDENTES</vt:lpstr>
      <vt:lpstr>ANTECEDENTES</vt:lpstr>
      <vt:lpstr>ANTECEDENTES</vt:lpstr>
      <vt:lpstr>Brazilian Teacher Programmes</vt:lpstr>
      <vt:lpstr>Brazilian Teacher Programmes</vt:lpstr>
      <vt:lpstr>FINALIZANDO</vt:lpstr>
      <vt:lpstr>Apresentação do PowerPoint</vt:lpstr>
      <vt:lpstr>Apresentação do PowerPoint</vt:lpstr>
      <vt:lpstr>2009</vt:lpstr>
      <vt:lpstr>Apresentação do PowerPoint</vt:lpstr>
      <vt:lpstr>2010</vt:lpstr>
      <vt:lpstr>Apresentação do PowerPoint</vt:lpstr>
      <vt:lpstr>2011</vt:lpstr>
      <vt:lpstr>Apresentação do PowerPoint</vt:lpstr>
      <vt:lpstr>2012</vt:lpstr>
      <vt:lpstr>Apresentação do PowerPoint</vt:lpstr>
      <vt:lpstr>2013</vt:lpstr>
      <vt:lpstr>Apresentação do PowerPoint</vt:lpstr>
      <vt:lpstr>2014</vt:lpstr>
      <vt:lpstr>Apresentação do PowerPoint</vt:lpstr>
      <vt:lpstr>2015</vt:lpstr>
      <vt:lpstr>Apresentação do PowerPoint</vt:lpstr>
      <vt:lpstr>2016</vt:lpstr>
      <vt:lpstr>Apresentação do PowerPoint</vt:lpstr>
      <vt:lpstr>2017</vt:lpstr>
      <vt:lpstr>2018</vt:lpstr>
      <vt:lpstr>2018</vt:lpstr>
      <vt:lpstr>2019</vt:lpstr>
      <vt:lpstr>2019</vt:lpstr>
      <vt:lpstr>2021 – Escola Avançada</vt:lpstr>
      <vt:lpstr>2022</vt:lpstr>
      <vt:lpstr>2022</vt:lpstr>
      <vt:lpstr>2023</vt:lpstr>
      <vt:lpstr>2024</vt:lpstr>
      <vt:lpstr>2025</vt:lpstr>
      <vt:lpstr>Apresentação do PowerPoint</vt:lpstr>
      <vt:lpstr>Apresentação do PowerPoint</vt:lpstr>
      <vt:lpstr>Apresentação do PowerPoint</vt:lpstr>
      <vt:lpstr>Obrigado</vt:lpstr>
      <vt:lpstr>Links de acesso a informações sobre a Escola de Física CERN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Marcos</dc:creator>
  <cp:lastModifiedBy>Nilson</cp:lastModifiedBy>
  <cp:revision>285</cp:revision>
  <dcterms:created xsi:type="dcterms:W3CDTF">2012-08-24T13:52:08Z</dcterms:created>
  <dcterms:modified xsi:type="dcterms:W3CDTF">2025-09-03T22:06:47Z</dcterms:modified>
</cp:coreProperties>
</file>