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_rels/presentation.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8.xml.rels" ContentType="application/vnd.openxmlformats-package.relationships+xml"/>
  <Override PartName="/ppt/slideLayouts/_rels/slideLayout5.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media/image9.png" ContentType="image/png"/>
  <Override PartName="/ppt/media/image13.png" ContentType="image/png"/>
  <Override PartName="/ppt/media/image8.png" ContentType="image/png"/>
  <Override PartName="/ppt/media/image12.png" ContentType="image/png"/>
  <Override PartName="/ppt/media/image7.png" ContentType="image/png"/>
  <Override PartName="/ppt/media/image11.png" ContentType="image/png"/>
  <Override PartName="/ppt/media/image6.png" ContentType="image/png"/>
  <Override PartName="/ppt/media/image10.png" ContentType="image/png"/>
  <Override PartName="/ppt/media/image5.png" ContentType="image/png"/>
  <Override PartName="/ppt/media/image4.png" ContentType="image/png"/>
  <Override PartName="/ppt/media/image3.png" ContentType="image/png"/>
  <Override PartName="/ppt/media/image26.png" ContentType="image/png"/>
  <Override PartName="/ppt/media/image23.png" ContentType="image/png"/>
  <Override PartName="/ppt/media/image22.png" ContentType="image/png"/>
  <Override PartName="/ppt/media/image21.png" ContentType="image/png"/>
  <Override PartName="/ppt/media/image19.png" ContentType="image/png"/>
  <Override PartName="/ppt/media/image20.png" ContentType="image/png"/>
  <Override PartName="/ppt/media/image18.png" ContentType="image/png"/>
  <Override PartName="/ppt/media/image17.png" ContentType="image/png"/>
  <Override PartName="/ppt/media/image16.png" ContentType="image/png"/>
  <Override PartName="/ppt/media/image15.png" ContentType="image/png"/>
  <Override PartName="/ppt/media/image14.png" ContentType="image/png"/>
  <Override PartName="/ppt/media/image1.png" ContentType="image/png"/>
  <Override PartName="/ppt/media/image24.png" ContentType="image/png"/>
  <Override PartName="/ppt/media/image2.png" ContentType="image/png"/>
  <Override PartName="/ppt/media/image25.png" ContentType="image/png"/>
  <Override PartName="/ppt/presProps.xml" ContentType="application/vnd.openxmlformats-officedocument.presentationml.presPro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13.xml.rels" ContentType="application/vnd.openxmlformats-package.relationships+xml"/>
  <Override PartName="/ppt/slides/_rels/slide16.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11.xml.rels" ContentType="application/vnd.openxmlformats-package.relationships+xml"/>
  <Override PartName="/ppt/slides/_rels/slide14.xml.rels" ContentType="application/vnd.openxmlformats-package.relationships+xml"/>
  <Override PartName="/ppt/slides/_rels/slide17.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130746B5-FA8A-4057-A185-44EEA784862E}" type="slidenum">
              <a:t>&lt;#&gt;</a:t>
            </a:fld>
          </a:p>
        </p:txBody>
      </p:sp>
      <p:sp>
        <p:nvSpPr>
          <p:cNvPr id="4" name="PlaceHolder 3"/>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7"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endParaRPr b="0" lang="en-US" sz="3200" spc="-1" strike="noStrike">
              <a:latin typeface="Arial"/>
            </a:endParaRPr>
          </a:p>
        </p:txBody>
      </p:sp>
      <p:sp>
        <p:nvSpPr>
          <p:cNvPr id="28"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C26A430A-05B2-4E9A-BFEF-B9C5E3CE6854}"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0"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1"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2"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3"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9AF7A8DC-2462-4A0D-B5C6-AC3DB817217F}" type="slidenum">
              <a:t>&lt;#&gt;</a:t>
            </a:fld>
          </a:p>
        </p:txBody>
      </p:sp>
      <p:sp>
        <p:nvSpPr>
          <p:cNvPr id="9" name="PlaceHolder 8"/>
          <p:cNvSpPr>
            <a:spLocks noGrp="1"/>
          </p:cNvSpPr>
          <p:nvPr>
            <p:ph type="dt" idx="1"/>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5"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6"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7"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8"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39"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40"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endParaRPr b="0" lang="en-US" sz="3200" spc="-1" strike="noStrike">
              <a:latin typeface="Arial"/>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479A3265-D103-4872-910E-52865FAB0F58}" type="slidenum">
              <a:t>&lt;#&gt;</a:t>
            </a:fld>
          </a:p>
        </p:txBody>
      </p:sp>
      <p:sp>
        <p:nvSpPr>
          <p:cNvPr id="11" name="PlaceHolder 10"/>
          <p:cNvSpPr>
            <a:spLocks noGrp="1"/>
          </p:cNvSpPr>
          <p:nvPr>
            <p:ph type="dt" idx="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0B4EBC7B-937C-4BF6-BA8F-3892CDEAF0BF}"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endParaRPr b="0" lang="en-US"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B18094FA-2523-47AB-B680-ECEB5695F7C5}"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sp>
        <p:nvSpPr>
          <p:cNvPr id="11"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96C70B2C-0C15-425C-986E-B045D54EE610}"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A65BC5FF-08D8-4418-A6F5-1E6A6492924E}"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B141127A-94C9-4921-94AB-D4E0933598B7}"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5"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16"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sp>
        <p:nvSpPr>
          <p:cNvPr id="17"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04B1EFA0-5F09-4F54-BEC1-CF19900D5FBA}"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9"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sp>
        <p:nvSpPr>
          <p:cNvPr id="20"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21"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4003C01C-355E-4E63-BBA2-7087EB9565B3}"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3"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24"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endParaRPr b="0" lang="en-US" sz="3200" spc="-1" strike="noStrike">
              <a:latin typeface="Arial"/>
            </a:endParaRPr>
          </a:p>
        </p:txBody>
      </p:sp>
      <p:sp>
        <p:nvSpPr>
          <p:cNvPr id="25"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E2761EB0-2D7C-4A94-B518-E5BD6ABDE611}" type="slidenum">
              <a:t>&lt;#&gt;</a:t>
            </a:fld>
          </a:p>
        </p:txBody>
      </p:sp>
      <p:sp>
        <p:nvSpPr>
          <p:cNvPr id="8" name="PlaceHolder 7"/>
          <p:cNvSpPr>
            <a:spLocks noGrp="1"/>
          </p:cNvSpPr>
          <p:nvPr>
            <p:ph type="dt" idx="1"/>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
        <p:nvSpPr>
          <p:cNvPr id="2"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a:defRPr b="0" lang="en-US" sz="1400" spc="-1" strike="noStrike">
                <a:latin typeface="Times New Roman"/>
              </a:defRPr>
            </a:lvl1pPr>
          </a:lstStyle>
          <a:p>
            <a:r>
              <a:rPr b="0" lang="en-US" sz="1400" spc="-1" strike="noStrike">
                <a:latin typeface="Times New Roman"/>
              </a:rPr>
              <a:t>&lt;date/time&gt;</a:t>
            </a:r>
            <a:endParaRPr b="0" lang="en-US" sz="1400" spc="-1" strike="noStrike">
              <a:latin typeface="Times New Roman"/>
            </a:endParaRPr>
          </a:p>
        </p:txBody>
      </p:sp>
      <p:sp>
        <p:nvSpPr>
          <p:cNvPr id="3"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algn="ctr">
              <a:buNone/>
              <a:defRPr b="0" lang="en-US" sz="1400" spc="-1" strike="noStrike">
                <a:latin typeface="Times New Roman"/>
              </a:defRPr>
            </a:lvl1pPr>
          </a:lstStyle>
          <a:p>
            <a:pPr algn="ctr">
              <a:buNone/>
            </a:pPr>
            <a:r>
              <a:rPr b="0" lang="en-US" sz="1400" spc="-1" strike="noStrike">
                <a:latin typeface="Times New Roman"/>
              </a:rPr>
              <a:t>&lt;footer&gt;</a:t>
            </a:r>
            <a:endParaRPr b="0" lang="en-US" sz="1400" spc="-1" strike="noStrike">
              <a:latin typeface="Times New Roman"/>
            </a:endParaRPr>
          </a:p>
        </p:txBody>
      </p:sp>
      <p:sp>
        <p:nvSpPr>
          <p:cNvPr id="4"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algn="r">
              <a:buNone/>
              <a:defRPr b="0" lang="en-US" sz="1400" spc="-1" strike="noStrike">
                <a:latin typeface="Times New Roman"/>
              </a:defRPr>
            </a:lvl1pPr>
          </a:lstStyle>
          <a:p>
            <a:pPr algn="r">
              <a:buNone/>
            </a:pPr>
            <a:fld id="{40770789-34D5-4AF4-8940-FBA24247BEC2}"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hyperlink" Target="https://arxiv.org/abs/2302.07612" TargetMode="Externa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hyperlink" Target="https://arxiv.org/abs/2305.02299" TargetMode="External"/><Relationship Id="rId2" Type="http://schemas.openxmlformats.org/officeDocument/2006/relationships/image" Target="../media/image17.png"/><Relationship Id="rId3"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hyperlink" Target="https://arxiv.org/abs/2105.14797" TargetMode="External"/><Relationship Id="rId2" Type="http://schemas.openxmlformats.org/officeDocument/2006/relationships/hyperlink" Target="https://arxiv.org/abs/2110.01397" TargetMode="Externa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hyperlink" Target="https://arxiv.org/abs/2402.07839" TargetMode="Externa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hyperlink" Target="https://arxiv.org/abs/2306.16788" TargetMode="External"/><Relationship Id="rId2" Type="http://schemas.openxmlformats.org/officeDocument/2006/relationships/image" Target="../media/image23.png"/><Relationship Id="rId3"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hyperlink" Target="https://arxiv.org/abs/1903.04476" TargetMode="External"/><Relationship Id="rId2" Type="http://schemas.openxmlformats.org/officeDocument/2006/relationships/hyperlink" Target="https://arxiv.org/abs/2306.11695" TargetMode="External"/><Relationship Id="rId3" Type="http://schemas.openxmlformats.org/officeDocument/2006/relationships/hyperlink" Target="https://papers.nips.cc/paper_files/paper/2022/hash/5434be94e82c54327bb9dcaf7fca52b6-Abstract-Conference.html" TargetMode="External"/><Relationship Id="rId4" Type="http://schemas.openxmlformats.org/officeDocument/2006/relationships/slideLayout" Target="../slideLayouts/slideLayout3.xml"/>
</Relationships>
</file>

<file path=ppt/slides/_rels/slide16.xml.rels><?xml version="1.0" encoding="UTF-8"?>
<Relationships xmlns="http://schemas.openxmlformats.org/package/2006/relationships"><Relationship Id="rId1" Type="http://schemas.openxmlformats.org/officeDocument/2006/relationships/hyperlink" Target="https://proceedings.neurips.cc/paper_files/paper/2023/hash/c48bc80aa5d3cbbdd712d1cc107b8319-Abstract-Conference.html" TargetMode="Externa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hyperlink" Target="https://openaccess.thecvf.com/content/CVPR2023/html/Fang_DepGraph_Towards_Any_Structural_Pruning_CVPR_2023_paper.html" TargetMode="Externa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hyperlink" Target="https://arxiv.org/abs/1803.03635" TargetMode="External"/><Relationship Id="rId2" Type="http://schemas.openxmlformats.org/officeDocument/2006/relationships/hyperlink" Target="https://arxiv.org/abs/2210.03044" TargetMode="External"/><Relationship Id="rId3" Type="http://schemas.openxmlformats.org/officeDocument/2006/relationships/hyperlink" Target="https://arxiv.org/abs/2003.02389" TargetMode="External"/><Relationship Id="rId4"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hyperlink" Target="https://arxiv.org/abs/1912.04427" TargetMode="External"/><Relationship Id="rId2" Type="http://schemas.openxmlformats.org/officeDocument/2006/relationships/image" Target="../media/image3.png"/><Relationship Id="rId3"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hyperlink" Target="https://arxiv.org/abs/2002.03231" TargetMode="External"/><Relationship Id="rId2" Type="http://schemas.openxmlformats.org/officeDocument/2006/relationships/image" Target="../media/image4.png"/><Relationship Id="rId3"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hyperlink" Target="https://arxiv.org/abs/2304.06941" TargetMode="Externa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hyperlink" Target="https://arxiv.org/abs/2305.02299" TargetMode="Externa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hyperlink" Target="https://proceedings.neurips.cc/paper_files/paper/2023/hash/8f9f4eb32b9081a90f2a0b2627eb2a24-Abstract-Conference.html" TargetMode="External"/><Relationship Id="rId2" Type="http://schemas.openxmlformats.org/officeDocument/2006/relationships/image" Target="../media/image13.png"/><Relationship Id="rId3"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hyperlink" Target="https://arxiv.org/abs/1911.11134" TargetMode="External"/><Relationship Id="rId2" Type="http://schemas.openxmlformats.org/officeDocument/2006/relationships/image" Target="../media/image14.png"/><Relationship Id="rId3"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2" name="PlaceHolder 2"/>
          <p:cNvSpPr>
            <a:spLocks noGrp="1"/>
          </p:cNvSpPr>
          <p:nvPr>
            <p:ph/>
          </p:nvPr>
        </p:nvSpPr>
        <p:spPr>
          <a:xfrm>
            <a:off x="504000" y="1326600"/>
            <a:ext cx="9071640" cy="3288240"/>
          </a:xfrm>
          <a:prstGeom prst="rect">
            <a:avLst/>
          </a:prstGeom>
          <a:noFill/>
          <a:ln w="0">
            <a:noFill/>
          </a:ln>
        </p:spPr>
        <p:txBody>
          <a:bodyPr lIns="0" rIns="0" tIns="0" bIns="0" anchor="t">
            <a:normAutofit fontScale="63000"/>
          </a:bodyPr>
          <a:p>
            <a:pPr marL="432000" indent="-324000">
              <a:spcBef>
                <a:spcPts val="1417"/>
              </a:spcBef>
              <a:buClr>
                <a:srgbClr val="000000"/>
              </a:buClr>
              <a:buSzPct val="45000"/>
              <a:buFont typeface="Wingdings" charset="2"/>
              <a:buChar char=""/>
            </a:pPr>
            <a:r>
              <a:rPr b="0" lang="en-US" sz="3200" spc="-1" strike="noStrike">
                <a:latin typeface="Arial"/>
              </a:rPr>
              <a:t>I read papers related </a:t>
            </a:r>
            <a:r>
              <a:rPr b="0" lang="en-US" sz="3200" spc="-1" strike="noStrike">
                <a:latin typeface="Arial"/>
              </a:rPr>
              <a:t>to pruning and </a:t>
            </a:r>
            <a:r>
              <a:rPr b="0" lang="en-US" sz="3200" spc="-1" strike="noStrike">
                <a:latin typeface="Arial"/>
              </a:rPr>
              <a:t>reducing the size of </a:t>
            </a:r>
            <a:r>
              <a:rPr b="0" lang="en-US" sz="3200" spc="-1" strike="noStrike">
                <a:latin typeface="Arial"/>
              </a:rPr>
              <a:t>neural networks. </a:t>
            </a:r>
            <a:r>
              <a:rPr b="0" lang="en-US" sz="3200" spc="-1" strike="noStrike">
                <a:latin typeface="Arial"/>
              </a:rPr>
              <a:t>Most of the papers </a:t>
            </a:r>
            <a:r>
              <a:rPr b="0" lang="en-US" sz="3200" spc="-1" strike="noStrike">
                <a:latin typeface="Arial"/>
              </a:rPr>
              <a:t>were about pruning </a:t>
            </a:r>
            <a:r>
              <a:rPr b="0" lang="en-US" sz="3200" spc="-1" strike="noStrike">
                <a:latin typeface="Arial"/>
              </a:rPr>
              <a:t>during training and </a:t>
            </a:r>
            <a:r>
              <a:rPr b="0" lang="en-US" sz="3200" spc="-1" strike="noStrike">
                <a:latin typeface="Arial"/>
              </a:rPr>
              <a:t>pruning after training </a:t>
            </a:r>
            <a:r>
              <a:rPr b="0" lang="en-US" sz="3200" spc="-1" strike="noStrike">
                <a:latin typeface="Arial"/>
              </a:rPr>
              <a:t>a model.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Initial notes:</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Unstructured and </a:t>
            </a:r>
            <a:r>
              <a:rPr b="0" lang="en-US" sz="2800" spc="-1" strike="noStrike">
                <a:latin typeface="Arial"/>
              </a:rPr>
              <a:t>structured pruning, </a:t>
            </a:r>
            <a:r>
              <a:rPr b="0" lang="en-US" sz="2800" spc="-1" strike="noStrike">
                <a:latin typeface="Arial"/>
              </a:rPr>
              <a:t>combine weight </a:t>
            </a:r>
            <a:r>
              <a:rPr b="0" lang="en-US" sz="2800" spc="-1" strike="noStrike">
                <a:latin typeface="Arial"/>
              </a:rPr>
              <a:t>tensors and channels</a:t>
            </a:r>
            <a:endParaRPr b="0" lang="en-US" sz="28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Pruning weights using </a:t>
            </a:r>
            <a:r>
              <a:rPr b="0" lang="en-US" sz="2800" spc="-1" strike="noStrike">
                <a:latin typeface="Arial"/>
              </a:rPr>
              <a:t>the magnitude of </a:t>
            </a:r>
            <a:r>
              <a:rPr b="0" lang="en-US" sz="2800" spc="-1" strike="noStrike">
                <a:latin typeface="Arial"/>
              </a:rPr>
              <a:t>weights, magnitude of </a:t>
            </a:r>
            <a:r>
              <a:rPr b="0" lang="en-US" sz="2800" spc="-1" strike="noStrike">
                <a:latin typeface="Arial"/>
              </a:rPr>
              <a:t>gradients, or some </a:t>
            </a:r>
            <a:r>
              <a:rPr b="0" lang="en-US" sz="2800" spc="-1" strike="noStrike">
                <a:latin typeface="Arial"/>
              </a:rPr>
              <a:t>other importance </a:t>
            </a:r>
            <a:r>
              <a:rPr b="0" lang="en-US" sz="2800" spc="-1" strike="noStrike">
                <a:latin typeface="Arial"/>
              </a:rPr>
              <a:t>score</a:t>
            </a:r>
            <a:endParaRPr b="0" lang="en-US" sz="28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Keep pruned weights </a:t>
            </a:r>
            <a:r>
              <a:rPr b="0" lang="en-US" sz="2800" spc="-1" strike="noStrike">
                <a:latin typeface="Arial"/>
              </a:rPr>
              <a:t>pruned or reactivate </a:t>
            </a:r>
            <a:r>
              <a:rPr b="0" lang="en-US" sz="2800" spc="-1" strike="noStrike">
                <a:latin typeface="Arial"/>
              </a:rPr>
              <a:t>weights if needed</a:t>
            </a:r>
            <a:endParaRPr b="0" lang="en-US" sz="28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Pruning vs. </a:t>
            </a:r>
            <a:r>
              <a:rPr b="0" lang="en-US" sz="2800" spc="-1" strike="noStrike">
                <a:latin typeface="Arial"/>
              </a:rPr>
              <a:t>quantization</a:t>
            </a:r>
            <a:endParaRPr b="0" lang="en-US" sz="28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In the following </a:t>
            </a:r>
            <a:r>
              <a:rPr b="0" lang="en-US" sz="3200" spc="-1" strike="noStrike">
                <a:latin typeface="Arial"/>
              </a:rPr>
              <a:t>slides, DT = During </a:t>
            </a:r>
            <a:r>
              <a:rPr b="0" lang="en-US" sz="3200" spc="-1" strike="noStrike">
                <a:latin typeface="Arial"/>
              </a:rPr>
              <a:t>Training, PT=Post </a:t>
            </a:r>
            <a:r>
              <a:rPr b="0" lang="en-US" sz="3200" spc="-1" strike="noStrike">
                <a:latin typeface="Arial"/>
              </a:rPr>
              <a:t>Training</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74160"/>
            <a:ext cx="9071640" cy="1250280"/>
          </a:xfrm>
          <a:prstGeom prst="rect">
            <a:avLst/>
          </a:prstGeom>
          <a:noFill/>
          <a:ln w="0">
            <a:noFill/>
          </a:ln>
        </p:spPr>
        <p:txBody>
          <a:bodyPr lIns="0" rIns="0" tIns="0" bIns="0" anchor="ctr">
            <a:noAutofit/>
          </a:bodyPr>
          <a:p>
            <a:pPr algn="ctr">
              <a:buNone/>
            </a:pPr>
            <a:r>
              <a:rPr b="0" lang="en-US" sz="4400" spc="-1" strike="noStrike">
                <a:latin typeface="Arial"/>
              </a:rPr>
              <a:t>Unstructured pruning &amp; quantization (PT)</a:t>
            </a:r>
            <a:endParaRPr b="0" lang="en-US" sz="4400" spc="-1" strike="noStrike">
              <a:latin typeface="Arial"/>
            </a:endParaRPr>
          </a:p>
        </p:txBody>
      </p:sp>
      <p:sp>
        <p:nvSpPr>
          <p:cNvPr id="81"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44000"/>
          </a:bodyPr>
          <a:p>
            <a:pPr marL="432000" indent="-324000">
              <a:spcBef>
                <a:spcPts val="1417"/>
              </a:spcBef>
              <a:buClr>
                <a:srgbClr val="000000"/>
              </a:buClr>
              <a:buSzPct val="45000"/>
              <a:buFont typeface="Wingdings" charset="2"/>
              <a:buChar char=""/>
            </a:pPr>
            <a:r>
              <a:rPr b="0" lang="en-US" sz="3200" spc="-1" strike="noStrike">
                <a:latin typeface="Arial"/>
                <a:hlinkClick r:id="rId1"/>
              </a:rPr>
              <a:t>FITCompress</a:t>
            </a:r>
            <a:r>
              <a:rPr b="0" lang="en-US" sz="3200" spc="-1" strike="noStrike">
                <a:latin typeface="Arial"/>
              </a:rPr>
              <a:t>: Given a trained model, find optimal configurations in the compression space for quantization and pruning masks for each layer, using the Fisher Information Metric and A* algorithm</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Iteratively takes actions in a discrete compression space, either quantizing a specific layer, or pruning it.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A* part: The set of actions define the paths through the compression space. Given a starting configuration, take actions that update the configuration. For each action taken, calculate distance to beginning and to optimal configuration using FIT as a metric, and save current configuration and distance if they shorten the total distance. Iterate until a desired compression constraint has been fulfilled.</a:t>
            </a:r>
            <a:endParaRPr b="0" lang="en-US" sz="3200" spc="-1" strike="noStrike">
              <a:latin typeface="Arial"/>
            </a:endParaRPr>
          </a:p>
        </p:txBody>
      </p:sp>
      <p:sp>
        <p:nvSpPr>
          <p:cNvPr id="82"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83" name="" descr=""/>
          <p:cNvPicPr/>
          <p:nvPr/>
        </p:nvPicPr>
        <p:blipFill>
          <a:blip r:embed="rId2"/>
          <a:stretch/>
        </p:blipFill>
        <p:spPr>
          <a:xfrm>
            <a:off x="5150520" y="1371600"/>
            <a:ext cx="3307680" cy="2029320"/>
          </a:xfrm>
          <a:prstGeom prst="rect">
            <a:avLst/>
          </a:prstGeom>
          <a:ln w="0">
            <a:noFill/>
          </a:ln>
        </p:spPr>
      </p:pic>
      <p:pic>
        <p:nvPicPr>
          <p:cNvPr id="84" name="" descr=""/>
          <p:cNvPicPr/>
          <p:nvPr/>
        </p:nvPicPr>
        <p:blipFill>
          <a:blip r:embed="rId3"/>
          <a:stretch/>
        </p:blipFill>
        <p:spPr>
          <a:xfrm>
            <a:off x="5152680" y="3400920"/>
            <a:ext cx="2180880" cy="39852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ea typeface="Noto Sans CJK SC"/>
              </a:rPr>
              <a:t>Structured pruning </a:t>
            </a:r>
            <a:r>
              <a:rPr b="0" lang="en-US" sz="4400" spc="-1" strike="noStrike">
                <a:latin typeface="Arial"/>
              </a:rPr>
              <a:t>(DT)</a:t>
            </a:r>
            <a:endParaRPr b="0" lang="en-US" sz="4400" spc="-1" strike="noStrike">
              <a:latin typeface="Arial"/>
            </a:endParaRPr>
          </a:p>
        </p:txBody>
      </p:sp>
      <p:sp>
        <p:nvSpPr>
          <p:cNvPr id="86"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64000"/>
          </a:bodyPr>
          <a:p>
            <a:pPr marL="432000" indent="-324000">
              <a:spcBef>
                <a:spcPts val="1417"/>
              </a:spcBef>
              <a:buClr>
                <a:srgbClr val="000000"/>
              </a:buClr>
              <a:buSzPct val="45000"/>
              <a:buFont typeface="Wingdings" charset="2"/>
              <a:buChar char=""/>
            </a:pPr>
            <a:r>
              <a:rPr b="0" lang="en-US" sz="3200" spc="-1" strike="noStrike">
                <a:latin typeface="Arial"/>
                <a:hlinkClick r:id="rId1"/>
              </a:rPr>
              <a:t>SRigL</a:t>
            </a:r>
            <a:r>
              <a:rPr b="0" lang="en-US" sz="3200" spc="-1" strike="noStrike">
                <a:latin typeface="Arial"/>
              </a:rPr>
              <a:t>: Structured RigL, variant of N:M structured pruning</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First 2 steps on the right are the same as RigL</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Weight saliency is calculated on a filter / neuron level, constant fan-in requires that each neuron has equal number of input and output connections.</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p:txBody>
      </p:sp>
      <p:sp>
        <p:nvSpPr>
          <p:cNvPr id="87"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88" name="" descr=""/>
          <p:cNvPicPr/>
          <p:nvPr/>
        </p:nvPicPr>
        <p:blipFill>
          <a:blip r:embed="rId2"/>
          <a:stretch/>
        </p:blipFill>
        <p:spPr>
          <a:xfrm>
            <a:off x="5029200" y="1326600"/>
            <a:ext cx="4375440" cy="202824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Structured pruning (PT)</a:t>
            </a:r>
            <a:endParaRPr b="0" lang="en-US" sz="4400" spc="-1" strike="noStrike">
              <a:latin typeface="Arial"/>
            </a:endParaRPr>
          </a:p>
        </p:txBody>
      </p:sp>
      <p:sp>
        <p:nvSpPr>
          <p:cNvPr id="90"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69000"/>
          </a:bodyPr>
          <a:p>
            <a:pPr marL="432000" indent="-324000">
              <a:spcBef>
                <a:spcPts val="1417"/>
              </a:spcBef>
              <a:buClr>
                <a:srgbClr val="000000"/>
              </a:buClr>
              <a:buSzPct val="45000"/>
              <a:buFont typeface="Wingdings" charset="2"/>
              <a:buChar char=""/>
            </a:pPr>
            <a:r>
              <a:rPr b="0" lang="en-US" sz="3200" spc="-1" strike="noStrike">
                <a:latin typeface="Arial"/>
                <a:hlinkClick r:id="rId1"/>
              </a:rPr>
              <a:t>RED</a:t>
            </a:r>
            <a:r>
              <a:rPr b="0" lang="en-US" sz="3200" spc="-1" strike="noStrike">
                <a:latin typeface="Arial"/>
              </a:rPr>
              <a:t>: Hash the outgoing weights with a function, and merge similar weights by removing duplicates and adding their weights to the remaining outgoing weights.</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2"/>
              </a:rPr>
              <a:t>RED++</a:t>
            </a:r>
            <a:r>
              <a:rPr b="0" lang="en-US" sz="3200" spc="-1" strike="noStrike">
                <a:latin typeface="Arial"/>
              </a:rPr>
              <a:t>: Adds layer splitting w.r.t its input. Remove redundant operations and duplicate output to its original position in a layer  </a:t>
            </a:r>
            <a:endParaRPr b="0" lang="en-US" sz="3200" spc="-1" strike="noStrike">
              <a:latin typeface="Arial"/>
            </a:endParaRPr>
          </a:p>
        </p:txBody>
      </p:sp>
      <p:sp>
        <p:nvSpPr>
          <p:cNvPr id="91"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92" name="" descr=""/>
          <p:cNvPicPr/>
          <p:nvPr/>
        </p:nvPicPr>
        <p:blipFill>
          <a:blip r:embed="rId3"/>
          <a:stretch/>
        </p:blipFill>
        <p:spPr>
          <a:xfrm>
            <a:off x="5152680" y="1818000"/>
            <a:ext cx="3971520" cy="1153800"/>
          </a:xfrm>
          <a:prstGeom prst="rect">
            <a:avLst/>
          </a:prstGeom>
          <a:ln w="0">
            <a:noFill/>
          </a:ln>
        </p:spPr>
      </p:pic>
      <p:pic>
        <p:nvPicPr>
          <p:cNvPr id="93" name="" descr=""/>
          <p:cNvPicPr/>
          <p:nvPr/>
        </p:nvPicPr>
        <p:blipFill>
          <a:blip r:embed="rId4"/>
          <a:stretch/>
        </p:blipFill>
        <p:spPr>
          <a:xfrm>
            <a:off x="5113080" y="3118680"/>
            <a:ext cx="3573720" cy="168192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Structured pruning (PT)</a:t>
            </a:r>
            <a:endParaRPr b="0" lang="en-US" sz="4400" spc="-1" strike="noStrike">
              <a:latin typeface="Arial"/>
            </a:endParaRPr>
          </a:p>
        </p:txBody>
      </p:sp>
      <p:sp>
        <p:nvSpPr>
          <p:cNvPr id="95"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59000"/>
          </a:bodyPr>
          <a:p>
            <a:pPr marL="432000" indent="-324000">
              <a:spcBef>
                <a:spcPts val="1417"/>
              </a:spcBef>
              <a:buClr>
                <a:srgbClr val="000000"/>
              </a:buClr>
              <a:buSzPct val="45000"/>
              <a:buFont typeface="Wingdings" charset="2"/>
              <a:buChar char=""/>
            </a:pPr>
            <a:r>
              <a:rPr b="0" lang="en-US" sz="3200" spc="-1" strike="noStrike">
                <a:latin typeface="Arial"/>
                <a:hlinkClick r:id="rId1"/>
              </a:rPr>
              <a:t>Intra-Fusion</a:t>
            </a:r>
            <a:r>
              <a:rPr b="0" lang="en-US" sz="3200" spc="-1" strike="noStrike">
                <a:latin typeface="Arial"/>
              </a:rPr>
              <a:t>: Fuse the least important neurons with other neurons in the layer</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Move the unit mass from a to-be-pruned neuron to a target neuron using a cost matrix C, probability distributions for source and target neurons (uniform or importance-informed), create optimal transport map T using Optimal Transport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Using transport map create new groups consisting of fused neurons</a:t>
            </a:r>
            <a:endParaRPr b="0" lang="en-US" sz="3200" spc="-1" strike="noStrike">
              <a:latin typeface="Arial"/>
            </a:endParaRPr>
          </a:p>
        </p:txBody>
      </p:sp>
      <p:sp>
        <p:nvSpPr>
          <p:cNvPr id="96"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97" name="" descr=""/>
          <p:cNvPicPr/>
          <p:nvPr/>
        </p:nvPicPr>
        <p:blipFill>
          <a:blip r:embed="rId2"/>
          <a:stretch/>
        </p:blipFill>
        <p:spPr>
          <a:xfrm>
            <a:off x="5137920" y="1371600"/>
            <a:ext cx="1948680" cy="1828800"/>
          </a:xfrm>
          <a:prstGeom prst="rect">
            <a:avLst/>
          </a:prstGeom>
          <a:ln w="0">
            <a:noFill/>
          </a:ln>
        </p:spPr>
      </p:pic>
      <p:pic>
        <p:nvPicPr>
          <p:cNvPr id="98" name="" descr=""/>
          <p:cNvPicPr/>
          <p:nvPr/>
        </p:nvPicPr>
        <p:blipFill>
          <a:blip r:embed="rId3"/>
          <a:stretch/>
        </p:blipFill>
        <p:spPr>
          <a:xfrm>
            <a:off x="5152680" y="3200400"/>
            <a:ext cx="4257360" cy="1083600"/>
          </a:xfrm>
          <a:prstGeom prst="rect">
            <a:avLst/>
          </a:prstGeom>
          <a:ln w="0">
            <a:noFill/>
          </a:ln>
        </p:spPr>
      </p:pic>
      <p:pic>
        <p:nvPicPr>
          <p:cNvPr id="99" name="" descr=""/>
          <p:cNvPicPr/>
          <p:nvPr/>
        </p:nvPicPr>
        <p:blipFill>
          <a:blip r:embed="rId4"/>
          <a:stretch/>
        </p:blipFill>
        <p:spPr>
          <a:xfrm>
            <a:off x="5152680" y="4371840"/>
            <a:ext cx="4219920" cy="88596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Sparse model soups</a:t>
            </a:r>
            <a:endParaRPr b="0" lang="en-US" sz="4400" spc="-1" strike="noStrike">
              <a:latin typeface="Arial"/>
            </a:endParaRPr>
          </a:p>
        </p:txBody>
      </p:sp>
      <p:sp>
        <p:nvSpPr>
          <p:cNvPr id="101"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76000"/>
          </a:bodyPr>
          <a:p>
            <a:pPr marL="432000" indent="-324000">
              <a:spcBef>
                <a:spcPts val="1417"/>
              </a:spcBef>
              <a:buClr>
                <a:srgbClr val="000000"/>
              </a:buClr>
              <a:buSzPct val="45000"/>
              <a:buFont typeface="Wingdings" charset="2"/>
              <a:buChar char=""/>
            </a:pPr>
            <a:r>
              <a:rPr b="0" lang="en-US" sz="3200" spc="-1" strike="noStrike">
                <a:latin typeface="Arial"/>
              </a:rPr>
              <a:t>With a pretrained model m, iteratively sparsify and then train multiple different models, using m as a starting point, and merge the trained sparse models into one. Repeat.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1"/>
              </a:rPr>
              <a:t>https://arxiv.org/abs/2306.16788</a:t>
            </a:r>
            <a:r>
              <a:rPr b="0" lang="en-US" sz="3200" spc="-1" strike="noStrike">
                <a:latin typeface="Arial"/>
              </a:rPr>
              <a:t> </a:t>
            </a:r>
            <a:endParaRPr b="0" lang="en-US" sz="3200" spc="-1" strike="noStrike">
              <a:latin typeface="Arial"/>
            </a:endParaRPr>
          </a:p>
          <a:p>
            <a:pPr lvl="2" marL="1296000" indent="-288000">
              <a:spcBef>
                <a:spcPts val="850"/>
              </a:spcBef>
              <a:buClr>
                <a:srgbClr val="000000"/>
              </a:buClr>
              <a:buSzPct val="45000"/>
              <a:buFont typeface="Wingdings" charset="2"/>
              <a:buChar char=""/>
            </a:pPr>
            <a:endParaRPr b="0" lang="en-US" sz="2400" spc="-1" strike="noStrike">
              <a:latin typeface="Arial"/>
            </a:endParaRPr>
          </a:p>
        </p:txBody>
      </p:sp>
      <p:sp>
        <p:nvSpPr>
          <p:cNvPr id="102"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103" name="" descr=""/>
          <p:cNvPicPr/>
          <p:nvPr/>
        </p:nvPicPr>
        <p:blipFill>
          <a:blip r:embed="rId2"/>
          <a:stretch/>
        </p:blipFill>
        <p:spPr>
          <a:xfrm>
            <a:off x="5152680" y="1371600"/>
            <a:ext cx="4212000" cy="150444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Other pruning selection criterias</a:t>
            </a:r>
            <a:endParaRPr b="0" lang="en-US" sz="4400" spc="-1" strike="noStrike">
              <a:latin typeface="Arial"/>
            </a:endParaRPr>
          </a:p>
        </p:txBody>
      </p:sp>
      <p:sp>
        <p:nvSpPr>
          <p:cNvPr id="105" name="PlaceHolder 2"/>
          <p:cNvSpPr>
            <a:spLocks noGrp="1"/>
          </p:cNvSpPr>
          <p:nvPr>
            <p:ph/>
          </p:nvPr>
        </p:nvSpPr>
        <p:spPr>
          <a:xfrm>
            <a:off x="504000" y="1326600"/>
            <a:ext cx="9071640" cy="3288240"/>
          </a:xfrm>
          <a:prstGeom prst="rect">
            <a:avLst/>
          </a:prstGeom>
          <a:noFill/>
          <a:ln w="0">
            <a:noFill/>
          </a:ln>
        </p:spPr>
        <p:txBody>
          <a:bodyPr lIns="0" rIns="0" tIns="0" bIns="0" anchor="t">
            <a:normAutofit fontScale="61000"/>
          </a:bodyPr>
          <a:p>
            <a:pPr marL="432000" indent="-324000">
              <a:spcBef>
                <a:spcPts val="1417"/>
              </a:spcBef>
              <a:buClr>
                <a:srgbClr val="000000"/>
              </a:buClr>
              <a:buSzPct val="45000"/>
              <a:buFont typeface="Wingdings" charset="2"/>
              <a:buChar char=""/>
            </a:pPr>
            <a:r>
              <a:rPr b="0" lang="en-US" sz="3200" spc="-1" strike="noStrike">
                <a:latin typeface="Arial"/>
                <a:hlinkClick r:id="rId1"/>
              </a:rPr>
              <a:t>Activation based pruning</a:t>
            </a:r>
            <a:r>
              <a:rPr b="0" lang="en-US" sz="3200" spc="-1" strike="noStrike">
                <a:latin typeface="Arial"/>
              </a:rPr>
              <a:t>: using a trained model, iterate n-samples and save activation values of each weight. Prune weights that have an average activation value below some threshold 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2"/>
              </a:rPr>
              <a:t>Weight magnitude + input activation based pruning:</a:t>
            </a:r>
            <a:r>
              <a:rPr b="0" lang="en-US" sz="3200" spc="-1" strike="noStrike">
                <a:latin typeface="Arial"/>
              </a:rPr>
              <a:t>weight importance is decided based on element-wise multiplication between a weight magnitude and the norm of its input activations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3"/>
              </a:rPr>
              <a:t>Latency-driven structured pruning</a:t>
            </a:r>
            <a:r>
              <a:rPr b="0" lang="en-US" sz="3200" spc="-1" strike="noStrike">
                <a:latin typeface="Arial"/>
              </a:rPr>
              <a:t> (PT): Create a lookup table for neuron latencies. When considering which neurons to prune, consider not only their importance score, but also their latency score. Can also look at groups of neurons, such as channels, or channels from other layers connected to current layer via skip connections.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Pruning vs. quantization</a:t>
            </a:r>
            <a:endParaRPr b="0" lang="en-US" sz="4400" spc="-1" strike="noStrike">
              <a:latin typeface="Arial"/>
            </a:endParaRPr>
          </a:p>
        </p:txBody>
      </p:sp>
      <p:sp>
        <p:nvSpPr>
          <p:cNvPr id="107" name="PlaceHolder 2"/>
          <p:cNvSpPr>
            <a:spLocks noGrp="1"/>
          </p:cNvSpPr>
          <p:nvPr>
            <p:ph/>
          </p:nvPr>
        </p:nvSpPr>
        <p:spPr>
          <a:xfrm>
            <a:off x="504000" y="1326600"/>
            <a:ext cx="3153600" cy="3288240"/>
          </a:xfrm>
          <a:prstGeom prst="rect">
            <a:avLst/>
          </a:prstGeom>
          <a:noFill/>
          <a:ln w="0">
            <a:noFill/>
          </a:ln>
        </p:spPr>
        <p:txBody>
          <a:bodyPr lIns="0" rIns="0" tIns="0" bIns="0" anchor="t">
            <a:normAutofit fontScale="45000"/>
          </a:bodyPr>
          <a:p>
            <a:pPr marL="432000" indent="-324000">
              <a:spcBef>
                <a:spcPts val="1417"/>
              </a:spcBef>
              <a:buClr>
                <a:srgbClr val="000000"/>
              </a:buClr>
              <a:buSzPct val="45000"/>
              <a:buFont typeface="Wingdings" charset="2"/>
              <a:buChar char=""/>
            </a:pPr>
            <a:r>
              <a:rPr b="0" lang="en-US" sz="3200" spc="-1" strike="noStrike">
                <a:latin typeface="Arial"/>
                <a:hlinkClick r:id="rId1"/>
              </a:rPr>
              <a:t>Pruning vs Quantization: Which is Better?</a:t>
            </a:r>
            <a:r>
              <a:rPr b="0" lang="en-US" sz="3200" spc="-1" strike="noStrike">
                <a:latin typeface="Arial"/>
              </a:rPr>
              <a:t>compared signal-to-noise ratio of pruning and quantization: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where F(W) is the quantization or pruning function </a:t>
            </a:r>
            <a:endParaRPr b="0" lang="en-US" sz="3200" spc="-1" strike="noStrike">
              <a:latin typeface="Arial"/>
            </a:endParaRPr>
          </a:p>
          <a:p>
            <a:pPr lvl="1" marL="864000" indent="-324000">
              <a:spcBef>
                <a:spcPts val="1134"/>
              </a:spcBef>
              <a:buClr>
                <a:srgbClr val="000000"/>
              </a:buClr>
              <a:buSzPct val="75000"/>
              <a:buFont typeface="Symbol" charset="2"/>
              <a:buChar char=""/>
            </a:pPr>
            <a:endParaRPr b="0" lang="en-US" sz="28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Magnitude pruning and symmetric uniform quantization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One of the conclusions was that pruning is preferable at high compression rates for tensors with high kurtosis value (distributions with heavy tails)</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p:txBody>
      </p:sp>
      <p:pic>
        <p:nvPicPr>
          <p:cNvPr id="108" name="" descr=""/>
          <p:cNvPicPr/>
          <p:nvPr/>
        </p:nvPicPr>
        <p:blipFill>
          <a:blip r:embed="rId2"/>
          <a:stretch/>
        </p:blipFill>
        <p:spPr>
          <a:xfrm>
            <a:off x="4098960" y="1600200"/>
            <a:ext cx="5981040" cy="2057400"/>
          </a:xfrm>
          <a:prstGeom prst="rect">
            <a:avLst/>
          </a:prstGeom>
          <a:ln w="0">
            <a:noFill/>
          </a:ln>
        </p:spPr>
      </p:pic>
      <p:pic>
        <p:nvPicPr>
          <p:cNvPr id="109" name="" descr="28§display§SNR_{db} = 10 log_{10} \bigl( \mathbb{E}[W^2] / \mathbb{E}[(W - F(W))^2]\bigl)§svg§600§TRUE§"/>
          <p:cNvPicPr/>
          <p:nvPr/>
        </p:nvPicPr>
        <p:blipFill>
          <a:blip r:embed="rId3"/>
          <a:stretch/>
        </p:blipFill>
        <p:spPr>
          <a:xfrm>
            <a:off x="685800" y="2269800"/>
            <a:ext cx="3200400" cy="244800"/>
          </a:xfrm>
          <a:prstGeom prst="rect">
            <a:avLst/>
          </a:prstGeom>
          <a:ln w="0">
            <a:noFill/>
          </a:ln>
        </p:spPr>
      </p:pic>
      <p:pic>
        <p:nvPicPr>
          <p:cNvPr id="110" name="" descr=""/>
          <p:cNvPicPr/>
          <p:nvPr/>
        </p:nvPicPr>
        <p:blipFill>
          <a:blip r:embed="rId4"/>
          <a:stretch/>
        </p:blipFill>
        <p:spPr>
          <a:xfrm>
            <a:off x="4343400" y="3807720"/>
            <a:ext cx="4343400" cy="535680"/>
          </a:xfrm>
          <a:prstGeom prst="rect">
            <a:avLst/>
          </a:prstGeom>
          <a:ln w="0">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What’s missing?</a:t>
            </a:r>
            <a:endParaRPr b="0" lang="en-US" sz="4400" spc="-1" strike="noStrike">
              <a:latin typeface="Arial"/>
            </a:endParaRPr>
          </a:p>
        </p:txBody>
      </p:sp>
      <p:sp>
        <p:nvSpPr>
          <p:cNvPr id="112"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 </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4"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Question: how do pruning methods </a:t>
            </a:r>
            <a:r>
              <a:rPr b="0" lang="en-US" sz="3200" spc="-1" strike="noStrike">
                <a:latin typeface="Arial"/>
              </a:rPr>
              <a:t>handle dependencies between </a:t>
            </a:r>
            <a:r>
              <a:rPr b="0" lang="en-US" sz="3200" spc="-1" strike="noStrike">
                <a:latin typeface="Arial"/>
              </a:rPr>
              <a:t>layers, such as in the </a:t>
            </a:r>
            <a:r>
              <a:rPr b="0" lang="en-US" sz="3200" spc="-1" strike="noStrike">
                <a:latin typeface="Arial"/>
                <a:hlinkClick r:id="rId1"/>
              </a:rPr>
              <a:t>pictures</a:t>
            </a:r>
            <a:r>
              <a:rPr b="0" lang="en-US" sz="3200" spc="-1" strike="noStrike">
                <a:latin typeface="Arial"/>
              </a:rPr>
              <a:t> on </a:t>
            </a:r>
            <a:r>
              <a:rPr b="0" lang="en-US" sz="3200" spc="-1" strike="noStrike">
                <a:latin typeface="Arial"/>
              </a:rPr>
              <a:t>the right?</a:t>
            </a:r>
            <a:endParaRPr b="0" lang="en-US" sz="3200" spc="-1" strike="noStrike">
              <a:latin typeface="Arial"/>
            </a:endParaRPr>
          </a:p>
        </p:txBody>
      </p:sp>
      <p:sp>
        <p:nvSpPr>
          <p:cNvPr id="45"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46" name="" descr=""/>
          <p:cNvPicPr/>
          <p:nvPr/>
        </p:nvPicPr>
        <p:blipFill>
          <a:blip r:embed="rId2"/>
          <a:stretch/>
        </p:blipFill>
        <p:spPr>
          <a:xfrm>
            <a:off x="5152680" y="1371600"/>
            <a:ext cx="4378680" cy="1018440"/>
          </a:xfrm>
          <a:prstGeom prst="rect">
            <a:avLst/>
          </a:prstGeom>
          <a:ln w="0">
            <a:noFill/>
          </a:ln>
        </p:spPr>
      </p:pic>
      <p:pic>
        <p:nvPicPr>
          <p:cNvPr id="47" name="" descr=""/>
          <p:cNvPicPr/>
          <p:nvPr/>
        </p:nvPicPr>
        <p:blipFill>
          <a:blip r:embed="rId3"/>
          <a:stretch/>
        </p:blipFill>
        <p:spPr>
          <a:xfrm>
            <a:off x="5257800" y="2470320"/>
            <a:ext cx="4365000" cy="95868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Lottery ticket hypothesis</a:t>
            </a:r>
            <a:endParaRPr b="0" lang="en-US" sz="4400" spc="-1" strike="noStrike">
              <a:latin typeface="Arial"/>
            </a:endParaRPr>
          </a:p>
        </p:txBody>
      </p:sp>
      <p:sp>
        <p:nvSpPr>
          <p:cNvPr id="49" name="PlaceHolder 2"/>
          <p:cNvSpPr>
            <a:spLocks noGrp="1"/>
          </p:cNvSpPr>
          <p:nvPr>
            <p:ph/>
          </p:nvPr>
        </p:nvSpPr>
        <p:spPr>
          <a:xfrm>
            <a:off x="504000" y="1326600"/>
            <a:ext cx="9071640" cy="3288240"/>
          </a:xfrm>
          <a:prstGeom prst="rect">
            <a:avLst/>
          </a:prstGeom>
          <a:noFill/>
          <a:ln w="0">
            <a:noFill/>
          </a:ln>
        </p:spPr>
        <p:txBody>
          <a:bodyPr lIns="0" rIns="0" tIns="0" bIns="0" anchor="t">
            <a:normAutofit fontScale="57000"/>
          </a:bodyPr>
          <a:p>
            <a:pPr marL="432000" indent="-324000">
              <a:spcBef>
                <a:spcPts val="1417"/>
              </a:spcBef>
              <a:buClr>
                <a:srgbClr val="000000"/>
              </a:buClr>
              <a:buSzPct val="45000"/>
              <a:buFont typeface="Wingdings" charset="2"/>
              <a:buChar char=""/>
            </a:pPr>
            <a:r>
              <a:rPr b="0" lang="en-US" sz="3200" spc="-1" strike="noStrike">
                <a:latin typeface="Arial"/>
              </a:rPr>
              <a:t>Dense, randomly-initialized, feed-forward networks contain subnetworks (winning tickets) that — when trained in isolation — reach test accuracy comparable to the original network in a similar number of iterations</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Leads to iterative pruning, where a dense network is trained for j iterations, after which a percentage of parameters is pruned, and a mask is created. Remaining parameters are reset to their initial values, and this is repeated, until the total % of pruned parameters is at a required level.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1"/>
              </a:rPr>
              <a:t>https://arxiv.org/abs/1803.03635</a:t>
            </a:r>
            <a:r>
              <a:rPr b="0" lang="en-US" sz="3200" spc="-1" strike="noStrike">
                <a:latin typeface="Arial"/>
              </a:rPr>
              <a:t>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Lottery ticket hypothesis is investigated more here </a:t>
            </a:r>
            <a:r>
              <a:rPr b="0" lang="en-US" sz="3200" spc="-1" strike="noStrike">
                <a:latin typeface="Arial"/>
                <a:hlinkClick r:id="rId2"/>
              </a:rPr>
              <a:t>https://arxiv.org/abs/2210.03044</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hlinkClick r:id="rId3"/>
              </a:rPr>
              <a:t>Learning rate rewinding</a:t>
            </a:r>
            <a:r>
              <a:rPr b="0" lang="en-US" sz="3200" spc="-1" strike="noStrike">
                <a:latin typeface="Arial"/>
              </a:rPr>
              <a:t>:  rewind only the learning rate, keep the weights as they are.</a:t>
            </a:r>
            <a:endParaRPr b="0" lang="en-US" sz="3200" spc="-1" strike="noStrike">
              <a:latin typeface="Arial"/>
            </a:endParaRPr>
          </a:p>
          <a:p>
            <a:pPr marL="432000" indent="-324000">
              <a:spcBef>
                <a:spcPts val="1417"/>
              </a:spcBef>
              <a:buClr>
                <a:srgbClr val="000000"/>
              </a:buClr>
              <a:buSzPct val="45000"/>
              <a:buFont typeface="Wingdings" charset="2"/>
              <a:buChar char=""/>
            </a:pP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Unstructured pruning (DT)</a:t>
            </a:r>
            <a:endParaRPr b="0" lang="en-US" sz="4400" spc="-1" strike="noStrike">
              <a:latin typeface="Arial"/>
            </a:endParaRPr>
          </a:p>
        </p:txBody>
      </p:sp>
      <p:sp>
        <p:nvSpPr>
          <p:cNvPr id="51"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51000"/>
          </a:bodyPr>
          <a:p>
            <a:pPr marL="432000" indent="-324000">
              <a:spcBef>
                <a:spcPts val="1417"/>
              </a:spcBef>
              <a:buClr>
                <a:srgbClr val="000000"/>
              </a:buClr>
              <a:buSzPct val="45000"/>
              <a:buFont typeface="Wingdings" charset="2"/>
              <a:buChar char=""/>
            </a:pPr>
            <a:r>
              <a:rPr b="0" lang="en-US" sz="3200" spc="-1" strike="noStrike">
                <a:latin typeface="Arial"/>
                <a:hlinkClick r:id="rId1"/>
              </a:rPr>
              <a:t>CS</a:t>
            </a:r>
            <a:r>
              <a:rPr b="0" lang="en-US" sz="3200" spc="-1" strike="noStrike">
                <a:latin typeface="Arial"/>
              </a:rPr>
              <a:t> : Continuous Sparsification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Similar to IMP, operates in rounds of training and sparsification. Approximates l0-regularization with sigmoid(Beta*s). S is a matrix with same shape as the weight matrix. Beta controls the computational hardness: when it’s high, the sigmoid produces values closer to 0 and 1, and when it’s low, the spread is more even between 0 and 1.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After each round, Beta is reset to 1 to allow for additional weights to be removed. Similarly, the s is reset for weights that have not been suppressed.</a:t>
            </a:r>
            <a:endParaRPr b="0" lang="en-US" sz="3200" spc="-1" strike="noStrike">
              <a:latin typeface="Arial"/>
            </a:endParaRPr>
          </a:p>
        </p:txBody>
      </p:sp>
      <p:sp>
        <p:nvSpPr>
          <p:cNvPr id="52"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53" name="" descr=""/>
          <p:cNvPicPr/>
          <p:nvPr/>
        </p:nvPicPr>
        <p:blipFill>
          <a:blip r:embed="rId2"/>
          <a:stretch/>
        </p:blipFill>
        <p:spPr>
          <a:xfrm>
            <a:off x="5029200" y="1302120"/>
            <a:ext cx="5029200" cy="189828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rPr>
              <a:t>Unstructured pruning (DT)</a:t>
            </a:r>
            <a:endParaRPr b="0" lang="en-US" sz="4400" spc="-1" strike="noStrike">
              <a:latin typeface="Arial"/>
            </a:endParaRPr>
          </a:p>
        </p:txBody>
      </p:sp>
      <p:sp>
        <p:nvSpPr>
          <p:cNvPr id="55"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72000"/>
          </a:bodyPr>
          <a:p>
            <a:pPr marL="432000" indent="-324000">
              <a:spcBef>
                <a:spcPts val="1417"/>
              </a:spcBef>
              <a:buClr>
                <a:srgbClr val="000000"/>
              </a:buClr>
              <a:buSzPct val="45000"/>
              <a:buFont typeface="Wingdings" charset="2"/>
              <a:buChar char=""/>
            </a:pPr>
            <a:r>
              <a:rPr b="0" lang="en-US" sz="3200" spc="-1" strike="noStrike">
                <a:latin typeface="Arial"/>
                <a:hlinkClick r:id="rId1"/>
              </a:rPr>
              <a:t>STR</a:t>
            </a:r>
            <a:r>
              <a:rPr b="0" lang="en-US" sz="3200" spc="-1" strike="noStrike">
                <a:latin typeface="Arial"/>
              </a:rPr>
              <a:t>: Soft Threshold Reparameterization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ReLU as a masking function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During forward pass, use the equation on the right before calling the layer. g(s) is some function like sigmoid, and s is a learnable parameter. Also uses l2-regularization in each layer.</a:t>
            </a:r>
            <a:endParaRPr b="0" lang="en-US" sz="3200" spc="-1" strike="noStrike">
              <a:latin typeface="Arial"/>
            </a:endParaRPr>
          </a:p>
          <a:p>
            <a:pPr marL="432000" indent="-324000">
              <a:spcBef>
                <a:spcPts val="1417"/>
              </a:spcBef>
              <a:buClr>
                <a:srgbClr val="000000"/>
              </a:buClr>
              <a:buSzPct val="45000"/>
              <a:buFont typeface="Wingdings" charset="2"/>
              <a:buChar char=""/>
            </a:pPr>
            <a:endParaRPr b="0" lang="en-US" sz="3200" spc="-1" strike="noStrike">
              <a:latin typeface="Arial"/>
            </a:endParaRPr>
          </a:p>
        </p:txBody>
      </p:sp>
      <p:sp>
        <p:nvSpPr>
          <p:cNvPr id="56"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57" name="" descr=""/>
          <p:cNvPicPr/>
          <p:nvPr/>
        </p:nvPicPr>
        <p:blipFill>
          <a:blip r:embed="rId2"/>
          <a:stretch/>
        </p:blipFill>
        <p:spPr>
          <a:xfrm>
            <a:off x="5001120" y="1324440"/>
            <a:ext cx="4600080" cy="50436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ea typeface="Noto Sans CJK SC"/>
              </a:rPr>
              <a:t>Unstructured pruning </a:t>
            </a:r>
            <a:r>
              <a:rPr b="0" lang="en-US" sz="4400" spc="-1" strike="noStrike">
                <a:latin typeface="Arial"/>
              </a:rPr>
              <a:t>(DT)</a:t>
            </a:r>
            <a:endParaRPr b="0" lang="en-US" sz="4400" spc="-1" strike="noStrike">
              <a:latin typeface="Arial"/>
            </a:endParaRPr>
          </a:p>
        </p:txBody>
      </p:sp>
      <p:sp>
        <p:nvSpPr>
          <p:cNvPr id="59"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61000"/>
          </a:bodyPr>
          <a:p>
            <a:pPr marL="432000" indent="-324000">
              <a:spcBef>
                <a:spcPts val="1417"/>
              </a:spcBef>
              <a:buClr>
                <a:srgbClr val="000000"/>
              </a:buClr>
              <a:buSzPct val="45000"/>
              <a:buFont typeface="Wingdings" charset="2"/>
              <a:buChar char=""/>
            </a:pPr>
            <a:r>
              <a:rPr b="0" lang="en-US" sz="3200" spc="-1" strike="noStrike">
                <a:latin typeface="Arial"/>
                <a:hlinkClick r:id="rId1"/>
              </a:rPr>
              <a:t>AutoSparse</a:t>
            </a:r>
            <a:r>
              <a:rPr b="0" lang="en-US" sz="3200" spc="-1" strike="noStrike">
                <a:latin typeface="Arial"/>
              </a:rPr>
              <a:t>: similar to STR, but changes the way gradient is calculated. Pruning threshold learned or deterministic</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Hyperparameter alpha which is used during backpropagation, is decayed before every epoch. Higher alpha means less sparsity and vice versa.</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Sparsity rises less sharply in the beginning of the training, than in STR</a:t>
            </a:r>
            <a:endParaRPr b="0" lang="en-US" sz="3200" spc="-1" strike="noStrike">
              <a:latin typeface="Arial"/>
            </a:endParaRPr>
          </a:p>
        </p:txBody>
      </p:sp>
      <p:sp>
        <p:nvSpPr>
          <p:cNvPr id="60"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61" name="" descr=""/>
          <p:cNvPicPr/>
          <p:nvPr/>
        </p:nvPicPr>
        <p:blipFill>
          <a:blip r:embed="rId2"/>
          <a:stretch/>
        </p:blipFill>
        <p:spPr>
          <a:xfrm>
            <a:off x="4979520" y="1335600"/>
            <a:ext cx="4600080" cy="504360"/>
          </a:xfrm>
          <a:prstGeom prst="rect">
            <a:avLst/>
          </a:prstGeom>
          <a:ln w="0">
            <a:noFill/>
          </a:ln>
        </p:spPr>
      </p:pic>
      <p:pic>
        <p:nvPicPr>
          <p:cNvPr id="62" name="" descr=""/>
          <p:cNvPicPr/>
          <p:nvPr/>
        </p:nvPicPr>
        <p:blipFill>
          <a:blip r:embed="rId3"/>
          <a:stretch/>
        </p:blipFill>
        <p:spPr>
          <a:xfrm>
            <a:off x="5152680" y="1743480"/>
            <a:ext cx="4200120" cy="771120"/>
          </a:xfrm>
          <a:prstGeom prst="rect">
            <a:avLst/>
          </a:prstGeom>
          <a:ln w="0">
            <a:noFill/>
          </a:ln>
        </p:spPr>
      </p:pic>
      <p:pic>
        <p:nvPicPr>
          <p:cNvPr id="63" name="" descr=""/>
          <p:cNvPicPr/>
          <p:nvPr/>
        </p:nvPicPr>
        <p:blipFill>
          <a:blip r:embed="rId4"/>
          <a:stretch/>
        </p:blipFill>
        <p:spPr>
          <a:xfrm>
            <a:off x="5257800" y="2400480"/>
            <a:ext cx="4686120" cy="79992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ea typeface="Noto Sans CJK SC"/>
              </a:rPr>
              <a:t>Unstructured pruning </a:t>
            </a:r>
            <a:r>
              <a:rPr b="0" lang="en-US" sz="4400" spc="-1" strike="noStrike">
                <a:latin typeface="Arial"/>
              </a:rPr>
              <a:t>(DT)</a:t>
            </a:r>
            <a:endParaRPr b="0" lang="en-US" sz="4400" spc="-1" strike="noStrike">
              <a:latin typeface="Arial"/>
            </a:endParaRPr>
          </a:p>
        </p:txBody>
      </p:sp>
      <p:sp>
        <p:nvSpPr>
          <p:cNvPr id="65"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41000"/>
          </a:bodyPr>
          <a:p>
            <a:pPr marL="432000" indent="-324000">
              <a:spcBef>
                <a:spcPts val="1417"/>
              </a:spcBef>
              <a:buClr>
                <a:srgbClr val="000000"/>
              </a:buClr>
              <a:buSzPct val="45000"/>
              <a:buFont typeface="Wingdings" charset="2"/>
              <a:buChar char=""/>
            </a:pPr>
            <a:r>
              <a:rPr b="0" lang="en-US" sz="3200" spc="-1" strike="noStrike">
                <a:latin typeface="Arial"/>
                <a:hlinkClick r:id="rId1"/>
              </a:rPr>
              <a:t>DST</a:t>
            </a:r>
            <a:r>
              <a:rPr b="0" lang="en-US" sz="3200" spc="-1" strike="noStrike">
                <a:latin typeface="Arial"/>
              </a:rPr>
              <a:t>: Dynamic sparse training</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Trainable threshold 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Get mask by subtracting the threshold from weight magnitudes and then applying a binary step function to the result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Derivative estimator H(x) for binary step function </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Regularization term R that penalizes low threshold values. Training is a contest between the sparse regularization term Ls and the loss function.</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Filter-wise thresholds for convolutions, per neuron for fully connected networks. Threshold can also be a matrix.</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High scaling coefficient alpha for Ls makes Ls dominate training, masks entire layers. Therefore after 99% of a layer has been pruned, set threshold t to 0. (In my tests 99% was too much, 97% did work).</a:t>
            </a:r>
            <a:endParaRPr b="0" lang="en-US" sz="3200" spc="-1" strike="noStrike">
              <a:latin typeface="Arial"/>
            </a:endParaRPr>
          </a:p>
        </p:txBody>
      </p:sp>
      <p:sp>
        <p:nvSpPr>
          <p:cNvPr id="66"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67" name="" descr=""/>
          <p:cNvPicPr/>
          <p:nvPr/>
        </p:nvPicPr>
        <p:blipFill>
          <a:blip r:embed="rId2"/>
          <a:stretch/>
        </p:blipFill>
        <p:spPr>
          <a:xfrm>
            <a:off x="5152680" y="1371600"/>
            <a:ext cx="4122000" cy="685800"/>
          </a:xfrm>
          <a:prstGeom prst="rect">
            <a:avLst/>
          </a:prstGeom>
          <a:ln w="0">
            <a:noFill/>
          </a:ln>
        </p:spPr>
      </p:pic>
      <p:pic>
        <p:nvPicPr>
          <p:cNvPr id="68" name="" descr=""/>
          <p:cNvPicPr/>
          <p:nvPr/>
        </p:nvPicPr>
        <p:blipFill>
          <a:blip r:embed="rId3"/>
          <a:stretch/>
        </p:blipFill>
        <p:spPr>
          <a:xfrm>
            <a:off x="5029200" y="1945800"/>
            <a:ext cx="4343400" cy="906480"/>
          </a:xfrm>
          <a:prstGeom prst="rect">
            <a:avLst/>
          </a:prstGeom>
          <a:ln w="0">
            <a:noFill/>
          </a:ln>
        </p:spPr>
      </p:pic>
      <p:pic>
        <p:nvPicPr>
          <p:cNvPr id="69" name="" descr=""/>
          <p:cNvPicPr/>
          <p:nvPr/>
        </p:nvPicPr>
        <p:blipFill>
          <a:blip r:embed="rId4"/>
          <a:stretch/>
        </p:blipFill>
        <p:spPr>
          <a:xfrm>
            <a:off x="5257800" y="2908800"/>
            <a:ext cx="1933920" cy="291600"/>
          </a:xfrm>
          <a:prstGeom prst="rect">
            <a:avLst/>
          </a:prstGeom>
          <a:ln w="0">
            <a:noFill/>
          </a:ln>
        </p:spPr>
      </p:pic>
      <p:pic>
        <p:nvPicPr>
          <p:cNvPr id="70" name="" descr=""/>
          <p:cNvPicPr/>
          <p:nvPr/>
        </p:nvPicPr>
        <p:blipFill>
          <a:blip r:embed="rId5"/>
          <a:stretch/>
        </p:blipFill>
        <p:spPr>
          <a:xfrm>
            <a:off x="5029200" y="3200400"/>
            <a:ext cx="1599840" cy="575640"/>
          </a:xfrm>
          <a:prstGeom prst="rect">
            <a:avLst/>
          </a:prstGeom>
          <a:ln w="0">
            <a:noFill/>
          </a:ln>
        </p:spPr>
      </p:pic>
      <p:pic>
        <p:nvPicPr>
          <p:cNvPr id="71" name="" descr=""/>
          <p:cNvPicPr/>
          <p:nvPr/>
        </p:nvPicPr>
        <p:blipFill>
          <a:blip r:embed="rId6"/>
          <a:stretch/>
        </p:blipFill>
        <p:spPr>
          <a:xfrm>
            <a:off x="5145120" y="3657600"/>
            <a:ext cx="3770280" cy="68580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74160"/>
            <a:ext cx="9071640" cy="1250280"/>
          </a:xfrm>
          <a:prstGeom prst="rect">
            <a:avLst/>
          </a:prstGeom>
          <a:noFill/>
          <a:ln w="0">
            <a:noFill/>
          </a:ln>
        </p:spPr>
        <p:txBody>
          <a:bodyPr lIns="0" rIns="0" tIns="0" bIns="0" anchor="ctr">
            <a:noAutofit/>
          </a:bodyPr>
          <a:p>
            <a:pPr algn="ctr">
              <a:buNone/>
            </a:pPr>
            <a:r>
              <a:rPr b="0" lang="en-US" sz="4400" spc="-1" strike="noStrike">
                <a:latin typeface="Arial"/>
                <a:ea typeface="Noto Sans CJK SC"/>
              </a:rPr>
              <a:t>Unstructured / structured pruning </a:t>
            </a:r>
            <a:r>
              <a:rPr b="0" lang="en-US" sz="4400" spc="-1" strike="noStrike">
                <a:latin typeface="Arial"/>
              </a:rPr>
              <a:t>(DT)</a:t>
            </a:r>
            <a:endParaRPr b="0" lang="en-US" sz="4400" spc="-1" strike="noStrike">
              <a:latin typeface="Arial"/>
            </a:endParaRPr>
          </a:p>
        </p:txBody>
      </p:sp>
      <p:sp>
        <p:nvSpPr>
          <p:cNvPr id="73"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36000"/>
          </a:bodyPr>
          <a:p>
            <a:pPr marL="432000" indent="-324000">
              <a:spcBef>
                <a:spcPts val="1417"/>
              </a:spcBef>
              <a:buClr>
                <a:srgbClr val="000000"/>
              </a:buClr>
              <a:buSzPct val="45000"/>
              <a:buFont typeface="Wingdings" charset="2"/>
              <a:buChar char=""/>
            </a:pPr>
            <a:r>
              <a:rPr b="0" lang="en-US" sz="3200" spc="-1" strike="noStrike">
                <a:latin typeface="Arial"/>
                <a:hlinkClick r:id="rId1"/>
              </a:rPr>
              <a:t>PDP</a:t>
            </a:r>
            <a:r>
              <a:rPr b="0" lang="en-US" sz="3200" spc="-1" strike="noStrike">
                <a:latin typeface="Arial"/>
              </a:rPr>
              <a:t>: Generate soft pruning masks in a parameter-free manner.</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Find a value t where a weight has an equal chance to be pruned and not pruned (halfway between the highest pruned weight and lowest unpruned weight)</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Soft masking allows pruning decisions to be flipped during training</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To apply to N:M pruning, apply function to every M consecutive weights in a layer</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For channel pruning, calculate l2-norm of each channel in a layer, and use these values instead of abs(W)</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Requires a warmup period of a couple of epochs before pruning can be started, so weight starting values do not affect pruning decisions</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Pruning ratio r is calculated per layer, before pruning training loop, by looking at the top weights of all the layers, and how many of those are in current layer. Ratio is slowly scaled up before each epoch, so each weight has an opportunity to leverage PDP atleast once</a:t>
            </a:r>
            <a:endParaRPr b="0" lang="en-US" sz="3200" spc="-1" strike="noStrike">
              <a:latin typeface="Arial"/>
            </a:endParaRPr>
          </a:p>
        </p:txBody>
      </p:sp>
      <p:sp>
        <p:nvSpPr>
          <p:cNvPr id="74"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75" name="" descr=""/>
          <p:cNvPicPr/>
          <p:nvPr/>
        </p:nvPicPr>
        <p:blipFill>
          <a:blip r:embed="rId2"/>
          <a:stretch/>
        </p:blipFill>
        <p:spPr>
          <a:xfrm>
            <a:off x="5152680" y="1324440"/>
            <a:ext cx="4009680" cy="416124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algn="ctr">
              <a:buNone/>
            </a:pPr>
            <a:r>
              <a:rPr b="0" lang="en-US" sz="4400" spc="-1" strike="noStrike">
                <a:latin typeface="Arial"/>
                <a:ea typeface="Noto Sans CJK SC"/>
              </a:rPr>
              <a:t>Unstructured pruning </a:t>
            </a:r>
            <a:r>
              <a:rPr b="0" lang="en-US" sz="4400" spc="-1" strike="noStrike">
                <a:latin typeface="Arial"/>
              </a:rPr>
              <a:t>(DT)</a:t>
            </a:r>
            <a:endParaRPr b="0" lang="en-US" sz="4400" spc="-1" strike="noStrike">
              <a:latin typeface="Arial"/>
            </a:endParaRPr>
          </a:p>
        </p:txBody>
      </p:sp>
      <p:sp>
        <p:nvSpPr>
          <p:cNvPr id="77" name="PlaceHolder 2"/>
          <p:cNvSpPr>
            <a:spLocks noGrp="1"/>
          </p:cNvSpPr>
          <p:nvPr>
            <p:ph/>
          </p:nvPr>
        </p:nvSpPr>
        <p:spPr>
          <a:xfrm>
            <a:off x="504000" y="1326600"/>
            <a:ext cx="4426920" cy="3288240"/>
          </a:xfrm>
          <a:prstGeom prst="rect">
            <a:avLst/>
          </a:prstGeom>
          <a:noFill/>
          <a:ln w="0">
            <a:noFill/>
          </a:ln>
        </p:spPr>
        <p:txBody>
          <a:bodyPr lIns="0" rIns="0" tIns="0" bIns="0" anchor="t">
            <a:normAutofit fontScale="42000"/>
          </a:bodyPr>
          <a:p>
            <a:pPr marL="432000" indent="-324000">
              <a:spcBef>
                <a:spcPts val="1417"/>
              </a:spcBef>
              <a:buClr>
                <a:srgbClr val="000000"/>
              </a:buClr>
              <a:buSzPct val="45000"/>
              <a:buFont typeface="Wingdings" charset="2"/>
              <a:buChar char=""/>
            </a:pPr>
            <a:r>
              <a:rPr b="0" lang="en-US" sz="3200" spc="-1" strike="noStrike">
                <a:latin typeface="Arial"/>
                <a:hlinkClick r:id="rId1"/>
              </a:rPr>
              <a:t>RigL</a:t>
            </a:r>
            <a:r>
              <a:rPr b="0" lang="en-US" sz="3200" spc="-1" strike="noStrike">
                <a:latin typeface="Arial"/>
              </a:rPr>
              <a:t>: Rigging the lottery</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At fixed intervals, for each layer prune weights with lowest magnitudes, and from pruned weights reactivate weights with highest gradient and initialize them to 0.</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Decay the number of weights pruned and activated over time</a:t>
            </a:r>
            <a:endParaRPr b="0" lang="en-US" sz="32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3 sparsity distribution possibilities:</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Uniform: Same for each layer</a:t>
            </a:r>
            <a:endParaRPr b="0" lang="en-US" sz="28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Erdős–Rényi: Scale with the sum of the number of input and output channels in a layer</a:t>
            </a:r>
            <a:endParaRPr b="0" lang="en-US" sz="28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Erdős–Rényi-Kernel (ERK): </a:t>
            </a:r>
            <a:r>
              <a:rPr b="0" lang="en-US" sz="2800" spc="-1" strike="noStrike">
                <a:latin typeface="Arial"/>
              </a:rPr>
              <a:t>	</a:t>
            </a:r>
            <a:r>
              <a:rPr b="0" lang="en-US" sz="2800" spc="-1" strike="noStrike">
                <a:latin typeface="Arial"/>
              </a:rPr>
              <a:t>Same as above, but also include kernel dimensions in the scaling factors</a:t>
            </a:r>
            <a:endParaRPr b="0" lang="en-US" sz="2800" spc="-1" strike="noStrike">
              <a:latin typeface="Arial"/>
            </a:endParaRPr>
          </a:p>
          <a:p>
            <a:pPr marL="432000" indent="-324000">
              <a:spcBef>
                <a:spcPts val="1417"/>
              </a:spcBef>
              <a:buClr>
                <a:srgbClr val="000000"/>
              </a:buClr>
              <a:buSzPct val="45000"/>
              <a:buFont typeface="Wingdings" charset="2"/>
              <a:buChar char=""/>
            </a:pPr>
            <a:r>
              <a:rPr b="0" lang="en-US" sz="3200" spc="-1" strike="noStrike">
                <a:latin typeface="Arial"/>
              </a:rPr>
              <a:t>At high sparsity levels (&gt;90%), RigL ablates whole neurons</a:t>
            </a:r>
            <a:endParaRPr b="0" lang="en-US" sz="3200" spc="-1" strike="noStrike">
              <a:latin typeface="Arial"/>
            </a:endParaRPr>
          </a:p>
        </p:txBody>
      </p:sp>
      <p:sp>
        <p:nvSpPr>
          <p:cNvPr id="78"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endParaRPr b="0" lang="en-US" sz="3200" spc="-1" strike="noStrike">
              <a:latin typeface="Arial"/>
            </a:endParaRPr>
          </a:p>
        </p:txBody>
      </p:sp>
      <p:pic>
        <p:nvPicPr>
          <p:cNvPr id="79" name="" descr=""/>
          <p:cNvPicPr/>
          <p:nvPr/>
        </p:nvPicPr>
        <p:blipFill>
          <a:blip r:embed="rId2"/>
          <a:stretch/>
        </p:blipFill>
        <p:spPr>
          <a:xfrm>
            <a:off x="5072760" y="1326600"/>
            <a:ext cx="4071240" cy="385200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1250</TotalTime>
  <Application>LibreOffice/7.3.7.2$Linux_X86_64 LibreOffice_project/30$Build-2</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2024-09-17T11:14:34Z</dcterms:created>
  <dc:creator/>
  <dc:description/>
  <dc:language>en-US</dc:language>
  <cp:lastModifiedBy/>
  <dcterms:modified xsi:type="dcterms:W3CDTF">2024-09-19T10:34:53Z</dcterms:modified>
  <cp:revision>41</cp:revision>
  <dc:subject/>
  <dc:title/>
</cp:coreProperties>
</file>