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90" r:id="rId2"/>
    <p:sldMasterId id="2147483699" r:id="rId3"/>
    <p:sldMasterId id="2147483709" r:id="rId4"/>
    <p:sldMasterId id="2147483718" r:id="rId5"/>
    <p:sldMasterId id="2147483727" r:id="rId6"/>
  </p:sldMasterIdLst>
  <p:notesMasterIdLst>
    <p:notesMasterId r:id="rId14"/>
  </p:notesMasterIdLst>
  <p:sldIdLst>
    <p:sldId id="273" r:id="rId7"/>
    <p:sldId id="3407" r:id="rId8"/>
    <p:sldId id="4485" r:id="rId9"/>
    <p:sldId id="3365" r:id="rId10"/>
    <p:sldId id="275" r:id="rId11"/>
    <p:sldId id="274" r:id="rId12"/>
    <p:sldId id="4486" r:id="rId13"/>
  </p:sldIdLst>
  <p:sldSz cx="10080625" cy="567055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5"/>
    <p:restoredTop sz="94966"/>
  </p:normalViewPr>
  <p:slideViewPr>
    <p:cSldViewPr snapToGrid="0">
      <p:cViewPr varScale="1">
        <p:scale>
          <a:sx n="141" d="100"/>
          <a:sy n="141" d="100"/>
        </p:scale>
        <p:origin x="10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A6145-5626-E148-B8A7-883E57A0B250}" type="datetimeFigureOut">
              <a:rPr lang="de-DE" smtClean="0"/>
              <a:t>23.09.24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01857-1FB4-3548-AE3C-96F2EB8CCD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50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50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9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57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28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4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84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9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2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69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681152"/>
            <a:ext cx="9079125" cy="104960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5844" y="2835275"/>
            <a:ext cx="9079125" cy="2065860"/>
          </a:xfrm>
          <a:prstGeom prst="rect">
            <a:avLst/>
          </a:prstGeom>
        </p:spPr>
        <p:txBody>
          <a:bodyPr/>
          <a:lstStyle>
            <a:lvl1pPr marL="378013" indent="-378013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4F80D-2FC1-49B6-AA71-D8E394C0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23 Sept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C5B86-1590-479A-BE8A-D25F2CBB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2C490-76D5-490D-BD86-A3EBF0E2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B772-4DFC-4A83-B9F6-36D4FA637F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869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16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78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4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4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2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7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2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30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6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0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793049"/>
            <a:ext cx="9079125" cy="1979442"/>
          </a:xfrm>
          <a:prstGeom prst="rect">
            <a:avLst/>
          </a:prstGeom>
        </p:spPr>
        <p:txBody>
          <a:bodyPr anchor="b"/>
          <a:lstStyle>
            <a:lvl1pPr>
              <a:defRPr sz="496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844" y="3940476"/>
            <a:ext cx="9079125" cy="1094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5C0A7A-9292-41A3-8C28-85F67CC1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23 Sept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2C777C-DF16-4849-BFE5-93E2AA41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450A5-8D8F-40CD-AAF4-380F7A5E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A155-45CD-456E-9A87-B594F99DFC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078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99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4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6512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8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29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351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083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121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147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6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5845" y="1793049"/>
            <a:ext cx="4461464" cy="3314384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67146" y="1793048"/>
            <a:ext cx="4227825" cy="3314385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17CCFD1-A769-455B-B32F-9A4633AA7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23 Sept 2024</a:t>
            </a:r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AE3D43-1EE7-41F8-8430-D488F24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AIDAinnova successor meeting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F63530D-78BB-43C4-B897-3E8E3027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EF30A-2779-4CEE-92C3-1735801CF2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604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79453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1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396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55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829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46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6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09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380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53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67146" y="1793048"/>
            <a:ext cx="4713479" cy="38775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15845" y="1793049"/>
            <a:ext cx="4394012" cy="31516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>
                <a:latin typeface="Palatino Linotype" panose="02040502050505030304" pitchFamily="18" charset="0"/>
              </a:defRPr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9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6667" y="810918"/>
            <a:ext cx="468364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AIDAinnova successor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23 Sept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5199080" y="810918"/>
            <a:ext cx="454768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8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031" y="810918"/>
            <a:ext cx="9072563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AIDAinnova successor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23 Sept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07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82" y="691755"/>
            <a:ext cx="9072563" cy="476483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31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4318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AIDAinnova successor meeting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23 Sept 2024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89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4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>
            <a:extLst>
              <a:ext uri="{FF2B5EF4-FFF2-40B4-BE49-F238E27FC236}">
                <a16:creationId xmlns:a16="http://schemas.microsoft.com/office/drawing/2014/main" id="{481F490E-5878-421C-8999-55191D7A2B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103" y="244149"/>
            <a:ext cx="2236639" cy="126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3">
            <a:extLst>
              <a:ext uri="{FF2B5EF4-FFF2-40B4-BE49-F238E27FC236}">
                <a16:creationId xmlns:a16="http://schemas.microsoft.com/office/drawing/2014/main" id="{C8B38759-B8EB-475D-9749-24EA98F3B82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1406" y="454170"/>
            <a:ext cx="7015748" cy="922777"/>
            <a:chOff x="606425" y="549275"/>
            <a:chExt cx="8485653" cy="1116013"/>
          </a:xfrm>
        </p:grpSpPr>
        <p:sp>
          <p:nvSpPr>
            <p:cNvPr id="35" name="Rechteck 5">
              <a:extLst>
                <a:ext uri="{FF2B5EF4-FFF2-40B4-BE49-F238E27FC236}">
                  <a16:creationId xmlns:a16="http://schemas.microsoft.com/office/drawing/2014/main" id="{3A70A3DB-D9C0-48D5-8408-53C44FD0B5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59679" y="958423"/>
              <a:ext cx="3632399" cy="361217"/>
            </a:xfrm>
            <a:prstGeom prst="rect">
              <a:avLst/>
            </a:prstGeom>
            <a:solidFill>
              <a:srgbClr val="DA291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sp>
          <p:nvSpPr>
            <p:cNvPr id="36" name="Rechteck 6">
              <a:extLst>
                <a:ext uri="{FF2B5EF4-FFF2-40B4-BE49-F238E27FC236}">
                  <a16:creationId xmlns:a16="http://schemas.microsoft.com/office/drawing/2014/main" id="{9715EBA4-7DC4-444F-95DB-7632400B31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43479" y="958423"/>
              <a:ext cx="1814611" cy="361217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pic>
          <p:nvPicPr>
            <p:cNvPr id="1030" name="Grafik 13">
              <a:extLst>
                <a:ext uri="{FF2B5EF4-FFF2-40B4-BE49-F238E27FC236}">
                  <a16:creationId xmlns:a16="http://schemas.microsoft.com/office/drawing/2014/main" id="{64607A9A-7733-4C16-B862-DCF246EB95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25" y="549275"/>
              <a:ext cx="2576504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7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7" r:id="rId8"/>
    <p:sldLayoutId id="2147483689" r:id="rId9"/>
    <p:sldLayoutId id="2147483737" r:id="rId10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5pPr>
      <a:lvl6pPr marL="378013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6pPr>
      <a:lvl7pPr marL="756026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7pPr>
      <a:lvl8pPr marL="1134039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8pPr>
      <a:lvl9pPr marL="1512052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9006" indent="-189006" algn="l" rtl="0" eaLnBrk="0" fontAlgn="base" hangingPunct="0">
        <a:lnSpc>
          <a:spcPct val="90000"/>
        </a:lnSpc>
        <a:spcBef>
          <a:spcPts val="827"/>
        </a:spcBef>
        <a:spcAft>
          <a:spcPct val="0"/>
        </a:spcAft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AIDAinnova successor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14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AIDAinnova successor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58538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AIDAinnova successor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078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AIDAinnova successor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663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AIDAinnova successor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68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ommittees.web.cern.ch/drdc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8406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ecfa-dp.desy.d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oadmap2021.esfri.eu/projects-and-landmarks/browse-the-catalogue/fair/" TargetMode="External"/><Relationship Id="rId3" Type="http://schemas.openxmlformats.org/officeDocument/2006/relationships/hyperlink" Target="http://www.ceric-eric.eu/" TargetMode="External"/><Relationship Id="rId7" Type="http://schemas.openxmlformats.org/officeDocument/2006/relationships/hyperlink" Target="https://roadmap2021.esfri.eu/projects-and-landmarks/browse-the-catalogue/european-spallation-source-eric/" TargetMode="External"/><Relationship Id="rId2" Type="http://schemas.openxmlformats.org/officeDocument/2006/relationships/hyperlink" Target="https://eli-laser.eu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roadmap2021.esfri.eu/projects-and-landmarks/browse-the-catalogue/esrf-ebs/" TargetMode="External"/><Relationship Id="rId5" Type="http://schemas.openxmlformats.org/officeDocument/2006/relationships/hyperlink" Target="https://roadmap2021.esfri.eu/projects-and-landmarks/browse-the-catalogue/elt/" TargetMode="External"/><Relationship Id="rId4" Type="http://schemas.openxmlformats.org/officeDocument/2006/relationships/hyperlink" Target="https://roadmap2021.esfri.eu/projects-and-landmarks/browse-the-catalogue/cta/" TargetMode="External"/><Relationship Id="rId9" Type="http://schemas.openxmlformats.org/officeDocument/2006/relationships/hyperlink" Target="https://roadmap2021.esfri.eu/projects-and-landmarks/browse-the-catalogue/sk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4">
            <a:extLst>
              <a:ext uri="{FF2B5EF4-FFF2-40B4-BE49-F238E27FC236}">
                <a16:creationId xmlns:a16="http://schemas.microsoft.com/office/drawing/2014/main" id="{D45F1EFA-B8E8-7D4D-B1C9-EA76A64C9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45" y="4409861"/>
            <a:ext cx="8917866" cy="105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315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Thomas Bergauer</a:t>
            </a: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2315" b="1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60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12 September 2024</a:t>
            </a:r>
            <a:endParaRPr lang="en-US" altLang="de-DE" sz="160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58C0D1-23D4-4397-95D4-19C876994D76}"/>
              </a:ext>
            </a:extLst>
          </p:cNvPr>
          <p:cNvSpPr>
            <a:spLocks/>
          </p:cNvSpPr>
          <p:nvPr/>
        </p:nvSpPr>
        <p:spPr bwMode="auto">
          <a:xfrm>
            <a:off x="612365" y="2461920"/>
            <a:ext cx="8359619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600" b="1" dirty="0" err="1">
                <a:latin typeface="Palatino" pitchFamily="2" charset="77"/>
                <a:ea typeface="Palatino" pitchFamily="2" charset="77"/>
              </a:rPr>
              <a:t>AIDAinnova</a:t>
            </a:r>
            <a:r>
              <a:rPr lang="en-US" sz="4600" b="1" dirty="0">
                <a:latin typeface="Palatino" pitchFamily="2" charset="77"/>
                <a:ea typeface="Palatino" pitchFamily="2" charset="77"/>
              </a:rPr>
              <a:t> successor</a:t>
            </a:r>
          </a:p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400" dirty="0">
                <a:latin typeface="Palatino" pitchFamily="2" charset="77"/>
                <a:ea typeface="Palatino" pitchFamily="2" charset="77"/>
                <a:sym typeface="Brandon Grotesque Black" panose="020B0A03020203060202" pitchFamily="34" charset="0"/>
              </a:rPr>
              <a:t>Possible contribution from the DRDC and similar bodies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FE0F9FB-231E-EF3F-C881-799858D6B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DRD Committee (DRDC) at CERN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09F81971-2706-2777-ED8D-CD6088A108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Detector R&amp;D Committee is a new committee on the same level as SPSC and LHCC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Established autumn 2023 following ECFA Detector Roadmap Process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cs typeface="Times New Roman" panose="02020603050405020304" pitchFamily="18" charset="0"/>
                <a:hlinkClick r:id="rId2"/>
              </a:rPr>
              <a:t>http://committees.web.cern.ch/drdc</a:t>
            </a:r>
            <a:endParaRPr lang="en-US" dirty="0"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Mandate of DRDC: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b="1" dirty="0"/>
              <a:t>Reviews</a:t>
            </a:r>
            <a:r>
              <a:rPr lang="en-US" dirty="0"/>
              <a:t> DRD </a:t>
            </a:r>
            <a:r>
              <a:rPr lang="en-US" b="1" dirty="0"/>
              <a:t>proposals</a:t>
            </a:r>
            <a:r>
              <a:rPr lang="en-US" dirty="0"/>
              <a:t> and suggests </a:t>
            </a:r>
            <a:r>
              <a:rPr lang="en-US" b="1" dirty="0"/>
              <a:t>recommendations</a:t>
            </a:r>
            <a:r>
              <a:rPr lang="en-US" dirty="0"/>
              <a:t> to CERN Research Board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Requests annual status reports of running DRD collaborations and conducts </a:t>
            </a:r>
            <a:r>
              <a:rPr lang="en-US" b="1" dirty="0"/>
              <a:t>reviews of their progress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F11C5D37-ED76-1707-E413-BEE24E9783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3318" y="1167773"/>
            <a:ext cx="4906087" cy="4110602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F1851-B562-1850-A37F-5F0B65B1D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468A48-F21A-125F-1BA4-3A60C2147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46E023-82A9-7D90-A4FB-F76371CC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2</a:t>
            </a:fld>
            <a:endParaRPr lang="en-US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7165DC6-610A-D9F2-CDB6-AA99FF5B0B61}"/>
              </a:ext>
            </a:extLst>
          </p:cNvPr>
          <p:cNvSpPr txBox="1"/>
          <p:nvPr/>
        </p:nvSpPr>
        <p:spPr>
          <a:xfrm>
            <a:off x="4572000" y="4074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26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1B6F37-D952-BA8E-6063-2D44B25A2BB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785" y="2727038"/>
            <a:ext cx="5424251" cy="25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C640E77A-8033-A4D8-B87F-1C5A583A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7" y="301993"/>
            <a:ext cx="7382923" cy="645242"/>
          </a:xfrm>
        </p:spPr>
        <p:txBody>
          <a:bodyPr>
            <a:noAutofit/>
          </a:bodyPr>
          <a:lstStyle/>
          <a:p>
            <a:r>
              <a:rPr lang="en-US" sz="3307" dirty="0"/>
              <a:t>Roadmap implementation plan</a:t>
            </a:r>
            <a:endParaRPr lang="en-US" sz="3307" baseline="3000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2AE2756-90D0-547C-5566-9DD62518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5B12EF2-788F-B84B-B095-02139DD5B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C5A3F74-9862-9165-28EB-D09E417F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3</a:t>
            </a:fld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AE9647-66C0-8CB4-ABB0-ACDF6BB3D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2370" y="1075193"/>
            <a:ext cx="9605643" cy="15238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Approved by CERN SPC and Council in fall 2022 </a:t>
            </a:r>
            <a:r>
              <a:rPr lang="en-US" sz="1488" dirty="0"/>
              <a:t>(</a:t>
            </a:r>
            <a:r>
              <a:rPr lang="en-US" sz="1488" dirty="0">
                <a:hlinkClick r:id="rId3"/>
              </a:rPr>
              <a:t>CERN/SPC/1190 ; CERN/3679</a:t>
            </a:r>
            <a:r>
              <a:rPr lang="en-US" sz="1488" dirty="0"/>
              <a:t>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dirty="0"/>
              <a:t>CERN will host DRD collaborations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>
                <a:cs typeface="Times New Roman" panose="02020603050405020304" pitchFamily="18" charset="0"/>
              </a:rPr>
              <a:t>Interaction between DRD collaborations and committees through DRDC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Interface to ECFA via ECFA Detector panel EDP: </a:t>
            </a:r>
            <a:r>
              <a:rPr lang="en-US" sz="1819" dirty="0">
                <a:cs typeface="Times New Roman" panose="02020603050405020304" pitchFamily="18" charset="0"/>
                <a:hlinkClick r:id="rId4"/>
              </a:rPr>
              <a:t>https://ecfa-dp.desy.de</a:t>
            </a:r>
            <a:endParaRPr lang="en-US" dirty="0"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48"/>
              </a:spcBef>
            </a:pPr>
            <a:endParaRPr lang="en-US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025F9958-D129-5B9E-2DC2-65660CA894D2}"/>
              </a:ext>
            </a:extLst>
          </p:cNvPr>
          <p:cNvSpPr txBox="1">
            <a:spLocks/>
          </p:cNvSpPr>
          <p:nvPr/>
        </p:nvSpPr>
        <p:spPr>
          <a:xfrm>
            <a:off x="312371" y="2711873"/>
            <a:ext cx="3863390" cy="25198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sz="2000" dirty="0"/>
              <a:t>Distinction between reviewing body (DRDC) and advising body (EDP)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sz="2000" dirty="0">
                <a:hlinkClick r:id="rId4"/>
              </a:rPr>
              <a:t>ECFA Detector Panel </a:t>
            </a:r>
            <a:r>
              <a:rPr lang="en-US" sz="2000" dirty="0"/>
              <a:t>(EDP) interfaces to ECFA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sz="1669" dirty="0"/>
              <a:t>Organizes “DRD managers forum”</a:t>
            </a:r>
          </a:p>
          <a:p>
            <a:pPr lvl="1">
              <a:lnSpc>
                <a:spcPct val="120000"/>
              </a:lnSpc>
              <a:spcBef>
                <a:spcPts val="248"/>
              </a:spcBef>
            </a:pPr>
            <a:r>
              <a:rPr lang="en-US" sz="1669" dirty="0"/>
              <a:t>provides input to the next Strategy update</a:t>
            </a:r>
          </a:p>
        </p:txBody>
      </p:sp>
    </p:spTree>
    <p:extLst>
      <p:ext uri="{BB962C8B-B14F-4D97-AF65-F5344CB8AC3E}">
        <p14:creationId xmlns:p14="http://schemas.microsoft.com/office/powerpoint/2010/main" val="176211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8EC69ED-EA4B-DE0A-BDCD-08440FCD6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6" y="1003463"/>
            <a:ext cx="4264576" cy="431188"/>
          </a:xfrm>
        </p:spPr>
        <p:txBody>
          <a:bodyPr/>
          <a:lstStyle/>
          <a:p>
            <a:r>
              <a:rPr lang="en-US" dirty="0"/>
              <a:t>ECFA Detector Panel (EDP):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100D0CC-2112-30C4-89E1-98AF1FCEA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003463"/>
            <a:ext cx="4285579" cy="431188"/>
          </a:xfrm>
        </p:spPr>
        <p:txBody>
          <a:bodyPr/>
          <a:lstStyle/>
          <a:p>
            <a:r>
              <a:rPr lang="en-US" dirty="0"/>
              <a:t>Detector R&amp;D Committee (DRDC):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446D70D-722C-021C-C951-EAE2FBFADD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64537" y="1604028"/>
            <a:ext cx="4618671" cy="343118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i="1" dirty="0"/>
              <a:t>Thomas Bergauer </a:t>
            </a:r>
            <a:r>
              <a:rPr lang="en-US" dirty="0"/>
              <a:t>(HEPHY Vienna)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Jan </a:t>
            </a:r>
            <a:r>
              <a:rPr lang="en-US" dirty="0" err="1"/>
              <a:t>Troska</a:t>
            </a:r>
            <a:r>
              <a:rPr lang="en-US" dirty="0"/>
              <a:t> (CERN, Scientific Secretary)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Stan </a:t>
            </a:r>
            <a:r>
              <a:rPr lang="en-US" i="1" dirty="0" err="1"/>
              <a:t>Bentvelsen</a:t>
            </a:r>
            <a:r>
              <a:rPr lang="en-US" i="1" dirty="0"/>
              <a:t> </a:t>
            </a:r>
            <a:r>
              <a:rPr lang="en-US" dirty="0"/>
              <a:t>(NIKHEF)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 err="1"/>
              <a:t>Shikma</a:t>
            </a:r>
            <a:r>
              <a:rPr lang="en-US" i="1" dirty="0"/>
              <a:t> Bressler </a:t>
            </a:r>
            <a:r>
              <a:rPr lang="en-US" dirty="0"/>
              <a:t>(Weizmann)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Dimitry </a:t>
            </a:r>
            <a:r>
              <a:rPr lang="en-US" i="1" dirty="0" err="1"/>
              <a:t>Budker</a:t>
            </a:r>
            <a:r>
              <a:rPr lang="en-US" i="1" dirty="0"/>
              <a:t> </a:t>
            </a:r>
            <a:r>
              <a:rPr lang="en-US" dirty="0"/>
              <a:t>(Mainz)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i="1" dirty="0"/>
              <a:t>Roger Forty </a:t>
            </a:r>
            <a:r>
              <a:rPr lang="en-US" dirty="0"/>
              <a:t>(CERN)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Claudia </a:t>
            </a:r>
            <a:r>
              <a:rPr lang="en-US" i="1" dirty="0" err="1"/>
              <a:t>Gemme</a:t>
            </a:r>
            <a:r>
              <a:rPr lang="en-US" i="1" dirty="0"/>
              <a:t> </a:t>
            </a:r>
            <a:r>
              <a:rPr lang="en-US" dirty="0"/>
              <a:t>(INFN and U. Genoa)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i="1" dirty="0"/>
              <a:t>Inés Gil </a:t>
            </a:r>
            <a:r>
              <a:rPr lang="en-US" b="1" i="1" dirty="0" err="1"/>
              <a:t>Botella</a:t>
            </a:r>
            <a:r>
              <a:rPr lang="en-US" b="1" i="1" dirty="0"/>
              <a:t> </a:t>
            </a:r>
            <a:r>
              <a:rPr lang="en-US" dirty="0"/>
              <a:t>(CIEMAT)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Petra Merkel </a:t>
            </a:r>
            <a:r>
              <a:rPr lang="en-US" dirty="0"/>
              <a:t>(Fermilab)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Mark </a:t>
            </a:r>
            <a:r>
              <a:rPr lang="en-US" i="1" dirty="0" err="1"/>
              <a:t>Pesaresi</a:t>
            </a:r>
            <a:r>
              <a:rPr lang="en-US" i="1" dirty="0"/>
              <a:t> </a:t>
            </a:r>
            <a:r>
              <a:rPr lang="en-US" dirty="0"/>
              <a:t>(Imperial College)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b="1" i="1" dirty="0"/>
              <a:t>Laurent</a:t>
            </a:r>
            <a:r>
              <a:rPr lang="en-US" i="1" dirty="0"/>
              <a:t> </a:t>
            </a:r>
            <a:r>
              <a:rPr lang="en-US" b="1" i="1" dirty="0"/>
              <a:t>Serin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dirty="0" err="1"/>
              <a:t>IJCLab</a:t>
            </a:r>
            <a:r>
              <a:rPr lang="en-US" dirty="0"/>
              <a:t>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Ex-officio: </a:t>
            </a:r>
            <a:r>
              <a:rPr lang="en-US" b="1" i="1" dirty="0"/>
              <a:t>F. </a:t>
            </a:r>
            <a:r>
              <a:rPr lang="en-US" b="1" i="1" dirty="0" err="1"/>
              <a:t>Sefkow</a:t>
            </a:r>
            <a:r>
              <a:rPr lang="en-US" i="1" dirty="0"/>
              <a:t>, </a:t>
            </a:r>
            <a:r>
              <a:rPr lang="en-US" b="1" i="1" dirty="0"/>
              <a:t>D. </a:t>
            </a:r>
            <a:r>
              <a:rPr lang="en-US" b="1" i="1" dirty="0" err="1"/>
              <a:t>Contardo</a:t>
            </a:r>
            <a:r>
              <a:rPr lang="en-US" i="1" dirty="0"/>
              <a:t> </a:t>
            </a:r>
            <a:r>
              <a:rPr lang="en-US" dirty="0"/>
              <a:t>(EDP)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18A568-822B-E20A-36F6-8F09BEC13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68F163-3189-1F17-2FE2-6EA6A1761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66730A-A8B6-668A-0240-1E4BA50C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4</a:t>
            </a:fld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4B96683-E4AF-239B-F94C-69CE38071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Committee Members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2F7E7390-541A-D645-DD9B-E6F59D312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1186" y="1574748"/>
            <a:ext cx="4454902" cy="378992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Co-chairs: </a:t>
            </a:r>
            <a:r>
              <a:rPr lang="en-US" b="1" i="1" dirty="0"/>
              <a:t>Felix </a:t>
            </a:r>
            <a:r>
              <a:rPr lang="en-US" b="1" i="1" dirty="0" err="1"/>
              <a:t>Sefkow</a:t>
            </a:r>
            <a:r>
              <a:rPr lang="en-US" b="1" i="1" dirty="0"/>
              <a:t> </a:t>
            </a:r>
            <a:r>
              <a:rPr lang="en-US" i="1" dirty="0"/>
              <a:t>(DESY), </a:t>
            </a:r>
            <a:r>
              <a:rPr lang="en-US" b="1" i="1" dirty="0"/>
              <a:t>Didier </a:t>
            </a:r>
            <a:r>
              <a:rPr lang="en-US" b="1" i="1" dirty="0" err="1"/>
              <a:t>Contardo</a:t>
            </a:r>
            <a:r>
              <a:rPr lang="en-US" b="1" i="1" dirty="0"/>
              <a:t> </a:t>
            </a:r>
            <a:r>
              <a:rPr lang="en-US" i="1" dirty="0"/>
              <a:t>(Lyon)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Scientific secretary: </a:t>
            </a:r>
            <a:r>
              <a:rPr lang="en-US" i="1" dirty="0"/>
              <a:t>Jens </a:t>
            </a:r>
            <a:r>
              <a:rPr lang="en-US" i="1" dirty="0" err="1"/>
              <a:t>Dopke</a:t>
            </a:r>
            <a:r>
              <a:rPr lang="en-US" i="1" dirty="0"/>
              <a:t> (STFC RAL)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Gaseous Detectors: </a:t>
            </a:r>
            <a:r>
              <a:rPr lang="en-US" i="1" dirty="0"/>
              <a:t>Silvia Dalla Torre (Torino)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Liquid Detectors: </a:t>
            </a:r>
            <a:r>
              <a:rPr lang="en-US" b="1" i="1" dirty="0"/>
              <a:t>Inés Gil </a:t>
            </a:r>
            <a:r>
              <a:rPr lang="en-US" b="1" i="1" dirty="0" err="1"/>
              <a:t>Botella</a:t>
            </a:r>
            <a:r>
              <a:rPr lang="en-US" b="1" i="1" dirty="0"/>
              <a:t> </a:t>
            </a:r>
            <a:r>
              <a:rPr lang="en-US" i="1" dirty="0"/>
              <a:t>(CIEMAT)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Solid State Detectors: </a:t>
            </a:r>
            <a:r>
              <a:rPr lang="en-US" i="1" dirty="0"/>
              <a:t>Susanne Kuehn (CERN)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PID &amp; Photon Detectors: </a:t>
            </a:r>
            <a:r>
              <a:rPr lang="en-US" b="1" i="1" dirty="0"/>
              <a:t>Roger Forty </a:t>
            </a:r>
            <a:r>
              <a:rPr lang="en-US" i="1" dirty="0"/>
              <a:t>(CERN)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Quantum and emerging Technologies.: </a:t>
            </a:r>
            <a:r>
              <a:rPr lang="en-US" i="1" dirty="0"/>
              <a:t>Steven Hoekstra (Groningen)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Calorimetry: </a:t>
            </a:r>
            <a:r>
              <a:rPr lang="en-US" b="1" i="1" dirty="0"/>
              <a:t>Laurent Serin </a:t>
            </a:r>
            <a:r>
              <a:rPr lang="en-US" i="1" dirty="0"/>
              <a:t>(</a:t>
            </a:r>
            <a:r>
              <a:rPr lang="en-US" i="1" dirty="0" err="1"/>
              <a:t>IJCLab</a:t>
            </a:r>
            <a:r>
              <a:rPr lang="en-US" i="1" dirty="0"/>
              <a:t>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Mechanics and Integration</a:t>
            </a:r>
            <a:r>
              <a:rPr lang="en-US" i="1" dirty="0"/>
              <a:t>: Jens </a:t>
            </a:r>
            <a:r>
              <a:rPr lang="en-US" i="1" dirty="0" err="1"/>
              <a:t>Dopke</a:t>
            </a:r>
            <a:r>
              <a:rPr lang="en-US" i="1" dirty="0"/>
              <a:t> (STFC RAL)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Electronics: </a:t>
            </a:r>
            <a:r>
              <a:rPr lang="en-US" i="1" dirty="0"/>
              <a:t>Valerio Re (Bergamo)</a:t>
            </a:r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dirty="0"/>
              <a:t>Ex Officio: </a:t>
            </a:r>
            <a:r>
              <a:rPr lang="en-US" i="1" dirty="0"/>
              <a:t>ECFA Chair (Paris </a:t>
            </a:r>
            <a:r>
              <a:rPr lang="en-US" i="1" dirty="0" err="1"/>
              <a:t>Sphicas</a:t>
            </a:r>
            <a:r>
              <a:rPr lang="en-US" i="1" dirty="0"/>
              <a:t>), ICFA Detector Panel (Ian </a:t>
            </a:r>
            <a:r>
              <a:rPr lang="en-US" i="1" dirty="0" err="1"/>
              <a:t>Shipsey</a:t>
            </a:r>
            <a:r>
              <a:rPr lang="en-US" i="1" dirty="0"/>
              <a:t>), DRDC chair (</a:t>
            </a:r>
            <a:r>
              <a:rPr lang="en-US" b="1" i="1" dirty="0"/>
              <a:t>Thomas Bergauer)</a:t>
            </a:r>
            <a:endParaRPr lang="en-US" i="1" dirty="0"/>
          </a:p>
          <a:p>
            <a:pPr>
              <a:lnSpc>
                <a:spcPct val="120000"/>
              </a:lnSpc>
              <a:spcBef>
                <a:spcPts val="248"/>
              </a:spcBef>
            </a:pPr>
            <a:r>
              <a:rPr lang="en-US" i="1" dirty="0"/>
              <a:t>APPEC &amp; </a:t>
            </a:r>
            <a:r>
              <a:rPr lang="en-US" i="1" dirty="0" err="1"/>
              <a:t>NuPECC</a:t>
            </a:r>
            <a:r>
              <a:rPr lang="en-US" i="1" dirty="0"/>
              <a:t> observers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1EC2F5-71C0-D4E9-B887-D4D4F502FF46}"/>
              </a:ext>
            </a:extLst>
          </p:cNvPr>
          <p:cNvSpPr txBox="1"/>
          <p:nvPr/>
        </p:nvSpPr>
        <p:spPr>
          <a:xfrm>
            <a:off x="7051957" y="5065352"/>
            <a:ext cx="2855333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/>
              <a:t>Names in bold in both committees</a:t>
            </a:r>
          </a:p>
        </p:txBody>
      </p:sp>
    </p:spTree>
    <p:extLst>
      <p:ext uri="{BB962C8B-B14F-4D97-AF65-F5344CB8AC3E}">
        <p14:creationId xmlns:p14="http://schemas.microsoft.com/office/powerpoint/2010/main" val="858122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49DD6F-E9D9-0C3E-D941-93C754413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DRD</a:t>
            </a:r>
            <a:r>
              <a:rPr lang="en-US" sz="4000" spc="-90" dirty="0"/>
              <a:t> </a:t>
            </a:r>
            <a:r>
              <a:rPr lang="en-US" sz="4000" spc="-10" dirty="0"/>
              <a:t>collaborations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0DD48F-6B15-94E1-E5DA-FF193CB4B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38855D-486F-E99D-3FB9-BBC3A42EC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1E580-0889-B7C0-8379-8F179137B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5</a:t>
            </a:fld>
            <a:endParaRPr lang="en-US"/>
          </a:p>
        </p:txBody>
      </p:sp>
      <p:grpSp>
        <p:nvGrpSpPr>
          <p:cNvPr id="9" name="object 4">
            <a:extLst>
              <a:ext uri="{FF2B5EF4-FFF2-40B4-BE49-F238E27FC236}">
                <a16:creationId xmlns:a16="http://schemas.microsoft.com/office/drawing/2014/main" id="{938DA16E-556A-B81C-B5EB-B32EF95D1556}"/>
              </a:ext>
            </a:extLst>
          </p:cNvPr>
          <p:cNvGrpSpPr/>
          <p:nvPr/>
        </p:nvGrpSpPr>
        <p:grpSpPr>
          <a:xfrm>
            <a:off x="989647" y="1586374"/>
            <a:ext cx="8101330" cy="3146425"/>
            <a:chOff x="1329978" y="2013094"/>
            <a:chExt cx="8101330" cy="3146425"/>
          </a:xfrm>
        </p:grpSpPr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A527998A-C0A1-0313-41F8-BF43748953C7}"/>
                </a:ext>
              </a:extLst>
            </p:cNvPr>
            <p:cNvSpPr/>
            <p:nvPr/>
          </p:nvSpPr>
          <p:spPr>
            <a:xfrm>
              <a:off x="1334105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4" h="1182370">
                  <a:moveTo>
                    <a:pt x="770689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89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89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0D830F7-89D7-36B1-40C5-92F841F27F06}"/>
                </a:ext>
              </a:extLst>
            </p:cNvPr>
            <p:cNvSpPr/>
            <p:nvPr/>
          </p:nvSpPr>
          <p:spPr>
            <a:xfrm>
              <a:off x="1334105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4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08BE0D7B-A3F2-8761-194E-8C22085468F7}"/>
                </a:ext>
              </a:extLst>
            </p:cNvPr>
            <p:cNvSpPr/>
            <p:nvPr/>
          </p:nvSpPr>
          <p:spPr>
            <a:xfrm>
              <a:off x="2363971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90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90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90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id="{FD9ED1D0-5C7D-34B1-6E2F-BF53C1D572B6}"/>
                </a:ext>
              </a:extLst>
            </p:cNvPr>
            <p:cNvSpPr/>
            <p:nvPr/>
          </p:nvSpPr>
          <p:spPr>
            <a:xfrm>
              <a:off x="2363971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FF379A8B-3230-235B-EF31-F24886BA347C}"/>
                </a:ext>
              </a:extLst>
            </p:cNvPr>
            <p:cNvSpPr/>
            <p:nvPr/>
          </p:nvSpPr>
          <p:spPr>
            <a:xfrm>
              <a:off x="3388937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89" y="0"/>
                  </a:moveTo>
                  <a:lnTo>
                    <a:pt x="154139" y="0"/>
                  </a:lnTo>
                  <a:lnTo>
                    <a:pt x="105419" y="7856"/>
                  </a:lnTo>
                  <a:lnTo>
                    <a:pt x="63106" y="29732"/>
                  </a:lnTo>
                  <a:lnTo>
                    <a:pt x="29739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39" y="1119095"/>
                  </a:lnTo>
                  <a:lnTo>
                    <a:pt x="63106" y="1152453"/>
                  </a:lnTo>
                  <a:lnTo>
                    <a:pt x="105419" y="1174329"/>
                  </a:lnTo>
                  <a:lnTo>
                    <a:pt x="154139" y="1182185"/>
                  </a:lnTo>
                  <a:lnTo>
                    <a:pt x="770689" y="1182185"/>
                  </a:lnTo>
                  <a:lnTo>
                    <a:pt x="819409" y="1174329"/>
                  </a:lnTo>
                  <a:lnTo>
                    <a:pt x="861722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2" y="29732"/>
                  </a:lnTo>
                  <a:lnTo>
                    <a:pt x="819409" y="7856"/>
                  </a:lnTo>
                  <a:lnTo>
                    <a:pt x="770689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B756AA01-8247-BB50-CBBE-A8E6272A8A76}"/>
                </a:ext>
              </a:extLst>
            </p:cNvPr>
            <p:cNvSpPr/>
            <p:nvPr/>
          </p:nvSpPr>
          <p:spPr>
            <a:xfrm>
              <a:off x="3388937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1">
              <a:extLst>
                <a:ext uri="{FF2B5EF4-FFF2-40B4-BE49-F238E27FC236}">
                  <a16:creationId xmlns:a16="http://schemas.microsoft.com/office/drawing/2014/main" id="{0285D578-DF14-CEA6-E0C0-1914EA8AFCB2}"/>
                </a:ext>
              </a:extLst>
            </p:cNvPr>
            <p:cNvSpPr/>
            <p:nvPr/>
          </p:nvSpPr>
          <p:spPr>
            <a:xfrm>
              <a:off x="4406473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90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90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90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2">
              <a:extLst>
                <a:ext uri="{FF2B5EF4-FFF2-40B4-BE49-F238E27FC236}">
                  <a16:creationId xmlns:a16="http://schemas.microsoft.com/office/drawing/2014/main" id="{CAFCB9E7-F7FA-118E-30D1-DBA4E2913BA3}"/>
                </a:ext>
              </a:extLst>
            </p:cNvPr>
            <p:cNvSpPr/>
            <p:nvPr/>
          </p:nvSpPr>
          <p:spPr>
            <a:xfrm>
              <a:off x="4406473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3">
              <a:extLst>
                <a:ext uri="{FF2B5EF4-FFF2-40B4-BE49-F238E27FC236}">
                  <a16:creationId xmlns:a16="http://schemas.microsoft.com/office/drawing/2014/main" id="{7275416E-B6C5-5BB6-2F69-32FE58E455FC}"/>
                </a:ext>
              </a:extLst>
            </p:cNvPr>
            <p:cNvSpPr/>
            <p:nvPr/>
          </p:nvSpPr>
          <p:spPr>
            <a:xfrm>
              <a:off x="5423612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89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89" y="1182185"/>
                  </a:lnTo>
                  <a:lnTo>
                    <a:pt x="819409" y="1174329"/>
                  </a:lnTo>
                  <a:lnTo>
                    <a:pt x="861722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2" y="29732"/>
                  </a:lnTo>
                  <a:lnTo>
                    <a:pt x="819409" y="7856"/>
                  </a:lnTo>
                  <a:lnTo>
                    <a:pt x="770689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4">
              <a:extLst>
                <a:ext uri="{FF2B5EF4-FFF2-40B4-BE49-F238E27FC236}">
                  <a16:creationId xmlns:a16="http://schemas.microsoft.com/office/drawing/2014/main" id="{A6374F27-BD68-A09D-5EC7-77AB91309E9A}"/>
                </a:ext>
              </a:extLst>
            </p:cNvPr>
            <p:cNvSpPr/>
            <p:nvPr/>
          </p:nvSpPr>
          <p:spPr>
            <a:xfrm>
              <a:off x="5423612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18E1283E-CE02-F06E-157B-0B10AD1E5010}"/>
                </a:ext>
              </a:extLst>
            </p:cNvPr>
            <p:cNvSpPr/>
            <p:nvPr/>
          </p:nvSpPr>
          <p:spPr>
            <a:xfrm>
              <a:off x="6441028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90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90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90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6">
              <a:extLst>
                <a:ext uri="{FF2B5EF4-FFF2-40B4-BE49-F238E27FC236}">
                  <a16:creationId xmlns:a16="http://schemas.microsoft.com/office/drawing/2014/main" id="{36A04B11-4C65-30C2-3D0F-A597E228265B}"/>
                </a:ext>
              </a:extLst>
            </p:cNvPr>
            <p:cNvSpPr/>
            <p:nvPr/>
          </p:nvSpPr>
          <p:spPr>
            <a:xfrm>
              <a:off x="6441028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7">
              <a:extLst>
                <a:ext uri="{FF2B5EF4-FFF2-40B4-BE49-F238E27FC236}">
                  <a16:creationId xmlns:a16="http://schemas.microsoft.com/office/drawing/2014/main" id="{54D979FF-9B52-EC54-60E0-560330B663E1}"/>
                </a:ext>
              </a:extLst>
            </p:cNvPr>
            <p:cNvSpPr/>
            <p:nvPr/>
          </p:nvSpPr>
          <p:spPr>
            <a:xfrm>
              <a:off x="7471614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89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89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89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8">
              <a:extLst>
                <a:ext uri="{FF2B5EF4-FFF2-40B4-BE49-F238E27FC236}">
                  <a16:creationId xmlns:a16="http://schemas.microsoft.com/office/drawing/2014/main" id="{8BC51DB4-0383-371A-B605-DDBA59380C38}"/>
                </a:ext>
              </a:extLst>
            </p:cNvPr>
            <p:cNvSpPr/>
            <p:nvPr/>
          </p:nvSpPr>
          <p:spPr>
            <a:xfrm>
              <a:off x="7471614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9">
              <a:extLst>
                <a:ext uri="{FF2B5EF4-FFF2-40B4-BE49-F238E27FC236}">
                  <a16:creationId xmlns:a16="http://schemas.microsoft.com/office/drawing/2014/main" id="{B131A99C-29CB-F37A-2FC9-A4CA594690B8}"/>
                </a:ext>
              </a:extLst>
            </p:cNvPr>
            <p:cNvSpPr/>
            <p:nvPr/>
          </p:nvSpPr>
          <p:spPr>
            <a:xfrm>
              <a:off x="8502199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770689" y="0"/>
                  </a:moveTo>
                  <a:lnTo>
                    <a:pt x="154141" y="0"/>
                  </a:lnTo>
                  <a:lnTo>
                    <a:pt x="105420" y="7856"/>
                  </a:lnTo>
                  <a:lnTo>
                    <a:pt x="63107" y="29732"/>
                  </a:lnTo>
                  <a:lnTo>
                    <a:pt x="29740" y="63090"/>
                  </a:lnTo>
                  <a:lnTo>
                    <a:pt x="7858" y="105392"/>
                  </a:lnTo>
                  <a:lnTo>
                    <a:pt x="0" y="154099"/>
                  </a:lnTo>
                  <a:lnTo>
                    <a:pt x="0" y="1028086"/>
                  </a:lnTo>
                  <a:lnTo>
                    <a:pt x="7858" y="1076793"/>
                  </a:lnTo>
                  <a:lnTo>
                    <a:pt x="29740" y="1119095"/>
                  </a:lnTo>
                  <a:lnTo>
                    <a:pt x="63107" y="1152453"/>
                  </a:lnTo>
                  <a:lnTo>
                    <a:pt x="105420" y="1174329"/>
                  </a:lnTo>
                  <a:lnTo>
                    <a:pt x="154141" y="1182185"/>
                  </a:lnTo>
                  <a:lnTo>
                    <a:pt x="770689" y="1182185"/>
                  </a:lnTo>
                  <a:lnTo>
                    <a:pt x="819410" y="1174329"/>
                  </a:lnTo>
                  <a:lnTo>
                    <a:pt x="861723" y="1152453"/>
                  </a:lnTo>
                  <a:lnTo>
                    <a:pt x="895090" y="1119095"/>
                  </a:lnTo>
                  <a:lnTo>
                    <a:pt x="916972" y="1076793"/>
                  </a:lnTo>
                  <a:lnTo>
                    <a:pt x="924830" y="1028086"/>
                  </a:lnTo>
                  <a:lnTo>
                    <a:pt x="924830" y="154099"/>
                  </a:lnTo>
                  <a:lnTo>
                    <a:pt x="916972" y="105392"/>
                  </a:lnTo>
                  <a:lnTo>
                    <a:pt x="895090" y="63090"/>
                  </a:lnTo>
                  <a:lnTo>
                    <a:pt x="861723" y="29732"/>
                  </a:lnTo>
                  <a:lnTo>
                    <a:pt x="819410" y="7856"/>
                  </a:lnTo>
                  <a:lnTo>
                    <a:pt x="770689" y="0"/>
                  </a:lnTo>
                  <a:close/>
                </a:path>
              </a:pathLst>
            </a:custGeom>
            <a:solidFill>
              <a:srgbClr val="D6F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>
              <a:extLst>
                <a:ext uri="{FF2B5EF4-FFF2-40B4-BE49-F238E27FC236}">
                  <a16:creationId xmlns:a16="http://schemas.microsoft.com/office/drawing/2014/main" id="{EAE8F39E-46EE-09C4-DE23-64795F9921CD}"/>
                </a:ext>
              </a:extLst>
            </p:cNvPr>
            <p:cNvSpPr/>
            <p:nvPr/>
          </p:nvSpPr>
          <p:spPr>
            <a:xfrm>
              <a:off x="8502199" y="3972869"/>
              <a:ext cx="925194" cy="1182370"/>
            </a:xfrm>
            <a:custGeom>
              <a:avLst/>
              <a:gdLst/>
              <a:ahLst/>
              <a:cxnLst/>
              <a:rect l="l" t="t" r="r" b="b"/>
              <a:pathLst>
                <a:path w="925195" h="1182370">
                  <a:moveTo>
                    <a:pt x="0" y="154099"/>
                  </a:moveTo>
                  <a:lnTo>
                    <a:pt x="7858" y="105391"/>
                  </a:lnTo>
                  <a:lnTo>
                    <a:pt x="29740" y="63090"/>
                  </a:lnTo>
                  <a:lnTo>
                    <a:pt x="63107" y="29732"/>
                  </a:lnTo>
                  <a:lnTo>
                    <a:pt x="105420" y="7856"/>
                  </a:lnTo>
                  <a:lnTo>
                    <a:pt x="154141" y="0"/>
                  </a:lnTo>
                  <a:lnTo>
                    <a:pt x="770689" y="0"/>
                  </a:lnTo>
                  <a:lnTo>
                    <a:pt x="819410" y="7856"/>
                  </a:lnTo>
                  <a:lnTo>
                    <a:pt x="861723" y="29732"/>
                  </a:lnTo>
                  <a:lnTo>
                    <a:pt x="895090" y="63090"/>
                  </a:lnTo>
                  <a:lnTo>
                    <a:pt x="916972" y="105391"/>
                  </a:lnTo>
                  <a:lnTo>
                    <a:pt x="924830" y="154099"/>
                  </a:lnTo>
                  <a:lnTo>
                    <a:pt x="924830" y="1028086"/>
                  </a:lnTo>
                  <a:lnTo>
                    <a:pt x="916972" y="1076793"/>
                  </a:lnTo>
                  <a:lnTo>
                    <a:pt x="895090" y="1119095"/>
                  </a:lnTo>
                  <a:lnTo>
                    <a:pt x="861723" y="1152453"/>
                  </a:lnTo>
                  <a:lnTo>
                    <a:pt x="819410" y="1174329"/>
                  </a:lnTo>
                  <a:lnTo>
                    <a:pt x="770689" y="1182185"/>
                  </a:lnTo>
                  <a:lnTo>
                    <a:pt x="154141" y="1182185"/>
                  </a:lnTo>
                  <a:lnTo>
                    <a:pt x="105420" y="1174329"/>
                  </a:lnTo>
                  <a:lnTo>
                    <a:pt x="63107" y="1152453"/>
                  </a:lnTo>
                  <a:lnTo>
                    <a:pt x="29740" y="1119095"/>
                  </a:lnTo>
                  <a:lnTo>
                    <a:pt x="7858" y="1076793"/>
                  </a:lnTo>
                  <a:lnTo>
                    <a:pt x="0" y="1028086"/>
                  </a:lnTo>
                  <a:lnTo>
                    <a:pt x="0" y="154099"/>
                  </a:lnTo>
                  <a:close/>
                </a:path>
              </a:pathLst>
            </a:custGeom>
            <a:ln w="8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1">
              <a:extLst>
                <a:ext uri="{FF2B5EF4-FFF2-40B4-BE49-F238E27FC236}">
                  <a16:creationId xmlns:a16="http://schemas.microsoft.com/office/drawing/2014/main" id="{FDD32AB9-5E8C-5774-1052-190CDA40542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8815" y="2013094"/>
              <a:ext cx="5982259" cy="1923873"/>
            </a:xfrm>
            <a:prstGeom prst="rect">
              <a:avLst/>
            </a:prstGeom>
          </p:spPr>
        </p:pic>
      </p:grpSp>
      <p:graphicFrame>
        <p:nvGraphicFramePr>
          <p:cNvPr id="27" name="object 22">
            <a:extLst>
              <a:ext uri="{FF2B5EF4-FFF2-40B4-BE49-F238E27FC236}">
                <a16:creationId xmlns:a16="http://schemas.microsoft.com/office/drawing/2014/main" id="{A6494450-A236-5A48-0867-98F10C0FD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75456"/>
              </p:ext>
            </p:extLst>
          </p:nvPr>
        </p:nvGraphicFramePr>
        <p:xfrm>
          <a:off x="919285" y="2364345"/>
          <a:ext cx="8242934" cy="2425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1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2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18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3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8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18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725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123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C0504D"/>
                      </a:solidFill>
                      <a:prstDash val="solid"/>
                    </a:lnR>
                    <a:lnB w="19050">
                      <a:solidFill>
                        <a:srgbClr val="C0504D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C0504D"/>
                      </a:solidFill>
                      <a:prstDash val="solid"/>
                    </a:lnL>
                    <a:lnR w="28575">
                      <a:solidFill>
                        <a:srgbClr val="C0504D"/>
                      </a:solidFill>
                      <a:prstDash val="solid"/>
                    </a:lnR>
                    <a:lnT w="19050">
                      <a:solidFill>
                        <a:srgbClr val="C0504D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C0504D"/>
                      </a:solidFill>
                      <a:prstDash val="solid"/>
                    </a:lnL>
                    <a:lnB w="38100">
                      <a:solidFill>
                        <a:srgbClr val="C0504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 rowSpan="2">
                  <a:txBody>
                    <a:bodyPr/>
                    <a:lstStyle/>
                    <a:p>
                      <a:pPr marL="33845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2777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DRD1</a:t>
                      </a:r>
                      <a:r>
                        <a:rPr sz="1500" u="none" spc="60" baseline="2777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 dirty="0">
                        <a:latin typeface="Wingdings"/>
                        <a:cs typeface="Wingdings"/>
                      </a:endParaRPr>
                    </a:p>
                    <a:p>
                      <a:pPr marL="254000" marR="308610" indent="190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Gaseous Detector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 marL="28257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M.</a:t>
                      </a:r>
                      <a:r>
                        <a:rPr sz="1000" spc="-4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Titov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  <a:p>
                      <a:pPr marL="24765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E.</a:t>
                      </a:r>
                      <a:r>
                        <a:rPr sz="1000" spc="-1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Oliveri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</a:txBody>
                  <a:tcPr marL="0" marR="0" marT="92075" marB="0">
                    <a:lnL w="28575">
                      <a:solidFill>
                        <a:srgbClr val="C0504D"/>
                      </a:solidFill>
                      <a:prstDash val="solid"/>
                    </a:lnL>
                    <a:lnT w="1905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9527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2777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DRD2</a:t>
                      </a:r>
                      <a:r>
                        <a:rPr sz="1500" u="none" spc="165" baseline="2777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  <a:p>
                      <a:pPr marL="210820" marR="203835" indent="7429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Liquid Detector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R.</a:t>
                      </a:r>
                      <a:r>
                        <a:rPr sz="1000" spc="-1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Guenette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18542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G.</a:t>
                      </a:r>
                      <a:r>
                        <a:rPr sz="1000" spc="-1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Fiorillo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9207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36576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2777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DRD3</a:t>
                      </a:r>
                      <a:r>
                        <a:rPr sz="1500" u="none" spc="667" baseline="2777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  <a:p>
                      <a:pPr marL="280670" marR="233045" indent="-5461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Solid</a:t>
                      </a:r>
                      <a:r>
                        <a:rPr sz="1000" spc="3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State Detector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096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G.</a:t>
                      </a:r>
                      <a:r>
                        <a:rPr sz="1000" spc="-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Kramberger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18351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G.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 Pellegrini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9207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30988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2777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DRD4</a:t>
                      </a:r>
                      <a:r>
                        <a:rPr sz="1500" u="none" spc="-22" baseline="2777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  <a:p>
                      <a:pPr marL="251460" marR="113664" indent="-11176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Photon</a:t>
                      </a:r>
                      <a:r>
                        <a:rPr sz="1000" spc="7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det. </a:t>
                      </a:r>
                      <a:r>
                        <a:rPr sz="1000" dirty="0">
                          <a:latin typeface="Avenir Next"/>
                          <a:cs typeface="Avenir Next"/>
                        </a:rPr>
                        <a:t>and</a:t>
                      </a:r>
                      <a:r>
                        <a:rPr sz="1000" spc="2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25" dirty="0">
                          <a:latin typeface="Avenir Next"/>
                          <a:cs typeface="Avenir Next"/>
                        </a:rPr>
                        <a:t>PID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2542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M.Fiorini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G.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Wilkinson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09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5555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DRD5</a:t>
                      </a:r>
                      <a:r>
                        <a:rPr sz="1500" u="none" spc="292" baseline="5555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5555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DRD6</a:t>
                      </a:r>
                      <a:r>
                        <a:rPr sz="1500" u="none" spc="172" baseline="5555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  <a:p>
                      <a:pPr marL="13716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Calorimetry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714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R.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Poeschl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2063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R.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Ferrari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500" u="sng" baseline="5555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DRD7</a:t>
                      </a:r>
                      <a:r>
                        <a:rPr sz="1500" u="none" spc="412" baseline="5555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500" u="none" spc="-50" dirty="0">
                          <a:solidFill>
                            <a:srgbClr val="3FB000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1500">
                        <a:latin typeface="Wingdings"/>
                        <a:cs typeface="Wingdings"/>
                      </a:endParaRPr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34544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u="sng" dirty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Avenir Next"/>
                          <a:cs typeface="Avenir Next"/>
                        </a:rPr>
                        <a:t>DRD8</a:t>
                      </a:r>
                      <a:r>
                        <a:rPr sz="1000" u="none" spc="310" dirty="0">
                          <a:solidFill>
                            <a:srgbClr val="0000FF"/>
                          </a:solidFill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2250" u="none" spc="-75" baseline="-7407" dirty="0">
                          <a:solidFill>
                            <a:srgbClr val="FF8244"/>
                          </a:solidFill>
                          <a:latin typeface="Wingdings"/>
                          <a:cs typeface="Wingdings"/>
                        </a:rPr>
                        <a:t></a:t>
                      </a:r>
                      <a:endParaRPr sz="2250" baseline="-7407">
                        <a:latin typeface="Wingdings"/>
                        <a:cs typeface="Wingdings"/>
                      </a:endParaRPr>
                    </a:p>
                    <a:p>
                      <a:pPr marL="196215" marR="219710" algn="ctr">
                        <a:lnSpc>
                          <a:spcPct val="105000"/>
                        </a:lnSpc>
                        <a:spcBef>
                          <a:spcPts val="320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Mechanics </a:t>
                      </a:r>
                      <a:r>
                        <a:rPr sz="1000" spc="-25" dirty="0">
                          <a:latin typeface="Avenir Next"/>
                          <a:cs typeface="Avenir Next"/>
                        </a:rPr>
                        <a:t>and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Integration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20701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B.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Schmidt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14033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A.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Mussgiller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64769" marB="0">
                    <a:lnR w="28575">
                      <a:solidFill>
                        <a:srgbClr val="C0504D"/>
                      </a:solidFill>
                      <a:prstDash val="solid"/>
                    </a:lnR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07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L w="28575">
                      <a:solidFill>
                        <a:srgbClr val="C0504D"/>
                      </a:solidFill>
                      <a:prstDash val="solid"/>
                    </a:lnL>
                    <a:lnT w="1905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 marR="248920" indent="-5080" algn="just">
                        <a:lnSpc>
                          <a:spcPct val="104000"/>
                        </a:lnSpc>
                        <a:spcBef>
                          <a:spcPts val="95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Quantum, emerging techno.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97155" algn="just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M.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Demarteau</a:t>
                      </a:r>
                      <a:endParaRPr sz="1000">
                        <a:latin typeface="Avenir Next"/>
                        <a:cs typeface="Avenir Next"/>
                      </a:endParaRPr>
                    </a:p>
                    <a:p>
                      <a:pPr marL="248920" algn="just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venir Next"/>
                          <a:cs typeface="Avenir Next"/>
                        </a:rPr>
                        <a:t>M.</a:t>
                      </a:r>
                      <a:r>
                        <a:rPr sz="1000" spc="-20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Doser</a:t>
                      </a:r>
                      <a:endParaRPr sz="1000">
                        <a:latin typeface="Avenir Next"/>
                        <a:cs typeface="Avenir Next"/>
                      </a:endParaRPr>
                    </a:p>
                  </a:txBody>
                  <a:tcPr marL="0" marR="0" marT="1206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2075" marB="0"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9860" marR="172720" indent="44450" algn="just">
                        <a:lnSpc>
                          <a:spcPct val="104000"/>
                        </a:lnSpc>
                        <a:spcBef>
                          <a:spcPts val="95"/>
                        </a:spcBef>
                      </a:pPr>
                      <a:r>
                        <a:rPr sz="1000" spc="-10" dirty="0">
                          <a:latin typeface="Avenir Next"/>
                          <a:cs typeface="Avenir Next"/>
                        </a:rPr>
                        <a:t>Electronics </a:t>
                      </a:r>
                      <a:r>
                        <a:rPr sz="1000" dirty="0">
                          <a:latin typeface="Avenir Next"/>
                          <a:cs typeface="Avenir Next"/>
                        </a:rPr>
                        <a:t>on-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detector processing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  <a:p>
                      <a:pPr marL="251460" algn="just">
                        <a:lnSpc>
                          <a:spcPct val="100000"/>
                        </a:lnSpc>
                      </a:pPr>
                      <a:r>
                        <a:rPr sz="1000" spc="-55" dirty="0">
                          <a:latin typeface="Avenir Next"/>
                          <a:cs typeface="Avenir Next"/>
                        </a:rPr>
                        <a:t>F.</a:t>
                      </a:r>
                      <a:r>
                        <a:rPr sz="1000" spc="-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Simon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  <a:p>
                      <a:pPr marL="270510" algn="just">
                        <a:lnSpc>
                          <a:spcPct val="100000"/>
                        </a:lnSpc>
                      </a:pPr>
                      <a:r>
                        <a:rPr sz="1000" spc="-55" dirty="0">
                          <a:latin typeface="Avenir Next"/>
                          <a:cs typeface="Avenir Next"/>
                        </a:rPr>
                        <a:t>F.</a:t>
                      </a:r>
                      <a:r>
                        <a:rPr sz="1000" spc="-25" dirty="0">
                          <a:latin typeface="Avenir Next"/>
                          <a:cs typeface="Avenir Next"/>
                        </a:rPr>
                        <a:t> </a:t>
                      </a:r>
                      <a:r>
                        <a:rPr sz="1000" spc="-10" dirty="0">
                          <a:latin typeface="Avenir Next"/>
                          <a:cs typeface="Avenir Next"/>
                        </a:rPr>
                        <a:t>Vasey</a:t>
                      </a:r>
                      <a:endParaRPr sz="1000" dirty="0">
                        <a:latin typeface="Avenir Next"/>
                        <a:cs typeface="Avenir Next"/>
                      </a:endParaRPr>
                    </a:p>
                  </a:txBody>
                  <a:tcPr marL="0" marR="0" marT="12065" marB="0"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4769" marB="0">
                    <a:lnR w="28575">
                      <a:solidFill>
                        <a:srgbClr val="C0504D"/>
                      </a:solidFill>
                      <a:prstDash val="solid"/>
                    </a:lnR>
                    <a:lnT w="38100">
                      <a:solidFill>
                        <a:srgbClr val="C0504D"/>
                      </a:solidFill>
                      <a:prstDash val="solid"/>
                    </a:lnT>
                    <a:lnB w="28575">
                      <a:solidFill>
                        <a:srgbClr val="C0504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8" name="object 23">
            <a:extLst>
              <a:ext uri="{FF2B5EF4-FFF2-40B4-BE49-F238E27FC236}">
                <a16:creationId xmlns:a16="http://schemas.microsoft.com/office/drawing/2014/main" id="{B44B9A54-92DF-BE2A-B550-57B6C5F6D367}"/>
              </a:ext>
            </a:extLst>
          </p:cNvPr>
          <p:cNvSpPr txBox="1"/>
          <p:nvPr/>
        </p:nvSpPr>
        <p:spPr>
          <a:xfrm>
            <a:off x="1405815" y="4876374"/>
            <a:ext cx="762063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5270" indent="-242570">
              <a:lnSpc>
                <a:spcPct val="100000"/>
              </a:lnSpc>
              <a:spcBef>
                <a:spcPts val="100"/>
              </a:spcBef>
              <a:buClr>
                <a:srgbClr val="00B050"/>
              </a:buClr>
              <a:buFont typeface="Wingdings"/>
              <a:buChar char=""/>
              <a:tabLst>
                <a:tab pos="255270" algn="l"/>
              </a:tabLst>
            </a:pP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Approved</a:t>
            </a:r>
            <a:r>
              <a:rPr sz="1500" spc="65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by</a:t>
            </a:r>
            <a:r>
              <a:rPr sz="1500" spc="6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CERN</a:t>
            </a:r>
            <a:r>
              <a:rPr sz="1500" spc="7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RB*,</a:t>
            </a:r>
            <a:r>
              <a:rPr sz="1500" spc="21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solidFill>
                  <a:srgbClr val="FF8244"/>
                </a:solidFill>
                <a:latin typeface="Wingdings"/>
                <a:cs typeface="Wingdings"/>
              </a:rPr>
              <a:t></a:t>
            </a:r>
            <a:r>
              <a:rPr sz="1500" spc="434" dirty="0">
                <a:solidFill>
                  <a:srgbClr val="FF8244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DRD8</a:t>
            </a:r>
            <a:r>
              <a:rPr sz="1500" spc="7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LoI</a:t>
            </a:r>
            <a:r>
              <a:rPr sz="1500" spc="45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submitted</a:t>
            </a:r>
            <a:r>
              <a:rPr sz="1500" spc="7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to</a:t>
            </a:r>
            <a:r>
              <a:rPr sz="1500" spc="65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DRDC, proposal</a:t>
            </a:r>
            <a:r>
              <a:rPr sz="1500" spc="45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aims</a:t>
            </a:r>
            <a:r>
              <a:rPr sz="1500" spc="60" dirty="0">
                <a:latin typeface="Palatino" pitchFamily="2" charset="77"/>
                <a:ea typeface="Palatino" pitchFamily="2" charset="77"/>
                <a:cs typeface="Avenir Next"/>
              </a:rPr>
              <a:t> </a:t>
            </a:r>
            <a:r>
              <a:rPr sz="1500" dirty="0">
                <a:latin typeface="Palatino" pitchFamily="2" charset="77"/>
                <a:ea typeface="Palatino" pitchFamily="2" charset="77"/>
                <a:cs typeface="Avenir Next"/>
              </a:rPr>
              <a:t>end-</a:t>
            </a:r>
            <a:r>
              <a:rPr sz="1500" spc="-20" dirty="0">
                <a:latin typeface="Palatino" pitchFamily="2" charset="77"/>
                <a:ea typeface="Palatino" pitchFamily="2" charset="77"/>
                <a:cs typeface="Avenir Next"/>
              </a:rPr>
              <a:t>2024</a:t>
            </a:r>
            <a:endParaRPr sz="1500" dirty="0">
              <a:latin typeface="Palatino" pitchFamily="2" charset="77"/>
              <a:ea typeface="Palatino" pitchFamily="2" charset="77"/>
              <a:cs typeface="Avenir Next"/>
            </a:endParaRPr>
          </a:p>
        </p:txBody>
      </p:sp>
    </p:spTree>
    <p:extLst>
      <p:ext uri="{BB962C8B-B14F-4D97-AF65-F5344CB8AC3E}">
        <p14:creationId xmlns:p14="http://schemas.microsoft.com/office/powerpoint/2010/main" val="2181196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7864755-75B6-F976-42CC-8922CAE86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5AE5CCC3-0FCB-5E6F-DCD9-D4B0A6045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First step for the </a:t>
            </a:r>
            <a:r>
              <a:rPr lang="en-US" dirty="0" err="1"/>
              <a:t>AIDAinnova</a:t>
            </a:r>
            <a:r>
              <a:rPr lang="en-US" dirty="0"/>
              <a:t> successor project would be to form a proposal preparation team in an inclusive way</a:t>
            </a:r>
          </a:p>
          <a:p>
            <a:r>
              <a:rPr lang="en-US" dirty="0"/>
              <a:t>We should seek participants for it from </a:t>
            </a:r>
          </a:p>
          <a:p>
            <a:pPr lvl="1"/>
            <a:r>
              <a:rPr lang="en-US" b="1" dirty="0"/>
              <a:t>DRDC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EDP</a:t>
            </a:r>
            <a:r>
              <a:rPr lang="en-US" dirty="0"/>
              <a:t> (ECFA Detector Panel), </a:t>
            </a:r>
          </a:p>
          <a:p>
            <a:pPr lvl="1"/>
            <a:r>
              <a:rPr lang="en-US" b="1" dirty="0"/>
              <a:t>DRD Collaborations </a:t>
            </a:r>
          </a:p>
          <a:p>
            <a:pPr lvl="1"/>
            <a:endParaRPr lang="en-US" dirty="0"/>
          </a:p>
          <a:p>
            <a:r>
              <a:rPr lang="en-US" dirty="0"/>
              <a:t>For the new EU Call need to be two ESFRI infrastructures involved. Detailed composition depends on this as well</a:t>
            </a:r>
          </a:p>
          <a:p>
            <a:pPr lvl="1"/>
            <a:r>
              <a:rPr lang="en-US" dirty="0"/>
              <a:t>From HORIZON-INFRA-2025-01-TECH-02 call: consortia must include at least two different research infrastructures, each of them being an </a:t>
            </a:r>
            <a:r>
              <a:rPr lang="en-US" b="1" dirty="0"/>
              <a:t>ESFRI</a:t>
            </a:r>
            <a:r>
              <a:rPr lang="en-US" dirty="0"/>
              <a:t> infrastructure, a European Research Infrastructure Consortium (</a:t>
            </a:r>
            <a:r>
              <a:rPr lang="en-US" b="1" dirty="0"/>
              <a:t>ERIC</a:t>
            </a:r>
            <a:r>
              <a:rPr lang="en-US" dirty="0"/>
              <a:t>) or </a:t>
            </a:r>
            <a:r>
              <a:rPr lang="en-US" b="1" dirty="0"/>
              <a:t>another research infrastructure that is an international European research organization</a:t>
            </a:r>
            <a:r>
              <a:rPr lang="en-US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F7C404-6FCB-9CFC-D067-C299AA74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23 Sept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1C5D3-C541-E82E-2335-3E56CE73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345670-613B-2EAD-94D5-70C0CA170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B7B772-4DFC-4A83-B9F6-36D4FA637F3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767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F24749-6DC7-F85A-0B25-F9295F395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ESFRI/ERIC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397C3C-35B4-C95E-4B14-8CC0A332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ELI ERIC</a:t>
            </a:r>
            <a:r>
              <a:rPr lang="en-US" dirty="0"/>
              <a:t> includes two laser facilities in Czech Republic and in Hungary</a:t>
            </a:r>
          </a:p>
          <a:p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  <a:hlinkClick r:id="rId3"/>
              </a:rPr>
              <a:t>CERIC-ERIC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synchrotron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light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for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life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sciences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nanoscience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nanotechnology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cultural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heritage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environment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materials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AT" b="0" i="0" u="none" strike="noStrike" dirty="0" err="1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sciences</a:t>
            </a:r>
            <a:r>
              <a:rPr lang="de-AT" b="0" i="0" u="none" strike="noStrike" dirty="0">
                <a:solidFill>
                  <a:srgbClr val="26324B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CTA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Cherenkov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Telescope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Array</a:t>
            </a: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5"/>
              </a:rPr>
              <a:t>ELT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Extremely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Large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Telescope</a:t>
            </a:r>
            <a:endParaRPr lang="de-AT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6"/>
              </a:rPr>
              <a:t>ESRF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European Synchrotron Radiation Facility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Extremely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Brilliant Source</a:t>
            </a: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ESS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European Spallation Source</a:t>
            </a: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8"/>
              </a:rPr>
              <a:t>FAIR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Facility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for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Antiproton and Ion Research</a:t>
            </a:r>
          </a:p>
          <a:p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9"/>
              </a:rPr>
              <a:t>SKAO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 Square </a:t>
            </a:r>
            <a:r>
              <a:rPr lang="de-AT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Kilometre</a:t>
            </a:r>
            <a:r>
              <a:rPr lang="de-AT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Array Observatory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FBA959-686C-D7A4-6E60-89C2F0E9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23 Sept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AC7BD3-48CB-2E7D-2B19-9CC935996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AIDAinnova successor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221FED-2BD2-31B3-D93C-60232DB2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54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709</Words>
  <Application>Microsoft Macintosh PowerPoint</Application>
  <PresentationFormat>Benutzerdefiniert</PresentationFormat>
  <Paragraphs>125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7</vt:i4>
      </vt:variant>
    </vt:vector>
  </HeadingPairs>
  <TitlesOfParts>
    <vt:vector size="24" baseType="lpstr">
      <vt:lpstr>Arial</vt:lpstr>
      <vt:lpstr>Arial</vt:lpstr>
      <vt:lpstr>Avenir Next</vt:lpstr>
      <vt:lpstr>Calibri</vt:lpstr>
      <vt:lpstr>Calibri Light</vt:lpstr>
      <vt:lpstr>Helvetica</vt:lpstr>
      <vt:lpstr>Palatino</vt:lpstr>
      <vt:lpstr>Palatino Linotype</vt:lpstr>
      <vt:lpstr>Symbol</vt:lpstr>
      <vt:lpstr>Times New Roman</vt:lpstr>
      <vt:lpstr>Wingdings</vt:lpstr>
      <vt:lpstr>1_Office Theme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PowerPoint-Präsentation</vt:lpstr>
      <vt:lpstr>DRD Committee (DRDC) at CERN</vt:lpstr>
      <vt:lpstr>Roadmap implementation plan</vt:lpstr>
      <vt:lpstr>Committee Members</vt:lpstr>
      <vt:lpstr>DRD collaborations</vt:lpstr>
      <vt:lpstr>Summary</vt:lpstr>
      <vt:lpstr>Possible ESFRI/ERIC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Andreas Gsponer</dc:creator>
  <dc:description/>
  <cp:lastModifiedBy>Bergauer, Thomas</cp:lastModifiedBy>
  <cp:revision>336</cp:revision>
  <dcterms:created xsi:type="dcterms:W3CDTF">2022-08-19T14:41:30Z</dcterms:created>
  <dcterms:modified xsi:type="dcterms:W3CDTF">2024-09-23T06:53:40Z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