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  <p:sldMasterId id="2147483673" r:id="rId2"/>
    <p:sldMasterId id="2147483674" r:id="rId3"/>
  </p:sldMasterIdLst>
  <p:notesMasterIdLst>
    <p:notesMasterId r:id="rId26"/>
  </p:notesMasterIdLst>
  <p:sldIdLst>
    <p:sldId id="257" r:id="rId4"/>
    <p:sldId id="260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5143500" type="screen16x9"/>
  <p:notesSz cx="6858000" cy="9144000"/>
  <p:embeddedFontLst>
    <p:embeddedFont>
      <p:font typeface="Josefin Sans" pitchFamily="2" charset="0"/>
      <p:regular r:id="rId27"/>
      <p:bold r:id="rId28"/>
      <p:italic r:id="rId29"/>
      <p:boldItalic r:id="rId30"/>
    </p:embeddedFont>
    <p:embeddedFont>
      <p:font typeface="Josefin Sans Thin" pitchFamily="2" charset="0"/>
      <p:regular r:id="rId31"/>
      <p:bold r:id="rId32"/>
      <p:italic r:id="rId33"/>
      <p:boldItalic r:id="rId34"/>
    </p:embeddedFont>
    <p:embeddedFont>
      <p:font typeface="Noto Sans Symbols" panose="020B0604020202020204" charset="0"/>
      <p:regular r:id="rId35"/>
      <p:bold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11DBD43-A2F3-4716-967F-9E0951DC8A0B}">
  <a:tblStyle styleId="{D11DBD43-A2F3-4716-967F-9E0951DC8A0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8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5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fe00418272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2fe00418272_1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fe00418272_1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60" name="Google Shape;360;g2fe00418272_1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fe00418272_1_4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1" name="Google Shape;381;g2fe00418272_1_4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06506d029e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8" name="Google Shape;388;g306506d029e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2fe00418272_1_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3" name="Google Shape;403;g2fe00418272_1_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3062335aa61_23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15" name="Google Shape;415;g3062335aa61_23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2fe00418272_1_4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3" name="Google Shape;443;g2fe00418272_1_4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fe00418272_1_5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3" name="Google Shape;453;g2fe00418272_1_5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05610e16db_2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2" name="Google Shape;462;g305610e16db_2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306506d029e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2" name="Google Shape;482;g306506d029e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06506d029e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2" name="Google Shape;492;g306506d029e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fe00418272_1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g2fe00418272_1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2fe00418272_1_5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5" name="Google Shape;505;g2fe00418272_1_5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2fe00418272_1_5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1" name="Google Shape;511;g2fe00418272_1_5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2fe00418272_1_5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1" name="Google Shape;521;g2fe00418272_1_5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fe00418272_1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9" name="Google Shape;199;g2fe00418272_1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719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fe00418272_1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241" name="Google Shape;241;g2fe00418272_1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026b6bf0e6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0" name="Google Shape;280;g3026b6bf0e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05610e16db_2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8" name="Google Shape;288;g305610e16db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05610e16db_2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9" name="Google Shape;299;g305610e16db_2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026b6bf0e6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0" name="Google Shape;310;g3026b6bf0e6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fe00418272_1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2fe00418272_1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722725" y="855625"/>
            <a:ext cx="3483900" cy="30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2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722100" y="3859725"/>
            <a:ext cx="2627700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8" name="Google Shape;58;p14"/>
          <p:cNvSpPr/>
          <p:nvPr/>
        </p:nvSpPr>
        <p:spPr>
          <a:xfrm>
            <a:off x="-10438" y="855624"/>
            <a:ext cx="466800" cy="641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2100" y="-25550"/>
            <a:ext cx="708112" cy="7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/>
          <p:nvPr/>
        </p:nvSpPr>
        <p:spPr>
          <a:xfrm>
            <a:off x="1315999" y="51112"/>
            <a:ext cx="2627700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ans"/>
              <a:buNone/>
            </a:pPr>
            <a:r>
              <a:rPr lang="en-GB" sz="800" b="1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Horia Hulubei National Institute for R&amp;D </a:t>
            </a:r>
            <a:br>
              <a:rPr lang="en-GB" sz="800" b="1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</a:br>
            <a:r>
              <a:rPr lang="en-GB" sz="800" b="1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in Physics and Nuclear Engineering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">
  <p:cSld name="CUSTOM_33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466625" y="3860275"/>
            <a:ext cx="4348200" cy="12832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6"/>
          <p:cNvSpPr txBox="1">
            <a:spLocks noGrp="1"/>
          </p:cNvSpPr>
          <p:nvPr>
            <p:ph type="title"/>
          </p:nvPr>
        </p:nvSpPr>
        <p:spPr>
          <a:xfrm>
            <a:off x="720000" y="506100"/>
            <a:ext cx="3852000" cy="7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2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ubTitle" idx="1"/>
          </p:nvPr>
        </p:nvSpPr>
        <p:spPr>
          <a:xfrm>
            <a:off x="720000" y="1505625"/>
            <a:ext cx="38520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ubTitle" idx="2"/>
          </p:nvPr>
        </p:nvSpPr>
        <p:spPr>
          <a:xfrm>
            <a:off x="720000" y="2773275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4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/>
          <p:nvPr/>
        </p:nvSpPr>
        <p:spPr>
          <a:xfrm>
            <a:off x="-10438" y="542476"/>
            <a:ext cx="466800" cy="641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lide with logo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5188" y="4431641"/>
            <a:ext cx="4266847" cy="73845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9"/>
          <p:cNvSpPr/>
          <p:nvPr/>
        </p:nvSpPr>
        <p:spPr>
          <a:xfrm>
            <a:off x="0" y="304799"/>
            <a:ext cx="9144000" cy="435990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4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Google Shape;83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7269" y="4624074"/>
            <a:ext cx="546022" cy="546022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9"/>
          <p:cNvSpPr txBox="1"/>
          <p:nvPr/>
        </p:nvSpPr>
        <p:spPr>
          <a:xfrm>
            <a:off x="1196576" y="4590350"/>
            <a:ext cx="1882036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ans"/>
              <a:buNone/>
            </a:pP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Horia Hulubei National Institute for R&amp;D </a:t>
            </a:r>
            <a:b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</a:b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in Physics and Nuclear Engineering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9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2 sections 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5188" y="4431641"/>
            <a:ext cx="4266847" cy="73845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0"/>
          <p:cNvSpPr/>
          <p:nvPr/>
        </p:nvSpPr>
        <p:spPr>
          <a:xfrm>
            <a:off x="456362" y="304799"/>
            <a:ext cx="8687638" cy="435990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4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7269" y="4624074"/>
            <a:ext cx="546022" cy="54602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0"/>
          <p:cNvSpPr txBox="1"/>
          <p:nvPr/>
        </p:nvSpPr>
        <p:spPr>
          <a:xfrm>
            <a:off x="1196576" y="4590350"/>
            <a:ext cx="1882036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ans"/>
              <a:buNone/>
            </a:pP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Horia Hulubei National Institute for R&amp;D </a:t>
            </a:r>
            <a:b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</a:b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in Physics and Nuclear Engineering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0"/>
          <p:cNvSpPr txBox="1">
            <a:spLocks noGrp="1"/>
          </p:cNvSpPr>
          <p:nvPr>
            <p:ph type="body" idx="1"/>
          </p:nvPr>
        </p:nvSpPr>
        <p:spPr>
          <a:xfrm>
            <a:off x="720001" y="1452563"/>
            <a:ext cx="3852000" cy="2979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20"/>
          <p:cNvSpPr/>
          <p:nvPr/>
        </p:nvSpPr>
        <p:spPr>
          <a:xfrm>
            <a:off x="-10438" y="542464"/>
            <a:ext cx="466800" cy="641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0"/>
          <p:cNvSpPr txBox="1">
            <a:spLocks noGrp="1"/>
          </p:cNvSpPr>
          <p:nvPr>
            <p:ph type="body" idx="2"/>
          </p:nvPr>
        </p:nvSpPr>
        <p:spPr>
          <a:xfrm>
            <a:off x="4697641" y="1452562"/>
            <a:ext cx="3852000" cy="2979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2 Sections Slide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5188" y="4431641"/>
            <a:ext cx="4266847" cy="73845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3"/>
          <p:cNvSpPr/>
          <p:nvPr/>
        </p:nvSpPr>
        <p:spPr>
          <a:xfrm>
            <a:off x="456362" y="304799"/>
            <a:ext cx="8687638" cy="435990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4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7269" y="4624074"/>
            <a:ext cx="546022" cy="546022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3"/>
          <p:cNvSpPr txBox="1"/>
          <p:nvPr/>
        </p:nvSpPr>
        <p:spPr>
          <a:xfrm>
            <a:off x="1196576" y="4590350"/>
            <a:ext cx="2007870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ans"/>
              <a:buNone/>
            </a:pP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Horia Hulubei National Institute for R&amp;D </a:t>
            </a:r>
            <a:b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</a:b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in Physics and Nuclear Engineering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3"/>
          <p:cNvSpPr txBox="1">
            <a:spLocks noGrp="1"/>
          </p:cNvSpPr>
          <p:nvPr>
            <p:ph type="body" idx="1"/>
          </p:nvPr>
        </p:nvSpPr>
        <p:spPr>
          <a:xfrm>
            <a:off x="720001" y="1452563"/>
            <a:ext cx="3852000" cy="2979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4" name="Google Shape;114;p23"/>
          <p:cNvSpPr>
            <a:spLocks noGrp="1"/>
          </p:cNvSpPr>
          <p:nvPr>
            <p:ph type="pic" idx="2"/>
          </p:nvPr>
        </p:nvSpPr>
        <p:spPr>
          <a:xfrm>
            <a:off x="4719638" y="1452563"/>
            <a:ext cx="3703637" cy="2979737"/>
          </a:xfrm>
          <a:prstGeom prst="rect">
            <a:avLst/>
          </a:prstGeom>
          <a:noFill/>
          <a:ln>
            <a:noFill/>
          </a:ln>
        </p:spPr>
      </p:sp>
      <p:sp>
        <p:nvSpPr>
          <p:cNvPr id="115" name="Google Shape;115;p23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6" name="Google Shape;116;p23"/>
          <p:cNvSpPr/>
          <p:nvPr/>
        </p:nvSpPr>
        <p:spPr>
          <a:xfrm>
            <a:off x="-10438" y="542464"/>
            <a:ext cx="466800" cy="641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ctrTitle"/>
          </p:nvPr>
        </p:nvSpPr>
        <p:spPr>
          <a:xfrm>
            <a:off x="722725" y="855625"/>
            <a:ext cx="3483900" cy="30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2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0" name="Google Shape;120;p24"/>
          <p:cNvSpPr txBox="1">
            <a:spLocks noGrp="1"/>
          </p:cNvSpPr>
          <p:nvPr>
            <p:ph type="subTitle" idx="1"/>
          </p:nvPr>
        </p:nvSpPr>
        <p:spPr>
          <a:xfrm>
            <a:off x="722100" y="3859725"/>
            <a:ext cx="2627700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21" name="Google Shape;121;p24"/>
          <p:cNvSpPr/>
          <p:nvPr/>
        </p:nvSpPr>
        <p:spPr>
          <a:xfrm>
            <a:off x="-10438" y="855624"/>
            <a:ext cx="466800" cy="641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2100" y="-25550"/>
            <a:ext cx="708112" cy="7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4"/>
          <p:cNvSpPr txBox="1"/>
          <p:nvPr/>
        </p:nvSpPr>
        <p:spPr>
          <a:xfrm>
            <a:off x="1315999" y="51112"/>
            <a:ext cx="2627700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ans"/>
              <a:buNone/>
            </a:pPr>
            <a:r>
              <a:rPr lang="en-GB" sz="800" b="1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Horia Hulubei National Institute for R&amp;D </a:t>
            </a:r>
            <a:br>
              <a:rPr lang="en-GB" sz="800" b="1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</a:br>
            <a:r>
              <a:rPr lang="en-GB" sz="800" b="1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in Physics and Nuclear Engineering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lide with logo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5188" y="4431641"/>
            <a:ext cx="4266847" cy="73845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5"/>
          <p:cNvSpPr/>
          <p:nvPr/>
        </p:nvSpPr>
        <p:spPr>
          <a:xfrm>
            <a:off x="0" y="304799"/>
            <a:ext cx="9144000" cy="435990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4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7269" y="4624074"/>
            <a:ext cx="546022" cy="54602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5"/>
          <p:cNvSpPr txBox="1"/>
          <p:nvPr/>
        </p:nvSpPr>
        <p:spPr>
          <a:xfrm>
            <a:off x="1196576" y="4590350"/>
            <a:ext cx="1987640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ans"/>
              <a:buNone/>
            </a:pP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Horia Hulubei National Institute for R&amp;D </a:t>
            </a:r>
            <a:b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</a:b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in Physics and Nuclear Engineering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5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">
  <p:cSld name="CUSTOM_33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/>
          <p:nvPr/>
        </p:nvSpPr>
        <p:spPr>
          <a:xfrm>
            <a:off x="466625" y="3860275"/>
            <a:ext cx="4348200" cy="12832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6"/>
          <p:cNvSpPr txBox="1">
            <a:spLocks noGrp="1"/>
          </p:cNvSpPr>
          <p:nvPr>
            <p:ph type="title"/>
          </p:nvPr>
        </p:nvSpPr>
        <p:spPr>
          <a:xfrm>
            <a:off x="720000" y="506100"/>
            <a:ext cx="3852000" cy="7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2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33" name="Google Shape;133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4" name="Google Shape;134;p26"/>
          <p:cNvSpPr txBox="1">
            <a:spLocks noGrp="1"/>
          </p:cNvSpPr>
          <p:nvPr>
            <p:ph type="subTitle" idx="1"/>
          </p:nvPr>
        </p:nvSpPr>
        <p:spPr>
          <a:xfrm>
            <a:off x="720000" y="1505625"/>
            <a:ext cx="38520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Thin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135" name="Google Shape;135;p26"/>
          <p:cNvSpPr txBox="1">
            <a:spLocks noGrp="1"/>
          </p:cNvSpPr>
          <p:nvPr>
            <p:ph type="subTitle" idx="2"/>
          </p:nvPr>
        </p:nvSpPr>
        <p:spPr>
          <a:xfrm>
            <a:off x="720000" y="2773275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4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6"/>
          <p:cNvSpPr/>
          <p:nvPr/>
        </p:nvSpPr>
        <p:spPr>
          <a:xfrm>
            <a:off x="-10438" y="542476"/>
            <a:ext cx="466800" cy="641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2 sections 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5188" y="4431641"/>
            <a:ext cx="4266847" cy="73845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7"/>
          <p:cNvSpPr/>
          <p:nvPr/>
        </p:nvSpPr>
        <p:spPr>
          <a:xfrm>
            <a:off x="456362" y="304799"/>
            <a:ext cx="8687638" cy="435990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4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7269" y="4624074"/>
            <a:ext cx="546022" cy="546022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7"/>
          <p:cNvSpPr txBox="1"/>
          <p:nvPr/>
        </p:nvSpPr>
        <p:spPr>
          <a:xfrm>
            <a:off x="1196576" y="4590350"/>
            <a:ext cx="1882036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ans"/>
              <a:buNone/>
            </a:pP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Horia Hulubei National Institute for R&amp;D </a:t>
            </a:r>
            <a:b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</a:b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in Physics and Nuclear Engineering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7"/>
          <p:cNvSpPr txBox="1">
            <a:spLocks noGrp="1"/>
          </p:cNvSpPr>
          <p:nvPr>
            <p:ph type="body" idx="1"/>
          </p:nvPr>
        </p:nvSpPr>
        <p:spPr>
          <a:xfrm>
            <a:off x="720001" y="1452563"/>
            <a:ext cx="3852000" cy="2979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3" name="Google Shape;143;p27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4" name="Google Shape;144;p27"/>
          <p:cNvSpPr/>
          <p:nvPr/>
        </p:nvSpPr>
        <p:spPr>
          <a:xfrm>
            <a:off x="-10438" y="542464"/>
            <a:ext cx="466800" cy="641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7"/>
          <p:cNvSpPr txBox="1">
            <a:spLocks noGrp="1"/>
          </p:cNvSpPr>
          <p:nvPr>
            <p:ph type="body" idx="2"/>
          </p:nvPr>
        </p:nvSpPr>
        <p:spPr>
          <a:xfrm>
            <a:off x="4697641" y="1452562"/>
            <a:ext cx="3852000" cy="2979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●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○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■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●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○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■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●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○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■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4" r:id="rId4"/>
    <p:sldLayoutId id="2147483665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●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○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■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●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○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■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●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○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■"/>
              <a:defRPr sz="14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"/>
          <p:cNvSpPr/>
          <p:nvPr/>
        </p:nvSpPr>
        <p:spPr>
          <a:xfrm>
            <a:off x="4887605" y="3795439"/>
            <a:ext cx="883800" cy="426300"/>
          </a:xfrm>
          <a:prstGeom prst="homePlat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9"/>
          <p:cNvSpPr/>
          <p:nvPr/>
        </p:nvSpPr>
        <p:spPr>
          <a:xfrm>
            <a:off x="486933" y="0"/>
            <a:ext cx="4885167" cy="508987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4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29"/>
          <p:cNvPicPr preferRelativeResize="0"/>
          <p:nvPr/>
        </p:nvPicPr>
        <p:blipFill rotWithShape="1">
          <a:blip r:embed="rId3">
            <a:alphaModFix/>
          </a:blip>
          <a:srcRect l="19158" t="4627" r="5186" b="20179"/>
          <a:stretch/>
        </p:blipFill>
        <p:spPr>
          <a:xfrm>
            <a:off x="5736430" y="1078706"/>
            <a:ext cx="3344723" cy="3143033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9"/>
          <p:cNvSpPr/>
          <p:nvPr/>
        </p:nvSpPr>
        <p:spPr>
          <a:xfrm>
            <a:off x="5736430" y="1078706"/>
            <a:ext cx="3320847" cy="3143033"/>
          </a:xfrm>
          <a:prstGeom prst="rect">
            <a:avLst/>
          </a:prstGeom>
          <a:solidFill>
            <a:srgbClr val="2247A2">
              <a:alpha val="49803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9"/>
          <p:cNvSpPr txBox="1">
            <a:spLocks noGrp="1"/>
          </p:cNvSpPr>
          <p:nvPr>
            <p:ph type="ctrTitle"/>
          </p:nvPr>
        </p:nvSpPr>
        <p:spPr>
          <a:xfrm>
            <a:off x="476647" y="812555"/>
            <a:ext cx="4328817" cy="15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The neutron capture cross section of </a:t>
            </a:r>
            <a:r>
              <a:rPr lang="en-GB" sz="1800" baseline="30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8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Sn and its impact on neutrinoless double </a:t>
            </a:r>
            <a:r>
              <a:rPr lang="en-GB" sz="1800" i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β </a:t>
            </a:r>
            <a:r>
              <a:rPr lang="en-GB" sz="18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decay searches</a:t>
            </a:r>
            <a:endParaRPr sz="1800">
              <a:solidFill>
                <a:schemeClr val="dk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70" name="Google Shape;170;p29"/>
          <p:cNvSpPr txBox="1">
            <a:spLocks noGrp="1"/>
          </p:cNvSpPr>
          <p:nvPr>
            <p:ph type="subTitle" idx="1"/>
          </p:nvPr>
        </p:nvSpPr>
        <p:spPr>
          <a:xfrm>
            <a:off x="593076" y="3281875"/>
            <a:ext cx="3978924" cy="843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GB" sz="1600"/>
              <a:t>Marian Boromiza and Aman Gandhi</a:t>
            </a:r>
            <a:endParaRPr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GB" sz="1600"/>
              <a:t>IFIN-HH, Romania (</a:t>
            </a:r>
            <a:r>
              <a:rPr lang="en-GB"/>
              <a:t>n_TOF@CERN group</a:t>
            </a:r>
            <a:r>
              <a:rPr lang="en-GB" sz="1600"/>
              <a:t>)</a:t>
            </a:r>
            <a:endParaRPr/>
          </a:p>
        </p:txBody>
      </p:sp>
      <p:pic>
        <p:nvPicPr>
          <p:cNvPr id="171" name="Google Shape;171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2100" y="-25550"/>
            <a:ext cx="708112" cy="7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9"/>
          <p:cNvSpPr txBox="1"/>
          <p:nvPr/>
        </p:nvSpPr>
        <p:spPr>
          <a:xfrm>
            <a:off x="1315999" y="51112"/>
            <a:ext cx="2627700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ans"/>
              <a:buNone/>
            </a:pPr>
            <a:r>
              <a:rPr lang="en-GB" sz="800" b="1" i="0" u="none" strike="noStrike" cap="none" dirty="0" err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Horia</a:t>
            </a:r>
            <a:r>
              <a:rPr lang="en-GB" sz="800" b="1" i="0" u="none" strike="noStrike" cap="none" dirty="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800" b="1" i="0" u="none" strike="noStrike" cap="none" dirty="0" err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Hulubei</a:t>
            </a:r>
            <a:r>
              <a:rPr lang="en-GB" sz="800" b="1" i="0" u="none" strike="noStrike" cap="none" dirty="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 National Institute for R&amp;D </a:t>
            </a:r>
            <a:br>
              <a:rPr lang="en-GB" sz="800" b="1" i="0" u="none" strike="noStrike" cap="none" dirty="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</a:br>
            <a:r>
              <a:rPr lang="en-GB" sz="800" b="1" i="0" u="none" strike="noStrike" cap="none" dirty="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in Physics and Nuclear Engineering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51036" y="1181100"/>
            <a:ext cx="3162300" cy="27813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9"/>
          <p:cNvSpPr txBox="1"/>
          <p:nvPr/>
        </p:nvSpPr>
        <p:spPr>
          <a:xfrm>
            <a:off x="1196575" y="4432875"/>
            <a:ext cx="2195700" cy="6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ans"/>
              <a:buNone/>
            </a:pP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Horia Hulubei National Institute for R&amp;D </a:t>
            </a:r>
            <a:b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</a:br>
            <a:r>
              <a:rPr lang="en-GB" sz="700" b="1" i="0" u="none" strike="noStrike" cap="none">
                <a:solidFill>
                  <a:srgbClr val="D8D8D8"/>
                </a:solidFill>
                <a:latin typeface="Josefin Sans"/>
                <a:ea typeface="Josefin Sans"/>
                <a:cs typeface="Josefin Sans"/>
                <a:sym typeface="Josefin Sans"/>
              </a:rPr>
              <a:t>in Physics and Nuclear Engineering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Google Shape;175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7269" y="4466594"/>
            <a:ext cx="546022" cy="546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9"/>
          <p:cNvPicPr preferRelativeResize="0"/>
          <p:nvPr/>
        </p:nvPicPr>
        <p:blipFill rotWithShape="1">
          <a:blip r:embed="rId7">
            <a:alphaModFix/>
          </a:blip>
          <a:srcRect t="1816"/>
          <a:stretch/>
        </p:blipFill>
        <p:spPr>
          <a:xfrm>
            <a:off x="463050" y="682562"/>
            <a:ext cx="4909050" cy="3713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30;p39">
            <a:extLst>
              <a:ext uri="{FF2B5EF4-FFF2-40B4-BE49-F238E27FC236}">
                <a16:creationId xmlns:a16="http://schemas.microsoft.com/office/drawing/2014/main" id="{81D4E958-AFE5-777E-2B6C-26C14B77D0A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62880" y="5400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50"/>
              <a:buNone/>
            </a:pPr>
            <a:r>
              <a:rPr lang="en-GB" sz="2100" dirty="0">
                <a:latin typeface="Josefin Sans"/>
                <a:ea typeface="Josefin Sans"/>
                <a:cs typeface="Josefin Sans"/>
                <a:sym typeface="Josefin Sans"/>
              </a:rPr>
              <a:t>Present status of </a:t>
            </a:r>
            <a:r>
              <a:rPr lang="en-GB" sz="2100" baseline="30000" dirty="0"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2100" dirty="0">
                <a:latin typeface="Josefin Sans"/>
                <a:ea typeface="Josefin Sans"/>
                <a:cs typeface="Josefin Sans"/>
                <a:sym typeface="Josefin Sans"/>
              </a:rPr>
              <a:t>Sn(</a:t>
            </a:r>
            <a:r>
              <a:rPr lang="en-GB" sz="2100" dirty="0" err="1">
                <a:latin typeface="Josefin Sans"/>
                <a:ea typeface="Josefin Sans"/>
                <a:cs typeface="Josefin Sans"/>
                <a:sym typeface="Josefin Sans"/>
              </a:rPr>
              <a:t>n,</a:t>
            </a:r>
            <a:r>
              <a:rPr lang="en-GB" sz="2100" i="1" dirty="0" err="1">
                <a:latin typeface="Arial"/>
                <a:ea typeface="Arial"/>
                <a:cs typeface="Arial"/>
                <a:sym typeface="Arial"/>
              </a:rPr>
              <a:t>γ</a:t>
            </a:r>
            <a:r>
              <a:rPr lang="en-GB" sz="2100" dirty="0">
                <a:latin typeface="Josefin Sans"/>
                <a:ea typeface="Josefin Sans"/>
                <a:cs typeface="Josefin Sans"/>
                <a:sym typeface="Josefin Sans"/>
              </a:rPr>
              <a:t>) cross section data</a:t>
            </a:r>
            <a:endParaRPr sz="21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362" name="Google Shape;362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313" y="1125538"/>
            <a:ext cx="4381500" cy="338455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41"/>
          <p:cNvSpPr/>
          <p:nvPr/>
        </p:nvSpPr>
        <p:spPr>
          <a:xfrm>
            <a:off x="2529191" y="3015573"/>
            <a:ext cx="1358630" cy="791183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5" name="Google Shape;365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12192" y="1830313"/>
            <a:ext cx="3057501" cy="23626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6" name="Google Shape;366;p41"/>
          <p:cNvCxnSpPr/>
          <p:nvPr/>
        </p:nvCxnSpPr>
        <p:spPr>
          <a:xfrm>
            <a:off x="3229086" y="3803515"/>
            <a:ext cx="3211800" cy="251700"/>
          </a:xfrm>
          <a:prstGeom prst="bentConnector4">
            <a:avLst>
              <a:gd name="adj1" fmla="val 26201"/>
              <a:gd name="adj2" fmla="val 190827"/>
            </a:avLst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67" name="Google Shape;367;p41"/>
          <p:cNvSpPr/>
          <p:nvPr/>
        </p:nvSpPr>
        <p:spPr>
          <a:xfrm>
            <a:off x="2960451" y="1964987"/>
            <a:ext cx="736060" cy="588864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9" name="Google Shape;369;p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30408" y="11693"/>
            <a:ext cx="3754827" cy="29014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0" name="Google Shape;370;p41"/>
          <p:cNvCxnSpPr/>
          <p:nvPr/>
        </p:nvCxnSpPr>
        <p:spPr>
          <a:xfrm>
            <a:off x="6161955" y="1076528"/>
            <a:ext cx="0" cy="411804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71" name="Google Shape;371;p41"/>
          <p:cNvCxnSpPr/>
          <p:nvPr/>
        </p:nvCxnSpPr>
        <p:spPr>
          <a:xfrm>
            <a:off x="6836406" y="1404026"/>
            <a:ext cx="0" cy="321012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72" name="Google Shape;372;p41"/>
          <p:cNvCxnSpPr/>
          <p:nvPr/>
        </p:nvCxnSpPr>
        <p:spPr>
          <a:xfrm>
            <a:off x="5665845" y="870626"/>
            <a:ext cx="0" cy="57231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73" name="Google Shape;373;p41"/>
          <p:cNvCxnSpPr/>
          <p:nvPr/>
        </p:nvCxnSpPr>
        <p:spPr>
          <a:xfrm>
            <a:off x="7747563" y="1927936"/>
            <a:ext cx="0" cy="359994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74" name="Google Shape;374;p41"/>
          <p:cNvCxnSpPr/>
          <p:nvPr/>
        </p:nvCxnSpPr>
        <p:spPr>
          <a:xfrm flipH="1">
            <a:off x="7155319" y="1152827"/>
            <a:ext cx="410290" cy="663003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75" name="Google Shape;375;p41"/>
          <p:cNvSpPr txBox="1"/>
          <p:nvPr/>
        </p:nvSpPr>
        <p:spPr>
          <a:xfrm>
            <a:off x="7520734" y="828761"/>
            <a:ext cx="284052" cy="307777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?</a:t>
            </a:r>
            <a:endParaRPr sz="1400" b="0" i="0" u="none" strike="noStrike" cap="none">
              <a:solidFill>
                <a:srgbClr val="FF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6" name="Google Shape;376;p41"/>
          <p:cNvCxnSpPr/>
          <p:nvPr/>
        </p:nvCxnSpPr>
        <p:spPr>
          <a:xfrm flipH="1">
            <a:off x="7474098" y="1152827"/>
            <a:ext cx="91511" cy="775109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77" name="Google Shape;377;p41"/>
          <p:cNvSpPr txBox="1"/>
          <p:nvPr/>
        </p:nvSpPr>
        <p:spPr>
          <a:xfrm>
            <a:off x="5710520" y="3301392"/>
            <a:ext cx="42672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100%</a:t>
            </a:r>
            <a:endParaRPr sz="800" b="0" i="0" u="none" strike="noStrike" cap="none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378" name="Google Shape;378;p41"/>
          <p:cNvCxnSpPr/>
          <p:nvPr/>
        </p:nvCxnSpPr>
        <p:spPr>
          <a:xfrm>
            <a:off x="5770591" y="3251125"/>
            <a:ext cx="0" cy="346953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68" name="Google Shape;368;p41"/>
          <p:cNvCxnSpPr>
            <a:cxnSpLocks/>
            <a:stCxn id="367" idx="7"/>
          </p:cNvCxnSpPr>
          <p:nvPr/>
        </p:nvCxnSpPr>
        <p:spPr>
          <a:xfrm rot="5400000" flipH="1" flipV="1">
            <a:off x="4282484" y="1234170"/>
            <a:ext cx="123288" cy="1510820"/>
          </a:xfrm>
          <a:prstGeom prst="bentConnector2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Google Shape;383;p42"/>
          <p:cNvPicPr preferRelativeResize="0"/>
          <p:nvPr/>
        </p:nvPicPr>
        <p:blipFill rotWithShape="1">
          <a:blip r:embed="rId3">
            <a:alphaModFix/>
          </a:blip>
          <a:srcRect t="109" b="119"/>
          <a:stretch/>
        </p:blipFill>
        <p:spPr>
          <a:xfrm>
            <a:off x="4236100" y="1314225"/>
            <a:ext cx="4900803" cy="3134774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42"/>
          <p:cNvSpPr txBox="1"/>
          <p:nvPr/>
        </p:nvSpPr>
        <p:spPr>
          <a:xfrm>
            <a:off x="677576" y="1216750"/>
            <a:ext cx="7977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Elastic to capture ratio -&gt; very unfavorable!!! </a:t>
            </a:r>
            <a:endParaRPr sz="1400" b="0" i="0" strike="noStrike" cap="none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385" name="Google Shape;385;p42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Experimental Details and Difficulties</a:t>
            </a:r>
            <a:endParaRPr sz="2200" b="0" i="0" u="none" strike="noStrike" cap="none">
              <a:solidFill>
                <a:schemeClr val="dk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0" name="Google Shape;390;p43"/>
          <p:cNvGraphicFramePr/>
          <p:nvPr>
            <p:extLst>
              <p:ext uri="{D42A27DB-BD31-4B8C-83A1-F6EECF244321}">
                <p14:modId xmlns:p14="http://schemas.microsoft.com/office/powerpoint/2010/main" val="1332858617"/>
              </p:ext>
            </p:extLst>
          </p:nvPr>
        </p:nvGraphicFramePr>
        <p:xfrm>
          <a:off x="4379857" y="2093308"/>
          <a:ext cx="3280783" cy="1572620"/>
        </p:xfrm>
        <a:graphic>
          <a:graphicData uri="http://schemas.openxmlformats.org/drawingml/2006/table">
            <a:tbl>
              <a:tblPr firstRow="1" bandRow="1">
                <a:noFill/>
                <a:tableStyleId>{D11DBD43-A2F3-4716-967F-9E0951DC8A0B}</a:tableStyleId>
              </a:tblPr>
              <a:tblGrid>
                <a:gridCol w="547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5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Neutron Energy range</a:t>
                      </a:r>
                      <a:endParaRPr sz="600" u="none" strike="noStrike" cap="none">
                        <a:solidFill>
                          <a:srgbClr val="C00000"/>
                        </a:solidFill>
                        <a:highlight>
                          <a:srgbClr val="FFFF00"/>
                        </a:highlight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No. of resonances</a:t>
                      </a:r>
                      <a:endParaRPr sz="6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(ENDF/B-VIII.0)</a:t>
                      </a:r>
                      <a:endParaRPr sz="6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Avg. distance between Capture Resonances</a:t>
                      </a: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endParaRPr sz="600" u="none" strike="noStrike" cap="none">
                        <a:solidFill>
                          <a:srgbClr val="D48F58"/>
                        </a:solidFill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Energy resolution in </a:t>
                      </a:r>
                      <a:endParaRPr sz="6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EAR1</a:t>
                      </a: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 </a:t>
                      </a:r>
                      <a:r>
                        <a:rPr lang="en-GB" sz="600" u="none" strike="noStrike" cap="none">
                          <a:solidFill>
                            <a:srgbClr val="C927A2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*</a:t>
                      </a:r>
                      <a:endParaRPr sz="600" u="none" strike="noStrike" cap="none">
                        <a:solidFill>
                          <a:srgbClr val="C927A2"/>
                        </a:solidFill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Energy resolution in </a:t>
                      </a:r>
                      <a:endParaRPr sz="6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EAR2</a:t>
                      </a:r>
                      <a:r>
                        <a:rPr lang="en-GB" sz="600" u="none" strike="noStrike" cap="none">
                          <a:solidFill>
                            <a:srgbClr val="C0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r>
                        <a:rPr lang="en-GB" sz="600" u="none" strike="noStrike" cap="none">
                          <a:solidFill>
                            <a:srgbClr val="3333FF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*</a:t>
                      </a:r>
                      <a:endParaRPr sz="600" u="none" strike="noStrike" cap="none">
                        <a:solidFill>
                          <a:srgbClr val="3333FF"/>
                        </a:solidFill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 dirty="0">
                          <a:solidFill>
                            <a:schemeClr val="accent1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50 eV-10 keV </a:t>
                      </a:r>
                      <a:endParaRPr sz="600" u="none" strike="noStrike" cap="none" dirty="0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7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1200 eV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 dirty="0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10 eV</a:t>
                      </a:r>
                      <a:endParaRPr sz="600" u="none" strike="noStrike" cap="none" dirty="0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200 eV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 dirty="0">
                          <a:solidFill>
                            <a:schemeClr val="accent1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10-100 keV </a:t>
                      </a:r>
                      <a:endParaRPr sz="600" u="none" strike="noStrike" cap="none" dirty="0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67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1300 eV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300 eV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3000 eV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1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 dirty="0">
                          <a:solidFill>
                            <a:schemeClr val="accent1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100-200 keV </a:t>
                      </a:r>
                      <a:endParaRPr sz="600" u="none" strike="noStrike" cap="none" dirty="0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68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1500 eV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800 eV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-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 dirty="0">
                          <a:solidFill>
                            <a:schemeClr val="accent1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200-314 keV </a:t>
                      </a:r>
                      <a:endParaRPr sz="600" u="none" strike="noStrike" cap="none" dirty="0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47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2400 eV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1200 eV</a:t>
                      </a:r>
                      <a:endParaRPr sz="600" u="none" strike="noStrike" cap="none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600" u="none" strike="noStrike" cap="none" dirty="0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-</a:t>
                      </a:r>
                      <a:endParaRPr sz="600" u="none" strike="noStrike" cap="none" dirty="0"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91" name="Google Shape;391;p43"/>
          <p:cNvSpPr txBox="1"/>
          <p:nvPr/>
        </p:nvSpPr>
        <p:spPr>
          <a:xfrm>
            <a:off x="4853353" y="1777642"/>
            <a:ext cx="235634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800" b="1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Table</a:t>
            </a:r>
            <a:r>
              <a:rPr lang="en-GB" sz="8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: Average </a:t>
            </a:r>
            <a:r>
              <a:rPr lang="en-GB" sz="800" b="0" i="0" u="sng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distance</a:t>
            </a:r>
            <a:r>
              <a:rPr lang="en-GB" sz="8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in-between resonances </a:t>
            </a:r>
            <a:r>
              <a:rPr lang="en-GB" sz="800" dirty="0">
                <a:latin typeface="Josefin Sans"/>
                <a:ea typeface="Josefin Sans"/>
                <a:cs typeface="Josefin Sans"/>
                <a:sym typeface="Josefin Sans"/>
              </a:rPr>
              <a:t>against</a:t>
            </a:r>
            <a:r>
              <a:rPr lang="en-GB" sz="8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800" b="0" i="0" u="sng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energy resolution</a:t>
            </a:r>
            <a:r>
              <a:rPr lang="en-GB" sz="8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at EAR1 versus EAR2</a:t>
            </a: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43"/>
          <p:cNvSpPr txBox="1"/>
          <p:nvPr/>
        </p:nvSpPr>
        <p:spPr>
          <a:xfrm>
            <a:off x="4375467" y="3673785"/>
            <a:ext cx="5535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 dirty="0">
                <a:solidFill>
                  <a:srgbClr val="C927A2"/>
                </a:solidFill>
                <a:latin typeface="Josefin Sans"/>
                <a:ea typeface="Josefin Sans"/>
                <a:cs typeface="Josefin Sans"/>
                <a:sym typeface="Josefin Sans"/>
              </a:rPr>
              <a:t>*Guerrero, C., et al. The European Physical Journal A 49 (2013): 1-15.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43"/>
          <p:cNvSpPr txBox="1"/>
          <p:nvPr/>
        </p:nvSpPr>
        <p:spPr>
          <a:xfrm>
            <a:off x="4375467" y="3901061"/>
            <a:ext cx="37062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3333FF"/>
                </a:solidFill>
                <a:latin typeface="Josefin Sans"/>
                <a:ea typeface="Josefin Sans"/>
                <a:cs typeface="Josefin Sans"/>
                <a:sym typeface="Josefin Sans"/>
              </a:rPr>
              <a:t>*Lerendegui-Marco, J., et al. The European Physical Journal A 52 (2016): 1-10.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4" name="Google Shape;394;p43"/>
          <p:cNvGrpSpPr/>
          <p:nvPr/>
        </p:nvGrpSpPr>
        <p:grpSpPr>
          <a:xfrm>
            <a:off x="7515582" y="2277280"/>
            <a:ext cx="1668156" cy="811285"/>
            <a:chOff x="7114262" y="2277280"/>
            <a:chExt cx="1668156" cy="811285"/>
          </a:xfrm>
        </p:grpSpPr>
        <p:sp>
          <p:nvSpPr>
            <p:cNvPr id="395" name="Google Shape;395;p43"/>
            <p:cNvSpPr txBox="1"/>
            <p:nvPr/>
          </p:nvSpPr>
          <p:spPr>
            <a:xfrm>
              <a:off x="7468718" y="2277280"/>
              <a:ext cx="13137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200" b="1" dirty="0">
                  <a:latin typeface="Josefin Sans"/>
                  <a:ea typeface="Josefin Sans"/>
                  <a:cs typeface="Josefin Sans"/>
                  <a:sym typeface="Josefin Sans"/>
                </a:rPr>
                <a:t>Goal</a:t>
              </a:r>
              <a:r>
                <a:rPr lang="en-GB" sz="1200" dirty="0">
                  <a:latin typeface="Josefin Sans"/>
                  <a:ea typeface="Josefin Sans"/>
                  <a:cs typeface="Josefin Sans"/>
                  <a:sym typeface="Josefin Sans"/>
                </a:rPr>
                <a:t>:</a:t>
              </a:r>
              <a:r>
                <a:rPr lang="en-GB" sz="1200" b="0" i="0" u="none" strike="noStrike" cap="none" dirty="0">
                  <a:solidFill>
                    <a:srgbClr val="000000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 resolve resonances up to 15-20 keV</a:t>
              </a:r>
              <a:endParaRPr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endParaRPr>
            </a:p>
          </p:txBody>
        </p:sp>
        <p:cxnSp>
          <p:nvCxnSpPr>
            <p:cNvPr id="396" name="Google Shape;396;p43"/>
            <p:cNvCxnSpPr>
              <a:cxnSpLocks/>
            </p:cNvCxnSpPr>
            <p:nvPr/>
          </p:nvCxnSpPr>
          <p:spPr>
            <a:xfrm rot="10800000" flipH="1">
              <a:off x="7114262" y="2834465"/>
              <a:ext cx="884700" cy="254100"/>
            </a:xfrm>
            <a:prstGeom prst="bentConnector2">
              <a:avLst/>
            </a:prstGeom>
            <a:noFill/>
            <a:ln w="9525" cap="flat" cmpd="sng">
              <a:solidFill>
                <a:srgbClr val="F87D1E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397" name="Google Shape;397;p43"/>
          <p:cNvSpPr txBox="1"/>
          <p:nvPr/>
        </p:nvSpPr>
        <p:spPr>
          <a:xfrm>
            <a:off x="677576" y="1216750"/>
            <a:ext cx="797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Elastic to capture ratio -&gt; very unfavorable!!! </a:t>
            </a:r>
            <a:endParaRPr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strike="noStrike" cap="none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Neutron </a:t>
            </a:r>
            <a:r>
              <a:rPr lang="en-GB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e</a:t>
            </a:r>
            <a:r>
              <a:rPr lang="en-GB" sz="1400" b="0" i="0" strike="noStrike" cap="none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nergy resolution is </a:t>
            </a:r>
            <a:r>
              <a:rPr lang="en-GB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not</a:t>
            </a:r>
            <a:r>
              <a:rPr lang="en-GB" sz="1400" b="0" i="0" strike="noStrike" cap="none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paramount -&gt; AVERAGE CROSS SECTION (above 20 keV)</a:t>
            </a:r>
            <a:endParaRPr sz="1400" b="0" i="0" strike="noStrike" cap="none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398" name="Google Shape;39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1418" y="1989979"/>
            <a:ext cx="3112045" cy="2417401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43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Experimental Details and Difficulties</a:t>
            </a:r>
            <a:endParaRPr sz="2200" b="0" i="0" u="none" strike="noStrike" cap="none">
              <a:solidFill>
                <a:schemeClr val="dk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" name="Google Shape;405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8541" y="1211313"/>
            <a:ext cx="4427327" cy="3133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49976" y="1132017"/>
            <a:ext cx="4631088" cy="3278062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44"/>
          <p:cNvSpPr txBox="1"/>
          <p:nvPr/>
        </p:nvSpPr>
        <p:spPr>
          <a:xfrm flipH="1">
            <a:off x="2281593" y="1252990"/>
            <a:ext cx="9338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baseline="30000">
                <a:solidFill>
                  <a:srgbClr val="F26D05"/>
                </a:solidFill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1400" b="0" i="0" u="none" strike="noStrike" cap="none">
                <a:solidFill>
                  <a:srgbClr val="F26D05"/>
                </a:solidFill>
                <a:latin typeface="Josefin Sans"/>
                <a:ea typeface="Josefin Sans"/>
                <a:cs typeface="Josefin Sans"/>
                <a:sym typeface="Josefin Sans"/>
              </a:rPr>
              <a:t>Sn</a:t>
            </a:r>
            <a:endParaRPr sz="1400" b="0" i="0" u="none" strike="noStrike" cap="none">
              <a:solidFill>
                <a:srgbClr val="F26D05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08" name="Google Shape;408;p44"/>
          <p:cNvSpPr txBox="1"/>
          <p:nvPr/>
        </p:nvSpPr>
        <p:spPr>
          <a:xfrm>
            <a:off x="527202" y="4300782"/>
            <a:ext cx="406816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1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Comparison of </a:t>
            </a:r>
            <a:r>
              <a:rPr lang="en-GB" sz="800" b="0" i="1" u="none" strike="noStrike" cap="none" baseline="300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800" b="0" i="1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Sn resonances (in black) with the resonances from other Sn isotopes (c</a:t>
            </a:r>
            <a:r>
              <a:rPr lang="en-GB" sz="800" i="1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ross section data from ENDF/B-VIII.0)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44"/>
          <p:cNvSpPr txBox="1"/>
          <p:nvPr/>
        </p:nvSpPr>
        <p:spPr>
          <a:xfrm>
            <a:off x="4946674" y="4225413"/>
            <a:ext cx="3956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800" i="1" u="sng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Scaled</a:t>
            </a:r>
            <a:r>
              <a:rPr lang="en-GB" sz="800" i="1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cross section associated to the other tin isotopes (scaled by the abundances of the </a:t>
            </a:r>
            <a:r>
              <a:rPr lang="en-GB" sz="800" i="1" baseline="30000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800" i="1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Sn enriched sample we plan to use)</a:t>
            </a:r>
            <a:endParaRPr sz="800" b="0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44"/>
          <p:cNvSpPr txBox="1"/>
          <p:nvPr/>
        </p:nvSpPr>
        <p:spPr>
          <a:xfrm flipH="1">
            <a:off x="6082817" y="1148237"/>
            <a:ext cx="1329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F26D05"/>
                </a:solidFill>
                <a:latin typeface="Josefin Sans"/>
                <a:ea typeface="Josefin Sans"/>
                <a:cs typeface="Josefin Sans"/>
                <a:sym typeface="Josefin Sans"/>
              </a:rPr>
              <a:t>Enriched </a:t>
            </a:r>
            <a:r>
              <a:rPr lang="en-GB" sz="1400" b="0" i="0" u="none" strike="noStrike" cap="none" baseline="30000">
                <a:solidFill>
                  <a:srgbClr val="F26D05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400" b="0" i="0" u="none" strike="noStrike" cap="none">
                <a:solidFill>
                  <a:srgbClr val="F26D05"/>
                </a:solidFill>
                <a:latin typeface="Josefin Sans"/>
                <a:ea typeface="Josefin Sans"/>
                <a:cs typeface="Josefin Sans"/>
                <a:sym typeface="Josefin Sans"/>
              </a:rPr>
              <a:t>Sn</a:t>
            </a:r>
            <a:endParaRPr sz="1400" b="0" i="0" u="none" strike="noStrike" cap="none">
              <a:solidFill>
                <a:srgbClr val="F26D05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11" name="Google Shape;411;p44"/>
          <p:cNvSpPr txBox="1"/>
          <p:nvPr/>
        </p:nvSpPr>
        <p:spPr>
          <a:xfrm>
            <a:off x="3348340" y="1001854"/>
            <a:ext cx="5068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En</a:t>
            </a:r>
            <a:r>
              <a:rPr lang="en-GB" sz="1400" b="0" i="0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riched sample -&gt; </a:t>
            </a:r>
            <a:r>
              <a:rPr lang="en-GB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paramount!</a:t>
            </a:r>
            <a:endParaRPr sz="1400" b="0" i="0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12" name="Google Shape;412;p44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Experimental Details and Difficulties</a:t>
            </a:r>
            <a:endParaRPr sz="2200" b="0" i="0" u="none" strike="noStrike" cap="none">
              <a:solidFill>
                <a:schemeClr val="dk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434041" y="1441453"/>
            <a:ext cx="3405756" cy="2833838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45"/>
          <p:cNvSpPr txBox="1"/>
          <p:nvPr/>
        </p:nvSpPr>
        <p:spPr>
          <a:xfrm>
            <a:off x="617050" y="4641725"/>
            <a:ext cx="2976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9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Available</a:t>
            </a:r>
            <a:r>
              <a:rPr lang="en-GB" sz="9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 @ Nuclear Physics Institute</a:t>
            </a:r>
            <a:endParaRPr sz="900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9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Czech Academy of Sciences (I. </a:t>
            </a:r>
            <a:r>
              <a:rPr lang="en-GB" sz="900" dirty="0" err="1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Tomandl</a:t>
            </a:r>
            <a:r>
              <a:rPr lang="en-GB" sz="9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, F. Marek)</a:t>
            </a:r>
            <a:endParaRPr sz="1000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419" name="Google Shape;419;p45"/>
          <p:cNvPicPr preferRelativeResize="0"/>
          <p:nvPr/>
        </p:nvPicPr>
        <p:blipFill rotWithShape="1">
          <a:blip r:embed="rId4">
            <a:alphaModFix/>
          </a:blip>
          <a:srcRect t="37511" b="13253"/>
          <a:stretch/>
        </p:blipFill>
        <p:spPr>
          <a:xfrm>
            <a:off x="5987103" y="1155493"/>
            <a:ext cx="2692238" cy="1767388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45"/>
          <p:cNvSpPr txBox="1"/>
          <p:nvPr/>
        </p:nvSpPr>
        <p:spPr>
          <a:xfrm>
            <a:off x="7869276" y="1163957"/>
            <a:ext cx="846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baseline="3000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2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Sn</a:t>
            </a:r>
            <a:endParaRPr sz="2400" b="0" i="0" u="none" strike="noStrike" cap="none">
              <a:solidFill>
                <a:srgbClr val="000000"/>
              </a:solidFill>
              <a:highlight>
                <a:srgbClr val="FFFF00"/>
              </a:highlight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421" name="Google Shape;421;p45"/>
          <p:cNvPicPr preferRelativeResize="0"/>
          <p:nvPr/>
        </p:nvPicPr>
        <p:blipFill rotWithShape="1">
          <a:blip r:embed="rId5">
            <a:alphaModFix/>
          </a:blip>
          <a:srcRect l="22429" t="19729" r="24783" b="27061"/>
          <a:stretch/>
        </p:blipFill>
        <p:spPr>
          <a:xfrm>
            <a:off x="5987103" y="2978520"/>
            <a:ext cx="1293211" cy="1738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45"/>
          <p:cNvPicPr preferRelativeResize="0"/>
          <p:nvPr/>
        </p:nvPicPr>
        <p:blipFill rotWithShape="1">
          <a:blip r:embed="rId6">
            <a:alphaModFix/>
          </a:blip>
          <a:srcRect l="14916" t="14173" r="30059" b="26299"/>
          <a:stretch/>
        </p:blipFill>
        <p:spPr>
          <a:xfrm>
            <a:off x="7434231" y="2978520"/>
            <a:ext cx="1245108" cy="1768781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45"/>
          <p:cNvSpPr txBox="1"/>
          <p:nvPr/>
        </p:nvSpPr>
        <p:spPr>
          <a:xfrm>
            <a:off x="6348274" y="4744879"/>
            <a:ext cx="40929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Available </a:t>
            </a:r>
            <a:r>
              <a:rPr lang="en-GB" sz="10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@</a:t>
            </a:r>
            <a:r>
              <a:rPr lang="en-GB" sz="10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 IFIN-HH Target lab</a:t>
            </a:r>
            <a:endParaRPr sz="1000" b="0" i="0" u="none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24" name="Google Shape;424;p45"/>
          <p:cNvSpPr txBox="1"/>
          <p:nvPr/>
        </p:nvSpPr>
        <p:spPr>
          <a:xfrm>
            <a:off x="3550587" y="1155493"/>
            <a:ext cx="2325000" cy="1733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000" b="0" i="0" u="sng" strike="noStrike" cap="none" baseline="300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Sample(s) Details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2000" b="0" i="0" u="none" strike="noStrike" cap="none" baseline="30000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GB" sz="2000" b="0" i="0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3 disks (1 g each)</a:t>
            </a:r>
          </a:p>
          <a:p>
            <a:pPr marL="342900" indent="-342900" algn="just">
              <a:buSzPts val="2400"/>
              <a:buFont typeface="Arial"/>
              <a:buChar char="•"/>
            </a:pPr>
            <a:r>
              <a:rPr lang="en-GB" sz="2000" b="0" i="0" u="none" strike="noStrike" cap="none" baseline="300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97.9% enrichment</a:t>
            </a:r>
            <a:endParaRPr sz="20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GB" sz="2000" b="0" i="0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10 mm diameter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GB" sz="2000" b="0" i="0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1.8 mm thickness</a:t>
            </a:r>
            <a:endParaRPr sz="20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425" name="Google Shape;425;p45"/>
          <p:cNvCxnSpPr/>
          <p:nvPr/>
        </p:nvCxnSpPr>
        <p:spPr>
          <a:xfrm>
            <a:off x="3550587" y="3023308"/>
            <a:ext cx="843000" cy="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6" name="Google Shape;426;p45"/>
          <p:cNvCxnSpPr/>
          <p:nvPr/>
        </p:nvCxnSpPr>
        <p:spPr>
          <a:xfrm rot="10800000">
            <a:off x="4395995" y="2697291"/>
            <a:ext cx="900" cy="31650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7" name="Google Shape;427;p45"/>
          <p:cNvCxnSpPr/>
          <p:nvPr/>
        </p:nvCxnSpPr>
        <p:spPr>
          <a:xfrm rot="10800000">
            <a:off x="5663050" y="2767075"/>
            <a:ext cx="321300" cy="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8" name="Google Shape;428;p45"/>
          <p:cNvCxnSpPr/>
          <p:nvPr/>
        </p:nvCxnSpPr>
        <p:spPr>
          <a:xfrm>
            <a:off x="5296229" y="3436059"/>
            <a:ext cx="0" cy="23670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29" name="Google Shape;429;p45"/>
          <p:cNvSpPr txBox="1"/>
          <p:nvPr/>
        </p:nvSpPr>
        <p:spPr>
          <a:xfrm>
            <a:off x="3548179" y="3652140"/>
            <a:ext cx="2429276" cy="913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GB" sz="2000" b="0" i="0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25 g (</a:t>
            </a:r>
            <a:r>
              <a:rPr lang="en-GB" sz="2000" baseline="30000" dirty="0">
                <a:latin typeface="Josefin Sans"/>
                <a:ea typeface="Josefin Sans"/>
                <a:cs typeface="Josefin Sans"/>
                <a:sym typeface="Josefin Sans"/>
              </a:rPr>
              <a:t>natural </a:t>
            </a:r>
            <a:r>
              <a:rPr lang="en-GB" sz="2000" b="0" i="0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Tin rod)</a:t>
            </a:r>
          </a:p>
          <a:p>
            <a:pPr marL="342900" indent="-342900">
              <a:buSzPts val="2400"/>
              <a:buFont typeface="Arial"/>
              <a:buChar char="•"/>
            </a:pPr>
            <a:r>
              <a:rPr lang="en-GB" sz="2000" b="0" i="0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99.999% Purity 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GB" sz="2000" b="0" i="0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13 mm diameter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0" name="Google Shape;430;p45"/>
          <p:cNvCxnSpPr/>
          <p:nvPr/>
        </p:nvCxnSpPr>
        <p:spPr>
          <a:xfrm rot="10800000" flipH="1">
            <a:off x="5657106" y="2777265"/>
            <a:ext cx="5700" cy="66930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1" name="Google Shape;431;p45"/>
          <p:cNvCxnSpPr/>
          <p:nvPr/>
        </p:nvCxnSpPr>
        <p:spPr>
          <a:xfrm rot="10800000">
            <a:off x="5296206" y="3446565"/>
            <a:ext cx="360900" cy="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2" name="Google Shape;432;p45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Experimental Details and Difficulties</a:t>
            </a:r>
            <a:endParaRPr sz="2200" b="0" i="0" u="none" strike="noStrike" cap="none">
              <a:solidFill>
                <a:schemeClr val="dk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7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Experimental Details and Difficulties [EAR2]</a:t>
            </a:r>
            <a:endParaRPr sz="2200" b="0" i="0" u="none" strike="noStrike" cap="none">
              <a:solidFill>
                <a:schemeClr val="dk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46" name="Google Shape;446;p47"/>
          <p:cNvSpPr txBox="1"/>
          <p:nvPr/>
        </p:nvSpPr>
        <p:spPr>
          <a:xfrm>
            <a:off x="794951" y="1435815"/>
            <a:ext cx="28368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⮚"/>
            </a:pPr>
            <a:r>
              <a:rPr lang="en-GB" sz="1100" b="0" i="0" u="none" strike="noStrike" cap="none" dirty="0">
                <a:solidFill>
                  <a:srgbClr val="FF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In EAR2 : 1.0 g sample (0.00618 at/b)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47"/>
          <p:cNvSpPr txBox="1"/>
          <p:nvPr/>
        </p:nvSpPr>
        <p:spPr>
          <a:xfrm>
            <a:off x="5519350" y="1435816"/>
            <a:ext cx="30237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⮚"/>
            </a:pPr>
            <a:r>
              <a:rPr lang="en-GB" sz="1100" b="0" i="0" u="none" strike="noStrike" cap="none">
                <a:solidFill>
                  <a:srgbClr val="00FF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In EAR2 : 0.1 g sample (0.000618 at/b)</a:t>
            </a:r>
            <a:r>
              <a:rPr lang="en-GB" sz="1100" b="0" i="0" u="none" strike="noStrike" cap="none">
                <a:solidFill>
                  <a:srgbClr val="FF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8" name="Google Shape;448;p47"/>
          <p:cNvPicPr preferRelativeResize="0"/>
          <p:nvPr/>
        </p:nvPicPr>
        <p:blipFill rotWithShape="1">
          <a:blip r:embed="rId3">
            <a:alphaModFix/>
          </a:blip>
          <a:srcRect t="4349" r="6533" b="13883"/>
          <a:stretch/>
        </p:blipFill>
        <p:spPr>
          <a:xfrm>
            <a:off x="4525975" y="2031625"/>
            <a:ext cx="4197325" cy="212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47"/>
          <p:cNvPicPr preferRelativeResize="0"/>
          <p:nvPr/>
        </p:nvPicPr>
        <p:blipFill rotWithShape="1">
          <a:blip r:embed="rId4">
            <a:alphaModFix/>
          </a:blip>
          <a:srcRect t="4136" r="7484" b="12634"/>
          <a:stretch/>
        </p:blipFill>
        <p:spPr>
          <a:xfrm>
            <a:off x="542375" y="2031625"/>
            <a:ext cx="4081004" cy="212085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7"/>
          <p:cNvSpPr txBox="1"/>
          <p:nvPr/>
        </p:nvSpPr>
        <p:spPr>
          <a:xfrm>
            <a:off x="1570363" y="1033700"/>
            <a:ext cx="62366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sng" strike="noStrike" cap="none" dirty="0">
                <a:solidFill>
                  <a:srgbClr val="FF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Resolution function</a:t>
            </a:r>
            <a:r>
              <a:rPr lang="en-GB" u="sng" dirty="0">
                <a:solidFill>
                  <a:srgbClr val="FF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400" b="0" i="0" u="sng" strike="noStrike" cap="none" dirty="0">
                <a:solidFill>
                  <a:srgbClr val="FF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and multiple </a:t>
            </a:r>
            <a:r>
              <a:rPr lang="en-GB" u="sng" dirty="0">
                <a:solidFill>
                  <a:srgbClr val="FF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s</a:t>
            </a:r>
            <a:r>
              <a:rPr lang="en-GB" sz="1400" b="0" i="0" u="sng" strike="noStrike" cap="none" dirty="0">
                <a:solidFill>
                  <a:srgbClr val="FF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cattering -&gt; </a:t>
            </a:r>
            <a:r>
              <a:rPr lang="en-GB" u="sng" dirty="0">
                <a:solidFill>
                  <a:srgbClr val="FF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SAMMY-based calculations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8"/>
          <p:cNvSpPr txBox="1"/>
          <p:nvPr/>
        </p:nvSpPr>
        <p:spPr>
          <a:xfrm>
            <a:off x="442025" y="1288325"/>
            <a:ext cx="4864800" cy="30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Noto Sans Symbols"/>
              <a:buChar char="❑"/>
            </a:pPr>
            <a:r>
              <a:rPr lang="en-GB" sz="12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Setup of 9 </a:t>
            </a:r>
            <a:r>
              <a:rPr lang="en-GB" sz="1200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sTED</a:t>
            </a:r>
            <a:r>
              <a:rPr lang="en-GB" sz="1200" b="1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detectors</a:t>
            </a:r>
            <a:endParaRPr sz="1200" dirty="0"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Noto Sans Symbols"/>
              <a:buChar char="❑"/>
            </a:pP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M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easure from </a:t>
            </a:r>
            <a:r>
              <a:rPr lang="en-GB" sz="1200" b="0" i="0" u="none" strike="noStrike" cap="none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thermal</a:t>
            </a:r>
            <a:r>
              <a:rPr lang="en-GB" sz="1200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b="0" i="0" u="none" strike="noStrike" cap="none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to</a:t>
            </a:r>
            <a:r>
              <a:rPr lang="en-GB" sz="1200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b="0" i="0" u="none" strike="noStrike" cap="none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highest reachable energy </a:t>
            </a:r>
            <a:r>
              <a:rPr lang="en-GB" sz="1200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by these detectors in EAR2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Noto Sans Symbols"/>
              <a:buChar char="❑"/>
            </a:pP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U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se an enriched 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sample: </a:t>
            </a:r>
            <a:r>
              <a:rPr lang="en-GB" sz="12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97.9% of </a:t>
            </a:r>
            <a:r>
              <a:rPr lang="en-GB" sz="1200" b="0" i="0" u="none" strike="noStrike" cap="none" baseline="300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2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Noto Sans Symbols"/>
              <a:buChar char="❑"/>
            </a:pPr>
            <a:r>
              <a:rPr lang="en-GB" sz="1200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Thin-thick approach: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endParaRPr sz="1200" b="0" i="0" u="none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1828800" marR="0" lvl="3" indent="-31750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SzPts val="1400"/>
              <a:buFont typeface="Noto Sans Symbols"/>
              <a:buChar char="●"/>
            </a:pPr>
            <a:r>
              <a:rPr lang="en-GB" sz="1200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U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p to 15-20 keV-&gt; </a:t>
            </a:r>
            <a:r>
              <a:rPr lang="en-GB" sz="12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thick (1.0 g)</a:t>
            </a:r>
            <a:endParaRPr sz="1200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1828800" marR="0" lvl="3" indent="-30480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SzPts val="1200"/>
              <a:buFont typeface="Josefin Sans"/>
              <a:buChar char="●"/>
            </a:pP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Average </a:t>
            </a:r>
            <a:r>
              <a:rPr lang="en-GB" sz="1200" dirty="0" err="1">
                <a:latin typeface="Josefin Sans"/>
                <a:ea typeface="Josefin Sans"/>
                <a:cs typeface="Josefin Sans"/>
                <a:sym typeface="Josefin Sans"/>
              </a:rPr>
              <a:t>xs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 above 20 keV-&gt;</a:t>
            </a:r>
            <a:r>
              <a:rPr lang="en-GB" sz="12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 thick (3.0 g)</a:t>
            </a:r>
            <a:endParaRPr sz="1200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1828800" marR="0" lvl="3" indent="-30480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SzPts val="1200"/>
              <a:buFont typeface="Josefin Sans"/>
              <a:buChar char="●"/>
            </a:pP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First resonance -&gt; </a:t>
            </a:r>
            <a:r>
              <a:rPr lang="en-GB" sz="12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thin (0.1 g)</a:t>
            </a:r>
            <a:endParaRPr sz="1200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Noto Sans Symbols"/>
              <a:buChar char="❑"/>
            </a:pPr>
            <a:r>
              <a:rPr lang="en-GB" sz="1200" b="1" dirty="0">
                <a:latin typeface="Josefin Sans"/>
                <a:ea typeface="Josefin Sans"/>
                <a:cs typeface="Josefin Sans"/>
                <a:sym typeface="Josefin Sans"/>
              </a:rPr>
              <a:t>Ancillary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: a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lso 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irradiate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b="0" i="0" u="none" strike="noStrike" cap="none" baseline="30000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1200" b="0" i="0" u="none" strike="noStrike" cap="none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Sn</a:t>
            </a:r>
            <a:r>
              <a:rPr lang="en-GB" sz="12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-GB" sz="1200" b="0" i="0" u="none" strike="noStrike" cap="none" baseline="300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197</a:t>
            </a:r>
            <a:r>
              <a:rPr lang="en-GB" sz="12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Au, </a:t>
            </a:r>
            <a:r>
              <a:rPr lang="en-GB" sz="1200" b="0" i="0" u="none" strike="noStrike" cap="none" baseline="30000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1200" b="0" i="0" u="none" strike="noStrike" cap="none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C</a:t>
            </a:r>
            <a:r>
              <a:rPr lang="en-GB" sz="12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,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b="0" i="0" u="none" strike="noStrike" cap="none" baseline="30000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1200" b="0" i="0" u="none" strike="noStrike" cap="none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Pb</a:t>
            </a:r>
            <a:r>
              <a:rPr lang="en-GB" sz="12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samples +</a:t>
            </a:r>
            <a:r>
              <a:rPr lang="en-GB" sz="1200" b="0" i="0" u="none" strike="noStrike" cap="none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Empty</a:t>
            </a:r>
            <a:endParaRPr sz="1200" b="0" i="0" u="none" strike="noStrike" cap="none" dirty="0">
              <a:solidFill>
                <a:srgbClr val="181818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56" name="Google Shape;456;p48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Experimental Details [EAR2]</a:t>
            </a:r>
            <a:endParaRPr sz="2200" b="0" i="0" u="none" strike="noStrike" cap="none">
              <a:solidFill>
                <a:schemeClr val="dk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57" name="Google Shape;457;p48"/>
          <p:cNvSpPr txBox="1"/>
          <p:nvPr/>
        </p:nvSpPr>
        <p:spPr>
          <a:xfrm>
            <a:off x="1376050" y="980550"/>
            <a:ext cx="2277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accent4"/>
                </a:solidFill>
                <a:latin typeface="Josefin Sans"/>
                <a:ea typeface="Josefin Sans"/>
                <a:cs typeface="Josefin Sans"/>
                <a:sym typeface="Josefin Sans"/>
              </a:rPr>
              <a:t>How will</a:t>
            </a:r>
            <a:r>
              <a:rPr lang="en-GB" dirty="0">
                <a:solidFill>
                  <a:schemeClr val="accent4"/>
                </a:solidFill>
                <a:latin typeface="Josefin Sans"/>
                <a:ea typeface="Josefin Sans"/>
                <a:cs typeface="Josefin Sans"/>
                <a:sym typeface="Josefin Sans"/>
              </a:rPr>
              <a:t> we </a:t>
            </a:r>
            <a:r>
              <a:rPr lang="en-GB" sz="1400" b="0" i="0" u="none" strike="noStrike" cap="none" dirty="0">
                <a:solidFill>
                  <a:schemeClr val="accent4"/>
                </a:solidFill>
                <a:latin typeface="Josefin Sans"/>
                <a:ea typeface="Josefin Sans"/>
                <a:cs typeface="Josefin Sans"/>
                <a:sym typeface="Josefin Sans"/>
              </a:rPr>
              <a:t>measure?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48"/>
          <p:cNvSpPr txBox="1"/>
          <p:nvPr/>
        </p:nvSpPr>
        <p:spPr>
          <a:xfrm>
            <a:off x="5591773" y="4069758"/>
            <a:ext cx="35250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The </a:t>
            </a:r>
            <a:r>
              <a:rPr lang="en-GB" sz="9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9 </a:t>
            </a:r>
            <a:r>
              <a:rPr lang="en-GB" sz="900" b="0" i="0" u="none" strike="noStrike" cap="none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sTED</a:t>
            </a:r>
            <a:r>
              <a:rPr lang="en-GB" sz="900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’</a:t>
            </a:r>
            <a:r>
              <a:rPr lang="en-GB" sz="900" b="0" i="0" u="none" strike="noStrike" cap="none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</a:t>
            </a:r>
            <a:r>
              <a:rPr lang="en-GB" sz="9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 setup used </a:t>
            </a:r>
            <a:r>
              <a:rPr lang="en-GB" sz="9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in</a:t>
            </a:r>
            <a:r>
              <a:rPr lang="en-GB" sz="9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 EAR2 </a:t>
            </a:r>
            <a:r>
              <a:rPr lang="en-GB" sz="9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for the</a:t>
            </a:r>
            <a:r>
              <a:rPr lang="en-GB" sz="9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900" b="0" i="0" u="none" strike="noStrike" cap="none" baseline="300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209</a:t>
            </a:r>
            <a:r>
              <a:rPr lang="en-GB" sz="9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Bi(</a:t>
            </a:r>
            <a:r>
              <a:rPr lang="en-GB" sz="900" b="0" i="0" u="none" strike="noStrike" cap="none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n,</a:t>
            </a:r>
            <a:r>
              <a:rPr lang="en-GB" sz="900" b="0" i="0" u="none" strike="noStrike" cap="none" dirty="0" err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γ</a:t>
            </a:r>
            <a:r>
              <a:rPr lang="en-GB" sz="9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) </a:t>
            </a:r>
            <a:r>
              <a:rPr lang="en-GB" sz="9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campaign</a:t>
            </a:r>
            <a:endParaRPr sz="900" b="0" i="0" u="none" strike="noStrike" cap="none" dirty="0">
              <a:solidFill>
                <a:schemeClr val="accent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459" name="Google Shape;459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92200" y="1133299"/>
            <a:ext cx="3357326" cy="2877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9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Proton Request [EAR2]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49"/>
          <p:cNvSpPr txBox="1"/>
          <p:nvPr/>
        </p:nvSpPr>
        <p:spPr>
          <a:xfrm>
            <a:off x="560962" y="949998"/>
            <a:ext cx="1693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Counts estimation:</a:t>
            </a:r>
            <a:endParaRPr sz="1400" b="0" i="0" u="none" strike="noStrike" cap="none">
              <a:solidFill>
                <a:srgbClr val="000000"/>
              </a:solidFill>
              <a:highlight>
                <a:srgbClr val="FFFF00"/>
              </a:highlight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66" name="Google Shape;466;p49"/>
          <p:cNvSpPr txBox="1"/>
          <p:nvPr/>
        </p:nvSpPr>
        <p:spPr>
          <a:xfrm>
            <a:off x="643800" y="4340750"/>
            <a:ext cx="82476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sng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Total background </a:t>
            </a:r>
            <a:r>
              <a:rPr lang="en-GB" sz="900">
                <a:latin typeface="Josefin Sans"/>
                <a:ea typeface="Josefin Sans"/>
                <a:cs typeface="Josefin Sans"/>
                <a:sym typeface="Josefin Sans"/>
              </a:rPr>
              <a:t>=</a:t>
            </a:r>
            <a:r>
              <a:rPr lang="en-GB" sz="9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900">
                <a:latin typeface="Josefin Sans"/>
                <a:ea typeface="Josefin Sans"/>
                <a:cs typeface="Josefin Sans"/>
                <a:sym typeface="Josefin Sans"/>
              </a:rPr>
              <a:t>e</a:t>
            </a:r>
            <a:r>
              <a:rPr lang="en-GB" sz="9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mpty+in-beam 𝛾+elastic</a:t>
            </a:r>
            <a:r>
              <a:rPr lang="en-GB" sz="90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9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                                                 </a:t>
            </a:r>
            <a:endParaRPr sz="900" b="0" i="0" u="none" strike="noStrike" cap="none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900" b="0" i="0" u="sng" strike="noStrike" cap="none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Total Counts </a:t>
            </a:r>
            <a:r>
              <a:rPr lang="en-GB" sz="9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= </a:t>
            </a:r>
            <a:r>
              <a:rPr lang="en-GB" sz="900" b="0" i="0" u="none" strike="noStrike" cap="none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124Sn(n,g)_0.1/1g</a:t>
            </a:r>
            <a:r>
              <a:rPr lang="en-GB" sz="9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+ </a:t>
            </a:r>
            <a:r>
              <a:rPr lang="en-GB" sz="900">
                <a:latin typeface="Josefin Sans"/>
                <a:ea typeface="Josefin Sans"/>
                <a:cs typeface="Josefin Sans"/>
                <a:sym typeface="Josefin Sans"/>
              </a:rPr>
              <a:t>t</a:t>
            </a:r>
            <a:r>
              <a:rPr lang="en-GB" sz="9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otal background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7" name="Google Shape;467;p49"/>
          <p:cNvGrpSpPr/>
          <p:nvPr/>
        </p:nvGrpSpPr>
        <p:grpSpPr>
          <a:xfrm>
            <a:off x="4940175" y="1282750"/>
            <a:ext cx="4017275" cy="3057999"/>
            <a:chOff x="749175" y="1282750"/>
            <a:chExt cx="4017275" cy="3057999"/>
          </a:xfrm>
        </p:grpSpPr>
        <p:pic>
          <p:nvPicPr>
            <p:cNvPr id="468" name="Google Shape;468;p49"/>
            <p:cNvPicPr preferRelativeResize="0"/>
            <p:nvPr/>
          </p:nvPicPr>
          <p:blipFill rotWithShape="1">
            <a:blip r:embed="rId3">
              <a:alphaModFix/>
            </a:blip>
            <a:srcRect t="2020" b="-571"/>
            <a:stretch/>
          </p:blipFill>
          <p:spPr>
            <a:xfrm>
              <a:off x="749175" y="1813250"/>
              <a:ext cx="3864950" cy="2527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9" name="Google Shape;469;p49"/>
            <p:cNvSpPr txBox="1"/>
            <p:nvPr/>
          </p:nvSpPr>
          <p:spPr>
            <a:xfrm>
              <a:off x="1223051" y="1630525"/>
              <a:ext cx="3027300" cy="230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GB" sz="900" b="0" i="1" u="none" strike="noStrike" cap="none" dirty="0">
                  <a:solidFill>
                    <a:srgbClr val="3333FF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Eff-4.5% (9 </a:t>
              </a:r>
              <a:r>
                <a:rPr lang="en-GB" sz="900" b="0" i="1" u="none" strike="noStrike" cap="none" dirty="0" err="1">
                  <a:solidFill>
                    <a:srgbClr val="3333FF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sTEDs</a:t>
              </a:r>
              <a:r>
                <a:rPr lang="en-GB" sz="900" b="0" i="1" u="none" strike="noStrike" cap="none" dirty="0">
                  <a:solidFill>
                    <a:srgbClr val="3333FF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),</a:t>
              </a:r>
              <a:r>
                <a:rPr lang="en-GB" sz="900" i="1" dirty="0">
                  <a:solidFill>
                    <a:srgbClr val="3333FF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 </a:t>
              </a:r>
              <a:r>
                <a:rPr lang="en-GB" sz="900" b="0" i="1" u="none" strike="noStrike" cap="none" dirty="0">
                  <a:solidFill>
                    <a:srgbClr val="3333FF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 JEFF-3.3 </a:t>
              </a:r>
              <a:endParaRPr sz="900" b="0" i="1" u="none" strike="noStrike" cap="none" dirty="0">
                <a:solidFill>
                  <a:srgbClr val="3333FF"/>
                </a:solidFill>
                <a:latin typeface="Josefin Sans"/>
                <a:ea typeface="Josefin Sans"/>
                <a:cs typeface="Josefin Sans"/>
                <a:sym typeface="Josefin Sans"/>
              </a:endParaRPr>
            </a:p>
          </p:txBody>
        </p:sp>
        <p:sp>
          <p:nvSpPr>
            <p:cNvPr id="470" name="Google Shape;470;p49"/>
            <p:cNvSpPr txBox="1"/>
            <p:nvPr/>
          </p:nvSpPr>
          <p:spPr>
            <a:xfrm>
              <a:off x="901550" y="1282750"/>
              <a:ext cx="38649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Noto Sans Symbols"/>
                <a:buChar char="⮚"/>
              </a:pPr>
              <a:r>
                <a:rPr lang="en-GB" sz="1100" b="0" i="0" u="none" strike="noStrike" cap="none">
                  <a:solidFill>
                    <a:srgbClr val="3333FF"/>
                  </a:solidFill>
                  <a:highlight>
                    <a:srgbClr val="FFFF00"/>
                  </a:highlight>
                  <a:latin typeface="Josefin Sans"/>
                  <a:ea typeface="Josefin Sans"/>
                  <a:cs typeface="Josefin Sans"/>
                  <a:sym typeface="Josefin Sans"/>
                </a:rPr>
                <a:t>0.1 g sample, </a:t>
              </a:r>
              <a:r>
                <a:rPr lang="en-GB" sz="1200" i="1">
                  <a:solidFill>
                    <a:srgbClr val="3333FF"/>
                  </a:solidFill>
                  <a:highlight>
                    <a:srgbClr val="FFFF00"/>
                  </a:highlight>
                  <a:latin typeface="Josefin Sans"/>
                  <a:ea typeface="Josefin Sans"/>
                  <a:cs typeface="Josefin Sans"/>
                  <a:sym typeface="Josefin Sans"/>
                </a:rPr>
                <a:t>0.000618 at/b</a:t>
              </a:r>
              <a:r>
                <a:rPr lang="en-GB" sz="1100" b="0" i="0" u="none" strike="noStrike" cap="none">
                  <a:solidFill>
                    <a:srgbClr val="3333FF"/>
                  </a:solidFill>
                  <a:highlight>
                    <a:srgbClr val="FFFF00"/>
                  </a:highlight>
                  <a:latin typeface="Josefin Sans"/>
                  <a:ea typeface="Josefin Sans"/>
                  <a:cs typeface="Josefin Sans"/>
                  <a:sym typeface="Josefin Sans"/>
                </a:rPr>
                <a:t> (</a:t>
              </a:r>
              <a:r>
                <a:rPr lang="en-GB" sz="1100">
                  <a:solidFill>
                    <a:srgbClr val="3333FF"/>
                  </a:solidFill>
                  <a:highlight>
                    <a:srgbClr val="FFFF00"/>
                  </a:highlight>
                  <a:latin typeface="Josefin Sans"/>
                  <a:ea typeface="Josefin Sans"/>
                  <a:cs typeface="Josefin Sans"/>
                  <a:sym typeface="Josefin Sans"/>
                </a:rPr>
                <a:t>1</a:t>
              </a:r>
              <a:r>
                <a:rPr lang="en-GB" sz="1100" b="0" i="0" u="none" strike="noStrike" cap="none">
                  <a:solidFill>
                    <a:srgbClr val="3333FF"/>
                  </a:solidFill>
                  <a:highlight>
                    <a:srgbClr val="FFFF00"/>
                  </a:highlight>
                  <a:latin typeface="Josefin Sans"/>
                  <a:ea typeface="Josefin Sans"/>
                  <a:cs typeface="Josefin Sans"/>
                  <a:sym typeface="Josefin Sans"/>
                </a:rPr>
                <a:t>0 mm-diameter)</a:t>
              </a:r>
              <a:endParaRPr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49"/>
            <p:cNvSpPr txBox="1"/>
            <p:nvPr/>
          </p:nvSpPr>
          <p:spPr>
            <a:xfrm>
              <a:off x="1299250" y="1993575"/>
              <a:ext cx="12396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1.1e17 protons </a:t>
              </a:r>
              <a:endParaRPr sz="1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endParaRPr>
            </a:p>
          </p:txBody>
        </p:sp>
        <p:sp>
          <p:nvSpPr>
            <p:cNvPr id="472" name="Google Shape;472;p49"/>
            <p:cNvSpPr txBox="1"/>
            <p:nvPr/>
          </p:nvSpPr>
          <p:spPr>
            <a:xfrm>
              <a:off x="2975650" y="1993575"/>
              <a:ext cx="12396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2000 bpd</a:t>
              </a:r>
              <a:endParaRPr sz="1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endParaRPr>
            </a:p>
          </p:txBody>
        </p:sp>
      </p:grpSp>
      <p:grpSp>
        <p:nvGrpSpPr>
          <p:cNvPr id="473" name="Google Shape;473;p49"/>
          <p:cNvGrpSpPr/>
          <p:nvPr/>
        </p:nvGrpSpPr>
        <p:grpSpPr>
          <a:xfrm>
            <a:off x="759775" y="1261775"/>
            <a:ext cx="3862825" cy="3013401"/>
            <a:chOff x="4950775" y="1261775"/>
            <a:chExt cx="3862825" cy="3013401"/>
          </a:xfrm>
        </p:grpSpPr>
        <p:grpSp>
          <p:nvGrpSpPr>
            <p:cNvPr id="474" name="Google Shape;474;p49"/>
            <p:cNvGrpSpPr/>
            <p:nvPr/>
          </p:nvGrpSpPr>
          <p:grpSpPr>
            <a:xfrm>
              <a:off x="4950775" y="1261775"/>
              <a:ext cx="3862825" cy="3013401"/>
              <a:chOff x="4950775" y="1261775"/>
              <a:chExt cx="3862825" cy="3013401"/>
            </a:xfrm>
          </p:grpSpPr>
          <p:pic>
            <p:nvPicPr>
              <p:cNvPr id="475" name="Google Shape;475;p49"/>
              <p:cNvPicPr preferRelativeResize="0"/>
              <p:nvPr/>
            </p:nvPicPr>
            <p:blipFill rotWithShape="1">
              <a:blip r:embed="rId4">
                <a:alphaModFix/>
              </a:blip>
              <a:srcRect l="1845" b="-2711"/>
              <a:stretch/>
            </p:blipFill>
            <p:spPr>
              <a:xfrm>
                <a:off x="4950775" y="1747623"/>
                <a:ext cx="3656100" cy="252755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76" name="Google Shape;476;p49"/>
              <p:cNvSpPr txBox="1"/>
              <p:nvPr/>
            </p:nvSpPr>
            <p:spPr>
              <a:xfrm>
                <a:off x="5157500" y="1261775"/>
                <a:ext cx="3656100" cy="27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285750" marR="0" lvl="0" indent="-285750" algn="just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Noto Sans Symbols"/>
                  <a:buChar char="⮚"/>
                </a:pPr>
                <a:r>
                  <a:rPr lang="en-GB" sz="1100" b="0" i="0" u="none" strike="noStrike" cap="none">
                    <a:solidFill>
                      <a:srgbClr val="3333FF"/>
                    </a:solidFill>
                    <a:highlight>
                      <a:srgbClr val="FFFF00"/>
                    </a:highlight>
                    <a:latin typeface="Josefin Sans"/>
                    <a:ea typeface="Josefin Sans"/>
                    <a:cs typeface="Josefin Sans"/>
                    <a:sym typeface="Josefin Sans"/>
                  </a:rPr>
                  <a:t>1.0 g sample, </a:t>
                </a:r>
                <a:r>
                  <a:rPr lang="en-GB" sz="1200" i="1">
                    <a:solidFill>
                      <a:srgbClr val="3333FF"/>
                    </a:solidFill>
                    <a:highlight>
                      <a:srgbClr val="FFFF00"/>
                    </a:highlight>
                    <a:latin typeface="Josefin Sans"/>
                    <a:ea typeface="Josefin Sans"/>
                    <a:cs typeface="Josefin Sans"/>
                    <a:sym typeface="Josefin Sans"/>
                  </a:rPr>
                  <a:t>0.00618 at/b</a:t>
                </a:r>
                <a:r>
                  <a:rPr lang="en-GB" sz="1100" b="0" i="0" u="none" strike="noStrike" cap="none">
                    <a:solidFill>
                      <a:srgbClr val="3333FF"/>
                    </a:solidFill>
                    <a:highlight>
                      <a:srgbClr val="FFFF00"/>
                    </a:highlight>
                    <a:latin typeface="Josefin Sans"/>
                    <a:ea typeface="Josefin Sans"/>
                    <a:cs typeface="Josefin Sans"/>
                    <a:sym typeface="Josefin Sans"/>
                  </a:rPr>
                  <a:t> (10 mm-diameter)</a:t>
                </a:r>
                <a:endParaRPr sz="1400" b="0" i="0" u="none" strike="noStrike" cap="none">
                  <a:solidFill>
                    <a:srgbClr val="000000"/>
                  </a:solidFill>
                  <a:highlight>
                    <a:srgbClr val="FFFF00"/>
                  </a:highligh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p49"/>
              <p:cNvSpPr txBox="1"/>
              <p:nvPr/>
            </p:nvSpPr>
            <p:spPr>
              <a:xfrm>
                <a:off x="5385900" y="1633675"/>
                <a:ext cx="2938500" cy="23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900" b="0" i="1" u="none" strike="noStrike" cap="none" dirty="0">
                    <a:solidFill>
                      <a:srgbClr val="3333FF"/>
                    </a:solidFill>
                    <a:latin typeface="Josefin Sans"/>
                    <a:ea typeface="Josefin Sans"/>
                    <a:cs typeface="Josefin Sans"/>
                    <a:sym typeface="Josefin Sans"/>
                  </a:rPr>
                  <a:t>Eff-4.5% (9 </a:t>
                </a:r>
                <a:r>
                  <a:rPr lang="en-GB" sz="900" b="0" i="1" u="none" strike="noStrike" cap="none" dirty="0" err="1">
                    <a:solidFill>
                      <a:srgbClr val="3333FF"/>
                    </a:solidFill>
                    <a:latin typeface="Josefin Sans"/>
                    <a:ea typeface="Josefin Sans"/>
                    <a:cs typeface="Josefin Sans"/>
                    <a:sym typeface="Josefin Sans"/>
                  </a:rPr>
                  <a:t>sTEDs</a:t>
                </a:r>
                <a:r>
                  <a:rPr lang="en-GB" sz="900" b="0" i="1" u="none" strike="noStrike" cap="none" dirty="0">
                    <a:solidFill>
                      <a:srgbClr val="3333FF"/>
                    </a:solidFill>
                    <a:latin typeface="Josefin Sans"/>
                    <a:ea typeface="Josefin Sans"/>
                    <a:cs typeface="Josefin Sans"/>
                    <a:sym typeface="Josefin Sans"/>
                  </a:rPr>
                  <a:t>),</a:t>
                </a:r>
                <a:r>
                  <a:rPr lang="en-GB" sz="900" i="1" dirty="0">
                    <a:solidFill>
                      <a:srgbClr val="3333FF"/>
                    </a:solidFill>
                    <a:latin typeface="Josefin Sans"/>
                    <a:ea typeface="Josefin Sans"/>
                    <a:cs typeface="Josefin Sans"/>
                    <a:sym typeface="Josefin Sans"/>
                  </a:rPr>
                  <a:t> </a:t>
                </a:r>
                <a:r>
                  <a:rPr lang="en-GB" sz="900" b="0" i="1" u="none" strike="noStrike" cap="none" dirty="0">
                    <a:solidFill>
                      <a:srgbClr val="3333FF"/>
                    </a:solidFill>
                    <a:latin typeface="Josefin Sans"/>
                    <a:ea typeface="Josefin Sans"/>
                    <a:cs typeface="Josefin Sans"/>
                    <a:sym typeface="Josefin Sans"/>
                  </a:rPr>
                  <a:t>JEFF-3.3 </a:t>
                </a:r>
                <a:endParaRPr sz="900" b="0" i="1" u="none" strike="noStrike" cap="none" dirty="0">
                  <a:solidFill>
                    <a:srgbClr val="3333FF"/>
                  </a:solidFill>
                  <a:latin typeface="Josefin Sans"/>
                  <a:ea typeface="Josefin Sans"/>
                  <a:cs typeface="Josefin Sans"/>
                  <a:sym typeface="Josefin Sans"/>
                </a:endParaRPr>
              </a:p>
            </p:txBody>
          </p:sp>
        </p:grpSp>
        <p:sp>
          <p:nvSpPr>
            <p:cNvPr id="478" name="Google Shape;478;p49"/>
            <p:cNvSpPr txBox="1"/>
            <p:nvPr/>
          </p:nvSpPr>
          <p:spPr>
            <a:xfrm>
              <a:off x="5414050" y="1841175"/>
              <a:ext cx="13419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6.5e17 protons </a:t>
              </a:r>
              <a:endParaRPr sz="1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endParaRPr>
            </a:p>
          </p:txBody>
        </p:sp>
        <p:sp>
          <p:nvSpPr>
            <p:cNvPr id="479" name="Google Shape;479;p49"/>
            <p:cNvSpPr txBox="1"/>
            <p:nvPr/>
          </p:nvSpPr>
          <p:spPr>
            <a:xfrm>
              <a:off x="7242850" y="1841175"/>
              <a:ext cx="12396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  <a:latin typeface="Josefin Sans"/>
                  <a:ea typeface="Josefin Sans"/>
                  <a:cs typeface="Josefin Sans"/>
                  <a:sym typeface="Josefin Sans"/>
                </a:rPr>
                <a:t>2000 bpd</a:t>
              </a:r>
              <a:endParaRPr sz="1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" name="Google Shape;484;p50"/>
          <p:cNvPicPr preferRelativeResize="0"/>
          <p:nvPr/>
        </p:nvPicPr>
        <p:blipFill rotWithShape="1">
          <a:blip r:embed="rId3">
            <a:alphaModFix/>
          </a:blip>
          <a:srcRect l="980" r="970"/>
          <a:stretch/>
        </p:blipFill>
        <p:spPr>
          <a:xfrm>
            <a:off x="4320525" y="1142625"/>
            <a:ext cx="4823475" cy="3250075"/>
          </a:xfrm>
          <a:prstGeom prst="rect">
            <a:avLst/>
          </a:prstGeom>
          <a:noFill/>
          <a:ln>
            <a:noFill/>
          </a:ln>
        </p:spPr>
      </p:pic>
      <p:sp>
        <p:nvSpPr>
          <p:cNvPr id="485" name="Google Shape;485;p50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Proton Request [EAR2]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50"/>
          <p:cNvSpPr txBox="1"/>
          <p:nvPr/>
        </p:nvSpPr>
        <p:spPr>
          <a:xfrm>
            <a:off x="560962" y="949998"/>
            <a:ext cx="1693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Counts estimation:</a:t>
            </a:r>
            <a:endParaRPr sz="1400" b="0" i="0" u="none" strike="noStrike" cap="none">
              <a:solidFill>
                <a:srgbClr val="000000"/>
              </a:solidFill>
              <a:highlight>
                <a:srgbClr val="FFFF00"/>
              </a:highlight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87" name="Google Shape;487;p50"/>
          <p:cNvSpPr txBox="1"/>
          <p:nvPr/>
        </p:nvSpPr>
        <p:spPr>
          <a:xfrm>
            <a:off x="7452050" y="1424000"/>
            <a:ext cx="13419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6.5e17 protons</a:t>
            </a:r>
            <a:endParaRPr sz="1100">
              <a:solidFill>
                <a:schemeClr val="dk1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(2000 bpd) </a:t>
            </a:r>
            <a:endParaRPr sz="1100">
              <a:solidFill>
                <a:schemeClr val="dk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88" name="Google Shape;488;p50"/>
          <p:cNvSpPr txBox="1"/>
          <p:nvPr/>
        </p:nvSpPr>
        <p:spPr>
          <a:xfrm>
            <a:off x="966500" y="1261775"/>
            <a:ext cx="3656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⮚"/>
            </a:pPr>
            <a:r>
              <a:rPr lang="en-GB" sz="1100" b="0" i="0" u="none" strike="noStrike" cap="none">
                <a:solidFill>
                  <a:srgbClr val="3333FF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1.0 g sample, </a:t>
            </a:r>
            <a:r>
              <a:rPr lang="en-GB" sz="1200" i="1">
                <a:solidFill>
                  <a:srgbClr val="3333FF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0.00618 at/b</a:t>
            </a:r>
            <a:r>
              <a:rPr lang="en-GB" sz="1100" b="0" i="0" u="none" strike="noStrike" cap="none">
                <a:solidFill>
                  <a:srgbClr val="3333FF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(10 mm-diameter)</a:t>
            </a:r>
            <a:endParaRPr sz="1400" b="0" i="0" u="none" strike="noStrike" cap="none"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50"/>
          <p:cNvSpPr txBox="1"/>
          <p:nvPr/>
        </p:nvSpPr>
        <p:spPr>
          <a:xfrm>
            <a:off x="5339213" y="1064750"/>
            <a:ext cx="29385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1" u="none" strike="noStrike" cap="none" dirty="0">
                <a:solidFill>
                  <a:srgbClr val="3333FF"/>
                </a:solidFill>
                <a:latin typeface="Josefin Sans"/>
                <a:ea typeface="Josefin Sans"/>
                <a:cs typeface="Josefin Sans"/>
                <a:sym typeface="Josefin Sans"/>
              </a:rPr>
              <a:t>Eff-4.5% (9 </a:t>
            </a:r>
            <a:r>
              <a:rPr lang="en-GB" sz="900" b="0" i="1" u="none" strike="noStrike" cap="none" dirty="0" err="1">
                <a:solidFill>
                  <a:srgbClr val="3333FF"/>
                </a:solidFill>
                <a:latin typeface="Josefin Sans"/>
                <a:ea typeface="Josefin Sans"/>
                <a:cs typeface="Josefin Sans"/>
                <a:sym typeface="Josefin Sans"/>
              </a:rPr>
              <a:t>sTEDs</a:t>
            </a:r>
            <a:r>
              <a:rPr lang="en-GB" sz="900" b="0" i="1" u="none" strike="noStrike" cap="none" dirty="0">
                <a:solidFill>
                  <a:srgbClr val="3333FF"/>
                </a:solidFill>
                <a:latin typeface="Josefin Sans"/>
                <a:ea typeface="Josefin Sans"/>
                <a:cs typeface="Josefin Sans"/>
                <a:sym typeface="Josefin Sans"/>
              </a:rPr>
              <a:t>),</a:t>
            </a:r>
            <a:r>
              <a:rPr lang="en-GB" sz="900" i="1" dirty="0">
                <a:solidFill>
                  <a:srgbClr val="3333FF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900" b="0" i="1" u="none" strike="noStrike" cap="none" dirty="0">
                <a:solidFill>
                  <a:srgbClr val="3333FF"/>
                </a:solidFill>
                <a:latin typeface="Josefin Sans"/>
                <a:ea typeface="Josefin Sans"/>
                <a:cs typeface="Josefin Sans"/>
                <a:sym typeface="Josefin Sans"/>
              </a:rPr>
              <a:t>JEFF-3.3 </a:t>
            </a:r>
            <a:endParaRPr sz="900" b="0" i="1" u="none" strike="noStrike" cap="none" dirty="0">
              <a:solidFill>
                <a:srgbClr val="3333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4" name="Google Shape;494;p51"/>
          <p:cNvPicPr preferRelativeResize="0"/>
          <p:nvPr/>
        </p:nvPicPr>
        <p:blipFill rotWithShape="1">
          <a:blip r:embed="rId3">
            <a:alphaModFix/>
          </a:blip>
          <a:srcRect r="3288"/>
          <a:stretch/>
        </p:blipFill>
        <p:spPr>
          <a:xfrm>
            <a:off x="4010150" y="1076075"/>
            <a:ext cx="5020877" cy="3371474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51"/>
          <p:cNvSpPr txBox="1"/>
          <p:nvPr/>
        </p:nvSpPr>
        <p:spPr>
          <a:xfrm>
            <a:off x="7547650" y="1383975"/>
            <a:ext cx="1341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4.8e17 protons</a:t>
            </a:r>
            <a:endParaRPr>
              <a:solidFill>
                <a:schemeClr val="dk1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(500 bpd) </a:t>
            </a:r>
            <a:endParaRPr>
              <a:solidFill>
                <a:schemeClr val="dk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496" name="Google Shape;496;p51"/>
          <p:cNvPicPr preferRelativeResize="0"/>
          <p:nvPr/>
        </p:nvPicPr>
        <p:blipFill rotWithShape="1">
          <a:blip r:embed="rId4">
            <a:alphaModFix/>
          </a:blip>
          <a:srcRect l="35104" r="32730"/>
          <a:stretch/>
        </p:blipFill>
        <p:spPr>
          <a:xfrm>
            <a:off x="1418341" y="1692787"/>
            <a:ext cx="1044635" cy="105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51"/>
          <p:cNvPicPr preferRelativeResize="0"/>
          <p:nvPr/>
        </p:nvPicPr>
        <p:blipFill rotWithShape="1">
          <a:blip r:embed="rId4">
            <a:alphaModFix/>
          </a:blip>
          <a:srcRect l="68121"/>
          <a:stretch/>
        </p:blipFill>
        <p:spPr>
          <a:xfrm>
            <a:off x="1435687" y="3034737"/>
            <a:ext cx="1100415" cy="1120237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51"/>
          <p:cNvSpPr txBox="1"/>
          <p:nvPr/>
        </p:nvSpPr>
        <p:spPr>
          <a:xfrm>
            <a:off x="528458" y="2732088"/>
            <a:ext cx="2970655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1" u="none" strike="noStrike" cap="none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Eff-</a:t>
            </a:r>
            <a:r>
              <a:rPr lang="en-GB" sz="1200" i="1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4.5</a:t>
            </a:r>
            <a:r>
              <a:rPr lang="en-GB" sz="1200" b="0" i="1" u="none" strike="noStrike" cap="none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%,</a:t>
            </a:r>
            <a:r>
              <a:rPr lang="en-GB" sz="1200" i="1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b="0" i="1" u="none" strike="noStrike" cap="none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JEFF-3.3 [9 sTEDs] </a:t>
            </a:r>
            <a:endParaRPr sz="1200" b="0" i="1" u="none" strike="noStrike" cap="none">
              <a:solidFill>
                <a:srgbClr val="00FF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499" name="Google Shape;499;p51"/>
          <p:cNvSpPr txBox="1"/>
          <p:nvPr/>
        </p:nvSpPr>
        <p:spPr>
          <a:xfrm>
            <a:off x="527787" y="4130500"/>
            <a:ext cx="2970655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1" u="none" strike="noStrike" cap="none">
                <a:solidFill>
                  <a:srgbClr val="00FFFF"/>
                </a:solidFill>
                <a:latin typeface="Josefin Sans"/>
                <a:ea typeface="Josefin Sans"/>
                <a:cs typeface="Josefin Sans"/>
                <a:sym typeface="Josefin Sans"/>
              </a:rPr>
              <a:t>Eff-13</a:t>
            </a:r>
            <a:r>
              <a:rPr lang="en-GB" sz="1200" i="1">
                <a:solidFill>
                  <a:srgbClr val="00FFFF"/>
                </a:solidFill>
                <a:latin typeface="Josefin Sans"/>
                <a:ea typeface="Josefin Sans"/>
                <a:cs typeface="Josefin Sans"/>
                <a:sym typeface="Josefin Sans"/>
              </a:rPr>
              <a:t>.5</a:t>
            </a:r>
            <a:r>
              <a:rPr lang="en-GB" sz="1200" b="0" i="1" u="none" strike="noStrike" cap="none">
                <a:solidFill>
                  <a:srgbClr val="00FFFF"/>
                </a:solidFill>
                <a:latin typeface="Josefin Sans"/>
                <a:ea typeface="Josefin Sans"/>
                <a:cs typeface="Josefin Sans"/>
                <a:sym typeface="Josefin Sans"/>
              </a:rPr>
              <a:t>%,</a:t>
            </a:r>
            <a:r>
              <a:rPr lang="en-GB" sz="1200" i="1">
                <a:solidFill>
                  <a:srgbClr val="00FFFF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b="0" i="1" u="none" strike="noStrike" cap="none">
                <a:solidFill>
                  <a:srgbClr val="00FFFF"/>
                </a:solidFill>
                <a:latin typeface="Josefin Sans"/>
                <a:ea typeface="Josefin Sans"/>
                <a:cs typeface="Josefin Sans"/>
                <a:sym typeface="Josefin Sans"/>
              </a:rPr>
              <a:t>JEFF-3.3 [27</a:t>
            </a:r>
            <a:r>
              <a:rPr lang="en-GB" sz="1200" i="1">
                <a:solidFill>
                  <a:srgbClr val="00FFFF"/>
                </a:solidFill>
                <a:latin typeface="Josefin Sans"/>
                <a:ea typeface="Josefin Sans"/>
                <a:cs typeface="Josefin Sans"/>
                <a:sym typeface="Josefin Sans"/>
              </a:rPr>
              <a:t> s</a:t>
            </a:r>
            <a:r>
              <a:rPr lang="en-GB" sz="1200" b="0" i="1" u="none" strike="noStrike" cap="none">
                <a:solidFill>
                  <a:srgbClr val="00FFFF"/>
                </a:solidFill>
                <a:latin typeface="Josefin Sans"/>
                <a:ea typeface="Josefin Sans"/>
                <a:cs typeface="Josefin Sans"/>
                <a:sym typeface="Josefin Sans"/>
              </a:rPr>
              <a:t>TEDs] </a:t>
            </a:r>
            <a:endParaRPr sz="1200" b="0" i="1" u="none" strike="noStrike" cap="none">
              <a:solidFill>
                <a:srgbClr val="00FFFF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500" name="Google Shape;500;p51"/>
          <p:cNvSpPr txBox="1"/>
          <p:nvPr/>
        </p:nvSpPr>
        <p:spPr>
          <a:xfrm>
            <a:off x="560962" y="949998"/>
            <a:ext cx="1693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Counts estimation:</a:t>
            </a:r>
            <a:endParaRPr sz="1400" b="0" i="0" u="none" strike="noStrike" cap="none">
              <a:solidFill>
                <a:srgbClr val="000000"/>
              </a:solidFill>
              <a:highlight>
                <a:srgbClr val="FFFF00"/>
              </a:highlight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501" name="Google Shape;501;p51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Proton Request [EAR2]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51"/>
          <p:cNvSpPr txBox="1"/>
          <p:nvPr/>
        </p:nvSpPr>
        <p:spPr>
          <a:xfrm>
            <a:off x="729400" y="1261775"/>
            <a:ext cx="3451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⮚"/>
            </a:pPr>
            <a:r>
              <a:rPr lang="en-GB" sz="1100">
                <a:solidFill>
                  <a:srgbClr val="3333FF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3</a:t>
            </a:r>
            <a:r>
              <a:rPr lang="en-GB" sz="1100" b="0" i="0" u="none" strike="noStrike" cap="none">
                <a:solidFill>
                  <a:srgbClr val="3333FF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.0 g sample, </a:t>
            </a:r>
            <a:r>
              <a:rPr lang="en-GB" sz="1200" i="1">
                <a:solidFill>
                  <a:srgbClr val="3333FF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0.01856 at/b</a:t>
            </a:r>
            <a:r>
              <a:rPr lang="en-GB" sz="1100" b="0" i="0" u="none" strike="noStrike" cap="none">
                <a:solidFill>
                  <a:srgbClr val="3333FF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(10 mm-diameter)</a:t>
            </a:r>
            <a:endParaRPr sz="1400" b="0" i="0" u="none" strike="noStrike" cap="none"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2"/>
          <p:cNvSpPr txBox="1"/>
          <p:nvPr/>
        </p:nvSpPr>
        <p:spPr>
          <a:xfrm rot="-5400000">
            <a:off x="780650" y="1971884"/>
            <a:ext cx="644400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GB" sz="6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In progress</a:t>
            </a:r>
            <a:endParaRPr sz="600" b="0" i="0" u="none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218" name="Google Shape;218;p32"/>
          <p:cNvCxnSpPr/>
          <p:nvPr/>
        </p:nvCxnSpPr>
        <p:spPr>
          <a:xfrm>
            <a:off x="1202850" y="1920057"/>
            <a:ext cx="0" cy="45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9" name="Google Shape;219;p32"/>
          <p:cNvSpPr txBox="1"/>
          <p:nvPr/>
        </p:nvSpPr>
        <p:spPr>
          <a:xfrm>
            <a:off x="2479992" y="1611218"/>
            <a:ext cx="1367577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000" b="0" i="0" u="sng" strike="noStrike" cap="none" dirty="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rPr>
              <a:t>South Korea</a:t>
            </a:r>
            <a:endParaRPr sz="1000" b="0" i="0" u="sng" strike="noStrike" cap="none" dirty="0">
              <a:solidFill>
                <a:schemeClr val="accent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220" name="Google Shape;220;p32"/>
          <p:cNvCxnSpPr/>
          <p:nvPr/>
        </p:nvCxnSpPr>
        <p:spPr>
          <a:xfrm>
            <a:off x="3142349" y="1935097"/>
            <a:ext cx="0" cy="418500"/>
          </a:xfrm>
          <a:prstGeom prst="straightConnector1">
            <a:avLst/>
          </a:prstGeom>
          <a:noFill/>
          <a:ln w="9525" cap="flat" cmpd="sng">
            <a:solidFill>
              <a:srgbClr val="0E204C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21" name="Google Shape;221;p32"/>
          <p:cNvSpPr txBox="1"/>
          <p:nvPr/>
        </p:nvSpPr>
        <p:spPr>
          <a:xfrm>
            <a:off x="2399216" y="2659684"/>
            <a:ext cx="180969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7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Detector : </a:t>
            </a:r>
            <a:r>
              <a:rPr lang="en-GB" sz="7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tin-loaded liquid scintillator for an active source-detector technique</a:t>
            </a:r>
            <a:endParaRPr sz="700" b="0" i="0" u="none" strike="noStrike" cap="none" dirty="0">
              <a:solidFill>
                <a:schemeClr val="accent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22" name="Google Shape;222;p32"/>
          <p:cNvSpPr txBox="1"/>
          <p:nvPr/>
        </p:nvSpPr>
        <p:spPr>
          <a:xfrm>
            <a:off x="2399210" y="2395721"/>
            <a:ext cx="16467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600" b="0" i="1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Lab: </a:t>
            </a:r>
            <a:r>
              <a:rPr lang="en-GB" sz="600" b="0" i="1" u="none" strike="noStrike" cap="none" dirty="0" err="1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YangYang</a:t>
            </a:r>
            <a:r>
              <a:rPr lang="en-GB" sz="600" b="0" i="1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 Underground Laboratory (Y2L)-2009</a:t>
            </a:r>
            <a:endParaRPr sz="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2"/>
          <p:cNvSpPr txBox="1"/>
          <p:nvPr/>
        </p:nvSpPr>
        <p:spPr>
          <a:xfrm>
            <a:off x="445882" y="2649510"/>
            <a:ext cx="2103985" cy="415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7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Detector: </a:t>
            </a:r>
            <a:r>
              <a:rPr lang="en-GB" sz="7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Sn cryogenic superconducting bolometer (TIN.TIN -The India based TIN detector)</a:t>
            </a:r>
            <a:endParaRPr sz="700" b="0" i="0" u="none" strike="noStrike" cap="none" dirty="0">
              <a:solidFill>
                <a:schemeClr val="accent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24" name="Google Shape;224;p32"/>
          <p:cNvSpPr txBox="1"/>
          <p:nvPr/>
        </p:nvSpPr>
        <p:spPr>
          <a:xfrm>
            <a:off x="445665" y="2424259"/>
            <a:ext cx="20862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600" b="0" i="1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Lab: </a:t>
            </a:r>
            <a:r>
              <a:rPr lang="en-GB" sz="600" b="0" i="1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Indian Neutrino Observatory (INO)</a:t>
            </a:r>
            <a:endParaRPr sz="600" b="0" i="1" u="none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600" i="1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       and TATA institute</a:t>
            </a:r>
            <a:endParaRPr sz="600" i="1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25" name="Google Shape;225;p32"/>
          <p:cNvSpPr txBox="1"/>
          <p:nvPr/>
        </p:nvSpPr>
        <p:spPr>
          <a:xfrm>
            <a:off x="720000" y="1596057"/>
            <a:ext cx="9657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000" b="0" i="0" u="sng" strike="noStrike" cap="none" dirty="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rPr>
              <a:t>India</a:t>
            </a:r>
            <a:endParaRPr sz="1000" b="0" i="0" u="sng" strike="noStrike" cap="none" dirty="0">
              <a:solidFill>
                <a:schemeClr val="accent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26" name="Google Shape;226;p32"/>
          <p:cNvSpPr txBox="1"/>
          <p:nvPr/>
        </p:nvSpPr>
        <p:spPr>
          <a:xfrm>
            <a:off x="2397708" y="3087571"/>
            <a:ext cx="181534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600" b="0" i="1" u="none" strike="noStrike" cap="none" dirty="0">
                <a:solidFill>
                  <a:srgbClr val="9CB9E4"/>
                </a:solidFill>
                <a:latin typeface="Josefin Sans"/>
                <a:ea typeface="Josefin Sans"/>
                <a:cs typeface="Josefin Sans"/>
                <a:sym typeface="Josefin Sans"/>
              </a:rPr>
              <a:t>Hwang, M. J., et al., </a:t>
            </a:r>
            <a:r>
              <a:rPr lang="en-GB" sz="600" b="0" i="1" u="none" strike="noStrike" cap="none" dirty="0" err="1">
                <a:solidFill>
                  <a:srgbClr val="9CB9E4"/>
                </a:solidFill>
                <a:latin typeface="Josefin Sans"/>
                <a:ea typeface="Josefin Sans"/>
                <a:cs typeface="Josefin Sans"/>
                <a:sym typeface="Josefin Sans"/>
              </a:rPr>
              <a:t>Astroparticle</a:t>
            </a:r>
            <a:r>
              <a:rPr lang="en-GB" sz="600" b="0" i="1" u="none" strike="noStrike" cap="none" dirty="0">
                <a:solidFill>
                  <a:srgbClr val="9CB9E4"/>
                </a:solidFill>
                <a:latin typeface="Josefin Sans"/>
                <a:ea typeface="Josefin Sans"/>
                <a:cs typeface="Josefin Sans"/>
                <a:sym typeface="Josefin Sans"/>
              </a:rPr>
              <a:t> Physics 31.6 (2009): 412-416.</a:t>
            </a:r>
            <a:endParaRPr sz="600" b="0" i="1" u="none" strike="noStrike" cap="none" dirty="0">
              <a:solidFill>
                <a:srgbClr val="9CB9E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27" name="Google Shape;227;p32"/>
          <p:cNvSpPr txBox="1"/>
          <p:nvPr/>
        </p:nvSpPr>
        <p:spPr>
          <a:xfrm>
            <a:off x="475065" y="3086549"/>
            <a:ext cx="1940637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600" b="0" i="1" u="none" strike="noStrike" cap="none" dirty="0" err="1">
                <a:solidFill>
                  <a:srgbClr val="9CB9E4"/>
                </a:solidFill>
                <a:latin typeface="Josefin Sans"/>
                <a:ea typeface="Josefin Sans"/>
                <a:cs typeface="Josefin Sans"/>
                <a:sym typeface="Josefin Sans"/>
              </a:rPr>
              <a:t>Nanal</a:t>
            </a:r>
            <a:r>
              <a:rPr lang="en-GB" sz="600" b="0" i="1" u="none" strike="noStrike" cap="none" dirty="0">
                <a:solidFill>
                  <a:srgbClr val="9CB9E4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-GB" sz="600" b="0" i="1" u="none" strike="noStrike" cap="none" dirty="0" err="1">
                <a:solidFill>
                  <a:srgbClr val="9CB9E4"/>
                </a:solidFill>
                <a:latin typeface="Josefin Sans"/>
                <a:ea typeface="Josefin Sans"/>
                <a:cs typeface="Josefin Sans"/>
                <a:sym typeface="Josefin Sans"/>
              </a:rPr>
              <a:t>Vandana.EPJ</a:t>
            </a:r>
            <a:r>
              <a:rPr lang="en-GB" sz="600" b="0" i="1" u="none" strike="noStrike" cap="none" dirty="0">
                <a:solidFill>
                  <a:srgbClr val="9CB9E4"/>
                </a:solidFill>
                <a:latin typeface="Josefin Sans"/>
                <a:ea typeface="Josefin Sans"/>
                <a:cs typeface="Josefin Sans"/>
                <a:sym typeface="Josefin Sans"/>
              </a:rPr>
              <a:t> Web of Conferences, EDP Sciences 66 (2014)</a:t>
            </a:r>
            <a:endParaRPr sz="600" b="0" i="1" u="none" strike="noStrike" cap="none" dirty="0">
              <a:solidFill>
                <a:srgbClr val="9CB9E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28" name="Google Shape;228;p32"/>
          <p:cNvSpPr txBox="1"/>
          <p:nvPr/>
        </p:nvSpPr>
        <p:spPr>
          <a:xfrm>
            <a:off x="3997838" y="1428995"/>
            <a:ext cx="5109496" cy="3462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rgbClr val="000000"/>
              </a:buClr>
              <a:buSzPts val="1200"/>
              <a:buFont typeface="Noto Sans Symbols"/>
              <a:buChar char="❑"/>
            </a:pPr>
            <a:r>
              <a:rPr lang="en-GB" sz="1200" b="0" i="0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Sn is one of the promising 0</a:t>
            </a:r>
            <a:r>
              <a:rPr lang="en-GB" sz="1200" b="0" i="1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νββ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candidates</a:t>
            </a:r>
          </a:p>
          <a:p>
            <a:pPr marL="285750" indent="-285750" algn="just">
              <a:spcAft>
                <a:spcPts val="1500"/>
              </a:spcAft>
              <a:buSzPts val="1200"/>
              <a:buFont typeface="Noto Sans Symbols"/>
              <a:buChar char="❑"/>
            </a:pP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They measure the 0</a:t>
            </a:r>
            <a:r>
              <a:rPr lang="en-GB" sz="1200" b="0" i="1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νββ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decay peak which is at an energy equal to the Q-value of the 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reaction: </a:t>
            </a:r>
            <a:r>
              <a:rPr lang="en-GB" sz="12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2292.7(4) keV</a:t>
            </a:r>
          </a:p>
          <a:p>
            <a:pPr marL="285750" indent="-285750" algn="just">
              <a:spcAft>
                <a:spcPts val="1500"/>
              </a:spcAft>
              <a:buSzPts val="1200"/>
              <a:buFont typeface="Noto Sans Symbols"/>
              <a:buChar char="❑"/>
            </a:pPr>
            <a:r>
              <a:rPr lang="en-GB" sz="1200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Golden channel: decay rate &lt;-&gt; direct access to neutrino mass &amp; CP violating Majorana phases (can </a:t>
            </a:r>
            <a:r>
              <a:rPr lang="en-GB" sz="1200" u="sng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not</a:t>
            </a:r>
            <a:r>
              <a:rPr lang="en-GB" sz="1200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be probed by </a:t>
            </a:r>
            <a:r>
              <a:rPr lang="en-GB" sz="1200" dirty="0">
                <a:solidFill>
                  <a:srgbClr val="00B050"/>
                </a:solidFill>
                <a:latin typeface="Symbol" panose="05050102010706020507" pitchFamily="18" charset="2"/>
                <a:ea typeface="Josefin Sans"/>
                <a:cs typeface="Josefin Sans"/>
                <a:sym typeface="Josefin Sans"/>
              </a:rPr>
              <a:t>n</a:t>
            </a:r>
            <a:r>
              <a:rPr lang="en-GB" sz="1200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oscillations experiments)</a:t>
            </a:r>
            <a:endParaRPr sz="1200" dirty="0"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rgbClr val="000000"/>
              </a:buClr>
              <a:buSzPts val="1200"/>
              <a:buFont typeface="Noto Sans Symbols"/>
              <a:buChar char="❑"/>
            </a:pP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0</a:t>
            </a:r>
            <a:r>
              <a:rPr lang="en-GB" sz="1200" i="1" dirty="0">
                <a:latin typeface="Josefin Sans"/>
                <a:ea typeface="Josefin Sans"/>
                <a:cs typeface="Josefin Sans"/>
                <a:sym typeface="Josefin Sans"/>
              </a:rPr>
              <a:t>νββ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 is a second order weak interaction process and the event rates are very low (T</a:t>
            </a:r>
            <a:r>
              <a:rPr lang="en-GB" sz="1200" baseline="-25000" dirty="0">
                <a:latin typeface="Josefin Sans"/>
                <a:ea typeface="Josefin Sans"/>
                <a:cs typeface="Josefin Sans"/>
                <a:sym typeface="Josefin Sans"/>
              </a:rPr>
              <a:t>1/2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 &gt; 10</a:t>
            </a:r>
            <a:r>
              <a:rPr lang="en-GB" sz="1200" baseline="30000" dirty="0">
                <a:latin typeface="Josefin Sans"/>
                <a:ea typeface="Josefin Sans"/>
                <a:cs typeface="Josefin Sans"/>
                <a:sym typeface="Josefin Sans"/>
              </a:rPr>
              <a:t>17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 y)</a:t>
            </a:r>
            <a:r>
              <a:rPr lang="en-GB" sz="1200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*</a:t>
            </a:r>
            <a:endParaRPr sz="5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rgbClr val="000000"/>
              </a:buClr>
              <a:buSzPts val="1200"/>
              <a:buFont typeface="Noto Sans Symbols"/>
              <a:buChar char="❑"/>
            </a:pP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They 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are extremely sensitive to </a:t>
            </a:r>
            <a:r>
              <a:rPr lang="en-GB" sz="1200" b="1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background signals which </a:t>
            </a:r>
            <a:r>
              <a:rPr lang="en-GB" sz="1200" b="1" i="0" u="sng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can mimic </a:t>
            </a:r>
            <a:r>
              <a:rPr lang="en-GB" sz="1200" b="1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the signal of interes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t -&gt; </a:t>
            </a:r>
            <a:r>
              <a:rPr lang="en-GB" sz="12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neutron-induced background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200" dirty="0">
                <a:latin typeface="Josefin Sans"/>
                <a:ea typeface="Josefin Sans"/>
                <a:cs typeface="Josefin Sans"/>
                <a:sym typeface="Josefin Sans"/>
              </a:rPr>
              <a:t>in </a:t>
            </a:r>
            <a:r>
              <a:rPr lang="en-GB" sz="12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the Q-value region</a:t>
            </a:r>
            <a:r>
              <a:rPr lang="en-GB" sz="12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*</a:t>
            </a:r>
            <a:endParaRPr sz="5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209550" algn="just" rtl="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rgbClr val="000000"/>
              </a:buClr>
              <a:buSzPts val="1200"/>
              <a:buFont typeface="Noto Sans Symbols"/>
              <a:buNone/>
            </a:pPr>
            <a:endParaRPr sz="12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229" name="Google Shape;229;p32" descr="Required sensitivity in the search of neutrinoless double beta decay in  124Sn | SpringerL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6907" y="3452225"/>
            <a:ext cx="1553790" cy="1206739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2"/>
          <p:cNvSpPr txBox="1"/>
          <p:nvPr/>
        </p:nvSpPr>
        <p:spPr>
          <a:xfrm>
            <a:off x="2652630" y="4104228"/>
            <a:ext cx="121951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GB" sz="600" b="0" i="0" u="none" strike="noStrike" cap="none" dirty="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rPr>
              <a:t>Singh, M.K., et al. Indian J Phys 94, 1263–1270 (2020).</a:t>
            </a:r>
            <a:endParaRPr sz="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32"/>
          <p:cNvSpPr txBox="1"/>
          <p:nvPr/>
        </p:nvSpPr>
        <p:spPr>
          <a:xfrm>
            <a:off x="982270" y="1273638"/>
            <a:ext cx="2668185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dirty="0">
                <a:latin typeface="Josefin Sans"/>
                <a:ea typeface="Josefin Sans"/>
                <a:cs typeface="Josefin Sans"/>
                <a:sym typeface="Josefin Sans"/>
              </a:rPr>
              <a:t>A few groups around the world search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for the </a:t>
            </a:r>
            <a:r>
              <a:rPr lang="en-GB" sz="1100" b="0" i="0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0</a:t>
            </a:r>
            <a:r>
              <a:rPr lang="en-GB" sz="1100" b="0" i="1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νββ</a:t>
            </a:r>
            <a:r>
              <a:rPr lang="en-GB" sz="1100" i="1" dirty="0"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100" dirty="0">
                <a:latin typeface="Josefin Sans"/>
                <a:ea typeface="Josefin Sans"/>
                <a:cs typeface="Josefin Sans"/>
                <a:sym typeface="Josefin Sans"/>
              </a:rPr>
              <a:t>of</a:t>
            </a:r>
            <a:r>
              <a:rPr lang="en-GB" sz="1100" b="0" i="0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100" b="0" i="0" strike="noStrike" cap="none" baseline="30000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100" b="0" i="0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Sn ----&gt; </a:t>
            </a:r>
            <a:r>
              <a:rPr lang="en-GB" sz="1100" b="0" i="0" strike="noStrike" cap="none" baseline="30000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100" b="0" i="0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Te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2"/>
          <p:cNvSpPr txBox="1"/>
          <p:nvPr/>
        </p:nvSpPr>
        <p:spPr>
          <a:xfrm>
            <a:off x="4616895" y="1131190"/>
            <a:ext cx="4418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sng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Background assessment of 0</a:t>
            </a:r>
            <a:r>
              <a:rPr lang="en-GB" sz="1400" b="0" i="1" u="sng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νββ</a:t>
            </a:r>
            <a:r>
              <a:rPr lang="en-GB" sz="1400" b="0" i="0" u="sng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decay </a:t>
            </a:r>
            <a:r>
              <a:rPr lang="en-GB" u="sng" dirty="0"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searches</a:t>
            </a:r>
            <a:r>
              <a:rPr lang="en-GB" sz="1400" b="0" i="0" u="sng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endParaRPr sz="1400" b="0" i="0" u="sng" strike="noStrike" cap="none" dirty="0">
              <a:solidFill>
                <a:srgbClr val="000000"/>
              </a:solidFill>
              <a:highlight>
                <a:srgbClr val="FFFF00"/>
              </a:highlight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33" name="Google Shape;233;p32"/>
          <p:cNvSpPr txBox="1"/>
          <p:nvPr/>
        </p:nvSpPr>
        <p:spPr>
          <a:xfrm>
            <a:off x="5228629" y="4438160"/>
            <a:ext cx="3330913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700" b="0" i="1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*</a:t>
            </a:r>
            <a:r>
              <a:rPr lang="en-GB" sz="700" b="0" i="1" u="none" strike="noStrike" cap="none" dirty="0">
                <a:solidFill>
                  <a:schemeClr val="accent6">
                    <a:lumMod val="10000"/>
                  </a:schemeClr>
                </a:solidFill>
                <a:latin typeface="Josefin Sans"/>
                <a:ea typeface="Josefin Sans"/>
                <a:cs typeface="Josefin Sans"/>
                <a:sym typeface="Josefin Sans"/>
              </a:rPr>
              <a:t>Gupta, G., et al., Applied Radiation and Isotopes 158 (2020): 108923</a:t>
            </a:r>
            <a:endParaRPr sz="700" b="0" i="0" u="none" strike="noStrike" cap="none" dirty="0">
              <a:solidFill>
                <a:schemeClr val="accent6">
                  <a:lumMod val="1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32"/>
          <p:cNvSpPr txBox="1"/>
          <p:nvPr/>
        </p:nvSpPr>
        <p:spPr>
          <a:xfrm>
            <a:off x="5332945" y="4283883"/>
            <a:ext cx="2889926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70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*</a:t>
            </a:r>
            <a:r>
              <a:rPr lang="en-GB" sz="700" b="0" i="0" u="none" strike="noStrike" cap="none" dirty="0">
                <a:solidFill>
                  <a:schemeClr val="accent6">
                    <a:lumMod val="10000"/>
                  </a:schemeClr>
                </a:solidFill>
                <a:latin typeface="Josefin Sans"/>
                <a:ea typeface="Josefin Sans"/>
                <a:cs typeface="Josefin Sans"/>
                <a:sym typeface="Josefin Sans"/>
              </a:rPr>
              <a:t>Dawson, J., et al., Physical Review C 78.3 (2008): 035503</a:t>
            </a:r>
            <a:endParaRPr sz="700" b="0" i="0" u="none" strike="noStrike" cap="none" dirty="0">
              <a:solidFill>
                <a:schemeClr val="accent6">
                  <a:lumMod val="1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32"/>
          <p:cNvSpPr txBox="1"/>
          <p:nvPr/>
        </p:nvSpPr>
        <p:spPr>
          <a:xfrm rot="-5400000">
            <a:off x="2884283" y="1984787"/>
            <a:ext cx="428100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GB" sz="6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Done</a:t>
            </a:r>
            <a:endParaRPr sz="600" b="0" i="0" u="none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236" name="Google Shape;236;p32"/>
          <p:cNvCxnSpPr/>
          <p:nvPr/>
        </p:nvCxnSpPr>
        <p:spPr>
          <a:xfrm>
            <a:off x="2301807" y="4218562"/>
            <a:ext cx="0" cy="185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37" name="Google Shape;237;p32"/>
          <p:cNvCxnSpPr/>
          <p:nvPr/>
        </p:nvCxnSpPr>
        <p:spPr>
          <a:xfrm>
            <a:off x="2408808" y="4221802"/>
            <a:ext cx="0" cy="185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38" name="Google Shape;238;p32"/>
          <p:cNvSpPr txBox="1">
            <a:spLocks noGrp="1"/>
          </p:cNvSpPr>
          <p:nvPr>
            <p:ph type="ctrTitle"/>
          </p:nvPr>
        </p:nvSpPr>
        <p:spPr>
          <a:xfrm>
            <a:off x="764075" y="52315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3332"/>
              <a:buNone/>
            </a:pPr>
            <a:r>
              <a:rPr lang="en-GB" dirty="0">
                <a:latin typeface="Josefin Sans"/>
                <a:ea typeface="Josefin Sans"/>
                <a:cs typeface="Josefin Sans"/>
                <a:sym typeface="Josefin Sans"/>
              </a:rPr>
              <a:t>Motivation A</a:t>
            </a:r>
            <a:endParaRPr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04" name="Google Shape;204;p31"/>
          <p:cNvSpPr txBox="1"/>
          <p:nvPr/>
        </p:nvSpPr>
        <p:spPr>
          <a:xfrm>
            <a:off x="1877093" y="635000"/>
            <a:ext cx="450750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Why do we need </a:t>
            </a:r>
            <a:r>
              <a:rPr lang="en-GB" sz="1600" b="0" i="0" u="none" strike="noStrike" cap="none" baseline="300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6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Sn(</a:t>
            </a:r>
            <a:r>
              <a:rPr lang="en-GB" sz="1600" b="0" i="0" u="none" strike="noStrike" cap="none" dirty="0" err="1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n,</a:t>
            </a:r>
            <a:r>
              <a:rPr lang="en-GB" sz="1600" b="0" i="1" u="none" strike="noStrike" cap="none" dirty="0" err="1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γ</a:t>
            </a:r>
            <a:r>
              <a:rPr lang="en-GB" sz="16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) cross section data?</a:t>
            </a:r>
            <a:endParaRPr sz="1600" b="0" i="0" u="none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52"/>
          <p:cNvSpPr txBox="1"/>
          <p:nvPr/>
        </p:nvSpPr>
        <p:spPr>
          <a:xfrm>
            <a:off x="479898" y="1384571"/>
            <a:ext cx="8404800" cy="2662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For </a:t>
            </a:r>
            <a:r>
              <a:rPr lang="en-GB" sz="1400" b="0" i="0" u="none" strike="noStrike" cap="none" baseline="300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4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Sn </a:t>
            </a:r>
            <a:r>
              <a:rPr lang="en-GB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(</a:t>
            </a:r>
            <a:r>
              <a:rPr lang="en-GB" sz="14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1 g sample</a:t>
            </a:r>
            <a:r>
              <a:rPr lang="en-GB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) -&gt;</a:t>
            </a:r>
            <a:r>
              <a:rPr lang="en-GB" sz="14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400" b="0" i="0" u="sng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6.</a:t>
            </a:r>
            <a:r>
              <a:rPr lang="en-GB" u="sng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5</a:t>
            </a:r>
            <a:r>
              <a:rPr lang="en-GB" sz="1400" b="0" i="0" u="sng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x10</a:t>
            </a:r>
            <a:r>
              <a:rPr lang="en-GB" sz="1400" b="0" i="0" u="sng" strike="noStrike" cap="none" baseline="300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17</a:t>
            </a:r>
            <a:r>
              <a:rPr lang="en-GB" sz="1400" b="0" i="0" u="sng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 protons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GB" sz="1400" b="0" i="0" u="sng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>
              <a:buSzPts val="1400"/>
            </a:pPr>
            <a:r>
              <a:rPr lang="nb-NO" sz="1400" b="0" i="0" u="none" strike="noStrike" cap="none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For </a:t>
            </a:r>
            <a:r>
              <a:rPr lang="nb-NO" sz="1400" b="0" i="0" u="none" strike="noStrike" cap="none" baseline="30000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nb-NO" sz="1400" b="0" i="0" u="none" strike="noStrike" cap="none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Sn </a:t>
            </a:r>
            <a:r>
              <a:rPr lang="nb-NO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(</a:t>
            </a:r>
            <a:r>
              <a:rPr lang="nb-NO" sz="1400" b="0" i="0" u="none" strike="noStrike" cap="none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0.1 g sample</a:t>
            </a:r>
            <a:r>
              <a:rPr lang="nb-NO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) -&gt;</a:t>
            </a:r>
            <a:r>
              <a:rPr lang="nb-NO" sz="1400" b="0" i="0" u="none" strike="noStrike" cap="none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nb-NO" sz="1400" b="0" i="0" u="sng" strike="noStrike" cap="none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1.</a:t>
            </a:r>
            <a:r>
              <a:rPr lang="nb-NO" u="sng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1</a:t>
            </a:r>
            <a:r>
              <a:rPr lang="nb-NO" sz="1400" b="0" i="0" u="sng" strike="noStrike" cap="none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x10</a:t>
            </a:r>
            <a:r>
              <a:rPr lang="nb-NO" sz="1400" b="0" i="0" u="sng" strike="noStrike" cap="none" baseline="30000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17</a:t>
            </a:r>
            <a:r>
              <a:rPr lang="nb-NO" sz="1400" b="0" i="0" u="sng" strike="noStrike" cap="none" dirty="0">
                <a:solidFill>
                  <a:srgbClr val="00FF00"/>
                </a:solidFill>
                <a:latin typeface="Josefin Sans"/>
                <a:ea typeface="Josefin Sans"/>
                <a:cs typeface="Josefin Sans"/>
                <a:sym typeface="Josefin Sans"/>
              </a:rPr>
              <a:t> protons</a:t>
            </a:r>
            <a:endParaRPr lang="nb-NO" sz="1400" b="0" i="0" u="none" strike="noStrike" cap="none" dirty="0">
              <a:solidFill>
                <a:srgbClr val="00FF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For </a:t>
            </a:r>
            <a:r>
              <a:rPr lang="en-GB" sz="1400" b="0" i="0" u="none" strike="noStrike" cap="none" baseline="30000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400" b="0" i="0" u="none" strike="noStrike" cap="none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Sn </a:t>
            </a:r>
            <a:r>
              <a:rPr lang="en-GB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(</a:t>
            </a:r>
            <a:r>
              <a:rPr lang="en-GB" sz="1400" b="0" i="0" u="none" strike="noStrike" cap="none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3 g sample</a:t>
            </a:r>
            <a:r>
              <a:rPr lang="en-GB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) -&gt;</a:t>
            </a:r>
            <a:r>
              <a:rPr lang="en-GB" sz="1400" b="0" i="0" u="none" strike="noStrike" cap="none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u="sng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4</a:t>
            </a:r>
            <a:r>
              <a:rPr lang="en-GB" sz="1400" b="0" i="0" u="sng" strike="noStrike" cap="none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.8x10</a:t>
            </a:r>
            <a:r>
              <a:rPr lang="en-GB" sz="1400" b="0" i="0" u="sng" strike="noStrike" cap="none" baseline="30000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17</a:t>
            </a:r>
            <a:r>
              <a:rPr lang="en-GB" sz="1400" b="0" i="0" u="sng" strike="noStrike" cap="none" dirty="0">
                <a:solidFill>
                  <a:srgbClr val="00B0F0"/>
                </a:solidFill>
                <a:latin typeface="Josefin Sans"/>
                <a:ea typeface="Josefin Sans"/>
                <a:cs typeface="Josefin Sans"/>
                <a:sym typeface="Josefin Sans"/>
              </a:rPr>
              <a:t> protons</a:t>
            </a:r>
            <a:endParaRPr sz="1400" b="0" i="0" u="none" strike="noStrike" cap="none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For </a:t>
            </a:r>
            <a:r>
              <a:rPr lang="en-GB" sz="1400" b="0" i="0" u="none" strike="noStrike" cap="none" baseline="30000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1400" b="0" i="0" u="none" strike="noStrike" cap="none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Sn</a:t>
            </a:r>
            <a:r>
              <a:rPr lang="en-GB" sz="14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-&gt; </a:t>
            </a:r>
            <a:r>
              <a:rPr lang="en-GB" sz="1400" b="0" i="0" u="sng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1.</a:t>
            </a:r>
            <a:r>
              <a:rPr lang="en-GB" u="sng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1</a:t>
            </a:r>
            <a:r>
              <a:rPr lang="en-GB" sz="1400" b="0" i="0" u="sng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x10</a:t>
            </a:r>
            <a:r>
              <a:rPr lang="en-GB" sz="1400" b="0" i="0" u="sng" strike="noStrike" cap="none" baseline="30000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17</a:t>
            </a:r>
            <a:r>
              <a:rPr lang="en-GB" sz="1400" b="0" i="0" u="sng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 protons</a:t>
            </a:r>
            <a:r>
              <a:rPr lang="en-GB" sz="14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Ancillary: normalisation (</a:t>
            </a:r>
            <a:r>
              <a:rPr lang="en-GB" sz="1300" b="0" i="0" u="none" strike="noStrike" cap="none" baseline="30000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197</a:t>
            </a:r>
            <a:r>
              <a:rPr lang="en-GB" sz="1300" b="0" i="0" u="none" strike="noStrike" cap="none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Au) + background estimation (</a:t>
            </a:r>
            <a:r>
              <a:rPr lang="en-GB" sz="1300" b="0" i="0" u="none" strike="noStrike" cap="none" baseline="30000" dirty="0" err="1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1300" b="0" i="0" u="none" strike="noStrike" cap="none" dirty="0" err="1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Pb</a:t>
            </a:r>
            <a:r>
              <a:rPr lang="en-GB" sz="1300" b="0" i="0" u="none" strike="noStrike" cap="none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-GB" sz="1300" b="0" i="0" u="none" strike="noStrike" cap="none" baseline="30000" dirty="0" err="1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1300" b="0" i="0" u="none" strike="noStrike" cap="none" dirty="0" err="1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C</a:t>
            </a:r>
            <a:r>
              <a:rPr lang="en-GB" sz="1300" b="0" i="0" u="none" strike="noStrike" cap="none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, Empty) </a:t>
            </a:r>
            <a:r>
              <a:rPr lang="en-GB" sz="1300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-&gt; </a:t>
            </a:r>
            <a:r>
              <a:rPr lang="en-GB" sz="1300" b="0" i="0" u="sng" strike="noStrike" cap="none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6.5x10</a:t>
            </a:r>
            <a:r>
              <a:rPr lang="en-GB" sz="1300" b="0" i="0" u="sng" strike="noStrike" cap="none" baseline="30000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17</a:t>
            </a:r>
            <a:r>
              <a:rPr lang="en-GB" sz="1300" b="0" i="0" u="sng" strike="noStrike" cap="none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 protons</a:t>
            </a:r>
            <a:r>
              <a:rPr lang="en-GB" sz="1300" b="0" i="0" u="none" strike="noStrike" cap="none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endParaRPr sz="1300" b="0" i="0" u="none" strike="noStrike" cap="none" dirty="0">
              <a:solidFill>
                <a:srgbClr val="7030A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accent1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accent1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strike="noStrike" cap="none" dirty="0"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In total: </a:t>
            </a:r>
            <a:r>
              <a:rPr lang="en-GB" b="1" dirty="0"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2.0</a:t>
            </a:r>
            <a:r>
              <a:rPr lang="en-GB" sz="1400" b="1" i="0" strike="noStrike" cap="none" dirty="0"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x10</a:t>
            </a:r>
            <a:r>
              <a:rPr lang="en-GB" sz="1400" b="1" i="0" strike="noStrike" cap="none" baseline="30000" dirty="0"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18</a:t>
            </a:r>
            <a:r>
              <a:rPr lang="en-GB" sz="1400" b="1" i="0" strike="noStrike" cap="none" dirty="0"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protons </a:t>
            </a:r>
            <a:endParaRPr sz="1400" b="1" i="0" strike="noStrike" cap="none" dirty="0">
              <a:highlight>
                <a:srgbClr val="FFFF00"/>
              </a:highlight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508" name="Google Shape;508;p52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Proton Request [EAR2]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53"/>
          <p:cNvSpPr txBox="1"/>
          <p:nvPr/>
        </p:nvSpPr>
        <p:spPr>
          <a:xfrm>
            <a:off x="569750" y="2529484"/>
            <a:ext cx="4690800" cy="866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1200"/>
              <a:buFont typeface="Noto Sans Symbols"/>
              <a:buChar char="✔"/>
            </a:pP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To provide </a:t>
            </a: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for the first time 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reliable, low uncertainty</a:t>
            </a:r>
            <a:r>
              <a:rPr lang="en-GB" sz="1050" b="0" i="0" u="none" strike="noStrike" cap="none" dirty="0">
                <a:solidFill>
                  <a:srgbClr val="0070C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neutron capture </a:t>
            </a:r>
            <a:r>
              <a:rPr lang="en-GB" sz="1050" b="0" i="0" u="none" strike="noStrike" cap="none" dirty="0" err="1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ToF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data </a:t>
            </a: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from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thermal to 15-20 keV</a:t>
            </a:r>
            <a:r>
              <a:rPr lang="en-GB" sz="1050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050" dirty="0">
                <a:latin typeface="Josefin Sans"/>
                <a:ea typeface="Josefin Sans"/>
                <a:cs typeface="Josefin Sans"/>
                <a:sym typeface="Josefin Sans"/>
              </a:rPr>
              <a:t>-&gt; </a:t>
            </a:r>
            <a:r>
              <a:rPr lang="en-GB" sz="1050" u="sng" dirty="0">
                <a:latin typeface="Josefin Sans"/>
                <a:ea typeface="Josefin Sans"/>
                <a:cs typeface="Josefin Sans"/>
                <a:sym typeface="Josefin Sans"/>
              </a:rPr>
              <a:t>resonance parameters</a:t>
            </a:r>
            <a:r>
              <a:rPr lang="en-GB" sz="1050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050" u="sng" dirty="0">
                <a:latin typeface="Josefin Sans"/>
                <a:ea typeface="Josefin Sans"/>
                <a:cs typeface="Josefin Sans"/>
                <a:sym typeface="Josefin Sans"/>
              </a:rPr>
              <a:t>for the most intense resonances</a:t>
            </a:r>
            <a:endParaRPr sz="1050" u="sng" dirty="0"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1200"/>
              <a:buFont typeface="Noto Sans Symbols"/>
              <a:buChar char="✔"/>
            </a:pPr>
            <a:r>
              <a:rPr lang="en-GB" sz="1050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Possibly</a:t>
            </a:r>
            <a:r>
              <a:rPr lang="en-GB" sz="1050" b="0" i="0" u="none" strike="noStrike" cap="none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average cross section above </a:t>
            </a:r>
            <a:r>
              <a:rPr lang="en-GB" sz="1050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20 keV</a:t>
            </a: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endParaRPr sz="1050" b="0" i="0" u="none" strike="noStrike" cap="none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53"/>
          <p:cNvSpPr txBox="1"/>
          <p:nvPr/>
        </p:nvSpPr>
        <p:spPr>
          <a:xfrm>
            <a:off x="720000" y="5315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rPr>
              <a:t>Summary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53"/>
          <p:cNvSpPr txBox="1"/>
          <p:nvPr/>
        </p:nvSpPr>
        <p:spPr>
          <a:xfrm>
            <a:off x="569754" y="2296926"/>
            <a:ext cx="2756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Symbols"/>
              <a:buChar char="❑"/>
            </a:pPr>
            <a:r>
              <a:rPr lang="en-GB" sz="12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Experiment goals:</a:t>
            </a:r>
            <a:endParaRPr sz="1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53"/>
          <p:cNvSpPr txBox="1"/>
          <p:nvPr/>
        </p:nvSpPr>
        <p:spPr>
          <a:xfrm>
            <a:off x="575825" y="684911"/>
            <a:ext cx="4598700" cy="577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</a:pPr>
            <a:endParaRPr sz="105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✔"/>
            </a:pP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A: </a:t>
            </a:r>
            <a:r>
              <a:rPr lang="en-GB" sz="1050" b="0" i="0" u="none" strike="noStrike" cap="none" dirty="0" err="1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Neutrinoless</a:t>
            </a: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double </a:t>
            </a:r>
            <a:r>
              <a:rPr lang="en-GB" sz="1050" b="0" i="1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β</a:t>
            </a: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decay searches</a:t>
            </a:r>
            <a:endParaRPr sz="1050" b="0" i="0" u="none" strike="noStrike" cap="none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✔"/>
            </a:pPr>
            <a:r>
              <a:rPr lang="en-GB" sz="1050" b="0" u="none" strike="noStrike" cap="none" dirty="0">
                <a:solidFill>
                  <a:srgbClr val="181818"/>
                </a:solidFill>
                <a:latin typeface="Josefin Sans"/>
                <a:ea typeface="Josefin Sans"/>
                <a:cs typeface="Josefin Sans"/>
                <a:sym typeface="Josefin Sans"/>
              </a:rPr>
              <a:t>B: Nuclear fuel depletion calculations: </a:t>
            </a:r>
            <a:r>
              <a:rPr lang="en-GB" sz="1050" baseline="30000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125</a:t>
            </a:r>
            <a:r>
              <a:rPr lang="en-GB" sz="1050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Sb problem</a:t>
            </a:r>
            <a:endParaRPr sz="1050" b="0" i="0" u="none" strike="noStrike" cap="none" dirty="0">
              <a:solidFill>
                <a:srgbClr val="00B05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517" name="Google Shape;517;p53"/>
          <p:cNvSpPr txBox="1"/>
          <p:nvPr/>
        </p:nvSpPr>
        <p:spPr>
          <a:xfrm>
            <a:off x="569749" y="1543681"/>
            <a:ext cx="4652400" cy="577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</a:pPr>
            <a:endParaRPr sz="10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Symbols"/>
              <a:buChar char="✔"/>
            </a:pP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No </a:t>
            </a:r>
            <a:r>
              <a:rPr lang="en-GB" sz="1050" b="0" i="0" u="none" strike="noStrike" cap="none" dirty="0" err="1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ToF</a:t>
            </a: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neutron capture data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exist to map out</a:t>
            </a:r>
            <a:r>
              <a:rPr lang="en-GB" sz="1050" dirty="0">
                <a:latin typeface="Josefin Sans"/>
                <a:ea typeface="Josefin Sans"/>
                <a:cs typeface="Josefin Sans"/>
                <a:sym typeface="Josefin Sans"/>
              </a:rPr>
              <a:t> first 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resonances </a:t>
            </a:r>
            <a:r>
              <a:rPr lang="en-GB" sz="105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below 10 keV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-GB" sz="1050" b="0" i="0" u="none" strike="noStrike" cap="none" dirty="0">
                <a:solidFill>
                  <a:srgbClr val="7030A0"/>
                </a:solidFill>
                <a:latin typeface="Josefin Sans"/>
                <a:ea typeface="Josefin Sans"/>
                <a:cs typeface="Josefin Sans"/>
                <a:sym typeface="Josefin Sans"/>
              </a:rPr>
              <a:t>questionable resonances</a:t>
            </a:r>
            <a:r>
              <a:rPr lang="en-GB" sz="1050" dirty="0">
                <a:latin typeface="Josefin Sans"/>
                <a:ea typeface="Josefin Sans"/>
                <a:cs typeface="Josefin Sans"/>
                <a:sym typeface="Josefin Sans"/>
              </a:rPr>
              <a:t>…</a:t>
            </a:r>
            <a:endParaRPr sz="10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18" name="Google Shape;518;p53"/>
          <p:cNvGraphicFramePr/>
          <p:nvPr>
            <p:extLst>
              <p:ext uri="{D42A27DB-BD31-4B8C-83A1-F6EECF244321}">
                <p14:modId xmlns:p14="http://schemas.microsoft.com/office/powerpoint/2010/main" val="2649234585"/>
              </p:ext>
            </p:extLst>
          </p:nvPr>
        </p:nvGraphicFramePr>
        <p:xfrm>
          <a:off x="5385591" y="1339764"/>
          <a:ext cx="3445500" cy="3092775"/>
        </p:xfrm>
        <a:graphic>
          <a:graphicData uri="http://schemas.openxmlformats.org/drawingml/2006/table">
            <a:tbl>
              <a:tblPr firstRow="1" bandRow="1">
                <a:noFill/>
                <a:tableStyleId>{D11DBD43-A2F3-4716-967F-9E0951DC8A0B}</a:tableStyleId>
              </a:tblPr>
              <a:tblGrid>
                <a:gridCol w="215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4650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u="none" strike="noStrike" cap="none" dirty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Proton request</a:t>
                      </a:r>
                      <a:endParaRPr sz="1600" u="none" strike="noStrike" cap="none" dirty="0">
                        <a:solidFill>
                          <a:schemeClr val="accent6">
                            <a:lumMod val="10000"/>
                          </a:schemeClr>
                        </a:solidFill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u="none" strike="noStrike" cap="none"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Sample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u="none" strike="noStrike" cap="none">
                          <a:highlight>
                            <a:srgbClr val="FFFF00"/>
                          </a:highlight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Protons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u="none" strike="noStrike" cap="none" baseline="30000" dirty="0">
                          <a:solidFill>
                            <a:srgbClr val="FF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124</a:t>
                      </a:r>
                      <a:r>
                        <a:rPr lang="en-GB" u="none" strike="noStrike" cap="none" dirty="0">
                          <a:solidFill>
                            <a:srgbClr val="FF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Sn (1 g)</a:t>
                      </a:r>
                      <a:endParaRPr u="none" strike="noStrike" cap="none" dirty="0">
                        <a:solidFill>
                          <a:srgbClr val="FF0000"/>
                        </a:solidFill>
                      </a:endParaRPr>
                    </a:p>
                  </a:txBody>
                  <a:tcPr marL="91450" marR="91450" marT="45725" marB="457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u="none" strike="noStrike" cap="none" dirty="0">
                          <a:solidFill>
                            <a:srgbClr val="FF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6.5x10</a:t>
                      </a:r>
                      <a:r>
                        <a:rPr lang="en-GB" u="none" strike="noStrike" cap="none" baseline="30000" dirty="0">
                          <a:solidFill>
                            <a:srgbClr val="FF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17</a:t>
                      </a:r>
                      <a:r>
                        <a:rPr lang="en-GB" u="none" strike="noStrike" cap="none" dirty="0">
                          <a:solidFill>
                            <a:srgbClr val="FF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r>
                        <a:rPr lang="en-GB" u="none" strike="noStrike" cap="none" dirty="0">
                          <a:solidFill>
                            <a:srgbClr val="3333FF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endParaRPr u="none" strike="noStrike" cap="none" dirty="0"/>
                    </a:p>
                  </a:txBody>
                  <a:tcPr marL="91450" marR="91450" marT="45725" marB="457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6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  <a:tabLst/>
                        <a:defRPr/>
                      </a:pPr>
                      <a:r>
                        <a:rPr lang="en-GB" u="none" strike="noStrike" cap="none" baseline="30000" dirty="0">
                          <a:solidFill>
                            <a:srgbClr val="00B05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124</a:t>
                      </a:r>
                      <a:r>
                        <a:rPr lang="en-GB" u="none" strike="noStrike" cap="none" dirty="0">
                          <a:solidFill>
                            <a:srgbClr val="00B05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Sn (0.1 g)</a:t>
                      </a:r>
                      <a:endParaRPr lang="en-GB" u="none" strike="noStrike" cap="none" dirty="0">
                        <a:solidFill>
                          <a:srgbClr val="00B050"/>
                        </a:solidFill>
                      </a:endParaRPr>
                    </a:p>
                  </a:txBody>
                  <a:tcPr marL="91450" marR="91450" marT="45725" marB="45725"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u="none" strike="noStrike" cap="none" dirty="0">
                          <a:solidFill>
                            <a:srgbClr val="00B05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1.1x10</a:t>
                      </a:r>
                      <a:r>
                        <a:rPr lang="en-GB" u="none" strike="noStrike" cap="none" baseline="30000" dirty="0">
                          <a:solidFill>
                            <a:srgbClr val="00B05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17</a:t>
                      </a:r>
                      <a:endParaRPr u="none" strike="noStrike" cap="none" dirty="0">
                        <a:solidFill>
                          <a:srgbClr val="00B050"/>
                        </a:solidFill>
                      </a:endParaRPr>
                    </a:p>
                  </a:txBody>
                  <a:tcPr marL="91450" marR="91450" marT="45725" marB="45725"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4813879"/>
                  </a:ext>
                </a:extLst>
              </a:tr>
              <a:tr h="364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u="none" strike="noStrike" cap="none" baseline="30000" dirty="0">
                          <a:solidFill>
                            <a:srgbClr val="00B0F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124</a:t>
                      </a:r>
                      <a:r>
                        <a:rPr lang="en-GB" u="none" strike="noStrike" cap="none" dirty="0">
                          <a:solidFill>
                            <a:srgbClr val="00B0F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Sn (3.0 g)</a:t>
                      </a:r>
                      <a:endParaRPr u="none" strike="noStrike" cap="none" baseline="30000" dirty="0">
                        <a:solidFill>
                          <a:srgbClr val="00B0F0"/>
                        </a:solidFill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dirty="0">
                          <a:solidFill>
                            <a:srgbClr val="00B0F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4</a:t>
                      </a:r>
                      <a:r>
                        <a:rPr lang="en-GB" u="none" strike="noStrike" cap="none" dirty="0">
                          <a:solidFill>
                            <a:srgbClr val="00B0F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.</a:t>
                      </a:r>
                      <a:r>
                        <a:rPr lang="en-GB" dirty="0">
                          <a:solidFill>
                            <a:srgbClr val="00B0F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8</a:t>
                      </a:r>
                      <a:r>
                        <a:rPr lang="en-GB" u="none" strike="noStrike" cap="none" dirty="0">
                          <a:solidFill>
                            <a:srgbClr val="00B0F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x10</a:t>
                      </a:r>
                      <a:r>
                        <a:rPr lang="en-GB" u="none" strike="noStrike" cap="none" baseline="30000" dirty="0">
                          <a:solidFill>
                            <a:srgbClr val="00B0F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17</a:t>
                      </a:r>
                      <a:r>
                        <a:rPr lang="en-GB" u="none" strike="noStrike" cap="none" dirty="0">
                          <a:solidFill>
                            <a:srgbClr val="0070C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r>
                        <a:rPr lang="en-GB" u="none" strike="noStrike" cap="none" dirty="0">
                          <a:solidFill>
                            <a:srgbClr val="3333FF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endParaRPr u="none" strike="noStrike" cap="none" dirty="0">
                        <a:solidFill>
                          <a:srgbClr val="00B0F0"/>
                        </a:solidFill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u="none" strike="noStrike" cap="none" baseline="30000" dirty="0" err="1">
                          <a:solidFill>
                            <a:schemeClr val="accent1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nat</a:t>
                      </a:r>
                      <a:r>
                        <a:rPr lang="en-GB" u="none" strike="noStrike" cap="none" dirty="0" err="1">
                          <a:solidFill>
                            <a:schemeClr val="accent1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Sn</a:t>
                      </a:r>
                      <a:endParaRPr u="none" strike="noStrike" cap="none" dirty="0">
                        <a:solidFill>
                          <a:schemeClr val="accent1"/>
                        </a:solidFill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u="none" strike="noStrike" cap="non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1.</a:t>
                      </a:r>
                      <a:r>
                        <a:rPr lang="en-GB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</a:t>
                      </a:r>
                      <a:r>
                        <a:rPr lang="en-GB" u="none" strike="noStrike" cap="non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x10</a:t>
                      </a:r>
                      <a:r>
                        <a:rPr lang="en-GB" u="none" strike="noStrike" cap="none" baseline="300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17</a:t>
                      </a:r>
                      <a:r>
                        <a:rPr lang="en-GB" u="none" strike="noStrike" cap="non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r>
                        <a:rPr lang="en-GB" u="none" strike="noStrike" cap="none" dirty="0">
                          <a:solidFill>
                            <a:srgbClr val="00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endParaRPr u="none" strike="noStrike" cap="none" dirty="0">
                        <a:solidFill>
                          <a:srgbClr val="C927A2"/>
                        </a:solidFill>
                        <a:latin typeface="Josefin Sans"/>
                        <a:ea typeface="Josefin Sans"/>
                        <a:cs typeface="Josefin Sans"/>
                        <a:sym typeface="Josefi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200" u="none" strike="noStrike" cap="none" baseline="30000" dirty="0" err="1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nat</a:t>
                      </a:r>
                      <a:r>
                        <a:rPr lang="en-GB" sz="1200" u="none" strike="noStrike" cap="none" dirty="0" err="1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C</a:t>
                      </a:r>
                      <a:r>
                        <a:rPr lang="en-GB" sz="1200" u="none" strike="noStrike" cap="none" dirty="0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, </a:t>
                      </a:r>
                      <a:r>
                        <a:rPr lang="en-GB" sz="1200" u="none" strike="noStrike" cap="none" baseline="30000" dirty="0" err="1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nat</a:t>
                      </a:r>
                      <a:r>
                        <a:rPr lang="en-GB" sz="1200" u="none" strike="noStrike" cap="none" dirty="0" err="1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Pb</a:t>
                      </a:r>
                      <a:r>
                        <a:rPr lang="en-GB" sz="1200" u="none" strike="noStrike" cap="none" dirty="0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, </a:t>
                      </a:r>
                      <a:r>
                        <a:rPr lang="en-GB" sz="1200" u="none" strike="noStrike" cap="none" baseline="30000" dirty="0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197</a:t>
                      </a:r>
                      <a:r>
                        <a:rPr lang="en-GB" sz="1200" u="none" strike="noStrike" cap="none" dirty="0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Au +  Empty</a:t>
                      </a:r>
                      <a:endParaRPr sz="1200" u="none" strike="noStrike" cap="none" dirty="0">
                        <a:solidFill>
                          <a:srgbClr val="7030A0"/>
                        </a:solidFill>
                      </a:endParaRPr>
                    </a:p>
                  </a:txBody>
                  <a:tcPr marL="91450" marR="91450" marT="45725" marB="457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u="none" strike="noStrike" cap="none" dirty="0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6.</a:t>
                      </a:r>
                      <a:r>
                        <a:rPr lang="en-GB" dirty="0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5</a:t>
                      </a:r>
                      <a:r>
                        <a:rPr lang="en-GB" u="none" strike="noStrike" cap="none" dirty="0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x10</a:t>
                      </a:r>
                      <a:r>
                        <a:rPr lang="en-GB" u="none" strike="noStrike" cap="none" baseline="30000" dirty="0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17</a:t>
                      </a:r>
                      <a:r>
                        <a:rPr lang="en-GB" u="none" strike="noStrike" cap="none" dirty="0">
                          <a:solidFill>
                            <a:srgbClr val="7030A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r>
                        <a:rPr lang="en-GB" u="none" strike="noStrike" cap="none" dirty="0">
                          <a:solidFill>
                            <a:srgbClr val="00B0F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</a:t>
                      </a:r>
                      <a:endParaRPr u="none" strike="noStrike" cap="none" dirty="0"/>
                    </a:p>
                  </a:txBody>
                  <a:tcPr marL="91450" marR="91450" marT="45725" marB="457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4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b="1" u="none" strike="noStrike" cap="none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Total</a:t>
                      </a:r>
                      <a:endParaRPr u="none" strike="noStrike" cap="none"/>
                    </a:p>
                  </a:txBody>
                  <a:tcPr marL="91450" marR="91450" marT="45725" marB="457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b="1" dirty="0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2.0</a:t>
                      </a:r>
                      <a:r>
                        <a:rPr lang="en-GB" b="1" u="none" strike="noStrike" cap="none" dirty="0">
                          <a:solidFill>
                            <a:srgbClr val="00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x10</a:t>
                      </a:r>
                      <a:r>
                        <a:rPr lang="en-GB" b="1" u="none" strike="noStrike" cap="none" baseline="30000" dirty="0">
                          <a:solidFill>
                            <a:srgbClr val="00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1</a:t>
                      </a:r>
                      <a:r>
                        <a:rPr lang="en-GB" b="1" baseline="30000" dirty="0"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8</a:t>
                      </a:r>
                      <a:r>
                        <a:rPr lang="en-GB" u="none" strike="noStrike" cap="none" dirty="0">
                          <a:solidFill>
                            <a:srgbClr val="000000"/>
                          </a:solidFill>
                          <a:latin typeface="Josefin Sans"/>
                          <a:ea typeface="Josefin Sans"/>
                          <a:cs typeface="Josefin Sans"/>
                          <a:sym typeface="Josefin Sans"/>
                        </a:rPr>
                        <a:t>  </a:t>
                      </a:r>
                      <a:endParaRPr u="none" strike="noStrike" cap="none" dirty="0"/>
                    </a:p>
                  </a:txBody>
                  <a:tcPr marL="91450" marR="91450" marT="45725" marB="457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Google Shape;513;p53">
            <a:extLst>
              <a:ext uri="{FF2B5EF4-FFF2-40B4-BE49-F238E27FC236}">
                <a16:creationId xmlns:a16="http://schemas.microsoft.com/office/drawing/2014/main" id="{FDB0D94C-A5CD-A61A-6B5E-155ADD03F31E}"/>
              </a:ext>
            </a:extLst>
          </p:cNvPr>
          <p:cNvSpPr txBox="1"/>
          <p:nvPr/>
        </p:nvSpPr>
        <p:spPr>
          <a:xfrm>
            <a:off x="874536" y="3493536"/>
            <a:ext cx="4386014" cy="1092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1200"/>
            </a:pPr>
            <a:endParaRPr sz="1050" b="0" i="0" u="none" strike="noStrike" cap="none" dirty="0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1200"/>
              <a:buFont typeface="Noto Sans Symbols"/>
              <a:buChar char="✔"/>
            </a:pP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To better </a:t>
            </a:r>
            <a:r>
              <a:rPr lang="en-GB" sz="1050" dirty="0">
                <a:latin typeface="Josefin Sans"/>
                <a:ea typeface="Josefin Sans"/>
                <a:cs typeface="Josefin Sans"/>
                <a:sym typeface="Josefin Sans"/>
              </a:rPr>
              <a:t>quantify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the </a:t>
            </a:r>
            <a:r>
              <a:rPr lang="en-GB" sz="1050" b="0" i="0" u="none" strike="noStrike" cap="none" dirty="0">
                <a:solidFill>
                  <a:srgbClr val="2247A2"/>
                </a:solidFill>
                <a:latin typeface="Josefin Sans"/>
                <a:ea typeface="Josefin Sans"/>
                <a:cs typeface="Josefin Sans"/>
                <a:sym typeface="Josefin Sans"/>
              </a:rPr>
              <a:t>neutron-induced background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for </a:t>
            </a:r>
            <a:r>
              <a:rPr lang="en-GB" sz="1050" b="0" i="0" u="none" strike="noStrike" cap="none" dirty="0" err="1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neutrinoless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double </a:t>
            </a:r>
            <a:r>
              <a:rPr lang="en-GB" sz="1050" b="0" i="1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β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decay (0</a:t>
            </a:r>
            <a:r>
              <a:rPr lang="en-GB" sz="1050" b="0" i="1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νββ</a:t>
            </a:r>
            <a:r>
              <a:rPr lang="en-GB" sz="105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) </a:t>
            </a:r>
            <a:r>
              <a:rPr lang="en-GB" sz="1050" dirty="0">
                <a:latin typeface="Josefin Sans"/>
                <a:ea typeface="Josefin Sans"/>
                <a:cs typeface="Josefin Sans"/>
                <a:sym typeface="Josefin Sans"/>
              </a:rPr>
              <a:t>searches</a:t>
            </a:r>
            <a:endParaRPr sz="10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999999"/>
              </a:buClr>
              <a:buSzPts val="1200"/>
              <a:buFont typeface="Noto Sans Symbols"/>
              <a:buChar char="✔"/>
            </a:pPr>
            <a:r>
              <a:rPr lang="en-GB" sz="1050" dirty="0">
                <a:solidFill>
                  <a:srgbClr val="999999"/>
                </a:solidFill>
                <a:latin typeface="Josefin Sans"/>
                <a:ea typeface="Josefin Sans"/>
                <a:cs typeface="Josefin Sans"/>
                <a:sym typeface="Josefin Sans"/>
              </a:rPr>
              <a:t>O</a:t>
            </a:r>
            <a:r>
              <a:rPr lang="en-GB" sz="1050" b="0" i="0" strike="noStrike" cap="none" dirty="0">
                <a:solidFill>
                  <a:srgbClr val="999999"/>
                </a:solidFill>
                <a:latin typeface="Josefin Sans"/>
                <a:ea typeface="Josefin Sans"/>
                <a:cs typeface="Josefin Sans"/>
                <a:sym typeface="Josefin Sans"/>
              </a:rPr>
              <a:t>ptimistically, to at least partially clarify the differences between various evaluations -&gt; improve on </a:t>
            </a:r>
            <a:r>
              <a:rPr lang="en-GB" sz="1050" b="0" i="0" strike="noStrike" cap="none" baseline="30000" dirty="0">
                <a:solidFill>
                  <a:srgbClr val="999999"/>
                </a:solidFill>
                <a:latin typeface="Josefin Sans"/>
                <a:ea typeface="Josefin Sans"/>
                <a:cs typeface="Josefin Sans"/>
                <a:sym typeface="Josefin Sans"/>
              </a:rPr>
              <a:t>125</a:t>
            </a:r>
            <a:r>
              <a:rPr lang="en-GB" sz="1050" b="0" i="0" strike="noStrike" cap="none" dirty="0">
                <a:solidFill>
                  <a:srgbClr val="999999"/>
                </a:solidFill>
                <a:latin typeface="Josefin Sans"/>
                <a:ea typeface="Josefin Sans"/>
                <a:cs typeface="Josefin Sans"/>
                <a:sym typeface="Josefin Sans"/>
              </a:rPr>
              <a:t>Sb problem</a:t>
            </a:r>
            <a:endParaRPr sz="1050" b="0" i="0" strike="noStrike" cap="none" dirty="0">
              <a:solidFill>
                <a:srgbClr val="999999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3" name="Google Shape;515;p53">
            <a:extLst>
              <a:ext uri="{FF2B5EF4-FFF2-40B4-BE49-F238E27FC236}">
                <a16:creationId xmlns:a16="http://schemas.microsoft.com/office/drawing/2014/main" id="{070B9AA6-BE36-92DA-FE1D-AB513C5DEC99}"/>
              </a:ext>
            </a:extLst>
          </p:cNvPr>
          <p:cNvSpPr txBox="1"/>
          <p:nvPr/>
        </p:nvSpPr>
        <p:spPr>
          <a:xfrm>
            <a:off x="569758" y="3516127"/>
            <a:ext cx="2756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Symbols"/>
              <a:buChar char="❑"/>
            </a:pPr>
            <a:r>
              <a:rPr lang="en-GB" sz="12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Impact:</a:t>
            </a:r>
            <a:endParaRPr sz="1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515;p53">
            <a:extLst>
              <a:ext uri="{FF2B5EF4-FFF2-40B4-BE49-F238E27FC236}">
                <a16:creationId xmlns:a16="http://schemas.microsoft.com/office/drawing/2014/main" id="{1E63A1D5-EA1D-32DB-9079-8DF0D171F7A6}"/>
              </a:ext>
            </a:extLst>
          </p:cNvPr>
          <p:cNvSpPr txBox="1"/>
          <p:nvPr/>
        </p:nvSpPr>
        <p:spPr>
          <a:xfrm>
            <a:off x="582064" y="1503555"/>
            <a:ext cx="2756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Symbols"/>
              <a:buChar char="❑"/>
            </a:pPr>
            <a:r>
              <a:rPr lang="en-GB" sz="12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Status of data</a:t>
            </a:r>
            <a:r>
              <a:rPr lang="en-GB" sz="12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endParaRPr sz="1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515;p53">
            <a:extLst>
              <a:ext uri="{FF2B5EF4-FFF2-40B4-BE49-F238E27FC236}">
                <a16:creationId xmlns:a16="http://schemas.microsoft.com/office/drawing/2014/main" id="{60CC8037-EA63-44B7-0E9E-D3264374241F}"/>
              </a:ext>
            </a:extLst>
          </p:cNvPr>
          <p:cNvSpPr txBox="1"/>
          <p:nvPr/>
        </p:nvSpPr>
        <p:spPr>
          <a:xfrm>
            <a:off x="576673" y="633532"/>
            <a:ext cx="2756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Symbols"/>
              <a:buChar char="❑"/>
            </a:pPr>
            <a:r>
              <a:rPr lang="en-GB" sz="12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Motivation</a:t>
            </a:r>
            <a:r>
              <a:rPr lang="en-GB" sz="12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:</a:t>
            </a:r>
            <a:endParaRPr sz="1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3" name="Google Shape;523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18227" y="0"/>
            <a:ext cx="441897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54"/>
          <p:cNvSpPr/>
          <p:nvPr/>
        </p:nvSpPr>
        <p:spPr>
          <a:xfrm rot="10800000" flipH="1">
            <a:off x="4814600" y="0"/>
            <a:ext cx="4422600" cy="5143498"/>
          </a:xfrm>
          <a:prstGeom prst="rect">
            <a:avLst/>
          </a:prstGeom>
          <a:solidFill>
            <a:srgbClr val="2247A2">
              <a:alpha val="49411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5" name="Google Shape;525;p54"/>
          <p:cNvGrpSpPr/>
          <p:nvPr/>
        </p:nvGrpSpPr>
        <p:grpSpPr>
          <a:xfrm>
            <a:off x="466800" y="-1"/>
            <a:ext cx="4505818" cy="3869947"/>
            <a:chOff x="-196562" y="-38900"/>
            <a:chExt cx="4505818" cy="5250300"/>
          </a:xfrm>
        </p:grpSpPr>
        <p:sp>
          <p:nvSpPr>
            <p:cNvPr id="526" name="Google Shape;526;p54"/>
            <p:cNvSpPr/>
            <p:nvPr/>
          </p:nvSpPr>
          <p:spPr>
            <a:xfrm>
              <a:off x="3425456" y="3835185"/>
              <a:ext cx="883800" cy="435000"/>
            </a:xfrm>
            <a:prstGeom prst="homePlat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54"/>
            <p:cNvSpPr/>
            <p:nvPr/>
          </p:nvSpPr>
          <p:spPr>
            <a:xfrm>
              <a:off x="-196562" y="-38900"/>
              <a:ext cx="4342800" cy="52503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57150" dist="19050" dir="45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8" name="Google Shape;528;p54"/>
          <p:cNvSpPr txBox="1">
            <a:spLocks noGrp="1"/>
          </p:cNvSpPr>
          <p:nvPr>
            <p:ph type="subTitle" idx="2"/>
          </p:nvPr>
        </p:nvSpPr>
        <p:spPr>
          <a:xfrm>
            <a:off x="720000" y="2773275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14"/>
              <a:buNone/>
            </a:pPr>
            <a:r>
              <a:rPr lang="en-GB">
                <a:solidFill>
                  <a:schemeClr val="dk1"/>
                </a:solidFill>
              </a:rPr>
              <a:t>https://www.nipne.ro/proiecte/pn3/ntof/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14"/>
              <a:buNone/>
            </a:pPr>
            <a:r>
              <a:rPr lang="en-GB">
                <a:solidFill>
                  <a:schemeClr val="dk1"/>
                </a:solidFill>
              </a:rPr>
              <a:t>https://www.nipne.ro/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29" name="Google Shape;529;p54"/>
          <p:cNvSpPr txBox="1">
            <a:spLocks noGrp="1"/>
          </p:cNvSpPr>
          <p:nvPr>
            <p:ph type="subTitle" idx="1"/>
          </p:nvPr>
        </p:nvSpPr>
        <p:spPr>
          <a:xfrm>
            <a:off x="720000" y="1505625"/>
            <a:ext cx="38520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Do you have any questions?</a:t>
            </a:r>
            <a:endParaRPr/>
          </a:p>
        </p:txBody>
      </p:sp>
      <p:sp>
        <p:nvSpPr>
          <p:cNvPr id="530" name="Google Shape;530;p54"/>
          <p:cNvSpPr txBox="1">
            <a:spLocks noGrp="1"/>
          </p:cNvSpPr>
          <p:nvPr>
            <p:ph type="title"/>
          </p:nvPr>
        </p:nvSpPr>
        <p:spPr>
          <a:xfrm>
            <a:off x="720000" y="506100"/>
            <a:ext cx="3852000" cy="7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GB"/>
              <a:t>Thanks</a:t>
            </a:r>
            <a:endParaRPr/>
          </a:p>
        </p:txBody>
      </p:sp>
      <p:sp>
        <p:nvSpPr>
          <p:cNvPr id="531" name="Google Shape;531;p54"/>
          <p:cNvSpPr txBox="1"/>
          <p:nvPr/>
        </p:nvSpPr>
        <p:spPr>
          <a:xfrm>
            <a:off x="766789" y="4079625"/>
            <a:ext cx="3133708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rPr>
              <a:t>Contact 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rPr>
              <a:t>Address: Str. Reactorului no.30, P.O.BOX MG-6, Bucharest - Magurele, ROMANIA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rPr>
              <a:t>Phone: +(4021) 404.23.00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rPr>
              <a:t>Fax: +(4021) 457.44.40</a:t>
            </a:r>
            <a:endParaRPr sz="1050" b="0" i="0" u="none" strike="noStrike" cap="none">
              <a:solidFill>
                <a:schemeClr val="lt1"/>
              </a:solidFill>
              <a:latin typeface="Josefin Sans Thin"/>
              <a:ea typeface="Josefin Sans Thin"/>
              <a:cs typeface="Josefin Sans Thin"/>
              <a:sym typeface="Josefin Sans Thi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1"/>
          <p:cNvSpPr txBox="1"/>
          <p:nvPr/>
        </p:nvSpPr>
        <p:spPr>
          <a:xfrm>
            <a:off x="2245473" y="1271970"/>
            <a:ext cx="433529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sng" strike="noStrike" cap="none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Background assessment of 0</a:t>
            </a:r>
            <a:r>
              <a:rPr lang="en-GB" sz="1400" b="0" i="1" u="sng" strike="noStrike" cap="none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νββ</a:t>
            </a:r>
            <a:r>
              <a:rPr lang="en-GB" sz="1400" b="0" i="0" u="sng" strike="noStrike" cap="none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decay experiments </a:t>
            </a:r>
            <a:endParaRPr sz="1400" b="0" i="0" u="sng" strike="noStrike" cap="none">
              <a:solidFill>
                <a:srgbClr val="000000"/>
              </a:solidFill>
              <a:highlight>
                <a:srgbClr val="FFFF00"/>
              </a:highlight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205" name="Google Shape;205;p31"/>
          <p:cNvCxnSpPr>
            <a:stCxn id="201" idx="2"/>
            <a:endCxn id="206" idx="0"/>
          </p:cNvCxnSpPr>
          <p:nvPr/>
        </p:nvCxnSpPr>
        <p:spPr>
          <a:xfrm>
            <a:off x="4413122" y="1579747"/>
            <a:ext cx="0" cy="63690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6" name="Google Shape;206;p31"/>
          <p:cNvSpPr txBox="1"/>
          <p:nvPr/>
        </p:nvSpPr>
        <p:spPr>
          <a:xfrm>
            <a:off x="2441651" y="2216592"/>
            <a:ext cx="394294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sng" strike="noStrike" cap="none">
                <a:solidFill>
                  <a:schemeClr val="accent4"/>
                </a:solidFill>
                <a:latin typeface="Josefin Sans"/>
                <a:ea typeface="Josefin Sans"/>
                <a:cs typeface="Josefin Sans"/>
                <a:sym typeface="Josefin Sans"/>
              </a:rPr>
              <a:t>Background: Neutrons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7" name="Google Shape;207;p31"/>
          <p:cNvCxnSpPr>
            <a:cxnSpLocks/>
            <a:stCxn id="206" idx="2"/>
          </p:cNvCxnSpPr>
          <p:nvPr/>
        </p:nvCxnSpPr>
        <p:spPr>
          <a:xfrm flipH="1">
            <a:off x="3172691" y="2524369"/>
            <a:ext cx="1240432" cy="46050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8" name="Google Shape;208;p31"/>
          <p:cNvSpPr txBox="1"/>
          <p:nvPr/>
        </p:nvSpPr>
        <p:spPr>
          <a:xfrm>
            <a:off x="1627710" y="3058459"/>
            <a:ext cx="263949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sng" strike="noStrike" cap="none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Cosmic ray-induced neutrons</a:t>
            </a:r>
            <a:endParaRPr sz="1400" b="0" i="0" u="sng" strike="noStrike" cap="none" dirty="0">
              <a:solidFill>
                <a:srgbClr val="6D97D6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209" name="Google Shape;209;p31"/>
          <p:cNvCxnSpPr>
            <a:cxnSpLocks/>
            <a:stCxn id="206" idx="2"/>
          </p:cNvCxnSpPr>
          <p:nvPr/>
        </p:nvCxnSpPr>
        <p:spPr>
          <a:xfrm>
            <a:off x="4413123" y="2524369"/>
            <a:ext cx="1240432" cy="46050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0" name="Google Shape;210;p31"/>
          <p:cNvSpPr txBox="1"/>
          <p:nvPr/>
        </p:nvSpPr>
        <p:spPr>
          <a:xfrm>
            <a:off x="4471497" y="3080716"/>
            <a:ext cx="433529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sng" strike="noStrike" cap="none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Rocks (</a:t>
            </a:r>
            <a:r>
              <a:rPr lang="en-GB" sz="1400" b="0" i="0" u="sng" strike="noStrike" cap="none" baseline="30000" dirty="0" err="1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1400" b="0" i="0" u="sng" strike="noStrike" cap="none" dirty="0" err="1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Th</a:t>
            </a:r>
            <a:r>
              <a:rPr lang="en-GB" sz="1400" b="0" i="0" u="sng" strike="noStrike" cap="none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, </a:t>
            </a:r>
            <a:r>
              <a:rPr lang="en-GB" sz="1400" b="0" i="0" u="sng" strike="noStrike" cap="none" baseline="30000" dirty="0" err="1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nat</a:t>
            </a:r>
            <a:r>
              <a:rPr lang="en-GB" sz="1400" b="0" i="0" u="sng" strike="noStrike" cap="none" dirty="0" err="1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U</a:t>
            </a:r>
            <a:r>
              <a:rPr lang="en-GB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) -&gt; </a:t>
            </a:r>
            <a:r>
              <a:rPr lang="en-GB" u="sng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spontaneous fission neutrons</a:t>
            </a:r>
            <a:r>
              <a:rPr lang="en-GB" sz="1400" b="0" i="0" u="sng" strike="noStrike" cap="none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                           -&gt; </a:t>
            </a:r>
            <a:r>
              <a:rPr lang="en-GB" sz="1400" b="0" i="0" u="sng" strike="noStrike" cap="none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(</a:t>
            </a:r>
            <a:r>
              <a:rPr lang="en-GB" sz="1400" b="0" i="1" u="sng" strike="noStrike" cap="none" dirty="0">
                <a:solidFill>
                  <a:srgbClr val="6D97D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α</a:t>
            </a:r>
            <a:r>
              <a:rPr lang="en-GB" sz="1400" b="0" i="0" u="sng" strike="noStrike" cap="none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,n)-</a:t>
            </a:r>
            <a:r>
              <a:rPr lang="en-GB" u="sng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induced</a:t>
            </a:r>
            <a:r>
              <a:rPr lang="en-GB" sz="1400" b="0" i="0" u="sng" strike="noStrike" cap="none" dirty="0">
                <a:solidFill>
                  <a:srgbClr val="6D97D6"/>
                </a:solidFill>
                <a:latin typeface="Josefin Sans"/>
                <a:ea typeface="Josefin Sans"/>
                <a:cs typeface="Josefin Sans"/>
                <a:sym typeface="Josefin Sans"/>
              </a:rPr>
              <a:t> neutrons </a:t>
            </a:r>
            <a:endParaRPr sz="1400" b="0" i="0" u="sng" strike="noStrike" cap="none" dirty="0">
              <a:solidFill>
                <a:srgbClr val="6D97D6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12" name="Google Shape;212;p31"/>
          <p:cNvSpPr txBox="1">
            <a:spLocks noGrp="1"/>
          </p:cNvSpPr>
          <p:nvPr>
            <p:ph type="ctrTitle"/>
          </p:nvPr>
        </p:nvSpPr>
        <p:spPr>
          <a:xfrm>
            <a:off x="764075" y="52315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3332"/>
              <a:buNone/>
            </a:pPr>
            <a:r>
              <a:rPr lang="en-GB" dirty="0">
                <a:latin typeface="Josefin Sans"/>
                <a:ea typeface="Josefin Sans"/>
                <a:cs typeface="Josefin Sans"/>
                <a:sym typeface="Josefin Sans"/>
              </a:rPr>
              <a:t>Motivation A</a:t>
            </a:r>
            <a:endParaRPr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  <p:extLst>
      <p:ext uri="{BB962C8B-B14F-4D97-AF65-F5344CB8AC3E}">
        <p14:creationId xmlns:p14="http://schemas.microsoft.com/office/powerpoint/2010/main" val="1778571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3"/>
          <p:cNvSpPr txBox="1"/>
          <p:nvPr/>
        </p:nvSpPr>
        <p:spPr>
          <a:xfrm>
            <a:off x="1001979" y="4255994"/>
            <a:ext cx="333091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1" u="none" strike="noStrike" cap="none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*Gupta, G., et al., Applied Radiation and Isotopes 158 (2020): 108923</a:t>
            </a:r>
            <a:endParaRPr sz="800" b="0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3"/>
          <p:cNvSpPr txBox="1"/>
          <p:nvPr/>
        </p:nvSpPr>
        <p:spPr>
          <a:xfrm>
            <a:off x="480385" y="1082303"/>
            <a:ext cx="4641286" cy="3323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en-GB" sz="1400" b="0" i="0" u="none" strike="noStrike" cap="none" dirty="0">
                <a:solidFill>
                  <a:schemeClr val="accent3">
                    <a:lumMod val="75000"/>
                  </a:schemeClr>
                </a:solidFill>
                <a:latin typeface="Josefin Sans"/>
                <a:ea typeface="Josefin Sans"/>
                <a:cs typeface="Josefin Sans"/>
                <a:sym typeface="Josefin Sans"/>
              </a:rPr>
              <a:t>ISSUE: </a:t>
            </a:r>
            <a:r>
              <a:rPr lang="en-GB" sz="1400" b="0" i="0" u="none" strike="noStrike" cap="none" dirty="0">
                <a:solidFill>
                  <a:schemeClr val="accent3">
                    <a:lumMod val="75000"/>
                  </a:schemeClr>
                </a:solidFill>
                <a:latin typeface="Symbol" panose="05050102010706020507" pitchFamily="18" charset="2"/>
                <a:ea typeface="Josefin Sans"/>
                <a:cs typeface="Josefin Sans"/>
                <a:sym typeface="Josefin Sans"/>
              </a:rPr>
              <a:t>g</a:t>
            </a:r>
            <a:r>
              <a:rPr lang="en-GB" sz="1400" b="0" i="0" u="none" strike="noStrike" cap="none" dirty="0">
                <a:solidFill>
                  <a:schemeClr val="accent3">
                    <a:lumMod val="75000"/>
                  </a:schemeClr>
                </a:solidFill>
                <a:latin typeface="Josefin Sans"/>
                <a:ea typeface="Josefin Sans"/>
                <a:cs typeface="Josefin Sans"/>
                <a:sym typeface="Josefin Sans"/>
              </a:rPr>
              <a:t> rays following neutron capture on </a:t>
            </a:r>
            <a:r>
              <a:rPr lang="en-GB" sz="1400" b="0" i="0" u="none" strike="noStrike" cap="none" baseline="30000" dirty="0">
                <a:solidFill>
                  <a:schemeClr val="accent3">
                    <a:lumMod val="75000"/>
                  </a:schemeClr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400" b="0" i="0" u="none" strike="noStrike" cap="none" dirty="0">
                <a:solidFill>
                  <a:schemeClr val="accent3">
                    <a:lumMod val="75000"/>
                  </a:schemeClr>
                </a:solidFill>
                <a:latin typeface="Josefin Sans"/>
                <a:ea typeface="Josefin Sans"/>
                <a:cs typeface="Josefin Sans"/>
                <a:sym typeface="Josefin Sans"/>
              </a:rPr>
              <a:t>Sn can mimic the 0</a:t>
            </a:r>
            <a:r>
              <a:rPr lang="en-GB" sz="1400" b="0" i="1" u="none" strike="noStrike" cap="none" dirty="0">
                <a:solidFill>
                  <a:schemeClr val="accent3">
                    <a:lumMod val="75000"/>
                  </a:schemeClr>
                </a:solidFill>
                <a:latin typeface="Josefin Sans"/>
                <a:ea typeface="Josefin Sans"/>
                <a:cs typeface="Josefin Sans"/>
                <a:sym typeface="Josefin Sans"/>
              </a:rPr>
              <a:t>νββ</a:t>
            </a:r>
            <a:r>
              <a:rPr lang="en-GB" sz="1400" b="0" i="0" u="none" strike="noStrike" cap="none" dirty="0">
                <a:solidFill>
                  <a:schemeClr val="accent3">
                    <a:lumMod val="75000"/>
                  </a:schemeClr>
                </a:solidFill>
                <a:latin typeface="Josefin Sans"/>
                <a:ea typeface="Josefin Sans"/>
                <a:cs typeface="Josefin Sans"/>
                <a:sym typeface="Josefin Sans"/>
              </a:rPr>
              <a:t> decay signal!!!</a:t>
            </a:r>
            <a:endParaRPr sz="1400" b="0" i="0" u="none" strike="noStrike" cap="none" dirty="0">
              <a:solidFill>
                <a:schemeClr val="accent3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96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❑"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Literature</a:t>
            </a:r>
            <a:r>
              <a:rPr lang="en-GB" sz="1400" b="0" i="0" u="none" strike="noStrike" cap="none" dirty="0">
                <a:solidFill>
                  <a:srgbClr val="3333FF"/>
                </a:solidFill>
                <a:latin typeface="Josefin Sans"/>
                <a:ea typeface="Josefin Sans"/>
                <a:cs typeface="Josefin Sans"/>
                <a:sym typeface="Josefin Sans"/>
              </a:rPr>
              <a:t>*</a:t>
            </a:r>
            <a:r>
              <a:rPr lang="en-GB" sz="1400" b="0" i="0" u="none" strike="noStrike" cap="none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shows that, after activating a </a:t>
            </a:r>
            <a:r>
              <a:rPr lang="en-GB" sz="1400" b="0" i="0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Sn sample with a neutron thermal flux and measuring the delayed </a:t>
            </a:r>
            <a:r>
              <a:rPr lang="en-GB" sz="1400" b="0" i="1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γ</a:t>
            </a:r>
            <a:r>
              <a:rPr lang="en-GB" i="1" dirty="0"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following neutron capture and subsequent </a:t>
            </a:r>
            <a:r>
              <a:rPr lang="en-GB" sz="1400" b="0" i="1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β</a:t>
            </a:r>
            <a:r>
              <a:rPr lang="en-GB" sz="1400" b="0" i="1" u="none" strike="noStrike" cap="none" baseline="30000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-</a:t>
            </a:r>
            <a:r>
              <a:rPr lang="en-GB" sz="1400" b="0" i="1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decays with a </a:t>
            </a:r>
            <a:r>
              <a:rPr lang="en-GB" sz="1400" b="0" i="0" u="none" strike="noStrike" cap="none" dirty="0" err="1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HPGe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 detector, a strong </a:t>
            </a:r>
            <a:r>
              <a:rPr lang="en-GB" sz="1400" b="0" i="0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summing peak of 2288.2 keV 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has been seen</a:t>
            </a:r>
            <a:r>
              <a:rPr lang="en-GB" sz="1400" b="0" i="0" u="none" strike="noStrike" cap="none" dirty="0">
                <a:solidFill>
                  <a:srgbClr val="0070C0"/>
                </a:solidFill>
                <a:latin typeface="Josefin Sans"/>
                <a:ea typeface="Josefin Sans"/>
                <a:cs typeface="Josefin Sans"/>
                <a:sym typeface="Josefin Sans"/>
              </a:rPr>
              <a:t>*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</a:pPr>
            <a:endParaRPr lang="en-GB" sz="14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</a:pPr>
            <a:endParaRPr sz="1400" b="0" i="0" u="none" strike="noStrike" cap="none" dirty="0">
              <a:solidFill>
                <a:srgbClr val="00B05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B05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indent="-285750" algn="just">
              <a:buClr>
                <a:srgbClr val="00B050"/>
              </a:buClr>
              <a:buSzPts val="1400"/>
              <a:buFont typeface="Josefin Sans"/>
              <a:buChar char="❑"/>
            </a:pPr>
            <a:r>
              <a:rPr lang="en-GB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Also, a (worrying) 30% </a:t>
            </a:r>
            <a:r>
              <a:rPr lang="en-GB" u="sng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simulation vs. experiment</a:t>
            </a:r>
            <a:r>
              <a:rPr lang="en-GB" dirty="0">
                <a:solidFill>
                  <a:srgbClr val="00B050"/>
                </a:solidFill>
                <a:latin typeface="Josefin Sans"/>
                <a:ea typeface="Josefin Sans"/>
                <a:cs typeface="Josefin Sans"/>
                <a:sym typeface="Josefin Sans"/>
              </a:rPr>
              <a:t> difference was observed</a:t>
            </a:r>
            <a:r>
              <a:rPr lang="en-GB" sz="1400" b="0" i="0" u="none" strike="noStrike" cap="none" dirty="0">
                <a:solidFill>
                  <a:srgbClr val="0070C0"/>
                </a:solidFill>
                <a:latin typeface="Josefin Sans"/>
                <a:ea typeface="Josefin Sans"/>
                <a:cs typeface="Josefin Sans"/>
                <a:sym typeface="Josefin Sans"/>
              </a:rPr>
              <a:t>*</a:t>
            </a: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1400"/>
              <a:buFont typeface="Josefin Sans"/>
              <a:buChar char="❑"/>
            </a:pPr>
            <a:endParaRPr dirty="0">
              <a:solidFill>
                <a:srgbClr val="00B050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285750" marR="0" lvl="0" indent="-196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45" name="Google Shape;245;p33"/>
          <p:cNvSpPr txBox="1"/>
          <p:nvPr/>
        </p:nvSpPr>
        <p:spPr>
          <a:xfrm>
            <a:off x="679350" y="657566"/>
            <a:ext cx="441470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sng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Background assessment of 0</a:t>
            </a:r>
            <a:r>
              <a:rPr lang="en-GB" sz="1400" b="0" i="1" u="sng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νββ</a:t>
            </a:r>
            <a:r>
              <a:rPr lang="en-GB" sz="1400" b="0" i="0" u="sng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Josefin Sans"/>
                <a:ea typeface="Josefin Sans"/>
                <a:cs typeface="Josefin Sans"/>
                <a:sym typeface="Josefin Sans"/>
              </a:rPr>
              <a:t> decay experiments </a:t>
            </a:r>
            <a:endParaRPr sz="1400" b="0" i="0" u="sng" strike="noStrike" cap="none" dirty="0">
              <a:solidFill>
                <a:srgbClr val="000000"/>
              </a:solidFill>
              <a:highlight>
                <a:srgbClr val="FFFF00"/>
              </a:highlight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246" name="Google Shape;246;p33"/>
          <p:cNvPicPr preferRelativeResize="0"/>
          <p:nvPr/>
        </p:nvPicPr>
        <p:blipFill rotWithShape="1">
          <a:blip r:embed="rId3">
            <a:alphaModFix/>
          </a:blip>
          <a:srcRect l="44796"/>
          <a:stretch/>
        </p:blipFill>
        <p:spPr>
          <a:xfrm>
            <a:off x="5687662" y="1192850"/>
            <a:ext cx="3048351" cy="306122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7" name="Google Shape;247;p33"/>
          <p:cNvCxnSpPr/>
          <p:nvPr/>
        </p:nvCxnSpPr>
        <p:spPr>
          <a:xfrm rot="10800000">
            <a:off x="6755277" y="2249427"/>
            <a:ext cx="862525" cy="898372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8" name="Google Shape;248;p33"/>
          <p:cNvSpPr txBox="1"/>
          <p:nvPr/>
        </p:nvSpPr>
        <p:spPr>
          <a:xfrm>
            <a:off x="6990583" y="2758524"/>
            <a:ext cx="44250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2</a:t>
            </a:r>
            <a:r>
              <a:rPr lang="en-GB" sz="1200" b="0" i="1" u="none" strike="noStrike" cap="none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β</a:t>
            </a:r>
            <a:r>
              <a:rPr lang="en-GB" sz="1200" b="0" i="0" u="none" strike="noStrike" cap="none" baseline="3000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-</a:t>
            </a:r>
            <a:endParaRPr sz="1200" b="0" i="0" u="none" strike="noStrike" cap="none" baseline="30000">
              <a:solidFill>
                <a:schemeClr val="accent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249" name="Google Shape;249;p33"/>
          <p:cNvCxnSpPr/>
          <p:nvPr/>
        </p:nvCxnSpPr>
        <p:spPr>
          <a:xfrm rot="10800000">
            <a:off x="7380625" y="2276395"/>
            <a:ext cx="237177" cy="251387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0" name="Google Shape;250;p33"/>
          <p:cNvSpPr txBox="1"/>
          <p:nvPr/>
        </p:nvSpPr>
        <p:spPr>
          <a:xfrm>
            <a:off x="7913508" y="3398745"/>
            <a:ext cx="39883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(n,</a:t>
            </a:r>
            <a:r>
              <a:rPr lang="en-GB" sz="800" b="0" i="1" u="none" strike="noStrike" cap="none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γ</a:t>
            </a:r>
            <a:r>
              <a:rPr lang="en-GB" sz="800" b="0" i="0" u="none" strike="noStrike" cap="none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)</a:t>
            </a:r>
            <a:endParaRPr sz="800" b="0" i="0" u="none" strike="noStrike" cap="none">
              <a:solidFill>
                <a:schemeClr val="accent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51" name="Google Shape;251;p33"/>
          <p:cNvSpPr txBox="1"/>
          <p:nvPr/>
        </p:nvSpPr>
        <p:spPr>
          <a:xfrm>
            <a:off x="7800110" y="2820079"/>
            <a:ext cx="39883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1" u="none" strike="noStrike" cap="none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β</a:t>
            </a:r>
            <a:r>
              <a:rPr lang="en-GB" sz="800" b="0" i="0" u="none" strike="noStrike" cap="none" baseline="3000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-</a:t>
            </a:r>
            <a:endParaRPr sz="800" b="0" i="0" u="none" strike="noStrike" cap="none" baseline="30000">
              <a:solidFill>
                <a:schemeClr val="accent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52" name="Google Shape;252;p33"/>
          <p:cNvSpPr txBox="1"/>
          <p:nvPr/>
        </p:nvSpPr>
        <p:spPr>
          <a:xfrm>
            <a:off x="7178198" y="2186644"/>
            <a:ext cx="40485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1" u="none" strike="noStrike" cap="none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β</a:t>
            </a:r>
            <a:r>
              <a:rPr lang="en-GB" sz="800" b="0" i="0" u="none" strike="noStrike" cap="none" baseline="3000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-</a:t>
            </a:r>
            <a:endParaRPr sz="800" b="0" i="0" u="none" strike="noStrike" cap="none" baseline="30000">
              <a:solidFill>
                <a:schemeClr val="accent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253" name="Google Shape;253;p33"/>
          <p:cNvCxnSpPr/>
          <p:nvPr/>
        </p:nvCxnSpPr>
        <p:spPr>
          <a:xfrm rot="10800000">
            <a:off x="7996391" y="2921893"/>
            <a:ext cx="197796" cy="194553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4" name="Google Shape;254;p33"/>
          <p:cNvCxnSpPr/>
          <p:nvPr/>
        </p:nvCxnSpPr>
        <p:spPr>
          <a:xfrm>
            <a:off x="8001147" y="3284394"/>
            <a:ext cx="265899" cy="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5" name="Google Shape;255;p33"/>
          <p:cNvCxnSpPr/>
          <p:nvPr/>
        </p:nvCxnSpPr>
        <p:spPr>
          <a:xfrm rot="10800000">
            <a:off x="5632394" y="1038962"/>
            <a:ext cx="0" cy="3248571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6" name="Google Shape;256;p33"/>
          <p:cNvCxnSpPr/>
          <p:nvPr/>
        </p:nvCxnSpPr>
        <p:spPr>
          <a:xfrm>
            <a:off x="5632393" y="4292995"/>
            <a:ext cx="329184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7" name="Google Shape;257;p33"/>
          <p:cNvCxnSpPr/>
          <p:nvPr/>
        </p:nvCxnSpPr>
        <p:spPr>
          <a:xfrm rot="10800000">
            <a:off x="5525526" y="3255521"/>
            <a:ext cx="91440" cy="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8" name="Google Shape;258;p33"/>
          <p:cNvCxnSpPr/>
          <p:nvPr/>
        </p:nvCxnSpPr>
        <p:spPr>
          <a:xfrm>
            <a:off x="7800110" y="4284290"/>
            <a:ext cx="0" cy="9144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9" name="Google Shape;259;p33"/>
          <p:cNvSpPr txBox="1"/>
          <p:nvPr/>
        </p:nvSpPr>
        <p:spPr>
          <a:xfrm>
            <a:off x="5266103" y="3147799"/>
            <a:ext cx="35749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50</a:t>
            </a:r>
            <a:endParaRPr sz="800" b="0" i="0" u="none" strike="noStrike" cap="none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60" name="Google Shape;260;p33"/>
          <p:cNvSpPr txBox="1"/>
          <p:nvPr/>
        </p:nvSpPr>
        <p:spPr>
          <a:xfrm rot="-5400000">
            <a:off x="5251844" y="2437435"/>
            <a:ext cx="53091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protons</a:t>
            </a:r>
            <a:endParaRPr sz="800" b="0" i="0" u="none" strike="noStrike" cap="none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61" name="Google Shape;261;p33"/>
          <p:cNvSpPr txBox="1"/>
          <p:nvPr/>
        </p:nvSpPr>
        <p:spPr>
          <a:xfrm>
            <a:off x="6897844" y="4291667"/>
            <a:ext cx="57900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neutrons</a:t>
            </a:r>
            <a:endParaRPr sz="800" b="0" i="0" u="none" strike="noStrike" cap="none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62" name="Google Shape;262;p33"/>
          <p:cNvSpPr txBox="1"/>
          <p:nvPr/>
        </p:nvSpPr>
        <p:spPr>
          <a:xfrm>
            <a:off x="7655679" y="4349140"/>
            <a:ext cx="28886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74</a:t>
            </a:r>
            <a:endParaRPr sz="800" b="0" i="0" u="none" strike="noStrike" cap="none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63" name="Google Shape;263;p33"/>
          <p:cNvSpPr txBox="1"/>
          <p:nvPr/>
        </p:nvSpPr>
        <p:spPr>
          <a:xfrm>
            <a:off x="997916" y="4255994"/>
            <a:ext cx="333091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1" u="none" strike="noStrike" cap="none" dirty="0">
                <a:solidFill>
                  <a:srgbClr val="3333FF"/>
                </a:solidFill>
                <a:latin typeface="Josefin Sans"/>
                <a:ea typeface="Josefin Sans"/>
                <a:cs typeface="Josefin Sans"/>
                <a:sym typeface="Josefin Sans"/>
              </a:rPr>
              <a:t>*Gupta, G., et al., Applied Radiation and Isotopes 158 (2020): 108923</a:t>
            </a:r>
            <a:endParaRPr sz="800" b="0" i="0" u="none" strike="noStrike" cap="none" dirty="0">
              <a:solidFill>
                <a:srgbClr val="3333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33"/>
          <p:cNvSpPr txBox="1"/>
          <p:nvPr/>
        </p:nvSpPr>
        <p:spPr>
          <a:xfrm>
            <a:off x="5266101" y="1964258"/>
            <a:ext cx="35749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52</a:t>
            </a:r>
            <a:endParaRPr sz="800" b="0" i="0" u="none" strike="noStrike" cap="none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265" name="Google Shape;265;p33"/>
          <p:cNvCxnSpPr/>
          <p:nvPr/>
        </p:nvCxnSpPr>
        <p:spPr>
          <a:xfrm rot="10800000">
            <a:off x="5528761" y="2068732"/>
            <a:ext cx="91440" cy="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" name="Google Shape;266;p33"/>
          <p:cNvCxnSpPr/>
          <p:nvPr/>
        </p:nvCxnSpPr>
        <p:spPr>
          <a:xfrm>
            <a:off x="6587383" y="4287526"/>
            <a:ext cx="0" cy="91440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7" name="Google Shape;267;p33"/>
          <p:cNvSpPr txBox="1"/>
          <p:nvPr/>
        </p:nvSpPr>
        <p:spPr>
          <a:xfrm>
            <a:off x="6455920" y="4339414"/>
            <a:ext cx="28886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72</a:t>
            </a:r>
            <a:endParaRPr sz="800" b="0" i="0" u="none" strike="noStrike" cap="none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68" name="Google Shape;268;p33"/>
          <p:cNvSpPr txBox="1"/>
          <p:nvPr/>
        </p:nvSpPr>
        <p:spPr>
          <a:xfrm>
            <a:off x="2138642" y="3048238"/>
            <a:ext cx="203137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Q</a:t>
            </a:r>
            <a:r>
              <a:rPr lang="en-GB" baseline="-250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0</a:t>
            </a:r>
            <a:r>
              <a:rPr lang="en-GB" baseline="-25000" dirty="0">
                <a:solidFill>
                  <a:srgbClr val="FF0000"/>
                </a:solidFill>
                <a:latin typeface="Symbol" panose="05050102010706020507" pitchFamily="18" charset="2"/>
                <a:ea typeface="Josefin Sans"/>
                <a:cs typeface="Josefin Sans"/>
                <a:sym typeface="Josefin Sans"/>
              </a:rPr>
              <a:t>n</a:t>
            </a:r>
            <a:r>
              <a:rPr lang="en-GB" b="0" i="1" u="none" strike="noStrike" cap="none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ββ</a:t>
            </a:r>
            <a:r>
              <a:rPr lang="en-GB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= </a:t>
            </a:r>
            <a:r>
              <a:rPr lang="en-GB" b="0" i="0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2292.7 </a:t>
            </a:r>
            <a:r>
              <a:rPr lang="en-GB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keV</a:t>
            </a: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33"/>
          <p:cNvSpPr txBox="1"/>
          <p:nvPr/>
        </p:nvSpPr>
        <p:spPr>
          <a:xfrm>
            <a:off x="7164854" y="3670333"/>
            <a:ext cx="1497307" cy="21544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S</a:t>
            </a:r>
            <a:r>
              <a:rPr lang="en-GB" sz="800" b="0" i="0" u="none" strike="noStrike" cap="none" baseline="-2500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n</a:t>
            </a:r>
            <a:r>
              <a:rPr lang="en-GB" sz="8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(</a:t>
            </a:r>
            <a:r>
              <a:rPr lang="en-GB" sz="800" b="0" i="0" u="none" strike="noStrike" cap="none" baseline="30000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125</a:t>
            </a:r>
            <a:r>
              <a:rPr lang="en-GB" sz="8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Sn) = 5733.50(20) keV </a:t>
            </a:r>
            <a:endParaRPr sz="800" b="0" i="0" u="none" strike="noStrike" cap="none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70" name="Google Shape;270;p33"/>
          <p:cNvSpPr txBox="1">
            <a:spLocks noGrp="1"/>
          </p:cNvSpPr>
          <p:nvPr>
            <p:ph type="ctrTitle"/>
          </p:nvPr>
        </p:nvSpPr>
        <p:spPr>
          <a:xfrm>
            <a:off x="764075" y="52315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3332"/>
              <a:buNone/>
            </a:pPr>
            <a:r>
              <a:rPr lang="en-GB" dirty="0">
                <a:latin typeface="Josefin Sans"/>
                <a:ea typeface="Josefin Sans"/>
                <a:cs typeface="Josefin Sans"/>
                <a:sym typeface="Josefin Sans"/>
              </a:rPr>
              <a:t>Motivation A</a:t>
            </a:r>
            <a:endParaRPr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E7B8028-183D-FFF2-2F96-0A0C77B236C4}"/>
              </a:ext>
            </a:extLst>
          </p:cNvPr>
          <p:cNvCxnSpPr>
            <a:cxnSpLocks/>
          </p:cNvCxnSpPr>
          <p:nvPr/>
        </p:nvCxnSpPr>
        <p:spPr>
          <a:xfrm>
            <a:off x="3052763" y="2815721"/>
            <a:ext cx="0" cy="276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35"/>
          <p:cNvPicPr preferRelativeResize="0"/>
          <p:nvPr/>
        </p:nvPicPr>
        <p:blipFill rotWithShape="1">
          <a:blip r:embed="rId3">
            <a:alphaModFix/>
          </a:blip>
          <a:srcRect r="6933" b="43690"/>
          <a:stretch/>
        </p:blipFill>
        <p:spPr>
          <a:xfrm>
            <a:off x="439500" y="1962150"/>
            <a:ext cx="2867800" cy="1117976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5"/>
          <p:cNvSpPr txBox="1">
            <a:spLocks noGrp="1"/>
          </p:cNvSpPr>
          <p:nvPr>
            <p:ph type="ctrTitle"/>
          </p:nvPr>
        </p:nvSpPr>
        <p:spPr>
          <a:xfrm>
            <a:off x="3017924" y="1206753"/>
            <a:ext cx="5615100" cy="108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600" dirty="0">
                <a:latin typeface="Josefin Sans"/>
                <a:ea typeface="Josefin Sans"/>
                <a:cs typeface="Josefin Sans"/>
                <a:sym typeface="Josefin Sans"/>
              </a:rPr>
              <a:t>Problem in reactor fuel depletion calculations for </a:t>
            </a:r>
            <a:r>
              <a:rPr lang="en-GB" sz="1600" baseline="30000" dirty="0">
                <a:latin typeface="Josefin Sans"/>
                <a:ea typeface="Josefin Sans"/>
                <a:cs typeface="Josefin Sans"/>
                <a:sym typeface="Josefin Sans"/>
              </a:rPr>
              <a:t>125</a:t>
            </a:r>
            <a:r>
              <a:rPr lang="en-GB" sz="1600" dirty="0">
                <a:latin typeface="Josefin Sans"/>
                <a:ea typeface="Josefin Sans"/>
                <a:cs typeface="Josefin Sans"/>
                <a:sym typeface="Josefin Sans"/>
              </a:rPr>
              <a:t>Sb:</a:t>
            </a:r>
            <a:endParaRPr sz="16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284" name="Google Shape;284;p35"/>
          <p:cNvPicPr preferRelativeResize="0"/>
          <p:nvPr/>
        </p:nvPicPr>
        <p:blipFill rotWithShape="1">
          <a:blip r:embed="rId4">
            <a:alphaModFix/>
          </a:blip>
          <a:srcRect l="28428"/>
          <a:stretch/>
        </p:blipFill>
        <p:spPr>
          <a:xfrm>
            <a:off x="3111650" y="1962575"/>
            <a:ext cx="5904102" cy="263832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5"/>
          <p:cNvSpPr txBox="1">
            <a:spLocks noGrp="1"/>
          </p:cNvSpPr>
          <p:nvPr>
            <p:ph type="ctrTitle"/>
          </p:nvPr>
        </p:nvSpPr>
        <p:spPr>
          <a:xfrm>
            <a:off x="764075" y="52315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3332"/>
              <a:buNone/>
            </a:pPr>
            <a:r>
              <a:rPr lang="en-GB" dirty="0">
                <a:latin typeface="Josefin Sans"/>
                <a:ea typeface="Josefin Sans"/>
                <a:cs typeface="Josefin Sans"/>
                <a:sym typeface="Josefin Sans"/>
              </a:rPr>
              <a:t>Motivation B</a:t>
            </a:r>
            <a:endParaRPr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3" name="Google Shape;204;p31">
            <a:extLst>
              <a:ext uri="{FF2B5EF4-FFF2-40B4-BE49-F238E27FC236}">
                <a16:creationId xmlns:a16="http://schemas.microsoft.com/office/drawing/2014/main" id="{1AFAEE40-F9AC-8C4E-E660-95FA24F26F4A}"/>
              </a:ext>
            </a:extLst>
          </p:cNvPr>
          <p:cNvSpPr txBox="1"/>
          <p:nvPr/>
        </p:nvSpPr>
        <p:spPr>
          <a:xfrm>
            <a:off x="1877093" y="635000"/>
            <a:ext cx="450750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Why do we need </a:t>
            </a:r>
            <a:r>
              <a:rPr lang="en-GB" sz="1600" b="0" i="0" u="none" strike="noStrike" cap="none" baseline="300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16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Sn(</a:t>
            </a:r>
            <a:r>
              <a:rPr lang="en-GB" sz="1600" b="0" i="0" u="none" strike="noStrike" cap="none" dirty="0" err="1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n,</a:t>
            </a:r>
            <a:r>
              <a:rPr lang="en-GB" sz="1600" b="0" i="1" u="none" strike="noStrike" cap="none" dirty="0" err="1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γ</a:t>
            </a:r>
            <a:r>
              <a:rPr lang="en-GB" sz="1600" b="0" i="0" u="none" strike="noStrike" cap="none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) cross section data?</a:t>
            </a:r>
            <a:endParaRPr sz="1600" b="0" i="0" u="none" strike="noStrike" cap="none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36"/>
          <p:cNvPicPr preferRelativeResize="0"/>
          <p:nvPr/>
        </p:nvPicPr>
        <p:blipFill rotWithShape="1">
          <a:blip r:embed="rId3">
            <a:alphaModFix/>
          </a:blip>
          <a:srcRect l="10929" t="28683" r="6460" b="15019"/>
          <a:stretch/>
        </p:blipFill>
        <p:spPr>
          <a:xfrm>
            <a:off x="2786836" y="800300"/>
            <a:ext cx="3044756" cy="907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36"/>
          <p:cNvPicPr preferRelativeResize="0"/>
          <p:nvPr/>
        </p:nvPicPr>
        <p:blipFill rotWithShape="1">
          <a:blip r:embed="rId4">
            <a:alphaModFix/>
          </a:blip>
          <a:srcRect l="16252" t="7063" r="11451"/>
          <a:stretch/>
        </p:blipFill>
        <p:spPr>
          <a:xfrm>
            <a:off x="423872" y="1771648"/>
            <a:ext cx="3326595" cy="2511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36"/>
          <p:cNvPicPr preferRelativeResize="0"/>
          <p:nvPr/>
        </p:nvPicPr>
        <p:blipFill rotWithShape="1">
          <a:blip r:embed="rId5">
            <a:alphaModFix/>
          </a:blip>
          <a:srcRect l="20205" t="7876" r="15136"/>
          <a:stretch/>
        </p:blipFill>
        <p:spPr>
          <a:xfrm>
            <a:off x="3931099" y="1757368"/>
            <a:ext cx="5177192" cy="282876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36"/>
          <p:cNvSpPr txBox="1">
            <a:spLocks noGrp="1"/>
          </p:cNvSpPr>
          <p:nvPr>
            <p:ph type="ctrTitle"/>
          </p:nvPr>
        </p:nvSpPr>
        <p:spPr>
          <a:xfrm>
            <a:off x="764075" y="52315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3332"/>
              <a:buNone/>
            </a:pPr>
            <a:r>
              <a:rPr lang="en-GB" dirty="0">
                <a:latin typeface="Josefin Sans"/>
                <a:ea typeface="Josefin Sans"/>
                <a:cs typeface="Josefin Sans"/>
                <a:sym typeface="Josefin Sans"/>
              </a:rPr>
              <a:t>Motivation B</a:t>
            </a:r>
            <a:endParaRPr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37"/>
          <p:cNvPicPr preferRelativeResize="0"/>
          <p:nvPr/>
        </p:nvPicPr>
        <p:blipFill rotWithShape="1">
          <a:blip r:embed="rId3">
            <a:alphaModFix/>
          </a:blip>
          <a:srcRect l="10929" t="28683" r="6460" b="15019"/>
          <a:stretch/>
        </p:blipFill>
        <p:spPr>
          <a:xfrm>
            <a:off x="836578" y="1114629"/>
            <a:ext cx="3044756" cy="1320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7"/>
          <p:cNvPicPr preferRelativeResize="0"/>
          <p:nvPr/>
        </p:nvPicPr>
        <p:blipFill rotWithShape="1">
          <a:blip r:embed="rId4">
            <a:alphaModFix/>
          </a:blip>
          <a:srcRect l="16252" t="7063" r="11451"/>
          <a:stretch/>
        </p:blipFill>
        <p:spPr>
          <a:xfrm>
            <a:off x="452449" y="2571750"/>
            <a:ext cx="1836800" cy="164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37"/>
          <p:cNvPicPr preferRelativeResize="0"/>
          <p:nvPr/>
        </p:nvPicPr>
        <p:blipFill rotWithShape="1">
          <a:blip r:embed="rId5">
            <a:alphaModFix/>
          </a:blip>
          <a:srcRect l="20205" t="7876" r="15136"/>
          <a:stretch/>
        </p:blipFill>
        <p:spPr>
          <a:xfrm>
            <a:off x="2230877" y="2571750"/>
            <a:ext cx="2094689" cy="1892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7"/>
          <p:cNvPicPr preferRelativeResize="0"/>
          <p:nvPr/>
        </p:nvPicPr>
        <p:blipFill rotWithShape="1">
          <a:blip r:embed="rId6">
            <a:alphaModFix/>
          </a:blip>
          <a:srcRect l="15808" t="11095" r="5779" b="52101"/>
          <a:stretch/>
        </p:blipFill>
        <p:spPr>
          <a:xfrm>
            <a:off x="4516878" y="980477"/>
            <a:ext cx="3375498" cy="1004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51174" y="2086200"/>
            <a:ext cx="3479199" cy="232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90700" y="1114625"/>
            <a:ext cx="4084275" cy="3350049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37"/>
          <p:cNvSpPr txBox="1">
            <a:spLocks noGrp="1"/>
          </p:cNvSpPr>
          <p:nvPr>
            <p:ph type="ctrTitle"/>
          </p:nvPr>
        </p:nvSpPr>
        <p:spPr>
          <a:xfrm>
            <a:off x="764075" y="52315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3332"/>
              <a:buNone/>
            </a:pPr>
            <a:r>
              <a:rPr lang="en-GB" dirty="0">
                <a:latin typeface="Josefin Sans"/>
                <a:ea typeface="Josefin Sans"/>
                <a:cs typeface="Josefin Sans"/>
                <a:sym typeface="Josefin Sans"/>
              </a:rPr>
              <a:t>Motivation B</a:t>
            </a:r>
            <a:endParaRPr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38"/>
          <p:cNvPicPr preferRelativeResize="0"/>
          <p:nvPr/>
        </p:nvPicPr>
        <p:blipFill rotWithShape="1">
          <a:blip r:embed="rId3">
            <a:alphaModFix/>
          </a:blip>
          <a:srcRect l="10929" t="28683" r="6460" b="15019"/>
          <a:stretch/>
        </p:blipFill>
        <p:spPr>
          <a:xfrm>
            <a:off x="720003" y="2075054"/>
            <a:ext cx="3044756" cy="13205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3" name="Google Shape;313;p38"/>
          <p:cNvGrpSpPr/>
          <p:nvPr/>
        </p:nvGrpSpPr>
        <p:grpSpPr>
          <a:xfrm>
            <a:off x="4812874" y="1194652"/>
            <a:ext cx="3664199" cy="3205790"/>
            <a:chOff x="4508188" y="533948"/>
            <a:chExt cx="3790812" cy="3716427"/>
          </a:xfrm>
        </p:grpSpPr>
        <p:pic>
          <p:nvPicPr>
            <p:cNvPr id="314" name="Google Shape;314;p38"/>
            <p:cNvPicPr preferRelativeResize="0"/>
            <p:nvPr/>
          </p:nvPicPr>
          <p:blipFill rotWithShape="1">
            <a:blip r:embed="rId4">
              <a:alphaModFix/>
            </a:blip>
            <a:srcRect l="14806" t="25500" r="26227" b="31233"/>
            <a:stretch/>
          </p:blipFill>
          <p:spPr>
            <a:xfrm>
              <a:off x="4508188" y="1841700"/>
              <a:ext cx="3726926" cy="19448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5" name="Google Shape;315;p3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884076" y="533948"/>
              <a:ext cx="2782551" cy="907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6" name="Google Shape;316;p38"/>
            <p:cNvSpPr txBox="1"/>
            <p:nvPr/>
          </p:nvSpPr>
          <p:spPr>
            <a:xfrm>
              <a:off x="5599450" y="1441500"/>
              <a:ext cx="1544400" cy="46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>
                  <a:latin typeface="Josefin Sans"/>
                  <a:ea typeface="Josefin Sans"/>
                  <a:cs typeface="Josefin Sans"/>
                  <a:sym typeface="Josefin Sans"/>
                </a:rPr>
                <a:t>Fission nucleus</a:t>
              </a:r>
              <a:endParaRPr b="1">
                <a:latin typeface="Josefin Sans"/>
                <a:ea typeface="Josefin Sans"/>
                <a:cs typeface="Josefin Sans"/>
                <a:sym typeface="Josefin Sans"/>
              </a:endParaRPr>
            </a:p>
          </p:txBody>
        </p:sp>
        <p:sp>
          <p:nvSpPr>
            <p:cNvPr id="317" name="Google Shape;317;p38"/>
            <p:cNvSpPr txBox="1"/>
            <p:nvPr/>
          </p:nvSpPr>
          <p:spPr>
            <a:xfrm>
              <a:off x="4537000" y="3786575"/>
              <a:ext cx="3762000" cy="46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Josefin Sans"/>
                  <a:ea typeface="Josefin Sans"/>
                  <a:cs typeface="Josefin Sans"/>
                  <a:sym typeface="Josefin Sans"/>
                </a:rPr>
                <a:t>Figure: Burnup chain adjacent to 125Sb</a:t>
              </a:r>
              <a:endParaRPr>
                <a:latin typeface="Josefin Sans"/>
                <a:ea typeface="Josefin Sans"/>
                <a:cs typeface="Josefin Sans"/>
                <a:sym typeface="Josefin Sans"/>
              </a:endParaRPr>
            </a:p>
          </p:txBody>
        </p:sp>
      </p:grpSp>
      <p:pic>
        <p:nvPicPr>
          <p:cNvPr id="318" name="Google Shape;318;p38"/>
          <p:cNvPicPr preferRelativeResize="0"/>
          <p:nvPr/>
        </p:nvPicPr>
        <p:blipFill rotWithShape="1">
          <a:blip r:embed="rId6">
            <a:alphaModFix/>
          </a:blip>
          <a:srcRect l="15808" t="11095" r="5779" b="52101"/>
          <a:stretch/>
        </p:blipFill>
        <p:spPr>
          <a:xfrm>
            <a:off x="720003" y="3395577"/>
            <a:ext cx="3375498" cy="1004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8"/>
          <p:cNvPicPr preferRelativeResize="0"/>
          <p:nvPr/>
        </p:nvPicPr>
        <p:blipFill rotWithShape="1">
          <a:blip r:embed="rId7">
            <a:alphaModFix/>
          </a:blip>
          <a:srcRect b="43690"/>
          <a:stretch/>
        </p:blipFill>
        <p:spPr>
          <a:xfrm>
            <a:off x="760850" y="1070175"/>
            <a:ext cx="2769806" cy="1004876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38"/>
          <p:cNvSpPr txBox="1"/>
          <p:nvPr/>
        </p:nvSpPr>
        <p:spPr>
          <a:xfrm>
            <a:off x="3939375" y="1660200"/>
            <a:ext cx="1425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aseline="300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21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Sn(</a:t>
            </a:r>
            <a:r>
              <a:rPr lang="en-GB" sz="2100" dirty="0" err="1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n,</a:t>
            </a:r>
            <a:r>
              <a:rPr lang="en-GB" sz="2100" dirty="0" err="1">
                <a:solidFill>
                  <a:srgbClr val="FF0000"/>
                </a:solidFill>
                <a:latin typeface="Symbol" panose="05050102010706020507" pitchFamily="18" charset="2"/>
                <a:ea typeface="Josefin Sans"/>
                <a:cs typeface="Josefin Sans"/>
                <a:sym typeface="Josefin Sans"/>
              </a:rPr>
              <a:t>g</a:t>
            </a:r>
            <a:r>
              <a:rPr lang="en-GB" sz="2100" dirty="0">
                <a:solidFill>
                  <a:srgbClr val="FF0000"/>
                </a:solidFill>
                <a:latin typeface="Josefin Sans"/>
                <a:ea typeface="Josefin Sans"/>
                <a:cs typeface="Josefin Sans"/>
                <a:sym typeface="Josefin Sans"/>
              </a:rPr>
              <a:t>)</a:t>
            </a:r>
            <a:endParaRPr sz="2100" dirty="0">
              <a:solidFill>
                <a:srgbClr val="FF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321" name="Google Shape;321;p38"/>
          <p:cNvCxnSpPr>
            <a:cxnSpLocks/>
            <a:stCxn id="320" idx="2"/>
          </p:cNvCxnSpPr>
          <p:nvPr/>
        </p:nvCxnSpPr>
        <p:spPr>
          <a:xfrm>
            <a:off x="4651875" y="2168100"/>
            <a:ext cx="358800" cy="390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2" name="Google Shape;322;p38"/>
          <p:cNvSpPr txBox="1">
            <a:spLocks noGrp="1"/>
          </p:cNvSpPr>
          <p:nvPr>
            <p:ph type="ctrTitle"/>
          </p:nvPr>
        </p:nvSpPr>
        <p:spPr>
          <a:xfrm>
            <a:off x="764075" y="52315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3332"/>
              <a:buNone/>
            </a:pPr>
            <a:r>
              <a:rPr lang="en-GB" dirty="0">
                <a:latin typeface="Josefin Sans"/>
                <a:ea typeface="Josefin Sans"/>
                <a:cs typeface="Josefin Sans"/>
                <a:sym typeface="Josefin Sans"/>
              </a:rPr>
              <a:t>Motivation B</a:t>
            </a:r>
            <a:endParaRPr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/>
          <p:nvPr/>
        </p:nvSpPr>
        <p:spPr>
          <a:xfrm>
            <a:off x="2195209" y="2020110"/>
            <a:ext cx="57259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(n,</a:t>
            </a:r>
            <a:r>
              <a:rPr lang="en-GB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γ</a:t>
            </a:r>
            <a:r>
              <a:rPr lang="en-GB" sz="1400" b="0" i="0" u="none" strike="noStrike" cap="none">
                <a:solidFill>
                  <a:srgbClr val="000000"/>
                </a:solidFill>
                <a:latin typeface="Josefin Sans"/>
                <a:ea typeface="Josefin Sans"/>
                <a:cs typeface="Josefin Sans"/>
                <a:sym typeface="Josefin Sans"/>
              </a:rPr>
              <a:t>)</a:t>
            </a:r>
            <a:endParaRPr sz="1400" b="0" i="0" u="none" strike="noStrike" cap="none">
              <a:solidFill>
                <a:srgbClr val="000000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328" name="Google Shape;328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41526" y="1034945"/>
            <a:ext cx="4351510" cy="3362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8075" y="1019308"/>
            <a:ext cx="4391985" cy="3393807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39"/>
          <p:cNvSpPr txBox="1">
            <a:spLocks noGrp="1"/>
          </p:cNvSpPr>
          <p:nvPr>
            <p:ph type="ctrTitle"/>
          </p:nvPr>
        </p:nvSpPr>
        <p:spPr>
          <a:xfrm>
            <a:off x="862880" y="540000"/>
            <a:ext cx="77040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50"/>
              <a:buNone/>
            </a:pPr>
            <a:r>
              <a:rPr lang="en-GB" sz="2100" dirty="0">
                <a:latin typeface="Josefin Sans"/>
                <a:ea typeface="Josefin Sans"/>
                <a:cs typeface="Josefin Sans"/>
                <a:sym typeface="Josefin Sans"/>
              </a:rPr>
              <a:t>Present status of </a:t>
            </a:r>
            <a:r>
              <a:rPr lang="en-GB" sz="2100" baseline="30000" dirty="0">
                <a:latin typeface="Josefin Sans"/>
                <a:ea typeface="Josefin Sans"/>
                <a:cs typeface="Josefin Sans"/>
                <a:sym typeface="Josefin Sans"/>
              </a:rPr>
              <a:t>124</a:t>
            </a:r>
            <a:r>
              <a:rPr lang="en-GB" sz="2100" dirty="0">
                <a:latin typeface="Josefin Sans"/>
                <a:ea typeface="Josefin Sans"/>
                <a:cs typeface="Josefin Sans"/>
                <a:sym typeface="Josefin Sans"/>
              </a:rPr>
              <a:t>Sn(</a:t>
            </a:r>
            <a:r>
              <a:rPr lang="en-GB" sz="2100" dirty="0" err="1">
                <a:latin typeface="Josefin Sans"/>
                <a:ea typeface="Josefin Sans"/>
                <a:cs typeface="Josefin Sans"/>
                <a:sym typeface="Josefin Sans"/>
              </a:rPr>
              <a:t>n,</a:t>
            </a:r>
            <a:r>
              <a:rPr lang="en-GB" sz="2100" i="1" dirty="0" err="1">
                <a:latin typeface="Arial"/>
                <a:ea typeface="Arial"/>
                <a:cs typeface="Arial"/>
                <a:sym typeface="Arial"/>
              </a:rPr>
              <a:t>γ</a:t>
            </a:r>
            <a:r>
              <a:rPr lang="en-GB" sz="2100" dirty="0">
                <a:latin typeface="Josefin Sans"/>
                <a:ea typeface="Josefin Sans"/>
                <a:cs typeface="Josefin Sans"/>
                <a:sym typeface="Josefin Sans"/>
              </a:rPr>
              <a:t>) cross section data</a:t>
            </a:r>
            <a:endParaRPr sz="2100" dirty="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332" name="Google Shape;332;p39"/>
          <p:cNvCxnSpPr>
            <a:cxnSpLocks/>
          </p:cNvCxnSpPr>
          <p:nvPr/>
        </p:nvCxnSpPr>
        <p:spPr>
          <a:xfrm>
            <a:off x="3761362" y="3640797"/>
            <a:ext cx="874729" cy="548582"/>
          </a:xfrm>
          <a:prstGeom prst="straightConnector1">
            <a:avLst/>
          </a:prstGeom>
          <a:noFill/>
          <a:ln w="9525" cap="flat" cmpd="sng">
            <a:solidFill>
              <a:srgbClr val="F87D1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3" name="Google Shape;333;p39"/>
          <p:cNvSpPr txBox="1"/>
          <p:nvPr/>
        </p:nvSpPr>
        <p:spPr>
          <a:xfrm>
            <a:off x="2020846" y="4189379"/>
            <a:ext cx="53567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 dirty="0" err="1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HPGe</a:t>
            </a:r>
            <a:r>
              <a:rPr lang="en-GB" sz="1000" b="0" i="0" u="none" strike="noStrike" cap="none" dirty="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rPr>
              <a:t>-based measurement</a:t>
            </a:r>
            <a:endParaRPr lang="en-GB" sz="1000" b="0" i="0" u="none" strike="noStrike" cap="none" dirty="0">
              <a:solidFill>
                <a:schemeClr val="accent6">
                  <a:lumMod val="10000"/>
                </a:schemeClr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800" b="0" i="0" u="none" strike="noStrike" cap="none" dirty="0">
                <a:solidFill>
                  <a:schemeClr val="accent6">
                    <a:lumMod val="10000"/>
                  </a:schemeClr>
                </a:solidFill>
                <a:latin typeface="Josefin Sans"/>
                <a:ea typeface="Josefin Sans"/>
                <a:cs typeface="Josefin Sans"/>
                <a:sym typeface="Josefin Sans"/>
              </a:rPr>
              <a:t>A. Kimura et al., EPJ Web of Conferences 146, 11031 (2017) in ANNRI at MLF/J-PARC (ND2016 proceedings)</a:t>
            </a:r>
            <a:endParaRPr sz="800" b="0" i="0" u="none" strike="noStrike" cap="none" dirty="0">
              <a:solidFill>
                <a:schemeClr val="accent6">
                  <a:lumMod val="10000"/>
                </a:schemeClr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cxnSp>
        <p:nvCxnSpPr>
          <p:cNvPr id="334" name="Google Shape;334;p39"/>
          <p:cNvCxnSpPr/>
          <p:nvPr/>
        </p:nvCxnSpPr>
        <p:spPr>
          <a:xfrm>
            <a:off x="3761362" y="2627425"/>
            <a:ext cx="190174" cy="14820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5" name="Google Shape;335;p39"/>
          <p:cNvCxnSpPr/>
          <p:nvPr/>
        </p:nvCxnSpPr>
        <p:spPr>
          <a:xfrm flipH="1">
            <a:off x="3761362" y="2590800"/>
            <a:ext cx="210766" cy="184826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" name="Right Brace 1">
            <a:extLst>
              <a:ext uri="{FF2B5EF4-FFF2-40B4-BE49-F238E27FC236}">
                <a16:creationId xmlns:a16="http://schemas.microsoft.com/office/drawing/2014/main" id="{FFA163EE-3F73-DA2C-DD3B-7EF43167415C}"/>
              </a:ext>
            </a:extLst>
          </p:cNvPr>
          <p:cNvSpPr/>
          <p:nvPr/>
        </p:nvSpPr>
        <p:spPr>
          <a:xfrm rot="5400000">
            <a:off x="3662319" y="3166864"/>
            <a:ext cx="155448" cy="79241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7943D95A-AB5A-FC1D-7883-337E82A94472}"/>
              </a:ext>
            </a:extLst>
          </p:cNvPr>
          <p:cNvSpPr/>
          <p:nvPr/>
        </p:nvSpPr>
        <p:spPr>
          <a:xfrm>
            <a:off x="3463895" y="2243740"/>
            <a:ext cx="81642" cy="56476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DD78C27D-6F2B-5984-105C-C43717AA8655}"/>
              </a:ext>
            </a:extLst>
          </p:cNvPr>
          <p:cNvSpPr/>
          <p:nvPr/>
        </p:nvSpPr>
        <p:spPr>
          <a:xfrm>
            <a:off x="4010741" y="2812996"/>
            <a:ext cx="81642" cy="56476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C2F6D149-3DC5-D03B-3783-EA3A9B8EF624}"/>
              </a:ext>
            </a:extLst>
          </p:cNvPr>
          <p:cNvSpPr/>
          <p:nvPr/>
        </p:nvSpPr>
        <p:spPr>
          <a:xfrm>
            <a:off x="4060045" y="2432000"/>
            <a:ext cx="81642" cy="56476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litical Party Company Profile by Slidesgo">
  <a:themeElements>
    <a:clrScheme name="Custom 5">
      <a:dk1>
        <a:srgbClr val="11224D"/>
      </a:dk1>
      <a:lt1>
        <a:srgbClr val="FFFFFF"/>
      </a:lt1>
      <a:dk2>
        <a:srgbClr val="11224D"/>
      </a:dk2>
      <a:lt2>
        <a:srgbClr val="FFFFFF"/>
      </a:lt2>
      <a:accent1>
        <a:srgbClr val="F98125"/>
      </a:accent1>
      <a:accent2>
        <a:srgbClr val="5B84C4"/>
      </a:accent2>
      <a:accent3>
        <a:srgbClr val="FB9B50"/>
      </a:accent3>
      <a:accent4>
        <a:srgbClr val="2C599D"/>
      </a:accent4>
      <a:accent5>
        <a:srgbClr val="FFFFFF"/>
      </a:accent5>
      <a:accent6>
        <a:srgbClr val="F2F2F2"/>
      </a:accent6>
      <a:hlink>
        <a:srgbClr val="5B84C4"/>
      </a:hlink>
      <a:folHlink>
        <a:srgbClr val="193A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olitical Party Company Profile by Slidesgo">
  <a:themeElements>
    <a:clrScheme name="Custom 5">
      <a:dk1>
        <a:srgbClr val="11224D"/>
      </a:dk1>
      <a:lt1>
        <a:srgbClr val="FFFFFF"/>
      </a:lt1>
      <a:dk2>
        <a:srgbClr val="11224D"/>
      </a:dk2>
      <a:lt2>
        <a:srgbClr val="FFFFFF"/>
      </a:lt2>
      <a:accent1>
        <a:srgbClr val="F98125"/>
      </a:accent1>
      <a:accent2>
        <a:srgbClr val="5B84C4"/>
      </a:accent2>
      <a:accent3>
        <a:srgbClr val="FB9B50"/>
      </a:accent3>
      <a:accent4>
        <a:srgbClr val="2C599D"/>
      </a:accent4>
      <a:accent5>
        <a:srgbClr val="FFFFFF"/>
      </a:accent5>
      <a:accent6>
        <a:srgbClr val="F2F2F2"/>
      </a:accent6>
      <a:hlink>
        <a:srgbClr val="5B84C4"/>
      </a:hlink>
      <a:folHlink>
        <a:srgbClr val="193A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1463</Words>
  <Application>Microsoft Office PowerPoint</Application>
  <PresentationFormat>On-screen Show (16:9)</PresentationFormat>
  <Paragraphs>222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Josefin Sans Thin</vt:lpstr>
      <vt:lpstr>Arial</vt:lpstr>
      <vt:lpstr>Symbol</vt:lpstr>
      <vt:lpstr>Josefin Sans</vt:lpstr>
      <vt:lpstr>Noto Sans Symbols</vt:lpstr>
      <vt:lpstr>Simple Light</vt:lpstr>
      <vt:lpstr>Political Party Company Profile by Slidesgo</vt:lpstr>
      <vt:lpstr>Political Party Company Profile by Slidesgo</vt:lpstr>
      <vt:lpstr>The neutron capture cross section of 124Sn and its impact on neutrinoless double β decay searches</vt:lpstr>
      <vt:lpstr>Motivation A</vt:lpstr>
      <vt:lpstr>Motivation A</vt:lpstr>
      <vt:lpstr>Motivation A</vt:lpstr>
      <vt:lpstr>Problem in reactor fuel depletion calculations for 125Sb:</vt:lpstr>
      <vt:lpstr>Motivation B</vt:lpstr>
      <vt:lpstr>Motivation B</vt:lpstr>
      <vt:lpstr>Motivation B</vt:lpstr>
      <vt:lpstr>Present status of 124Sn(n,γ) cross section data</vt:lpstr>
      <vt:lpstr>Present status of 124Sn(n,γ) cross section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 Y</cp:lastModifiedBy>
  <cp:revision>70</cp:revision>
  <dcterms:modified xsi:type="dcterms:W3CDTF">2024-11-11T08:59:40Z</dcterms:modified>
</cp:coreProperties>
</file>