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109_7242C1EA.xml" ContentType="application/vnd.ms-powerpoint.comments+xml"/>
  <Override PartName="/ppt/notesSlides/notesSlide1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8" r:id="rId3"/>
    <p:sldId id="280" r:id="rId4"/>
    <p:sldId id="275" r:id="rId5"/>
    <p:sldId id="277" r:id="rId6"/>
    <p:sldId id="259" r:id="rId7"/>
    <p:sldId id="263" r:id="rId8"/>
    <p:sldId id="266" r:id="rId9"/>
    <p:sldId id="262" r:id="rId10"/>
    <p:sldId id="268" r:id="rId11"/>
    <p:sldId id="261" r:id="rId12"/>
    <p:sldId id="269" r:id="rId13"/>
    <p:sldId id="281" r:id="rId14"/>
    <p:sldId id="265" r:id="rId15"/>
    <p:sldId id="272" r:id="rId16"/>
    <p:sldId id="260" r:id="rId17"/>
    <p:sldId id="276" r:id="rId18"/>
    <p:sldId id="283" r:id="rId19"/>
    <p:sldId id="270" r:id="rId20"/>
    <p:sldId id="271" r:id="rId21"/>
    <p:sldId id="278" r:id="rId22"/>
    <p:sldId id="282" r:id="rId23"/>
    <p:sldId id="279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BA3482E-5A51-C234-5D47-9EE2A2147841}" name="Jordan Ray Reilly" initials="JR" userId="S::jordan.reilly@cern.ch::d994baad-115f-4d62-af8a-137d3080c895" providerId="AD"/>
  <p188:author id="{1CC5B76F-491C-BE97-2E03-0105148CF9B5}" name="Michail Athanasakis" initials="MA" userId="S::michail.athanasakis@kuleuven.be::32710c60-3ffe-4eda-a99a-eea15fe3110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A333"/>
    <a:srgbClr val="3BF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5036" autoAdjust="0"/>
  </p:normalViewPr>
  <p:slideViewPr>
    <p:cSldViewPr snapToGrid="0">
      <p:cViewPr>
        <p:scale>
          <a:sx n="60" d="100"/>
          <a:sy n="60" d="100"/>
        </p:scale>
        <p:origin x="3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omments/modernComment_109_7242C1E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2EF6A1B-6EC9-4153-A723-62A7612CFFEC}" authorId="{1CC5B76F-491C-BE97-2E03-0105148CF9B5}" status="resolved" created="2024-11-06T11:50:20.829" complete="100000">
    <pc:sldMkLst xmlns:pc="http://schemas.microsoft.com/office/powerpoint/2013/main/command">
      <pc:docMk/>
      <pc:sldMk cId="1916977642" sldId="265"/>
    </pc:sldMkLst>
    <p188:txBody>
      <a:bodyPr/>
      <a:lstStyle/>
      <a:p>
        <a:r>
          <a:rPr lang="LID4096"/>
          <a:t>You do not mention shape coexistence at all here. Not even in the next page. You should explicitly bring up shape coexistence.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73701-9892-4784-9E18-CEFA35DFA6EF}" type="datetimeFigureOut">
              <a:rPr lang="LID4096" smtClean="0"/>
              <a:t>11/07/2024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D08EC5-A2B2-4BCD-AAA0-33F1999E1F2B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00206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630242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11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03677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13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5923508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Combine 3 and 4 ad reduce, move to back up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15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76786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198856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64860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945640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6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261218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129972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638400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8437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D08EC5-A2B2-4BCD-AAA0-33F1999E1F2B}" type="slidenum">
              <a:rPr lang="LID4096" smtClean="0"/>
              <a:t>10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254734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E1034A-E98E-3B84-017F-6B5413B2E3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5ACF269-6699-ED53-B51D-C34F3F6BF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2C6210-F1E6-F3E5-FAB5-9548C0C7F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C66F0-139F-4754-A675-0918824FC8FE}" type="datetime1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91C54-13FF-FEC7-3DD1-97A7F0738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8D049-A761-FAB1-9F06-2054FAC6B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103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6444FE-690A-F92E-12E5-9F57D3E054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479326-3265-BC84-B823-8B9DDE6FDF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8FC07-0326-A2CC-164D-EC7FC85F4B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006FD-15EA-4C21-86F2-565FCE05BF9D}" type="datetime1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C772E-7E76-6414-8E1F-A24942189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A4B9D6-0E62-8508-00C2-9C152FD02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80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A97CEF4-482F-35C0-6DF6-C50AE31461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42E3BA-FDC8-0ED8-1EF8-599B14EC0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E95AEA-B932-C6AE-74F9-D9866469A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EA5CC1-E69E-4C4E-BD6D-B18C156C5AA6}" type="datetime1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EEDFBE-AFC6-569D-A611-3653E51BB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F30A15-2A4C-E9C7-985F-B8C0B2A50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420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268E7-9590-EFAE-5FB9-ACF86D1D8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626897-402C-5A4C-3F6A-7580B2A916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377AA-26E1-938F-FF4A-9A1507AF2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49F69-112C-4AA3-9560-52BC1DBB2F2C}" type="datetime1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2CBB-1F95-83D8-D13F-BA902AC58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21C693-7A51-1DC0-1426-322B98938D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8332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C52587-496E-8418-DE98-C75608A7C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424C78-D787-2CCF-6702-09C745DDCD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E83500-7305-3FA4-EEF0-29F852009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05BBD2-ADF9-44B0-BE96-8E3E6E706301}" type="datetime1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3D0AE-18E1-CDAB-BA27-A6E9343D4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4FB978-37A5-646D-2E7F-2A030FE80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078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2C9A4-2167-08CF-4363-22486654E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86F7D-BF94-44B8-59C2-CF907904750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72E43-4B90-EBDC-82A6-FC1A3D9E6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D5E6A0-50D8-025F-30C4-7B6ED9806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9B432-5C03-4060-89C8-E2B760005BF1}" type="datetime1">
              <a:rPr lang="en-GB" smtClean="0"/>
              <a:t>07/11/2024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DDC06-41BB-DF22-DF63-8D4CEC0C4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2BA073-71E1-EC88-DEFB-4D8E08043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99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CB8B32-F4B2-D5EF-83B0-F8B42734D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38670B-1936-C984-FC3D-46F8026C1D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1FF8B-5378-644D-CB5E-2A1D55809C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DF1DEC-F7B3-F85B-27C4-A51A402AD6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844A84-02C3-8E45-7DC6-18C7818B03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52A9A5-E178-7F07-6FE2-5FCF95C4B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4C1D7-AEFA-42AA-A039-7FC1C697B804}" type="datetime1">
              <a:rPr lang="en-GB" smtClean="0"/>
              <a:t>07/11/2024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99CA135-F355-C4C9-BCFB-B530EAACB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3BFC47C-A0F4-2BC2-1240-A18E2B1DB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849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53CE2-4CCC-B451-8861-BF7E63A54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07A43A-9A04-79C6-AA22-695884227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662B8-67D9-4750-9B53-9EF4CB7676EC}" type="datetime1">
              <a:rPr lang="en-GB" smtClean="0"/>
              <a:t>07/11/2024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EA0B83-3FF2-8435-A957-BDB5FD1F9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9DA8FF-4697-FEE1-01C7-45A1CBDFD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92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2E4924-3AFB-FB96-7259-D08847FD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F758-C77B-4CE2-94D9-F14A72832E38}" type="datetime1">
              <a:rPr lang="en-GB" smtClean="0"/>
              <a:t>07/11/2024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381BE-5304-4BD8-DAE5-F89599CAEE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21D493-79E4-63B0-12D4-098D69CC88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2754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0113C9-B27C-8FAB-3750-9200C730F5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C00D19-55AA-5460-0A73-329437840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65733B-B6A7-36B6-1CA8-61E6423705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9881B-7249-F08B-8F32-334B1846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B2F06-3DA1-4AC2-80CA-0EE3DC678C28}" type="datetime1">
              <a:rPr lang="en-GB" smtClean="0"/>
              <a:t>07/11/2024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9168B-6C4E-89AE-6690-D901609D8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92691A-63C5-1F2D-A50F-EB043FCFB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260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E776A6-9547-E851-5AFD-931DEDE73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044CA1-53B0-EB71-D23D-4A7C15A987A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11AA4-3B72-22CF-4280-EE121823AC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20986-0CE5-7ED7-12F2-426142A6D1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F3543E-1DB5-4354-924F-D0FDCFFCA0E7}" type="datetime1">
              <a:rPr lang="en-GB" smtClean="0"/>
              <a:t>07/11/2024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96765B-81AE-6A23-6A0F-996A46BD6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92F42-BD52-5350-8C0F-8707DC6F3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872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5DA860-2944-DA9E-C10D-DF7EA6173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002BD-8670-B383-DF52-4E1A52EF3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5D763-562D-3D75-FD99-65A0089D02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313CA4-2BFD-4AEA-9F85-B655E3608F14}" type="datetime1">
              <a:rPr lang="en-GB" smtClean="0"/>
              <a:t>07/11/2024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B680C-15E8-5EAA-5B0E-9845CD880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FCBDD-223F-5407-5673-E354FF7A12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2544442-3710-4B64-8E10-21AE035424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40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11" Type="http://schemas.openxmlformats.org/officeDocument/2006/relationships/image" Target="../media/image39.png"/><Relationship Id="rId5" Type="http://schemas.openxmlformats.org/officeDocument/2006/relationships/image" Target="../media/image34.png"/><Relationship Id="rId10" Type="http://schemas.openxmlformats.org/officeDocument/2006/relationships/image" Target="../media/image38.png"/><Relationship Id="rId4" Type="http://schemas.openxmlformats.org/officeDocument/2006/relationships/image" Target="../media/image33.png"/><Relationship Id="rId9" Type="http://schemas.openxmlformats.org/officeDocument/2006/relationships/image" Target="../media/image3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microsoft.com/office/2018/10/relationships/comments" Target="../comments/modernComment_109_7242C1EA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70.png"/><Relationship Id="rId7" Type="http://schemas.openxmlformats.org/officeDocument/2006/relationships/image" Target="../media/image45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190.png"/><Relationship Id="rId4" Type="http://schemas.openxmlformats.org/officeDocument/2006/relationships/image" Target="../media/image46.png"/><Relationship Id="rId9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Freeform: Shape 9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14425" y="0"/>
            <a:ext cx="9963150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1664" y="0"/>
            <a:ext cx="9948672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F657C4-131D-4A98-A48A-5CA197647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3" y="1999615"/>
            <a:ext cx="9144000" cy="2764028"/>
          </a:xfrm>
        </p:spPr>
        <p:txBody>
          <a:bodyPr anchor="ctr">
            <a:normAutofit/>
          </a:bodyPr>
          <a:lstStyle/>
          <a:p>
            <a:r>
              <a:rPr lang="en-GB" sz="6100" dirty="0"/>
              <a:t>Laser spectroscopy of neutron-rich Ni with PI-LIST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F92EF6-10E6-840B-C8B5-7F3FB1672C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6912" y="5645150"/>
            <a:ext cx="8258176" cy="918210"/>
          </a:xfrm>
        </p:spPr>
        <p:txBody>
          <a:bodyPr anchor="ctr">
            <a:normAutofit fontScale="92500" lnSpcReduction="10000"/>
          </a:bodyPr>
          <a:lstStyle/>
          <a:p>
            <a:r>
              <a:rPr lang="en-US" sz="1600" dirty="0"/>
              <a:t>Spokespersons: </a:t>
            </a:r>
          </a:p>
          <a:p>
            <a:r>
              <a:rPr lang="en-US" sz="1600" dirty="0"/>
              <a:t>Jordan Reilly (CERN)</a:t>
            </a:r>
          </a:p>
          <a:p>
            <a:r>
              <a:rPr lang="en-US" sz="1600" dirty="0" err="1"/>
              <a:t>Michail</a:t>
            </a:r>
            <a:r>
              <a:rPr lang="en-US" sz="1600" dirty="0"/>
              <a:t> </a:t>
            </a:r>
            <a:r>
              <a:rPr lang="en-GB" sz="1600" dirty="0" err="1"/>
              <a:t>Athanasakis-Kaklamanakis</a:t>
            </a:r>
            <a:r>
              <a:rPr lang="en-US" sz="1600" dirty="0"/>
              <a:t> (Imperial College London)</a:t>
            </a:r>
            <a:endParaRPr lang="en-GB" sz="16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18560" y="5524786"/>
            <a:ext cx="475488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88FFB-095B-3B05-7E3C-3EE7770D5B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7745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aph of a blue and orange line&#10;&#10;Description automatically generated">
            <a:extLst>
              <a:ext uri="{FF2B5EF4-FFF2-40B4-BE49-F238E27FC236}">
                <a16:creationId xmlns:a16="http://schemas.microsoft.com/office/drawing/2014/main" id="{08056AB8-C421-5027-27A0-F9D30BBBF1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6760" y="83289"/>
            <a:ext cx="2696863" cy="2022647"/>
          </a:xfrm>
          <a:prstGeom prst="rect">
            <a:avLst/>
          </a:prstGeom>
        </p:spPr>
      </p:pic>
      <p:sp useBgFill="1">
        <p:nvSpPr>
          <p:cNvPr id="13" name="Freeform: Shape 12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01AB73-FB11-5E0F-C243-49D69FDA2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094613"/>
            <a:ext cx="3566160" cy="1305687"/>
          </a:xfrm>
        </p:spPr>
        <p:txBody>
          <a:bodyPr anchor="ctr">
            <a:normAutofit fontScale="90000"/>
          </a:bodyPr>
          <a:lstStyle/>
          <a:p>
            <a:r>
              <a:rPr lang="en-US" sz="3600" dirty="0"/>
              <a:t>Technical Details:</a:t>
            </a:r>
            <a:br>
              <a:rPr lang="en-US" sz="3600" dirty="0"/>
            </a:br>
            <a:r>
              <a:rPr lang="en-US" sz="3600" dirty="0"/>
              <a:t>IDS and ISOLTRAP</a:t>
            </a:r>
            <a:endParaRPr lang="en-GB" sz="36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96389D-A52E-79DE-3C2D-2820479E89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56069" y="2567184"/>
                <a:ext cx="4363466" cy="3928618"/>
              </a:xfrm>
            </p:spPr>
            <p:txBody>
              <a:bodyPr anchor="t">
                <a:normAutofit fontScale="77500" lnSpcReduction="20000"/>
              </a:bodyPr>
              <a:lstStyle/>
              <a:p>
                <a:r>
                  <a:rPr lang="en-US" sz="2000" dirty="0"/>
                  <a:t>IDS: main element of detection</a:t>
                </a:r>
              </a:p>
              <a:p>
                <a:endParaRPr lang="en-US" sz="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</m:oMath>
                </a14:m>
                <a:r>
                  <a:rPr lang="en-US" sz="2000" b="1" dirty="0"/>
                  <a:t> (Ga) &gt;&gt;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sz="2000" b="1" i="1" smtClean="0">
                            <a:latin typeface="Cambria Math" panose="02040503050406030204" pitchFamily="18" charset="0"/>
                          </a:rPr>
                          <m:t>𝟐</m:t>
                        </m:r>
                      </m:sub>
                    </m:sSub>
                    <m:r>
                      <a:rPr lang="en-US" sz="2000" b="1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/>
                  <a:t>(Ni)</a:t>
                </a:r>
                <a:r>
                  <a:rPr lang="en-US" sz="2000" dirty="0"/>
                  <a:t>,</a:t>
                </a:r>
                <a:r>
                  <a:rPr lang="en-US" sz="2000" b="1" dirty="0"/>
                  <a:t> </a:t>
                </a:r>
                <a:r>
                  <a:rPr lang="en-US" sz="2000" dirty="0"/>
                  <a:t>mostly filtered by tape movement</a:t>
                </a:r>
              </a:p>
              <a:p>
                <a:endParaRPr lang="en-US" sz="400" dirty="0"/>
              </a:p>
              <a:p>
                <a:r>
                  <a:rPr lang="en-US" sz="2000" dirty="0"/>
                  <a:t>Decay data on </a:t>
                </a:r>
                <a:r>
                  <a:rPr lang="en-US" sz="2000" baseline="30000" dirty="0"/>
                  <a:t>69m, 71m</a:t>
                </a:r>
                <a:r>
                  <a:rPr lang="en-US" sz="2000" dirty="0"/>
                  <a:t>Ni is sparse</a:t>
                </a:r>
              </a:p>
              <a:p>
                <a:endParaRPr lang="en-US" sz="400" baseline="30000" dirty="0"/>
              </a:p>
              <a:p>
                <a:r>
                  <a:rPr lang="en-US" sz="2000" dirty="0"/>
                  <a:t>No decay data available for </a:t>
                </a:r>
                <a:r>
                  <a:rPr lang="en-US" sz="2000" i="1" dirty="0"/>
                  <a:t>A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≥ </m:t>
                    </m:r>
                  </m:oMath>
                </a14:m>
                <a:r>
                  <a:rPr lang="en-US" sz="2000" baseline="30000" dirty="0"/>
                  <a:t>74</a:t>
                </a:r>
                <a:r>
                  <a:rPr lang="en-US" sz="2000" dirty="0"/>
                  <a:t>Ni</a:t>
                </a:r>
              </a:p>
              <a:p>
                <a:endParaRPr lang="en-US" sz="400" dirty="0"/>
              </a:p>
              <a:p>
                <a:r>
                  <a:rPr lang="en-US" sz="2000" dirty="0"/>
                  <a:t>Mass measurements of </a:t>
                </a:r>
                <a:r>
                  <a:rPr lang="en-US" sz="2000" baseline="30000" dirty="0"/>
                  <a:t>74,75</a:t>
                </a:r>
                <a:r>
                  <a:rPr lang="en-US" sz="2000" dirty="0"/>
                  <a:t>Ni @ IGISOL (2022) – Reaffirm values</a:t>
                </a:r>
              </a:p>
              <a:p>
                <a:endParaRPr lang="en-US" sz="500" dirty="0"/>
              </a:p>
              <a:p>
                <a:r>
                  <a:rPr lang="en-US" sz="2000" dirty="0"/>
                  <a:t>Ion detection with ISOLTRAP MR-</a:t>
                </a:r>
                <a:r>
                  <a:rPr lang="en-US" sz="2000" dirty="0" err="1"/>
                  <a:t>ToF</a:t>
                </a:r>
                <a:endParaRPr lang="en-US" sz="2000" dirty="0"/>
              </a:p>
              <a:p>
                <a:r>
                  <a:rPr lang="en-US" sz="2000" dirty="0"/>
                  <a:t>Revert to high-production collinear LIST for decay or mass measurements</a:t>
                </a:r>
              </a:p>
              <a:p>
                <a:r>
                  <a:rPr lang="en-US" sz="2000" dirty="0"/>
                  <a:t>Well-established method due to strong RILIS + IDS + ISOLTRAP technique!</a:t>
                </a:r>
              </a:p>
              <a:p>
                <a:endParaRPr lang="en-US" sz="1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96389D-A52E-79DE-3C2D-2820479E89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6069" y="2567184"/>
                <a:ext cx="4363466" cy="3928618"/>
              </a:xfrm>
              <a:blipFill>
                <a:blip r:embed="rId4"/>
                <a:stretch>
                  <a:fillRect l="-559" t="-2016" r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0F5B95-95EC-BFF6-2B00-F67014FD5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10</a:t>
            </a:fld>
            <a:endParaRPr lang="en-GB"/>
          </a:p>
        </p:txBody>
      </p:sp>
      <p:pic>
        <p:nvPicPr>
          <p:cNvPr id="14" name="Picture 13" descr="A blue line graph with numbers and a white background&#10;&#10;Description automatically generated">
            <a:extLst>
              <a:ext uri="{FF2B5EF4-FFF2-40B4-BE49-F238E27FC236}">
                <a16:creationId xmlns:a16="http://schemas.microsoft.com/office/drawing/2014/main" id="{11BC55B8-6D4C-1520-DBD5-E37D720A4A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0335" y="2249532"/>
            <a:ext cx="2200046" cy="1650035"/>
          </a:xfrm>
          <a:prstGeom prst="rect">
            <a:avLst/>
          </a:prstGeom>
        </p:spPr>
      </p:pic>
      <p:pic>
        <p:nvPicPr>
          <p:cNvPr id="20" name="Picture 19" descr="A graph of an orange line&#10;&#10;Description automatically generated">
            <a:extLst>
              <a:ext uri="{FF2B5EF4-FFF2-40B4-BE49-F238E27FC236}">
                <a16:creationId xmlns:a16="http://schemas.microsoft.com/office/drawing/2014/main" id="{14C853A8-95EF-9EBA-172D-567FC8EFD6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819" y="2278171"/>
            <a:ext cx="2200047" cy="1650035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FBB48E2-F262-40FB-BB6D-0E5D3BEDAA56}"/>
              </a:ext>
            </a:extLst>
          </p:cNvPr>
          <p:cNvCxnSpPr>
            <a:cxnSpLocks/>
            <a:stCxn id="6" idx="2"/>
            <a:endCxn id="14" idx="1"/>
          </p:cNvCxnSpPr>
          <p:nvPr/>
        </p:nvCxnSpPr>
        <p:spPr>
          <a:xfrm>
            <a:off x="9715192" y="2105936"/>
            <a:ext cx="415143" cy="9686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B61FD58-0428-761A-7536-66C7D4986087}"/>
              </a:ext>
            </a:extLst>
          </p:cNvPr>
          <p:cNvCxnSpPr>
            <a:cxnSpLocks/>
            <a:stCxn id="6" idx="2"/>
            <a:endCxn id="20" idx="3"/>
          </p:cNvCxnSpPr>
          <p:nvPr/>
        </p:nvCxnSpPr>
        <p:spPr>
          <a:xfrm flipH="1">
            <a:off x="8861866" y="2105936"/>
            <a:ext cx="853326" cy="9972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16E5BE9-D13B-CD2F-8168-5BC2F070F38B}"/>
                  </a:ext>
                </a:extLst>
              </p:cNvPr>
              <p:cNvSpPr txBox="1"/>
              <p:nvPr/>
            </p:nvSpPr>
            <p:spPr>
              <a:xfrm>
                <a:off x="8861866" y="3135342"/>
                <a:ext cx="12942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</m:t>
                    </m:r>
                  </m:oMath>
                </a14:m>
                <a:r>
                  <a:rPr lang="en-GB" dirty="0"/>
                  <a:t> Gating</a:t>
                </a: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816E5BE9-D13B-CD2F-8168-5BC2F070F3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61866" y="3135342"/>
                <a:ext cx="1294202" cy="369332"/>
              </a:xfrm>
              <a:prstGeom prst="rect">
                <a:avLst/>
              </a:prstGeom>
              <a:blipFill>
                <a:blip r:embed="rId7"/>
                <a:stretch>
                  <a:fillRect t="-6557" r="-3302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77D91F97-50F5-AFB5-B3BB-EA6030AE1440}"/>
              </a:ext>
            </a:extLst>
          </p:cNvPr>
          <p:cNvGrpSpPr/>
          <p:nvPr/>
        </p:nvGrpSpPr>
        <p:grpSpPr>
          <a:xfrm>
            <a:off x="38613" y="73402"/>
            <a:ext cx="7276410" cy="1121494"/>
            <a:chOff x="4889088" y="5183935"/>
            <a:chExt cx="7276410" cy="1121494"/>
          </a:xfrm>
        </p:grpSpPr>
        <p:pic>
          <p:nvPicPr>
            <p:cNvPr id="34" name="Picture 33" descr="A green and black rectangular object with black letters&#10;&#10;Description automatically generated">
              <a:extLst>
                <a:ext uri="{FF2B5EF4-FFF2-40B4-BE49-F238E27FC236}">
                  <a16:creationId xmlns:a16="http://schemas.microsoft.com/office/drawing/2014/main" id="{0CD7109B-ADAE-390A-2359-D7706A92A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47" t="47112" b="37996"/>
            <a:stretch/>
          </p:blipFill>
          <p:spPr>
            <a:xfrm>
              <a:off x="5052951" y="5736506"/>
              <a:ext cx="7112547" cy="568923"/>
            </a:xfrm>
            <a:prstGeom prst="rect">
              <a:avLst/>
            </a:prstGeom>
          </p:spPr>
        </p:pic>
        <p:pic>
          <p:nvPicPr>
            <p:cNvPr id="36" name="Picture 35" descr="A group of squares with black text&#10;&#10;Description automatically generated">
              <a:extLst>
                <a:ext uri="{FF2B5EF4-FFF2-40B4-BE49-F238E27FC236}">
                  <a16:creationId xmlns:a16="http://schemas.microsoft.com/office/drawing/2014/main" id="{427389C1-8D7E-D934-D4FC-792820D9509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328" r="1826" b="67218"/>
            <a:stretch/>
          </p:blipFill>
          <p:spPr>
            <a:xfrm>
              <a:off x="4889088" y="5218307"/>
              <a:ext cx="7276409" cy="518199"/>
            </a:xfrm>
            <a:prstGeom prst="rect">
              <a:avLst/>
            </a:prstGeom>
          </p:spPr>
        </p:pic>
        <p:pic>
          <p:nvPicPr>
            <p:cNvPr id="39" name="Picture 38" descr="A black and white image of a person&#10;&#10;Description automatically generated">
              <a:extLst>
                <a:ext uri="{FF2B5EF4-FFF2-40B4-BE49-F238E27FC236}">
                  <a16:creationId xmlns:a16="http://schemas.microsoft.com/office/drawing/2014/main" id="{984AF4E6-20A2-2BB3-5115-8919F3D68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672" t="16992" r="19464" b="70271"/>
            <a:stretch/>
          </p:blipFill>
          <p:spPr>
            <a:xfrm>
              <a:off x="8071830" y="5216173"/>
              <a:ext cx="537396" cy="518199"/>
            </a:xfrm>
            <a:prstGeom prst="rect">
              <a:avLst/>
            </a:prstGeom>
          </p:spPr>
        </p:pic>
        <p:pic>
          <p:nvPicPr>
            <p:cNvPr id="41" name="Picture 40" descr="A black square with white text&#10;&#10;Description automatically generated">
              <a:extLst>
                <a:ext uri="{FF2B5EF4-FFF2-40B4-BE49-F238E27FC236}">
                  <a16:creationId xmlns:a16="http://schemas.microsoft.com/office/drawing/2014/main" id="{EB12A469-CF4F-D746-9E08-96F8169CF4C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998" t="16637" r="33270" b="70574"/>
            <a:stretch/>
          </p:blipFill>
          <p:spPr>
            <a:xfrm>
              <a:off x="7074198" y="5183935"/>
              <a:ext cx="557523" cy="550437"/>
            </a:xfrm>
            <a:prstGeom prst="rect">
              <a:avLst/>
            </a:prstGeom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7B8BFA86-52D6-9F3E-66E1-2617BD9E85FE}"/>
              </a:ext>
            </a:extLst>
          </p:cNvPr>
          <p:cNvSpPr txBox="1"/>
          <p:nvPr/>
        </p:nvSpPr>
        <p:spPr>
          <a:xfrm>
            <a:off x="5118723" y="1477618"/>
            <a:ext cx="2973410" cy="707886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2000" b="0" i="0" dirty="0">
                <a:solidFill>
                  <a:srgbClr val="FF0000"/>
                </a:solidFill>
                <a:effectLst/>
              </a:rPr>
              <a:t>Isomer &amp; G.S. Separation in a single scan!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42263A6-D57E-93CC-68E5-68A35540F562}"/>
              </a:ext>
            </a:extLst>
          </p:cNvPr>
          <p:cNvSpPr/>
          <p:nvPr/>
        </p:nvSpPr>
        <p:spPr>
          <a:xfrm>
            <a:off x="4792204" y="5688666"/>
            <a:ext cx="2071171" cy="1064348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Spectroscopy Laser</a:t>
            </a:r>
            <a:endParaRPr lang="en-GB" dirty="0"/>
          </a:p>
        </p:txBody>
      </p: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97B73E01-9801-7189-F4D6-7DDDD81B00E1}"/>
              </a:ext>
            </a:extLst>
          </p:cNvPr>
          <p:cNvCxnSpPr>
            <a:stCxn id="56" idx="3"/>
          </p:cNvCxnSpPr>
          <p:nvPr/>
        </p:nvCxnSpPr>
        <p:spPr>
          <a:xfrm flipV="1">
            <a:off x="6863375" y="6213570"/>
            <a:ext cx="1308668" cy="72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9" name="Rectangle 58">
            <a:extLst>
              <a:ext uri="{FF2B5EF4-FFF2-40B4-BE49-F238E27FC236}">
                <a16:creationId xmlns:a16="http://schemas.microsoft.com/office/drawing/2014/main" id="{9FA2D6FF-52BC-E34E-12BC-F15A57C99124}"/>
              </a:ext>
            </a:extLst>
          </p:cNvPr>
          <p:cNvSpPr/>
          <p:nvPr/>
        </p:nvSpPr>
        <p:spPr>
          <a:xfrm>
            <a:off x="8187078" y="5937989"/>
            <a:ext cx="566451" cy="543350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1999B03-F067-BD5C-4275-A35B03C7E00D}"/>
              </a:ext>
            </a:extLst>
          </p:cNvPr>
          <p:cNvCxnSpPr/>
          <p:nvPr/>
        </p:nvCxnSpPr>
        <p:spPr>
          <a:xfrm flipV="1">
            <a:off x="8187078" y="5937989"/>
            <a:ext cx="566451" cy="54335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7373C603-4E2A-2BFA-F6BD-61346155BF3E}"/>
              </a:ext>
            </a:extLst>
          </p:cNvPr>
          <p:cNvCxnSpPr/>
          <p:nvPr/>
        </p:nvCxnSpPr>
        <p:spPr>
          <a:xfrm flipH="1">
            <a:off x="8291001" y="5141483"/>
            <a:ext cx="358599" cy="3635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0A9B030E-C195-8CFD-4315-21BD44D585CA}"/>
              </a:ext>
            </a:extLst>
          </p:cNvPr>
          <p:cNvCxnSpPr>
            <a:stCxn id="59" idx="0"/>
          </p:cNvCxnSpPr>
          <p:nvPr/>
        </p:nvCxnSpPr>
        <p:spPr>
          <a:xfrm flipH="1" flipV="1">
            <a:off x="8470303" y="5328277"/>
            <a:ext cx="1" cy="6097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AB73ED16-3245-AEC2-1A8E-4F9DEFD9F3C7}"/>
              </a:ext>
            </a:extLst>
          </p:cNvPr>
          <p:cNvCxnSpPr>
            <a:cxnSpLocks/>
            <a:stCxn id="59" idx="3"/>
          </p:cNvCxnSpPr>
          <p:nvPr/>
        </p:nvCxnSpPr>
        <p:spPr>
          <a:xfrm>
            <a:off x="8753529" y="6209664"/>
            <a:ext cx="162188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DD89215C-B7C9-09E0-728A-EB0AD62F746E}"/>
              </a:ext>
            </a:extLst>
          </p:cNvPr>
          <p:cNvCxnSpPr>
            <a:cxnSpLocks/>
          </p:cNvCxnSpPr>
          <p:nvPr/>
        </p:nvCxnSpPr>
        <p:spPr>
          <a:xfrm>
            <a:off x="8470302" y="5328277"/>
            <a:ext cx="1905114" cy="2773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F5D8203F-121D-EB84-04DF-D57537F0E6CF}"/>
              </a:ext>
            </a:extLst>
          </p:cNvPr>
          <p:cNvSpPr txBox="1"/>
          <p:nvPr/>
        </p:nvSpPr>
        <p:spPr>
          <a:xfrm>
            <a:off x="10358328" y="4975323"/>
            <a:ext cx="1891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PI-LIST </a:t>
            </a:r>
          </a:p>
          <a:p>
            <a:r>
              <a:rPr lang="en-US" dirty="0"/>
              <a:t>Higher resolution</a:t>
            </a:r>
            <a:endParaRPr lang="en-GB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F80B7E4-6C7D-4280-A98B-1ADBF9248C77}"/>
              </a:ext>
            </a:extLst>
          </p:cNvPr>
          <p:cNvSpPr txBox="1"/>
          <p:nvPr/>
        </p:nvSpPr>
        <p:spPr>
          <a:xfrm>
            <a:off x="10306372" y="5916139"/>
            <a:ext cx="20063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Collinear LIST</a:t>
            </a:r>
          </a:p>
          <a:p>
            <a:r>
              <a:rPr lang="en-US" dirty="0"/>
              <a:t>Higher production</a:t>
            </a:r>
            <a:endParaRPr lang="en-GB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2B04D4D5-3F68-23DE-7125-3C458FD4763C}"/>
              </a:ext>
            </a:extLst>
          </p:cNvPr>
          <p:cNvSpPr/>
          <p:nvPr/>
        </p:nvSpPr>
        <p:spPr>
          <a:xfrm>
            <a:off x="9267112" y="5130275"/>
            <a:ext cx="184298" cy="4237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A0E9B9E-D41C-E59B-F5B5-BFA4D0838444}"/>
              </a:ext>
            </a:extLst>
          </p:cNvPr>
          <p:cNvSpPr/>
          <p:nvPr/>
        </p:nvSpPr>
        <p:spPr>
          <a:xfrm>
            <a:off x="9267112" y="6027439"/>
            <a:ext cx="184298" cy="42373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7C29676C-957E-A152-7FE3-852B048F202C}"/>
              </a:ext>
            </a:extLst>
          </p:cNvPr>
          <p:cNvSpPr txBox="1"/>
          <p:nvPr/>
        </p:nvSpPr>
        <p:spPr>
          <a:xfrm>
            <a:off x="8861866" y="5595693"/>
            <a:ext cx="105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Shutters</a:t>
            </a:r>
            <a:endParaRPr lang="en-GB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00AFA44-9A0A-0560-A7D8-612ED735D616}"/>
              </a:ext>
            </a:extLst>
          </p:cNvPr>
          <p:cNvSpPr txBox="1"/>
          <p:nvPr/>
        </p:nvSpPr>
        <p:spPr>
          <a:xfrm>
            <a:off x="7898710" y="6492737"/>
            <a:ext cx="1308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PBS Cube</a:t>
            </a:r>
            <a:endParaRPr lang="en-GB" dirty="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4E082BE-0491-339F-A00B-17DE4194030D}"/>
              </a:ext>
            </a:extLst>
          </p:cNvPr>
          <p:cNvSpPr txBox="1"/>
          <p:nvPr/>
        </p:nvSpPr>
        <p:spPr>
          <a:xfrm>
            <a:off x="5219573" y="4518781"/>
            <a:ext cx="6782054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Instant Switching between </a:t>
            </a:r>
            <a:r>
              <a:rPr lang="en-US" b="1" dirty="0"/>
              <a:t>high production</a:t>
            </a:r>
            <a:r>
              <a:rPr lang="en-US" dirty="0"/>
              <a:t> and </a:t>
            </a:r>
            <a:r>
              <a:rPr lang="en-US" b="1" dirty="0"/>
              <a:t>high resolution!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038575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E3D7AB-F013-A3E3-8529-236E60623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Conclusion</a:t>
            </a:r>
            <a:endParaRPr lang="en-GB" sz="5400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B0DC33-B333-4BBE-AFFF-0CB13D5326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0936" y="2807208"/>
                <a:ext cx="4398263" cy="3410712"/>
              </a:xfrm>
            </p:spPr>
            <p:txBody>
              <a:bodyPr anchor="t">
                <a:normAutofit fontScale="62500" lnSpcReduction="20000"/>
              </a:bodyPr>
              <a:lstStyle/>
              <a:p>
                <a:r>
                  <a:rPr lang="en-US" sz="2000" dirty="0"/>
                  <a:t>The </a:t>
                </a:r>
                <a:r>
                  <a:rPr lang="en-US" sz="2000" i="1" dirty="0"/>
                  <a:t>Z</a:t>
                </a:r>
                <a:r>
                  <a:rPr lang="en-US" sz="2000" dirty="0"/>
                  <a:t> = 28, </a:t>
                </a:r>
                <a:r>
                  <a:rPr lang="en-US" sz="2000" i="1" dirty="0"/>
                  <a:t>N</a:t>
                </a:r>
                <a:r>
                  <a:rPr lang="en-US" sz="2000" dirty="0"/>
                  <a:t> = 40-50 region is rich with nuclear structure</a:t>
                </a:r>
              </a:p>
              <a:p>
                <a:r>
                  <a:rPr lang="en-US" sz="2000" dirty="0"/>
                  <a:t>High-resolution laser spectroscopy performed with PI-LIST + IDS</a:t>
                </a:r>
              </a:p>
              <a:p>
                <a:r>
                  <a:rPr lang="en-US" sz="2000" dirty="0"/>
                  <a:t>LIST is the ideal candidate to overcome the overwhelming Ga contamination</a:t>
                </a:r>
              </a:p>
              <a:p>
                <a:r>
                  <a:rPr lang="en-US" sz="2000" dirty="0"/>
                  <a:t>New measurements on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sz="20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sz="2000" b="1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sz="2000" dirty="0"/>
                  <a:t> on </a:t>
                </a:r>
                <a:r>
                  <a:rPr lang="en-US" sz="2000" b="1" baseline="30000" dirty="0"/>
                  <a:t>69, 71-74</a:t>
                </a:r>
                <a:r>
                  <a:rPr lang="en-US" sz="2000" b="1" dirty="0"/>
                  <a:t>Ni </a:t>
                </a:r>
                <a:r>
                  <a:rPr lang="en-US" sz="2000" dirty="0"/>
                  <a:t>and </a:t>
                </a:r>
                <a:r>
                  <a:rPr lang="en-US" sz="2000" b="1" baseline="30000" dirty="0"/>
                  <a:t>69m, 71m</a:t>
                </a:r>
                <a:r>
                  <a:rPr lang="en-US" sz="2000" b="1" dirty="0"/>
                  <a:t>Ni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Measurement that will help clarify the evolution of nuclear structure leading to </a:t>
                </a:r>
                <a:r>
                  <a:rPr lang="en-US" sz="2000" baseline="30000" dirty="0"/>
                  <a:t>78</a:t>
                </a:r>
                <a:r>
                  <a:rPr lang="en-US" sz="2000" dirty="0"/>
                  <a:t>Ni</a:t>
                </a:r>
              </a:p>
              <a:p>
                <a:r>
                  <a:rPr lang="en-US" sz="2000" dirty="0"/>
                  <a:t>Free additional decay spectroscopy data on </a:t>
                </a:r>
                <a:r>
                  <a:rPr lang="en-US" sz="2000" baseline="30000" dirty="0"/>
                  <a:t>74</a:t>
                </a:r>
                <a:r>
                  <a:rPr lang="en-US" sz="2000" dirty="0"/>
                  <a:t>Ni</a:t>
                </a:r>
              </a:p>
              <a:p>
                <a:r>
                  <a:rPr lang="en-US" sz="2000" dirty="0"/>
                  <a:t>Instant switching between higher-resolution and higher-efficiency</a:t>
                </a:r>
              </a:p>
              <a:p>
                <a:r>
                  <a:rPr lang="en-US" sz="2000" dirty="0"/>
                  <a:t>Lightest online medium mass measurements using PI-LIST, opening doors for other medium-mass elements</a:t>
                </a:r>
              </a:p>
              <a:p>
                <a:endParaRPr lang="en-US" sz="1700" dirty="0"/>
              </a:p>
              <a:p>
                <a:endParaRPr lang="en-GB" sz="17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B0DC33-B333-4BBE-AFFF-0CB13D5326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936" y="2807208"/>
                <a:ext cx="4398263" cy="3410712"/>
              </a:xfrm>
              <a:blipFill>
                <a:blip r:embed="rId3"/>
                <a:stretch>
                  <a:fillRect l="-139" t="-14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AFD47-F877-95DE-AA27-813B9768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11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6077E92-764D-2A05-1B0F-A2FAF7D2E0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6318145"/>
                  </p:ext>
                </p:extLst>
              </p:nvPr>
            </p:nvGraphicFramePr>
            <p:xfrm>
              <a:off x="5216226" y="1762420"/>
              <a:ext cx="6788747" cy="4254521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1357750">
                      <a:extLst>
                        <a:ext uri="{9D8B030D-6E8A-4147-A177-3AD203B41FA5}">
                          <a16:colId xmlns:a16="http://schemas.microsoft.com/office/drawing/2014/main" val="4071275319"/>
                        </a:ext>
                      </a:extLst>
                    </a:gridCol>
                    <a:gridCol w="1239084">
                      <a:extLst>
                        <a:ext uri="{9D8B030D-6E8A-4147-A177-3AD203B41FA5}">
                          <a16:colId xmlns:a16="http://schemas.microsoft.com/office/drawing/2014/main" val="1560755698"/>
                        </a:ext>
                      </a:extLst>
                    </a:gridCol>
                    <a:gridCol w="1728716">
                      <a:extLst>
                        <a:ext uri="{9D8B030D-6E8A-4147-A177-3AD203B41FA5}">
                          <a16:colId xmlns:a16="http://schemas.microsoft.com/office/drawing/2014/main" val="4240435464"/>
                        </a:ext>
                      </a:extLst>
                    </a:gridCol>
                    <a:gridCol w="680737">
                      <a:extLst>
                        <a:ext uri="{9D8B030D-6E8A-4147-A177-3AD203B41FA5}">
                          <a16:colId xmlns:a16="http://schemas.microsoft.com/office/drawing/2014/main" val="162761879"/>
                        </a:ext>
                      </a:extLst>
                    </a:gridCol>
                    <a:gridCol w="1782460">
                      <a:extLst>
                        <a:ext uri="{9D8B030D-6E8A-4147-A177-3AD203B41FA5}">
                          <a16:colId xmlns:a16="http://schemas.microsoft.com/office/drawing/2014/main" val="1068504166"/>
                        </a:ext>
                      </a:extLst>
                    </a:gridCol>
                  </a:tblGrid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Isotope</a:t>
                          </a:r>
                          <a:endParaRPr lang="en-GB" sz="14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f>
                                      <m:fPr>
                                        <m:type m:val="skw"/>
                                        <m:ctrlPr>
                                          <a:rPr lang="en-GB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Yields (ions/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oMath>
                          </a14:m>
                          <a:r>
                            <a:rPr lang="en-GB" sz="1400" dirty="0"/>
                            <a:t>C)</a:t>
                          </a:r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Shifts</a:t>
                          </a:r>
                          <a:endParaRPr lang="en-GB" sz="1400" dirty="0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New Measurements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44634260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66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54.6 </a:t>
                          </a:r>
                          <a:r>
                            <a:rPr lang="en-US" sz="1400" dirty="0" err="1"/>
                            <a:t>hr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37947837"/>
                      </a:ext>
                    </a:extLst>
                  </a:tr>
                  <a:tr h="753216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69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69m</a:t>
                          </a:r>
                          <a:r>
                            <a:rPr lang="en-US" sz="1400" baseline="0" dirty="0"/>
                            <a:t>Ni*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11.4 s / 3.5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oMath>
                          </a14:m>
                          <a:r>
                            <a:rPr lang="en-GB" sz="1400" dirty="0"/>
                            <a:t>*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8103653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70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6.0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76165516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71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71m</a:t>
                          </a:r>
                          <a:r>
                            <a:rPr lang="en-US" sz="1400" baseline="0" dirty="0"/>
                            <a:t>Ni**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2.6 s / 2.3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4 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1400" dirty="0"/>
                            <a:t>**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814865"/>
                      </a:ext>
                    </a:extLst>
                  </a:tr>
                  <a:tr h="33199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72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84653173"/>
                      </a:ext>
                    </a:extLst>
                  </a:tr>
                  <a:tr h="33199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73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/ 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4133997651"/>
                      </a:ext>
                    </a:extLst>
                  </a:tr>
                  <a:tr h="33199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74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5893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Tuning/Optimization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5747407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Total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</a:t>
                          </a:r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964999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6077E92-764D-2A05-1B0F-A2FAF7D2E0A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386318145"/>
                  </p:ext>
                </p:extLst>
              </p:nvPr>
            </p:nvGraphicFramePr>
            <p:xfrm>
              <a:off x="5216226" y="1762420"/>
              <a:ext cx="6788747" cy="4254521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1357750">
                      <a:extLst>
                        <a:ext uri="{9D8B030D-6E8A-4147-A177-3AD203B41FA5}">
                          <a16:colId xmlns:a16="http://schemas.microsoft.com/office/drawing/2014/main" val="4071275319"/>
                        </a:ext>
                      </a:extLst>
                    </a:gridCol>
                    <a:gridCol w="1239084">
                      <a:extLst>
                        <a:ext uri="{9D8B030D-6E8A-4147-A177-3AD203B41FA5}">
                          <a16:colId xmlns:a16="http://schemas.microsoft.com/office/drawing/2014/main" val="1560755698"/>
                        </a:ext>
                      </a:extLst>
                    </a:gridCol>
                    <a:gridCol w="1728716">
                      <a:extLst>
                        <a:ext uri="{9D8B030D-6E8A-4147-A177-3AD203B41FA5}">
                          <a16:colId xmlns:a16="http://schemas.microsoft.com/office/drawing/2014/main" val="4240435464"/>
                        </a:ext>
                      </a:extLst>
                    </a:gridCol>
                    <a:gridCol w="680737">
                      <a:extLst>
                        <a:ext uri="{9D8B030D-6E8A-4147-A177-3AD203B41FA5}">
                          <a16:colId xmlns:a16="http://schemas.microsoft.com/office/drawing/2014/main" val="162761879"/>
                        </a:ext>
                      </a:extLst>
                    </a:gridCol>
                    <a:gridCol w="1782460">
                      <a:extLst>
                        <a:ext uri="{9D8B030D-6E8A-4147-A177-3AD203B41FA5}">
                          <a16:colId xmlns:a16="http://schemas.microsoft.com/office/drawing/2014/main" val="1068504166"/>
                        </a:ext>
                      </a:extLst>
                    </a:gridCol>
                  </a:tblGrid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Isotope</a:t>
                          </a:r>
                          <a:endParaRPr lang="en-GB" sz="14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109804" t="-36782" r="-339706" b="-7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151237" t="-36782" r="-144876" b="-7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Shifts</a:t>
                          </a:r>
                          <a:endParaRPr lang="en-GB" sz="1400" dirty="0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New Measurements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44634260"/>
                      </a:ext>
                    </a:extLst>
                  </a:tr>
                  <a:tr h="30715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66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54.6 </a:t>
                          </a:r>
                          <a:r>
                            <a:rPr lang="en-US" sz="1400" dirty="0" err="1"/>
                            <a:t>hr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238000" r="-144876" b="-11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37947837"/>
                      </a:ext>
                    </a:extLst>
                  </a:tr>
                  <a:tr h="753216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69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69m</a:t>
                          </a:r>
                          <a:r>
                            <a:rPr lang="en-US" sz="1400" baseline="0" dirty="0"/>
                            <a:t>Ni*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11.4 s / 3.5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136290" r="-144876" b="-360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136290" r="-1706" b="-3604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103653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70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6.0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586000" r="-144876" b="-79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76165516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71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71m</a:t>
                          </a:r>
                          <a:r>
                            <a:rPr lang="en-US" sz="1400" baseline="0" dirty="0"/>
                            <a:t>Ni**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2.6 s / 2.3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394253" r="-144876" b="-3563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394253" r="-1706" b="-3563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4865"/>
                      </a:ext>
                    </a:extLst>
                  </a:tr>
                  <a:tr h="33382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72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796296" r="-144876" b="-47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796296" r="-1706" b="-4740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4653173"/>
                      </a:ext>
                    </a:extLst>
                  </a:tr>
                  <a:tr h="33382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73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/ 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880000" r="-1706" b="-36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3997651"/>
                      </a:ext>
                    </a:extLst>
                  </a:tr>
                  <a:tr h="33382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74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980000" r="-1706" b="-26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5893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Tuning/Optimization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5747407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Total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</a:t>
                          </a:r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964999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6767960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59A59E-6C06-27F4-7774-5B788975E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you!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EE0807-54E7-2910-DC22-DB7313255E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204"/>
            <a:ext cx="10515600" cy="643255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Questions?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2C16B-2E4A-92EE-3A40-FBBA824E9F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3365E54-FF9A-0EF2-7616-3D1FB7C7EEE5}"/>
              </a:ext>
            </a:extLst>
          </p:cNvPr>
          <p:cNvSpPr txBox="1"/>
          <p:nvPr/>
        </p:nvSpPr>
        <p:spPr>
          <a:xfrm>
            <a:off x="1119962" y="1904401"/>
            <a:ext cx="9952075" cy="5037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J. R. Reilly</a:t>
            </a:r>
            <a:r>
              <a:rPr lang="en-GB" sz="1400" baseline="30000" dirty="0"/>
              <a:t>1</a:t>
            </a:r>
            <a:r>
              <a:rPr lang="en-GB" sz="1400" dirty="0"/>
              <a:t>, M. Athanasakis-Kaklamanakis</a:t>
            </a:r>
            <a:r>
              <a:rPr lang="en-GB" sz="1400" baseline="30000" dirty="0"/>
              <a:t>2</a:t>
            </a:r>
            <a:r>
              <a:rPr lang="en-GB" sz="1400" dirty="0"/>
              <a:t>, M. Araszkiewicz</a:t>
            </a:r>
            <a:r>
              <a:rPr lang="en-GB" sz="1400" baseline="30000" dirty="0"/>
              <a:t>3</a:t>
            </a:r>
            <a:r>
              <a:rPr lang="en-GB" sz="1400" dirty="0"/>
              <a:t>, K. Chrysalidis</a:t>
            </a:r>
            <a:r>
              <a:rPr lang="en-GB" sz="1400" baseline="30000" dirty="0"/>
              <a:t>1</a:t>
            </a:r>
            <a:r>
              <a:rPr lang="en-GB" sz="1400" dirty="0"/>
              <a:t>,A. Ajayakumar</a:t>
            </a:r>
            <a:r>
              <a:rPr lang="en-GB" sz="1400" baseline="30000" dirty="0"/>
              <a:t>1</a:t>
            </a:r>
            <a:r>
              <a:rPr lang="en-GB" sz="1400" dirty="0"/>
              <a:t>, A. N. Andreyev</a:t>
            </a:r>
            <a:r>
              <a:rPr lang="en-GB" sz="1400" baseline="30000" dirty="0"/>
              <a:t>4</a:t>
            </a:r>
            <a:r>
              <a:rPr lang="en-GB" sz="1400" dirty="0"/>
              <a:t>, M. Au</a:t>
            </a:r>
            <a:r>
              <a:rPr lang="en-GB" sz="1400" baseline="30000" dirty="0"/>
              <a:t>1</a:t>
            </a:r>
            <a:r>
              <a:rPr lang="en-GB" sz="1400" dirty="0"/>
              <a:t>, C. Bernerd</a:t>
            </a:r>
            <a:r>
              <a:rPr lang="en-GB" sz="1400" baseline="30000" dirty="0"/>
              <a:t>1</a:t>
            </a:r>
            <a:r>
              <a:rPr lang="en-GB" sz="1400" dirty="0"/>
              <a:t>, J. G. Cubiss</a:t>
            </a:r>
            <a:r>
              <a:rPr lang="en-GB" sz="1400" baseline="30000" dirty="0"/>
              <a:t>4,5</a:t>
            </a:r>
            <a:r>
              <a:rPr lang="en-GB" sz="1400" dirty="0"/>
              <a:t>, L. M. Fraile</a:t>
            </a:r>
            <a:r>
              <a:rPr lang="en-GB" sz="1400" baseline="30000" dirty="0"/>
              <a:t>6</a:t>
            </a:r>
            <a:r>
              <a:rPr lang="en-GB" sz="1400" dirty="0"/>
              <a:t>, M. J. G. Borge</a:t>
            </a:r>
            <a:r>
              <a:rPr lang="en-GB" sz="1400" baseline="30000" dirty="0"/>
              <a:t>7</a:t>
            </a:r>
            <a:r>
              <a:rPr lang="en-GB" sz="1400" dirty="0"/>
              <a:t>, P. Garczynski</a:t>
            </a:r>
            <a:r>
              <a:rPr lang="en-GB" sz="1400" baseline="30000" dirty="0"/>
              <a:t>3</a:t>
            </a:r>
            <a:r>
              <a:rPr lang="en-GB" sz="1400" dirty="0"/>
              <a:t>, G. Georgiev</a:t>
            </a:r>
            <a:r>
              <a:rPr lang="en-GB" sz="1400" baseline="30000" dirty="0"/>
              <a:t>8</a:t>
            </a:r>
            <a:r>
              <a:rPr lang="en-GB" sz="1400" dirty="0"/>
              <a:t>, P. F. Giesel</a:t>
            </a:r>
            <a:r>
              <a:rPr lang="en-GB" sz="1400" baseline="30000" dirty="0"/>
              <a:t>9</a:t>
            </a:r>
            <a:r>
              <a:rPr lang="en-GB" sz="1400" dirty="0"/>
              <a:t>, R. de Groote</a:t>
            </a:r>
            <a:r>
              <a:rPr lang="en-GB" sz="1400" baseline="30000" dirty="0"/>
              <a:t>10</a:t>
            </a:r>
            <a:r>
              <a:rPr lang="en-GB" sz="1400" dirty="0"/>
              <a:t>,R. Grzywacz</a:t>
            </a:r>
            <a:r>
              <a:rPr lang="en-GB" sz="1400" baseline="30000" dirty="0"/>
              <a:t>11</a:t>
            </a:r>
            <a:r>
              <a:rPr lang="en-GB" sz="1400" dirty="0"/>
              <a:t>, R. Heinke</a:t>
            </a:r>
            <a:r>
              <a:rPr lang="en-GB" sz="1400" baseline="30000" dirty="0"/>
              <a:t>12,1</a:t>
            </a:r>
            <a:r>
              <a:rPr lang="en-GB" sz="1400" dirty="0"/>
              <a:t>, M. Karny</a:t>
            </a:r>
            <a:r>
              <a:rPr lang="en-GB" sz="1400" baseline="30000" dirty="0"/>
              <a:t>3</a:t>
            </a:r>
            <a:r>
              <a:rPr lang="en-GB" sz="1400" dirty="0"/>
              <a:t>, A. Koszorus</a:t>
            </a:r>
            <a:r>
              <a:rPr lang="en-GB" sz="1400" baseline="30000" dirty="0"/>
              <a:t>10</a:t>
            </a:r>
            <a:r>
              <a:rPr lang="en-GB" sz="1400" dirty="0"/>
              <a:t>, R. Kuczma</a:t>
            </a:r>
            <a:r>
              <a:rPr lang="en-GB" sz="1400" baseline="30000" dirty="0"/>
              <a:t>3</a:t>
            </a:r>
            <a:r>
              <a:rPr lang="en-GB" sz="1400" dirty="0"/>
              <a:t>, L. Lalanne</a:t>
            </a:r>
            <a:r>
              <a:rPr lang="en-GB" sz="1400" baseline="30000" dirty="0"/>
              <a:t>13</a:t>
            </a:r>
            <a:r>
              <a:rPr lang="en-GB" sz="1400" dirty="0"/>
              <a:t>, D. Lange</a:t>
            </a:r>
            <a:r>
              <a:rPr lang="en-GB" sz="1400" baseline="30000" dirty="0"/>
              <a:t>14</a:t>
            </a:r>
            <a:r>
              <a:rPr lang="en-GB" sz="1400" dirty="0"/>
              <a:t>, K. M. Lynch</a:t>
            </a:r>
            <a:r>
              <a:rPr lang="en-GB" sz="1400" baseline="30000" dirty="0"/>
              <a:t>12</a:t>
            </a:r>
            <a:r>
              <a:rPr lang="en-GB" sz="1400" dirty="0"/>
              <a:t>, D. McElroy</a:t>
            </a:r>
            <a:r>
              <a:rPr lang="en-GB" sz="1400" baseline="30000" dirty="0"/>
              <a:t>12</a:t>
            </a:r>
            <a:r>
              <a:rPr lang="en-GB" sz="1400" dirty="0"/>
              <a:t>, M. M lynarczyk</a:t>
            </a:r>
            <a:r>
              <a:rPr lang="en-GB" sz="1400" baseline="30000" dirty="0"/>
              <a:t>3</a:t>
            </a:r>
            <a:r>
              <a:rPr lang="en-GB" sz="1400" dirty="0"/>
              <a:t>, L. Nies</a:t>
            </a:r>
            <a:r>
              <a:rPr lang="en-GB" sz="1400" baseline="30000" dirty="0"/>
              <a:t>1</a:t>
            </a:r>
            <a:r>
              <a:rPr lang="en-GB" sz="1400" dirty="0"/>
              <a:t>, F. Nowacki</a:t>
            </a:r>
            <a:r>
              <a:rPr lang="en-GB" sz="1400" baseline="30000" dirty="0"/>
              <a:t>13</a:t>
            </a:r>
            <a:r>
              <a:rPr lang="en-GB" sz="1400" dirty="0"/>
              <a:t>,B. Olaizola</a:t>
            </a:r>
            <a:r>
              <a:rPr lang="en-GB" sz="1400" baseline="30000" dirty="0"/>
              <a:t>7</a:t>
            </a:r>
            <a:r>
              <a:rPr lang="en-GB" sz="1400" dirty="0"/>
              <a:t>, S. Rothe</a:t>
            </a:r>
            <a:r>
              <a:rPr lang="en-GB" sz="1400" baseline="30000" dirty="0"/>
              <a:t>1</a:t>
            </a:r>
            <a:r>
              <a:rPr lang="en-GB" sz="1400" dirty="0"/>
              <a:t>, C. Schweiger</a:t>
            </a:r>
            <a:r>
              <a:rPr lang="en-GB" sz="1400" baseline="30000" dirty="0"/>
              <a:t>14</a:t>
            </a:r>
            <a:r>
              <a:rPr lang="en-GB" sz="1400" dirty="0"/>
              <a:t>, A. I. Sison</a:t>
            </a:r>
            <a:r>
              <a:rPr lang="en-GB" sz="1400" baseline="30000" dirty="0"/>
              <a:t>6</a:t>
            </a:r>
            <a:r>
              <a:rPr lang="en-GB" sz="1400" dirty="0"/>
              <a:t>, K. Solak</a:t>
            </a:r>
            <a:r>
              <a:rPr lang="en-GB" sz="1400" baseline="30000" dirty="0"/>
              <a:t>3</a:t>
            </a:r>
            <a:r>
              <a:rPr lang="en-GB" sz="1400" dirty="0"/>
              <a:t>, K. Stoychev</a:t>
            </a:r>
            <a:r>
              <a:rPr lang="en-GB" sz="1400" baseline="30000" dirty="0"/>
              <a:t>15</a:t>
            </a:r>
            <a:r>
              <a:rPr lang="en-GB" sz="1400" dirty="0"/>
              <a:t>,R. Taniuchi</a:t>
            </a:r>
            <a:r>
              <a:rPr lang="en-GB" sz="1400" baseline="30000" dirty="0"/>
              <a:t>4</a:t>
            </a:r>
            <a:r>
              <a:rPr lang="en-GB" sz="1400" dirty="0"/>
              <a:t>, B. van den Borne</a:t>
            </a:r>
            <a:r>
              <a:rPr lang="en-GB" sz="1400" baseline="30000" dirty="0"/>
              <a:t>10</a:t>
            </a:r>
            <a:r>
              <a:rPr lang="en-GB" sz="1400" dirty="0"/>
              <a:t>, P. Wakuluk</a:t>
            </a:r>
            <a:r>
              <a:rPr lang="en-GB" sz="1400" baseline="30000" dirty="0"/>
              <a:t>3</a:t>
            </a:r>
            <a:r>
              <a:rPr lang="en-GB" sz="1400" dirty="0"/>
              <a:t>, J. Warbinek</a:t>
            </a:r>
            <a:r>
              <a:rPr lang="en-GB" sz="1400" baseline="30000" dirty="0"/>
              <a:t>16</a:t>
            </a:r>
            <a:r>
              <a:rPr lang="en-GB" sz="1400" dirty="0"/>
              <a:t>, J. Wessolek</a:t>
            </a:r>
            <a:r>
              <a:rPr lang="en-GB" sz="1400" baseline="30000" dirty="0"/>
              <a:t>1,12</a:t>
            </a:r>
            <a:r>
              <a:rPr lang="en-GB" sz="1400" dirty="0"/>
              <a:t>, J. Wilson</a:t>
            </a:r>
            <a:r>
              <a:rPr lang="en-GB" sz="1400" baseline="30000" dirty="0"/>
              <a:t>4</a:t>
            </a:r>
            <a:r>
              <a:rPr lang="en-GB" sz="1400" dirty="0"/>
              <a:t>, S. Zajda</a:t>
            </a:r>
            <a:r>
              <a:rPr lang="en-GB" sz="1400" baseline="30000" dirty="0"/>
              <a:t>3</a:t>
            </a:r>
          </a:p>
          <a:p>
            <a:pPr algn="ctr"/>
            <a:endParaRPr lang="en-GB" sz="1400" baseline="30000" dirty="0"/>
          </a:p>
          <a:p>
            <a:pPr algn="ctr"/>
            <a:r>
              <a:rPr lang="en-GB" sz="1400" baseline="30000" dirty="0"/>
              <a:t>1</a:t>
            </a:r>
            <a:r>
              <a:rPr lang="en-GB" sz="1400" dirty="0"/>
              <a:t>Systems Department, CERN, CH-1211 Geneva 23, Switzerland</a:t>
            </a:r>
          </a:p>
          <a:p>
            <a:pPr algn="ctr"/>
            <a:r>
              <a:rPr lang="en-GB" sz="1400" baseline="30000" dirty="0"/>
              <a:t>2</a:t>
            </a:r>
            <a:r>
              <a:rPr lang="en-GB" sz="1400" dirty="0"/>
              <a:t>Centre for Cold Matter, Imperial College London, SW7 2AZ London, United Kingdom</a:t>
            </a:r>
          </a:p>
          <a:p>
            <a:pPr algn="ctr"/>
            <a:r>
              <a:rPr lang="en-GB" sz="1400" baseline="30000" dirty="0"/>
              <a:t>3</a:t>
            </a:r>
            <a:r>
              <a:rPr lang="en-GB" sz="1400" dirty="0"/>
              <a:t>Faculty of Physics, University of Warsaw, PL 00-681 Warsaw, Poland</a:t>
            </a:r>
          </a:p>
          <a:p>
            <a:pPr algn="ctr"/>
            <a:r>
              <a:rPr lang="en-GB" sz="1400" baseline="30000" dirty="0"/>
              <a:t>4</a:t>
            </a:r>
            <a:r>
              <a:rPr lang="en-GB" sz="1400" dirty="0"/>
              <a:t>School of Physics, Engineering and Technology, University of York, York, YO10 5DD, </a:t>
            </a:r>
            <a:r>
              <a:rPr lang="en-GB" sz="1400" dirty="0" err="1"/>
              <a:t>UnitedKingdom</a:t>
            </a:r>
            <a:endParaRPr lang="en-GB" sz="1400" dirty="0"/>
          </a:p>
          <a:p>
            <a:pPr algn="ctr"/>
            <a:r>
              <a:rPr lang="en-GB" sz="1400" baseline="30000" dirty="0"/>
              <a:t>5</a:t>
            </a:r>
            <a:r>
              <a:rPr lang="en-GB" sz="1400" dirty="0"/>
              <a:t>School of Physics and Astronomy, University of Edinburgh, Edinburgh, EH9 3FD, United King-</a:t>
            </a:r>
            <a:r>
              <a:rPr lang="en-GB" sz="1400" dirty="0" err="1"/>
              <a:t>dom</a:t>
            </a:r>
            <a:endParaRPr lang="en-GB" sz="1400" dirty="0"/>
          </a:p>
          <a:p>
            <a:pPr algn="ctr"/>
            <a:r>
              <a:rPr lang="en-GB" sz="1400" baseline="30000" dirty="0"/>
              <a:t>6</a:t>
            </a:r>
            <a:r>
              <a:rPr lang="en-GB" sz="1400" dirty="0"/>
              <a:t>Grupo de </a:t>
            </a:r>
            <a:r>
              <a:rPr lang="en-GB" sz="1400" dirty="0" err="1"/>
              <a:t>Fısica</a:t>
            </a:r>
            <a:r>
              <a:rPr lang="en-GB" sz="1400" dirty="0"/>
              <a:t> Nuclear &amp; IPARCOS, Universidad </a:t>
            </a:r>
            <a:r>
              <a:rPr lang="en-GB" sz="1400" dirty="0" err="1"/>
              <a:t>Complutense</a:t>
            </a:r>
            <a:r>
              <a:rPr lang="en-GB" sz="1400" dirty="0"/>
              <a:t> de Madrid, Madrid, Spain</a:t>
            </a:r>
          </a:p>
          <a:p>
            <a:pPr algn="ctr"/>
            <a:r>
              <a:rPr lang="en-GB" sz="1400" baseline="30000" dirty="0"/>
              <a:t>7</a:t>
            </a:r>
            <a:r>
              <a:rPr lang="en-GB" sz="1400" dirty="0"/>
              <a:t>Instituto de </a:t>
            </a:r>
            <a:r>
              <a:rPr lang="en-GB" sz="1400" dirty="0" err="1"/>
              <a:t>Estructura</a:t>
            </a:r>
            <a:r>
              <a:rPr lang="en-GB" sz="1400" dirty="0"/>
              <a:t> de la Materia, CSIC, E-28006 Madrid, Spain</a:t>
            </a:r>
          </a:p>
          <a:p>
            <a:pPr algn="ctr"/>
            <a:r>
              <a:rPr lang="en-GB" sz="1400" baseline="30000" dirty="0"/>
              <a:t>8</a:t>
            </a:r>
            <a:r>
              <a:rPr lang="en-GB" sz="1400" dirty="0"/>
              <a:t>IJCLab, IN2P3/CNRS, and </a:t>
            </a:r>
            <a:r>
              <a:rPr lang="en-GB" sz="1400" dirty="0" err="1"/>
              <a:t>Universite</a:t>
            </a:r>
            <a:r>
              <a:rPr lang="en-GB" sz="1400" dirty="0"/>
              <a:t> Paris-</a:t>
            </a:r>
            <a:r>
              <a:rPr lang="en-GB" sz="1400" dirty="0" err="1"/>
              <a:t>Saclay</a:t>
            </a:r>
            <a:r>
              <a:rPr lang="en-GB" sz="1400" dirty="0"/>
              <a:t>, F-91405 Orsay Campus, France</a:t>
            </a:r>
          </a:p>
          <a:p>
            <a:pPr algn="ctr"/>
            <a:r>
              <a:rPr lang="en-GB" sz="1400" baseline="30000" dirty="0"/>
              <a:t>9</a:t>
            </a:r>
            <a:r>
              <a:rPr lang="en-GB" sz="1400" dirty="0"/>
              <a:t>Institut fur </a:t>
            </a:r>
            <a:r>
              <a:rPr lang="en-GB" sz="1400" dirty="0" err="1"/>
              <a:t>Physik</a:t>
            </a:r>
            <a:r>
              <a:rPr lang="en-GB" sz="1400" dirty="0"/>
              <a:t>, </a:t>
            </a:r>
            <a:r>
              <a:rPr lang="en-GB" sz="1400" dirty="0" err="1"/>
              <a:t>Universitat</a:t>
            </a:r>
            <a:r>
              <a:rPr lang="en-GB" sz="1400" dirty="0"/>
              <a:t> Greifswald, D-17487 Greifswald, Germany</a:t>
            </a:r>
          </a:p>
          <a:p>
            <a:pPr algn="ctr"/>
            <a:r>
              <a:rPr lang="en-GB" sz="1400" baseline="30000" dirty="0"/>
              <a:t>10</a:t>
            </a:r>
            <a:r>
              <a:rPr lang="en-GB" sz="1400" dirty="0"/>
              <a:t>KU Leuven, </a:t>
            </a:r>
            <a:r>
              <a:rPr lang="en-GB" sz="1400" dirty="0" err="1"/>
              <a:t>Instituut</a:t>
            </a:r>
            <a:r>
              <a:rPr lang="en-GB" sz="1400" dirty="0"/>
              <a:t> </a:t>
            </a:r>
            <a:r>
              <a:rPr lang="en-GB" sz="1400" dirty="0" err="1"/>
              <a:t>voor</a:t>
            </a:r>
            <a:r>
              <a:rPr lang="en-GB" sz="1400" dirty="0"/>
              <a:t> Kern- </a:t>
            </a:r>
            <a:r>
              <a:rPr lang="en-GB" sz="1400" dirty="0" err="1"/>
              <a:t>en</a:t>
            </a:r>
            <a:r>
              <a:rPr lang="en-GB" sz="1400" dirty="0"/>
              <a:t> </a:t>
            </a:r>
            <a:r>
              <a:rPr lang="en-GB" sz="1400" dirty="0" err="1"/>
              <a:t>Stralingsfysica</a:t>
            </a:r>
            <a:r>
              <a:rPr lang="en-GB" sz="1400" dirty="0"/>
              <a:t>, B-3001 Leuven, Belgium</a:t>
            </a:r>
          </a:p>
          <a:p>
            <a:pPr algn="ctr"/>
            <a:r>
              <a:rPr lang="en-GB" sz="1400" baseline="30000" dirty="0"/>
              <a:t>11</a:t>
            </a:r>
            <a:r>
              <a:rPr lang="en-GB" sz="1400" dirty="0"/>
              <a:t>Department of Physics and Astronomy, University of Tennessee, Knoxville, Tennessee 37996,USA</a:t>
            </a:r>
          </a:p>
          <a:p>
            <a:pPr algn="ctr"/>
            <a:r>
              <a:rPr lang="en-GB" sz="1400" baseline="30000" dirty="0"/>
              <a:t>12</a:t>
            </a:r>
            <a:r>
              <a:rPr lang="en-GB" sz="1400" dirty="0"/>
              <a:t>School of Physics and Astronomy, The University of Manchester, Manchester M13 9PL,United Kingdom</a:t>
            </a:r>
          </a:p>
          <a:p>
            <a:pPr algn="ctr"/>
            <a:r>
              <a:rPr lang="en-GB" sz="1400" baseline="30000" dirty="0"/>
              <a:t>13</a:t>
            </a:r>
            <a:r>
              <a:rPr lang="en-GB" sz="1400" dirty="0"/>
              <a:t>Universit´e de Strasbourg, CNRS, IPHC UMR 7178, F-67000 Strasbourg, France</a:t>
            </a:r>
          </a:p>
          <a:p>
            <a:pPr algn="ctr"/>
            <a:r>
              <a:rPr lang="en-GB" sz="1400" baseline="30000" dirty="0"/>
              <a:t>14</a:t>
            </a:r>
            <a:r>
              <a:rPr lang="en-GB" sz="1400" dirty="0"/>
              <a:t>Max-Planck-Institut fur </a:t>
            </a:r>
            <a:r>
              <a:rPr lang="en-GB" sz="1400" dirty="0" err="1"/>
              <a:t>Kernphysik</a:t>
            </a:r>
            <a:r>
              <a:rPr lang="en-GB" sz="1400" dirty="0"/>
              <a:t>, 69117 Heidelberg, Germany</a:t>
            </a:r>
          </a:p>
          <a:p>
            <a:pPr algn="ctr"/>
            <a:r>
              <a:rPr lang="en-GB" sz="1400" baseline="30000" dirty="0"/>
              <a:t>15</a:t>
            </a:r>
            <a:r>
              <a:rPr lang="en-GB" sz="1400" dirty="0"/>
              <a:t>Department of Physics, University of Guelph, Guelph, Ontario N1G2W1, Canada</a:t>
            </a:r>
          </a:p>
          <a:p>
            <a:pPr algn="ctr"/>
            <a:r>
              <a:rPr lang="en-GB" sz="1400" baseline="30000" dirty="0"/>
              <a:t>16</a:t>
            </a:r>
            <a:r>
              <a:rPr lang="en-GB" sz="1400" dirty="0"/>
              <a:t>Experimental Physics Department, CERN, CH-1211 Geneva 23, Switzerland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78578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0E3D7AB-F013-A3E3-8529-236E60623E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5400"/>
              <a:t>Conclusion</a:t>
            </a:r>
            <a:endParaRPr lang="en-GB" sz="5400"/>
          </a:p>
        </p:txBody>
      </p:sp>
      <p:sp>
        <p:nvSpPr>
          <p:cNvPr id="21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B0DC33-B333-4BBE-AFFF-0CB13D5326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0936" y="2807208"/>
                <a:ext cx="4398263" cy="3410712"/>
              </a:xfrm>
            </p:spPr>
            <p:txBody>
              <a:bodyPr anchor="t">
                <a:normAutofit fontScale="70000" lnSpcReduction="20000"/>
              </a:bodyPr>
              <a:lstStyle/>
              <a:p>
                <a:r>
                  <a:rPr lang="en-US" sz="2000" dirty="0"/>
                  <a:t>The </a:t>
                </a:r>
                <a:r>
                  <a:rPr lang="en-US" sz="2000" i="1" dirty="0"/>
                  <a:t>Z</a:t>
                </a:r>
                <a:r>
                  <a:rPr lang="en-US" sz="2000" dirty="0"/>
                  <a:t> = 28, </a:t>
                </a:r>
                <a:r>
                  <a:rPr lang="en-US" sz="2000" i="1" dirty="0"/>
                  <a:t>N</a:t>
                </a:r>
                <a:r>
                  <a:rPr lang="en-US" sz="2000" dirty="0"/>
                  <a:t> = 40-50 region is rich with nuclear structure</a:t>
                </a:r>
              </a:p>
              <a:p>
                <a:r>
                  <a:rPr lang="en-US" sz="2000" dirty="0"/>
                  <a:t>High-resolution laser spectroscopy performed with PI-LIST + IDS</a:t>
                </a:r>
              </a:p>
              <a:p>
                <a:r>
                  <a:rPr lang="en-US" sz="2000" dirty="0"/>
                  <a:t>LIST is the ideal candidate to overcome the overwhelming Ga contamination</a:t>
                </a:r>
              </a:p>
              <a:p>
                <a:r>
                  <a:rPr lang="en-US" sz="2000" dirty="0"/>
                  <a:t>New measurements on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GB" sz="2000" b="1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GB" sz="2000" b="1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0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sz="2000" dirty="0"/>
                  <a:t> and </a:t>
                </a:r>
                <a14:m>
                  <m:oMath xmlns:m="http://schemas.openxmlformats.org/officeDocument/2006/math">
                    <m:r>
                      <a:rPr lang="en-US" sz="2000" b="1" i="1">
                        <a:latin typeface="Cambria Math" panose="02040503050406030204" pitchFamily="18" charset="0"/>
                      </a:rPr>
                      <m:t>𝑰</m:t>
                    </m:r>
                  </m:oMath>
                </a14:m>
                <a:r>
                  <a:rPr lang="en-US" sz="2000" dirty="0"/>
                  <a:t> on </a:t>
                </a:r>
                <a:r>
                  <a:rPr lang="en-US" sz="2000" b="1" baseline="30000" dirty="0"/>
                  <a:t>69, 71-74</a:t>
                </a:r>
                <a:r>
                  <a:rPr lang="en-US" sz="2000" b="1" dirty="0"/>
                  <a:t>Ni </a:t>
                </a:r>
                <a:r>
                  <a:rPr lang="en-US" sz="2000" dirty="0"/>
                  <a:t>and </a:t>
                </a:r>
                <a:r>
                  <a:rPr lang="en-US" sz="2000" b="1" baseline="30000" dirty="0"/>
                  <a:t>69m, 71m</a:t>
                </a:r>
                <a:r>
                  <a:rPr lang="en-US" sz="2000" b="1" dirty="0"/>
                  <a:t>Ni</a:t>
                </a:r>
                <a:r>
                  <a:rPr lang="en-US" sz="2000" dirty="0"/>
                  <a:t>.</a:t>
                </a:r>
              </a:p>
              <a:p>
                <a:r>
                  <a:rPr lang="en-US" sz="2000" dirty="0"/>
                  <a:t>Measurement that will help clarify the evolution of nuclear structure leading to </a:t>
                </a:r>
                <a:r>
                  <a:rPr lang="en-US" sz="2000" baseline="30000" dirty="0"/>
                  <a:t>78</a:t>
                </a:r>
                <a:r>
                  <a:rPr lang="en-US" sz="2000" dirty="0"/>
                  <a:t>Ni</a:t>
                </a:r>
              </a:p>
              <a:p>
                <a:r>
                  <a:rPr lang="en-US" sz="2000" dirty="0"/>
                  <a:t>Free additional decay spectroscopy data on </a:t>
                </a:r>
                <a:r>
                  <a:rPr lang="en-US" sz="2000" baseline="30000" dirty="0"/>
                  <a:t>74</a:t>
                </a:r>
                <a:r>
                  <a:rPr lang="en-US" sz="2000" dirty="0"/>
                  <a:t>Ni</a:t>
                </a:r>
              </a:p>
              <a:p>
                <a:r>
                  <a:rPr lang="en-US" sz="2000" dirty="0"/>
                  <a:t>Lightest online medium mass measurements using PI-LIST, opening doors for other medium-mass elements</a:t>
                </a:r>
              </a:p>
              <a:p>
                <a:endParaRPr lang="en-US" sz="1700" dirty="0"/>
              </a:p>
              <a:p>
                <a:endParaRPr lang="en-GB" sz="17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B0DC33-B333-4BBE-AFFF-0CB13D5326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936" y="2807208"/>
                <a:ext cx="4398263" cy="3410712"/>
              </a:xfrm>
              <a:blipFill>
                <a:blip r:embed="rId3"/>
                <a:stretch>
                  <a:fillRect l="-277" t="-19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AFD47-F877-95DE-AA27-813B9768D3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13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6077E92-764D-2A05-1B0F-A2FAF7D2E0A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216226" y="1762420"/>
              <a:ext cx="6788747" cy="4254521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1357750">
                      <a:extLst>
                        <a:ext uri="{9D8B030D-6E8A-4147-A177-3AD203B41FA5}">
                          <a16:colId xmlns:a16="http://schemas.microsoft.com/office/drawing/2014/main" val="4071275319"/>
                        </a:ext>
                      </a:extLst>
                    </a:gridCol>
                    <a:gridCol w="1239084">
                      <a:extLst>
                        <a:ext uri="{9D8B030D-6E8A-4147-A177-3AD203B41FA5}">
                          <a16:colId xmlns:a16="http://schemas.microsoft.com/office/drawing/2014/main" val="1560755698"/>
                        </a:ext>
                      </a:extLst>
                    </a:gridCol>
                    <a:gridCol w="1728716">
                      <a:extLst>
                        <a:ext uri="{9D8B030D-6E8A-4147-A177-3AD203B41FA5}">
                          <a16:colId xmlns:a16="http://schemas.microsoft.com/office/drawing/2014/main" val="4240435464"/>
                        </a:ext>
                      </a:extLst>
                    </a:gridCol>
                    <a:gridCol w="680737">
                      <a:extLst>
                        <a:ext uri="{9D8B030D-6E8A-4147-A177-3AD203B41FA5}">
                          <a16:colId xmlns:a16="http://schemas.microsoft.com/office/drawing/2014/main" val="162761879"/>
                        </a:ext>
                      </a:extLst>
                    </a:gridCol>
                    <a:gridCol w="1782460">
                      <a:extLst>
                        <a:ext uri="{9D8B030D-6E8A-4147-A177-3AD203B41FA5}">
                          <a16:colId xmlns:a16="http://schemas.microsoft.com/office/drawing/2014/main" val="1068504166"/>
                        </a:ext>
                      </a:extLst>
                    </a:gridCol>
                  </a:tblGrid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Isotope</a:t>
                          </a:r>
                          <a:endParaRPr lang="en-GB" sz="14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f>
                                      <m:fPr>
                                        <m:type m:val="skw"/>
                                        <m:ctrlPr>
                                          <a:rPr lang="en-GB" sz="1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r>
                                          <a:rPr lang="en-US" sz="14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Yields (ions/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oMath>
                          </a14:m>
                          <a:r>
                            <a:rPr lang="en-GB" sz="1400" dirty="0"/>
                            <a:t>C)</a:t>
                          </a:r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Shifts</a:t>
                          </a:r>
                          <a:endParaRPr lang="en-GB" sz="1400" dirty="0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New Measurements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44634260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66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54.6 </a:t>
                          </a:r>
                          <a:r>
                            <a:rPr lang="en-US" sz="1400" dirty="0" err="1"/>
                            <a:t>hr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37947837"/>
                      </a:ext>
                    </a:extLst>
                  </a:tr>
                  <a:tr h="753216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69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69m</a:t>
                          </a:r>
                          <a:r>
                            <a:rPr lang="en-US" sz="1400" baseline="0" dirty="0"/>
                            <a:t>Ni*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11.4 s / 3.5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7 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oMath>
                          </a14:m>
                          <a:r>
                            <a:rPr lang="en-GB" sz="1400" dirty="0"/>
                            <a:t>*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8103653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70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6.0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76165516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71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71m</a:t>
                          </a:r>
                          <a:r>
                            <a:rPr lang="en-US" sz="1400" baseline="0" dirty="0"/>
                            <a:t>Ni**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2.6 s / 2.3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4 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400" dirty="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1400" dirty="0"/>
                            <a:t>**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814865"/>
                      </a:ext>
                    </a:extLst>
                  </a:tr>
                  <a:tr h="33199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72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400" dirty="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84653173"/>
                      </a:ext>
                    </a:extLst>
                  </a:tr>
                  <a:tr h="33199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73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/ 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4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4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4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4133997651"/>
                      </a:ext>
                    </a:extLst>
                  </a:tr>
                  <a:tr h="33199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74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4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4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4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4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5893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Tuning/Optimization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5747407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Total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</a:t>
                          </a:r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964999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46077E92-764D-2A05-1B0F-A2FAF7D2E0A1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216226" y="1762420"/>
              <a:ext cx="6788747" cy="4254521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1357750">
                      <a:extLst>
                        <a:ext uri="{9D8B030D-6E8A-4147-A177-3AD203B41FA5}">
                          <a16:colId xmlns:a16="http://schemas.microsoft.com/office/drawing/2014/main" val="4071275319"/>
                        </a:ext>
                      </a:extLst>
                    </a:gridCol>
                    <a:gridCol w="1239084">
                      <a:extLst>
                        <a:ext uri="{9D8B030D-6E8A-4147-A177-3AD203B41FA5}">
                          <a16:colId xmlns:a16="http://schemas.microsoft.com/office/drawing/2014/main" val="1560755698"/>
                        </a:ext>
                      </a:extLst>
                    </a:gridCol>
                    <a:gridCol w="1728716">
                      <a:extLst>
                        <a:ext uri="{9D8B030D-6E8A-4147-A177-3AD203B41FA5}">
                          <a16:colId xmlns:a16="http://schemas.microsoft.com/office/drawing/2014/main" val="4240435464"/>
                        </a:ext>
                      </a:extLst>
                    </a:gridCol>
                    <a:gridCol w="680737">
                      <a:extLst>
                        <a:ext uri="{9D8B030D-6E8A-4147-A177-3AD203B41FA5}">
                          <a16:colId xmlns:a16="http://schemas.microsoft.com/office/drawing/2014/main" val="162761879"/>
                        </a:ext>
                      </a:extLst>
                    </a:gridCol>
                    <a:gridCol w="1782460">
                      <a:extLst>
                        <a:ext uri="{9D8B030D-6E8A-4147-A177-3AD203B41FA5}">
                          <a16:colId xmlns:a16="http://schemas.microsoft.com/office/drawing/2014/main" val="1068504166"/>
                        </a:ext>
                      </a:extLst>
                    </a:gridCol>
                  </a:tblGrid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Isotope</a:t>
                          </a:r>
                          <a:endParaRPr lang="en-GB" sz="14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109804" t="-36782" r="-339706" b="-7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4"/>
                          <a:stretch>
                            <a:fillRect l="-151237" t="-36782" r="-144876" b="-7137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Shifts</a:t>
                          </a:r>
                          <a:endParaRPr lang="en-GB" sz="1400" dirty="0"/>
                        </a:p>
                      </a:txBody>
                      <a:tcP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New Measurements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44634260"/>
                      </a:ext>
                    </a:extLst>
                  </a:tr>
                  <a:tr h="30715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66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54.6 </a:t>
                          </a:r>
                          <a:r>
                            <a:rPr lang="en-US" sz="1400" dirty="0" err="1"/>
                            <a:t>hr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238000" r="-144876" b="-11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3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37947837"/>
                      </a:ext>
                    </a:extLst>
                  </a:tr>
                  <a:tr h="753216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69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69m</a:t>
                          </a:r>
                          <a:r>
                            <a:rPr lang="en-US" sz="1400" baseline="0" dirty="0"/>
                            <a:t>Ni*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11.4 s / 3.5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136290" r="-144876" b="-360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136290" r="-1706" b="-36048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103653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70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6.0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586000" r="-144876" b="-794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Ref. Measurement</a:t>
                          </a:r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76165516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71</a:t>
                          </a:r>
                          <a:r>
                            <a:rPr lang="en-US" sz="1400" baseline="0" dirty="0"/>
                            <a:t>Ni/</a:t>
                          </a:r>
                          <a:r>
                            <a:rPr lang="en-US" sz="1400" baseline="30000" dirty="0"/>
                            <a:t>71m</a:t>
                          </a:r>
                          <a:r>
                            <a:rPr lang="en-US" sz="1400" baseline="0" dirty="0"/>
                            <a:t>Ni**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2.6 s / 2.3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394253" r="-144876" b="-3563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394253" r="-1706" b="-35632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4865"/>
                      </a:ext>
                    </a:extLst>
                  </a:tr>
                  <a:tr h="33382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72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1.8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151237" t="-796296" r="-144876" b="-4740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796296" r="-1706" b="-4740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4653173"/>
                      </a:ext>
                    </a:extLst>
                  </a:tr>
                  <a:tr h="33382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73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0.8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/ 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6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880000" r="-1706" b="-36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3997651"/>
                      </a:ext>
                    </a:extLst>
                  </a:tr>
                  <a:tr h="333820">
                    <a:tc>
                      <a:txBody>
                        <a:bodyPr/>
                        <a:lstStyle/>
                        <a:p>
                          <a:r>
                            <a:rPr lang="en-US" sz="1400" baseline="30000" dirty="0"/>
                            <a:t>74</a:t>
                          </a:r>
                          <a:r>
                            <a:rPr lang="en-US" sz="1400" baseline="0" dirty="0"/>
                            <a:t>Ni</a:t>
                          </a:r>
                          <a:endParaRPr lang="en-GB" sz="1400" baseline="3000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0.5 s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0.1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4</a:t>
                          </a:r>
                          <a:endParaRPr lang="en-GB" sz="14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4"/>
                          <a:stretch>
                            <a:fillRect l="-280887" t="-980000" r="-1706" b="-26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5893"/>
                      </a:ext>
                    </a:extLst>
                  </a:tr>
                  <a:tr h="52725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Tuning/Optimization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</a:t>
                          </a:r>
                          <a:endParaRPr lang="en-GB" sz="1400" dirty="0"/>
                        </a:p>
                      </a:txBody>
                      <a:tcP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5747407"/>
                      </a:ext>
                    </a:extLst>
                  </a:tr>
                  <a:tr h="305471">
                    <a:tc>
                      <a:txBody>
                        <a:bodyPr/>
                        <a:lstStyle/>
                        <a:p>
                          <a:r>
                            <a:rPr lang="en-US" sz="1400" baseline="0" dirty="0"/>
                            <a:t>Total</a:t>
                          </a:r>
                          <a:endParaRPr lang="en-GB" sz="1400" baseline="0" dirty="0"/>
                        </a:p>
                      </a:txBody>
                      <a:tcPr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/>
                            <a:t>24</a:t>
                          </a:r>
                          <a:endParaRPr lang="en-GB" sz="1400" dirty="0"/>
                        </a:p>
                      </a:txBody>
                      <a:tcP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400" dirty="0"/>
                        </a:p>
                      </a:txBody>
                      <a:tcPr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964999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1315673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6D24BC9E-AC6A-42EE-AFD8-B290720B84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0990C621-3B8B-4820-8328-D47EF7CE8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4107624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193C81-9A62-E7E9-48A4-0661FDBD8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4329321"/>
            <a:ext cx="3657600" cy="1645920"/>
          </a:xfrm>
        </p:spPr>
        <p:txBody>
          <a:bodyPr>
            <a:normAutofit/>
          </a:bodyPr>
          <a:lstStyle/>
          <a:p>
            <a:pPr algn="ctr"/>
            <a:r>
              <a:rPr lang="en-US" sz="3200" dirty="0"/>
              <a:t>Back-up:</a:t>
            </a:r>
            <a:br>
              <a:rPr lang="en-US" sz="3200" dirty="0"/>
            </a:br>
            <a:r>
              <a:rPr lang="en-US" sz="3200" dirty="0"/>
              <a:t>Doubly magic </a:t>
            </a:r>
            <a:r>
              <a:rPr lang="en-US" sz="3200" baseline="30000" dirty="0"/>
              <a:t>78</a:t>
            </a:r>
            <a:r>
              <a:rPr lang="en-US" sz="3200" dirty="0"/>
              <a:t>Ni</a:t>
            </a:r>
            <a:endParaRPr lang="en-GB" sz="3200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C1A2385B-1D2A-4E17-84FA-6CB7F0AAE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4800238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5E791F2F-79DB-4CC0-9FA1-001E3E91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5143137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49A7123D-3D54-B426-7FA3-B7D9CC0E9F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904685" y="4041085"/>
                <a:ext cx="6945557" cy="2222391"/>
              </a:xfrm>
            </p:spPr>
            <p:txBody>
              <a:bodyPr anchor="ctr">
                <a:normAutofit fontScale="25000" lnSpcReduction="20000"/>
              </a:bodyPr>
              <a:lstStyle/>
              <a:p>
                <a:r>
                  <a:rPr lang="en-US" sz="7200" dirty="0"/>
                  <a:t>E(2</a:t>
                </a:r>
                <a:r>
                  <a:rPr lang="en-US" sz="7200" baseline="30000" dirty="0"/>
                  <a:t>+</a:t>
                </a:r>
                <a:r>
                  <a:rPr lang="en-US" sz="7200" dirty="0"/>
                  <a:t>) values indicate strong shell closures at </a:t>
                </a:r>
                <a:r>
                  <a:rPr lang="en-US" sz="7200" i="1" dirty="0"/>
                  <a:t>N</a:t>
                </a:r>
                <a:r>
                  <a:rPr lang="en-US" sz="7200" dirty="0"/>
                  <a:t> = 40, 50</a:t>
                </a:r>
              </a:p>
              <a:p>
                <a:r>
                  <a:rPr lang="en-US" sz="7200" dirty="0"/>
                  <a:t>Reinforced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US" sz="7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sz="7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sub>
                    </m:sSub>
                  </m:oMath>
                </a14:m>
                <a:r>
                  <a:rPr lang="en-US" sz="7200" dirty="0"/>
                  <a:t>, increasing trend towards </a:t>
                </a:r>
                <a:r>
                  <a:rPr lang="en-US" sz="7200" i="1" dirty="0"/>
                  <a:t>N</a:t>
                </a:r>
                <a:r>
                  <a:rPr lang="en-US" sz="7200" dirty="0"/>
                  <a:t> = 50 for </a:t>
                </a:r>
                <a:r>
                  <a:rPr lang="en-US" sz="7200" i="1" dirty="0"/>
                  <a:t>Z</a:t>
                </a:r>
                <a:r>
                  <a:rPr lang="en-US" sz="7200" dirty="0"/>
                  <a:t> = 28-38 [1]</a:t>
                </a:r>
              </a:p>
              <a:p>
                <a:r>
                  <a:rPr lang="en-US" sz="7200" dirty="0"/>
                  <a:t>A kink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2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72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</m:oMath>
                </a14:m>
                <a:r>
                  <a:rPr lang="en-US" sz="7200" dirty="0"/>
                  <a:t> is also observed at </a:t>
                </a:r>
                <a:r>
                  <a:rPr lang="en-US" sz="7200" baseline="30000" dirty="0"/>
                  <a:t>78</a:t>
                </a:r>
                <a:r>
                  <a:rPr lang="en-US" sz="7200" dirty="0"/>
                  <a:t>Ni: 122.2(51) </a:t>
                </a:r>
                <a:r>
                  <a:rPr lang="en-US" sz="7200" dirty="0" err="1"/>
                  <a:t>ms</a:t>
                </a:r>
                <a:endParaRPr lang="en-US" sz="7200" dirty="0"/>
              </a:p>
              <a:p>
                <a:r>
                  <a:rPr lang="en-US" sz="7200" dirty="0"/>
                  <a:t>Consistent with double </a:t>
                </a:r>
                <a:r>
                  <a:rPr lang="en-US" sz="7200" dirty="0" err="1"/>
                  <a:t>magicity</a:t>
                </a:r>
                <a:r>
                  <a:rPr lang="en-US" sz="7200" dirty="0"/>
                  <a:t> at </a:t>
                </a:r>
                <a:r>
                  <a:rPr lang="en-US" sz="7200" i="1" dirty="0"/>
                  <a:t>Z</a:t>
                </a:r>
                <a:r>
                  <a:rPr lang="en-US" sz="7200" dirty="0"/>
                  <a:t> = 28, </a:t>
                </a:r>
                <a:r>
                  <a:rPr lang="en-US" sz="7200" i="1" dirty="0"/>
                  <a:t>N</a:t>
                </a:r>
                <a:r>
                  <a:rPr lang="en-US" sz="7200" dirty="0"/>
                  <a:t> = 50</a:t>
                </a:r>
              </a:p>
              <a:p>
                <a:r>
                  <a:rPr lang="en-US" sz="7200" dirty="0"/>
                  <a:t>Measurements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7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7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7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72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72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72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7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72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7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7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7200" b="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  <m:r>
                      <a:rPr lang="en-US" sz="7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 </m:t>
                    </m:r>
                    <m:r>
                      <a:rPr lang="en-US" sz="7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7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7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200" b="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7200" b="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7200" dirty="0"/>
                  <a:t> allow the study of the evolution of the single-particle nature between </a:t>
                </a:r>
                <a:r>
                  <a:rPr lang="en-US" sz="7200" i="1" dirty="0"/>
                  <a:t>N</a:t>
                </a:r>
                <a:r>
                  <a:rPr lang="en-US" sz="7200" dirty="0"/>
                  <a:t> = 40-50</a:t>
                </a:r>
              </a:p>
            </p:txBody>
          </p:sp>
        </mc:Choice>
        <mc:Fallback xmlns="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49A7123D-3D54-B426-7FA3-B7D9CC0E9F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904685" y="4041085"/>
                <a:ext cx="6945557" cy="2222391"/>
              </a:xfrm>
              <a:blipFill>
                <a:blip r:embed="rId3"/>
                <a:stretch>
                  <a:fillRect l="-615" r="-4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 descr="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3041219E-433D-4727-8413-2AC9755D952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04"/>
            <a:ext cx="5317775" cy="39883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E7B6E4-7773-F060-E506-42BC80B7F8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17239" y="798714"/>
            <a:ext cx="7062205" cy="25423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B68F17-C19E-25AA-81E9-D79F66DC770B}"/>
              </a:ext>
            </a:extLst>
          </p:cNvPr>
          <p:cNvSpPr txBox="1"/>
          <p:nvPr/>
        </p:nvSpPr>
        <p:spPr>
          <a:xfrm rot="406904">
            <a:off x="3773092" y="608328"/>
            <a:ext cx="1113004" cy="380770"/>
          </a:xfrm>
          <a:prstGeom prst="rect">
            <a:avLst/>
          </a:prstGeom>
          <a:noFill/>
          <a:ln>
            <a:solidFill>
              <a:srgbClr val="00B0F0"/>
            </a:solidFill>
          </a:ln>
          <a:effectLst>
            <a:glow rad="228600">
              <a:srgbClr val="00B0F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2.6 MeV!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168E70-F2FD-3C0E-952F-5164695F5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14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B1B140-29CA-D15D-54A9-256FCA3289BE}"/>
              </a:ext>
            </a:extLst>
          </p:cNvPr>
          <p:cNvSpPr txBox="1"/>
          <p:nvPr/>
        </p:nvSpPr>
        <p:spPr>
          <a:xfrm>
            <a:off x="5017239" y="136525"/>
            <a:ext cx="68539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S. Giraud Mass measurements towards doubly magic 78ni: Hydrodynamics versus nuclear mass contribution in core-collapse supernovae. Physics Letters B, 833:137309, 07 2022.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1697764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CA081C-5B20-C94B-12B9-E130AB2A61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929384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dirty="0"/>
              <a:t>Back-up:</a:t>
            </a:r>
            <a:br>
              <a:rPr lang="en-US" dirty="0"/>
            </a:br>
            <a:r>
              <a:rPr lang="en-US" dirty="0"/>
              <a:t>Shape Coexistence near </a:t>
            </a:r>
            <a:r>
              <a:rPr lang="en-US" baseline="30000" dirty="0"/>
              <a:t>78</a:t>
            </a:r>
            <a:r>
              <a:rPr lang="en-US" dirty="0"/>
              <a:t>Ni</a:t>
            </a:r>
            <a:endParaRPr lang="en-GB" dirty="0"/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5198DA-A81E-AE65-D63D-A9B54DF07DF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541263" y="457200"/>
                <a:ext cx="6250432" cy="3058160"/>
              </a:xfrm>
            </p:spPr>
            <p:txBody>
              <a:bodyPr anchor="ctr">
                <a:normAutofit lnSpcReduction="10000"/>
              </a:bodyPr>
              <a:lstStyle/>
              <a:p>
                <a:r>
                  <a:rPr lang="en-US" sz="2000" dirty="0"/>
                  <a:t>Isomeric states in </a:t>
                </a:r>
                <a:r>
                  <a:rPr lang="en-US" sz="2000" b="1" baseline="30000" dirty="0"/>
                  <a:t>79</a:t>
                </a:r>
                <a:r>
                  <a:rPr lang="en-US" sz="2000" b="1" dirty="0"/>
                  <a:t>Zn</a:t>
                </a:r>
                <a:r>
                  <a:rPr lang="en-US" sz="2000" dirty="0"/>
                  <a:t> [1] and </a:t>
                </a:r>
                <a:r>
                  <a:rPr lang="en-US" sz="2000" b="1" baseline="30000" dirty="0"/>
                  <a:t>80</a:t>
                </a:r>
                <a:r>
                  <a:rPr lang="en-US" sz="2000" b="1" dirty="0"/>
                  <a:t>Ge</a:t>
                </a:r>
                <a:r>
                  <a:rPr lang="en-US" sz="2000" dirty="0"/>
                  <a:t> [2] question the doubly magic nature of </a:t>
                </a:r>
                <a:r>
                  <a:rPr lang="en-US" sz="2000" b="1" baseline="30000" dirty="0"/>
                  <a:t>78</a:t>
                </a:r>
                <a:r>
                  <a:rPr lang="en-US" sz="2000" b="1" dirty="0"/>
                  <a:t>Ni</a:t>
                </a:r>
              </a:p>
              <a:p>
                <a:r>
                  <a:rPr lang="en-US" sz="2000" i="1" dirty="0"/>
                  <a:t>N</a:t>
                </a:r>
                <a:r>
                  <a:rPr lang="en-US" sz="2000" dirty="0"/>
                  <a:t> = 50 weakening, minimum indicated at </a:t>
                </a:r>
                <a:r>
                  <a:rPr lang="en-US" sz="2000" i="1" dirty="0"/>
                  <a:t>Z</a:t>
                </a:r>
                <a:r>
                  <a:rPr lang="en-US" sz="2000" dirty="0"/>
                  <a:t> = 34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>
                        <a:latin typeface="Cambria Math" panose="02040503050406030204" pitchFamily="18" charset="0"/>
                      </a:rPr>
                      <m:t>𝑣</m:t>
                    </m:r>
                    <m:d>
                      <m:dPr>
                        <m:ctrlPr>
                          <a:rPr lang="en-US" sz="2000" b="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3</m:t>
                        </m:r>
                        <m:sSub>
                          <m:sSubPr>
                            <m:ctrlPr>
                              <a:rPr lang="en-US" sz="2000" b="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1/2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000" dirty="0"/>
                  <a:t> in 2p-2h excitations</a:t>
                </a:r>
              </a:p>
              <a:p>
                <a:r>
                  <a:rPr lang="en-US" sz="2000" dirty="0">
                    <a:ea typeface="Cambria Math" panose="02040503050406030204" pitchFamily="18" charset="0"/>
                  </a:rPr>
                  <a:t>Zn: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2000" b="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79, 79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sup>
                    </m:sSup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2000" dirty="0"/>
                  <a:t>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0.204(6)</a:t>
                </a:r>
                <a:r>
                  <a:rPr lang="en-US" sz="2000" dirty="0"/>
                  <a:t> fm</a:t>
                </a:r>
                <a:r>
                  <a:rPr lang="en-US" sz="2000" baseline="30000" dirty="0"/>
                  <a:t>2</a:t>
                </a:r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(</a:t>
                </a:r>
                <a:r>
                  <a:rPr lang="en-US" sz="2000" baseline="30000" dirty="0"/>
                  <a:t>79</a:t>
                </a:r>
                <a:r>
                  <a:rPr lang="en-US" sz="2000" dirty="0"/>
                  <a:t>Zn) = 0.15,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(</a:t>
                </a:r>
                <a:r>
                  <a:rPr lang="en-US" sz="2000" baseline="30000" dirty="0"/>
                  <a:t>79m</a:t>
                </a:r>
                <a:r>
                  <a:rPr lang="en-US" sz="2000" dirty="0"/>
                  <a:t>Zn) = 0.22</a:t>
                </a:r>
              </a:p>
              <a:p>
                <a:r>
                  <a:rPr lang="en-US" sz="2000" dirty="0"/>
                  <a:t>Prolate deformed 2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 state in </a:t>
                </a:r>
                <a:r>
                  <a:rPr lang="en-US" sz="2000" baseline="30000" dirty="0"/>
                  <a:t>78</a:t>
                </a:r>
                <a:r>
                  <a:rPr lang="en-US" sz="2000" dirty="0"/>
                  <a:t>Ni [3]</a:t>
                </a:r>
              </a:p>
              <a:p>
                <a:r>
                  <a:rPr lang="en-US" sz="2000" dirty="0"/>
                  <a:t>Indicator of </a:t>
                </a:r>
                <a:r>
                  <a:rPr lang="en-US" sz="2000" b="1" dirty="0"/>
                  <a:t>shape coexistence </a:t>
                </a:r>
                <a:r>
                  <a:rPr lang="en-US" sz="2000" dirty="0"/>
                  <a:t>near </a:t>
                </a:r>
                <a:r>
                  <a:rPr lang="en-US" sz="2000" baseline="30000" dirty="0"/>
                  <a:t>78</a:t>
                </a:r>
                <a:r>
                  <a:rPr lang="en-US" sz="2000" dirty="0"/>
                  <a:t>Ni</a:t>
                </a:r>
              </a:p>
              <a:p>
                <a:endParaRPr lang="en-US" sz="14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95198DA-A81E-AE65-D63D-A9B54DF07DF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541263" y="457200"/>
                <a:ext cx="6250432" cy="3058160"/>
              </a:xfrm>
              <a:blipFill>
                <a:blip r:embed="rId3"/>
                <a:stretch>
                  <a:fillRect l="-878" t="-41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7555A762-6039-9D2A-7EC8-C55AF2631E7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31" b="-1"/>
          <a:stretch/>
        </p:blipFill>
        <p:spPr>
          <a:xfrm>
            <a:off x="429768" y="3394098"/>
            <a:ext cx="5468112" cy="32610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8844AD-4B87-31E8-FD1A-B140E496CD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54496" y="3429000"/>
            <a:ext cx="5468112" cy="322618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935366-11AB-97DD-18D4-A3AEBEBA69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15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026501-5895-1B3D-3EFD-C1355C55456C}"/>
              </a:ext>
            </a:extLst>
          </p:cNvPr>
          <p:cNvSpPr txBox="1"/>
          <p:nvPr/>
        </p:nvSpPr>
        <p:spPr>
          <a:xfrm>
            <a:off x="73151" y="2291255"/>
            <a:ext cx="54681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[1] X. F. Yang </a:t>
            </a:r>
            <a:r>
              <a:rPr lang="en-GB" sz="1000" dirty="0"/>
              <a:t>Isomer Shift </a:t>
            </a:r>
            <a:r>
              <a:rPr lang="en-GB" sz="1000" dirty="0" err="1"/>
              <a:t>andMagnetic</a:t>
            </a:r>
            <a:r>
              <a:rPr lang="en-GB" sz="1000" dirty="0"/>
              <a:t> Moment of the Long-Lived 1/2+ Isomer in 3079Zn49: Signature of </a:t>
            </a:r>
            <a:r>
              <a:rPr lang="en-GB" sz="1000" dirty="0" err="1"/>
              <a:t>ShapeCoexistence</a:t>
            </a:r>
            <a:r>
              <a:rPr lang="en-GB" sz="1000" dirty="0"/>
              <a:t> near 78Ni. Physical Review Letters, 116(18):182502, 5 2016.</a:t>
            </a:r>
          </a:p>
          <a:p>
            <a:r>
              <a:rPr lang="en-GB" sz="1000" dirty="0"/>
              <a:t>[2] A. Gottardo </a:t>
            </a:r>
            <a:r>
              <a:rPr lang="en-GB" sz="1000" dirty="0" err="1"/>
              <a:t>irst</a:t>
            </a:r>
            <a:r>
              <a:rPr lang="en-GB" sz="1000" dirty="0"/>
              <a:t> Evidence of Shape Coexistence in the Ni 78 </a:t>
            </a:r>
            <a:r>
              <a:rPr lang="en-GB" sz="1000" dirty="0" err="1"/>
              <a:t>Region:Intruder</a:t>
            </a:r>
            <a:r>
              <a:rPr lang="en-GB" sz="1000" dirty="0"/>
              <a:t> 02+ State in Ge 80. Physical Review Letters, 116(18), 5 2016.</a:t>
            </a:r>
            <a:endParaRPr lang="en-US" sz="1000" dirty="0"/>
          </a:p>
          <a:p>
            <a:r>
              <a:rPr lang="en-US" sz="1000" dirty="0"/>
              <a:t>[3] R. </a:t>
            </a:r>
            <a:r>
              <a:rPr lang="en-US" sz="1000" dirty="0" err="1"/>
              <a:t>Taniuchi</a:t>
            </a:r>
            <a:r>
              <a:rPr lang="en-US" sz="1000" dirty="0"/>
              <a:t> et al., </a:t>
            </a:r>
            <a:r>
              <a:rPr lang="en-GB" sz="1000" dirty="0"/>
              <a:t> </a:t>
            </a:r>
            <a:r>
              <a:rPr lang="en-GB" sz="1000" baseline="30000" dirty="0"/>
              <a:t>78</a:t>
            </a:r>
            <a:r>
              <a:rPr lang="en-GB" sz="1000" dirty="0"/>
              <a:t>Ni revealed as a doubly magic stronghold against nuclear deformation. Nature, 569(7754):53–58, 5 2019.</a:t>
            </a:r>
          </a:p>
        </p:txBody>
      </p:sp>
    </p:spTree>
    <p:extLst>
      <p:ext uri="{BB962C8B-B14F-4D97-AF65-F5344CB8AC3E}">
        <p14:creationId xmlns:p14="http://schemas.microsoft.com/office/powerpoint/2010/main" val="2542513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01AB73-FB11-5E0F-C243-49D69FDA2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en-US" sz="4000" dirty="0"/>
              <a:t>Back-up: Laser Spectroscopy</a:t>
            </a:r>
            <a:endParaRPr lang="en-GB" sz="4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96389D-A52E-79DE-3C2D-2820479E89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50428" y="2018806"/>
                <a:ext cx="6986441" cy="369502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200" dirty="0"/>
                  <a:t>Laser spectroscopy provides access to:</a:t>
                </a:r>
              </a:p>
              <a:p>
                <a:r>
                  <a:rPr lang="en-US" sz="2200" dirty="0"/>
                  <a:t> Nuclear spin (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US" sz="2200" dirty="0"/>
                  <a:t>)</a:t>
                </a:r>
              </a:p>
              <a:p>
                <a:r>
                  <a:rPr lang="en-US" sz="2200" dirty="0">
                    <a:solidFill>
                      <a:srgbClr val="00B0F0"/>
                    </a:solidFill>
                  </a:rPr>
                  <a:t>Magnetic dipole moment (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GB" sz="2200" dirty="0">
                    <a:solidFill>
                      <a:srgbClr val="00B0F0"/>
                    </a:solidFill>
                  </a:rPr>
                  <a:t>)</a:t>
                </a:r>
              </a:p>
              <a:p>
                <a:r>
                  <a:rPr lang="en-GB" sz="2200" dirty="0">
                    <a:solidFill>
                      <a:srgbClr val="FFA333"/>
                    </a:solidFill>
                  </a:rPr>
                  <a:t>Electric quadrupole moment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200" i="1" smtClean="0">
                            <a:solidFill>
                              <a:srgbClr val="FFA33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solidFill>
                              <a:srgbClr val="FFA333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200" b="0" i="1" smtClean="0">
                            <a:solidFill>
                              <a:srgbClr val="FFA333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GB" sz="2200" dirty="0">
                    <a:solidFill>
                      <a:srgbClr val="FFA333"/>
                    </a:solidFill>
                  </a:rPr>
                  <a:t>)</a:t>
                </a:r>
              </a:p>
              <a:p>
                <a:r>
                  <a:rPr lang="en-GB" sz="2200" dirty="0">
                    <a:solidFill>
                      <a:srgbClr val="00B050"/>
                    </a:solidFill>
                  </a:rPr>
                  <a:t>Change in mean-square charge radii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1600" b="0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GB" sz="2200" dirty="0">
                    <a:solidFill>
                      <a:srgbClr val="00B050"/>
                    </a:solidFill>
                  </a:rPr>
                  <a:t>)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96389D-A52E-79DE-3C2D-2820479E89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0428" y="2018806"/>
                <a:ext cx="6986441" cy="3695020"/>
              </a:xfrm>
              <a:blipFill>
                <a:blip r:embed="rId2"/>
                <a:stretch>
                  <a:fillRect l="-1134" t="-19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279C41-2424-EE89-652D-44413F1C0D7C}"/>
                  </a:ext>
                </a:extLst>
              </p:cNvPr>
              <p:cNvSpPr txBox="1"/>
              <p:nvPr/>
            </p:nvSpPr>
            <p:spPr>
              <a:xfrm>
                <a:off x="3254414" y="2430299"/>
                <a:ext cx="2945218" cy="6617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𝐇𝐅𝐒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B0F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1" i="1" smtClean="0">
                              <a:solidFill>
                                <a:srgbClr val="00B0F0"/>
                              </a:solidFill>
                              <a:latin typeface="Cambria Math" panose="02040503050406030204" pitchFamily="18" charset="0"/>
                            </a:rPr>
                            <m:t>𝑰𝑱</m:t>
                          </m:r>
                        </m:den>
                      </m:f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6B279C41-2424-EE89-652D-44413F1C0D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414" y="2430299"/>
                <a:ext cx="2945218" cy="66178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5BBFC9-A066-C6FD-1EBE-409CF753F6B8}"/>
                  </a:ext>
                </a:extLst>
              </p:cNvPr>
              <p:cNvSpPr txBox="1"/>
              <p:nvPr/>
            </p:nvSpPr>
            <p:spPr>
              <a:xfrm>
                <a:off x="4124527" y="3063782"/>
                <a:ext cx="2945218" cy="7966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1" i="1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</a:rPr>
                            <m:t>𝑩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</a:rPr>
                            <m:t>𝐇𝐅𝐒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A333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A333"/>
                          </a:solidFill>
                          <a:latin typeface="Cambria Math" panose="02040503050406030204" pitchFamily="18" charset="0"/>
                        </a:rPr>
                        <m:t>𝒆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b="1" i="1" smtClean="0">
                              <a:solidFill>
                                <a:srgbClr val="FFA333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b="1" i="1" smtClean="0">
                                  <a:solidFill>
                                    <a:srgbClr val="FFA333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𝜹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𝑽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𝒆</m:t>
                                  </m:r>
                                </m:sub>
                              </m:sSub>
                            </m:num>
                            <m:den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𝜹</m:t>
                                  </m:r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FFA333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den>
                          </m:f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D5BBFC9-A066-C6FD-1EBE-409CF753F6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4527" y="3063782"/>
                <a:ext cx="2945218" cy="79662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7776EE-9E83-C968-E0F7-EF1F0E228E8C}"/>
                  </a:ext>
                </a:extLst>
              </p:cNvPr>
              <p:cNvSpPr txBox="1"/>
              <p:nvPr/>
            </p:nvSpPr>
            <p:spPr>
              <a:xfrm>
                <a:off x="821490" y="4092267"/>
                <a:ext cx="3370522" cy="4955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p>
                      </m:sSup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𝑭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𝜹</m:t>
                          </m:r>
                          <m:d>
                            <m:dPr>
                              <m:begChr m:val="⟨"/>
                              <m:endChr m:val="⟩"/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p>
                                  <m:r>
                                    <a:rPr lang="en-US" b="1" i="1" smtClean="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p>
                      </m:sSup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sSup>
                        <m:sSup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𝝁</m:t>
                          </m:r>
                        </m:e>
                        <m:sup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sSup>
                            <m:sSupPr>
                              <m:ctrlP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𝑨</m:t>
                              </m:r>
                            </m:e>
                            <m:sup>
                              <m:r>
                                <a:rPr lang="en-US" b="1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sup>
                      </m:sSup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𝑴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7776EE-9E83-C968-E0F7-EF1F0E228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490" y="4092267"/>
                <a:ext cx="3370522" cy="4955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 descr="A graph of a diagram&#10;&#10;Description automatically generated with medium confidence">
            <a:extLst>
              <a:ext uri="{FF2B5EF4-FFF2-40B4-BE49-F238E27FC236}">
                <a16:creationId xmlns:a16="http://schemas.microsoft.com/office/drawing/2014/main" id="{0577F5DB-E185-6806-F4FD-079367CED9D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4" y="1497047"/>
            <a:ext cx="4994118" cy="2528287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9E80768-E0B4-64CF-1D6A-107221220B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0745" y="4784073"/>
            <a:ext cx="3204600" cy="152528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4A7F129-41B8-E8F2-4FA7-F5DCA68499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96612" y="4612013"/>
            <a:ext cx="4680910" cy="14437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CEE9B14-A2EF-36C2-39F2-B65E4D80D35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26090" y="4127048"/>
            <a:ext cx="3204600" cy="2547816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2A8884-25CB-F878-8BBE-CD42CEB61E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3421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CA2510-159C-A7CD-C99D-A8DADB99A8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39520"/>
            <a:ext cx="3429000" cy="1719072"/>
          </a:xfrm>
        </p:spPr>
        <p:txBody>
          <a:bodyPr anchor="b">
            <a:normAutofit/>
          </a:bodyPr>
          <a:lstStyle/>
          <a:p>
            <a:r>
              <a:rPr lang="en-US" sz="4200" dirty="0"/>
              <a:t>Back-up: </a:t>
            </a:r>
            <a:r>
              <a:rPr lang="en-US" sz="4200" baseline="30000" dirty="0"/>
              <a:t>69m</a:t>
            </a:r>
            <a:r>
              <a:rPr lang="en-US" sz="4200" dirty="0"/>
              <a:t>Ni and </a:t>
            </a:r>
            <a:r>
              <a:rPr lang="en-US" sz="4200" baseline="30000" dirty="0"/>
              <a:t>71m</a:t>
            </a:r>
            <a:r>
              <a:rPr lang="en-US" sz="4200" dirty="0"/>
              <a:t>Ni</a:t>
            </a:r>
            <a:endParaRPr lang="en-GB" sz="4200" dirty="0"/>
          </a:p>
        </p:txBody>
      </p:sp>
      <p:sp>
        <p:nvSpPr>
          <p:cNvPr id="12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243FDD-F936-BF30-619B-19E42E461DE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0936" y="2807208"/>
                <a:ext cx="3429000" cy="3410712"/>
              </a:xfrm>
            </p:spPr>
            <p:txBody>
              <a:bodyPr anchor="t">
                <a:normAutofit lnSpcReduction="10000"/>
              </a:bodyPr>
              <a:lstStyle/>
              <a:p>
                <a:r>
                  <a:rPr lang="en-US" sz="1500" dirty="0"/>
                  <a:t>Discovery of </a:t>
                </a:r>
                <a:r>
                  <a:rPr lang="en-US" sz="1500" baseline="30000" dirty="0"/>
                  <a:t>69m, 71m</a:t>
                </a:r>
                <a:r>
                  <a:rPr lang="en-US" sz="1500" dirty="0"/>
                  <a:t>Ni</a:t>
                </a:r>
              </a:p>
              <a:p>
                <a:r>
                  <a:rPr lang="en-US" sz="1500" dirty="0"/>
                  <a:t>Decay paths in Cu populate states with varying characteristics</a:t>
                </a:r>
              </a:p>
              <a:p>
                <a:r>
                  <a:rPr lang="en-US" sz="1500" dirty="0"/>
                  <a:t>1298 keV transition in </a:t>
                </a:r>
                <a:r>
                  <a:rPr lang="en-US" sz="1500" baseline="30000" dirty="0"/>
                  <a:t>69</a:t>
                </a:r>
                <a:r>
                  <a:rPr lang="en-US" sz="1500" dirty="0"/>
                  <a:t>Cu has a B(E2) value of 1.4 </a:t>
                </a:r>
                <a:r>
                  <a:rPr lang="en-US" sz="1500" dirty="0" err="1"/>
                  <a:t>W.u</a:t>
                </a:r>
                <a:endParaRPr lang="en-US" sz="1500" dirty="0"/>
              </a:p>
              <a:p>
                <a:r>
                  <a:rPr lang="en-US" sz="1500" dirty="0"/>
                  <a:t>454 keV transition in </a:t>
                </a:r>
                <a:r>
                  <a:rPr lang="en-US" sz="1500" baseline="30000" dirty="0"/>
                  <a:t>70</a:t>
                </a:r>
                <a:r>
                  <a:rPr lang="en-US" sz="1500" dirty="0"/>
                  <a:t>Cu has a B(E2) value of 20.4(22)</a:t>
                </a:r>
              </a:p>
              <a:p>
                <a:r>
                  <a:rPr lang="en-US" sz="1500" dirty="0"/>
                  <a:t>Increasing population of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9/2</m:t>
                        </m:r>
                      </m:sub>
                    </m:sSub>
                  </m:oMath>
                </a14:m>
                <a:r>
                  <a:rPr lang="en-US" sz="1500" dirty="0"/>
                  <a:t> orbital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1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r>
                          <a:rPr lang="en-US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1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1500" dirty="0"/>
                  <a:t> and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1500" dirty="0"/>
                  <a:t> would provide insight into the level of deformation compared to G.S. and make critical information about the configuration mixing</a:t>
                </a:r>
              </a:p>
              <a:p>
                <a:endParaRPr lang="en-US" sz="15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243FDD-F936-BF30-619B-19E42E461DE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936" y="2807208"/>
                <a:ext cx="3429000" cy="3410712"/>
              </a:xfrm>
              <a:blipFill>
                <a:blip r:embed="rId3"/>
                <a:stretch>
                  <a:fillRect l="-534" t="-1431" r="-142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E31CC0BE-808C-9EAD-F409-82FBDF3270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4296" y="641624"/>
            <a:ext cx="6903720" cy="557475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E2CDC-6CAA-C61E-6CC3-7EE42478C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894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CCE0971-DE6D-CABC-36DD-98E54EAA1F9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30936" y="639520"/>
                <a:ext cx="3429000" cy="1719072"/>
              </a:xfrm>
            </p:spPr>
            <p:txBody>
              <a:bodyPr anchor="b">
                <a:normAutofit/>
              </a:bodyPr>
              <a:lstStyle/>
              <a:p>
                <a:r>
                  <a:rPr lang="en-US" sz="3800" dirty="0"/>
                  <a:t>Back-up: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skw"/>
                            <m:ctrlPr>
                              <a:rPr lang="en-US" sz="3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800" b="0" i="1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3800" b="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US" sz="3800" b="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3800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3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skw"/>
                            <m:ctrlPr>
                              <a:rPr lang="en-US" sz="3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3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3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3800" dirty="0"/>
                  <a:t>level inversion</a:t>
                </a:r>
              </a:p>
            </p:txBody>
          </p:sp>
        </mc:Choice>
        <mc:Fallback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CCE0971-DE6D-CABC-36DD-98E54EAA1F9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30936" y="639520"/>
                <a:ext cx="3429000" cy="1719072"/>
              </a:xfrm>
              <a:blipFill>
                <a:blip r:embed="rId2"/>
                <a:stretch>
                  <a:fillRect l="-5872" t="-5674" b="-141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057FDD-751F-AD5B-B4FF-A02896E1208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0936" y="2807208"/>
                <a:ext cx="3429000" cy="3410712"/>
              </a:xfrm>
            </p:spPr>
            <p:txBody>
              <a:bodyPr anchor="t">
                <a:normAutofit/>
              </a:bodyPr>
              <a:lstStyle/>
              <a:p>
                <a:r>
                  <a:rPr lang="en-US" sz="2200" dirty="0"/>
                  <a:t>Occupation across the Z = 28 closure corresponds to an enhancement in the charge radii</a:t>
                </a:r>
              </a:p>
              <a:p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GB" sz="2200" dirty="0"/>
                  <a:t>(</a:t>
                </a:r>
                <a:r>
                  <a:rPr lang="en-GB" sz="2200" baseline="30000" dirty="0"/>
                  <a:t>71, 73</a:t>
                </a:r>
                <a:r>
                  <a:rPr lang="en-GB" sz="2200" dirty="0"/>
                  <a:t>Zn)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skw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200" dirty="0"/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r>
                  <a:rPr lang="en-GB" sz="2400" dirty="0"/>
                  <a:t>(</a:t>
                </a:r>
                <a:r>
                  <a:rPr lang="en-GB" sz="2400" baseline="30000" dirty="0"/>
                  <a:t>71m</a:t>
                </a:r>
                <a:r>
                  <a:rPr lang="en-GB" sz="2400" dirty="0"/>
                  <a:t>Zn)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type m:val="skw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num>
                          <m:den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B057FDD-751F-AD5B-B4FF-A02896E1208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0936" y="2807208"/>
                <a:ext cx="3429000" cy="3410712"/>
              </a:xfrm>
              <a:blipFill>
                <a:blip r:embed="rId3"/>
                <a:stretch>
                  <a:fillRect l="-2135" t="-2147" r="-177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D775B5AD-CF39-998F-2408-62AC947D9E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5002" y="386819"/>
            <a:ext cx="6903720" cy="524682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7A6CA4-3DDB-D543-CA41-AB5212B98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2544442-3710-4B64-8E10-21AE035424F4}" type="slidenum">
              <a:rPr lang="en-GB" smtClean="0"/>
              <a:pPr>
                <a:spcAft>
                  <a:spcPts val="600"/>
                </a:spcAft>
              </a:pPr>
              <a:t>18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8CF10D-84E9-3114-CE8F-85656FDE2425}"/>
              </a:ext>
            </a:extLst>
          </p:cNvPr>
          <p:cNvSpPr txBox="1"/>
          <p:nvPr/>
        </p:nvSpPr>
        <p:spPr>
          <a:xfrm>
            <a:off x="202019" y="6400412"/>
            <a:ext cx="9696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L. Xie et al., </a:t>
            </a:r>
            <a:r>
              <a:rPr lang="en-GB" sz="1200" dirty="0"/>
              <a:t>Nuclear charge radii of 62-80zn and their dependence on cross-shell </a:t>
            </a:r>
            <a:r>
              <a:rPr lang="en-GB" sz="1200" dirty="0" err="1"/>
              <a:t>protonexcitations</a:t>
            </a:r>
            <a:r>
              <a:rPr lang="en-GB" sz="1200" dirty="0"/>
              <a:t>. Physics Letters B, 797:134805, 2019.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CF7DBB-BD13-C10A-06E1-B0B570388669}"/>
              </a:ext>
            </a:extLst>
          </p:cNvPr>
          <p:cNvSpPr txBox="1"/>
          <p:nvPr/>
        </p:nvSpPr>
        <p:spPr>
          <a:xfrm>
            <a:off x="7940749" y="5659847"/>
            <a:ext cx="1339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from [1]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4309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85E1BDC-A9B0-4A87-82E3-F3187F69A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0990C621-3B8B-4820-8328-D47EF7CE8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C21641-A310-21E8-7691-29EEFF5D3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</p:spPr>
        <p:txBody>
          <a:bodyPr>
            <a:normAutofit/>
          </a:bodyPr>
          <a:lstStyle/>
          <a:p>
            <a:r>
              <a:rPr lang="en-US" sz="3200"/>
              <a:t>Back-up Slides</a:t>
            </a:r>
            <a:endParaRPr lang="en-GB" sz="32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A2385B-1D2A-4E17-84FA-6CB7F0AAE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E791F2F-79DB-4CC0-9FA1-001E3E91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836671-1B5F-699C-350F-5862CD29A1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0106" y="586822"/>
            <a:ext cx="6106742" cy="1645920"/>
          </a:xfrm>
        </p:spPr>
        <p:txBody>
          <a:bodyPr anchor="ctr">
            <a:normAutofit/>
          </a:bodyPr>
          <a:lstStyle/>
          <a:p>
            <a:r>
              <a:rPr lang="en-US" sz="1800" dirty="0"/>
              <a:t>LEFT: </a:t>
            </a:r>
            <a:r>
              <a:rPr lang="en-US" sz="1800" baseline="30000" dirty="0"/>
              <a:t>69</a:t>
            </a:r>
            <a:r>
              <a:rPr lang="en-US" sz="1800" dirty="0"/>
              <a:t>Ni</a:t>
            </a:r>
          </a:p>
          <a:p>
            <a:r>
              <a:rPr lang="en-US" sz="1800" dirty="0"/>
              <a:t>RIGHT: </a:t>
            </a:r>
            <a:r>
              <a:rPr lang="en-US" sz="1800" baseline="30000" dirty="0"/>
              <a:t>69m</a:t>
            </a:r>
            <a:r>
              <a:rPr lang="en-US" sz="1800" dirty="0"/>
              <a:t>Ni</a:t>
            </a:r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DAF1618-95F3-8F21-4CBE-151624C0B9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6444" y="2729397"/>
            <a:ext cx="3144187" cy="34838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1DB9EF-1E52-F8D5-B089-657E1B8798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907" y="2729397"/>
            <a:ext cx="4354830" cy="348386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CEE818-5C8C-4FF6-6FF7-E4363A638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128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9" name="Freeform: Shape 3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1" name="Freeform: Shape 4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F193C81-9A62-E7E9-48A4-0661FDBD8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438144" cy="1239012"/>
          </a:xfrm>
        </p:spPr>
        <p:txBody>
          <a:bodyPr anchor="ctr">
            <a:normAutofit/>
          </a:bodyPr>
          <a:lstStyle/>
          <a:p>
            <a:r>
              <a:rPr lang="en-US" sz="2800" dirty="0"/>
              <a:t>Introduction</a:t>
            </a:r>
            <a:endParaRPr lang="en-GB" sz="2800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3D717E-EA2B-6C0A-164F-2B08409913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356" y="2668715"/>
            <a:ext cx="4075435" cy="3577971"/>
          </a:xfrm>
        </p:spPr>
        <p:txBody>
          <a:bodyPr anchor="t">
            <a:normAutofit/>
          </a:bodyPr>
          <a:lstStyle/>
          <a:p>
            <a:r>
              <a:rPr lang="en-US" sz="2400" dirty="0"/>
              <a:t>Closed proton shell (Z = 28)</a:t>
            </a:r>
          </a:p>
          <a:p>
            <a:r>
              <a:rPr lang="en-US" sz="2400" i="1" dirty="0"/>
              <a:t>Z</a:t>
            </a:r>
            <a:r>
              <a:rPr lang="en-US" sz="2400" dirty="0"/>
              <a:t> &gt; 28 extensively studied with laser spectroscopy</a:t>
            </a:r>
          </a:p>
          <a:p>
            <a:endParaRPr lang="en-US" sz="500" dirty="0"/>
          </a:p>
          <a:p>
            <a:r>
              <a:rPr lang="en-US" sz="2400" baseline="30000" dirty="0"/>
              <a:t>54-68,70</a:t>
            </a:r>
            <a:r>
              <a:rPr lang="en-US" sz="2400" dirty="0"/>
              <a:t>Ni studied previously</a:t>
            </a:r>
          </a:p>
          <a:p>
            <a:r>
              <a:rPr lang="en-US" sz="2400" dirty="0"/>
              <a:t>Expand online PI-LIST into the medium-mass region</a:t>
            </a:r>
          </a:p>
          <a:p>
            <a:endParaRPr lang="en-US" sz="2400" dirty="0"/>
          </a:p>
          <a:p>
            <a:endParaRPr lang="en-US" sz="2400" dirty="0"/>
          </a:p>
          <a:p>
            <a:endParaRPr lang="en-US" sz="1700" dirty="0"/>
          </a:p>
          <a:p>
            <a:endParaRPr lang="en-US" sz="1700" dirty="0"/>
          </a:p>
          <a:p>
            <a:endParaRPr lang="en-US" sz="1700" dirty="0"/>
          </a:p>
        </p:txBody>
      </p:sp>
      <p:pic>
        <p:nvPicPr>
          <p:cNvPr id="42" name="Picture 41" descr="A screenshot of a computer&#10;&#10;Description automatically generated">
            <a:extLst>
              <a:ext uri="{FF2B5EF4-FFF2-40B4-BE49-F238E27FC236}">
                <a16:creationId xmlns:a16="http://schemas.microsoft.com/office/drawing/2014/main" id="{483B8A2C-8E8A-D846-A9E1-CFD7462D3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131" y="424003"/>
            <a:ext cx="7755174" cy="347508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FB74EC9-00EE-23CB-552B-BA640CECC695}"/>
              </a:ext>
            </a:extLst>
          </p:cNvPr>
          <p:cNvSpPr txBox="1"/>
          <p:nvPr/>
        </p:nvSpPr>
        <p:spPr>
          <a:xfrm rot="19675189">
            <a:off x="9939938" y="2553220"/>
            <a:ext cx="1983848" cy="707886"/>
          </a:xfrm>
          <a:prstGeom prst="rect">
            <a:avLst/>
          </a:prstGeom>
          <a:noFill/>
          <a:ln>
            <a:solidFill>
              <a:srgbClr val="FF0000"/>
            </a:solidFill>
          </a:ln>
          <a:effectLst>
            <a:glow rad="139700">
              <a:srgbClr val="FF0000">
                <a:alpha val="4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GB" sz="2000" b="0" i="0" dirty="0">
                <a:solidFill>
                  <a:srgbClr val="FF0000"/>
                </a:solidFill>
                <a:effectLst/>
              </a:rPr>
              <a:t>Ni spans across </a:t>
            </a:r>
            <a:r>
              <a:rPr lang="en-GB" sz="2000" b="0" i="1" dirty="0">
                <a:solidFill>
                  <a:srgbClr val="FF0000"/>
                </a:solidFill>
                <a:effectLst/>
              </a:rPr>
              <a:t>N</a:t>
            </a:r>
            <a:r>
              <a:rPr lang="en-GB" sz="2000" b="0" i="0" dirty="0">
                <a:solidFill>
                  <a:srgbClr val="FF0000"/>
                </a:solidFill>
                <a:effectLst/>
              </a:rPr>
              <a:t> = 40 &amp; 50!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07671-0136-8998-E009-0FC770448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2</a:t>
            </a:fld>
            <a:endParaRPr lang="en-GB"/>
          </a:p>
        </p:txBody>
      </p:sp>
      <p:pic>
        <p:nvPicPr>
          <p:cNvPr id="10" name="Picture 9" descr="A green and black rectangular object with black letters&#10;&#10;Description automatically generated">
            <a:extLst>
              <a:ext uri="{FF2B5EF4-FFF2-40B4-BE49-F238E27FC236}">
                <a16:creationId xmlns:a16="http://schemas.microsoft.com/office/drawing/2014/main" id="{6B6D4DD1-BAE2-5AAC-3829-3AB5357A6E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" t="47258" b="38455"/>
          <a:stretch/>
        </p:blipFill>
        <p:spPr>
          <a:xfrm>
            <a:off x="4008047" y="4697737"/>
            <a:ext cx="7736328" cy="5982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0B3012F-29D2-0E78-AC24-D8002ADA8A22}"/>
              </a:ext>
            </a:extLst>
          </p:cNvPr>
          <p:cNvSpPr/>
          <p:nvPr/>
        </p:nvSpPr>
        <p:spPr>
          <a:xfrm>
            <a:off x="6190488" y="4617720"/>
            <a:ext cx="3310128" cy="758952"/>
          </a:xfrm>
          <a:prstGeom prst="rect">
            <a:avLst/>
          </a:prstGeom>
          <a:noFill/>
          <a:ln w="38100">
            <a:solidFill>
              <a:srgbClr val="00B0F0"/>
            </a:solidFill>
            <a:prstDash val="sysDash"/>
          </a:ln>
          <a:effectLst>
            <a:glow rad="101600">
              <a:srgbClr val="00B0F0">
                <a:alpha val="60000"/>
              </a:srgbClr>
            </a:glo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29544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69D47016-023F-44BD-981C-50E7A10A66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053C7-E6DF-1423-6A20-59107F038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457200"/>
            <a:ext cx="4343400" cy="1929384"/>
          </a:xfrm>
        </p:spPr>
        <p:txBody>
          <a:bodyPr anchor="ctr">
            <a:normAutofit/>
          </a:bodyPr>
          <a:lstStyle/>
          <a:p>
            <a:r>
              <a:rPr lang="en-US" sz="4800"/>
              <a:t>Back-up Slides</a:t>
            </a:r>
            <a:endParaRPr lang="en-GB" sz="4800"/>
          </a:p>
        </p:txBody>
      </p:sp>
      <p:sp>
        <p:nvSpPr>
          <p:cNvPr id="14" name="sketchy line">
            <a:extLst>
              <a:ext uri="{FF2B5EF4-FFF2-40B4-BE49-F238E27FC236}">
                <a16:creationId xmlns:a16="http://schemas.microsoft.com/office/drawing/2014/main" id="{6D8B37B0-0682-433E-BC8D-498C04ABD9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471415" y="1412748"/>
            <a:ext cx="1554480" cy="18288"/>
          </a:xfrm>
          <a:custGeom>
            <a:avLst/>
            <a:gdLst>
              <a:gd name="connsiteX0" fmla="*/ 0 w 1554480"/>
              <a:gd name="connsiteY0" fmla="*/ 0 h 18288"/>
              <a:gd name="connsiteX1" fmla="*/ 549250 w 1554480"/>
              <a:gd name="connsiteY1" fmla="*/ 0 h 18288"/>
              <a:gd name="connsiteX2" fmla="*/ 1082954 w 1554480"/>
              <a:gd name="connsiteY2" fmla="*/ 0 h 18288"/>
              <a:gd name="connsiteX3" fmla="*/ 1554480 w 1554480"/>
              <a:gd name="connsiteY3" fmla="*/ 0 h 18288"/>
              <a:gd name="connsiteX4" fmla="*/ 1554480 w 1554480"/>
              <a:gd name="connsiteY4" fmla="*/ 18288 h 18288"/>
              <a:gd name="connsiteX5" fmla="*/ 1067410 w 1554480"/>
              <a:gd name="connsiteY5" fmla="*/ 18288 h 18288"/>
              <a:gd name="connsiteX6" fmla="*/ 549250 w 1554480"/>
              <a:gd name="connsiteY6" fmla="*/ 18288 h 18288"/>
              <a:gd name="connsiteX7" fmla="*/ 0 w 1554480"/>
              <a:gd name="connsiteY7" fmla="*/ 18288 h 18288"/>
              <a:gd name="connsiteX8" fmla="*/ 0 w 1554480"/>
              <a:gd name="connsiteY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8288" fill="none" extrusionOk="0">
                <a:moveTo>
                  <a:pt x="0" y="0"/>
                </a:moveTo>
                <a:cubicBezTo>
                  <a:pt x="114141" y="-19864"/>
                  <a:pt x="345055" y="-1657"/>
                  <a:pt x="549250" y="0"/>
                </a:cubicBezTo>
                <a:cubicBezTo>
                  <a:pt x="753445" y="1657"/>
                  <a:pt x="862292" y="-5674"/>
                  <a:pt x="1082954" y="0"/>
                </a:cubicBezTo>
                <a:cubicBezTo>
                  <a:pt x="1303616" y="5674"/>
                  <a:pt x="1363530" y="4537"/>
                  <a:pt x="1554480" y="0"/>
                </a:cubicBezTo>
                <a:cubicBezTo>
                  <a:pt x="1554963" y="7176"/>
                  <a:pt x="1553909" y="13682"/>
                  <a:pt x="1554480" y="18288"/>
                </a:cubicBezTo>
                <a:cubicBezTo>
                  <a:pt x="1338847" y="6127"/>
                  <a:pt x="1215066" y="37851"/>
                  <a:pt x="1067410" y="18288"/>
                </a:cubicBezTo>
                <a:cubicBezTo>
                  <a:pt x="919754" y="-1275"/>
                  <a:pt x="800465" y="3080"/>
                  <a:pt x="549250" y="18288"/>
                </a:cubicBezTo>
                <a:cubicBezTo>
                  <a:pt x="298035" y="33496"/>
                  <a:pt x="158868" y="22769"/>
                  <a:pt x="0" y="18288"/>
                </a:cubicBezTo>
                <a:cubicBezTo>
                  <a:pt x="-655" y="13237"/>
                  <a:pt x="709" y="4645"/>
                  <a:pt x="0" y="0"/>
                </a:cubicBezTo>
                <a:close/>
              </a:path>
              <a:path w="1554480" h="18288" stroke="0" extrusionOk="0">
                <a:moveTo>
                  <a:pt x="0" y="0"/>
                </a:moveTo>
                <a:cubicBezTo>
                  <a:pt x="249941" y="-58"/>
                  <a:pt x="367334" y="23448"/>
                  <a:pt x="502615" y="0"/>
                </a:cubicBezTo>
                <a:cubicBezTo>
                  <a:pt x="637897" y="-23448"/>
                  <a:pt x="813653" y="-20418"/>
                  <a:pt x="974141" y="0"/>
                </a:cubicBezTo>
                <a:cubicBezTo>
                  <a:pt x="1134629" y="20418"/>
                  <a:pt x="1268772" y="6288"/>
                  <a:pt x="1554480" y="0"/>
                </a:cubicBezTo>
                <a:cubicBezTo>
                  <a:pt x="1554917" y="7222"/>
                  <a:pt x="1555359" y="13299"/>
                  <a:pt x="1554480" y="18288"/>
                </a:cubicBezTo>
                <a:cubicBezTo>
                  <a:pt x="1336087" y="12172"/>
                  <a:pt x="1310024" y="19759"/>
                  <a:pt x="1067410" y="18288"/>
                </a:cubicBezTo>
                <a:cubicBezTo>
                  <a:pt x="824796" y="16818"/>
                  <a:pt x="787902" y="34647"/>
                  <a:pt x="518160" y="18288"/>
                </a:cubicBezTo>
                <a:cubicBezTo>
                  <a:pt x="248418" y="1930"/>
                  <a:pt x="133160" y="9205"/>
                  <a:pt x="0" y="18288"/>
                </a:cubicBezTo>
                <a:cubicBezTo>
                  <a:pt x="-643" y="9451"/>
                  <a:pt x="-340" y="7114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9FF16-B11D-DCA9-B94E-FEE137A97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41263" y="457200"/>
            <a:ext cx="6007608" cy="1929384"/>
          </a:xfrm>
        </p:spPr>
        <p:txBody>
          <a:bodyPr anchor="ctr">
            <a:normAutofit/>
          </a:bodyPr>
          <a:lstStyle/>
          <a:p>
            <a:r>
              <a:rPr lang="en-US" sz="2200" dirty="0"/>
              <a:t>LEFT: </a:t>
            </a:r>
            <a:r>
              <a:rPr lang="en-US" sz="2200" baseline="30000" dirty="0"/>
              <a:t>71</a:t>
            </a:r>
            <a:r>
              <a:rPr lang="en-US" sz="2200" dirty="0"/>
              <a:t>Ni</a:t>
            </a:r>
          </a:p>
          <a:p>
            <a:r>
              <a:rPr lang="en-US" sz="2200" dirty="0"/>
              <a:t>RIGHT: </a:t>
            </a:r>
            <a:r>
              <a:rPr lang="en-US" sz="2200" baseline="30000" dirty="0"/>
              <a:t>71m</a:t>
            </a:r>
            <a:r>
              <a:rPr lang="en-US" sz="2200" dirty="0"/>
              <a:t>Ni</a:t>
            </a:r>
            <a:endParaRPr lang="en-GB" sz="2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107648-3834-37F5-03B5-257FB35DF8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6852" y="2569464"/>
            <a:ext cx="3127095" cy="367893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4DAC9C7-966B-2441-44EB-4E6AD485A7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9635" y="2569464"/>
            <a:ext cx="4277833" cy="3678936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EB49C-B154-F060-EFC5-A9C0E9AD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90662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053C7-E6DF-1423-6A20-59107F038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Back-up Slides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D9FF16-B11D-DCA9-B94E-FEE137A973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8882" y="4631161"/>
                <a:ext cx="3571810" cy="1559327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:r>
                  <a:rPr lang="en-US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COLLAPS </a:t>
                </a:r>
                <a14:m>
                  <m:oMath xmlns:m="http://schemas.openxmlformats.org/officeDocument/2006/math">
                    <m:r>
                      <a:rPr lang="en-US" sz="2400" i="1" kern="12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𝜇</m:t>
                    </m:r>
                  </m:oMath>
                </a14:m>
                <a:r>
                  <a:rPr lang="en-US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values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D9FF16-B11D-DCA9-B94E-FEE137A973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8882" y="4631161"/>
                <a:ext cx="3571810" cy="1559327"/>
              </a:xfrm>
              <a:blipFill>
                <a:blip r:embed="rId2"/>
                <a:stretch>
                  <a:fillRect l="-2730" t="-5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52F97C5-5B7D-9ED8-2940-2FB5C5845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4145" y="640080"/>
            <a:ext cx="6894917" cy="555040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EB49C-B154-F060-EFC5-A9C0E9AD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2544442-3710-4B64-8E10-21AE035424F4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21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96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C053C7-E6DF-1423-6A20-59107F038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571810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Back-up Slides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D9FF16-B11D-DCA9-B94E-FEE137A973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8882" y="4631161"/>
                <a:ext cx="3571810" cy="1559327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24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– efficiency curve from recent Hg (Oct 2024) run at IDS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AD9FF16-B11D-DCA9-B94E-FEE137A973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8882" y="4631161"/>
                <a:ext cx="3571810" cy="1559327"/>
              </a:xfrm>
              <a:blipFill>
                <a:blip r:embed="rId2"/>
                <a:stretch>
                  <a:fillRect l="-2730" t="-50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EB49C-B154-F060-EFC5-A9C0E9AD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D2544442-3710-4B64-8E10-21AE035424F4}" type="slidenum">
              <a:rPr lang="en-US" smtClean="0">
                <a:solidFill>
                  <a:schemeClr val="tx1">
                    <a:tint val="75000"/>
                  </a:schemeClr>
                </a:solidFill>
              </a:rPr>
              <a:pPr>
                <a:spcAft>
                  <a:spcPts val="600"/>
                </a:spcAft>
              </a:pPr>
              <a:t>22</a:t>
            </a:fld>
            <a:endParaRPr lang="en-US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6" name="Picture 5" descr="A graph with a red line&#10;&#10;Description automatically generated">
            <a:extLst>
              <a:ext uri="{FF2B5EF4-FFF2-40B4-BE49-F238E27FC236}">
                <a16:creationId xmlns:a16="http://schemas.microsoft.com/office/drawing/2014/main" id="{37547848-779A-13C7-1122-1A5068ED61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6761" y="1276397"/>
            <a:ext cx="6096851" cy="41344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524406-2ABC-BCE5-DD15-5F0F55C3A118}"/>
              </a:ext>
            </a:extLst>
          </p:cNvPr>
          <p:cNvSpPr txBox="1"/>
          <p:nvPr/>
        </p:nvSpPr>
        <p:spPr>
          <a:xfrm>
            <a:off x="7472917" y="5336014"/>
            <a:ext cx="140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Energy (keV)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AAC1D9-36E3-733A-E3F4-152EE29BB042}"/>
              </a:ext>
            </a:extLst>
          </p:cNvPr>
          <p:cNvSpPr txBox="1"/>
          <p:nvPr/>
        </p:nvSpPr>
        <p:spPr>
          <a:xfrm rot="16200000">
            <a:off x="4294127" y="2819642"/>
            <a:ext cx="1405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Efficiency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0619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053C7-E6DF-1423-6A20-59107F038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6693" y="741391"/>
            <a:ext cx="3455821" cy="161620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200" kern="1200">
                <a:latin typeface="+mj-lt"/>
                <a:ea typeface="+mj-ea"/>
                <a:cs typeface="+mj-cs"/>
              </a:rPr>
              <a:t>Back-up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9FF16-B11D-DCA9-B94E-FEE137A973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6693" y="2533476"/>
            <a:ext cx="3455821" cy="34478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sz="2000"/>
              <a:t>Simulated Spectrum</a:t>
            </a:r>
            <a:endParaRPr lang="en-US" sz="2000" kern="1200"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C10DE3A-DBA3-FE91-2E5A-8C4AF3D4C2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7672" y="1516851"/>
            <a:ext cx="6389346" cy="383360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5EB49C-B154-F060-EFC5-A9C0E9ADB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spcAft>
                <a:spcPts val="600"/>
              </a:spcAft>
            </a:pPr>
            <a:fld id="{D2544442-3710-4B64-8E10-21AE035424F4}" type="slidenum">
              <a:rPr lang="en-US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23</a:t>
            </a:fld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258F736-B256-8039-9DC6-F4E49A5C5A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flipH="1">
            <a:off x="12068638" y="0"/>
            <a:ext cx="123362" cy="6858000"/>
            <a:chOff x="12068638" y="0"/>
            <a:chExt cx="123362" cy="6858000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0B4520A-996E-330C-99DA-69CA4D89E9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C8FA945-E356-695F-18D6-CAD4EF34FE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2068638" y="3527553"/>
              <a:ext cx="123362" cy="3330447"/>
            </a:xfrm>
            <a:prstGeom prst="rect">
              <a:avLst/>
            </a:prstGeom>
            <a:gradFill>
              <a:gsLst>
                <a:gs pos="19000">
                  <a:schemeClr val="accent5">
                    <a:lumMod val="60000"/>
                    <a:lumOff val="40000"/>
                    <a:alpha val="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5242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0288C6B4-AFC3-407F-A595-EFFD38D4CC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39" name="Freeform: Shape 38">
            <a:extLst>
              <a:ext uri="{FF2B5EF4-FFF2-40B4-BE49-F238E27FC236}">
                <a16:creationId xmlns:a16="http://schemas.microsoft.com/office/drawing/2014/main" id="{CF236821-17FE-429B-8D2C-08E13A64EA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4455673" cy="6858000"/>
          </a:xfrm>
          <a:custGeom>
            <a:avLst/>
            <a:gdLst>
              <a:gd name="connsiteX0" fmla="*/ 0 w 4455673"/>
              <a:gd name="connsiteY0" fmla="*/ 0 h 6858000"/>
              <a:gd name="connsiteX1" fmla="*/ 3242695 w 4455673"/>
              <a:gd name="connsiteY1" fmla="*/ 0 h 6858000"/>
              <a:gd name="connsiteX2" fmla="*/ 3305678 w 4455673"/>
              <a:gd name="connsiteY2" fmla="*/ 69271 h 6858000"/>
              <a:gd name="connsiteX3" fmla="*/ 4455673 w 4455673"/>
              <a:gd name="connsiteY3" fmla="*/ 3429000 h 6858000"/>
              <a:gd name="connsiteX4" fmla="*/ 3305678 w 4455673"/>
              <a:gd name="connsiteY4" fmla="*/ 6788730 h 6858000"/>
              <a:gd name="connsiteX5" fmla="*/ 3242695 w 4455673"/>
              <a:gd name="connsiteY5" fmla="*/ 6858000 h 6858000"/>
              <a:gd name="connsiteX6" fmla="*/ 0 w 4455673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3" h="6858000">
                <a:moveTo>
                  <a:pt x="0" y="0"/>
                </a:moveTo>
                <a:lnTo>
                  <a:pt x="3242695" y="0"/>
                </a:lnTo>
                <a:lnTo>
                  <a:pt x="3305678" y="69271"/>
                </a:lnTo>
                <a:cubicBezTo>
                  <a:pt x="4016204" y="929100"/>
                  <a:pt x="4455673" y="2116944"/>
                  <a:pt x="4455673" y="3429000"/>
                </a:cubicBezTo>
                <a:cubicBezTo>
                  <a:pt x="4455673" y="4741056"/>
                  <a:pt x="4016204" y="5928900"/>
                  <a:pt x="3305678" y="6788730"/>
                </a:cubicBezTo>
                <a:lnTo>
                  <a:pt x="3242695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41" name="Freeform: Shape 40">
            <a:extLst>
              <a:ext uri="{FF2B5EF4-FFF2-40B4-BE49-F238E27FC236}">
                <a16:creationId xmlns:a16="http://schemas.microsoft.com/office/drawing/2014/main" id="{C0BDBCD2-E081-43AB-9119-C55465E597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9" cy="6858000"/>
          </a:xfrm>
          <a:custGeom>
            <a:avLst/>
            <a:gdLst>
              <a:gd name="connsiteX0" fmla="*/ 0 w 4446529"/>
              <a:gd name="connsiteY0" fmla="*/ 0 h 6858000"/>
              <a:gd name="connsiteX1" fmla="*/ 3233551 w 4446529"/>
              <a:gd name="connsiteY1" fmla="*/ 0 h 6858000"/>
              <a:gd name="connsiteX2" fmla="*/ 3296534 w 4446529"/>
              <a:gd name="connsiteY2" fmla="*/ 69271 h 6858000"/>
              <a:gd name="connsiteX3" fmla="*/ 4446529 w 4446529"/>
              <a:gd name="connsiteY3" fmla="*/ 3429000 h 6858000"/>
              <a:gd name="connsiteX4" fmla="*/ 3296534 w 4446529"/>
              <a:gd name="connsiteY4" fmla="*/ 6788730 h 6858000"/>
              <a:gd name="connsiteX5" fmla="*/ 3233551 w 4446529"/>
              <a:gd name="connsiteY5" fmla="*/ 6858000 h 6858000"/>
              <a:gd name="connsiteX6" fmla="*/ 0 w 4446529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9" h="6858000">
                <a:moveTo>
                  <a:pt x="0" y="0"/>
                </a:moveTo>
                <a:lnTo>
                  <a:pt x="3233551" y="0"/>
                </a:lnTo>
                <a:lnTo>
                  <a:pt x="3296534" y="69271"/>
                </a:lnTo>
                <a:cubicBezTo>
                  <a:pt x="4007060" y="929100"/>
                  <a:pt x="4446529" y="2116944"/>
                  <a:pt x="4446529" y="3429000"/>
                </a:cubicBezTo>
                <a:cubicBezTo>
                  <a:pt x="4446529" y="4741056"/>
                  <a:pt x="4007060" y="5928900"/>
                  <a:pt x="3296534" y="6788730"/>
                </a:cubicBezTo>
                <a:lnTo>
                  <a:pt x="3233551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6546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5893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2" name="Picture 41" descr="A screenshot of a computer&#10;&#10;Description automatically generated">
            <a:extLst>
              <a:ext uri="{FF2B5EF4-FFF2-40B4-BE49-F238E27FC236}">
                <a16:creationId xmlns:a16="http://schemas.microsoft.com/office/drawing/2014/main" id="{483B8A2C-8E8A-D846-A9E1-CFD7462D3C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0696" y="1690688"/>
            <a:ext cx="8764881" cy="3927528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207671-0136-8998-E009-0FC770448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3</a:t>
            </a:fld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F04F6DC-8F79-C16F-0B77-1D90EAF6AB98}"/>
              </a:ext>
            </a:extLst>
          </p:cNvPr>
          <p:cNvSpPr/>
          <p:nvPr/>
        </p:nvSpPr>
        <p:spPr>
          <a:xfrm>
            <a:off x="6773849" y="1885162"/>
            <a:ext cx="948690" cy="117501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9CE19FE-6391-C36D-9ED0-7417D2510371}"/>
              </a:ext>
            </a:extLst>
          </p:cNvPr>
          <p:cNvSpPr/>
          <p:nvPr/>
        </p:nvSpPr>
        <p:spPr>
          <a:xfrm>
            <a:off x="3144824" y="3240301"/>
            <a:ext cx="3056508" cy="8283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702FB5-037E-7658-1B55-205EC0BB2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1323" y="-21611"/>
            <a:ext cx="2634953" cy="155462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BFAC94F-1692-B91D-FBF8-EB408E8F3BC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831" b="-1"/>
          <a:stretch/>
        </p:blipFill>
        <p:spPr>
          <a:xfrm>
            <a:off x="9552245" y="1289909"/>
            <a:ext cx="2743200" cy="163599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DE3B7C4-FBE7-58F7-4CB4-18C1F20CAC3F}"/>
              </a:ext>
            </a:extLst>
          </p:cNvPr>
          <p:cNvCxnSpPr>
            <a:cxnSpLocks/>
            <a:stCxn id="7" idx="0"/>
            <a:endCxn id="11" idx="1"/>
          </p:cNvCxnSpPr>
          <p:nvPr/>
        </p:nvCxnSpPr>
        <p:spPr>
          <a:xfrm flipV="1">
            <a:off x="7248194" y="755700"/>
            <a:ext cx="883129" cy="11294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9073B87-160B-B1A7-E397-5CE51D884494}"/>
              </a:ext>
            </a:extLst>
          </p:cNvPr>
          <p:cNvCxnSpPr>
            <a:cxnSpLocks/>
            <a:stCxn id="7" idx="5"/>
            <a:endCxn id="12" idx="2"/>
          </p:cNvCxnSpPr>
          <p:nvPr/>
        </p:nvCxnSpPr>
        <p:spPr>
          <a:xfrm>
            <a:off x="7583607" y="2888097"/>
            <a:ext cx="3340238" cy="37809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10E4211D-8EE3-F00A-00FD-F612A3E2B31C}"/>
              </a:ext>
            </a:extLst>
          </p:cNvPr>
          <p:cNvSpPr/>
          <p:nvPr/>
        </p:nvSpPr>
        <p:spPr>
          <a:xfrm>
            <a:off x="7304682" y="3234807"/>
            <a:ext cx="863296" cy="82830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 descr="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22D50E61-7C57-C709-3FBF-B66010431DC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489" y="4215815"/>
            <a:ext cx="3257724" cy="2443293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36492EC-3219-2E1C-E3DB-583596BF3F52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7722539" y="4063109"/>
            <a:ext cx="1122950" cy="137435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7A1BDC-8FFF-C2BE-E594-AC3F5B9E6019}"/>
              </a:ext>
            </a:extLst>
          </p:cNvPr>
          <p:cNvCxnSpPr>
            <a:cxnSpLocks/>
            <a:stCxn id="19" idx="0"/>
            <a:endCxn id="18" idx="7"/>
          </p:cNvCxnSpPr>
          <p:nvPr/>
        </p:nvCxnSpPr>
        <p:spPr>
          <a:xfrm flipH="1" flipV="1">
            <a:off x="8041551" y="3356109"/>
            <a:ext cx="2432800" cy="85970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A diagram of a graph and a diagram of a graph&#10;&#10;Description automatically generated">
            <a:extLst>
              <a:ext uri="{FF2B5EF4-FFF2-40B4-BE49-F238E27FC236}">
                <a16:creationId xmlns:a16="http://schemas.microsoft.com/office/drawing/2014/main" id="{A02FC4BB-B5C1-7F7D-1CEB-82D56B28374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795" y="5167312"/>
            <a:ext cx="4654517" cy="1454535"/>
          </a:xfrm>
          <a:prstGeom prst="rect">
            <a:avLst/>
          </a:prstGeom>
        </p:spPr>
      </p:pic>
      <p:pic>
        <p:nvPicPr>
          <p:cNvPr id="35" name="Picture 34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131F3473-8EFF-CA6A-C50D-8BB00B5A66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949" y="4676833"/>
            <a:ext cx="2743200" cy="2057399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8A8CAB-0AAC-8ABD-FB80-6651D02F4D09}"/>
              </a:ext>
            </a:extLst>
          </p:cNvPr>
          <p:cNvCxnSpPr>
            <a:cxnSpLocks/>
            <a:stCxn id="35" idx="0"/>
            <a:endCxn id="8" idx="6"/>
          </p:cNvCxnSpPr>
          <p:nvPr/>
        </p:nvCxnSpPr>
        <p:spPr>
          <a:xfrm flipH="1" flipV="1">
            <a:off x="6201332" y="3654452"/>
            <a:ext cx="261217" cy="102238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D07AE6B-8B4D-31D8-3168-E3E0CD779BC5}"/>
              </a:ext>
            </a:extLst>
          </p:cNvPr>
          <p:cNvCxnSpPr>
            <a:cxnSpLocks/>
            <a:stCxn id="34" idx="0"/>
            <a:endCxn id="8" idx="2"/>
          </p:cNvCxnSpPr>
          <p:nvPr/>
        </p:nvCxnSpPr>
        <p:spPr>
          <a:xfrm flipV="1">
            <a:off x="2666054" y="3654452"/>
            <a:ext cx="478770" cy="15128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8" name="Picture 47" descr="A graph of numbers and lines&#10;&#10;Description automatically generated">
            <a:extLst>
              <a:ext uri="{FF2B5EF4-FFF2-40B4-BE49-F238E27FC236}">
                <a16:creationId xmlns:a16="http://schemas.microsoft.com/office/drawing/2014/main" id="{F0B56897-2ED7-4B84-8A8A-23378BF5E9E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403" y="1260464"/>
            <a:ext cx="2023013" cy="1517259"/>
          </a:xfrm>
          <a:prstGeom prst="rect">
            <a:avLst/>
          </a:prstGeom>
        </p:spPr>
      </p:pic>
      <p:pic>
        <p:nvPicPr>
          <p:cNvPr id="49" name="Picture 48" descr="A graph of lines and numbers&#10;&#10;Description automatically generated">
            <a:extLst>
              <a:ext uri="{FF2B5EF4-FFF2-40B4-BE49-F238E27FC236}">
                <a16:creationId xmlns:a16="http://schemas.microsoft.com/office/drawing/2014/main" id="{1AF6B063-5D71-D698-2642-61FEF922CD4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" y="2856562"/>
            <a:ext cx="2013708" cy="1359253"/>
          </a:xfrm>
          <a:prstGeom prst="rect">
            <a:avLst/>
          </a:prstGeom>
        </p:spPr>
      </p:pic>
      <p:sp>
        <p:nvSpPr>
          <p:cNvPr id="50" name="Oval 49">
            <a:extLst>
              <a:ext uri="{FF2B5EF4-FFF2-40B4-BE49-F238E27FC236}">
                <a16:creationId xmlns:a16="http://schemas.microsoft.com/office/drawing/2014/main" id="{C06AE321-1456-A3EA-AF8E-4CF47DAEDB31}"/>
              </a:ext>
            </a:extLst>
          </p:cNvPr>
          <p:cNvSpPr/>
          <p:nvPr/>
        </p:nvSpPr>
        <p:spPr>
          <a:xfrm>
            <a:off x="2060545" y="3325956"/>
            <a:ext cx="1829072" cy="176998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A0BC8F06-EE2D-C950-BEE6-12E467E896DD}"/>
              </a:ext>
            </a:extLst>
          </p:cNvPr>
          <p:cNvCxnSpPr>
            <a:cxnSpLocks/>
            <a:stCxn id="50" idx="0"/>
            <a:endCxn id="48" idx="3"/>
          </p:cNvCxnSpPr>
          <p:nvPr/>
        </p:nvCxnSpPr>
        <p:spPr>
          <a:xfrm flipH="1" flipV="1">
            <a:off x="2181416" y="2019094"/>
            <a:ext cx="793665" cy="13068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C2EA0B3-FF4F-7874-4A00-206138551912}"/>
              </a:ext>
            </a:extLst>
          </p:cNvPr>
          <p:cNvCxnSpPr>
            <a:cxnSpLocks/>
            <a:stCxn id="49" idx="2"/>
            <a:endCxn id="50" idx="3"/>
          </p:cNvCxnSpPr>
          <p:nvPr/>
        </p:nvCxnSpPr>
        <p:spPr>
          <a:xfrm>
            <a:off x="1070862" y="4215815"/>
            <a:ext cx="1257544" cy="62091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Oval 56">
            <a:extLst>
              <a:ext uri="{FF2B5EF4-FFF2-40B4-BE49-F238E27FC236}">
                <a16:creationId xmlns:a16="http://schemas.microsoft.com/office/drawing/2014/main" id="{4840843A-9A13-BDF1-9A49-12863AF6A1F8}"/>
              </a:ext>
            </a:extLst>
          </p:cNvPr>
          <p:cNvSpPr/>
          <p:nvPr/>
        </p:nvSpPr>
        <p:spPr>
          <a:xfrm>
            <a:off x="3043345" y="2282255"/>
            <a:ext cx="4172549" cy="19436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87F1F4A-DC23-80C2-964A-04F757058EEB}"/>
              </a:ext>
            </a:extLst>
          </p:cNvPr>
          <p:cNvCxnSpPr>
            <a:cxnSpLocks/>
            <a:stCxn id="57" idx="2"/>
            <a:endCxn id="65" idx="1"/>
          </p:cNvCxnSpPr>
          <p:nvPr/>
        </p:nvCxnSpPr>
        <p:spPr>
          <a:xfrm flipV="1">
            <a:off x="3043345" y="1194268"/>
            <a:ext cx="564223" cy="2059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6B57404-2FD6-535C-0F96-2C4D78A1161F}"/>
              </a:ext>
            </a:extLst>
          </p:cNvPr>
          <p:cNvCxnSpPr>
            <a:cxnSpLocks/>
            <a:stCxn id="57" idx="6"/>
            <a:endCxn id="65" idx="3"/>
          </p:cNvCxnSpPr>
          <p:nvPr/>
        </p:nvCxnSpPr>
        <p:spPr>
          <a:xfrm flipH="1" flipV="1">
            <a:off x="6162539" y="1194268"/>
            <a:ext cx="1053355" cy="20598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5" name="Picture 64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6459F005-2765-3A3D-172F-9FAB51A1033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7568" y="236154"/>
            <a:ext cx="2554971" cy="1916228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7E7B6D0E-2330-B999-82A3-A9ACDC0D2562}"/>
              </a:ext>
            </a:extLst>
          </p:cNvPr>
          <p:cNvSpPr txBox="1"/>
          <p:nvPr/>
        </p:nvSpPr>
        <p:spPr>
          <a:xfrm>
            <a:off x="-9144" y="959866"/>
            <a:ext cx="2696503" cy="369332"/>
          </a:xfrm>
          <a:prstGeom prst="rect">
            <a:avLst/>
          </a:prstGeom>
          <a:solidFill>
            <a:srgbClr val="00B0F0"/>
          </a:solidFill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 = 40 Island of Inversion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C091680-AB21-FE1A-F62F-548DD791D9DF}"/>
              </a:ext>
            </a:extLst>
          </p:cNvPr>
          <p:cNvSpPr txBox="1"/>
          <p:nvPr/>
        </p:nvSpPr>
        <p:spPr>
          <a:xfrm>
            <a:off x="3261664" y="4327149"/>
            <a:ext cx="2717432" cy="646331"/>
          </a:xfrm>
          <a:prstGeom prst="rect">
            <a:avLst/>
          </a:prstGeom>
          <a:solidFill>
            <a:srgbClr val="00B0F0"/>
          </a:solidFill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Z = 28 Weakening &amp; Enhanced Collectivity 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320B8EC-6C3F-E1DF-82F3-370B7D7717F0}"/>
              </a:ext>
            </a:extLst>
          </p:cNvPr>
          <p:cNvSpPr txBox="1"/>
          <p:nvPr/>
        </p:nvSpPr>
        <p:spPr>
          <a:xfrm>
            <a:off x="9029666" y="4083463"/>
            <a:ext cx="2975412" cy="369332"/>
          </a:xfrm>
          <a:prstGeom prst="rect">
            <a:avLst/>
          </a:prstGeom>
          <a:solidFill>
            <a:srgbClr val="00B0F0"/>
          </a:solidFill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Doubly magic nature of </a:t>
            </a:r>
            <a:r>
              <a:rPr lang="en-US" baseline="30000" dirty="0">
                <a:solidFill>
                  <a:schemeClr val="bg1"/>
                </a:solidFill>
              </a:rPr>
              <a:t>78</a:t>
            </a:r>
            <a:r>
              <a:rPr lang="en-US" dirty="0">
                <a:solidFill>
                  <a:schemeClr val="bg1"/>
                </a:solidFill>
              </a:rPr>
              <a:t>Ni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092976F-E74A-0D89-F0CA-ED240EDCF7FA}"/>
              </a:ext>
            </a:extLst>
          </p:cNvPr>
          <p:cNvSpPr txBox="1"/>
          <p:nvPr/>
        </p:nvSpPr>
        <p:spPr>
          <a:xfrm>
            <a:off x="9220888" y="3016862"/>
            <a:ext cx="3128012" cy="369332"/>
          </a:xfrm>
          <a:prstGeom prst="rect">
            <a:avLst/>
          </a:prstGeom>
          <a:solidFill>
            <a:srgbClr val="00B0F0"/>
          </a:solidFill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Shape Coexistence near </a:t>
            </a:r>
            <a:r>
              <a:rPr lang="en-US" baseline="30000" dirty="0">
                <a:solidFill>
                  <a:schemeClr val="bg1"/>
                </a:solidFill>
              </a:rPr>
              <a:t>78</a:t>
            </a:r>
            <a:r>
              <a:rPr lang="en-US" dirty="0">
                <a:solidFill>
                  <a:schemeClr val="bg1"/>
                </a:solidFill>
              </a:rPr>
              <a:t>Ni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0D346BA-B2DC-E59F-087A-AB79623D17E6}"/>
              </a:ext>
            </a:extLst>
          </p:cNvPr>
          <p:cNvSpPr txBox="1"/>
          <p:nvPr/>
        </p:nvSpPr>
        <p:spPr>
          <a:xfrm>
            <a:off x="2328406" y="44722"/>
            <a:ext cx="5255201" cy="369332"/>
          </a:xfrm>
          <a:prstGeom prst="rect">
            <a:avLst/>
          </a:prstGeom>
          <a:solidFill>
            <a:srgbClr val="00B0F0"/>
          </a:solidFill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Isomeric states and mid-shell configuration mixing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1DE4E49-008E-E9EB-A3F1-7550A6B7FCB4}"/>
              </a:ext>
            </a:extLst>
          </p:cNvPr>
          <p:cNvSpPr txBox="1"/>
          <p:nvPr/>
        </p:nvSpPr>
        <p:spPr>
          <a:xfrm>
            <a:off x="673768" y="2680017"/>
            <a:ext cx="10680032" cy="769441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Region rich with nuclear structure changes!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215BF3A-4C7D-7FB0-1E5D-C84A1A89049D}"/>
              </a:ext>
            </a:extLst>
          </p:cNvPr>
          <p:cNvSpPr/>
          <p:nvPr/>
        </p:nvSpPr>
        <p:spPr>
          <a:xfrm rot="907254">
            <a:off x="8499852" y="1040573"/>
            <a:ext cx="3062767" cy="1698201"/>
          </a:xfrm>
          <a:prstGeom prst="ellipse">
            <a:avLst/>
          </a:prstGeom>
          <a:solidFill>
            <a:srgbClr val="FFA333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Ideal testing ground for developing and  refining nuclear theories!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2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5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4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7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2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7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7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1" fill="hold">
                      <p:stCondLst>
                        <p:cond delay="indefinite"/>
                      </p:stCondLst>
                      <p:childTnLst>
                        <p:par>
                          <p:cTn id="222" fill="hold">
                            <p:stCondLst>
                              <p:cond delay="0"/>
                            </p:stCondLst>
                            <p:childTnLst>
                              <p:par>
                                <p:cTn id="223" presetID="16" presetClass="entr" presetSubtype="2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6" presetClass="entr" presetSubtype="2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2" fill="hold">
                      <p:stCondLst>
                        <p:cond delay="indefinite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18" grpId="0" animBg="1"/>
      <p:bldP spid="18" grpId="1" animBg="1"/>
      <p:bldP spid="18" grpId="2" animBg="1"/>
      <p:bldP spid="50" grpId="0" animBg="1"/>
      <p:bldP spid="50" grpId="1" animBg="1"/>
      <p:bldP spid="50" grpId="2" animBg="1"/>
      <p:bldP spid="57" grpId="0" animBg="1"/>
      <p:bldP spid="57" grpId="1" animBg="1"/>
      <p:bldP spid="57" grpId="2" animBg="1"/>
      <p:bldP spid="73" grpId="0" animBg="1"/>
      <p:bldP spid="73" grpId="1" animBg="1"/>
      <p:bldP spid="73" grpId="2" animBg="1"/>
      <p:bldP spid="74" grpId="0" animBg="1"/>
      <p:bldP spid="74" grpId="1" animBg="1"/>
      <p:bldP spid="74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77" grpId="0" animBg="1"/>
      <p:bldP spid="77" grpId="1" animBg="1"/>
      <p:bldP spid="77" grpId="2" animBg="1"/>
      <p:bldP spid="69" grpId="0" animBg="1"/>
      <p:bldP spid="7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D75A5B51-0925-4835-8511-A0DD17EAA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49A7123D-3D54-B426-7FA3-B7D9CC0E9FE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32801" y="2799579"/>
                <a:ext cx="3838076" cy="3813252"/>
              </a:xfrm>
            </p:spPr>
            <p:txBody>
              <a:bodyPr>
                <a:normAutofit/>
              </a:bodyPr>
              <a:lstStyle/>
              <a:p>
                <a:r>
                  <a:rPr lang="en-US" sz="1600" dirty="0"/>
                  <a:t>Possible indicator of </a:t>
                </a:r>
                <a:r>
                  <a:rPr lang="en-US" sz="1600" i="1" dirty="0"/>
                  <a:t>Z</a:t>
                </a:r>
                <a:r>
                  <a:rPr lang="en-US" sz="1600" dirty="0"/>
                  <a:t> = 28 weakening as neutrons populate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9/2</m:t>
                        </m:r>
                      </m:sub>
                    </m:sSub>
                  </m:oMath>
                </a14:m>
                <a:endParaRPr lang="en-US" sz="1600" dirty="0"/>
              </a:p>
              <a:p>
                <a:r>
                  <a:rPr lang="en-US" sz="1600" dirty="0"/>
                  <a:t>Enhancement in collectivity in </a:t>
                </a:r>
                <a:r>
                  <a:rPr lang="en-US" sz="1600" baseline="30000" dirty="0"/>
                  <a:t>74</a:t>
                </a:r>
                <a:r>
                  <a:rPr lang="en-US" sz="1600" dirty="0"/>
                  <a:t>Ni reported in [1]</a:t>
                </a:r>
              </a:p>
              <a:p>
                <a:r>
                  <a:rPr lang="en-US" sz="1600" dirty="0"/>
                  <a:t>Increase in B(E2) between N = 40-42 [2]</a:t>
                </a:r>
              </a:p>
              <a:p>
                <a:r>
                  <a:rPr lang="en-US" sz="1600" dirty="0"/>
                  <a:t>Prolate deformation in </a:t>
                </a:r>
                <a:r>
                  <a:rPr lang="en-US" sz="1600" baseline="30000" dirty="0"/>
                  <a:t>74</a:t>
                </a:r>
                <a:r>
                  <a:rPr lang="en-US" sz="1600" dirty="0"/>
                  <a:t>Ni </a:t>
                </a:r>
                <a:endParaRPr lang="en-US" sz="1600" baseline="30000" dirty="0"/>
              </a:p>
              <a:p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  <m:r>
                      <a:rPr lang="en-US" sz="16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sz="16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sz="16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1600" b="1" dirty="0">
                    <a:solidFill>
                      <a:srgbClr val="FF0000"/>
                    </a:solidFill>
                  </a:rPr>
                  <a:t> measurements crucial in mid-shell region to understand development of collectivity</a:t>
                </a:r>
              </a:p>
            </p:txBody>
          </p:sp>
        </mc:Choice>
        <mc:Fallback>
          <p:sp>
            <p:nvSpPr>
              <p:cNvPr id="6" name="Content Placeholder 2">
                <a:extLst>
                  <a:ext uri="{FF2B5EF4-FFF2-40B4-BE49-F238E27FC236}">
                    <a16:creationId xmlns:a16="http://schemas.microsoft.com/office/drawing/2014/main" id="{49A7123D-3D54-B426-7FA3-B7D9CC0E9FE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2801" y="2799579"/>
                <a:ext cx="3838076" cy="3813252"/>
              </a:xfrm>
              <a:blipFill>
                <a:blip r:embed="rId3"/>
                <a:stretch>
                  <a:fillRect l="-635" t="-1118" r="-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Picture 20" descr="A diagram of a graph and a diagram of a graph&#10;&#10;Description automatically generated">
            <a:extLst>
              <a:ext uri="{FF2B5EF4-FFF2-40B4-BE49-F238E27FC236}">
                <a16:creationId xmlns:a16="http://schemas.microsoft.com/office/drawing/2014/main" id="{989F1131-51A0-0257-E41B-6120446AA4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678" y="4452476"/>
            <a:ext cx="7508476" cy="2346396"/>
          </a:xfrm>
          <a:prstGeom prst="rect">
            <a:avLst/>
          </a:prstGeom>
        </p:spPr>
      </p:pic>
      <p:sp>
        <p:nvSpPr>
          <p:cNvPr id="40" name="Sketch line">
            <a:extLst>
              <a:ext uri="{FF2B5EF4-FFF2-40B4-BE49-F238E27FC236}">
                <a16:creationId xmlns:a16="http://schemas.microsoft.com/office/drawing/2014/main" id="{5CDFD20D-8E4F-4E3A-AF87-93F23E0D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65018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1D7C47EB-9DE7-5681-E572-B71F3EE5D4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907" y="1197902"/>
            <a:ext cx="4271138" cy="32033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193C81-9A62-E7E9-48A4-0661FDBD8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750" y="218488"/>
            <a:ext cx="5030315" cy="2063808"/>
          </a:xfrm>
        </p:spPr>
        <p:txBody>
          <a:bodyPr anchor="b">
            <a:normAutofit/>
          </a:bodyPr>
          <a:lstStyle/>
          <a:p>
            <a:r>
              <a:rPr lang="en-US" sz="4600" dirty="0"/>
              <a:t>Motivation: possible weakening?</a:t>
            </a:r>
            <a:endParaRPr lang="en-GB" sz="4600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B11F48E-E5A9-FDD3-568E-77B1E67D158B}"/>
              </a:ext>
            </a:extLst>
          </p:cNvPr>
          <p:cNvGrpSpPr/>
          <p:nvPr/>
        </p:nvGrpSpPr>
        <p:grpSpPr>
          <a:xfrm>
            <a:off x="7843013" y="571181"/>
            <a:ext cx="4578740" cy="3278503"/>
            <a:chOff x="4654296" y="840105"/>
            <a:chExt cx="6903720" cy="5177789"/>
          </a:xfrm>
        </p:grpSpPr>
        <p:pic>
          <p:nvPicPr>
            <p:cNvPr id="4" name="Picture 3" descr="A graph with blue lines and a white background&#10;&#10;Description automatically generated">
              <a:extLst>
                <a:ext uri="{FF2B5EF4-FFF2-40B4-BE49-F238E27FC236}">
                  <a16:creationId xmlns:a16="http://schemas.microsoft.com/office/drawing/2014/main" id="{290F9F90-3421-39B4-A716-10572B376EA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54296" y="840105"/>
              <a:ext cx="6903720" cy="5177789"/>
            </a:xfrm>
            <a:prstGeom prst="rect">
              <a:avLst/>
            </a:prstGeom>
          </p:spPr>
        </p:pic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D4CAB6EB-4D91-366E-8488-8321C8AE5F68}"/>
                </a:ext>
              </a:extLst>
            </p:cNvPr>
            <p:cNvSpPr/>
            <p:nvPr/>
          </p:nvSpPr>
          <p:spPr>
            <a:xfrm rot="982237">
              <a:off x="6852724" y="4562601"/>
              <a:ext cx="3029527" cy="701963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E6F019-CD28-CE2D-9CF4-5440FEDBA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CD4AE9-C986-D8EB-B908-E9C781536746}"/>
              </a:ext>
            </a:extLst>
          </p:cNvPr>
          <p:cNvSpPr txBox="1"/>
          <p:nvPr/>
        </p:nvSpPr>
        <p:spPr>
          <a:xfrm>
            <a:off x="334411" y="135115"/>
            <a:ext cx="113295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[1] N. Aoi et al., Enhanced collectivity in 74ni. Physics Letters B,692(5):302–306, September 2010.</a:t>
            </a:r>
          </a:p>
          <a:p>
            <a:r>
              <a:rPr lang="en-GB" sz="1200" dirty="0"/>
              <a:t>[2] O. </a:t>
            </a:r>
            <a:r>
              <a:rPr lang="en-GB" sz="1200" dirty="0" err="1"/>
              <a:t>Perru</a:t>
            </a:r>
            <a:r>
              <a:rPr lang="en-GB" sz="1200" dirty="0"/>
              <a:t> et al., Enhanced core polarization in 70Ni and 74Zn.Phys. Rev. Lett., 96:232501, Jun 2006.</a:t>
            </a:r>
          </a:p>
          <a:p>
            <a:r>
              <a:rPr lang="en-GB" sz="1200" dirty="0"/>
              <a:t>[3] T. </a:t>
            </a:r>
            <a:r>
              <a:rPr lang="en-GB" sz="1200" dirty="0" err="1"/>
              <a:t>Marchi</a:t>
            </a:r>
            <a:r>
              <a:rPr lang="en-GB" sz="1200" dirty="0"/>
              <a:t> et al., Quadrupole transition strength in the 74Ni nucleus and core polarization effects in the neutron-rich Ni isotopes. Phys. Rev. Lett., 113:182501, Oct 2014.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B9915A-D726-CE0A-C735-E3AAFC4E3600}"/>
              </a:ext>
            </a:extLst>
          </p:cNvPr>
          <p:cNvSpPr txBox="1"/>
          <p:nvPr/>
        </p:nvSpPr>
        <p:spPr>
          <a:xfrm rot="874361">
            <a:off x="9248459" y="2244738"/>
            <a:ext cx="201948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Decreasing trend of E(2</a:t>
            </a:r>
            <a:r>
              <a:rPr lang="en-US" sz="1400" baseline="30000" dirty="0"/>
              <a:t>+</a:t>
            </a:r>
            <a:r>
              <a:rPr lang="en-US" sz="1400" dirty="0"/>
              <a:t>) between </a:t>
            </a:r>
            <a:r>
              <a:rPr lang="en-US" sz="1400" i="1" dirty="0"/>
              <a:t>N</a:t>
            </a:r>
            <a:r>
              <a:rPr lang="en-US" sz="1400" dirty="0"/>
              <a:t> = 40-50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4641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352BEC0E-22F8-46D0-9632-375DB541B0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4A442EE-CAE9-E255-1F80-F775647EAD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9184"/>
            <a:ext cx="6894576" cy="1783080"/>
          </a:xfrm>
        </p:spPr>
        <p:txBody>
          <a:bodyPr anchor="b">
            <a:normAutofit/>
          </a:bodyPr>
          <a:lstStyle/>
          <a:p>
            <a:r>
              <a:rPr lang="en-US" sz="5400" dirty="0"/>
              <a:t>Motivation: N = 40 Island of inversion</a:t>
            </a:r>
            <a:endParaRPr lang="en-GB" sz="5400" dirty="0"/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8952" y="2395728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C32B56-FC9E-D2E0-BF77-8ADD9345034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2706624"/>
                <a:ext cx="7223760" cy="3483864"/>
              </a:xfrm>
            </p:spPr>
            <p:txBody>
              <a:bodyPr>
                <a:normAutofit/>
              </a:bodyPr>
              <a:lstStyle/>
              <a:p>
                <a:r>
                  <a:rPr lang="en-US" sz="2000" dirty="0"/>
                  <a:t>E(2</a:t>
                </a:r>
                <a:r>
                  <a:rPr lang="en-US" sz="2000" baseline="30000" dirty="0"/>
                  <a:t>+</a:t>
                </a:r>
                <a:r>
                  <a:rPr lang="en-US" sz="2000" dirty="0"/>
                  <a:t>) indicate re-emergence of </a:t>
                </a:r>
                <a:r>
                  <a:rPr lang="en-US" sz="2000" i="1" dirty="0"/>
                  <a:t>N</a:t>
                </a:r>
                <a:r>
                  <a:rPr lang="en-US" sz="2000" dirty="0"/>
                  <a:t> = 40 sub-shell closure in Ni </a:t>
                </a:r>
              </a:p>
              <a:p>
                <a:r>
                  <a:rPr lang="en-US" sz="2000" baseline="30000" dirty="0"/>
                  <a:t>64</a:t>
                </a:r>
                <a:r>
                  <a:rPr lang="en-US" sz="2000" dirty="0"/>
                  <a:t>Cr marks the heart of the </a:t>
                </a:r>
                <a:r>
                  <a:rPr lang="en-US" sz="2000" dirty="0" err="1"/>
                  <a:t>IoI</a:t>
                </a:r>
                <a:r>
                  <a:rPr lang="en-US" sz="2000" dirty="0"/>
                  <a:t>, 4 protons from Ni [2]</a:t>
                </a:r>
              </a:p>
              <a:p>
                <a:r>
                  <a:rPr lang="en-US" sz="2000" dirty="0"/>
                  <a:t>As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i="1" smtClean="0">
                            <a:latin typeface="Cambria Math" panose="02040503050406030204" pitchFamily="18" charset="0"/>
                          </a:rPr>
                          <m:t>7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/2</m:t>
                        </m:r>
                      </m:sub>
                    </m:sSub>
                  </m:oMath>
                </a14:m>
                <a:r>
                  <a:rPr lang="en-US" sz="2000" dirty="0"/>
                  <a:t> is populated, </a:t>
                </a:r>
                <a:r>
                  <a:rPr lang="en-US" sz="2000" i="1" dirty="0"/>
                  <a:t>N</a:t>
                </a:r>
                <a:r>
                  <a:rPr lang="en-US" sz="2000" dirty="0"/>
                  <a:t> = 40 energy gap narrows</a:t>
                </a:r>
              </a:p>
              <a:p>
                <a:r>
                  <a:rPr lang="en-US" sz="2000" dirty="0"/>
                  <a:t>Promotes np-</a:t>
                </a:r>
                <a:r>
                  <a:rPr lang="en-US" sz="2000" dirty="0" err="1"/>
                  <a:t>nh</a:t>
                </a:r>
                <a:r>
                  <a:rPr lang="en-US" sz="2000" dirty="0"/>
                  <a:t> excitations, causing intruder-dominated configurations</a:t>
                </a:r>
              </a:p>
              <a:p>
                <a:r>
                  <a:rPr lang="en-US" sz="2000" b="1" u="sng" dirty="0"/>
                  <a:t>Reflected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000" b="1" i="1" u="sng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1" i="1" u="sng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 u="sng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sz="2000" b="1" i="1" u="sng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1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 u="sng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b="1" i="1" u="sng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 u="sng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2000" b="1" i="1" u="sng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000" b="1" u="sng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000" b="1" u="sng" dirty="0"/>
                  <a:t> and </a:t>
                </a:r>
                <a14:m>
                  <m:oMath xmlns:m="http://schemas.openxmlformats.org/officeDocument/2006/math">
                    <m:r>
                      <a:rPr lang="en-US" sz="2000" b="1" i="1" u="sng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endParaRPr lang="en-US" sz="2000" b="1" u="sng" dirty="0"/>
              </a:p>
              <a:p>
                <a:r>
                  <a:rPr lang="en-US" sz="2000" dirty="0"/>
                  <a:t>To conclusively exclude Ni from N = 40 </a:t>
                </a:r>
                <a:r>
                  <a:rPr lang="en-US" sz="2000" dirty="0" err="1"/>
                  <a:t>IoI</a:t>
                </a:r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sz="20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20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000" dirty="0"/>
                  <a:t>,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20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20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2000" dirty="0"/>
                  <a:t>are required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BC32B56-FC9E-D2E0-BF77-8ADD9345034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2706624"/>
                <a:ext cx="7223760" cy="3483864"/>
              </a:xfrm>
              <a:blipFill>
                <a:blip r:embed="rId2"/>
                <a:stretch>
                  <a:fillRect l="-759" t="-15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of numbers and lines&#10;&#10;Description automatically generated">
            <a:extLst>
              <a:ext uri="{FF2B5EF4-FFF2-40B4-BE49-F238E27FC236}">
                <a16:creationId xmlns:a16="http://schemas.microsoft.com/office/drawing/2014/main" id="{120521B5-F97F-3DE9-6451-3DD9FC433E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456" y="-56388"/>
            <a:ext cx="4833452" cy="3625088"/>
          </a:xfrm>
          <a:prstGeom prst="rect">
            <a:avLst/>
          </a:prstGeom>
        </p:spPr>
      </p:pic>
      <p:pic>
        <p:nvPicPr>
          <p:cNvPr id="9" name="Picture 8" descr="A graph of lines and numbers&#10;&#10;Description automatically generated">
            <a:extLst>
              <a:ext uri="{FF2B5EF4-FFF2-40B4-BE49-F238E27FC236}">
                <a16:creationId xmlns:a16="http://schemas.microsoft.com/office/drawing/2014/main" id="{3E32328A-9C33-1E4A-DE01-9E245C7199B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8580" y="3573132"/>
            <a:ext cx="4311057" cy="290996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8FE9B9F-C18C-79AB-171C-59089E135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5</a:t>
            </a:fld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78202D0-85CA-4BF6-DB93-F26DB037950B}"/>
              </a:ext>
            </a:extLst>
          </p:cNvPr>
          <p:cNvSpPr txBox="1"/>
          <p:nvPr/>
        </p:nvSpPr>
        <p:spPr>
          <a:xfrm>
            <a:off x="9203593" y="6271478"/>
            <a:ext cx="1316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from [1]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E092586-190E-EFB1-2AC0-4AFFB947B9FA}"/>
              </a:ext>
            </a:extLst>
          </p:cNvPr>
          <p:cNvSpPr txBox="1"/>
          <p:nvPr/>
        </p:nvSpPr>
        <p:spPr>
          <a:xfrm>
            <a:off x="171498" y="6190488"/>
            <a:ext cx="689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</a:t>
            </a:r>
            <a:r>
              <a:rPr lang="en-GB" sz="1200" dirty="0"/>
              <a:t>J.G. Li. Merging of the island of inversion at n=40 and n=50. Physics Letters B,840:137893, 2023.</a:t>
            </a:r>
            <a:endParaRPr lang="en-US" sz="1200" dirty="0"/>
          </a:p>
          <a:p>
            <a:r>
              <a:rPr lang="en-US" sz="1200" dirty="0"/>
              <a:t>[2] L. Lalanne et al.,  </a:t>
            </a:r>
            <a:r>
              <a:rPr lang="en-GB" sz="1200" baseline="30000" dirty="0"/>
              <a:t>61</a:t>
            </a:r>
            <a:r>
              <a:rPr lang="en-GB" sz="1200" dirty="0"/>
              <a:t>Cr as a door-way to the n = 40 island of inversion, 2024.</a:t>
            </a:r>
          </a:p>
        </p:txBody>
      </p:sp>
    </p:spTree>
    <p:extLst>
      <p:ext uri="{BB962C8B-B14F-4D97-AF65-F5344CB8AC3E}">
        <p14:creationId xmlns:p14="http://schemas.microsoft.com/office/powerpoint/2010/main" val="464049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7" name="Rectangle 66">
            <a:extLst>
              <a:ext uri="{FF2B5EF4-FFF2-40B4-BE49-F238E27FC236}">
                <a16:creationId xmlns:a16="http://schemas.microsoft.com/office/drawing/2014/main" id="{D75A5B51-0925-4835-8511-A0DD17EAA9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9830AEC6-E588-8613-BE73-AB3D994C0D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316" y="962655"/>
            <a:ext cx="4548840" cy="34116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5FBAB79-255F-4F22-E43A-2B93E5DCF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295015" cy="2063808"/>
          </a:xfrm>
        </p:spPr>
        <p:txBody>
          <a:bodyPr anchor="b">
            <a:normAutofit/>
          </a:bodyPr>
          <a:lstStyle/>
          <a:p>
            <a:r>
              <a:rPr lang="en-US" sz="5400" dirty="0"/>
              <a:t>Previous measurements</a:t>
            </a:r>
            <a:endParaRPr lang="en-GB" sz="5400" dirty="0"/>
          </a:p>
        </p:txBody>
      </p:sp>
      <p:sp>
        <p:nvSpPr>
          <p:cNvPr id="68" name="Sketch line">
            <a:extLst>
              <a:ext uri="{FF2B5EF4-FFF2-40B4-BE49-F238E27FC236}">
                <a16:creationId xmlns:a16="http://schemas.microsoft.com/office/drawing/2014/main" id="{5CDFD20D-8E4F-4E3A-AF87-93F23E0D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65018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3" name="Content Placeholder 22">
                <a:extLst>
                  <a:ext uri="{FF2B5EF4-FFF2-40B4-BE49-F238E27FC236}">
                    <a16:creationId xmlns:a16="http://schemas.microsoft.com/office/drawing/2014/main" id="{62F8D6D7-4A14-B601-5E72-3C8E8E67AF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648" y="2908005"/>
                <a:ext cx="4835652" cy="3584870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sz="2200" dirty="0">
                    <a:ea typeface="Cambria Math" panose="02040503050406030204" pitchFamily="18" charset="0"/>
                  </a:rPr>
                  <a:t>Laser spectroscopy of Ni previously performed @ COLLAPS [1, 2]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2200" i="1"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ea typeface="Cambria Math" panose="02040503050406030204" pitchFamily="18" charset="0"/>
                          </a:rPr>
                          <m:t>𝛿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2200" i="1"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200" i="1"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200" b="0" i="1"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  <m:sup>
                                <m:r>
                                  <a:rPr lang="en-US" sz="2200" b="0" i="1"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2200" b="0" i="1">
                            <a:ea typeface="Cambria Math" panose="02040503050406030204" pitchFamily="18" charset="0"/>
                          </a:rPr>
                          <m:t>𝐴</m:t>
                        </m:r>
                        <m:r>
                          <a:rPr lang="en-US" sz="2200" b="0" i="1"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2200" b="0" i="1"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200" b="0" i="1">
                                <a:ea typeface="Cambria Math" panose="02040503050406030204" pitchFamily="18" charset="0"/>
                              </a:rPr>
                              <m:t>𝐴</m:t>
                            </m:r>
                          </m:e>
                          <m:sup>
                            <m:r>
                              <a:rPr lang="en-US" sz="2200" b="0" i="1"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measured for </a:t>
                </a:r>
                <a:r>
                  <a:rPr lang="en-US" sz="2200" b="1" baseline="3000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58-68,70</a:t>
                </a:r>
                <a:r>
                  <a:rPr lang="en-US" sz="22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Ni</a:t>
                </a:r>
                <a:r>
                  <a:rPr lang="en-US" sz="2200" dirty="0">
                    <a:ea typeface="Cambria Math" panose="02040503050406030204" pitchFamily="18" charset="0"/>
                  </a:rPr>
                  <a:t> [2]</a:t>
                </a:r>
              </a:p>
              <a:p>
                <a14:m>
                  <m:oMath xmlns:m="http://schemas.openxmlformats.org/officeDocument/2006/math">
                    <m:r>
                      <a:rPr lang="en-US" sz="2200" i="1"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sz="22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/>
                        </m:ctrlPr>
                      </m:sSubPr>
                      <m:e>
                        <m:r>
                          <a:rPr lang="en-US" sz="2200" b="0" i="1"/>
                          <m:t>𝑄</m:t>
                        </m:r>
                      </m:e>
                      <m:sub>
                        <m:r>
                          <a:rPr lang="en-US" sz="2200" b="0" i="1"/>
                          <m:t>𝑠</m:t>
                        </m:r>
                      </m:sub>
                    </m:sSub>
                  </m:oMath>
                </a14:m>
                <a:r>
                  <a:rPr lang="en-US" sz="2200" dirty="0"/>
                  <a:t> measured up to </a:t>
                </a:r>
                <a:r>
                  <a:rPr lang="en-US" sz="2200" b="1" baseline="30000" dirty="0">
                    <a:solidFill>
                      <a:srgbClr val="FF0000"/>
                    </a:solidFill>
                  </a:rPr>
                  <a:t>67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Ni</a:t>
                </a:r>
                <a:r>
                  <a:rPr lang="en-US" sz="2200" dirty="0"/>
                  <a:t> [1]</a:t>
                </a:r>
              </a:p>
              <a:p>
                <a:r>
                  <a:rPr lang="en-US" sz="2200" dirty="0" err="1">
                    <a:ea typeface="Cambria Math" panose="02040503050406030204" pitchFamily="18" charset="0"/>
                  </a:rPr>
                  <a:t>Neighbouring</a:t>
                </a:r>
                <a:r>
                  <a:rPr lang="en-US" sz="2200" dirty="0">
                    <a:ea typeface="Cambria Math" panose="02040503050406030204" pitchFamily="18" charset="0"/>
                  </a:rPr>
                  <a:t> elements also studied: Fe, Zn, Ge</a:t>
                </a:r>
              </a:p>
              <a:p>
                <a:r>
                  <a:rPr lang="en-US" sz="2200" b="1" dirty="0">
                    <a:ea typeface="Cambria Math" panose="02040503050406030204" pitchFamily="18" charset="0"/>
                  </a:rPr>
                  <a:t>Zn deviates from the expected </a:t>
                </a:r>
                <a14:m>
                  <m:oMath xmlns:m="http://schemas.openxmlformats.org/officeDocument/2006/math">
                    <m:r>
                      <a:rPr lang="en-US" sz="2200" b="1" i="1" smtClean="0">
                        <a:ea typeface="Cambria Math" panose="02040503050406030204" pitchFamily="18" charset="0"/>
                      </a:rPr>
                      <m:t>𝟏</m:t>
                    </m:r>
                    <m:sSub>
                      <m:sSubPr>
                        <m:ctrlPr>
                          <a:rPr lang="en-US" sz="2200" b="1" i="1" smtClean="0"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ea typeface="Cambria Math" panose="02040503050406030204" pitchFamily="18" charset="0"/>
                          </a:rPr>
                          <m:t>𝒈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en-US" sz="2200" b="1" i="1" smtClean="0"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1" i="1" smtClean="0">
                                <a:ea typeface="Cambria Math" panose="02040503050406030204" pitchFamily="18" charset="0"/>
                              </a:rPr>
                              <m:t>𝟗</m:t>
                            </m:r>
                          </m:num>
                          <m:den>
                            <m:r>
                              <a:rPr lang="en-US" sz="2200" b="1" i="1" smtClean="0">
                                <a:ea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sz="2200" b="1" dirty="0">
                    <a:ea typeface="Cambria Math" panose="02040503050406030204" pitchFamily="18" charset="0"/>
                  </a:rPr>
                  <a:t> SP </a:t>
                </a:r>
                <a:r>
                  <a:rPr lang="en-US" sz="2200" b="1" i="1" dirty="0">
                    <a:ea typeface="Cambria Math" panose="02040503050406030204" pitchFamily="18" charset="0"/>
                  </a:rPr>
                  <a:t>g</a:t>
                </a:r>
                <a:r>
                  <a:rPr lang="en-US" sz="2200" b="1" dirty="0">
                    <a:ea typeface="Cambria Math" panose="02040503050406030204" pitchFamily="18" charset="0"/>
                  </a:rPr>
                  <a:t>-factor at N = 41, 43</a:t>
                </a:r>
                <a:r>
                  <a:rPr lang="en-US" sz="2200" dirty="0">
                    <a:ea typeface="Cambria Math" panose="02040503050406030204" pitchFamily="18" charset="0"/>
                  </a:rPr>
                  <a:t> [3]</a:t>
                </a:r>
              </a:p>
              <a:p>
                <a:r>
                  <a:rPr lang="en-US" sz="2200" dirty="0">
                    <a:ea typeface="Cambria Math" panose="02040503050406030204" pitchFamily="18" charset="0"/>
                  </a:rPr>
                  <a:t>Neutron hole in the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sSub>
                      <m:sSubPr>
                        <m:ctrlP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f>
                          <m:fPr>
                            <m:type m:val="skw"/>
                            <m:ctrlP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22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sz="2200" dirty="0">
                    <a:ea typeface="Cambria Math" panose="02040503050406030204" pitchFamily="18" charset="0"/>
                  </a:rPr>
                  <a:t> orbital at N = 41, 43</a:t>
                </a:r>
              </a:p>
              <a:p>
                <a:r>
                  <a:rPr lang="en-US" sz="2200" dirty="0">
                    <a:ea typeface="Cambria Math" panose="02040503050406030204" pitchFamily="18" charset="0"/>
                  </a:rPr>
                  <a:t>Conventional shell filling resumes at N = 49 in Zn</a:t>
                </a:r>
              </a:p>
              <a:p>
                <a:endParaRPr lang="en-US" sz="2200" dirty="0"/>
              </a:p>
            </p:txBody>
          </p:sp>
        </mc:Choice>
        <mc:Fallback>
          <p:sp>
            <p:nvSpPr>
              <p:cNvPr id="23" name="Content Placeholder 22">
                <a:extLst>
                  <a:ext uri="{FF2B5EF4-FFF2-40B4-BE49-F238E27FC236}">
                    <a16:creationId xmlns:a16="http://schemas.microsoft.com/office/drawing/2014/main" id="{62F8D6D7-4A14-B601-5E72-3C8E8E67AF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648" y="2908005"/>
                <a:ext cx="4835652" cy="3584870"/>
              </a:xfrm>
              <a:blipFill>
                <a:blip r:embed="rId4"/>
                <a:stretch>
                  <a:fillRect l="-1009" t="-2891" r="-2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32">
            <a:extLst>
              <a:ext uri="{FF2B5EF4-FFF2-40B4-BE49-F238E27FC236}">
                <a16:creationId xmlns:a16="http://schemas.microsoft.com/office/drawing/2014/main" id="{3AED79A9-ECD0-50F1-971B-9F3EFDB427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1207" y="543814"/>
            <a:ext cx="2665109" cy="41319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30B4037-6256-3D05-A733-026A12713B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69027" y="4675768"/>
            <a:ext cx="4225001" cy="2144188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51C6E-6954-643A-88F8-B90A35B5B7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6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6961175-0E6A-6354-00D8-0E2236845F57}"/>
              </a:ext>
            </a:extLst>
          </p:cNvPr>
          <p:cNvSpPr txBox="1"/>
          <p:nvPr/>
        </p:nvSpPr>
        <p:spPr>
          <a:xfrm>
            <a:off x="0" y="-17059"/>
            <a:ext cx="9122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P. Muller et al., e</a:t>
            </a:r>
            <a:r>
              <a:rPr lang="en-GB" sz="1200" dirty="0" err="1"/>
              <a:t>lectromagnetic</a:t>
            </a:r>
            <a:r>
              <a:rPr lang="en-GB" sz="1200" dirty="0"/>
              <a:t> moments of the odd-mass nickel isotopes 59-67ni. Physics Letters B, 854:138737, 2024.</a:t>
            </a:r>
          </a:p>
          <a:p>
            <a:r>
              <a:rPr lang="en-GB" sz="1200" dirty="0"/>
              <a:t>[2] S. </a:t>
            </a:r>
            <a:r>
              <a:rPr lang="en-GB" sz="1200" dirty="0" err="1"/>
              <a:t>Malbrunot-Ettenauer</a:t>
            </a:r>
            <a:r>
              <a:rPr lang="en-GB" sz="1200" dirty="0"/>
              <a:t> et al., nuclear charge radii of the nickel isotopes 58−68,70Ni. Phys. Rev. Lett., 128:022502, Jan 2022.</a:t>
            </a:r>
          </a:p>
          <a:p>
            <a:r>
              <a:rPr lang="en-GB" sz="1200" dirty="0"/>
              <a:t>[3] C. Wraith et al., Evolution of nuclear structure in neutron-rich odd-Zn isotopes and isomers. Physics Letters B, 771:385–391, 2017.</a:t>
            </a:r>
            <a:endParaRPr lang="en-GB" sz="1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F90F6F-9A37-95FE-FB98-74A799018065}"/>
              </a:ext>
            </a:extLst>
          </p:cNvPr>
          <p:cNvSpPr txBox="1"/>
          <p:nvPr/>
        </p:nvSpPr>
        <p:spPr>
          <a:xfrm>
            <a:off x="7924646" y="611645"/>
            <a:ext cx="1325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Fig from [1]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977B91B-EBFD-8800-4733-A7380707E426}"/>
                  </a:ext>
                </a:extLst>
              </p:cNvPr>
              <p:cNvSpPr txBox="1"/>
              <p:nvPr/>
            </p:nvSpPr>
            <p:spPr>
              <a:xfrm>
                <a:off x="10302489" y="962655"/>
                <a:ext cx="368936" cy="3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n-GB" sz="12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  <m:sup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977B91B-EBFD-8800-4733-A7380707E4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02489" y="962655"/>
                <a:ext cx="368936" cy="334130"/>
              </a:xfrm>
              <a:prstGeom prst="rect">
                <a:avLst/>
              </a:prstGeom>
              <a:blipFill>
                <a:blip r:embed="rId7"/>
                <a:stretch>
                  <a:fillRect l="-45902" t="-100000" r="-88525" b="-15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610D68-DC31-C441-1C9D-C5DAB3705964}"/>
                  </a:ext>
                </a:extLst>
              </p:cNvPr>
              <p:cNvSpPr txBox="1"/>
              <p:nvPr/>
            </p:nvSpPr>
            <p:spPr>
              <a:xfrm>
                <a:off x="9828131" y="980977"/>
                <a:ext cx="368936" cy="3341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n-GB" sz="12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</m:num>
                            <m:den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  <m:sup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2610D68-DC31-C441-1C9D-C5DAB370596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28131" y="980977"/>
                <a:ext cx="368936" cy="334130"/>
              </a:xfrm>
              <a:prstGeom prst="rect">
                <a:avLst/>
              </a:prstGeom>
              <a:blipFill>
                <a:blip r:embed="rId7"/>
                <a:stretch>
                  <a:fillRect l="-45902" t="-100000" r="-88525" b="-1581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5D599D-97C4-6010-656A-E8E0C1403463}"/>
                  </a:ext>
                </a:extLst>
              </p:cNvPr>
              <p:cNvSpPr txBox="1"/>
              <p:nvPr/>
            </p:nvSpPr>
            <p:spPr>
              <a:xfrm>
                <a:off x="10789507" y="3666869"/>
                <a:ext cx="368936" cy="36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n-GB" sz="12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  <m:sup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5D599D-97C4-6010-656A-E8E0C14034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9507" y="3666869"/>
                <a:ext cx="368936" cy="362343"/>
              </a:xfrm>
              <a:prstGeom prst="rect">
                <a:avLst/>
              </a:prstGeom>
              <a:blipFill>
                <a:blip r:embed="rId8"/>
                <a:stretch>
                  <a:fillRect l="-48333" t="-86441" r="-90000" b="-1474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F28932-0A38-BA68-83B9-A04541F43BA5}"/>
                  </a:ext>
                </a:extLst>
              </p:cNvPr>
              <p:cNvSpPr txBox="1"/>
              <p:nvPr/>
            </p:nvSpPr>
            <p:spPr>
              <a:xfrm>
                <a:off x="11210416" y="3666869"/>
                <a:ext cx="368936" cy="3623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n-GB" sz="12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𝟕</m:t>
                              </m:r>
                            </m:num>
                            <m:den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  <m:sup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5F28932-0A38-BA68-83B9-A04541F43B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0416" y="3666869"/>
                <a:ext cx="368936" cy="362343"/>
              </a:xfrm>
              <a:prstGeom prst="rect">
                <a:avLst/>
              </a:prstGeom>
              <a:blipFill>
                <a:blip r:embed="rId8"/>
                <a:stretch>
                  <a:fillRect l="-47541" t="-86441" r="-86885" b="-1474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514C93-5A42-C837-63B5-94595902E546}"/>
                  </a:ext>
                </a:extLst>
              </p:cNvPr>
              <p:cNvSpPr txBox="1"/>
              <p:nvPr/>
            </p:nvSpPr>
            <p:spPr>
              <a:xfrm>
                <a:off x="11661022" y="3666869"/>
                <a:ext cx="368936" cy="3642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200" b="1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f>
                            <m:fPr>
                              <m:type m:val="skw"/>
                              <m:ctrlPr>
                                <a:rPr lang="en-GB" sz="1200" b="1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200" b="1" i="1" smtClean="0">
                                  <a:latin typeface="Cambria Math" panose="02040503050406030204" pitchFamily="18" charset="0"/>
                                </a:rPr>
                                <m:t>𝟗</m:t>
                              </m:r>
                            </m:num>
                            <m:den>
                              <m:r>
                                <a:rPr lang="en-US" sz="1200" b="1" i="1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den>
                          </m:f>
                        </m:e>
                        <m:sup>
                          <m:r>
                            <a:rPr lang="en-US" sz="1200" b="1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F2514C93-5A42-C837-63B5-94595902E5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61022" y="3666869"/>
                <a:ext cx="368936" cy="364202"/>
              </a:xfrm>
              <a:prstGeom prst="rect">
                <a:avLst/>
              </a:prstGeom>
              <a:blipFill>
                <a:blip r:embed="rId9"/>
                <a:stretch>
                  <a:fillRect l="-48333" t="-84746" r="-90000" b="-1491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393826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52">
            <a:extLst>
              <a:ext uri="{FF2B5EF4-FFF2-40B4-BE49-F238E27FC236}">
                <a16:creationId xmlns:a16="http://schemas.microsoft.com/office/drawing/2014/main" id="{959C6B72-F8E6-4281-8F3E-93FC0DC98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A8EC587-93D2-0B89-8A75-F63D01C1B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1353" y="-284672"/>
            <a:ext cx="5804157" cy="34824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84CBBEB-AE6F-D4F7-08C3-AB5711AFE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5295015" cy="2063808"/>
          </a:xfrm>
        </p:spPr>
        <p:txBody>
          <a:bodyPr anchor="b">
            <a:normAutofit/>
          </a:bodyPr>
          <a:lstStyle/>
          <a:p>
            <a:r>
              <a:rPr lang="en-US" sz="5400"/>
              <a:t>Proposal</a:t>
            </a:r>
            <a:endParaRPr lang="en-GB" sz="5400"/>
          </a:p>
        </p:txBody>
      </p:sp>
      <p:pic>
        <p:nvPicPr>
          <p:cNvPr id="8" name="Picture 7" descr="A red square with black text&#10;&#10;Description automatically generated">
            <a:extLst>
              <a:ext uri="{FF2B5EF4-FFF2-40B4-BE49-F238E27FC236}">
                <a16:creationId xmlns:a16="http://schemas.microsoft.com/office/drawing/2014/main" id="{5EEA9885-F04B-5437-EE81-652E68658A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537" y="365125"/>
            <a:ext cx="6421971" cy="1107788"/>
          </a:xfrm>
          <a:prstGeom prst="rect">
            <a:avLst/>
          </a:prstGeom>
        </p:spPr>
      </p:pic>
      <p:sp>
        <p:nvSpPr>
          <p:cNvPr id="55" name="sketch line">
            <a:extLst>
              <a:ext uri="{FF2B5EF4-FFF2-40B4-BE49-F238E27FC236}">
                <a16:creationId xmlns:a16="http://schemas.microsoft.com/office/drawing/2014/main" id="{490234EE-E0D8-4805-9227-CCEAC60169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65018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F93FCA-0913-5B78-9894-0D2C7415F81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648" y="2908005"/>
                <a:ext cx="5295015" cy="370374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700" dirty="0"/>
                  <a:t>24 shifts for high-resolution laser spectroscopy on </a:t>
                </a:r>
                <a:r>
                  <a:rPr lang="en-US" sz="1700" baseline="30000" dirty="0"/>
                  <a:t>69-74</a:t>
                </a:r>
                <a:r>
                  <a:rPr lang="en-US" sz="1700" dirty="0"/>
                  <a:t>Ni</a:t>
                </a:r>
              </a:p>
              <a:p>
                <a:r>
                  <a:rPr lang="en-US" sz="1700" dirty="0"/>
                  <a:t>Lightest mass used online for PI-LIST</a:t>
                </a:r>
              </a:p>
              <a:p>
                <a:r>
                  <a:rPr lang="en-US" sz="1700" dirty="0"/>
                  <a:t>Confirm tentative spins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7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p>
                        <m:r>
                          <a:rPr lang="en-US" sz="17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sup>
                    </m:sSup>
                  </m:oMath>
                </a14:m>
                <a:r>
                  <a:rPr lang="en-US" sz="1700" dirty="0"/>
                  <a:t>) of </a:t>
                </a:r>
                <a:r>
                  <a:rPr lang="en-US" sz="1700" baseline="30000" dirty="0"/>
                  <a:t>69,71,73</a:t>
                </a:r>
                <a:r>
                  <a:rPr lang="en-US" sz="1700" dirty="0"/>
                  <a:t>Ni</a:t>
                </a:r>
              </a:p>
              <a:p>
                <a:r>
                  <a:rPr lang="en-US" sz="1700" dirty="0"/>
                  <a:t>Confirm level ordering of </a:t>
                </a:r>
                <a:r>
                  <a:rPr lang="en-US" sz="1700" b="1" i="1" u="sng" dirty="0"/>
                  <a:t>I</a:t>
                </a:r>
                <a:r>
                  <a:rPr lang="en-US" sz="1700" b="1" u="sng" dirty="0"/>
                  <a:t> = 9/2, 1/2 </a:t>
                </a:r>
                <a:r>
                  <a:rPr lang="en-US" sz="1700" dirty="0"/>
                  <a:t>in </a:t>
                </a:r>
                <a:r>
                  <a:rPr lang="en-US" sz="1700" baseline="30000" dirty="0"/>
                  <a:t>69,71</a:t>
                </a:r>
                <a:r>
                  <a:rPr lang="en-US" sz="1700" dirty="0"/>
                  <a:t>Ni with laser spectroscopy </a:t>
                </a:r>
              </a:p>
              <a:p>
                <a:r>
                  <a:rPr lang="en-US" sz="1700" dirty="0"/>
                  <a:t>Benchmark PI-LIST against lit. values for </a:t>
                </a:r>
                <a:r>
                  <a:rPr lang="en-US" sz="1700" baseline="30000" dirty="0"/>
                  <a:t>70</a:t>
                </a:r>
                <a:r>
                  <a:rPr lang="en-US" sz="1700" dirty="0"/>
                  <a:t>Ni</a:t>
                </a:r>
              </a:p>
              <a:p>
                <a:r>
                  <a:rPr lang="en-US" sz="1700" dirty="0"/>
                  <a:t>Extend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sz="17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17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7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𝒓</m:t>
                                </m:r>
                              </m:e>
                              <m:sup>
                                <m:r>
                                  <a:rPr lang="en-US" sz="1700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</m:e>
                        </m:d>
                      </m:e>
                      <m:sup>
                        <m:r>
                          <a:rPr lang="en-US" sz="1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𝑨</m:t>
                        </m:r>
                        <m:r>
                          <a:rPr lang="en-US" sz="1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</m:t>
                        </m:r>
                        <m:sSup>
                          <m:sSupPr>
                            <m:ctrlPr>
                              <a:rPr lang="en-US" sz="17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7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𝑨</m:t>
                            </m:r>
                          </m:e>
                          <m:sup>
                            <m:r>
                              <a:rPr lang="en-US" sz="17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p>
                    </m:sSup>
                  </m:oMath>
                </a14:m>
                <a:r>
                  <a:rPr lang="en-US" sz="1700" b="1" dirty="0">
                    <a:solidFill>
                      <a:srgbClr val="FF0000"/>
                    </a:solidFill>
                  </a:rPr>
                  <a:t> </a:t>
                </a:r>
                <a:r>
                  <a:rPr lang="en-US" sz="1700" dirty="0"/>
                  <a:t>up to </a:t>
                </a:r>
                <a:r>
                  <a:rPr lang="en-US" sz="1700" i="1" dirty="0"/>
                  <a:t>N</a:t>
                </a:r>
                <a:r>
                  <a:rPr lang="en-US" sz="1700" dirty="0"/>
                  <a:t> = 46</a:t>
                </a:r>
              </a:p>
              <a:p>
                <a:r>
                  <a:rPr lang="en-US" sz="1700" dirty="0"/>
                  <a:t>Extend </a:t>
                </a:r>
                <a14:m>
                  <m:oMath xmlns:m="http://schemas.openxmlformats.org/officeDocument/2006/math">
                    <m:r>
                      <a:rPr lang="en-US" sz="17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𝝁</m:t>
                    </m:r>
                  </m:oMath>
                </a14:m>
                <a:r>
                  <a:rPr lang="en-US" sz="17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7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17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r>
                  <a:rPr lang="en-US" sz="1700" dirty="0"/>
                  <a:t> up to </a:t>
                </a:r>
                <a:r>
                  <a:rPr lang="en-US" sz="1700" i="1" dirty="0"/>
                  <a:t>N </a:t>
                </a:r>
                <a:r>
                  <a:rPr lang="en-US" sz="1700" dirty="0"/>
                  <a:t>= 45</a:t>
                </a:r>
              </a:p>
              <a:p>
                <a:r>
                  <a:rPr lang="en-US" sz="1700" dirty="0"/>
                  <a:t>Simultaneous decay data on </a:t>
                </a:r>
                <a:r>
                  <a:rPr lang="en-US" sz="1700" baseline="30000" dirty="0"/>
                  <a:t>74</a:t>
                </a:r>
                <a:r>
                  <a:rPr lang="en-US" sz="1700" dirty="0"/>
                  <a:t>Ni at IDS</a:t>
                </a:r>
              </a:p>
              <a:p>
                <a:r>
                  <a:rPr lang="en-US" sz="1700" dirty="0"/>
                  <a:t>Reaffirm mass measurements of </a:t>
                </a:r>
                <a:r>
                  <a:rPr lang="en-US" sz="1700" baseline="30000" dirty="0"/>
                  <a:t>74</a:t>
                </a:r>
                <a:r>
                  <a:rPr lang="en-US" sz="1700" dirty="0"/>
                  <a:t>Ni at ISOLTRAP</a:t>
                </a:r>
                <a:endParaRPr lang="en-GB" sz="17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0F93FCA-0913-5B78-9894-0D2C7415F81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648" y="2908005"/>
                <a:ext cx="5295015" cy="3703742"/>
              </a:xfrm>
              <a:blipFill>
                <a:blip r:embed="rId5"/>
                <a:stretch>
                  <a:fillRect l="-576" t="-14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3AA916-9E61-C4BD-2C2B-8EA286B191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2544442-3710-4B64-8E10-21AE035424F4}" type="slidenum">
              <a:rPr lang="en-GB" smtClean="0"/>
              <a:pPr>
                <a:spcAft>
                  <a:spcPts val="600"/>
                </a:spcAft>
              </a:pPr>
              <a:t>7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6FC36552-7CEF-5C17-046C-7B2D956663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5344737"/>
                  </p:ext>
                </p:extLst>
              </p:nvPr>
            </p:nvGraphicFramePr>
            <p:xfrm>
              <a:off x="5746107" y="3147541"/>
              <a:ext cx="6119827" cy="3573934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1587354">
                      <a:extLst>
                        <a:ext uri="{9D8B030D-6E8A-4147-A177-3AD203B41FA5}">
                          <a16:colId xmlns:a16="http://schemas.microsoft.com/office/drawing/2014/main" val="4071275319"/>
                        </a:ext>
                      </a:extLst>
                    </a:gridCol>
                    <a:gridCol w="988136">
                      <a:extLst>
                        <a:ext uri="{9D8B030D-6E8A-4147-A177-3AD203B41FA5}">
                          <a16:colId xmlns:a16="http://schemas.microsoft.com/office/drawing/2014/main" val="1560755698"/>
                        </a:ext>
                      </a:extLst>
                    </a:gridCol>
                    <a:gridCol w="1434531">
                      <a:extLst>
                        <a:ext uri="{9D8B030D-6E8A-4147-A177-3AD203B41FA5}">
                          <a16:colId xmlns:a16="http://schemas.microsoft.com/office/drawing/2014/main" val="4240435464"/>
                        </a:ext>
                      </a:extLst>
                    </a:gridCol>
                    <a:gridCol w="655879">
                      <a:extLst>
                        <a:ext uri="{9D8B030D-6E8A-4147-A177-3AD203B41FA5}">
                          <a16:colId xmlns:a16="http://schemas.microsoft.com/office/drawing/2014/main" val="162761879"/>
                        </a:ext>
                      </a:extLst>
                    </a:gridCol>
                    <a:gridCol w="1453927">
                      <a:extLst>
                        <a:ext uri="{9D8B030D-6E8A-4147-A177-3AD203B41FA5}">
                          <a16:colId xmlns:a16="http://schemas.microsoft.com/office/drawing/2014/main" val="1068504166"/>
                        </a:ext>
                      </a:extLst>
                    </a:gridCol>
                  </a:tblGrid>
                  <a:tr h="455077"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Isotope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0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1" i="1" smtClean="0">
                                        <a:latin typeface="Cambria Math" panose="02040503050406030204" pitchFamily="18" charset="0"/>
                                      </a:rPr>
                                      <m:t>𝒕</m:t>
                                    </m:r>
                                  </m:e>
                                  <m:sub>
                                    <m:f>
                                      <m:fPr>
                                        <m:type m:val="skw"/>
                                        <m:ctrlPr>
                                          <a:rPr lang="en-GB" sz="10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00" b="1" i="1" smtClean="0">
                                            <a:latin typeface="Cambria Math" panose="02040503050406030204" pitchFamily="18" charset="0"/>
                                          </a:rPr>
                                          <m:t>𝟏</m:t>
                                        </m:r>
                                      </m:num>
                                      <m:den>
                                        <m:r>
                                          <a:rPr lang="en-US" sz="1000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den>
                                    </m:f>
                                  </m:sub>
                                </m:sSub>
                              </m:oMath>
                            </m:oMathPara>
                          </a14:m>
                          <a:endParaRPr lang="en-GB" sz="1000"/>
                        </a:p>
                      </a:txBody>
                      <a:tcPr marL="68075" marR="68075" marT="34038" marB="34038"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Yields (ions/</a:t>
                          </a:r>
                          <a14:m>
                            <m:oMath xmlns:m="http://schemas.openxmlformats.org/officeDocument/2006/math">
                              <m:r>
                                <a:rPr lang="en-US" sz="1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oMath>
                          </a14:m>
                          <a:r>
                            <a:rPr lang="en-GB" sz="1000"/>
                            <a:t>C)</a:t>
                          </a:r>
                        </a:p>
                      </a:txBody>
                      <a:tcPr marL="68075" marR="68075" marT="34038" marB="34038"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Shifts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New Measurements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44634260"/>
                      </a:ext>
                    </a:extLst>
                  </a:tr>
                  <a:tr h="281975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66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54.6 hr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6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0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5</m:t>
                                  </m:r>
                                </m:sup>
                              </m:sSup>
                            </m:oMath>
                          </a14:m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3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Ref. Measurement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37947837"/>
                      </a:ext>
                    </a:extLst>
                  </a:tr>
                  <a:tr h="630105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69</a:t>
                          </a:r>
                          <a:r>
                            <a:rPr lang="en-US" sz="1000" baseline="0"/>
                            <a:t>Ni/</a:t>
                          </a:r>
                          <a:r>
                            <a:rPr lang="en-US" sz="1000" baseline="30000"/>
                            <a:t>69m</a:t>
                          </a:r>
                          <a:r>
                            <a:rPr lang="en-US" sz="1000" baseline="0"/>
                            <a:t>Ni*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11.4 s / 3.5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0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7 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00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2 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0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oMath>
                          </a14:m>
                          <a:r>
                            <a:rPr lang="en-GB" sz="1000"/>
                            <a:t>*</a:t>
                          </a:r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0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8103653"/>
                      </a:ext>
                    </a:extLst>
                  </a:tr>
                  <a:tr h="280047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70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6.0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00"/>
                            <a:t> /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3 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1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Ref. Measurement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76165516"/>
                      </a:ext>
                    </a:extLst>
                  </a:tr>
                  <a:tr h="455077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71</a:t>
                          </a:r>
                          <a:r>
                            <a:rPr lang="en-US" sz="1000" baseline="0"/>
                            <a:t>Ni/</a:t>
                          </a:r>
                          <a:r>
                            <a:rPr lang="en-US" sz="1000" baseline="30000"/>
                            <a:t>71m</a:t>
                          </a:r>
                          <a:r>
                            <a:rPr lang="en-US" sz="1000" baseline="0"/>
                            <a:t>Ni**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2.6 s / 2.3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4 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00"/>
                            <a:t> /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endParaRPr lang="en-GB" sz="1000"/>
                        </a:p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oMath>
                          </a14:m>
                          <a:r>
                            <a:rPr lang="en-GB" sz="100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oMath>
                          </a14:m>
                          <a:r>
                            <a:rPr lang="en-GB" sz="1000"/>
                            <a:t>**</a:t>
                          </a:r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4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0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814865"/>
                      </a:ext>
                    </a:extLst>
                  </a:tr>
                  <a:tr h="303853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72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1.8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1 </m:t>
                              </m:r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×</m:t>
                              </m:r>
                              <m:sSup>
                                <m:sSupPr>
                                  <m:ctrlP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sz="1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p>
                              </m:sSup>
                            </m:oMath>
                          </a14:m>
                          <a:r>
                            <a:rPr lang="en-GB" sz="1000"/>
                            <a:t> / </a:t>
                          </a:r>
                          <a14:m>
                            <m:oMath xmlns:m="http://schemas.openxmlformats.org/officeDocument/2006/math">
                              <m:r>
                                <a:rPr lang="en-US" sz="1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oMath>
                          </a14:m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784653173"/>
                      </a:ext>
                    </a:extLst>
                  </a:tr>
                  <a:tr h="303853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73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0.8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0.5 / 0.1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6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𝐼</m:t>
                                    </m:r>
                                    <m:r>
                                      <a:rPr lang="en-US" sz="1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  <m:r>
                                  <a:rPr lang="en-US" sz="1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m:rPr>
                                    <m:nor/>
                                  </m:rPr>
                                  <a:rPr lang="en-US" sz="1000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nor/>
                                  </m:rPr>
                                  <a:rPr lang="en-US" sz="1000" dirty="0"/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sz="1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4133997651"/>
                      </a:ext>
                    </a:extLst>
                  </a:tr>
                  <a:tr h="303853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74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0.5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0.1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4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00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  <m:d>
                                      <m:dPr>
                                        <m:begChr m:val="⟨"/>
                                        <m:endChr m:val="⟩"/>
                                        <m:ctrlPr>
                                          <a:rPr lang="en-US" sz="10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sSup>
                                          <m:sSupPr>
                                            <m:ctrlPr>
                                              <a:rPr lang="en-US" sz="100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sSupPr>
                                          <m:e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𝑟</m:t>
                                            </m:r>
                                          </m:e>
                                          <m:sup>
                                            <m:r>
                                              <a:rPr lang="en-US" sz="1000" b="0" i="1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2</m:t>
                                            </m:r>
                                          </m:sup>
                                        </m:sSup>
                                      </m:e>
                                    </m:d>
                                  </m:e>
                                  <m:sup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en-US" sz="1000" b="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, </m:t>
                                    </m:r>
                                    <m:sSup>
                                      <m:sSupPr>
                                        <m:ctrlP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𝐴</m:t>
                                        </m:r>
                                      </m:e>
                                      <m:sup>
                                        <m:r>
                                          <a:rPr lang="en-US" sz="1000" b="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′</m:t>
                                        </m:r>
                                      </m:sup>
                                    </m:sSup>
                                  </m:sup>
                                </m:sSup>
                              </m:oMath>
                            </m:oMathPara>
                          </a14:m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5893"/>
                      </a:ext>
                    </a:extLst>
                  </a:tr>
                  <a:tr h="280047">
                    <a:tc>
                      <a:txBody>
                        <a:bodyPr/>
                        <a:lstStyle/>
                        <a:p>
                          <a:r>
                            <a:rPr lang="en-US" sz="1000" baseline="0"/>
                            <a:t>Tuning/Optimization</a:t>
                          </a:r>
                          <a:endParaRPr lang="en-GB" sz="1000" baseline="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5747407"/>
                      </a:ext>
                    </a:extLst>
                  </a:tr>
                  <a:tr h="280047">
                    <a:tc>
                      <a:txBody>
                        <a:bodyPr/>
                        <a:lstStyle/>
                        <a:p>
                          <a:r>
                            <a:rPr lang="en-US" sz="1000" baseline="0"/>
                            <a:t>Total</a:t>
                          </a:r>
                          <a:endParaRPr lang="en-GB" sz="1000" baseline="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24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9649994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6FC36552-7CEF-5C17-046C-7B2D956663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25344737"/>
                  </p:ext>
                </p:extLst>
              </p:nvPr>
            </p:nvGraphicFramePr>
            <p:xfrm>
              <a:off x="5746107" y="3147541"/>
              <a:ext cx="6119827" cy="3573934"/>
            </p:xfrm>
            <a:graphic>
              <a:graphicData uri="http://schemas.openxmlformats.org/drawingml/2006/table">
                <a:tbl>
                  <a:tblPr firstRow="1" lastRow="1" bandRow="1">
                    <a:tableStyleId>{5C22544A-7EE6-4342-B048-85BDC9FD1C3A}</a:tableStyleId>
                  </a:tblPr>
                  <a:tblGrid>
                    <a:gridCol w="1587354">
                      <a:extLst>
                        <a:ext uri="{9D8B030D-6E8A-4147-A177-3AD203B41FA5}">
                          <a16:colId xmlns:a16="http://schemas.microsoft.com/office/drawing/2014/main" val="4071275319"/>
                        </a:ext>
                      </a:extLst>
                    </a:gridCol>
                    <a:gridCol w="988136">
                      <a:extLst>
                        <a:ext uri="{9D8B030D-6E8A-4147-A177-3AD203B41FA5}">
                          <a16:colId xmlns:a16="http://schemas.microsoft.com/office/drawing/2014/main" val="1560755698"/>
                        </a:ext>
                      </a:extLst>
                    </a:gridCol>
                    <a:gridCol w="1434531">
                      <a:extLst>
                        <a:ext uri="{9D8B030D-6E8A-4147-A177-3AD203B41FA5}">
                          <a16:colId xmlns:a16="http://schemas.microsoft.com/office/drawing/2014/main" val="4240435464"/>
                        </a:ext>
                      </a:extLst>
                    </a:gridCol>
                    <a:gridCol w="655879">
                      <a:extLst>
                        <a:ext uri="{9D8B030D-6E8A-4147-A177-3AD203B41FA5}">
                          <a16:colId xmlns:a16="http://schemas.microsoft.com/office/drawing/2014/main" val="162761879"/>
                        </a:ext>
                      </a:extLst>
                    </a:gridCol>
                    <a:gridCol w="1453927">
                      <a:extLst>
                        <a:ext uri="{9D8B030D-6E8A-4147-A177-3AD203B41FA5}">
                          <a16:colId xmlns:a16="http://schemas.microsoft.com/office/drawing/2014/main" val="1068504166"/>
                        </a:ext>
                      </a:extLst>
                    </a:gridCol>
                  </a:tblGrid>
                  <a:tr h="455077"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Isotope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6"/>
                          <a:stretch>
                            <a:fillRect l="-161728" t="-30667" r="-362346" b="-6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blipFill>
                          <a:blip r:embed="rId6"/>
                          <a:stretch>
                            <a:fillRect l="-179661" t="-30667" r="-148729" b="-68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Shifts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New Measurements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</a:tcPr>
                    </a:tc>
                    <a:extLst>
                      <a:ext uri="{0D108BD9-81ED-4DB2-BD59-A6C34878D82A}">
                        <a16:rowId xmlns:a16="http://schemas.microsoft.com/office/drawing/2014/main" val="3244634260"/>
                      </a:ext>
                    </a:extLst>
                  </a:tr>
                  <a:tr h="281975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66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54.6 hr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blipFill>
                          <a:blip r:embed="rId6"/>
                          <a:stretch>
                            <a:fillRect l="-179661" t="-213043" r="-148729" b="-10195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3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Ref. Measurement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1037947837"/>
                      </a:ext>
                    </a:extLst>
                  </a:tr>
                  <a:tr h="630105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69</a:t>
                          </a:r>
                          <a:r>
                            <a:rPr lang="en-US" sz="1000" baseline="0"/>
                            <a:t>Ni/</a:t>
                          </a:r>
                          <a:r>
                            <a:rPr lang="en-US" sz="1000" baseline="30000"/>
                            <a:t>69m</a:t>
                          </a:r>
                          <a:r>
                            <a:rPr lang="en-US" sz="1000" baseline="0"/>
                            <a:t>Ni*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11.4 s / 3.5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blipFill>
                          <a:blip r:embed="rId6"/>
                          <a:stretch>
                            <a:fillRect l="-179661" t="-138462" r="-148729" b="-3509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320921" t="-138462" r="-2092" b="-3509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8103653"/>
                      </a:ext>
                    </a:extLst>
                  </a:tr>
                  <a:tr h="280047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70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6.0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blipFill>
                          <a:blip r:embed="rId6"/>
                          <a:stretch>
                            <a:fillRect l="-179661" t="-539130" r="-148729" b="-6934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1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Ref. Measurement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extLst>
                      <a:ext uri="{0D108BD9-81ED-4DB2-BD59-A6C34878D82A}">
                        <a16:rowId xmlns:a16="http://schemas.microsoft.com/office/drawing/2014/main" val="2976165516"/>
                      </a:ext>
                    </a:extLst>
                  </a:tr>
                  <a:tr h="455077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71</a:t>
                          </a:r>
                          <a:r>
                            <a:rPr lang="en-US" sz="1000" baseline="0"/>
                            <a:t>Ni/</a:t>
                          </a:r>
                          <a:r>
                            <a:rPr lang="en-US" sz="1000" baseline="30000"/>
                            <a:t>71m</a:t>
                          </a:r>
                          <a:r>
                            <a:rPr lang="en-US" sz="1000" baseline="0"/>
                            <a:t>Ni**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2.6 s / 2.3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blipFill>
                          <a:blip r:embed="rId6"/>
                          <a:stretch>
                            <a:fillRect l="-179661" t="-397297" r="-148729" b="-3310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4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320921" t="-397297" r="-2092" b="-33108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814865"/>
                      </a:ext>
                    </a:extLst>
                  </a:tr>
                  <a:tr h="303853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72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1.8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blipFill>
                          <a:blip r:embed="rId6"/>
                          <a:stretch>
                            <a:fillRect l="-179661" t="-736000" r="-148729" b="-39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320921" t="-736000" r="-2092" b="-39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4653173"/>
                      </a:ext>
                    </a:extLst>
                  </a:tr>
                  <a:tr h="303853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73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0.8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0.5 / 0.1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6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320921" t="-836000" r="-2092" b="-29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33997651"/>
                      </a:ext>
                    </a:extLst>
                  </a:tr>
                  <a:tr h="303853">
                    <a:tc>
                      <a:txBody>
                        <a:bodyPr/>
                        <a:lstStyle/>
                        <a:p>
                          <a:r>
                            <a:rPr lang="en-US" sz="1000" baseline="30000"/>
                            <a:t>74</a:t>
                          </a:r>
                          <a:r>
                            <a:rPr lang="en-US" sz="1000" baseline="0"/>
                            <a:t>Ni</a:t>
                          </a:r>
                          <a:endParaRPr lang="en-GB" sz="1000" baseline="3000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0.5 s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0.1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4</a:t>
                          </a:r>
                          <a:endParaRPr lang="en-GB" sz="1000"/>
                        </a:p>
                      </a:txBody>
                      <a:tcPr marL="68075" marR="68075" marT="34038" marB="34038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blipFill>
                          <a:blip r:embed="rId6"/>
                          <a:stretch>
                            <a:fillRect l="-320921" t="-936000" r="-2092" b="-19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367235893"/>
                      </a:ext>
                    </a:extLst>
                  </a:tr>
                  <a:tr h="280047">
                    <a:tc>
                      <a:txBody>
                        <a:bodyPr/>
                        <a:lstStyle/>
                        <a:p>
                          <a:r>
                            <a:rPr lang="en-US" sz="1000" baseline="0"/>
                            <a:t>Tuning/Optimization</a:t>
                          </a:r>
                          <a:endParaRPr lang="en-GB" sz="1000" baseline="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105747407"/>
                      </a:ext>
                    </a:extLst>
                  </a:tr>
                  <a:tr h="280047">
                    <a:tc>
                      <a:txBody>
                        <a:bodyPr/>
                        <a:lstStyle/>
                        <a:p>
                          <a:r>
                            <a:rPr lang="en-US" sz="1000" baseline="0"/>
                            <a:t>Total</a:t>
                          </a:r>
                          <a:endParaRPr lang="en-GB" sz="1000" baseline="0"/>
                        </a:p>
                      </a:txBody>
                      <a:tcPr marL="68075" marR="68075" marT="34038" marB="34038">
                        <a:lnL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/>
                        </a:p>
                      </a:txBody>
                      <a:tcPr marL="68075" marR="68075" marT="34038" marB="34038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/>
                            <a:t>24</a:t>
                          </a:r>
                          <a:endParaRPr lang="en-GB" sz="1000"/>
                        </a:p>
                      </a:txBody>
                      <a:tcPr marL="68075" marR="68075" marT="34038" marB="34038"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 marL="68075" marR="68075" marT="34038" marB="34038">
                        <a:lnR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69649994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C0082D7B-BC4D-8BC8-C360-726959CAE322}"/>
              </a:ext>
            </a:extLst>
          </p:cNvPr>
          <p:cNvSpPr txBox="1"/>
          <p:nvPr/>
        </p:nvSpPr>
        <p:spPr>
          <a:xfrm rot="20682794">
            <a:off x="7359567" y="373877"/>
            <a:ext cx="1850066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Simulated </a:t>
            </a:r>
            <a:r>
              <a:rPr lang="en-US" b="1" baseline="30000" dirty="0">
                <a:solidFill>
                  <a:schemeClr val="bg1"/>
                </a:solidFill>
              </a:rPr>
              <a:t>73</a:t>
            </a:r>
            <a:r>
              <a:rPr lang="en-US" b="1" dirty="0">
                <a:solidFill>
                  <a:schemeClr val="bg1"/>
                </a:solidFill>
              </a:rPr>
              <a:t>Ni!</a:t>
            </a:r>
            <a:endParaRPr lang="en-GB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33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53B475F8-50AE-46A0-9943-B2B63183D5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301AB73-FB11-5E0F-C243-49D69FDA2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65125"/>
            <a:ext cx="6986015" cy="1776484"/>
          </a:xfrm>
        </p:spPr>
        <p:txBody>
          <a:bodyPr anchor="b">
            <a:normAutofit/>
          </a:bodyPr>
          <a:lstStyle/>
          <a:p>
            <a:r>
              <a:rPr lang="en-US" sz="5400" dirty="0"/>
              <a:t>Technical Details:</a:t>
            </a:r>
            <a:br>
              <a:rPr lang="en-US" sz="5400" dirty="0"/>
            </a:br>
            <a:r>
              <a:rPr lang="en-US" sz="5400" dirty="0"/>
              <a:t>PI-LIST</a:t>
            </a:r>
            <a:endParaRPr lang="en-GB" sz="5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2B64FE0-6B4F-EFA4-7501-55AE8A15B38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811" b="-1"/>
          <a:stretch/>
        </p:blipFill>
        <p:spPr>
          <a:xfrm>
            <a:off x="1317716" y="4922471"/>
            <a:ext cx="5975169" cy="1566197"/>
          </a:xfrm>
          <a:prstGeom prst="rect">
            <a:avLst/>
          </a:prstGeom>
        </p:spPr>
      </p:pic>
      <p:sp>
        <p:nvSpPr>
          <p:cNvPr id="40" name="sketch line">
            <a:extLst>
              <a:ext uri="{FF2B5EF4-FFF2-40B4-BE49-F238E27FC236}">
                <a16:creationId xmlns:a16="http://schemas.microsoft.com/office/drawing/2014/main" id="{75F6FDB4-2351-48C2-A863-2364A02343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2315691"/>
            <a:ext cx="4343400" cy="18288"/>
          </a:xfrm>
          <a:custGeom>
            <a:avLst/>
            <a:gdLst>
              <a:gd name="connsiteX0" fmla="*/ 0 w 4343400"/>
              <a:gd name="connsiteY0" fmla="*/ 0 h 18288"/>
              <a:gd name="connsiteX1" fmla="*/ 577052 w 4343400"/>
              <a:gd name="connsiteY1" fmla="*/ 0 h 18288"/>
              <a:gd name="connsiteX2" fmla="*/ 1067235 w 4343400"/>
              <a:gd name="connsiteY2" fmla="*/ 0 h 18288"/>
              <a:gd name="connsiteX3" fmla="*/ 1600853 w 4343400"/>
              <a:gd name="connsiteY3" fmla="*/ 0 h 18288"/>
              <a:gd name="connsiteX4" fmla="*/ 2264773 w 4343400"/>
              <a:gd name="connsiteY4" fmla="*/ 0 h 18288"/>
              <a:gd name="connsiteX5" fmla="*/ 2841825 w 4343400"/>
              <a:gd name="connsiteY5" fmla="*/ 0 h 18288"/>
              <a:gd name="connsiteX6" fmla="*/ 3375442 w 4343400"/>
              <a:gd name="connsiteY6" fmla="*/ 0 h 18288"/>
              <a:gd name="connsiteX7" fmla="*/ 4343400 w 4343400"/>
              <a:gd name="connsiteY7" fmla="*/ 0 h 18288"/>
              <a:gd name="connsiteX8" fmla="*/ 4343400 w 4343400"/>
              <a:gd name="connsiteY8" fmla="*/ 18288 h 18288"/>
              <a:gd name="connsiteX9" fmla="*/ 3722914 w 4343400"/>
              <a:gd name="connsiteY9" fmla="*/ 18288 h 18288"/>
              <a:gd name="connsiteX10" fmla="*/ 3189297 w 4343400"/>
              <a:gd name="connsiteY10" fmla="*/ 18288 h 18288"/>
              <a:gd name="connsiteX11" fmla="*/ 2481943 w 4343400"/>
              <a:gd name="connsiteY11" fmla="*/ 18288 h 18288"/>
              <a:gd name="connsiteX12" fmla="*/ 1904891 w 4343400"/>
              <a:gd name="connsiteY12" fmla="*/ 18288 h 18288"/>
              <a:gd name="connsiteX13" fmla="*/ 1414707 w 4343400"/>
              <a:gd name="connsiteY13" fmla="*/ 18288 h 18288"/>
              <a:gd name="connsiteX14" fmla="*/ 750788 w 4343400"/>
              <a:gd name="connsiteY14" fmla="*/ 18288 h 18288"/>
              <a:gd name="connsiteX15" fmla="*/ 0 w 4343400"/>
              <a:gd name="connsiteY15" fmla="*/ 18288 h 18288"/>
              <a:gd name="connsiteX16" fmla="*/ 0 w 434340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343400" h="18288" fill="none" extrusionOk="0">
                <a:moveTo>
                  <a:pt x="0" y="0"/>
                </a:moveTo>
                <a:cubicBezTo>
                  <a:pt x="233209" y="-19550"/>
                  <a:pt x="330816" y="19068"/>
                  <a:pt x="577052" y="0"/>
                </a:cubicBezTo>
                <a:cubicBezTo>
                  <a:pt x="823288" y="-19068"/>
                  <a:pt x="875077" y="10360"/>
                  <a:pt x="1067235" y="0"/>
                </a:cubicBezTo>
                <a:cubicBezTo>
                  <a:pt x="1259393" y="-10360"/>
                  <a:pt x="1410699" y="2939"/>
                  <a:pt x="1600853" y="0"/>
                </a:cubicBezTo>
                <a:cubicBezTo>
                  <a:pt x="1791007" y="-2939"/>
                  <a:pt x="2101644" y="-26225"/>
                  <a:pt x="2264773" y="0"/>
                </a:cubicBezTo>
                <a:cubicBezTo>
                  <a:pt x="2427902" y="26225"/>
                  <a:pt x="2690426" y="-27726"/>
                  <a:pt x="2841825" y="0"/>
                </a:cubicBezTo>
                <a:cubicBezTo>
                  <a:pt x="2993224" y="27726"/>
                  <a:pt x="3172320" y="-18569"/>
                  <a:pt x="3375442" y="0"/>
                </a:cubicBezTo>
                <a:cubicBezTo>
                  <a:pt x="3578564" y="18569"/>
                  <a:pt x="4003119" y="21909"/>
                  <a:pt x="4343400" y="0"/>
                </a:cubicBezTo>
                <a:cubicBezTo>
                  <a:pt x="4343798" y="7429"/>
                  <a:pt x="4343380" y="10822"/>
                  <a:pt x="4343400" y="18288"/>
                </a:cubicBezTo>
                <a:cubicBezTo>
                  <a:pt x="4109047" y="14709"/>
                  <a:pt x="3996986" y="7919"/>
                  <a:pt x="3722914" y="18288"/>
                </a:cubicBezTo>
                <a:cubicBezTo>
                  <a:pt x="3448842" y="28657"/>
                  <a:pt x="3340973" y="29252"/>
                  <a:pt x="3189297" y="18288"/>
                </a:cubicBezTo>
                <a:cubicBezTo>
                  <a:pt x="3037621" y="7324"/>
                  <a:pt x="2636891" y="-9539"/>
                  <a:pt x="2481943" y="18288"/>
                </a:cubicBezTo>
                <a:cubicBezTo>
                  <a:pt x="2326995" y="46115"/>
                  <a:pt x="2131632" y="740"/>
                  <a:pt x="1904891" y="18288"/>
                </a:cubicBezTo>
                <a:cubicBezTo>
                  <a:pt x="1678150" y="35836"/>
                  <a:pt x="1575362" y="-3381"/>
                  <a:pt x="1414707" y="18288"/>
                </a:cubicBezTo>
                <a:cubicBezTo>
                  <a:pt x="1254052" y="39957"/>
                  <a:pt x="1051093" y="-335"/>
                  <a:pt x="750788" y="18288"/>
                </a:cubicBezTo>
                <a:cubicBezTo>
                  <a:pt x="450483" y="36911"/>
                  <a:pt x="293781" y="22900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343400" h="18288" stroke="0" extrusionOk="0">
                <a:moveTo>
                  <a:pt x="0" y="0"/>
                </a:moveTo>
                <a:cubicBezTo>
                  <a:pt x="212719" y="-28531"/>
                  <a:pt x="340561" y="-1164"/>
                  <a:pt x="577052" y="0"/>
                </a:cubicBezTo>
                <a:cubicBezTo>
                  <a:pt x="813543" y="1164"/>
                  <a:pt x="866967" y="-9376"/>
                  <a:pt x="1067235" y="0"/>
                </a:cubicBezTo>
                <a:cubicBezTo>
                  <a:pt x="1267503" y="9376"/>
                  <a:pt x="1485778" y="-20470"/>
                  <a:pt x="1774589" y="0"/>
                </a:cubicBezTo>
                <a:cubicBezTo>
                  <a:pt x="2063400" y="20470"/>
                  <a:pt x="2090152" y="-14502"/>
                  <a:pt x="2351641" y="0"/>
                </a:cubicBezTo>
                <a:cubicBezTo>
                  <a:pt x="2613130" y="14502"/>
                  <a:pt x="2802864" y="19125"/>
                  <a:pt x="2928693" y="0"/>
                </a:cubicBezTo>
                <a:cubicBezTo>
                  <a:pt x="3054522" y="-19125"/>
                  <a:pt x="3482611" y="-2038"/>
                  <a:pt x="3636046" y="0"/>
                </a:cubicBezTo>
                <a:cubicBezTo>
                  <a:pt x="3789481" y="2038"/>
                  <a:pt x="4012363" y="973"/>
                  <a:pt x="4343400" y="0"/>
                </a:cubicBezTo>
                <a:cubicBezTo>
                  <a:pt x="4342514" y="5429"/>
                  <a:pt x="4344221" y="14046"/>
                  <a:pt x="4343400" y="18288"/>
                </a:cubicBezTo>
                <a:cubicBezTo>
                  <a:pt x="4078870" y="-6138"/>
                  <a:pt x="4015967" y="29658"/>
                  <a:pt x="3809782" y="18288"/>
                </a:cubicBezTo>
                <a:cubicBezTo>
                  <a:pt x="3603597" y="6918"/>
                  <a:pt x="3495552" y="24439"/>
                  <a:pt x="3189297" y="18288"/>
                </a:cubicBezTo>
                <a:cubicBezTo>
                  <a:pt x="2883042" y="12137"/>
                  <a:pt x="2850610" y="32583"/>
                  <a:pt x="2568811" y="18288"/>
                </a:cubicBezTo>
                <a:cubicBezTo>
                  <a:pt x="2287012" y="3993"/>
                  <a:pt x="2279820" y="23580"/>
                  <a:pt x="1991759" y="18288"/>
                </a:cubicBezTo>
                <a:cubicBezTo>
                  <a:pt x="1703698" y="12996"/>
                  <a:pt x="1616455" y="23157"/>
                  <a:pt x="1284405" y="18288"/>
                </a:cubicBezTo>
                <a:cubicBezTo>
                  <a:pt x="952355" y="13419"/>
                  <a:pt x="783530" y="16053"/>
                  <a:pt x="577052" y="18288"/>
                </a:cubicBezTo>
                <a:cubicBezTo>
                  <a:pt x="370574" y="20523"/>
                  <a:pt x="173929" y="519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graph with numbers and a line&#10;&#10;Description automatically generated">
            <a:extLst>
              <a:ext uri="{FF2B5EF4-FFF2-40B4-BE49-F238E27FC236}">
                <a16:creationId xmlns:a16="http://schemas.microsoft.com/office/drawing/2014/main" id="{B6E71A78-B9AC-1872-30AB-F51C23EA499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1849" y="3199887"/>
            <a:ext cx="4475809" cy="3356857"/>
          </a:xfrm>
          <a:prstGeom prst="rect">
            <a:avLst/>
          </a:prstGeom>
        </p:spPr>
      </p:pic>
      <p:pic>
        <p:nvPicPr>
          <p:cNvPr id="11" name="Picture 10" descr="A diagram of a machine&#10;&#10;Description automatically generated">
            <a:extLst>
              <a:ext uri="{FF2B5EF4-FFF2-40B4-BE49-F238E27FC236}">
                <a16:creationId xmlns:a16="http://schemas.microsoft.com/office/drawing/2014/main" id="{9DDA13F1-EA0E-F232-99FB-E0F000B74A3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932" y="187498"/>
            <a:ext cx="5963684" cy="284765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96389D-A52E-79DE-3C2D-2820479E894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648" y="2462433"/>
                <a:ext cx="8388478" cy="2323513"/>
              </a:xfrm>
            </p:spPr>
            <p:txBody>
              <a:bodyPr>
                <a:normAutofit/>
              </a:bodyPr>
              <a:lstStyle/>
              <a:p>
                <a:r>
                  <a:rPr lang="en-US" sz="2200" dirty="0"/>
                  <a:t>10</a:t>
                </a:r>
                <a:r>
                  <a:rPr lang="en-US" sz="2200" baseline="30000" dirty="0"/>
                  <a:t>4</a:t>
                </a:r>
                <a:r>
                  <a:rPr lang="en-US" sz="2200" dirty="0"/>
                  <a:t>:1 ratio of </a:t>
                </a:r>
                <a:r>
                  <a:rPr lang="en-US" sz="2200" baseline="30000" dirty="0"/>
                  <a:t>70</a:t>
                </a:r>
                <a:r>
                  <a:rPr lang="en-US" sz="2200" dirty="0"/>
                  <a:t>Ga:</a:t>
                </a:r>
                <a:r>
                  <a:rPr lang="en-US" sz="2200" baseline="30000" dirty="0"/>
                  <a:t>70</a:t>
                </a:r>
                <a:r>
                  <a:rPr lang="en-US" sz="2200" dirty="0"/>
                  <a:t>Ni, major obstacle in the past</a:t>
                </a:r>
              </a:p>
              <a:p>
                <a:r>
                  <a:rPr lang="en-US" sz="2200" dirty="0"/>
                  <a:t>LIST </a:t>
                </a:r>
                <a14:m>
                  <m:oMath xmlns:m="http://schemas.openxmlformats.org/officeDocument/2006/math">
                    <m:r>
                      <a:rPr lang="en-US" sz="22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200" dirty="0"/>
                  <a:t> </a:t>
                </a:r>
                <a:r>
                  <a:rPr lang="en-US" sz="2200" b="1" dirty="0"/>
                  <a:t>x10</a:t>
                </a:r>
                <a:r>
                  <a:rPr lang="en-US" sz="2200" b="1" baseline="30000" dirty="0"/>
                  <a:t>6</a:t>
                </a:r>
                <a:r>
                  <a:rPr lang="en-US" sz="2200" dirty="0"/>
                  <a:t> surface ion suppression, sacrifice </a:t>
                </a:r>
                <a:r>
                  <a:rPr lang="en-US" sz="2200" b="1" dirty="0"/>
                  <a:t>x10</a:t>
                </a:r>
                <a:r>
                  <a:rPr lang="en-US" sz="2200" b="1" baseline="30000" dirty="0"/>
                  <a:t>2</a:t>
                </a:r>
                <a:r>
                  <a:rPr lang="en-US" sz="2200" dirty="0"/>
                  <a:t> ion of interest</a:t>
                </a:r>
              </a:p>
              <a:p>
                <a:r>
                  <a:rPr lang="en-US" sz="2200" dirty="0"/>
                  <a:t>New 10-kHz fast-switching beam gates allow for laser-ion </a:t>
                </a:r>
                <a:br>
                  <a:rPr lang="en-US" sz="2200" dirty="0"/>
                </a:br>
                <a:r>
                  <a:rPr lang="en-US" sz="2200" dirty="0"/>
                  <a:t>time-of-flight gating and further suppression</a:t>
                </a:r>
              </a:p>
              <a:p>
                <a:r>
                  <a:rPr lang="en-US" sz="2200" b="1" u="sng" dirty="0"/>
                  <a:t>TAC confirmed this is a well-established beam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96389D-A52E-79DE-3C2D-2820479E894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648" y="2462433"/>
                <a:ext cx="8388478" cy="2323513"/>
              </a:xfrm>
              <a:blipFill>
                <a:blip r:embed="rId6"/>
                <a:stretch>
                  <a:fillRect l="-872" t="-31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48C01E-7FB2-ED37-EE86-408F85E583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44442-3710-4B64-8E10-21AE035424F4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43A105-978B-6871-2DD6-7C7B63FA8AB8}"/>
              </a:ext>
            </a:extLst>
          </p:cNvPr>
          <p:cNvSpPr txBox="1"/>
          <p:nvPr/>
        </p:nvSpPr>
        <p:spPr>
          <a:xfrm>
            <a:off x="0" y="6517536"/>
            <a:ext cx="11748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R. </a:t>
            </a:r>
            <a:r>
              <a:rPr lang="en-US" sz="1200" dirty="0" err="1"/>
              <a:t>Heinke</a:t>
            </a:r>
            <a:r>
              <a:rPr lang="en-US" sz="1200" dirty="0"/>
              <a:t> et al., h</a:t>
            </a:r>
            <a:r>
              <a:rPr lang="en-GB" sz="1200" dirty="0" err="1"/>
              <a:t>igh</a:t>
            </a:r>
            <a:r>
              <a:rPr lang="en-GB" sz="1200" dirty="0"/>
              <a:t>-resolution in-source laser spectroscopy in perpendicular geometry: Development and application of the pi-list. Hyperfine Interactions, 238, 12 2016</a:t>
            </a:r>
            <a:r>
              <a:rPr lang="en-GB" dirty="0"/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ABF436-8343-C7FB-54A1-8AFD535867C6}"/>
              </a:ext>
            </a:extLst>
          </p:cNvPr>
          <p:cNvSpPr txBox="1"/>
          <p:nvPr/>
        </p:nvSpPr>
        <p:spPr>
          <a:xfrm>
            <a:off x="0" y="5651628"/>
            <a:ext cx="1392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Tab from [1]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2055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8" name="Rectangle 47">
            <a:extLst>
              <a:ext uri="{FF2B5EF4-FFF2-40B4-BE49-F238E27FC236}">
                <a16:creationId xmlns:a16="http://schemas.microsoft.com/office/drawing/2014/main" id="{115719BB-48A7-4AF4-BB91-DC82E0DF7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50" name="Freeform: Shape 49">
            <a:extLst>
              <a:ext uri="{FF2B5EF4-FFF2-40B4-BE49-F238E27FC236}">
                <a16:creationId xmlns:a16="http://schemas.microsoft.com/office/drawing/2014/main" id="{10973A55-5440-4A99-B526-B5812E462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52" name="Freeform: Shape 51">
            <a:extLst>
              <a:ext uri="{FF2B5EF4-FFF2-40B4-BE49-F238E27FC236}">
                <a16:creationId xmlns:a16="http://schemas.microsoft.com/office/drawing/2014/main" id="{A9682493-588A-4D52-98F6-FBBD80C07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E9942D-AF52-04E6-E5F5-F0DD277A4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3" y="859536"/>
            <a:ext cx="4832802" cy="1170432"/>
          </a:xfrm>
        </p:spPr>
        <p:txBody>
          <a:bodyPr anchor="b">
            <a:normAutofit/>
          </a:bodyPr>
          <a:lstStyle/>
          <a:p>
            <a:r>
              <a:rPr lang="en-US" sz="3400"/>
              <a:t>Technical Details: Laser Ionization Scheme</a:t>
            </a:r>
            <a:endParaRPr lang="en-GB" sz="3400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FBEC5A7A-ADE4-48D9-B89C-2BA1C9110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03236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92" y="2185062"/>
            <a:ext cx="49377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Content Placeholder 33">
            <a:extLst>
              <a:ext uri="{FF2B5EF4-FFF2-40B4-BE49-F238E27FC236}">
                <a16:creationId xmlns:a16="http://schemas.microsoft.com/office/drawing/2014/main" id="{15374BA2-7675-A249-0DD1-8AB2CEE59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12" y="2512611"/>
            <a:ext cx="4101190" cy="3664351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Even-</a:t>
            </a:r>
            <a:r>
              <a:rPr lang="en-US" sz="1800" i="1" dirty="0"/>
              <a:t>A </a:t>
            </a:r>
            <a:r>
              <a:rPr lang="en-US" sz="1800" dirty="0"/>
              <a:t>isotopes can be converted back to </a:t>
            </a:r>
            <a:r>
              <a:rPr lang="en-US" sz="1800" b="1" u="sng" dirty="0"/>
              <a:t>“higher production”</a:t>
            </a:r>
            <a:r>
              <a:rPr lang="en-US" sz="1800" dirty="0"/>
              <a:t> mode or even </a:t>
            </a:r>
            <a:r>
              <a:rPr lang="en-US" sz="1800" b="1" u="sng" dirty="0"/>
              <a:t>Ion guide collinear LIST</a:t>
            </a:r>
            <a:r>
              <a:rPr lang="en-US" sz="1800" dirty="0"/>
              <a:t> mode</a:t>
            </a:r>
          </a:p>
          <a:p>
            <a:r>
              <a:rPr lang="en-US" sz="1800" dirty="0"/>
              <a:t>This comes with a sacrifice in resolution </a:t>
            </a:r>
          </a:p>
          <a:p>
            <a:r>
              <a:rPr lang="en-US" sz="1800" dirty="0"/>
              <a:t>Spectroscopy transition with known HFS parameters</a:t>
            </a:r>
          </a:p>
          <a:p>
            <a:r>
              <a:rPr lang="en-US" sz="1800" dirty="0"/>
              <a:t>New laser ionization scheme is at least as efficient as the production scheme</a:t>
            </a:r>
          </a:p>
          <a:p>
            <a:r>
              <a:rPr lang="en-US" sz="1800" dirty="0"/>
              <a:t>1</a:t>
            </a:r>
            <a:r>
              <a:rPr lang="en-US" sz="1800" baseline="30000" dirty="0"/>
              <a:t>st</a:t>
            </a:r>
            <a:r>
              <a:rPr lang="en-US" sz="1800" dirty="0"/>
              <a:t> step used previously in laser spectroscopy at ISOLDE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3555919F-C920-E5F5-2735-6518B29250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588573" y="136525"/>
            <a:ext cx="5360388" cy="289609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22AE16-90F6-B23B-3035-BDCB79F3A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29529" y="6356350"/>
            <a:ext cx="142355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D2544442-3710-4B64-8E10-21AE035424F4}" type="slidenum">
              <a:rPr lang="en-GB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9</a:t>
            </a:fld>
            <a:endParaRPr lang="en-GB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AB38223-8B01-412B-76F0-C0F858DFB578}"/>
              </a:ext>
            </a:extLst>
          </p:cNvPr>
          <p:cNvSpPr txBox="1"/>
          <p:nvPr/>
        </p:nvSpPr>
        <p:spPr>
          <a:xfrm rot="21045600">
            <a:off x="5032582" y="406540"/>
            <a:ext cx="3775409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New autoionizing states found in Ni!</a:t>
            </a:r>
            <a:endParaRPr lang="en-GB" dirty="0"/>
          </a:p>
        </p:txBody>
      </p:sp>
      <p:pic>
        <p:nvPicPr>
          <p:cNvPr id="12" name="Picture 11" descr="A diagram of a normal distribution&#10;&#10;Description automatically generated">
            <a:extLst>
              <a:ext uri="{FF2B5EF4-FFF2-40B4-BE49-F238E27FC236}">
                <a16:creationId xmlns:a16="http://schemas.microsoft.com/office/drawing/2014/main" id="{2F3A35EA-33A3-8269-0375-EFF2FD99C6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826" y="3187712"/>
            <a:ext cx="7647332" cy="321504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7C83304-8EFF-DB23-ACAD-B456F2ADC6FE}"/>
              </a:ext>
            </a:extLst>
          </p:cNvPr>
          <p:cNvSpPr txBox="1"/>
          <p:nvPr/>
        </p:nvSpPr>
        <p:spPr>
          <a:xfrm rot="970192">
            <a:off x="10026499" y="329898"/>
            <a:ext cx="2029615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A333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dirty="0"/>
              <a:t>Measured in Oct!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93111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17389</TotalTime>
  <Words>2490</Words>
  <Application>Microsoft Office PowerPoint</Application>
  <PresentationFormat>Widescreen</PresentationFormat>
  <Paragraphs>374</Paragraphs>
  <Slides>23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Aptos</vt:lpstr>
      <vt:lpstr>Aptos Display</vt:lpstr>
      <vt:lpstr>Arial</vt:lpstr>
      <vt:lpstr>Calibri</vt:lpstr>
      <vt:lpstr>Cambria Math</vt:lpstr>
      <vt:lpstr>Office Theme</vt:lpstr>
      <vt:lpstr>Laser spectroscopy of neutron-rich Ni with PI-LIST</vt:lpstr>
      <vt:lpstr>Introduction</vt:lpstr>
      <vt:lpstr>PowerPoint Presentation</vt:lpstr>
      <vt:lpstr>Motivation: possible weakening?</vt:lpstr>
      <vt:lpstr>Motivation: N = 40 Island of inversion</vt:lpstr>
      <vt:lpstr>Previous measurements</vt:lpstr>
      <vt:lpstr>Proposal</vt:lpstr>
      <vt:lpstr>Technical Details: PI-LIST</vt:lpstr>
      <vt:lpstr>Technical Details: Laser Ionization Scheme</vt:lpstr>
      <vt:lpstr>Technical Details: IDS and ISOLTRAP</vt:lpstr>
      <vt:lpstr>Conclusion</vt:lpstr>
      <vt:lpstr>Thank you!</vt:lpstr>
      <vt:lpstr>Conclusion</vt:lpstr>
      <vt:lpstr>Back-up: Doubly magic 78Ni</vt:lpstr>
      <vt:lpstr>Back-up: Shape Coexistence near 78Ni</vt:lpstr>
      <vt:lpstr>Back-up: Laser Spectroscopy</vt:lpstr>
      <vt:lpstr>Back-up: 69mNi and 71mNi</vt:lpstr>
      <vt:lpstr>Back-up: 〖9⁄2〗^- and 〖1⁄2〗^-  level inversion</vt:lpstr>
      <vt:lpstr>Back-up Slides</vt:lpstr>
      <vt:lpstr>Back-up Slides</vt:lpstr>
      <vt:lpstr>Back-up Slides</vt:lpstr>
      <vt:lpstr>Back-up Slides</vt:lpstr>
      <vt:lpstr>Back-up Slides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Jordan Ray Reilly</dc:creator>
  <cp:lastModifiedBy>Jordan Ray Reilly</cp:lastModifiedBy>
  <cp:revision>73</cp:revision>
  <dcterms:created xsi:type="dcterms:W3CDTF">2024-10-30T14:12:37Z</dcterms:created>
  <dcterms:modified xsi:type="dcterms:W3CDTF">2024-11-12T13:58:44Z</dcterms:modified>
</cp:coreProperties>
</file>