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61" r:id="rId3"/>
    <p:sldId id="267" r:id="rId4"/>
    <p:sldId id="268" r:id="rId5"/>
    <p:sldId id="269" r:id="rId6"/>
    <p:sldId id="258" r:id="rId7"/>
    <p:sldId id="259" r:id="rId8"/>
    <p:sldId id="265" r:id="rId9"/>
    <p:sldId id="276" r:id="rId10"/>
    <p:sldId id="270" r:id="rId11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78"/>
    <p:restoredTop sz="96296"/>
  </p:normalViewPr>
  <p:slideViewPr>
    <p:cSldViewPr snapToGrid="0">
      <p:cViewPr varScale="1">
        <p:scale>
          <a:sx n="218" d="100"/>
          <a:sy n="218" d="100"/>
        </p:scale>
        <p:origin x="113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45D00-A332-4A45-9121-C58788609BE1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89DA-C096-8F4B-9A8F-E3D24125D7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892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E889DA-C096-8F4B-9A8F-E3D24125D72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214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E889DA-C096-8F4B-9A8F-E3D24125D72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7375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E889DA-C096-8F4B-9A8F-E3D24125D72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534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8846F7-9C51-BE72-7BAE-E948E2BC47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7805F15-F1CD-15DD-75D1-0C13A48884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610357-DC2D-8ECA-7221-862A61EC9A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u="none" strike="noStrike" dirty="0">
              <a:solidFill>
                <a:srgbClr val="1F1F1F"/>
              </a:solidFill>
              <a:effectLst/>
              <a:latin typeface="ElsevierGulliver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i="0" u="none" strike="noStrike" dirty="0">
              <a:solidFill>
                <a:srgbClr val="1F1F1F"/>
              </a:solidFill>
              <a:effectLst/>
              <a:latin typeface="ElsevierGulliver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2AD704-F75F-6FD0-DCA5-9BC35AE77C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E889DA-C096-8F4B-9A8F-E3D24125D72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21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E889DA-C096-8F4B-9A8F-E3D24125D72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680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E889DA-C096-8F4B-9A8F-E3D24125D72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1977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E889DA-C096-8F4B-9A8F-E3D24125D72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362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EF322-97B0-E539-2D3D-D5055C30B4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37B2B3-2A84-3B3F-3170-974506F76B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E76101-7BF0-CC67-1628-79E05EB1D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0A1F1-D269-B24A-BE9F-B9FEF5172645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441F71-0902-CE0C-8326-2355E4B6E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7B2EB2-F169-2D91-0AB6-E0925E30C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F02E2-24A2-D740-8238-3BBF4FD28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953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9D8D1-3D4C-B735-47DD-3AC6D62A9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323662-FCE4-C74A-A107-F57C9F62B5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2AE5AD-2C63-3570-DD18-E94429522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0A1F1-D269-B24A-BE9F-B9FEF5172645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83DD03-6CFD-B075-B296-A854AE58B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CE4831-5774-3E16-C6A0-73180B6FE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F02E2-24A2-D740-8238-3BBF4FD28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82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DA1B6B-C3EF-60FB-3CBD-3DA2CFB217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3C14D6-2EBD-E7A4-088A-3595DCC2B6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107125-C208-E84C-31A7-DD6C23442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0A1F1-D269-B24A-BE9F-B9FEF5172645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115628-E8A6-6F56-7012-178FEE9EA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670D5-37B6-1647-871E-31E7C0F3D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F02E2-24A2-D740-8238-3BBF4FD28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400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89262-1E40-205C-788F-960929450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351FB-D44D-F54F-B0B2-410BED37A0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8182BC-F2E3-B059-9AAC-B19E679CD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0A1F1-D269-B24A-BE9F-B9FEF5172645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5A0C6E-0D41-9E2E-3329-B4A10C640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AADA75-1E84-8768-F225-E8F237EA4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F02E2-24A2-D740-8238-3BBF4FD28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065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BB552-83FB-E822-783C-5404F3CBF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26AE69-7B16-F6E0-49D9-9FED6C961E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5684ED-4505-B6BD-31F1-44B4CE1F0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0A1F1-D269-B24A-BE9F-B9FEF5172645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D88FED-7FE4-37B2-6101-CE641269C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F4A2C-D14F-BEB7-B900-66F97669D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F02E2-24A2-D740-8238-3BBF4FD28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035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50969-1EB2-C23F-05DE-D0D09E1E7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A64E03-D629-6D00-F14D-2A83958B4C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2FA2CB-82E3-ABF7-F6E2-9A21649B7E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8DDB2B-11E7-814B-7F20-D91D59C92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0A1F1-D269-B24A-BE9F-B9FEF5172645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F4632C-B396-70C2-9A9A-3E7EC091B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AEE98F-A522-C4D1-23ED-D4050DFE8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F02E2-24A2-D740-8238-3BBF4FD28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930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5684C-F46D-A886-A33C-E912CC42E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1AA78E-20A6-6A7B-15BB-35A97B5F4D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4568CC-DEC2-9154-D02B-8FBB80F509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1AC931-7B52-C793-145D-EEB0698971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F788462-2271-0F2F-4E6C-99C54B115A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797111-9484-F8CD-F67F-732535A75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0A1F1-D269-B24A-BE9F-B9FEF5172645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7501E9-2BBE-2EA6-23CD-A3D01C3A2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EB2E33-174D-E2F9-07B8-3726B8961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F02E2-24A2-D740-8238-3BBF4FD28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510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729E4-D416-9CDA-4D60-10D346C4B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9776AC-2345-63D9-8D15-883627345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0A1F1-D269-B24A-BE9F-B9FEF5172645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1EB7E9-2054-EACE-497D-865AC2E9B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FF4E82-8AD8-9190-F2F5-5A96F65B6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F02E2-24A2-D740-8238-3BBF4FD28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455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3798E8-B991-544D-B643-B16A30F75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0A1F1-D269-B24A-BE9F-B9FEF5172645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7741E7-4FEA-3956-5A8D-5D2701C25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9D1993-18A7-CB11-295A-9ECBC4486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F02E2-24A2-D740-8238-3BBF4FD28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EB370-3C36-90C3-9A30-C51270F287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6CD913-4B90-018F-040F-D4B8E808C0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BC1787-8B4F-760E-3021-E8A109C2DB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E66F4D-2E4A-C624-C8D3-3CDEDBADB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0A1F1-D269-B24A-BE9F-B9FEF5172645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427313-BDF6-14CE-8323-4C3419193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022993-BAD8-C23C-EEDE-11A9BDCBB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F02E2-24A2-D740-8238-3BBF4FD28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989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3D6A9-6DCB-5EDA-EEAB-AC304DFD8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A1BFF7-EC4D-83F1-80F6-5D60884CA5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A48131-75DA-9021-1B63-6C728556B7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21E0E0-502F-2E54-E281-7C0E8CE98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0A1F1-D269-B24A-BE9F-B9FEF5172645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44DB39-19F8-AB79-B819-61AEB1DF3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964966-51C7-58B8-3ACA-2FAEFFF56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F02E2-24A2-D740-8238-3BBF4FD28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471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A5138C-26B2-A218-0C75-A2417FDB9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2A6A14-BBD4-3603-C2E5-5ABA42964E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E32A08-72C9-7B67-25A6-1E9D3B9188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B0A1F1-D269-B24A-BE9F-B9FEF5172645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869F87-4439-0FFE-A0DC-5E884C690D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AC1E22-DB18-6788-AFEC-78C021492B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DF02E2-24A2-D740-8238-3BBF4FD28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876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ciencedirect.com/science/article/pii/S0092640X1600005X?via%3Dihub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16/0370-2693(82)90942-X" TargetMode="External"/><Relationship Id="rId11" Type="http://schemas.openxmlformats.org/officeDocument/2006/relationships/image" Target="../media/image12.emf"/><Relationship Id="rId5" Type="http://schemas.openxmlformats.org/officeDocument/2006/relationships/image" Target="../media/image8.png"/><Relationship Id="rId10" Type="http://schemas.openxmlformats.org/officeDocument/2006/relationships/image" Target="../media/image11.emf"/><Relationship Id="rId4" Type="http://schemas.openxmlformats.org/officeDocument/2006/relationships/image" Target="../media/image2.sv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hyperlink" Target="https://doi.org/10.1140/epja/s10050-020-00061-8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46A3323D-BDA9-628B-CEDD-BF13D262FA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34982"/>
          <a:stretch/>
        </p:blipFill>
        <p:spPr>
          <a:xfrm>
            <a:off x="5308884" y="651688"/>
            <a:ext cx="6883116" cy="5305767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D4783029-D9D4-8D13-0390-2F8E7EA85DBF}"/>
              </a:ext>
            </a:extLst>
          </p:cNvPr>
          <p:cNvSpPr/>
          <p:nvPr/>
        </p:nvSpPr>
        <p:spPr>
          <a:xfrm>
            <a:off x="5276788" y="651688"/>
            <a:ext cx="500557" cy="4770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8EA8FC9-5C4D-ADA6-37AA-C60C1EAC076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42000">
                <a:srgbClr val="808080"/>
              </a:gs>
              <a:gs pos="14000">
                <a:schemeClr val="tx1"/>
              </a:gs>
              <a:gs pos="81000">
                <a:schemeClr val="bg1">
                  <a:alpha val="54819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BCD686-BD71-3EDC-5456-102BBFAB86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128762"/>
            <a:ext cx="5276788" cy="4221973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First online laser spectroscopy study of promethium isotopes</a:t>
            </a:r>
          </a:p>
        </p:txBody>
      </p:sp>
      <p:pic>
        <p:nvPicPr>
          <p:cNvPr id="18" name="Picture 17" descr="A close-up of a document&#10;&#10;Description automatically generated">
            <a:extLst>
              <a:ext uri="{FF2B5EF4-FFF2-40B4-BE49-F238E27FC236}">
                <a16:creationId xmlns:a16="http://schemas.microsoft.com/office/drawing/2014/main" id="{3C0AF06C-629F-37BD-F086-AE67BE3E34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4707" y="5459764"/>
            <a:ext cx="2152612" cy="99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5889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D7F35-8F57-D49F-2397-569F6F589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release</a:t>
            </a: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9CA1DC34-9296-7A37-5CA3-DB2E0030F0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194" y="1516026"/>
            <a:ext cx="3756469" cy="246518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FFE70FF-563C-5D60-2B3B-3492377A5856}"/>
              </a:ext>
            </a:extLst>
          </p:cNvPr>
          <p:cNvSpPr/>
          <p:nvPr/>
        </p:nvSpPr>
        <p:spPr>
          <a:xfrm>
            <a:off x="1581374" y="2743200"/>
            <a:ext cx="602428" cy="602428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922CF30-07F9-D4FD-777D-67305E66C466}"/>
              </a:ext>
            </a:extLst>
          </p:cNvPr>
          <p:cNvGrpSpPr/>
          <p:nvPr/>
        </p:nvGrpSpPr>
        <p:grpSpPr>
          <a:xfrm>
            <a:off x="5062028" y="1429936"/>
            <a:ext cx="5085749" cy="2584557"/>
            <a:chOff x="5507914" y="1925619"/>
            <a:chExt cx="4044877" cy="205559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BB9F10C-04A9-9D42-467E-F2E131E095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662" t="9864" r="9240" b="42554"/>
            <a:stretch/>
          </p:blipFill>
          <p:spPr>
            <a:xfrm>
              <a:off x="5507914" y="1925619"/>
              <a:ext cx="4044877" cy="1957892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D058A98-2A0F-1A0C-9159-75BE028EC4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471" t="96698" r="9133" b="921"/>
            <a:stretch/>
          </p:blipFill>
          <p:spPr>
            <a:xfrm>
              <a:off x="5507914" y="3883511"/>
              <a:ext cx="4044877" cy="976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64846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BA699-39FE-E643-B362-30078FD98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Why Pm?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86C061-CA9F-8ACC-8B93-D7A997A3F3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716" y="1401164"/>
            <a:ext cx="10931083" cy="3310049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1800" dirty="0"/>
              <a:t>Lanthanides are interesting region influenced by shell and subshell closures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800" dirty="0"/>
              <a:t>Pm is one of the least known isotopic chains of the lanthanides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800" dirty="0"/>
              <a:t>Nuclear spin &amp; moments across the chain largely unknown or uncertain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800" dirty="0"/>
              <a:t>Magnetic and quadrupole moments only known for long-lived </a:t>
            </a:r>
            <a:r>
              <a:rPr lang="en-US" sz="1800" baseline="30000" dirty="0"/>
              <a:t>143-149,151</a:t>
            </a:r>
            <a:r>
              <a:rPr lang="en-US" sz="1800" dirty="0"/>
              <a:t>Pm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800" dirty="0"/>
              <a:t>Q and µ for crucial isotopes (e.g. </a:t>
            </a:r>
            <a:r>
              <a:rPr lang="en-US" sz="1800" baseline="30000" dirty="0"/>
              <a:t>151</a:t>
            </a:r>
            <a:r>
              <a:rPr lang="en-US" sz="1800" dirty="0"/>
              <a:t>Pm (N = 90)) measured but with large uncertainties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800" dirty="0"/>
              <a:t>N-deficient Eu, </a:t>
            </a:r>
            <a:r>
              <a:rPr lang="en-US" sz="1800" dirty="0" err="1"/>
              <a:t>Sm</a:t>
            </a:r>
            <a:r>
              <a:rPr lang="en-US" sz="1800" dirty="0"/>
              <a:t>, Nd show strong deviation from sphericity </a:t>
            </a:r>
            <a:r>
              <a:rPr lang="en-US" sz="1800" dirty="0">
                <a:sym typeface="Wingdings" pitchFamily="2" charset="2"/>
              </a:rPr>
              <a:t> what happens with Pm?</a:t>
            </a:r>
          </a:p>
          <a:p>
            <a:pPr>
              <a:buFont typeface="Wingdings" pitchFamily="2" charset="2"/>
              <a:buChar char="à"/>
            </a:pPr>
            <a:r>
              <a:rPr lang="en-US" sz="1800" b="1" dirty="0">
                <a:sym typeface="Wingdings" pitchFamily="2" charset="2"/>
              </a:rPr>
              <a:t>Two regions of deformation (N&lt;76 and N&gt;88) expected for Pm with different pattern of shape transition</a:t>
            </a:r>
          </a:p>
          <a:p>
            <a:pPr>
              <a:buFont typeface="Wingdings" pitchFamily="2" charset="2"/>
              <a:buChar char="à"/>
            </a:pPr>
            <a:r>
              <a:rPr lang="en-US" sz="1800" dirty="0">
                <a:sym typeface="Wingdings" pitchFamily="2" charset="2"/>
              </a:rPr>
              <a:t> possible to study with (high resolution) laser spectroscopy! 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1800" dirty="0">
              <a:sym typeface="Wingdings" pitchFamily="2" charset="2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1800" dirty="0"/>
          </a:p>
          <a:p>
            <a:pPr>
              <a:buFont typeface="Courier New" panose="02070309020205020404" pitchFamily="49" charset="0"/>
              <a:buChar char="o"/>
            </a:pPr>
            <a:endParaRPr lang="en-US" sz="1800" dirty="0"/>
          </a:p>
        </p:txBody>
      </p:sp>
      <p:pic>
        <p:nvPicPr>
          <p:cNvPr id="17" name="Picture 16" descr="A colorful graph with black and white text&#10;&#10;Description automatically generated with medium confidence">
            <a:extLst>
              <a:ext uri="{FF2B5EF4-FFF2-40B4-BE49-F238E27FC236}">
                <a16:creationId xmlns:a16="http://schemas.microsoft.com/office/drawing/2014/main" id="{52CEE366-7D9F-EE11-2325-FC890C42ABB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9936" r="1426" b="15636"/>
          <a:stretch/>
        </p:blipFill>
        <p:spPr>
          <a:xfrm>
            <a:off x="79996" y="4421688"/>
            <a:ext cx="12112003" cy="2351051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5B0F1E60-C279-60E0-5E6F-7B89053AAB1C}"/>
              </a:ext>
            </a:extLst>
          </p:cNvPr>
          <p:cNvSpPr/>
          <p:nvPr/>
        </p:nvSpPr>
        <p:spPr>
          <a:xfrm>
            <a:off x="7968455" y="4421688"/>
            <a:ext cx="1517386" cy="2351052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  <a:effectLst>
            <a:glow rad="101600">
              <a:srgbClr val="FF0000">
                <a:alpha val="6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11174F-A977-1CDF-FEA2-336AD2A7FED8}"/>
              </a:ext>
            </a:extLst>
          </p:cNvPr>
          <p:cNvSpPr/>
          <p:nvPr/>
        </p:nvSpPr>
        <p:spPr>
          <a:xfrm>
            <a:off x="2871193" y="4975679"/>
            <a:ext cx="6614648" cy="298052"/>
          </a:xfrm>
          <a:prstGeom prst="rect">
            <a:avLst/>
          </a:prstGeom>
          <a:noFill/>
          <a:ln w="28575">
            <a:solidFill>
              <a:schemeClr val="accent6"/>
            </a:solidFill>
            <a:prstDash val="sysDot"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>
            <a:extLst>
              <a:ext uri="{FF2B5EF4-FFF2-40B4-BE49-F238E27FC236}">
                <a16:creationId xmlns:a16="http://schemas.microsoft.com/office/drawing/2014/main" id="{84D55348-0A5F-8689-7095-743407619AEB}"/>
              </a:ext>
            </a:extLst>
          </p:cNvPr>
          <p:cNvSpPr/>
          <p:nvPr/>
        </p:nvSpPr>
        <p:spPr>
          <a:xfrm>
            <a:off x="6200311" y="5033895"/>
            <a:ext cx="198815" cy="198815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5-point Star 12">
            <a:extLst>
              <a:ext uri="{FF2B5EF4-FFF2-40B4-BE49-F238E27FC236}">
                <a16:creationId xmlns:a16="http://schemas.microsoft.com/office/drawing/2014/main" id="{AB562308-1670-A3B6-F188-BEED7A7D5B24}"/>
              </a:ext>
            </a:extLst>
          </p:cNvPr>
          <p:cNvSpPr/>
          <p:nvPr/>
        </p:nvSpPr>
        <p:spPr>
          <a:xfrm>
            <a:off x="6511924" y="5033895"/>
            <a:ext cx="198815" cy="198815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5-point Star 13">
            <a:extLst>
              <a:ext uri="{FF2B5EF4-FFF2-40B4-BE49-F238E27FC236}">
                <a16:creationId xmlns:a16="http://schemas.microsoft.com/office/drawing/2014/main" id="{EFC4D74A-7DB0-FED4-661E-2B54750694CD}"/>
              </a:ext>
            </a:extLst>
          </p:cNvPr>
          <p:cNvSpPr/>
          <p:nvPr/>
        </p:nvSpPr>
        <p:spPr>
          <a:xfrm>
            <a:off x="6823535" y="5033895"/>
            <a:ext cx="198815" cy="198815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5-point Star 14">
            <a:extLst>
              <a:ext uri="{FF2B5EF4-FFF2-40B4-BE49-F238E27FC236}">
                <a16:creationId xmlns:a16="http://schemas.microsoft.com/office/drawing/2014/main" id="{AB66DD55-9477-0490-5C09-66F0C1088537}"/>
              </a:ext>
            </a:extLst>
          </p:cNvPr>
          <p:cNvSpPr/>
          <p:nvPr/>
        </p:nvSpPr>
        <p:spPr>
          <a:xfrm>
            <a:off x="7135148" y="5033895"/>
            <a:ext cx="198815" cy="198815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5-point Star 15">
            <a:extLst>
              <a:ext uri="{FF2B5EF4-FFF2-40B4-BE49-F238E27FC236}">
                <a16:creationId xmlns:a16="http://schemas.microsoft.com/office/drawing/2014/main" id="{C3D34756-EC26-B257-B0F5-DA8FA343A69C}"/>
              </a:ext>
            </a:extLst>
          </p:cNvPr>
          <p:cNvSpPr/>
          <p:nvPr/>
        </p:nvSpPr>
        <p:spPr>
          <a:xfrm>
            <a:off x="7386138" y="5033895"/>
            <a:ext cx="198815" cy="198815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0380C07-E3FA-830F-4CE7-B91B7F675FF1}"/>
              </a:ext>
            </a:extLst>
          </p:cNvPr>
          <p:cNvSpPr/>
          <p:nvPr/>
        </p:nvSpPr>
        <p:spPr>
          <a:xfrm>
            <a:off x="2871193" y="4421688"/>
            <a:ext cx="1808787" cy="2351051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  <a:effectLst>
            <a:glow rad="101600">
              <a:srgbClr val="FF0000">
                <a:alpha val="6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484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9F67428E-1906-D643-3A26-C755A227A424}"/>
              </a:ext>
            </a:extLst>
          </p:cNvPr>
          <p:cNvGrpSpPr/>
          <p:nvPr/>
        </p:nvGrpSpPr>
        <p:grpSpPr>
          <a:xfrm>
            <a:off x="6633731" y="793184"/>
            <a:ext cx="5155355" cy="3999364"/>
            <a:chOff x="7385831" y="3724174"/>
            <a:chExt cx="3972756" cy="308194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7F754C5-17C9-77A2-45C9-FE6B173F6F5C}"/>
                </a:ext>
              </a:extLst>
            </p:cNvPr>
            <p:cNvGrpSpPr/>
            <p:nvPr/>
          </p:nvGrpSpPr>
          <p:grpSpPr>
            <a:xfrm>
              <a:off x="7385831" y="3724174"/>
              <a:ext cx="3972756" cy="3081940"/>
              <a:chOff x="7448551" y="3255027"/>
              <a:chExt cx="4644390" cy="3602973"/>
            </a:xfrm>
          </p:grpSpPr>
          <p:pic>
            <p:nvPicPr>
              <p:cNvPr id="13" name="Graphic 12">
                <a:extLst>
                  <a:ext uri="{FF2B5EF4-FFF2-40B4-BE49-F238E27FC236}">
                    <a16:creationId xmlns:a16="http://schemas.microsoft.com/office/drawing/2014/main" id="{7863F167-A190-6690-16BC-8778E283E7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 r="35396"/>
              <a:stretch/>
            </p:blipFill>
            <p:spPr>
              <a:xfrm>
                <a:off x="7448551" y="3255027"/>
                <a:ext cx="4644390" cy="3602973"/>
              </a:xfrm>
              <a:prstGeom prst="rect">
                <a:avLst/>
              </a:prstGeom>
            </p:spPr>
          </p:pic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6181544-088E-0B09-68DF-6D642E609449}"/>
                  </a:ext>
                </a:extLst>
              </p:cNvPr>
              <p:cNvSpPr/>
              <p:nvPr/>
            </p:nvSpPr>
            <p:spPr>
              <a:xfrm>
                <a:off x="7448551" y="3255027"/>
                <a:ext cx="337715" cy="29677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5A5BD8E-08E1-E660-B2B4-C4C5790F2374}"/>
                </a:ext>
              </a:extLst>
            </p:cNvPr>
            <p:cNvSpPr/>
            <p:nvPr/>
          </p:nvSpPr>
          <p:spPr>
            <a:xfrm>
              <a:off x="10214708" y="3814293"/>
              <a:ext cx="578338" cy="2602523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  <a:effectLst>
              <a:glow rad="31134">
                <a:srgbClr val="FF0000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Title 1">
            <a:extLst>
              <a:ext uri="{FF2B5EF4-FFF2-40B4-BE49-F238E27FC236}">
                <a16:creationId xmlns:a16="http://schemas.microsoft.com/office/drawing/2014/main" id="{7DA3BA76-13D2-7877-6C54-05CEF4627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5202"/>
            <a:ext cx="12192000" cy="730417"/>
          </a:xfrm>
        </p:spPr>
        <p:txBody>
          <a:bodyPr>
            <a:normAutofit/>
          </a:bodyPr>
          <a:lstStyle/>
          <a:p>
            <a:r>
              <a:rPr lang="en-US" dirty="0"/>
              <a:t>Physics case(s) – </a:t>
            </a:r>
            <a:r>
              <a:rPr lang="en-US" sz="4400" dirty="0">
                <a:sym typeface="Wingdings" pitchFamily="2" charset="2"/>
              </a:rPr>
              <a:t>n-rich N &gt; 85 (</a:t>
            </a:r>
            <a:r>
              <a:rPr lang="en-US" sz="4400" baseline="30000" dirty="0">
                <a:sym typeface="Wingdings" pitchFamily="2" charset="2"/>
              </a:rPr>
              <a:t>146-153</a:t>
            </a:r>
            <a:r>
              <a:rPr lang="en-US" sz="4400" dirty="0">
                <a:sym typeface="Wingdings" pitchFamily="2" charset="2"/>
              </a:rPr>
              <a:t>Pm)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49D3BBB-722A-DB19-DABE-3628256F7B23}"/>
              </a:ext>
            </a:extLst>
          </p:cNvPr>
          <p:cNvSpPr txBox="1"/>
          <p:nvPr/>
        </p:nvSpPr>
        <p:spPr>
          <a:xfrm>
            <a:off x="184941" y="565529"/>
            <a:ext cx="6450255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sym typeface="Wingdings" pitchFamily="2" charset="2"/>
            </a:endParaRPr>
          </a:p>
          <a:p>
            <a:pPr marL="0" indent="0">
              <a:buNone/>
            </a:pPr>
            <a:r>
              <a:rPr lang="en-US" b="1" dirty="0"/>
              <a:t>1.) N = 90 shape transition</a:t>
            </a:r>
            <a:r>
              <a:rPr lang="en-US" sz="1600" dirty="0"/>
              <a:t>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600" dirty="0"/>
              <a:t> transition between spherical and deformed shapes has observed Z dependence (presumably due to p-subshell closure Z = 64)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600" dirty="0"/>
              <a:t> Pm isotopes lie directly on the border between smooth, weak transitions observed for Z = 56, 58 and 60, and a larger jump-like change for Z = 62 − 67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600" dirty="0"/>
              <a:t> </a:t>
            </a:r>
            <a:r>
              <a:rPr lang="en-US" sz="1600" b="1" dirty="0"/>
              <a:t>HFB calculations with D1S perform well for the trend predictions</a:t>
            </a:r>
          </a:p>
          <a:p>
            <a:pPr>
              <a:buFont typeface="Wingdings" pitchFamily="2" charset="2"/>
              <a:buChar char="à"/>
            </a:pPr>
            <a:r>
              <a:rPr lang="en-US" sz="1600" b="1" dirty="0"/>
              <a:t> Benchmark theory with measurements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b="1" dirty="0"/>
              <a:t>FRDM calculations predict a “smoother” transition</a:t>
            </a:r>
          </a:p>
          <a:p>
            <a:endParaRPr lang="en-US" sz="16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810CFAE-C986-8E98-225A-10D138664FED}"/>
              </a:ext>
            </a:extLst>
          </p:cNvPr>
          <p:cNvGrpSpPr/>
          <p:nvPr/>
        </p:nvGrpSpPr>
        <p:grpSpPr>
          <a:xfrm>
            <a:off x="843603" y="3160060"/>
            <a:ext cx="4210244" cy="3508536"/>
            <a:chOff x="1068154" y="3066794"/>
            <a:chExt cx="4485582" cy="373798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C2C3788-210A-5DA6-EDDE-7D7E52975D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68154" y="3066794"/>
              <a:ext cx="4485582" cy="3737985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31F2D63-6093-62E9-3685-AEF207D8498B}"/>
                </a:ext>
              </a:extLst>
            </p:cNvPr>
            <p:cNvSpPr/>
            <p:nvPr/>
          </p:nvSpPr>
          <p:spPr>
            <a:xfrm rot="1553632">
              <a:off x="2223372" y="3344166"/>
              <a:ext cx="1355434" cy="10668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53466863-A3FD-F774-9C05-53B8B65F19C4}"/>
              </a:ext>
            </a:extLst>
          </p:cNvPr>
          <p:cNvSpPr txBox="1"/>
          <p:nvPr/>
        </p:nvSpPr>
        <p:spPr>
          <a:xfrm>
            <a:off x="6438381" y="5208142"/>
            <a:ext cx="57536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>
                <a:sym typeface="Wingdings" pitchFamily="2" charset="2"/>
              </a:rPr>
              <a:t>S</a:t>
            </a:r>
            <a:r>
              <a:rPr lang="en-US" sz="1600" baseline="-25000" dirty="0">
                <a:sym typeface="Wingdings" pitchFamily="2" charset="2"/>
              </a:rPr>
              <a:t>2n</a:t>
            </a:r>
            <a:r>
              <a:rPr lang="en-US" sz="1600" dirty="0">
                <a:sym typeface="Wingdings" pitchFamily="2" charset="2"/>
              </a:rPr>
              <a:t> values for Pm isotope show a large “jump” at N=90</a:t>
            </a:r>
          </a:p>
          <a:p>
            <a:r>
              <a:rPr lang="en-US" sz="1600" dirty="0">
                <a:sym typeface="Wingdings" pitchFamily="2" charset="2"/>
              </a:rPr>
              <a:t>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>
                <a:sym typeface="Wingdings" pitchFamily="2" charset="2"/>
              </a:rPr>
              <a:t>Indicative of sudden structural change in ground state</a:t>
            </a:r>
          </a:p>
          <a:p>
            <a:endParaRPr lang="en-US" sz="1600" dirty="0">
              <a:sym typeface="Wingdings" pitchFamily="2" charset="2"/>
            </a:endParaRPr>
          </a:p>
          <a:p>
            <a:r>
              <a:rPr lang="en-US" sz="1600" b="1" dirty="0">
                <a:sym typeface="Wingdings" pitchFamily="2" charset="2"/>
              </a:rPr>
              <a:t> investigate what Q, µ and </a:t>
            </a:r>
            <a:r>
              <a:rPr lang="el-GR" sz="1600" b="1" dirty="0"/>
              <a:t>δ⟨</a:t>
            </a:r>
            <a:r>
              <a:rPr lang="en-US" sz="1600" b="1" dirty="0"/>
              <a:t>r</a:t>
            </a:r>
            <a:r>
              <a:rPr lang="en-US" sz="1600" b="1" baseline="30000" dirty="0"/>
              <a:t>2</a:t>
            </a:r>
            <a:r>
              <a:rPr lang="en-US" sz="1600" b="1" dirty="0"/>
              <a:t>⟩ look like</a:t>
            </a:r>
            <a:endParaRPr lang="en-US" sz="1600" b="1" dirty="0">
              <a:sym typeface="Wingdings" pitchFamily="2" charset="2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45E857-36E9-43DD-FD1C-B820827B8270}"/>
              </a:ext>
            </a:extLst>
          </p:cNvPr>
          <p:cNvSpPr txBox="1"/>
          <p:nvPr/>
        </p:nvSpPr>
        <p:spPr>
          <a:xfrm>
            <a:off x="1635460" y="6514707"/>
            <a:ext cx="407704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err="1">
                <a:sym typeface="Wingdings" pitchFamily="2" charset="2"/>
              </a:rPr>
              <a:t>Jaries</a:t>
            </a:r>
            <a:r>
              <a:rPr lang="en-US" sz="1400" dirty="0">
                <a:sym typeface="Wingdings" pitchFamily="2" charset="2"/>
              </a:rPr>
              <a:t> </a:t>
            </a:r>
            <a:r>
              <a:rPr lang="en-US" sz="1400" i="1" dirty="0">
                <a:sym typeface="Wingdings" pitchFamily="2" charset="2"/>
              </a:rPr>
              <a:t>et al.</a:t>
            </a:r>
            <a:r>
              <a:rPr lang="en-US" sz="1400" dirty="0">
                <a:sym typeface="Wingdings" pitchFamily="2" charset="2"/>
              </a:rPr>
              <a:t>, arXiv:240806221v1 (2024)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13900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5710E2-C4FC-E43E-3C03-BB5DB7F84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516" y="762600"/>
            <a:ext cx="6825997" cy="28323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/>
              <a:t>2.) Octupole collectivity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/>
              <a:t>Typical experimental signatures: near- degenerate, parity-doublet rotational bands, enhanced transition strengths [B(E3)s and B(E1)s] </a:t>
            </a:r>
          </a:p>
          <a:p>
            <a:pPr>
              <a:lnSpc>
                <a:spcPct val="100000"/>
              </a:lnSpc>
              <a:buFont typeface="Wingdings" pitchFamily="2" charset="2"/>
              <a:buChar char="à"/>
            </a:pPr>
            <a:r>
              <a:rPr lang="en-US" sz="1600" b="1" dirty="0">
                <a:solidFill>
                  <a:srgbClr val="FF0000"/>
                </a:solidFill>
              </a:rPr>
              <a:t>Complementary evidence </a:t>
            </a:r>
            <a:r>
              <a:rPr lang="en-US" sz="1600" b="1" dirty="0"/>
              <a:t>can be found in </a:t>
            </a:r>
            <a:r>
              <a:rPr lang="el-GR" sz="1600" b="1" dirty="0"/>
              <a:t>μ </a:t>
            </a:r>
            <a:r>
              <a:rPr lang="en-US" sz="1600" b="1" dirty="0"/>
              <a:t>and </a:t>
            </a:r>
            <a:r>
              <a:rPr lang="el-GR" sz="1600" b="1" dirty="0"/>
              <a:t>δ⟨</a:t>
            </a:r>
            <a:r>
              <a:rPr lang="en-US" sz="1600" b="1" dirty="0"/>
              <a:t>r</a:t>
            </a:r>
            <a:r>
              <a:rPr lang="en-US" sz="1600" b="1" baseline="30000" dirty="0"/>
              <a:t>2</a:t>
            </a:r>
            <a:r>
              <a:rPr lang="en-US" sz="1600" b="1" dirty="0"/>
              <a:t>⟩ values: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/>
              <a:t>e.g. inverted odd-even staggering and mixing of states with different intrinsic parities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96DB53A1-2147-5C89-4ACA-76AC9C969A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65357" t="15989" r="152" b="15019"/>
          <a:stretch/>
        </p:blipFill>
        <p:spPr>
          <a:xfrm>
            <a:off x="85165" y="3263072"/>
            <a:ext cx="2366492" cy="2372415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7DA3BA76-13D2-7877-6C54-05CEF4627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5202"/>
            <a:ext cx="12192000" cy="730417"/>
          </a:xfrm>
        </p:spPr>
        <p:txBody>
          <a:bodyPr>
            <a:normAutofit/>
          </a:bodyPr>
          <a:lstStyle/>
          <a:p>
            <a:r>
              <a:rPr lang="en-US" dirty="0"/>
              <a:t>Physics case(s) – </a:t>
            </a:r>
            <a:r>
              <a:rPr lang="en-US" sz="4400" dirty="0">
                <a:sym typeface="Wingdings" pitchFamily="2" charset="2"/>
              </a:rPr>
              <a:t>n-rich N &gt; 85 (</a:t>
            </a:r>
            <a:r>
              <a:rPr lang="en-US" sz="4400" baseline="30000" dirty="0">
                <a:sym typeface="Wingdings" pitchFamily="2" charset="2"/>
              </a:rPr>
              <a:t>146-153</a:t>
            </a:r>
            <a:r>
              <a:rPr lang="en-US" sz="4400" dirty="0">
                <a:sym typeface="Wingdings" pitchFamily="2" charset="2"/>
              </a:rPr>
              <a:t>Pm)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C76F193-205F-96E0-9BB0-B22F4EEBEBF9}"/>
                  </a:ext>
                </a:extLst>
              </p:cNvPr>
              <p:cNvSpPr txBox="1"/>
              <p:nvPr/>
            </p:nvSpPr>
            <p:spPr>
              <a:xfrm>
                <a:off x="5644596" y="4918763"/>
                <a:ext cx="6508247" cy="19543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sz="15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DFT calculations have shown that the extent and magnitude of octupole deformation has strong dependence on interaction used</a:t>
                </a: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sz="15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Macroscopic-microscopic calculations predict small but stable octupole deformations for 146-150Pm (N=85-88)</a:t>
                </a: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sz="1500" dirty="0"/>
                  <a:t>Low-lying parity doublet band observed in </a:t>
                </a:r>
                <a:r>
                  <a:rPr lang="en-US" sz="1500" baseline="30000" dirty="0"/>
                  <a:t>151</a:t>
                </a:r>
                <a:r>
                  <a:rPr lang="en-US" sz="1500" dirty="0"/>
                  <a:t>Pm (N=90), explained both with and without inclusion of octupole deformation – </a:t>
                </a:r>
                <a:r>
                  <a:rPr lang="en-US" sz="1500" b="1" dirty="0">
                    <a:solidFill>
                      <a:srgbClr val="FF0000"/>
                    </a:solidFill>
                  </a:rPr>
                  <a:t>new</a:t>
                </a:r>
                <a:r>
                  <a:rPr lang="en-US" sz="1500" b="1" dirty="0"/>
                  <a:t> </a:t>
                </a:r>
                <a:r>
                  <a:rPr lang="en-US" sz="1500" b="1" dirty="0">
                    <a:solidFill>
                      <a:srgbClr val="FF0000"/>
                    </a:solidFill>
                  </a:rPr>
                  <a:t>data on </a:t>
                </a:r>
                <a14:m>
                  <m:oMath xmlns:m="http://schemas.openxmlformats.org/officeDocument/2006/math">
                    <m:r>
                      <a:rPr lang="en-GB" sz="15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𝛍</m:t>
                    </m:r>
                    <m:r>
                      <a:rPr lang="en-GB" sz="15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sz="15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𝐐</m:t>
                    </m:r>
                  </m:oMath>
                </a14:m>
                <a:r>
                  <a:rPr lang="en-US" sz="1500" b="1" dirty="0">
                    <a:solidFill>
                      <a:srgbClr val="FF0000"/>
                    </a:solidFill>
                  </a:rPr>
                  <a:t> and radii needed to constrain different theories</a:t>
                </a:r>
                <a:endParaRPr lang="en-US" sz="1500" b="1" dirty="0"/>
              </a:p>
              <a:p>
                <a:pPr>
                  <a:buFont typeface="Courier New" panose="02070309020205020404" pitchFamily="49" charset="0"/>
                  <a:buChar char="o"/>
                </a:pPr>
                <a:endParaRPr 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C76F193-205F-96E0-9BB0-B22F4EEBEB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4596" y="4918763"/>
                <a:ext cx="6508247" cy="1954381"/>
              </a:xfrm>
              <a:prstGeom prst="rect">
                <a:avLst/>
              </a:prstGeom>
              <a:blipFill>
                <a:blip r:embed="rId5"/>
                <a:stretch>
                  <a:fillRect l="-195" t="-6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5F83FEBB-9CAC-3BBB-3CBF-9D7EB07A89AE}"/>
              </a:ext>
            </a:extLst>
          </p:cNvPr>
          <p:cNvGrpSpPr/>
          <p:nvPr/>
        </p:nvGrpSpPr>
        <p:grpSpPr>
          <a:xfrm>
            <a:off x="2663442" y="2933171"/>
            <a:ext cx="2446504" cy="3321190"/>
            <a:chOff x="3192743" y="3657600"/>
            <a:chExt cx="2446504" cy="332119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0F10EA8-739C-D137-6A9E-49F06E99521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275600" y="3657600"/>
              <a:ext cx="2255770" cy="301453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C40BB11-8F6C-7339-281F-C7EB8CB9B072}"/>
                </a:ext>
              </a:extLst>
            </p:cNvPr>
            <p:cNvSpPr txBox="1"/>
            <p:nvPr/>
          </p:nvSpPr>
          <p:spPr>
            <a:xfrm>
              <a:off x="3192743" y="6609458"/>
              <a:ext cx="24465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Vermeer et al. </a:t>
              </a:r>
              <a:r>
                <a:rPr lang="en-US" sz="900" i="1" dirty="0"/>
                <a:t>Phys. Rev. C 42, R1183(R) </a:t>
              </a:r>
              <a:r>
                <a:rPr lang="en-US" sz="900" dirty="0"/>
                <a:t>1990</a:t>
              </a:r>
            </a:p>
            <a:p>
              <a:endParaRPr lang="en-US" sz="900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5862138-C36F-8277-A865-AA2154F0BF9A}"/>
              </a:ext>
            </a:extLst>
          </p:cNvPr>
          <p:cNvGrpSpPr/>
          <p:nvPr/>
        </p:nvGrpSpPr>
        <p:grpSpPr>
          <a:xfrm>
            <a:off x="6633731" y="793184"/>
            <a:ext cx="5155355" cy="3999364"/>
            <a:chOff x="7385831" y="3724174"/>
            <a:chExt cx="3972756" cy="308194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268C518-9A37-DA31-D0FD-DDB2F40AF92A}"/>
                </a:ext>
              </a:extLst>
            </p:cNvPr>
            <p:cNvGrpSpPr/>
            <p:nvPr/>
          </p:nvGrpSpPr>
          <p:grpSpPr>
            <a:xfrm>
              <a:off x="7385831" y="3724174"/>
              <a:ext cx="3972756" cy="3081940"/>
              <a:chOff x="7448551" y="3255027"/>
              <a:chExt cx="4644390" cy="3602973"/>
            </a:xfrm>
          </p:grpSpPr>
          <p:pic>
            <p:nvPicPr>
              <p:cNvPr id="14" name="Graphic 13">
                <a:extLst>
                  <a:ext uri="{FF2B5EF4-FFF2-40B4-BE49-F238E27FC236}">
                    <a16:creationId xmlns:a16="http://schemas.microsoft.com/office/drawing/2014/main" id="{C2C9F979-39C8-DCB0-2034-49204EE910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 r="35396"/>
              <a:stretch/>
            </p:blipFill>
            <p:spPr>
              <a:xfrm>
                <a:off x="7448551" y="3255027"/>
                <a:ext cx="4644390" cy="3602973"/>
              </a:xfrm>
              <a:prstGeom prst="rect">
                <a:avLst/>
              </a:prstGeom>
            </p:spPr>
          </p:pic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401664F9-65E6-7CD3-A80F-0D784D8DF6A2}"/>
                  </a:ext>
                </a:extLst>
              </p:cNvPr>
              <p:cNvSpPr/>
              <p:nvPr/>
            </p:nvSpPr>
            <p:spPr>
              <a:xfrm>
                <a:off x="7448551" y="3255027"/>
                <a:ext cx="337715" cy="29677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4482E5B-4A1D-9286-6584-6CDE8D563B18}"/>
                </a:ext>
              </a:extLst>
            </p:cNvPr>
            <p:cNvSpPr/>
            <p:nvPr/>
          </p:nvSpPr>
          <p:spPr>
            <a:xfrm>
              <a:off x="10214708" y="3814293"/>
              <a:ext cx="578338" cy="2602523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  <a:effectLst>
              <a:glow rad="31134">
                <a:srgbClr val="FF0000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45028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2ED4CE-02A4-037A-8978-16B7BF3DE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B18661-CEAA-AD8C-D12C-A0083651A7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423" y="803644"/>
            <a:ext cx="6430460" cy="23773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1.) </a:t>
            </a:r>
            <a:r>
              <a:rPr lang="en-US" sz="1800" b="1" dirty="0"/>
              <a:t>N&lt;75 shape transition: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600" b="1" dirty="0"/>
              <a:t>long-standing predictions </a:t>
            </a:r>
            <a:r>
              <a:rPr lang="en-US" sz="1600" dirty="0"/>
              <a:t>for strongly-deformed region in the very light lanthanide isotopes BUT: </a:t>
            </a:r>
            <a:r>
              <a:rPr lang="en-US" sz="1600" b="1" dirty="0"/>
              <a:t>modern</a:t>
            </a:r>
            <a:r>
              <a:rPr lang="en-US" sz="1600" dirty="0"/>
              <a:t> FRDM and HFB codes </a:t>
            </a:r>
            <a:r>
              <a:rPr lang="en-US" sz="1600" b="1" dirty="0"/>
              <a:t>also predict a dramatic shape transition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B63FBD-A92E-E90C-2B17-8FBCA0BCC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692" y="16547"/>
            <a:ext cx="10515600" cy="776638"/>
          </a:xfrm>
        </p:spPr>
        <p:txBody>
          <a:bodyPr/>
          <a:lstStyle/>
          <a:p>
            <a:r>
              <a:rPr lang="en-US" dirty="0"/>
              <a:t>Physics case(s) – n-deficient isotopes N &lt; 75</a:t>
            </a:r>
          </a:p>
        </p:txBody>
      </p:sp>
      <p:sp>
        <p:nvSpPr>
          <p:cNvPr id="40" name="Content Placeholder 2">
            <a:extLst>
              <a:ext uri="{FF2B5EF4-FFF2-40B4-BE49-F238E27FC236}">
                <a16:creationId xmlns:a16="http://schemas.microsoft.com/office/drawing/2014/main" id="{E8278096-03A3-418B-63AD-DD0A41569994}"/>
              </a:ext>
            </a:extLst>
          </p:cNvPr>
          <p:cNvSpPr txBox="1">
            <a:spLocks/>
          </p:cNvSpPr>
          <p:nvPr/>
        </p:nvSpPr>
        <p:spPr>
          <a:xfrm>
            <a:off x="86423" y="4415867"/>
            <a:ext cx="5462191" cy="22236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Courier New" panose="02070309020205020404" pitchFamily="49" charset="0"/>
              <a:buChar char="o"/>
            </a:pPr>
            <a:r>
              <a:rPr lang="en-US" sz="1600" dirty="0"/>
              <a:t>deformed shell model calculations indicate large and sudden jump in deformation close to proton drip line (strongly pronounced in N = 74 and 75 in the Pm chain)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600" dirty="0"/>
              <a:t>available </a:t>
            </a:r>
            <a:r>
              <a:rPr lang="el-GR" sz="1600" dirty="0"/>
              <a:t>δ⟨</a:t>
            </a:r>
            <a:r>
              <a:rPr lang="en-US" sz="1600" dirty="0"/>
              <a:t>r2⟩ and Q data (</a:t>
            </a:r>
            <a:r>
              <a:rPr lang="en-US" sz="1600" dirty="0" err="1"/>
              <a:t>Sm</a:t>
            </a:r>
            <a:r>
              <a:rPr lang="en-US" sz="1600" dirty="0"/>
              <a:t>, Eu, Nd isotopes) limited to moderately deformed cases with observed smooth onset of deformation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1600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BF5A288-C09F-AD93-2C2D-67B537EEEE76}"/>
              </a:ext>
            </a:extLst>
          </p:cNvPr>
          <p:cNvGrpSpPr/>
          <p:nvPr/>
        </p:nvGrpSpPr>
        <p:grpSpPr>
          <a:xfrm>
            <a:off x="6633731" y="793184"/>
            <a:ext cx="5155355" cy="3999364"/>
            <a:chOff x="7385831" y="3724174"/>
            <a:chExt cx="3972756" cy="3081940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4632E26E-663F-C3E3-25FA-7E92BE7FB27E}"/>
                </a:ext>
              </a:extLst>
            </p:cNvPr>
            <p:cNvGrpSpPr/>
            <p:nvPr/>
          </p:nvGrpSpPr>
          <p:grpSpPr>
            <a:xfrm>
              <a:off x="7385831" y="3724174"/>
              <a:ext cx="3972756" cy="3081940"/>
              <a:chOff x="7448551" y="3255027"/>
              <a:chExt cx="4644390" cy="3602973"/>
            </a:xfrm>
          </p:grpSpPr>
          <p:pic>
            <p:nvPicPr>
              <p:cNvPr id="34" name="Graphic 33">
                <a:extLst>
                  <a:ext uri="{FF2B5EF4-FFF2-40B4-BE49-F238E27FC236}">
                    <a16:creationId xmlns:a16="http://schemas.microsoft.com/office/drawing/2014/main" id="{E35AFD30-AA68-D077-FEA9-D2655D6CC1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 r="35396"/>
              <a:stretch/>
            </p:blipFill>
            <p:spPr>
              <a:xfrm>
                <a:off x="7448551" y="3255027"/>
                <a:ext cx="4644390" cy="3602973"/>
              </a:xfrm>
              <a:prstGeom prst="rect">
                <a:avLst/>
              </a:prstGeom>
            </p:spPr>
          </p:pic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76EAE7F8-E5B2-816B-295D-D431CB06FB38}"/>
                  </a:ext>
                </a:extLst>
              </p:cNvPr>
              <p:cNvSpPr/>
              <p:nvPr/>
            </p:nvSpPr>
            <p:spPr>
              <a:xfrm>
                <a:off x="7448551" y="3255027"/>
                <a:ext cx="337715" cy="29677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6ABD9A9-F48F-A7AB-B9FB-7BE7DE4F6910}"/>
                </a:ext>
              </a:extLst>
            </p:cNvPr>
            <p:cNvSpPr/>
            <p:nvPr/>
          </p:nvSpPr>
          <p:spPr>
            <a:xfrm>
              <a:off x="8377789" y="3814293"/>
              <a:ext cx="1090223" cy="2602523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  <a:effectLst>
              <a:glow rad="31134">
                <a:srgbClr val="FF0000">
                  <a:alpha val="60000"/>
                </a:srgb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4D1C76-BB46-1D26-197E-ACD7C815992A}"/>
              </a:ext>
            </a:extLst>
          </p:cNvPr>
          <p:cNvGrpSpPr/>
          <p:nvPr/>
        </p:nvGrpSpPr>
        <p:grpSpPr>
          <a:xfrm>
            <a:off x="179068" y="2013911"/>
            <a:ext cx="3600984" cy="2028988"/>
            <a:chOff x="107939" y="2446578"/>
            <a:chExt cx="5017384" cy="282706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E52FD89-0F03-DFB8-614E-5D64C605A886}"/>
                </a:ext>
              </a:extLst>
            </p:cNvPr>
            <p:cNvGrpSpPr/>
            <p:nvPr/>
          </p:nvGrpSpPr>
          <p:grpSpPr>
            <a:xfrm>
              <a:off x="107939" y="2446578"/>
              <a:ext cx="5017384" cy="2827064"/>
              <a:chOff x="4276539" y="534973"/>
              <a:chExt cx="5017384" cy="2827064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F8DEBC0C-DEEE-5752-FD99-D8C3C640CB06}"/>
                  </a:ext>
                </a:extLst>
              </p:cNvPr>
              <p:cNvGrpSpPr/>
              <p:nvPr/>
            </p:nvGrpSpPr>
            <p:grpSpPr>
              <a:xfrm>
                <a:off x="4276539" y="653864"/>
                <a:ext cx="4638499" cy="2708173"/>
                <a:chOff x="391781" y="3486795"/>
                <a:chExt cx="5774127" cy="3371205"/>
              </a:xfrm>
            </p:grpSpPr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300D544F-3AD3-B685-E757-531772BDCC6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391781" y="3486795"/>
                  <a:ext cx="5774127" cy="3371205"/>
                </a:xfrm>
                <a:prstGeom prst="rect">
                  <a:avLst/>
                </a:prstGeom>
              </p:spPr>
            </p:pic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DF8AC797-4187-0E1B-EAAE-8E81A3D5B4A5}"/>
                    </a:ext>
                  </a:extLst>
                </p:cNvPr>
                <p:cNvCxnSpPr/>
                <p:nvPr/>
              </p:nvCxnSpPr>
              <p:spPr>
                <a:xfrm>
                  <a:off x="2809240" y="4074160"/>
                  <a:ext cx="1059180" cy="0"/>
                </a:xfrm>
                <a:prstGeom prst="line">
                  <a:avLst/>
                </a:prstGeom>
                <a:ln w="508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4A58B65F-FEA7-47C1-E8CD-E072A782B2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81300" y="5140960"/>
                  <a:ext cx="1424940" cy="0"/>
                </a:xfrm>
                <a:prstGeom prst="line">
                  <a:avLst/>
                </a:prstGeom>
                <a:ln w="508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925E9973-13C3-B78D-249D-3D5BCA8302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68420" y="4790440"/>
                  <a:ext cx="337820" cy="0"/>
                </a:xfrm>
                <a:prstGeom prst="line">
                  <a:avLst/>
                </a:prstGeom>
                <a:ln w="508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3C7AF771-3816-C45E-8AD5-D2B15F03CB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43940" y="5847080"/>
                  <a:ext cx="0" cy="345440"/>
                </a:xfrm>
                <a:prstGeom prst="line">
                  <a:avLst/>
                </a:prstGeom>
                <a:ln w="508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97B442D9-133F-66F1-D216-94E1F3C449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8020" y="6192520"/>
                  <a:ext cx="373380" cy="0"/>
                </a:xfrm>
                <a:prstGeom prst="line">
                  <a:avLst/>
                </a:prstGeom>
                <a:ln w="508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2BD136CF-5361-D541-9029-85844AF1D3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41400" y="5847080"/>
                  <a:ext cx="736600" cy="0"/>
                </a:xfrm>
                <a:prstGeom prst="line">
                  <a:avLst/>
                </a:prstGeom>
                <a:ln w="508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DEC9D16A-412F-82AF-FEBC-97A24FF985C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42440" y="5501640"/>
                  <a:ext cx="1066800" cy="0"/>
                </a:xfrm>
                <a:prstGeom prst="line">
                  <a:avLst/>
                </a:prstGeom>
                <a:ln w="508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8B89281E-09B9-4806-D4C7-DC6F7F7C46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44980" y="5501640"/>
                  <a:ext cx="0" cy="345440"/>
                </a:xfrm>
                <a:prstGeom prst="line">
                  <a:avLst/>
                </a:prstGeom>
                <a:ln w="508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5BFFE8BD-0660-634C-908C-2E1046B78E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09240" y="5156200"/>
                  <a:ext cx="0" cy="345440"/>
                </a:xfrm>
                <a:prstGeom prst="line">
                  <a:avLst/>
                </a:prstGeom>
                <a:ln w="508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0B5CB4BE-5BEF-44C4-1CD8-692F6F8788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868420" y="4059599"/>
                  <a:ext cx="0" cy="776561"/>
                </a:xfrm>
                <a:prstGeom prst="line">
                  <a:avLst/>
                </a:prstGeom>
                <a:ln w="508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ABEBDEBD-55DC-8BA5-7EE4-C075E3A2CF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16400" y="4790440"/>
                  <a:ext cx="0" cy="345440"/>
                </a:xfrm>
                <a:prstGeom prst="line">
                  <a:avLst/>
                </a:prstGeom>
                <a:ln w="508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AE8AFA3-A944-6E79-F3FA-9E444275A246}"/>
                  </a:ext>
                </a:extLst>
              </p:cNvPr>
              <p:cNvSpPr txBox="1"/>
              <p:nvPr/>
            </p:nvSpPr>
            <p:spPr>
              <a:xfrm>
                <a:off x="5216874" y="534973"/>
                <a:ext cx="4077049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100" dirty="0">
                    <a:sym typeface="Wingdings" pitchFamily="2" charset="2"/>
                    <a:hlinkClick r:id="rId6"/>
                  </a:rPr>
                  <a:t>Leander, Möller, </a:t>
                </a:r>
                <a:r>
                  <a:rPr lang="en-US" sz="1100" i="1" dirty="0">
                    <a:sym typeface="Wingdings" pitchFamily="2" charset="2"/>
                    <a:hlinkClick r:id="rId6"/>
                  </a:rPr>
                  <a:t>Phys.Lett.110(1) </a:t>
                </a:r>
                <a:r>
                  <a:rPr lang="en-US" sz="1100" dirty="0">
                    <a:sym typeface="Wingdings" pitchFamily="2" charset="2"/>
                    <a:hlinkClick r:id="rId6"/>
                  </a:rPr>
                  <a:t>(1982)</a:t>
                </a:r>
                <a:endParaRPr lang="en-GB" sz="1100" dirty="0"/>
              </a:p>
            </p:txBody>
          </p:sp>
        </p:grp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94A2AF2A-05D0-7AAE-5E36-81B81694E402}"/>
                </a:ext>
              </a:extLst>
            </p:cNvPr>
            <p:cNvSpPr/>
            <p:nvPr/>
          </p:nvSpPr>
          <p:spPr>
            <a:xfrm>
              <a:off x="3431473" y="4581106"/>
              <a:ext cx="1259797" cy="6543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DB836FD-6200-C30B-F9F2-CA92C7EC38C9}"/>
              </a:ext>
            </a:extLst>
          </p:cNvPr>
          <p:cNvGrpSpPr/>
          <p:nvPr/>
        </p:nvGrpSpPr>
        <p:grpSpPr>
          <a:xfrm>
            <a:off x="3373387" y="1940059"/>
            <a:ext cx="3240880" cy="2533219"/>
            <a:chOff x="4254191" y="3876988"/>
            <a:chExt cx="3792593" cy="2964464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12EAC9CC-EC53-F35C-BAC5-EAF1D4069BD5}"/>
                </a:ext>
              </a:extLst>
            </p:cNvPr>
            <p:cNvGrpSpPr/>
            <p:nvPr/>
          </p:nvGrpSpPr>
          <p:grpSpPr>
            <a:xfrm>
              <a:off x="4254191" y="4122734"/>
              <a:ext cx="3792593" cy="2718718"/>
              <a:chOff x="8084879" y="1839865"/>
              <a:chExt cx="3792593" cy="2718718"/>
            </a:xfrm>
          </p:grpSpPr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342A2863-C72E-94FB-B4B0-C7C0E3B1E5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8084879" y="1839865"/>
                <a:ext cx="3792593" cy="2718718"/>
              </a:xfrm>
              <a:prstGeom prst="rect">
                <a:avLst/>
              </a:prstGeom>
            </p:spPr>
          </p:pic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59642ADD-3230-AEE7-5176-E98BCFFEC0FE}"/>
                  </a:ext>
                </a:extLst>
              </p:cNvPr>
              <p:cNvSpPr/>
              <p:nvPr/>
            </p:nvSpPr>
            <p:spPr>
              <a:xfrm>
                <a:off x="9192638" y="2827440"/>
                <a:ext cx="758758" cy="677551"/>
              </a:xfrm>
              <a:prstGeom prst="ellipse">
                <a:avLst/>
              </a:prstGeom>
              <a:noFill/>
              <a:ln w="508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A9D5701-D48F-C765-2056-C2D7518B39F6}"/>
                </a:ext>
              </a:extLst>
            </p:cNvPr>
            <p:cNvSpPr txBox="1"/>
            <p:nvPr/>
          </p:nvSpPr>
          <p:spPr>
            <a:xfrm>
              <a:off x="4951086" y="3876988"/>
              <a:ext cx="2784860" cy="3061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sym typeface="Wingdings" pitchFamily="2" charset="2"/>
                  <a:hlinkClick r:id="rId8"/>
                </a:rPr>
                <a:t>Möller </a:t>
              </a:r>
              <a:r>
                <a:rPr lang="en-US" sz="1100" i="1" dirty="0">
                  <a:sym typeface="Wingdings" pitchFamily="2" charset="2"/>
                  <a:hlinkClick r:id="rId8"/>
                </a:rPr>
                <a:t>et al.</a:t>
              </a:r>
              <a:r>
                <a:rPr lang="en-US" sz="1100" dirty="0">
                  <a:sym typeface="Wingdings" pitchFamily="2" charset="2"/>
                  <a:hlinkClick r:id="rId8"/>
                </a:rPr>
                <a:t>, </a:t>
              </a:r>
              <a:r>
                <a:rPr lang="en-US" sz="1100" i="1" dirty="0">
                  <a:sym typeface="Wingdings" pitchFamily="2" charset="2"/>
                  <a:hlinkClick r:id="rId8"/>
                </a:rPr>
                <a:t>ADT 109-110 </a:t>
              </a:r>
              <a:r>
                <a:rPr lang="en-US" sz="1100" dirty="0">
                  <a:sym typeface="Wingdings" pitchFamily="2" charset="2"/>
                  <a:hlinkClick r:id="rId8"/>
                </a:rPr>
                <a:t>(2015)</a:t>
              </a:r>
              <a:endParaRPr lang="en-GB" sz="1100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96A7723E-53F7-2DDC-DBF7-5DBCC7538153}"/>
              </a:ext>
            </a:extLst>
          </p:cNvPr>
          <p:cNvSpPr txBox="1"/>
          <p:nvPr/>
        </p:nvSpPr>
        <p:spPr>
          <a:xfrm>
            <a:off x="279166" y="6054356"/>
            <a:ext cx="3094221" cy="553998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rgbClr val="FF0000"/>
                </a:solidFill>
              </a:rPr>
              <a:t>Compare character of shape transitions for both regions in Pm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0A8C370F-2CA8-5AE3-6A00-124610E2FD0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96445" y="6205213"/>
            <a:ext cx="4927817" cy="521002"/>
          </a:xfrm>
          <a:prstGeom prst="rect">
            <a:avLst/>
          </a:prstGeom>
        </p:spPr>
      </p:pic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656C1D31-7CB5-EC99-0E15-0D27B23353B0}"/>
              </a:ext>
            </a:extLst>
          </p:cNvPr>
          <p:cNvSpPr txBox="1">
            <a:spLocks/>
          </p:cNvSpPr>
          <p:nvPr/>
        </p:nvSpPr>
        <p:spPr>
          <a:xfrm>
            <a:off x="5480989" y="4609423"/>
            <a:ext cx="4143273" cy="159579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dirty="0"/>
              <a:t>2.)  Triaxiality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400" dirty="0"/>
              <a:t>nuclei with A = 130 − 140 are known for exhibiting properties associated with triaxial degrees of freedom (e.g. Ce &amp; </a:t>
            </a:r>
            <a:r>
              <a:rPr lang="en-US" sz="1400" dirty="0" err="1"/>
              <a:t>Sm</a:t>
            </a:r>
            <a:r>
              <a:rPr lang="en-US" sz="1400" dirty="0"/>
              <a:t>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1400" dirty="0"/>
              <a:t>ground state I</a:t>
            </a:r>
            <a:r>
              <a:rPr lang="el-GR" sz="1400" baseline="30000" dirty="0"/>
              <a:t>π</a:t>
            </a:r>
            <a:r>
              <a:rPr lang="el-GR" sz="1400" dirty="0"/>
              <a:t>, μ </a:t>
            </a:r>
            <a:r>
              <a:rPr lang="en-GB" sz="1400" dirty="0"/>
              <a:t>and Q values are sensitive to the degree of triaxiality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1400" dirty="0"/>
              <a:t>present I</a:t>
            </a:r>
            <a:r>
              <a:rPr lang="el-GR" sz="1400" baseline="30000" dirty="0"/>
              <a:t>π</a:t>
            </a:r>
            <a:r>
              <a:rPr lang="el-GR" sz="1400" dirty="0"/>
              <a:t> </a:t>
            </a:r>
            <a:r>
              <a:rPr lang="en-GB" sz="1400" dirty="0"/>
              <a:t>assignments for the neutron-deficient Pm isotopes are uncertain: primarily based on either systematics from neighbouring nuclei, or </a:t>
            </a:r>
            <a:r>
              <a:rPr lang="el-GR" sz="1400" dirty="0"/>
              <a:t>β- </a:t>
            </a:r>
            <a:r>
              <a:rPr lang="en-GB" sz="1400" dirty="0"/>
              <a:t>decay feeding patterns to states in Nd daughters </a:t>
            </a:r>
            <a:endParaRPr lang="en-US" sz="11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1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100" dirty="0"/>
          </a:p>
          <a:p>
            <a:endParaRPr lang="en-US" sz="11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6D3AE51-6647-04BE-44C3-563555B80AE5}"/>
              </a:ext>
            </a:extLst>
          </p:cNvPr>
          <p:cNvGrpSpPr/>
          <p:nvPr/>
        </p:nvGrpSpPr>
        <p:grpSpPr>
          <a:xfrm>
            <a:off x="9624262" y="4781942"/>
            <a:ext cx="2288572" cy="1822363"/>
            <a:chOff x="9624262" y="4781942"/>
            <a:chExt cx="2288572" cy="1822363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8F41D134-1A78-D4FF-285C-B218B7CDA963}"/>
                </a:ext>
              </a:extLst>
            </p:cNvPr>
            <p:cNvGrpSpPr/>
            <p:nvPr/>
          </p:nvGrpSpPr>
          <p:grpSpPr>
            <a:xfrm>
              <a:off x="9624262" y="4781942"/>
              <a:ext cx="2288572" cy="1822363"/>
              <a:chOff x="8497765" y="1174261"/>
              <a:chExt cx="3329354" cy="2651126"/>
            </a:xfrm>
          </p:grpSpPr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06AD82E4-8907-7562-120F-D43BF3724F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rcRect r="50310"/>
              <a:stretch/>
            </p:blipFill>
            <p:spPr>
              <a:xfrm>
                <a:off x="8539284" y="1174261"/>
                <a:ext cx="3246316" cy="1325563"/>
              </a:xfrm>
              <a:prstGeom prst="rect">
                <a:avLst/>
              </a:prstGeom>
            </p:spPr>
          </p:pic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83BFBEBB-3D6B-5444-EAAE-438AD63B67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rcRect l="49511" r="-472"/>
              <a:stretch/>
            </p:blipFill>
            <p:spPr>
              <a:xfrm>
                <a:off x="8497765" y="2499824"/>
                <a:ext cx="3329354" cy="1325563"/>
              </a:xfrm>
              <a:prstGeom prst="rect">
                <a:avLst/>
              </a:prstGeom>
            </p:spPr>
          </p:pic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D11F69E7-3DDC-E615-40C1-07E4D2EABE49}"/>
                </a:ext>
              </a:extLst>
            </p:cNvPr>
            <p:cNvSpPr txBox="1"/>
            <p:nvPr/>
          </p:nvSpPr>
          <p:spPr>
            <a:xfrm>
              <a:off x="9876731" y="4792548"/>
              <a:ext cx="40908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/>
                <a:t>I</a:t>
              </a:r>
              <a:r>
                <a:rPr lang="en-US" sz="500" baseline="30000" dirty="0"/>
                <a:t>π</a:t>
              </a:r>
              <a:r>
                <a:rPr lang="en-US" sz="500" dirty="0"/>
                <a:t> = 3/2</a:t>
              </a:r>
              <a:r>
                <a:rPr lang="en-US" sz="500" baseline="30000" dirty="0"/>
                <a:t>+</a:t>
              </a:r>
            </a:p>
            <a:p>
              <a:r>
                <a:rPr lang="en-US" sz="500" dirty="0">
                  <a:solidFill>
                    <a:srgbClr val="FF0000"/>
                  </a:solidFill>
                </a:rPr>
                <a:t>I</a:t>
              </a:r>
              <a:r>
                <a:rPr lang="en-US" sz="500" baseline="30000" dirty="0">
                  <a:solidFill>
                    <a:srgbClr val="FF0000"/>
                  </a:solidFill>
                </a:rPr>
                <a:t>π</a:t>
              </a:r>
              <a:r>
                <a:rPr lang="en-US" sz="500" dirty="0">
                  <a:solidFill>
                    <a:srgbClr val="FF0000"/>
                  </a:solidFill>
                </a:rPr>
                <a:t> = 5/2</a:t>
              </a:r>
              <a:r>
                <a:rPr lang="en-US" sz="500" baseline="30000" dirty="0">
                  <a:solidFill>
                    <a:srgbClr val="FF0000"/>
                  </a:solidFill>
                </a:rPr>
                <a:t>+</a:t>
              </a:r>
            </a:p>
            <a:p>
              <a:r>
                <a:rPr lang="en-US" sz="500" dirty="0">
                  <a:solidFill>
                    <a:srgbClr val="0432FF"/>
                  </a:solidFill>
                </a:rPr>
                <a:t>I</a:t>
              </a:r>
              <a:r>
                <a:rPr lang="en-US" sz="500" baseline="30000" dirty="0">
                  <a:solidFill>
                    <a:srgbClr val="0432FF"/>
                  </a:solidFill>
                </a:rPr>
                <a:t>π</a:t>
              </a:r>
              <a:r>
                <a:rPr lang="en-US" sz="500" dirty="0">
                  <a:solidFill>
                    <a:srgbClr val="0432FF"/>
                  </a:solidFill>
                </a:rPr>
                <a:t> = 7/2</a:t>
              </a:r>
              <a:r>
                <a:rPr lang="en-US" sz="500" baseline="30000" dirty="0">
                  <a:solidFill>
                    <a:srgbClr val="0432FF"/>
                  </a:solidFill>
                </a:rPr>
                <a:t>+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0249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graph of a curve&#10;&#10;Description automatically generated">
            <a:extLst>
              <a:ext uri="{FF2B5EF4-FFF2-40B4-BE49-F238E27FC236}">
                <a16:creationId xmlns:a16="http://schemas.microsoft.com/office/drawing/2014/main" id="{8C3D35F5-31A0-671A-C469-9085E52EEC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7370" y="4953723"/>
            <a:ext cx="4125935" cy="19042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2EA1A1-C465-424F-CA8F-2B253A819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5D349C-80DA-D4D5-5A90-1208709211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372" y="1327424"/>
            <a:ext cx="6644492" cy="5393415"/>
          </a:xfrm>
        </p:spPr>
        <p:txBody>
          <a:bodyPr>
            <a:noAutofit/>
          </a:bodyPr>
          <a:lstStyle/>
          <a:p>
            <a:r>
              <a:rPr lang="en-US" sz="1600" dirty="0"/>
              <a:t>Best method to </a:t>
            </a:r>
            <a:r>
              <a:rPr lang="en-US" sz="1600" b="1" dirty="0"/>
              <a:t>decrease the isobaric contamination using a LIST </a:t>
            </a:r>
            <a:r>
              <a:rPr lang="en-US" sz="1600" dirty="0">
                <a:sym typeface="Wingdings" pitchFamily="2" charset="2"/>
              </a:rPr>
              <a:t> suppress surface ions and laser ionize outside the hot cavity</a:t>
            </a:r>
          </a:p>
          <a:p>
            <a:r>
              <a:rPr lang="en-US" sz="1600" dirty="0">
                <a:sym typeface="Wingdings" pitchFamily="2" charset="2"/>
              </a:rPr>
              <a:t>Detection with </a:t>
            </a:r>
            <a:r>
              <a:rPr lang="en-US" sz="1600" dirty="0" err="1">
                <a:sym typeface="Wingdings" pitchFamily="2" charset="2"/>
              </a:rPr>
              <a:t>Farday</a:t>
            </a:r>
            <a:r>
              <a:rPr lang="en-US" sz="1600" dirty="0">
                <a:sym typeface="Wingdings" pitchFamily="2" charset="2"/>
              </a:rPr>
              <a:t> cups and </a:t>
            </a:r>
            <a:r>
              <a:rPr lang="en-US" sz="1600" dirty="0" err="1">
                <a:sym typeface="Wingdings" pitchFamily="2" charset="2"/>
              </a:rPr>
              <a:t>MagneToF</a:t>
            </a:r>
            <a:r>
              <a:rPr lang="en-US" sz="1600" dirty="0">
                <a:sym typeface="Wingdings" pitchFamily="2" charset="2"/>
              </a:rPr>
              <a:t> (time structure and laser on/off for element identification)</a:t>
            </a:r>
            <a:endParaRPr lang="en-US" sz="1600" dirty="0"/>
          </a:p>
          <a:p>
            <a:r>
              <a:rPr lang="en-US" sz="1600" dirty="0"/>
              <a:t>During LOI246 (“Yield measurements for lanthanide elements with Ta-foil target and a LIST ion source”) yields for 3 lanthanides were measured: Dy, Pm, Tm </a:t>
            </a:r>
          </a:p>
          <a:p>
            <a:r>
              <a:rPr lang="en-US" sz="1600" dirty="0">
                <a:sym typeface="Wingdings" pitchFamily="2" charset="2"/>
              </a:rPr>
              <a:t>Measured yields and extrapolation with diffusion-effusion model for Tm has been validated in 2024 </a:t>
            </a:r>
          </a:p>
          <a:p>
            <a:pPr>
              <a:buFont typeface="Wingdings" pitchFamily="2" charset="2"/>
              <a:buChar char="à"/>
            </a:pPr>
            <a:r>
              <a:rPr lang="en-US" sz="1600" dirty="0">
                <a:sym typeface="Wingdings" pitchFamily="2" charset="2"/>
              </a:rPr>
              <a:t>we expect Pm extrapolation to be reliable</a:t>
            </a:r>
          </a:p>
          <a:p>
            <a:pPr>
              <a:buFont typeface="Wingdings" pitchFamily="2" charset="2"/>
              <a:buChar char="à"/>
            </a:pPr>
            <a:r>
              <a:rPr lang="en-US" sz="1600" dirty="0">
                <a:sym typeface="Wingdings" pitchFamily="2" charset="2"/>
              </a:rPr>
              <a:t>Possible deterioration of Ta-foils not seen as hindrance for any of the proposed isotopes: Release of Pm is slow (~5min)  only problematic for short-lived isotopes which can be measured at the start of the run</a:t>
            </a:r>
          </a:p>
          <a:p>
            <a:endParaRPr lang="en-US" sz="1600" dirty="0">
              <a:sym typeface="Wingdings" pitchFamily="2" charset="2"/>
            </a:endParaRPr>
          </a:p>
        </p:txBody>
      </p:sp>
      <p:pic>
        <p:nvPicPr>
          <p:cNvPr id="6" name="Picture 5" descr="A diagram of a laser&#10;&#10;Description automatically generated">
            <a:extLst>
              <a:ext uri="{FF2B5EF4-FFF2-40B4-BE49-F238E27FC236}">
                <a16:creationId xmlns:a16="http://schemas.microsoft.com/office/drawing/2014/main" id="{DE06E639-7401-42B2-2DA8-AAE65C1B25E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69575" y="299010"/>
            <a:ext cx="4088420" cy="26882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1A3A952-B473-0EE4-03D8-39E68B49E1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4591" y="3507852"/>
            <a:ext cx="4484585" cy="298502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5FA0797-C667-A95E-9AD9-0A39F675A087}"/>
              </a:ext>
            </a:extLst>
          </p:cNvPr>
          <p:cNvSpPr txBox="1"/>
          <p:nvPr/>
        </p:nvSpPr>
        <p:spPr>
          <a:xfrm>
            <a:off x="9626586" y="55391"/>
            <a:ext cx="275235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https://</a:t>
            </a:r>
            <a:r>
              <a:rPr lang="en-US" sz="1000" dirty="0" err="1"/>
              <a:t>doi.org</a:t>
            </a:r>
            <a:r>
              <a:rPr lang="en-US" sz="1000" dirty="0"/>
              <a:t>/10.1016/j.nimb.2023.04.057</a:t>
            </a:r>
          </a:p>
        </p:txBody>
      </p:sp>
    </p:spTree>
    <p:extLst>
      <p:ext uri="{BB962C8B-B14F-4D97-AF65-F5344CB8AC3E}">
        <p14:creationId xmlns:p14="http://schemas.microsoft.com/office/powerpoint/2010/main" val="3595990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45C5F-0756-0486-3C72-533647EAE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Laser spectroscopy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82B9B6-D33E-D481-9E7C-6A2818068D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544" y="1385548"/>
            <a:ext cx="6123520" cy="5277656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1800" dirty="0"/>
              <a:t>Laser spectroscopy is well established for IS and HFS measurements </a:t>
            </a:r>
          </a:p>
          <a:p>
            <a:pPr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ym typeface="Wingdings" pitchFamily="2" charset="2"/>
              </a:rPr>
              <a:t>extraction of nuclear parameters</a:t>
            </a:r>
          </a:p>
          <a:p>
            <a:pPr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1800" baseline="30000" dirty="0"/>
              <a:t>132-153</a:t>
            </a:r>
            <a:r>
              <a:rPr lang="en-US" sz="1800" dirty="0"/>
              <a:t>Pm HFS and IS using same technique as applied in standard in-source laser spectroscopy runs (IDS, ISOLTRAP &amp; RILIS collab)</a:t>
            </a:r>
          </a:p>
          <a:p>
            <a:pPr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ym typeface="Wingdings" pitchFamily="2" charset="2"/>
              </a:rPr>
              <a:t> Choice of detection according to purity of the beam and presence of known isomers</a:t>
            </a:r>
          </a:p>
          <a:p>
            <a:pPr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ym typeface="Wingdings" pitchFamily="2" charset="2"/>
              </a:rPr>
              <a:t>Known laser scheme(s) from D. Studer et al.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A60313D-6CF9-3C02-8AA4-94320FC5C744}"/>
              </a:ext>
            </a:extLst>
          </p:cNvPr>
          <p:cNvGrpSpPr/>
          <p:nvPr/>
        </p:nvGrpSpPr>
        <p:grpSpPr>
          <a:xfrm>
            <a:off x="7624442" y="0"/>
            <a:ext cx="3888471" cy="2977015"/>
            <a:chOff x="8953500" y="35640"/>
            <a:chExt cx="3340528" cy="2557510"/>
          </a:xfrm>
        </p:grpSpPr>
        <p:pic>
          <p:nvPicPr>
            <p:cNvPr id="5" name="Picture 4" descr="A diagram of a graph&#10;&#10;Description automatically generated">
              <a:extLst>
                <a:ext uri="{FF2B5EF4-FFF2-40B4-BE49-F238E27FC236}">
                  <a16:creationId xmlns:a16="http://schemas.microsoft.com/office/drawing/2014/main" id="{FCF507C0-7805-C9A9-4021-56F6F445D7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53500" y="220683"/>
              <a:ext cx="3238500" cy="2372467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1AC7E76-08B0-0705-C413-55A395B55EFD}"/>
                </a:ext>
              </a:extLst>
            </p:cNvPr>
            <p:cNvSpPr txBox="1"/>
            <p:nvPr/>
          </p:nvSpPr>
          <p:spPr>
            <a:xfrm>
              <a:off x="9789661" y="35640"/>
              <a:ext cx="2504367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dirty="0">
                  <a:hlinkClick r:id="rId4"/>
                </a:rPr>
                <a:t>D. Studer et al, Eur. Phys. J. A (2020) 56:69</a:t>
              </a:r>
              <a:endParaRPr lang="en-US" sz="1000" dirty="0"/>
            </a:p>
          </p:txBody>
        </p: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D6E3A8A4-B316-F29D-59FD-DC36A79BF81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8732" r="17843" b="46223"/>
          <a:stretch/>
        </p:blipFill>
        <p:spPr>
          <a:xfrm>
            <a:off x="241852" y="4919199"/>
            <a:ext cx="6123519" cy="1753077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C476961A-3129-5EE4-A3D9-60CADF91B405}"/>
              </a:ext>
            </a:extLst>
          </p:cNvPr>
          <p:cNvSpPr txBox="1"/>
          <p:nvPr/>
        </p:nvSpPr>
        <p:spPr>
          <a:xfrm>
            <a:off x="3039920" y="5472452"/>
            <a:ext cx="2903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aseline="30000" dirty="0"/>
              <a:t>145</a:t>
            </a:r>
            <a:r>
              <a:rPr lang="en-US" sz="1200" dirty="0"/>
              <a:t>Pm laser ion time structure in PI-LIST geometry </a:t>
            </a:r>
            <a:r>
              <a:rPr lang="en-US" sz="1200" dirty="0">
                <a:sym typeface="Wingdings" pitchFamily="2" charset="2"/>
              </a:rPr>
              <a:t> Clean &amp; strong signal</a:t>
            </a:r>
            <a:endParaRPr lang="en-US" sz="1200" dirty="0"/>
          </a:p>
        </p:txBody>
      </p:sp>
      <p:pic>
        <p:nvPicPr>
          <p:cNvPr id="32" name="Picture 31" descr="A graph of a graph of a graph&#10;&#10;Description automatically generated">
            <a:extLst>
              <a:ext uri="{FF2B5EF4-FFF2-40B4-BE49-F238E27FC236}">
                <a16:creationId xmlns:a16="http://schemas.microsoft.com/office/drawing/2014/main" id="{2F7DC37E-E4DA-6C39-E867-C84D3124313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5465"/>
          <a:stretch/>
        </p:blipFill>
        <p:spPr>
          <a:xfrm>
            <a:off x="7304396" y="2962766"/>
            <a:ext cx="4208517" cy="3895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745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D0D4AB-69AE-849D-5D47-30E509239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pic>
        <p:nvPicPr>
          <p:cNvPr id="5" name="Content Placeholder 4" descr="A table with numbers and letters&#10;&#10;Description automatically generated">
            <a:extLst>
              <a:ext uri="{FF2B5EF4-FFF2-40B4-BE49-F238E27FC236}">
                <a16:creationId xmlns:a16="http://schemas.microsoft.com/office/drawing/2014/main" id="{2096BF51-2664-A202-31CE-E04839A9E6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929001" y="696088"/>
            <a:ext cx="4009108" cy="3069299"/>
          </a:xfrm>
          <a:ln w="3810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7B20192-6653-BF4D-02F8-C679AD39906F}"/>
              </a:ext>
            </a:extLst>
          </p:cNvPr>
          <p:cNvSpPr txBox="1"/>
          <p:nvPr/>
        </p:nvSpPr>
        <p:spPr>
          <a:xfrm>
            <a:off x="338644" y="1605648"/>
            <a:ext cx="5745952" cy="49552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ym typeface="Wingdings" pitchFamily="2" charset="2"/>
              </a:rPr>
              <a:t>Pm is one of the least studied lanthanides</a:t>
            </a:r>
          </a:p>
          <a:p>
            <a:pPr marL="285750" indent="-2857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ym typeface="Wingdings" pitchFamily="2" charset="2"/>
              </a:rPr>
              <a:t>Many fundamental properties are not yet known</a:t>
            </a:r>
          </a:p>
          <a:p>
            <a:pPr marL="285750" indent="-2857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ym typeface="Wingdings" pitchFamily="2" charset="2"/>
              </a:rPr>
              <a:t>Measured yields from LOI246 known and used to determine feasibility of HFS scans with PI-LIST</a:t>
            </a:r>
          </a:p>
          <a:p>
            <a:pPr>
              <a:lnSpc>
                <a:spcPct val="110000"/>
              </a:lnSpc>
            </a:pPr>
            <a:endParaRPr lang="en-US" sz="1800" dirty="0">
              <a:sym typeface="Wingdings" pitchFamily="2" charset="2"/>
            </a:endParaRPr>
          </a:p>
          <a:p>
            <a:pPr>
              <a:lnSpc>
                <a:spcPct val="110000"/>
              </a:lnSpc>
            </a:pPr>
            <a:r>
              <a:rPr lang="en-US" b="1" dirty="0">
                <a:solidFill>
                  <a:srgbClr val="FF0000"/>
                </a:solidFill>
                <a:sym typeface="Wingdings" pitchFamily="2" charset="2"/>
              </a:rPr>
              <a:t>Longstanding predictions for shape transitions both in N-rich and -deficient isotopes </a:t>
            </a:r>
          </a:p>
          <a:p>
            <a:pPr marL="285750" indent="-285750">
              <a:lnSpc>
                <a:spcPct val="110000"/>
              </a:lnSpc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Benchmark theory by measuring the trends</a:t>
            </a:r>
          </a:p>
          <a:p>
            <a:pPr>
              <a:lnSpc>
                <a:spcPct val="110000"/>
              </a:lnSpc>
            </a:pPr>
            <a:endParaRPr lang="en-US" sz="1800" dirty="0">
              <a:sym typeface="Wingdings" pitchFamily="2" charset="2"/>
            </a:endParaRPr>
          </a:p>
          <a:p>
            <a:pPr>
              <a:lnSpc>
                <a:spcPct val="110000"/>
              </a:lnSpc>
            </a:pPr>
            <a:r>
              <a:rPr lang="en-US" sz="1800" b="1" dirty="0">
                <a:solidFill>
                  <a:srgbClr val="FF0000"/>
                </a:solidFill>
                <a:sym typeface="Wingdings" pitchFamily="2" charset="2"/>
              </a:rPr>
              <a:t>Atomic theory support: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sym typeface="Wingdings" pitchFamily="2" charset="2"/>
              </a:rPr>
              <a:t>in contact with theory who are willing to perform calculations for the transitions we will scan</a:t>
            </a:r>
          </a:p>
          <a:p>
            <a:pPr>
              <a:lnSpc>
                <a:spcPct val="110000"/>
              </a:lnSpc>
            </a:pPr>
            <a:endParaRPr lang="en-US" sz="1800" dirty="0">
              <a:solidFill>
                <a:srgbClr val="FF0000"/>
              </a:solidFill>
              <a:sym typeface="Wingdings" pitchFamily="2" charset="2"/>
            </a:endParaRPr>
          </a:p>
          <a:p>
            <a:pPr>
              <a:lnSpc>
                <a:spcPct val="110000"/>
              </a:lnSpc>
            </a:pPr>
            <a:r>
              <a:rPr lang="en-US" sz="1800" b="1" dirty="0">
                <a:solidFill>
                  <a:srgbClr val="FF0000"/>
                </a:solidFill>
                <a:sym typeface="Wingdings" pitchFamily="2" charset="2"/>
              </a:rPr>
              <a:t>Nuclear theory support:</a:t>
            </a:r>
            <a:r>
              <a:rPr lang="en-US" sz="1800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  <a:sym typeface="Wingdings" pitchFamily="2" charset="2"/>
              </a:rPr>
              <a:t>Paris-Saclay+Brussels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sym typeface="Wingdings" pitchFamily="2" charset="2"/>
              </a:rPr>
              <a:t> group have</a:t>
            </a:r>
            <a:r>
              <a:rPr lang="en-US" sz="1800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sym typeface="Wingdings" pitchFamily="2" charset="2"/>
              </a:rPr>
              <a:t>agreed to make dedicated calculations in support of experimental work</a:t>
            </a:r>
          </a:p>
        </p:txBody>
      </p:sp>
      <p:pic>
        <p:nvPicPr>
          <p:cNvPr id="7" name="Picture 6" descr="A diagram of a laser&#10;&#10;Description automatically generated">
            <a:extLst>
              <a:ext uri="{FF2B5EF4-FFF2-40B4-BE49-F238E27FC236}">
                <a16:creationId xmlns:a16="http://schemas.microsoft.com/office/drawing/2014/main" id="{EC529DA8-D85E-B767-065B-7A1ABDACCE0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61735" y="219603"/>
            <a:ext cx="3232629" cy="2125564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B85AE259-A567-F707-0D7F-5AFD4F54F5A3}"/>
              </a:ext>
            </a:extLst>
          </p:cNvPr>
          <p:cNvGrpSpPr/>
          <p:nvPr/>
        </p:nvGrpSpPr>
        <p:grpSpPr>
          <a:xfrm>
            <a:off x="8980381" y="3951689"/>
            <a:ext cx="3211619" cy="2491474"/>
            <a:chOff x="7448551" y="3255027"/>
            <a:chExt cx="4644390" cy="3602973"/>
          </a:xfrm>
        </p:grpSpPr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511221F1-CA55-B3C5-8A15-36DD04F6F7F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r="35396"/>
            <a:stretch/>
          </p:blipFill>
          <p:spPr>
            <a:xfrm>
              <a:off x="7448551" y="3255027"/>
              <a:ext cx="4644390" cy="360297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32B5C88-DD01-E9AB-E60A-75EBF6F08A45}"/>
                </a:ext>
              </a:extLst>
            </p:cNvPr>
            <p:cNvSpPr/>
            <p:nvPr/>
          </p:nvSpPr>
          <p:spPr>
            <a:xfrm>
              <a:off x="7448551" y="3255027"/>
              <a:ext cx="337715" cy="2967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A7316D2-9970-0A0E-02EA-044E14FE4731}"/>
              </a:ext>
            </a:extLst>
          </p:cNvPr>
          <p:cNvGrpSpPr/>
          <p:nvPr/>
        </p:nvGrpSpPr>
        <p:grpSpPr>
          <a:xfrm>
            <a:off x="5954906" y="3967350"/>
            <a:ext cx="3112278" cy="2593565"/>
            <a:chOff x="1068154" y="3066794"/>
            <a:chExt cx="4485582" cy="3737985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DD9B936-ED9B-6966-AAF7-32E6DB23EFF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68154" y="3066794"/>
              <a:ext cx="4485582" cy="3737985"/>
            </a:xfrm>
            <a:prstGeom prst="rect">
              <a:avLst/>
            </a:prstGeom>
          </p:spPr>
        </p:pic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DAD0074-D7A9-1540-3873-8029593F2D13}"/>
                </a:ext>
              </a:extLst>
            </p:cNvPr>
            <p:cNvSpPr/>
            <p:nvPr/>
          </p:nvSpPr>
          <p:spPr>
            <a:xfrm rot="1553632">
              <a:off x="2223372" y="3344166"/>
              <a:ext cx="1355434" cy="10668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8CAFB6C7-03CC-1A99-829E-A48609276BB5}"/>
              </a:ext>
            </a:extLst>
          </p:cNvPr>
          <p:cNvSpPr txBox="1"/>
          <p:nvPr/>
        </p:nvSpPr>
        <p:spPr>
          <a:xfrm>
            <a:off x="6642029" y="6492875"/>
            <a:ext cx="208717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 err="1">
                <a:sym typeface="Wingdings" pitchFamily="2" charset="2"/>
              </a:rPr>
              <a:t>Jaries</a:t>
            </a:r>
            <a:r>
              <a:rPr lang="en-US" sz="900" dirty="0">
                <a:sym typeface="Wingdings" pitchFamily="2" charset="2"/>
              </a:rPr>
              <a:t> </a:t>
            </a:r>
            <a:r>
              <a:rPr lang="en-US" sz="900" i="1" dirty="0">
                <a:sym typeface="Wingdings" pitchFamily="2" charset="2"/>
              </a:rPr>
              <a:t>et al.</a:t>
            </a:r>
            <a:r>
              <a:rPr lang="en-US" sz="900" dirty="0">
                <a:sym typeface="Wingdings" pitchFamily="2" charset="2"/>
              </a:rPr>
              <a:t>, arXiv:240806221v1 (2024)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889287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A0194-4702-526E-F77C-F8225F1B7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3260899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11469</TotalTime>
  <Words>998</Words>
  <Application>Microsoft Macintosh PowerPoint</Application>
  <PresentationFormat>Widescreen</PresentationFormat>
  <Paragraphs>87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Aptos</vt:lpstr>
      <vt:lpstr>Aptos Display</vt:lpstr>
      <vt:lpstr>Arial</vt:lpstr>
      <vt:lpstr>Calibri</vt:lpstr>
      <vt:lpstr>Cambria Math</vt:lpstr>
      <vt:lpstr>Courier New</vt:lpstr>
      <vt:lpstr>ElsevierGulliver</vt:lpstr>
      <vt:lpstr>Wingdings</vt:lpstr>
      <vt:lpstr>Office Theme</vt:lpstr>
      <vt:lpstr>First online laser spectroscopy study of promethium isotopes</vt:lpstr>
      <vt:lpstr>Why Pm?</vt:lpstr>
      <vt:lpstr>Physics case(s) – n-rich N &gt; 85 (146-153Pm)</vt:lpstr>
      <vt:lpstr>Physics case(s) – n-rich N &gt; 85 (146-153Pm)</vt:lpstr>
      <vt:lpstr>Physics case(s) – n-deficient isotopes N &lt; 75</vt:lpstr>
      <vt:lpstr>Production</vt:lpstr>
      <vt:lpstr>Laser spectroscopy</vt:lpstr>
      <vt:lpstr>Summary</vt:lpstr>
      <vt:lpstr>Backup slides</vt:lpstr>
      <vt:lpstr>release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Katerina Chrysalidis</dc:creator>
  <cp:lastModifiedBy>Katerina Chrysalidis</cp:lastModifiedBy>
  <cp:revision>154</cp:revision>
  <dcterms:created xsi:type="dcterms:W3CDTF">2024-11-04T15:20:42Z</dcterms:created>
  <dcterms:modified xsi:type="dcterms:W3CDTF">2024-11-12T14:31:54Z</dcterms:modified>
</cp:coreProperties>
</file>