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3"/>
  </p:notesMasterIdLst>
  <p:sldIdLst>
    <p:sldId id="432" r:id="rId2"/>
    <p:sldId id="461" r:id="rId3"/>
    <p:sldId id="436" r:id="rId4"/>
    <p:sldId id="425" r:id="rId5"/>
    <p:sldId id="275" r:id="rId6"/>
    <p:sldId id="450" r:id="rId7"/>
    <p:sldId id="282" r:id="rId8"/>
    <p:sldId id="424" r:id="rId9"/>
    <p:sldId id="447" r:id="rId10"/>
    <p:sldId id="413" r:id="rId11"/>
    <p:sldId id="308" r:id="rId12"/>
    <p:sldId id="446" r:id="rId13"/>
    <p:sldId id="449" r:id="rId14"/>
    <p:sldId id="452" r:id="rId15"/>
    <p:sldId id="456" r:id="rId16"/>
    <p:sldId id="462" r:id="rId17"/>
    <p:sldId id="463" r:id="rId18"/>
    <p:sldId id="464" r:id="rId19"/>
    <p:sldId id="465" r:id="rId20"/>
    <p:sldId id="460" r:id="rId21"/>
    <p:sldId id="43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84" autoAdjust="0"/>
    <p:restoredTop sz="95571" autoAdjust="0"/>
  </p:normalViewPr>
  <p:slideViewPr>
    <p:cSldViewPr>
      <p:cViewPr>
        <p:scale>
          <a:sx n="150" d="100"/>
          <a:sy n="150" d="100"/>
        </p:scale>
        <p:origin x="792" y="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-97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20CD0-7FC6-4972-81CF-C2E61F175DC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8248C-0C07-466E-BA3A-E827CB32B6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145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77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821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49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13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8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35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99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63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49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6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7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A061-CD05-4DD2-BD6C-C0A6E7B7931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0127-2E4F-4720-A546-49D7111EBC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1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74037" y="243512"/>
                <a:ext cx="8795926" cy="5468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Branching </a:t>
                </a:r>
                <a:r>
                  <a:rPr lang="en-ZA" sz="3600" dirty="0">
                    <a:solidFill>
                      <a:srgbClr val="33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ratios from</a:t>
                </a:r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Triaxial </a:t>
                </a:r>
                <a:r>
                  <a:rPr lang="en-ZA" sz="3600" dirty="0" err="1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Superdeformed</a:t>
                </a:r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ZA" sz="3600" b="0" i="0" dirty="0" smtClean="0">
                        <a:solidFill>
                          <a:srgbClr val="3333FF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-band” in </a:t>
                </a:r>
                <a:r>
                  <a:rPr lang="en-ZA" sz="3600" baseline="30000" dirty="0">
                    <a:solidFill>
                      <a:srgbClr val="3333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162</a:t>
                </a:r>
                <a:r>
                  <a:rPr lang="en-ZA" sz="3600" dirty="0">
                    <a:solidFill>
                      <a:srgbClr val="3333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Yb</a:t>
                </a:r>
              </a:p>
              <a:p>
                <a:endParaRPr lang="en-ZA" sz="3200" dirty="0">
                  <a:solidFill>
                    <a:srgbClr val="FF0000"/>
                  </a:solidFill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R.A. Bark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Fransen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A.N. Andreyev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3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N. Bernier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M.G. Borge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5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D. Bucher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6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J.C.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Cubiss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3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F. Dunkel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L. Gaffney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7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 Gerl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8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K. Hadyńska-Klęk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H. Hess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R. Hirsch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E.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Ince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M. Jafta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 Jolie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P. Jones1, T. Kröll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C.-D. Lakenbrink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E. Lawrie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J.J. Lawrie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Z. P. Li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S. Majola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13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B.O. Mampaso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5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Mehl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S.M. Mullins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Müller-Gatermann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15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P.J. Napiorkowski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Ngwetsheni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S. Ntshangase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16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G. O’Neill, N. Orce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4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C. Page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3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</a:t>
                </a:r>
                <a:endParaRPr lang="en-ZA" sz="16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Pakarinen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17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N. Pietralla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L. Pellegri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P. Reiter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A. Ilana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18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 J. Srebrny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M. Stryjczyk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17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J.F.Sharpey-Schafer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16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F. von Spee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N. Warr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2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K. Wrzosek-Lipska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9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M. Wiedeking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</a:t>
                </a:r>
                <a:r>
                  <a:rPr lang="en-ZA" sz="1600" i="1" dirty="0">
                    <a:effectLst/>
                    <a:latin typeface="Helvetica" pitchFamily="2" charset="0"/>
                  </a:rPr>
                  <a:t>, Z. Yue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3</a:t>
                </a:r>
                <a:endParaRPr lang="en-ZA" sz="1600" baseline="30000" dirty="0">
                  <a:effectLst/>
                  <a:latin typeface="Helvetica" pitchFamily="2" charset="0"/>
                </a:endParaRPr>
              </a:p>
              <a:p>
                <a:r>
                  <a:rPr lang="en-ZA" sz="1600" i="1" dirty="0">
                    <a:effectLst/>
                    <a:latin typeface="Helvetica" pitchFamily="2" charset="0"/>
                  </a:rPr>
                  <a:t>and S.Q. Zhang</a:t>
                </a:r>
                <a:r>
                  <a:rPr lang="en-ZA" sz="1600" i="1" baseline="30000" dirty="0">
                    <a:effectLst/>
                    <a:latin typeface="Helvetica" pitchFamily="2" charset="0"/>
                  </a:rPr>
                  <a:t>19</a:t>
                </a:r>
              </a:p>
              <a:p>
                <a:endParaRPr lang="en-ZA" sz="1600" baseline="30000" dirty="0">
                  <a:latin typeface="Helvetica" pitchFamily="2" charset="0"/>
                </a:endParaRPr>
              </a:p>
              <a:p>
                <a:endParaRPr lang="en-ZA" sz="1600" baseline="30000" dirty="0">
                  <a:effectLst/>
                  <a:latin typeface="Helvetica" pitchFamily="2" charset="0"/>
                </a:endParaRPr>
              </a:p>
              <a:p>
                <a:endParaRPr lang="en-ZA" sz="1600" dirty="0">
                  <a:solidFill>
                    <a:srgbClr val="FF0000"/>
                  </a:solidFill>
                </a:endParaRPr>
              </a:p>
              <a:p>
                <a:r>
                  <a:rPr lang="en-ZA" sz="4800" dirty="0">
                    <a:solidFill>
                      <a:srgbClr val="FF0000"/>
                    </a:solidFill>
                  </a:rPr>
                  <a:t>INTC-P-725</a:t>
                </a:r>
              </a:p>
              <a:p>
                <a:endParaRPr lang="en-ZA" sz="32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37" y="243512"/>
                <a:ext cx="8795926" cy="5468164"/>
              </a:xfrm>
              <a:prstGeom prst="rect">
                <a:avLst/>
              </a:prstGeom>
              <a:blipFill>
                <a:blip r:embed="rId2"/>
                <a:stretch>
                  <a:fillRect l="-3170" t="-1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835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16632"/>
            <a:ext cx="4464496" cy="65177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76672"/>
            <a:ext cx="14766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In-band</a:t>
            </a:r>
          </a:p>
          <a:p>
            <a:r>
              <a:rPr lang="en-ZA" sz="3200" dirty="0">
                <a:solidFill>
                  <a:srgbClr val="FF0000"/>
                </a:solidFill>
                <a:sym typeface="Symbol" panose="05050102010706020507" pitchFamily="18" charset="2"/>
              </a:rPr>
              <a:t>B(E2)s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51520" y="2204864"/>
            <a:ext cx="5760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1520" y="3789040"/>
            <a:ext cx="576064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34070" y="1844824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</a:rPr>
              <a:t>ground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band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(theory)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6178" y="3507599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</a:rPr>
              <a:t>0</a:t>
            </a:r>
            <a:r>
              <a:rPr lang="en-ZA" sz="2800" baseline="-25000" dirty="0">
                <a:solidFill>
                  <a:srgbClr val="FF0000"/>
                </a:solidFill>
              </a:rPr>
              <a:t>2</a:t>
            </a:r>
            <a:r>
              <a:rPr lang="en-ZA" sz="2800" baseline="30000" dirty="0">
                <a:solidFill>
                  <a:srgbClr val="FF0000"/>
                </a:solidFill>
              </a:rPr>
              <a:t>+</a:t>
            </a:r>
          </a:p>
          <a:p>
            <a:r>
              <a:rPr lang="en-ZA" sz="2800" dirty="0">
                <a:solidFill>
                  <a:srgbClr val="FF0000"/>
                </a:solidFill>
              </a:rPr>
              <a:t>band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(theory)</a:t>
            </a:r>
          </a:p>
        </p:txBody>
      </p:sp>
      <p:sp>
        <p:nvSpPr>
          <p:cNvPr id="9" name="Oval 8"/>
          <p:cNvSpPr/>
          <p:nvPr/>
        </p:nvSpPr>
        <p:spPr>
          <a:xfrm>
            <a:off x="6886898" y="2057946"/>
            <a:ext cx="144016" cy="1469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Oval 9"/>
          <p:cNvSpPr/>
          <p:nvPr/>
        </p:nvSpPr>
        <p:spPr>
          <a:xfrm>
            <a:off x="6969547" y="3671466"/>
            <a:ext cx="144016" cy="1469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TextBox 10"/>
          <p:cNvSpPr txBox="1"/>
          <p:nvPr/>
        </p:nvSpPr>
        <p:spPr>
          <a:xfrm>
            <a:off x="7245834" y="1844824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</a:rPr>
              <a:t>ground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band (</a:t>
            </a:r>
            <a:r>
              <a:rPr lang="en-ZA" sz="2800" dirty="0" err="1">
                <a:solidFill>
                  <a:srgbClr val="FF0000"/>
                </a:solidFill>
              </a:rPr>
              <a:t>exp</a:t>
            </a:r>
            <a:r>
              <a:rPr lang="en-ZA" sz="28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87827" y="3507599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</a:rPr>
              <a:t>0</a:t>
            </a:r>
            <a:r>
              <a:rPr lang="en-ZA" sz="2800" baseline="-25000" dirty="0">
                <a:solidFill>
                  <a:srgbClr val="FF0000"/>
                </a:solidFill>
              </a:rPr>
              <a:t>2</a:t>
            </a:r>
            <a:r>
              <a:rPr lang="en-ZA" sz="2800" baseline="30000" dirty="0">
                <a:solidFill>
                  <a:srgbClr val="FF0000"/>
                </a:solidFill>
              </a:rPr>
              <a:t>+</a:t>
            </a:r>
          </a:p>
          <a:p>
            <a:r>
              <a:rPr lang="en-ZA" sz="2800" dirty="0">
                <a:solidFill>
                  <a:srgbClr val="FF0000"/>
                </a:solidFill>
              </a:rPr>
              <a:t>band (</a:t>
            </a:r>
            <a:r>
              <a:rPr lang="en-ZA" sz="2800" dirty="0" err="1">
                <a:solidFill>
                  <a:srgbClr val="FF0000"/>
                </a:solidFill>
              </a:rPr>
              <a:t>exp</a:t>
            </a:r>
            <a:r>
              <a:rPr lang="en-ZA" sz="2800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96198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34139" y="164767"/>
            <a:ext cx="4248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Branching Ratios </a:t>
            </a:r>
            <a:r>
              <a:rPr lang="en-ZA" sz="3200" dirty="0">
                <a:solidFill>
                  <a:srgbClr val="FF0000"/>
                </a:solidFill>
                <a:sym typeface="Symbol"/>
              </a:rPr>
              <a:t></a:t>
            </a:r>
            <a:r>
              <a:rPr lang="en-ZA" sz="3200" dirty="0">
                <a:solidFill>
                  <a:srgbClr val="FF0000"/>
                </a:solidFill>
              </a:rPr>
              <a:t>-band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06" y="164767"/>
            <a:ext cx="3877847" cy="5636844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131753" y="1483269"/>
            <a:ext cx="2376354" cy="3790326"/>
            <a:chOff x="73243" y="285533"/>
            <a:chExt cx="2376354" cy="3790326"/>
          </a:xfrm>
        </p:grpSpPr>
        <p:sp>
          <p:nvSpPr>
            <p:cNvPr id="17" name="TextBox 16"/>
            <p:cNvSpPr txBox="1"/>
            <p:nvPr/>
          </p:nvSpPr>
          <p:spPr>
            <a:xfrm>
              <a:off x="73243" y="285533"/>
              <a:ext cx="23042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-</a:t>
              </a:r>
              <a:r>
                <a:rPr lang="en-ZA" sz="2800" dirty="0">
                  <a:solidFill>
                    <a:srgbClr val="FF0000"/>
                  </a:solidFill>
                </a:rPr>
                <a:t>band B(E2) branching ratios:  out/in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64378" y="2204864"/>
              <a:ext cx="57606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64378" y="3140968"/>
              <a:ext cx="57606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672118" y="3513612"/>
              <a:ext cx="57606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53136" y="3268852"/>
              <a:ext cx="3985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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19745" y="3552639"/>
              <a:ext cx="6298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g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5579" y="2951366"/>
              <a:ext cx="686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I-2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2286" y="1945829"/>
              <a:ext cx="686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I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25" name="Straight Arrow Connector 24"/>
            <p:cNvCxnSpPr>
              <a:stCxn id="24" idx="3"/>
            </p:cNvCxnSpPr>
            <p:nvPr/>
          </p:nvCxnSpPr>
          <p:spPr>
            <a:xfrm>
              <a:off x="1098866" y="2207439"/>
              <a:ext cx="0" cy="933529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4" idx="3"/>
            </p:cNvCxnSpPr>
            <p:nvPr/>
          </p:nvCxnSpPr>
          <p:spPr>
            <a:xfrm>
              <a:off x="1098866" y="2207439"/>
              <a:ext cx="952854" cy="1323023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29629" y="2374248"/>
              <a:ext cx="686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in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09267" y="2446600"/>
              <a:ext cx="6865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  <a:sym typeface="Symbol" panose="05050102010706020507" pitchFamily="18" charset="2"/>
                </a:rPr>
                <a:t>out</a:t>
              </a:r>
              <a:endParaRPr lang="en-ZA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275125" y="4420408"/>
            <a:ext cx="686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>
                <a:solidFill>
                  <a:srgbClr val="FF0000"/>
                </a:solidFill>
                <a:sym typeface="Symbol" panose="05050102010706020507" pitchFamily="18" charset="2"/>
              </a:rPr>
              <a:t>I-2</a:t>
            </a:r>
            <a:endParaRPr lang="en-ZA" sz="2800" dirty="0">
              <a:solidFill>
                <a:srgbClr val="FF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5050505"/>
            <a:ext cx="90182" cy="21602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68452">
            <a:off x="1952919" y="5120526"/>
            <a:ext cx="157905" cy="14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90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26CFD9-8FB4-3628-FFF9-F39F83B46A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6403" y="-1158340"/>
            <a:ext cx="6711195" cy="868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96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191511-0472-E80D-4980-D43E3C0A2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08719"/>
            <a:ext cx="5400600" cy="44943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BDD6E4-63A5-4623-5715-AAEC00B08C21}"/>
              </a:ext>
            </a:extLst>
          </p:cNvPr>
          <p:cNvSpPr txBox="1"/>
          <p:nvPr/>
        </p:nvSpPr>
        <p:spPr>
          <a:xfrm>
            <a:off x="611560" y="188640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GOSIA Calculation: Coulomb Excitation of </a:t>
            </a:r>
            <a:r>
              <a:rPr lang="en-ZA" sz="2800" baseline="300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162</a:t>
            </a:r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Yb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96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C00B55-84B4-C5A5-28E3-24856B40D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33639" y="-249664"/>
            <a:ext cx="5428744" cy="70254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DE369C2-075E-883A-0307-3DE92173C954}"/>
              </a:ext>
            </a:extLst>
          </p:cNvPr>
          <p:cNvSpPr/>
          <p:nvPr/>
        </p:nvSpPr>
        <p:spPr>
          <a:xfrm>
            <a:off x="2398128" y="1988840"/>
            <a:ext cx="2101864" cy="2582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09C7D6-67A5-8C0E-1124-16ADA7485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38" y="2047517"/>
            <a:ext cx="4287289" cy="30219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BE92423-605B-3351-F587-FADA3DC73494}"/>
              </a:ext>
            </a:extLst>
          </p:cNvPr>
          <p:cNvSpPr/>
          <p:nvPr/>
        </p:nvSpPr>
        <p:spPr>
          <a:xfrm>
            <a:off x="6656293" y="3418458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1F921BE-377F-D067-3405-F97A4A235435}"/>
              </a:ext>
            </a:extLst>
          </p:cNvPr>
          <p:cNvSpPr/>
          <p:nvPr/>
        </p:nvSpPr>
        <p:spPr>
          <a:xfrm>
            <a:off x="5769296" y="4070498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B54E5B5-35B7-1BDA-452B-66A9B33508FC}"/>
              </a:ext>
            </a:extLst>
          </p:cNvPr>
          <p:cNvSpPr/>
          <p:nvPr/>
        </p:nvSpPr>
        <p:spPr>
          <a:xfrm>
            <a:off x="6330838" y="4043610"/>
            <a:ext cx="227092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1C5DD58-27F2-084C-78A0-382EC8B6A558}"/>
              </a:ext>
            </a:extLst>
          </p:cNvPr>
          <p:cNvSpPr/>
          <p:nvPr/>
        </p:nvSpPr>
        <p:spPr>
          <a:xfrm>
            <a:off x="6336372" y="3573016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69325B3-255B-C0C0-9005-A4CF249B9758}"/>
              </a:ext>
            </a:extLst>
          </p:cNvPr>
          <p:cNvSpPr/>
          <p:nvPr/>
        </p:nvSpPr>
        <p:spPr>
          <a:xfrm>
            <a:off x="5958387" y="3999768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B3FEA88-9B34-E6F9-5156-6F524DCDE6A7}"/>
              </a:ext>
            </a:extLst>
          </p:cNvPr>
          <p:cNvSpPr/>
          <p:nvPr/>
        </p:nvSpPr>
        <p:spPr>
          <a:xfrm>
            <a:off x="5527762" y="3927760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FF9E55B-4342-79FF-9D6A-7F9158758977}"/>
              </a:ext>
            </a:extLst>
          </p:cNvPr>
          <p:cNvSpPr/>
          <p:nvPr/>
        </p:nvSpPr>
        <p:spPr>
          <a:xfrm>
            <a:off x="5439654" y="3789040"/>
            <a:ext cx="216024" cy="72008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55731F-9CEF-3D3F-04FF-3B598ECE3DAF}"/>
              </a:ext>
            </a:extLst>
          </p:cNvPr>
          <p:cNvSpPr txBox="1"/>
          <p:nvPr/>
        </p:nvSpPr>
        <p:spPr>
          <a:xfrm>
            <a:off x="467544" y="188640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Statistics: Coulomb Excitation of </a:t>
            </a:r>
            <a:r>
              <a:rPr lang="en-ZA" sz="2800" baseline="300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162</a:t>
            </a:r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Yb </a:t>
            </a:r>
            <a:r>
              <a:rPr lang="en-ZA" sz="2800" dirty="0">
                <a:solidFill>
                  <a:srgbClr val="3333FF"/>
                </a:solidFill>
                <a:cs typeface="Times New Roman" panose="02020603050405020304" pitchFamily="18" charset="0"/>
              </a:rPr>
              <a:t>“</a:t>
            </a:r>
            <a:r>
              <a:rPr lang="en-ZA" sz="2800" dirty="0">
                <a:solidFill>
                  <a:srgbClr val="3333FF"/>
                </a:solidFill>
                <a:sym typeface="Symbol"/>
              </a:rPr>
              <a:t></a:t>
            </a:r>
            <a:r>
              <a:rPr lang="en-ZA" sz="2800" dirty="0">
                <a:solidFill>
                  <a:srgbClr val="FF0000"/>
                </a:solidFill>
                <a:sym typeface="Symbol"/>
              </a:rPr>
              <a:t> </a:t>
            </a:r>
            <a:r>
              <a:rPr lang="en-ZA" sz="2800" dirty="0">
                <a:solidFill>
                  <a:srgbClr val="3333FF"/>
                </a:solidFill>
                <a:cs typeface="Times New Roman" panose="02020603050405020304" pitchFamily="18" charset="0"/>
              </a:rPr>
              <a:t>-band”</a:t>
            </a:r>
            <a:r>
              <a:rPr lang="en-ZA" sz="2800" dirty="0">
                <a:solidFill>
                  <a:srgbClr val="3333FF"/>
                </a:solidFill>
                <a:effectLst/>
                <a:cs typeface="Times New Roman" panose="02020603050405020304" pitchFamily="18" charset="0"/>
              </a:rPr>
              <a:t> 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2CF952-6C61-AF1D-B760-5337E37D3A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938" y="1792957"/>
            <a:ext cx="4678288" cy="2509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C20518-DD75-77BE-E313-206F1654F0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7206" y="5052564"/>
            <a:ext cx="36830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4EA247-A4EA-9D1E-C469-C7D1AB793C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5891" y="1124225"/>
            <a:ext cx="2933700" cy="3937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8899059-1EF2-7C04-4553-520656A2876B}"/>
              </a:ext>
            </a:extLst>
          </p:cNvPr>
          <p:cNvCxnSpPr>
            <a:cxnSpLocks/>
          </p:cNvCxnSpPr>
          <p:nvPr/>
        </p:nvCxnSpPr>
        <p:spPr>
          <a:xfrm flipH="1">
            <a:off x="6444384" y="1616063"/>
            <a:ext cx="791912" cy="209134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50827D2-B964-0263-7299-FF51D67AA196}"/>
              </a:ext>
            </a:extLst>
          </p:cNvPr>
          <p:cNvCxnSpPr>
            <a:cxnSpLocks/>
          </p:cNvCxnSpPr>
          <p:nvPr/>
        </p:nvCxnSpPr>
        <p:spPr>
          <a:xfrm flipV="1">
            <a:off x="5958387" y="3861048"/>
            <a:ext cx="464196" cy="11915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1229733-1407-2896-12A7-AA427B867D33}"/>
              </a:ext>
            </a:extLst>
          </p:cNvPr>
          <p:cNvSpPr txBox="1"/>
          <p:nvPr/>
        </p:nvSpPr>
        <p:spPr>
          <a:xfrm>
            <a:off x="-180528" y="1056456"/>
            <a:ext cx="74168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400" dirty="0">
                <a:effectLst/>
                <a:cs typeface="Times New Roman" panose="02020603050405020304" pitchFamily="18" charset="0"/>
              </a:rPr>
              <a:t>Calculated branching ratios: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827BBD3-EC62-F728-430B-6BE854313213}"/>
                  </a:ext>
                </a:extLst>
              </p:cNvPr>
              <p:cNvSpPr txBox="1"/>
              <p:nvPr/>
            </p:nvSpPr>
            <p:spPr>
              <a:xfrm>
                <a:off x="2044350" y="5223762"/>
                <a:ext cx="1914820" cy="4115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A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A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A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bSup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827BBD3-EC62-F728-430B-6BE854313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350" y="5223762"/>
                <a:ext cx="1914820" cy="411523"/>
              </a:xfrm>
              <a:prstGeom prst="rect">
                <a:avLst/>
              </a:prstGeom>
              <a:blipFill>
                <a:blip r:embed="rId7"/>
                <a:stretch>
                  <a:fillRect l="-2632" r="-5263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295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43C440-F9F1-FC73-0502-EFAC5DDAF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23" y="3132251"/>
            <a:ext cx="6192688" cy="271570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64AB82-681E-10FB-62F1-FF831C9347D7}"/>
                  </a:ext>
                </a:extLst>
              </p:cNvPr>
              <p:cNvSpPr txBox="1"/>
              <p:nvPr/>
            </p:nvSpPr>
            <p:spPr>
              <a:xfrm>
                <a:off x="904751" y="241108"/>
                <a:ext cx="6696744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Symbol" pitchFamily="2" charset="2"/>
                  <a:buChar char="b"/>
                </a:pPr>
                <a:r>
                  <a:rPr lang="en-ZA" sz="32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- decay of </a:t>
                </a:r>
                <a:r>
                  <a:rPr lang="en-ZA" sz="3200" baseline="300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162</a:t>
                </a:r>
                <a:r>
                  <a:rPr lang="en-ZA" sz="32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Lu into </a:t>
                </a:r>
                <a:r>
                  <a:rPr lang="en-ZA" sz="3200" baseline="300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162</a:t>
                </a:r>
                <a:r>
                  <a:rPr lang="en-ZA" sz="32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Yb</a:t>
                </a:r>
              </a:p>
              <a:p>
                <a:r>
                  <a:rPr lang="en-ZA" sz="24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Determine branching ratios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ZA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b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AU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levels</a:t>
                </a:r>
              </a:p>
              <a:p>
                <a:pPr algn="ctr"/>
                <a:r>
                  <a:rPr lang="en-US" sz="2400" dirty="0">
                    <a:solidFill>
                      <a:srgbClr val="FF0000"/>
                    </a:solidFill>
                  </a:rPr>
                  <a:t>To get in-band B(E2)’s of 213 and 124 keV transitions</a:t>
                </a:r>
                <a:endParaRPr lang="en-US" sz="2400" b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64AB82-681E-10FB-62F1-FF831C934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751" y="241108"/>
                <a:ext cx="6696744" cy="1323439"/>
              </a:xfrm>
              <a:prstGeom prst="rect">
                <a:avLst/>
              </a:prstGeom>
              <a:blipFill>
                <a:blip r:embed="rId3"/>
                <a:stretch>
                  <a:fillRect l="-2462" t="-8571" r="-1136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2C1E5F4C-A104-F880-EBB2-9E5BD6AF35BE}"/>
              </a:ext>
            </a:extLst>
          </p:cNvPr>
          <p:cNvSpPr txBox="1"/>
          <p:nvPr/>
        </p:nvSpPr>
        <p:spPr>
          <a:xfrm>
            <a:off x="5684988" y="3212843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00B050"/>
                </a:solidFill>
              </a:rPr>
              <a:t>Too weak to be populated in Coulomb Excitation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1B5BAF-FF02-EDBA-A35D-0B3B98259810}"/>
              </a:ext>
            </a:extLst>
          </p:cNvPr>
          <p:cNvSpPr txBox="1"/>
          <p:nvPr/>
        </p:nvSpPr>
        <p:spPr>
          <a:xfrm>
            <a:off x="200818" y="3225184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FF0000"/>
                </a:solidFill>
              </a:rPr>
              <a:t>Easily seen in Coulomb Excitation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52D64E7-1098-16EC-B6D7-CE9CD6EDDDBC}"/>
              </a:ext>
            </a:extLst>
          </p:cNvPr>
          <p:cNvCxnSpPr>
            <a:cxnSpLocks/>
          </p:cNvCxnSpPr>
          <p:nvPr/>
        </p:nvCxnSpPr>
        <p:spPr>
          <a:xfrm flipH="1">
            <a:off x="4898009" y="3735809"/>
            <a:ext cx="758120" cy="26302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26B3E7A-D7C7-C922-4EBD-35F96252670D}"/>
              </a:ext>
            </a:extLst>
          </p:cNvPr>
          <p:cNvCxnSpPr>
            <a:cxnSpLocks/>
          </p:cNvCxnSpPr>
          <p:nvPr/>
        </p:nvCxnSpPr>
        <p:spPr>
          <a:xfrm flipH="1">
            <a:off x="4883535" y="3735809"/>
            <a:ext cx="801453" cy="459948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2DE546CE-6D22-CFD2-B730-8B02D061DC02}"/>
              </a:ext>
            </a:extLst>
          </p:cNvPr>
          <p:cNvSpPr/>
          <p:nvPr/>
        </p:nvSpPr>
        <p:spPr>
          <a:xfrm>
            <a:off x="2884971" y="4223371"/>
            <a:ext cx="1368152" cy="663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D35018-FE2F-E0C9-FFD4-09ACDC7952F2}"/>
              </a:ext>
            </a:extLst>
          </p:cNvPr>
          <p:cNvCxnSpPr>
            <a:cxnSpLocks/>
          </p:cNvCxnSpPr>
          <p:nvPr/>
        </p:nvCxnSpPr>
        <p:spPr>
          <a:xfrm flipH="1" flipV="1">
            <a:off x="1654047" y="3691842"/>
            <a:ext cx="1423855" cy="6354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B0A27E6-6DFD-DCE9-0609-8FB4B480D47A}"/>
                  </a:ext>
                </a:extLst>
              </p:cNvPr>
              <p:cNvSpPr txBox="1"/>
              <p:nvPr/>
            </p:nvSpPr>
            <p:spPr>
              <a:xfrm>
                <a:off x="1043608" y="1795999"/>
                <a:ext cx="1914820" cy="4115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A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A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A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bSup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B0A27E6-6DFD-DCE9-0609-8FB4B480D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795999"/>
                <a:ext cx="1914820" cy="411523"/>
              </a:xfrm>
              <a:prstGeom prst="rect">
                <a:avLst/>
              </a:prstGeom>
              <a:blipFill>
                <a:blip r:embed="rId4"/>
                <a:stretch>
                  <a:fillRect l="-3311" r="-5298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AE316F-E839-798E-AB74-F3A255145CC4}"/>
                  </a:ext>
                </a:extLst>
              </p:cNvPr>
              <p:cNvSpPr txBox="1"/>
              <p:nvPr/>
            </p:nvSpPr>
            <p:spPr>
              <a:xfrm>
                <a:off x="3739635" y="1815877"/>
                <a:ext cx="1644296" cy="3717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AU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AE316F-E839-798E-AB74-F3A255145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9635" y="1815877"/>
                <a:ext cx="1644296" cy="371768"/>
              </a:xfrm>
              <a:prstGeom prst="rect">
                <a:avLst/>
              </a:prstGeom>
              <a:blipFill>
                <a:blip r:embed="rId5"/>
                <a:stretch>
                  <a:fillRect l="-3846" r="-1538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3F1AF22-890C-0397-8E4E-F262ABE57FDF}"/>
                  </a:ext>
                </a:extLst>
              </p:cNvPr>
              <p:cNvSpPr txBox="1"/>
              <p:nvPr/>
            </p:nvSpPr>
            <p:spPr>
              <a:xfrm>
                <a:off x="5999883" y="1808067"/>
                <a:ext cx="224452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AU" sz="2400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+0.36</m:t>
                      </m:r>
                      <m:sSup>
                        <m:sSupPr>
                          <m:ctrlPr>
                            <a:rPr lang="en-AU" sz="24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24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AU" sz="2400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3F1AF22-890C-0397-8E4E-F262ABE57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9883" y="1808067"/>
                <a:ext cx="2244525" cy="369332"/>
              </a:xfrm>
              <a:prstGeom prst="rect">
                <a:avLst/>
              </a:prstGeom>
              <a:blipFill>
                <a:blip r:embed="rId6"/>
                <a:stretch>
                  <a:fillRect l="-3955" r="-113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171FA4C-43EF-C620-E9FD-CA25FF8F501A}"/>
                  </a:ext>
                </a:extLst>
              </p:cNvPr>
              <p:cNvSpPr txBox="1"/>
              <p:nvPr/>
            </p:nvSpPr>
            <p:spPr>
              <a:xfrm>
                <a:off x="3387175" y="2278516"/>
                <a:ext cx="2268954" cy="894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AU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AU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AU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AU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AU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AU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171FA4C-43EF-C620-E9FD-CA25FF8F5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175" y="2278516"/>
                <a:ext cx="2268954" cy="894219"/>
              </a:xfrm>
              <a:prstGeom prst="rect">
                <a:avLst/>
              </a:prstGeom>
              <a:blipFill>
                <a:blip r:embed="rId7"/>
                <a:stretch>
                  <a:fillRect l="-20000" t="-150704" b="-205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170CF9B0-7EB6-7559-3C6A-8F0BE81220B8}"/>
              </a:ext>
            </a:extLst>
          </p:cNvPr>
          <p:cNvSpPr txBox="1"/>
          <p:nvPr/>
        </p:nvSpPr>
        <p:spPr>
          <a:xfrm>
            <a:off x="3569047" y="5928548"/>
            <a:ext cx="46439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dirty="0">
                <a:solidFill>
                  <a:srgbClr val="FF0000"/>
                </a:solidFill>
              </a:rPr>
              <a:t>McCutchan 2004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39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888DB2-47CA-7799-2C9C-32D6C9F3E29E}"/>
              </a:ext>
            </a:extLst>
          </p:cNvPr>
          <p:cNvSpPr txBox="1"/>
          <p:nvPr/>
        </p:nvSpPr>
        <p:spPr>
          <a:xfrm>
            <a:off x="179512" y="260648"/>
            <a:ext cx="896448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Success of experiment depends on </a:t>
            </a:r>
            <a:r>
              <a:rPr lang="en-ZA" sz="2400" baseline="30000" dirty="0">
                <a:solidFill>
                  <a:srgbClr val="3333FF"/>
                </a:solidFill>
                <a:cs typeface="Times New Roman" panose="02020603050405020304" pitchFamily="18" charset="0"/>
              </a:rPr>
              <a:t>162</a:t>
            </a:r>
            <a:r>
              <a:rPr lang="en-ZA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Lu beam intensity. </a:t>
            </a:r>
          </a:p>
          <a:p>
            <a:r>
              <a:rPr lang="en-ZA" sz="2400" dirty="0" err="1">
                <a:solidFill>
                  <a:srgbClr val="3333FF"/>
                </a:solidFill>
                <a:cs typeface="Times New Roman" panose="02020603050405020304" pitchFamily="18" charset="0"/>
              </a:rPr>
              <a:t>LoI</a:t>
            </a:r>
            <a:r>
              <a:rPr lang="en-ZA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 268 was approved to determine yields of </a:t>
            </a:r>
            <a:r>
              <a:rPr lang="en-ZA" sz="2400" baseline="30000" dirty="0">
                <a:solidFill>
                  <a:srgbClr val="3333FF"/>
                </a:solidFill>
                <a:cs typeface="Times New Roman" panose="02020603050405020304" pitchFamily="18" charset="0"/>
              </a:rPr>
              <a:t>162</a:t>
            </a:r>
            <a:r>
              <a:rPr lang="en-ZA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Lu</a:t>
            </a:r>
          </a:p>
          <a:p>
            <a:endParaRPr lang="en-ZA" sz="2400" dirty="0">
              <a:solidFill>
                <a:srgbClr val="3333FF"/>
              </a:solidFill>
              <a:cs typeface="Times New Roman" panose="02020603050405020304" pitchFamily="18" charset="0"/>
            </a:endParaRPr>
          </a:p>
          <a:p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Ran together with </a:t>
            </a:r>
            <a:r>
              <a:rPr lang="en-ZA" sz="24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LoI</a:t>
            </a:r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 278 in which Tm yields were measured</a:t>
            </a:r>
          </a:p>
          <a:p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Unfortunately, target “failed” before Lu yields were measured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CA2799-3AA7-B3DF-CC2D-B94C06120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175" y="2199640"/>
            <a:ext cx="6320167" cy="3599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92C57E-4900-54B0-BCAD-CFDDE96DEB53}"/>
              </a:ext>
            </a:extLst>
          </p:cNvPr>
          <p:cNvSpPr txBox="1"/>
          <p:nvPr/>
        </p:nvSpPr>
        <p:spPr>
          <a:xfrm>
            <a:off x="180956" y="2230966"/>
            <a:ext cx="247631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By then Tm yields had dropped a factor of 10.  The measured yield of </a:t>
            </a:r>
            <a:r>
              <a:rPr lang="en-ZA" sz="24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Lu was </a:t>
            </a:r>
          </a:p>
          <a:p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~ 5e3 </a:t>
            </a:r>
            <a:r>
              <a:rPr lang="en-ZA" sz="24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pps</a:t>
            </a:r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/  C</a:t>
            </a:r>
          </a:p>
          <a:p>
            <a:endParaRPr lang="en-ZA" sz="24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Implies ~ 10</a:t>
            </a:r>
            <a:r>
              <a:rPr lang="en-ZA" sz="24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5</a:t>
            </a:r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ZA" sz="2400" dirty="0" err="1">
                <a:solidFill>
                  <a:srgbClr val="FF0000"/>
                </a:solidFill>
                <a:cs typeface="Times New Roman" panose="02020603050405020304" pitchFamily="18" charset="0"/>
              </a:rPr>
              <a:t>pps</a:t>
            </a:r>
            <a:r>
              <a:rPr lang="en-ZA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 is possible</a:t>
            </a:r>
          </a:p>
          <a:p>
            <a:endParaRPr lang="en-ZA" sz="24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FB3D0F-9364-3A29-D66B-20E35147BA68}"/>
                  </a:ext>
                </a:extLst>
              </p:cNvPr>
              <p:cNvSpPr txBox="1"/>
              <p:nvPr/>
            </p:nvSpPr>
            <p:spPr>
              <a:xfrm>
                <a:off x="1475656" y="4149081"/>
                <a:ext cx="288032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FB3D0F-9364-3A29-D66B-20E35147BA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4149081"/>
                <a:ext cx="288032" cy="307777"/>
              </a:xfrm>
              <a:prstGeom prst="rect">
                <a:avLst/>
              </a:prstGeom>
              <a:blipFill>
                <a:blip r:embed="rId3"/>
                <a:stretch>
                  <a:fillRect l="-4348" r="-4348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4270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43FF401-33B0-3AFC-AD14-DD84358A9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91" y="4014415"/>
            <a:ext cx="5542992" cy="175886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523690C-4443-E131-459B-11493F8AF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422009"/>
            <a:ext cx="8849354" cy="23110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BB70F0-4302-B3D7-E0DD-CEA243E761E7}"/>
              </a:ext>
            </a:extLst>
          </p:cNvPr>
          <p:cNvSpPr txBox="1"/>
          <p:nvPr/>
        </p:nvSpPr>
        <p:spPr>
          <a:xfrm>
            <a:off x="7256088" y="2924944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Er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CA6983-CAA6-170A-0345-6884AD0868EA}"/>
              </a:ext>
            </a:extLst>
          </p:cNvPr>
          <p:cNvSpPr txBox="1"/>
          <p:nvPr/>
        </p:nvSpPr>
        <p:spPr>
          <a:xfrm>
            <a:off x="3542359" y="2791593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Er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5EB0E0-1A88-B1D0-EAAA-F36278D68600}"/>
              </a:ext>
            </a:extLst>
          </p:cNvPr>
          <p:cNvSpPr txBox="1"/>
          <p:nvPr/>
        </p:nvSpPr>
        <p:spPr>
          <a:xfrm>
            <a:off x="4162427" y="2791593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Er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A08E5D-7FAE-8B4E-2B3D-03791F6728EC}"/>
              </a:ext>
            </a:extLst>
          </p:cNvPr>
          <p:cNvSpPr txBox="1"/>
          <p:nvPr/>
        </p:nvSpPr>
        <p:spPr>
          <a:xfrm>
            <a:off x="4829345" y="2767475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Er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36DC00-8405-5A40-E844-72882D88D979}"/>
              </a:ext>
            </a:extLst>
          </p:cNvPr>
          <p:cNvSpPr txBox="1"/>
          <p:nvPr/>
        </p:nvSpPr>
        <p:spPr>
          <a:xfrm>
            <a:off x="1115616" y="2582809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Er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13E2BB-2B0D-EA62-888B-53E85CC80667}"/>
              </a:ext>
            </a:extLst>
          </p:cNvPr>
          <p:cNvSpPr txBox="1"/>
          <p:nvPr/>
        </p:nvSpPr>
        <p:spPr>
          <a:xfrm>
            <a:off x="294891" y="2060848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Er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BA7770-98A4-1F34-B79B-D9694D029794}"/>
              </a:ext>
            </a:extLst>
          </p:cNvPr>
          <p:cNvSpPr txBox="1"/>
          <p:nvPr/>
        </p:nvSpPr>
        <p:spPr>
          <a:xfrm>
            <a:off x="2364563" y="4627862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Yb</a:t>
            </a:r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E630D76-8E0E-46FE-67E2-B2A0B18179AB}"/>
              </a:ext>
            </a:extLst>
          </p:cNvPr>
          <p:cNvCxnSpPr>
            <a:cxnSpLocks/>
          </p:cNvCxnSpPr>
          <p:nvPr/>
        </p:nvCxnSpPr>
        <p:spPr>
          <a:xfrm>
            <a:off x="2862536" y="5022468"/>
            <a:ext cx="0" cy="452393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3CC27D9-97BC-8600-5981-7B06D2F24B71}"/>
                  </a:ext>
                </a:extLst>
              </p:cNvPr>
              <p:cNvSpPr txBox="1"/>
              <p:nvPr/>
            </p:nvSpPr>
            <p:spPr>
              <a:xfrm>
                <a:off x="467544" y="188640"/>
                <a:ext cx="741682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ZA" sz="2800" dirty="0">
                    <a:solidFill>
                      <a:srgbClr val="3333FF"/>
                    </a:solidFill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Analysis of </a:t>
                </a:r>
                <a14:m>
                  <m:oMath xmlns:m="http://schemas.openxmlformats.org/officeDocument/2006/math">
                    <m:r>
                      <a:rPr lang="en-ZA" sz="2800" i="1" dirty="0" smtClean="0">
                        <a:solidFill>
                          <a:srgbClr val="3333FF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en-ZA" sz="2800" dirty="0">
                    <a:solidFill>
                      <a:srgbClr val="3333FF"/>
                    </a:solidFill>
                    <a:effectLst/>
                    <a:cs typeface="Times New Roman" panose="02020603050405020304" pitchFamily="18" charset="0"/>
                  </a:rPr>
                  <a:t>-decay sp</a:t>
                </a:r>
                <a:r>
                  <a:rPr lang="en-ZA" sz="2800" dirty="0">
                    <a:solidFill>
                      <a:srgbClr val="3333FF"/>
                    </a:solidFill>
                    <a:cs typeface="Times New Roman" panose="02020603050405020304" pitchFamily="18" charset="0"/>
                  </a:rPr>
                  <a:t>ectra from IDS (LoI268)</a:t>
                </a:r>
                <a:endParaRPr lang="en-ZA" sz="2800" dirty="0">
                  <a:solidFill>
                    <a:srgbClr val="FF0000"/>
                  </a:solidFill>
                  <a:effectLst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3CC27D9-97BC-8600-5981-7B06D2F24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88640"/>
                <a:ext cx="7416824" cy="523220"/>
              </a:xfrm>
              <a:prstGeom prst="rect">
                <a:avLst/>
              </a:prstGeom>
              <a:blipFill>
                <a:blip r:embed="rId4"/>
                <a:stretch>
                  <a:fillRect t="-11628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E68FC2EF-44D7-05BA-636A-75FDD4AAF318}"/>
              </a:ext>
            </a:extLst>
          </p:cNvPr>
          <p:cNvSpPr txBox="1"/>
          <p:nvPr/>
        </p:nvSpPr>
        <p:spPr>
          <a:xfrm>
            <a:off x="755576" y="1187431"/>
            <a:ext cx="25260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Tm beam 18 minutes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CD10D6-9A5B-BDAA-FBDE-06DFB1E1E005}"/>
              </a:ext>
            </a:extLst>
          </p:cNvPr>
          <p:cNvSpPr txBox="1"/>
          <p:nvPr/>
        </p:nvSpPr>
        <p:spPr>
          <a:xfrm>
            <a:off x="3513842" y="4258530"/>
            <a:ext cx="25260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Lu beam 38 minutes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2E86C6-0C3F-6558-EC66-7F5F1CC3B850}"/>
              </a:ext>
            </a:extLst>
          </p:cNvPr>
          <p:cNvSpPr txBox="1"/>
          <p:nvPr/>
        </p:nvSpPr>
        <p:spPr>
          <a:xfrm>
            <a:off x="5837883" y="3935364"/>
            <a:ext cx="330611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4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Again conclude </a:t>
            </a:r>
            <a:r>
              <a:rPr lang="en-ZA" sz="2400" baseline="300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162</a:t>
            </a:r>
            <a:r>
              <a:rPr lang="en-ZA" sz="24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Lu beam is 2 orders of magnitude weaker than </a:t>
            </a:r>
            <a:r>
              <a:rPr lang="en-ZA" sz="2400" baseline="300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162</a:t>
            </a:r>
            <a:r>
              <a:rPr lang="en-ZA" sz="24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Tm beam</a:t>
            </a:r>
            <a:endParaRPr lang="en-ZA" sz="24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A66A39-296F-3C12-6A84-6271E51453B5}"/>
              </a:ext>
            </a:extLst>
          </p:cNvPr>
          <p:cNvSpPr txBox="1"/>
          <p:nvPr/>
        </p:nvSpPr>
        <p:spPr>
          <a:xfrm>
            <a:off x="851631" y="3889198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800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162</a:t>
            </a:r>
            <a:r>
              <a:rPr lang="en-ZA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855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D9AA49-6C88-C51F-447B-263A84765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124744"/>
            <a:ext cx="6192688" cy="27157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C930F3-260E-8E61-B448-A9477D68B558}"/>
              </a:ext>
            </a:extLst>
          </p:cNvPr>
          <p:cNvSpPr txBox="1"/>
          <p:nvPr/>
        </p:nvSpPr>
        <p:spPr>
          <a:xfrm>
            <a:off x="683568" y="332656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Look for 124 and 213 in coincidence mode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9753160-B5F5-0F9F-1D6A-21A729214F3A}"/>
              </a:ext>
            </a:extLst>
          </p:cNvPr>
          <p:cNvSpPr/>
          <p:nvPr/>
        </p:nvSpPr>
        <p:spPr>
          <a:xfrm>
            <a:off x="3867130" y="2374584"/>
            <a:ext cx="288032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98DA820-00DC-77C1-2B4D-4DE40C5C0682}"/>
              </a:ext>
            </a:extLst>
          </p:cNvPr>
          <p:cNvSpPr/>
          <p:nvPr/>
        </p:nvSpPr>
        <p:spPr>
          <a:xfrm>
            <a:off x="4572083" y="2106434"/>
            <a:ext cx="28803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7EB033C-E501-03F0-C9E9-D93831AE8282}"/>
              </a:ext>
            </a:extLst>
          </p:cNvPr>
          <p:cNvSpPr/>
          <p:nvPr/>
        </p:nvSpPr>
        <p:spPr>
          <a:xfrm>
            <a:off x="4391980" y="2614322"/>
            <a:ext cx="28803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4F319D6-EC42-A3E3-4375-97C6C32BC849}"/>
              </a:ext>
            </a:extLst>
          </p:cNvPr>
          <p:cNvSpPr/>
          <p:nvPr/>
        </p:nvSpPr>
        <p:spPr>
          <a:xfrm>
            <a:off x="3563888" y="2539245"/>
            <a:ext cx="288032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741ADE-EF87-AB22-7389-9AEC1051CF74}"/>
              </a:ext>
            </a:extLst>
          </p:cNvPr>
          <p:cNvSpPr/>
          <p:nvPr/>
        </p:nvSpPr>
        <p:spPr>
          <a:xfrm>
            <a:off x="4572000" y="1869533"/>
            <a:ext cx="288032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FAD6111-33F0-7F52-394F-B8218D1F6416}"/>
              </a:ext>
            </a:extLst>
          </p:cNvPr>
          <p:cNvSpPr/>
          <p:nvPr/>
        </p:nvSpPr>
        <p:spPr>
          <a:xfrm>
            <a:off x="3275856" y="2672916"/>
            <a:ext cx="288032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B5F964B-E39E-8114-7E34-2190F5EC824A}"/>
              </a:ext>
            </a:extLst>
          </p:cNvPr>
          <p:cNvSpPr/>
          <p:nvPr/>
        </p:nvSpPr>
        <p:spPr>
          <a:xfrm>
            <a:off x="2051720" y="2909972"/>
            <a:ext cx="288032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28B0292-A050-D09B-9F41-8163A24931F3}"/>
              </a:ext>
            </a:extLst>
          </p:cNvPr>
          <p:cNvSpPr/>
          <p:nvPr/>
        </p:nvSpPr>
        <p:spPr>
          <a:xfrm>
            <a:off x="2056160" y="3191405"/>
            <a:ext cx="288032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1BA02FC-894D-F120-658C-1E21777A249A}"/>
              </a:ext>
            </a:extLst>
          </p:cNvPr>
          <p:cNvSpPr/>
          <p:nvPr/>
        </p:nvSpPr>
        <p:spPr>
          <a:xfrm>
            <a:off x="2015716" y="3153521"/>
            <a:ext cx="360040" cy="2917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91B9AD-E65F-EDE8-3FBB-C6F26958A101}"/>
              </a:ext>
            </a:extLst>
          </p:cNvPr>
          <p:cNvSpPr txBox="1"/>
          <p:nvPr/>
        </p:nvSpPr>
        <p:spPr>
          <a:xfrm>
            <a:off x="734781" y="4562202"/>
            <a:ext cx="6840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FF0000"/>
                </a:solidFill>
              </a:rPr>
              <a:t>Estimated number of coincidence counts in </a:t>
            </a:r>
            <a:r>
              <a:rPr lang="en-ZA" sz="2400" dirty="0">
                <a:solidFill>
                  <a:srgbClr val="3333FF"/>
                </a:solidFill>
              </a:rPr>
              <a:t>9</a:t>
            </a:r>
            <a:r>
              <a:rPr lang="en-ZA" sz="2400" dirty="0">
                <a:solidFill>
                  <a:srgbClr val="FF0000"/>
                </a:solidFill>
              </a:rPr>
              <a:t> shifts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213      11000 +/-400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125        2300  +/-400</a:t>
            </a:r>
          </a:p>
          <a:p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70DF20-DBEA-16A9-54A5-883D04EDE433}"/>
              </a:ext>
            </a:extLst>
          </p:cNvPr>
          <p:cNvSpPr txBox="1"/>
          <p:nvPr/>
        </p:nvSpPr>
        <p:spPr>
          <a:xfrm>
            <a:off x="827584" y="3785672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FF0000"/>
                </a:solidFill>
              </a:rPr>
              <a:t>Assuming </a:t>
            </a:r>
            <a:r>
              <a:rPr lang="en-ZA" sz="2400" dirty="0">
                <a:solidFill>
                  <a:srgbClr val="3333FF"/>
                </a:solidFill>
              </a:rPr>
              <a:t>10</a:t>
            </a:r>
            <a:r>
              <a:rPr lang="en-ZA" sz="2400" baseline="30000" dirty="0">
                <a:solidFill>
                  <a:srgbClr val="3333FF"/>
                </a:solidFill>
              </a:rPr>
              <a:t>5</a:t>
            </a:r>
            <a:r>
              <a:rPr lang="en-ZA" sz="2400" dirty="0">
                <a:solidFill>
                  <a:srgbClr val="3333FF"/>
                </a:solidFill>
              </a:rPr>
              <a:t> </a:t>
            </a:r>
            <a:r>
              <a:rPr lang="en-ZA" sz="2400" dirty="0" err="1">
                <a:solidFill>
                  <a:srgbClr val="3333FF"/>
                </a:solidFill>
              </a:rPr>
              <a:t>pps</a:t>
            </a:r>
            <a:r>
              <a:rPr lang="en-ZA" sz="2400" dirty="0">
                <a:solidFill>
                  <a:srgbClr val="3333FF"/>
                </a:solidFill>
              </a:rPr>
              <a:t> </a:t>
            </a:r>
            <a:r>
              <a:rPr lang="en-ZA" sz="2400" dirty="0">
                <a:solidFill>
                  <a:srgbClr val="FF0000"/>
                </a:solidFill>
              </a:rPr>
              <a:t>and using intensities of McCutchan 2004 &amp; </a:t>
            </a:r>
          </a:p>
          <a:p>
            <a:r>
              <a:rPr lang="en-ZA" sz="2400" dirty="0">
                <a:solidFill>
                  <a:srgbClr val="FF0000"/>
                </a:solidFill>
              </a:rPr>
              <a:t>calculated branching ratios, Majola (2019), 12 clovers :</a:t>
            </a:r>
          </a:p>
        </p:txBody>
      </p:sp>
    </p:spTree>
    <p:extLst>
      <p:ext uri="{BB962C8B-B14F-4D97-AF65-F5344CB8AC3E}">
        <p14:creationId xmlns:p14="http://schemas.microsoft.com/office/powerpoint/2010/main" val="3657734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E61C69-3398-44D6-A8A5-27269F597D7E}"/>
              </a:ext>
            </a:extLst>
          </p:cNvPr>
          <p:cNvSpPr txBox="1"/>
          <p:nvPr/>
        </p:nvSpPr>
        <p:spPr>
          <a:xfrm>
            <a:off x="683568" y="332656"/>
            <a:ext cx="74168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TAC question: What if beam is only 10</a:t>
            </a:r>
            <a:r>
              <a:rPr lang="en-ZA" sz="2800" baseline="300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4</a:t>
            </a:r>
            <a:r>
              <a:rPr lang="en-ZA" sz="28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ZA" sz="2800" dirty="0" err="1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pps</a:t>
            </a:r>
            <a:r>
              <a:rPr lang="en-ZA" sz="2800" dirty="0">
                <a:solidFill>
                  <a:srgbClr val="3333FF"/>
                </a:solidFill>
                <a:effectLst/>
                <a:ea typeface="Cambria Math" panose="02040503050406030204" pitchFamily="18" charset="0"/>
                <a:cs typeface="Times New Roman" panose="02020603050405020304" pitchFamily="18" charset="0"/>
              </a:rPr>
              <a:t>? </a:t>
            </a:r>
            <a:endParaRPr lang="en-ZA" sz="2800" dirty="0">
              <a:solidFill>
                <a:srgbClr val="FF0000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B9D630-586C-4156-9F4F-88CB46B055E1}"/>
              </a:ext>
            </a:extLst>
          </p:cNvPr>
          <p:cNvSpPr txBox="1"/>
          <p:nvPr/>
        </p:nvSpPr>
        <p:spPr>
          <a:xfrm>
            <a:off x="611560" y="1006186"/>
            <a:ext cx="7769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FF0000"/>
                </a:solidFill>
              </a:rPr>
              <a:t>(Sintering of the target happened after 2-3 days of operation)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49A59-F4BD-3119-460E-9C4A7AA99257}"/>
              </a:ext>
            </a:extLst>
          </p:cNvPr>
          <p:cNvSpPr txBox="1"/>
          <p:nvPr/>
        </p:nvSpPr>
        <p:spPr>
          <a:xfrm>
            <a:off x="1043608" y="2624578"/>
            <a:ext cx="59766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213      1100        7500        +/- 90          10%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125        230        7500        +/- 90          40%</a:t>
            </a:r>
          </a:p>
          <a:p>
            <a:endParaRPr lang="en-ZA" sz="2400" dirty="0">
              <a:solidFill>
                <a:srgbClr val="FF0000"/>
              </a:solidFill>
            </a:endParaRPr>
          </a:p>
          <a:p>
            <a:r>
              <a:rPr lang="en-ZA" sz="2400" dirty="0">
                <a:solidFill>
                  <a:srgbClr val="FF0000"/>
                </a:solidFill>
              </a:rPr>
              <a:t>Conclude only 213 intensity will be obtained.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94B9D1-4821-488D-D2E9-A329FDCA3B01}"/>
              </a:ext>
            </a:extLst>
          </p:cNvPr>
          <p:cNvSpPr txBox="1"/>
          <p:nvPr/>
        </p:nvSpPr>
        <p:spPr>
          <a:xfrm>
            <a:off x="683568" y="1545650"/>
            <a:ext cx="7769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FF0000"/>
                </a:solidFill>
              </a:rPr>
              <a:t>Reduce counts by a factor of 10: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DFBFA5-F459-9288-EBF5-25653970C0C9}"/>
              </a:ext>
            </a:extLst>
          </p:cNvPr>
          <p:cNvSpPr txBox="1"/>
          <p:nvPr/>
        </p:nvSpPr>
        <p:spPr>
          <a:xfrm>
            <a:off x="2267744" y="2136338"/>
            <a:ext cx="7769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FF0000"/>
                </a:solidFill>
              </a:rPr>
              <a:t>Peak        Bkgd.    (</a:t>
            </a:r>
            <a:r>
              <a:rPr lang="en-ZA" sz="2400" dirty="0" err="1">
                <a:solidFill>
                  <a:srgbClr val="FF0000"/>
                </a:solidFill>
              </a:rPr>
              <a:t>Bkgd</a:t>
            </a:r>
            <a:r>
              <a:rPr lang="en-ZA" sz="2400" dirty="0">
                <a:solidFill>
                  <a:srgbClr val="FF0000"/>
                </a:solidFill>
              </a:rPr>
              <a:t>)</a:t>
            </a:r>
            <a:r>
              <a:rPr lang="en-ZA" sz="2400" baseline="30000" dirty="0">
                <a:solidFill>
                  <a:srgbClr val="FF0000"/>
                </a:solidFill>
              </a:rPr>
              <a:t>1/2    </a:t>
            </a:r>
            <a:r>
              <a:rPr lang="en-ZA" sz="2400" dirty="0">
                <a:solidFill>
                  <a:srgbClr val="FF0000"/>
                </a:solidFill>
              </a:rPr>
              <a:t>%</a:t>
            </a:r>
            <a:r>
              <a:rPr lang="en-ZA" sz="2400" dirty="0" err="1">
                <a:solidFill>
                  <a:srgbClr val="FF0000"/>
                </a:solidFill>
              </a:rPr>
              <a:t>uncert</a:t>
            </a:r>
            <a:r>
              <a:rPr lang="en-ZA" sz="2400" dirty="0">
                <a:solidFill>
                  <a:srgbClr val="FF0000"/>
                </a:solidFill>
              </a:rPr>
              <a:t>.</a:t>
            </a:r>
            <a:endParaRPr lang="en-ZA" sz="2400" baseline="300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36D319-3A7F-D206-1864-EF2519E9CDCD}"/>
              </a:ext>
            </a:extLst>
          </p:cNvPr>
          <p:cNvSpPr txBox="1"/>
          <p:nvPr/>
        </p:nvSpPr>
        <p:spPr>
          <a:xfrm>
            <a:off x="683568" y="4527518"/>
            <a:ext cx="7769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FF0000"/>
                </a:solidFill>
              </a:rPr>
              <a:t>But remember </a:t>
            </a:r>
            <a:r>
              <a:rPr lang="en-ZA" sz="2400" dirty="0">
                <a:solidFill>
                  <a:srgbClr val="3333FF"/>
                </a:solidFill>
              </a:rPr>
              <a:t>9 shifts</a:t>
            </a:r>
            <a:r>
              <a:rPr lang="en-ZA" sz="2400" dirty="0">
                <a:solidFill>
                  <a:srgbClr val="FF0000"/>
                </a:solidFill>
              </a:rPr>
              <a:t> = 3 days of operation</a:t>
            </a:r>
          </a:p>
        </p:txBody>
      </p:sp>
    </p:spTree>
    <p:extLst>
      <p:ext uri="{BB962C8B-B14F-4D97-AF65-F5344CB8AC3E}">
        <p14:creationId xmlns:p14="http://schemas.microsoft.com/office/powerpoint/2010/main" val="3754994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7">
                <a:extLst>
                  <a:ext uri="{FF2B5EF4-FFF2-40B4-BE49-F238E27FC236}">
                    <a16:creationId xmlns:a16="http://schemas.microsoft.com/office/drawing/2014/main" id="{D49FB6A6-A90C-81D3-D6BF-9C880405C3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528" y="620688"/>
                <a:ext cx="8391525" cy="13849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altLang="en-US" sz="2800" dirty="0">
                    <a:solidFill>
                      <a:srgbClr val="3333FF"/>
                    </a:solidFill>
                    <a:latin typeface="+mn-lt"/>
                  </a:rPr>
                  <a:t>This proposal is for the second of two experiments to test whether the “</a:t>
                </a:r>
                <a14:m>
                  <m:oMath xmlns:m="http://schemas.openxmlformats.org/officeDocument/2006/math">
                    <m:r>
                      <a:rPr lang="en-GB" altLang="en-US" sz="2800" i="1" smtClean="0">
                        <a:solidFill>
                          <a:srgbClr val="3333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altLang="en-US" sz="2800" dirty="0">
                    <a:solidFill>
                      <a:srgbClr val="3333FF"/>
                    </a:solidFill>
                    <a:latin typeface="+mn-lt"/>
                  </a:rPr>
                  <a:t>-band“ in </a:t>
                </a:r>
                <a:r>
                  <a:rPr lang="en-GB" altLang="en-US" sz="2800" baseline="30000" dirty="0">
                    <a:solidFill>
                      <a:srgbClr val="3333FF"/>
                    </a:solidFill>
                    <a:latin typeface="+mn-lt"/>
                  </a:rPr>
                  <a:t>162</a:t>
                </a:r>
                <a:r>
                  <a:rPr lang="en-GB" altLang="en-US" sz="2800" dirty="0">
                    <a:solidFill>
                      <a:srgbClr val="3333FF"/>
                    </a:solidFill>
                    <a:latin typeface="+mn-lt"/>
                  </a:rPr>
                  <a:t>Yb is actually a triaxial-</a:t>
                </a:r>
                <a:r>
                  <a:rPr lang="en-GB" altLang="en-US" sz="2800" dirty="0" err="1">
                    <a:solidFill>
                      <a:srgbClr val="3333FF"/>
                    </a:solidFill>
                    <a:latin typeface="+mn-lt"/>
                  </a:rPr>
                  <a:t>superdeformed</a:t>
                </a:r>
                <a:r>
                  <a:rPr lang="en-GB" altLang="en-US" sz="2800" dirty="0">
                    <a:solidFill>
                      <a:srgbClr val="3333FF"/>
                    </a:solidFill>
                    <a:latin typeface="+mn-lt"/>
                  </a:rPr>
                  <a:t> band.</a:t>
                </a:r>
              </a:p>
            </p:txBody>
          </p:sp>
        </mc:Choice>
        <mc:Fallback>
          <p:sp>
            <p:nvSpPr>
              <p:cNvPr id="2" name="TextBox 7">
                <a:extLst>
                  <a:ext uri="{FF2B5EF4-FFF2-40B4-BE49-F238E27FC236}">
                    <a16:creationId xmlns:a16="http://schemas.microsoft.com/office/drawing/2014/main" id="{D49FB6A6-A90C-81D3-D6BF-9C880405C3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620688"/>
                <a:ext cx="8391525" cy="1384995"/>
              </a:xfrm>
              <a:prstGeom prst="rect">
                <a:avLst/>
              </a:prstGeom>
              <a:blipFill>
                <a:blip r:embed="rId2"/>
                <a:stretch>
                  <a:fillRect l="-1511" t="-4545" b="-1090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7">
                <a:extLst>
                  <a:ext uri="{FF2B5EF4-FFF2-40B4-BE49-F238E27FC236}">
                    <a16:creationId xmlns:a16="http://schemas.microsoft.com/office/drawing/2014/main" id="{22E51F6E-0C2B-B39F-8209-E06C56A047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3527" y="2276872"/>
                <a:ext cx="8391525" cy="2246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altLang="en-US" sz="2800" dirty="0">
                    <a:solidFill>
                      <a:srgbClr val="3333FF"/>
                    </a:solidFill>
                    <a:latin typeface="+mn-lt"/>
                  </a:rPr>
                  <a:t>The first experiment has been approved: </a:t>
                </a:r>
              </a:p>
              <a:p>
                <a:pPr eaLnBrk="1" hangingPunct="1"/>
                <a:r>
                  <a:rPr lang="en-GB" altLang="en-US" sz="2800" dirty="0">
                    <a:solidFill>
                      <a:srgbClr val="FF0000"/>
                    </a:solidFill>
                    <a:latin typeface="+mn-lt"/>
                  </a:rPr>
                  <a:t>INTC-P-708</a:t>
                </a:r>
              </a:p>
              <a:p>
                <a:pPr eaLnBrk="1" hangingPunct="1"/>
                <a:r>
                  <a:rPr lang="en-ZA" sz="2800" dirty="0">
                    <a:solidFill>
                      <a:srgbClr val="3333FF"/>
                    </a:solidFill>
                    <a:effectLst/>
                    <a:latin typeface="+mj-lt"/>
                    <a:cs typeface="Times New Roman" panose="02020603050405020304" pitchFamily="18" charset="0"/>
                  </a:rPr>
                  <a:t>Coulomb Excitation and RDDS measurement of a Triaxial </a:t>
                </a:r>
                <a:r>
                  <a:rPr lang="en-ZA" sz="2800" dirty="0" err="1">
                    <a:solidFill>
                      <a:srgbClr val="3333FF"/>
                    </a:solidFill>
                    <a:effectLst/>
                    <a:latin typeface="+mj-lt"/>
                    <a:cs typeface="Times New Roman" panose="02020603050405020304" pitchFamily="18" charset="0"/>
                  </a:rPr>
                  <a:t>Superdeformed</a:t>
                </a:r>
                <a:r>
                  <a:rPr lang="en-ZA" sz="2800" dirty="0">
                    <a:solidFill>
                      <a:srgbClr val="3333FF"/>
                    </a:solidFill>
                    <a:effectLst/>
                    <a:latin typeface="+mj-lt"/>
                    <a:cs typeface="Times New Roman" panose="02020603050405020304" pitchFamily="18" charset="0"/>
                  </a:rPr>
                  <a:t> 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ZA" sz="2800" b="0" i="0" dirty="0" smtClean="0">
                        <a:solidFill>
                          <a:srgbClr val="3333FF"/>
                        </a:solidFill>
                        <a:effectLst/>
                        <a:latin typeface="+mj-lt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ZA" sz="2800" dirty="0">
                    <a:solidFill>
                      <a:srgbClr val="3333FF"/>
                    </a:solidFill>
                    <a:effectLst/>
                    <a:latin typeface="+mj-lt"/>
                    <a:cs typeface="Times New Roman" panose="02020603050405020304" pitchFamily="18" charset="0"/>
                  </a:rPr>
                  <a:t>-band” in </a:t>
                </a:r>
                <a:r>
                  <a:rPr lang="en-ZA" sz="2800" baseline="30000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  <a:t>162</a:t>
                </a:r>
                <a:r>
                  <a:rPr lang="en-ZA" sz="2800" dirty="0">
                    <a:solidFill>
                      <a:srgbClr val="3333FF"/>
                    </a:solidFill>
                    <a:effectLst/>
                    <a:latin typeface="+mj-lt"/>
                    <a:cs typeface="Times New Roman" panose="02020603050405020304" pitchFamily="18" charset="0"/>
                  </a:rPr>
                  <a:t>Yb</a:t>
                </a:r>
              </a:p>
              <a:p>
                <a:pPr eaLnBrk="1" hangingPunct="1"/>
                <a:endParaRPr lang="en-GB" altLang="en-US" sz="2800" dirty="0">
                  <a:solidFill>
                    <a:srgbClr val="3333FF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" name="TextBox 7">
                <a:extLst>
                  <a:ext uri="{FF2B5EF4-FFF2-40B4-BE49-F238E27FC236}">
                    <a16:creationId xmlns:a16="http://schemas.microsoft.com/office/drawing/2014/main" id="{22E51F6E-0C2B-B39F-8209-E06C56A04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7" y="2276872"/>
                <a:ext cx="8391525" cy="2246769"/>
              </a:xfrm>
              <a:prstGeom prst="rect">
                <a:avLst/>
              </a:prstGeom>
              <a:blipFill>
                <a:blip r:embed="rId3"/>
                <a:stretch>
                  <a:fillRect l="-1511" t="-2809" r="-120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1590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15F0C2C-DBE6-1330-90C4-186F2DB5CD4D}"/>
              </a:ext>
            </a:extLst>
          </p:cNvPr>
          <p:cNvSpPr txBox="1"/>
          <p:nvPr/>
        </p:nvSpPr>
        <p:spPr>
          <a:xfrm>
            <a:off x="971600" y="908720"/>
            <a:ext cx="79208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 Summary of beamtime request </a:t>
            </a:r>
            <a:r>
              <a:rPr lang="en-ZA" sz="3200" baseline="30000" dirty="0">
                <a:solidFill>
                  <a:srgbClr val="3333FF"/>
                </a:solidFill>
                <a:cs typeface="Times New Roman" panose="02020603050405020304" pitchFamily="18" charset="0"/>
              </a:rPr>
              <a:t>162</a:t>
            </a:r>
            <a:r>
              <a:rPr lang="en-ZA" sz="3200" dirty="0">
                <a:solidFill>
                  <a:srgbClr val="3333FF"/>
                </a:solidFill>
                <a:cs typeface="Times New Roman" panose="02020603050405020304" pitchFamily="18" charset="0"/>
              </a:rPr>
              <a:t>Lu decay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B57F9-3FC2-A058-4863-20EECB7DC128}"/>
              </a:ext>
            </a:extLst>
          </p:cNvPr>
          <p:cNvSpPr txBox="1"/>
          <p:nvPr/>
        </p:nvSpPr>
        <p:spPr>
          <a:xfrm>
            <a:off x="971600" y="1772816"/>
            <a:ext cx="64447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9 shifts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12 clovers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FF0000"/>
                </a:solidFill>
              </a:rPr>
              <a:t>SPEDE</a:t>
            </a:r>
          </a:p>
          <a:p>
            <a:endParaRPr lang="en-Z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72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1700808"/>
            <a:ext cx="1896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Thank You</a:t>
            </a:r>
          </a:p>
        </p:txBody>
      </p:sp>
      <p:sp>
        <p:nvSpPr>
          <p:cNvPr id="3" name="Rectangle 2"/>
          <p:cNvSpPr/>
          <p:nvPr/>
        </p:nvSpPr>
        <p:spPr>
          <a:xfrm>
            <a:off x="3387228" y="5937128"/>
            <a:ext cx="4065092" cy="920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200" dirty="0">
                <a:solidFill>
                  <a:schemeClr val="bg1"/>
                </a:solidFill>
              </a:rPr>
              <a:t>16th International Symposium on Capture Gamma-Ray Spectroscopy and Related Topics (CGS16)</a:t>
            </a:r>
          </a:p>
          <a:p>
            <a:endParaRPr lang="en-ZA" sz="1200" dirty="0">
              <a:solidFill>
                <a:schemeClr val="bg1"/>
              </a:solidFill>
            </a:endParaRPr>
          </a:p>
          <a:p>
            <a:r>
              <a:rPr lang="en-ZA" sz="1000" dirty="0">
                <a:solidFill>
                  <a:schemeClr val="bg1"/>
                </a:solidFill>
              </a:rPr>
              <a:t>18-22 September 2017</a:t>
            </a:r>
          </a:p>
          <a:p>
            <a:r>
              <a:rPr lang="en-ZA" sz="1000" dirty="0">
                <a:solidFill>
                  <a:schemeClr val="bg1"/>
                </a:solidFill>
              </a:rPr>
              <a:t>Shanghai Jiao Tong University</a:t>
            </a:r>
          </a:p>
        </p:txBody>
      </p:sp>
    </p:spTree>
    <p:extLst>
      <p:ext uri="{BB962C8B-B14F-4D97-AF65-F5344CB8AC3E}">
        <p14:creationId xmlns:p14="http://schemas.microsoft.com/office/powerpoint/2010/main" val="412793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56592" y="116632"/>
            <a:ext cx="99280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ZA" sz="32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ZA" sz="3200" dirty="0">
                <a:solidFill>
                  <a:srgbClr val="FF0000"/>
                </a:solidFill>
              </a:rPr>
              <a:t>	   Physics Motivation:</a:t>
            </a:r>
          </a:p>
          <a:p>
            <a:endParaRPr lang="en-ZA" sz="3200" dirty="0">
              <a:solidFill>
                <a:srgbClr val="FF0000"/>
              </a:solidFill>
            </a:endParaRPr>
          </a:p>
          <a:p>
            <a:r>
              <a:rPr lang="en-ZA" sz="3200" dirty="0"/>
              <a:t>	   Studying the origin of 0</a:t>
            </a:r>
            <a:r>
              <a:rPr lang="en-ZA" sz="3200" baseline="-25000" dirty="0"/>
              <a:t>2</a:t>
            </a:r>
            <a:r>
              <a:rPr lang="en-ZA" sz="3200" baseline="30000" dirty="0"/>
              <a:t>+</a:t>
            </a:r>
            <a:r>
              <a:rPr lang="en-ZA" sz="3200" dirty="0"/>
              <a:t> bands in mass 160 region</a:t>
            </a:r>
          </a:p>
          <a:p>
            <a:endParaRPr lang="en-ZA" sz="3200" dirty="0"/>
          </a:p>
          <a:p>
            <a:r>
              <a:rPr lang="en-ZA" sz="3200" dirty="0">
                <a:solidFill>
                  <a:srgbClr val="FF0000"/>
                </a:solidFill>
              </a:rPr>
              <a:t>	   </a:t>
            </a:r>
            <a:r>
              <a:rPr lang="en-ZA" sz="3200" dirty="0">
                <a:solidFill>
                  <a:srgbClr val="3333FF"/>
                </a:solidFill>
                <a:latin typeface="Symbol" pitchFamily="18" charset="2"/>
              </a:rPr>
              <a:t>b</a:t>
            </a:r>
            <a:r>
              <a:rPr lang="en-ZA" sz="3200" dirty="0">
                <a:solidFill>
                  <a:srgbClr val="3333FF"/>
                </a:solidFill>
              </a:rPr>
              <a:t> vibrations?</a:t>
            </a:r>
          </a:p>
          <a:p>
            <a:r>
              <a:rPr lang="en-ZA" sz="3200" dirty="0">
                <a:solidFill>
                  <a:srgbClr val="3333FF"/>
                </a:solidFill>
              </a:rPr>
              <a:t>	   shape coexistence?</a:t>
            </a:r>
          </a:p>
          <a:p>
            <a:r>
              <a:rPr lang="en-ZA" sz="3200" dirty="0">
                <a:solidFill>
                  <a:srgbClr val="3333FF"/>
                </a:solidFill>
              </a:rPr>
              <a:t>	  “pairing isomers” – “second vacuum”?</a:t>
            </a:r>
          </a:p>
          <a:p>
            <a:r>
              <a:rPr lang="en-ZA" sz="3200" dirty="0">
                <a:solidFill>
                  <a:srgbClr val="3333FF"/>
                </a:solidFill>
              </a:rPr>
              <a:t>	   X(5)….?</a:t>
            </a:r>
          </a:p>
          <a:p>
            <a:endParaRPr lang="en-ZA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10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71578"/>
            <a:ext cx="3426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b="1" dirty="0">
                <a:solidFill>
                  <a:srgbClr val="FF0000"/>
                </a:solidFill>
              </a:rPr>
              <a:t>Energy Systematics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DE78F4C-E556-C853-6BFF-9A1A5289E679}"/>
              </a:ext>
            </a:extLst>
          </p:cNvPr>
          <p:cNvGrpSpPr/>
          <p:nvPr/>
        </p:nvGrpSpPr>
        <p:grpSpPr>
          <a:xfrm>
            <a:off x="104439" y="1737284"/>
            <a:ext cx="3794591" cy="5570756"/>
            <a:chOff x="139282" y="908720"/>
            <a:chExt cx="3794591" cy="5570756"/>
          </a:xfrm>
        </p:grpSpPr>
        <p:sp>
          <p:nvSpPr>
            <p:cNvPr id="4" name="TextBox 3"/>
            <p:cNvSpPr txBox="1"/>
            <p:nvPr/>
          </p:nvSpPr>
          <p:spPr>
            <a:xfrm>
              <a:off x="139282" y="908720"/>
              <a:ext cx="3794591" cy="5570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800" dirty="0">
                  <a:solidFill>
                    <a:srgbClr val="FF0000"/>
                  </a:solidFill>
                </a:rPr>
                <a:t>	</a:t>
              </a:r>
              <a:r>
                <a:rPr lang="en-ZA" sz="2400" dirty="0">
                  <a:solidFill>
                    <a:srgbClr val="FF0000"/>
                  </a:solidFill>
                </a:rPr>
                <a:t>ground band</a:t>
              </a:r>
            </a:p>
            <a:p>
              <a:r>
                <a:rPr lang="en-ZA" sz="2400" dirty="0">
                  <a:solidFill>
                    <a:srgbClr val="FF0000"/>
                  </a:solidFill>
                  <a:sym typeface="Symbol"/>
                </a:rPr>
                <a:t>              band</a:t>
              </a:r>
            </a:p>
            <a:p>
              <a:r>
                <a:rPr lang="en-ZA" sz="2400" dirty="0">
                  <a:solidFill>
                    <a:srgbClr val="FF0000"/>
                  </a:solidFill>
                  <a:sym typeface="Symbol"/>
                </a:rPr>
                <a:t>              band</a:t>
              </a:r>
            </a:p>
            <a:p>
              <a:r>
                <a:rPr lang="en-ZA" sz="2400" dirty="0">
                  <a:solidFill>
                    <a:srgbClr val="FF0000"/>
                  </a:solidFill>
                </a:rPr>
                <a:t>             0</a:t>
              </a:r>
              <a:r>
                <a:rPr lang="en-ZA" sz="2400" baseline="-25000" dirty="0">
                  <a:solidFill>
                    <a:srgbClr val="FF0000"/>
                  </a:solidFill>
                </a:rPr>
                <a:t>3</a:t>
              </a:r>
              <a:r>
                <a:rPr lang="en-ZA" sz="2400" baseline="30000" dirty="0">
                  <a:solidFill>
                    <a:srgbClr val="FF0000"/>
                  </a:solidFill>
                </a:rPr>
                <a:t>+</a:t>
              </a:r>
              <a:r>
                <a:rPr lang="en-ZA" sz="2400" dirty="0">
                  <a:solidFill>
                    <a:srgbClr val="FF0000"/>
                  </a:solidFill>
                </a:rPr>
                <a:t> band</a:t>
              </a:r>
            </a:p>
            <a:p>
              <a:r>
                <a:rPr lang="en-ZA" sz="2400" dirty="0">
                  <a:solidFill>
                    <a:srgbClr val="FF0000"/>
                  </a:solidFill>
                </a:rPr>
                <a:t>             S-band</a:t>
              </a:r>
            </a:p>
            <a:p>
              <a:endParaRPr lang="en-ZA" sz="2800" dirty="0">
                <a:solidFill>
                  <a:srgbClr val="FF0000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ZA" sz="2400" dirty="0">
                  <a:solidFill>
                    <a:srgbClr val="FF0000"/>
                  </a:solidFill>
                  <a:sym typeface="Symbol" panose="05050102010706020507" pitchFamily="18" charset="2"/>
                </a:rPr>
                <a:t>-band almost always parallel to ground band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l-GR" sz="2400" dirty="0">
                  <a:solidFill>
                    <a:srgbClr val="FF0000"/>
                  </a:solidFill>
                </a:rPr>
                <a:t>β</a:t>
              </a:r>
              <a:r>
                <a:rPr lang="en-ZA" sz="2400" dirty="0">
                  <a:solidFill>
                    <a:srgbClr val="FF0000"/>
                  </a:solidFill>
                </a:rPr>
                <a:t>-band not always</a:t>
              </a:r>
            </a:p>
            <a:p>
              <a:r>
                <a:rPr lang="en-ZA" sz="2400" dirty="0">
                  <a:solidFill>
                    <a:srgbClr val="FF0000"/>
                  </a:solidFill>
                </a:rPr>
                <a:t>     parallel, especially in </a:t>
              </a:r>
            </a:p>
            <a:p>
              <a:r>
                <a:rPr lang="en-ZA" sz="2400" dirty="0">
                  <a:solidFill>
                    <a:srgbClr val="FF0000"/>
                  </a:solidFill>
                </a:rPr>
                <a:t>     Er and Yb nuclei           </a:t>
              </a:r>
            </a:p>
            <a:p>
              <a:endParaRPr lang="en-ZA" sz="2800" dirty="0">
                <a:solidFill>
                  <a:srgbClr val="FF0000"/>
                </a:solidFill>
              </a:endParaRPr>
            </a:p>
            <a:p>
              <a:endParaRPr lang="en-ZA" sz="2800" dirty="0">
                <a:solidFill>
                  <a:srgbClr val="FF0000"/>
                </a:solidFill>
              </a:endParaRPr>
            </a:p>
            <a:p>
              <a:endParaRPr lang="en-ZA" sz="2800" dirty="0">
                <a:solidFill>
                  <a:srgbClr val="FF0000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95536" y="1013489"/>
              <a:ext cx="248637" cy="249574"/>
            </a:xfrm>
            <a:prstGeom prst="ellipse">
              <a:avLst/>
            </a:prstGeom>
            <a:noFill/>
            <a:ln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395536" y="1445263"/>
              <a:ext cx="248637" cy="219055"/>
            </a:xfrm>
            <a:prstGeom prst="triangl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392053" y="1772816"/>
              <a:ext cx="248637" cy="249575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8" name="Oval 7"/>
            <p:cNvSpPr/>
            <p:nvPr/>
          </p:nvSpPr>
          <p:spPr>
            <a:xfrm>
              <a:off x="748528" y="1780807"/>
              <a:ext cx="248637" cy="24957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90741" y="2119630"/>
              <a:ext cx="248637" cy="2495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0" name="Diamond 9"/>
            <p:cNvSpPr/>
            <p:nvPr/>
          </p:nvSpPr>
          <p:spPr>
            <a:xfrm>
              <a:off x="381158" y="2492896"/>
              <a:ext cx="302410" cy="292425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4901A47-9CC9-E598-E4CB-B7B355AE7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0"/>
            <a:ext cx="4649339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DCF948-2681-53F9-F68F-11224A922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288" y="916150"/>
            <a:ext cx="5110336" cy="6613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435456-A8AA-ACED-CB8D-4F48D8BBE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758" y="735872"/>
            <a:ext cx="3094112" cy="1545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A82B124-A862-F0C1-8C62-84A010848853}"/>
              </a:ext>
            </a:extLst>
          </p:cNvPr>
          <p:cNvSpPr txBox="1"/>
          <p:nvPr/>
        </p:nvSpPr>
        <p:spPr>
          <a:xfrm>
            <a:off x="5463610" y="6552397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33FF"/>
                </a:solidFill>
              </a:rPr>
              <a:t>N=88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2BC55D-7838-7A5C-77C0-D85AD90B2053}"/>
              </a:ext>
            </a:extLst>
          </p:cNvPr>
          <p:cNvSpPr txBox="1"/>
          <p:nvPr/>
        </p:nvSpPr>
        <p:spPr>
          <a:xfrm>
            <a:off x="7207300" y="615601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33FF"/>
                </a:solidFill>
              </a:rPr>
              <a:t>N=90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DDA58F-9FCB-2E52-DF3C-F90AE34D3437}"/>
              </a:ext>
            </a:extLst>
          </p:cNvPr>
          <p:cNvSpPr txBox="1"/>
          <p:nvPr/>
        </p:nvSpPr>
        <p:spPr>
          <a:xfrm>
            <a:off x="8114116" y="652534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33FF"/>
                </a:solidFill>
              </a:rPr>
              <a:t>N=92</a:t>
            </a:r>
          </a:p>
        </p:txBody>
      </p:sp>
    </p:spTree>
    <p:extLst>
      <p:ext uri="{BB962C8B-B14F-4D97-AF65-F5344CB8AC3E}">
        <p14:creationId xmlns:p14="http://schemas.microsoft.com/office/powerpoint/2010/main" val="900251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2084"/>
            <a:ext cx="3299508" cy="271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90" y="3366757"/>
            <a:ext cx="7342422" cy="252028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341180" y="3071246"/>
            <a:ext cx="5394921" cy="1886363"/>
            <a:chOff x="2409134" y="3468216"/>
            <a:chExt cx="5394921" cy="1886363"/>
          </a:xfrm>
        </p:grpSpPr>
        <p:sp>
          <p:nvSpPr>
            <p:cNvPr id="5" name="Rounded Rectangle 4"/>
            <p:cNvSpPr/>
            <p:nvPr/>
          </p:nvSpPr>
          <p:spPr>
            <a:xfrm>
              <a:off x="2409134" y="4346467"/>
              <a:ext cx="5331218" cy="1008112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6732240" y="4065005"/>
              <a:ext cx="325695" cy="281462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083986" y="3468216"/>
              <a:ext cx="7200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3200" b="1" dirty="0" err="1">
                  <a:solidFill>
                    <a:srgbClr val="FF0000"/>
                  </a:solidFill>
                </a:rPr>
                <a:t>T</a:t>
              </a:r>
              <a:r>
                <a:rPr lang="en-ZA" sz="3200" b="1" baseline="-25000" dirty="0" err="1">
                  <a:solidFill>
                    <a:srgbClr val="FF0000"/>
                  </a:solidFill>
                </a:rPr>
                <a:t>vib</a:t>
              </a:r>
              <a:endParaRPr lang="en-ZA" sz="3200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6376254" y="5021713"/>
            <a:ext cx="1080120" cy="64807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1806097" y="4453553"/>
            <a:ext cx="351860" cy="37882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854061"/>
            <a:ext cx="1381548" cy="109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56292"/>
            <a:ext cx="3739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The vibrating nucleus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453" y="2066546"/>
            <a:ext cx="3681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Vibrating Liquid drop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0639" y="2568154"/>
            <a:ext cx="3835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The Bohr Hamiltonian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18348" y="4860288"/>
            <a:ext cx="4614609" cy="1067496"/>
            <a:chOff x="1318348" y="4860288"/>
            <a:chExt cx="4614609" cy="1067496"/>
          </a:xfrm>
        </p:grpSpPr>
        <p:sp>
          <p:nvSpPr>
            <p:cNvPr id="13" name="Rounded Rectangle 12"/>
            <p:cNvSpPr/>
            <p:nvPr/>
          </p:nvSpPr>
          <p:spPr>
            <a:xfrm>
              <a:off x="2719074" y="4860288"/>
              <a:ext cx="3213883" cy="1026749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318348" y="5343009"/>
              <a:ext cx="1249607" cy="584775"/>
              <a:chOff x="1318348" y="5343009"/>
              <a:chExt cx="1249607" cy="58477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318348" y="5343009"/>
                <a:ext cx="7037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3200" b="1" dirty="0">
                    <a:solidFill>
                      <a:srgbClr val="FF0000"/>
                    </a:solidFill>
                  </a:rPr>
                  <a:t>T</a:t>
                </a:r>
                <a:r>
                  <a:rPr lang="en-ZA" sz="3200" b="1" baseline="-25000" dirty="0">
                    <a:solidFill>
                      <a:srgbClr val="FF0000"/>
                    </a:solidFill>
                  </a:rPr>
                  <a:t>rot</a:t>
                </a:r>
              </a:p>
            </p:txBody>
          </p:sp>
          <p:cxnSp>
            <p:nvCxnSpPr>
              <p:cNvPr id="17" name="Straight Connector 16"/>
              <p:cNvCxnSpPr>
                <a:endCxn id="15" idx="3"/>
              </p:cNvCxnSpPr>
              <p:nvPr/>
            </p:nvCxnSpPr>
            <p:spPr>
              <a:xfrm flipH="1">
                <a:off x="2022067" y="5499002"/>
                <a:ext cx="545888" cy="136395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91068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2084"/>
            <a:ext cx="3299508" cy="271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90" y="3366757"/>
            <a:ext cx="7342422" cy="252028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341180" y="3071246"/>
            <a:ext cx="5394921" cy="1886363"/>
            <a:chOff x="2409134" y="3468216"/>
            <a:chExt cx="5394921" cy="1886363"/>
          </a:xfrm>
        </p:grpSpPr>
        <p:sp>
          <p:nvSpPr>
            <p:cNvPr id="5" name="Rounded Rectangle 4"/>
            <p:cNvSpPr/>
            <p:nvPr/>
          </p:nvSpPr>
          <p:spPr>
            <a:xfrm>
              <a:off x="2409134" y="4346467"/>
              <a:ext cx="5331218" cy="1008112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6732240" y="4065005"/>
              <a:ext cx="325695" cy="281462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083986" y="3468216"/>
              <a:ext cx="7200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3200" b="1" dirty="0" err="1">
                  <a:solidFill>
                    <a:srgbClr val="FF0000"/>
                  </a:solidFill>
                </a:rPr>
                <a:t>T</a:t>
              </a:r>
              <a:r>
                <a:rPr lang="en-ZA" sz="3200" b="1" baseline="-25000" dirty="0" err="1">
                  <a:solidFill>
                    <a:srgbClr val="FF0000"/>
                  </a:solidFill>
                </a:rPr>
                <a:t>vib</a:t>
              </a:r>
              <a:endParaRPr lang="en-ZA" sz="3200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6376254" y="5021713"/>
            <a:ext cx="1080120" cy="64807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1806097" y="4453553"/>
            <a:ext cx="351860" cy="37882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60639" y="2568154"/>
            <a:ext cx="3835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The Bohr Hamiltonian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18348" y="4860288"/>
            <a:ext cx="4614609" cy="1067496"/>
            <a:chOff x="1318348" y="4860288"/>
            <a:chExt cx="4614609" cy="1067496"/>
          </a:xfrm>
        </p:grpSpPr>
        <p:sp>
          <p:nvSpPr>
            <p:cNvPr id="13" name="Rounded Rectangle 12"/>
            <p:cNvSpPr/>
            <p:nvPr/>
          </p:nvSpPr>
          <p:spPr>
            <a:xfrm>
              <a:off x="2719074" y="4860288"/>
              <a:ext cx="3213883" cy="1026749"/>
            </a:xfrm>
            <a:prstGeom prst="round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318348" y="5343009"/>
              <a:ext cx="1249607" cy="584775"/>
              <a:chOff x="1318348" y="5343009"/>
              <a:chExt cx="1249607" cy="58477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318348" y="5343009"/>
                <a:ext cx="7037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3200" b="1" dirty="0">
                    <a:solidFill>
                      <a:srgbClr val="FF0000"/>
                    </a:solidFill>
                  </a:rPr>
                  <a:t>T</a:t>
                </a:r>
                <a:r>
                  <a:rPr lang="en-ZA" sz="3200" b="1" baseline="-25000" dirty="0">
                    <a:solidFill>
                      <a:srgbClr val="FF0000"/>
                    </a:solidFill>
                  </a:rPr>
                  <a:t>rot</a:t>
                </a:r>
              </a:p>
            </p:txBody>
          </p:sp>
          <p:cxnSp>
            <p:nvCxnSpPr>
              <p:cNvPr id="17" name="Straight Connector 16"/>
              <p:cNvCxnSpPr>
                <a:endCxn id="15" idx="3"/>
              </p:cNvCxnSpPr>
              <p:nvPr/>
            </p:nvCxnSpPr>
            <p:spPr>
              <a:xfrm flipH="1">
                <a:off x="2022067" y="5499002"/>
                <a:ext cx="545888" cy="136395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Picture 19">
            <a:extLst>
              <a:ext uri="{FF2B5EF4-FFF2-40B4-BE49-F238E27FC236}">
                <a16:creationId xmlns:a16="http://schemas.microsoft.com/office/drawing/2014/main" id="{A1DC16A5-6526-7E50-53FC-558E6ABF5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98046"/>
            <a:ext cx="3240360" cy="261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4E7C523-DCEE-12B1-8AC0-7A7C842876DA}"/>
              </a:ext>
            </a:extLst>
          </p:cNvPr>
          <p:cNvSpPr txBox="1"/>
          <p:nvPr/>
        </p:nvSpPr>
        <p:spPr>
          <a:xfrm>
            <a:off x="750098" y="235858"/>
            <a:ext cx="4240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In reality: </a:t>
            </a:r>
          </a:p>
          <a:p>
            <a:r>
              <a:rPr lang="en-ZA" sz="3200" dirty="0">
                <a:solidFill>
                  <a:srgbClr val="FF0000"/>
                </a:solidFill>
              </a:rPr>
              <a:t>Complicated Potential Energy Surfaces</a:t>
            </a:r>
          </a:p>
        </p:txBody>
      </p:sp>
    </p:spTree>
    <p:extLst>
      <p:ext uri="{BB962C8B-B14F-4D97-AF65-F5344CB8AC3E}">
        <p14:creationId xmlns:p14="http://schemas.microsoft.com/office/powerpoint/2010/main" val="231368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2046" y="55789"/>
            <a:ext cx="87133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rgbClr val="FF0000"/>
                </a:solidFill>
              </a:rPr>
              <a:t>Re-cast Bohr Hamiltonian: 5 Dimensional Collective</a:t>
            </a:r>
          </a:p>
          <a:p>
            <a:r>
              <a:rPr lang="en-ZA" sz="3200" dirty="0">
                <a:solidFill>
                  <a:srgbClr val="FF0000"/>
                </a:solidFill>
              </a:rPr>
              <a:t>Hamiltonian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31640" y="1096764"/>
            <a:ext cx="7075679" cy="3914598"/>
            <a:chOff x="605463" y="1340768"/>
            <a:chExt cx="8088041" cy="4945377"/>
          </a:xfrm>
        </p:grpSpPr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340768"/>
              <a:ext cx="2724150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463" y="2059498"/>
              <a:ext cx="6924675" cy="301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841" y="5153442"/>
              <a:ext cx="1990725" cy="100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2213746" y="5658267"/>
              <a:ext cx="358822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499992" y="2348880"/>
              <a:ext cx="504056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029348" y="3387699"/>
              <a:ext cx="534539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092218" y="4437111"/>
              <a:ext cx="471670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300192" y="4437112"/>
              <a:ext cx="432048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99230" y="5547389"/>
              <a:ext cx="5394274" cy="738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3200" dirty="0">
                  <a:solidFill>
                    <a:srgbClr val="FF0000"/>
                  </a:solidFill>
                </a:rPr>
                <a:t>Need to determine </a:t>
              </a:r>
              <a:r>
                <a:rPr lang="en-ZA" sz="3200" i="1" dirty="0">
                  <a:solidFill>
                    <a:srgbClr val="FF0000"/>
                  </a:solidFill>
                  <a:latin typeface="High Tower Text" panose="02040502050506030303" pitchFamily="18" charset="0"/>
                </a:rPr>
                <a:t>I</a:t>
              </a:r>
              <a:r>
                <a:rPr lang="en-ZA" sz="3200" dirty="0">
                  <a:solidFill>
                    <a:srgbClr val="FF0000"/>
                  </a:solidFill>
                </a:rPr>
                <a:t>’s, </a:t>
              </a:r>
              <a:r>
                <a:rPr lang="en-ZA" sz="3200" i="1" dirty="0">
                  <a:solidFill>
                    <a:srgbClr val="FF0000"/>
                  </a:solidFill>
                </a:rPr>
                <a:t>B</a:t>
              </a:r>
              <a:r>
                <a:rPr lang="en-ZA" sz="3200" dirty="0">
                  <a:solidFill>
                    <a:srgbClr val="FF0000"/>
                  </a:solidFill>
                </a:rPr>
                <a:t>’s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840190" y="1516444"/>
              <a:ext cx="504056" cy="363021"/>
            </a:xfrm>
            <a:prstGeom prst="roundRect">
              <a:avLst/>
            </a:prstGeom>
            <a:solidFill>
              <a:srgbClr val="FF0000">
                <a:alpha val="22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611560" y="4961342"/>
            <a:ext cx="71955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2400" dirty="0">
                <a:solidFill>
                  <a:srgbClr val="4A33F7"/>
                </a:solidFill>
              </a:rPr>
              <a:t>T. </a:t>
            </a:r>
            <a:r>
              <a:rPr lang="en-ZA" sz="2400" dirty="0" err="1">
                <a:solidFill>
                  <a:srgbClr val="4A33F7"/>
                </a:solidFill>
              </a:rPr>
              <a:t>Niksic</a:t>
            </a:r>
            <a:r>
              <a:rPr lang="en-ZA" sz="2400" dirty="0">
                <a:solidFill>
                  <a:srgbClr val="4A33F7"/>
                </a:solidFill>
              </a:rPr>
              <a:t> et al PRC 79, 034303 (2009)</a:t>
            </a:r>
          </a:p>
          <a:p>
            <a:r>
              <a:rPr lang="en-ZA" sz="2400" dirty="0">
                <a:solidFill>
                  <a:srgbClr val="4A33F7"/>
                </a:solidFill>
              </a:rPr>
              <a:t>Z.P. Li et al., PRC 79, 054301 (2009)</a:t>
            </a:r>
          </a:p>
        </p:txBody>
      </p:sp>
    </p:spTree>
    <p:extLst>
      <p:ext uri="{BB962C8B-B14F-4D97-AF65-F5344CB8AC3E}">
        <p14:creationId xmlns:p14="http://schemas.microsoft.com/office/powerpoint/2010/main" val="204069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321657" y="3284984"/>
            <a:ext cx="289903" cy="240985"/>
          </a:xfrm>
          <a:prstGeom prst="ellipse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>
            <a:off x="303888" y="3645024"/>
            <a:ext cx="325440" cy="249574"/>
          </a:xfrm>
          <a:prstGeom prst="triangl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21657" y="4567122"/>
            <a:ext cx="307671" cy="320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1" name="Oval 20"/>
          <p:cNvSpPr/>
          <p:nvPr/>
        </p:nvSpPr>
        <p:spPr>
          <a:xfrm>
            <a:off x="258266" y="4136394"/>
            <a:ext cx="327396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2" name="Oval 21"/>
          <p:cNvSpPr/>
          <p:nvPr/>
        </p:nvSpPr>
        <p:spPr>
          <a:xfrm>
            <a:off x="755576" y="4077072"/>
            <a:ext cx="327396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TextBox 2"/>
          <p:cNvSpPr txBox="1"/>
          <p:nvPr/>
        </p:nvSpPr>
        <p:spPr>
          <a:xfrm>
            <a:off x="400333" y="120982"/>
            <a:ext cx="3714603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>
                <a:solidFill>
                  <a:srgbClr val="FF0000"/>
                </a:solidFill>
              </a:rPr>
              <a:t>N=92</a:t>
            </a:r>
          </a:p>
          <a:p>
            <a:r>
              <a:rPr lang="en-ZA" sz="2800" dirty="0">
                <a:solidFill>
                  <a:srgbClr val="FF0000"/>
                </a:solidFill>
              </a:rPr>
              <a:t>Calculated Energies </a:t>
            </a:r>
          </a:p>
          <a:p>
            <a:r>
              <a:rPr lang="en-ZA" sz="2800" dirty="0">
                <a:solidFill>
                  <a:srgbClr val="FF0000"/>
                </a:solidFill>
              </a:rPr>
              <a:t>(lines) compared to experiment (points)</a:t>
            </a: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r>
              <a:rPr lang="en-ZA" sz="2800" dirty="0">
                <a:solidFill>
                  <a:srgbClr val="FF0000"/>
                </a:solidFill>
              </a:rPr>
              <a:t>     ground band</a:t>
            </a:r>
          </a:p>
          <a:p>
            <a:r>
              <a:rPr lang="en-ZA" sz="2800" dirty="0">
                <a:solidFill>
                  <a:srgbClr val="FF0000"/>
                </a:solidFill>
                <a:sym typeface="Symbol"/>
              </a:rPr>
              <a:t>      band</a:t>
            </a:r>
          </a:p>
          <a:p>
            <a:r>
              <a:rPr lang="en-ZA" sz="2800" dirty="0">
                <a:solidFill>
                  <a:srgbClr val="FF0000"/>
                </a:solidFill>
                <a:sym typeface="Symbol"/>
              </a:rPr>
              <a:t>            band</a:t>
            </a:r>
          </a:p>
          <a:p>
            <a:r>
              <a:rPr lang="en-ZA" sz="2800" dirty="0">
                <a:solidFill>
                  <a:srgbClr val="FF0000"/>
                </a:solidFill>
              </a:rPr>
              <a:t>      0</a:t>
            </a:r>
            <a:r>
              <a:rPr lang="en-ZA" sz="2800" baseline="-25000" dirty="0">
                <a:solidFill>
                  <a:srgbClr val="FF0000"/>
                </a:solidFill>
              </a:rPr>
              <a:t>3</a:t>
            </a:r>
            <a:r>
              <a:rPr lang="en-ZA" sz="2800" baseline="30000" dirty="0">
                <a:solidFill>
                  <a:srgbClr val="FF0000"/>
                </a:solidFill>
              </a:rPr>
              <a:t>+</a:t>
            </a:r>
            <a:r>
              <a:rPr lang="en-ZA" sz="2800" dirty="0">
                <a:solidFill>
                  <a:srgbClr val="FF0000"/>
                </a:solidFill>
              </a:rPr>
              <a:t> band</a:t>
            </a: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  <a:p>
            <a:endParaRPr lang="en-ZA" sz="28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071" y="0"/>
            <a:ext cx="4276929" cy="68580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75" y="2599876"/>
            <a:ext cx="3912322" cy="305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8" y="2495068"/>
            <a:ext cx="4040998" cy="319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4" y="2564533"/>
            <a:ext cx="3949860" cy="307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63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85C3144-9298-A10E-562F-3AEC8AE19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748" y="1373505"/>
            <a:ext cx="4495036" cy="45735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226926-9616-E3E8-5F52-F98B9E6DE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19536"/>
            <a:ext cx="5400600" cy="4470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B52E3C-1FB1-795A-A2DF-5DCD133F5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280" y="697569"/>
            <a:ext cx="3550739" cy="360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2E2207-05E3-9F79-FCA9-8D277D289C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649535"/>
            <a:ext cx="4072930" cy="63867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E82C3-A1D3-2CB7-6A18-EAC52DB14073}"/>
              </a:ext>
            </a:extLst>
          </p:cNvPr>
          <p:cNvGrpSpPr/>
          <p:nvPr/>
        </p:nvGrpSpPr>
        <p:grpSpPr>
          <a:xfrm>
            <a:off x="4595474" y="1889435"/>
            <a:ext cx="4086349" cy="3541717"/>
            <a:chOff x="4654502" y="1772816"/>
            <a:chExt cx="4318301" cy="382305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1D4013D-7B00-299E-F059-332E401ED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54502" y="1772816"/>
              <a:ext cx="4318301" cy="34508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D2B8627-369E-1326-2117-2EF559FF1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0853" y="5265673"/>
              <a:ext cx="1282700" cy="2794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D813854-7F96-19FC-0E04-CB2A889D0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43259" y="5214872"/>
              <a:ext cx="901700" cy="381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D0A18BE-EED3-0C7A-EF72-D139D59267C6}"/>
                </a:ext>
              </a:extLst>
            </p:cNvPr>
            <p:cNvCxnSpPr>
              <a:cxnSpLocks/>
            </p:cNvCxnSpPr>
            <p:nvPr/>
          </p:nvCxnSpPr>
          <p:spPr>
            <a:xfrm>
              <a:off x="7694109" y="5265673"/>
              <a:ext cx="0" cy="28058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57AE691-7AD9-5195-49F5-DC06B8BFC8B3}"/>
                </a:ext>
              </a:extLst>
            </p:cNvPr>
            <p:cNvCxnSpPr>
              <a:cxnSpLocks/>
            </p:cNvCxnSpPr>
            <p:nvPr/>
          </p:nvCxnSpPr>
          <p:spPr>
            <a:xfrm>
              <a:off x="8036014" y="5264490"/>
              <a:ext cx="0" cy="28058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61224DB-898B-5468-5DC1-8809489FB928}"/>
                </a:ext>
              </a:extLst>
            </p:cNvPr>
            <p:cNvCxnSpPr/>
            <p:nvPr/>
          </p:nvCxnSpPr>
          <p:spPr>
            <a:xfrm flipV="1">
              <a:off x="7380312" y="4509120"/>
              <a:ext cx="1033707" cy="71452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A341A27-F8E1-70A5-74E8-328DAF2923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0312" y="2492896"/>
              <a:ext cx="936104" cy="273074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28917C4-3E54-4E65-4EC1-67EC7C2D63E0}"/>
              </a:ext>
            </a:extLst>
          </p:cNvPr>
          <p:cNvSpPr/>
          <p:nvPr/>
        </p:nvSpPr>
        <p:spPr>
          <a:xfrm>
            <a:off x="467544" y="1484784"/>
            <a:ext cx="786640" cy="322595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1087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20532</TotalTime>
  <Words>865</Words>
  <Application>Microsoft Macintosh PowerPoint</Application>
  <PresentationFormat>On-screen Show (4:3)</PresentationFormat>
  <Paragraphs>150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 Math</vt:lpstr>
      <vt:lpstr>Helvetica</vt:lpstr>
      <vt:lpstr>High Tower Text</vt:lpstr>
      <vt:lpstr>Symbol</vt:lpstr>
      <vt:lpstr>Times New Roman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</dc:creator>
  <cp:lastModifiedBy>Microsoft Office User</cp:lastModifiedBy>
  <cp:revision>195</cp:revision>
  <dcterms:created xsi:type="dcterms:W3CDTF">2016-06-22T06:21:46Z</dcterms:created>
  <dcterms:modified xsi:type="dcterms:W3CDTF">2024-11-12T11:07:21Z</dcterms:modified>
</cp:coreProperties>
</file>