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79" r:id="rId5"/>
    <p:sldId id="272" r:id="rId6"/>
    <p:sldId id="273" r:id="rId7"/>
    <p:sldId id="277" r:id="rId8"/>
    <p:sldId id="278" r:id="rId9"/>
    <p:sldId id="27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09" autoAdjust="0"/>
    <p:restoredTop sz="94660"/>
  </p:normalViewPr>
  <p:slideViewPr>
    <p:cSldViewPr snapToGrid="0">
      <p:cViewPr>
        <p:scale>
          <a:sx n="81" d="100"/>
          <a:sy n="81" d="100"/>
        </p:scale>
        <p:origin x="82" y="7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730FA-436C-45D1-8441-811295BEE362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6D75-3A49-4BF3-9A88-A1D83C3FC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0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F42D-3467-4D23-B7DB-2F67396BD5D9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77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7DA2E-E468-4FB2-9AEE-D9689018FAA2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1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30C9-7C8D-4D7D-AB73-F1713A3A8550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1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D46E-508F-48C9-87B6-A373B6EA7270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41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7E33E-98C5-4A0E-B943-B94F77884F22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83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55E7-697D-4D3E-9176-931C6D9EF5FF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369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8192-C09F-4C11-8BD9-2EF7217A8641}" type="datetime1">
              <a:rPr lang="fr-FR" smtClean="0"/>
              <a:t>01/10/2024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22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FC2D9-C9F5-4FBA-89FC-7843C5C0CF09}" type="datetime1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D0592-4EB0-4CCC-B1C3-339CF67217D3}" type="datetime1">
              <a:rPr lang="fr-FR" smtClean="0"/>
              <a:t>01/10/2024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020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3751-1955-4A4D-AA4E-9DBB562E6897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66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6542-8EF4-4C75-945A-218326C6F70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3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9C554-130C-4266-AE60-73330E048FCD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MuCol 01/10/024 -  Sophie Pierron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3BE96-7E83-4AC4-BF71-B14F4F6B6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24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results for an electrical coupling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15440" y="4075864"/>
            <a:ext cx="9144000" cy="1655762"/>
          </a:xfrm>
        </p:spPr>
        <p:txBody>
          <a:bodyPr/>
          <a:lstStyle/>
          <a:p>
            <a:r>
              <a:rPr lang="fr-FR" dirty="0" smtClean="0"/>
              <a:t>A </a:t>
            </a:r>
            <a:r>
              <a:rPr lang="fr-FR" dirty="0"/>
              <a:t>3-cell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a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smtClean="0"/>
              <a:t>of 187,8 mm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a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smtClean="0"/>
              <a:t>close to 704 </a:t>
            </a:r>
            <a:r>
              <a:rPr lang="fr-FR" dirty="0" err="1" smtClean="0"/>
              <a:t>mHz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8077200" y="6492875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/>
              <a:t>MuCol</a:t>
            </a:r>
            <a:r>
              <a:rPr lang="fr-FR" dirty="0" smtClean="0"/>
              <a:t> 01/10/024 -  Sophie </a:t>
            </a:r>
            <a:r>
              <a:rPr lang="fr-FR" dirty="0" err="1" smtClean="0"/>
              <a:t>Pierron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99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969" t="7329" b="6415"/>
          <a:stretch/>
        </p:blipFill>
        <p:spPr>
          <a:xfrm rot="5400000">
            <a:off x="4563056" y="-1151846"/>
            <a:ext cx="3687597" cy="10111391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4961190" y="3514098"/>
            <a:ext cx="2848163" cy="22550"/>
          </a:xfrm>
          <a:prstGeom prst="line">
            <a:avLst/>
          </a:prstGeom>
          <a:ln w="571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10536865" y="3222996"/>
            <a:ext cx="754912" cy="10632"/>
          </a:xfrm>
          <a:prstGeom prst="line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115878" y="5158170"/>
            <a:ext cx="8431619" cy="1"/>
          </a:xfrm>
          <a:prstGeom prst="line">
            <a:avLst/>
          </a:prstGeom>
          <a:ln w="571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rot="5400000" flipV="1">
            <a:off x="1754371" y="2840224"/>
            <a:ext cx="754912" cy="10632"/>
          </a:xfrm>
          <a:prstGeom prst="line">
            <a:avLst/>
          </a:prstGeom>
          <a:ln w="38100">
            <a:solidFill>
              <a:srgbClr val="C0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rot="5400000" flipV="1">
            <a:off x="10190947" y="2861489"/>
            <a:ext cx="754912" cy="10632"/>
          </a:xfrm>
          <a:prstGeom prst="line">
            <a:avLst/>
          </a:prstGeom>
          <a:ln w="38100">
            <a:solidFill>
              <a:srgbClr val="C0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rot="5400000" flipV="1">
            <a:off x="4337751" y="3145370"/>
            <a:ext cx="1188000" cy="10632"/>
          </a:xfrm>
          <a:prstGeom prst="line">
            <a:avLst/>
          </a:prstGeom>
          <a:ln w="38100">
            <a:solidFill>
              <a:srgbClr val="C0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rot="5400000" flipV="1">
            <a:off x="7180196" y="3106376"/>
            <a:ext cx="1188000" cy="10632"/>
          </a:xfrm>
          <a:prstGeom prst="line">
            <a:avLst/>
          </a:prstGeom>
          <a:ln w="38100">
            <a:solidFill>
              <a:srgbClr val="C0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998740" y="1251141"/>
            <a:ext cx="1020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cells cavity with </a:t>
            </a:r>
            <a:r>
              <a:rPr lang="en-US" dirty="0" smtClean="0"/>
              <a:t>an </a:t>
            </a:r>
            <a:r>
              <a:rPr lang="en-US" dirty="0"/>
              <a:t>electrical/conductive </a:t>
            </a:r>
            <a:r>
              <a:rPr lang="en-US" dirty="0" smtClean="0"/>
              <a:t>coupling</a:t>
            </a:r>
            <a:r>
              <a:rPr lang="en-US" dirty="0"/>
              <a:t>:</a:t>
            </a:r>
            <a:endParaRPr lang="en-US" dirty="0" smtClean="0"/>
          </a:p>
        </p:txBody>
      </p:sp>
      <p:sp>
        <p:nvSpPr>
          <p:cNvPr id="42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/>
              <a:t>Cavity</a:t>
            </a:r>
            <a:r>
              <a:rPr lang="fr-FR" b="1" dirty="0"/>
              <a:t> </a:t>
            </a:r>
            <a:r>
              <a:rPr lang="fr-FR" b="1" dirty="0" err="1"/>
              <a:t>geometry</a:t>
            </a:r>
            <a:endParaRPr lang="fr-FR" b="1" dirty="0"/>
          </a:p>
        </p:txBody>
      </p:sp>
      <p:sp>
        <p:nvSpPr>
          <p:cNvPr id="43" name="ZoneTexte 42"/>
          <p:cNvSpPr txBox="1"/>
          <p:nvPr/>
        </p:nvSpPr>
        <p:spPr>
          <a:xfrm>
            <a:off x="1348648" y="5888448"/>
            <a:ext cx="10111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to </a:t>
            </a:r>
            <a:r>
              <a:rPr lang="en-US" dirty="0"/>
              <a:t>establish </a:t>
            </a:r>
            <a:r>
              <a:rPr lang="en-US" dirty="0" smtClean="0"/>
              <a:t>a </a:t>
            </a:r>
            <a:r>
              <a:rPr lang="en-US" dirty="0"/>
              <a:t>correct electric field flatness, we played with the radii of the </a:t>
            </a:r>
            <a:r>
              <a:rPr lang="en-US" dirty="0" smtClean="0"/>
              <a:t>separation between </a:t>
            </a:r>
            <a:r>
              <a:rPr lang="en-US" dirty="0"/>
              <a:t>cells </a:t>
            </a:r>
            <a:r>
              <a:rPr lang="en-US" dirty="0"/>
              <a:t>(</a:t>
            </a:r>
            <a:r>
              <a:rPr lang="en-US" dirty="0" err="1"/>
              <a:t>Rw_int</a:t>
            </a:r>
            <a:r>
              <a:rPr lang="en-US" dirty="0"/>
              <a:t> </a:t>
            </a:r>
            <a:r>
              <a:rPr lang="en-US" dirty="0" smtClean="0"/>
              <a:t>) and </a:t>
            </a:r>
            <a:r>
              <a:rPr lang="en-US" dirty="0"/>
              <a:t>the  </a:t>
            </a:r>
            <a:r>
              <a:rPr lang="en-US" dirty="0" smtClean="0"/>
              <a:t>iris </a:t>
            </a:r>
            <a:r>
              <a:rPr lang="en-US" dirty="0"/>
              <a:t>at </a:t>
            </a:r>
            <a:r>
              <a:rPr lang="en-US" dirty="0"/>
              <a:t>the ends of the </a:t>
            </a:r>
            <a:r>
              <a:rPr lang="en-US" dirty="0" smtClean="0"/>
              <a:t>cavity (</a:t>
            </a:r>
            <a:r>
              <a:rPr lang="en-US" dirty="0" err="1" smtClean="0"/>
              <a:t>Rw_ext</a:t>
            </a:r>
            <a:r>
              <a:rPr lang="en-US" dirty="0" smtClean="0"/>
              <a:t>).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10521302" y="3288795"/>
            <a:ext cx="1006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L_tube</a:t>
            </a:r>
            <a:r>
              <a:rPr lang="fr-FR" dirty="0" smtClean="0"/>
              <a:t> </a:t>
            </a:r>
          </a:p>
          <a:p>
            <a:r>
              <a:rPr lang="fr-FR" sz="1400" dirty="0" smtClean="0"/>
              <a:t>(40 mm)</a:t>
            </a:r>
            <a:endParaRPr lang="fr-FR" sz="1400" dirty="0"/>
          </a:p>
        </p:txBody>
      </p:sp>
      <p:sp>
        <p:nvSpPr>
          <p:cNvPr id="51" name="ZoneTexte 50"/>
          <p:cNvSpPr txBox="1"/>
          <p:nvPr/>
        </p:nvSpPr>
        <p:spPr>
          <a:xfrm rot="5400000">
            <a:off x="1920894" y="2781530"/>
            <a:ext cx="100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Rw_ext</a:t>
            </a:r>
            <a:r>
              <a:rPr lang="fr-FR" dirty="0" smtClean="0"/>
              <a:t> </a:t>
            </a:r>
          </a:p>
        </p:txBody>
      </p:sp>
      <p:sp>
        <p:nvSpPr>
          <p:cNvPr id="52" name="ZoneTexte 51"/>
          <p:cNvSpPr txBox="1"/>
          <p:nvPr/>
        </p:nvSpPr>
        <p:spPr>
          <a:xfrm rot="5400000">
            <a:off x="4601994" y="2966020"/>
            <a:ext cx="100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Rw_int</a:t>
            </a:r>
            <a:r>
              <a:rPr lang="fr-FR" dirty="0" smtClean="0"/>
              <a:t> 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6015934" y="3125263"/>
            <a:ext cx="15046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Lcell</a:t>
            </a:r>
            <a:r>
              <a:rPr lang="fr-FR" dirty="0" smtClean="0"/>
              <a:t> </a:t>
            </a:r>
            <a:r>
              <a:rPr lang="fr-FR" dirty="0" smtClean="0"/>
              <a:t>(or </a:t>
            </a:r>
            <a:r>
              <a:rPr lang="el-GR" dirty="0" smtClean="0"/>
              <a:t>β</a:t>
            </a:r>
            <a:r>
              <a:rPr lang="el-GR" dirty="0" smtClean="0">
                <a:sym typeface="Symbol" panose="05050102010706020507" pitchFamily="18" charset="2"/>
              </a:rPr>
              <a:t></a:t>
            </a:r>
            <a:r>
              <a:rPr lang="fr-FR" dirty="0" smtClean="0"/>
              <a:t>/2)</a:t>
            </a:r>
            <a:endParaRPr lang="fr-FR" dirty="0" smtClean="0"/>
          </a:p>
          <a:p>
            <a:pPr>
              <a:lnSpc>
                <a:spcPct val="200000"/>
              </a:lnSpc>
            </a:pPr>
            <a:r>
              <a:rPr lang="fr-FR" sz="1400" dirty="0" smtClean="0"/>
              <a:t>(187,8 </a:t>
            </a:r>
            <a:r>
              <a:rPr lang="fr-FR" sz="1400" dirty="0" smtClean="0"/>
              <a:t>mm)</a:t>
            </a:r>
            <a:endParaRPr lang="fr-FR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025664" y="5237518"/>
            <a:ext cx="268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Lacc</a:t>
            </a:r>
            <a:r>
              <a:rPr lang="fr-FR" dirty="0" smtClean="0"/>
              <a:t> = 3* </a:t>
            </a:r>
            <a:r>
              <a:rPr lang="fr-FR" dirty="0" err="1" smtClean="0"/>
              <a:t>Lcell</a:t>
            </a:r>
            <a:r>
              <a:rPr lang="fr-FR" dirty="0" smtClean="0"/>
              <a:t>  </a:t>
            </a:r>
            <a:r>
              <a:rPr lang="fr-FR" sz="1400" dirty="0" smtClean="0"/>
              <a:t>(187,8 </a:t>
            </a:r>
            <a:r>
              <a:rPr lang="fr-FR" sz="1400" dirty="0" smtClean="0"/>
              <a:t>mm)</a:t>
            </a:r>
            <a:endParaRPr lang="fr-FR" sz="1400" dirty="0"/>
          </a:p>
        </p:txBody>
      </p:sp>
      <p:cxnSp>
        <p:nvCxnSpPr>
          <p:cNvPr id="21" name="Connecteur droit 20"/>
          <p:cNvCxnSpPr/>
          <p:nvPr/>
        </p:nvCxnSpPr>
        <p:spPr>
          <a:xfrm>
            <a:off x="3485544" y="2517692"/>
            <a:ext cx="11504" cy="2561131"/>
          </a:xfrm>
          <a:prstGeom prst="line">
            <a:avLst/>
          </a:prstGeom>
          <a:ln w="38100">
            <a:solidFill>
              <a:srgbClr val="C0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 rot="5400000">
            <a:off x="3454056" y="3644370"/>
            <a:ext cx="43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Rv</a:t>
            </a:r>
            <a:r>
              <a:rPr lang="fr-FR" dirty="0" smtClean="0"/>
              <a:t> </a:t>
            </a:r>
            <a:endParaRPr lang="fr-FR" dirty="0" smtClean="0"/>
          </a:p>
        </p:txBody>
      </p:sp>
      <p:cxnSp>
        <p:nvCxnSpPr>
          <p:cNvPr id="25" name="Connecteur droit 24"/>
          <p:cNvCxnSpPr/>
          <p:nvPr/>
        </p:nvCxnSpPr>
        <p:spPr>
          <a:xfrm rot="5400000" flipV="1">
            <a:off x="1101295" y="2871138"/>
            <a:ext cx="754912" cy="10632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5400000" flipV="1">
            <a:off x="10889366" y="2826676"/>
            <a:ext cx="754912" cy="10632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1435964" y="3233629"/>
            <a:ext cx="754912" cy="10632"/>
          </a:xfrm>
          <a:prstGeom prst="line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V="1">
            <a:off x="464993" y="4131341"/>
            <a:ext cx="1690609" cy="644512"/>
          </a:xfrm>
          <a:prstGeom prst="straightConnector1">
            <a:avLst/>
          </a:prstGeom>
          <a:ln>
            <a:solidFill>
              <a:srgbClr val="C0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70305" y="4775853"/>
            <a:ext cx="1514609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Copper </a:t>
            </a:r>
            <a:r>
              <a:rPr lang="fr-FR" dirty="0" err="1" smtClean="0"/>
              <a:t>wall</a:t>
            </a:r>
            <a:endParaRPr lang="fr-FR" dirty="0"/>
          </a:p>
        </p:txBody>
      </p:sp>
      <p:cxnSp>
        <p:nvCxnSpPr>
          <p:cNvPr id="33" name="Connecteur droit avec flèche 32"/>
          <p:cNvCxnSpPr>
            <a:stCxn id="8" idx="0"/>
          </p:cNvCxnSpPr>
          <p:nvPr/>
        </p:nvCxnSpPr>
        <p:spPr>
          <a:xfrm flipV="1">
            <a:off x="827610" y="4233809"/>
            <a:ext cx="6884440" cy="542044"/>
          </a:xfrm>
          <a:prstGeom prst="straightConnector1">
            <a:avLst/>
          </a:prstGeom>
          <a:ln>
            <a:solidFill>
              <a:srgbClr val="C0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 rot="16200000">
            <a:off x="482530" y="2466934"/>
            <a:ext cx="1340168" cy="646331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Aluminium iris</a:t>
            </a:r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>
          <a:xfrm>
            <a:off x="8077200" y="6481296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3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4633" y="1906240"/>
            <a:ext cx="10955119" cy="4818755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More precisely, for a given </a:t>
            </a:r>
            <a:r>
              <a:rPr lang="en-US" dirty="0" err="1" smtClean="0"/>
              <a:t>Rw_int</a:t>
            </a:r>
            <a:r>
              <a:rPr lang="en-US" dirty="0" smtClean="0"/>
              <a:t> (and vise versa), </a:t>
            </a:r>
            <a:r>
              <a:rPr lang="en-US" dirty="0"/>
              <a:t>we increased </a:t>
            </a:r>
            <a:r>
              <a:rPr lang="en-US" dirty="0" err="1" smtClean="0"/>
              <a:t>Rw_ext</a:t>
            </a:r>
            <a:r>
              <a:rPr lang="en-US" dirty="0" smtClean="0"/>
              <a:t> </a:t>
            </a:r>
            <a:r>
              <a:rPr lang="en-US" dirty="0"/>
              <a:t>(and vise versa),</a:t>
            </a:r>
            <a:r>
              <a:rPr lang="en-US" dirty="0" smtClean="0"/>
              <a:t> </a:t>
            </a:r>
            <a:r>
              <a:rPr lang="en-US" dirty="0"/>
              <a:t>and modified </a:t>
            </a:r>
            <a:r>
              <a:rPr lang="en-US" dirty="0" err="1"/>
              <a:t>Rv</a:t>
            </a:r>
            <a:r>
              <a:rPr lang="en-US" dirty="0"/>
              <a:t> to stay close to 704 </a:t>
            </a:r>
            <a:r>
              <a:rPr lang="en-US" dirty="0" err="1"/>
              <a:t>MHz</a:t>
            </a:r>
            <a:r>
              <a:rPr lang="en-US" dirty="0" err="1" smtClean="0"/>
              <a:t>.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We </a:t>
            </a:r>
            <a:r>
              <a:rPr lang="en-US" dirty="0"/>
              <a:t>followed this procedure for </a:t>
            </a:r>
            <a:r>
              <a:rPr lang="en-US" dirty="0" err="1"/>
              <a:t>Rw_int</a:t>
            </a:r>
            <a:r>
              <a:rPr lang="en-US" dirty="0"/>
              <a:t> (and vise versa), </a:t>
            </a:r>
            <a:r>
              <a:rPr lang="en-US" dirty="0" smtClean="0"/>
              <a:t>set </a:t>
            </a:r>
            <a:r>
              <a:rPr lang="en-US" dirty="0"/>
              <a:t>at </a:t>
            </a:r>
            <a:r>
              <a:rPr lang="en-US" dirty="0" smtClean="0">
                <a:solidFill>
                  <a:srgbClr val="0070C0"/>
                </a:solidFill>
              </a:rPr>
              <a:t>60 mm </a:t>
            </a:r>
            <a:r>
              <a:rPr lang="en-US" dirty="0"/>
              <a:t>and then </a:t>
            </a:r>
            <a:r>
              <a:rPr lang="en-US" dirty="0">
                <a:solidFill>
                  <a:srgbClr val="FF0000"/>
                </a:solidFill>
              </a:rPr>
              <a:t>80 </a:t>
            </a:r>
            <a:r>
              <a:rPr lang="en-US" dirty="0" smtClean="0">
                <a:solidFill>
                  <a:srgbClr val="FF0000"/>
                </a:solidFill>
              </a:rPr>
              <a:t>mm</a:t>
            </a:r>
            <a:r>
              <a:rPr lang="en-US" dirty="0" smtClean="0"/>
              <a:t>.</a:t>
            </a: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r>
              <a:rPr lang="en-US" sz="2000" i="1" dirty="0" smtClean="0"/>
              <a:t>(Hereafter, the presentation of </a:t>
            </a:r>
            <a:r>
              <a:rPr lang="en-US" sz="2000" i="1" dirty="0" err="1" smtClean="0"/>
              <a:t>Carlelo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Barbagello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Alexeij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Grudiev</a:t>
            </a:r>
            <a:r>
              <a:rPr lang="en-US" sz="2000" i="1" dirty="0" smtClean="0"/>
              <a:t> on </a:t>
            </a:r>
            <a:r>
              <a:rPr lang="en-US" sz="2000" i="1" dirty="0" err="1" smtClean="0"/>
              <a:t>particules</a:t>
            </a:r>
            <a:r>
              <a:rPr lang="en-US" sz="2000" i="1" dirty="0" smtClean="0"/>
              <a:t> accelerators, in Nashville, and the presentation of cooling cell conceptual design in 2024</a:t>
            </a:r>
            <a:r>
              <a:rPr lang="en-US" sz="2000" i="1" dirty="0"/>
              <a:t>:</a:t>
            </a:r>
            <a:r>
              <a:rPr lang="en-US" sz="2000" i="1" dirty="0" smtClean="0"/>
              <a:t> </a:t>
            </a:r>
          </a:p>
          <a:p>
            <a:pPr algn="just"/>
            <a:r>
              <a:rPr lang="en-US" sz="2000" i="1" dirty="0" smtClean="0"/>
              <a:t>- They </a:t>
            </a:r>
            <a:r>
              <a:rPr lang="en-US" sz="2000" i="1" dirty="0"/>
              <a:t>are </a:t>
            </a:r>
            <a:r>
              <a:rPr lang="en-US" sz="2000" i="1" dirty="0" smtClean="0"/>
              <a:t>the </a:t>
            </a:r>
            <a:r>
              <a:rPr lang="en-US" sz="2000" i="1" dirty="0"/>
              <a:t>main </a:t>
            </a:r>
            <a:r>
              <a:rPr lang="en-US" sz="2000" i="1" dirty="0" smtClean="0"/>
              <a:t>reason of </a:t>
            </a:r>
            <a:r>
              <a:rPr lang="en-US" sz="2000" i="1" dirty="0"/>
              <a:t>our </a:t>
            </a:r>
            <a:r>
              <a:rPr lang="en-US" sz="2000" i="1" dirty="0" smtClean="0"/>
              <a:t>choice </a:t>
            </a:r>
            <a:r>
              <a:rPr lang="en-US" sz="2000" i="1" dirty="0"/>
              <a:t>of </a:t>
            </a:r>
            <a:r>
              <a:rPr lang="en-US" sz="2000" i="1" dirty="0" smtClean="0"/>
              <a:t>iris </a:t>
            </a:r>
            <a:r>
              <a:rPr lang="en-US" sz="2000" i="1" dirty="0"/>
              <a:t>radii size).</a:t>
            </a:r>
            <a:endParaRPr lang="en-US" sz="2000" i="1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Our </a:t>
            </a:r>
            <a:r>
              <a:rPr lang="fr-FR" dirty="0" err="1" smtClean="0"/>
              <a:t>procedure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8077200" y="6492875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4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83408" y="1657884"/>
            <a:ext cx="5052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R = 60 mm </a:t>
            </a:r>
            <a:r>
              <a:rPr lang="fr-FR" dirty="0" smtClean="0"/>
              <a:t>(</a:t>
            </a:r>
            <a:r>
              <a:rPr lang="fr-FR" dirty="0" err="1" smtClean="0"/>
              <a:t>cf</a:t>
            </a:r>
            <a:r>
              <a:rPr lang="fr-FR" dirty="0"/>
              <a:t>  Carmelo </a:t>
            </a:r>
            <a:r>
              <a:rPr lang="fr-FR" dirty="0" err="1"/>
              <a:t>Barbagallo</a:t>
            </a:r>
            <a:r>
              <a:rPr lang="fr-FR" dirty="0"/>
              <a:t>, Alexej </a:t>
            </a:r>
            <a:r>
              <a:rPr lang="fr-FR" dirty="0" smtClean="0"/>
              <a:t>Grudiev)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055" y="2238340"/>
            <a:ext cx="6188487" cy="40696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276" t="5049" r="3792"/>
          <a:stretch/>
        </p:blipFill>
        <p:spPr>
          <a:xfrm>
            <a:off x="66073" y="2429032"/>
            <a:ext cx="5716352" cy="34771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770055" y="1608521"/>
            <a:ext cx="442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R = 80 mm </a:t>
            </a:r>
            <a:r>
              <a:rPr lang="fr-FR" dirty="0"/>
              <a:t>(</a:t>
            </a:r>
            <a:r>
              <a:rPr lang="fr-FR" dirty="0" err="1"/>
              <a:t>cf</a:t>
            </a:r>
            <a:r>
              <a:rPr lang="fr-FR" dirty="0"/>
              <a:t> </a:t>
            </a:r>
            <a:r>
              <a:rPr lang="fr-FR" dirty="0" err="1"/>
              <a:t>Cooling</a:t>
            </a:r>
            <a:r>
              <a:rPr lang="fr-FR" dirty="0"/>
              <a:t>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conceptual</a:t>
            </a:r>
            <a:r>
              <a:rPr lang="fr-FR" dirty="0"/>
              <a:t> design)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5751" y="788010"/>
            <a:ext cx="5227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Presentations explaining </a:t>
            </a:r>
            <a:r>
              <a:rPr lang="en-US" dirty="0"/>
              <a:t>our choice </a:t>
            </a:r>
            <a:r>
              <a:rPr lang="en-US" dirty="0" smtClean="0"/>
              <a:t>for 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8043287" y="6492875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310" y="1193025"/>
            <a:ext cx="5567907" cy="41759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lèche droite 2"/>
          <p:cNvSpPr/>
          <p:nvPr/>
        </p:nvSpPr>
        <p:spPr>
          <a:xfrm>
            <a:off x="6980083" y="1191683"/>
            <a:ext cx="881548" cy="476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7905463" y="1223457"/>
                <a:ext cx="4133078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For a correct </a:t>
                </a:r>
                <a:r>
                  <a:rPr lang="en-US" sz="2000" dirty="0" smtClean="0"/>
                  <a:t>field flatness, </a:t>
                </a:r>
                <a:r>
                  <a:rPr lang="en-US" sz="2000" dirty="0"/>
                  <a:t>it is necessary to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𝑤𝑒𝑥𝑡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𝑤𝑖𝑛𝑡</m:t>
                        </m:r>
                      </m:sub>
                    </m:sSub>
                  </m:oMath>
                </a14:m>
                <a:r>
                  <a:rPr lang="fr-FR" dirty="0" smtClean="0"/>
                  <a:t>.</a:t>
                </a:r>
              </a:p>
              <a:p>
                <a:endParaRPr lang="fr-FR" dirty="0" smtClean="0"/>
              </a:p>
              <a:p>
                <a:pPr algn="just"/>
                <a:r>
                  <a:rPr lang="en-US" dirty="0" smtClean="0"/>
                  <a:t>In </a:t>
                </a:r>
                <a:r>
                  <a:rPr lang="en-US" dirty="0"/>
                  <a:t>the other </a:t>
                </a:r>
                <a:r>
                  <a:rPr lang="en-US" dirty="0" smtClean="0"/>
                  <a:t>direction (</a:t>
                </a:r>
                <a:r>
                  <a:rPr lang="en-US" dirty="0" err="1" smtClean="0"/>
                  <a:t>Rwint</a:t>
                </a:r>
                <a:r>
                  <a:rPr lang="en-US" dirty="0" smtClean="0"/>
                  <a:t>&gt;</a:t>
                </a:r>
                <a:r>
                  <a:rPr lang="en-US" dirty="0" err="1" smtClean="0"/>
                  <a:t>Rwext</a:t>
                </a:r>
                <a:r>
                  <a:rPr lang="en-US" dirty="0" smtClean="0"/>
                  <a:t>),  </a:t>
                </a:r>
                <a:r>
                  <a:rPr lang="en-US" dirty="0"/>
                  <a:t>the results are not </a:t>
                </a:r>
                <a:r>
                  <a:rPr lang="en-US" dirty="0" smtClean="0"/>
                  <a:t>conclusive.</a:t>
                </a:r>
                <a:endParaRPr lang="fr-FR" dirty="0" smtClean="0"/>
              </a:p>
              <a:p>
                <a:endParaRPr lang="fr-FR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5463" y="1223457"/>
                <a:ext cx="4133078" cy="1815882"/>
              </a:xfrm>
              <a:prstGeom prst="rect">
                <a:avLst/>
              </a:prstGeom>
              <a:blipFill>
                <a:blip r:embed="rId3"/>
                <a:stretch>
                  <a:fillRect l="-1622" t="-2013" r="-11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2045411" y="5587921"/>
            <a:ext cx="5609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the cases to </a:t>
            </a:r>
            <a:r>
              <a:rPr lang="en-US" dirty="0"/>
              <a:t>be studied in more </a:t>
            </a:r>
            <a:r>
              <a:rPr lang="en-US" dirty="0" smtClean="0"/>
              <a:t>detail appears to be</a:t>
            </a:r>
            <a:r>
              <a:rPr lang="fr-FR" dirty="0" smtClean="0"/>
              <a:t> 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78647" y="6001448"/>
                <a:ext cx="1869999" cy="646331"/>
              </a:xfrm>
              <a:prstGeom prst="rect">
                <a:avLst/>
              </a:prstGeom>
              <a:ln>
                <a:solidFill>
                  <a:srgbClr val="00B0F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𝑤𝑒𝑥𝑡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=78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fr-FR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𝑤𝑖𝑛𝑡</m:t>
                          </m:r>
                        </m:sub>
                      </m:sSub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647" y="6001448"/>
                <a:ext cx="186999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4913160" y="6001448"/>
                <a:ext cx="1925142" cy="64633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𝑤𝑒𝑥𝑡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=122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fr-FR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𝑤𝑖𝑛𝑡</m:t>
                          </m:r>
                        </m:sub>
                      </m:sSub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3160" y="6001448"/>
                <a:ext cx="1925142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Our </a:t>
            </a:r>
            <a:r>
              <a:rPr lang="fr-FR" dirty="0" err="1" smtClean="0"/>
              <a:t>results</a:t>
            </a:r>
            <a:endParaRPr lang="fr-FR" dirty="0"/>
          </a:p>
        </p:txBody>
      </p:sp>
      <p:grpSp>
        <p:nvGrpSpPr>
          <p:cNvPr id="33" name="Groupe 32"/>
          <p:cNvGrpSpPr/>
          <p:nvPr/>
        </p:nvGrpSpPr>
        <p:grpSpPr>
          <a:xfrm>
            <a:off x="8387801" y="3107283"/>
            <a:ext cx="3853016" cy="3328247"/>
            <a:chOff x="8492443" y="3424479"/>
            <a:chExt cx="3853016" cy="3328247"/>
          </a:xfrm>
        </p:grpSpPr>
        <p:grpSp>
          <p:nvGrpSpPr>
            <p:cNvPr id="30" name="Groupe 29"/>
            <p:cNvGrpSpPr/>
            <p:nvPr/>
          </p:nvGrpSpPr>
          <p:grpSpPr>
            <a:xfrm>
              <a:off x="8492443" y="3817855"/>
              <a:ext cx="3853016" cy="2934870"/>
              <a:chOff x="8153078" y="2488676"/>
              <a:chExt cx="3853016" cy="2934870"/>
            </a:xfrm>
          </p:grpSpPr>
          <p:grpSp>
            <p:nvGrpSpPr>
              <p:cNvPr id="28" name="Groupe 27"/>
              <p:cNvGrpSpPr/>
              <p:nvPr/>
            </p:nvGrpSpPr>
            <p:grpSpPr>
              <a:xfrm>
                <a:off x="8153078" y="2488676"/>
                <a:ext cx="3564440" cy="2934870"/>
                <a:chOff x="8220173" y="3308809"/>
                <a:chExt cx="3487918" cy="2884602"/>
              </a:xfrm>
            </p:grpSpPr>
            <p:pic>
              <p:nvPicPr>
                <p:cNvPr id="12" name="Image 11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7761" b="4371"/>
                <a:stretch/>
              </p:blipFill>
              <p:spPr>
                <a:xfrm>
                  <a:off x="8220173" y="3308809"/>
                  <a:ext cx="3201811" cy="2884602"/>
                </a:xfrm>
                <a:prstGeom prst="rect">
                  <a:avLst/>
                </a:prstGeom>
              </p:spPr>
            </p:pic>
            <p:cxnSp>
              <p:nvCxnSpPr>
                <p:cNvPr id="14" name="Connecteur droit avec flèche 13"/>
                <p:cNvCxnSpPr/>
                <p:nvPr/>
              </p:nvCxnSpPr>
              <p:spPr>
                <a:xfrm flipV="1">
                  <a:off x="9917124" y="3745164"/>
                  <a:ext cx="18722" cy="1076616"/>
                </a:xfrm>
                <a:prstGeom prst="straightConnector1">
                  <a:avLst/>
                </a:prstGeom>
                <a:ln w="7620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/>
                <p:nvPr/>
              </p:nvCxnSpPr>
              <p:spPr>
                <a:xfrm>
                  <a:off x="9926417" y="4831967"/>
                  <a:ext cx="68" cy="1169481"/>
                </a:xfrm>
                <a:prstGeom prst="straightConnector1">
                  <a:avLst/>
                </a:prstGeom>
                <a:ln w="762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/>
                <p:cNvCxnSpPr/>
                <p:nvPr/>
              </p:nvCxnSpPr>
              <p:spPr>
                <a:xfrm flipV="1">
                  <a:off x="8550237" y="4817097"/>
                  <a:ext cx="3157854" cy="93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ZoneTexte 19"/>
                <p:cNvSpPr txBox="1"/>
                <p:nvPr/>
              </p:nvSpPr>
              <p:spPr>
                <a:xfrm rot="5400000">
                  <a:off x="9669004" y="4323482"/>
                  <a:ext cx="83898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/>
                    <a:t>Ezmax</a:t>
                  </a:r>
                  <a:endParaRPr lang="fr-FR" dirty="0"/>
                </a:p>
              </p:txBody>
            </p:sp>
            <p:sp>
              <p:nvSpPr>
                <p:cNvPr id="21" name="ZoneTexte 20"/>
                <p:cNvSpPr txBox="1"/>
                <p:nvPr/>
              </p:nvSpPr>
              <p:spPr>
                <a:xfrm rot="16200000">
                  <a:off x="9337723" y="5170636"/>
                  <a:ext cx="808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/>
                    <a:t>Ezmin</a:t>
                  </a:r>
                  <a:endParaRPr lang="fr-FR" dirty="0"/>
                </a:p>
              </p:txBody>
            </p:sp>
          </p:grpSp>
          <p:sp>
            <p:nvSpPr>
              <p:cNvPr id="22" name="ZoneTexte 21"/>
              <p:cNvSpPr txBox="1"/>
              <p:nvPr/>
            </p:nvSpPr>
            <p:spPr>
              <a:xfrm>
                <a:off x="10374178" y="3998525"/>
                <a:ext cx="1631916" cy="313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/>
                  <a:t>Z, propagation axis</a:t>
                </a:r>
              </a:p>
            </p:txBody>
          </p:sp>
        </p:grpSp>
        <p:sp>
          <p:nvSpPr>
            <p:cNvPr id="31" name="ZoneTexte 30"/>
            <p:cNvSpPr txBox="1"/>
            <p:nvPr/>
          </p:nvSpPr>
          <p:spPr>
            <a:xfrm>
              <a:off x="8492443" y="3424479"/>
              <a:ext cx="2394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i="1" dirty="0" err="1" smtClean="0"/>
                <a:t>Additional</a:t>
              </a:r>
              <a:r>
                <a:rPr lang="fr-FR" i="1" dirty="0" smtClean="0"/>
                <a:t> </a:t>
              </a:r>
              <a:r>
                <a:rPr lang="fr-FR" i="1" dirty="0"/>
                <a:t>information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492443" y="3609146"/>
              <a:ext cx="3699557" cy="3143580"/>
            </a:xfrm>
            <a:prstGeom prst="rect">
              <a:avLst/>
            </a:prstGeom>
            <a:noFill/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Espace réservé du pied de page 33"/>
          <p:cNvSpPr>
            <a:spLocks noGrp="1"/>
          </p:cNvSpPr>
          <p:nvPr>
            <p:ph type="ftr" sz="quarter" idx="11"/>
          </p:nvPr>
        </p:nvSpPr>
        <p:spPr>
          <a:xfrm>
            <a:off x="8050996" y="6459573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4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88" y="1527817"/>
            <a:ext cx="5334000" cy="40005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088" y="1484013"/>
            <a:ext cx="5334000" cy="4000500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Our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results</a:t>
            </a:r>
            <a:endParaRPr lang="fr-FR"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809704" y="1089716"/>
                <a:ext cx="4859384" cy="429541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:r>
                  <a:rPr lang="fr-FR" dirty="0" err="1" smtClean="0"/>
                  <a:t>Rwint</a:t>
                </a:r>
                <a:r>
                  <a:rPr lang="fr-FR" dirty="0" smtClean="0"/>
                  <a:t> = 60 mm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𝑤𝑒𝑥𝑡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𝑤𝑖𝑛𝑡</m:t>
                            </m:r>
                          </m:sub>
                        </m:sSub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=1,3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704" y="1089716"/>
                <a:ext cx="4859384" cy="429541"/>
              </a:xfrm>
              <a:prstGeom prst="rect">
                <a:avLst/>
              </a:prstGeom>
              <a:blipFill>
                <a:blip r:embed="rId4"/>
                <a:stretch>
                  <a:fillRect l="-2879" t="-2778" b="-11111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6061435" y="1081156"/>
                <a:ext cx="4941653" cy="42954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 err="1" smtClean="0"/>
                  <a:t>Rwint</a:t>
                </a:r>
                <a:r>
                  <a:rPr lang="fr-FR" dirty="0" smtClean="0"/>
                  <a:t> = 80 mm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𝑤𝑒𝑥𝑡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𝑤𝑖𝑛𝑡</m:t>
                            </m:r>
                          </m:sub>
                        </m:sSub>
                      </m:den>
                    </m:f>
                    <m:r>
                      <a:rPr lang="fr-FR" i="1">
                        <a:latin typeface="Cambria Math" panose="02040503050406030204" pitchFamily="18" charset="0"/>
                      </a:rPr>
                      <m:t>=1,5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1435" y="1081156"/>
                <a:ext cx="4941653" cy="429541"/>
              </a:xfrm>
              <a:prstGeom prst="rect">
                <a:avLst/>
              </a:prstGeom>
              <a:blipFill>
                <a:blip r:embed="rId5"/>
                <a:stretch>
                  <a:fillRect l="-2706" t="-2740" b="-958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809704" y="5538299"/>
            <a:ext cx="98321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seems that with </a:t>
            </a:r>
            <a:r>
              <a:rPr lang="en-US" dirty="0" err="1"/>
              <a:t>Rwint</a:t>
            </a:r>
            <a:r>
              <a:rPr lang="en-US" dirty="0"/>
              <a:t> at 60 mm, R/Q is greater and </a:t>
            </a:r>
            <a:r>
              <a:rPr lang="en-US" dirty="0" err="1"/>
              <a:t>Emax</a:t>
            </a:r>
            <a:r>
              <a:rPr lang="en-US" dirty="0"/>
              <a:t> </a:t>
            </a:r>
            <a:r>
              <a:rPr lang="en-US" dirty="0" smtClean="0"/>
              <a:t>(on </a:t>
            </a:r>
            <a:r>
              <a:rPr lang="en-US" dirty="0"/>
              <a:t>the Cu wall) lower </a:t>
            </a:r>
            <a:r>
              <a:rPr lang="en-US" dirty="0" smtClean="0"/>
              <a:t>(even though </a:t>
            </a:r>
            <a:r>
              <a:rPr lang="en-US" dirty="0"/>
              <a:t>we should look into this to find a way of lowering it </a:t>
            </a:r>
            <a:r>
              <a:rPr lang="en-US" dirty="0" smtClean="0"/>
              <a:t>further).</a:t>
            </a:r>
          </a:p>
          <a:p>
            <a:endParaRPr lang="en-US" sz="1200" dirty="0" smtClean="0"/>
          </a:p>
          <a:p>
            <a:r>
              <a:rPr lang="en-US" sz="1600" dirty="0" smtClean="0"/>
              <a:t>For </a:t>
            </a:r>
            <a:r>
              <a:rPr lang="en-US" sz="1600" dirty="0" err="1" smtClean="0"/>
              <a:t>Rwint</a:t>
            </a:r>
            <a:r>
              <a:rPr lang="en-US" sz="1600" dirty="0" smtClean="0"/>
              <a:t> &gt; </a:t>
            </a:r>
            <a:r>
              <a:rPr lang="en-US" sz="1600" dirty="0" err="1" smtClean="0"/>
              <a:t>Rwext</a:t>
            </a:r>
            <a:r>
              <a:rPr lang="en-US" sz="1600" dirty="0" smtClean="0"/>
              <a:t>, the </a:t>
            </a:r>
            <a:r>
              <a:rPr lang="en-US" sz="1600" dirty="0"/>
              <a:t>results only confirm our </a:t>
            </a:r>
            <a:r>
              <a:rPr lang="en-US" sz="1600" dirty="0" smtClean="0"/>
              <a:t>choice.</a:t>
            </a:r>
            <a:endParaRPr lang="fr-FR" sz="1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8077200" y="6463732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6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15359"/>
          <a:stretch/>
        </p:blipFill>
        <p:spPr>
          <a:xfrm>
            <a:off x="788556" y="1875934"/>
            <a:ext cx="4364214" cy="32099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7729" t="8399" b="5100"/>
          <a:stretch/>
        </p:blipFill>
        <p:spPr>
          <a:xfrm>
            <a:off x="7136091" y="1611984"/>
            <a:ext cx="4026900" cy="3280527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898912"/>
              </p:ext>
            </p:extLst>
          </p:nvPr>
        </p:nvGraphicFramePr>
        <p:xfrm>
          <a:off x="622168" y="5491060"/>
          <a:ext cx="10769348" cy="868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951">
                  <a:extLst>
                    <a:ext uri="{9D8B030D-6E8A-4147-A177-3AD203B41FA5}">
                      <a16:colId xmlns:a16="http://schemas.microsoft.com/office/drawing/2014/main" val="3236876665"/>
                    </a:ext>
                  </a:extLst>
                </a:gridCol>
                <a:gridCol w="1056540">
                  <a:extLst>
                    <a:ext uri="{9D8B030D-6E8A-4147-A177-3AD203B41FA5}">
                      <a16:colId xmlns:a16="http://schemas.microsoft.com/office/drawing/2014/main" val="2420710106"/>
                    </a:ext>
                  </a:extLst>
                </a:gridCol>
                <a:gridCol w="1316289">
                  <a:extLst>
                    <a:ext uri="{9D8B030D-6E8A-4147-A177-3AD203B41FA5}">
                      <a16:colId xmlns:a16="http://schemas.microsoft.com/office/drawing/2014/main" val="3455904528"/>
                    </a:ext>
                  </a:extLst>
                </a:gridCol>
                <a:gridCol w="1850488">
                  <a:extLst>
                    <a:ext uri="{9D8B030D-6E8A-4147-A177-3AD203B41FA5}">
                      <a16:colId xmlns:a16="http://schemas.microsoft.com/office/drawing/2014/main" val="3524120451"/>
                    </a:ext>
                  </a:extLst>
                </a:gridCol>
                <a:gridCol w="1500189">
                  <a:extLst>
                    <a:ext uri="{9D8B030D-6E8A-4147-A177-3AD203B41FA5}">
                      <a16:colId xmlns:a16="http://schemas.microsoft.com/office/drawing/2014/main" val="4227507958"/>
                    </a:ext>
                  </a:extLst>
                </a:gridCol>
                <a:gridCol w="926519">
                  <a:extLst>
                    <a:ext uri="{9D8B030D-6E8A-4147-A177-3AD203B41FA5}">
                      <a16:colId xmlns:a16="http://schemas.microsoft.com/office/drawing/2014/main" val="3887888927"/>
                    </a:ext>
                  </a:extLst>
                </a:gridCol>
                <a:gridCol w="1389686">
                  <a:extLst>
                    <a:ext uri="{9D8B030D-6E8A-4147-A177-3AD203B41FA5}">
                      <a16:colId xmlns:a16="http://schemas.microsoft.com/office/drawing/2014/main" val="3430676256"/>
                    </a:ext>
                  </a:extLst>
                </a:gridCol>
                <a:gridCol w="1389686">
                  <a:extLst>
                    <a:ext uri="{9D8B030D-6E8A-4147-A177-3AD203B41FA5}">
                      <a16:colId xmlns:a16="http://schemas.microsoft.com/office/drawing/2014/main" val="1074106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Eigenfrequency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(MHz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L_tube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window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inside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window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R/Q</a:t>
                      </a: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factor</a:t>
                      </a:r>
                    </a:p>
                    <a:p>
                      <a:pPr algn="ctr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Emax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5579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703.99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0.17067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0.078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498591"/>
                  </a:ext>
                </a:extLst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Our </a:t>
            </a:r>
            <a:r>
              <a:rPr lang="fr-FR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" name="Connecteur droit 2"/>
          <p:cNvCxnSpPr/>
          <p:nvPr/>
        </p:nvCxnSpPr>
        <p:spPr>
          <a:xfrm flipV="1">
            <a:off x="7466029" y="3195687"/>
            <a:ext cx="4392891" cy="9426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051247" y="3005001"/>
            <a:ext cx="4147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360059" y="2943682"/>
            <a:ext cx="171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axis of electric field propagation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8184124" y="1350656"/>
            <a:ext cx="218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Electric </a:t>
            </a:r>
            <a:r>
              <a:rPr lang="fr-FR" dirty="0" err="1" smtClean="0"/>
              <a:t>field</a:t>
            </a:r>
            <a:r>
              <a:rPr lang="fr-FR" dirty="0" smtClean="0"/>
              <a:t> (V/m)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88556" y="1470783"/>
            <a:ext cx="526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Electric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norm</a:t>
            </a:r>
            <a:r>
              <a:rPr lang="fr-FR" dirty="0" smtClean="0"/>
              <a:t> (V/m) in the </a:t>
            </a:r>
            <a:r>
              <a:rPr lang="fr-FR" dirty="0" err="1" smtClean="0"/>
              <a:t>cavity</a:t>
            </a:r>
            <a:r>
              <a:rPr lang="fr-FR" dirty="0" smtClean="0"/>
              <a:t> and </a:t>
            </a:r>
            <a:r>
              <a:rPr lang="fr-FR" dirty="0" err="1" smtClean="0"/>
              <a:t>its</a:t>
            </a:r>
            <a:r>
              <a:rPr lang="fr-FR" dirty="0" smtClean="0"/>
              <a:t> direction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>
          <a:xfrm>
            <a:off x="8077200" y="6490933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/>
              <a:t>MuCol</a:t>
            </a:r>
            <a:r>
              <a:rPr lang="fr-FR" dirty="0" smtClean="0"/>
              <a:t> 01/10/024 -  Sophie </a:t>
            </a:r>
            <a:r>
              <a:rPr lang="fr-FR" dirty="0" err="1" smtClean="0"/>
              <a:t>Pierron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2900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9243" t="9137" b="4362"/>
          <a:stretch/>
        </p:blipFill>
        <p:spPr>
          <a:xfrm>
            <a:off x="7041822" y="1555423"/>
            <a:ext cx="3960823" cy="328052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t="15600"/>
          <a:stretch/>
        </p:blipFill>
        <p:spPr>
          <a:xfrm>
            <a:off x="1096048" y="1800520"/>
            <a:ext cx="4364214" cy="3200865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783369"/>
              </p:ext>
            </p:extLst>
          </p:nvPr>
        </p:nvGraphicFramePr>
        <p:xfrm>
          <a:off x="659876" y="5624064"/>
          <a:ext cx="10731640" cy="868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260">
                  <a:extLst>
                    <a:ext uri="{9D8B030D-6E8A-4147-A177-3AD203B41FA5}">
                      <a16:colId xmlns:a16="http://schemas.microsoft.com/office/drawing/2014/main" val="3236876665"/>
                    </a:ext>
                  </a:extLst>
                </a:gridCol>
                <a:gridCol w="1052840">
                  <a:extLst>
                    <a:ext uri="{9D8B030D-6E8A-4147-A177-3AD203B41FA5}">
                      <a16:colId xmlns:a16="http://schemas.microsoft.com/office/drawing/2014/main" val="2420710106"/>
                    </a:ext>
                  </a:extLst>
                </a:gridCol>
                <a:gridCol w="1311680">
                  <a:extLst>
                    <a:ext uri="{9D8B030D-6E8A-4147-A177-3AD203B41FA5}">
                      <a16:colId xmlns:a16="http://schemas.microsoft.com/office/drawing/2014/main" val="3455904528"/>
                    </a:ext>
                  </a:extLst>
                </a:gridCol>
                <a:gridCol w="1844009">
                  <a:extLst>
                    <a:ext uri="{9D8B030D-6E8A-4147-A177-3AD203B41FA5}">
                      <a16:colId xmlns:a16="http://schemas.microsoft.com/office/drawing/2014/main" val="3524120451"/>
                    </a:ext>
                  </a:extLst>
                </a:gridCol>
                <a:gridCol w="1494936">
                  <a:extLst>
                    <a:ext uri="{9D8B030D-6E8A-4147-A177-3AD203B41FA5}">
                      <a16:colId xmlns:a16="http://schemas.microsoft.com/office/drawing/2014/main" val="4227507958"/>
                    </a:ext>
                  </a:extLst>
                </a:gridCol>
                <a:gridCol w="923275">
                  <a:extLst>
                    <a:ext uri="{9D8B030D-6E8A-4147-A177-3AD203B41FA5}">
                      <a16:colId xmlns:a16="http://schemas.microsoft.com/office/drawing/2014/main" val="3887888927"/>
                    </a:ext>
                  </a:extLst>
                </a:gridCol>
                <a:gridCol w="1384820">
                  <a:extLst>
                    <a:ext uri="{9D8B030D-6E8A-4147-A177-3AD203B41FA5}">
                      <a16:colId xmlns:a16="http://schemas.microsoft.com/office/drawing/2014/main" val="3430676256"/>
                    </a:ext>
                  </a:extLst>
                </a:gridCol>
                <a:gridCol w="1384820">
                  <a:extLst>
                    <a:ext uri="{9D8B030D-6E8A-4147-A177-3AD203B41FA5}">
                      <a16:colId xmlns:a16="http://schemas.microsoft.com/office/drawing/2014/main" val="3742976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Eigenfrequency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(MHz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L_tube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window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inside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window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radius 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R/Q</a:t>
                      </a:r>
                    </a:p>
                    <a:p>
                      <a:pPr algn="ctr" fontAlgn="b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factor</a:t>
                      </a:r>
                    </a:p>
                    <a:p>
                      <a:pPr algn="ctr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Emax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fr-F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</a:t>
                      </a:r>
                      <a:endParaRPr lang="fr-FR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5579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703.99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0.17779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  <a:endParaRPr lang="fr-FR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0.122</a:t>
                      </a:r>
                      <a:endParaRPr lang="fr-FR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209.69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38081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498591"/>
                  </a:ext>
                </a:extLst>
              </a:tr>
            </a:tbl>
          </a:graphicData>
        </a:graphic>
      </p:graphicFrame>
      <p:sp>
        <p:nvSpPr>
          <p:cNvPr id="7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Our </a:t>
            </a:r>
            <a:r>
              <a:rPr lang="fr-FR" dirty="0" err="1" smtClean="0">
                <a:solidFill>
                  <a:schemeClr val="bg1">
                    <a:lumMod val="65000"/>
                  </a:schemeClr>
                </a:solidFill>
              </a:rPr>
              <a:t>results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7466029" y="3195687"/>
            <a:ext cx="4392891" cy="9426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881561" y="3005001"/>
            <a:ext cx="4147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0360059" y="2943682"/>
            <a:ext cx="171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axis of electric field propagation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8184124" y="1350656"/>
            <a:ext cx="218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Electric </a:t>
            </a:r>
            <a:r>
              <a:rPr lang="fr-FR" dirty="0" err="1" smtClean="0"/>
              <a:t>field</a:t>
            </a:r>
            <a:r>
              <a:rPr lang="fr-FR" dirty="0" smtClean="0"/>
              <a:t> (V/m)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88556" y="1470783"/>
            <a:ext cx="526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Electric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norm</a:t>
            </a:r>
            <a:r>
              <a:rPr lang="fr-FR" dirty="0" smtClean="0"/>
              <a:t> (V/m) in the </a:t>
            </a:r>
            <a:r>
              <a:rPr lang="fr-FR" dirty="0" err="1" smtClean="0"/>
              <a:t>cavity</a:t>
            </a:r>
            <a:r>
              <a:rPr lang="fr-FR" dirty="0" smtClean="0"/>
              <a:t> and </a:t>
            </a:r>
            <a:r>
              <a:rPr lang="fr-FR" dirty="0" err="1" smtClean="0"/>
              <a:t>its</a:t>
            </a:r>
            <a:r>
              <a:rPr lang="fr-FR" dirty="0" smtClean="0"/>
              <a:t> direction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8077200" y="6476215"/>
            <a:ext cx="4114800" cy="365125"/>
          </a:xfrm>
        </p:spPr>
        <p:txBody>
          <a:bodyPr/>
          <a:lstStyle/>
          <a:p>
            <a:pPr algn="r"/>
            <a:r>
              <a:rPr lang="fr-FR" dirty="0" err="1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94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2248" y="1257165"/>
            <a:ext cx="1025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If (80,122) offers more space for the beam, (60,78) </a:t>
            </a:r>
            <a:r>
              <a:rPr lang="en-US" sz="2400" dirty="0"/>
              <a:t>may offer more advantages. </a:t>
            </a:r>
            <a:endParaRPr lang="en-US" sz="2400" dirty="0" smtClean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92248" y="271710"/>
            <a:ext cx="10515600" cy="507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Conclusion / continued</a:t>
            </a:r>
            <a:endParaRPr lang="fr-FR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9151855" y="1747110"/>
            <a:ext cx="2586087" cy="4539006"/>
            <a:chOff x="4236605" y="2435231"/>
            <a:chExt cx="3898726" cy="6701798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2"/>
            <a:srcRect l="39902" t="23803" r="34934" b="4859"/>
            <a:stretch/>
          </p:blipFill>
          <p:spPr>
            <a:xfrm>
              <a:off x="4236605" y="2435231"/>
              <a:ext cx="2720376" cy="670179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/>
            <a:srcRect l="79003" t="31480" r="7917" b="8916"/>
            <a:stretch/>
          </p:blipFill>
          <p:spPr>
            <a:xfrm>
              <a:off x="6721311" y="2912882"/>
              <a:ext cx="1414020" cy="5599522"/>
            </a:xfrm>
            <a:prstGeom prst="rect">
              <a:avLst/>
            </a:prstGeom>
          </p:spPr>
        </p:pic>
      </p:grpSp>
      <p:sp>
        <p:nvSpPr>
          <p:cNvPr id="10" name="ZoneTexte 9"/>
          <p:cNvSpPr txBox="1"/>
          <p:nvPr/>
        </p:nvSpPr>
        <p:spPr>
          <a:xfrm>
            <a:off x="192248" y="2304571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It would be interesting to see what happens if we soften the edges a little more (on the </a:t>
            </a:r>
            <a:r>
              <a:rPr lang="en-US" sz="2400" dirty="0" err="1"/>
              <a:t>Epeak</a:t>
            </a:r>
            <a:r>
              <a:rPr lang="en-US" dirty="0"/>
              <a:t>). </a:t>
            </a:r>
            <a:r>
              <a:rPr lang="en-US" sz="2400" dirty="0"/>
              <a:t>We want to </a:t>
            </a:r>
            <a:r>
              <a:rPr lang="en-US" sz="2400" dirty="0" smtClean="0"/>
              <a:t>reduce it </a:t>
            </a:r>
            <a:r>
              <a:rPr lang="en-US" sz="2400" dirty="0"/>
              <a:t>to minimize the breakdown rate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Other parameters can be optimized for best results. </a:t>
            </a:r>
            <a:endParaRPr lang="en-US" sz="2400" dirty="0" smtClean="0"/>
          </a:p>
          <a:p>
            <a:pPr algn="just"/>
            <a:r>
              <a:rPr lang="en-US" sz="2400" dirty="0" smtClean="0"/>
              <a:t>The </a:t>
            </a:r>
            <a:r>
              <a:rPr lang="en-US" sz="2400" dirty="0"/>
              <a:t>cavity can be made more convex to increase R/Q</a:t>
            </a:r>
            <a:r>
              <a:rPr lang="en-US" sz="2400" dirty="0" smtClean="0"/>
              <a:t>, for example. Or </a:t>
            </a:r>
            <a:r>
              <a:rPr lang="en-US" sz="2400" dirty="0"/>
              <a:t>the cells can be </a:t>
            </a:r>
            <a:r>
              <a:rPr lang="en-US" sz="2400" dirty="0" smtClean="0"/>
              <a:t>slightly </a:t>
            </a:r>
            <a:r>
              <a:rPr lang="en-US" sz="2400" dirty="0"/>
              <a:t>spaced from one </a:t>
            </a:r>
            <a:r>
              <a:rPr lang="en-US" sz="2400" dirty="0" smtClean="0"/>
              <a:t>another…</a:t>
            </a:r>
            <a:endParaRPr lang="fr-FR" sz="2400" dirty="0"/>
          </a:p>
        </p:txBody>
      </p:sp>
      <p:sp>
        <p:nvSpPr>
          <p:cNvPr id="11" name="Ellipse 10"/>
          <p:cNvSpPr/>
          <p:nvPr/>
        </p:nvSpPr>
        <p:spPr>
          <a:xfrm>
            <a:off x="9749718" y="4513163"/>
            <a:ext cx="537328" cy="28280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>
            <a:endCxn id="11" idx="2"/>
          </p:cNvCxnSpPr>
          <p:nvPr/>
        </p:nvCxnSpPr>
        <p:spPr>
          <a:xfrm>
            <a:off x="6268825" y="3148553"/>
            <a:ext cx="3480893" cy="1506012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8077200" y="6468727"/>
            <a:ext cx="4114800" cy="365125"/>
          </a:xfrm>
        </p:spPr>
        <p:txBody>
          <a:bodyPr/>
          <a:lstStyle/>
          <a:p>
            <a:pPr algn="r"/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MuCol</a:t>
            </a:r>
            <a:r>
              <a:rPr lang="fr-FR" dirty="0" smtClean="0">
                <a:solidFill>
                  <a:schemeClr val="bg2">
                    <a:lumMod val="90000"/>
                  </a:schemeClr>
                </a:solidFill>
              </a:rPr>
              <a:t> 01/10/024 -  Sophie </a:t>
            </a:r>
            <a:r>
              <a:rPr lang="fr-FR" dirty="0" err="1" smtClean="0">
                <a:solidFill>
                  <a:schemeClr val="bg2">
                    <a:lumMod val="90000"/>
                  </a:schemeClr>
                </a:solidFill>
              </a:rPr>
              <a:t>Pierron</a:t>
            </a:r>
            <a:endParaRPr lang="fr-FR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668</Words>
  <Application>Microsoft Office PowerPoint</Application>
  <PresentationFormat>Grand écran</PresentationFormat>
  <Paragraphs>116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Symbol</vt:lpstr>
      <vt:lpstr>Thème Office</vt:lpstr>
      <vt:lpstr>our results for an electrical coupling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PIERRON Sophie</dc:creator>
  <cp:lastModifiedBy>PIERRON Sophie</cp:lastModifiedBy>
  <cp:revision>81</cp:revision>
  <dcterms:created xsi:type="dcterms:W3CDTF">2024-09-10T11:07:17Z</dcterms:created>
  <dcterms:modified xsi:type="dcterms:W3CDTF">2024-10-01T13:19:16Z</dcterms:modified>
</cp:coreProperties>
</file>