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04" r:id="rId2"/>
    <p:sldMasterId id="2147483816" r:id="rId3"/>
  </p:sldMasterIdLst>
  <p:notesMasterIdLst>
    <p:notesMasterId r:id="rId56"/>
  </p:notesMasterIdLst>
  <p:handoutMasterIdLst>
    <p:handoutMasterId r:id="rId57"/>
  </p:handoutMasterIdLst>
  <p:sldIdLst>
    <p:sldId id="642" r:id="rId4"/>
    <p:sldId id="526" r:id="rId5"/>
    <p:sldId id="455" r:id="rId6"/>
    <p:sldId id="475" r:id="rId7"/>
    <p:sldId id="462" r:id="rId8"/>
    <p:sldId id="474" r:id="rId9"/>
    <p:sldId id="645" r:id="rId10"/>
    <p:sldId id="527" r:id="rId11"/>
    <p:sldId id="528" r:id="rId12"/>
    <p:sldId id="353" r:id="rId13"/>
    <p:sldId id="535" r:id="rId14"/>
    <p:sldId id="536" r:id="rId15"/>
    <p:sldId id="540" r:id="rId16"/>
    <p:sldId id="542" r:id="rId17"/>
    <p:sldId id="543" r:id="rId18"/>
    <p:sldId id="545" r:id="rId19"/>
    <p:sldId id="546" r:id="rId20"/>
    <p:sldId id="550" r:id="rId21"/>
    <p:sldId id="551" r:id="rId22"/>
    <p:sldId id="552" r:id="rId23"/>
    <p:sldId id="596" r:id="rId24"/>
    <p:sldId id="595" r:id="rId25"/>
    <p:sldId id="605" r:id="rId26"/>
    <p:sldId id="566" r:id="rId27"/>
    <p:sldId id="619" r:id="rId28"/>
    <p:sldId id="627" r:id="rId29"/>
    <p:sldId id="628" r:id="rId30"/>
    <p:sldId id="629" r:id="rId31"/>
    <p:sldId id="630" r:id="rId32"/>
    <p:sldId id="631" r:id="rId33"/>
    <p:sldId id="633" r:id="rId34"/>
    <p:sldId id="634" r:id="rId35"/>
    <p:sldId id="635" r:id="rId36"/>
    <p:sldId id="636" r:id="rId37"/>
    <p:sldId id="609" r:id="rId38"/>
    <p:sldId id="279" r:id="rId39"/>
    <p:sldId id="258" r:id="rId40"/>
    <p:sldId id="260" r:id="rId41"/>
    <p:sldId id="261" r:id="rId42"/>
    <p:sldId id="262" r:id="rId43"/>
    <p:sldId id="263" r:id="rId44"/>
    <p:sldId id="264" r:id="rId45"/>
    <p:sldId id="265" r:id="rId46"/>
    <p:sldId id="266" r:id="rId47"/>
    <p:sldId id="268" r:id="rId48"/>
    <p:sldId id="269" r:id="rId49"/>
    <p:sldId id="270" r:id="rId50"/>
    <p:sldId id="273" r:id="rId51"/>
    <p:sldId id="274" r:id="rId52"/>
    <p:sldId id="275" r:id="rId53"/>
    <p:sldId id="276" r:id="rId54"/>
    <p:sldId id="644" r:id="rId55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00"/>
    <a:srgbClr val="009900"/>
    <a:srgbClr val="FF0000"/>
    <a:srgbClr val="0033CC"/>
    <a:srgbClr val="FFCC00"/>
    <a:srgbClr val="FFFF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0AD825-6613-4A9C-8C78-FF2E81E65298}" v="31" dt="2025-07-24T09:08:24.4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097" autoAdjust="0"/>
    <p:restoredTop sz="95921" autoAdjust="0"/>
  </p:normalViewPr>
  <p:slideViewPr>
    <p:cSldViewPr>
      <p:cViewPr varScale="1">
        <p:scale>
          <a:sx n="159" d="100"/>
          <a:sy n="159" d="100"/>
        </p:scale>
        <p:origin x="1140" y="13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microsoft.com/office/2015/10/relationships/revisionInfo" Target="revisionInfo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presProps" Target="presProps.xml"/><Relationship Id="rId5" Type="http://schemas.openxmlformats.org/officeDocument/2006/relationships/slide" Target="slides/slide2.xml"/><Relationship Id="rId61" Type="http://schemas.openxmlformats.org/officeDocument/2006/relationships/tableStyles" Target="tableStyles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viewProps" Target="view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on Dimitrov" userId="f72a0f57b03cfc70" providerId="LiveId" clId="{F40AD825-6613-4A9C-8C78-FF2E81E65298}"/>
    <pc:docChg chg="undo custSel addSld delSld modSld sldOrd">
      <pc:chgData name="Anton Dimitrov" userId="f72a0f57b03cfc70" providerId="LiveId" clId="{F40AD825-6613-4A9C-8C78-FF2E81E65298}" dt="2025-07-24T09:27:49.674" v="2908" actId="47"/>
      <pc:docMkLst>
        <pc:docMk/>
      </pc:docMkLst>
      <pc:sldChg chg="del">
        <pc:chgData name="Anton Dimitrov" userId="f72a0f57b03cfc70" providerId="LiveId" clId="{F40AD825-6613-4A9C-8C78-FF2E81E65298}" dt="2025-07-24T09:27:49.674" v="2908" actId="47"/>
        <pc:sldMkLst>
          <pc:docMk/>
          <pc:sldMk cId="0" sldId="267"/>
        </pc:sldMkLst>
      </pc:sldChg>
      <pc:sldChg chg="del">
        <pc:chgData name="Anton Dimitrov" userId="f72a0f57b03cfc70" providerId="LiveId" clId="{F40AD825-6613-4A9C-8C78-FF2E81E65298}" dt="2025-07-24T09:27:11.272" v="2907" actId="47"/>
        <pc:sldMkLst>
          <pc:docMk/>
          <pc:sldMk cId="0" sldId="272"/>
        </pc:sldMkLst>
      </pc:sldChg>
      <pc:sldChg chg="modSp mod">
        <pc:chgData name="Anton Dimitrov" userId="f72a0f57b03cfc70" providerId="LiveId" clId="{F40AD825-6613-4A9C-8C78-FF2E81E65298}" dt="2025-07-24T09:10:32.631" v="2903" actId="20577"/>
        <pc:sldMkLst>
          <pc:docMk/>
          <pc:sldMk cId="0" sldId="353"/>
        </pc:sldMkLst>
        <pc:spChg chg="mod">
          <ac:chgData name="Anton Dimitrov" userId="f72a0f57b03cfc70" providerId="LiveId" clId="{F40AD825-6613-4A9C-8C78-FF2E81E65298}" dt="2025-07-24T09:10:32.631" v="2903" actId="20577"/>
          <ac:spMkLst>
            <pc:docMk/>
            <pc:sldMk cId="0" sldId="353"/>
            <ac:spMk id="32769" creationId="{00000000-0000-0000-0000-000000000000}"/>
          </ac:spMkLst>
        </pc:spChg>
      </pc:sldChg>
      <pc:sldChg chg="modSp mod">
        <pc:chgData name="Anton Dimitrov" userId="f72a0f57b03cfc70" providerId="LiveId" clId="{F40AD825-6613-4A9C-8C78-FF2E81E65298}" dt="2025-07-23T21:45:37.401" v="1106" actId="20577"/>
        <pc:sldMkLst>
          <pc:docMk/>
          <pc:sldMk cId="0" sldId="455"/>
        </pc:sldMkLst>
        <pc:spChg chg="mod">
          <ac:chgData name="Anton Dimitrov" userId="f72a0f57b03cfc70" providerId="LiveId" clId="{F40AD825-6613-4A9C-8C78-FF2E81E65298}" dt="2025-07-23T21:45:37.401" v="1106" actId="20577"/>
          <ac:spMkLst>
            <pc:docMk/>
            <pc:sldMk cId="0" sldId="455"/>
            <ac:spMk id="2" creationId="{00000000-0000-0000-0000-000000000000}"/>
          </ac:spMkLst>
        </pc:spChg>
      </pc:sldChg>
      <pc:sldChg chg="modSp mod">
        <pc:chgData name="Anton Dimitrov" userId="f72a0f57b03cfc70" providerId="LiveId" clId="{F40AD825-6613-4A9C-8C78-FF2E81E65298}" dt="2025-07-23T21:55:32.322" v="1846" actId="20577"/>
        <pc:sldMkLst>
          <pc:docMk/>
          <pc:sldMk cId="0" sldId="462"/>
        </pc:sldMkLst>
        <pc:spChg chg="mod">
          <ac:chgData name="Anton Dimitrov" userId="f72a0f57b03cfc70" providerId="LiveId" clId="{F40AD825-6613-4A9C-8C78-FF2E81E65298}" dt="2025-07-23T21:55:32.322" v="1846" actId="20577"/>
          <ac:spMkLst>
            <pc:docMk/>
            <pc:sldMk cId="0" sldId="462"/>
            <ac:spMk id="10" creationId="{00000000-0000-0000-0000-000000000000}"/>
          </ac:spMkLst>
        </pc:spChg>
      </pc:sldChg>
      <pc:sldChg chg="modSp mod">
        <pc:chgData name="Anton Dimitrov" userId="f72a0f57b03cfc70" providerId="LiveId" clId="{F40AD825-6613-4A9C-8C78-FF2E81E65298}" dt="2025-07-24T08:59:26.515" v="2577" actId="20577"/>
        <pc:sldMkLst>
          <pc:docMk/>
          <pc:sldMk cId="0" sldId="474"/>
        </pc:sldMkLst>
        <pc:spChg chg="mod">
          <ac:chgData name="Anton Dimitrov" userId="f72a0f57b03cfc70" providerId="LiveId" clId="{F40AD825-6613-4A9C-8C78-FF2E81E65298}" dt="2025-07-23T21:57:20.949" v="1876" actId="20577"/>
          <ac:spMkLst>
            <pc:docMk/>
            <pc:sldMk cId="0" sldId="474"/>
            <ac:spMk id="19" creationId="{00000000-0000-0000-0000-000000000000}"/>
          </ac:spMkLst>
        </pc:spChg>
        <pc:spChg chg="mod">
          <ac:chgData name="Anton Dimitrov" userId="f72a0f57b03cfc70" providerId="LiveId" clId="{F40AD825-6613-4A9C-8C78-FF2E81E65298}" dt="2025-07-23T22:04:53.046" v="2364" actId="20577"/>
          <ac:spMkLst>
            <pc:docMk/>
            <pc:sldMk cId="0" sldId="474"/>
            <ac:spMk id="22530" creationId="{00000000-0000-0000-0000-000000000000}"/>
          </ac:spMkLst>
        </pc:spChg>
        <pc:spChg chg="mod">
          <ac:chgData name="Anton Dimitrov" userId="f72a0f57b03cfc70" providerId="LiveId" clId="{F40AD825-6613-4A9C-8C78-FF2E81E65298}" dt="2025-07-24T08:59:26.515" v="2577" actId="20577"/>
          <ac:spMkLst>
            <pc:docMk/>
            <pc:sldMk cId="0" sldId="474"/>
            <ac:spMk id="22532" creationId="{00000000-0000-0000-0000-000000000000}"/>
          </ac:spMkLst>
        </pc:spChg>
        <pc:spChg chg="mod">
          <ac:chgData name="Anton Dimitrov" userId="f72a0f57b03cfc70" providerId="LiveId" clId="{F40AD825-6613-4A9C-8C78-FF2E81E65298}" dt="2025-07-23T22:05:22.466" v="2414" actId="1038"/>
          <ac:spMkLst>
            <pc:docMk/>
            <pc:sldMk cId="0" sldId="474"/>
            <ac:spMk id="22537" creationId="{00000000-0000-0000-0000-000000000000}"/>
          </ac:spMkLst>
        </pc:spChg>
        <pc:spChg chg="mod">
          <ac:chgData name="Anton Dimitrov" userId="f72a0f57b03cfc70" providerId="LiveId" clId="{F40AD825-6613-4A9C-8C78-FF2E81E65298}" dt="2025-07-23T22:05:35.530" v="2429" actId="1038"/>
          <ac:spMkLst>
            <pc:docMk/>
            <pc:sldMk cId="0" sldId="474"/>
            <ac:spMk id="22544" creationId="{00000000-0000-0000-0000-000000000000}"/>
          </ac:spMkLst>
        </pc:spChg>
      </pc:sldChg>
      <pc:sldChg chg="modSp mod">
        <pc:chgData name="Anton Dimitrov" userId="f72a0f57b03cfc70" providerId="LiveId" clId="{F40AD825-6613-4A9C-8C78-FF2E81E65298}" dt="2025-07-23T21:55:05.552" v="1821" actId="1036"/>
        <pc:sldMkLst>
          <pc:docMk/>
          <pc:sldMk cId="0" sldId="475"/>
        </pc:sldMkLst>
        <pc:spChg chg="mod">
          <ac:chgData name="Anton Dimitrov" userId="f72a0f57b03cfc70" providerId="LiveId" clId="{F40AD825-6613-4A9C-8C78-FF2E81E65298}" dt="2025-07-23T21:51:17.380" v="1467" actId="20577"/>
          <ac:spMkLst>
            <pc:docMk/>
            <pc:sldMk cId="0" sldId="475"/>
            <ac:spMk id="20482" creationId="{00000000-0000-0000-0000-000000000000}"/>
          </ac:spMkLst>
        </pc:spChg>
        <pc:spChg chg="mod">
          <ac:chgData name="Anton Dimitrov" userId="f72a0f57b03cfc70" providerId="LiveId" clId="{F40AD825-6613-4A9C-8C78-FF2E81E65298}" dt="2025-07-23T21:53:36.726" v="1737" actId="20577"/>
          <ac:spMkLst>
            <pc:docMk/>
            <pc:sldMk cId="0" sldId="475"/>
            <ac:spMk id="20483" creationId="{00000000-0000-0000-0000-000000000000}"/>
          </ac:spMkLst>
        </pc:spChg>
        <pc:spChg chg="mod">
          <ac:chgData name="Anton Dimitrov" userId="f72a0f57b03cfc70" providerId="LiveId" clId="{F40AD825-6613-4A9C-8C78-FF2E81E65298}" dt="2025-07-23T21:45:59.702" v="1131" actId="20577"/>
          <ac:spMkLst>
            <pc:docMk/>
            <pc:sldMk cId="0" sldId="475"/>
            <ac:spMk id="20487" creationId="{00000000-0000-0000-0000-000000000000}"/>
          </ac:spMkLst>
        </pc:spChg>
        <pc:spChg chg="mod">
          <ac:chgData name="Anton Dimitrov" userId="f72a0f57b03cfc70" providerId="LiveId" clId="{F40AD825-6613-4A9C-8C78-FF2E81E65298}" dt="2025-07-23T21:54:01.740" v="1764" actId="1038"/>
          <ac:spMkLst>
            <pc:docMk/>
            <pc:sldMk cId="0" sldId="475"/>
            <ac:spMk id="20489" creationId="{00000000-0000-0000-0000-000000000000}"/>
          </ac:spMkLst>
        </pc:spChg>
        <pc:spChg chg="mod">
          <ac:chgData name="Anton Dimitrov" userId="f72a0f57b03cfc70" providerId="LiveId" clId="{F40AD825-6613-4A9C-8C78-FF2E81E65298}" dt="2025-07-23T21:54:49.668" v="1815" actId="1038"/>
          <ac:spMkLst>
            <pc:docMk/>
            <pc:sldMk cId="0" sldId="475"/>
            <ac:spMk id="20490" creationId="{00000000-0000-0000-0000-000000000000}"/>
          </ac:spMkLst>
        </pc:spChg>
        <pc:spChg chg="mod">
          <ac:chgData name="Anton Dimitrov" userId="f72a0f57b03cfc70" providerId="LiveId" clId="{F40AD825-6613-4A9C-8C78-FF2E81E65298}" dt="2025-07-23T21:55:05.552" v="1821" actId="1036"/>
          <ac:spMkLst>
            <pc:docMk/>
            <pc:sldMk cId="0" sldId="475"/>
            <ac:spMk id="20491" creationId="{00000000-0000-0000-0000-000000000000}"/>
          </ac:spMkLst>
        </pc:spChg>
        <pc:cxnChg chg="mod">
          <ac:chgData name="Anton Dimitrov" userId="f72a0f57b03cfc70" providerId="LiveId" clId="{F40AD825-6613-4A9C-8C78-FF2E81E65298}" dt="2025-07-23T21:55:05.552" v="1821" actId="1036"/>
          <ac:cxnSpMkLst>
            <pc:docMk/>
            <pc:sldMk cId="0" sldId="475"/>
            <ac:cxnSpMk id="20" creationId="{00000000-0000-0000-0000-000000000000}"/>
          </ac:cxnSpMkLst>
        </pc:cxnChg>
      </pc:sldChg>
      <pc:sldChg chg="modSp mod">
        <pc:chgData name="Anton Dimitrov" userId="f72a0f57b03cfc70" providerId="LiveId" clId="{F40AD825-6613-4A9C-8C78-FF2E81E65298}" dt="2025-07-23T16:42:06.283" v="966" actId="6549"/>
        <pc:sldMkLst>
          <pc:docMk/>
          <pc:sldMk cId="0" sldId="526"/>
        </pc:sldMkLst>
        <pc:spChg chg="mod">
          <ac:chgData name="Anton Dimitrov" userId="f72a0f57b03cfc70" providerId="LiveId" clId="{F40AD825-6613-4A9C-8C78-FF2E81E65298}" dt="2025-07-23T16:33:43.646" v="463" actId="14100"/>
          <ac:spMkLst>
            <pc:docMk/>
            <pc:sldMk cId="0" sldId="526"/>
            <ac:spMk id="3" creationId="{732D0FB3-FBF9-CA49-A70C-C700644F44D4}"/>
          </ac:spMkLst>
        </pc:spChg>
        <pc:spChg chg="mod">
          <ac:chgData name="Anton Dimitrov" userId="f72a0f57b03cfc70" providerId="LiveId" clId="{F40AD825-6613-4A9C-8C78-FF2E81E65298}" dt="2025-07-23T16:28:01.222" v="40" actId="20577"/>
          <ac:spMkLst>
            <pc:docMk/>
            <pc:sldMk cId="0" sldId="526"/>
            <ac:spMk id="16385" creationId="{00000000-0000-0000-0000-000000000000}"/>
          </ac:spMkLst>
        </pc:spChg>
        <pc:spChg chg="mod">
          <ac:chgData name="Anton Dimitrov" userId="f72a0f57b03cfc70" providerId="LiveId" clId="{F40AD825-6613-4A9C-8C78-FF2E81E65298}" dt="2025-07-23T16:42:06.283" v="966" actId="6549"/>
          <ac:spMkLst>
            <pc:docMk/>
            <pc:sldMk cId="0" sldId="526"/>
            <ac:spMk id="16388" creationId="{00000000-0000-0000-0000-000000000000}"/>
          </ac:spMkLst>
        </pc:spChg>
      </pc:sldChg>
      <pc:sldChg chg="modSp mod">
        <pc:chgData name="Anton Dimitrov" userId="f72a0f57b03cfc70" providerId="LiveId" clId="{F40AD825-6613-4A9C-8C78-FF2E81E65298}" dt="2025-07-24T09:11:12.545" v="2905" actId="313"/>
        <pc:sldMkLst>
          <pc:docMk/>
          <pc:sldMk cId="0" sldId="535"/>
        </pc:sldMkLst>
        <pc:spChg chg="mod">
          <ac:chgData name="Anton Dimitrov" userId="f72a0f57b03cfc70" providerId="LiveId" clId="{F40AD825-6613-4A9C-8C78-FF2E81E65298}" dt="2025-07-24T09:11:12.545" v="2905" actId="313"/>
          <ac:spMkLst>
            <pc:docMk/>
            <pc:sldMk cId="0" sldId="535"/>
            <ac:spMk id="33797" creationId="{00000000-0000-0000-0000-000000000000}"/>
          </ac:spMkLst>
        </pc:spChg>
      </pc:sldChg>
      <pc:sldChg chg="modSp mod">
        <pc:chgData name="Anton Dimitrov" userId="f72a0f57b03cfc70" providerId="LiveId" clId="{F40AD825-6613-4A9C-8C78-FF2E81E65298}" dt="2025-07-24T09:24:45.984" v="2906" actId="33524"/>
        <pc:sldMkLst>
          <pc:docMk/>
          <pc:sldMk cId="2069014132" sldId="609"/>
        </pc:sldMkLst>
        <pc:spChg chg="mod">
          <ac:chgData name="Anton Dimitrov" userId="f72a0f57b03cfc70" providerId="LiveId" clId="{F40AD825-6613-4A9C-8C78-FF2E81E65298}" dt="2025-07-24T09:24:45.984" v="2906" actId="33524"/>
          <ac:spMkLst>
            <pc:docMk/>
            <pc:sldMk cId="2069014132" sldId="609"/>
            <ac:spMk id="15364" creationId="{00000000-0000-0000-0000-000000000000}"/>
          </ac:spMkLst>
        </pc:spChg>
      </pc:sldChg>
      <pc:sldChg chg="delSp del mod">
        <pc:chgData name="Anton Dimitrov" userId="f72a0f57b03cfc70" providerId="LiveId" clId="{F40AD825-6613-4A9C-8C78-FF2E81E65298}" dt="2025-07-23T22:08:10.899" v="2463" actId="47"/>
        <pc:sldMkLst>
          <pc:docMk/>
          <pc:sldMk cId="3366986105" sldId="643"/>
        </pc:sldMkLst>
        <pc:spChg chg="del">
          <ac:chgData name="Anton Dimitrov" userId="f72a0f57b03cfc70" providerId="LiveId" clId="{F40AD825-6613-4A9C-8C78-FF2E81E65298}" dt="2025-07-23T22:08:04.111" v="2462" actId="478"/>
          <ac:spMkLst>
            <pc:docMk/>
            <pc:sldMk cId="3366986105" sldId="643"/>
            <ac:spMk id="2" creationId="{00000000-0000-0000-0000-000000000000}"/>
          </ac:spMkLst>
        </pc:spChg>
      </pc:sldChg>
      <pc:sldChg chg="modSp add mod ord">
        <pc:chgData name="Anton Dimitrov" userId="f72a0f57b03cfc70" providerId="LiveId" clId="{F40AD825-6613-4A9C-8C78-FF2E81E65298}" dt="2025-07-23T22:07:39.289" v="2461" actId="14100"/>
        <pc:sldMkLst>
          <pc:docMk/>
          <pc:sldMk cId="1225217640" sldId="645"/>
        </pc:sldMkLst>
        <pc:spChg chg="mod">
          <ac:chgData name="Anton Dimitrov" userId="f72a0f57b03cfc70" providerId="LiveId" clId="{F40AD825-6613-4A9C-8C78-FF2E81E65298}" dt="2025-07-23T22:07:39.289" v="2461" actId="14100"/>
          <ac:spMkLst>
            <pc:docMk/>
            <pc:sldMk cId="1225217640" sldId="645"/>
            <ac:spMk id="3" creationId="{236F405D-BD7C-CBC8-00D1-4F9FECBBC71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C74CE1E-FCDB-7048-B95D-9B33593C65D0}" type="datetimeFigureOut">
              <a:rPr lang="en-GB"/>
              <a:pPr>
                <a:defRPr/>
              </a:pPr>
              <a:t>23/07/2025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EE87B35-848E-B44C-AA7E-1ED9C10DDF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416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416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16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E48FEA7F-7DAA-CA40-B336-E7E1D0DA69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8FEA7F-7DAA-CA40-B336-E7E1D0DA69B4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24160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c223afb878_0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c223afb878_0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c223afb878_0_5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c223afb878_0_5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c223afb878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c223afb878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c223afb878_0_1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c223afb878_0_1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c223afb878_0_2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c223afb878_0_2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c223afb878_0_2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c223afb878_0_2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c223afb878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c223afb878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c223afb878_0_5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c223afb878_0_5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c223afb878_0_363:notes"/>
          <p:cNvSpPr txBox="1">
            <a:spLocks noGrp="1"/>
          </p:cNvSpPr>
          <p:nvPr>
            <p:ph type="body" idx="1"/>
          </p:nvPr>
        </p:nvSpPr>
        <p:spPr>
          <a:xfrm>
            <a:off x="704771" y="4085628"/>
            <a:ext cx="5640300" cy="387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gc223afb878_0_3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58813" y="654050"/>
            <a:ext cx="5732462" cy="3224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c223afb878_0_3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c223afb878_0_3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8FEA7F-7DAA-CA40-B336-E7E1D0DA69B4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300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8FEA7F-7DAA-CA40-B336-E7E1D0DA69B4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835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c19b2fa03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c19b2fa03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bdd41be123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bdd41be123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c223afb878_0_29:notes"/>
          <p:cNvSpPr txBox="1">
            <a:spLocks noGrp="1"/>
          </p:cNvSpPr>
          <p:nvPr>
            <p:ph type="body" idx="1"/>
          </p:nvPr>
        </p:nvSpPr>
        <p:spPr>
          <a:xfrm>
            <a:off x="704771" y="4085628"/>
            <a:ext cx="5640300" cy="387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gc223afb878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58813" y="654050"/>
            <a:ext cx="5732462" cy="3224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c223afb878_0_3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c223afb878_0_3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c223afb878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c223afb878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c223afb878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c223afb878_0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00D12-4024-9749-8471-6E416D6B11B8}" type="datetime1">
              <a:rPr lang="en-US" smtClean="0"/>
              <a:t>7/23/2025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98A59-56BE-E84A-8E7B-9EC114C96D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722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1186F-DDB7-9045-9648-D9B541885F98}" type="datetime1">
              <a:rPr lang="en-US" smtClean="0"/>
              <a:t>7/23/2025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F113-C1C8-D046-A772-2DC03CCCB3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1138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0BC39-6BDF-2C4A-80C8-D8A3A2073602}" type="datetime1">
              <a:rPr lang="en-US" smtClean="0"/>
              <a:t>7/23/2025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86E84-0DAD-E94D-A6AC-D6466A6EBD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934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415600" y="1645433"/>
            <a:ext cx="11360800" cy="44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 smtClean="0"/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50162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48AAE-615F-0141-8FEE-204105EE55D6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223F-C94E-4DFE-BA72-6D1C06BFF80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EC5E1-6EDC-E743-A1EA-EFE44FCFF2F6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480800" y="6477000"/>
            <a:ext cx="711200" cy="457200"/>
          </a:xfrm>
        </p:spPr>
        <p:txBody>
          <a:bodyPr/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fld id="{AB4AE3A6-72E1-4052-B2AD-299F6F6A54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xfrm>
            <a:off x="-101600" y="6477000"/>
            <a:ext cx="2032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5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57606-85D7-794E-A4F3-EC8FC670CADC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AC671-ECCC-4E53-A84E-DCB5FD7F5A3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47B7E-6ADF-1E42-9F37-0C649FC42017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B983B-B825-45E4-92D4-06C22097623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DA7FC7-496F-1E45-A199-E6C3A8F3DA9D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0D15F-9292-4FAF-969F-CE3258BF930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C68A0-29B7-864A-8C3D-2D22CC6333F9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BC7D2-1598-46B5-99AC-7F0CABACEFC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B6396-A743-3443-BD11-951DA5B7908D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9EE62-D25E-4D29-9274-D0BC29529B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D3C04-7BF3-F347-9D36-2D9E36892082}" type="datetime1">
              <a:rPr lang="en-US" smtClean="0"/>
              <a:t>7/23/2025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AF533-B9D1-194D-966D-F0EEB2F825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72794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52505-C3E9-F743-BE2A-6E8F6B947EDE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9C3AF-607F-4143-A1A6-E1B13CE6EB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7B204-8B8D-1143-90EB-0C08B919B490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35B30-C783-461C-9997-EBCCAD9020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83992-9623-BF4B-BAA3-6C33CE6384D7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688F3-2DB2-40A6-94CF-DC4846358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381000"/>
            <a:ext cx="259080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381000"/>
            <a:ext cx="756920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E4D1E-B977-1D46-A104-B766F6958EEB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91A9C-A867-46FB-83AB-C9ECFE36EBD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828FF-A608-A346-9537-A906C7361DEF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51770-7896-41AF-9C9C-E84622FEB40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2BDDA-11E1-234B-986C-55904673D561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C8553-B040-4283-B65C-89E947A25FE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33D5A-0481-C84A-B767-8F2DC5D64DE7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13C95-01D4-40F6-B241-501A57E4C1A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A01D9-B3AE-CD4F-9163-B7EDD9CB57B6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833B24-A718-4891-B5CE-F01E834EFD0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FA27E-2559-8744-9341-0D5D83BFE74F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22732-3522-4B11-9C80-1AB7E8A46F8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FE64E-522E-3742-9C2B-82E261EEF555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186DA-F543-4265-85B5-3003E96237D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F53AF-4A44-1A4F-8970-141FA6ADCF0B}" type="datetime1">
              <a:rPr lang="en-US" smtClean="0"/>
              <a:t>7/23/2025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9DD78-9872-1442-8F56-8B98CC6FA9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93810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chlumpf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1234A-9786-EC42-8CDA-4C43611AB7FA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53201"/>
            <a:ext cx="1727200" cy="3079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1582400" y="6553200"/>
            <a:ext cx="508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556C9-BAFA-4773-85C0-8FC55E6659F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83028-9B1C-9446-9AB5-8DB1A02D7E86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ADD7F-F288-445C-8EF2-9781CCDB84D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24BF9-E48C-0D45-B2C1-E306538E1417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603C0-8DB9-4701-9AD2-C54D824BC90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A4E37-DC26-964B-91A4-3153FE41F617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C809D-C9E6-4A6A-9015-C9107C13BC9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73057-C56E-624E-917A-27BF61A7028A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676E1-AA36-4338-A812-0F95E420BC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A58B4-8C71-9D4F-9E04-07B835DD65C7}" type="datetime1">
              <a:rPr lang="en-US" smtClean="0"/>
              <a:t>7/23/2025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6BDD1-51CE-8D4E-8EA5-1125BC31B3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758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DDBF3-D0DF-C64B-B485-61484456B89D}" type="datetime1">
              <a:rPr lang="en-US" smtClean="0"/>
              <a:t>7/23/2025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A6A00-500B-A84E-A427-FF9970065B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6632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057D5-938A-7847-9F8C-D62285E9AA2C}" type="datetime1">
              <a:rPr lang="en-US" smtClean="0"/>
              <a:t>7/23/2025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01715-0078-854B-AF2C-ADC138746D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2498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chlumpf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C6B92-DA2B-8D4A-9456-999AAA2761A1}" type="datetime1">
              <a:rPr lang="en-US" smtClean="0"/>
              <a:t>7/23/2025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53201"/>
            <a:ext cx="1727200" cy="3079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1582400" y="6553200"/>
            <a:ext cx="508000" cy="2476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4869FA6-B1DD-CA41-A5F7-B59722C757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3726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D4898-2883-C140-B263-E8BEAF3FB865}" type="datetime1">
              <a:rPr lang="en-US" smtClean="0"/>
              <a:t>7/23/2025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12975-BC0C-894E-BB71-50FA6312B0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9981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13ADA-9C19-BD42-8719-F67875B35C6F}" type="datetime1">
              <a:rPr lang="en-US" smtClean="0"/>
              <a:t>7/23/2025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F5964-3EAC-2B43-92B3-C0A416F3C1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3284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06052E57-1AB4-6A4D-A879-C703EE6E96CF}" type="datetime1">
              <a:rPr lang="en-US" smtClean="0"/>
              <a:t>7/23/2025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304800" y="6553201"/>
            <a:ext cx="2235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684000" y="6610350"/>
            <a:ext cx="5080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/>
            </a:lvl1pPr>
          </a:lstStyle>
          <a:p>
            <a:pPr>
              <a:defRPr/>
            </a:pPr>
            <a:fld id="{3765888C-325F-D64F-A4AC-2F424D9CB8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803" r:id="rId7"/>
    <p:sldLayoutId id="2147483799" r:id="rId8"/>
    <p:sldLayoutId id="2147483800" r:id="rId9"/>
    <p:sldLayoutId id="2147483801" r:id="rId10"/>
    <p:sldLayoutId id="2147483802" r:id="rId11"/>
    <p:sldLayoutId id="2147483828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566400" y="0"/>
            <a:ext cx="162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fld id="{14F89C70-B73C-9540-A6CA-FC8493BD6D27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727200" y="381000"/>
            <a:ext cx="802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379200" y="6477000"/>
            <a:ext cx="71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b="0">
                <a:latin typeface="Times New Roman" pitchFamily="18" charset="0"/>
              </a:defRPr>
            </a:lvl1pPr>
          </a:lstStyle>
          <a:p>
            <a:pPr>
              <a:defRPr/>
            </a:pPr>
            <a:fld id="{76D2897A-2A7A-4378-864C-CFB4657A69B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203200" y="6477000"/>
            <a:ext cx="203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b="0">
                <a:latin typeface="+mj-lt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0" y="1295400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  <a:defRPr/>
            </a:pPr>
            <a:endParaRPr lang="en-US" sz="1500" b="1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727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84175" indent="-3841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8000"/>
        </a:buClr>
        <a:buSzPct val="70000"/>
        <a:buFont typeface="Wingdings" pitchFamily="2" charset="2"/>
        <a:buChar char="u"/>
        <a:defRPr sz="20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855663" indent="-2809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8000"/>
        </a:buClr>
        <a:buSzPct val="70000"/>
        <a:buFont typeface="Wingdings" pitchFamily="2" charset="2"/>
        <a:buChar char="n"/>
        <a:defRPr sz="1700" b="1">
          <a:solidFill>
            <a:schemeClr val="tx1"/>
          </a:solidFill>
          <a:latin typeface="+mn-lt"/>
        </a:defRPr>
      </a:lvl2pPr>
      <a:lvl3pPr marL="1330325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712913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0970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400" b="1">
          <a:solidFill>
            <a:srgbClr val="0000FF"/>
          </a:solidFill>
          <a:latin typeface="+mn-lt"/>
        </a:defRPr>
      </a:lvl5pPr>
      <a:lvl6pPr marL="25542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0114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4686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39258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 eaLnBrk="1" hangingPunct="1">
              <a:defRPr/>
            </a:pPr>
            <a:fld id="{B83922AD-B65B-7A47-B27F-CA5E7BC99FAC}" type="datetime1">
              <a:rPr lang="en-US" smtClean="0">
                <a:solidFill>
                  <a:srgbClr val="000000"/>
                </a:solidFill>
              </a:rPr>
              <a:t>7/23/2025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304800" y="6553201"/>
            <a:ext cx="2235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pitchFamily="34" charset="0"/>
              </a:defRPr>
            </a:lvl1pPr>
          </a:lstStyle>
          <a:p>
            <a:pPr eaLnBrk="1" hangingPunct="1"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684000" y="6610350"/>
            <a:ext cx="5080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</a:defRPr>
            </a:lvl1pPr>
          </a:lstStyle>
          <a:p>
            <a:pPr eaLnBrk="1" hangingPunct="1">
              <a:defRPr/>
            </a:pPr>
            <a:fld id="{7F6888F8-B3D6-4D2D-84A2-263411AE308C}" type="slidenum">
              <a:rPr lang="en-US">
                <a:solidFill>
                  <a:srgbClr val="000000"/>
                </a:solidFill>
              </a:rPr>
              <a:pPr eaLnBrk="1" hangingPunct="1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310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12" Type="http://schemas.openxmlformats.org/officeDocument/2006/relationships/oleObject" Target="../embeddings/oleObject6.bin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34.png"/><Relationship Id="rId5" Type="http://schemas.openxmlformats.org/officeDocument/2006/relationships/image" Target="../media/image31.png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33.png"/><Relationship Id="rId14" Type="http://schemas.openxmlformats.org/officeDocument/2006/relationships/image" Target="../media/image2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5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3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gi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jpg"/><Relationship Id="rId4" Type="http://schemas.openxmlformats.org/officeDocument/2006/relationships/image" Target="../media/image6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1.png"/><Relationship Id="rId4" Type="http://schemas.openxmlformats.org/officeDocument/2006/relationships/image" Target="../media/image70.gi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cms.cern/detector/identifying-tracks" TargetMode="Externa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jpg"/><Relationship Id="rId4" Type="http://schemas.openxmlformats.org/officeDocument/2006/relationships/image" Target="../media/image78.jp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139EE62-D25E-4D29-9274-D0BC29529B4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685800"/>
            <a:ext cx="3932903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9956" y="685800"/>
            <a:ext cx="4847255" cy="3200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1600" y="4029253"/>
            <a:ext cx="3932903" cy="26219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9956" y="3967056"/>
            <a:ext cx="4882359" cy="274632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8FCAE95-7517-B232-B378-E7E1E35BA6EB}"/>
              </a:ext>
            </a:extLst>
          </p:cNvPr>
          <p:cNvSpPr txBox="1"/>
          <p:nvPr/>
        </p:nvSpPr>
        <p:spPr>
          <a:xfrm>
            <a:off x="2594948" y="228600"/>
            <a:ext cx="8225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b="1" i="1" u="sng" dirty="0">
                <a:solidFill>
                  <a:srgbClr val="FF0000"/>
                </a:solidFill>
              </a:rPr>
              <a:t>Въведение във физиката на детектори на елементарни частици</a:t>
            </a:r>
            <a:endParaRPr lang="en-GB" b="1" i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707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ChangeArrowheads="1"/>
          </p:cNvSpPr>
          <p:nvPr/>
        </p:nvSpPr>
        <p:spPr bwMode="auto">
          <a:xfrm>
            <a:off x="2667000" y="152401"/>
            <a:ext cx="8229600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bg-BG" altLang="en-US" sz="2800" b="1" dirty="0">
                <a:solidFill>
                  <a:srgbClr val="FF0000"/>
                </a:solidFill>
              </a:rPr>
              <a:t>Детектори, работещи на базата на йонизация</a:t>
            </a:r>
            <a:endParaRPr lang="en-US" altLang="en-US" sz="2800" b="1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800" b="1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bg-BG" altLang="en-US" sz="2400" dirty="0">
                <a:solidFill>
                  <a:schemeClr val="accent2"/>
                </a:solidFill>
              </a:rPr>
              <a:t>Газови детектори</a:t>
            </a:r>
            <a:r>
              <a:rPr lang="en-US" altLang="en-US" sz="2400" dirty="0">
                <a:solidFill>
                  <a:schemeClr val="accent2"/>
                </a:solidFill>
              </a:rPr>
              <a:t>: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9900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bg-BG" altLang="en-US" sz="1800" dirty="0">
                <a:solidFill>
                  <a:srgbClr val="008F00"/>
                </a:solidFill>
              </a:rPr>
              <a:t>Нишкови камери (</a:t>
            </a:r>
            <a:r>
              <a:rPr lang="en-US" altLang="en-US" sz="1800" dirty="0">
                <a:solidFill>
                  <a:srgbClr val="008F00"/>
                </a:solidFill>
              </a:rPr>
              <a:t>Wire Chambers</a:t>
            </a:r>
            <a:r>
              <a:rPr lang="bg-BG" altLang="en-US" sz="1800" dirty="0">
                <a:solidFill>
                  <a:srgbClr val="008F00"/>
                </a:solidFill>
              </a:rPr>
              <a:t>)</a:t>
            </a:r>
            <a:endParaRPr lang="en-US" altLang="en-US" sz="1800" dirty="0">
              <a:solidFill>
                <a:srgbClr val="008F00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en-US" altLang="en-US" sz="1800" dirty="0">
              <a:solidFill>
                <a:srgbClr val="008F00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bg-BG" altLang="en-US" sz="1800" dirty="0">
                <a:solidFill>
                  <a:srgbClr val="008F00"/>
                </a:solidFill>
              </a:rPr>
              <a:t>Дрейфови камери (</a:t>
            </a:r>
            <a:r>
              <a:rPr lang="en-US" altLang="en-US" sz="1800" dirty="0">
                <a:solidFill>
                  <a:srgbClr val="008F00"/>
                </a:solidFill>
              </a:rPr>
              <a:t>Drift Chambers</a:t>
            </a:r>
            <a:r>
              <a:rPr lang="bg-BG" altLang="en-US" sz="1800" dirty="0">
                <a:solidFill>
                  <a:srgbClr val="008F00"/>
                </a:solidFill>
              </a:rPr>
              <a:t>)</a:t>
            </a:r>
            <a:endParaRPr lang="en-US" altLang="en-US" sz="1800" dirty="0">
              <a:solidFill>
                <a:srgbClr val="008F00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en-US" altLang="en-US" sz="1800" dirty="0">
              <a:solidFill>
                <a:srgbClr val="008F00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bg-BG" altLang="en-US" sz="1800" dirty="0">
                <a:solidFill>
                  <a:srgbClr val="008F00"/>
                </a:solidFill>
              </a:rPr>
              <a:t>Време-проекционни камери (</a:t>
            </a:r>
            <a:r>
              <a:rPr lang="en-US" altLang="en-US" sz="1800" dirty="0">
                <a:solidFill>
                  <a:srgbClr val="008F00"/>
                </a:solidFill>
              </a:rPr>
              <a:t>Time Projection Chambers</a:t>
            </a:r>
            <a:r>
              <a:rPr lang="bg-BG" altLang="en-US" sz="1800" dirty="0">
                <a:solidFill>
                  <a:srgbClr val="008F00"/>
                </a:solidFill>
              </a:rPr>
              <a:t>)</a:t>
            </a:r>
            <a:endParaRPr lang="en-US" altLang="en-US" sz="1800" dirty="0">
              <a:solidFill>
                <a:srgbClr val="008F00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endParaRPr lang="en-US" altLang="en-US" sz="1800" dirty="0">
              <a:solidFill>
                <a:srgbClr val="0099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99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bg-BG" altLang="en-US" sz="2400" dirty="0">
                <a:solidFill>
                  <a:schemeClr val="accent2"/>
                </a:solidFill>
              </a:rPr>
              <a:t>Твърдотелни детектори:</a:t>
            </a:r>
            <a:endParaRPr lang="en-US" altLang="en-US" sz="2400" dirty="0">
              <a:solidFill>
                <a:schemeClr val="accent2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9900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bg-BG" altLang="en-US" sz="1800" dirty="0">
                <a:solidFill>
                  <a:srgbClr val="008F00"/>
                </a:solidFill>
              </a:rPr>
              <a:t>Транспорт на електрони и дупки в твърди тела</a:t>
            </a:r>
            <a:endParaRPr lang="en-US" altLang="en-US" sz="1800" dirty="0">
              <a:solidFill>
                <a:srgbClr val="008F00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endParaRPr lang="en-US" altLang="en-US" sz="1800" dirty="0">
              <a:solidFill>
                <a:srgbClr val="008F00"/>
              </a:solidFill>
            </a:endParaRP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bg-BG" altLang="en-US" sz="1800" dirty="0">
                <a:solidFill>
                  <a:srgbClr val="008F00"/>
                </a:solidFill>
              </a:rPr>
              <a:t>Силициеви детектори (</a:t>
            </a:r>
            <a:r>
              <a:rPr lang="en-US" altLang="en-US" sz="1800" dirty="0">
                <a:solidFill>
                  <a:srgbClr val="008F00"/>
                </a:solidFill>
              </a:rPr>
              <a:t>Si- Detectors</a:t>
            </a:r>
            <a:r>
              <a:rPr lang="bg-BG" altLang="en-US" sz="1800" dirty="0">
                <a:solidFill>
                  <a:srgbClr val="008F00"/>
                </a:solidFill>
              </a:rPr>
              <a:t>)</a:t>
            </a:r>
            <a:endParaRPr lang="en-US" altLang="en-US" sz="1800" dirty="0">
              <a:solidFill>
                <a:srgbClr val="008F00"/>
              </a:solidFill>
            </a:endParaRPr>
          </a:p>
        </p:txBody>
      </p:sp>
      <p:sp>
        <p:nvSpPr>
          <p:cNvPr id="3277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4676249-E9E3-2C44-B825-07E77296807F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000"/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W. Riegler/CERN</a:t>
            </a:r>
          </a:p>
        </p:txBody>
      </p:sp>
      <p:cxnSp>
        <p:nvCxnSpPr>
          <p:cNvPr id="6" name="Straight Arrow Connector 5"/>
          <p:cNvCxnSpPr>
            <a:cxnSpLocks noChangeShapeType="1"/>
          </p:cNvCxnSpPr>
          <p:nvPr/>
        </p:nvCxnSpPr>
        <p:spPr bwMode="auto">
          <a:xfrm>
            <a:off x="1676400" y="1219200"/>
            <a:ext cx="914400" cy="1588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W. Riegler/CERN</a:t>
            </a:r>
          </a:p>
        </p:txBody>
      </p:sp>
      <p:sp>
        <p:nvSpPr>
          <p:cNvPr id="337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F75BF12-E8C8-7846-87C4-C8558D2A1CD1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000"/>
          </a:p>
        </p:txBody>
      </p:sp>
      <p:sp>
        <p:nvSpPr>
          <p:cNvPr id="33795" name="Rectangle 19"/>
          <p:cNvSpPr>
            <a:spLocks noChangeArrowheads="1"/>
          </p:cNvSpPr>
          <p:nvPr/>
        </p:nvSpPr>
        <p:spPr bwMode="auto">
          <a:xfrm>
            <a:off x="1752600" y="304800"/>
            <a:ext cx="8763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0000"/>
                </a:solidFill>
              </a:rPr>
              <a:t>Gas Detectors with internal Electron Multiplication</a:t>
            </a:r>
          </a:p>
        </p:txBody>
      </p:sp>
      <p:grpSp>
        <p:nvGrpSpPr>
          <p:cNvPr id="33796" name="Group 25"/>
          <p:cNvGrpSpPr>
            <a:grpSpLocks/>
          </p:cNvGrpSpPr>
          <p:nvPr/>
        </p:nvGrpSpPr>
        <p:grpSpPr bwMode="auto">
          <a:xfrm>
            <a:off x="6172200" y="3657600"/>
            <a:ext cx="3124200" cy="1447800"/>
            <a:chOff x="3657600" y="3962400"/>
            <a:chExt cx="3124200" cy="1447800"/>
          </a:xfrm>
        </p:grpSpPr>
        <p:grpSp>
          <p:nvGrpSpPr>
            <p:cNvPr id="33798" name="Group 21"/>
            <p:cNvGrpSpPr>
              <a:grpSpLocks/>
            </p:cNvGrpSpPr>
            <p:nvPr/>
          </p:nvGrpSpPr>
          <p:grpSpPr bwMode="auto">
            <a:xfrm>
              <a:off x="3657600" y="3962400"/>
              <a:ext cx="3124200" cy="1447800"/>
              <a:chOff x="3505200" y="4191000"/>
              <a:chExt cx="2819400" cy="1447800"/>
            </a:xfrm>
          </p:grpSpPr>
          <p:sp>
            <p:nvSpPr>
              <p:cNvPr id="33808" name="Rectangle 6"/>
              <p:cNvSpPr>
                <a:spLocks noChangeArrowheads="1"/>
              </p:cNvSpPr>
              <p:nvPr/>
            </p:nvSpPr>
            <p:spPr bwMode="auto">
              <a:xfrm>
                <a:off x="3505200" y="4191000"/>
                <a:ext cx="2819400" cy="1447800"/>
              </a:xfrm>
              <a:prstGeom prst="rect">
                <a:avLst/>
              </a:prstGeom>
              <a:solidFill>
                <a:srgbClr val="EE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33809" name="Line 7"/>
              <p:cNvSpPr>
                <a:spLocks noChangeShapeType="1"/>
              </p:cNvSpPr>
              <p:nvPr/>
            </p:nvSpPr>
            <p:spPr bwMode="auto">
              <a:xfrm>
                <a:off x="3505200" y="4191000"/>
                <a:ext cx="28194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3810" name="Line 8"/>
              <p:cNvSpPr>
                <a:spLocks noChangeShapeType="1"/>
              </p:cNvSpPr>
              <p:nvPr/>
            </p:nvSpPr>
            <p:spPr bwMode="auto">
              <a:xfrm>
                <a:off x="3505200" y="5638800"/>
                <a:ext cx="28194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3799" name="Group 38"/>
            <p:cNvGrpSpPr>
              <a:grpSpLocks/>
            </p:cNvGrpSpPr>
            <p:nvPr/>
          </p:nvGrpSpPr>
          <p:grpSpPr bwMode="auto">
            <a:xfrm rot="10800000">
              <a:off x="4038600" y="4419600"/>
              <a:ext cx="730430" cy="621563"/>
              <a:chOff x="1370806" y="4724400"/>
              <a:chExt cx="611982" cy="457994"/>
            </a:xfrm>
          </p:grpSpPr>
          <p:cxnSp>
            <p:nvCxnSpPr>
              <p:cNvPr id="14" name="Straight Arrow Connector 13"/>
              <p:cNvCxnSpPr/>
              <p:nvPr/>
            </p:nvCxnSpPr>
            <p:spPr>
              <a:xfrm rot="5400000">
                <a:off x="1180180" y="4971761"/>
                <a:ext cx="457368" cy="133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rot="5400000">
                <a:off x="1333138" y="4970591"/>
                <a:ext cx="457367" cy="133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rot="5400000">
                <a:off x="1486095" y="4970592"/>
                <a:ext cx="457367" cy="133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rot="5400000">
                <a:off x="1637723" y="4970592"/>
                <a:ext cx="457367" cy="133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rot="5400000">
                <a:off x="1790681" y="4970591"/>
                <a:ext cx="457367" cy="133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33800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1211" y="4267200"/>
              <a:ext cx="401389" cy="924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801" name="TextBox 18"/>
            <p:cNvSpPr txBox="1">
              <a:spLocks noChangeArrowheads="1"/>
            </p:cNvSpPr>
            <p:nvPr/>
          </p:nvSpPr>
          <p:spPr bwMode="auto">
            <a:xfrm>
              <a:off x="3657600" y="4648200"/>
              <a:ext cx="33855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/>
                <a:t>E</a:t>
              </a:r>
            </a:p>
          </p:txBody>
        </p:sp>
        <p:sp>
          <p:nvSpPr>
            <p:cNvPr id="33802" name="TextBox 19"/>
            <p:cNvSpPr txBox="1">
              <a:spLocks noChangeArrowheads="1"/>
            </p:cNvSpPr>
            <p:nvPr/>
          </p:nvSpPr>
          <p:spPr bwMode="auto">
            <a:xfrm>
              <a:off x="5545564" y="4365171"/>
              <a:ext cx="1236236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>
                  <a:solidFill>
                    <a:srgbClr val="FF0000"/>
                  </a:solidFill>
                </a:rPr>
                <a:t>Ions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 b="1">
                <a:solidFill>
                  <a:srgbClr val="FF0000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>
                  <a:solidFill>
                    <a:srgbClr val="00269E"/>
                  </a:solidFill>
                </a:rPr>
                <a:t>Electrons</a:t>
              </a:r>
            </a:p>
          </p:txBody>
        </p:sp>
      </p:grpSp>
      <p:sp>
        <p:nvSpPr>
          <p:cNvPr id="33797" name="TextBox 24"/>
          <p:cNvSpPr txBox="1">
            <a:spLocks noChangeArrowheads="1"/>
          </p:cNvSpPr>
          <p:nvPr/>
        </p:nvSpPr>
        <p:spPr bwMode="auto">
          <a:xfrm>
            <a:off x="1981200" y="1371600"/>
            <a:ext cx="7772400" cy="467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2060"/>
                </a:solidFill>
              </a:rPr>
              <a:t>Principle:</a:t>
            </a:r>
            <a:r>
              <a:rPr lang="en-US" altLang="en-US" sz="1800" dirty="0">
                <a:solidFill>
                  <a:srgbClr val="009900"/>
                </a:solidFill>
              </a:rPr>
              <a:t> </a:t>
            </a:r>
            <a:r>
              <a:rPr lang="en-US" altLang="en-US" sz="1800" dirty="0">
                <a:solidFill>
                  <a:srgbClr val="008F00"/>
                </a:solidFill>
              </a:rPr>
              <a:t>At sufficiently high electric fields (100kV/cm) the electrons gain energy more than the ionization energy </a:t>
            </a:r>
            <a:r>
              <a:rPr lang="en-US" altLang="en-US" sz="1800" dirty="0">
                <a:solidFill>
                  <a:srgbClr val="008F00"/>
                </a:solidFill>
                <a:sym typeface="Wingdings" charset="2"/>
              </a:rPr>
              <a:t> secondary ionization etc. etc.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9900"/>
              </a:solidFill>
              <a:ea typeface="Times New Roman" charset="0"/>
              <a:cs typeface="Times New Roman" charset="0"/>
              <a:sym typeface="Wingdings" charset="2"/>
            </a:endParaRPr>
          </a:p>
          <a:p>
            <a:pPr marL="0" lvl="1" eaLnBrk="1" hangingPunct="1">
              <a:spcBef>
                <a:spcPct val="0"/>
              </a:spcBef>
              <a:buNone/>
            </a:pPr>
            <a:r>
              <a:rPr lang="en-US" altLang="en-US" sz="1800" dirty="0" err="1">
                <a:solidFill>
                  <a:srgbClr val="008F00"/>
                </a:solidFill>
                <a:ea typeface="Times New Roman" charset="0"/>
                <a:cs typeface="Times New Roman" charset="0"/>
              </a:rPr>
              <a:t>dN</a:t>
            </a:r>
            <a:r>
              <a:rPr lang="en-US" altLang="en-US" sz="18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 = N </a:t>
            </a:r>
            <a:r>
              <a:rPr lang="el-GR" altLang="en-US" sz="18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α</a:t>
            </a:r>
            <a:r>
              <a:rPr lang="en-US" altLang="en-US" sz="18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 dx       </a:t>
            </a:r>
            <a:r>
              <a:rPr lang="en-US" altLang="en-US" sz="1800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	  	</a:t>
            </a:r>
            <a:r>
              <a:rPr lang="el-GR" altLang="en-US" sz="1800" dirty="0">
                <a:solidFill>
                  <a:srgbClr val="002060"/>
                </a:solidFill>
                <a:ea typeface="Times New Roman" charset="0"/>
                <a:cs typeface="Times New Roman" charset="0"/>
              </a:rPr>
              <a:t>α</a:t>
            </a:r>
            <a:r>
              <a:rPr lang="en-US" altLang="en-US" sz="1800" dirty="0">
                <a:solidFill>
                  <a:srgbClr val="002060"/>
                </a:solidFill>
                <a:ea typeface="Times New Roman" charset="0"/>
                <a:cs typeface="Times New Roman" charset="0"/>
              </a:rPr>
              <a:t>…Townsend Coefficient</a:t>
            </a:r>
          </a:p>
          <a:p>
            <a:pPr marL="0" lvl="1" eaLnBrk="1" hangingPunct="1">
              <a:spcBef>
                <a:spcPct val="0"/>
              </a:spcBef>
              <a:buNone/>
            </a:pPr>
            <a:endParaRPr lang="en-US" altLang="en-US" sz="1800" dirty="0">
              <a:solidFill>
                <a:srgbClr val="002060"/>
              </a:solidFill>
              <a:ea typeface="Times New Roman" charset="0"/>
              <a:cs typeface="Times New Roman" charset="0"/>
            </a:endParaRPr>
          </a:p>
          <a:p>
            <a:pPr marL="0" lvl="1" eaLnBrk="1" hangingPunct="1">
              <a:spcBef>
                <a:spcPct val="0"/>
              </a:spcBef>
              <a:buNone/>
            </a:pPr>
            <a:r>
              <a:rPr lang="en-US" altLang="en-US" sz="18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N(x)  = N</a:t>
            </a:r>
            <a:r>
              <a:rPr lang="en-US" altLang="en-US" sz="1800" baseline="-250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0</a:t>
            </a:r>
            <a:r>
              <a:rPr lang="en-US" altLang="en-US" sz="18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 </a:t>
            </a:r>
            <a:r>
              <a:rPr lang="en-US" altLang="en-US" sz="1800" dirty="0" err="1">
                <a:solidFill>
                  <a:srgbClr val="008F00"/>
                </a:solidFill>
                <a:ea typeface="Times New Roman" charset="0"/>
                <a:cs typeface="Times New Roman" charset="0"/>
              </a:rPr>
              <a:t>exp</a:t>
            </a:r>
            <a:r>
              <a:rPr lang="en-US" altLang="en-US" sz="18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 (</a:t>
            </a:r>
            <a:r>
              <a:rPr lang="el-GR" altLang="en-US" sz="18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α</a:t>
            </a:r>
            <a:r>
              <a:rPr lang="en-US" altLang="en-US" sz="18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x) </a:t>
            </a:r>
            <a:r>
              <a:rPr lang="en-US" altLang="en-US" sz="1800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	</a:t>
            </a:r>
            <a:r>
              <a:rPr lang="en-US" altLang="en-US" sz="1800" dirty="0">
                <a:solidFill>
                  <a:srgbClr val="002060"/>
                </a:solidFill>
                <a:ea typeface="Times New Roman" charset="0"/>
                <a:cs typeface="Times New Roman" charset="0"/>
              </a:rPr>
              <a:t>N/ N</a:t>
            </a:r>
            <a:r>
              <a:rPr lang="en-US" altLang="en-US" sz="1800" baseline="-25000" dirty="0">
                <a:solidFill>
                  <a:srgbClr val="002060"/>
                </a:solidFill>
                <a:ea typeface="Times New Roman" charset="0"/>
                <a:cs typeface="Times New Roman" charset="0"/>
              </a:rPr>
              <a:t>0</a:t>
            </a:r>
            <a:r>
              <a:rPr lang="en-US" altLang="en-US" sz="1800" dirty="0">
                <a:solidFill>
                  <a:srgbClr val="002060"/>
                </a:solidFill>
                <a:ea typeface="Times New Roman" charset="0"/>
                <a:cs typeface="Times New Roman" charset="0"/>
              </a:rPr>
              <a:t> = A (Amplification, Gas Gain)</a:t>
            </a:r>
          </a:p>
          <a:p>
            <a:pPr marL="0" lvl="1" eaLnBrk="1" hangingPunct="1">
              <a:spcBef>
                <a:spcPct val="0"/>
              </a:spcBef>
              <a:buNone/>
            </a:pPr>
            <a:endParaRPr lang="en-US" altLang="en-US" sz="1800" dirty="0">
              <a:solidFill>
                <a:srgbClr val="002060"/>
              </a:solidFill>
              <a:ea typeface="Times New Roman" charset="0"/>
              <a:cs typeface="Times New Roman" charset="0"/>
            </a:endParaRPr>
          </a:p>
          <a:p>
            <a:pPr marL="0" lvl="1" eaLnBrk="1" hangingPunct="1">
              <a:spcBef>
                <a:spcPct val="0"/>
              </a:spcBef>
              <a:buNone/>
            </a:pPr>
            <a:endParaRPr lang="en-US" altLang="en-US" sz="1800" dirty="0">
              <a:solidFill>
                <a:srgbClr val="002060"/>
              </a:solidFill>
              <a:ea typeface="Times New Roman" charset="0"/>
              <a:cs typeface="Times New Roman" charset="0"/>
            </a:endParaRPr>
          </a:p>
          <a:p>
            <a:pPr marL="0" lvl="1" eaLnBrk="1" hangingPunct="1">
              <a:spcBef>
                <a:spcPct val="0"/>
              </a:spcBef>
              <a:buNone/>
            </a:pPr>
            <a:endParaRPr lang="en-US" altLang="en-US" sz="1800" dirty="0">
              <a:solidFill>
                <a:srgbClr val="002060"/>
              </a:solidFill>
              <a:ea typeface="Times New Roman" charset="0"/>
              <a:cs typeface="Times New Roman" charset="0"/>
            </a:endParaRPr>
          </a:p>
          <a:p>
            <a:pPr marL="0" lvl="1" eaLnBrk="1" hangingPunct="1">
              <a:spcBef>
                <a:spcPct val="0"/>
              </a:spcBef>
              <a:buNone/>
            </a:pPr>
            <a:r>
              <a:rPr lang="en-US" altLang="en-US" sz="1600" dirty="0">
                <a:solidFill>
                  <a:srgbClr val="002060"/>
                </a:solidFill>
                <a:ea typeface="Times New Roman" charset="0"/>
                <a:cs typeface="Times New Roman" charset="0"/>
              </a:rPr>
              <a:t>Avalanche in a homogeneous field:</a:t>
            </a:r>
          </a:p>
          <a:p>
            <a:pPr marL="0" lvl="1" eaLnBrk="1" hangingPunct="1">
              <a:spcBef>
                <a:spcPct val="0"/>
              </a:spcBef>
              <a:buNone/>
            </a:pPr>
            <a:endParaRPr lang="en-US" altLang="en-US" sz="1600" dirty="0">
              <a:solidFill>
                <a:srgbClr val="002060"/>
              </a:solidFill>
              <a:ea typeface="Times New Roman" charset="0"/>
              <a:cs typeface="Times New Roman" charset="0"/>
            </a:endParaRPr>
          </a:p>
          <a:p>
            <a:pPr marL="0" lvl="1" eaLnBrk="1" hangingPunct="1">
              <a:spcBef>
                <a:spcPct val="0"/>
              </a:spcBef>
              <a:buNone/>
            </a:pPr>
            <a:r>
              <a:rPr lang="en-US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Problem: High field on electrode surface</a:t>
            </a:r>
          </a:p>
          <a:p>
            <a:pPr marL="0" lvl="1" eaLnBrk="1" hangingPunct="1">
              <a:spcBef>
                <a:spcPct val="0"/>
              </a:spcBef>
              <a:buNone/>
            </a:pPr>
            <a:r>
              <a:rPr lang="en-US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  <a:sym typeface="Wingdings" charset="2"/>
              </a:rPr>
              <a:t> breakdown</a:t>
            </a:r>
            <a:endParaRPr lang="en-US" altLang="en-US" sz="1600" dirty="0">
              <a:solidFill>
                <a:srgbClr val="008F00"/>
              </a:solidFill>
              <a:ea typeface="Times New Roman" charset="0"/>
              <a:cs typeface="Times New Roman" charset="0"/>
            </a:endParaRPr>
          </a:p>
          <a:p>
            <a:pPr marL="0" lvl="1" eaLnBrk="1" hangingPunct="1">
              <a:spcBef>
                <a:spcPct val="0"/>
              </a:spcBef>
              <a:buNone/>
            </a:pPr>
            <a:endParaRPr lang="en-US" altLang="en-US" sz="1800" dirty="0">
              <a:solidFill>
                <a:srgbClr val="002060"/>
              </a:solidFill>
              <a:ea typeface="Times New Roman" charset="0"/>
              <a:cs typeface="Times New Roman" charset="0"/>
            </a:endParaRPr>
          </a:p>
          <a:p>
            <a:pPr marL="0" lvl="1" eaLnBrk="1" hangingPunct="1">
              <a:spcBef>
                <a:spcPct val="0"/>
              </a:spcBef>
              <a:buNone/>
            </a:pPr>
            <a:endParaRPr lang="en-US" altLang="en-US" sz="1800" dirty="0">
              <a:solidFill>
                <a:srgbClr val="002060"/>
              </a:solidFill>
              <a:ea typeface="Times New Roman" charset="0"/>
              <a:cs typeface="Times New Roman" charset="0"/>
            </a:endParaRPr>
          </a:p>
          <a:p>
            <a:pPr marL="0" lvl="1" eaLnBrk="1" hangingPunct="1">
              <a:spcBef>
                <a:spcPct val="0"/>
              </a:spcBef>
              <a:buNone/>
            </a:pPr>
            <a:endParaRPr lang="en-US" altLang="en-US" sz="1800" dirty="0">
              <a:solidFill>
                <a:srgbClr val="002060"/>
              </a:solidFill>
              <a:ea typeface="Times New Roman" charset="0"/>
              <a:cs typeface="Times New Roman" charset="0"/>
            </a:endParaRPr>
          </a:p>
          <a:p>
            <a:pPr marL="0" lvl="1" eaLnBrk="1" hangingPunct="1">
              <a:spcBef>
                <a:spcPct val="0"/>
              </a:spcBef>
              <a:buNone/>
            </a:pPr>
            <a:r>
              <a:rPr lang="en-US" altLang="en-US" sz="1800" dirty="0">
                <a:solidFill>
                  <a:srgbClr val="002060"/>
                </a:solidFill>
                <a:ea typeface="Times New Roman" charset="0"/>
                <a:cs typeface="Times New Roman" charset="0"/>
              </a:rPr>
              <a:t>In an inhomogeneous Field: </a:t>
            </a:r>
            <a:r>
              <a:rPr lang="el-GR" altLang="en-US" sz="18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α</a:t>
            </a:r>
            <a:r>
              <a:rPr lang="en-US" altLang="en-US" sz="18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(E) </a:t>
            </a:r>
            <a:r>
              <a:rPr lang="en-US" altLang="en-US" sz="1800" dirty="0">
                <a:solidFill>
                  <a:srgbClr val="008F00"/>
                </a:solidFill>
                <a:ea typeface="Times New Roman" charset="0"/>
                <a:cs typeface="Times New Roman" charset="0"/>
                <a:sym typeface="Wingdings" charset="2"/>
              </a:rPr>
              <a:t></a:t>
            </a:r>
            <a:r>
              <a:rPr lang="en-US" altLang="en-US" sz="18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  N(x)  = N</a:t>
            </a:r>
            <a:r>
              <a:rPr lang="en-US" altLang="en-US" sz="1800" baseline="-250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0</a:t>
            </a:r>
            <a:r>
              <a:rPr lang="en-US" altLang="en-US" sz="18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 </a:t>
            </a:r>
            <a:r>
              <a:rPr lang="en-US" altLang="en-US" sz="1800" dirty="0" err="1">
                <a:solidFill>
                  <a:srgbClr val="008F00"/>
                </a:solidFill>
                <a:ea typeface="Times New Roman" charset="0"/>
                <a:cs typeface="Times New Roman" charset="0"/>
              </a:rPr>
              <a:t>exp</a:t>
            </a:r>
            <a:r>
              <a:rPr lang="en-US" altLang="en-US" sz="18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 [</a:t>
            </a:r>
            <a:r>
              <a:rPr lang="en-US" altLang="en-US" sz="1800" dirty="0">
                <a:solidFill>
                  <a:srgbClr val="008F00"/>
                </a:solidFill>
                <a:ea typeface="Times New Roman" charset="0"/>
                <a:cs typeface="Times New Roman" charset="0"/>
                <a:sym typeface="Mathematica1" charset="0"/>
              </a:rPr>
              <a:t>∫</a:t>
            </a:r>
            <a:r>
              <a:rPr lang="el-GR" altLang="en-US" sz="18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α</a:t>
            </a:r>
            <a:r>
              <a:rPr lang="en-US" altLang="en-US" sz="18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(E(x’))dx’]  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5"/>
          <p:cNvSpPr>
            <a:spLocks noChangeArrowheads="1"/>
          </p:cNvSpPr>
          <p:nvPr/>
        </p:nvSpPr>
        <p:spPr bwMode="auto">
          <a:xfrm>
            <a:off x="1981200" y="152400"/>
            <a:ext cx="7772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0000"/>
                </a:solidFill>
              </a:rPr>
              <a:t>Wire Chamber: Electron Avalanche</a:t>
            </a:r>
          </a:p>
        </p:txBody>
      </p:sp>
      <p:pic>
        <p:nvPicPr>
          <p:cNvPr id="34818" name="Picture 18" descr="fig2_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962400"/>
            <a:ext cx="579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ext Box 19"/>
          <p:cNvSpPr txBox="1">
            <a:spLocks noChangeArrowheads="1"/>
          </p:cNvSpPr>
          <p:nvPr/>
        </p:nvSpPr>
        <p:spPr bwMode="auto">
          <a:xfrm>
            <a:off x="1524000" y="2057401"/>
            <a:ext cx="81534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008000"/>
                </a:solidFill>
              </a:rPr>
              <a:t>Electric field close to a thin wire</a:t>
            </a:r>
            <a:r>
              <a:rPr lang="en-US" altLang="en-US" sz="1600" dirty="0">
                <a:solidFill>
                  <a:srgbClr val="008000"/>
                </a:solidFill>
                <a:ea typeface="Arial" charset="0"/>
                <a:cs typeface="Arial" charset="0"/>
              </a:rPr>
              <a:t> (100-300kV/cm). E.g. V</a:t>
            </a:r>
            <a:r>
              <a:rPr lang="en-US" altLang="en-US" sz="1600" baseline="-25000" dirty="0">
                <a:solidFill>
                  <a:srgbClr val="008000"/>
                </a:solidFill>
                <a:ea typeface="Arial" charset="0"/>
                <a:cs typeface="Arial" charset="0"/>
              </a:rPr>
              <a:t>0</a:t>
            </a:r>
            <a:r>
              <a:rPr lang="en-US" altLang="en-US" sz="1600" dirty="0">
                <a:solidFill>
                  <a:srgbClr val="008000"/>
                </a:solidFill>
                <a:ea typeface="Arial" charset="0"/>
                <a:cs typeface="Arial" charset="0"/>
              </a:rPr>
              <a:t>=1000V, a=10</a:t>
            </a:r>
            <a:r>
              <a:rPr lang="en-US" altLang="en-US" sz="1600" dirty="0">
                <a:solidFill>
                  <a:srgbClr val="008000"/>
                </a:solidFill>
                <a:ea typeface="Arial" charset="0"/>
                <a:cs typeface="Arial" charset="0"/>
                <a:sym typeface="Symbol" charset="2"/>
              </a:rPr>
              <a:t></a:t>
            </a:r>
            <a:r>
              <a:rPr lang="en-US" altLang="en-US" sz="1600" dirty="0">
                <a:solidFill>
                  <a:srgbClr val="008000"/>
                </a:solidFill>
                <a:ea typeface="Arial" charset="0"/>
                <a:cs typeface="Arial" charset="0"/>
              </a:rPr>
              <a:t>m, b=10mm, E(a)=150kV/cm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dirty="0">
              <a:solidFill>
                <a:srgbClr val="009900"/>
              </a:solidFill>
              <a:ea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002060"/>
                </a:solidFill>
                <a:ea typeface="Arial" charset="0"/>
                <a:cs typeface="Arial" charset="0"/>
              </a:rPr>
              <a:t>Electric field is sufficient to accelerate electrons to energies which are sufficient to produce secondary ionization </a:t>
            </a:r>
            <a:r>
              <a:rPr lang="en-US" altLang="en-US" sz="1600" dirty="0">
                <a:solidFill>
                  <a:srgbClr val="002060"/>
                </a:solidFill>
                <a:ea typeface="Arial" charset="0"/>
                <a:cs typeface="Arial" charset="0"/>
                <a:sym typeface="Wingdings" charset="2"/>
              </a:rPr>
              <a:t> electron avalanche  signal.</a:t>
            </a:r>
            <a:endParaRPr lang="en-US" altLang="en-US" sz="1600" dirty="0">
              <a:solidFill>
                <a:srgbClr val="002060"/>
              </a:solidFill>
              <a:ea typeface="Arial" charset="0"/>
              <a:cs typeface="Arial" charset="0"/>
            </a:endParaRPr>
          </a:p>
        </p:txBody>
      </p:sp>
      <p:pic>
        <p:nvPicPr>
          <p:cNvPr id="34820" name="Picture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219200"/>
            <a:ext cx="4267200" cy="80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Rectangle 23"/>
          <p:cNvSpPr>
            <a:spLocks noChangeArrowheads="1"/>
          </p:cNvSpPr>
          <p:nvPr/>
        </p:nvSpPr>
        <p:spPr bwMode="auto">
          <a:xfrm>
            <a:off x="1524000" y="838200"/>
            <a:ext cx="8077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002060"/>
                </a:solidFill>
              </a:rPr>
              <a:t>Wire with radius (10-25</a:t>
            </a:r>
            <a:r>
              <a:rPr lang="en-US" altLang="en-US" sz="1600" dirty="0">
                <a:solidFill>
                  <a:srgbClr val="002060"/>
                </a:solidFill>
                <a:sym typeface="Symbol" charset="2"/>
              </a:rPr>
              <a:t></a:t>
            </a:r>
            <a:r>
              <a:rPr lang="en-US" altLang="en-US" sz="1600" dirty="0">
                <a:solidFill>
                  <a:srgbClr val="002060"/>
                </a:solidFill>
              </a:rPr>
              <a:t>m) in a tube of radius b (1-3cm):</a:t>
            </a:r>
          </a:p>
        </p:txBody>
      </p:sp>
      <p:sp>
        <p:nvSpPr>
          <p:cNvPr id="34822" name="Footer Placeholder 9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W. Riegler/CERN</a:t>
            </a:r>
          </a:p>
        </p:txBody>
      </p:sp>
      <p:sp>
        <p:nvSpPr>
          <p:cNvPr id="34823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55DEF0F-B96C-5148-B808-913CBAD0E31B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000"/>
          </a:p>
        </p:txBody>
      </p:sp>
      <p:sp>
        <p:nvSpPr>
          <p:cNvPr id="14" name="Oval 13"/>
          <p:cNvSpPr/>
          <p:nvPr/>
        </p:nvSpPr>
        <p:spPr>
          <a:xfrm>
            <a:off x="1905000" y="3962400"/>
            <a:ext cx="2057400" cy="19812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dirty="0"/>
              <a:t>b</a:t>
            </a:r>
          </a:p>
        </p:txBody>
      </p:sp>
      <p:sp>
        <p:nvSpPr>
          <p:cNvPr id="16" name="Oval 15"/>
          <p:cNvSpPr/>
          <p:nvPr/>
        </p:nvSpPr>
        <p:spPr>
          <a:xfrm>
            <a:off x="2857500" y="4876800"/>
            <a:ext cx="152400" cy="1524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26" name="Straight Arrow Connector 25"/>
          <p:cNvCxnSpPr>
            <a:cxnSpLocks noChangeShapeType="1"/>
            <a:stCxn id="16" idx="7"/>
            <a:endCxn id="14" idx="7"/>
          </p:cNvCxnSpPr>
          <p:nvPr/>
        </p:nvCxnSpPr>
        <p:spPr bwMode="auto">
          <a:xfrm rot="5400000" flipH="1" flipV="1">
            <a:off x="3001169" y="4239419"/>
            <a:ext cx="646112" cy="6731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27" name="TextBox 26"/>
          <p:cNvSpPr txBox="1">
            <a:spLocks noChangeArrowheads="1"/>
          </p:cNvSpPr>
          <p:nvPr/>
        </p:nvSpPr>
        <p:spPr bwMode="auto">
          <a:xfrm>
            <a:off x="3276600" y="4572000"/>
            <a:ext cx="3254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B050"/>
                </a:solidFill>
              </a:rPr>
              <a:t>b</a:t>
            </a:r>
          </a:p>
        </p:txBody>
      </p:sp>
      <p:sp>
        <p:nvSpPr>
          <p:cNvPr id="34828" name="TextBox 27"/>
          <p:cNvSpPr txBox="1">
            <a:spLocks noChangeArrowheads="1"/>
          </p:cNvSpPr>
          <p:nvPr/>
        </p:nvSpPr>
        <p:spPr bwMode="auto">
          <a:xfrm>
            <a:off x="2590800" y="487680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B050"/>
                </a:solidFill>
              </a:rPr>
              <a:t>a</a:t>
            </a:r>
          </a:p>
        </p:txBody>
      </p:sp>
      <p:sp>
        <p:nvSpPr>
          <p:cNvPr id="34829" name="TextBox 28"/>
          <p:cNvSpPr txBox="1">
            <a:spLocks noChangeArrowheads="1"/>
          </p:cNvSpPr>
          <p:nvPr/>
        </p:nvSpPr>
        <p:spPr bwMode="auto">
          <a:xfrm>
            <a:off x="4572001" y="4876800"/>
            <a:ext cx="682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8000"/>
                </a:solidFill>
              </a:rPr>
              <a:t>Wire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57200"/>
            <a:ext cx="4038600" cy="251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4" name="Text Box 9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0000"/>
                </a:solidFill>
              </a:rPr>
              <a:t>Multi Wire Proportional Chamber</a:t>
            </a:r>
          </a:p>
        </p:txBody>
      </p:sp>
      <p:grpSp>
        <p:nvGrpSpPr>
          <p:cNvPr id="38915" name="Group 15"/>
          <p:cNvGrpSpPr>
            <a:grpSpLocks/>
          </p:cNvGrpSpPr>
          <p:nvPr/>
        </p:nvGrpSpPr>
        <p:grpSpPr bwMode="auto">
          <a:xfrm>
            <a:off x="457200" y="2971800"/>
            <a:ext cx="4572000" cy="3429000"/>
            <a:chOff x="0" y="2971800"/>
            <a:chExt cx="4572000" cy="3429000"/>
          </a:xfrm>
        </p:grpSpPr>
        <p:pic>
          <p:nvPicPr>
            <p:cNvPr id="38920" name="Picture 8" descr="det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124200"/>
              <a:ext cx="4572000" cy="3076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21" name="Line 10"/>
            <p:cNvSpPr>
              <a:spLocks noChangeShapeType="1"/>
            </p:cNvSpPr>
            <p:nvPr/>
          </p:nvSpPr>
          <p:spPr bwMode="auto">
            <a:xfrm flipV="1">
              <a:off x="2971800" y="2971800"/>
              <a:ext cx="0" cy="34290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8922" name="Line 11"/>
            <p:cNvSpPr>
              <a:spLocks noChangeShapeType="1"/>
            </p:cNvSpPr>
            <p:nvPr/>
          </p:nvSpPr>
          <p:spPr bwMode="auto">
            <a:xfrm>
              <a:off x="2971800" y="3810000"/>
              <a:ext cx="762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8923" name="Line 12"/>
            <p:cNvSpPr>
              <a:spLocks noChangeShapeType="1"/>
            </p:cNvSpPr>
            <p:nvPr/>
          </p:nvSpPr>
          <p:spPr bwMode="auto">
            <a:xfrm>
              <a:off x="2971800" y="3581400"/>
              <a:ext cx="762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8924" name="Line 13"/>
            <p:cNvSpPr>
              <a:spLocks noChangeShapeType="1"/>
            </p:cNvSpPr>
            <p:nvPr/>
          </p:nvSpPr>
          <p:spPr bwMode="auto">
            <a:xfrm flipV="1">
              <a:off x="2971800" y="4495800"/>
              <a:ext cx="762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8925" name="Line 14"/>
            <p:cNvSpPr>
              <a:spLocks noChangeShapeType="1"/>
            </p:cNvSpPr>
            <p:nvPr/>
          </p:nvSpPr>
          <p:spPr bwMode="auto">
            <a:xfrm>
              <a:off x="2971800" y="4191000"/>
              <a:ext cx="762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8926" name="Line 15"/>
            <p:cNvSpPr>
              <a:spLocks noChangeShapeType="1"/>
            </p:cNvSpPr>
            <p:nvPr/>
          </p:nvSpPr>
          <p:spPr bwMode="auto">
            <a:xfrm flipV="1">
              <a:off x="2971800" y="4953000"/>
              <a:ext cx="762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8927" name="Line 16"/>
            <p:cNvSpPr>
              <a:spLocks noChangeShapeType="1"/>
            </p:cNvSpPr>
            <p:nvPr/>
          </p:nvSpPr>
          <p:spPr bwMode="auto">
            <a:xfrm flipV="1">
              <a:off x="2971800" y="4648200"/>
              <a:ext cx="762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8916" name="Line 17"/>
          <p:cNvSpPr>
            <a:spLocks noChangeShapeType="1"/>
          </p:cNvSpPr>
          <p:nvPr/>
        </p:nvSpPr>
        <p:spPr bwMode="auto">
          <a:xfrm flipV="1">
            <a:off x="2362200" y="914400"/>
            <a:ext cx="0" cy="1524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17" name="Footer Placeholder 1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W. Riegler/CERN</a:t>
            </a:r>
          </a:p>
        </p:txBody>
      </p:sp>
      <p:sp>
        <p:nvSpPr>
          <p:cNvPr id="38918" name="Slide Number Placeholder 1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83FEE35-7EE5-144A-8734-4A1123AE397A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000"/>
          </a:p>
        </p:txBody>
      </p:sp>
      <p:sp>
        <p:nvSpPr>
          <p:cNvPr id="38919" name="Rectangle 17"/>
          <p:cNvSpPr>
            <a:spLocks noChangeArrowheads="1"/>
          </p:cNvSpPr>
          <p:nvPr/>
        </p:nvSpPr>
        <p:spPr bwMode="auto">
          <a:xfrm>
            <a:off x="5715000" y="1371600"/>
            <a:ext cx="4572000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en-US" sz="1600" dirty="0">
                <a:solidFill>
                  <a:srgbClr val="002060"/>
                </a:solidFill>
              </a:rPr>
              <a:t>Classic </a:t>
            </a:r>
            <a:r>
              <a:rPr lang="de-DE" altLang="en-US" sz="1600" dirty="0" err="1">
                <a:solidFill>
                  <a:srgbClr val="002060"/>
                </a:solidFill>
              </a:rPr>
              <a:t>geometry</a:t>
            </a:r>
            <a:r>
              <a:rPr lang="de-DE" altLang="en-US" sz="1600" dirty="0">
                <a:solidFill>
                  <a:srgbClr val="002060"/>
                </a:solidFill>
              </a:rPr>
              <a:t> (</a:t>
            </a:r>
            <a:r>
              <a:rPr lang="de-DE" altLang="en-US" sz="1600" dirty="0" err="1">
                <a:solidFill>
                  <a:srgbClr val="002060"/>
                </a:solidFill>
              </a:rPr>
              <a:t>Crossection</a:t>
            </a:r>
            <a:r>
              <a:rPr lang="de-DE" altLang="en-US" sz="1600" dirty="0">
                <a:solidFill>
                  <a:srgbClr val="002060"/>
                </a:solidFill>
              </a:rPr>
              <a:t>), </a:t>
            </a:r>
            <a:r>
              <a:rPr lang="de-DE" altLang="en-US" sz="1600" dirty="0" err="1">
                <a:solidFill>
                  <a:srgbClr val="002060"/>
                </a:solidFill>
              </a:rPr>
              <a:t>Charpak</a:t>
            </a:r>
            <a:r>
              <a:rPr lang="de-DE" altLang="en-US" sz="1600" dirty="0">
                <a:solidFill>
                  <a:srgbClr val="002060"/>
                </a:solidFill>
              </a:rPr>
              <a:t> 1968 :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>
                <a:solidFill>
                  <a:srgbClr val="009900"/>
                </a:solidFill>
              </a:rPr>
              <a:t>One plane of thin sense wires is placed between two parallel plates.</a:t>
            </a:r>
            <a:endParaRPr lang="de-DE" altLang="en-US" sz="1600" dirty="0">
              <a:solidFill>
                <a:srgbClr val="009900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en-US" sz="1600" dirty="0" err="1">
                <a:solidFill>
                  <a:srgbClr val="002060"/>
                </a:solidFill>
              </a:rPr>
              <a:t>Typical</a:t>
            </a:r>
            <a:r>
              <a:rPr lang="de-DE" altLang="en-US" sz="1600" dirty="0">
                <a:solidFill>
                  <a:srgbClr val="002060"/>
                </a:solidFill>
              </a:rPr>
              <a:t> </a:t>
            </a:r>
            <a:r>
              <a:rPr lang="de-DE" altLang="en-US" sz="1600" dirty="0" err="1">
                <a:solidFill>
                  <a:srgbClr val="002060"/>
                </a:solidFill>
              </a:rPr>
              <a:t>dimensions</a:t>
            </a:r>
            <a:r>
              <a:rPr lang="de-DE" altLang="en-US" sz="1600" dirty="0">
                <a:solidFill>
                  <a:srgbClr val="002060"/>
                </a:solidFill>
              </a:rPr>
              <a:t>: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en-US" sz="1600" dirty="0" err="1">
                <a:solidFill>
                  <a:srgbClr val="002060"/>
                </a:solidFill>
              </a:rPr>
              <a:t>Wire</a:t>
            </a:r>
            <a:r>
              <a:rPr lang="de-DE" altLang="en-US" sz="1600" dirty="0">
                <a:solidFill>
                  <a:srgbClr val="002060"/>
                </a:solidFill>
              </a:rPr>
              <a:t> </a:t>
            </a:r>
            <a:r>
              <a:rPr lang="de-DE" altLang="en-US" sz="1600" dirty="0" err="1">
                <a:solidFill>
                  <a:srgbClr val="002060"/>
                </a:solidFill>
              </a:rPr>
              <a:t>distance</a:t>
            </a:r>
            <a:r>
              <a:rPr lang="de-DE" altLang="en-US" sz="1600" dirty="0">
                <a:solidFill>
                  <a:srgbClr val="002060"/>
                </a:solidFill>
              </a:rPr>
              <a:t> 2-5mm,  </a:t>
            </a:r>
            <a:r>
              <a:rPr lang="de-DE" altLang="en-US" sz="1600" dirty="0" err="1">
                <a:solidFill>
                  <a:srgbClr val="002060"/>
                </a:solidFill>
              </a:rPr>
              <a:t>distance</a:t>
            </a:r>
            <a:r>
              <a:rPr lang="de-DE" altLang="en-US" sz="1600" dirty="0">
                <a:solidFill>
                  <a:srgbClr val="002060"/>
                </a:solidFill>
              </a:rPr>
              <a:t> </a:t>
            </a:r>
            <a:r>
              <a:rPr lang="de-DE" altLang="en-US" sz="1600" dirty="0" err="1">
                <a:solidFill>
                  <a:srgbClr val="002060"/>
                </a:solidFill>
              </a:rPr>
              <a:t>between</a:t>
            </a:r>
            <a:r>
              <a:rPr lang="de-DE" altLang="en-US" sz="1600" dirty="0">
                <a:solidFill>
                  <a:srgbClr val="002060"/>
                </a:solidFill>
              </a:rPr>
              <a:t> </a:t>
            </a:r>
            <a:r>
              <a:rPr lang="de-DE" altLang="en-US" sz="1600" dirty="0" err="1">
                <a:solidFill>
                  <a:srgbClr val="002060"/>
                </a:solidFill>
              </a:rPr>
              <a:t>cathode</a:t>
            </a:r>
            <a:r>
              <a:rPr lang="de-DE" altLang="en-US" sz="1600" dirty="0">
                <a:solidFill>
                  <a:srgbClr val="002060"/>
                </a:solidFill>
              </a:rPr>
              <a:t> planes ~10mm.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en-US" sz="1600" dirty="0" err="1">
                <a:solidFill>
                  <a:srgbClr val="009900"/>
                </a:solidFill>
              </a:rPr>
              <a:t>Electrons</a:t>
            </a:r>
            <a:r>
              <a:rPr lang="de-DE" altLang="en-US" sz="1600" dirty="0">
                <a:solidFill>
                  <a:srgbClr val="009900"/>
                </a:solidFill>
              </a:rPr>
              <a:t> (v</a:t>
            </a:r>
            <a:r>
              <a:rPr lang="de-DE" altLang="en-US" sz="1600" dirty="0">
                <a:solidFill>
                  <a:srgbClr val="009900"/>
                </a:solidFill>
                <a:sym typeface="Symbol" charset="2"/>
              </a:rPr>
              <a:t></a:t>
            </a:r>
            <a:r>
              <a:rPr lang="de-DE" altLang="en-US" sz="1600" dirty="0">
                <a:solidFill>
                  <a:srgbClr val="009900"/>
                </a:solidFill>
              </a:rPr>
              <a:t>5cm/</a:t>
            </a:r>
            <a:r>
              <a:rPr lang="de-DE" altLang="en-US" sz="1600" dirty="0">
                <a:solidFill>
                  <a:srgbClr val="009900"/>
                </a:solidFill>
                <a:sym typeface="Symbol" charset="2"/>
              </a:rPr>
              <a:t>s) </a:t>
            </a:r>
            <a:r>
              <a:rPr lang="de-DE" altLang="en-US" sz="1600" dirty="0" err="1">
                <a:solidFill>
                  <a:srgbClr val="009900"/>
                </a:solidFill>
                <a:sym typeface="Symbol" charset="2"/>
              </a:rPr>
              <a:t>are</a:t>
            </a:r>
            <a:r>
              <a:rPr lang="de-DE" altLang="en-US" sz="1600" dirty="0">
                <a:solidFill>
                  <a:srgbClr val="0099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9900"/>
                </a:solidFill>
                <a:sym typeface="Symbol" charset="2"/>
              </a:rPr>
              <a:t>collected</a:t>
            </a:r>
            <a:r>
              <a:rPr lang="de-DE" altLang="en-US" sz="1600" dirty="0">
                <a:solidFill>
                  <a:srgbClr val="0099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9900"/>
                </a:solidFill>
                <a:sym typeface="Symbol" charset="2"/>
              </a:rPr>
              <a:t>within</a:t>
            </a:r>
            <a:r>
              <a:rPr lang="de-DE" altLang="en-US" sz="1600" dirty="0">
                <a:solidFill>
                  <a:srgbClr val="009900"/>
                </a:solidFill>
              </a:rPr>
              <a:t> </a:t>
            </a:r>
            <a:r>
              <a:rPr lang="de-DE" altLang="en-US" sz="1600" dirty="0">
                <a:solidFill>
                  <a:srgbClr val="009900"/>
                </a:solidFill>
                <a:sym typeface="Symbol" charset="2"/>
              </a:rPr>
              <a:t></a:t>
            </a:r>
            <a:r>
              <a:rPr lang="de-DE" altLang="en-US" sz="1600" dirty="0">
                <a:solidFill>
                  <a:srgbClr val="009900"/>
                </a:solidFill>
              </a:rPr>
              <a:t> 100ns. The </a:t>
            </a:r>
            <a:r>
              <a:rPr lang="de-DE" altLang="en-US" sz="1600" dirty="0" err="1">
                <a:solidFill>
                  <a:srgbClr val="009900"/>
                </a:solidFill>
              </a:rPr>
              <a:t>ion</a:t>
            </a:r>
            <a:r>
              <a:rPr lang="de-DE" altLang="en-US" sz="1600" dirty="0">
                <a:solidFill>
                  <a:srgbClr val="009900"/>
                </a:solidFill>
              </a:rPr>
              <a:t> </a:t>
            </a:r>
            <a:r>
              <a:rPr lang="de-DE" altLang="en-US" sz="1600" dirty="0" err="1">
                <a:solidFill>
                  <a:srgbClr val="009900"/>
                </a:solidFill>
              </a:rPr>
              <a:t>tail</a:t>
            </a:r>
            <a:r>
              <a:rPr lang="de-DE" altLang="en-US" sz="1600" dirty="0">
                <a:solidFill>
                  <a:srgbClr val="009900"/>
                </a:solidFill>
              </a:rPr>
              <a:t> </a:t>
            </a:r>
            <a:r>
              <a:rPr lang="de-DE" altLang="en-US" sz="1600" dirty="0" err="1">
                <a:solidFill>
                  <a:srgbClr val="009900"/>
                </a:solidFill>
              </a:rPr>
              <a:t>can</a:t>
            </a:r>
            <a:r>
              <a:rPr lang="de-DE" altLang="en-US" sz="1600" dirty="0">
                <a:solidFill>
                  <a:srgbClr val="009900"/>
                </a:solidFill>
              </a:rPr>
              <a:t> </a:t>
            </a:r>
            <a:r>
              <a:rPr lang="de-DE" altLang="en-US" sz="1600" dirty="0" err="1">
                <a:solidFill>
                  <a:srgbClr val="009900"/>
                </a:solidFill>
              </a:rPr>
              <a:t>be</a:t>
            </a:r>
            <a:r>
              <a:rPr lang="de-DE" altLang="en-US" sz="1600" dirty="0">
                <a:solidFill>
                  <a:srgbClr val="009900"/>
                </a:solidFill>
              </a:rPr>
              <a:t> </a:t>
            </a:r>
            <a:r>
              <a:rPr lang="de-DE" altLang="en-US" sz="1600" dirty="0" err="1">
                <a:solidFill>
                  <a:srgbClr val="009900"/>
                </a:solidFill>
              </a:rPr>
              <a:t>eliminated</a:t>
            </a:r>
            <a:r>
              <a:rPr lang="de-DE" altLang="en-US" sz="1600" dirty="0">
                <a:solidFill>
                  <a:srgbClr val="009900"/>
                </a:solidFill>
              </a:rPr>
              <a:t> </a:t>
            </a:r>
            <a:r>
              <a:rPr lang="de-DE" altLang="en-US" sz="1600" dirty="0" err="1">
                <a:solidFill>
                  <a:srgbClr val="009900"/>
                </a:solidFill>
              </a:rPr>
              <a:t>by</a:t>
            </a:r>
            <a:r>
              <a:rPr lang="de-DE" altLang="en-US" sz="1600" dirty="0">
                <a:solidFill>
                  <a:srgbClr val="009900"/>
                </a:solidFill>
              </a:rPr>
              <a:t> </a:t>
            </a:r>
            <a:r>
              <a:rPr lang="de-DE" altLang="en-US" sz="1600" dirty="0" err="1">
                <a:solidFill>
                  <a:srgbClr val="009900"/>
                </a:solidFill>
              </a:rPr>
              <a:t>electronics</a:t>
            </a:r>
            <a:r>
              <a:rPr lang="de-DE" altLang="en-US" sz="1600" dirty="0">
                <a:solidFill>
                  <a:srgbClr val="009900"/>
                </a:solidFill>
              </a:rPr>
              <a:t> </a:t>
            </a:r>
            <a:r>
              <a:rPr lang="de-DE" altLang="en-US" sz="1600" dirty="0" err="1">
                <a:solidFill>
                  <a:srgbClr val="009900"/>
                </a:solidFill>
              </a:rPr>
              <a:t>filters</a:t>
            </a:r>
            <a:r>
              <a:rPr lang="de-DE" altLang="en-US" sz="1600" dirty="0">
                <a:solidFill>
                  <a:srgbClr val="009900"/>
                </a:solidFill>
              </a:rPr>
              <a:t> </a:t>
            </a:r>
            <a:r>
              <a:rPr lang="de-DE" altLang="en-US" sz="1600" dirty="0">
                <a:solidFill>
                  <a:srgbClr val="009900"/>
                </a:solidFill>
                <a:sym typeface="Wingdings" charset="2"/>
              </a:rPr>
              <a:t> </a:t>
            </a:r>
            <a:r>
              <a:rPr lang="de-DE" altLang="en-US" sz="1600" dirty="0" err="1">
                <a:solidFill>
                  <a:srgbClr val="009900"/>
                </a:solidFill>
                <a:sym typeface="Wingdings" charset="2"/>
              </a:rPr>
              <a:t>pulses</a:t>
            </a:r>
            <a:r>
              <a:rPr lang="de-DE" altLang="en-US" sz="1600" dirty="0">
                <a:solidFill>
                  <a:srgbClr val="009900"/>
                </a:solidFill>
                <a:sym typeface="Wingdings" charset="2"/>
              </a:rPr>
              <a:t>  </a:t>
            </a:r>
            <a:r>
              <a:rPr lang="de-DE" altLang="en-US" sz="1600" dirty="0" err="1">
                <a:solidFill>
                  <a:srgbClr val="009900"/>
                </a:solidFill>
                <a:sym typeface="Wingdings" charset="2"/>
              </a:rPr>
              <a:t>of</a:t>
            </a:r>
            <a:r>
              <a:rPr lang="de-DE" altLang="en-US" sz="1600" dirty="0">
                <a:solidFill>
                  <a:srgbClr val="009900"/>
                </a:solidFill>
                <a:sym typeface="Wingdings" charset="2"/>
              </a:rPr>
              <a:t> &lt;100ns </a:t>
            </a:r>
            <a:r>
              <a:rPr lang="de-DE" altLang="en-US" sz="1600" dirty="0" err="1">
                <a:solidFill>
                  <a:srgbClr val="009900"/>
                </a:solidFill>
                <a:sym typeface="Wingdings" charset="2"/>
              </a:rPr>
              <a:t>length</a:t>
            </a:r>
            <a:r>
              <a:rPr lang="de-DE" altLang="en-US" sz="1600" dirty="0">
                <a:solidFill>
                  <a:srgbClr val="009900"/>
                </a:solidFill>
                <a:sym typeface="Wingdings" charset="2"/>
              </a:rPr>
              <a:t>.</a:t>
            </a:r>
            <a:endParaRPr lang="de-DE" altLang="en-US" sz="1600" dirty="0">
              <a:solidFill>
                <a:srgbClr val="009900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en-US" sz="1600" dirty="0">
                <a:solidFill>
                  <a:srgbClr val="009900"/>
                </a:solidFill>
              </a:rPr>
              <a:t>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en-US" sz="1600" dirty="0">
                <a:solidFill>
                  <a:srgbClr val="002060"/>
                </a:solidFill>
                <a:sym typeface="Wingdings" charset="2"/>
              </a:rPr>
              <a:t>F</a:t>
            </a:r>
            <a:r>
              <a:rPr lang="en-US" altLang="en-US" sz="1600" dirty="0">
                <a:solidFill>
                  <a:srgbClr val="002060"/>
                </a:solidFill>
                <a:ea typeface="Arial" charset="0"/>
                <a:cs typeface="Arial" charset="0"/>
                <a:sym typeface="Wingdings" charset="2"/>
              </a:rPr>
              <a:t>or</a:t>
            </a:r>
            <a:r>
              <a:rPr lang="de-DE" altLang="en-US" sz="1600" dirty="0">
                <a:solidFill>
                  <a:srgbClr val="002060"/>
                </a:solidFill>
                <a:sym typeface="Wingdings" charset="2"/>
              </a:rPr>
              <a:t> 10% </a:t>
            </a:r>
            <a:r>
              <a:rPr lang="de-DE" altLang="en-US" sz="1600" dirty="0" err="1">
                <a:solidFill>
                  <a:srgbClr val="002060"/>
                </a:solidFill>
                <a:sym typeface="Wingdings" charset="2"/>
              </a:rPr>
              <a:t>occupancy</a:t>
            </a:r>
            <a:r>
              <a:rPr lang="de-DE" altLang="en-US" sz="1600" dirty="0">
                <a:solidFill>
                  <a:srgbClr val="002060"/>
                </a:solidFill>
                <a:sym typeface="Wingdings" charset="2"/>
              </a:rPr>
              <a:t>  </a:t>
            </a:r>
            <a:r>
              <a:rPr lang="de-DE" altLang="en-US" sz="1600" dirty="0" err="1">
                <a:solidFill>
                  <a:srgbClr val="002060"/>
                </a:solidFill>
                <a:sym typeface="Wingdings" charset="2"/>
              </a:rPr>
              <a:t>every</a:t>
            </a:r>
            <a:r>
              <a:rPr lang="de-DE" altLang="en-US" sz="1600" dirty="0">
                <a:solidFill>
                  <a:srgbClr val="002060"/>
                </a:solidFill>
                <a:sym typeface="Wingdings" charset="2"/>
              </a:rPr>
              <a:t> </a:t>
            </a:r>
            <a:r>
              <a:rPr lang="de-DE" altLang="en-US" sz="1600" dirty="0">
                <a:solidFill>
                  <a:srgbClr val="002060"/>
                </a:solidFill>
                <a:sym typeface="Symbol" charset="2"/>
              </a:rPr>
              <a:t></a:t>
            </a:r>
            <a:r>
              <a:rPr lang="de-DE" altLang="en-US" sz="1600" dirty="0">
                <a:solidFill>
                  <a:srgbClr val="002060"/>
                </a:solidFill>
                <a:sym typeface="Wingdings" charset="2"/>
              </a:rPr>
              <a:t>s </a:t>
            </a:r>
            <a:r>
              <a:rPr lang="de-DE" altLang="en-US" sz="1600" dirty="0" err="1">
                <a:solidFill>
                  <a:srgbClr val="002060"/>
                </a:solidFill>
                <a:sym typeface="Wingdings" charset="2"/>
              </a:rPr>
              <a:t>one</a:t>
            </a:r>
            <a:r>
              <a:rPr lang="de-DE" altLang="en-US" sz="1600" dirty="0">
                <a:solidFill>
                  <a:srgbClr val="002060"/>
                </a:solidFill>
                <a:sym typeface="Wingdings" charset="2"/>
              </a:rPr>
              <a:t> pulse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en-US" sz="1600" dirty="0">
                <a:solidFill>
                  <a:srgbClr val="009900"/>
                </a:solidFill>
                <a:sym typeface="Wingdings" charset="2"/>
              </a:rPr>
              <a:t> 1MHz/</a:t>
            </a:r>
            <a:r>
              <a:rPr lang="de-DE" altLang="en-US" sz="1600" dirty="0" err="1">
                <a:solidFill>
                  <a:srgbClr val="009900"/>
                </a:solidFill>
                <a:sym typeface="Wingdings" charset="2"/>
              </a:rPr>
              <a:t>wire</a:t>
            </a:r>
            <a:r>
              <a:rPr lang="de-DE" altLang="en-US" sz="1600" dirty="0">
                <a:solidFill>
                  <a:srgbClr val="009900"/>
                </a:solidFill>
                <a:sym typeface="Wingdings" charset="2"/>
              </a:rPr>
              <a:t> rate </a:t>
            </a:r>
            <a:r>
              <a:rPr lang="de-DE" altLang="en-US" sz="1600" dirty="0" err="1">
                <a:solidFill>
                  <a:srgbClr val="009900"/>
                </a:solidFill>
                <a:sym typeface="Wingdings" charset="2"/>
              </a:rPr>
              <a:t>capabiliy</a:t>
            </a:r>
            <a:r>
              <a:rPr lang="de-DE" altLang="en-US" sz="1600" dirty="0">
                <a:solidFill>
                  <a:srgbClr val="009900"/>
                </a:solidFill>
                <a:sym typeface="Wingdings" charset="2"/>
              </a:rPr>
              <a:t> !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en-US" sz="1600" dirty="0">
                <a:solidFill>
                  <a:srgbClr val="002060"/>
                </a:solidFill>
                <a:sym typeface="Wingdings" charset="2"/>
              </a:rPr>
              <a:t> </a:t>
            </a:r>
            <a:r>
              <a:rPr lang="de-DE" altLang="en-US" sz="1600" dirty="0" err="1">
                <a:solidFill>
                  <a:srgbClr val="002060"/>
                </a:solidFill>
                <a:sym typeface="Wingdings" charset="2"/>
              </a:rPr>
              <a:t>Compare</a:t>
            </a:r>
            <a:r>
              <a:rPr lang="de-DE" altLang="en-US" sz="1600" dirty="0">
                <a:solidFill>
                  <a:srgbClr val="002060"/>
                </a:solidFill>
                <a:sym typeface="Wingdings" charset="2"/>
              </a:rPr>
              <a:t> </a:t>
            </a:r>
            <a:r>
              <a:rPr lang="de-DE" altLang="en-US" sz="1600" dirty="0" err="1">
                <a:solidFill>
                  <a:srgbClr val="002060"/>
                </a:solidFill>
                <a:sym typeface="Wingdings" charset="2"/>
              </a:rPr>
              <a:t>to</a:t>
            </a:r>
            <a:r>
              <a:rPr lang="de-DE" altLang="en-US" sz="1600" dirty="0">
                <a:solidFill>
                  <a:srgbClr val="002060"/>
                </a:solidFill>
                <a:sym typeface="Wingdings" charset="2"/>
              </a:rPr>
              <a:t> Bubble </a:t>
            </a:r>
            <a:r>
              <a:rPr lang="de-DE" altLang="en-US" sz="1600" dirty="0" err="1">
                <a:solidFill>
                  <a:srgbClr val="002060"/>
                </a:solidFill>
                <a:sym typeface="Wingdings" charset="2"/>
              </a:rPr>
              <a:t>Chamber</a:t>
            </a:r>
            <a:r>
              <a:rPr lang="de-DE" altLang="en-US" sz="1600" dirty="0">
                <a:solidFill>
                  <a:srgbClr val="002060"/>
                </a:solidFill>
                <a:sym typeface="Wingdings" charset="2"/>
              </a:rPr>
              <a:t> </a:t>
            </a:r>
            <a:r>
              <a:rPr lang="de-DE" altLang="en-US" sz="1600" dirty="0" err="1">
                <a:solidFill>
                  <a:srgbClr val="002060"/>
                </a:solidFill>
                <a:sym typeface="Wingdings" charset="2"/>
              </a:rPr>
              <a:t>with</a:t>
            </a:r>
            <a:r>
              <a:rPr lang="de-DE" altLang="en-US" sz="1600" dirty="0">
                <a:solidFill>
                  <a:srgbClr val="002060"/>
                </a:solidFill>
                <a:sym typeface="Wingdings" charset="2"/>
              </a:rPr>
              <a:t> 10 Hz !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57200"/>
            <a:ext cx="4038600" cy="251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8" name="Text Box 3"/>
          <p:cNvSpPr txBox="1">
            <a:spLocks noChangeArrowheads="1"/>
          </p:cNvSpPr>
          <p:nvPr/>
        </p:nvSpPr>
        <p:spPr bwMode="auto">
          <a:xfrm>
            <a:off x="6438900" y="1219200"/>
            <a:ext cx="5257800" cy="4622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In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order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to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eliminate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the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left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/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right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ambiguities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: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Shift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two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wire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chambers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by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half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the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wire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pitch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en-US" sz="1600" dirty="0" err="1">
                <a:solidFill>
                  <a:srgbClr val="002060"/>
                </a:solidFill>
                <a:sym typeface="Symbol" charset="2"/>
              </a:rPr>
              <a:t>For</a:t>
            </a:r>
            <a:r>
              <a:rPr lang="de-DE" altLang="en-US" sz="1600" dirty="0">
                <a:solidFill>
                  <a:srgbClr val="00206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2060"/>
                </a:solidFill>
                <a:sym typeface="Symbol" charset="2"/>
              </a:rPr>
              <a:t>second</a:t>
            </a:r>
            <a:r>
              <a:rPr lang="de-DE" altLang="en-US" sz="1600" dirty="0">
                <a:solidFill>
                  <a:srgbClr val="00206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2060"/>
                </a:solidFill>
                <a:sym typeface="Symbol" charset="2"/>
              </a:rPr>
              <a:t>coordinate</a:t>
            </a:r>
            <a:r>
              <a:rPr lang="de-DE" altLang="en-US" sz="1600" dirty="0">
                <a:solidFill>
                  <a:srgbClr val="002060"/>
                </a:solidFill>
                <a:sym typeface="Symbol" charset="2"/>
              </a:rPr>
              <a:t>:</a:t>
            </a:r>
          </a:p>
          <a:p>
            <a:pPr eaLnBrk="1" hangingPunct="1">
              <a:spcBef>
                <a:spcPct val="50000"/>
              </a:spcBef>
              <a:buFont typeface="Wingdings" charset="2"/>
              <a:buChar char="à"/>
            </a:pP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Another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chamber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at 90</a:t>
            </a:r>
            <a:r>
              <a:rPr lang="de-DE" altLang="en-US" sz="1600" baseline="30000" dirty="0">
                <a:solidFill>
                  <a:srgbClr val="008000"/>
                </a:solidFill>
                <a:sym typeface="Symbol" charset="2"/>
              </a:rPr>
              <a:t>0  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relative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rotation</a:t>
            </a:r>
            <a:endParaRPr lang="de-DE" altLang="en-US" sz="1600" dirty="0">
              <a:solidFill>
                <a:srgbClr val="008000"/>
              </a:solidFill>
              <a:sym typeface="Symbol" charset="2"/>
            </a:endParaRPr>
          </a:p>
          <a:p>
            <a:pPr eaLnBrk="1" hangingPunct="1">
              <a:spcBef>
                <a:spcPct val="50000"/>
              </a:spcBef>
              <a:buFont typeface="Wingdings" charset="2"/>
              <a:buChar char="à"/>
            </a:pPr>
            <a:r>
              <a:rPr lang="de-DE" altLang="en-US" sz="1600" dirty="0">
                <a:solidFill>
                  <a:srgbClr val="002060"/>
                </a:solidFill>
                <a:sym typeface="Symbol" charset="2"/>
              </a:rPr>
              <a:t>Signal </a:t>
            </a:r>
            <a:r>
              <a:rPr lang="de-DE" altLang="en-US" sz="1600" dirty="0" err="1">
                <a:solidFill>
                  <a:srgbClr val="002060"/>
                </a:solidFill>
                <a:sym typeface="Symbol" charset="2"/>
              </a:rPr>
              <a:t>propagation</a:t>
            </a:r>
            <a:r>
              <a:rPr lang="de-DE" altLang="en-US" sz="1600" dirty="0">
                <a:solidFill>
                  <a:srgbClr val="00206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2060"/>
                </a:solidFill>
                <a:sym typeface="Symbol" charset="2"/>
              </a:rPr>
              <a:t>to</a:t>
            </a:r>
            <a:r>
              <a:rPr lang="de-DE" altLang="en-US" sz="1600" dirty="0">
                <a:solidFill>
                  <a:srgbClr val="00206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2060"/>
                </a:solidFill>
                <a:sym typeface="Symbol" charset="2"/>
              </a:rPr>
              <a:t>the</a:t>
            </a:r>
            <a:r>
              <a:rPr lang="de-DE" altLang="en-US" sz="1600" dirty="0">
                <a:solidFill>
                  <a:srgbClr val="00206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2060"/>
                </a:solidFill>
                <a:sym typeface="Symbol" charset="2"/>
              </a:rPr>
              <a:t>two</a:t>
            </a:r>
            <a:r>
              <a:rPr lang="de-DE" altLang="en-US" sz="1600" dirty="0">
                <a:solidFill>
                  <a:srgbClr val="00206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2060"/>
                </a:solidFill>
                <a:sym typeface="Symbol" charset="2"/>
              </a:rPr>
              <a:t>ends</a:t>
            </a:r>
            <a:r>
              <a:rPr lang="de-DE" altLang="en-US" sz="1600" dirty="0">
                <a:solidFill>
                  <a:srgbClr val="00206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2060"/>
                </a:solidFill>
                <a:sym typeface="Symbol" charset="2"/>
              </a:rPr>
              <a:t>of</a:t>
            </a:r>
            <a:r>
              <a:rPr lang="de-DE" altLang="en-US" sz="1600" dirty="0">
                <a:solidFill>
                  <a:srgbClr val="00206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2060"/>
                </a:solidFill>
                <a:sym typeface="Symbol" charset="2"/>
              </a:rPr>
              <a:t>the</a:t>
            </a:r>
            <a:r>
              <a:rPr lang="de-DE" altLang="en-US" sz="1600" dirty="0">
                <a:solidFill>
                  <a:srgbClr val="00206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2060"/>
                </a:solidFill>
                <a:sym typeface="Symbol" charset="2"/>
              </a:rPr>
              <a:t>wire</a:t>
            </a:r>
            <a:r>
              <a:rPr lang="de-DE" altLang="en-US" sz="1600" dirty="0">
                <a:solidFill>
                  <a:srgbClr val="002060"/>
                </a:solidFill>
                <a:sym typeface="Symbol" charset="2"/>
              </a:rPr>
              <a:t>.</a:t>
            </a:r>
          </a:p>
          <a:p>
            <a:pPr eaLnBrk="1" hangingPunct="1">
              <a:spcBef>
                <a:spcPct val="50000"/>
              </a:spcBef>
              <a:buFont typeface="Wingdings" charset="2"/>
              <a:buChar char="à"/>
            </a:pP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Pulse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height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measurement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on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both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ends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of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the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wire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.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Because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of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resisitvity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of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the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wire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,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both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ends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see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different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charge</a:t>
            </a:r>
            <a:r>
              <a:rPr lang="de-DE" altLang="en-US" sz="1600" dirty="0">
                <a:solidFill>
                  <a:srgbClr val="009900"/>
                </a:solidFill>
                <a:sym typeface="Symbol" charset="2"/>
              </a:rPr>
              <a:t>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en-US" sz="1600" dirty="0" err="1">
                <a:solidFill>
                  <a:srgbClr val="002060"/>
                </a:solidFill>
                <a:sym typeface="Symbol" charset="2"/>
              </a:rPr>
              <a:t>Segmenting</a:t>
            </a:r>
            <a:r>
              <a:rPr lang="de-DE" altLang="en-US" sz="1600" dirty="0">
                <a:solidFill>
                  <a:srgbClr val="00206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2060"/>
                </a:solidFill>
                <a:sym typeface="Symbol" charset="2"/>
              </a:rPr>
              <a:t>of</a:t>
            </a:r>
            <a:r>
              <a:rPr lang="de-DE" altLang="en-US" sz="1600" dirty="0">
                <a:solidFill>
                  <a:srgbClr val="00206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2060"/>
                </a:solidFill>
                <a:sym typeface="Symbol" charset="2"/>
              </a:rPr>
              <a:t>the</a:t>
            </a:r>
            <a:r>
              <a:rPr lang="de-DE" altLang="en-US" sz="1600" dirty="0">
                <a:solidFill>
                  <a:srgbClr val="00206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2060"/>
                </a:solidFill>
                <a:sym typeface="Symbol" charset="2"/>
              </a:rPr>
              <a:t>cathode</a:t>
            </a:r>
            <a:r>
              <a:rPr lang="de-DE" altLang="en-US" sz="1600" dirty="0">
                <a:solidFill>
                  <a:srgbClr val="00206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2060"/>
                </a:solidFill>
                <a:sym typeface="Symbol" charset="2"/>
              </a:rPr>
              <a:t>into</a:t>
            </a:r>
            <a:r>
              <a:rPr lang="de-DE" altLang="en-US" sz="1600" dirty="0">
                <a:solidFill>
                  <a:srgbClr val="00206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2060"/>
                </a:solidFill>
                <a:sym typeface="Symbol" charset="2"/>
              </a:rPr>
              <a:t>strips</a:t>
            </a:r>
            <a:r>
              <a:rPr lang="de-DE" altLang="en-US" sz="1600" dirty="0">
                <a:solidFill>
                  <a:srgbClr val="00206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2060"/>
                </a:solidFill>
                <a:sym typeface="Symbol" charset="2"/>
              </a:rPr>
              <a:t>or</a:t>
            </a:r>
            <a:r>
              <a:rPr lang="de-DE" altLang="en-US" sz="1600" dirty="0">
                <a:solidFill>
                  <a:srgbClr val="002060"/>
                </a:solidFill>
                <a:sym typeface="Symbol" charset="2"/>
              </a:rPr>
              <a:t> pads:</a:t>
            </a:r>
          </a:p>
          <a:p>
            <a:pPr eaLnBrk="1" hangingPunct="1">
              <a:spcBef>
                <a:spcPct val="50000"/>
              </a:spcBef>
              <a:buFont typeface="Wingdings" charset="2"/>
              <a:buNone/>
            </a:pP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The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movement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of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the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charges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induces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a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signal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on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the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wire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AND on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the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cathode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.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By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segmentation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of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the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cathode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plane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and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charge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interpolation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,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resolutions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of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50m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can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be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 </a:t>
            </a:r>
            <a:r>
              <a:rPr lang="de-DE" altLang="en-US" sz="1600" dirty="0" err="1">
                <a:solidFill>
                  <a:srgbClr val="008000"/>
                </a:solidFill>
                <a:sym typeface="Symbol" charset="2"/>
              </a:rPr>
              <a:t>achieved</a:t>
            </a:r>
            <a:r>
              <a:rPr lang="de-DE" altLang="en-US" sz="1600" dirty="0">
                <a:solidFill>
                  <a:srgbClr val="008000"/>
                </a:solidFill>
                <a:sym typeface="Symbol" charset="2"/>
              </a:rPr>
              <a:t>.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Wingdings" charset="2"/>
              <a:buNone/>
            </a:pPr>
            <a:endParaRPr lang="de-DE" altLang="en-US" sz="16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Tx/>
              <a:buNone/>
            </a:pPr>
            <a:endParaRPr lang="de-DE" altLang="en-US" sz="1600" dirty="0">
              <a:solidFill>
                <a:schemeClr val="accent2"/>
              </a:solidFill>
            </a:endParaRPr>
          </a:p>
        </p:txBody>
      </p:sp>
      <p:pic>
        <p:nvPicPr>
          <p:cNvPr id="39939" name="Picture 4" descr="de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124201"/>
            <a:ext cx="4572000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Line 6"/>
          <p:cNvSpPr>
            <a:spLocks noChangeShapeType="1"/>
          </p:cNvSpPr>
          <p:nvPr/>
        </p:nvSpPr>
        <p:spPr bwMode="auto">
          <a:xfrm flipV="1">
            <a:off x="4495800" y="2971800"/>
            <a:ext cx="0" cy="3429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941" name="Line 7"/>
          <p:cNvSpPr>
            <a:spLocks noChangeShapeType="1"/>
          </p:cNvSpPr>
          <p:nvPr/>
        </p:nvSpPr>
        <p:spPr bwMode="auto">
          <a:xfrm>
            <a:off x="4495800" y="3810000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942" name="Line 8"/>
          <p:cNvSpPr>
            <a:spLocks noChangeShapeType="1"/>
          </p:cNvSpPr>
          <p:nvPr/>
        </p:nvSpPr>
        <p:spPr bwMode="auto">
          <a:xfrm>
            <a:off x="4495800" y="3581400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943" name="Line 9"/>
          <p:cNvSpPr>
            <a:spLocks noChangeShapeType="1"/>
          </p:cNvSpPr>
          <p:nvPr/>
        </p:nvSpPr>
        <p:spPr bwMode="auto">
          <a:xfrm flipV="1">
            <a:off x="4495800" y="44958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944" name="Line 10"/>
          <p:cNvSpPr>
            <a:spLocks noChangeShapeType="1"/>
          </p:cNvSpPr>
          <p:nvPr/>
        </p:nvSpPr>
        <p:spPr bwMode="auto">
          <a:xfrm>
            <a:off x="4495800" y="41910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945" name="Line 11"/>
          <p:cNvSpPr>
            <a:spLocks noChangeShapeType="1"/>
          </p:cNvSpPr>
          <p:nvPr/>
        </p:nvSpPr>
        <p:spPr bwMode="auto">
          <a:xfrm flipV="1">
            <a:off x="4495800" y="4953000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946" name="Line 12"/>
          <p:cNvSpPr>
            <a:spLocks noChangeShapeType="1"/>
          </p:cNvSpPr>
          <p:nvPr/>
        </p:nvSpPr>
        <p:spPr bwMode="auto">
          <a:xfrm flipV="1">
            <a:off x="4495800" y="46482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947" name="Line 13"/>
          <p:cNvSpPr>
            <a:spLocks noChangeShapeType="1"/>
          </p:cNvSpPr>
          <p:nvPr/>
        </p:nvSpPr>
        <p:spPr bwMode="auto">
          <a:xfrm flipV="1">
            <a:off x="3429000" y="914400"/>
            <a:ext cx="0" cy="1524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948" name="Footer Placeholder 1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dirty="0"/>
              <a:t>W. </a:t>
            </a:r>
            <a:r>
              <a:rPr lang="en-US" altLang="en-US" sz="1000" dirty="0" err="1"/>
              <a:t>Riegler</a:t>
            </a:r>
            <a:r>
              <a:rPr lang="en-US" altLang="en-US" sz="1000" dirty="0"/>
              <a:t>/CERN</a:t>
            </a:r>
          </a:p>
        </p:txBody>
      </p:sp>
      <p:sp>
        <p:nvSpPr>
          <p:cNvPr id="39949" name="Slide Number Placeholder 1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2C23BA1-1FD1-1641-ADCC-95BAF24DE1CB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000"/>
          </a:p>
        </p:txBody>
      </p:sp>
      <p:sp>
        <p:nvSpPr>
          <p:cNvPr id="39950" name="Text Box 9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0000"/>
                </a:solidFill>
              </a:rPr>
              <a:t>Multi Wire Proportional Chamber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352800"/>
            <a:ext cx="74676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2" name="Picture 5" descr="de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609601"/>
            <a:ext cx="3505200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ext Box 6"/>
          <p:cNvSpPr txBox="1">
            <a:spLocks noChangeArrowheads="1"/>
          </p:cNvSpPr>
          <p:nvPr/>
        </p:nvSpPr>
        <p:spPr bwMode="auto">
          <a:xfrm>
            <a:off x="6019800" y="838201"/>
            <a:ext cx="41910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002060"/>
                </a:solidFill>
              </a:rPr>
              <a:t>Cathode strip: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dirty="0">
              <a:solidFill>
                <a:schemeClr val="accent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009900"/>
                </a:solidFill>
              </a:rPr>
              <a:t>Width (1</a:t>
            </a:r>
            <a:r>
              <a:rPr lang="en-US" altLang="en-US" sz="1600" dirty="0">
                <a:solidFill>
                  <a:srgbClr val="009900"/>
                </a:solidFill>
                <a:sym typeface="Symbol" charset="2"/>
              </a:rPr>
              <a:t>) </a:t>
            </a:r>
            <a:r>
              <a:rPr lang="en-US" altLang="en-US" sz="1600" dirty="0">
                <a:solidFill>
                  <a:srgbClr val="009900"/>
                </a:solidFill>
              </a:rPr>
              <a:t>of the charge distribution </a:t>
            </a:r>
            <a:r>
              <a:rPr lang="en-US" altLang="en-US" sz="1600" dirty="0">
                <a:solidFill>
                  <a:srgbClr val="009900"/>
                </a:solidFill>
                <a:sym typeface="Symbol" charset="2"/>
              </a:rPr>
              <a:t> distance between Wire</a:t>
            </a:r>
            <a:r>
              <a:rPr lang="en-US" altLang="en-US" sz="1600" dirty="0">
                <a:solidFill>
                  <a:srgbClr val="009900"/>
                </a:solidFill>
                <a:sym typeface="Wingdings" charset="2"/>
              </a:rPr>
              <a:t>s and cathode plane.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dirty="0">
              <a:solidFill>
                <a:srgbClr val="009900"/>
              </a:solidFill>
              <a:sym typeface="Symbol" charset="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002060"/>
                </a:solidFill>
                <a:sym typeface="Symbol" charset="2"/>
              </a:rPr>
              <a:t>‘Center of gravity’ defines the particle trajectory. </a:t>
            </a:r>
            <a:endParaRPr lang="en-US" altLang="en-US" sz="1600" dirty="0">
              <a:solidFill>
                <a:srgbClr val="002060"/>
              </a:solidFill>
            </a:endParaRPr>
          </a:p>
        </p:txBody>
      </p:sp>
      <p:sp>
        <p:nvSpPr>
          <p:cNvPr id="40964" name="Line 7"/>
          <p:cNvSpPr>
            <a:spLocks noChangeShapeType="1"/>
          </p:cNvSpPr>
          <p:nvPr/>
        </p:nvSpPr>
        <p:spPr bwMode="auto">
          <a:xfrm>
            <a:off x="7315200" y="3429000"/>
            <a:ext cx="0" cy="457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0965" name="Text Box 8"/>
          <p:cNvSpPr txBox="1">
            <a:spLocks noChangeArrowheads="1"/>
          </p:cNvSpPr>
          <p:nvPr/>
        </p:nvSpPr>
        <p:spPr bwMode="auto">
          <a:xfrm>
            <a:off x="6629400" y="3048000"/>
            <a:ext cx="11366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/>
              <a:t>Avalanche</a:t>
            </a:r>
          </a:p>
        </p:txBody>
      </p:sp>
      <p:sp>
        <p:nvSpPr>
          <p:cNvPr id="40966" name="Rectangle 11"/>
          <p:cNvSpPr>
            <a:spLocks noChangeArrowheads="1"/>
          </p:cNvSpPr>
          <p:nvPr/>
        </p:nvSpPr>
        <p:spPr bwMode="auto">
          <a:xfrm>
            <a:off x="7010400" y="4191000"/>
            <a:ext cx="3810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0967" name="Rectangle 12"/>
          <p:cNvSpPr>
            <a:spLocks noChangeArrowheads="1"/>
          </p:cNvSpPr>
          <p:nvPr/>
        </p:nvSpPr>
        <p:spPr bwMode="auto">
          <a:xfrm>
            <a:off x="7543800" y="4267200"/>
            <a:ext cx="3810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0968" name="Rectangle 13"/>
          <p:cNvSpPr>
            <a:spLocks noChangeArrowheads="1"/>
          </p:cNvSpPr>
          <p:nvPr/>
        </p:nvSpPr>
        <p:spPr bwMode="auto">
          <a:xfrm>
            <a:off x="6477000" y="4343400"/>
            <a:ext cx="3810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0969" name="Footer Placeholder 1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W. Riegler/CERN</a:t>
            </a:r>
          </a:p>
        </p:txBody>
      </p:sp>
      <p:sp>
        <p:nvSpPr>
          <p:cNvPr id="40970" name="Slide Number Placeholder 10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8BFD922-62B4-1941-9E82-1C2B93219641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000"/>
          </a:p>
        </p:txBody>
      </p:sp>
      <p:sp>
        <p:nvSpPr>
          <p:cNvPr id="40971" name="Text Box 9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0000"/>
                </a:solidFill>
              </a:rPr>
              <a:t>Multi Wire Proportional Chamber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52401"/>
            <a:ext cx="7848600" cy="307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905000" y="152401"/>
            <a:ext cx="27813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0000"/>
                </a:solidFill>
              </a:rPr>
              <a:t>Drift Chambers</a:t>
            </a:r>
            <a:endParaRPr lang="en-US" altLang="en-US" sz="2800" b="1">
              <a:solidFill>
                <a:srgbClr val="FF0000"/>
              </a:solidFill>
              <a:sym typeface="Symbol" charset="2"/>
            </a:endParaRPr>
          </a:p>
        </p:txBody>
      </p:sp>
      <p:pic>
        <p:nvPicPr>
          <p:cNvPr id="41987" name="Picture 10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3901" y="6697664"/>
            <a:ext cx="1033463" cy="1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8" name="Text Box 12"/>
          <p:cNvSpPr txBox="1">
            <a:spLocks noChangeArrowheads="1"/>
          </p:cNvSpPr>
          <p:nvPr/>
        </p:nvSpPr>
        <p:spPr bwMode="auto">
          <a:xfrm>
            <a:off x="1384301" y="3455987"/>
            <a:ext cx="82296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2060"/>
                </a:solidFill>
              </a:rPr>
              <a:t>In an alternating sequence of wires with different potentials one finds an electric field between the ‘sense wires’ and ‘field wires’.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400" dirty="0">
              <a:solidFill>
                <a:schemeClr val="accent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8000"/>
                </a:solidFill>
              </a:rPr>
              <a:t>The electrons are moving to the sense wires  and produce an avalanche which induces a signal that is read out by electronics.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400" dirty="0">
              <a:solidFill>
                <a:srgbClr val="0099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2060"/>
                </a:solidFill>
              </a:rPr>
              <a:t>The time between the passage of the particle and the arrival of the electrons at the wire is measured.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400" dirty="0">
              <a:solidFill>
                <a:schemeClr val="accent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8000"/>
                </a:solidFill>
              </a:rPr>
              <a:t>The drift time T is a measure of the position of the particle !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400" dirty="0">
              <a:solidFill>
                <a:srgbClr val="0099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2060"/>
                </a:solidFill>
              </a:rPr>
              <a:t>By measuring the drift time, the wire distance can be increased (compared to the Multi Wire Proportional Chamber) </a:t>
            </a:r>
            <a:r>
              <a:rPr lang="en-US" altLang="en-US" sz="1400" dirty="0">
                <a:solidFill>
                  <a:srgbClr val="002060"/>
                </a:solidFill>
                <a:sym typeface="Wingdings" charset="2"/>
              </a:rPr>
              <a:t> save electronics channels !</a:t>
            </a:r>
            <a:endParaRPr lang="en-US" altLang="en-US" sz="1400" dirty="0">
              <a:solidFill>
                <a:srgbClr val="002060"/>
              </a:solidFill>
            </a:endParaRPr>
          </a:p>
        </p:txBody>
      </p:sp>
      <p:sp>
        <p:nvSpPr>
          <p:cNvPr id="41989" name="Line 13"/>
          <p:cNvSpPr>
            <a:spLocks noChangeShapeType="1"/>
          </p:cNvSpPr>
          <p:nvPr/>
        </p:nvSpPr>
        <p:spPr bwMode="auto">
          <a:xfrm>
            <a:off x="5029200" y="1752600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0" name="Line 14"/>
          <p:cNvSpPr>
            <a:spLocks noChangeShapeType="1"/>
          </p:cNvSpPr>
          <p:nvPr/>
        </p:nvSpPr>
        <p:spPr bwMode="auto">
          <a:xfrm flipH="1">
            <a:off x="5562600" y="1752600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1" name="Line 15"/>
          <p:cNvSpPr>
            <a:spLocks noChangeShapeType="1"/>
          </p:cNvSpPr>
          <p:nvPr/>
        </p:nvSpPr>
        <p:spPr bwMode="auto">
          <a:xfrm>
            <a:off x="3886200" y="1752600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2" name="Line 16"/>
          <p:cNvSpPr>
            <a:spLocks noChangeShapeType="1"/>
          </p:cNvSpPr>
          <p:nvPr/>
        </p:nvSpPr>
        <p:spPr bwMode="auto">
          <a:xfrm>
            <a:off x="6172200" y="1752600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3" name="Line 17"/>
          <p:cNvSpPr>
            <a:spLocks noChangeShapeType="1"/>
          </p:cNvSpPr>
          <p:nvPr/>
        </p:nvSpPr>
        <p:spPr bwMode="auto">
          <a:xfrm flipH="1">
            <a:off x="6705600" y="1752600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4" name="Line 18"/>
          <p:cNvSpPr>
            <a:spLocks noChangeShapeType="1"/>
          </p:cNvSpPr>
          <p:nvPr/>
        </p:nvSpPr>
        <p:spPr bwMode="auto">
          <a:xfrm flipH="1">
            <a:off x="4419600" y="1752600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5" name="Text Box 19"/>
          <p:cNvSpPr txBox="1">
            <a:spLocks noChangeArrowheads="1"/>
          </p:cNvSpPr>
          <p:nvPr/>
        </p:nvSpPr>
        <p:spPr bwMode="auto">
          <a:xfrm>
            <a:off x="3810000" y="1371601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</a:rPr>
              <a:t>E</a:t>
            </a:r>
          </a:p>
        </p:txBody>
      </p:sp>
      <p:sp>
        <p:nvSpPr>
          <p:cNvPr id="41996" name="Rectangle 20"/>
          <p:cNvSpPr>
            <a:spLocks noChangeArrowheads="1"/>
          </p:cNvSpPr>
          <p:nvPr/>
        </p:nvSpPr>
        <p:spPr bwMode="auto">
          <a:xfrm>
            <a:off x="3962400" y="2667000"/>
            <a:ext cx="34290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997" name="Text Box 21"/>
          <p:cNvSpPr txBox="1">
            <a:spLocks noChangeArrowheads="1"/>
          </p:cNvSpPr>
          <p:nvPr/>
        </p:nvSpPr>
        <p:spPr bwMode="auto">
          <a:xfrm>
            <a:off x="7527925" y="2574925"/>
            <a:ext cx="16764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FF0000"/>
                </a:solidFill>
              </a:rPr>
              <a:t>Scintillator: t=0</a:t>
            </a:r>
          </a:p>
        </p:txBody>
      </p:sp>
      <p:sp>
        <p:nvSpPr>
          <p:cNvPr id="41998" name="AutoShape 22"/>
          <p:cNvSpPr>
            <a:spLocks noChangeArrowheads="1"/>
          </p:cNvSpPr>
          <p:nvPr/>
        </p:nvSpPr>
        <p:spPr bwMode="auto">
          <a:xfrm rot="13432602">
            <a:off x="6629400" y="381000"/>
            <a:ext cx="457200" cy="457200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999" name="Line 25"/>
          <p:cNvSpPr>
            <a:spLocks noChangeShapeType="1"/>
          </p:cNvSpPr>
          <p:nvPr/>
        </p:nvSpPr>
        <p:spPr bwMode="auto">
          <a:xfrm flipV="1">
            <a:off x="6096000" y="4572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000" name="Line 26"/>
          <p:cNvSpPr>
            <a:spLocks noChangeShapeType="1"/>
          </p:cNvSpPr>
          <p:nvPr/>
        </p:nvSpPr>
        <p:spPr bwMode="auto">
          <a:xfrm>
            <a:off x="6096000" y="457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001" name="Line 27"/>
          <p:cNvSpPr>
            <a:spLocks noChangeShapeType="1"/>
          </p:cNvSpPr>
          <p:nvPr/>
        </p:nvSpPr>
        <p:spPr bwMode="auto">
          <a:xfrm flipV="1">
            <a:off x="6400800" y="762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002" name="Line 28"/>
          <p:cNvSpPr>
            <a:spLocks noChangeShapeType="1"/>
          </p:cNvSpPr>
          <p:nvPr/>
        </p:nvSpPr>
        <p:spPr bwMode="auto">
          <a:xfrm>
            <a:off x="6400800" y="762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003" name="Line 29"/>
          <p:cNvSpPr>
            <a:spLocks noChangeShapeType="1"/>
          </p:cNvSpPr>
          <p:nvPr/>
        </p:nvSpPr>
        <p:spPr bwMode="auto">
          <a:xfrm>
            <a:off x="7162800" y="609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004" name="Text Box 30"/>
          <p:cNvSpPr txBox="1">
            <a:spLocks noChangeArrowheads="1"/>
          </p:cNvSpPr>
          <p:nvPr/>
        </p:nvSpPr>
        <p:spPr bwMode="auto">
          <a:xfrm>
            <a:off x="7620001" y="457200"/>
            <a:ext cx="15160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FF0000"/>
                </a:solidFill>
              </a:rPr>
              <a:t>Amplifier: t=T</a:t>
            </a:r>
          </a:p>
        </p:txBody>
      </p:sp>
      <p:sp>
        <p:nvSpPr>
          <p:cNvPr id="42005" name="Line 31"/>
          <p:cNvSpPr>
            <a:spLocks noChangeShapeType="1"/>
          </p:cNvSpPr>
          <p:nvPr/>
        </p:nvSpPr>
        <p:spPr bwMode="auto">
          <a:xfrm>
            <a:off x="5791200" y="1600200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006" name="Line 32"/>
          <p:cNvSpPr>
            <a:spLocks noChangeShapeType="1"/>
          </p:cNvSpPr>
          <p:nvPr/>
        </p:nvSpPr>
        <p:spPr bwMode="auto">
          <a:xfrm>
            <a:off x="57912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007" name="Line 33"/>
          <p:cNvSpPr>
            <a:spLocks noChangeShapeType="1"/>
          </p:cNvSpPr>
          <p:nvPr/>
        </p:nvSpPr>
        <p:spPr bwMode="auto">
          <a:xfrm flipV="1">
            <a:off x="5791200" y="1828800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008" name="Footer Placeholder 2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W. Riegler/CERN</a:t>
            </a:r>
          </a:p>
        </p:txBody>
      </p:sp>
      <p:sp>
        <p:nvSpPr>
          <p:cNvPr id="42009" name="Slide Number Placeholder 2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A4CA938-75E4-CD49-87A8-215C9825FC41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0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09" name="Object 5"/>
          <p:cNvGraphicFramePr>
            <a:graphicFrameLocks noChangeAspect="1"/>
          </p:cNvGraphicFramePr>
          <p:nvPr/>
        </p:nvGraphicFramePr>
        <p:xfrm>
          <a:off x="2170114" y="1127125"/>
          <a:ext cx="2581275" cy="123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Ulead Image Editor Image" r:id="rId2" imgW="2234188" imgH="1027091" progId="">
                  <p:embed/>
                </p:oleObj>
              </mc:Choice>
              <mc:Fallback>
                <p:oleObj name="Ulead Image Editor Image" r:id="rId2" imgW="2234188" imgH="1027091" progId="">
                  <p:embed/>
                  <p:pic>
                    <p:nvPicPr>
                      <p:cNvPr id="4300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092"/>
                      <a:stretch>
                        <a:fillRect/>
                      </a:stretch>
                    </p:blipFill>
                    <p:spPr bwMode="auto">
                      <a:xfrm>
                        <a:off x="2170114" y="1127125"/>
                        <a:ext cx="2581275" cy="1238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0" name="Object 6"/>
          <p:cNvGraphicFramePr>
            <a:graphicFrameLocks noChangeAspect="1"/>
          </p:cNvGraphicFramePr>
          <p:nvPr/>
        </p:nvGraphicFramePr>
        <p:xfrm>
          <a:off x="4902200" y="1014414"/>
          <a:ext cx="3962400" cy="1423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Ulead Image Editor Image" r:id="rId4" imgW="3797494" imgH="1365507" progId="">
                  <p:embed/>
                </p:oleObj>
              </mc:Choice>
              <mc:Fallback>
                <p:oleObj name="Ulead Image Editor Image" r:id="rId4" imgW="3797494" imgH="1365507" progId="">
                  <p:embed/>
                  <p:pic>
                    <p:nvPicPr>
                      <p:cNvPr id="4301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2200" y="1014414"/>
                        <a:ext cx="3962400" cy="1423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1" name="Object 7"/>
          <p:cNvGraphicFramePr>
            <a:graphicFrameLocks noChangeAspect="1"/>
          </p:cNvGraphicFramePr>
          <p:nvPr/>
        </p:nvGraphicFramePr>
        <p:xfrm>
          <a:off x="2305050" y="3003551"/>
          <a:ext cx="2438400" cy="103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Ulead Image Editor Image" r:id="rId6" imgW="1935320" imgH="825870" progId="">
                  <p:embed/>
                </p:oleObj>
              </mc:Choice>
              <mc:Fallback>
                <p:oleObj name="Ulead Image Editor Image" r:id="rId6" imgW="1935320" imgH="825870" progId="">
                  <p:embed/>
                  <p:pic>
                    <p:nvPicPr>
                      <p:cNvPr id="43011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5050" y="3003551"/>
                        <a:ext cx="2438400" cy="1039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2" name="Object 8"/>
          <p:cNvGraphicFramePr>
            <a:graphicFrameLocks noChangeAspect="1"/>
          </p:cNvGraphicFramePr>
          <p:nvPr/>
        </p:nvGraphicFramePr>
        <p:xfrm>
          <a:off x="5024438" y="2690814"/>
          <a:ext cx="3878262" cy="1423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Ulead Image Editor Image" r:id="rId8" imgW="3788672" imgH="1392821" progId="">
                  <p:embed/>
                </p:oleObj>
              </mc:Choice>
              <mc:Fallback>
                <p:oleObj name="Ulead Image Editor Image" r:id="rId8" imgW="3788672" imgH="1392821" progId="">
                  <p:embed/>
                  <p:pic>
                    <p:nvPicPr>
                      <p:cNvPr id="4301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4438" y="2690814"/>
                        <a:ext cx="3878262" cy="1423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3" name="Object 9"/>
          <p:cNvGraphicFramePr>
            <a:graphicFrameLocks noChangeAspect="1"/>
          </p:cNvGraphicFramePr>
          <p:nvPr/>
        </p:nvGraphicFramePr>
        <p:xfrm>
          <a:off x="2257426" y="4741863"/>
          <a:ext cx="2798763" cy="1077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Ulead Image Editor Image" r:id="rId10" imgW="2301050" imgH="886669" progId="">
                  <p:embed/>
                </p:oleObj>
              </mc:Choice>
              <mc:Fallback>
                <p:oleObj name="Ulead Image Editor Image" r:id="rId10" imgW="2301050" imgH="886669" progId="">
                  <p:embed/>
                  <p:pic>
                    <p:nvPicPr>
                      <p:cNvPr id="43013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7426" y="4741863"/>
                        <a:ext cx="2798763" cy="1077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4" name="Object 10"/>
          <p:cNvGraphicFramePr>
            <a:graphicFrameLocks noChangeAspect="1"/>
          </p:cNvGraphicFramePr>
          <p:nvPr/>
        </p:nvGraphicFramePr>
        <p:xfrm>
          <a:off x="5110164" y="4419601"/>
          <a:ext cx="3767137" cy="174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Ulead Image Editor Image" r:id="rId12" imgW="3880112" imgH="1758551" progId="">
                  <p:embed/>
                </p:oleObj>
              </mc:Choice>
              <mc:Fallback>
                <p:oleObj name="Ulead Image Editor Image" r:id="rId12" imgW="3880112" imgH="1758551" progId="">
                  <p:embed/>
                  <p:pic>
                    <p:nvPicPr>
                      <p:cNvPr id="43014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2356"/>
                      <a:stretch>
                        <a:fillRect/>
                      </a:stretch>
                    </p:blipFill>
                    <p:spPr bwMode="auto">
                      <a:xfrm>
                        <a:off x="5110164" y="4419601"/>
                        <a:ext cx="3767137" cy="174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3015" name="Picture 13"/>
          <p:cNvPicPr>
            <a:picLocks noChangeAspect="1" noChangeArrowheads="1"/>
          </p:cNvPicPr>
          <p:nvPr/>
        </p:nvPicPr>
        <p:blipFill>
          <a:blip r:embed="rId1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3901" y="6697664"/>
            <a:ext cx="1033463" cy="1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6" name="Text Box 14"/>
          <p:cNvSpPr txBox="1">
            <a:spLocks noChangeArrowheads="1"/>
          </p:cNvSpPr>
          <p:nvPr/>
        </p:nvSpPr>
        <p:spPr bwMode="auto">
          <a:xfrm>
            <a:off x="6934201" y="533400"/>
            <a:ext cx="24669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009900"/>
                </a:solidFill>
              </a:rPr>
              <a:t>Electric Field </a:t>
            </a:r>
            <a:r>
              <a:rPr lang="en-US" altLang="en-US" sz="1600" b="1">
                <a:solidFill>
                  <a:srgbClr val="009900"/>
                </a:solidFill>
                <a:sym typeface="Symbol" charset="2"/>
              </a:rPr>
              <a:t></a:t>
            </a:r>
            <a:r>
              <a:rPr lang="en-US" altLang="en-US" sz="1600" b="1">
                <a:solidFill>
                  <a:srgbClr val="009900"/>
                </a:solidFill>
              </a:rPr>
              <a:t> 1kV/cm</a:t>
            </a:r>
          </a:p>
        </p:txBody>
      </p:sp>
      <p:sp>
        <p:nvSpPr>
          <p:cNvPr id="43017" name="Footer Placeholder 1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W. Riegler/CERN</a:t>
            </a:r>
          </a:p>
        </p:txBody>
      </p:sp>
      <p:sp>
        <p:nvSpPr>
          <p:cNvPr id="43018" name="Slide Number Placeholder 1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FFEF69F-5FFD-EC47-9985-1F193D531D47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000"/>
          </a:p>
        </p:txBody>
      </p:sp>
      <p:sp>
        <p:nvSpPr>
          <p:cNvPr id="43019" name="Text Box 2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0000"/>
                </a:solidFill>
              </a:rPr>
              <a:t>Drift Chambers, typical Geometries</a:t>
            </a:r>
            <a:endParaRPr lang="en-US" altLang="en-US" sz="2800" b="1">
              <a:solidFill>
                <a:srgbClr val="FF0000"/>
              </a:solidFill>
              <a:sym typeface="Symbol" charset="2"/>
            </a:endParaRPr>
          </a:p>
        </p:txBody>
      </p:sp>
      <p:sp>
        <p:nvSpPr>
          <p:cNvPr id="43020" name="Rectangle 13"/>
          <p:cNvSpPr>
            <a:spLocks noChangeArrowheads="1"/>
          </p:cNvSpPr>
          <p:nvPr/>
        </p:nvSpPr>
        <p:spPr bwMode="auto">
          <a:xfrm>
            <a:off x="1676400" y="6172201"/>
            <a:ext cx="4572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Times New Roman" charset="0"/>
                <a:ea typeface="Times New Roman" charset="0"/>
                <a:cs typeface="Times New Roman" charset="0"/>
              </a:rPr>
              <a:t>U.Becker Instr. of HEP, Vol#9, p516 World Scientific (1992) ed F.Sauli</a:t>
            </a:r>
            <a:endParaRPr lang="en-US" altLang="en-US" sz="12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3901" y="6697664"/>
            <a:ext cx="1033463" cy="1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6" name="AutoShape 6"/>
          <p:cNvSpPr>
            <a:spLocks noChangeArrowheads="1"/>
          </p:cNvSpPr>
          <p:nvPr/>
        </p:nvSpPr>
        <p:spPr bwMode="auto">
          <a:xfrm>
            <a:off x="1884363" y="4572000"/>
            <a:ext cx="3886200" cy="457200"/>
          </a:xfrm>
          <a:prstGeom prst="parallelogram">
            <a:avLst>
              <a:gd name="adj" fmla="val 113255"/>
            </a:avLst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2227" name="Rectangle 7"/>
          <p:cNvSpPr>
            <a:spLocks noChangeArrowheads="1"/>
          </p:cNvSpPr>
          <p:nvPr/>
        </p:nvSpPr>
        <p:spPr bwMode="auto">
          <a:xfrm>
            <a:off x="2417763" y="3200400"/>
            <a:ext cx="3352800" cy="13716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2228" name="Line 8"/>
          <p:cNvSpPr>
            <a:spLocks noChangeShapeType="1"/>
          </p:cNvSpPr>
          <p:nvPr/>
        </p:nvSpPr>
        <p:spPr bwMode="auto">
          <a:xfrm flipV="1">
            <a:off x="1884363" y="4495800"/>
            <a:ext cx="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29" name="Line 9"/>
          <p:cNvSpPr>
            <a:spLocks noChangeShapeType="1"/>
          </p:cNvSpPr>
          <p:nvPr/>
        </p:nvSpPr>
        <p:spPr bwMode="auto">
          <a:xfrm flipV="1">
            <a:off x="1884363" y="50292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30" name="Line 10"/>
          <p:cNvSpPr>
            <a:spLocks noChangeShapeType="1"/>
          </p:cNvSpPr>
          <p:nvPr/>
        </p:nvSpPr>
        <p:spPr bwMode="auto">
          <a:xfrm flipV="1">
            <a:off x="1884363" y="4724400"/>
            <a:ext cx="3810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31" name="Text Box 11"/>
          <p:cNvSpPr txBox="1">
            <a:spLocks noChangeArrowheads="1"/>
          </p:cNvSpPr>
          <p:nvPr/>
        </p:nvSpPr>
        <p:spPr bwMode="auto">
          <a:xfrm>
            <a:off x="1524000" y="4449763"/>
            <a:ext cx="2857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Times New Roman" charset="0"/>
              </a:rPr>
              <a:t>y</a:t>
            </a:r>
          </a:p>
        </p:txBody>
      </p:sp>
      <p:sp>
        <p:nvSpPr>
          <p:cNvPr id="52232" name="Text Box 12"/>
          <p:cNvSpPr txBox="1">
            <a:spLocks noChangeArrowheads="1"/>
          </p:cNvSpPr>
          <p:nvPr/>
        </p:nvSpPr>
        <p:spPr bwMode="auto">
          <a:xfrm>
            <a:off x="1960563" y="4978400"/>
            <a:ext cx="27732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Times New Roman" charset="0"/>
              </a:rPr>
              <a:t>z</a:t>
            </a:r>
          </a:p>
        </p:txBody>
      </p:sp>
      <p:sp>
        <p:nvSpPr>
          <p:cNvPr id="52233" name="Text Box 13"/>
          <p:cNvSpPr txBox="1">
            <a:spLocks noChangeArrowheads="1"/>
          </p:cNvSpPr>
          <p:nvPr/>
        </p:nvSpPr>
        <p:spPr bwMode="auto">
          <a:xfrm>
            <a:off x="2189163" y="4597400"/>
            <a:ext cx="2857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Times New Roman" charset="0"/>
              </a:rPr>
              <a:t>x</a:t>
            </a:r>
          </a:p>
        </p:txBody>
      </p:sp>
      <p:sp>
        <p:nvSpPr>
          <p:cNvPr id="52234" name="Line 14"/>
          <p:cNvSpPr>
            <a:spLocks noChangeShapeType="1"/>
          </p:cNvSpPr>
          <p:nvPr/>
        </p:nvSpPr>
        <p:spPr bwMode="auto">
          <a:xfrm flipH="1" flipV="1">
            <a:off x="2722563" y="2667000"/>
            <a:ext cx="1524000" cy="2743200"/>
          </a:xfrm>
          <a:prstGeom prst="line">
            <a:avLst/>
          </a:prstGeom>
          <a:noFill/>
          <a:ln w="28575">
            <a:solidFill>
              <a:srgbClr val="FF3300"/>
            </a:solidFill>
            <a:prstDash val="sysDot"/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35" name="Line 15"/>
          <p:cNvSpPr>
            <a:spLocks noChangeShapeType="1"/>
          </p:cNvSpPr>
          <p:nvPr/>
        </p:nvSpPr>
        <p:spPr bwMode="auto">
          <a:xfrm flipV="1">
            <a:off x="5237163" y="32766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36" name="Line 16"/>
          <p:cNvSpPr>
            <a:spLocks noChangeShapeType="1"/>
          </p:cNvSpPr>
          <p:nvPr/>
        </p:nvSpPr>
        <p:spPr bwMode="auto">
          <a:xfrm flipV="1">
            <a:off x="5237163" y="33528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37" name="Line 17"/>
          <p:cNvSpPr>
            <a:spLocks noChangeShapeType="1"/>
          </p:cNvSpPr>
          <p:nvPr/>
        </p:nvSpPr>
        <p:spPr bwMode="auto">
          <a:xfrm flipV="1">
            <a:off x="5237163" y="34290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38" name="Line 18"/>
          <p:cNvSpPr>
            <a:spLocks noChangeShapeType="1"/>
          </p:cNvSpPr>
          <p:nvPr/>
        </p:nvSpPr>
        <p:spPr bwMode="auto">
          <a:xfrm flipV="1">
            <a:off x="5237163" y="35052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39" name="Line 19"/>
          <p:cNvSpPr>
            <a:spLocks noChangeShapeType="1"/>
          </p:cNvSpPr>
          <p:nvPr/>
        </p:nvSpPr>
        <p:spPr bwMode="auto">
          <a:xfrm flipV="1">
            <a:off x="5237163" y="35814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40" name="Line 20"/>
          <p:cNvSpPr>
            <a:spLocks noChangeShapeType="1"/>
          </p:cNvSpPr>
          <p:nvPr/>
        </p:nvSpPr>
        <p:spPr bwMode="auto">
          <a:xfrm flipV="1">
            <a:off x="5237163" y="36576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41" name="Line 21"/>
          <p:cNvSpPr>
            <a:spLocks noChangeShapeType="1"/>
          </p:cNvSpPr>
          <p:nvPr/>
        </p:nvSpPr>
        <p:spPr bwMode="auto">
          <a:xfrm flipV="1">
            <a:off x="5237163" y="37338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42" name="Line 22"/>
          <p:cNvSpPr>
            <a:spLocks noChangeShapeType="1"/>
          </p:cNvSpPr>
          <p:nvPr/>
        </p:nvSpPr>
        <p:spPr bwMode="auto">
          <a:xfrm flipV="1">
            <a:off x="5237163" y="38100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43" name="Line 23"/>
          <p:cNvSpPr>
            <a:spLocks noChangeShapeType="1"/>
          </p:cNvSpPr>
          <p:nvPr/>
        </p:nvSpPr>
        <p:spPr bwMode="auto">
          <a:xfrm flipV="1">
            <a:off x="5237163" y="38862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44" name="Line 24"/>
          <p:cNvSpPr>
            <a:spLocks noChangeShapeType="1"/>
          </p:cNvSpPr>
          <p:nvPr/>
        </p:nvSpPr>
        <p:spPr bwMode="auto">
          <a:xfrm flipV="1">
            <a:off x="5237163" y="39624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45" name="Line 25"/>
          <p:cNvSpPr>
            <a:spLocks noChangeShapeType="1"/>
          </p:cNvSpPr>
          <p:nvPr/>
        </p:nvSpPr>
        <p:spPr bwMode="auto">
          <a:xfrm flipV="1">
            <a:off x="5237163" y="40386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46" name="Line 26"/>
          <p:cNvSpPr>
            <a:spLocks noChangeShapeType="1"/>
          </p:cNvSpPr>
          <p:nvPr/>
        </p:nvSpPr>
        <p:spPr bwMode="auto">
          <a:xfrm flipV="1">
            <a:off x="5237163" y="41148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47" name="Line 27"/>
          <p:cNvSpPr>
            <a:spLocks noChangeShapeType="1"/>
          </p:cNvSpPr>
          <p:nvPr/>
        </p:nvSpPr>
        <p:spPr bwMode="auto">
          <a:xfrm flipV="1">
            <a:off x="5237163" y="41910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48" name="Line 28"/>
          <p:cNvSpPr>
            <a:spLocks noChangeShapeType="1"/>
          </p:cNvSpPr>
          <p:nvPr/>
        </p:nvSpPr>
        <p:spPr bwMode="auto">
          <a:xfrm flipV="1">
            <a:off x="5237163" y="42672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49" name="Line 29"/>
          <p:cNvSpPr>
            <a:spLocks noChangeShapeType="1"/>
          </p:cNvSpPr>
          <p:nvPr/>
        </p:nvSpPr>
        <p:spPr bwMode="auto">
          <a:xfrm flipV="1">
            <a:off x="5237163" y="43434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50" name="Line 30"/>
          <p:cNvSpPr>
            <a:spLocks noChangeShapeType="1"/>
          </p:cNvSpPr>
          <p:nvPr/>
        </p:nvSpPr>
        <p:spPr bwMode="auto">
          <a:xfrm flipV="1">
            <a:off x="5237163" y="44196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51" name="Line 31"/>
          <p:cNvSpPr>
            <a:spLocks noChangeShapeType="1"/>
          </p:cNvSpPr>
          <p:nvPr/>
        </p:nvSpPr>
        <p:spPr bwMode="auto">
          <a:xfrm flipV="1">
            <a:off x="5237163" y="44958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grpSp>
        <p:nvGrpSpPr>
          <p:cNvPr id="52252" name="Group 32"/>
          <p:cNvGrpSpPr>
            <a:grpSpLocks/>
          </p:cNvGrpSpPr>
          <p:nvPr/>
        </p:nvGrpSpPr>
        <p:grpSpPr bwMode="auto">
          <a:xfrm>
            <a:off x="2798763" y="4216401"/>
            <a:ext cx="398462" cy="339725"/>
            <a:chOff x="871" y="2603"/>
            <a:chExt cx="251" cy="214"/>
          </a:xfrm>
        </p:grpSpPr>
        <p:sp>
          <p:nvSpPr>
            <p:cNvPr id="52284" name="Text Box 33"/>
            <p:cNvSpPr txBox="1">
              <a:spLocks noChangeArrowheads="1"/>
            </p:cNvSpPr>
            <p:nvPr/>
          </p:nvSpPr>
          <p:spPr bwMode="auto">
            <a:xfrm>
              <a:off x="919" y="2603"/>
              <a:ext cx="203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600" b="1">
                  <a:solidFill>
                    <a:srgbClr val="FF3300"/>
                  </a:solidFill>
                  <a:latin typeface="Times New Roman" charset="0"/>
                </a:rPr>
                <a:t>E</a:t>
              </a:r>
            </a:p>
          </p:txBody>
        </p:sp>
        <p:sp>
          <p:nvSpPr>
            <p:cNvPr id="52285" name="Line 34"/>
            <p:cNvSpPr>
              <a:spLocks noChangeShapeType="1"/>
            </p:cNvSpPr>
            <p:nvPr/>
          </p:nvSpPr>
          <p:spPr bwMode="auto">
            <a:xfrm flipH="1">
              <a:off x="871" y="2635"/>
              <a:ext cx="240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 type="none" w="sm" len="sm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2798763" y="3683000"/>
            <a:ext cx="398462" cy="355600"/>
            <a:chOff x="871" y="2267"/>
            <a:chExt cx="251" cy="224"/>
          </a:xfrm>
        </p:grpSpPr>
        <p:sp>
          <p:nvSpPr>
            <p:cNvPr id="52282" name="Line 36"/>
            <p:cNvSpPr>
              <a:spLocks noChangeShapeType="1"/>
            </p:cNvSpPr>
            <p:nvPr/>
          </p:nvSpPr>
          <p:spPr bwMode="auto">
            <a:xfrm flipH="1">
              <a:off x="871" y="2491"/>
              <a:ext cx="240" cy="0"/>
            </a:xfrm>
            <a:prstGeom prst="line">
              <a:avLst/>
            </a:prstGeom>
            <a:noFill/>
            <a:ln w="19050">
              <a:solidFill>
                <a:srgbClr val="002060"/>
              </a:solidFill>
              <a:round/>
              <a:headEnd type="none" w="sm" len="sm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52283" name="Text Box 37"/>
            <p:cNvSpPr txBox="1">
              <a:spLocks noChangeArrowheads="1"/>
            </p:cNvSpPr>
            <p:nvPr/>
          </p:nvSpPr>
          <p:spPr bwMode="auto">
            <a:xfrm>
              <a:off x="919" y="2267"/>
              <a:ext cx="203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600" b="1">
                  <a:solidFill>
                    <a:srgbClr val="002060"/>
                  </a:solidFill>
                  <a:latin typeface="Times New Roman" charset="0"/>
                </a:rPr>
                <a:t>B</a:t>
              </a:r>
            </a:p>
          </p:txBody>
        </p:sp>
      </p:grpSp>
      <p:sp>
        <p:nvSpPr>
          <p:cNvPr id="52254" name="AutoShape 38"/>
          <p:cNvSpPr>
            <a:spLocks noChangeArrowheads="1"/>
          </p:cNvSpPr>
          <p:nvPr/>
        </p:nvSpPr>
        <p:spPr bwMode="auto">
          <a:xfrm>
            <a:off x="1884363" y="3200400"/>
            <a:ext cx="3886200" cy="457200"/>
          </a:xfrm>
          <a:prstGeom prst="parallelogram">
            <a:avLst>
              <a:gd name="adj" fmla="val 113255"/>
            </a:avLst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2255" name="Rectangle 39"/>
          <p:cNvSpPr>
            <a:spLocks noChangeArrowheads="1"/>
          </p:cNvSpPr>
          <p:nvPr/>
        </p:nvSpPr>
        <p:spPr bwMode="auto">
          <a:xfrm>
            <a:off x="1884363" y="3657600"/>
            <a:ext cx="3352800" cy="1371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2256" name="Freeform 40"/>
          <p:cNvSpPr>
            <a:spLocks/>
          </p:cNvSpPr>
          <p:nvPr/>
        </p:nvSpPr>
        <p:spPr bwMode="auto">
          <a:xfrm>
            <a:off x="3024188" y="3265489"/>
            <a:ext cx="80962" cy="65087"/>
          </a:xfrm>
          <a:custGeom>
            <a:avLst/>
            <a:gdLst>
              <a:gd name="T0" fmla="*/ 2147483646 w 51"/>
              <a:gd name="T1" fmla="*/ 2147483646 h 41"/>
              <a:gd name="T2" fmla="*/ 2147483646 w 51"/>
              <a:gd name="T3" fmla="*/ 2147483646 h 41"/>
              <a:gd name="T4" fmla="*/ 2147483646 w 51"/>
              <a:gd name="T5" fmla="*/ 2147483646 h 41"/>
              <a:gd name="T6" fmla="*/ 2147483646 w 51"/>
              <a:gd name="T7" fmla="*/ 2147483646 h 41"/>
              <a:gd name="T8" fmla="*/ 2147483646 w 51"/>
              <a:gd name="T9" fmla="*/ 2147483646 h 41"/>
              <a:gd name="T10" fmla="*/ 2147483646 w 51"/>
              <a:gd name="T11" fmla="*/ 2147483646 h 41"/>
              <a:gd name="T12" fmla="*/ 2147483646 w 51"/>
              <a:gd name="T13" fmla="*/ 2147483646 h 41"/>
              <a:gd name="T14" fmla="*/ 2147483646 w 51"/>
              <a:gd name="T15" fmla="*/ 2147483646 h 41"/>
              <a:gd name="T16" fmla="*/ 2147483646 w 51"/>
              <a:gd name="T17" fmla="*/ 2147483646 h 41"/>
              <a:gd name="T18" fmla="*/ 2147483646 w 51"/>
              <a:gd name="T19" fmla="*/ 2147483646 h 41"/>
              <a:gd name="T20" fmla="*/ 2147483646 w 51"/>
              <a:gd name="T21" fmla="*/ 2147483646 h 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1"/>
              <a:gd name="T34" fmla="*/ 0 h 41"/>
              <a:gd name="T35" fmla="*/ 51 w 51"/>
              <a:gd name="T36" fmla="*/ 41 h 4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1" h="41">
                <a:moveTo>
                  <a:pt x="32" y="10"/>
                </a:moveTo>
                <a:cubicBezTo>
                  <a:pt x="6" y="13"/>
                  <a:pt x="0" y="16"/>
                  <a:pt x="23" y="28"/>
                </a:cubicBezTo>
                <a:cubicBezTo>
                  <a:pt x="31" y="27"/>
                  <a:pt x="41" y="30"/>
                  <a:pt x="47" y="25"/>
                </a:cubicBezTo>
                <a:cubicBezTo>
                  <a:pt x="51" y="22"/>
                  <a:pt x="49" y="12"/>
                  <a:pt x="44" y="10"/>
                </a:cubicBezTo>
                <a:cubicBezTo>
                  <a:pt x="34" y="7"/>
                  <a:pt x="22" y="12"/>
                  <a:pt x="11" y="13"/>
                </a:cubicBezTo>
                <a:cubicBezTo>
                  <a:pt x="5" y="32"/>
                  <a:pt x="21" y="27"/>
                  <a:pt x="35" y="25"/>
                </a:cubicBezTo>
                <a:cubicBezTo>
                  <a:pt x="29" y="0"/>
                  <a:pt x="16" y="9"/>
                  <a:pt x="11" y="28"/>
                </a:cubicBezTo>
                <a:cubicBezTo>
                  <a:pt x="27" y="32"/>
                  <a:pt x="44" y="41"/>
                  <a:pt x="32" y="16"/>
                </a:cubicBezTo>
                <a:cubicBezTo>
                  <a:pt x="27" y="17"/>
                  <a:pt x="21" y="15"/>
                  <a:pt x="17" y="19"/>
                </a:cubicBezTo>
                <a:cubicBezTo>
                  <a:pt x="15" y="21"/>
                  <a:pt x="17" y="27"/>
                  <a:pt x="20" y="28"/>
                </a:cubicBezTo>
                <a:cubicBezTo>
                  <a:pt x="30" y="31"/>
                  <a:pt x="40" y="28"/>
                  <a:pt x="50" y="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57" name="Freeform 41"/>
          <p:cNvSpPr>
            <a:spLocks/>
          </p:cNvSpPr>
          <p:nvPr/>
        </p:nvSpPr>
        <p:spPr bwMode="auto">
          <a:xfrm>
            <a:off x="3941763" y="4876800"/>
            <a:ext cx="80962" cy="65088"/>
          </a:xfrm>
          <a:custGeom>
            <a:avLst/>
            <a:gdLst>
              <a:gd name="T0" fmla="*/ 2147483646 w 51"/>
              <a:gd name="T1" fmla="*/ 2147483646 h 41"/>
              <a:gd name="T2" fmla="*/ 2147483646 w 51"/>
              <a:gd name="T3" fmla="*/ 2147483646 h 41"/>
              <a:gd name="T4" fmla="*/ 2147483646 w 51"/>
              <a:gd name="T5" fmla="*/ 2147483646 h 41"/>
              <a:gd name="T6" fmla="*/ 2147483646 w 51"/>
              <a:gd name="T7" fmla="*/ 2147483646 h 41"/>
              <a:gd name="T8" fmla="*/ 2147483646 w 51"/>
              <a:gd name="T9" fmla="*/ 2147483646 h 41"/>
              <a:gd name="T10" fmla="*/ 2147483646 w 51"/>
              <a:gd name="T11" fmla="*/ 2147483646 h 41"/>
              <a:gd name="T12" fmla="*/ 2147483646 w 51"/>
              <a:gd name="T13" fmla="*/ 2147483646 h 41"/>
              <a:gd name="T14" fmla="*/ 2147483646 w 51"/>
              <a:gd name="T15" fmla="*/ 2147483646 h 41"/>
              <a:gd name="T16" fmla="*/ 2147483646 w 51"/>
              <a:gd name="T17" fmla="*/ 2147483646 h 41"/>
              <a:gd name="T18" fmla="*/ 2147483646 w 51"/>
              <a:gd name="T19" fmla="*/ 2147483646 h 41"/>
              <a:gd name="T20" fmla="*/ 2147483646 w 51"/>
              <a:gd name="T21" fmla="*/ 2147483646 h 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1"/>
              <a:gd name="T34" fmla="*/ 0 h 41"/>
              <a:gd name="T35" fmla="*/ 51 w 51"/>
              <a:gd name="T36" fmla="*/ 41 h 4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1" h="41">
                <a:moveTo>
                  <a:pt x="32" y="10"/>
                </a:moveTo>
                <a:cubicBezTo>
                  <a:pt x="6" y="13"/>
                  <a:pt x="0" y="16"/>
                  <a:pt x="23" y="28"/>
                </a:cubicBezTo>
                <a:cubicBezTo>
                  <a:pt x="31" y="27"/>
                  <a:pt x="41" y="30"/>
                  <a:pt x="47" y="25"/>
                </a:cubicBezTo>
                <a:cubicBezTo>
                  <a:pt x="51" y="22"/>
                  <a:pt x="49" y="12"/>
                  <a:pt x="44" y="10"/>
                </a:cubicBezTo>
                <a:cubicBezTo>
                  <a:pt x="34" y="7"/>
                  <a:pt x="22" y="12"/>
                  <a:pt x="11" y="13"/>
                </a:cubicBezTo>
                <a:cubicBezTo>
                  <a:pt x="5" y="32"/>
                  <a:pt x="21" y="27"/>
                  <a:pt x="35" y="25"/>
                </a:cubicBezTo>
                <a:cubicBezTo>
                  <a:pt x="29" y="0"/>
                  <a:pt x="16" y="9"/>
                  <a:pt x="11" y="28"/>
                </a:cubicBezTo>
                <a:cubicBezTo>
                  <a:pt x="27" y="32"/>
                  <a:pt x="44" y="41"/>
                  <a:pt x="32" y="16"/>
                </a:cubicBezTo>
                <a:cubicBezTo>
                  <a:pt x="27" y="17"/>
                  <a:pt x="21" y="15"/>
                  <a:pt x="17" y="19"/>
                </a:cubicBezTo>
                <a:cubicBezTo>
                  <a:pt x="15" y="21"/>
                  <a:pt x="17" y="27"/>
                  <a:pt x="20" y="28"/>
                </a:cubicBezTo>
                <a:cubicBezTo>
                  <a:pt x="30" y="31"/>
                  <a:pt x="40" y="28"/>
                  <a:pt x="50" y="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58" name="Line 42"/>
          <p:cNvSpPr>
            <a:spLocks noChangeShapeType="1"/>
          </p:cNvSpPr>
          <p:nvPr/>
        </p:nvSpPr>
        <p:spPr bwMode="auto">
          <a:xfrm flipH="1">
            <a:off x="5389563" y="3276600"/>
            <a:ext cx="304800" cy="16002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59" name="Line 43"/>
          <p:cNvSpPr>
            <a:spLocks noChangeShapeType="1"/>
          </p:cNvSpPr>
          <p:nvPr/>
        </p:nvSpPr>
        <p:spPr bwMode="auto">
          <a:xfrm>
            <a:off x="3255963" y="3429000"/>
            <a:ext cx="228600" cy="0"/>
          </a:xfrm>
          <a:prstGeom prst="line">
            <a:avLst/>
          </a:prstGeom>
          <a:noFill/>
          <a:ln w="19050">
            <a:solidFill>
              <a:srgbClr val="00BE0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60" name="Line 44"/>
          <p:cNvSpPr>
            <a:spLocks noChangeShapeType="1"/>
          </p:cNvSpPr>
          <p:nvPr/>
        </p:nvSpPr>
        <p:spPr bwMode="auto">
          <a:xfrm>
            <a:off x="3484563" y="3810000"/>
            <a:ext cx="228600" cy="0"/>
          </a:xfrm>
          <a:prstGeom prst="line">
            <a:avLst/>
          </a:prstGeom>
          <a:noFill/>
          <a:ln w="19050">
            <a:solidFill>
              <a:srgbClr val="00BE0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61" name="Line 45"/>
          <p:cNvSpPr>
            <a:spLocks noChangeShapeType="1"/>
          </p:cNvSpPr>
          <p:nvPr/>
        </p:nvSpPr>
        <p:spPr bwMode="auto">
          <a:xfrm>
            <a:off x="3636963" y="4114800"/>
            <a:ext cx="228600" cy="0"/>
          </a:xfrm>
          <a:prstGeom prst="line">
            <a:avLst/>
          </a:prstGeom>
          <a:noFill/>
          <a:ln w="19050">
            <a:solidFill>
              <a:srgbClr val="00BE0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62" name="Line 46"/>
          <p:cNvSpPr>
            <a:spLocks noChangeShapeType="1"/>
          </p:cNvSpPr>
          <p:nvPr/>
        </p:nvSpPr>
        <p:spPr bwMode="auto">
          <a:xfrm>
            <a:off x="3865563" y="4419600"/>
            <a:ext cx="228600" cy="0"/>
          </a:xfrm>
          <a:prstGeom prst="line">
            <a:avLst/>
          </a:prstGeom>
          <a:noFill/>
          <a:ln w="19050">
            <a:solidFill>
              <a:srgbClr val="00BE0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63" name="Line 47"/>
          <p:cNvSpPr>
            <a:spLocks noChangeShapeType="1"/>
          </p:cNvSpPr>
          <p:nvPr/>
        </p:nvSpPr>
        <p:spPr bwMode="auto">
          <a:xfrm>
            <a:off x="4017963" y="4800600"/>
            <a:ext cx="228600" cy="0"/>
          </a:xfrm>
          <a:prstGeom prst="line">
            <a:avLst/>
          </a:prstGeom>
          <a:noFill/>
          <a:ln w="19050">
            <a:solidFill>
              <a:srgbClr val="00BE0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64" name="Text Box 48"/>
          <p:cNvSpPr txBox="1">
            <a:spLocks noChangeArrowheads="1"/>
          </p:cNvSpPr>
          <p:nvPr/>
        </p:nvSpPr>
        <p:spPr bwMode="auto">
          <a:xfrm>
            <a:off x="3727451" y="3749675"/>
            <a:ext cx="5365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00BE00"/>
                </a:solidFill>
                <a:latin typeface="Times New Roman" charset="0"/>
              </a:rPr>
              <a:t>drift</a:t>
            </a:r>
          </a:p>
        </p:txBody>
      </p:sp>
      <p:sp>
        <p:nvSpPr>
          <p:cNvPr id="52265" name="Text Box 49"/>
          <p:cNvSpPr txBox="1">
            <a:spLocks noChangeArrowheads="1"/>
          </p:cNvSpPr>
          <p:nvPr/>
        </p:nvSpPr>
        <p:spPr bwMode="auto">
          <a:xfrm>
            <a:off x="2517776" y="5232400"/>
            <a:ext cx="1584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latin typeface="Comic Sans MS" charset="0"/>
              </a:rPr>
              <a:t>charged track</a:t>
            </a:r>
          </a:p>
        </p:txBody>
      </p:sp>
      <p:sp>
        <p:nvSpPr>
          <p:cNvPr id="52266" name="AutoShape 50"/>
          <p:cNvSpPr>
            <a:spLocks noChangeArrowheads="1"/>
          </p:cNvSpPr>
          <p:nvPr/>
        </p:nvSpPr>
        <p:spPr bwMode="auto">
          <a:xfrm>
            <a:off x="4114800" y="5638800"/>
            <a:ext cx="1981200" cy="585788"/>
          </a:xfrm>
          <a:prstGeom prst="wedgeRectCallout">
            <a:avLst>
              <a:gd name="adj1" fmla="val 16588"/>
              <a:gd name="adj2" fmla="val -164264"/>
            </a:avLst>
          </a:prstGeom>
          <a:solidFill>
            <a:srgbClr val="FFFFE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008000"/>
                </a:solidFill>
              </a:rPr>
              <a:t>Wire Chamber to detect the tracks</a:t>
            </a:r>
          </a:p>
        </p:txBody>
      </p:sp>
      <p:sp>
        <p:nvSpPr>
          <p:cNvPr id="52267" name="AutoShape 51"/>
          <p:cNvSpPr>
            <a:spLocks noChangeArrowheads="1"/>
          </p:cNvSpPr>
          <p:nvPr/>
        </p:nvSpPr>
        <p:spPr bwMode="auto">
          <a:xfrm>
            <a:off x="3352800" y="2590801"/>
            <a:ext cx="1981200" cy="339725"/>
          </a:xfrm>
          <a:prstGeom prst="wedgeRectCallout">
            <a:avLst>
              <a:gd name="adj1" fmla="val -32130"/>
              <a:gd name="adj2" fmla="val 117111"/>
            </a:avLst>
          </a:prstGeom>
          <a:solidFill>
            <a:srgbClr val="FFFFE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latin typeface="Comic Sans MS" charset="0"/>
              </a:rPr>
              <a:t>gas volume</a:t>
            </a:r>
          </a:p>
        </p:txBody>
      </p:sp>
      <p:pic>
        <p:nvPicPr>
          <p:cNvPr id="52268" name="Picture 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9720" y="533400"/>
            <a:ext cx="3135312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69" name="Picture 5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9720" y="3699880"/>
            <a:ext cx="3097213" cy="313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70" name="Freeform 54"/>
          <p:cNvSpPr>
            <a:spLocks/>
          </p:cNvSpPr>
          <p:nvPr/>
        </p:nvSpPr>
        <p:spPr bwMode="auto">
          <a:xfrm>
            <a:off x="3827463" y="4737100"/>
            <a:ext cx="80962" cy="65088"/>
          </a:xfrm>
          <a:custGeom>
            <a:avLst/>
            <a:gdLst>
              <a:gd name="T0" fmla="*/ 2147483646 w 51"/>
              <a:gd name="T1" fmla="*/ 2147483646 h 41"/>
              <a:gd name="T2" fmla="*/ 2147483646 w 51"/>
              <a:gd name="T3" fmla="*/ 2147483646 h 41"/>
              <a:gd name="T4" fmla="*/ 2147483646 w 51"/>
              <a:gd name="T5" fmla="*/ 2147483646 h 41"/>
              <a:gd name="T6" fmla="*/ 2147483646 w 51"/>
              <a:gd name="T7" fmla="*/ 2147483646 h 41"/>
              <a:gd name="T8" fmla="*/ 2147483646 w 51"/>
              <a:gd name="T9" fmla="*/ 2147483646 h 41"/>
              <a:gd name="T10" fmla="*/ 2147483646 w 51"/>
              <a:gd name="T11" fmla="*/ 2147483646 h 41"/>
              <a:gd name="T12" fmla="*/ 2147483646 w 51"/>
              <a:gd name="T13" fmla="*/ 2147483646 h 41"/>
              <a:gd name="T14" fmla="*/ 2147483646 w 51"/>
              <a:gd name="T15" fmla="*/ 2147483646 h 41"/>
              <a:gd name="T16" fmla="*/ 2147483646 w 51"/>
              <a:gd name="T17" fmla="*/ 2147483646 h 41"/>
              <a:gd name="T18" fmla="*/ 2147483646 w 51"/>
              <a:gd name="T19" fmla="*/ 2147483646 h 41"/>
              <a:gd name="T20" fmla="*/ 2147483646 w 51"/>
              <a:gd name="T21" fmla="*/ 2147483646 h 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1"/>
              <a:gd name="T34" fmla="*/ 0 h 41"/>
              <a:gd name="T35" fmla="*/ 51 w 51"/>
              <a:gd name="T36" fmla="*/ 41 h 4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1" h="41">
                <a:moveTo>
                  <a:pt x="32" y="10"/>
                </a:moveTo>
                <a:cubicBezTo>
                  <a:pt x="6" y="13"/>
                  <a:pt x="0" y="16"/>
                  <a:pt x="23" y="28"/>
                </a:cubicBezTo>
                <a:cubicBezTo>
                  <a:pt x="31" y="27"/>
                  <a:pt x="41" y="30"/>
                  <a:pt x="47" y="25"/>
                </a:cubicBezTo>
                <a:cubicBezTo>
                  <a:pt x="51" y="22"/>
                  <a:pt x="49" y="12"/>
                  <a:pt x="44" y="10"/>
                </a:cubicBezTo>
                <a:cubicBezTo>
                  <a:pt x="34" y="7"/>
                  <a:pt x="22" y="12"/>
                  <a:pt x="11" y="13"/>
                </a:cubicBezTo>
                <a:cubicBezTo>
                  <a:pt x="5" y="32"/>
                  <a:pt x="21" y="27"/>
                  <a:pt x="35" y="25"/>
                </a:cubicBezTo>
                <a:cubicBezTo>
                  <a:pt x="29" y="0"/>
                  <a:pt x="16" y="9"/>
                  <a:pt x="11" y="28"/>
                </a:cubicBezTo>
                <a:cubicBezTo>
                  <a:pt x="27" y="32"/>
                  <a:pt x="44" y="41"/>
                  <a:pt x="32" y="16"/>
                </a:cubicBezTo>
                <a:cubicBezTo>
                  <a:pt x="27" y="17"/>
                  <a:pt x="21" y="15"/>
                  <a:pt x="17" y="19"/>
                </a:cubicBezTo>
                <a:cubicBezTo>
                  <a:pt x="15" y="21"/>
                  <a:pt x="17" y="27"/>
                  <a:pt x="20" y="28"/>
                </a:cubicBezTo>
                <a:cubicBezTo>
                  <a:pt x="30" y="31"/>
                  <a:pt x="40" y="28"/>
                  <a:pt x="50" y="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71" name="Freeform 55"/>
          <p:cNvSpPr>
            <a:spLocks/>
          </p:cNvSpPr>
          <p:nvPr/>
        </p:nvSpPr>
        <p:spPr bwMode="auto">
          <a:xfrm>
            <a:off x="3729038" y="4516439"/>
            <a:ext cx="80962" cy="65087"/>
          </a:xfrm>
          <a:custGeom>
            <a:avLst/>
            <a:gdLst>
              <a:gd name="T0" fmla="*/ 2147483646 w 51"/>
              <a:gd name="T1" fmla="*/ 2147483646 h 41"/>
              <a:gd name="T2" fmla="*/ 2147483646 w 51"/>
              <a:gd name="T3" fmla="*/ 2147483646 h 41"/>
              <a:gd name="T4" fmla="*/ 2147483646 w 51"/>
              <a:gd name="T5" fmla="*/ 2147483646 h 41"/>
              <a:gd name="T6" fmla="*/ 2147483646 w 51"/>
              <a:gd name="T7" fmla="*/ 2147483646 h 41"/>
              <a:gd name="T8" fmla="*/ 2147483646 w 51"/>
              <a:gd name="T9" fmla="*/ 2147483646 h 41"/>
              <a:gd name="T10" fmla="*/ 2147483646 w 51"/>
              <a:gd name="T11" fmla="*/ 2147483646 h 41"/>
              <a:gd name="T12" fmla="*/ 2147483646 w 51"/>
              <a:gd name="T13" fmla="*/ 2147483646 h 41"/>
              <a:gd name="T14" fmla="*/ 2147483646 w 51"/>
              <a:gd name="T15" fmla="*/ 2147483646 h 41"/>
              <a:gd name="T16" fmla="*/ 2147483646 w 51"/>
              <a:gd name="T17" fmla="*/ 2147483646 h 41"/>
              <a:gd name="T18" fmla="*/ 2147483646 w 51"/>
              <a:gd name="T19" fmla="*/ 2147483646 h 41"/>
              <a:gd name="T20" fmla="*/ 2147483646 w 51"/>
              <a:gd name="T21" fmla="*/ 2147483646 h 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1"/>
              <a:gd name="T34" fmla="*/ 0 h 41"/>
              <a:gd name="T35" fmla="*/ 51 w 51"/>
              <a:gd name="T36" fmla="*/ 41 h 4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1" h="41">
                <a:moveTo>
                  <a:pt x="32" y="10"/>
                </a:moveTo>
                <a:cubicBezTo>
                  <a:pt x="6" y="13"/>
                  <a:pt x="0" y="16"/>
                  <a:pt x="23" y="28"/>
                </a:cubicBezTo>
                <a:cubicBezTo>
                  <a:pt x="31" y="27"/>
                  <a:pt x="41" y="30"/>
                  <a:pt x="47" y="25"/>
                </a:cubicBezTo>
                <a:cubicBezTo>
                  <a:pt x="51" y="22"/>
                  <a:pt x="49" y="12"/>
                  <a:pt x="44" y="10"/>
                </a:cubicBezTo>
                <a:cubicBezTo>
                  <a:pt x="34" y="7"/>
                  <a:pt x="22" y="12"/>
                  <a:pt x="11" y="13"/>
                </a:cubicBezTo>
                <a:cubicBezTo>
                  <a:pt x="5" y="32"/>
                  <a:pt x="21" y="27"/>
                  <a:pt x="35" y="25"/>
                </a:cubicBezTo>
                <a:cubicBezTo>
                  <a:pt x="29" y="0"/>
                  <a:pt x="16" y="9"/>
                  <a:pt x="11" y="28"/>
                </a:cubicBezTo>
                <a:cubicBezTo>
                  <a:pt x="27" y="32"/>
                  <a:pt x="44" y="41"/>
                  <a:pt x="32" y="16"/>
                </a:cubicBezTo>
                <a:cubicBezTo>
                  <a:pt x="27" y="17"/>
                  <a:pt x="21" y="15"/>
                  <a:pt x="17" y="19"/>
                </a:cubicBezTo>
                <a:cubicBezTo>
                  <a:pt x="15" y="21"/>
                  <a:pt x="17" y="27"/>
                  <a:pt x="20" y="28"/>
                </a:cubicBezTo>
                <a:cubicBezTo>
                  <a:pt x="30" y="31"/>
                  <a:pt x="40" y="28"/>
                  <a:pt x="50" y="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72" name="Freeform 56"/>
          <p:cNvSpPr>
            <a:spLocks/>
          </p:cNvSpPr>
          <p:nvPr/>
        </p:nvSpPr>
        <p:spPr bwMode="auto">
          <a:xfrm>
            <a:off x="3681413" y="4406900"/>
            <a:ext cx="80962" cy="65088"/>
          </a:xfrm>
          <a:custGeom>
            <a:avLst/>
            <a:gdLst>
              <a:gd name="T0" fmla="*/ 2147483646 w 51"/>
              <a:gd name="T1" fmla="*/ 2147483646 h 41"/>
              <a:gd name="T2" fmla="*/ 2147483646 w 51"/>
              <a:gd name="T3" fmla="*/ 2147483646 h 41"/>
              <a:gd name="T4" fmla="*/ 2147483646 w 51"/>
              <a:gd name="T5" fmla="*/ 2147483646 h 41"/>
              <a:gd name="T6" fmla="*/ 2147483646 w 51"/>
              <a:gd name="T7" fmla="*/ 2147483646 h 41"/>
              <a:gd name="T8" fmla="*/ 2147483646 w 51"/>
              <a:gd name="T9" fmla="*/ 2147483646 h 41"/>
              <a:gd name="T10" fmla="*/ 2147483646 w 51"/>
              <a:gd name="T11" fmla="*/ 2147483646 h 41"/>
              <a:gd name="T12" fmla="*/ 2147483646 w 51"/>
              <a:gd name="T13" fmla="*/ 2147483646 h 41"/>
              <a:gd name="T14" fmla="*/ 2147483646 w 51"/>
              <a:gd name="T15" fmla="*/ 2147483646 h 41"/>
              <a:gd name="T16" fmla="*/ 2147483646 w 51"/>
              <a:gd name="T17" fmla="*/ 2147483646 h 41"/>
              <a:gd name="T18" fmla="*/ 2147483646 w 51"/>
              <a:gd name="T19" fmla="*/ 2147483646 h 41"/>
              <a:gd name="T20" fmla="*/ 2147483646 w 51"/>
              <a:gd name="T21" fmla="*/ 2147483646 h 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1"/>
              <a:gd name="T34" fmla="*/ 0 h 41"/>
              <a:gd name="T35" fmla="*/ 51 w 51"/>
              <a:gd name="T36" fmla="*/ 41 h 4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1" h="41">
                <a:moveTo>
                  <a:pt x="32" y="10"/>
                </a:moveTo>
                <a:cubicBezTo>
                  <a:pt x="6" y="13"/>
                  <a:pt x="0" y="16"/>
                  <a:pt x="23" y="28"/>
                </a:cubicBezTo>
                <a:cubicBezTo>
                  <a:pt x="31" y="27"/>
                  <a:pt x="41" y="30"/>
                  <a:pt x="47" y="25"/>
                </a:cubicBezTo>
                <a:cubicBezTo>
                  <a:pt x="51" y="22"/>
                  <a:pt x="49" y="12"/>
                  <a:pt x="44" y="10"/>
                </a:cubicBezTo>
                <a:cubicBezTo>
                  <a:pt x="34" y="7"/>
                  <a:pt x="22" y="12"/>
                  <a:pt x="11" y="13"/>
                </a:cubicBezTo>
                <a:cubicBezTo>
                  <a:pt x="5" y="32"/>
                  <a:pt x="21" y="27"/>
                  <a:pt x="35" y="25"/>
                </a:cubicBezTo>
                <a:cubicBezTo>
                  <a:pt x="29" y="0"/>
                  <a:pt x="16" y="9"/>
                  <a:pt x="11" y="28"/>
                </a:cubicBezTo>
                <a:cubicBezTo>
                  <a:pt x="27" y="32"/>
                  <a:pt x="44" y="41"/>
                  <a:pt x="32" y="16"/>
                </a:cubicBezTo>
                <a:cubicBezTo>
                  <a:pt x="27" y="17"/>
                  <a:pt x="21" y="15"/>
                  <a:pt x="17" y="19"/>
                </a:cubicBezTo>
                <a:cubicBezTo>
                  <a:pt x="15" y="21"/>
                  <a:pt x="17" y="27"/>
                  <a:pt x="20" y="28"/>
                </a:cubicBezTo>
                <a:cubicBezTo>
                  <a:pt x="30" y="31"/>
                  <a:pt x="40" y="28"/>
                  <a:pt x="50" y="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73" name="Freeform 57"/>
          <p:cNvSpPr>
            <a:spLocks/>
          </p:cNvSpPr>
          <p:nvPr/>
        </p:nvSpPr>
        <p:spPr bwMode="auto">
          <a:xfrm>
            <a:off x="3513138" y="4165600"/>
            <a:ext cx="80962" cy="65088"/>
          </a:xfrm>
          <a:custGeom>
            <a:avLst/>
            <a:gdLst>
              <a:gd name="T0" fmla="*/ 2147483646 w 51"/>
              <a:gd name="T1" fmla="*/ 2147483646 h 41"/>
              <a:gd name="T2" fmla="*/ 2147483646 w 51"/>
              <a:gd name="T3" fmla="*/ 2147483646 h 41"/>
              <a:gd name="T4" fmla="*/ 2147483646 w 51"/>
              <a:gd name="T5" fmla="*/ 2147483646 h 41"/>
              <a:gd name="T6" fmla="*/ 2147483646 w 51"/>
              <a:gd name="T7" fmla="*/ 2147483646 h 41"/>
              <a:gd name="T8" fmla="*/ 2147483646 w 51"/>
              <a:gd name="T9" fmla="*/ 2147483646 h 41"/>
              <a:gd name="T10" fmla="*/ 2147483646 w 51"/>
              <a:gd name="T11" fmla="*/ 2147483646 h 41"/>
              <a:gd name="T12" fmla="*/ 2147483646 w 51"/>
              <a:gd name="T13" fmla="*/ 2147483646 h 41"/>
              <a:gd name="T14" fmla="*/ 2147483646 w 51"/>
              <a:gd name="T15" fmla="*/ 2147483646 h 41"/>
              <a:gd name="T16" fmla="*/ 2147483646 w 51"/>
              <a:gd name="T17" fmla="*/ 2147483646 h 41"/>
              <a:gd name="T18" fmla="*/ 2147483646 w 51"/>
              <a:gd name="T19" fmla="*/ 2147483646 h 41"/>
              <a:gd name="T20" fmla="*/ 2147483646 w 51"/>
              <a:gd name="T21" fmla="*/ 2147483646 h 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1"/>
              <a:gd name="T34" fmla="*/ 0 h 41"/>
              <a:gd name="T35" fmla="*/ 51 w 51"/>
              <a:gd name="T36" fmla="*/ 41 h 4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1" h="41">
                <a:moveTo>
                  <a:pt x="32" y="10"/>
                </a:moveTo>
                <a:cubicBezTo>
                  <a:pt x="6" y="13"/>
                  <a:pt x="0" y="16"/>
                  <a:pt x="23" y="28"/>
                </a:cubicBezTo>
                <a:cubicBezTo>
                  <a:pt x="31" y="27"/>
                  <a:pt x="41" y="30"/>
                  <a:pt x="47" y="25"/>
                </a:cubicBezTo>
                <a:cubicBezTo>
                  <a:pt x="51" y="22"/>
                  <a:pt x="49" y="12"/>
                  <a:pt x="44" y="10"/>
                </a:cubicBezTo>
                <a:cubicBezTo>
                  <a:pt x="34" y="7"/>
                  <a:pt x="22" y="12"/>
                  <a:pt x="11" y="13"/>
                </a:cubicBezTo>
                <a:cubicBezTo>
                  <a:pt x="5" y="32"/>
                  <a:pt x="21" y="27"/>
                  <a:pt x="35" y="25"/>
                </a:cubicBezTo>
                <a:cubicBezTo>
                  <a:pt x="29" y="0"/>
                  <a:pt x="16" y="9"/>
                  <a:pt x="11" y="28"/>
                </a:cubicBezTo>
                <a:cubicBezTo>
                  <a:pt x="27" y="32"/>
                  <a:pt x="44" y="41"/>
                  <a:pt x="32" y="16"/>
                </a:cubicBezTo>
                <a:cubicBezTo>
                  <a:pt x="27" y="17"/>
                  <a:pt x="21" y="15"/>
                  <a:pt x="17" y="19"/>
                </a:cubicBezTo>
                <a:cubicBezTo>
                  <a:pt x="15" y="21"/>
                  <a:pt x="17" y="27"/>
                  <a:pt x="20" y="28"/>
                </a:cubicBezTo>
                <a:cubicBezTo>
                  <a:pt x="30" y="31"/>
                  <a:pt x="40" y="28"/>
                  <a:pt x="50" y="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74" name="Freeform 58"/>
          <p:cNvSpPr>
            <a:spLocks/>
          </p:cNvSpPr>
          <p:nvPr/>
        </p:nvSpPr>
        <p:spPr bwMode="auto">
          <a:xfrm>
            <a:off x="3525838" y="4108450"/>
            <a:ext cx="80962" cy="65088"/>
          </a:xfrm>
          <a:custGeom>
            <a:avLst/>
            <a:gdLst>
              <a:gd name="T0" fmla="*/ 2147483646 w 51"/>
              <a:gd name="T1" fmla="*/ 2147483646 h 41"/>
              <a:gd name="T2" fmla="*/ 2147483646 w 51"/>
              <a:gd name="T3" fmla="*/ 2147483646 h 41"/>
              <a:gd name="T4" fmla="*/ 2147483646 w 51"/>
              <a:gd name="T5" fmla="*/ 2147483646 h 41"/>
              <a:gd name="T6" fmla="*/ 2147483646 w 51"/>
              <a:gd name="T7" fmla="*/ 2147483646 h 41"/>
              <a:gd name="T8" fmla="*/ 2147483646 w 51"/>
              <a:gd name="T9" fmla="*/ 2147483646 h 41"/>
              <a:gd name="T10" fmla="*/ 2147483646 w 51"/>
              <a:gd name="T11" fmla="*/ 2147483646 h 41"/>
              <a:gd name="T12" fmla="*/ 2147483646 w 51"/>
              <a:gd name="T13" fmla="*/ 2147483646 h 41"/>
              <a:gd name="T14" fmla="*/ 2147483646 w 51"/>
              <a:gd name="T15" fmla="*/ 2147483646 h 41"/>
              <a:gd name="T16" fmla="*/ 2147483646 w 51"/>
              <a:gd name="T17" fmla="*/ 2147483646 h 41"/>
              <a:gd name="T18" fmla="*/ 2147483646 w 51"/>
              <a:gd name="T19" fmla="*/ 2147483646 h 41"/>
              <a:gd name="T20" fmla="*/ 2147483646 w 51"/>
              <a:gd name="T21" fmla="*/ 2147483646 h 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1"/>
              <a:gd name="T34" fmla="*/ 0 h 41"/>
              <a:gd name="T35" fmla="*/ 51 w 51"/>
              <a:gd name="T36" fmla="*/ 41 h 4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1" h="41">
                <a:moveTo>
                  <a:pt x="32" y="10"/>
                </a:moveTo>
                <a:cubicBezTo>
                  <a:pt x="6" y="13"/>
                  <a:pt x="0" y="16"/>
                  <a:pt x="23" y="28"/>
                </a:cubicBezTo>
                <a:cubicBezTo>
                  <a:pt x="31" y="27"/>
                  <a:pt x="41" y="30"/>
                  <a:pt x="47" y="25"/>
                </a:cubicBezTo>
                <a:cubicBezTo>
                  <a:pt x="51" y="22"/>
                  <a:pt x="49" y="12"/>
                  <a:pt x="44" y="10"/>
                </a:cubicBezTo>
                <a:cubicBezTo>
                  <a:pt x="34" y="7"/>
                  <a:pt x="22" y="12"/>
                  <a:pt x="11" y="13"/>
                </a:cubicBezTo>
                <a:cubicBezTo>
                  <a:pt x="5" y="32"/>
                  <a:pt x="21" y="27"/>
                  <a:pt x="35" y="25"/>
                </a:cubicBezTo>
                <a:cubicBezTo>
                  <a:pt x="29" y="0"/>
                  <a:pt x="16" y="9"/>
                  <a:pt x="11" y="28"/>
                </a:cubicBezTo>
                <a:cubicBezTo>
                  <a:pt x="27" y="32"/>
                  <a:pt x="44" y="41"/>
                  <a:pt x="32" y="16"/>
                </a:cubicBezTo>
                <a:cubicBezTo>
                  <a:pt x="27" y="17"/>
                  <a:pt x="21" y="15"/>
                  <a:pt x="17" y="19"/>
                </a:cubicBezTo>
                <a:cubicBezTo>
                  <a:pt x="15" y="21"/>
                  <a:pt x="17" y="27"/>
                  <a:pt x="20" y="28"/>
                </a:cubicBezTo>
                <a:cubicBezTo>
                  <a:pt x="30" y="31"/>
                  <a:pt x="40" y="28"/>
                  <a:pt x="50" y="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75" name="Freeform 59"/>
          <p:cNvSpPr>
            <a:spLocks/>
          </p:cNvSpPr>
          <p:nvPr/>
        </p:nvSpPr>
        <p:spPr bwMode="auto">
          <a:xfrm>
            <a:off x="3348038" y="3841750"/>
            <a:ext cx="80962" cy="65088"/>
          </a:xfrm>
          <a:custGeom>
            <a:avLst/>
            <a:gdLst>
              <a:gd name="T0" fmla="*/ 2147483646 w 51"/>
              <a:gd name="T1" fmla="*/ 2147483646 h 41"/>
              <a:gd name="T2" fmla="*/ 2147483646 w 51"/>
              <a:gd name="T3" fmla="*/ 2147483646 h 41"/>
              <a:gd name="T4" fmla="*/ 2147483646 w 51"/>
              <a:gd name="T5" fmla="*/ 2147483646 h 41"/>
              <a:gd name="T6" fmla="*/ 2147483646 w 51"/>
              <a:gd name="T7" fmla="*/ 2147483646 h 41"/>
              <a:gd name="T8" fmla="*/ 2147483646 w 51"/>
              <a:gd name="T9" fmla="*/ 2147483646 h 41"/>
              <a:gd name="T10" fmla="*/ 2147483646 w 51"/>
              <a:gd name="T11" fmla="*/ 2147483646 h 41"/>
              <a:gd name="T12" fmla="*/ 2147483646 w 51"/>
              <a:gd name="T13" fmla="*/ 2147483646 h 41"/>
              <a:gd name="T14" fmla="*/ 2147483646 w 51"/>
              <a:gd name="T15" fmla="*/ 2147483646 h 41"/>
              <a:gd name="T16" fmla="*/ 2147483646 w 51"/>
              <a:gd name="T17" fmla="*/ 2147483646 h 41"/>
              <a:gd name="T18" fmla="*/ 2147483646 w 51"/>
              <a:gd name="T19" fmla="*/ 2147483646 h 41"/>
              <a:gd name="T20" fmla="*/ 2147483646 w 51"/>
              <a:gd name="T21" fmla="*/ 2147483646 h 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1"/>
              <a:gd name="T34" fmla="*/ 0 h 41"/>
              <a:gd name="T35" fmla="*/ 51 w 51"/>
              <a:gd name="T36" fmla="*/ 41 h 4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1" h="41">
                <a:moveTo>
                  <a:pt x="32" y="10"/>
                </a:moveTo>
                <a:cubicBezTo>
                  <a:pt x="6" y="13"/>
                  <a:pt x="0" y="16"/>
                  <a:pt x="23" y="28"/>
                </a:cubicBezTo>
                <a:cubicBezTo>
                  <a:pt x="31" y="27"/>
                  <a:pt x="41" y="30"/>
                  <a:pt x="47" y="25"/>
                </a:cubicBezTo>
                <a:cubicBezTo>
                  <a:pt x="51" y="22"/>
                  <a:pt x="49" y="12"/>
                  <a:pt x="44" y="10"/>
                </a:cubicBezTo>
                <a:cubicBezTo>
                  <a:pt x="34" y="7"/>
                  <a:pt x="22" y="12"/>
                  <a:pt x="11" y="13"/>
                </a:cubicBezTo>
                <a:cubicBezTo>
                  <a:pt x="5" y="32"/>
                  <a:pt x="21" y="27"/>
                  <a:pt x="35" y="25"/>
                </a:cubicBezTo>
                <a:cubicBezTo>
                  <a:pt x="29" y="0"/>
                  <a:pt x="16" y="9"/>
                  <a:pt x="11" y="28"/>
                </a:cubicBezTo>
                <a:cubicBezTo>
                  <a:pt x="27" y="32"/>
                  <a:pt x="44" y="41"/>
                  <a:pt x="32" y="16"/>
                </a:cubicBezTo>
                <a:cubicBezTo>
                  <a:pt x="27" y="17"/>
                  <a:pt x="21" y="15"/>
                  <a:pt x="17" y="19"/>
                </a:cubicBezTo>
                <a:cubicBezTo>
                  <a:pt x="15" y="21"/>
                  <a:pt x="17" y="27"/>
                  <a:pt x="20" y="28"/>
                </a:cubicBezTo>
                <a:cubicBezTo>
                  <a:pt x="30" y="31"/>
                  <a:pt x="40" y="28"/>
                  <a:pt x="50" y="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76" name="Freeform 60"/>
          <p:cNvSpPr>
            <a:spLocks/>
          </p:cNvSpPr>
          <p:nvPr/>
        </p:nvSpPr>
        <p:spPr bwMode="auto">
          <a:xfrm>
            <a:off x="3262313" y="3681414"/>
            <a:ext cx="80962" cy="65087"/>
          </a:xfrm>
          <a:custGeom>
            <a:avLst/>
            <a:gdLst>
              <a:gd name="T0" fmla="*/ 2147483646 w 51"/>
              <a:gd name="T1" fmla="*/ 2147483646 h 41"/>
              <a:gd name="T2" fmla="*/ 2147483646 w 51"/>
              <a:gd name="T3" fmla="*/ 2147483646 h 41"/>
              <a:gd name="T4" fmla="*/ 2147483646 w 51"/>
              <a:gd name="T5" fmla="*/ 2147483646 h 41"/>
              <a:gd name="T6" fmla="*/ 2147483646 w 51"/>
              <a:gd name="T7" fmla="*/ 2147483646 h 41"/>
              <a:gd name="T8" fmla="*/ 2147483646 w 51"/>
              <a:gd name="T9" fmla="*/ 2147483646 h 41"/>
              <a:gd name="T10" fmla="*/ 2147483646 w 51"/>
              <a:gd name="T11" fmla="*/ 2147483646 h 41"/>
              <a:gd name="T12" fmla="*/ 2147483646 w 51"/>
              <a:gd name="T13" fmla="*/ 2147483646 h 41"/>
              <a:gd name="T14" fmla="*/ 2147483646 w 51"/>
              <a:gd name="T15" fmla="*/ 2147483646 h 41"/>
              <a:gd name="T16" fmla="*/ 2147483646 w 51"/>
              <a:gd name="T17" fmla="*/ 2147483646 h 41"/>
              <a:gd name="T18" fmla="*/ 2147483646 w 51"/>
              <a:gd name="T19" fmla="*/ 2147483646 h 41"/>
              <a:gd name="T20" fmla="*/ 2147483646 w 51"/>
              <a:gd name="T21" fmla="*/ 2147483646 h 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1"/>
              <a:gd name="T34" fmla="*/ 0 h 41"/>
              <a:gd name="T35" fmla="*/ 51 w 51"/>
              <a:gd name="T36" fmla="*/ 41 h 4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1" h="41">
                <a:moveTo>
                  <a:pt x="32" y="10"/>
                </a:moveTo>
                <a:cubicBezTo>
                  <a:pt x="6" y="13"/>
                  <a:pt x="0" y="16"/>
                  <a:pt x="23" y="28"/>
                </a:cubicBezTo>
                <a:cubicBezTo>
                  <a:pt x="31" y="27"/>
                  <a:pt x="41" y="30"/>
                  <a:pt x="47" y="25"/>
                </a:cubicBezTo>
                <a:cubicBezTo>
                  <a:pt x="51" y="22"/>
                  <a:pt x="49" y="12"/>
                  <a:pt x="44" y="10"/>
                </a:cubicBezTo>
                <a:cubicBezTo>
                  <a:pt x="34" y="7"/>
                  <a:pt x="22" y="12"/>
                  <a:pt x="11" y="13"/>
                </a:cubicBezTo>
                <a:cubicBezTo>
                  <a:pt x="5" y="32"/>
                  <a:pt x="21" y="27"/>
                  <a:pt x="35" y="25"/>
                </a:cubicBezTo>
                <a:cubicBezTo>
                  <a:pt x="29" y="0"/>
                  <a:pt x="16" y="9"/>
                  <a:pt x="11" y="28"/>
                </a:cubicBezTo>
                <a:cubicBezTo>
                  <a:pt x="27" y="32"/>
                  <a:pt x="44" y="41"/>
                  <a:pt x="32" y="16"/>
                </a:cubicBezTo>
                <a:cubicBezTo>
                  <a:pt x="27" y="17"/>
                  <a:pt x="21" y="15"/>
                  <a:pt x="17" y="19"/>
                </a:cubicBezTo>
                <a:cubicBezTo>
                  <a:pt x="15" y="21"/>
                  <a:pt x="17" y="27"/>
                  <a:pt x="20" y="28"/>
                </a:cubicBezTo>
                <a:cubicBezTo>
                  <a:pt x="30" y="31"/>
                  <a:pt x="40" y="28"/>
                  <a:pt x="50" y="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77" name="Freeform 61"/>
          <p:cNvSpPr>
            <a:spLocks/>
          </p:cNvSpPr>
          <p:nvPr/>
        </p:nvSpPr>
        <p:spPr bwMode="auto">
          <a:xfrm>
            <a:off x="3097213" y="3429000"/>
            <a:ext cx="80962" cy="65088"/>
          </a:xfrm>
          <a:custGeom>
            <a:avLst/>
            <a:gdLst>
              <a:gd name="T0" fmla="*/ 2147483646 w 51"/>
              <a:gd name="T1" fmla="*/ 2147483646 h 41"/>
              <a:gd name="T2" fmla="*/ 2147483646 w 51"/>
              <a:gd name="T3" fmla="*/ 2147483646 h 41"/>
              <a:gd name="T4" fmla="*/ 2147483646 w 51"/>
              <a:gd name="T5" fmla="*/ 2147483646 h 41"/>
              <a:gd name="T6" fmla="*/ 2147483646 w 51"/>
              <a:gd name="T7" fmla="*/ 2147483646 h 41"/>
              <a:gd name="T8" fmla="*/ 2147483646 w 51"/>
              <a:gd name="T9" fmla="*/ 2147483646 h 41"/>
              <a:gd name="T10" fmla="*/ 2147483646 w 51"/>
              <a:gd name="T11" fmla="*/ 2147483646 h 41"/>
              <a:gd name="T12" fmla="*/ 2147483646 w 51"/>
              <a:gd name="T13" fmla="*/ 2147483646 h 41"/>
              <a:gd name="T14" fmla="*/ 2147483646 w 51"/>
              <a:gd name="T15" fmla="*/ 2147483646 h 41"/>
              <a:gd name="T16" fmla="*/ 2147483646 w 51"/>
              <a:gd name="T17" fmla="*/ 2147483646 h 41"/>
              <a:gd name="T18" fmla="*/ 2147483646 w 51"/>
              <a:gd name="T19" fmla="*/ 2147483646 h 41"/>
              <a:gd name="T20" fmla="*/ 2147483646 w 51"/>
              <a:gd name="T21" fmla="*/ 2147483646 h 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1"/>
              <a:gd name="T34" fmla="*/ 0 h 41"/>
              <a:gd name="T35" fmla="*/ 51 w 51"/>
              <a:gd name="T36" fmla="*/ 41 h 4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1" h="41">
                <a:moveTo>
                  <a:pt x="32" y="10"/>
                </a:moveTo>
                <a:cubicBezTo>
                  <a:pt x="6" y="13"/>
                  <a:pt x="0" y="16"/>
                  <a:pt x="23" y="28"/>
                </a:cubicBezTo>
                <a:cubicBezTo>
                  <a:pt x="31" y="27"/>
                  <a:pt x="41" y="30"/>
                  <a:pt x="47" y="25"/>
                </a:cubicBezTo>
                <a:cubicBezTo>
                  <a:pt x="51" y="22"/>
                  <a:pt x="49" y="12"/>
                  <a:pt x="44" y="10"/>
                </a:cubicBezTo>
                <a:cubicBezTo>
                  <a:pt x="34" y="7"/>
                  <a:pt x="22" y="12"/>
                  <a:pt x="11" y="13"/>
                </a:cubicBezTo>
                <a:cubicBezTo>
                  <a:pt x="5" y="32"/>
                  <a:pt x="21" y="27"/>
                  <a:pt x="35" y="25"/>
                </a:cubicBezTo>
                <a:cubicBezTo>
                  <a:pt x="29" y="0"/>
                  <a:pt x="16" y="9"/>
                  <a:pt x="11" y="28"/>
                </a:cubicBezTo>
                <a:cubicBezTo>
                  <a:pt x="27" y="32"/>
                  <a:pt x="44" y="41"/>
                  <a:pt x="32" y="16"/>
                </a:cubicBezTo>
                <a:cubicBezTo>
                  <a:pt x="27" y="17"/>
                  <a:pt x="21" y="15"/>
                  <a:pt x="17" y="19"/>
                </a:cubicBezTo>
                <a:cubicBezTo>
                  <a:pt x="15" y="21"/>
                  <a:pt x="17" y="27"/>
                  <a:pt x="20" y="28"/>
                </a:cubicBezTo>
                <a:cubicBezTo>
                  <a:pt x="30" y="31"/>
                  <a:pt x="40" y="28"/>
                  <a:pt x="50" y="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/>
          <a:p>
            <a:endParaRPr lang="en-GB"/>
          </a:p>
        </p:txBody>
      </p:sp>
      <p:sp>
        <p:nvSpPr>
          <p:cNvPr id="52278" name="Text Box 62"/>
          <p:cNvSpPr txBox="1">
            <a:spLocks noChangeArrowheads="1"/>
          </p:cNvSpPr>
          <p:nvPr/>
        </p:nvSpPr>
        <p:spPr bwMode="auto">
          <a:xfrm>
            <a:off x="1600200" y="1"/>
            <a:ext cx="5791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FF0000"/>
                </a:solidFill>
              </a:rPr>
              <a:t>Time Projection Chamber (TPC):</a:t>
            </a:r>
          </a:p>
        </p:txBody>
      </p:sp>
      <p:sp>
        <p:nvSpPr>
          <p:cNvPr id="52279" name="Footer Placeholder 61"/>
          <p:cNvSpPr>
            <a:spLocks noGrp="1"/>
          </p:cNvSpPr>
          <p:nvPr>
            <p:ph type="ftr" sz="quarter" idx="11"/>
          </p:nvPr>
        </p:nvSpPr>
        <p:spPr>
          <a:xfrm>
            <a:off x="10886" y="6550025"/>
            <a:ext cx="1295400" cy="307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W. </a:t>
            </a:r>
            <a:r>
              <a:rPr lang="en-US" altLang="en-US" sz="1000" dirty="0" err="1"/>
              <a:t>Riegler</a:t>
            </a:r>
            <a:r>
              <a:rPr lang="en-US" altLang="en-US" sz="1000" dirty="0"/>
              <a:t>/CERN</a:t>
            </a:r>
          </a:p>
        </p:txBody>
      </p:sp>
      <p:sp>
        <p:nvSpPr>
          <p:cNvPr id="52280" name="Slide Number Placeholder 60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6044D1E-8EE0-BD4D-8656-54457A87F774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000"/>
          </a:p>
        </p:txBody>
      </p:sp>
      <p:sp>
        <p:nvSpPr>
          <p:cNvPr id="52281" name="Text Box 62"/>
          <p:cNvSpPr txBox="1">
            <a:spLocks noChangeArrowheads="1"/>
          </p:cNvSpPr>
          <p:nvPr/>
        </p:nvSpPr>
        <p:spPr bwMode="auto">
          <a:xfrm>
            <a:off x="1676400" y="685800"/>
            <a:ext cx="56388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002060"/>
                </a:solidFill>
              </a:rPr>
              <a:t>Gas volume with parallel E and B Field.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002060"/>
                </a:solidFill>
              </a:rPr>
              <a:t>B for momentum measurement. Positive effect: Diffusion is strongly  reduced by E//B (up to a factor 5).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dirty="0">
              <a:solidFill>
                <a:schemeClr val="accent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008000"/>
                </a:solidFill>
              </a:rPr>
              <a:t>Drift Fields 100-400V/cm. Drift times 10-100</a:t>
            </a:r>
            <a:r>
              <a:rPr lang="en-US" altLang="en-US" sz="1600" dirty="0">
                <a:solidFill>
                  <a:srgbClr val="008000"/>
                </a:solidFill>
                <a:sym typeface="Symbol" charset="2"/>
              </a:rPr>
              <a:t> </a:t>
            </a:r>
            <a:r>
              <a:rPr lang="en-US" altLang="en-US" sz="1600" dirty="0">
                <a:solidFill>
                  <a:srgbClr val="008000"/>
                </a:solidFill>
              </a:rPr>
              <a:t>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008000"/>
                </a:solidFill>
              </a:rPr>
              <a:t>Distance up to 2.5m !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C8E6C24-4670-6D45-B81A-1AD8D4AA5819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000"/>
          </a:p>
        </p:txBody>
      </p:sp>
      <p:sp>
        <p:nvSpPr>
          <p:cNvPr id="53250" name="Footer Placeholder 2"/>
          <p:cNvSpPr>
            <a:spLocks noGrp="1"/>
          </p:cNvSpPr>
          <p:nvPr>
            <p:ph type="ftr" sz="quarter" idx="12"/>
          </p:nvPr>
        </p:nvSpPr>
        <p:spPr>
          <a:xfrm>
            <a:off x="0" y="6553200"/>
            <a:ext cx="16764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dirty="0"/>
              <a:t>W. </a:t>
            </a:r>
            <a:r>
              <a:rPr lang="en-US" altLang="en-US" sz="1000" dirty="0" err="1"/>
              <a:t>Riegler</a:t>
            </a:r>
            <a:r>
              <a:rPr lang="en-US" altLang="en-US" sz="1000" dirty="0"/>
              <a:t>/CERN</a:t>
            </a:r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819400"/>
            <a:ext cx="4256088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819400"/>
            <a:ext cx="347345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2286000" y="7840"/>
            <a:ext cx="7772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0000"/>
                </a:solidFill>
              </a:rPr>
              <a:t>STAR TPC (BNL)</a:t>
            </a:r>
          </a:p>
        </p:txBody>
      </p:sp>
      <p:sp>
        <p:nvSpPr>
          <p:cNvPr id="53255" name="Text Box 62"/>
          <p:cNvSpPr txBox="1">
            <a:spLocks noChangeArrowheads="1"/>
          </p:cNvSpPr>
          <p:nvPr/>
        </p:nvSpPr>
        <p:spPr bwMode="auto">
          <a:xfrm>
            <a:off x="2057400" y="762000"/>
            <a:ext cx="72390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002060"/>
                </a:solidFill>
              </a:rPr>
              <a:t>Event display of a Au Au collision at CM energy of 130 GeV/n.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dirty="0">
              <a:solidFill>
                <a:schemeClr val="accent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008000"/>
                </a:solidFill>
              </a:rPr>
              <a:t>Typically around 200 tracks per event.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dirty="0">
              <a:solidFill>
                <a:srgbClr val="008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002060"/>
                </a:solidFill>
              </a:rPr>
              <a:t>Great advantage of a TPC: The only material that is in the way of the particles is gas </a:t>
            </a:r>
            <a:r>
              <a:rPr lang="en-US" altLang="en-US" sz="1600" dirty="0">
                <a:solidFill>
                  <a:srgbClr val="002060"/>
                </a:solidFill>
                <a:sym typeface="Wingdings" charset="2"/>
              </a:rPr>
              <a:t> very low multiple scattering  very good momentum resolution down to low momenta !</a:t>
            </a:r>
            <a:endParaRPr lang="en-US" altLang="en-US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6"/>
          <p:cNvSpPr txBox="1"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bg-BG" altLang="en-US" b="1" dirty="0">
                <a:solidFill>
                  <a:srgbClr val="FF0000"/>
                </a:solidFill>
                <a:ea typeface="Arial" charset="0"/>
                <a:cs typeface="Arial" charset="0"/>
              </a:rPr>
              <a:t>Формиране на сигнал</a:t>
            </a:r>
            <a:endParaRPr lang="en-US" altLang="en-US" b="1" dirty="0">
              <a:solidFill>
                <a:srgbClr val="FF0000"/>
              </a:solidFill>
              <a:ea typeface="Arial" charset="0"/>
              <a:cs typeface="Arial" charset="0"/>
            </a:endParaRPr>
          </a:p>
        </p:txBody>
      </p:sp>
      <p:sp>
        <p:nvSpPr>
          <p:cNvPr id="16387" name="Slide Number Placeholder 8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FF232C6-9DB5-7A45-A9CF-1BC5E75E0887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000"/>
          </a:p>
        </p:txBody>
      </p:sp>
      <p:sp>
        <p:nvSpPr>
          <p:cNvPr id="16388" name="TextBox 22"/>
          <p:cNvSpPr txBox="1">
            <a:spLocks noChangeArrowheads="1"/>
          </p:cNvSpPr>
          <p:nvPr/>
        </p:nvSpPr>
        <p:spPr bwMode="auto">
          <a:xfrm>
            <a:off x="1371600" y="990601"/>
            <a:ext cx="9296400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bg-BG" altLang="en-US" sz="1800" dirty="0">
                <a:solidFill>
                  <a:srgbClr val="002060"/>
                </a:solidFill>
                <a:ea typeface="Arial" charset="0"/>
                <a:cs typeface="Arial" charset="0"/>
              </a:rPr>
              <a:t>Всяка заредена частица, преминаваща през среда, оставя след себе си възбудени атоми, двойки електрон-йон (в газови среди) или двойки дупка-елетрон (в твърди тела).</a:t>
            </a:r>
            <a:endParaRPr lang="en-US" altLang="en-US" sz="1800" dirty="0">
              <a:solidFill>
                <a:srgbClr val="002060"/>
              </a:solidFill>
              <a:ea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0099"/>
              </a:solidFill>
              <a:ea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2060"/>
              </a:solidFill>
              <a:ea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2060"/>
              </a:solidFill>
              <a:ea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2060"/>
              </a:solidFill>
              <a:ea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2060"/>
              </a:solidFill>
              <a:ea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2060"/>
              </a:solidFill>
              <a:ea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bg-BG" altLang="en-US" sz="1800" dirty="0">
                <a:solidFill>
                  <a:srgbClr val="002060"/>
                </a:solidFill>
                <a:ea typeface="Arial" charset="0"/>
                <a:cs typeface="Arial" charset="0"/>
              </a:rPr>
              <a:t>Възбуждане</a:t>
            </a:r>
            <a:r>
              <a:rPr lang="en-US" altLang="en-US" sz="1800" dirty="0">
                <a:solidFill>
                  <a:srgbClr val="002060"/>
                </a:solidFill>
                <a:ea typeface="Arial" charset="0"/>
                <a:cs typeface="Arial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bg-BG" altLang="en-US" sz="1800" dirty="0">
                <a:solidFill>
                  <a:srgbClr val="008000"/>
                </a:solidFill>
                <a:ea typeface="Arial" charset="0"/>
                <a:cs typeface="Arial" charset="0"/>
              </a:rPr>
              <a:t>Фотоните излъчени от възбудени атоми в прозрачна среда могат да бъдат детектирани посредством полупроводникови фотонни детектори или фотоумножители.</a:t>
            </a:r>
            <a:endParaRPr lang="en-US" altLang="en-US" sz="1800" dirty="0">
              <a:solidFill>
                <a:srgbClr val="008000"/>
              </a:solidFill>
              <a:ea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0099"/>
              </a:solidFill>
              <a:ea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bg-BG" altLang="en-US" sz="1800" dirty="0">
                <a:solidFill>
                  <a:srgbClr val="002060"/>
                </a:solidFill>
                <a:ea typeface="Arial" charset="0"/>
                <a:cs typeface="Arial" charset="0"/>
              </a:rPr>
              <a:t>Йонизация</a:t>
            </a:r>
            <a:r>
              <a:rPr lang="en-US" altLang="en-US" sz="1800" dirty="0">
                <a:solidFill>
                  <a:srgbClr val="002060"/>
                </a:solidFill>
                <a:ea typeface="Arial" charset="0"/>
                <a:cs typeface="Arial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bg-BG" altLang="en-US" sz="1800" dirty="0">
                <a:solidFill>
                  <a:srgbClr val="008000"/>
                </a:solidFill>
                <a:ea typeface="Arial" charset="0"/>
                <a:cs typeface="Arial" charset="0"/>
              </a:rPr>
              <a:t>Прилагайки електрично поле в обема на детектора, електроните и йоните произведени в процеса на йонизация се движат разнопосочно и индуцират сигнал върху металните електроди. Тези сигнали се четат от подходяща предна електроника.</a:t>
            </a:r>
            <a:endParaRPr lang="en-US" altLang="en-US" sz="1800" dirty="0">
              <a:solidFill>
                <a:srgbClr val="008000"/>
              </a:solidFill>
              <a:ea typeface="Arial" charset="0"/>
              <a:cs typeface="Arial" charset="0"/>
            </a:endParaRPr>
          </a:p>
        </p:txBody>
      </p:sp>
      <p:pic>
        <p:nvPicPr>
          <p:cNvPr id="16389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890714"/>
            <a:ext cx="2286000" cy="123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732D0FB3-FBF9-CA49-A70C-C700644F44D4}"/>
              </a:ext>
            </a:extLst>
          </p:cNvPr>
          <p:cNvSpPr/>
          <p:nvPr/>
        </p:nvSpPr>
        <p:spPr>
          <a:xfrm>
            <a:off x="1219200" y="3505200"/>
            <a:ext cx="1727200" cy="30480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1" y="1500188"/>
            <a:ext cx="6096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54274" name="Rectangle 6"/>
          <p:cNvSpPr>
            <a:spLocks noChangeArrowheads="1"/>
          </p:cNvSpPr>
          <p:nvPr/>
        </p:nvSpPr>
        <p:spPr bwMode="auto">
          <a:xfrm>
            <a:off x="685800" y="990600"/>
            <a:ext cx="4114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02060"/>
                </a:solidFill>
              </a:rPr>
              <a:t>Gas Ne/ CO</a:t>
            </a:r>
            <a:r>
              <a:rPr lang="en-US" altLang="en-US" sz="1800" baseline="-25000" dirty="0">
                <a:solidFill>
                  <a:srgbClr val="002060"/>
                </a:solidFill>
              </a:rPr>
              <a:t>2 </a:t>
            </a:r>
            <a:r>
              <a:rPr lang="en-US" altLang="en-US" sz="1800" dirty="0">
                <a:solidFill>
                  <a:srgbClr val="002060"/>
                </a:solidFill>
              </a:rPr>
              <a:t> 90/10%</a:t>
            </a:r>
            <a:endParaRPr lang="en-US" altLang="en-US" sz="1800" baseline="-25000" dirty="0">
              <a:solidFill>
                <a:srgbClr val="002060"/>
              </a:solidFill>
            </a:endParaRPr>
          </a:p>
          <a:p>
            <a:pPr eaLnBrk="1" hangingPunct="1"/>
            <a:r>
              <a:rPr lang="en-US" altLang="en-US" sz="1800" dirty="0">
                <a:solidFill>
                  <a:srgbClr val="009900"/>
                </a:solidFill>
              </a:rPr>
              <a:t>Field  400V/cm</a:t>
            </a:r>
          </a:p>
          <a:p>
            <a:pPr eaLnBrk="1" hangingPunct="1"/>
            <a:r>
              <a:rPr lang="en-US" altLang="en-US" sz="1800" dirty="0">
                <a:solidFill>
                  <a:srgbClr val="002060"/>
                </a:solidFill>
              </a:rPr>
              <a:t>Gas gain &gt;10</a:t>
            </a:r>
            <a:r>
              <a:rPr lang="en-US" altLang="en-US" sz="1800" baseline="30000" dirty="0">
                <a:solidFill>
                  <a:srgbClr val="002060"/>
                </a:solidFill>
              </a:rPr>
              <a:t>4</a:t>
            </a:r>
          </a:p>
          <a:p>
            <a:pPr eaLnBrk="1" hangingPunct="1"/>
            <a:r>
              <a:rPr lang="en-US" altLang="en-US" sz="1800" dirty="0">
                <a:solidFill>
                  <a:srgbClr val="009900"/>
                </a:solidFill>
              </a:rPr>
              <a:t>Position resolution </a:t>
            </a:r>
            <a:r>
              <a:rPr lang="en-US" altLang="en-US" sz="1800" dirty="0">
                <a:solidFill>
                  <a:srgbClr val="009900"/>
                </a:solidFill>
                <a:latin typeface="Symbol" charset="2"/>
              </a:rPr>
              <a:t>s</a:t>
            </a:r>
            <a:r>
              <a:rPr lang="en-US" altLang="en-US" sz="1800" dirty="0">
                <a:solidFill>
                  <a:srgbClr val="009900"/>
                </a:solidFill>
              </a:rPr>
              <a:t>= 0.25mm</a:t>
            </a:r>
          </a:p>
          <a:p>
            <a:pPr eaLnBrk="1" hangingPunct="1"/>
            <a:r>
              <a:rPr lang="en-US" altLang="en-US" sz="1800" dirty="0">
                <a:solidFill>
                  <a:srgbClr val="002060"/>
                </a:solidFill>
              </a:rPr>
              <a:t>Diffusion: </a:t>
            </a:r>
            <a:r>
              <a:rPr lang="en-US" altLang="en-US" sz="1800" dirty="0" err="1">
                <a:solidFill>
                  <a:srgbClr val="002060"/>
                </a:solidFill>
                <a:latin typeface="Symbol" charset="2"/>
              </a:rPr>
              <a:t>s</a:t>
            </a:r>
            <a:r>
              <a:rPr lang="en-US" altLang="en-US" sz="1800" baseline="-25000" dirty="0" err="1">
                <a:solidFill>
                  <a:srgbClr val="002060"/>
                </a:solidFill>
              </a:rPr>
              <a:t>t</a:t>
            </a:r>
            <a:r>
              <a:rPr lang="en-US" altLang="en-US" sz="1800" dirty="0">
                <a:solidFill>
                  <a:srgbClr val="002060"/>
                </a:solidFill>
              </a:rPr>
              <a:t>= 250</a:t>
            </a:r>
            <a:r>
              <a:rPr lang="en-US" altLang="en-US" sz="1800" dirty="0">
                <a:solidFill>
                  <a:srgbClr val="002060"/>
                </a:solidFill>
                <a:latin typeface="Symbol" charset="2"/>
              </a:rPr>
              <a:t>m</a:t>
            </a:r>
            <a:r>
              <a:rPr lang="en-US" altLang="en-US" sz="1800" dirty="0">
                <a:solidFill>
                  <a:srgbClr val="002060"/>
                </a:solidFill>
              </a:rPr>
              <a:t>m</a:t>
            </a:r>
          </a:p>
          <a:p>
            <a:pPr eaLnBrk="1" hangingPunct="1"/>
            <a:r>
              <a:rPr lang="en-US" altLang="en-US" sz="1800" dirty="0">
                <a:solidFill>
                  <a:srgbClr val="009900"/>
                </a:solidFill>
              </a:rPr>
              <a:t>Pads inside: 4x7.5mm</a:t>
            </a:r>
          </a:p>
          <a:p>
            <a:pPr eaLnBrk="1" hangingPunct="1"/>
            <a:r>
              <a:rPr lang="en-US" altLang="en-US" sz="1800" dirty="0">
                <a:solidFill>
                  <a:srgbClr val="002060"/>
                </a:solidFill>
              </a:rPr>
              <a:t>Pads outside: 6x15mm</a:t>
            </a:r>
          </a:p>
          <a:p>
            <a:pPr eaLnBrk="1" hangingPunct="1"/>
            <a:r>
              <a:rPr lang="en-US" altLang="en-US" sz="1800" dirty="0">
                <a:solidFill>
                  <a:srgbClr val="009900"/>
                </a:solidFill>
              </a:rPr>
              <a:t>B-field: 0.5T</a:t>
            </a:r>
            <a:endParaRPr lang="bg-BG" altLang="en-US" sz="1800" dirty="0">
              <a:solidFill>
                <a:srgbClr val="009900"/>
              </a:solidFill>
            </a:endParaRPr>
          </a:p>
          <a:p>
            <a:pPr eaLnBrk="1" hangingPunct="1"/>
            <a:r>
              <a:rPr lang="en-US" altLang="en-US" sz="1800" dirty="0">
                <a:solidFill>
                  <a:srgbClr val="002060"/>
                </a:solidFill>
              </a:rPr>
              <a:t>Largest TPC:</a:t>
            </a:r>
          </a:p>
          <a:p>
            <a:pPr lvl="1" eaLnBrk="1" hangingPunct="1"/>
            <a:r>
              <a:rPr lang="en-US" altLang="en-US" sz="1800" dirty="0">
                <a:solidFill>
                  <a:srgbClr val="009900"/>
                </a:solidFill>
              </a:rPr>
              <a:t>Length 5m</a:t>
            </a:r>
          </a:p>
          <a:p>
            <a:pPr lvl="1" eaLnBrk="1" hangingPunct="1"/>
            <a:r>
              <a:rPr lang="en-US" altLang="en-US" sz="1800" dirty="0">
                <a:solidFill>
                  <a:srgbClr val="009900"/>
                </a:solidFill>
              </a:rPr>
              <a:t>Diameter 5m</a:t>
            </a:r>
          </a:p>
          <a:p>
            <a:pPr lvl="1" eaLnBrk="1" hangingPunct="1"/>
            <a:r>
              <a:rPr lang="en-US" altLang="en-US" sz="1800" dirty="0">
                <a:solidFill>
                  <a:srgbClr val="009900"/>
                </a:solidFill>
              </a:rPr>
              <a:t>Volume 88m</a:t>
            </a:r>
            <a:r>
              <a:rPr lang="en-US" altLang="en-US" sz="1800" baseline="30000" dirty="0">
                <a:solidFill>
                  <a:srgbClr val="009900"/>
                </a:solidFill>
              </a:rPr>
              <a:t>3</a:t>
            </a:r>
          </a:p>
          <a:p>
            <a:pPr lvl="1" eaLnBrk="1" hangingPunct="1"/>
            <a:r>
              <a:rPr lang="en-US" altLang="en-US" sz="1800" dirty="0">
                <a:solidFill>
                  <a:srgbClr val="009900"/>
                </a:solidFill>
              </a:rPr>
              <a:t>Detector area 32m</a:t>
            </a:r>
            <a:r>
              <a:rPr lang="en-US" altLang="en-US" sz="1800" baseline="30000" dirty="0">
                <a:solidFill>
                  <a:srgbClr val="009900"/>
                </a:solidFill>
              </a:rPr>
              <a:t>2</a:t>
            </a:r>
            <a:endParaRPr lang="en-US" altLang="en-US" sz="1800" dirty="0">
              <a:solidFill>
                <a:srgbClr val="009900"/>
              </a:solidFill>
            </a:endParaRPr>
          </a:p>
          <a:p>
            <a:pPr lvl="1" eaLnBrk="1" hangingPunct="1"/>
            <a:r>
              <a:rPr lang="en-US" altLang="en-US" sz="1800" dirty="0">
                <a:solidFill>
                  <a:srgbClr val="009900"/>
                </a:solidFill>
              </a:rPr>
              <a:t>Channels ~570 000</a:t>
            </a:r>
          </a:p>
          <a:p>
            <a:pPr eaLnBrk="1" hangingPunct="1"/>
            <a:endParaRPr lang="en-US" altLang="en-US" sz="1800" baseline="30000" dirty="0">
              <a:solidFill>
                <a:srgbClr val="009900"/>
              </a:solidFill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sz="1800" b="1" dirty="0">
              <a:solidFill>
                <a:srgbClr val="009900"/>
              </a:solidFill>
            </a:endParaRPr>
          </a:p>
        </p:txBody>
      </p:sp>
      <p:graphicFrame>
        <p:nvGraphicFramePr>
          <p:cNvPr id="5427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5214225"/>
              </p:ext>
            </p:extLst>
          </p:nvPr>
        </p:nvGraphicFramePr>
        <p:xfrm>
          <a:off x="3352801" y="3276600"/>
          <a:ext cx="739775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42751" imgH="228501" progId="Equation.3">
                  <p:embed/>
                </p:oleObj>
              </mc:Choice>
              <mc:Fallback>
                <p:oleObj name="Equation" r:id="rId3" imgW="342751" imgH="228501" progId="Equation.3">
                  <p:embed/>
                  <p:pic>
                    <p:nvPicPr>
                      <p:cNvPr id="5427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1" y="3276600"/>
                        <a:ext cx="739775" cy="357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6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W. Riegler/CERN</a:t>
            </a:r>
          </a:p>
        </p:txBody>
      </p:sp>
      <p:sp>
        <p:nvSpPr>
          <p:cNvPr id="5427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22AF655-5667-3846-B94B-CF572F6D6DA1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000"/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2286000" y="0"/>
            <a:ext cx="77724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0000"/>
                </a:solidFill>
              </a:rPr>
              <a:t>ALICE TPC: Detector Parameters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2"/>
          <p:cNvSpPr>
            <a:spLocks noGrp="1"/>
          </p:cNvSpPr>
          <p:nvPr>
            <p:ph type="ftr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W. Riegler/CERN</a:t>
            </a:r>
          </a:p>
        </p:txBody>
      </p:sp>
      <p:pic>
        <p:nvPicPr>
          <p:cNvPr id="58371" name="Picture 2" descr="E:\alice\talks\alice_team_June_26th_2008\tpc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738188"/>
            <a:ext cx="9144000" cy="611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1752600" y="71438"/>
            <a:ext cx="8305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</a:rPr>
              <a:t>TPC installed in the ALICE Experiment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139EE62-D25E-4D29-9274-D0BC29529B4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6"/>
          <p:cNvSpPr>
            <a:spLocks noChangeArrowheads="1"/>
          </p:cNvSpPr>
          <p:nvPr/>
        </p:nvSpPr>
        <p:spPr bwMode="auto">
          <a:xfrm>
            <a:off x="2057400" y="152400"/>
            <a:ext cx="8305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FF0000"/>
                </a:solidFill>
              </a:rPr>
              <a:t>First 7 TeV p-p Collisions in the ALICE TPC in March 2010 !</a:t>
            </a:r>
          </a:p>
        </p:txBody>
      </p:sp>
      <p:pic>
        <p:nvPicPr>
          <p:cNvPr id="59395" name="Picture 9" descr="http://aliceinfo.cern.ch/Public/ev_41_3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444626"/>
            <a:ext cx="4038600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6" name="Picture 11" descr="http://aliceinfo.cern.ch/Public/ev37_3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950" y="1463676"/>
            <a:ext cx="4032250" cy="394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139EE62-D25E-4D29-9274-D0BC29529B4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ChangeArrowheads="1"/>
          </p:cNvSpPr>
          <p:nvPr/>
        </p:nvSpPr>
        <p:spPr bwMode="auto">
          <a:xfrm>
            <a:off x="2057400" y="152400"/>
            <a:ext cx="8305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FF0000"/>
                </a:solidFill>
              </a:rPr>
              <a:t>First Pb Pb Collisions in the ALICE TPC in Nov 2010 !</a:t>
            </a:r>
          </a:p>
        </p:txBody>
      </p:sp>
      <p:pic>
        <p:nvPicPr>
          <p:cNvPr id="60419" name="Picture 5" descr="1011251_01-A4-at-144-dpi"/>
          <p:cNvPicPr>
            <a:picLocks noChangeAspect="1" noChangeArrowheads="1"/>
          </p:cNvPicPr>
          <p:nvPr/>
        </p:nvPicPr>
        <p:blipFill>
          <a:blip r:embed="rId2">
            <a:lum bright="30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685801"/>
            <a:ext cx="7315200" cy="538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139EE62-D25E-4D29-9274-D0BC29529B4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B811FF4-0832-5E49-AEF5-265E90709B69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n-US" altLang="en-US" sz="1000"/>
          </a:p>
        </p:txBody>
      </p:sp>
      <p:sp>
        <p:nvSpPr>
          <p:cNvPr id="61442" name="Footer Placeholder 2"/>
          <p:cNvSpPr>
            <a:spLocks noGrp="1"/>
          </p:cNvSpPr>
          <p:nvPr>
            <p:ph type="ftr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W. Riegler/CERN</a:t>
            </a:r>
          </a:p>
        </p:txBody>
      </p:sp>
      <p:sp>
        <p:nvSpPr>
          <p:cNvPr id="61444" name="Rectangle 19"/>
          <p:cNvSpPr>
            <a:spLocks noChangeArrowheads="1"/>
          </p:cNvSpPr>
          <p:nvPr/>
        </p:nvSpPr>
        <p:spPr bwMode="auto">
          <a:xfrm>
            <a:off x="1524000" y="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0000"/>
                </a:solidFill>
              </a:rPr>
              <a:t>GEMs  &amp; MICROMEGAS</a:t>
            </a:r>
          </a:p>
        </p:txBody>
      </p:sp>
      <p:pic>
        <p:nvPicPr>
          <p:cNvPr id="6144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962400"/>
            <a:ext cx="2743200" cy="2058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46" name="Text Box 11"/>
          <p:cNvSpPr txBox="1">
            <a:spLocks noChangeArrowheads="1"/>
          </p:cNvSpPr>
          <p:nvPr/>
        </p:nvSpPr>
        <p:spPr bwMode="auto">
          <a:xfrm>
            <a:off x="6705600" y="533400"/>
            <a:ext cx="3657600" cy="738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2060"/>
                </a:solidFill>
              </a:rPr>
              <a:t>GEM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8000"/>
                </a:solidFill>
              </a:rPr>
              <a:t>Thin metal-coated polymer foils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8000"/>
                </a:solidFill>
              </a:rPr>
              <a:t>70 µm holes at 140 mm pitch</a:t>
            </a:r>
          </a:p>
        </p:txBody>
      </p:sp>
      <p:pic>
        <p:nvPicPr>
          <p:cNvPr id="61447" name="Picture 27" descr="GEM FIEL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 Box 28"/>
          <p:cNvSpPr txBox="1">
            <a:spLocks noChangeArrowheads="1"/>
          </p:cNvSpPr>
          <p:nvPr/>
        </p:nvSpPr>
        <p:spPr bwMode="auto">
          <a:xfrm>
            <a:off x="6609378" y="6155029"/>
            <a:ext cx="37242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F. Sauli,  </a:t>
            </a:r>
            <a:r>
              <a:rPr lang="en-US" sz="1200" b="1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</a:t>
            </a:r>
            <a:r>
              <a:rPr lang="en-US" sz="12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Instr. and Methods A386(1997)531</a:t>
            </a:r>
          </a:p>
        </p:txBody>
      </p:sp>
      <p:pic>
        <p:nvPicPr>
          <p:cNvPr id="61449" name="Picture 6" descr="MICMEGDRA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886200"/>
            <a:ext cx="3657600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50" name="Text Box 8"/>
          <p:cNvSpPr txBox="1">
            <a:spLocks noChangeArrowheads="1"/>
          </p:cNvSpPr>
          <p:nvPr/>
        </p:nvSpPr>
        <p:spPr bwMode="auto">
          <a:xfrm>
            <a:off x="1676400" y="533400"/>
            <a:ext cx="4724400" cy="738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2060"/>
                </a:solidFill>
              </a:rPr>
              <a:t>MICROMEGAS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8000"/>
                </a:solidFill>
              </a:rPr>
              <a:t>Narrow gap (50-100 µm) PPC with thin cathode mesh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8000"/>
                </a:solidFill>
              </a:rPr>
              <a:t>Insulating gap-restoring wires or pillars</a:t>
            </a:r>
          </a:p>
        </p:txBody>
      </p:sp>
      <p:grpSp>
        <p:nvGrpSpPr>
          <p:cNvPr id="61451" name="Group 22"/>
          <p:cNvGrpSpPr>
            <a:grpSpLocks/>
          </p:cNvGrpSpPr>
          <p:nvPr/>
        </p:nvGrpSpPr>
        <p:grpSpPr bwMode="auto">
          <a:xfrm>
            <a:off x="2590801" y="1524000"/>
            <a:ext cx="1916113" cy="2209800"/>
            <a:chOff x="960" y="1056"/>
            <a:chExt cx="1706" cy="1968"/>
          </a:xfrm>
        </p:grpSpPr>
        <p:pic>
          <p:nvPicPr>
            <p:cNvPr id="61453" name="Picture 14" descr="mimeg field ext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1056"/>
              <a:ext cx="1706" cy="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Line 15"/>
            <p:cNvSpPr>
              <a:spLocks noChangeShapeType="1"/>
            </p:cNvSpPr>
            <p:nvPr/>
          </p:nvSpPr>
          <p:spPr bwMode="auto">
            <a:xfrm rot="-5400000">
              <a:off x="1217" y="2750"/>
              <a:ext cx="0" cy="510"/>
            </a:xfrm>
            <a:prstGeom prst="line">
              <a:avLst/>
            </a:prstGeom>
            <a:noFill/>
            <a:ln w="76200">
              <a:solidFill>
                <a:srgbClr val="0B24C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6" name="Line 17"/>
            <p:cNvSpPr>
              <a:spLocks noChangeShapeType="1"/>
            </p:cNvSpPr>
            <p:nvPr/>
          </p:nvSpPr>
          <p:spPr bwMode="auto">
            <a:xfrm rot="-5400000">
              <a:off x="1778" y="2756"/>
              <a:ext cx="0" cy="499"/>
            </a:xfrm>
            <a:prstGeom prst="line">
              <a:avLst/>
            </a:prstGeom>
            <a:noFill/>
            <a:ln w="76200">
              <a:solidFill>
                <a:srgbClr val="0B24C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7" name="Line 18"/>
            <p:cNvSpPr>
              <a:spLocks noChangeShapeType="1"/>
            </p:cNvSpPr>
            <p:nvPr/>
          </p:nvSpPr>
          <p:spPr bwMode="auto">
            <a:xfrm rot="-5400000">
              <a:off x="2359" y="2729"/>
              <a:ext cx="0" cy="554"/>
            </a:xfrm>
            <a:prstGeom prst="line">
              <a:avLst/>
            </a:prstGeom>
            <a:noFill/>
            <a:ln w="76200">
              <a:solidFill>
                <a:srgbClr val="0B24C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1828800" y="6096000"/>
            <a:ext cx="4343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Y. </a:t>
            </a:r>
            <a:r>
              <a:rPr lang="en-US" sz="1200" b="1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Giomataris</a:t>
            </a:r>
            <a:r>
              <a:rPr lang="en-US" sz="12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et al, </a:t>
            </a:r>
            <a:r>
              <a:rPr lang="en-US" sz="1200" b="1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</a:t>
            </a:r>
            <a:r>
              <a:rPr lang="en-US" sz="12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Instr. and Meth. A376(1996)239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667000" y="152401"/>
            <a:ext cx="58674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/>
            <a:r>
              <a:rPr lang="en-US" sz="2800" b="1" dirty="0">
                <a:solidFill>
                  <a:srgbClr val="FF0000"/>
                </a:solidFill>
                <a:latin typeface="Arial" pitchFamily="34" charset="0"/>
              </a:rPr>
              <a:t>Detectors based on Ionization</a:t>
            </a:r>
          </a:p>
          <a:p>
            <a:pPr marL="342900" indent="-342900" eaLnBrk="1" hangingPunct="1"/>
            <a:endParaRPr lang="en-US" sz="2800" b="1" dirty="0">
              <a:solidFill>
                <a:srgbClr val="FF0000"/>
              </a:solidFill>
              <a:latin typeface="Arial" pitchFamily="34" charset="0"/>
            </a:endParaRPr>
          </a:p>
          <a:p>
            <a:pPr marL="342900" indent="-342900" eaLnBrk="1" hangingPunct="1"/>
            <a:r>
              <a:rPr lang="en-US" sz="2400" dirty="0">
                <a:solidFill>
                  <a:srgbClr val="333399"/>
                </a:solidFill>
                <a:latin typeface="Arial" pitchFamily="34" charset="0"/>
              </a:rPr>
              <a:t>Gas detectors:</a:t>
            </a:r>
          </a:p>
          <a:p>
            <a:pPr marL="800100" lvl="1" indent="-342900" eaLnBrk="1" hangingPunct="1"/>
            <a:endParaRPr lang="en-US" dirty="0">
              <a:solidFill>
                <a:srgbClr val="009900"/>
              </a:solidFill>
              <a:latin typeface="Arial" pitchFamily="34" charset="0"/>
            </a:endParaRPr>
          </a:p>
          <a:p>
            <a:pPr marL="800100" lvl="1" indent="-342900" eaLnBrk="1" hangingPunct="1">
              <a:buFontTx/>
              <a:buChar char="•"/>
            </a:pPr>
            <a:r>
              <a:rPr lang="en-US" dirty="0">
                <a:solidFill>
                  <a:srgbClr val="009900"/>
                </a:solidFill>
                <a:latin typeface="Arial" pitchFamily="34" charset="0"/>
              </a:rPr>
              <a:t>Wire Chambers</a:t>
            </a:r>
          </a:p>
          <a:p>
            <a:pPr marL="342900" indent="-342900" eaLnBrk="1" hangingPunct="1">
              <a:buFontTx/>
              <a:buChar char="•"/>
            </a:pPr>
            <a:endParaRPr lang="en-US" dirty="0">
              <a:solidFill>
                <a:srgbClr val="009900"/>
              </a:solidFill>
              <a:latin typeface="Arial" pitchFamily="34" charset="0"/>
            </a:endParaRPr>
          </a:p>
          <a:p>
            <a:pPr marL="800100" lvl="1" indent="-342900" eaLnBrk="1" hangingPunct="1">
              <a:buFontTx/>
              <a:buChar char="•"/>
            </a:pPr>
            <a:r>
              <a:rPr lang="en-US" dirty="0">
                <a:solidFill>
                  <a:srgbClr val="009900"/>
                </a:solidFill>
                <a:latin typeface="Arial" pitchFamily="34" charset="0"/>
              </a:rPr>
              <a:t>Drift Chambers</a:t>
            </a:r>
          </a:p>
          <a:p>
            <a:pPr marL="342900" indent="-342900" eaLnBrk="1" hangingPunct="1">
              <a:buFontTx/>
              <a:buChar char="•"/>
            </a:pPr>
            <a:endParaRPr lang="en-US" dirty="0">
              <a:solidFill>
                <a:srgbClr val="009900"/>
              </a:solidFill>
              <a:latin typeface="Arial" pitchFamily="34" charset="0"/>
            </a:endParaRPr>
          </a:p>
          <a:p>
            <a:pPr marL="800100" lvl="1" indent="-342900" eaLnBrk="1" hangingPunct="1">
              <a:buFontTx/>
              <a:buChar char="•"/>
            </a:pPr>
            <a:r>
              <a:rPr lang="en-US" dirty="0">
                <a:solidFill>
                  <a:srgbClr val="009900"/>
                </a:solidFill>
                <a:latin typeface="Arial" pitchFamily="34" charset="0"/>
              </a:rPr>
              <a:t>Time Projection Chambers</a:t>
            </a:r>
          </a:p>
          <a:p>
            <a:pPr marL="800100" lvl="1" indent="-342900" eaLnBrk="1" hangingPunct="1">
              <a:buFontTx/>
              <a:buChar char="•"/>
            </a:pPr>
            <a:endParaRPr lang="en-US" dirty="0">
              <a:solidFill>
                <a:srgbClr val="009900"/>
              </a:solidFill>
              <a:latin typeface="Arial" pitchFamily="34" charset="0"/>
            </a:endParaRPr>
          </a:p>
          <a:p>
            <a:pPr marL="800100" lvl="1" indent="-342900" eaLnBrk="1" hangingPunct="1">
              <a:buFontTx/>
              <a:buChar char="•"/>
            </a:pPr>
            <a:r>
              <a:rPr lang="en-US" dirty="0">
                <a:solidFill>
                  <a:srgbClr val="009900"/>
                </a:solidFill>
                <a:latin typeface="Arial" pitchFamily="34" charset="0"/>
              </a:rPr>
              <a:t>Transport of Electrons and Ions in Gases</a:t>
            </a:r>
          </a:p>
          <a:p>
            <a:pPr marL="800100" lvl="1" indent="-342900" eaLnBrk="1" hangingPunct="1">
              <a:buFontTx/>
              <a:buChar char="•"/>
            </a:pPr>
            <a:endParaRPr lang="en-US" dirty="0">
              <a:solidFill>
                <a:srgbClr val="009900"/>
              </a:solidFill>
              <a:latin typeface="Arial" pitchFamily="34" charset="0"/>
            </a:endParaRPr>
          </a:p>
          <a:p>
            <a:pPr marL="342900" indent="-342900" eaLnBrk="1" hangingPunct="1"/>
            <a:endParaRPr lang="en-US" dirty="0">
              <a:solidFill>
                <a:srgbClr val="009900"/>
              </a:solidFill>
              <a:latin typeface="Arial" pitchFamily="34" charset="0"/>
            </a:endParaRPr>
          </a:p>
          <a:p>
            <a:pPr marL="342900" indent="-342900" eaLnBrk="1" hangingPunct="1"/>
            <a:r>
              <a:rPr lang="en-US" sz="2400" dirty="0">
                <a:solidFill>
                  <a:srgbClr val="333399"/>
                </a:solidFill>
                <a:latin typeface="Arial" pitchFamily="34" charset="0"/>
              </a:rPr>
              <a:t>Solid State Detectors</a:t>
            </a:r>
          </a:p>
          <a:p>
            <a:pPr marL="800100" lvl="1" indent="-342900" eaLnBrk="1" hangingPunct="1"/>
            <a:endParaRPr lang="en-US" dirty="0">
              <a:solidFill>
                <a:srgbClr val="009900"/>
              </a:solidFill>
              <a:latin typeface="Arial" pitchFamily="34" charset="0"/>
            </a:endParaRPr>
          </a:p>
          <a:p>
            <a:pPr marL="800100" lvl="1" indent="-342900" eaLnBrk="1" hangingPunct="1">
              <a:buFontTx/>
              <a:buChar char="•"/>
            </a:pPr>
            <a:r>
              <a:rPr lang="en-US" dirty="0">
                <a:solidFill>
                  <a:srgbClr val="009900"/>
                </a:solidFill>
                <a:latin typeface="Arial" pitchFamily="34" charset="0"/>
              </a:rPr>
              <a:t>Transport of Electrons and Holes in Solids</a:t>
            </a:r>
          </a:p>
          <a:p>
            <a:pPr marL="800100" lvl="1" indent="-342900" eaLnBrk="1" hangingPunct="1">
              <a:buFontTx/>
              <a:buChar char="•"/>
            </a:pPr>
            <a:endParaRPr lang="en-US" dirty="0">
              <a:solidFill>
                <a:srgbClr val="009900"/>
              </a:solidFill>
              <a:latin typeface="Arial" pitchFamily="34" charset="0"/>
            </a:endParaRPr>
          </a:p>
          <a:p>
            <a:pPr marL="800100" lvl="1" indent="-342900" eaLnBrk="1" hangingPunct="1">
              <a:buFontTx/>
              <a:buChar char="•"/>
            </a:pPr>
            <a:r>
              <a:rPr lang="en-US" dirty="0">
                <a:solidFill>
                  <a:srgbClr val="009900"/>
                </a:solidFill>
                <a:latin typeface="Arial" pitchFamily="34" charset="0"/>
              </a:rPr>
              <a:t>Si- Detectors</a:t>
            </a:r>
          </a:p>
          <a:p>
            <a:pPr marL="800100" lvl="1" indent="-342900" eaLnBrk="1" hangingPunct="1">
              <a:buFontTx/>
              <a:buChar char="•"/>
            </a:pPr>
            <a:endParaRPr lang="en-US" dirty="0">
              <a:solidFill>
                <a:srgbClr val="009900"/>
              </a:solidFill>
              <a:latin typeface="Arial" pitchFamily="34" charset="0"/>
            </a:endParaRPr>
          </a:p>
          <a:p>
            <a:pPr marL="800100" lvl="1" indent="-342900" eaLnBrk="1" hangingPunct="1">
              <a:buFontTx/>
              <a:buChar char="•"/>
            </a:pPr>
            <a:r>
              <a:rPr lang="en-US" dirty="0">
                <a:solidFill>
                  <a:srgbClr val="009900"/>
                </a:solidFill>
                <a:latin typeface="Arial" pitchFamily="34" charset="0"/>
              </a:rPr>
              <a:t>Diamond Detectors </a:t>
            </a:r>
            <a:endParaRPr lang="en-US" dirty="0">
              <a:solidFill>
                <a:srgbClr val="009900"/>
              </a:solidFill>
              <a:latin typeface="Arial" pitchFamily="34" charset="0"/>
              <a:sym typeface="Symbol" pitchFamily="18" charset="2"/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C85AE68-0B86-49F7-9845-A55763984C28}" type="slidenum">
              <a:rPr lang="en-US" smtClean="0">
                <a:solidFill>
                  <a:srgbClr val="000000"/>
                </a:solidFill>
              </a:rPr>
              <a:pPr/>
              <a:t>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17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676400" y="4343400"/>
            <a:ext cx="9144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2480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4"/>
          <p:cNvSpPr txBox="1">
            <a:spLocks noChangeArrowheads="1"/>
          </p:cNvSpPr>
          <p:nvPr/>
        </p:nvSpPr>
        <p:spPr bwMode="auto">
          <a:xfrm>
            <a:off x="4419600" y="304801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800" b="1">
                <a:solidFill>
                  <a:srgbClr val="FF0000"/>
                </a:solidFill>
                <a:latin typeface="Arial" pitchFamily="34" charset="0"/>
              </a:rPr>
              <a:t>Silicon Detector</a:t>
            </a:r>
          </a:p>
        </p:txBody>
      </p:sp>
      <p:sp>
        <p:nvSpPr>
          <p:cNvPr id="15363" name="Footer Placeholder 1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15364" name="Slide Number Placeholder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9A0773-4679-490D-A43F-500601EB4DD0}" type="slidenum">
              <a:rPr lang="en-US" smtClean="0">
                <a:solidFill>
                  <a:srgbClr val="000000"/>
                </a:solidFill>
              </a:rPr>
              <a:pPr/>
              <a:t>26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371600" y="1828801"/>
            <a:ext cx="4953000" cy="323165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600" dirty="0">
                <a:solidFill>
                  <a:srgbClr val="002060"/>
                </a:solidFill>
              </a:rPr>
              <a:t>Velocity:</a:t>
            </a:r>
          </a:p>
          <a:p>
            <a:pPr eaLnBrk="1" hangingPunct="1">
              <a:defRPr/>
            </a:pPr>
            <a:r>
              <a:rPr lang="el-GR" sz="1600" dirty="0">
                <a:solidFill>
                  <a:srgbClr val="009900"/>
                </a:solidFill>
              </a:rPr>
              <a:t>μ</a:t>
            </a:r>
            <a:r>
              <a:rPr lang="en-US" sz="1600" baseline="-25000" dirty="0">
                <a:solidFill>
                  <a:srgbClr val="009900"/>
                </a:solidFill>
              </a:rPr>
              <a:t>e</a:t>
            </a:r>
            <a:r>
              <a:rPr lang="en-US" sz="1600" dirty="0">
                <a:solidFill>
                  <a:srgbClr val="009900"/>
                </a:solidFill>
              </a:rPr>
              <a:t>=1450 cm</a:t>
            </a:r>
            <a:r>
              <a:rPr lang="en-US" sz="1600" baseline="30000" dirty="0">
                <a:solidFill>
                  <a:srgbClr val="009900"/>
                </a:solidFill>
              </a:rPr>
              <a:t>2</a:t>
            </a:r>
            <a:r>
              <a:rPr lang="en-US" sz="1600" dirty="0">
                <a:solidFill>
                  <a:srgbClr val="009900"/>
                </a:solidFill>
              </a:rPr>
              <a:t>/Vs,  </a:t>
            </a:r>
            <a:r>
              <a:rPr lang="el-GR" sz="1600" dirty="0">
                <a:solidFill>
                  <a:srgbClr val="009900"/>
                </a:solidFill>
              </a:rPr>
              <a:t>μ</a:t>
            </a:r>
            <a:r>
              <a:rPr lang="en-US" sz="1600" baseline="-25000" dirty="0">
                <a:solidFill>
                  <a:srgbClr val="009900"/>
                </a:solidFill>
              </a:rPr>
              <a:t>h</a:t>
            </a:r>
            <a:r>
              <a:rPr lang="en-US" sz="1600" dirty="0">
                <a:solidFill>
                  <a:srgbClr val="009900"/>
                </a:solidFill>
              </a:rPr>
              <a:t>=505 cm</a:t>
            </a:r>
            <a:r>
              <a:rPr lang="en-US" sz="1600" baseline="30000" dirty="0">
                <a:solidFill>
                  <a:srgbClr val="009900"/>
                </a:solidFill>
              </a:rPr>
              <a:t>2</a:t>
            </a:r>
            <a:r>
              <a:rPr lang="en-US" sz="1600" dirty="0">
                <a:solidFill>
                  <a:srgbClr val="009900"/>
                </a:solidFill>
              </a:rPr>
              <a:t>/Vs, </a:t>
            </a:r>
            <a:r>
              <a:rPr lang="en-US" sz="1600" dirty="0">
                <a:solidFill>
                  <a:srgbClr val="009900"/>
                </a:solidFill>
                <a:sym typeface="Wingdings" pitchFamily="2" charset="2"/>
              </a:rPr>
              <a:t>3.63eV per e-h pair. </a:t>
            </a:r>
            <a:r>
              <a:rPr lang="en-US" sz="1600" dirty="0">
                <a:solidFill>
                  <a:srgbClr val="009900"/>
                </a:solidFill>
              </a:rPr>
              <a:t> 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~33000 e/h pairs in 300</a:t>
            </a:r>
            <a:r>
              <a:rPr lang="el-GR" sz="1600" dirty="0">
                <a:solidFill>
                  <a:srgbClr val="002060"/>
                </a:solidFill>
              </a:rPr>
              <a:t>μ</a:t>
            </a:r>
            <a:r>
              <a:rPr lang="en-US" sz="1600" dirty="0">
                <a:solidFill>
                  <a:srgbClr val="002060"/>
                </a:solidFill>
                <a:sym typeface="Wingdings" pitchFamily="2" charset="2"/>
              </a:rPr>
              <a:t>m of silicon.</a:t>
            </a:r>
          </a:p>
          <a:p>
            <a:pPr eaLnBrk="1" hangingPunct="1">
              <a:defRPr/>
            </a:pPr>
            <a:endParaRPr lang="de-DE" sz="1600" dirty="0">
              <a:solidFill>
                <a:srgbClr val="333399"/>
              </a:solidFill>
            </a:endParaRPr>
          </a:p>
          <a:p>
            <a:pPr eaLnBrk="1" hangingPunct="1">
              <a:defRPr/>
            </a:pPr>
            <a:r>
              <a:rPr lang="de-DE" sz="1600" dirty="0">
                <a:solidFill>
                  <a:srgbClr val="002060"/>
                </a:solidFill>
              </a:rPr>
              <a:t>However: Free charge carriers in Si:</a:t>
            </a:r>
          </a:p>
          <a:p>
            <a:pPr eaLnBrk="1" hangingPunct="1">
              <a:defRPr/>
            </a:pPr>
            <a:r>
              <a:rPr lang="de-DE" sz="1600" dirty="0">
                <a:solidFill>
                  <a:srgbClr val="009900"/>
                </a:solidFill>
              </a:rPr>
              <a:t>T=300 K:  </a:t>
            </a:r>
            <a:r>
              <a:rPr lang="de-DE" sz="1600" dirty="0" err="1">
                <a:solidFill>
                  <a:srgbClr val="009900"/>
                </a:solidFill>
              </a:rPr>
              <a:t>e,h</a:t>
            </a:r>
            <a:r>
              <a:rPr lang="de-DE" sz="1600" dirty="0">
                <a:solidFill>
                  <a:srgbClr val="009900"/>
                </a:solidFill>
              </a:rPr>
              <a:t> = 1.45 x 10</a:t>
            </a:r>
            <a:r>
              <a:rPr lang="de-DE" sz="1600" baseline="30000" dirty="0">
                <a:solidFill>
                  <a:srgbClr val="009900"/>
                </a:solidFill>
              </a:rPr>
              <a:t>10</a:t>
            </a:r>
            <a:r>
              <a:rPr lang="de-DE" sz="1600" dirty="0">
                <a:solidFill>
                  <a:srgbClr val="009900"/>
                </a:solidFill>
              </a:rPr>
              <a:t> / cm</a:t>
            </a:r>
            <a:r>
              <a:rPr lang="de-DE" sz="1600" baseline="30000" dirty="0">
                <a:solidFill>
                  <a:srgbClr val="009900"/>
                </a:solidFill>
              </a:rPr>
              <a:t>3</a:t>
            </a:r>
            <a:r>
              <a:rPr lang="de-DE" sz="1600" dirty="0">
                <a:solidFill>
                  <a:srgbClr val="009900"/>
                </a:solidFill>
              </a:rPr>
              <a:t> but </a:t>
            </a:r>
            <a:r>
              <a:rPr lang="de-DE" sz="1600" dirty="0" err="1">
                <a:solidFill>
                  <a:srgbClr val="009900"/>
                </a:solidFill>
              </a:rPr>
              <a:t>only</a:t>
            </a:r>
            <a:r>
              <a:rPr lang="de-DE" sz="1600" dirty="0">
                <a:solidFill>
                  <a:srgbClr val="009900"/>
                </a:solidFill>
              </a:rPr>
              <a:t> 33000 e/h </a:t>
            </a:r>
            <a:r>
              <a:rPr lang="de-DE" sz="1600" dirty="0" err="1">
                <a:solidFill>
                  <a:srgbClr val="009900"/>
                </a:solidFill>
              </a:rPr>
              <a:t>pairs</a:t>
            </a:r>
            <a:r>
              <a:rPr lang="de-DE" sz="1600" dirty="0">
                <a:solidFill>
                  <a:srgbClr val="009900"/>
                </a:solidFill>
              </a:rPr>
              <a:t> in 300</a:t>
            </a:r>
            <a:r>
              <a:rPr lang="de-DE" sz="1600" dirty="0">
                <a:solidFill>
                  <a:srgbClr val="009900"/>
                </a:solidFill>
                <a:sym typeface="Symbol" pitchFamily="18" charset="2"/>
              </a:rPr>
              <a:t></a:t>
            </a:r>
            <a:r>
              <a:rPr lang="de-DE" sz="1600" dirty="0">
                <a:solidFill>
                  <a:srgbClr val="009900"/>
                </a:solidFill>
              </a:rPr>
              <a:t>m produced by a high energy particle.</a:t>
            </a:r>
          </a:p>
          <a:p>
            <a:pPr eaLnBrk="1" hangingPunct="1">
              <a:defRPr/>
            </a:pPr>
            <a:endParaRPr lang="de-DE" sz="1600" dirty="0">
              <a:solidFill>
                <a:srgbClr val="009900"/>
              </a:solidFill>
            </a:endParaRPr>
          </a:p>
          <a:p>
            <a:pPr eaLnBrk="1" hangingPunct="1">
              <a:defRPr/>
            </a:pPr>
            <a:r>
              <a:rPr lang="de-DE" sz="1600" dirty="0" err="1">
                <a:solidFill>
                  <a:srgbClr val="002060"/>
                </a:solidFill>
              </a:rPr>
              <a:t>Why</a:t>
            </a:r>
            <a:r>
              <a:rPr lang="de-DE" sz="1600" dirty="0">
                <a:solidFill>
                  <a:srgbClr val="002060"/>
                </a:solidFill>
              </a:rPr>
              <a:t> </a:t>
            </a:r>
            <a:r>
              <a:rPr lang="de-DE" sz="1600" dirty="0" err="1">
                <a:solidFill>
                  <a:srgbClr val="002060"/>
                </a:solidFill>
              </a:rPr>
              <a:t>can</a:t>
            </a:r>
            <a:r>
              <a:rPr lang="de-DE" sz="1600" dirty="0">
                <a:solidFill>
                  <a:srgbClr val="002060"/>
                </a:solidFill>
              </a:rPr>
              <a:t> we use Si as a solid state </a:t>
            </a:r>
            <a:r>
              <a:rPr lang="de-DE" sz="1600" dirty="0" err="1">
                <a:solidFill>
                  <a:srgbClr val="002060"/>
                </a:solidFill>
              </a:rPr>
              <a:t>detector</a:t>
            </a:r>
            <a:r>
              <a:rPr lang="de-DE" sz="1600" dirty="0">
                <a:solidFill>
                  <a:srgbClr val="002060"/>
                </a:solidFill>
              </a:rPr>
              <a:t> ???  </a:t>
            </a:r>
          </a:p>
          <a:p>
            <a:pPr eaLnBrk="1" hangingPunct="1">
              <a:defRPr/>
            </a:pPr>
            <a:endParaRPr lang="en-US" sz="1600" b="1" dirty="0">
              <a:solidFill>
                <a:srgbClr val="2D2D8A"/>
              </a:solidFill>
              <a:sym typeface="Wingdings" pitchFamily="2" charset="2"/>
            </a:endParaRPr>
          </a:p>
          <a:p>
            <a:pPr eaLnBrk="1" hangingPunct="1">
              <a:defRPr/>
            </a:pPr>
            <a:endParaRPr lang="en-US" sz="1400" b="1" dirty="0">
              <a:solidFill>
                <a:srgbClr val="2D2D8A"/>
              </a:solidFill>
              <a:sym typeface="Wingdings" pitchFamily="2" charset="2"/>
            </a:endParaRPr>
          </a:p>
          <a:p>
            <a:pPr eaLnBrk="1" hangingPunct="1">
              <a:defRPr/>
            </a:pPr>
            <a:endParaRPr lang="en-US" sz="1400" b="1" dirty="0">
              <a:solidFill>
                <a:srgbClr val="2D2D8A"/>
              </a:solidFill>
              <a:sym typeface="Wingdings" pitchFamily="2" charset="2"/>
            </a:endParaRPr>
          </a:p>
        </p:txBody>
      </p:sp>
      <p:pic>
        <p:nvPicPr>
          <p:cNvPr id="1536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1" y="1828801"/>
            <a:ext cx="298132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677552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609600"/>
            <a:ext cx="1854200" cy="1828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9764" y="2700339"/>
            <a:ext cx="2097087" cy="16843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9764" y="4452939"/>
            <a:ext cx="2117725" cy="185578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6389" name="Text Box 8"/>
          <p:cNvSpPr txBox="1">
            <a:spLocks noChangeArrowheads="1"/>
          </p:cNvSpPr>
          <p:nvPr/>
        </p:nvSpPr>
        <p:spPr bwMode="auto">
          <a:xfrm>
            <a:off x="2366963" y="2395538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600" b="1">
                <a:solidFill>
                  <a:srgbClr val="333399"/>
                </a:solidFill>
                <a:latin typeface="Arial" pitchFamily="34" charset="0"/>
              </a:rPr>
              <a:t>doping</a:t>
            </a:r>
          </a:p>
        </p:txBody>
      </p:sp>
      <p:grpSp>
        <p:nvGrpSpPr>
          <p:cNvPr id="16390" name="Group 11"/>
          <p:cNvGrpSpPr>
            <a:grpSpLocks/>
          </p:cNvGrpSpPr>
          <p:nvPr/>
        </p:nvGrpSpPr>
        <p:grpSpPr bwMode="auto">
          <a:xfrm>
            <a:off x="7391400" y="914400"/>
            <a:ext cx="3276600" cy="5638800"/>
            <a:chOff x="319" y="188"/>
            <a:chExt cx="2405" cy="4073"/>
          </a:xfrm>
        </p:grpSpPr>
        <p:pic>
          <p:nvPicPr>
            <p:cNvPr id="16395" name="Picture 1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9" y="188"/>
              <a:ext cx="2405" cy="40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16396" name="Text Box 13"/>
            <p:cNvSpPr txBox="1">
              <a:spLocks noChangeArrowheads="1"/>
            </p:cNvSpPr>
            <p:nvPr/>
          </p:nvSpPr>
          <p:spPr bwMode="auto">
            <a:xfrm>
              <a:off x="977" y="302"/>
              <a:ext cx="230" cy="2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GB" sz="2000">
                  <a:solidFill>
                    <a:srgbClr val="000000"/>
                  </a:solidFill>
                  <a:latin typeface="Times New Roman" pitchFamily="18" charset="0"/>
                </a:rPr>
                <a:t>p</a:t>
              </a:r>
            </a:p>
          </p:txBody>
        </p:sp>
        <p:sp>
          <p:nvSpPr>
            <p:cNvPr id="16397" name="Text Box 14"/>
            <p:cNvSpPr txBox="1">
              <a:spLocks noChangeArrowheads="1"/>
            </p:cNvSpPr>
            <p:nvPr/>
          </p:nvSpPr>
          <p:spPr bwMode="auto">
            <a:xfrm>
              <a:off x="1941" y="287"/>
              <a:ext cx="230" cy="2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GB" sz="2000">
                  <a:solidFill>
                    <a:srgbClr val="FFFFFF"/>
                  </a:solidFill>
                  <a:latin typeface="Times New Roman" pitchFamily="18" charset="0"/>
                </a:rPr>
                <a:t>n</a:t>
              </a:r>
            </a:p>
          </p:txBody>
        </p:sp>
      </p:grpSp>
      <p:sp>
        <p:nvSpPr>
          <p:cNvPr id="16391" name="Text Box 17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2800" b="1">
                <a:solidFill>
                  <a:srgbClr val="FF0000"/>
                </a:solidFill>
                <a:latin typeface="Arial" pitchFamily="34" charset="0"/>
              </a:rPr>
              <a:t>Doping of Silicon</a:t>
            </a:r>
          </a:p>
        </p:txBody>
      </p:sp>
      <p:sp>
        <p:nvSpPr>
          <p:cNvPr id="16392" name="Footer Placeholder 1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16393" name="Slide Number Placeholder 1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B4BAE2D-A235-4989-87ED-673DC6A6F284}" type="slidenum">
              <a:rPr lang="en-US" smtClean="0">
                <a:solidFill>
                  <a:srgbClr val="000000"/>
                </a:solidFill>
              </a:rPr>
              <a:pPr/>
              <a:t>27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6394" name="Rectangle 16"/>
          <p:cNvSpPr>
            <a:spLocks noChangeArrowheads="1"/>
          </p:cNvSpPr>
          <p:nvPr/>
        </p:nvSpPr>
        <p:spPr bwMode="auto">
          <a:xfrm>
            <a:off x="4343400" y="838201"/>
            <a:ext cx="28956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600" dirty="0">
                <a:solidFill>
                  <a:srgbClr val="002060"/>
                </a:solidFill>
                <a:latin typeface="Arial" pitchFamily="34" charset="0"/>
                <a:sym typeface="Wingdings" pitchFamily="2" charset="2"/>
              </a:rPr>
              <a:t>In a silicon crystal at a given temperature the number of electrons in the conduction band is equal to the number of holes in the valence band.</a:t>
            </a:r>
          </a:p>
          <a:p>
            <a:pPr eaLnBrk="1" hangingPunct="1"/>
            <a:endParaRPr lang="en-US" sz="1600" dirty="0">
              <a:solidFill>
                <a:srgbClr val="002060"/>
              </a:solidFill>
              <a:latin typeface="Arial" pitchFamily="34" charset="0"/>
              <a:sym typeface="Wingdings" pitchFamily="2" charset="2"/>
            </a:endParaRPr>
          </a:p>
          <a:p>
            <a:pPr eaLnBrk="1" hangingPunct="1"/>
            <a:endParaRPr lang="en-US" sz="1600" dirty="0">
              <a:solidFill>
                <a:srgbClr val="002060"/>
              </a:solidFill>
              <a:latin typeface="Arial" pitchFamily="34" charset="0"/>
              <a:sym typeface="Wingdings" pitchFamily="2" charset="2"/>
            </a:endParaRPr>
          </a:p>
          <a:p>
            <a:pPr eaLnBrk="1" hangingPunct="1"/>
            <a:r>
              <a:rPr lang="en-US" sz="1600" dirty="0">
                <a:solidFill>
                  <a:srgbClr val="008000"/>
                </a:solidFill>
                <a:latin typeface="Arial" pitchFamily="34" charset="0"/>
                <a:sym typeface="Wingdings" pitchFamily="2" charset="2"/>
              </a:rPr>
              <a:t>Doping Silicon with </a:t>
            </a:r>
            <a:r>
              <a:rPr lang="en-US" sz="1600" dirty="0" err="1">
                <a:solidFill>
                  <a:srgbClr val="008000"/>
                </a:solidFill>
                <a:latin typeface="Arial" pitchFamily="34" charset="0"/>
                <a:sym typeface="Wingdings" pitchFamily="2" charset="2"/>
              </a:rPr>
              <a:t>Arsen</a:t>
            </a:r>
            <a:r>
              <a:rPr lang="en-US" sz="1600" dirty="0">
                <a:solidFill>
                  <a:srgbClr val="008000"/>
                </a:solidFill>
                <a:latin typeface="Arial" pitchFamily="34" charset="0"/>
                <a:sym typeface="Wingdings" pitchFamily="2" charset="2"/>
              </a:rPr>
              <a:t> (+5) it becomes and n-type conductor (more electrons than holes).</a:t>
            </a:r>
          </a:p>
          <a:p>
            <a:pPr eaLnBrk="1" hangingPunct="1"/>
            <a:endParaRPr lang="en-US" sz="1600" dirty="0">
              <a:solidFill>
                <a:srgbClr val="002060"/>
              </a:solidFill>
              <a:latin typeface="Arial" pitchFamily="34" charset="0"/>
              <a:sym typeface="Wingdings" pitchFamily="2" charset="2"/>
            </a:endParaRPr>
          </a:p>
          <a:p>
            <a:pPr eaLnBrk="1" hangingPunct="1"/>
            <a:endParaRPr lang="en-US" sz="1600" dirty="0">
              <a:solidFill>
                <a:srgbClr val="002060"/>
              </a:solidFill>
              <a:latin typeface="Arial" pitchFamily="34" charset="0"/>
              <a:sym typeface="Wingdings" pitchFamily="2" charset="2"/>
            </a:endParaRPr>
          </a:p>
          <a:p>
            <a:pPr eaLnBrk="1" hangingPunct="1"/>
            <a:r>
              <a:rPr lang="en-US" sz="1600" dirty="0">
                <a:solidFill>
                  <a:srgbClr val="002060"/>
                </a:solidFill>
                <a:latin typeface="Arial" pitchFamily="34" charset="0"/>
                <a:sym typeface="Wingdings" pitchFamily="2" charset="2"/>
              </a:rPr>
              <a:t>Doping Silicon with Boron (+3) it becomes a p-type conductor  (more holes than electrons). </a:t>
            </a:r>
          </a:p>
          <a:p>
            <a:pPr eaLnBrk="1" hangingPunct="1"/>
            <a:endParaRPr lang="en-US" sz="1600" dirty="0">
              <a:solidFill>
                <a:srgbClr val="002060"/>
              </a:solidFill>
              <a:latin typeface="Arial" pitchFamily="34" charset="0"/>
              <a:sym typeface="Wingdings" pitchFamily="2" charset="2"/>
            </a:endParaRPr>
          </a:p>
          <a:p>
            <a:pPr eaLnBrk="1" hangingPunct="1"/>
            <a:r>
              <a:rPr lang="en-US" sz="1600" dirty="0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Bringing p and n in contact makes a diode.</a:t>
            </a:r>
          </a:p>
        </p:txBody>
      </p:sp>
    </p:spTree>
    <p:extLst>
      <p:ext uri="{BB962C8B-B14F-4D97-AF65-F5344CB8AC3E}">
        <p14:creationId xmlns:p14="http://schemas.microsoft.com/office/powerpoint/2010/main" val="17848485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1524000"/>
            <a:ext cx="4267200" cy="3924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762000" y="1498600"/>
            <a:ext cx="46482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1600" dirty="0">
                <a:solidFill>
                  <a:srgbClr val="002060"/>
                </a:solidFill>
                <a:latin typeface="Arial" pitchFamily="34" charset="0"/>
              </a:rPr>
              <a:t>At the p-n junction the charges are depleted and a zone free of charge carriers is established.</a:t>
            </a:r>
          </a:p>
          <a:p>
            <a:pPr eaLnBrk="1" hangingPunct="1"/>
            <a:endParaRPr lang="en-US" sz="1600" dirty="0">
              <a:solidFill>
                <a:srgbClr val="333399"/>
              </a:solidFill>
              <a:latin typeface="Arial" pitchFamily="34" charset="0"/>
            </a:endParaRPr>
          </a:p>
          <a:p>
            <a:pPr eaLnBrk="1" hangingPunct="1"/>
            <a:r>
              <a:rPr lang="en-US" sz="1600" dirty="0">
                <a:solidFill>
                  <a:srgbClr val="008000"/>
                </a:solidFill>
                <a:latin typeface="Arial" pitchFamily="34" charset="0"/>
              </a:rPr>
              <a:t>By applying a voltage, the depletion zone can be extended to the entire diode </a:t>
            </a:r>
            <a:r>
              <a:rPr lang="en-US" sz="1600" dirty="0">
                <a:solidFill>
                  <a:srgbClr val="008000"/>
                </a:solidFill>
                <a:latin typeface="Arial" pitchFamily="34" charset="0"/>
                <a:sym typeface="Wingdings" pitchFamily="2" charset="2"/>
              </a:rPr>
              <a:t> highly insulating layer.</a:t>
            </a:r>
            <a:endParaRPr lang="en-US" sz="1600" dirty="0">
              <a:solidFill>
                <a:srgbClr val="008000"/>
              </a:solidFill>
              <a:latin typeface="Arial" pitchFamily="34" charset="0"/>
            </a:endParaRPr>
          </a:p>
          <a:p>
            <a:pPr eaLnBrk="1" hangingPunct="1"/>
            <a:endParaRPr lang="en-US" sz="1600" dirty="0">
              <a:solidFill>
                <a:srgbClr val="009900"/>
              </a:solidFill>
              <a:latin typeface="Arial" pitchFamily="34" charset="0"/>
              <a:sym typeface="Wingdings" pitchFamily="2" charset="2"/>
            </a:endParaRPr>
          </a:p>
          <a:p>
            <a:pPr eaLnBrk="1" hangingPunct="1"/>
            <a:r>
              <a:rPr lang="en-US" sz="1600" dirty="0">
                <a:solidFill>
                  <a:srgbClr val="002060"/>
                </a:solidFill>
                <a:latin typeface="Arial" pitchFamily="34" charset="0"/>
                <a:sym typeface="Wingdings" pitchFamily="2" charset="2"/>
              </a:rPr>
              <a:t>An ionizing particle produces free charge carriers in the diode, which  drift in the electric field and induce an electrical signal on the metal electrodes.</a:t>
            </a:r>
          </a:p>
          <a:p>
            <a:pPr eaLnBrk="1" hangingPunct="1"/>
            <a:endParaRPr lang="en-US" sz="1600" dirty="0">
              <a:solidFill>
                <a:srgbClr val="333399"/>
              </a:solidFill>
              <a:latin typeface="Arial" pitchFamily="34" charset="0"/>
              <a:sym typeface="Wingdings" pitchFamily="2" charset="2"/>
            </a:endParaRPr>
          </a:p>
          <a:p>
            <a:pPr eaLnBrk="1" hangingPunct="1"/>
            <a:r>
              <a:rPr lang="en-US" sz="1600" dirty="0">
                <a:solidFill>
                  <a:srgbClr val="008000"/>
                </a:solidFill>
                <a:latin typeface="Arial" pitchFamily="34" charset="0"/>
                <a:sym typeface="Wingdings" pitchFamily="2" charset="2"/>
              </a:rPr>
              <a:t>As silicon is the most commonly used material in the electronics industry, it has one big advantage with respect to other materials, namely highly developed technology.</a:t>
            </a:r>
          </a:p>
          <a:p>
            <a:pPr eaLnBrk="1" hangingPunct="1"/>
            <a:endParaRPr lang="en-US" sz="1600" b="1" dirty="0">
              <a:solidFill>
                <a:srgbClr val="333399"/>
              </a:solidFill>
              <a:latin typeface="Arial" pitchFamily="34" charset="0"/>
              <a:sym typeface="Wingdings" pitchFamily="2" charset="2"/>
            </a:endParaRPr>
          </a:p>
        </p:txBody>
      </p:sp>
      <p:sp>
        <p:nvSpPr>
          <p:cNvPr id="17412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1741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39A7BF-6B79-4037-9DC7-972BF7F3D4F2}" type="slidenum">
              <a:rPr lang="en-US" smtClean="0">
                <a:solidFill>
                  <a:srgbClr val="000000"/>
                </a:solidFill>
              </a:rPr>
              <a:pPr/>
              <a:t>28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414" name="Text Box 17"/>
          <p:cNvSpPr txBox="1">
            <a:spLocks noChangeArrowheads="1"/>
          </p:cNvSpPr>
          <p:nvPr/>
        </p:nvSpPr>
        <p:spPr bwMode="auto">
          <a:xfrm>
            <a:off x="2667000" y="152401"/>
            <a:ext cx="6553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800" b="1">
                <a:solidFill>
                  <a:srgbClr val="FF0000"/>
                </a:solidFill>
                <a:latin typeface="Arial" pitchFamily="34" charset="0"/>
              </a:rPr>
              <a:t>Si-Diode used as a Particle Detector ! </a:t>
            </a:r>
          </a:p>
        </p:txBody>
      </p:sp>
    </p:spTree>
    <p:extLst>
      <p:ext uri="{BB962C8B-B14F-4D97-AF65-F5344CB8AC3E}">
        <p14:creationId xmlns:p14="http://schemas.microsoft.com/office/powerpoint/2010/main" val="2969414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4038600" y="3143250"/>
            <a:ext cx="205740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 dirty="0">
                <a:solidFill>
                  <a:srgbClr val="002060"/>
                </a:solidFill>
                <a:latin typeface="Arial" pitchFamily="34" charset="0"/>
              </a:rPr>
              <a:t>Zone without free charge carriers positively charged.</a:t>
            </a:r>
          </a:p>
          <a:p>
            <a:pPr eaLnBrk="1" hangingPunct="1"/>
            <a:r>
              <a:rPr lang="en-US" sz="1400" dirty="0">
                <a:solidFill>
                  <a:srgbClr val="002060"/>
                </a:solidFill>
                <a:latin typeface="Arial" pitchFamily="34" charset="0"/>
              </a:rPr>
              <a:t>Sensitive Detector Volume.</a:t>
            </a:r>
          </a:p>
        </p:txBody>
      </p:sp>
      <p:sp>
        <p:nvSpPr>
          <p:cNvPr id="18435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65E9FC-4891-40B1-A7EE-836CD0FFFD29}" type="slidenum">
              <a:rPr lang="en-US" smtClean="0">
                <a:solidFill>
                  <a:srgbClr val="000000"/>
                </a:solidFill>
              </a:rPr>
              <a:pPr/>
              <a:t>29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8437" name="Text Box 17"/>
          <p:cNvSpPr txBox="1">
            <a:spLocks noChangeArrowheads="1"/>
          </p:cNvSpPr>
          <p:nvPr/>
        </p:nvSpPr>
        <p:spPr bwMode="auto">
          <a:xfrm>
            <a:off x="2819400" y="152401"/>
            <a:ext cx="6553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800" b="1">
                <a:solidFill>
                  <a:srgbClr val="FF0000"/>
                </a:solidFill>
                <a:latin typeface="Arial" pitchFamily="34" charset="0"/>
              </a:rPr>
              <a:t>Under-Depleted Silicon Detector</a:t>
            </a:r>
          </a:p>
        </p:txBody>
      </p:sp>
      <p:sp>
        <p:nvSpPr>
          <p:cNvPr id="18438" name="TextBox 130"/>
          <p:cNvSpPr txBox="1">
            <a:spLocks noChangeArrowheads="1"/>
          </p:cNvSpPr>
          <p:nvPr/>
        </p:nvSpPr>
        <p:spPr bwMode="auto">
          <a:xfrm>
            <a:off x="5562600" y="2762250"/>
            <a:ext cx="312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Arial" pitchFamily="34" charset="0"/>
              </a:rPr>
              <a:t>n</a:t>
            </a:r>
          </a:p>
        </p:txBody>
      </p:sp>
      <p:sp>
        <p:nvSpPr>
          <p:cNvPr id="18439" name="TextBox 131"/>
          <p:cNvSpPr txBox="1">
            <a:spLocks noChangeArrowheads="1"/>
          </p:cNvSpPr>
          <p:nvPr/>
        </p:nvSpPr>
        <p:spPr bwMode="auto">
          <a:xfrm>
            <a:off x="3733800" y="2762250"/>
            <a:ext cx="312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Arial" pitchFamily="34" charset="0"/>
              </a:rPr>
              <a:t>p</a:t>
            </a:r>
          </a:p>
        </p:txBody>
      </p:sp>
      <p:cxnSp>
        <p:nvCxnSpPr>
          <p:cNvPr id="140" name="Straight Connector 139"/>
          <p:cNvCxnSpPr/>
          <p:nvPr/>
        </p:nvCxnSpPr>
        <p:spPr>
          <a:xfrm>
            <a:off x="7467600" y="1847850"/>
            <a:ext cx="18288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962400" y="1238250"/>
            <a:ext cx="3505200" cy="11430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0" y="1238250"/>
            <a:ext cx="152400" cy="1143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6172200" y="13144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477000" y="14668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6172200" y="15430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324600" y="13144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7239000" y="18478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6400800" y="16192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6248400" y="19240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6400800" y="20002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6400800" y="18478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6553200" y="16954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6172200" y="17716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6172200" y="20764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6629400" y="13906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6858000" y="14668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6705600" y="15430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6858000" y="13144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7315200" y="16192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6934200" y="16192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6705600" y="18478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6858000" y="20002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6934200" y="18478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7086600" y="16954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6553200" y="20002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6705600" y="21526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6400800" y="22288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7162800" y="19240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7010400" y="21526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7162800" y="21526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7315200" y="23050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7162800" y="13906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7086600" y="15430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7315200" y="20764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6934200" y="22288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>
            <a:off x="6248400" y="22288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3" name="Oval 42"/>
          <p:cNvSpPr/>
          <p:nvPr/>
        </p:nvSpPr>
        <p:spPr>
          <a:xfrm>
            <a:off x="6553200" y="215265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18478" name="Group 45"/>
          <p:cNvGrpSpPr>
            <a:grpSpLocks/>
          </p:cNvGrpSpPr>
          <p:nvPr/>
        </p:nvGrpSpPr>
        <p:grpSpPr bwMode="auto">
          <a:xfrm>
            <a:off x="4724400" y="1435100"/>
            <a:ext cx="319088" cy="369888"/>
            <a:chOff x="3657600" y="2102736"/>
            <a:chExt cx="319318" cy="369332"/>
          </a:xfrm>
        </p:grpSpPr>
        <p:sp>
          <p:nvSpPr>
            <p:cNvPr id="44" name="Oval 43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76" name="TextBox 44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8479" name="Group 46"/>
          <p:cNvGrpSpPr>
            <a:grpSpLocks/>
          </p:cNvGrpSpPr>
          <p:nvPr/>
        </p:nvGrpSpPr>
        <p:grpSpPr bwMode="auto">
          <a:xfrm>
            <a:off x="4876800" y="1587500"/>
            <a:ext cx="319088" cy="369888"/>
            <a:chOff x="3657600" y="2102736"/>
            <a:chExt cx="319318" cy="369332"/>
          </a:xfrm>
        </p:grpSpPr>
        <p:sp>
          <p:nvSpPr>
            <p:cNvPr id="48" name="Oval 47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74" name="TextBox 48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8480" name="Group 49"/>
          <p:cNvGrpSpPr>
            <a:grpSpLocks/>
          </p:cNvGrpSpPr>
          <p:nvPr/>
        </p:nvGrpSpPr>
        <p:grpSpPr bwMode="auto">
          <a:xfrm>
            <a:off x="5029200" y="1314450"/>
            <a:ext cx="319088" cy="368300"/>
            <a:chOff x="3657600" y="2102736"/>
            <a:chExt cx="319318" cy="369332"/>
          </a:xfrm>
        </p:grpSpPr>
        <p:sp>
          <p:nvSpPr>
            <p:cNvPr id="51" name="Oval 50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72" name="TextBox 51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8481" name="Group 52"/>
          <p:cNvGrpSpPr>
            <a:grpSpLocks/>
          </p:cNvGrpSpPr>
          <p:nvPr/>
        </p:nvGrpSpPr>
        <p:grpSpPr bwMode="auto">
          <a:xfrm>
            <a:off x="5181600" y="1892300"/>
            <a:ext cx="319088" cy="369888"/>
            <a:chOff x="3657600" y="2102736"/>
            <a:chExt cx="319318" cy="369332"/>
          </a:xfrm>
        </p:grpSpPr>
        <p:sp>
          <p:nvSpPr>
            <p:cNvPr id="54" name="Oval 53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70" name="TextBox 54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8482" name="Group 55"/>
          <p:cNvGrpSpPr>
            <a:grpSpLocks/>
          </p:cNvGrpSpPr>
          <p:nvPr/>
        </p:nvGrpSpPr>
        <p:grpSpPr bwMode="auto">
          <a:xfrm>
            <a:off x="5334000" y="2044700"/>
            <a:ext cx="319088" cy="369888"/>
            <a:chOff x="3657600" y="2102736"/>
            <a:chExt cx="319318" cy="369332"/>
          </a:xfrm>
        </p:grpSpPr>
        <p:sp>
          <p:nvSpPr>
            <p:cNvPr id="57" name="Oval 56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68" name="TextBox 57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8483" name="Group 58"/>
          <p:cNvGrpSpPr>
            <a:grpSpLocks/>
          </p:cNvGrpSpPr>
          <p:nvPr/>
        </p:nvGrpSpPr>
        <p:grpSpPr bwMode="auto">
          <a:xfrm>
            <a:off x="4572000" y="1847850"/>
            <a:ext cx="319088" cy="368300"/>
            <a:chOff x="3657600" y="2102736"/>
            <a:chExt cx="319318" cy="369332"/>
          </a:xfrm>
        </p:grpSpPr>
        <p:sp>
          <p:nvSpPr>
            <p:cNvPr id="60" name="Oval 59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66" name="TextBox 60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8484" name="Group 61"/>
          <p:cNvGrpSpPr>
            <a:grpSpLocks/>
          </p:cNvGrpSpPr>
          <p:nvPr/>
        </p:nvGrpSpPr>
        <p:grpSpPr bwMode="auto">
          <a:xfrm>
            <a:off x="5257800" y="1543050"/>
            <a:ext cx="319088" cy="368300"/>
            <a:chOff x="3657600" y="2102736"/>
            <a:chExt cx="319318" cy="369332"/>
          </a:xfrm>
        </p:grpSpPr>
        <p:sp>
          <p:nvSpPr>
            <p:cNvPr id="63" name="Oval 62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64" name="TextBox 63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8485" name="Group 64"/>
          <p:cNvGrpSpPr>
            <a:grpSpLocks/>
          </p:cNvGrpSpPr>
          <p:nvPr/>
        </p:nvGrpSpPr>
        <p:grpSpPr bwMode="auto">
          <a:xfrm>
            <a:off x="4724400" y="2000250"/>
            <a:ext cx="319088" cy="368300"/>
            <a:chOff x="3657600" y="2102736"/>
            <a:chExt cx="319318" cy="369332"/>
          </a:xfrm>
        </p:grpSpPr>
        <p:sp>
          <p:nvSpPr>
            <p:cNvPr id="66" name="Oval 65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62" name="TextBox 66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8486" name="Group 67"/>
          <p:cNvGrpSpPr>
            <a:grpSpLocks/>
          </p:cNvGrpSpPr>
          <p:nvPr/>
        </p:nvGrpSpPr>
        <p:grpSpPr bwMode="auto">
          <a:xfrm>
            <a:off x="4876800" y="1771650"/>
            <a:ext cx="319088" cy="368300"/>
            <a:chOff x="3657600" y="2102736"/>
            <a:chExt cx="319318" cy="369332"/>
          </a:xfrm>
        </p:grpSpPr>
        <p:sp>
          <p:nvSpPr>
            <p:cNvPr id="69" name="Oval 68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60" name="TextBox 69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8487" name="Group 70"/>
          <p:cNvGrpSpPr>
            <a:grpSpLocks/>
          </p:cNvGrpSpPr>
          <p:nvPr/>
        </p:nvGrpSpPr>
        <p:grpSpPr bwMode="auto">
          <a:xfrm>
            <a:off x="4100514" y="1358900"/>
            <a:ext cx="319087" cy="369888"/>
            <a:chOff x="3657600" y="2102736"/>
            <a:chExt cx="319318" cy="369332"/>
          </a:xfrm>
        </p:grpSpPr>
        <p:sp>
          <p:nvSpPr>
            <p:cNvPr id="72" name="Oval 71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58" name="TextBox 72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8488" name="Group 73"/>
          <p:cNvGrpSpPr>
            <a:grpSpLocks/>
          </p:cNvGrpSpPr>
          <p:nvPr/>
        </p:nvGrpSpPr>
        <p:grpSpPr bwMode="auto">
          <a:xfrm>
            <a:off x="4252914" y="1511300"/>
            <a:ext cx="319087" cy="369888"/>
            <a:chOff x="3657600" y="2102736"/>
            <a:chExt cx="319318" cy="369332"/>
          </a:xfrm>
        </p:grpSpPr>
        <p:sp>
          <p:nvSpPr>
            <p:cNvPr id="75" name="Oval 74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56" name="TextBox 75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8489" name="Group 76"/>
          <p:cNvGrpSpPr>
            <a:grpSpLocks/>
          </p:cNvGrpSpPr>
          <p:nvPr/>
        </p:nvGrpSpPr>
        <p:grpSpPr bwMode="auto">
          <a:xfrm>
            <a:off x="4405314" y="1238250"/>
            <a:ext cx="319087" cy="368300"/>
            <a:chOff x="3657600" y="2102736"/>
            <a:chExt cx="319318" cy="369332"/>
          </a:xfrm>
        </p:grpSpPr>
        <p:sp>
          <p:nvSpPr>
            <p:cNvPr id="78" name="Oval 77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54" name="TextBox 78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8490" name="Group 79"/>
          <p:cNvGrpSpPr>
            <a:grpSpLocks/>
          </p:cNvGrpSpPr>
          <p:nvPr/>
        </p:nvGrpSpPr>
        <p:grpSpPr bwMode="auto">
          <a:xfrm>
            <a:off x="5334000" y="1314450"/>
            <a:ext cx="319088" cy="368300"/>
            <a:chOff x="3657600" y="2102736"/>
            <a:chExt cx="319318" cy="369332"/>
          </a:xfrm>
        </p:grpSpPr>
        <p:sp>
          <p:nvSpPr>
            <p:cNvPr id="81" name="Oval 80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52" name="TextBox 81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8491" name="Group 82"/>
          <p:cNvGrpSpPr>
            <a:grpSpLocks/>
          </p:cNvGrpSpPr>
          <p:nvPr/>
        </p:nvGrpSpPr>
        <p:grpSpPr bwMode="auto">
          <a:xfrm>
            <a:off x="5562600" y="1619250"/>
            <a:ext cx="319088" cy="368300"/>
            <a:chOff x="3657600" y="2102736"/>
            <a:chExt cx="319318" cy="369332"/>
          </a:xfrm>
        </p:grpSpPr>
        <p:sp>
          <p:nvSpPr>
            <p:cNvPr id="84" name="Oval 83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50" name="TextBox 84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8492" name="Group 85"/>
          <p:cNvGrpSpPr>
            <a:grpSpLocks/>
          </p:cNvGrpSpPr>
          <p:nvPr/>
        </p:nvGrpSpPr>
        <p:grpSpPr bwMode="auto">
          <a:xfrm>
            <a:off x="3948114" y="1771650"/>
            <a:ext cx="319087" cy="368300"/>
            <a:chOff x="3657600" y="2102736"/>
            <a:chExt cx="319318" cy="369332"/>
          </a:xfrm>
        </p:grpSpPr>
        <p:sp>
          <p:nvSpPr>
            <p:cNvPr id="87" name="Oval 86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48" name="TextBox 87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8493" name="Group 88"/>
          <p:cNvGrpSpPr>
            <a:grpSpLocks/>
          </p:cNvGrpSpPr>
          <p:nvPr/>
        </p:nvGrpSpPr>
        <p:grpSpPr bwMode="auto">
          <a:xfrm>
            <a:off x="4495800" y="1619250"/>
            <a:ext cx="319088" cy="368300"/>
            <a:chOff x="3657600" y="2102736"/>
            <a:chExt cx="319318" cy="369332"/>
          </a:xfrm>
        </p:grpSpPr>
        <p:sp>
          <p:nvSpPr>
            <p:cNvPr id="90" name="Oval 89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46" name="TextBox 90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8494" name="Group 91"/>
          <p:cNvGrpSpPr>
            <a:grpSpLocks/>
          </p:cNvGrpSpPr>
          <p:nvPr/>
        </p:nvGrpSpPr>
        <p:grpSpPr bwMode="auto">
          <a:xfrm>
            <a:off x="4100514" y="1924050"/>
            <a:ext cx="319087" cy="368300"/>
            <a:chOff x="3657600" y="2102736"/>
            <a:chExt cx="319318" cy="369332"/>
          </a:xfrm>
        </p:grpSpPr>
        <p:sp>
          <p:nvSpPr>
            <p:cNvPr id="93" name="Oval 92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44" name="TextBox 93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8495" name="Group 94"/>
          <p:cNvGrpSpPr>
            <a:grpSpLocks/>
          </p:cNvGrpSpPr>
          <p:nvPr/>
        </p:nvGrpSpPr>
        <p:grpSpPr bwMode="auto">
          <a:xfrm>
            <a:off x="4252914" y="1695450"/>
            <a:ext cx="319087" cy="368300"/>
            <a:chOff x="3657600" y="2102736"/>
            <a:chExt cx="319318" cy="369332"/>
          </a:xfrm>
        </p:grpSpPr>
        <p:sp>
          <p:nvSpPr>
            <p:cNvPr id="96" name="Oval 95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42" name="TextBox 96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8496" name="Group 97"/>
          <p:cNvGrpSpPr>
            <a:grpSpLocks/>
          </p:cNvGrpSpPr>
          <p:nvPr/>
        </p:nvGrpSpPr>
        <p:grpSpPr bwMode="auto">
          <a:xfrm>
            <a:off x="5562600" y="1619250"/>
            <a:ext cx="319088" cy="368300"/>
            <a:chOff x="3657600" y="2102736"/>
            <a:chExt cx="319318" cy="369332"/>
          </a:xfrm>
        </p:grpSpPr>
        <p:sp>
          <p:nvSpPr>
            <p:cNvPr id="99" name="Oval 98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40" name="TextBox 99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8497" name="Group 100"/>
          <p:cNvGrpSpPr>
            <a:grpSpLocks/>
          </p:cNvGrpSpPr>
          <p:nvPr/>
        </p:nvGrpSpPr>
        <p:grpSpPr bwMode="auto">
          <a:xfrm>
            <a:off x="5638800" y="1314450"/>
            <a:ext cx="319088" cy="368300"/>
            <a:chOff x="3657600" y="2102736"/>
            <a:chExt cx="319318" cy="369332"/>
          </a:xfrm>
        </p:grpSpPr>
        <p:sp>
          <p:nvSpPr>
            <p:cNvPr id="102" name="Oval 101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38" name="TextBox 102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8498" name="Group 103"/>
          <p:cNvGrpSpPr>
            <a:grpSpLocks/>
          </p:cNvGrpSpPr>
          <p:nvPr/>
        </p:nvGrpSpPr>
        <p:grpSpPr bwMode="auto">
          <a:xfrm>
            <a:off x="5791200" y="1924050"/>
            <a:ext cx="319088" cy="368300"/>
            <a:chOff x="3657600" y="2102736"/>
            <a:chExt cx="319318" cy="369332"/>
          </a:xfrm>
        </p:grpSpPr>
        <p:sp>
          <p:nvSpPr>
            <p:cNvPr id="105" name="Oval 104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36" name="TextBox 105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8499" name="Group 106"/>
          <p:cNvGrpSpPr>
            <a:grpSpLocks/>
          </p:cNvGrpSpPr>
          <p:nvPr/>
        </p:nvGrpSpPr>
        <p:grpSpPr bwMode="auto">
          <a:xfrm>
            <a:off x="5562600" y="1847850"/>
            <a:ext cx="319088" cy="368300"/>
            <a:chOff x="3657600" y="2102736"/>
            <a:chExt cx="319318" cy="369332"/>
          </a:xfrm>
        </p:grpSpPr>
        <p:sp>
          <p:nvSpPr>
            <p:cNvPr id="108" name="Oval 107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34" name="TextBox 108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8500" name="Group 112"/>
          <p:cNvGrpSpPr>
            <a:grpSpLocks/>
          </p:cNvGrpSpPr>
          <p:nvPr/>
        </p:nvGrpSpPr>
        <p:grpSpPr bwMode="auto">
          <a:xfrm>
            <a:off x="3754439" y="2076450"/>
            <a:ext cx="261937" cy="368300"/>
            <a:chOff x="2688266" y="2798134"/>
            <a:chExt cx="261610" cy="369332"/>
          </a:xfrm>
        </p:grpSpPr>
        <p:sp>
          <p:nvSpPr>
            <p:cNvPr id="111" name="Oval 110"/>
            <p:cNvSpPr/>
            <p:nvPr/>
          </p:nvSpPr>
          <p:spPr>
            <a:xfrm>
              <a:off x="2743759" y="2927082"/>
              <a:ext cx="152210" cy="1512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32" name="TextBox 111"/>
            <p:cNvSpPr txBox="1">
              <a:spLocks noChangeArrowheads="1"/>
            </p:cNvSpPr>
            <p:nvPr/>
          </p:nvSpPr>
          <p:spPr bwMode="auto">
            <a:xfrm>
              <a:off x="2688266" y="2798134"/>
              <a:ext cx="26161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002060"/>
                  </a:solidFill>
                  <a:latin typeface="Arial" pitchFamily="34" charset="0"/>
                </a:rPr>
                <a:t>-</a:t>
              </a:r>
            </a:p>
          </p:txBody>
        </p:sp>
      </p:grpSp>
      <p:grpSp>
        <p:nvGrpSpPr>
          <p:cNvPr id="18501" name="Group 113"/>
          <p:cNvGrpSpPr>
            <a:grpSpLocks/>
          </p:cNvGrpSpPr>
          <p:nvPr/>
        </p:nvGrpSpPr>
        <p:grpSpPr bwMode="auto">
          <a:xfrm>
            <a:off x="3733800" y="1858964"/>
            <a:ext cx="261938" cy="369887"/>
            <a:chOff x="2688266" y="2798134"/>
            <a:chExt cx="261610" cy="369332"/>
          </a:xfrm>
        </p:grpSpPr>
        <p:sp>
          <p:nvSpPr>
            <p:cNvPr id="115" name="Oval 114"/>
            <p:cNvSpPr/>
            <p:nvPr/>
          </p:nvSpPr>
          <p:spPr>
            <a:xfrm>
              <a:off x="2743759" y="2926528"/>
              <a:ext cx="152209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30" name="TextBox 115"/>
            <p:cNvSpPr txBox="1">
              <a:spLocks noChangeArrowheads="1"/>
            </p:cNvSpPr>
            <p:nvPr/>
          </p:nvSpPr>
          <p:spPr bwMode="auto">
            <a:xfrm>
              <a:off x="2688266" y="2798134"/>
              <a:ext cx="26161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002060"/>
                  </a:solidFill>
                  <a:latin typeface="Arial" pitchFamily="34" charset="0"/>
                </a:rPr>
                <a:t>-</a:t>
              </a:r>
            </a:p>
          </p:txBody>
        </p:sp>
      </p:grpSp>
      <p:grpSp>
        <p:nvGrpSpPr>
          <p:cNvPr id="18502" name="Group 116"/>
          <p:cNvGrpSpPr>
            <a:grpSpLocks/>
          </p:cNvGrpSpPr>
          <p:nvPr/>
        </p:nvGrpSpPr>
        <p:grpSpPr bwMode="auto">
          <a:xfrm>
            <a:off x="3744913" y="1695450"/>
            <a:ext cx="260350" cy="368300"/>
            <a:chOff x="2688266" y="2798134"/>
            <a:chExt cx="261610" cy="369332"/>
          </a:xfrm>
        </p:grpSpPr>
        <p:sp>
          <p:nvSpPr>
            <p:cNvPr id="118" name="Oval 117"/>
            <p:cNvSpPr/>
            <p:nvPr/>
          </p:nvSpPr>
          <p:spPr>
            <a:xfrm>
              <a:off x="2742502" y="2927082"/>
              <a:ext cx="153138" cy="1512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28" name="TextBox 118"/>
            <p:cNvSpPr txBox="1">
              <a:spLocks noChangeArrowheads="1"/>
            </p:cNvSpPr>
            <p:nvPr/>
          </p:nvSpPr>
          <p:spPr bwMode="auto">
            <a:xfrm>
              <a:off x="2688266" y="2798134"/>
              <a:ext cx="26161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002060"/>
                  </a:solidFill>
                  <a:latin typeface="Arial" pitchFamily="34" charset="0"/>
                </a:rPr>
                <a:t>-</a:t>
              </a:r>
            </a:p>
          </p:txBody>
        </p:sp>
      </p:grpSp>
      <p:grpSp>
        <p:nvGrpSpPr>
          <p:cNvPr id="18503" name="Group 119"/>
          <p:cNvGrpSpPr>
            <a:grpSpLocks/>
          </p:cNvGrpSpPr>
          <p:nvPr/>
        </p:nvGrpSpPr>
        <p:grpSpPr bwMode="auto">
          <a:xfrm>
            <a:off x="3744913" y="1543050"/>
            <a:ext cx="260350" cy="368300"/>
            <a:chOff x="2688266" y="2798134"/>
            <a:chExt cx="261610" cy="369332"/>
          </a:xfrm>
        </p:grpSpPr>
        <p:sp>
          <p:nvSpPr>
            <p:cNvPr id="121" name="Oval 120"/>
            <p:cNvSpPr/>
            <p:nvPr/>
          </p:nvSpPr>
          <p:spPr>
            <a:xfrm>
              <a:off x="2742502" y="2927082"/>
              <a:ext cx="153138" cy="1512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26" name="TextBox 121"/>
            <p:cNvSpPr txBox="1">
              <a:spLocks noChangeArrowheads="1"/>
            </p:cNvSpPr>
            <p:nvPr/>
          </p:nvSpPr>
          <p:spPr bwMode="auto">
            <a:xfrm>
              <a:off x="2688266" y="2798134"/>
              <a:ext cx="26161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002060"/>
                  </a:solidFill>
                  <a:latin typeface="Arial" pitchFamily="34" charset="0"/>
                </a:rPr>
                <a:t>-</a:t>
              </a:r>
            </a:p>
          </p:txBody>
        </p:sp>
      </p:grpSp>
      <p:grpSp>
        <p:nvGrpSpPr>
          <p:cNvPr id="18504" name="Group 122"/>
          <p:cNvGrpSpPr>
            <a:grpSpLocks/>
          </p:cNvGrpSpPr>
          <p:nvPr/>
        </p:nvGrpSpPr>
        <p:grpSpPr bwMode="auto">
          <a:xfrm>
            <a:off x="3754439" y="1238250"/>
            <a:ext cx="261937" cy="368300"/>
            <a:chOff x="2688266" y="2798134"/>
            <a:chExt cx="261610" cy="369332"/>
          </a:xfrm>
        </p:grpSpPr>
        <p:sp>
          <p:nvSpPr>
            <p:cNvPr id="124" name="Oval 123"/>
            <p:cNvSpPr/>
            <p:nvPr/>
          </p:nvSpPr>
          <p:spPr>
            <a:xfrm>
              <a:off x="2743759" y="2927082"/>
              <a:ext cx="152210" cy="1512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24" name="TextBox 124"/>
            <p:cNvSpPr txBox="1">
              <a:spLocks noChangeArrowheads="1"/>
            </p:cNvSpPr>
            <p:nvPr/>
          </p:nvSpPr>
          <p:spPr bwMode="auto">
            <a:xfrm>
              <a:off x="2688266" y="2798134"/>
              <a:ext cx="26161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002060"/>
                  </a:solidFill>
                  <a:latin typeface="Arial" pitchFamily="34" charset="0"/>
                </a:rPr>
                <a:t>-</a:t>
              </a:r>
            </a:p>
          </p:txBody>
        </p:sp>
      </p:grpSp>
      <p:grpSp>
        <p:nvGrpSpPr>
          <p:cNvPr id="18505" name="Group 125"/>
          <p:cNvGrpSpPr>
            <a:grpSpLocks/>
          </p:cNvGrpSpPr>
          <p:nvPr/>
        </p:nvGrpSpPr>
        <p:grpSpPr bwMode="auto">
          <a:xfrm>
            <a:off x="3776664" y="1401764"/>
            <a:ext cx="261937" cy="369887"/>
            <a:chOff x="2688266" y="2798134"/>
            <a:chExt cx="261610" cy="369332"/>
          </a:xfrm>
        </p:grpSpPr>
        <p:sp>
          <p:nvSpPr>
            <p:cNvPr id="127" name="Oval 126"/>
            <p:cNvSpPr/>
            <p:nvPr/>
          </p:nvSpPr>
          <p:spPr>
            <a:xfrm>
              <a:off x="2743759" y="2926528"/>
              <a:ext cx="1522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522" name="TextBox 127"/>
            <p:cNvSpPr txBox="1">
              <a:spLocks noChangeArrowheads="1"/>
            </p:cNvSpPr>
            <p:nvPr/>
          </p:nvSpPr>
          <p:spPr bwMode="auto">
            <a:xfrm>
              <a:off x="2688266" y="2798134"/>
              <a:ext cx="26161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002060"/>
                  </a:solidFill>
                  <a:latin typeface="Arial" pitchFamily="34" charset="0"/>
                </a:rPr>
                <a:t>-</a:t>
              </a:r>
            </a:p>
          </p:txBody>
        </p:sp>
      </p:grpSp>
      <p:sp>
        <p:nvSpPr>
          <p:cNvPr id="129" name="Right Brace 128"/>
          <p:cNvSpPr/>
          <p:nvPr/>
        </p:nvSpPr>
        <p:spPr>
          <a:xfrm rot="5400000">
            <a:off x="5562600" y="781050"/>
            <a:ext cx="304800" cy="3505200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30" name="Right Brace 129"/>
          <p:cNvSpPr/>
          <p:nvPr/>
        </p:nvSpPr>
        <p:spPr>
          <a:xfrm rot="5400000">
            <a:off x="3733800" y="2457450"/>
            <a:ext cx="304800" cy="152400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142" name="Straight Connector 141"/>
          <p:cNvCxnSpPr/>
          <p:nvPr/>
        </p:nvCxnSpPr>
        <p:spPr>
          <a:xfrm>
            <a:off x="2362200" y="1847850"/>
            <a:ext cx="14478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 rot="5400000">
            <a:off x="6896894" y="1808956"/>
            <a:ext cx="1143000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rot="5400000">
            <a:off x="3205957" y="1797845"/>
            <a:ext cx="1143000" cy="1587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11" name="TextBox 148"/>
          <p:cNvSpPr txBox="1">
            <a:spLocks noChangeArrowheads="1"/>
          </p:cNvSpPr>
          <p:nvPr/>
        </p:nvSpPr>
        <p:spPr bwMode="auto">
          <a:xfrm>
            <a:off x="8229600" y="1314450"/>
            <a:ext cx="3952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800">
                <a:solidFill>
                  <a:srgbClr val="FF0000"/>
                </a:solidFill>
                <a:latin typeface="Arial" pitchFamily="34" charset="0"/>
              </a:rPr>
              <a:t>+</a:t>
            </a:r>
          </a:p>
        </p:txBody>
      </p:sp>
      <p:sp>
        <p:nvSpPr>
          <p:cNvPr id="18512" name="TextBox 149"/>
          <p:cNvSpPr txBox="1">
            <a:spLocks noChangeArrowheads="1"/>
          </p:cNvSpPr>
          <p:nvPr/>
        </p:nvSpPr>
        <p:spPr bwMode="auto">
          <a:xfrm>
            <a:off x="2819400" y="1314450"/>
            <a:ext cx="3048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800">
                <a:solidFill>
                  <a:srgbClr val="002060"/>
                </a:solidFill>
                <a:latin typeface="Arial" pitchFamily="34" charset="0"/>
              </a:rPr>
              <a:t>-</a:t>
            </a:r>
          </a:p>
        </p:txBody>
      </p:sp>
      <p:cxnSp>
        <p:nvCxnSpPr>
          <p:cNvPr id="152" name="Straight Connector 151"/>
          <p:cNvCxnSpPr/>
          <p:nvPr/>
        </p:nvCxnSpPr>
        <p:spPr>
          <a:xfrm rot="5400000">
            <a:off x="4381500" y="2571750"/>
            <a:ext cx="34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rot="5400000">
            <a:off x="2286794" y="2532856"/>
            <a:ext cx="3352800" cy="158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 rot="5400000">
            <a:off x="5753100" y="2571750"/>
            <a:ext cx="34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16" name="Text Box 4"/>
          <p:cNvSpPr txBox="1">
            <a:spLocks noChangeArrowheads="1"/>
          </p:cNvSpPr>
          <p:nvPr/>
        </p:nvSpPr>
        <p:spPr bwMode="auto">
          <a:xfrm>
            <a:off x="6096000" y="3143250"/>
            <a:ext cx="152400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 dirty="0">
                <a:solidFill>
                  <a:srgbClr val="008000"/>
                </a:solidFill>
                <a:latin typeface="Arial" pitchFamily="34" charset="0"/>
              </a:rPr>
              <a:t>Zone with free electrons. Conductive.</a:t>
            </a:r>
          </a:p>
          <a:p>
            <a:pPr eaLnBrk="1" hangingPunct="1"/>
            <a:r>
              <a:rPr lang="en-US" sz="1400" dirty="0">
                <a:solidFill>
                  <a:srgbClr val="008000"/>
                </a:solidFill>
                <a:latin typeface="Arial" pitchFamily="34" charset="0"/>
              </a:rPr>
              <a:t>Insensitive to particles.  </a:t>
            </a:r>
          </a:p>
        </p:txBody>
      </p:sp>
      <p:cxnSp>
        <p:nvCxnSpPr>
          <p:cNvPr id="167" name="Straight Arrow Connector 166"/>
          <p:cNvCxnSpPr/>
          <p:nvPr/>
        </p:nvCxnSpPr>
        <p:spPr>
          <a:xfrm>
            <a:off x="3962400" y="5962650"/>
            <a:ext cx="3733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8" name="Straight Arrow Connector 167"/>
          <p:cNvCxnSpPr/>
          <p:nvPr/>
        </p:nvCxnSpPr>
        <p:spPr>
          <a:xfrm rot="5400000" flipH="1" flipV="1">
            <a:off x="3239294" y="5237956"/>
            <a:ext cx="1447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3962400" y="4819650"/>
            <a:ext cx="2133600" cy="114300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20" name="TextBox 173"/>
          <p:cNvSpPr txBox="1">
            <a:spLocks noChangeArrowheads="1"/>
          </p:cNvSpPr>
          <p:nvPr/>
        </p:nvSpPr>
        <p:spPr bwMode="auto">
          <a:xfrm rot="-5400000">
            <a:off x="2785269" y="5082381"/>
            <a:ext cx="1504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Arial" pitchFamily="34" charset="0"/>
              </a:rPr>
              <a:t>Electric Field</a:t>
            </a:r>
          </a:p>
        </p:txBody>
      </p:sp>
    </p:spTree>
    <p:extLst>
      <p:ext uri="{BB962C8B-B14F-4D97-AF65-F5344CB8AC3E}">
        <p14:creationId xmlns:p14="http://schemas.microsoft.com/office/powerpoint/2010/main" val="1465214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http://www.detectors.saint-gobain.com/Media/Images/S0000000000000001004/Organics-mixed-pictur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717925"/>
            <a:ext cx="2590800" cy="298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6" descr="http://www.detectors.saint-gobain.com/Media/Images/S0000000000000001004/crystals-bubb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878265"/>
            <a:ext cx="3124200" cy="246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8" descr="http://www.detectors.saint-gobain.com/Media/Images/S0000000000000001004/fib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793" y="1125537"/>
            <a:ext cx="3871913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964D04B-EDA7-2746-8DF0-636D5B36ADC6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000"/>
          </a:p>
        </p:txBody>
      </p:sp>
      <p:sp>
        <p:nvSpPr>
          <p:cNvPr id="17414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W. Riegler/CERN</a:t>
            </a:r>
          </a:p>
        </p:txBody>
      </p:sp>
      <p:pic>
        <p:nvPicPr>
          <p:cNvPr id="17416" name="Picture 1" descr="E:\lectures\summer_students_2008\0011014_01-A4-at-144-dp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700" y="1049337"/>
            <a:ext cx="37846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34979"/>
            <a:ext cx="1219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eaLnBrk="1" hangingPunct="1">
              <a:defRPr/>
            </a:pPr>
            <a:r>
              <a:rPr lang="bg-BG" sz="2800" b="1" dirty="0">
                <a:solidFill>
                  <a:srgbClr val="FF0000"/>
                </a:solidFill>
                <a:sym typeface="Wingdings" pitchFamily="2" charset="2"/>
              </a:rPr>
              <a:t>Детектори, регистриращи възбудени атоми</a:t>
            </a:r>
            <a:r>
              <a:rPr lang="en-US" sz="2800" b="1" dirty="0">
                <a:solidFill>
                  <a:srgbClr val="FF0000"/>
                </a:solidFill>
                <a:sym typeface="Wingdings" pitchFamily="2" charset="2"/>
              </a:rPr>
              <a:t>  </a:t>
            </a:r>
            <a:r>
              <a:rPr lang="bg-BG" sz="2800" b="1" dirty="0">
                <a:solidFill>
                  <a:srgbClr val="FF0000"/>
                </a:solidFill>
                <a:sym typeface="Wingdings" pitchFamily="2" charset="2"/>
              </a:rPr>
              <a:t>Сцинтилатори</a:t>
            </a:r>
            <a:endParaRPr lang="en-US" sz="2800" b="1" dirty="0">
              <a:solidFill>
                <a:srgbClr val="FF0000"/>
              </a:solidFill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4038600" y="2971800"/>
            <a:ext cx="3352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 dirty="0">
                <a:solidFill>
                  <a:srgbClr val="002060"/>
                </a:solidFill>
                <a:latin typeface="Arial" pitchFamily="34" charset="0"/>
              </a:rPr>
              <a:t>Zone without free charge carriers positively charged.</a:t>
            </a:r>
          </a:p>
          <a:p>
            <a:pPr eaLnBrk="1" hangingPunct="1"/>
            <a:r>
              <a:rPr lang="en-US" sz="1400" dirty="0">
                <a:solidFill>
                  <a:srgbClr val="002060"/>
                </a:solidFill>
                <a:latin typeface="Arial" pitchFamily="34" charset="0"/>
              </a:rPr>
              <a:t>Sensitive Detector Volume.</a:t>
            </a:r>
          </a:p>
        </p:txBody>
      </p:sp>
      <p:sp>
        <p:nvSpPr>
          <p:cNvPr id="19459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C1714AE-32D2-4FBF-A640-500B44E39A31}" type="slidenum">
              <a:rPr lang="en-US" smtClean="0">
                <a:solidFill>
                  <a:srgbClr val="000000"/>
                </a:solidFill>
              </a:rPr>
              <a:pPr/>
              <a:t>30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9461" name="Text Box 17"/>
          <p:cNvSpPr txBox="1">
            <a:spLocks noChangeArrowheads="1"/>
          </p:cNvSpPr>
          <p:nvPr/>
        </p:nvSpPr>
        <p:spPr bwMode="auto">
          <a:xfrm>
            <a:off x="2819400" y="152401"/>
            <a:ext cx="6553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800" b="1">
                <a:solidFill>
                  <a:srgbClr val="FF0000"/>
                </a:solidFill>
                <a:latin typeface="Arial" pitchFamily="34" charset="0"/>
              </a:rPr>
              <a:t>Fully-Depleted Silicon Detector</a:t>
            </a:r>
          </a:p>
        </p:txBody>
      </p:sp>
      <p:sp>
        <p:nvSpPr>
          <p:cNvPr id="19462" name="TextBox 130"/>
          <p:cNvSpPr txBox="1">
            <a:spLocks noChangeArrowheads="1"/>
          </p:cNvSpPr>
          <p:nvPr/>
        </p:nvSpPr>
        <p:spPr bwMode="auto">
          <a:xfrm>
            <a:off x="5562600" y="2762250"/>
            <a:ext cx="312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Arial" pitchFamily="34" charset="0"/>
              </a:rPr>
              <a:t>n</a:t>
            </a:r>
          </a:p>
        </p:txBody>
      </p:sp>
      <p:sp>
        <p:nvSpPr>
          <p:cNvPr id="19463" name="TextBox 131"/>
          <p:cNvSpPr txBox="1">
            <a:spLocks noChangeArrowheads="1"/>
          </p:cNvSpPr>
          <p:nvPr/>
        </p:nvSpPr>
        <p:spPr bwMode="auto">
          <a:xfrm>
            <a:off x="3733800" y="2762250"/>
            <a:ext cx="312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Arial" pitchFamily="34" charset="0"/>
              </a:rPr>
              <a:t>p</a:t>
            </a:r>
          </a:p>
        </p:txBody>
      </p:sp>
      <p:cxnSp>
        <p:nvCxnSpPr>
          <p:cNvPr id="140" name="Straight Connector 139"/>
          <p:cNvCxnSpPr/>
          <p:nvPr/>
        </p:nvCxnSpPr>
        <p:spPr>
          <a:xfrm>
            <a:off x="7467600" y="1847850"/>
            <a:ext cx="18288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962400" y="1238250"/>
            <a:ext cx="3505200" cy="11430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0" y="1238250"/>
            <a:ext cx="152400" cy="1143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19467" name="Group 45"/>
          <p:cNvGrpSpPr>
            <a:grpSpLocks/>
          </p:cNvGrpSpPr>
          <p:nvPr/>
        </p:nvGrpSpPr>
        <p:grpSpPr bwMode="auto">
          <a:xfrm>
            <a:off x="4724400" y="1435100"/>
            <a:ext cx="319088" cy="369888"/>
            <a:chOff x="3657600" y="2102736"/>
            <a:chExt cx="319318" cy="369332"/>
          </a:xfrm>
        </p:grpSpPr>
        <p:sp>
          <p:nvSpPr>
            <p:cNvPr id="44" name="Oval 43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617" name="TextBox 44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468" name="Group 46"/>
          <p:cNvGrpSpPr>
            <a:grpSpLocks/>
          </p:cNvGrpSpPr>
          <p:nvPr/>
        </p:nvGrpSpPr>
        <p:grpSpPr bwMode="auto">
          <a:xfrm>
            <a:off x="4876800" y="1587500"/>
            <a:ext cx="319088" cy="369888"/>
            <a:chOff x="3657600" y="2102736"/>
            <a:chExt cx="319318" cy="369332"/>
          </a:xfrm>
        </p:grpSpPr>
        <p:sp>
          <p:nvSpPr>
            <p:cNvPr id="48" name="Oval 47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615" name="TextBox 48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469" name="Group 49"/>
          <p:cNvGrpSpPr>
            <a:grpSpLocks/>
          </p:cNvGrpSpPr>
          <p:nvPr/>
        </p:nvGrpSpPr>
        <p:grpSpPr bwMode="auto">
          <a:xfrm>
            <a:off x="5029200" y="1314450"/>
            <a:ext cx="319088" cy="368300"/>
            <a:chOff x="3657600" y="2102736"/>
            <a:chExt cx="319318" cy="369332"/>
          </a:xfrm>
        </p:grpSpPr>
        <p:sp>
          <p:nvSpPr>
            <p:cNvPr id="51" name="Oval 50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613" name="TextBox 51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470" name="Group 52"/>
          <p:cNvGrpSpPr>
            <a:grpSpLocks/>
          </p:cNvGrpSpPr>
          <p:nvPr/>
        </p:nvGrpSpPr>
        <p:grpSpPr bwMode="auto">
          <a:xfrm>
            <a:off x="5181600" y="1892300"/>
            <a:ext cx="319088" cy="369888"/>
            <a:chOff x="3657600" y="2102736"/>
            <a:chExt cx="319318" cy="369332"/>
          </a:xfrm>
        </p:grpSpPr>
        <p:sp>
          <p:nvSpPr>
            <p:cNvPr id="54" name="Oval 53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611" name="TextBox 54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471" name="Group 55"/>
          <p:cNvGrpSpPr>
            <a:grpSpLocks/>
          </p:cNvGrpSpPr>
          <p:nvPr/>
        </p:nvGrpSpPr>
        <p:grpSpPr bwMode="auto">
          <a:xfrm>
            <a:off x="5334000" y="2044700"/>
            <a:ext cx="319088" cy="369888"/>
            <a:chOff x="3657600" y="2102736"/>
            <a:chExt cx="319318" cy="369332"/>
          </a:xfrm>
        </p:grpSpPr>
        <p:sp>
          <p:nvSpPr>
            <p:cNvPr id="57" name="Oval 56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609" name="TextBox 57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472" name="Group 58"/>
          <p:cNvGrpSpPr>
            <a:grpSpLocks/>
          </p:cNvGrpSpPr>
          <p:nvPr/>
        </p:nvGrpSpPr>
        <p:grpSpPr bwMode="auto">
          <a:xfrm>
            <a:off x="4572000" y="1847850"/>
            <a:ext cx="319088" cy="368300"/>
            <a:chOff x="3657600" y="2102736"/>
            <a:chExt cx="319318" cy="369332"/>
          </a:xfrm>
        </p:grpSpPr>
        <p:sp>
          <p:nvSpPr>
            <p:cNvPr id="60" name="Oval 59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607" name="TextBox 60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473" name="Group 61"/>
          <p:cNvGrpSpPr>
            <a:grpSpLocks/>
          </p:cNvGrpSpPr>
          <p:nvPr/>
        </p:nvGrpSpPr>
        <p:grpSpPr bwMode="auto">
          <a:xfrm>
            <a:off x="5257800" y="1543050"/>
            <a:ext cx="319088" cy="368300"/>
            <a:chOff x="3657600" y="2102736"/>
            <a:chExt cx="319318" cy="369332"/>
          </a:xfrm>
        </p:grpSpPr>
        <p:sp>
          <p:nvSpPr>
            <p:cNvPr id="63" name="Oval 62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605" name="TextBox 63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474" name="Group 64"/>
          <p:cNvGrpSpPr>
            <a:grpSpLocks/>
          </p:cNvGrpSpPr>
          <p:nvPr/>
        </p:nvGrpSpPr>
        <p:grpSpPr bwMode="auto">
          <a:xfrm>
            <a:off x="4724400" y="2000250"/>
            <a:ext cx="319088" cy="368300"/>
            <a:chOff x="3657600" y="2102736"/>
            <a:chExt cx="319318" cy="369332"/>
          </a:xfrm>
        </p:grpSpPr>
        <p:sp>
          <p:nvSpPr>
            <p:cNvPr id="66" name="Oval 65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603" name="TextBox 66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475" name="Group 67"/>
          <p:cNvGrpSpPr>
            <a:grpSpLocks/>
          </p:cNvGrpSpPr>
          <p:nvPr/>
        </p:nvGrpSpPr>
        <p:grpSpPr bwMode="auto">
          <a:xfrm>
            <a:off x="4876800" y="1771650"/>
            <a:ext cx="319088" cy="368300"/>
            <a:chOff x="3657600" y="2102736"/>
            <a:chExt cx="319318" cy="369332"/>
          </a:xfrm>
        </p:grpSpPr>
        <p:sp>
          <p:nvSpPr>
            <p:cNvPr id="69" name="Oval 68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601" name="TextBox 69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476" name="Group 70"/>
          <p:cNvGrpSpPr>
            <a:grpSpLocks/>
          </p:cNvGrpSpPr>
          <p:nvPr/>
        </p:nvGrpSpPr>
        <p:grpSpPr bwMode="auto">
          <a:xfrm>
            <a:off x="4100514" y="1358900"/>
            <a:ext cx="319087" cy="369888"/>
            <a:chOff x="3657600" y="2102736"/>
            <a:chExt cx="319318" cy="369332"/>
          </a:xfrm>
        </p:grpSpPr>
        <p:sp>
          <p:nvSpPr>
            <p:cNvPr id="72" name="Oval 71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99" name="TextBox 72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477" name="Group 73"/>
          <p:cNvGrpSpPr>
            <a:grpSpLocks/>
          </p:cNvGrpSpPr>
          <p:nvPr/>
        </p:nvGrpSpPr>
        <p:grpSpPr bwMode="auto">
          <a:xfrm>
            <a:off x="4252914" y="1511300"/>
            <a:ext cx="319087" cy="369888"/>
            <a:chOff x="3657600" y="2102736"/>
            <a:chExt cx="319318" cy="369332"/>
          </a:xfrm>
        </p:grpSpPr>
        <p:sp>
          <p:nvSpPr>
            <p:cNvPr id="75" name="Oval 74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97" name="TextBox 75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478" name="Group 76"/>
          <p:cNvGrpSpPr>
            <a:grpSpLocks/>
          </p:cNvGrpSpPr>
          <p:nvPr/>
        </p:nvGrpSpPr>
        <p:grpSpPr bwMode="auto">
          <a:xfrm>
            <a:off x="4405314" y="1238250"/>
            <a:ext cx="319087" cy="368300"/>
            <a:chOff x="3657600" y="2102736"/>
            <a:chExt cx="319318" cy="369332"/>
          </a:xfrm>
        </p:grpSpPr>
        <p:sp>
          <p:nvSpPr>
            <p:cNvPr id="78" name="Oval 77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95" name="TextBox 78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479" name="Group 79"/>
          <p:cNvGrpSpPr>
            <a:grpSpLocks/>
          </p:cNvGrpSpPr>
          <p:nvPr/>
        </p:nvGrpSpPr>
        <p:grpSpPr bwMode="auto">
          <a:xfrm>
            <a:off x="5334000" y="1314450"/>
            <a:ext cx="319088" cy="368300"/>
            <a:chOff x="3657600" y="2102736"/>
            <a:chExt cx="319318" cy="369332"/>
          </a:xfrm>
        </p:grpSpPr>
        <p:sp>
          <p:nvSpPr>
            <p:cNvPr id="81" name="Oval 80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93" name="TextBox 81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480" name="Group 82"/>
          <p:cNvGrpSpPr>
            <a:grpSpLocks/>
          </p:cNvGrpSpPr>
          <p:nvPr/>
        </p:nvGrpSpPr>
        <p:grpSpPr bwMode="auto">
          <a:xfrm>
            <a:off x="5562600" y="1619250"/>
            <a:ext cx="319088" cy="368300"/>
            <a:chOff x="3657600" y="2102736"/>
            <a:chExt cx="319318" cy="369332"/>
          </a:xfrm>
        </p:grpSpPr>
        <p:sp>
          <p:nvSpPr>
            <p:cNvPr id="84" name="Oval 83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91" name="TextBox 84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481" name="Group 85"/>
          <p:cNvGrpSpPr>
            <a:grpSpLocks/>
          </p:cNvGrpSpPr>
          <p:nvPr/>
        </p:nvGrpSpPr>
        <p:grpSpPr bwMode="auto">
          <a:xfrm>
            <a:off x="3948114" y="1771650"/>
            <a:ext cx="319087" cy="368300"/>
            <a:chOff x="3657600" y="2102736"/>
            <a:chExt cx="319318" cy="369332"/>
          </a:xfrm>
        </p:grpSpPr>
        <p:sp>
          <p:nvSpPr>
            <p:cNvPr id="87" name="Oval 86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89" name="TextBox 87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482" name="Group 88"/>
          <p:cNvGrpSpPr>
            <a:grpSpLocks/>
          </p:cNvGrpSpPr>
          <p:nvPr/>
        </p:nvGrpSpPr>
        <p:grpSpPr bwMode="auto">
          <a:xfrm>
            <a:off x="4495800" y="1619250"/>
            <a:ext cx="319088" cy="368300"/>
            <a:chOff x="3657600" y="2102736"/>
            <a:chExt cx="319318" cy="369332"/>
          </a:xfrm>
        </p:grpSpPr>
        <p:sp>
          <p:nvSpPr>
            <p:cNvPr id="90" name="Oval 89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87" name="TextBox 90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483" name="Group 91"/>
          <p:cNvGrpSpPr>
            <a:grpSpLocks/>
          </p:cNvGrpSpPr>
          <p:nvPr/>
        </p:nvGrpSpPr>
        <p:grpSpPr bwMode="auto">
          <a:xfrm>
            <a:off x="4100514" y="1924050"/>
            <a:ext cx="319087" cy="368300"/>
            <a:chOff x="3657600" y="2102736"/>
            <a:chExt cx="319318" cy="369332"/>
          </a:xfrm>
        </p:grpSpPr>
        <p:sp>
          <p:nvSpPr>
            <p:cNvPr id="93" name="Oval 92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85" name="TextBox 93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484" name="Group 94"/>
          <p:cNvGrpSpPr>
            <a:grpSpLocks/>
          </p:cNvGrpSpPr>
          <p:nvPr/>
        </p:nvGrpSpPr>
        <p:grpSpPr bwMode="auto">
          <a:xfrm>
            <a:off x="4252914" y="1695450"/>
            <a:ext cx="319087" cy="368300"/>
            <a:chOff x="3657600" y="2102736"/>
            <a:chExt cx="319318" cy="369332"/>
          </a:xfrm>
        </p:grpSpPr>
        <p:sp>
          <p:nvSpPr>
            <p:cNvPr id="96" name="Oval 95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83" name="TextBox 96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485" name="Group 97"/>
          <p:cNvGrpSpPr>
            <a:grpSpLocks/>
          </p:cNvGrpSpPr>
          <p:nvPr/>
        </p:nvGrpSpPr>
        <p:grpSpPr bwMode="auto">
          <a:xfrm>
            <a:off x="5562600" y="1619250"/>
            <a:ext cx="319088" cy="368300"/>
            <a:chOff x="3657600" y="2102736"/>
            <a:chExt cx="319318" cy="369332"/>
          </a:xfrm>
        </p:grpSpPr>
        <p:sp>
          <p:nvSpPr>
            <p:cNvPr id="99" name="Oval 98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81" name="TextBox 99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486" name="Group 100"/>
          <p:cNvGrpSpPr>
            <a:grpSpLocks/>
          </p:cNvGrpSpPr>
          <p:nvPr/>
        </p:nvGrpSpPr>
        <p:grpSpPr bwMode="auto">
          <a:xfrm>
            <a:off x="5638800" y="1314450"/>
            <a:ext cx="319088" cy="368300"/>
            <a:chOff x="3657600" y="2102736"/>
            <a:chExt cx="319318" cy="369332"/>
          </a:xfrm>
        </p:grpSpPr>
        <p:sp>
          <p:nvSpPr>
            <p:cNvPr id="102" name="Oval 101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79" name="TextBox 102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487" name="Group 103"/>
          <p:cNvGrpSpPr>
            <a:grpSpLocks/>
          </p:cNvGrpSpPr>
          <p:nvPr/>
        </p:nvGrpSpPr>
        <p:grpSpPr bwMode="auto">
          <a:xfrm>
            <a:off x="5791200" y="1924050"/>
            <a:ext cx="319088" cy="368300"/>
            <a:chOff x="3657600" y="2102736"/>
            <a:chExt cx="319318" cy="369332"/>
          </a:xfrm>
        </p:grpSpPr>
        <p:sp>
          <p:nvSpPr>
            <p:cNvPr id="105" name="Oval 104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77" name="TextBox 105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488" name="Group 106"/>
          <p:cNvGrpSpPr>
            <a:grpSpLocks/>
          </p:cNvGrpSpPr>
          <p:nvPr/>
        </p:nvGrpSpPr>
        <p:grpSpPr bwMode="auto">
          <a:xfrm>
            <a:off x="5562600" y="1847850"/>
            <a:ext cx="319088" cy="368300"/>
            <a:chOff x="3657600" y="2102736"/>
            <a:chExt cx="319318" cy="369332"/>
          </a:xfrm>
        </p:grpSpPr>
        <p:sp>
          <p:nvSpPr>
            <p:cNvPr id="108" name="Oval 107"/>
            <p:cNvSpPr/>
            <p:nvPr/>
          </p:nvSpPr>
          <p:spPr>
            <a:xfrm>
              <a:off x="3733855" y="2209397"/>
              <a:ext cx="152510" cy="152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75" name="TextBox 108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489" name="Group 112"/>
          <p:cNvGrpSpPr>
            <a:grpSpLocks/>
          </p:cNvGrpSpPr>
          <p:nvPr/>
        </p:nvGrpSpPr>
        <p:grpSpPr bwMode="auto">
          <a:xfrm>
            <a:off x="3754439" y="2076450"/>
            <a:ext cx="261937" cy="368300"/>
            <a:chOff x="2688266" y="2798134"/>
            <a:chExt cx="261610" cy="369332"/>
          </a:xfrm>
        </p:grpSpPr>
        <p:sp>
          <p:nvSpPr>
            <p:cNvPr id="111" name="Oval 110"/>
            <p:cNvSpPr/>
            <p:nvPr/>
          </p:nvSpPr>
          <p:spPr>
            <a:xfrm>
              <a:off x="2743759" y="2927082"/>
              <a:ext cx="152210" cy="1512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73" name="TextBox 111"/>
            <p:cNvSpPr txBox="1">
              <a:spLocks noChangeArrowheads="1"/>
            </p:cNvSpPr>
            <p:nvPr/>
          </p:nvSpPr>
          <p:spPr bwMode="auto">
            <a:xfrm>
              <a:off x="2688266" y="2798134"/>
              <a:ext cx="26161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002060"/>
                  </a:solidFill>
                  <a:latin typeface="Arial" pitchFamily="34" charset="0"/>
                </a:rPr>
                <a:t>-</a:t>
              </a:r>
            </a:p>
          </p:txBody>
        </p:sp>
      </p:grpSp>
      <p:grpSp>
        <p:nvGrpSpPr>
          <p:cNvPr id="19490" name="Group 113"/>
          <p:cNvGrpSpPr>
            <a:grpSpLocks/>
          </p:cNvGrpSpPr>
          <p:nvPr/>
        </p:nvGrpSpPr>
        <p:grpSpPr bwMode="auto">
          <a:xfrm>
            <a:off x="3733800" y="1858964"/>
            <a:ext cx="261938" cy="369887"/>
            <a:chOff x="2688266" y="2798134"/>
            <a:chExt cx="261610" cy="369332"/>
          </a:xfrm>
        </p:grpSpPr>
        <p:sp>
          <p:nvSpPr>
            <p:cNvPr id="115" name="Oval 114"/>
            <p:cNvSpPr/>
            <p:nvPr/>
          </p:nvSpPr>
          <p:spPr>
            <a:xfrm>
              <a:off x="2743759" y="2926528"/>
              <a:ext cx="152209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71" name="TextBox 115"/>
            <p:cNvSpPr txBox="1">
              <a:spLocks noChangeArrowheads="1"/>
            </p:cNvSpPr>
            <p:nvPr/>
          </p:nvSpPr>
          <p:spPr bwMode="auto">
            <a:xfrm>
              <a:off x="2688266" y="2798134"/>
              <a:ext cx="26161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002060"/>
                  </a:solidFill>
                  <a:latin typeface="Arial" pitchFamily="34" charset="0"/>
                </a:rPr>
                <a:t>-</a:t>
              </a:r>
            </a:p>
          </p:txBody>
        </p:sp>
      </p:grpSp>
      <p:grpSp>
        <p:nvGrpSpPr>
          <p:cNvPr id="19491" name="Group 116"/>
          <p:cNvGrpSpPr>
            <a:grpSpLocks/>
          </p:cNvGrpSpPr>
          <p:nvPr/>
        </p:nvGrpSpPr>
        <p:grpSpPr bwMode="auto">
          <a:xfrm>
            <a:off x="3744913" y="1695450"/>
            <a:ext cx="260350" cy="368300"/>
            <a:chOff x="2688266" y="2798134"/>
            <a:chExt cx="261610" cy="369332"/>
          </a:xfrm>
        </p:grpSpPr>
        <p:sp>
          <p:nvSpPr>
            <p:cNvPr id="118" name="Oval 117"/>
            <p:cNvSpPr/>
            <p:nvPr/>
          </p:nvSpPr>
          <p:spPr>
            <a:xfrm>
              <a:off x="2742502" y="2927082"/>
              <a:ext cx="153138" cy="1512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69" name="TextBox 118"/>
            <p:cNvSpPr txBox="1">
              <a:spLocks noChangeArrowheads="1"/>
            </p:cNvSpPr>
            <p:nvPr/>
          </p:nvSpPr>
          <p:spPr bwMode="auto">
            <a:xfrm>
              <a:off x="2688266" y="2798134"/>
              <a:ext cx="26161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002060"/>
                  </a:solidFill>
                  <a:latin typeface="Arial" pitchFamily="34" charset="0"/>
                </a:rPr>
                <a:t>-</a:t>
              </a:r>
            </a:p>
          </p:txBody>
        </p:sp>
      </p:grpSp>
      <p:grpSp>
        <p:nvGrpSpPr>
          <p:cNvPr id="19492" name="Group 119"/>
          <p:cNvGrpSpPr>
            <a:grpSpLocks/>
          </p:cNvGrpSpPr>
          <p:nvPr/>
        </p:nvGrpSpPr>
        <p:grpSpPr bwMode="auto">
          <a:xfrm>
            <a:off x="3744913" y="1543050"/>
            <a:ext cx="260350" cy="368300"/>
            <a:chOff x="2688266" y="2798134"/>
            <a:chExt cx="261610" cy="369332"/>
          </a:xfrm>
        </p:grpSpPr>
        <p:sp>
          <p:nvSpPr>
            <p:cNvPr id="121" name="Oval 120"/>
            <p:cNvSpPr/>
            <p:nvPr/>
          </p:nvSpPr>
          <p:spPr>
            <a:xfrm>
              <a:off x="2742502" y="2927082"/>
              <a:ext cx="153138" cy="1512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67" name="TextBox 121"/>
            <p:cNvSpPr txBox="1">
              <a:spLocks noChangeArrowheads="1"/>
            </p:cNvSpPr>
            <p:nvPr/>
          </p:nvSpPr>
          <p:spPr bwMode="auto">
            <a:xfrm>
              <a:off x="2688266" y="2798134"/>
              <a:ext cx="26161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002060"/>
                  </a:solidFill>
                  <a:latin typeface="Arial" pitchFamily="34" charset="0"/>
                </a:rPr>
                <a:t>-</a:t>
              </a:r>
            </a:p>
          </p:txBody>
        </p:sp>
      </p:grpSp>
      <p:grpSp>
        <p:nvGrpSpPr>
          <p:cNvPr id="19493" name="Group 122"/>
          <p:cNvGrpSpPr>
            <a:grpSpLocks/>
          </p:cNvGrpSpPr>
          <p:nvPr/>
        </p:nvGrpSpPr>
        <p:grpSpPr bwMode="auto">
          <a:xfrm>
            <a:off x="3754439" y="1238250"/>
            <a:ext cx="261937" cy="368300"/>
            <a:chOff x="2688266" y="2798134"/>
            <a:chExt cx="261610" cy="369332"/>
          </a:xfrm>
        </p:grpSpPr>
        <p:sp>
          <p:nvSpPr>
            <p:cNvPr id="124" name="Oval 123"/>
            <p:cNvSpPr/>
            <p:nvPr/>
          </p:nvSpPr>
          <p:spPr>
            <a:xfrm>
              <a:off x="2743759" y="2927082"/>
              <a:ext cx="152210" cy="1512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65" name="TextBox 124"/>
            <p:cNvSpPr txBox="1">
              <a:spLocks noChangeArrowheads="1"/>
            </p:cNvSpPr>
            <p:nvPr/>
          </p:nvSpPr>
          <p:spPr bwMode="auto">
            <a:xfrm>
              <a:off x="2688266" y="2798134"/>
              <a:ext cx="26161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002060"/>
                  </a:solidFill>
                  <a:latin typeface="Arial" pitchFamily="34" charset="0"/>
                </a:rPr>
                <a:t>-</a:t>
              </a:r>
            </a:p>
          </p:txBody>
        </p:sp>
      </p:grpSp>
      <p:grpSp>
        <p:nvGrpSpPr>
          <p:cNvPr id="19494" name="Group 125"/>
          <p:cNvGrpSpPr>
            <a:grpSpLocks/>
          </p:cNvGrpSpPr>
          <p:nvPr/>
        </p:nvGrpSpPr>
        <p:grpSpPr bwMode="auto">
          <a:xfrm>
            <a:off x="3776664" y="1401764"/>
            <a:ext cx="261937" cy="369887"/>
            <a:chOff x="2688266" y="2798134"/>
            <a:chExt cx="261610" cy="369332"/>
          </a:xfrm>
        </p:grpSpPr>
        <p:sp>
          <p:nvSpPr>
            <p:cNvPr id="127" name="Oval 126"/>
            <p:cNvSpPr/>
            <p:nvPr/>
          </p:nvSpPr>
          <p:spPr>
            <a:xfrm>
              <a:off x="2743759" y="2926528"/>
              <a:ext cx="1522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63" name="TextBox 127"/>
            <p:cNvSpPr txBox="1">
              <a:spLocks noChangeArrowheads="1"/>
            </p:cNvSpPr>
            <p:nvPr/>
          </p:nvSpPr>
          <p:spPr bwMode="auto">
            <a:xfrm>
              <a:off x="2688266" y="2798134"/>
              <a:ext cx="26161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002060"/>
                  </a:solidFill>
                  <a:latin typeface="Arial" pitchFamily="34" charset="0"/>
                </a:rPr>
                <a:t>-</a:t>
              </a:r>
            </a:p>
          </p:txBody>
        </p:sp>
      </p:grpSp>
      <p:sp>
        <p:nvSpPr>
          <p:cNvPr id="129" name="Right Brace 128"/>
          <p:cNvSpPr/>
          <p:nvPr/>
        </p:nvSpPr>
        <p:spPr>
          <a:xfrm rot="5400000">
            <a:off x="5562600" y="781050"/>
            <a:ext cx="304800" cy="3505200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30" name="Right Brace 129"/>
          <p:cNvSpPr/>
          <p:nvPr/>
        </p:nvSpPr>
        <p:spPr>
          <a:xfrm rot="5400000">
            <a:off x="3733800" y="2457450"/>
            <a:ext cx="304800" cy="152400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142" name="Straight Connector 141"/>
          <p:cNvCxnSpPr/>
          <p:nvPr/>
        </p:nvCxnSpPr>
        <p:spPr>
          <a:xfrm>
            <a:off x="2362200" y="1847850"/>
            <a:ext cx="14478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 rot="5400000">
            <a:off x="6896894" y="1808956"/>
            <a:ext cx="1143000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rot="5400000">
            <a:off x="3205957" y="1797845"/>
            <a:ext cx="1143000" cy="1587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00" name="TextBox 148"/>
          <p:cNvSpPr txBox="1">
            <a:spLocks noChangeArrowheads="1"/>
          </p:cNvSpPr>
          <p:nvPr/>
        </p:nvSpPr>
        <p:spPr bwMode="auto">
          <a:xfrm>
            <a:off x="8229600" y="1314450"/>
            <a:ext cx="3952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800">
                <a:solidFill>
                  <a:srgbClr val="FF0000"/>
                </a:solidFill>
                <a:latin typeface="Arial" pitchFamily="34" charset="0"/>
              </a:rPr>
              <a:t>+</a:t>
            </a:r>
          </a:p>
        </p:txBody>
      </p:sp>
      <p:sp>
        <p:nvSpPr>
          <p:cNvPr id="19501" name="TextBox 149"/>
          <p:cNvSpPr txBox="1">
            <a:spLocks noChangeArrowheads="1"/>
          </p:cNvSpPr>
          <p:nvPr/>
        </p:nvSpPr>
        <p:spPr bwMode="auto">
          <a:xfrm>
            <a:off x="2819400" y="1314450"/>
            <a:ext cx="3048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800">
                <a:solidFill>
                  <a:srgbClr val="002060"/>
                </a:solidFill>
                <a:latin typeface="Arial" pitchFamily="34" charset="0"/>
              </a:rPr>
              <a:t>-</a:t>
            </a:r>
          </a:p>
        </p:txBody>
      </p:sp>
      <p:cxnSp>
        <p:nvCxnSpPr>
          <p:cNvPr id="153" name="Straight Connector 152"/>
          <p:cNvCxnSpPr/>
          <p:nvPr/>
        </p:nvCxnSpPr>
        <p:spPr>
          <a:xfrm rot="5400000">
            <a:off x="2286794" y="2532856"/>
            <a:ext cx="3352800" cy="158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 rot="5400000">
            <a:off x="5753100" y="2571750"/>
            <a:ext cx="34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/>
          <p:cNvCxnSpPr/>
          <p:nvPr/>
        </p:nvCxnSpPr>
        <p:spPr>
          <a:xfrm>
            <a:off x="3962400" y="5962650"/>
            <a:ext cx="3733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8" name="Straight Arrow Connector 167"/>
          <p:cNvCxnSpPr/>
          <p:nvPr/>
        </p:nvCxnSpPr>
        <p:spPr>
          <a:xfrm rot="5400000" flipH="1" flipV="1">
            <a:off x="3239294" y="5237956"/>
            <a:ext cx="1447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3962400" y="4819650"/>
            <a:ext cx="3505200" cy="112395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07" name="TextBox 173"/>
          <p:cNvSpPr txBox="1">
            <a:spLocks noChangeArrowheads="1"/>
          </p:cNvSpPr>
          <p:nvPr/>
        </p:nvSpPr>
        <p:spPr bwMode="auto">
          <a:xfrm rot="-5400000">
            <a:off x="2785269" y="5082381"/>
            <a:ext cx="1504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Arial" pitchFamily="34" charset="0"/>
              </a:rPr>
              <a:t>Electric Field</a:t>
            </a:r>
          </a:p>
        </p:txBody>
      </p:sp>
      <p:grpSp>
        <p:nvGrpSpPr>
          <p:cNvPr id="19508" name="Group 45"/>
          <p:cNvGrpSpPr>
            <a:grpSpLocks/>
          </p:cNvGrpSpPr>
          <p:nvPr/>
        </p:nvGrpSpPr>
        <p:grpSpPr bwMode="auto">
          <a:xfrm>
            <a:off x="6248400" y="1447800"/>
            <a:ext cx="319088" cy="369888"/>
            <a:chOff x="3657600" y="2102736"/>
            <a:chExt cx="319318" cy="369332"/>
          </a:xfrm>
        </p:grpSpPr>
        <p:sp>
          <p:nvSpPr>
            <p:cNvPr id="151" name="Oval 150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61" name="TextBox 153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509" name="Group 46"/>
          <p:cNvGrpSpPr>
            <a:grpSpLocks/>
          </p:cNvGrpSpPr>
          <p:nvPr/>
        </p:nvGrpSpPr>
        <p:grpSpPr bwMode="auto">
          <a:xfrm>
            <a:off x="6400800" y="1600200"/>
            <a:ext cx="319088" cy="369888"/>
            <a:chOff x="3657600" y="2102736"/>
            <a:chExt cx="319318" cy="369332"/>
          </a:xfrm>
        </p:grpSpPr>
        <p:sp>
          <p:nvSpPr>
            <p:cNvPr id="156" name="Oval 155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59" name="TextBox 158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510" name="Group 49"/>
          <p:cNvGrpSpPr>
            <a:grpSpLocks/>
          </p:cNvGrpSpPr>
          <p:nvPr/>
        </p:nvGrpSpPr>
        <p:grpSpPr bwMode="auto">
          <a:xfrm>
            <a:off x="6553200" y="1325564"/>
            <a:ext cx="319088" cy="369887"/>
            <a:chOff x="3657600" y="2102736"/>
            <a:chExt cx="319318" cy="369332"/>
          </a:xfrm>
        </p:grpSpPr>
        <p:sp>
          <p:nvSpPr>
            <p:cNvPr id="161" name="Oval 160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57" name="TextBox 161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511" name="Group 52"/>
          <p:cNvGrpSpPr>
            <a:grpSpLocks/>
          </p:cNvGrpSpPr>
          <p:nvPr/>
        </p:nvGrpSpPr>
        <p:grpSpPr bwMode="auto">
          <a:xfrm>
            <a:off x="6705600" y="1905000"/>
            <a:ext cx="319088" cy="369888"/>
            <a:chOff x="3657600" y="2102736"/>
            <a:chExt cx="319318" cy="369332"/>
          </a:xfrm>
        </p:grpSpPr>
        <p:sp>
          <p:nvSpPr>
            <p:cNvPr id="164" name="Oval 163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55" name="TextBox 164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512" name="Group 58"/>
          <p:cNvGrpSpPr>
            <a:grpSpLocks/>
          </p:cNvGrpSpPr>
          <p:nvPr/>
        </p:nvGrpSpPr>
        <p:grpSpPr bwMode="auto">
          <a:xfrm>
            <a:off x="6096000" y="1858964"/>
            <a:ext cx="319088" cy="369887"/>
            <a:chOff x="3657600" y="2102736"/>
            <a:chExt cx="319318" cy="369332"/>
          </a:xfrm>
        </p:grpSpPr>
        <p:sp>
          <p:nvSpPr>
            <p:cNvPr id="169" name="Oval 168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53" name="TextBox 169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513" name="Group 61"/>
          <p:cNvGrpSpPr>
            <a:grpSpLocks/>
          </p:cNvGrpSpPr>
          <p:nvPr/>
        </p:nvGrpSpPr>
        <p:grpSpPr bwMode="auto">
          <a:xfrm>
            <a:off x="6781800" y="1554164"/>
            <a:ext cx="319088" cy="369887"/>
            <a:chOff x="3657600" y="2102736"/>
            <a:chExt cx="319318" cy="369332"/>
          </a:xfrm>
        </p:grpSpPr>
        <p:sp>
          <p:nvSpPr>
            <p:cNvPr id="172" name="Oval 171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51" name="TextBox 174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514" name="Group 64"/>
          <p:cNvGrpSpPr>
            <a:grpSpLocks/>
          </p:cNvGrpSpPr>
          <p:nvPr/>
        </p:nvGrpSpPr>
        <p:grpSpPr bwMode="auto">
          <a:xfrm>
            <a:off x="6248400" y="2011364"/>
            <a:ext cx="319088" cy="369887"/>
            <a:chOff x="3657600" y="2102736"/>
            <a:chExt cx="319318" cy="369332"/>
          </a:xfrm>
        </p:grpSpPr>
        <p:sp>
          <p:nvSpPr>
            <p:cNvPr id="177" name="Oval 176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49" name="TextBox 177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515" name="Group 67"/>
          <p:cNvGrpSpPr>
            <a:grpSpLocks/>
          </p:cNvGrpSpPr>
          <p:nvPr/>
        </p:nvGrpSpPr>
        <p:grpSpPr bwMode="auto">
          <a:xfrm>
            <a:off x="6400800" y="1782764"/>
            <a:ext cx="319088" cy="369887"/>
            <a:chOff x="3657600" y="2102736"/>
            <a:chExt cx="319318" cy="369332"/>
          </a:xfrm>
        </p:grpSpPr>
        <p:sp>
          <p:nvSpPr>
            <p:cNvPr id="180" name="Oval 179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47" name="TextBox 180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516" name="Group 76"/>
          <p:cNvGrpSpPr>
            <a:grpSpLocks/>
          </p:cNvGrpSpPr>
          <p:nvPr/>
        </p:nvGrpSpPr>
        <p:grpSpPr bwMode="auto">
          <a:xfrm>
            <a:off x="5929314" y="1249364"/>
            <a:ext cx="319087" cy="369887"/>
            <a:chOff x="3657600" y="2102736"/>
            <a:chExt cx="319318" cy="369332"/>
          </a:xfrm>
        </p:grpSpPr>
        <p:sp>
          <p:nvSpPr>
            <p:cNvPr id="183" name="Oval 182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45" name="TextBox 183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517" name="Group 88"/>
          <p:cNvGrpSpPr>
            <a:grpSpLocks/>
          </p:cNvGrpSpPr>
          <p:nvPr/>
        </p:nvGrpSpPr>
        <p:grpSpPr bwMode="auto">
          <a:xfrm>
            <a:off x="6019800" y="1630364"/>
            <a:ext cx="319088" cy="369887"/>
            <a:chOff x="3657600" y="2102736"/>
            <a:chExt cx="319318" cy="369332"/>
          </a:xfrm>
        </p:grpSpPr>
        <p:sp>
          <p:nvSpPr>
            <p:cNvPr id="186" name="Oval 185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43" name="TextBox 186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518" name="Group 49"/>
          <p:cNvGrpSpPr>
            <a:grpSpLocks/>
          </p:cNvGrpSpPr>
          <p:nvPr/>
        </p:nvGrpSpPr>
        <p:grpSpPr bwMode="auto">
          <a:xfrm>
            <a:off x="6858000" y="1295400"/>
            <a:ext cx="319088" cy="369888"/>
            <a:chOff x="3657600" y="2102736"/>
            <a:chExt cx="319318" cy="369332"/>
          </a:xfrm>
        </p:grpSpPr>
        <p:sp>
          <p:nvSpPr>
            <p:cNvPr id="249" name="Oval 248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41" name="TextBox 249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519" name="Group 49"/>
          <p:cNvGrpSpPr>
            <a:grpSpLocks/>
          </p:cNvGrpSpPr>
          <p:nvPr/>
        </p:nvGrpSpPr>
        <p:grpSpPr bwMode="auto">
          <a:xfrm>
            <a:off x="7010400" y="1676400"/>
            <a:ext cx="319088" cy="369888"/>
            <a:chOff x="3657600" y="2102736"/>
            <a:chExt cx="319318" cy="369332"/>
          </a:xfrm>
        </p:grpSpPr>
        <p:sp>
          <p:nvSpPr>
            <p:cNvPr id="252" name="Oval 251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39" name="TextBox 252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520" name="Group 49"/>
          <p:cNvGrpSpPr>
            <a:grpSpLocks/>
          </p:cNvGrpSpPr>
          <p:nvPr/>
        </p:nvGrpSpPr>
        <p:grpSpPr bwMode="auto">
          <a:xfrm>
            <a:off x="6934200" y="2057400"/>
            <a:ext cx="319088" cy="369888"/>
            <a:chOff x="3657600" y="2102736"/>
            <a:chExt cx="319318" cy="369332"/>
          </a:xfrm>
        </p:grpSpPr>
        <p:sp>
          <p:nvSpPr>
            <p:cNvPr id="255" name="Oval 254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37" name="TextBox 255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521" name="Group 49"/>
          <p:cNvGrpSpPr>
            <a:grpSpLocks/>
          </p:cNvGrpSpPr>
          <p:nvPr/>
        </p:nvGrpSpPr>
        <p:grpSpPr bwMode="auto">
          <a:xfrm>
            <a:off x="7086600" y="1447800"/>
            <a:ext cx="319088" cy="369888"/>
            <a:chOff x="3657600" y="2102736"/>
            <a:chExt cx="319318" cy="369332"/>
          </a:xfrm>
        </p:grpSpPr>
        <p:sp>
          <p:nvSpPr>
            <p:cNvPr id="258" name="Oval 257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35" name="TextBox 258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522" name="Group 49"/>
          <p:cNvGrpSpPr>
            <a:grpSpLocks/>
          </p:cNvGrpSpPr>
          <p:nvPr/>
        </p:nvGrpSpPr>
        <p:grpSpPr bwMode="auto">
          <a:xfrm>
            <a:off x="7162800" y="1676400"/>
            <a:ext cx="319088" cy="369888"/>
            <a:chOff x="3657600" y="2102736"/>
            <a:chExt cx="319318" cy="369332"/>
          </a:xfrm>
        </p:grpSpPr>
        <p:sp>
          <p:nvSpPr>
            <p:cNvPr id="261" name="Oval 260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33" name="TextBox 261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523" name="Group 49"/>
          <p:cNvGrpSpPr>
            <a:grpSpLocks/>
          </p:cNvGrpSpPr>
          <p:nvPr/>
        </p:nvGrpSpPr>
        <p:grpSpPr bwMode="auto">
          <a:xfrm>
            <a:off x="7086600" y="1905000"/>
            <a:ext cx="319088" cy="369888"/>
            <a:chOff x="3657600" y="2102736"/>
            <a:chExt cx="319318" cy="369332"/>
          </a:xfrm>
        </p:grpSpPr>
        <p:sp>
          <p:nvSpPr>
            <p:cNvPr id="264" name="Oval 263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31" name="TextBox 264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524" name="Group 49"/>
          <p:cNvGrpSpPr>
            <a:grpSpLocks/>
          </p:cNvGrpSpPr>
          <p:nvPr/>
        </p:nvGrpSpPr>
        <p:grpSpPr bwMode="auto">
          <a:xfrm>
            <a:off x="7162800" y="1219200"/>
            <a:ext cx="319088" cy="369888"/>
            <a:chOff x="3657600" y="2102736"/>
            <a:chExt cx="319318" cy="369332"/>
          </a:xfrm>
        </p:grpSpPr>
        <p:sp>
          <p:nvSpPr>
            <p:cNvPr id="267" name="Oval 266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29" name="TextBox 267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  <p:grpSp>
        <p:nvGrpSpPr>
          <p:cNvPr id="19525" name="Group 76"/>
          <p:cNvGrpSpPr>
            <a:grpSpLocks/>
          </p:cNvGrpSpPr>
          <p:nvPr/>
        </p:nvGrpSpPr>
        <p:grpSpPr bwMode="auto">
          <a:xfrm>
            <a:off x="6172200" y="1219200"/>
            <a:ext cx="319088" cy="369888"/>
            <a:chOff x="3657600" y="2102736"/>
            <a:chExt cx="319318" cy="369332"/>
          </a:xfrm>
        </p:grpSpPr>
        <p:sp>
          <p:nvSpPr>
            <p:cNvPr id="270" name="Oval 269"/>
            <p:cNvSpPr/>
            <p:nvPr/>
          </p:nvSpPr>
          <p:spPr>
            <a:xfrm>
              <a:off x="3733855" y="2210524"/>
              <a:ext cx="152510" cy="152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527" name="TextBox 270"/>
            <p:cNvSpPr txBox="1">
              <a:spLocks noChangeArrowheads="1"/>
            </p:cNvSpPr>
            <p:nvPr/>
          </p:nvSpPr>
          <p:spPr bwMode="auto">
            <a:xfrm>
              <a:off x="3657600" y="2102736"/>
              <a:ext cx="3193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Arial" pitchFamily="34" charset="0"/>
                </a:rPr>
                <a:t>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66358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Line 4"/>
          <p:cNvSpPr>
            <a:spLocks noChangeShapeType="1"/>
          </p:cNvSpPr>
          <p:nvPr/>
        </p:nvSpPr>
        <p:spPr bwMode="auto">
          <a:xfrm>
            <a:off x="8350250" y="2503488"/>
            <a:ext cx="0" cy="140335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hangingPunct="1"/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8345489" y="2944813"/>
            <a:ext cx="7651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solidFill>
                  <a:srgbClr val="009999"/>
                </a:solidFill>
                <a:latin typeface="Times New Roman" pitchFamily="18" charset="0"/>
              </a:rPr>
              <a:t>300</a:t>
            </a:r>
            <a:r>
              <a:rPr lang="en-US" sz="1600">
                <a:solidFill>
                  <a:srgbClr val="009999"/>
                </a:solidFill>
                <a:latin typeface="Symbol" pitchFamily="18" charset="2"/>
              </a:rPr>
              <a:t>m</a:t>
            </a:r>
            <a:r>
              <a:rPr lang="en-US" sz="1600">
                <a:solidFill>
                  <a:srgbClr val="009999"/>
                </a:solidFill>
                <a:latin typeface="Times New Roman" pitchFamily="18" charset="0"/>
              </a:rPr>
              <a:t>m</a:t>
            </a:r>
            <a:endParaRPr lang="en-US" sz="28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9" name="Line 6"/>
          <p:cNvSpPr>
            <a:spLocks noChangeShapeType="1"/>
          </p:cNvSpPr>
          <p:nvPr/>
        </p:nvSpPr>
        <p:spPr bwMode="auto">
          <a:xfrm flipH="1">
            <a:off x="8121650" y="2122488"/>
            <a:ext cx="533400" cy="2286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hangingPunct="1"/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0" name="Rectangle 7"/>
          <p:cNvSpPr>
            <a:spLocks noChangeArrowheads="1"/>
          </p:cNvSpPr>
          <p:nvPr/>
        </p:nvSpPr>
        <p:spPr bwMode="auto">
          <a:xfrm>
            <a:off x="8382001" y="1905001"/>
            <a:ext cx="1198563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solidFill>
                  <a:srgbClr val="009999"/>
                </a:solidFill>
                <a:latin typeface="Arial" pitchFamily="34" charset="0"/>
              </a:rPr>
              <a:t>SiO</a:t>
            </a:r>
            <a:r>
              <a:rPr lang="en-US" sz="1600" baseline="-25000">
                <a:solidFill>
                  <a:srgbClr val="009999"/>
                </a:solidFill>
                <a:latin typeface="Arial" pitchFamily="34" charset="0"/>
              </a:rPr>
              <a:t>2</a:t>
            </a:r>
            <a:r>
              <a:rPr lang="en-US" sz="1600">
                <a:solidFill>
                  <a:srgbClr val="009999"/>
                </a:solidFill>
                <a:latin typeface="Arial" pitchFamily="34" charset="0"/>
              </a:rPr>
              <a:t> </a:t>
            </a:r>
          </a:p>
          <a:p>
            <a:pPr algn="ctr"/>
            <a:r>
              <a:rPr lang="en-US" sz="1600">
                <a:solidFill>
                  <a:srgbClr val="009999"/>
                </a:solidFill>
                <a:latin typeface="Arial" pitchFamily="34" charset="0"/>
              </a:rPr>
              <a:t>passivation</a:t>
            </a:r>
            <a:endParaRPr lang="en-US" sz="16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4543425" y="1666875"/>
            <a:ext cx="21145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solidFill>
                  <a:srgbClr val="009999"/>
                </a:solidFill>
                <a:latin typeface="Arial" pitchFamily="34" charset="0"/>
              </a:rPr>
              <a:t>readout capacitances</a:t>
            </a:r>
            <a:endParaRPr lang="en-US" sz="16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2" name="Line 9"/>
          <p:cNvSpPr>
            <a:spLocks noChangeShapeType="1"/>
          </p:cNvSpPr>
          <p:nvPr/>
        </p:nvSpPr>
        <p:spPr bwMode="auto">
          <a:xfrm>
            <a:off x="5530850" y="1987550"/>
            <a:ext cx="228600" cy="3810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hangingPunct="1"/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 flipV="1">
            <a:off x="8124825" y="1530350"/>
            <a:ext cx="0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4" name="Line 11"/>
          <p:cNvSpPr>
            <a:spLocks noChangeShapeType="1"/>
          </p:cNvSpPr>
          <p:nvPr/>
        </p:nvSpPr>
        <p:spPr bwMode="auto">
          <a:xfrm flipV="1">
            <a:off x="6978650" y="1606550"/>
            <a:ext cx="0" cy="1219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5" name="Line 12"/>
          <p:cNvSpPr>
            <a:spLocks noChangeShapeType="1"/>
          </p:cNvSpPr>
          <p:nvPr/>
        </p:nvSpPr>
        <p:spPr bwMode="auto">
          <a:xfrm>
            <a:off x="6978651" y="1606550"/>
            <a:ext cx="11461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wrap="none" anchor="ctr"/>
          <a:lstStyle/>
          <a:p>
            <a:pPr eaLnBrk="1" hangingPunct="1"/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6826251" y="1284288"/>
            <a:ext cx="153352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>
                <a:solidFill>
                  <a:srgbClr val="009999"/>
                </a:solidFill>
                <a:latin typeface="Times New Roman" pitchFamily="18" charset="0"/>
              </a:rPr>
              <a:t>ca. 50-150 </a:t>
            </a:r>
            <a:r>
              <a:rPr lang="en-US" sz="1600">
                <a:solidFill>
                  <a:srgbClr val="009999"/>
                </a:solidFill>
                <a:latin typeface="Symbol" pitchFamily="18" charset="2"/>
              </a:rPr>
              <a:t>m</a:t>
            </a:r>
            <a:r>
              <a:rPr lang="en-US" sz="1600">
                <a:solidFill>
                  <a:srgbClr val="009999"/>
                </a:solidFill>
                <a:latin typeface="Times New Roman" pitchFamily="18" charset="0"/>
              </a:rPr>
              <a:t>m</a:t>
            </a:r>
          </a:p>
        </p:txBody>
      </p:sp>
      <p:graphicFrame>
        <p:nvGraphicFramePr>
          <p:cNvPr id="1026" name="Object 14"/>
          <p:cNvGraphicFramePr>
            <a:graphicFrameLocks noChangeAspect="1"/>
          </p:cNvGraphicFramePr>
          <p:nvPr/>
        </p:nvGraphicFramePr>
        <p:xfrm>
          <a:off x="7169150" y="3605213"/>
          <a:ext cx="139700" cy="265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9680" imgH="266400" progId="Equation.3">
                  <p:embed/>
                </p:oleObj>
              </mc:Choice>
              <mc:Fallback>
                <p:oleObj name="Equation" r:id="rId2" imgW="139680" imgH="266400" progId="Equation.3">
                  <p:embed/>
                  <p:pic>
                    <p:nvPicPr>
                      <p:cNvPr id="1026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9150" y="3605213"/>
                        <a:ext cx="139700" cy="265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7" name="Freeform 17"/>
          <p:cNvSpPr>
            <a:spLocks/>
          </p:cNvSpPr>
          <p:nvPr/>
        </p:nvSpPr>
        <p:spPr bwMode="auto">
          <a:xfrm>
            <a:off x="6302376" y="2204995"/>
            <a:ext cx="180975" cy="369974"/>
          </a:xfrm>
          <a:custGeom>
            <a:avLst/>
            <a:gdLst>
              <a:gd name="T0" fmla="*/ 0 w 114"/>
              <a:gd name="T1" fmla="*/ 2147483647 h 419"/>
              <a:gd name="T2" fmla="*/ 2147483647 w 114"/>
              <a:gd name="T3" fmla="*/ 0 h 419"/>
              <a:gd name="T4" fmla="*/ 0 60000 65536"/>
              <a:gd name="T5" fmla="*/ 0 60000 65536"/>
              <a:gd name="T6" fmla="*/ 0 w 114"/>
              <a:gd name="T7" fmla="*/ 0 h 419"/>
              <a:gd name="T8" fmla="*/ 114 w 114"/>
              <a:gd name="T9" fmla="*/ 419 h 41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4" h="419">
                <a:moveTo>
                  <a:pt x="0" y="419"/>
                </a:moveTo>
                <a:lnTo>
                  <a:pt x="114" y="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2075" tIns="46038" rIns="92075" bIns="46038" anchor="ctr">
            <a:spAutoFit/>
          </a:bodyPr>
          <a:lstStyle/>
          <a:p>
            <a:pPr eaLnBrk="1" hangingPunct="1"/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1038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676401"/>
            <a:ext cx="36576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Text Box 20"/>
          <p:cNvSpPr txBox="1">
            <a:spLocks noChangeArrowheads="1"/>
          </p:cNvSpPr>
          <p:nvPr/>
        </p:nvSpPr>
        <p:spPr bwMode="auto">
          <a:xfrm>
            <a:off x="4191000" y="304801"/>
            <a:ext cx="2667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400" b="1">
                <a:solidFill>
                  <a:srgbClr val="FF0000"/>
                </a:solidFill>
                <a:latin typeface="Arial" pitchFamily="34" charset="0"/>
              </a:rPr>
              <a:t>Silicon Detector</a:t>
            </a:r>
          </a:p>
        </p:txBody>
      </p:sp>
      <p:sp>
        <p:nvSpPr>
          <p:cNvPr id="1041" name="Footer Placeholder 1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1042" name="Slide Number Placeholder 1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BCB65F-51F1-4434-94DC-241E744CAB84}" type="slidenum">
              <a:rPr lang="en-US" smtClean="0">
                <a:solidFill>
                  <a:srgbClr val="000000"/>
                </a:solidFill>
              </a:rPr>
              <a:pPr/>
              <a:t>31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28800" y="1905000"/>
            <a:ext cx="2590800" cy="369888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dirty="0">
                <a:solidFill>
                  <a:srgbClr val="FFFF00"/>
                </a:solidFill>
              </a:rPr>
              <a:t>Fully depleted zone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581400" y="2438400"/>
            <a:ext cx="1600200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45" name="Rectangle 23"/>
          <p:cNvSpPr>
            <a:spLocks noChangeArrowheads="1"/>
          </p:cNvSpPr>
          <p:nvPr/>
        </p:nvSpPr>
        <p:spPr bwMode="auto">
          <a:xfrm>
            <a:off x="2971800" y="4800600"/>
            <a:ext cx="678180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de-DE" dirty="0">
                <a:solidFill>
                  <a:srgbClr val="009900"/>
                </a:solidFill>
                <a:latin typeface="Arial" pitchFamily="34" charset="0"/>
                <a:cs typeface="Times New Roman" pitchFamily="18" charset="0"/>
              </a:rPr>
              <a:t>N (</a:t>
            </a:r>
            <a:r>
              <a:rPr lang="de-DE" dirty="0" err="1">
                <a:solidFill>
                  <a:srgbClr val="009900"/>
                </a:solidFill>
                <a:latin typeface="Arial" pitchFamily="34" charset="0"/>
                <a:cs typeface="Times New Roman" pitchFamily="18" charset="0"/>
              </a:rPr>
              <a:t>e</a:t>
            </a:r>
            <a:r>
              <a:rPr lang="de-DE" dirty="0">
                <a:solidFill>
                  <a:srgbClr val="009900"/>
                </a:solidFill>
                <a:latin typeface="Arial" pitchFamily="34" charset="0"/>
                <a:cs typeface="Times New Roman" pitchFamily="18" charset="0"/>
              </a:rPr>
              <a:t>-h) = 11 000/100μm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de-DE" dirty="0">
                <a:solidFill>
                  <a:srgbClr val="333399"/>
                </a:solidFill>
                <a:latin typeface="Arial" pitchFamily="34" charset="0"/>
                <a:cs typeface="Times New Roman" pitchFamily="18" charset="0"/>
              </a:rPr>
              <a:t>Position Resolution down </a:t>
            </a:r>
            <a:r>
              <a:rPr lang="de-DE" dirty="0" err="1">
                <a:solidFill>
                  <a:srgbClr val="333399"/>
                </a:solidFill>
                <a:latin typeface="Arial" pitchFamily="34" charset="0"/>
                <a:cs typeface="Times New Roman" pitchFamily="18" charset="0"/>
              </a:rPr>
              <a:t>to</a:t>
            </a:r>
            <a:r>
              <a:rPr lang="de-DE" dirty="0">
                <a:solidFill>
                  <a:srgbClr val="333399"/>
                </a:solidFill>
                <a:latin typeface="Arial" pitchFamily="34" charset="0"/>
                <a:cs typeface="Times New Roman" pitchFamily="18" charset="0"/>
              </a:rPr>
              <a:t> ~ 5μm !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de-DE" sz="2000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143273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 r="23993" b="1633"/>
          <a:stretch>
            <a:fillRect/>
          </a:stretch>
        </p:blipFill>
        <p:spPr bwMode="auto">
          <a:xfrm>
            <a:off x="1524000" y="2209800"/>
            <a:ext cx="3886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3B51C0-303D-413E-A7A4-D3AE9CF8633C}" type="slidenum">
              <a:rPr lang="en-US" smtClean="0">
                <a:solidFill>
                  <a:srgbClr val="000000"/>
                </a:solidFill>
              </a:rPr>
              <a:pPr/>
              <a:t>32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1510" name="Text Box 20"/>
          <p:cNvSpPr txBox="1">
            <a:spLocks noChangeArrowheads="1"/>
          </p:cNvSpPr>
          <p:nvPr/>
        </p:nvSpPr>
        <p:spPr bwMode="auto">
          <a:xfrm>
            <a:off x="4191000" y="228601"/>
            <a:ext cx="2667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400" b="1">
                <a:solidFill>
                  <a:srgbClr val="FF0000"/>
                </a:solidFill>
                <a:latin typeface="Arial" pitchFamily="34" charset="0"/>
              </a:rPr>
              <a:t>Silicon Detector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57400" y="838200"/>
            <a:ext cx="60198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rgbClr val="009900"/>
                </a:solidFill>
              </a:rPr>
              <a:t>Every electrode is connected to an amplifier </a:t>
            </a:r>
            <a:r>
              <a:rPr lang="en-US" dirty="0">
                <a:solidFill>
                  <a:srgbClr val="009900"/>
                </a:solidFill>
                <a:sym typeface="Wingdings" pitchFamily="2" charset="2"/>
              </a:rPr>
              <a:t></a:t>
            </a:r>
            <a:r>
              <a:rPr lang="en-US" dirty="0">
                <a:solidFill>
                  <a:srgbClr val="009900"/>
                </a:solidFill>
              </a:rPr>
              <a:t> 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009900"/>
                </a:solidFill>
              </a:rPr>
              <a:t>Highly integrated readout electronics.</a:t>
            </a:r>
          </a:p>
          <a:p>
            <a:pPr eaLnBrk="1" hangingPunct="1">
              <a:defRPr/>
            </a:pPr>
            <a:endParaRPr lang="en-US" dirty="0">
              <a:solidFill>
                <a:srgbClr val="009900"/>
              </a:solidFill>
            </a:endParaRPr>
          </a:p>
          <a:p>
            <a:pPr eaLnBrk="1" hangingPunct="1">
              <a:defRPr/>
            </a:pPr>
            <a:r>
              <a:rPr lang="en-US" dirty="0">
                <a:solidFill>
                  <a:srgbClr val="2D2D8A"/>
                </a:solidFill>
              </a:rPr>
              <a:t>Two dimensional readout is possible.</a:t>
            </a:r>
          </a:p>
          <a:p>
            <a:pPr eaLnBrk="1" hangingPunct="1">
              <a:defRPr/>
            </a:pPr>
            <a:endParaRPr lang="en-US" b="1" dirty="0">
              <a:solidFill>
                <a:srgbClr val="009900"/>
              </a:solidFill>
            </a:endParaRPr>
          </a:p>
          <a:p>
            <a:pPr eaLnBrk="1" hangingPunct="1">
              <a:defRPr/>
            </a:pPr>
            <a:endParaRPr lang="en-US" b="1" dirty="0">
              <a:solidFill>
                <a:srgbClr val="009900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715000" y="2743200"/>
            <a:ext cx="403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b="1" dirty="0">
                <a:solidFill>
                  <a:srgbClr val="002060"/>
                </a:solidFill>
                <a:latin typeface="Arial"/>
              </a:rPr>
              <a:t>CMS Outer Barrel Module</a:t>
            </a:r>
          </a:p>
        </p:txBody>
      </p:sp>
      <p:pic>
        <p:nvPicPr>
          <p:cNvPr id="21513" name="Picture 6" descr="g_modba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200401"/>
            <a:ext cx="51054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07705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091317-3543-4327-B9A9-02311BC28CC3}" type="slidenum">
              <a:rPr lang="en-US" smtClean="0">
                <a:solidFill>
                  <a:srgbClr val="000000"/>
                </a:solidFill>
              </a:rPr>
              <a:pPr/>
              <a:t>33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4288"/>
            <a:ext cx="9144000" cy="684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53658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47F8986-6DFD-4444-8350-9D9F25EB6586}" type="slidenum">
              <a:rPr lang="en-US" smtClean="0">
                <a:solidFill>
                  <a:srgbClr val="000000"/>
                </a:solidFill>
              </a:rPr>
              <a:pPr/>
              <a:t>34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3556" name="Picture 2" descr="http://sundh99.cern.ch/cgi-bin/jpeg.getimg.sh?i=/archive/electronic/cern/others/PHO/photo-cms/oreach//oreach-2005-006_01.jpg&amp;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914401"/>
            <a:ext cx="4648200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 descr="http://sundh99.cern.ch/cgi-bin/jpeg.getimg.sh?i=/archive/electronic/cern/others/PHO/photo-ex/0610026_01.jpg&amp;s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201989"/>
            <a:ext cx="5132388" cy="343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648200" y="152401"/>
            <a:ext cx="2051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rgbClr val="FF0000"/>
                </a:solidFill>
                <a:latin typeface="Arial"/>
              </a:rPr>
              <a:t>CMS Tracker</a:t>
            </a:r>
          </a:p>
        </p:txBody>
      </p:sp>
    </p:spTree>
    <p:extLst>
      <p:ext uri="{BB962C8B-B14F-4D97-AF65-F5344CB8AC3E}">
        <p14:creationId xmlns:p14="http://schemas.microsoft.com/office/powerpoint/2010/main" val="1513011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213"/>
          <p:cNvGrpSpPr>
            <a:grpSpLocks/>
          </p:cNvGrpSpPr>
          <p:nvPr/>
        </p:nvGrpSpPr>
        <p:grpSpPr bwMode="auto">
          <a:xfrm>
            <a:off x="1752600" y="685801"/>
            <a:ext cx="8077200" cy="3292475"/>
            <a:chOff x="228600" y="685800"/>
            <a:chExt cx="8077200" cy="3292257"/>
          </a:xfrm>
        </p:grpSpPr>
        <p:grpSp>
          <p:nvGrpSpPr>
            <p:cNvPr id="15369" name="Group 18"/>
            <p:cNvGrpSpPr>
              <a:grpSpLocks/>
            </p:cNvGrpSpPr>
            <p:nvPr/>
          </p:nvGrpSpPr>
          <p:grpSpPr bwMode="auto">
            <a:xfrm>
              <a:off x="2590800" y="2073057"/>
              <a:ext cx="990600" cy="1066800"/>
              <a:chOff x="2286000" y="1447800"/>
              <a:chExt cx="990600" cy="1066800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2706688" y="195430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2819400" y="175270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200400" y="190509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667000" y="243846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2590800" y="220987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362200" y="167651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124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743200" y="14479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3048000" y="16003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362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2286000" y="198129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514600" y="175270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286000" y="152412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5370" name="Group 19"/>
            <p:cNvGrpSpPr>
              <a:grpSpLocks/>
            </p:cNvGrpSpPr>
            <p:nvPr/>
          </p:nvGrpSpPr>
          <p:grpSpPr bwMode="auto">
            <a:xfrm>
              <a:off x="3886200" y="2454057"/>
              <a:ext cx="990600" cy="1066800"/>
              <a:chOff x="2286000" y="1447800"/>
              <a:chExt cx="990600" cy="106680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2706688" y="1954280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2819400" y="175268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200400" y="19050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2667000" y="24384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2590800" y="22098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362200" y="16764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124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743200" y="144790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3048000" y="160029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362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2286000" y="198126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514600" y="1752681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2286000" y="1524096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5371" name="Group 47"/>
            <p:cNvGrpSpPr>
              <a:grpSpLocks/>
            </p:cNvGrpSpPr>
            <p:nvPr/>
          </p:nvGrpSpPr>
          <p:grpSpPr bwMode="auto">
            <a:xfrm>
              <a:off x="4876800" y="1234857"/>
              <a:ext cx="990600" cy="1066800"/>
              <a:chOff x="2286000" y="1447800"/>
              <a:chExt cx="990600" cy="1066800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2706688" y="195436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2819400" y="17527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3200400" y="190515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667000" y="24385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590800" y="220993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2362200" y="167656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3124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743200" y="14479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048000" y="16003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362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2286000" y="198134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2514600" y="175276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2286000" y="152417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5372" name="Group 103"/>
            <p:cNvGrpSpPr>
              <a:grpSpLocks/>
            </p:cNvGrpSpPr>
            <p:nvPr/>
          </p:nvGrpSpPr>
          <p:grpSpPr bwMode="auto">
            <a:xfrm>
              <a:off x="3200400" y="1082457"/>
              <a:ext cx="990600" cy="1066800"/>
              <a:chOff x="2286000" y="1447800"/>
              <a:chExt cx="990600" cy="1066800"/>
            </a:xfrm>
          </p:grpSpPr>
          <p:sp>
            <p:nvSpPr>
              <p:cNvPr id="105" name="Oval 104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6" name="Oval 115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5373" name="Group 117"/>
            <p:cNvGrpSpPr>
              <a:grpSpLocks/>
            </p:cNvGrpSpPr>
            <p:nvPr/>
          </p:nvGrpSpPr>
          <p:grpSpPr bwMode="auto">
            <a:xfrm>
              <a:off x="5105400" y="2682657"/>
              <a:ext cx="990600" cy="1066800"/>
              <a:chOff x="2286000" y="1447800"/>
              <a:chExt cx="990600" cy="1066800"/>
            </a:xfrm>
          </p:grpSpPr>
          <p:sp>
            <p:nvSpPr>
              <p:cNvPr id="119" name="Oval 118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5374" name="Group 145"/>
            <p:cNvGrpSpPr>
              <a:grpSpLocks/>
            </p:cNvGrpSpPr>
            <p:nvPr/>
          </p:nvGrpSpPr>
          <p:grpSpPr bwMode="auto">
            <a:xfrm>
              <a:off x="1600200" y="1082457"/>
              <a:ext cx="990600" cy="1066800"/>
              <a:chOff x="2286000" y="1447800"/>
              <a:chExt cx="990600" cy="1066800"/>
            </a:xfrm>
          </p:grpSpPr>
          <p:sp>
            <p:nvSpPr>
              <p:cNvPr id="147" name="Oval 146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5375" name="Group 159"/>
            <p:cNvGrpSpPr>
              <a:grpSpLocks/>
            </p:cNvGrpSpPr>
            <p:nvPr/>
          </p:nvGrpSpPr>
          <p:grpSpPr bwMode="auto">
            <a:xfrm>
              <a:off x="1371600" y="2682657"/>
              <a:ext cx="990600" cy="1066800"/>
              <a:chOff x="2286000" y="1447800"/>
              <a:chExt cx="990600" cy="1066800"/>
            </a:xfrm>
          </p:grpSpPr>
          <p:sp>
            <p:nvSpPr>
              <p:cNvPr id="161" name="Oval 160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cxnSp>
          <p:nvCxnSpPr>
            <p:cNvPr id="175" name="Straight Connector 174"/>
            <p:cNvCxnSpPr>
              <a:cxnSpLocks noChangeShapeType="1"/>
            </p:cNvCxnSpPr>
            <p:nvPr/>
          </p:nvCxnSpPr>
          <p:spPr bwMode="auto">
            <a:xfrm flipV="1">
              <a:off x="3124200" y="1616013"/>
              <a:ext cx="4038600" cy="68575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9" name="Straight Connector 178"/>
            <p:cNvCxnSpPr>
              <a:cxnSpLocks noChangeShapeType="1"/>
            </p:cNvCxnSpPr>
            <p:nvPr/>
          </p:nvCxnSpPr>
          <p:spPr bwMode="auto">
            <a:xfrm>
              <a:off x="228600" y="2285894"/>
              <a:ext cx="2895600" cy="1746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" name="Straight Arrow Connector 183"/>
            <p:cNvCxnSpPr>
              <a:cxnSpLocks noChangeShapeType="1"/>
            </p:cNvCxnSpPr>
            <p:nvPr/>
          </p:nvCxnSpPr>
          <p:spPr bwMode="auto">
            <a:xfrm rot="16200000" flipH="1">
              <a:off x="1524013" y="2377955"/>
              <a:ext cx="392087" cy="239713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8" name="Straight Arrow Connector 187"/>
            <p:cNvCxnSpPr>
              <a:cxnSpLocks noChangeShapeType="1"/>
            </p:cNvCxnSpPr>
            <p:nvPr/>
          </p:nvCxnSpPr>
          <p:spPr bwMode="auto">
            <a:xfrm rot="16200000" flipH="1">
              <a:off x="2929740" y="2420028"/>
              <a:ext cx="276207" cy="39688"/>
            </a:xfrm>
            <a:prstGeom prst="straightConnector1">
              <a:avLst/>
            </a:prstGeom>
            <a:noFill/>
            <a:ln w="25400">
              <a:solidFill>
                <a:schemeClr val="accent2"/>
              </a:solidFill>
              <a:round/>
              <a:headEnd type="triangle" w="med" len="med"/>
              <a:tailEnd type="triangle" w="med" len="med"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1" name="Straight Arrow Connector 200"/>
            <p:cNvCxnSpPr>
              <a:cxnSpLocks noChangeShapeType="1"/>
            </p:cNvCxnSpPr>
            <p:nvPr/>
          </p:nvCxnSpPr>
          <p:spPr bwMode="auto">
            <a:xfrm>
              <a:off x="3200400" y="2301768"/>
              <a:ext cx="762000" cy="304780"/>
            </a:xfrm>
            <a:prstGeom prst="straightConnector1">
              <a:avLst/>
            </a:prstGeom>
            <a:noFill/>
            <a:ln w="25400">
              <a:solidFill>
                <a:srgbClr val="2D2D8A"/>
              </a:solidFill>
              <a:round/>
              <a:headEnd/>
              <a:tailEnd type="arrow" w="med" len="med"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6" name="Rectangle 205"/>
            <p:cNvSpPr/>
            <p:nvPr/>
          </p:nvSpPr>
          <p:spPr>
            <a:xfrm>
              <a:off x="4876800" y="701674"/>
              <a:ext cx="1905000" cy="3276383"/>
            </a:xfrm>
            <a:prstGeom prst="rect">
              <a:avLst/>
            </a:prstGeom>
            <a:solidFill>
              <a:srgbClr val="00B050">
                <a:alpha val="36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6781800" y="701674"/>
              <a:ext cx="1524000" cy="3276383"/>
            </a:xfrm>
            <a:prstGeom prst="rect">
              <a:avLst/>
            </a:prstGeom>
            <a:solidFill>
              <a:srgbClr val="009644">
                <a:alpha val="72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383" name="Rectangle 211"/>
            <p:cNvSpPr>
              <a:spLocks noChangeArrowheads="1"/>
            </p:cNvSpPr>
            <p:nvPr/>
          </p:nvSpPr>
          <p:spPr bwMode="auto">
            <a:xfrm>
              <a:off x="1524000" y="685800"/>
              <a:ext cx="19435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>
                  <a:latin typeface="Calibri" charset="0"/>
                </a:rPr>
                <a:t>Z</a:t>
              </a:r>
              <a:r>
                <a:rPr lang="en-US" altLang="en-US" sz="1800" b="1" baseline="-25000">
                  <a:latin typeface="Calibri" charset="0"/>
                </a:rPr>
                <a:t>2 </a:t>
              </a:r>
              <a:r>
                <a:rPr lang="en-US" altLang="en-US" sz="1800" b="1">
                  <a:latin typeface="Calibri" charset="0"/>
                </a:rPr>
                <a:t>electrons, q=-e</a:t>
              </a:r>
              <a:r>
                <a:rPr lang="en-US" altLang="en-US" sz="1800" b="1" baseline="-25000">
                  <a:latin typeface="Calibri" charset="0"/>
                </a:rPr>
                <a:t>0</a:t>
              </a:r>
              <a:endParaRPr lang="en-US" altLang="en-US" sz="1800" baseline="-25000">
                <a:latin typeface="Calibri" charset="0"/>
              </a:endParaRPr>
            </a:p>
          </p:txBody>
        </p:sp>
      </p:grpSp>
      <p:sp>
        <p:nvSpPr>
          <p:cNvPr id="1536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28456F7-D76D-2B42-9DF9-85901876B920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35</a:t>
            </a:fld>
            <a:endParaRPr lang="en-US" altLang="en-US" sz="1000"/>
          </a:p>
        </p:txBody>
      </p:sp>
      <p:sp>
        <p:nvSpPr>
          <p:cNvPr id="15364" name="TextBox 186"/>
          <p:cNvSpPr txBox="1">
            <a:spLocks noChangeArrowheads="1"/>
          </p:cNvSpPr>
          <p:nvPr/>
        </p:nvSpPr>
        <p:spPr bwMode="auto">
          <a:xfrm>
            <a:off x="1828800" y="4303713"/>
            <a:ext cx="21336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2060"/>
                </a:solidFill>
                <a:ea typeface="Arial" charset="0"/>
                <a:cs typeface="Arial" charset="0"/>
              </a:rPr>
              <a:t>Interaction with the atomic electrons. The incoming particle loses energy, and the atoms are </a:t>
            </a:r>
            <a:r>
              <a:rPr lang="en-US" altLang="en-US" sz="1400" u="sng" dirty="0">
                <a:solidFill>
                  <a:srgbClr val="002060"/>
                </a:solidFill>
                <a:ea typeface="Arial" charset="0"/>
                <a:cs typeface="Arial" charset="0"/>
              </a:rPr>
              <a:t>excited</a:t>
            </a:r>
            <a:r>
              <a:rPr lang="en-US" altLang="en-US" sz="1400" dirty="0">
                <a:solidFill>
                  <a:srgbClr val="002060"/>
                </a:solidFill>
                <a:ea typeface="Arial" charset="0"/>
                <a:cs typeface="Arial" charset="0"/>
              </a:rPr>
              <a:t> or  </a:t>
            </a:r>
            <a:r>
              <a:rPr lang="en-US" altLang="en-US" sz="1400" u="sng" dirty="0">
                <a:solidFill>
                  <a:srgbClr val="002060"/>
                </a:solidFill>
                <a:ea typeface="Arial" charset="0"/>
                <a:cs typeface="Arial" charset="0"/>
              </a:rPr>
              <a:t>ionized.</a:t>
            </a:r>
            <a:r>
              <a:rPr lang="en-US" altLang="en-US" sz="1400" dirty="0">
                <a:solidFill>
                  <a:srgbClr val="002060"/>
                </a:solidFill>
                <a:ea typeface="Arial" charset="0"/>
                <a:cs typeface="Arial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400" b="1" dirty="0">
              <a:solidFill>
                <a:srgbClr val="009644"/>
              </a:solidFill>
              <a:ea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400" b="1" dirty="0">
              <a:solidFill>
                <a:srgbClr val="009644"/>
              </a:solidFill>
              <a:ea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400" b="1" dirty="0">
              <a:solidFill>
                <a:srgbClr val="009644"/>
              </a:solidFill>
              <a:ea typeface="Arial" charset="0"/>
              <a:cs typeface="Arial" charset="0"/>
            </a:endParaRPr>
          </a:p>
        </p:txBody>
      </p:sp>
      <p:sp>
        <p:nvSpPr>
          <p:cNvPr id="15365" name="TextBox 193"/>
          <p:cNvSpPr txBox="1">
            <a:spLocks noChangeArrowheads="1"/>
          </p:cNvSpPr>
          <p:nvPr/>
        </p:nvSpPr>
        <p:spPr bwMode="auto">
          <a:xfrm>
            <a:off x="4267200" y="4267201"/>
            <a:ext cx="21336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8000"/>
                </a:solidFill>
                <a:ea typeface="Arial" charset="0"/>
                <a:cs typeface="Arial" charset="0"/>
              </a:rPr>
              <a:t>Interaction with the atomic nucleus. The particle is deflected (scattered)  causing </a:t>
            </a:r>
            <a:r>
              <a:rPr lang="en-US" altLang="en-US" sz="1400" u="sng" dirty="0">
                <a:solidFill>
                  <a:srgbClr val="008000"/>
                </a:solidFill>
                <a:ea typeface="Arial" charset="0"/>
                <a:cs typeface="Arial" charset="0"/>
              </a:rPr>
              <a:t>multiple scattering </a:t>
            </a:r>
            <a:r>
              <a:rPr lang="en-US" altLang="en-US" sz="1400" dirty="0">
                <a:solidFill>
                  <a:srgbClr val="008000"/>
                </a:solidFill>
                <a:ea typeface="Arial" charset="0"/>
                <a:cs typeface="Arial" charset="0"/>
              </a:rPr>
              <a:t>of the particle in the material. During this scattering a </a:t>
            </a:r>
            <a:r>
              <a:rPr lang="en-US" altLang="en-US" sz="1400" u="sng" dirty="0">
                <a:solidFill>
                  <a:srgbClr val="008000"/>
                </a:solidFill>
                <a:ea typeface="Arial" charset="0"/>
                <a:cs typeface="Arial" charset="0"/>
              </a:rPr>
              <a:t>Bremsstrahlung </a:t>
            </a:r>
            <a:r>
              <a:rPr lang="en-US" altLang="en-US" sz="1400" dirty="0">
                <a:solidFill>
                  <a:srgbClr val="008000"/>
                </a:solidFill>
                <a:ea typeface="Arial" charset="0"/>
                <a:cs typeface="Arial" charset="0"/>
              </a:rPr>
              <a:t>photon can be emitted.</a:t>
            </a:r>
          </a:p>
        </p:txBody>
      </p:sp>
      <p:sp>
        <p:nvSpPr>
          <p:cNvPr id="15366" name="TextBox 204"/>
          <p:cNvSpPr txBox="1">
            <a:spLocks noChangeArrowheads="1"/>
          </p:cNvSpPr>
          <p:nvPr/>
        </p:nvSpPr>
        <p:spPr bwMode="auto">
          <a:xfrm>
            <a:off x="6553200" y="4279900"/>
            <a:ext cx="36576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2060"/>
                </a:solidFill>
                <a:ea typeface="Arial" charset="0"/>
                <a:cs typeface="Arial" charset="0"/>
              </a:rPr>
              <a:t>In case the particle’s velocity is larger than the velocity of light in the medium, the resulting EM shockwave manifests itself as </a:t>
            </a:r>
            <a:r>
              <a:rPr lang="en-US" altLang="en-US" sz="1400" u="sng" dirty="0">
                <a:solidFill>
                  <a:srgbClr val="002060"/>
                </a:solidFill>
                <a:ea typeface="Arial" charset="0"/>
                <a:cs typeface="Arial" charset="0"/>
              </a:rPr>
              <a:t>Cherenkov Radiation</a:t>
            </a:r>
            <a:r>
              <a:rPr lang="en-US" altLang="en-US" sz="1400" dirty="0">
                <a:solidFill>
                  <a:srgbClr val="002060"/>
                </a:solidFill>
                <a:ea typeface="Arial" charset="0"/>
                <a:cs typeface="Arial" charset="0"/>
              </a:rPr>
              <a:t>. When the particle crosses the boundary between two media, there is a probability of the order of 1% to produced and X ray photon, called </a:t>
            </a:r>
            <a:r>
              <a:rPr lang="en-US" altLang="en-US" sz="1400" u="sng" dirty="0">
                <a:solidFill>
                  <a:srgbClr val="002060"/>
                </a:solidFill>
                <a:ea typeface="Arial" charset="0"/>
                <a:cs typeface="Arial" charset="0"/>
              </a:rPr>
              <a:t>Transition radiation</a:t>
            </a:r>
            <a:r>
              <a:rPr lang="en-US" altLang="en-US" sz="1400" dirty="0">
                <a:solidFill>
                  <a:srgbClr val="002060"/>
                </a:solidFill>
                <a:ea typeface="Arial" charset="0"/>
                <a:cs typeface="Arial" charset="0"/>
              </a:rPr>
              <a:t>. </a:t>
            </a:r>
          </a:p>
        </p:txBody>
      </p:sp>
      <p:sp>
        <p:nvSpPr>
          <p:cNvPr id="15367" name="TextBox 208"/>
          <p:cNvSpPr txBox="1">
            <a:spLocks noChangeArrowheads="1"/>
          </p:cNvSpPr>
          <p:nvPr/>
        </p:nvSpPr>
        <p:spPr bwMode="auto">
          <a:xfrm>
            <a:off x="1524000" y="76201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0000"/>
                </a:solidFill>
                <a:ea typeface="Arial" charset="0"/>
                <a:cs typeface="Arial" charset="0"/>
              </a:rPr>
              <a:t>Electromagnetic Interaction of Particles with Matter</a:t>
            </a:r>
          </a:p>
        </p:txBody>
      </p:sp>
      <p:sp>
        <p:nvSpPr>
          <p:cNvPr id="15368" name="Rectangle 212"/>
          <p:cNvSpPr>
            <a:spLocks noChangeArrowheads="1"/>
          </p:cNvSpPr>
          <p:nvPr/>
        </p:nvSpPr>
        <p:spPr bwMode="auto">
          <a:xfrm>
            <a:off x="1587500" y="1905000"/>
            <a:ext cx="1155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Calibri" charset="0"/>
              </a:rPr>
              <a:t>M, q=Z</a:t>
            </a:r>
            <a:r>
              <a:rPr lang="en-US" altLang="en-US" sz="1800" b="1" baseline="-25000">
                <a:latin typeface="Calibri" charset="0"/>
              </a:rPr>
              <a:t>1 </a:t>
            </a:r>
            <a:r>
              <a:rPr lang="en-US" altLang="en-US" sz="1800" b="1">
                <a:latin typeface="Calibri" charset="0"/>
              </a:rPr>
              <a:t>e</a:t>
            </a:r>
            <a:r>
              <a:rPr lang="en-US" altLang="en-US" sz="1800" b="1" baseline="-25000">
                <a:latin typeface="Calibri" charset="0"/>
              </a:rPr>
              <a:t>0</a:t>
            </a:r>
            <a:endParaRPr lang="en-US" altLang="en-US" sz="18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0141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37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/>
              <a:pPr>
                <a:spcBef>
                  <a:spcPts val="0"/>
                </a:spcBef>
                <a:spcAft>
                  <a:spcPts val="0"/>
                </a:spcAft>
              </a:pPr>
              <a:t>36</a:t>
            </a:fld>
            <a:endParaRPr/>
          </a:p>
        </p:txBody>
      </p:sp>
      <p:pic>
        <p:nvPicPr>
          <p:cNvPr id="326" name="Google Shape;326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134" y="508734"/>
            <a:ext cx="6198133" cy="3878833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37"/>
          <p:cNvSpPr txBox="1"/>
          <p:nvPr/>
        </p:nvSpPr>
        <p:spPr>
          <a:xfrm>
            <a:off x="7139100" y="471367"/>
            <a:ext cx="4700000" cy="3750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 indent="-42332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layfair Display"/>
              <a:buChar char="●"/>
            </a:pP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Ускорител на заредени частици - в нашия случай протони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marL="609585" indent="-42332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layfair Display"/>
              <a:buChar char="●"/>
            </a:pP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Сблъскване на частици - енергия на взаимодействието: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marL="1219170" lvl="1" indent="-42332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layfair Display"/>
              <a:buChar char="○"/>
            </a:pP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Е = Е(сноп 1)+ Е(сноп 2)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marL="609585" indent="-42332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layfair Display"/>
              <a:buChar char="●"/>
            </a:pP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Най-висока енергия на сблъсъците на LHC досега: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marL="1219170" lvl="1" indent="-42332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layfair Display"/>
              <a:buChar char="○"/>
            </a:pP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Е = 13 [TeV] = 2 x 6.5 [TeV] (2015 - 2018 г.)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marL="609585" indent="-42332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layfair Display"/>
              <a:buChar char="●"/>
            </a:pP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Проектна енергия на LHC: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marL="1219170" lvl="1" indent="-42332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layfair Display"/>
              <a:buChar char="○"/>
            </a:pP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Е = 14 TeV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pic>
        <p:nvPicPr>
          <p:cNvPr id="328" name="Google Shape;328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72560" y="5094567"/>
            <a:ext cx="4585009" cy="115710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37"/>
          <p:cNvSpPr txBox="1"/>
          <p:nvPr/>
        </p:nvSpPr>
        <p:spPr>
          <a:xfrm>
            <a:off x="395133" y="4813067"/>
            <a:ext cx="7058400" cy="183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 indent="-42332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layfair Display"/>
              <a:buChar char="●"/>
            </a:pPr>
            <a:r>
              <a:rPr lang="en">
                <a:highlight>
                  <a:srgbClr val="FFFF00"/>
                </a:highlight>
                <a:latin typeface="Playfair Display"/>
                <a:ea typeface="Playfair Display"/>
                <a:cs typeface="Playfair Display"/>
                <a:sym typeface="Playfair Display"/>
              </a:rPr>
              <a:t>Връзка (превръщане) между енергия и маса: </a:t>
            </a:r>
            <a:r>
              <a:rPr lang="en" b="1">
                <a:highlight>
                  <a:srgbClr val="FFFF00"/>
                </a:highlight>
                <a:latin typeface="Playfair Display"/>
                <a:ea typeface="Playfair Display"/>
                <a:cs typeface="Playfair Display"/>
                <a:sym typeface="Playfair Display"/>
              </a:rPr>
              <a:t>E = mc</a:t>
            </a:r>
            <a:r>
              <a:rPr lang="en" b="1" baseline="30000">
                <a:highlight>
                  <a:srgbClr val="FFFF00"/>
                </a:highlight>
                <a:latin typeface="Playfair Display"/>
                <a:ea typeface="Playfair Display"/>
                <a:cs typeface="Playfair Display"/>
                <a:sym typeface="Playfair Display"/>
              </a:rPr>
              <a:t>2</a:t>
            </a:r>
            <a:endParaRPr b="1" baseline="30000">
              <a:highlight>
                <a:srgbClr val="FFFF00"/>
              </a:highlight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marL="609585" indent="-42332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layfair Display"/>
              <a:buChar char="●"/>
            </a:pP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При сблъсъка на сноповете от протони се раждат много нови частици.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marL="609585" indent="-42332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layfair Display"/>
              <a:buChar char="●"/>
            </a:pP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По-тежките частици са нестабилни и се разпадат бързо до по-леки частици, които можем да измерим.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8CF9FA-4851-E0A3-1C48-8868A22B1ACD}"/>
              </a:ext>
            </a:extLst>
          </p:cNvPr>
          <p:cNvSpPr txBox="1"/>
          <p:nvPr/>
        </p:nvSpPr>
        <p:spPr>
          <a:xfrm>
            <a:off x="2743200" y="11668"/>
            <a:ext cx="7566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b="1" u="sng" dirty="0">
                <a:solidFill>
                  <a:srgbClr val="FF0000"/>
                </a:solidFill>
              </a:rPr>
              <a:t>Детектори на Големия адронен ускорител на насрещни снопове</a:t>
            </a:r>
            <a:endParaRPr lang="en-GB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>
            <a:spLocks noGrp="1"/>
          </p:cNvSpPr>
          <p:nvPr>
            <p:ph type="title"/>
          </p:nvPr>
        </p:nvSpPr>
        <p:spPr>
          <a:xfrm>
            <a:off x="415600" y="28285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buSzPts val="990"/>
            </a:pPr>
            <a:r>
              <a:rPr lang="bg-BG" sz="4933" dirty="0"/>
              <a:t>Е</a:t>
            </a:r>
            <a:r>
              <a:rPr lang="en" sz="4933" dirty="0"/>
              <a:t>кспериментът CMS</a:t>
            </a:r>
            <a:endParaRPr sz="4933" dirty="0"/>
          </a:p>
        </p:txBody>
      </p:sp>
      <p:sp>
        <p:nvSpPr>
          <p:cNvPr id="78" name="Google Shape;78;p16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/>
              <a:pPr>
                <a:spcBef>
                  <a:spcPts val="0"/>
                </a:spcBef>
                <a:spcAft>
                  <a:spcPts val="0"/>
                </a:spcAft>
              </a:pPr>
              <a:t>37</a:t>
            </a:fld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8"/>
          <p:cNvSpPr txBox="1"/>
          <p:nvPr/>
        </p:nvSpPr>
        <p:spPr>
          <a:xfrm>
            <a:off x="73583" y="47355"/>
            <a:ext cx="6635600" cy="10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767" tIns="49900" rIns="99767" bIns="4990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667" b="1" i="1">
                <a:solidFill>
                  <a:srgbClr val="66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Експериментът CMS (Run1&amp;2)</a:t>
            </a:r>
            <a:endParaRPr sz="2667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667" b="1" i="1">
                <a:solidFill>
                  <a:srgbClr val="66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(Компактен мюонен соленоид)</a:t>
            </a:r>
            <a:endParaRPr sz="2667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24081" y="488966"/>
            <a:ext cx="5969983" cy="6253457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8"/>
          <p:cNvSpPr txBox="1"/>
          <p:nvPr/>
        </p:nvSpPr>
        <p:spPr>
          <a:xfrm>
            <a:off x="117559" y="1051932"/>
            <a:ext cx="2697600" cy="10188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dashDot"/>
            <a:round/>
            <a:headEnd type="none" w="sm" len="sm"/>
            <a:tailEnd type="none" w="sm" len="sm"/>
          </a:ln>
        </p:spPr>
        <p:txBody>
          <a:bodyPr spcFirstLastPara="1" wrap="square" lIns="99767" tIns="49900" rIns="99767" bIns="4990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Соленоидален магнит</a:t>
            </a:r>
            <a:endParaRPr sz="1333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Суперпроводяща намотка</a:t>
            </a:r>
            <a:endParaRPr sz="1333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Магнитно поле:</a:t>
            </a:r>
            <a:br>
              <a:rPr lang="en" sz="2000"/>
            </a:br>
            <a:r>
              <a:rPr lang="en" sz="1333" b="1">
                <a:latin typeface="Arial"/>
                <a:ea typeface="Arial"/>
                <a:cs typeface="Arial"/>
                <a:sym typeface="Arial"/>
              </a:rPr>
              <a:t>3.8 Т във вътрешността, затворена от магнита</a:t>
            </a:r>
            <a:endParaRPr sz="1333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~1.8 T извън магнита</a:t>
            </a:r>
            <a:endParaRPr sz="1333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1" name="Google Shape;111;p18"/>
          <p:cNvCxnSpPr/>
          <p:nvPr/>
        </p:nvCxnSpPr>
        <p:spPr>
          <a:xfrm rot="10800000">
            <a:off x="2150124" y="1298487"/>
            <a:ext cx="2986000" cy="1078400"/>
          </a:xfrm>
          <a:prstGeom prst="straightConnector1">
            <a:avLst/>
          </a:prstGeom>
          <a:noFill/>
          <a:ln w="183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8"/>
          <p:cNvSpPr txBox="1"/>
          <p:nvPr/>
        </p:nvSpPr>
        <p:spPr>
          <a:xfrm>
            <a:off x="5307981" y="150556"/>
            <a:ext cx="2433200" cy="1591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dashDot"/>
            <a:round/>
            <a:headEnd type="none" w="sm" len="sm"/>
            <a:tailEnd type="none" w="sm" len="sm"/>
          </a:ln>
        </p:spPr>
        <p:txBody>
          <a:bodyPr spcFirstLastPara="1" wrap="square" lIns="99767" tIns="49900" rIns="99767" bIns="4990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Електромагнитен калориметър</a:t>
            </a:r>
            <a:endParaRPr sz="1333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Кристали от оловен волфрамат</a:t>
            </a:r>
            <a:endParaRPr sz="1333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3" name="Google Shape;113;p18"/>
          <p:cNvCxnSpPr/>
          <p:nvPr/>
        </p:nvCxnSpPr>
        <p:spPr>
          <a:xfrm rot="10800000" flipH="1">
            <a:off x="5750348" y="1576028"/>
            <a:ext cx="774400" cy="829600"/>
          </a:xfrm>
          <a:prstGeom prst="straightConnector1">
            <a:avLst/>
          </a:prstGeom>
          <a:noFill/>
          <a:ln w="183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4" name="Google Shape;114;p18"/>
          <p:cNvSpPr txBox="1"/>
          <p:nvPr/>
        </p:nvSpPr>
        <p:spPr>
          <a:xfrm>
            <a:off x="8043173" y="281191"/>
            <a:ext cx="3568400" cy="17096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dashDot"/>
            <a:round/>
            <a:headEnd type="none" w="sm" len="sm"/>
            <a:tailEnd type="none" w="sm" len="sm"/>
          </a:ln>
        </p:spPr>
        <p:txBody>
          <a:bodyPr spcFirstLastPara="1" wrap="square" lIns="99767" tIns="49900" rIns="99767" bIns="4990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Адронен калориметър - </a:t>
            </a:r>
            <a:endParaRPr sz="1333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тип сандвич</a:t>
            </a:r>
            <a:endParaRPr sz="1333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Стомана(в централната част)</a:t>
            </a:r>
            <a:endParaRPr sz="1333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или месинг(в затварящите части)</a:t>
            </a:r>
            <a:endParaRPr sz="1333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и пластмасови сцинтилатори</a:t>
            </a:r>
            <a:endParaRPr sz="1333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5" name="Google Shape;115;p18"/>
          <p:cNvCxnSpPr/>
          <p:nvPr/>
        </p:nvCxnSpPr>
        <p:spPr>
          <a:xfrm rot="10800000" flipH="1">
            <a:off x="6082124" y="1492960"/>
            <a:ext cx="2101200" cy="11612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6" name="Google Shape;116;p18"/>
          <p:cNvSpPr txBox="1"/>
          <p:nvPr/>
        </p:nvSpPr>
        <p:spPr>
          <a:xfrm>
            <a:off x="9510476" y="2239396"/>
            <a:ext cx="2543600" cy="8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767" tIns="49900" rIns="99767" bIns="4990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Железен хамут на детектора;</a:t>
            </a:r>
            <a:endParaRPr sz="1333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През неге се затварят магнитните силови линии.</a:t>
            </a:r>
            <a:endParaRPr sz="1333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7" name="Google Shape;117;p18"/>
          <p:cNvCxnSpPr/>
          <p:nvPr/>
        </p:nvCxnSpPr>
        <p:spPr>
          <a:xfrm>
            <a:off x="7630848" y="2322349"/>
            <a:ext cx="1880400" cy="83200"/>
          </a:xfrm>
          <a:prstGeom prst="straightConnector1">
            <a:avLst/>
          </a:prstGeom>
          <a:noFill/>
          <a:ln w="183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8" name="Google Shape;118;p18"/>
          <p:cNvCxnSpPr/>
          <p:nvPr/>
        </p:nvCxnSpPr>
        <p:spPr>
          <a:xfrm rot="10800000" flipH="1">
            <a:off x="8293964" y="2405360"/>
            <a:ext cx="1216400" cy="248800"/>
          </a:xfrm>
          <a:prstGeom prst="straightConnector1">
            <a:avLst/>
          </a:prstGeom>
          <a:noFill/>
          <a:ln w="183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9" name="Google Shape;119;p18"/>
          <p:cNvSpPr txBox="1"/>
          <p:nvPr/>
        </p:nvSpPr>
        <p:spPr>
          <a:xfrm>
            <a:off x="441932" y="3649592"/>
            <a:ext cx="4313200" cy="19908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dashDot"/>
            <a:round/>
            <a:headEnd type="none" w="sm" len="sm"/>
            <a:tailEnd type="none" w="sm" len="sm"/>
          </a:ln>
        </p:spPr>
        <p:txBody>
          <a:bodyPr spcFirstLastPara="1" wrap="square" lIns="99767" tIns="49900" rIns="99767" bIns="4990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Вътрешен треков детектор – две основни системи:</a:t>
            </a:r>
            <a:br>
              <a:rPr lang="en" sz="2000"/>
            </a:br>
            <a:r>
              <a:rPr lang="en" sz="1333" b="1">
                <a:latin typeface="Arial"/>
                <a:ea typeface="Arial"/>
                <a:cs typeface="Arial"/>
                <a:sym typeface="Arial"/>
              </a:rPr>
              <a:t>Силициев пикселов детектор</a:t>
            </a:r>
            <a:endParaRPr sz="1333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Силициев микрострипов детектор</a:t>
            </a:r>
            <a:endParaRPr sz="1333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0" name="Google Shape;120;p18"/>
          <p:cNvCxnSpPr/>
          <p:nvPr/>
        </p:nvCxnSpPr>
        <p:spPr>
          <a:xfrm flipH="1">
            <a:off x="3428172" y="2571208"/>
            <a:ext cx="1990400" cy="23224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1" name="Google Shape;121;p18"/>
          <p:cNvCxnSpPr/>
          <p:nvPr/>
        </p:nvCxnSpPr>
        <p:spPr>
          <a:xfrm flipH="1">
            <a:off x="3759564" y="2571208"/>
            <a:ext cx="1769600" cy="21568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2" name="Google Shape;122;p18"/>
          <p:cNvSpPr txBox="1"/>
          <p:nvPr/>
        </p:nvSpPr>
        <p:spPr>
          <a:xfrm>
            <a:off x="4822072" y="4893883"/>
            <a:ext cx="3472000" cy="16428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dashDot"/>
            <a:round/>
            <a:headEnd type="none" w="sm" len="sm"/>
            <a:tailEnd type="none" w="sm" len="sm"/>
          </a:ln>
        </p:spPr>
        <p:txBody>
          <a:bodyPr spcFirstLastPara="1" wrap="square" lIns="99767" tIns="49900" rIns="99767" bIns="4990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333" b="1" dirty="0">
                <a:latin typeface="Arial"/>
                <a:ea typeface="Arial"/>
                <a:cs typeface="Arial"/>
                <a:sym typeface="Arial"/>
              </a:rPr>
              <a:t>Мюонна система - централна част:</a:t>
            </a:r>
            <a:br>
              <a:rPr lang="en" sz="2000" dirty="0"/>
            </a:br>
            <a:r>
              <a:rPr lang="en" sz="1333" b="1" dirty="0">
                <a:latin typeface="Arial"/>
                <a:ea typeface="Arial"/>
                <a:cs typeface="Arial"/>
                <a:sym typeface="Arial"/>
              </a:rPr>
              <a:t>Камери с дреифови тръби (DT)</a:t>
            </a:r>
            <a:endParaRPr sz="1333" dirty="0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333" b="1" dirty="0">
                <a:latin typeface="Arial"/>
                <a:ea typeface="Arial"/>
                <a:cs typeface="Arial"/>
                <a:sym typeface="Arial"/>
              </a:rPr>
              <a:t>Камери със съпротивителна плоскост (RPC)</a:t>
            </a:r>
            <a:endParaRPr sz="1333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8"/>
          <p:cNvSpPr txBox="1"/>
          <p:nvPr/>
        </p:nvSpPr>
        <p:spPr>
          <a:xfrm>
            <a:off x="6635084" y="4921316"/>
            <a:ext cx="5555600" cy="12168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dashDot"/>
            <a:round/>
            <a:headEnd type="none" w="sm" len="sm"/>
            <a:tailEnd type="none" w="sm" len="sm"/>
          </a:ln>
        </p:spPr>
        <p:txBody>
          <a:bodyPr spcFirstLastPara="1" wrap="square" lIns="99767" tIns="49900" rIns="99767" bIns="49900" anchor="t" anchorCtr="0">
            <a:no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 Мюонна система –</a:t>
            </a:r>
            <a:endParaRPr sz="1333">
              <a:latin typeface="Arial"/>
              <a:ea typeface="Arial"/>
              <a:cs typeface="Arial"/>
              <a:sym typeface="Arial"/>
            </a:endParaRP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затварящи части:</a:t>
            </a:r>
            <a:endParaRPr sz="1333">
              <a:latin typeface="Arial"/>
              <a:ea typeface="Arial"/>
              <a:cs typeface="Arial"/>
              <a:sym typeface="Arial"/>
            </a:endParaRP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Катодни стрипови</a:t>
            </a:r>
            <a:endParaRPr sz="1333">
              <a:latin typeface="Arial"/>
              <a:ea typeface="Arial"/>
              <a:cs typeface="Arial"/>
              <a:sym typeface="Arial"/>
            </a:endParaRP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 камери  (CSC)</a:t>
            </a:r>
            <a:endParaRPr sz="1333">
              <a:latin typeface="Arial"/>
              <a:ea typeface="Arial"/>
              <a:cs typeface="Arial"/>
              <a:sym typeface="Arial"/>
            </a:endParaRP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Камери със </a:t>
            </a:r>
            <a:endParaRPr sz="1333">
              <a:latin typeface="Arial"/>
              <a:ea typeface="Arial"/>
              <a:cs typeface="Arial"/>
              <a:sym typeface="Arial"/>
            </a:endParaRP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съпротивителна</a:t>
            </a:r>
            <a:endParaRPr sz="1333">
              <a:latin typeface="Arial"/>
              <a:ea typeface="Arial"/>
              <a:cs typeface="Arial"/>
              <a:sym typeface="Arial"/>
            </a:endParaRP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 плоскост (RPC)</a:t>
            </a:r>
            <a:endParaRPr sz="1333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4" name="Google Shape;124;p18"/>
          <p:cNvCxnSpPr/>
          <p:nvPr/>
        </p:nvCxnSpPr>
        <p:spPr>
          <a:xfrm flipH="1">
            <a:off x="5086892" y="3566640"/>
            <a:ext cx="1437600" cy="1410400"/>
          </a:xfrm>
          <a:prstGeom prst="straightConnector1">
            <a:avLst/>
          </a:prstGeom>
          <a:noFill/>
          <a:ln w="183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5" name="Google Shape;125;p18"/>
          <p:cNvCxnSpPr/>
          <p:nvPr/>
        </p:nvCxnSpPr>
        <p:spPr>
          <a:xfrm>
            <a:off x="6745677" y="3566640"/>
            <a:ext cx="442400" cy="14932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6" name="Google Shape;126;p18"/>
          <p:cNvCxnSpPr/>
          <p:nvPr/>
        </p:nvCxnSpPr>
        <p:spPr>
          <a:xfrm flipH="1">
            <a:off x="7299024" y="3981729"/>
            <a:ext cx="663600" cy="1078400"/>
          </a:xfrm>
          <a:prstGeom prst="straightConnector1">
            <a:avLst/>
          </a:prstGeom>
          <a:noFill/>
          <a:ln w="183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7" name="Google Shape;127;p18"/>
          <p:cNvCxnSpPr/>
          <p:nvPr/>
        </p:nvCxnSpPr>
        <p:spPr>
          <a:xfrm>
            <a:off x="8293964" y="3981729"/>
            <a:ext cx="552800" cy="1161200"/>
          </a:xfrm>
          <a:prstGeom prst="straightConnector1">
            <a:avLst/>
          </a:prstGeom>
          <a:noFill/>
          <a:ln w="183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8" name="Google Shape;128;p18"/>
          <p:cNvSpPr txBox="1"/>
          <p:nvPr/>
        </p:nvSpPr>
        <p:spPr>
          <a:xfrm>
            <a:off x="2441296" y="6040199"/>
            <a:ext cx="2104800" cy="5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767" tIns="49900" rIns="99767" bIns="4990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Тегло		12.5 t</a:t>
            </a:r>
            <a:endParaRPr sz="1333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Диаметър	15 m</a:t>
            </a:r>
            <a:endParaRPr sz="1333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333" b="1">
                <a:latin typeface="Arial"/>
                <a:ea typeface="Arial"/>
                <a:cs typeface="Arial"/>
                <a:sym typeface="Arial"/>
              </a:rPr>
              <a:t>Дължина	21.6 m</a:t>
            </a:r>
            <a:endParaRPr sz="1333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18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/>
              <a:pPr>
                <a:spcBef>
                  <a:spcPts val="0"/>
                </a:spcBef>
                <a:spcAft>
                  <a:spcPts val="0"/>
                </a:spcAft>
              </a:pPr>
              <a:t>38</a:t>
            </a:fld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9"/>
          <p:cNvSpPr txBox="1">
            <a:spLocks noGrp="1"/>
          </p:cNvSpPr>
          <p:nvPr>
            <p:ph type="title"/>
          </p:nvPr>
        </p:nvSpPr>
        <p:spPr>
          <a:xfrm>
            <a:off x="609127" y="69825"/>
            <a:ext cx="10971600" cy="1144800"/>
          </a:xfrm>
          <a:prstGeom prst="rect">
            <a:avLst/>
          </a:prstGeom>
        </p:spPr>
        <p:txBody>
          <a:bodyPr spcFirstLastPara="1" vert="horz" wrap="square" lIns="0" tIns="0" rIns="0" bIns="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"/>
              <a:t>Движение на заредена частица в магнитно поле</a:t>
            </a:r>
            <a:endParaRPr/>
          </a:p>
        </p:txBody>
      </p:sp>
      <p:sp>
        <p:nvSpPr>
          <p:cNvPr id="135" name="Google Shape;135;p19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/>
              <a:pPr>
                <a:spcBef>
                  <a:spcPts val="0"/>
                </a:spcBef>
                <a:spcAft>
                  <a:spcPts val="0"/>
                </a:spcAft>
              </a:pPr>
              <a:t>39</a:t>
            </a:fld>
            <a:endParaRPr/>
          </a:p>
        </p:txBody>
      </p:sp>
      <p:pic>
        <p:nvPicPr>
          <p:cNvPr id="136" name="Google Shape;13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1384" y="1320818"/>
            <a:ext cx="4606051" cy="2843449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9"/>
          <p:cNvSpPr/>
          <p:nvPr/>
        </p:nvSpPr>
        <p:spPr>
          <a:xfrm>
            <a:off x="971900" y="2674767"/>
            <a:ext cx="435200" cy="421600"/>
          </a:xfrm>
          <a:prstGeom prst="ellipse">
            <a:avLst/>
          </a:prstGeom>
          <a:solidFill>
            <a:srgbClr val="38761D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600" b="1">
                <a:solidFill>
                  <a:srgbClr val="FFFFFF"/>
                </a:solidFill>
              </a:rPr>
              <a:t>S</a:t>
            </a:r>
            <a:endParaRPr sz="1600" b="1">
              <a:solidFill>
                <a:srgbClr val="FFFFFF"/>
              </a:solidFill>
            </a:endParaRPr>
          </a:p>
        </p:txBody>
      </p:sp>
      <p:sp>
        <p:nvSpPr>
          <p:cNvPr id="138" name="Google Shape;138;p19"/>
          <p:cNvSpPr/>
          <p:nvPr/>
        </p:nvSpPr>
        <p:spPr>
          <a:xfrm>
            <a:off x="4426300" y="2674767"/>
            <a:ext cx="435200" cy="4216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600" b="1">
                <a:solidFill>
                  <a:srgbClr val="FFFFFF"/>
                </a:solidFill>
              </a:rPr>
              <a:t>N</a:t>
            </a:r>
            <a:endParaRPr sz="1600" b="1">
              <a:solidFill>
                <a:srgbClr val="FFFFFF"/>
              </a:solidFill>
            </a:endParaRPr>
          </a:p>
        </p:txBody>
      </p:sp>
      <p:pic>
        <p:nvPicPr>
          <p:cNvPr id="139" name="Google Shape;13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26261" y="993266"/>
            <a:ext cx="3716540" cy="3051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516031" y="2277032"/>
            <a:ext cx="1064700" cy="1088433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9"/>
          <p:cNvSpPr txBox="1"/>
          <p:nvPr/>
        </p:nvSpPr>
        <p:spPr>
          <a:xfrm>
            <a:off x="1155500" y="4469068"/>
            <a:ext cx="350280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42" name="Google Shape;142;p19"/>
          <p:cNvSpPr txBox="1"/>
          <p:nvPr/>
        </p:nvSpPr>
        <p:spPr>
          <a:xfrm>
            <a:off x="613433" y="3980168"/>
            <a:ext cx="463000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Соленоидално магнитно поле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43" name="Google Shape;143;p19"/>
          <p:cNvSpPr txBox="1"/>
          <p:nvPr/>
        </p:nvSpPr>
        <p:spPr>
          <a:xfrm>
            <a:off x="5255100" y="3943801"/>
            <a:ext cx="5905200" cy="800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Траекторията на заредена частица се закривява в магнитно поле. 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44" name="Google Shape;144;p19"/>
          <p:cNvSpPr txBox="1"/>
          <p:nvPr/>
        </p:nvSpPr>
        <p:spPr>
          <a:xfrm>
            <a:off x="504167" y="4810367"/>
            <a:ext cx="10763600" cy="163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Ако гледаме срещу посоката на магнитното поле, 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положително заредените частици ще се отклоняват по посока на часовниковата стрелка,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а отрицателно заредените в обратна посока.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В приложението iSpyWebGl, посоката на магнитното поле във вътрешността на магнита е по посока на оста Z. В основния xy изглед, оста z е насочена към наблюдателя. 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895601"/>
            <a:ext cx="5867400" cy="161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Rectangle 5"/>
          <p:cNvSpPr>
            <a:spLocks noChangeArrowheads="1"/>
          </p:cNvSpPr>
          <p:nvPr/>
        </p:nvSpPr>
        <p:spPr bwMode="auto">
          <a:xfrm>
            <a:off x="1434306" y="671544"/>
            <a:ext cx="9170988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bg-BG" altLang="en-US" sz="1600" dirty="0">
                <a:solidFill>
                  <a:srgbClr val="002060"/>
                </a:solidFill>
              </a:rPr>
              <a:t>Фотоните се рефлектират към краищата на сцинтилатора.</a:t>
            </a:r>
            <a:endParaRPr lang="en-US" altLang="en-US" sz="1600" dirty="0">
              <a:solidFill>
                <a:srgbClr val="00206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dirty="0">
              <a:solidFill>
                <a:schemeClr val="accent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bg-BG" altLang="en-US" sz="1600" dirty="0">
                <a:solidFill>
                  <a:srgbClr val="008F00"/>
                </a:solidFill>
              </a:rPr>
              <a:t>Световоди отвеждат фотоните към фотоумножителите, където фотоните се конвертират в електрически сигнал.</a:t>
            </a:r>
            <a:endParaRPr lang="en-US" altLang="en-US" sz="1600" dirty="0">
              <a:solidFill>
                <a:srgbClr val="008F00"/>
              </a:solidFill>
            </a:endParaRPr>
          </a:p>
        </p:txBody>
      </p:sp>
      <p:sp>
        <p:nvSpPr>
          <p:cNvPr id="20483" name="Rectangle 10"/>
          <p:cNvSpPr>
            <a:spLocks noChangeArrowheads="1"/>
          </p:cNvSpPr>
          <p:nvPr/>
        </p:nvSpPr>
        <p:spPr bwMode="auto">
          <a:xfrm>
            <a:off x="1600200" y="5105401"/>
            <a:ext cx="9372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bg-BG" altLang="en-US" sz="1600" dirty="0">
                <a:solidFill>
                  <a:srgbClr val="002060"/>
                </a:solidFill>
              </a:rPr>
              <a:t>Поради отличната разделителна способност по време</a:t>
            </a:r>
            <a:r>
              <a:rPr lang="en-US" altLang="en-US" sz="1600" dirty="0">
                <a:solidFill>
                  <a:srgbClr val="002060"/>
                </a:solidFill>
              </a:rPr>
              <a:t> (&lt;1ns) </a:t>
            </a:r>
            <a:r>
              <a:rPr lang="bg-BG" altLang="en-US" sz="1600" dirty="0">
                <a:solidFill>
                  <a:srgbClr val="002060"/>
                </a:solidFill>
              </a:rPr>
              <a:t>времето на пристигане</a:t>
            </a:r>
            <a:r>
              <a:rPr lang="en-US" altLang="en-US" sz="1600" dirty="0">
                <a:solidFill>
                  <a:srgbClr val="002060"/>
                </a:solidFill>
              </a:rPr>
              <a:t>, </a:t>
            </a:r>
            <a:r>
              <a:rPr lang="bg-BG" altLang="en-US" sz="1600" dirty="0">
                <a:solidFill>
                  <a:srgbClr val="002060"/>
                </a:solidFill>
              </a:rPr>
              <a:t>или времето за прелитане</a:t>
            </a:r>
            <a:r>
              <a:rPr lang="en-US" altLang="en-US" sz="1600" dirty="0">
                <a:solidFill>
                  <a:srgbClr val="002060"/>
                </a:solidFill>
              </a:rPr>
              <a:t>, </a:t>
            </a:r>
            <a:r>
              <a:rPr lang="bg-BG" altLang="en-US" sz="1600" dirty="0">
                <a:solidFill>
                  <a:srgbClr val="002060"/>
                </a:solidFill>
              </a:rPr>
              <a:t>могат да бъдат измерени много прецизно</a:t>
            </a:r>
            <a:r>
              <a:rPr lang="en-US" altLang="en-US" sz="1600" dirty="0">
                <a:solidFill>
                  <a:srgbClr val="002060"/>
                </a:solidFill>
              </a:rPr>
              <a:t> </a:t>
            </a:r>
            <a:r>
              <a:rPr lang="en-US" altLang="en-US" sz="1600" dirty="0">
                <a:solidFill>
                  <a:srgbClr val="002060"/>
                </a:solidFill>
                <a:sym typeface="Wingdings" charset="2"/>
              </a:rPr>
              <a:t> </a:t>
            </a:r>
            <a:r>
              <a:rPr lang="bg-BG" altLang="en-US" sz="1600" dirty="0">
                <a:solidFill>
                  <a:srgbClr val="002060"/>
                </a:solidFill>
                <a:sym typeface="Wingdings" charset="2"/>
              </a:rPr>
              <a:t>Тригер</a:t>
            </a:r>
            <a:r>
              <a:rPr lang="en-US" altLang="en-US" sz="1600" dirty="0">
                <a:solidFill>
                  <a:srgbClr val="002060"/>
                </a:solidFill>
                <a:sym typeface="Wingdings" charset="2"/>
              </a:rPr>
              <a:t>, Time of Flight.</a:t>
            </a:r>
            <a:endParaRPr lang="en-US" altLang="en-US" sz="1600" dirty="0">
              <a:solidFill>
                <a:srgbClr val="002060"/>
              </a:solidFill>
            </a:endParaRPr>
          </a:p>
        </p:txBody>
      </p:sp>
      <p:sp>
        <p:nvSpPr>
          <p:cNvPr id="20484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E4A9E19-C851-4C4C-BBEF-7000944A2F16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000"/>
          </a:p>
        </p:txBody>
      </p:sp>
      <p:sp>
        <p:nvSpPr>
          <p:cNvPr id="20485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W. Riegler/CERN</a:t>
            </a:r>
          </a:p>
        </p:txBody>
      </p:sp>
      <p:sp>
        <p:nvSpPr>
          <p:cNvPr id="20487" name="Rectangle 10"/>
          <p:cNvSpPr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charset="2"/>
              <a:buNone/>
            </a:pPr>
            <a:r>
              <a:rPr lang="bg-BG" altLang="en-US" b="1" dirty="0">
                <a:solidFill>
                  <a:srgbClr val="FF0000"/>
                </a:solidFill>
                <a:sym typeface="Wingdings" charset="2"/>
              </a:rPr>
              <a:t>Сцинтилатори</a:t>
            </a:r>
            <a:endParaRPr lang="en-US" altLang="en-US" b="1" dirty="0">
              <a:solidFill>
                <a:srgbClr val="FF0000"/>
              </a:solidFill>
              <a:sym typeface="Wingdings" charset="2"/>
            </a:endParaRPr>
          </a:p>
        </p:txBody>
      </p:sp>
      <p:grpSp>
        <p:nvGrpSpPr>
          <p:cNvPr id="20488" name="Group 14"/>
          <p:cNvGrpSpPr>
            <a:grpSpLocks/>
          </p:cNvGrpSpPr>
          <p:nvPr/>
        </p:nvGrpSpPr>
        <p:grpSpPr bwMode="auto">
          <a:xfrm>
            <a:off x="4495800" y="2286000"/>
            <a:ext cx="3962400" cy="2743200"/>
            <a:chOff x="2971800" y="2286000"/>
            <a:chExt cx="3962400" cy="2743200"/>
          </a:xfrm>
        </p:grpSpPr>
        <p:sp>
          <p:nvSpPr>
            <p:cNvPr id="20495" name="Line 6"/>
            <p:cNvSpPr>
              <a:spLocks noChangeShapeType="1"/>
            </p:cNvSpPr>
            <p:nvPr/>
          </p:nvSpPr>
          <p:spPr bwMode="auto">
            <a:xfrm flipV="1">
              <a:off x="4267200" y="2286000"/>
              <a:ext cx="0" cy="27432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496" name="Line 8"/>
            <p:cNvSpPr>
              <a:spLocks noChangeShapeType="1"/>
            </p:cNvSpPr>
            <p:nvPr/>
          </p:nvSpPr>
          <p:spPr bwMode="auto">
            <a:xfrm flipH="1">
              <a:off x="3352800" y="3581400"/>
              <a:ext cx="685800" cy="0"/>
            </a:xfrm>
            <a:prstGeom prst="line">
              <a:avLst/>
            </a:prstGeom>
            <a:noFill/>
            <a:ln w="57150">
              <a:solidFill>
                <a:srgbClr val="FFCC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497" name="Line 9"/>
            <p:cNvSpPr>
              <a:spLocks noChangeShapeType="1"/>
            </p:cNvSpPr>
            <p:nvPr/>
          </p:nvSpPr>
          <p:spPr bwMode="auto">
            <a:xfrm>
              <a:off x="4495800" y="3581400"/>
              <a:ext cx="609600" cy="0"/>
            </a:xfrm>
            <a:prstGeom prst="line">
              <a:avLst/>
            </a:prstGeom>
            <a:noFill/>
            <a:ln w="57150">
              <a:solidFill>
                <a:srgbClr val="FFCC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715000" y="2895600"/>
              <a:ext cx="1219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257800" y="3886200"/>
              <a:ext cx="12192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971800" y="3810000"/>
              <a:ext cx="12192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20489" name="TextBox 15"/>
          <p:cNvSpPr txBox="1">
            <a:spLocks noChangeArrowheads="1"/>
          </p:cNvSpPr>
          <p:nvPr/>
        </p:nvSpPr>
        <p:spPr bwMode="auto">
          <a:xfrm>
            <a:off x="4338905" y="2667000"/>
            <a:ext cx="152849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bg-BG" altLang="en-US" sz="1600" b="1" dirty="0">
                <a:solidFill>
                  <a:srgbClr val="002060"/>
                </a:solidFill>
              </a:rPr>
              <a:t>Сцинтилатор</a:t>
            </a:r>
            <a:endParaRPr lang="en-US" altLang="en-US" sz="1600" b="1" dirty="0">
              <a:solidFill>
                <a:srgbClr val="002060"/>
              </a:solidFill>
            </a:endParaRPr>
          </a:p>
        </p:txBody>
      </p:sp>
      <p:sp>
        <p:nvSpPr>
          <p:cNvPr id="20490" name="TextBox 16"/>
          <p:cNvSpPr txBox="1">
            <a:spLocks noChangeArrowheads="1"/>
          </p:cNvSpPr>
          <p:nvPr/>
        </p:nvSpPr>
        <p:spPr bwMode="auto">
          <a:xfrm>
            <a:off x="8596311" y="2743200"/>
            <a:ext cx="62388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bg-BG" altLang="en-US" sz="1600" b="1" dirty="0">
                <a:solidFill>
                  <a:srgbClr val="002060"/>
                </a:solidFill>
              </a:rPr>
              <a:t>ФЕУ</a:t>
            </a:r>
            <a:endParaRPr lang="en-US" altLang="en-US" sz="1600" b="1" dirty="0">
              <a:solidFill>
                <a:srgbClr val="002060"/>
              </a:solidFill>
            </a:endParaRPr>
          </a:p>
        </p:txBody>
      </p:sp>
      <p:sp>
        <p:nvSpPr>
          <p:cNvPr id="20491" name="TextBox 17"/>
          <p:cNvSpPr txBox="1">
            <a:spLocks noChangeArrowheads="1"/>
          </p:cNvSpPr>
          <p:nvPr/>
        </p:nvSpPr>
        <p:spPr bwMode="auto">
          <a:xfrm>
            <a:off x="6781801" y="2709446"/>
            <a:ext cx="11666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bg-BG" altLang="en-US" sz="1600" b="1" dirty="0">
                <a:solidFill>
                  <a:srgbClr val="002060"/>
                </a:solidFill>
              </a:rPr>
              <a:t>Световод</a:t>
            </a:r>
            <a:endParaRPr lang="en-US" altLang="en-US" sz="1600" b="1" dirty="0">
              <a:solidFill>
                <a:srgbClr val="002060"/>
              </a:solidFill>
            </a:endParaRPr>
          </a:p>
        </p:txBody>
      </p:sp>
      <p:cxnSp>
        <p:nvCxnSpPr>
          <p:cNvPr id="20" name="Straight Arrow Connector 19"/>
          <p:cNvCxnSpPr>
            <a:cxnSpLocks noChangeShapeType="1"/>
            <a:stCxn id="20491" idx="2"/>
          </p:cNvCxnSpPr>
          <p:nvPr/>
        </p:nvCxnSpPr>
        <p:spPr bwMode="auto">
          <a:xfrm>
            <a:off x="7365134" y="3048000"/>
            <a:ext cx="0" cy="28216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Arrow Connector 20"/>
          <p:cNvCxnSpPr>
            <a:cxnSpLocks noChangeShapeType="1"/>
          </p:cNvCxnSpPr>
          <p:nvPr/>
        </p:nvCxnSpPr>
        <p:spPr bwMode="auto">
          <a:xfrm rot="10800000" flipV="1">
            <a:off x="8153401" y="3124200"/>
            <a:ext cx="739775" cy="38100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Straight Arrow Connector 23"/>
          <p:cNvCxnSpPr>
            <a:cxnSpLocks noChangeShapeType="1"/>
          </p:cNvCxnSpPr>
          <p:nvPr/>
        </p:nvCxnSpPr>
        <p:spPr bwMode="auto">
          <a:xfrm rot="5400000">
            <a:off x="4969670" y="3126582"/>
            <a:ext cx="271462" cy="3175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0"/>
          <p:cNvSpPr txBox="1">
            <a:spLocks noGrp="1"/>
          </p:cNvSpPr>
          <p:nvPr>
            <p:ph type="title"/>
          </p:nvPr>
        </p:nvSpPr>
        <p:spPr>
          <a:xfrm>
            <a:off x="110800" y="85367"/>
            <a:ext cx="11853200" cy="10780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t" anchorCtr="0" compatLnSpc="1">
            <a:prstTxWarp prst="textNoShape">
              <a:avLst/>
            </a:prstTxWarp>
            <a:normAutofit/>
          </a:bodyPr>
          <a:lstStyle/>
          <a:p>
            <a:pPr algn="l"/>
            <a:r>
              <a:rPr lang="en" sz="3200"/>
              <a:t>Определяне на импулс и заряд - Вътрешен треков детектор</a:t>
            </a:r>
            <a:endParaRPr sz="3200"/>
          </a:p>
        </p:txBody>
      </p:sp>
      <p:pic>
        <p:nvPicPr>
          <p:cNvPr id="150" name="Google Shape;15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4567" y="961933"/>
            <a:ext cx="4277567" cy="2467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2200" y="964601"/>
            <a:ext cx="4762373" cy="5288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327515" y="3209720"/>
            <a:ext cx="3307660" cy="1486619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0"/>
          <p:cNvSpPr txBox="1"/>
          <p:nvPr/>
        </p:nvSpPr>
        <p:spPr>
          <a:xfrm>
            <a:off x="4837967" y="4889733"/>
            <a:ext cx="6797200" cy="1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</a:pPr>
            <a:r>
              <a:rPr lang="en" sz="1600" b="1"/>
              <a:t>Сигналите от вътрешния треков детектор, позволяват да се реконструират техните траектории. Големината на закривяване на техните траектории позволяват определянето на техния импулс по формулата r ~ p/B, където r [m] е радиусът на кривината, p [GeV/c] – импулсът на електрона, а B [T] е магнитното поле.  </a:t>
            </a:r>
            <a:endParaRPr/>
          </a:p>
        </p:txBody>
      </p:sp>
      <p:sp>
        <p:nvSpPr>
          <p:cNvPr id="154" name="Google Shape;154;p20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/>
              <a:pPr>
                <a:spcBef>
                  <a:spcPts val="0"/>
                </a:spcBef>
                <a:spcAft>
                  <a:spcPts val="0"/>
                </a:spcAft>
              </a:pPr>
              <a:t>40</a:t>
            </a:fld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1"/>
          <p:cNvSpPr txBox="1">
            <a:spLocks noGrp="1"/>
          </p:cNvSpPr>
          <p:nvPr>
            <p:ph type="title"/>
          </p:nvPr>
        </p:nvSpPr>
        <p:spPr>
          <a:xfrm>
            <a:off x="110800" y="85367"/>
            <a:ext cx="11853200" cy="10780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t" anchorCtr="0" compatLnSpc="1">
            <a:prstTxWarp prst="textNoShape">
              <a:avLst/>
            </a:prstTxWarp>
            <a:normAutofit/>
          </a:bodyPr>
          <a:lstStyle/>
          <a:p>
            <a:pPr algn="l"/>
            <a:r>
              <a:rPr lang="en" sz="3200"/>
              <a:t>Определяне на импулс и заряд - Вътрешен треков детектор</a:t>
            </a:r>
            <a:endParaRPr sz="3200"/>
          </a:p>
        </p:txBody>
      </p:sp>
      <p:pic>
        <p:nvPicPr>
          <p:cNvPr id="160" name="Google Shape;16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2400" y="858568"/>
            <a:ext cx="9390320" cy="5288233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1"/>
          <p:cNvSpPr txBox="1"/>
          <p:nvPr/>
        </p:nvSpPr>
        <p:spPr>
          <a:xfrm>
            <a:off x="1496167" y="5617467"/>
            <a:ext cx="5603200" cy="3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b="1" i="1" u="sng">
                <a:solidFill>
                  <a:srgbClr val="FFFF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http://cms.cern/detector/identifying-tracks</a:t>
            </a:r>
            <a:endParaRPr b="1" i="1">
              <a:solidFill>
                <a:srgbClr val="FFFFFF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b="1" i="1">
              <a:solidFill>
                <a:srgbClr val="FFFFFF"/>
              </a:solidFill>
            </a:endParaRPr>
          </a:p>
        </p:txBody>
      </p:sp>
      <p:sp>
        <p:nvSpPr>
          <p:cNvPr id="162" name="Google Shape;162;p21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/>
              <a:pPr>
                <a:spcBef>
                  <a:spcPts val="0"/>
                </a:spcBef>
                <a:spcAft>
                  <a:spcPts val="0"/>
                </a:spcAft>
              </a:pPr>
              <a:t>41</a:t>
            </a:fld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2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"/>
              <a:t>Измерване на енергия - калориметрична система</a:t>
            </a:r>
            <a:endParaRPr/>
          </a:p>
        </p:txBody>
      </p:sp>
      <p:sp>
        <p:nvSpPr>
          <p:cNvPr id="168" name="Google Shape;168;p22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/>
              <a:pPr>
                <a:spcBef>
                  <a:spcPts val="0"/>
                </a:spcBef>
                <a:spcAft>
                  <a:spcPts val="0"/>
                </a:spcAft>
              </a:pPr>
              <a:t>42</a:t>
            </a:fld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3"/>
          <p:cNvSpPr txBox="1">
            <a:spLocks noGrp="1"/>
          </p:cNvSpPr>
          <p:nvPr>
            <p:ph type="title"/>
          </p:nvPr>
        </p:nvSpPr>
        <p:spPr>
          <a:xfrm>
            <a:off x="375767" y="118600"/>
            <a:ext cx="10804800" cy="1250400"/>
          </a:xfrm>
          <a:prstGeom prst="rect">
            <a:avLst/>
          </a:prstGeom>
        </p:spPr>
        <p:txBody>
          <a:bodyPr spcFirstLastPara="1"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" sz="3200"/>
              <a:t>Детектиране на електрони, позитрони и фотони</a:t>
            </a:r>
            <a:endParaRPr sz="3200"/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" sz="3200"/>
              <a:t>Електромагнитна лавина във вещество</a:t>
            </a:r>
            <a:endParaRPr sz="3200"/>
          </a:p>
        </p:txBody>
      </p:sp>
      <p:pic>
        <p:nvPicPr>
          <p:cNvPr id="174" name="Google Shape;17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500" y="2856634"/>
            <a:ext cx="2515968" cy="2000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7500" y="4648901"/>
            <a:ext cx="2725765" cy="2209033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3"/>
          <p:cNvSpPr txBox="1"/>
          <p:nvPr/>
        </p:nvSpPr>
        <p:spPr>
          <a:xfrm>
            <a:off x="277500" y="1369833"/>
            <a:ext cx="11540400" cy="14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"/>
              <a:t>Два процеса на загуба на енергия в плътна среда за е± с Е&gt;1GeV или фотони:</a:t>
            </a:r>
            <a:endParaRPr/>
          </a:p>
          <a:p>
            <a:pPr marL="609585" indent="-423323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излъчване на фотон от заредена частица (примерно е+ или е-) при движение в полето на ядро от средата</a:t>
            </a:r>
            <a:endParaRPr/>
          </a:p>
          <a:p>
            <a:pPr marL="609585" indent="-423323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раждане на е+е- двойки от фотон, в полето на ядро от средата</a:t>
            </a:r>
            <a:endParaRPr/>
          </a:p>
        </p:txBody>
      </p:sp>
      <p:sp>
        <p:nvSpPr>
          <p:cNvPr id="177" name="Google Shape;177;p23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/>
              <a:pPr>
                <a:spcBef>
                  <a:spcPts val="0"/>
                </a:spcBef>
                <a:spcAft>
                  <a:spcPts val="0"/>
                </a:spcAft>
              </a:pPr>
              <a:t>43</a:t>
            </a:fld>
            <a:endParaRPr/>
          </a:p>
        </p:txBody>
      </p:sp>
      <p:pic>
        <p:nvPicPr>
          <p:cNvPr id="178" name="Google Shape;178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40134" y="3170200"/>
            <a:ext cx="3975733" cy="2493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637538" y="2600133"/>
            <a:ext cx="3180367" cy="2382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3"/>
          <p:cNvSpPr txBox="1"/>
          <p:nvPr/>
        </p:nvSpPr>
        <p:spPr>
          <a:xfrm>
            <a:off x="8288233" y="5267533"/>
            <a:ext cx="3650400" cy="7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600" i="1"/>
              <a:t>Кристал от оловен волфрамат и лавинни фотодиоди, използвани в ECAL на CMS</a:t>
            </a:r>
            <a:endParaRPr sz="1600" i="1"/>
          </a:p>
        </p:txBody>
      </p:sp>
      <p:sp>
        <p:nvSpPr>
          <p:cNvPr id="181" name="Google Shape;181;p23"/>
          <p:cNvSpPr txBox="1"/>
          <p:nvPr/>
        </p:nvSpPr>
        <p:spPr>
          <a:xfrm>
            <a:off x="3349367" y="5673067"/>
            <a:ext cx="4469200" cy="1046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1733">
                <a:latin typeface="Playfair Display"/>
                <a:ea typeface="Playfair Display"/>
                <a:cs typeface="Playfair Display"/>
                <a:sym typeface="Playfair Display"/>
              </a:rPr>
              <a:t>Енергията на частицата, инициирала лавината е пропорционална на броя изсветени фотони</a:t>
            </a:r>
            <a:endParaRPr sz="1733"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06133" y="4074601"/>
            <a:ext cx="3548768" cy="2661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3200" y="203201"/>
            <a:ext cx="6350000" cy="425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56401" y="203201"/>
            <a:ext cx="5161281" cy="6451601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4"/>
          <p:cNvSpPr txBox="1"/>
          <p:nvPr/>
        </p:nvSpPr>
        <p:spPr>
          <a:xfrm>
            <a:off x="168400" y="4634933"/>
            <a:ext cx="3337600" cy="157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i="1"/>
              <a:t>ECAL - електромагнитен калориметър на CMS</a:t>
            </a:r>
            <a:endParaRPr i="1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i="1"/>
              <a:t>(в ляво)</a:t>
            </a:r>
            <a:endParaRPr i="1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i="1"/>
              <a:t>HCAL - адронен калориметър на CMS</a:t>
            </a:r>
            <a:endParaRPr i="1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i="1"/>
              <a:t>(в дясно)</a:t>
            </a:r>
            <a:endParaRPr i="1"/>
          </a:p>
        </p:txBody>
      </p:sp>
      <p:sp>
        <p:nvSpPr>
          <p:cNvPr id="190" name="Google Shape;190;p24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/>
              <a:pPr>
                <a:spcBef>
                  <a:spcPts val="0"/>
                </a:spcBef>
                <a:spcAft>
                  <a:spcPts val="0"/>
                </a:spcAft>
              </a:pPr>
              <a:t>44</a:t>
            </a:fld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6"/>
          <p:cNvSpPr txBox="1">
            <a:spLocks noGrp="1"/>
          </p:cNvSpPr>
          <p:nvPr>
            <p:ph type="title"/>
          </p:nvPr>
        </p:nvSpPr>
        <p:spPr>
          <a:xfrm>
            <a:off x="375767" y="118600"/>
            <a:ext cx="10804800" cy="1250400"/>
          </a:xfrm>
          <a:prstGeom prst="rect">
            <a:avLst/>
          </a:prstGeom>
        </p:spPr>
        <p:txBody>
          <a:bodyPr spcFirstLastPara="1"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"/>
              <a:t>Калориметрична система</a:t>
            </a:r>
            <a:endParaRPr/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" sz="3200"/>
              <a:t>ектромагнитен (ECAL) и адронен калориметър (HCAL)</a:t>
            </a:r>
            <a:endParaRPr sz="3200"/>
          </a:p>
        </p:txBody>
      </p:sp>
      <p:pic>
        <p:nvPicPr>
          <p:cNvPr id="217" name="Google Shape;21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1" y="1309468"/>
            <a:ext cx="9469332" cy="54084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94300" y="4103198"/>
            <a:ext cx="3062133" cy="2523133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6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/>
              <a:pPr>
                <a:spcBef>
                  <a:spcPts val="0"/>
                </a:spcBef>
                <a:spcAft>
                  <a:spcPts val="0"/>
                </a:spcAft>
              </a:pPr>
              <a:t>45</a:t>
            </a:fld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7"/>
          <p:cNvSpPr txBox="1">
            <a:spLocks noGrp="1"/>
          </p:cNvSpPr>
          <p:nvPr>
            <p:ph type="title"/>
          </p:nvPr>
        </p:nvSpPr>
        <p:spPr>
          <a:xfrm>
            <a:off x="293767" y="-36200"/>
            <a:ext cx="11360800" cy="6904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"/>
              <a:t>Мюонна система на CMS (Run1 &amp; Run2)</a:t>
            </a:r>
            <a:endParaRPr/>
          </a:p>
        </p:txBody>
      </p:sp>
      <p:sp>
        <p:nvSpPr>
          <p:cNvPr id="225" name="Google Shape;225;p27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/>
              <a:pPr>
                <a:spcBef>
                  <a:spcPts val="0"/>
                </a:spcBef>
                <a:spcAft>
                  <a:spcPts val="0"/>
                </a:spcAft>
              </a:pPr>
              <a:t>46</a:t>
            </a:fld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8"/>
          <p:cNvSpPr txBox="1">
            <a:spLocks noGrp="1"/>
          </p:cNvSpPr>
          <p:nvPr>
            <p:ph type="title"/>
          </p:nvPr>
        </p:nvSpPr>
        <p:spPr>
          <a:xfrm>
            <a:off x="293767" y="-36200"/>
            <a:ext cx="11360800" cy="6904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"/>
              <a:t>Мюонна система на CMS (Run1 &amp; Run2)</a:t>
            </a:r>
            <a:endParaRPr/>
          </a:p>
        </p:txBody>
      </p:sp>
      <p:pic>
        <p:nvPicPr>
          <p:cNvPr id="231" name="Google Shape;231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6067" y="1214201"/>
            <a:ext cx="6491832" cy="198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03700" y="654233"/>
            <a:ext cx="4478629" cy="224266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3" name="Google Shape;233;p28"/>
          <p:cNvGrpSpPr/>
          <p:nvPr/>
        </p:nvGrpSpPr>
        <p:grpSpPr>
          <a:xfrm>
            <a:off x="717372" y="3688741"/>
            <a:ext cx="4242257" cy="2450019"/>
            <a:chOff x="5558400" y="4173840"/>
            <a:chExt cx="4466160" cy="3501360"/>
          </a:xfrm>
        </p:grpSpPr>
        <p:pic>
          <p:nvPicPr>
            <p:cNvPr id="234" name="Google Shape;234;p28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558400" y="4173840"/>
              <a:ext cx="4466160" cy="323424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35" name="Google Shape;235;p28"/>
            <p:cNvCxnSpPr/>
            <p:nvPr/>
          </p:nvCxnSpPr>
          <p:spPr>
            <a:xfrm flipH="1">
              <a:off x="7123560" y="6326640"/>
              <a:ext cx="141600" cy="612000"/>
            </a:xfrm>
            <a:prstGeom prst="straightConnector1">
              <a:avLst/>
            </a:prstGeom>
            <a:noFill/>
            <a:ln w="36700" cap="flat" cmpd="sng">
              <a:solidFill>
                <a:srgbClr val="00008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36" name="Google Shape;236;p28"/>
            <p:cNvCxnSpPr/>
            <p:nvPr/>
          </p:nvCxnSpPr>
          <p:spPr>
            <a:xfrm flipH="1">
              <a:off x="6942480" y="7097400"/>
              <a:ext cx="127200" cy="577800"/>
            </a:xfrm>
            <a:prstGeom prst="straightConnector1">
              <a:avLst/>
            </a:prstGeom>
            <a:noFill/>
            <a:ln w="36700" cap="flat" cmpd="sng">
              <a:solidFill>
                <a:srgbClr val="000080"/>
              </a:solidFill>
              <a:prstDash val="solid"/>
              <a:round/>
              <a:headEnd type="none" w="sm" len="sm"/>
              <a:tailEnd type="none" w="sm" len="sm"/>
            </a:ln>
          </p:spPr>
        </p:cxnSp>
        <p:pic>
          <p:nvPicPr>
            <p:cNvPr id="237" name="Google Shape;237;p28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976080" y="5667120"/>
              <a:ext cx="777960" cy="80748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38" name="Google Shape;238;p28"/>
            <p:cNvCxnSpPr/>
            <p:nvPr/>
          </p:nvCxnSpPr>
          <p:spPr>
            <a:xfrm rot="10800000" flipH="1">
              <a:off x="7410960" y="4259580"/>
              <a:ext cx="319800" cy="1314300"/>
            </a:xfrm>
            <a:prstGeom prst="straightConnector1">
              <a:avLst/>
            </a:prstGeom>
            <a:noFill/>
            <a:ln w="36700" cap="flat" cmpd="sng">
              <a:solidFill>
                <a:srgbClr val="00008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pic>
        <p:nvPicPr>
          <p:cNvPr id="239" name="Google Shape;239;p2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678198" y="3506334"/>
            <a:ext cx="6113767" cy="3084935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28"/>
          <p:cNvSpPr txBox="1"/>
          <p:nvPr/>
        </p:nvSpPr>
        <p:spPr>
          <a:xfrm>
            <a:off x="1147067" y="1029300"/>
            <a:ext cx="4478800" cy="3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/>
              <a:t>DT (Камери с дрейфови тръби)</a:t>
            </a:r>
            <a:endParaRPr/>
          </a:p>
        </p:txBody>
      </p:sp>
      <p:sp>
        <p:nvSpPr>
          <p:cNvPr id="241" name="Google Shape;241;p28"/>
          <p:cNvSpPr txBox="1"/>
          <p:nvPr/>
        </p:nvSpPr>
        <p:spPr>
          <a:xfrm>
            <a:off x="7470167" y="2896900"/>
            <a:ext cx="4056400" cy="4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/>
              <a:t>CSC (Катодно стрипови камери)</a:t>
            </a:r>
            <a:endParaRPr/>
          </a:p>
        </p:txBody>
      </p:sp>
      <p:sp>
        <p:nvSpPr>
          <p:cNvPr id="242" name="Google Shape;242;p28"/>
          <p:cNvSpPr txBox="1"/>
          <p:nvPr/>
        </p:nvSpPr>
        <p:spPr>
          <a:xfrm>
            <a:off x="496967" y="5975267"/>
            <a:ext cx="5412800" cy="4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/>
              <a:t>RPC (Камери със съпротивителна плоскост)</a:t>
            </a:r>
            <a:endParaRPr/>
          </a:p>
        </p:txBody>
      </p:sp>
      <p:sp>
        <p:nvSpPr>
          <p:cNvPr id="243" name="Google Shape;243;p28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/>
              <a:pPr>
                <a:spcBef>
                  <a:spcPts val="0"/>
                </a:spcBef>
                <a:spcAft>
                  <a:spcPts val="0"/>
                </a:spcAft>
              </a:pPr>
              <a:t>47</a:t>
            </a:fld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1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/>
              <a:pPr>
                <a:spcBef>
                  <a:spcPts val="0"/>
                </a:spcBef>
                <a:spcAft>
                  <a:spcPts val="0"/>
                </a:spcAft>
              </a:pPr>
              <a:t>48</a:t>
            </a:fld>
            <a:endParaRPr/>
          </a:p>
        </p:txBody>
      </p:sp>
      <p:pic>
        <p:nvPicPr>
          <p:cNvPr id="280" name="Google Shape;280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7601" y="203201"/>
            <a:ext cx="9692401" cy="6451599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31"/>
          <p:cNvSpPr txBox="1"/>
          <p:nvPr/>
        </p:nvSpPr>
        <p:spPr>
          <a:xfrm>
            <a:off x="5873767" y="6117834"/>
            <a:ext cx="543160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b="1">
                <a:solidFill>
                  <a:srgbClr val="EFEFE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https://cms.cern/detector/detecting-muons</a:t>
            </a:r>
            <a:endParaRPr b="1">
              <a:solidFill>
                <a:srgbClr val="EFEFEF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2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/>
              <a:pPr>
                <a:spcBef>
                  <a:spcPts val="0"/>
                </a:spcBef>
                <a:spcAft>
                  <a:spcPts val="0"/>
                </a:spcAft>
              </a:pPr>
              <a:t>49</a:t>
            </a:fld>
            <a:endParaRPr/>
          </a:p>
        </p:txBody>
      </p:sp>
      <p:pic>
        <p:nvPicPr>
          <p:cNvPr id="287" name="Google Shape;28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92268" y="203200"/>
            <a:ext cx="7114681" cy="645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352801"/>
            <a:ext cx="7315200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1" y="838200"/>
            <a:ext cx="835342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1828800" y="542095"/>
            <a:ext cx="23733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</a:rPr>
              <a:t>Typical Geometries: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BDBF27B-9495-7144-927B-5CC801873507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000"/>
          </a:p>
        </p:txBody>
      </p:sp>
      <p:sp>
        <p:nvSpPr>
          <p:cNvPr id="2150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dirty="0"/>
              <a:t>W. Riegler/CERN</a:t>
            </a:r>
          </a:p>
        </p:txBody>
      </p:sp>
      <p:sp>
        <p:nvSpPr>
          <p:cNvPr id="21512" name="TextBox 10"/>
          <p:cNvSpPr txBox="1">
            <a:spLocks noChangeArrowheads="1"/>
          </p:cNvSpPr>
          <p:nvPr/>
        </p:nvSpPr>
        <p:spPr bwMode="auto">
          <a:xfrm>
            <a:off x="609600" y="4724400"/>
            <a:ext cx="4343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2060"/>
                </a:solidFill>
              </a:rPr>
              <a:t>UV light enters the WLS material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2060"/>
                </a:solidFill>
              </a:rPr>
              <a:t>Light is transformed into longer wavelength</a:t>
            </a:r>
          </a:p>
          <a:p>
            <a:pPr eaLnBrk="1" hangingPunct="1">
              <a:spcBef>
                <a:spcPct val="0"/>
              </a:spcBef>
              <a:buFont typeface="Wingdings" charset="2"/>
              <a:buChar char="à"/>
            </a:pPr>
            <a:r>
              <a:rPr lang="en-US" altLang="en-US" sz="1400" dirty="0">
                <a:solidFill>
                  <a:srgbClr val="009900"/>
                </a:solidFill>
                <a:sym typeface="Wingdings" charset="2"/>
              </a:rPr>
              <a:t>Total internal reflection inside the WLS material</a:t>
            </a:r>
          </a:p>
          <a:p>
            <a:pPr eaLnBrk="1" hangingPunct="1">
              <a:spcBef>
                <a:spcPct val="0"/>
              </a:spcBef>
              <a:buFont typeface="Wingdings" charset="2"/>
              <a:buChar char="à"/>
            </a:pPr>
            <a:r>
              <a:rPr lang="en-US" altLang="en-US" sz="1400" dirty="0">
                <a:solidFill>
                  <a:srgbClr val="002060"/>
                </a:solidFill>
                <a:sym typeface="Wingdings" charset="2"/>
              </a:rPr>
              <a:t> ‘transport’ of the light to the photo detector</a:t>
            </a:r>
            <a:endParaRPr lang="en-US" altLang="en-US" sz="1400" dirty="0">
              <a:solidFill>
                <a:srgbClr val="002060"/>
              </a:solidFill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charset="2"/>
              <a:buNone/>
            </a:pPr>
            <a:r>
              <a:rPr lang="bg-BG" altLang="en-US" b="1" dirty="0">
                <a:solidFill>
                  <a:srgbClr val="FF0000"/>
                </a:solidFill>
                <a:sym typeface="Wingdings" charset="2"/>
              </a:rPr>
              <a:t>Сцинтилатори</a:t>
            </a:r>
            <a:endParaRPr lang="en-US" altLang="en-US" b="1" dirty="0">
              <a:solidFill>
                <a:srgbClr val="FF0000"/>
              </a:solidFill>
              <a:sym typeface="Wingdings" charset="2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Google Shape;292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6601" y="1073834"/>
            <a:ext cx="7737132" cy="3680535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33"/>
          <p:cNvSpPr txBox="1">
            <a:spLocks noGrp="1"/>
          </p:cNvSpPr>
          <p:nvPr>
            <p:ph type="title"/>
          </p:nvPr>
        </p:nvSpPr>
        <p:spPr>
          <a:xfrm>
            <a:off x="314000" y="221467"/>
            <a:ext cx="11141600" cy="763600"/>
          </a:xfrm>
          <a:prstGeom prst="rect">
            <a:avLst/>
          </a:prstGeom>
        </p:spPr>
        <p:txBody>
          <a:bodyPr spcFirstLastPara="1"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  <a:buSzPts val="990"/>
            </a:pPr>
            <a:r>
              <a:rPr lang="en" sz="3467"/>
              <a:t>Как се регистрира частици със CMS</a:t>
            </a:r>
            <a:endParaRPr sz="3467"/>
          </a:p>
        </p:txBody>
      </p:sp>
      <p:sp>
        <p:nvSpPr>
          <p:cNvPr id="294" name="Google Shape;294;p33"/>
          <p:cNvSpPr txBox="1"/>
          <p:nvPr/>
        </p:nvSpPr>
        <p:spPr>
          <a:xfrm>
            <a:off x="8012133" y="747367"/>
            <a:ext cx="3934000" cy="39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 indent="-406390" algn="just">
              <a:spcBef>
                <a:spcPts val="0"/>
              </a:spcBef>
              <a:spcAft>
                <a:spcPts val="0"/>
              </a:spcAft>
              <a:buSzPts val="1200"/>
              <a:buFont typeface="Playfair Display"/>
              <a:buChar char="●"/>
            </a:pPr>
            <a:r>
              <a:rPr lang="en" sz="1600">
                <a:latin typeface="Playfair Display"/>
                <a:ea typeface="Playfair Display"/>
                <a:cs typeface="Playfair Display"/>
                <a:sym typeface="Playfair Display"/>
              </a:rPr>
              <a:t>Силициев детектор:</a:t>
            </a:r>
            <a:endParaRPr sz="1600"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marL="1219170" lvl="1" indent="-406390" algn="just">
              <a:spcBef>
                <a:spcPts val="0"/>
              </a:spcBef>
              <a:spcAft>
                <a:spcPts val="0"/>
              </a:spcAft>
              <a:buSzPts val="1200"/>
              <a:buFont typeface="Playfair Display"/>
              <a:buChar char="○"/>
            </a:pPr>
            <a:r>
              <a:rPr lang="en" sz="1600">
                <a:latin typeface="Playfair Display"/>
                <a:ea typeface="Playfair Display"/>
                <a:cs typeface="Playfair Display"/>
                <a:sym typeface="Playfair Display"/>
              </a:rPr>
              <a:t>Регистрира попадения на електрически заредени частици.</a:t>
            </a:r>
            <a:endParaRPr sz="1600"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marL="609585" indent="-406390" algn="just">
              <a:spcBef>
                <a:spcPts val="0"/>
              </a:spcBef>
              <a:spcAft>
                <a:spcPts val="0"/>
              </a:spcAft>
              <a:buSzPts val="1200"/>
              <a:buFont typeface="Playfair Display"/>
              <a:buChar char="●"/>
            </a:pPr>
            <a:r>
              <a:rPr lang="en" sz="1600">
                <a:latin typeface="Playfair Display"/>
                <a:ea typeface="Playfair Display"/>
                <a:cs typeface="Playfair Display"/>
                <a:sym typeface="Playfair Display"/>
              </a:rPr>
              <a:t>Електромагнитен калориметър:</a:t>
            </a:r>
            <a:endParaRPr sz="1600"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marL="1219170" lvl="1" indent="-406390" algn="just">
              <a:spcBef>
                <a:spcPts val="0"/>
              </a:spcBef>
              <a:spcAft>
                <a:spcPts val="0"/>
              </a:spcAft>
              <a:buSzPts val="1200"/>
              <a:buFont typeface="Playfair Display"/>
              <a:buChar char="○"/>
            </a:pPr>
            <a:r>
              <a:rPr lang="en" sz="1600">
                <a:latin typeface="Playfair Display"/>
                <a:ea typeface="Playfair Display"/>
                <a:cs typeface="Playfair Display"/>
                <a:sym typeface="Playfair Display"/>
              </a:rPr>
              <a:t>Регистрира електрони, позитрони и фотони</a:t>
            </a:r>
            <a:endParaRPr sz="1600"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marL="1219170" lvl="1" indent="-406390" algn="just">
              <a:spcBef>
                <a:spcPts val="0"/>
              </a:spcBef>
              <a:spcAft>
                <a:spcPts val="0"/>
              </a:spcAft>
              <a:buSzPts val="1200"/>
              <a:buFont typeface="Playfair Display"/>
              <a:buChar char="○"/>
            </a:pPr>
            <a:r>
              <a:rPr lang="en" sz="1600">
                <a:latin typeface="Playfair Display"/>
                <a:ea typeface="Playfair Display"/>
                <a:cs typeface="Playfair Display"/>
                <a:sym typeface="Playfair Display"/>
              </a:rPr>
              <a:t>Те отлагат пълната си енергия в него</a:t>
            </a:r>
            <a:endParaRPr sz="1600"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marL="609585" indent="-406390" algn="just">
              <a:spcBef>
                <a:spcPts val="0"/>
              </a:spcBef>
              <a:spcAft>
                <a:spcPts val="0"/>
              </a:spcAft>
              <a:buSzPts val="1200"/>
              <a:buFont typeface="Playfair Display"/>
              <a:buChar char="●"/>
            </a:pPr>
            <a:r>
              <a:rPr lang="en" sz="1600">
                <a:latin typeface="Playfair Display"/>
                <a:ea typeface="Playfair Display"/>
                <a:cs typeface="Playfair Display"/>
                <a:sym typeface="Playfair Display"/>
              </a:rPr>
              <a:t>Адронен калориметър</a:t>
            </a:r>
            <a:endParaRPr sz="1600"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marL="1219170" lvl="1" indent="-406390" algn="just">
              <a:spcBef>
                <a:spcPts val="0"/>
              </a:spcBef>
              <a:spcAft>
                <a:spcPts val="0"/>
              </a:spcAft>
              <a:buSzPts val="1200"/>
              <a:buFont typeface="Playfair Display"/>
              <a:buChar char="○"/>
            </a:pPr>
            <a:r>
              <a:rPr lang="en" sz="1600">
                <a:latin typeface="Playfair Display"/>
                <a:ea typeface="Playfair Display"/>
                <a:cs typeface="Playfair Display"/>
                <a:sym typeface="Playfair Display"/>
              </a:rPr>
              <a:t>Регистрира адрони, които отлагат пълната си енергия в него</a:t>
            </a:r>
            <a:endParaRPr sz="1600"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sz="1600"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295" name="Google Shape;295;p33"/>
          <p:cNvSpPr txBox="1"/>
          <p:nvPr/>
        </p:nvSpPr>
        <p:spPr>
          <a:xfrm>
            <a:off x="208900" y="4931067"/>
            <a:ext cx="7408400" cy="1231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 indent="-40639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Playfair Display"/>
              <a:buChar char="●"/>
            </a:pPr>
            <a:r>
              <a:rPr lang="en" sz="16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Мюонна система:</a:t>
            </a:r>
            <a:endParaRPr sz="16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marL="1219170" lvl="1" indent="-40639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Playfair Display"/>
              <a:buChar char="○"/>
            </a:pPr>
            <a:r>
              <a:rPr lang="en" sz="16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Регистрира електрически заредени частици, преминали през всички останали системи и магнита.</a:t>
            </a:r>
            <a:endParaRPr sz="16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marL="1219170" lvl="1" indent="-40639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Playfair Display"/>
              <a:buChar char="○"/>
            </a:pPr>
            <a:r>
              <a:rPr lang="en" sz="16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Ние предполагаме, че такива могат да бъдат само мюоните. 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296" name="Google Shape;296;p33"/>
          <p:cNvSpPr txBox="1"/>
          <p:nvPr/>
        </p:nvSpPr>
        <p:spPr>
          <a:xfrm>
            <a:off x="8113733" y="5090367"/>
            <a:ext cx="3720400" cy="1077178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Комбинираме информацията от отделните детекторни системи!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297" name="Google Shape;297;p33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/>
              <a:pPr>
                <a:spcBef>
                  <a:spcPts val="0"/>
                </a:spcBef>
                <a:spcAft>
                  <a:spcPts val="0"/>
                </a:spcAft>
              </a:pPr>
              <a:t>50</a:t>
            </a:fld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34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/>
              <a:pPr>
                <a:spcBef>
                  <a:spcPts val="0"/>
                </a:spcBef>
                <a:spcAft>
                  <a:spcPts val="0"/>
                </a:spcAft>
              </a:pPr>
              <a:t>51</a:t>
            </a:fld>
            <a:endParaRPr/>
          </a:p>
        </p:txBody>
      </p:sp>
      <p:sp>
        <p:nvSpPr>
          <p:cNvPr id="303" name="Google Shape;303;p34"/>
          <p:cNvSpPr txBox="1">
            <a:spLocks noGrp="1"/>
          </p:cNvSpPr>
          <p:nvPr>
            <p:ph type="title" idx="4294967295"/>
          </p:nvPr>
        </p:nvSpPr>
        <p:spPr>
          <a:xfrm>
            <a:off x="314000" y="2885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t" anchorCtr="0" compatLnSpc="1">
            <a:prstTxWarp prst="textNoShape">
              <a:avLst/>
            </a:prstTxWarp>
            <a:no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  <a:buSzPts val="990"/>
            </a:pPr>
            <a:r>
              <a:rPr lang="en" sz="3467"/>
              <a:t>Липсваща енергия</a:t>
            </a:r>
            <a:endParaRPr sz="3467"/>
          </a:p>
        </p:txBody>
      </p:sp>
      <p:sp>
        <p:nvSpPr>
          <p:cNvPr id="304" name="Google Shape;304;p34"/>
          <p:cNvSpPr txBox="1"/>
          <p:nvPr/>
        </p:nvSpPr>
        <p:spPr>
          <a:xfrm>
            <a:off x="463900" y="1246101"/>
            <a:ext cx="10866800" cy="3293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 indent="-423323">
              <a:spcBef>
                <a:spcPts val="0"/>
              </a:spcBef>
              <a:spcAft>
                <a:spcPts val="0"/>
              </a:spcAft>
              <a:buSzPts val="1400"/>
              <a:buFont typeface="Playfair Display"/>
              <a:buChar char="●"/>
            </a:pP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Частици, които не могат да бъдат регистрирани с нашия детектор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marL="1219170" lvl="1" indent="-423323">
              <a:spcBef>
                <a:spcPts val="0"/>
              </a:spcBef>
              <a:spcAft>
                <a:spcPts val="0"/>
              </a:spcAft>
              <a:buSzPts val="1400"/>
              <a:buFont typeface="Playfair Display"/>
              <a:buChar char="○"/>
            </a:pP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Неутрино - трябва ни много по-голям детектор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marL="1219170" lvl="1" indent="-423323">
              <a:spcBef>
                <a:spcPts val="0"/>
              </a:spcBef>
              <a:spcAft>
                <a:spcPts val="0"/>
              </a:spcAft>
              <a:buSzPts val="1400"/>
              <a:buFont typeface="Playfair Display"/>
              <a:buChar char="○"/>
            </a:pP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Частици, които не познаваме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marL="609585" indent="-423323">
              <a:spcBef>
                <a:spcPts val="0"/>
              </a:spcBef>
              <a:spcAft>
                <a:spcPts val="0"/>
              </a:spcAft>
              <a:buSzPts val="1400"/>
              <a:buFont typeface="Playfair Display"/>
              <a:buChar char="●"/>
            </a:pP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Но ние може да направим оценка какво количество енергия или импулс са отнесли тези частици!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Величината, който ще използваме в нашия анализ се нарича </a:t>
            </a:r>
            <a:r>
              <a:rPr lang="en" b="1">
                <a:latin typeface="Playfair Display"/>
                <a:ea typeface="Playfair Display"/>
                <a:cs typeface="Playfair Display"/>
                <a:sym typeface="Playfair Display"/>
              </a:rPr>
              <a:t>Missing Energy</a:t>
            </a: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 и съдържа в себе си сумата от енергиите, отнесени от всички частици, които не сме успели да регистрираме и измерим.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А също и информация за посоката, в която е отнесена тази енергия.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marL="609585" indent="-423323">
              <a:spcBef>
                <a:spcPts val="0"/>
              </a:spcBef>
              <a:spcAft>
                <a:spcPts val="0"/>
              </a:spcAft>
              <a:buSzPts val="1400"/>
              <a:buFont typeface="Playfair Display"/>
              <a:buChar char="●"/>
            </a:pPr>
            <a:r>
              <a:rPr lang="en">
                <a:latin typeface="Playfair Display"/>
                <a:ea typeface="Playfair Display"/>
                <a:cs typeface="Playfair Display"/>
                <a:sym typeface="Playfair Display"/>
              </a:rPr>
              <a:t>Забележете, липсващата енергия може да е отнесена от повече от една частица!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E3B809-3F46-7062-21D1-B01DC3082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869FA6-B1DD-CA41-A5F7-B59722C75740}" type="slidenum">
              <a:rPr lang="en-US" altLang="en-US" smtClean="0"/>
              <a:pPr>
                <a:defRPr/>
              </a:pPr>
              <a:t>52</a:t>
            </a:fld>
            <a:endParaRPr lang="en-US" alt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975C798-894F-E7BF-FD39-E56C112F618E}"/>
              </a:ext>
            </a:extLst>
          </p:cNvPr>
          <p:cNvSpPr/>
          <p:nvPr/>
        </p:nvSpPr>
        <p:spPr>
          <a:xfrm>
            <a:off x="1439729" y="2967335"/>
            <a:ext cx="93125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g-BG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Благодаря за вниманието!</a:t>
            </a:r>
            <a:endParaRPr lang="en-US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21206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ChangeArrowheads="1"/>
          </p:cNvSpPr>
          <p:nvPr/>
        </p:nvSpPr>
        <p:spPr bwMode="auto">
          <a:xfrm>
            <a:off x="1828800" y="304800"/>
            <a:ext cx="83820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endParaRPr lang="de-DE" altLang="en-US" sz="1600" b="1">
              <a:solidFill>
                <a:srgbClr val="009900"/>
              </a:solidFill>
            </a:endParaRPr>
          </a:p>
        </p:txBody>
      </p:sp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795436" y="939770"/>
            <a:ext cx="54529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bg-BG" altLang="en-US" sz="1600" dirty="0">
                <a:solidFill>
                  <a:schemeClr val="accent2"/>
                </a:solidFill>
              </a:rPr>
              <a:t>Сцинтилаторите се използват масово поради</a:t>
            </a:r>
            <a:r>
              <a:rPr lang="de-DE" altLang="en-US" sz="1600" dirty="0">
                <a:solidFill>
                  <a:schemeClr val="accent2"/>
                </a:solidFill>
              </a:rPr>
              <a:t>: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bg-BG" altLang="en-US" sz="1600" dirty="0">
                <a:solidFill>
                  <a:srgbClr val="008F00"/>
                </a:solidFill>
              </a:rPr>
              <a:t>Добре формиран и бърз отговор</a:t>
            </a:r>
            <a:r>
              <a:rPr lang="de-DE" altLang="en-US" sz="1600" dirty="0">
                <a:solidFill>
                  <a:srgbClr val="008F00"/>
                </a:solidFill>
              </a:rPr>
              <a:t> </a:t>
            </a:r>
            <a:r>
              <a:rPr lang="de-DE" altLang="en-US" sz="1600" dirty="0">
                <a:solidFill>
                  <a:srgbClr val="008F00"/>
                </a:solidFill>
                <a:sym typeface="Wingdings" charset="2"/>
              </a:rPr>
              <a:t> </a:t>
            </a:r>
            <a:r>
              <a:rPr lang="de-DE" altLang="en-US" sz="1600" dirty="0">
                <a:solidFill>
                  <a:srgbClr val="008F00"/>
                </a:solidFill>
              </a:rPr>
              <a:t>1 </a:t>
            </a:r>
            <a:r>
              <a:rPr lang="bg-BG" altLang="en-US" sz="1600" dirty="0">
                <a:solidFill>
                  <a:srgbClr val="008F00"/>
                </a:solidFill>
              </a:rPr>
              <a:t>до</a:t>
            </a:r>
            <a:r>
              <a:rPr lang="de-DE" altLang="en-US" sz="1600" dirty="0">
                <a:solidFill>
                  <a:srgbClr val="008F00"/>
                </a:solidFill>
              </a:rPr>
              <a:t> 100ns</a:t>
            </a:r>
            <a:endParaRPr lang="en-US" altLang="en-US" sz="1600" dirty="0">
              <a:solidFill>
                <a:srgbClr val="008F00"/>
              </a:solidFill>
            </a:endParaRPr>
          </a:p>
        </p:txBody>
      </p:sp>
      <p:pic>
        <p:nvPicPr>
          <p:cNvPr id="22531" name="Picture 5" descr="fig2_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909"/>
          <a:stretch>
            <a:fillRect/>
          </a:stretch>
        </p:blipFill>
        <p:spPr bwMode="auto">
          <a:xfrm>
            <a:off x="7035573" y="2411979"/>
            <a:ext cx="3800475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Rectangle 6"/>
          <p:cNvSpPr>
            <a:spLocks noChangeArrowheads="1"/>
          </p:cNvSpPr>
          <p:nvPr/>
        </p:nvSpPr>
        <p:spPr bwMode="auto">
          <a:xfrm>
            <a:off x="533400" y="1905000"/>
            <a:ext cx="6425973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bg-BG" altLang="en-US" sz="1600" dirty="0">
                <a:solidFill>
                  <a:srgbClr val="FF0000"/>
                </a:solidFill>
              </a:rPr>
              <a:t>Основни характеристики на ФЕУ</a:t>
            </a:r>
            <a:r>
              <a:rPr lang="en-US" altLang="en-US" sz="1600" dirty="0">
                <a:solidFill>
                  <a:srgbClr val="FF0000"/>
                </a:solidFill>
              </a:rPr>
              <a:t>:</a:t>
            </a:r>
          </a:p>
          <a:p>
            <a:pPr eaLnBrk="1" hangingPunct="1"/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/>
            <a:r>
              <a:rPr lang="bg-BG" altLang="en-US" sz="1600" dirty="0">
                <a:solidFill>
                  <a:schemeClr val="accent2"/>
                </a:solidFill>
              </a:rPr>
              <a:t>Умножение</a:t>
            </a:r>
            <a:r>
              <a:rPr lang="en-US" altLang="en-US" sz="1600" dirty="0">
                <a:solidFill>
                  <a:schemeClr val="accent2"/>
                </a:solidFill>
              </a:rPr>
              <a:t> (</a:t>
            </a:r>
            <a:r>
              <a:rPr lang="bg-BG" altLang="en-US" sz="1600" dirty="0">
                <a:solidFill>
                  <a:schemeClr val="accent2"/>
                </a:solidFill>
              </a:rPr>
              <a:t>зависи от приложеното напрежение</a:t>
            </a:r>
            <a:r>
              <a:rPr lang="en-US" altLang="en-US" sz="1600" dirty="0">
                <a:solidFill>
                  <a:schemeClr val="accent2"/>
                </a:solidFill>
              </a:rPr>
              <a:t>): 10</a:t>
            </a:r>
            <a:r>
              <a:rPr lang="en-US" altLang="en-US" sz="1600" baseline="30000" dirty="0">
                <a:solidFill>
                  <a:schemeClr val="accent2"/>
                </a:solidFill>
              </a:rPr>
              <a:t>8 </a:t>
            </a:r>
            <a:r>
              <a:rPr lang="en-US" altLang="en-US" sz="1600" dirty="0">
                <a:solidFill>
                  <a:schemeClr val="accent2"/>
                </a:solidFill>
              </a:rPr>
              <a:t> to 10</a:t>
            </a:r>
            <a:r>
              <a:rPr lang="en-US" altLang="en-US" sz="1600" baseline="30000" dirty="0">
                <a:solidFill>
                  <a:schemeClr val="accent2"/>
                </a:solidFill>
              </a:rPr>
              <a:t>10</a:t>
            </a:r>
          </a:p>
          <a:p>
            <a:pPr eaLnBrk="1" hangingPunct="1"/>
            <a:endParaRPr lang="en-US" altLang="en-US" sz="1600" baseline="30000" dirty="0">
              <a:solidFill>
                <a:schemeClr val="accent2"/>
              </a:solidFill>
            </a:endParaRPr>
          </a:p>
          <a:p>
            <a:pPr eaLnBrk="1" hangingPunct="1"/>
            <a:r>
              <a:rPr lang="bg-BG" altLang="en-US" sz="1600" dirty="0">
                <a:solidFill>
                  <a:srgbClr val="008F00"/>
                </a:solidFill>
              </a:rPr>
              <a:t>Ефективност за детектиране на фотони</a:t>
            </a:r>
            <a:r>
              <a:rPr lang="en-US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: &lt; 20%</a:t>
            </a:r>
            <a:r>
              <a:rPr lang="en-US" altLang="en-US" sz="1600" dirty="0">
                <a:solidFill>
                  <a:srgbClr val="008F00"/>
                </a:solidFill>
              </a:rPr>
              <a:t> </a:t>
            </a:r>
          </a:p>
          <a:p>
            <a:pPr eaLnBrk="1" hangingPunct="1"/>
            <a:endParaRPr lang="en-US" altLang="en-US" sz="1600" dirty="0">
              <a:solidFill>
                <a:srgbClr val="009900"/>
              </a:solidFill>
            </a:endParaRPr>
          </a:p>
          <a:p>
            <a:pPr eaLnBrk="1" hangingPunct="1"/>
            <a:r>
              <a:rPr lang="en-US" altLang="en-US" sz="1600" dirty="0">
                <a:solidFill>
                  <a:schemeClr val="accent2"/>
                </a:solidFill>
              </a:rPr>
              <a:t>For very good PMs: registration of single photons possible. </a:t>
            </a:r>
            <a:endParaRPr lang="en-US" altLang="en-US" sz="1600" dirty="0">
              <a:solidFill>
                <a:schemeClr val="accent2"/>
              </a:solidFill>
              <a:ea typeface="Times New Roman" charset="0"/>
              <a:cs typeface="Times New Roman" charset="0"/>
            </a:endParaRPr>
          </a:p>
          <a:p>
            <a:pPr eaLnBrk="1" hangingPunct="1"/>
            <a:endParaRPr lang="en-US" altLang="en-US" sz="1600" dirty="0">
              <a:solidFill>
                <a:schemeClr val="accent2"/>
              </a:solidFill>
              <a:ea typeface="Times New Roman" charset="0"/>
              <a:cs typeface="Times New Roman" charset="0"/>
            </a:endParaRPr>
          </a:p>
          <a:p>
            <a:pPr eaLnBrk="1" hangingPunct="1"/>
            <a:r>
              <a:rPr lang="bg-BG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Пример</a:t>
            </a:r>
            <a:r>
              <a:rPr lang="en-US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: 10 </a:t>
            </a:r>
            <a:r>
              <a:rPr lang="bg-BG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първични електрона</a:t>
            </a:r>
            <a:r>
              <a:rPr lang="en-US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, </a:t>
            </a:r>
            <a:br>
              <a:rPr lang="bg-BG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</a:br>
            <a:r>
              <a:rPr lang="bg-BG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Умножение</a:t>
            </a:r>
            <a:r>
              <a:rPr lang="en-US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 10</a:t>
            </a:r>
            <a:r>
              <a:rPr lang="en-US" altLang="en-US" sz="1600" baseline="300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7</a:t>
            </a:r>
            <a:r>
              <a:rPr lang="en-US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  <a:sym typeface="Wingdings" charset="2"/>
              </a:rPr>
              <a:t></a:t>
            </a:r>
            <a:r>
              <a:rPr lang="en-US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 10</a:t>
            </a:r>
            <a:r>
              <a:rPr lang="en-US" altLang="en-US" sz="1600" baseline="300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8</a:t>
            </a:r>
            <a:r>
              <a:rPr lang="en-US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 </a:t>
            </a:r>
            <a:r>
              <a:rPr lang="bg-BG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електрона накрая</a:t>
            </a:r>
            <a:r>
              <a:rPr lang="en-US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 </a:t>
            </a:r>
            <a:r>
              <a:rPr lang="bg-BG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за</a:t>
            </a:r>
            <a:r>
              <a:rPr lang="en-US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 </a:t>
            </a:r>
            <a:r>
              <a:rPr lang="bg-BG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време</a:t>
            </a:r>
            <a:r>
              <a:rPr lang="en-US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 </a:t>
            </a:r>
            <a:r>
              <a:rPr lang="en-US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  <a:sym typeface="Symbol" charset="2"/>
              </a:rPr>
              <a:t></a:t>
            </a:r>
            <a:r>
              <a:rPr lang="en-US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 10ns</a:t>
            </a:r>
            <a:r>
              <a:rPr lang="bg-BG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,</a:t>
            </a:r>
            <a:r>
              <a:rPr lang="en-US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 </a:t>
            </a:r>
            <a:br>
              <a:rPr lang="bg-BG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</a:br>
            <a:r>
              <a:rPr lang="en-US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I=Q/T = 10</a:t>
            </a:r>
            <a:r>
              <a:rPr lang="en-US" altLang="en-US" sz="1600" baseline="300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8</a:t>
            </a:r>
            <a:r>
              <a:rPr lang="en-US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*1.603*10</a:t>
            </a:r>
            <a:r>
              <a:rPr lang="en-US" altLang="en-US" sz="1600" baseline="300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-19</a:t>
            </a:r>
            <a:r>
              <a:rPr lang="en-US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/10*10</a:t>
            </a:r>
            <a:r>
              <a:rPr lang="en-US" altLang="en-US" sz="1600" baseline="300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-9</a:t>
            </a:r>
            <a:r>
              <a:rPr lang="en-US" altLang="en-US" sz="1600" dirty="0">
                <a:solidFill>
                  <a:srgbClr val="008F00"/>
                </a:solidFill>
                <a:ea typeface="Times New Roman" charset="0"/>
                <a:cs typeface="Times New Roman" charset="0"/>
              </a:rPr>
              <a:t>= 1.6mA.</a:t>
            </a:r>
          </a:p>
          <a:p>
            <a:pPr eaLnBrk="1" hangingPunct="1"/>
            <a:endParaRPr lang="en-US" altLang="en-US" sz="1600" dirty="0">
              <a:solidFill>
                <a:srgbClr val="009900"/>
              </a:solidFill>
              <a:ea typeface="Times New Roman" charset="0"/>
              <a:cs typeface="Times New Roman" charset="0"/>
            </a:endParaRPr>
          </a:p>
          <a:p>
            <a:pPr eaLnBrk="1" hangingPunct="1"/>
            <a:r>
              <a:rPr lang="bg-BG" altLang="en-US" sz="1600" dirty="0">
                <a:solidFill>
                  <a:schemeClr val="accent2"/>
                </a:solidFill>
                <a:ea typeface="Times New Roman" charset="0"/>
                <a:cs typeface="Times New Roman" charset="0"/>
              </a:rPr>
              <a:t>Пад върху</a:t>
            </a:r>
            <a:r>
              <a:rPr lang="en-US" altLang="en-US" sz="1600" dirty="0">
                <a:solidFill>
                  <a:schemeClr val="accent2"/>
                </a:solidFill>
                <a:ea typeface="Times New Roman" charset="0"/>
                <a:cs typeface="Times New Roman" charset="0"/>
              </a:rPr>
              <a:t> 50 </a:t>
            </a:r>
            <a:r>
              <a:rPr lang="en-US" altLang="en-US" sz="1600" dirty="0">
                <a:solidFill>
                  <a:schemeClr val="accent2"/>
                </a:solidFill>
                <a:ea typeface="Times New Roman" charset="0"/>
                <a:cs typeface="Times New Roman" charset="0"/>
                <a:sym typeface="Symbol" charset="2"/>
              </a:rPr>
              <a:t> </a:t>
            </a:r>
            <a:r>
              <a:rPr lang="bg-BG" altLang="en-US" sz="1600" dirty="0">
                <a:solidFill>
                  <a:schemeClr val="accent2"/>
                </a:solidFill>
                <a:ea typeface="Times New Roman" charset="0"/>
                <a:cs typeface="Times New Roman" charset="0"/>
                <a:sym typeface="Symbol" charset="2"/>
              </a:rPr>
              <a:t>съпротивление</a:t>
            </a:r>
            <a:r>
              <a:rPr lang="en-US" altLang="en-US" sz="1600" dirty="0">
                <a:solidFill>
                  <a:schemeClr val="accent2"/>
                </a:solidFill>
                <a:ea typeface="Times New Roman" charset="0"/>
                <a:cs typeface="Times New Roman" charset="0"/>
                <a:sym typeface="Symbol" charset="2"/>
              </a:rPr>
              <a:t> </a:t>
            </a:r>
            <a:r>
              <a:rPr lang="en-US" altLang="en-US" sz="1600" dirty="0">
                <a:solidFill>
                  <a:schemeClr val="accent2"/>
                </a:solidFill>
                <a:ea typeface="Times New Roman" charset="0"/>
                <a:cs typeface="Times New Roman" charset="0"/>
                <a:sym typeface="Wingdings" charset="2"/>
              </a:rPr>
              <a:t> U=R*I= 80mV.</a:t>
            </a:r>
            <a:endParaRPr lang="en-US" altLang="en-US" sz="1600" dirty="0">
              <a:solidFill>
                <a:schemeClr val="accent2"/>
              </a:solidFill>
              <a:ea typeface="Times New Roman" charset="0"/>
              <a:cs typeface="Times New Roman" charset="0"/>
              <a:sym typeface="Symbol" charset="2"/>
            </a:endParaRPr>
          </a:p>
        </p:txBody>
      </p:sp>
      <p:sp>
        <p:nvSpPr>
          <p:cNvPr id="2253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768ECF9-94CF-A444-A3B7-3E657646DF0C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000"/>
          </a:p>
        </p:txBody>
      </p:sp>
      <p:sp>
        <p:nvSpPr>
          <p:cNvPr id="22534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W. Riegler/CERN</a:t>
            </a:r>
          </a:p>
        </p:txBody>
      </p:sp>
      <p:sp>
        <p:nvSpPr>
          <p:cNvPr id="22538" name="Rectangle 4"/>
          <p:cNvSpPr>
            <a:spLocks noChangeArrowheads="1"/>
          </p:cNvSpPr>
          <p:nvPr/>
        </p:nvSpPr>
        <p:spPr bwMode="auto">
          <a:xfrm>
            <a:off x="7792811" y="1223851"/>
            <a:ext cx="2286000" cy="369332"/>
          </a:xfrm>
          <a:prstGeom prst="rect">
            <a:avLst/>
          </a:prstGeom>
          <a:solidFill>
            <a:srgbClr val="00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2539" name="Rectangle 5"/>
          <p:cNvSpPr>
            <a:spLocks noChangeArrowheads="1"/>
          </p:cNvSpPr>
          <p:nvPr/>
        </p:nvSpPr>
        <p:spPr bwMode="auto">
          <a:xfrm>
            <a:off x="7874454" y="1588397"/>
            <a:ext cx="2041071" cy="369332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2540" name="Line 6"/>
          <p:cNvSpPr>
            <a:spLocks noChangeShapeType="1"/>
          </p:cNvSpPr>
          <p:nvPr/>
        </p:nvSpPr>
        <p:spPr bwMode="auto">
          <a:xfrm>
            <a:off x="8201025" y="1104730"/>
            <a:ext cx="244929" cy="607575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2541" name="Freeform 7"/>
          <p:cNvSpPr>
            <a:spLocks/>
          </p:cNvSpPr>
          <p:nvPr/>
        </p:nvSpPr>
        <p:spPr bwMode="auto">
          <a:xfrm>
            <a:off x="8437892" y="1706483"/>
            <a:ext cx="239742" cy="369332"/>
          </a:xfrm>
          <a:custGeom>
            <a:avLst/>
            <a:gdLst>
              <a:gd name="T0" fmla="*/ 0 w 264"/>
              <a:gd name="T1" fmla="*/ 2147483646 h 672"/>
              <a:gd name="T2" fmla="*/ 2147483646 w 264"/>
              <a:gd name="T3" fmla="*/ 2147483646 h 672"/>
              <a:gd name="T4" fmla="*/ 2147483646 w 264"/>
              <a:gd name="T5" fmla="*/ 2147483646 h 672"/>
              <a:gd name="T6" fmla="*/ 2147483646 w 264"/>
              <a:gd name="T7" fmla="*/ 0 h 672"/>
              <a:gd name="T8" fmla="*/ 2147483646 w 264"/>
              <a:gd name="T9" fmla="*/ 2147483646 h 672"/>
              <a:gd name="T10" fmla="*/ 2147483646 w 264"/>
              <a:gd name="T11" fmla="*/ 2147483646 h 672"/>
              <a:gd name="T12" fmla="*/ 2147483646 w 264"/>
              <a:gd name="T13" fmla="*/ 2147483646 h 672"/>
              <a:gd name="T14" fmla="*/ 2147483646 w 264"/>
              <a:gd name="T15" fmla="*/ 2147483646 h 672"/>
              <a:gd name="T16" fmla="*/ 2147483646 w 264"/>
              <a:gd name="T17" fmla="*/ 2147483646 h 672"/>
              <a:gd name="T18" fmla="*/ 2147483646 w 264"/>
              <a:gd name="T19" fmla="*/ 2147483646 h 672"/>
              <a:gd name="T20" fmla="*/ 2147483646 w 264"/>
              <a:gd name="T21" fmla="*/ 2147483646 h 672"/>
              <a:gd name="T22" fmla="*/ 2147483646 w 264"/>
              <a:gd name="T23" fmla="*/ 2147483646 h 672"/>
              <a:gd name="T24" fmla="*/ 2147483646 w 264"/>
              <a:gd name="T25" fmla="*/ 2147483646 h 672"/>
              <a:gd name="T26" fmla="*/ 2147483646 w 264"/>
              <a:gd name="T27" fmla="*/ 2147483646 h 672"/>
              <a:gd name="T28" fmla="*/ 2147483646 w 264"/>
              <a:gd name="T29" fmla="*/ 2147483646 h 672"/>
              <a:gd name="T30" fmla="*/ 2147483646 w 264"/>
              <a:gd name="T31" fmla="*/ 2147483646 h 672"/>
              <a:gd name="T32" fmla="*/ 2147483646 w 264"/>
              <a:gd name="T33" fmla="*/ 2147483646 h 67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64"/>
              <a:gd name="T52" fmla="*/ 0 h 672"/>
              <a:gd name="T53" fmla="*/ 264 w 264"/>
              <a:gd name="T54" fmla="*/ 672 h 67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64" h="672">
                <a:moveTo>
                  <a:pt x="0" y="12"/>
                </a:moveTo>
                <a:cubicBezTo>
                  <a:pt x="8" y="18"/>
                  <a:pt x="15" y="26"/>
                  <a:pt x="24" y="30"/>
                </a:cubicBezTo>
                <a:cubicBezTo>
                  <a:pt x="35" y="36"/>
                  <a:pt x="60" y="42"/>
                  <a:pt x="60" y="42"/>
                </a:cubicBezTo>
                <a:cubicBezTo>
                  <a:pt x="74" y="28"/>
                  <a:pt x="83" y="13"/>
                  <a:pt x="96" y="0"/>
                </a:cubicBezTo>
                <a:lnTo>
                  <a:pt x="144" y="54"/>
                </a:lnTo>
                <a:lnTo>
                  <a:pt x="48" y="102"/>
                </a:lnTo>
                <a:lnTo>
                  <a:pt x="96" y="54"/>
                </a:lnTo>
                <a:lnTo>
                  <a:pt x="144" y="102"/>
                </a:lnTo>
                <a:lnTo>
                  <a:pt x="192" y="54"/>
                </a:lnTo>
                <a:lnTo>
                  <a:pt x="192" y="150"/>
                </a:lnTo>
                <a:lnTo>
                  <a:pt x="144" y="102"/>
                </a:lnTo>
                <a:lnTo>
                  <a:pt x="240" y="102"/>
                </a:lnTo>
                <a:lnTo>
                  <a:pt x="240" y="150"/>
                </a:lnTo>
                <a:lnTo>
                  <a:pt x="192" y="198"/>
                </a:lnTo>
                <a:lnTo>
                  <a:pt x="144" y="150"/>
                </a:lnTo>
                <a:lnTo>
                  <a:pt x="240" y="198"/>
                </a:lnTo>
                <a:cubicBezTo>
                  <a:pt x="247" y="356"/>
                  <a:pt x="260" y="593"/>
                  <a:pt x="264" y="67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en-GB"/>
              <a:t>       </a:t>
            </a:r>
            <a:endParaRPr lang="en-GB" dirty="0"/>
          </a:p>
        </p:txBody>
      </p:sp>
      <p:sp>
        <p:nvSpPr>
          <p:cNvPr id="22542" name="Text Box 8"/>
          <p:cNvSpPr txBox="1">
            <a:spLocks noChangeArrowheads="1"/>
          </p:cNvSpPr>
          <p:nvPr/>
        </p:nvSpPr>
        <p:spPr bwMode="auto">
          <a:xfrm>
            <a:off x="8693945" y="1929347"/>
            <a:ext cx="3433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C3300"/>
              </a:buClr>
              <a:buFontTx/>
              <a:buNone/>
            </a:pPr>
            <a:r>
              <a:rPr lang="sv-SE" altLang="en-US" sz="1600">
                <a:solidFill>
                  <a:srgbClr val="000099"/>
                </a:solidFill>
              </a:rPr>
              <a:t>e</a:t>
            </a:r>
            <a:r>
              <a:rPr lang="sv-SE" altLang="en-US" sz="1600" baseline="30000">
                <a:solidFill>
                  <a:srgbClr val="000099"/>
                </a:solidFill>
              </a:rPr>
              <a:t>-</a:t>
            </a:r>
            <a:endParaRPr lang="sv-SE" altLang="en-US" sz="1600">
              <a:solidFill>
                <a:srgbClr val="000099"/>
              </a:solidFill>
            </a:endParaRPr>
          </a:p>
        </p:txBody>
      </p:sp>
      <p:sp>
        <p:nvSpPr>
          <p:cNvPr id="22543" name="Text Box 9"/>
          <p:cNvSpPr txBox="1">
            <a:spLocks noChangeArrowheads="1"/>
          </p:cNvSpPr>
          <p:nvPr/>
        </p:nvSpPr>
        <p:spPr bwMode="auto">
          <a:xfrm>
            <a:off x="8303079" y="996211"/>
            <a:ext cx="26962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C3300"/>
              </a:buClr>
              <a:buFontTx/>
              <a:buNone/>
            </a:pPr>
            <a:r>
              <a:rPr lang="sv-SE" altLang="en-US" sz="1600">
                <a:solidFill>
                  <a:srgbClr val="000099"/>
                </a:solidFill>
                <a:latin typeface="Symbol" charset="2"/>
              </a:rPr>
              <a:t>g</a:t>
            </a:r>
            <a:endParaRPr lang="sv-SE" altLang="en-US" sz="1600">
              <a:solidFill>
                <a:srgbClr val="000099"/>
              </a:solidFill>
            </a:endParaRPr>
          </a:p>
        </p:txBody>
      </p:sp>
      <p:sp>
        <p:nvSpPr>
          <p:cNvPr id="22544" name="Text Box 10"/>
          <p:cNvSpPr txBox="1">
            <a:spLocks noChangeArrowheads="1"/>
          </p:cNvSpPr>
          <p:nvPr/>
        </p:nvSpPr>
        <p:spPr bwMode="auto">
          <a:xfrm>
            <a:off x="9219901" y="1251899"/>
            <a:ext cx="83849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C3300"/>
              </a:buClr>
              <a:buFontTx/>
              <a:buNone/>
            </a:pPr>
            <a:r>
              <a:rPr lang="bg-BG" altLang="en-US" sz="1600" dirty="0">
                <a:solidFill>
                  <a:srgbClr val="000099"/>
                </a:solidFill>
              </a:rPr>
              <a:t>стъкло</a:t>
            </a:r>
            <a:endParaRPr lang="sv-SE" altLang="en-US" sz="1600" dirty="0">
              <a:solidFill>
                <a:srgbClr val="000099"/>
              </a:solidFill>
            </a:endParaRPr>
          </a:p>
        </p:txBody>
      </p:sp>
      <p:sp>
        <p:nvSpPr>
          <p:cNvPr id="22545" name="Text Box 11"/>
          <p:cNvSpPr txBox="1">
            <a:spLocks noChangeArrowheads="1"/>
          </p:cNvSpPr>
          <p:nvPr/>
        </p:nvSpPr>
        <p:spPr bwMode="auto">
          <a:xfrm>
            <a:off x="9344025" y="1616443"/>
            <a:ext cx="46839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C3300"/>
              </a:buClr>
              <a:buFontTx/>
              <a:buNone/>
            </a:pPr>
            <a:r>
              <a:rPr lang="sv-SE" altLang="en-US" sz="1600" dirty="0">
                <a:solidFill>
                  <a:srgbClr val="000099"/>
                </a:solidFill>
              </a:rPr>
              <a:t>PC</a:t>
            </a:r>
          </a:p>
        </p:txBody>
      </p:sp>
      <p:sp>
        <p:nvSpPr>
          <p:cNvPr id="22537" name="Text Box 18"/>
          <p:cNvSpPr txBox="1">
            <a:spLocks noChangeArrowheads="1"/>
          </p:cNvSpPr>
          <p:nvPr/>
        </p:nvSpPr>
        <p:spPr bwMode="auto">
          <a:xfrm>
            <a:off x="7338616" y="837198"/>
            <a:ext cx="27197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C3300"/>
              </a:buClr>
              <a:buFontTx/>
              <a:buNone/>
            </a:pPr>
            <a:r>
              <a:rPr lang="bg-BG" altLang="en-US" sz="1600" dirty="0">
                <a:solidFill>
                  <a:srgbClr val="000099"/>
                </a:solidFill>
              </a:rPr>
              <a:t>Полупрозрачен</a:t>
            </a:r>
            <a:r>
              <a:rPr lang="sv-SE" altLang="en-US" sz="1600" dirty="0">
                <a:solidFill>
                  <a:srgbClr val="000099"/>
                </a:solidFill>
              </a:rPr>
              <a:t> </a:t>
            </a:r>
            <a:r>
              <a:rPr lang="bg-BG" altLang="en-US" sz="1600" dirty="0">
                <a:solidFill>
                  <a:srgbClr val="000099"/>
                </a:solidFill>
              </a:rPr>
              <a:t>фотокатод</a:t>
            </a:r>
            <a:endParaRPr lang="sv-SE" altLang="en-US" sz="1600" dirty="0">
              <a:solidFill>
                <a:srgbClr val="000099"/>
              </a:solidFill>
            </a:endParaRP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12441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charset="2"/>
              <a:buNone/>
            </a:pPr>
            <a:r>
              <a:rPr lang="bg-BG" altLang="en-US" b="1" dirty="0">
                <a:solidFill>
                  <a:srgbClr val="FF0000"/>
                </a:solidFill>
                <a:sym typeface="Wingdings" charset="2"/>
              </a:rPr>
              <a:t>Фотоумножители</a:t>
            </a:r>
            <a:endParaRPr lang="en-US" altLang="en-US" b="1" dirty="0">
              <a:solidFill>
                <a:srgbClr val="FF0000"/>
              </a:solidFill>
              <a:sym typeface="Wingdings" charset="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ECDA27-E753-E5DB-B78F-7C234A9727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6">
            <a:extLst>
              <a:ext uri="{FF2B5EF4-FFF2-40B4-BE49-F238E27FC236}">
                <a16:creationId xmlns:a16="http://schemas.microsoft.com/office/drawing/2014/main" id="{9D603891-6617-9301-0BF8-8B3931E740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bg-BG" altLang="en-US" b="1" dirty="0">
                <a:solidFill>
                  <a:srgbClr val="FF0000"/>
                </a:solidFill>
                <a:ea typeface="Arial" charset="0"/>
                <a:cs typeface="Arial" charset="0"/>
              </a:rPr>
              <a:t>Формиране на сигнал</a:t>
            </a:r>
            <a:endParaRPr lang="en-US" altLang="en-US" b="1" dirty="0">
              <a:solidFill>
                <a:srgbClr val="FF0000"/>
              </a:solidFill>
              <a:ea typeface="Arial" charset="0"/>
              <a:cs typeface="Arial" charset="0"/>
            </a:endParaRPr>
          </a:p>
        </p:txBody>
      </p:sp>
      <p:sp>
        <p:nvSpPr>
          <p:cNvPr id="16387" name="Slide Number Placeholder 8">
            <a:extLst>
              <a:ext uri="{FF2B5EF4-FFF2-40B4-BE49-F238E27FC236}">
                <a16:creationId xmlns:a16="http://schemas.microsoft.com/office/drawing/2014/main" id="{163162E8-6DCB-387E-225E-9314F4E95B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FF232C6-9DB5-7A45-A9CF-1BC5E75E0887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000"/>
          </a:p>
        </p:txBody>
      </p:sp>
      <p:sp>
        <p:nvSpPr>
          <p:cNvPr id="16388" name="TextBox 22">
            <a:extLst>
              <a:ext uri="{FF2B5EF4-FFF2-40B4-BE49-F238E27FC236}">
                <a16:creationId xmlns:a16="http://schemas.microsoft.com/office/drawing/2014/main" id="{6119E60A-F8D6-C97C-9589-1A848D3973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990601"/>
            <a:ext cx="9296400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bg-BG" altLang="en-US" sz="1800" dirty="0">
                <a:solidFill>
                  <a:srgbClr val="002060"/>
                </a:solidFill>
                <a:ea typeface="Arial" charset="0"/>
                <a:cs typeface="Arial" charset="0"/>
              </a:rPr>
              <a:t>Всяка заредена частица, преминаваща през среда, оставя след себе си възбудени атоми, двойки електрон-йон (в газови среди) или двойки дупка-елетрон (в твърди тела).</a:t>
            </a:r>
            <a:endParaRPr lang="en-US" altLang="en-US" sz="1800" dirty="0">
              <a:solidFill>
                <a:srgbClr val="002060"/>
              </a:solidFill>
              <a:ea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0099"/>
              </a:solidFill>
              <a:ea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2060"/>
              </a:solidFill>
              <a:ea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2060"/>
              </a:solidFill>
              <a:ea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2060"/>
              </a:solidFill>
              <a:ea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2060"/>
              </a:solidFill>
              <a:ea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2060"/>
              </a:solidFill>
              <a:ea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bg-BG" altLang="en-US" sz="1800" dirty="0">
                <a:solidFill>
                  <a:srgbClr val="002060"/>
                </a:solidFill>
                <a:ea typeface="Arial" charset="0"/>
                <a:cs typeface="Arial" charset="0"/>
              </a:rPr>
              <a:t>Възбуждане</a:t>
            </a:r>
            <a:r>
              <a:rPr lang="en-US" altLang="en-US" sz="1800" dirty="0">
                <a:solidFill>
                  <a:srgbClr val="002060"/>
                </a:solidFill>
                <a:ea typeface="Arial" charset="0"/>
                <a:cs typeface="Arial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bg-BG" altLang="en-US" sz="1800" dirty="0">
                <a:solidFill>
                  <a:srgbClr val="008000"/>
                </a:solidFill>
                <a:ea typeface="Arial" charset="0"/>
                <a:cs typeface="Arial" charset="0"/>
              </a:rPr>
              <a:t>Фотоните излъчени от възбудени атоми в прозрачна среда могат да бъдат детектирани посредством полупроводникови фотонни детектори или фотоумножители.</a:t>
            </a:r>
            <a:endParaRPr lang="en-US" altLang="en-US" sz="1800" dirty="0">
              <a:solidFill>
                <a:srgbClr val="008000"/>
              </a:solidFill>
              <a:ea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0099"/>
              </a:solidFill>
              <a:ea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bg-BG" altLang="en-US" sz="1800" dirty="0">
                <a:solidFill>
                  <a:srgbClr val="002060"/>
                </a:solidFill>
                <a:ea typeface="Arial" charset="0"/>
                <a:cs typeface="Arial" charset="0"/>
              </a:rPr>
              <a:t>Йонизация</a:t>
            </a:r>
            <a:r>
              <a:rPr lang="en-US" altLang="en-US" sz="1800" dirty="0">
                <a:solidFill>
                  <a:srgbClr val="002060"/>
                </a:solidFill>
                <a:ea typeface="Arial" charset="0"/>
                <a:cs typeface="Arial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bg-BG" altLang="en-US" sz="1800" dirty="0">
                <a:solidFill>
                  <a:srgbClr val="008000"/>
                </a:solidFill>
                <a:ea typeface="Arial" charset="0"/>
                <a:cs typeface="Arial" charset="0"/>
              </a:rPr>
              <a:t>Прилагайки електрично поле в обема на детектора, електроните и йоните произведени в процеса на йонизация се движат разнопосочно и индуцират сигнал върху металните електроди. Тези сигнали се четат от подходяща предна електроника.</a:t>
            </a:r>
            <a:endParaRPr lang="en-US" altLang="en-US" sz="1800" dirty="0">
              <a:solidFill>
                <a:srgbClr val="008000"/>
              </a:solidFill>
              <a:ea typeface="Arial" charset="0"/>
              <a:cs typeface="Arial" charset="0"/>
            </a:endParaRPr>
          </a:p>
        </p:txBody>
      </p:sp>
      <p:pic>
        <p:nvPicPr>
          <p:cNvPr id="16389" name="Picture 11">
            <a:extLst>
              <a:ext uri="{FF2B5EF4-FFF2-40B4-BE49-F238E27FC236}">
                <a16:creationId xmlns:a16="http://schemas.microsoft.com/office/drawing/2014/main" id="{FBCAA81D-DDFE-8181-391B-28CD0490D9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890714"/>
            <a:ext cx="2286000" cy="123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236F405D-BD7C-CBC8-00D1-4F9FECBBC71B}"/>
              </a:ext>
            </a:extLst>
          </p:cNvPr>
          <p:cNvSpPr/>
          <p:nvPr/>
        </p:nvSpPr>
        <p:spPr>
          <a:xfrm>
            <a:off x="1219200" y="4800601"/>
            <a:ext cx="17272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217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Line 4"/>
          <p:cNvSpPr>
            <a:spLocks noChangeShapeType="1"/>
          </p:cNvSpPr>
          <p:nvPr/>
        </p:nvSpPr>
        <p:spPr bwMode="auto">
          <a:xfrm>
            <a:off x="2819400" y="3886200"/>
            <a:ext cx="152400" cy="762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7650" name="Freeform 5"/>
          <p:cNvSpPr>
            <a:spLocks/>
          </p:cNvSpPr>
          <p:nvPr/>
        </p:nvSpPr>
        <p:spPr bwMode="auto">
          <a:xfrm>
            <a:off x="2590800" y="3733800"/>
            <a:ext cx="1289050" cy="1944688"/>
          </a:xfrm>
          <a:custGeom>
            <a:avLst/>
            <a:gdLst>
              <a:gd name="T0" fmla="*/ 2147483646 w 812"/>
              <a:gd name="T1" fmla="*/ 2147483646 h 1225"/>
              <a:gd name="T2" fmla="*/ 2147483646 w 812"/>
              <a:gd name="T3" fmla="*/ 0 h 1225"/>
              <a:gd name="T4" fmla="*/ 2147483646 w 812"/>
              <a:gd name="T5" fmla="*/ 2147483646 h 1225"/>
              <a:gd name="T6" fmla="*/ 2147483646 w 812"/>
              <a:gd name="T7" fmla="*/ 2147483646 h 1225"/>
              <a:gd name="T8" fmla="*/ 2147483646 w 812"/>
              <a:gd name="T9" fmla="*/ 2147483646 h 1225"/>
              <a:gd name="T10" fmla="*/ 2147483646 w 812"/>
              <a:gd name="T11" fmla="*/ 2147483646 h 1225"/>
              <a:gd name="T12" fmla="*/ 2147483646 w 812"/>
              <a:gd name="T13" fmla="*/ 2147483646 h 1225"/>
              <a:gd name="T14" fmla="*/ 2147483646 w 812"/>
              <a:gd name="T15" fmla="*/ 2147483646 h 1225"/>
              <a:gd name="T16" fmla="*/ 2147483646 w 812"/>
              <a:gd name="T17" fmla="*/ 2147483646 h 1225"/>
              <a:gd name="T18" fmla="*/ 0 w 812"/>
              <a:gd name="T19" fmla="*/ 2147483646 h 1225"/>
              <a:gd name="T20" fmla="*/ 2147483646 w 812"/>
              <a:gd name="T21" fmla="*/ 2147483646 h 1225"/>
              <a:gd name="T22" fmla="*/ 0 w 812"/>
              <a:gd name="T23" fmla="*/ 2147483646 h 122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12"/>
              <a:gd name="T37" fmla="*/ 0 h 1225"/>
              <a:gd name="T38" fmla="*/ 812 w 812"/>
              <a:gd name="T39" fmla="*/ 1225 h 122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12" h="1225">
                <a:moveTo>
                  <a:pt x="812" y="57"/>
                </a:moveTo>
                <a:cubicBezTo>
                  <a:pt x="760" y="17"/>
                  <a:pt x="716" y="10"/>
                  <a:pt x="651" y="0"/>
                </a:cubicBezTo>
                <a:cubicBezTo>
                  <a:pt x="546" y="11"/>
                  <a:pt x="450" y="49"/>
                  <a:pt x="349" y="76"/>
                </a:cubicBezTo>
                <a:cubicBezTo>
                  <a:pt x="317" y="97"/>
                  <a:pt x="301" y="124"/>
                  <a:pt x="274" y="151"/>
                </a:cubicBezTo>
                <a:cubicBezTo>
                  <a:pt x="258" y="196"/>
                  <a:pt x="234" y="243"/>
                  <a:pt x="207" y="283"/>
                </a:cubicBezTo>
                <a:cubicBezTo>
                  <a:pt x="181" y="393"/>
                  <a:pt x="218" y="258"/>
                  <a:pt x="179" y="349"/>
                </a:cubicBezTo>
                <a:cubicBezTo>
                  <a:pt x="164" y="385"/>
                  <a:pt x="157" y="427"/>
                  <a:pt x="141" y="463"/>
                </a:cubicBezTo>
                <a:cubicBezTo>
                  <a:pt x="131" y="486"/>
                  <a:pt x="115" y="506"/>
                  <a:pt x="104" y="529"/>
                </a:cubicBezTo>
                <a:cubicBezTo>
                  <a:pt x="88" y="604"/>
                  <a:pt x="61" y="671"/>
                  <a:pt x="47" y="746"/>
                </a:cubicBezTo>
                <a:cubicBezTo>
                  <a:pt x="42" y="866"/>
                  <a:pt x="62" y="963"/>
                  <a:pt x="0" y="1058"/>
                </a:cubicBezTo>
                <a:cubicBezTo>
                  <a:pt x="6" y="1106"/>
                  <a:pt x="14" y="1136"/>
                  <a:pt x="28" y="1180"/>
                </a:cubicBezTo>
                <a:cubicBezTo>
                  <a:pt x="17" y="1225"/>
                  <a:pt x="31" y="1224"/>
                  <a:pt x="0" y="1209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7651" name="Line 6"/>
          <p:cNvSpPr>
            <a:spLocks noChangeShapeType="1"/>
          </p:cNvSpPr>
          <p:nvPr/>
        </p:nvSpPr>
        <p:spPr bwMode="auto">
          <a:xfrm>
            <a:off x="1752600" y="4800600"/>
            <a:ext cx="8229600" cy="1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pic>
        <p:nvPicPr>
          <p:cNvPr id="2765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133600"/>
            <a:ext cx="8662988" cy="259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Oval 8"/>
          <p:cNvSpPr>
            <a:spLocks noChangeArrowheads="1"/>
          </p:cNvSpPr>
          <p:nvPr/>
        </p:nvSpPr>
        <p:spPr bwMode="auto">
          <a:xfrm>
            <a:off x="5715000" y="1676400"/>
            <a:ext cx="228600" cy="228600"/>
          </a:xfrm>
          <a:prstGeom prst="ellipse">
            <a:avLst/>
          </a:prstGeom>
          <a:solidFill>
            <a:srgbClr val="0026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7654" name="Oval 9"/>
          <p:cNvSpPr>
            <a:spLocks noChangeArrowheads="1"/>
          </p:cNvSpPr>
          <p:nvPr/>
        </p:nvSpPr>
        <p:spPr bwMode="auto">
          <a:xfrm>
            <a:off x="5715000" y="2286000"/>
            <a:ext cx="228600" cy="22860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7655" name="Text Box 10"/>
          <p:cNvSpPr txBox="1">
            <a:spLocks noChangeArrowheads="1"/>
          </p:cNvSpPr>
          <p:nvPr/>
        </p:nvSpPr>
        <p:spPr bwMode="auto">
          <a:xfrm>
            <a:off x="6080125" y="1517650"/>
            <a:ext cx="373500" cy="42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2400" b="1"/>
              <a:t>q</a:t>
            </a:r>
          </a:p>
        </p:txBody>
      </p:sp>
      <p:sp>
        <p:nvSpPr>
          <p:cNvPr id="27656" name="Text Box 11"/>
          <p:cNvSpPr txBox="1">
            <a:spLocks noChangeArrowheads="1"/>
          </p:cNvSpPr>
          <p:nvPr/>
        </p:nvSpPr>
        <p:spPr bwMode="auto">
          <a:xfrm>
            <a:off x="6096000" y="2133600"/>
            <a:ext cx="373500" cy="42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2400" b="1"/>
              <a:t>q</a:t>
            </a:r>
          </a:p>
        </p:txBody>
      </p:sp>
      <p:sp>
        <p:nvSpPr>
          <p:cNvPr id="27657" name="Text Box 12"/>
          <p:cNvSpPr txBox="1">
            <a:spLocks noChangeArrowheads="1"/>
          </p:cNvSpPr>
          <p:nvPr/>
        </p:nvSpPr>
        <p:spPr bwMode="auto">
          <a:xfrm>
            <a:off x="936625" y="1002385"/>
            <a:ext cx="4076700" cy="2655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1500" dirty="0">
                <a:solidFill>
                  <a:srgbClr val="008F00"/>
                </a:solidFill>
              </a:rPr>
              <a:t>A point charge q at a distance z</a:t>
            </a:r>
            <a:r>
              <a:rPr lang="en-US" altLang="en-US" sz="1500" baseline="-25000" dirty="0">
                <a:solidFill>
                  <a:srgbClr val="008F00"/>
                </a:solidFill>
              </a:rPr>
              <a:t>0 </a:t>
            </a:r>
            <a:endParaRPr lang="en-US" altLang="en-US" sz="1500" dirty="0">
              <a:solidFill>
                <a:srgbClr val="008F00"/>
              </a:solidFill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endParaRPr lang="en-US" altLang="en-US" sz="1500" dirty="0">
              <a:solidFill>
                <a:srgbClr val="009900"/>
              </a:solidFill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1500" dirty="0">
                <a:solidFill>
                  <a:srgbClr val="002060"/>
                </a:solidFill>
              </a:rPr>
              <a:t>Above a grounded metal plate ‘induces’ a surface charge. 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endParaRPr lang="en-US" altLang="en-US" sz="1500" dirty="0">
              <a:solidFill>
                <a:srgbClr val="009900"/>
              </a:solidFill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1500" dirty="0">
                <a:solidFill>
                  <a:srgbClr val="008F00"/>
                </a:solidFill>
              </a:rPr>
              <a:t>The total induced charge on the surface is –q.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endParaRPr lang="en-US" altLang="en-US" sz="1500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1500" dirty="0">
                <a:solidFill>
                  <a:srgbClr val="002060"/>
                </a:solidFill>
              </a:rPr>
              <a:t>Different positions of the charge result in different charge distributions.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1500" dirty="0">
                <a:solidFill>
                  <a:srgbClr val="002060"/>
                </a:solidFill>
              </a:rPr>
              <a:t>The total induced charge stays –q.</a:t>
            </a:r>
          </a:p>
        </p:txBody>
      </p:sp>
      <p:sp>
        <p:nvSpPr>
          <p:cNvPr id="27658" name="Text Box 13"/>
          <p:cNvSpPr txBox="1">
            <a:spLocks noChangeArrowheads="1"/>
          </p:cNvSpPr>
          <p:nvPr/>
        </p:nvSpPr>
        <p:spPr bwMode="auto">
          <a:xfrm>
            <a:off x="6553200" y="3962400"/>
            <a:ext cx="476092" cy="42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2400" b="1">
                <a:solidFill>
                  <a:srgbClr val="0000FF"/>
                </a:solidFill>
              </a:rPr>
              <a:t>-q</a:t>
            </a:r>
          </a:p>
        </p:txBody>
      </p:sp>
      <p:sp>
        <p:nvSpPr>
          <p:cNvPr id="27659" name="Text Box 14"/>
          <p:cNvSpPr txBox="1">
            <a:spLocks noChangeArrowheads="1"/>
          </p:cNvSpPr>
          <p:nvPr/>
        </p:nvSpPr>
        <p:spPr bwMode="auto">
          <a:xfrm>
            <a:off x="6096000" y="3276600"/>
            <a:ext cx="47625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2400" b="1">
                <a:solidFill>
                  <a:srgbClr val="FF0000"/>
                </a:solidFill>
              </a:rPr>
              <a:t>-q</a:t>
            </a:r>
          </a:p>
        </p:txBody>
      </p:sp>
      <p:sp>
        <p:nvSpPr>
          <p:cNvPr id="27660" name="Line 15"/>
          <p:cNvSpPr>
            <a:spLocks noChangeShapeType="1"/>
          </p:cNvSpPr>
          <p:nvPr/>
        </p:nvSpPr>
        <p:spPr bwMode="auto">
          <a:xfrm>
            <a:off x="5715000" y="5562600"/>
            <a:ext cx="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7661" name="Line 16"/>
          <p:cNvSpPr>
            <a:spLocks noChangeShapeType="1"/>
          </p:cNvSpPr>
          <p:nvPr/>
        </p:nvSpPr>
        <p:spPr bwMode="auto">
          <a:xfrm>
            <a:off x="5867400" y="48006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7662" name="Line 17"/>
          <p:cNvSpPr>
            <a:spLocks noChangeShapeType="1"/>
          </p:cNvSpPr>
          <p:nvPr/>
        </p:nvSpPr>
        <p:spPr bwMode="auto">
          <a:xfrm>
            <a:off x="5715000" y="5562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7663" name="Line 18"/>
          <p:cNvSpPr>
            <a:spLocks noChangeShapeType="1"/>
          </p:cNvSpPr>
          <p:nvPr/>
        </p:nvSpPr>
        <p:spPr bwMode="auto">
          <a:xfrm>
            <a:off x="5791200" y="5638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7664" name="Line 19"/>
          <p:cNvSpPr>
            <a:spLocks noChangeShapeType="1"/>
          </p:cNvSpPr>
          <p:nvPr/>
        </p:nvSpPr>
        <p:spPr bwMode="auto">
          <a:xfrm>
            <a:off x="5867400" y="5715000"/>
            <a:ext cx="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7665" name="Text Box 20"/>
          <p:cNvSpPr txBox="1">
            <a:spLocks noChangeArrowheads="1"/>
          </p:cNvSpPr>
          <p:nvPr/>
        </p:nvSpPr>
        <p:spPr bwMode="auto">
          <a:xfrm>
            <a:off x="7291388" y="949363"/>
            <a:ext cx="4291012" cy="4178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1500" dirty="0">
                <a:solidFill>
                  <a:srgbClr val="002060"/>
                </a:solidFill>
              </a:rPr>
              <a:t>The electric field of the charge must be calculated with the boundary condition that the potential </a:t>
            </a:r>
            <a:r>
              <a:rPr lang="el-GR" altLang="en-US" sz="1500" dirty="0">
                <a:solidFill>
                  <a:srgbClr val="002060"/>
                </a:solidFill>
              </a:rPr>
              <a:t>φ</a:t>
            </a:r>
            <a:r>
              <a:rPr lang="en-US" altLang="en-US" sz="1500" dirty="0">
                <a:solidFill>
                  <a:srgbClr val="002060"/>
                </a:solidFill>
              </a:rPr>
              <a:t>=0 at z=0.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endParaRPr lang="en-US" altLang="en-US" sz="1500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1500" dirty="0">
                <a:solidFill>
                  <a:srgbClr val="008F00"/>
                </a:solidFill>
              </a:rPr>
              <a:t>For this specific geometry the method of images can be used. A point charge –q at distance –z</a:t>
            </a:r>
            <a:r>
              <a:rPr lang="en-US" altLang="en-US" sz="1500" baseline="-25000" dirty="0">
                <a:solidFill>
                  <a:srgbClr val="008F00"/>
                </a:solidFill>
              </a:rPr>
              <a:t>0</a:t>
            </a:r>
            <a:r>
              <a:rPr lang="en-US" altLang="en-US" sz="1500" dirty="0">
                <a:solidFill>
                  <a:srgbClr val="008F00"/>
                </a:solidFill>
              </a:rPr>
              <a:t> satisfies the boundary condition </a:t>
            </a:r>
            <a:r>
              <a:rPr lang="en-US" altLang="en-US" sz="1500" dirty="0">
                <a:solidFill>
                  <a:srgbClr val="008F00"/>
                </a:solidFill>
                <a:sym typeface="Wingdings" charset="2"/>
              </a:rPr>
              <a:t> electric field.</a:t>
            </a:r>
            <a:endParaRPr lang="en-US" altLang="en-US" sz="1500" dirty="0">
              <a:solidFill>
                <a:srgbClr val="008F00"/>
              </a:solidFill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endParaRPr lang="en-US" altLang="en-US" sz="1500" dirty="0">
              <a:solidFill>
                <a:srgbClr val="008F00"/>
              </a:solidFill>
              <a:sym typeface="Wingdings" charset="2"/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1500" dirty="0">
                <a:solidFill>
                  <a:srgbClr val="002060"/>
                </a:solidFill>
                <a:sym typeface="Wingdings" charset="2"/>
              </a:rPr>
              <a:t>The resulting charge density is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1500" dirty="0">
                <a:solidFill>
                  <a:srgbClr val="002060"/>
                </a:solidFill>
                <a:sym typeface="Symbol" charset="2"/>
              </a:rPr>
              <a:t></a:t>
            </a:r>
            <a:r>
              <a:rPr lang="en-US" altLang="en-US" sz="1500" dirty="0">
                <a:solidFill>
                  <a:srgbClr val="002060"/>
                </a:solidFill>
                <a:sym typeface="Wingdings" charset="2"/>
              </a:rPr>
              <a:t>(</a:t>
            </a:r>
            <a:r>
              <a:rPr lang="en-US" altLang="en-US" sz="1500" dirty="0" err="1">
                <a:solidFill>
                  <a:srgbClr val="002060"/>
                </a:solidFill>
                <a:sym typeface="Wingdings" charset="2"/>
              </a:rPr>
              <a:t>x,y</a:t>
            </a:r>
            <a:r>
              <a:rPr lang="en-US" altLang="en-US" sz="1500" dirty="0">
                <a:solidFill>
                  <a:srgbClr val="002060"/>
                </a:solidFill>
                <a:sym typeface="Wingdings" charset="2"/>
              </a:rPr>
              <a:t>) = </a:t>
            </a:r>
            <a:r>
              <a:rPr lang="en-US" altLang="en-US" sz="1500" dirty="0">
                <a:solidFill>
                  <a:srgbClr val="002060"/>
                </a:solidFill>
                <a:sym typeface="Symbol" charset="2"/>
              </a:rPr>
              <a:t></a:t>
            </a:r>
            <a:r>
              <a:rPr lang="en-US" altLang="en-US" sz="1500" baseline="-25000" dirty="0">
                <a:solidFill>
                  <a:srgbClr val="002060"/>
                </a:solidFill>
                <a:sym typeface="Wingdings" charset="2"/>
              </a:rPr>
              <a:t>0</a:t>
            </a:r>
            <a:r>
              <a:rPr lang="en-US" altLang="en-US" sz="1500" dirty="0">
                <a:solidFill>
                  <a:srgbClr val="002060"/>
                </a:solidFill>
                <a:sym typeface="Wingdings" charset="2"/>
              </a:rPr>
              <a:t> </a:t>
            </a:r>
            <a:r>
              <a:rPr lang="en-US" altLang="en-US" sz="1500" dirty="0" err="1">
                <a:solidFill>
                  <a:srgbClr val="002060"/>
                </a:solidFill>
                <a:sym typeface="Wingdings" charset="2"/>
              </a:rPr>
              <a:t>E</a:t>
            </a:r>
            <a:r>
              <a:rPr lang="en-US" altLang="en-US" sz="1500" baseline="-25000" dirty="0" err="1">
                <a:solidFill>
                  <a:srgbClr val="002060"/>
                </a:solidFill>
                <a:sym typeface="Wingdings" charset="2"/>
              </a:rPr>
              <a:t>z</a:t>
            </a:r>
            <a:r>
              <a:rPr lang="en-US" altLang="en-US" sz="1500" dirty="0">
                <a:solidFill>
                  <a:srgbClr val="002060"/>
                </a:solidFill>
                <a:sym typeface="Wingdings" charset="2"/>
              </a:rPr>
              <a:t>(</a:t>
            </a:r>
            <a:r>
              <a:rPr lang="en-US" altLang="en-US" sz="1500" dirty="0" err="1">
                <a:solidFill>
                  <a:srgbClr val="002060"/>
                </a:solidFill>
                <a:sym typeface="Wingdings" charset="2"/>
              </a:rPr>
              <a:t>x,y</a:t>
            </a:r>
            <a:r>
              <a:rPr lang="en-US" altLang="en-US" sz="1500" dirty="0">
                <a:solidFill>
                  <a:srgbClr val="002060"/>
                </a:solidFill>
                <a:sym typeface="Wingdings" charset="2"/>
              </a:rPr>
              <a:t>)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endParaRPr lang="en-US" altLang="en-US" sz="1500" dirty="0">
              <a:solidFill>
                <a:srgbClr val="009900"/>
              </a:solidFill>
              <a:sym typeface="Wingdings" charset="2"/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1500" dirty="0">
                <a:solidFill>
                  <a:srgbClr val="008F00"/>
                </a:solidFill>
                <a:sym typeface="Symbol" charset="2"/>
              </a:rPr>
              <a:t></a:t>
            </a:r>
            <a:r>
              <a:rPr lang="en-US" altLang="en-US" sz="1500" dirty="0">
                <a:solidFill>
                  <a:srgbClr val="008F00"/>
                </a:solidFill>
                <a:sym typeface="Wingdings" charset="2"/>
              </a:rPr>
              <a:t>(</a:t>
            </a:r>
            <a:r>
              <a:rPr lang="en-US" altLang="en-US" sz="1500" dirty="0" err="1">
                <a:solidFill>
                  <a:srgbClr val="008F00"/>
                </a:solidFill>
                <a:sym typeface="Wingdings" charset="2"/>
              </a:rPr>
              <a:t>x,y</a:t>
            </a:r>
            <a:r>
              <a:rPr lang="en-US" altLang="en-US" sz="1500" dirty="0">
                <a:solidFill>
                  <a:srgbClr val="008F00"/>
                </a:solidFill>
                <a:sym typeface="Wingdings" charset="2"/>
              </a:rPr>
              <a:t>)</a:t>
            </a:r>
            <a:r>
              <a:rPr lang="en-US" altLang="en-US" sz="1500" dirty="0" err="1">
                <a:solidFill>
                  <a:srgbClr val="008F00"/>
                </a:solidFill>
                <a:sym typeface="Wingdings" charset="2"/>
              </a:rPr>
              <a:t>dxdy</a:t>
            </a:r>
            <a:r>
              <a:rPr lang="en-US" altLang="en-US" sz="1500" dirty="0">
                <a:solidFill>
                  <a:srgbClr val="008F00"/>
                </a:solidFill>
                <a:sym typeface="Wingdings" charset="2"/>
              </a:rPr>
              <a:t> = -q</a:t>
            </a:r>
            <a:endParaRPr lang="en-US" altLang="en-US" sz="1500" dirty="0">
              <a:solidFill>
                <a:srgbClr val="008F00"/>
              </a:solidFill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endParaRPr lang="en-US" altLang="en-US" sz="1500" b="1" dirty="0"/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endParaRPr lang="en-US" altLang="en-US" sz="1500" b="1" dirty="0"/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endParaRPr lang="en-US" altLang="en-US" sz="1500" b="1" dirty="0"/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endParaRPr lang="en-US" altLang="en-US" sz="1500" b="1" dirty="0"/>
          </a:p>
        </p:txBody>
      </p:sp>
      <p:sp>
        <p:nvSpPr>
          <p:cNvPr id="27666" name="Text Box 21"/>
          <p:cNvSpPr txBox="1">
            <a:spLocks noChangeArrowheads="1"/>
          </p:cNvSpPr>
          <p:nvPr/>
        </p:nvSpPr>
        <p:spPr bwMode="auto">
          <a:xfrm>
            <a:off x="6019800" y="5105401"/>
            <a:ext cx="508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1800" b="1"/>
              <a:t>I=0</a:t>
            </a:r>
          </a:p>
        </p:txBody>
      </p:sp>
      <p:sp>
        <p:nvSpPr>
          <p:cNvPr id="27667" name="Text Box 24"/>
          <p:cNvSpPr txBox="1">
            <a:spLocks noChangeArrowheads="1"/>
          </p:cNvSpPr>
          <p:nvPr/>
        </p:nvSpPr>
        <p:spPr bwMode="auto">
          <a:xfrm>
            <a:off x="8518525" y="36941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7668" name="Slide Number Placeholder 2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FCECF5A-DD4A-7C40-8E72-E2572858E988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000"/>
          </a:p>
        </p:txBody>
      </p:sp>
      <p:sp>
        <p:nvSpPr>
          <p:cNvPr id="27669" name="Footer Placeholder 2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W. Riegler/CERN</a:t>
            </a:r>
          </a:p>
        </p:txBody>
      </p:sp>
      <p:pic>
        <p:nvPicPr>
          <p:cNvPr id="276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791201"/>
            <a:ext cx="35814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1" y="5791200"/>
            <a:ext cx="2309813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72" name="Rectangle 2"/>
          <p:cNvSpPr>
            <a:spLocks noChangeArrowheads="1"/>
          </p:cNvSpPr>
          <p:nvPr/>
        </p:nvSpPr>
        <p:spPr bwMode="auto">
          <a:xfrm>
            <a:off x="1524000" y="85726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0000"/>
                </a:solidFill>
              </a:rPr>
              <a:t>Principle of Signal Induction by Moving Charges</a:t>
            </a:r>
          </a:p>
        </p:txBody>
      </p:sp>
      <p:pic>
        <p:nvPicPr>
          <p:cNvPr id="27673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1" y="5867401"/>
            <a:ext cx="1452563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Line 5"/>
          <p:cNvSpPr>
            <a:spLocks noChangeShapeType="1"/>
          </p:cNvSpPr>
          <p:nvPr/>
        </p:nvSpPr>
        <p:spPr bwMode="auto">
          <a:xfrm>
            <a:off x="2819400" y="2743200"/>
            <a:ext cx="152400" cy="762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674" name="Freeform 6"/>
          <p:cNvSpPr>
            <a:spLocks/>
          </p:cNvSpPr>
          <p:nvPr/>
        </p:nvSpPr>
        <p:spPr bwMode="auto">
          <a:xfrm>
            <a:off x="2590800" y="2667000"/>
            <a:ext cx="1289050" cy="1944688"/>
          </a:xfrm>
          <a:custGeom>
            <a:avLst/>
            <a:gdLst>
              <a:gd name="T0" fmla="*/ 2147483646 w 812"/>
              <a:gd name="T1" fmla="*/ 2147483646 h 1225"/>
              <a:gd name="T2" fmla="*/ 2147483646 w 812"/>
              <a:gd name="T3" fmla="*/ 0 h 1225"/>
              <a:gd name="T4" fmla="*/ 2147483646 w 812"/>
              <a:gd name="T5" fmla="*/ 2147483646 h 1225"/>
              <a:gd name="T6" fmla="*/ 2147483646 w 812"/>
              <a:gd name="T7" fmla="*/ 2147483646 h 1225"/>
              <a:gd name="T8" fmla="*/ 2147483646 w 812"/>
              <a:gd name="T9" fmla="*/ 2147483646 h 1225"/>
              <a:gd name="T10" fmla="*/ 2147483646 w 812"/>
              <a:gd name="T11" fmla="*/ 2147483646 h 1225"/>
              <a:gd name="T12" fmla="*/ 2147483646 w 812"/>
              <a:gd name="T13" fmla="*/ 2147483646 h 1225"/>
              <a:gd name="T14" fmla="*/ 2147483646 w 812"/>
              <a:gd name="T15" fmla="*/ 2147483646 h 1225"/>
              <a:gd name="T16" fmla="*/ 2147483646 w 812"/>
              <a:gd name="T17" fmla="*/ 2147483646 h 1225"/>
              <a:gd name="T18" fmla="*/ 0 w 812"/>
              <a:gd name="T19" fmla="*/ 2147483646 h 1225"/>
              <a:gd name="T20" fmla="*/ 2147483646 w 812"/>
              <a:gd name="T21" fmla="*/ 2147483646 h 1225"/>
              <a:gd name="T22" fmla="*/ 0 w 812"/>
              <a:gd name="T23" fmla="*/ 2147483646 h 122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12"/>
              <a:gd name="T37" fmla="*/ 0 h 1225"/>
              <a:gd name="T38" fmla="*/ 812 w 812"/>
              <a:gd name="T39" fmla="*/ 1225 h 122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12" h="1225">
                <a:moveTo>
                  <a:pt x="812" y="57"/>
                </a:moveTo>
                <a:cubicBezTo>
                  <a:pt x="760" y="17"/>
                  <a:pt x="716" y="10"/>
                  <a:pt x="651" y="0"/>
                </a:cubicBezTo>
                <a:cubicBezTo>
                  <a:pt x="546" y="11"/>
                  <a:pt x="450" y="49"/>
                  <a:pt x="349" y="76"/>
                </a:cubicBezTo>
                <a:cubicBezTo>
                  <a:pt x="317" y="97"/>
                  <a:pt x="301" y="124"/>
                  <a:pt x="274" y="151"/>
                </a:cubicBezTo>
                <a:cubicBezTo>
                  <a:pt x="258" y="196"/>
                  <a:pt x="234" y="243"/>
                  <a:pt x="207" y="283"/>
                </a:cubicBezTo>
                <a:cubicBezTo>
                  <a:pt x="181" y="393"/>
                  <a:pt x="218" y="258"/>
                  <a:pt x="179" y="349"/>
                </a:cubicBezTo>
                <a:cubicBezTo>
                  <a:pt x="164" y="385"/>
                  <a:pt x="157" y="427"/>
                  <a:pt x="141" y="463"/>
                </a:cubicBezTo>
                <a:cubicBezTo>
                  <a:pt x="131" y="486"/>
                  <a:pt x="115" y="506"/>
                  <a:pt x="104" y="529"/>
                </a:cubicBezTo>
                <a:cubicBezTo>
                  <a:pt x="88" y="604"/>
                  <a:pt x="61" y="671"/>
                  <a:pt x="47" y="746"/>
                </a:cubicBezTo>
                <a:cubicBezTo>
                  <a:pt x="42" y="866"/>
                  <a:pt x="62" y="963"/>
                  <a:pt x="0" y="1058"/>
                </a:cubicBezTo>
                <a:cubicBezTo>
                  <a:pt x="6" y="1106"/>
                  <a:pt x="14" y="1136"/>
                  <a:pt x="28" y="1180"/>
                </a:cubicBezTo>
                <a:cubicBezTo>
                  <a:pt x="17" y="1225"/>
                  <a:pt x="31" y="1224"/>
                  <a:pt x="0" y="1209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675" name="Line 7"/>
          <p:cNvSpPr>
            <a:spLocks noChangeShapeType="1"/>
          </p:cNvSpPr>
          <p:nvPr/>
        </p:nvSpPr>
        <p:spPr bwMode="auto">
          <a:xfrm>
            <a:off x="4876800" y="4724400"/>
            <a:ext cx="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pic>
        <p:nvPicPr>
          <p:cNvPr id="2867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95400"/>
            <a:ext cx="8662988" cy="259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Oval 9"/>
          <p:cNvSpPr>
            <a:spLocks noChangeArrowheads="1"/>
          </p:cNvSpPr>
          <p:nvPr/>
        </p:nvSpPr>
        <p:spPr bwMode="auto">
          <a:xfrm>
            <a:off x="4267200" y="5486400"/>
            <a:ext cx="914400" cy="914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8678" name="Oval 10"/>
          <p:cNvSpPr>
            <a:spLocks noChangeArrowheads="1"/>
          </p:cNvSpPr>
          <p:nvPr/>
        </p:nvSpPr>
        <p:spPr bwMode="auto">
          <a:xfrm>
            <a:off x="5715000" y="838200"/>
            <a:ext cx="228600" cy="228600"/>
          </a:xfrm>
          <a:prstGeom prst="ellipse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2060"/>
              </a:solidFill>
            </a:endParaRPr>
          </a:p>
        </p:txBody>
      </p:sp>
      <p:sp>
        <p:nvSpPr>
          <p:cNvPr id="28679" name="Oval 11"/>
          <p:cNvSpPr>
            <a:spLocks noChangeArrowheads="1"/>
          </p:cNvSpPr>
          <p:nvPr/>
        </p:nvSpPr>
        <p:spPr bwMode="auto">
          <a:xfrm>
            <a:off x="5715000" y="1447800"/>
            <a:ext cx="228600" cy="22860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8680" name="Text Box 12"/>
          <p:cNvSpPr txBox="1">
            <a:spLocks noChangeArrowheads="1"/>
          </p:cNvSpPr>
          <p:nvPr/>
        </p:nvSpPr>
        <p:spPr bwMode="auto">
          <a:xfrm>
            <a:off x="5410200" y="990600"/>
            <a:ext cx="373500" cy="42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2400" b="1"/>
              <a:t>q</a:t>
            </a:r>
          </a:p>
        </p:txBody>
      </p:sp>
      <p:sp>
        <p:nvSpPr>
          <p:cNvPr id="28681" name="Text Box 13"/>
          <p:cNvSpPr txBox="1">
            <a:spLocks noChangeArrowheads="1"/>
          </p:cNvSpPr>
          <p:nvPr/>
        </p:nvSpPr>
        <p:spPr bwMode="auto">
          <a:xfrm>
            <a:off x="685800" y="1000092"/>
            <a:ext cx="3581400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1500" dirty="0">
                <a:solidFill>
                  <a:srgbClr val="000066"/>
                </a:solidFill>
              </a:rPr>
              <a:t>If we segment the grounded metal plate and if we ground the individual strips the surface charge density doesn’t change with respect to the continuous metal plate.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endParaRPr lang="en-US" altLang="en-US" sz="1500" b="1" dirty="0"/>
          </a:p>
        </p:txBody>
      </p:sp>
      <p:sp>
        <p:nvSpPr>
          <p:cNvPr id="28682" name="Text Box 14"/>
          <p:cNvSpPr txBox="1">
            <a:spLocks noChangeArrowheads="1"/>
          </p:cNvSpPr>
          <p:nvPr/>
        </p:nvSpPr>
        <p:spPr bwMode="auto">
          <a:xfrm>
            <a:off x="6553200" y="3124200"/>
            <a:ext cx="476092" cy="42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2400" b="1">
                <a:solidFill>
                  <a:srgbClr val="0000FF"/>
                </a:solidFill>
              </a:rPr>
              <a:t>-q</a:t>
            </a:r>
          </a:p>
        </p:txBody>
      </p:sp>
      <p:sp>
        <p:nvSpPr>
          <p:cNvPr id="28683" name="Text Box 15"/>
          <p:cNvSpPr txBox="1">
            <a:spLocks noChangeArrowheads="1"/>
          </p:cNvSpPr>
          <p:nvPr/>
        </p:nvSpPr>
        <p:spPr bwMode="auto">
          <a:xfrm>
            <a:off x="6096000" y="2438400"/>
            <a:ext cx="47625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2400" b="1">
                <a:solidFill>
                  <a:srgbClr val="FF0000"/>
                </a:solidFill>
              </a:rPr>
              <a:t>-q</a:t>
            </a:r>
          </a:p>
        </p:txBody>
      </p:sp>
      <p:sp>
        <p:nvSpPr>
          <p:cNvPr id="28684" name="Line 16"/>
          <p:cNvSpPr>
            <a:spLocks noChangeShapeType="1"/>
          </p:cNvSpPr>
          <p:nvPr/>
        </p:nvSpPr>
        <p:spPr bwMode="auto">
          <a:xfrm>
            <a:off x="5486400" y="3962400"/>
            <a:ext cx="762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685" name="Line 17"/>
          <p:cNvSpPr>
            <a:spLocks noChangeShapeType="1"/>
          </p:cNvSpPr>
          <p:nvPr/>
        </p:nvSpPr>
        <p:spPr bwMode="auto">
          <a:xfrm>
            <a:off x="6324600" y="3962400"/>
            <a:ext cx="762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686" name="Line 18"/>
          <p:cNvSpPr>
            <a:spLocks noChangeShapeType="1"/>
          </p:cNvSpPr>
          <p:nvPr/>
        </p:nvSpPr>
        <p:spPr bwMode="auto">
          <a:xfrm>
            <a:off x="4648200" y="3962400"/>
            <a:ext cx="762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687" name="Line 19"/>
          <p:cNvSpPr>
            <a:spLocks noChangeShapeType="1"/>
          </p:cNvSpPr>
          <p:nvPr/>
        </p:nvSpPr>
        <p:spPr bwMode="auto">
          <a:xfrm>
            <a:off x="7162800" y="3962400"/>
            <a:ext cx="762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688" name="Line 20"/>
          <p:cNvSpPr>
            <a:spLocks noChangeShapeType="1"/>
          </p:cNvSpPr>
          <p:nvPr/>
        </p:nvSpPr>
        <p:spPr bwMode="auto">
          <a:xfrm>
            <a:off x="3810000" y="3962400"/>
            <a:ext cx="762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689" name="Line 21"/>
          <p:cNvSpPr>
            <a:spLocks noChangeShapeType="1"/>
          </p:cNvSpPr>
          <p:nvPr/>
        </p:nvSpPr>
        <p:spPr bwMode="auto">
          <a:xfrm>
            <a:off x="8001000" y="3962400"/>
            <a:ext cx="762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690" name="Line 22"/>
          <p:cNvSpPr>
            <a:spLocks noChangeShapeType="1"/>
          </p:cNvSpPr>
          <p:nvPr/>
        </p:nvSpPr>
        <p:spPr bwMode="auto">
          <a:xfrm>
            <a:off x="2971800" y="3962400"/>
            <a:ext cx="762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691" name="Line 23"/>
          <p:cNvSpPr>
            <a:spLocks noChangeShapeType="1"/>
          </p:cNvSpPr>
          <p:nvPr/>
        </p:nvSpPr>
        <p:spPr bwMode="auto">
          <a:xfrm>
            <a:off x="8839200" y="3962400"/>
            <a:ext cx="762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692" name="Line 24"/>
          <p:cNvSpPr>
            <a:spLocks noChangeShapeType="1"/>
          </p:cNvSpPr>
          <p:nvPr/>
        </p:nvSpPr>
        <p:spPr bwMode="auto">
          <a:xfrm>
            <a:off x="2133600" y="3962400"/>
            <a:ext cx="762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693" name="Line 25"/>
          <p:cNvSpPr>
            <a:spLocks noChangeShapeType="1"/>
          </p:cNvSpPr>
          <p:nvPr/>
        </p:nvSpPr>
        <p:spPr bwMode="auto">
          <a:xfrm>
            <a:off x="5029200" y="3962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694" name="Line 26"/>
          <p:cNvSpPr>
            <a:spLocks noChangeShapeType="1"/>
          </p:cNvSpPr>
          <p:nvPr/>
        </p:nvSpPr>
        <p:spPr bwMode="auto">
          <a:xfrm>
            <a:off x="4876800" y="4724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695" name="Line 27"/>
          <p:cNvSpPr>
            <a:spLocks noChangeShapeType="1"/>
          </p:cNvSpPr>
          <p:nvPr/>
        </p:nvSpPr>
        <p:spPr bwMode="auto">
          <a:xfrm>
            <a:off x="4953000" y="4800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696" name="Line 28"/>
          <p:cNvSpPr>
            <a:spLocks noChangeShapeType="1"/>
          </p:cNvSpPr>
          <p:nvPr/>
        </p:nvSpPr>
        <p:spPr bwMode="auto">
          <a:xfrm>
            <a:off x="5029200" y="4876800"/>
            <a:ext cx="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697" name="Line 29"/>
          <p:cNvSpPr>
            <a:spLocks noChangeShapeType="1"/>
          </p:cNvSpPr>
          <p:nvPr/>
        </p:nvSpPr>
        <p:spPr bwMode="auto">
          <a:xfrm>
            <a:off x="3124200" y="4724400"/>
            <a:ext cx="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698" name="Line 30"/>
          <p:cNvSpPr>
            <a:spLocks noChangeShapeType="1"/>
          </p:cNvSpPr>
          <p:nvPr/>
        </p:nvSpPr>
        <p:spPr bwMode="auto">
          <a:xfrm>
            <a:off x="3276600" y="3962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699" name="Line 31"/>
          <p:cNvSpPr>
            <a:spLocks noChangeShapeType="1"/>
          </p:cNvSpPr>
          <p:nvPr/>
        </p:nvSpPr>
        <p:spPr bwMode="auto">
          <a:xfrm>
            <a:off x="3124200" y="4724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00" name="Line 32"/>
          <p:cNvSpPr>
            <a:spLocks noChangeShapeType="1"/>
          </p:cNvSpPr>
          <p:nvPr/>
        </p:nvSpPr>
        <p:spPr bwMode="auto">
          <a:xfrm>
            <a:off x="3200400" y="4800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01" name="Line 33"/>
          <p:cNvSpPr>
            <a:spLocks noChangeShapeType="1"/>
          </p:cNvSpPr>
          <p:nvPr/>
        </p:nvSpPr>
        <p:spPr bwMode="auto">
          <a:xfrm>
            <a:off x="3276600" y="4876800"/>
            <a:ext cx="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02" name="Line 34"/>
          <p:cNvSpPr>
            <a:spLocks noChangeShapeType="1"/>
          </p:cNvSpPr>
          <p:nvPr/>
        </p:nvSpPr>
        <p:spPr bwMode="auto">
          <a:xfrm>
            <a:off x="2514600" y="3962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03" name="Line 35"/>
          <p:cNvSpPr>
            <a:spLocks noChangeShapeType="1"/>
          </p:cNvSpPr>
          <p:nvPr/>
        </p:nvSpPr>
        <p:spPr bwMode="auto">
          <a:xfrm>
            <a:off x="2362200" y="4724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04" name="Line 36"/>
          <p:cNvSpPr>
            <a:spLocks noChangeShapeType="1"/>
          </p:cNvSpPr>
          <p:nvPr/>
        </p:nvSpPr>
        <p:spPr bwMode="auto">
          <a:xfrm>
            <a:off x="2438400" y="4800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05" name="Line 37"/>
          <p:cNvSpPr>
            <a:spLocks noChangeShapeType="1"/>
          </p:cNvSpPr>
          <p:nvPr/>
        </p:nvSpPr>
        <p:spPr bwMode="auto">
          <a:xfrm>
            <a:off x="2514600" y="4876800"/>
            <a:ext cx="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06" name="Line 38"/>
          <p:cNvSpPr>
            <a:spLocks noChangeShapeType="1"/>
          </p:cNvSpPr>
          <p:nvPr/>
        </p:nvSpPr>
        <p:spPr bwMode="auto">
          <a:xfrm>
            <a:off x="3962400" y="4724400"/>
            <a:ext cx="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07" name="Line 39"/>
          <p:cNvSpPr>
            <a:spLocks noChangeShapeType="1"/>
          </p:cNvSpPr>
          <p:nvPr/>
        </p:nvSpPr>
        <p:spPr bwMode="auto">
          <a:xfrm>
            <a:off x="4114800" y="3962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08" name="Line 40"/>
          <p:cNvSpPr>
            <a:spLocks noChangeShapeType="1"/>
          </p:cNvSpPr>
          <p:nvPr/>
        </p:nvSpPr>
        <p:spPr bwMode="auto">
          <a:xfrm>
            <a:off x="3962400" y="4724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09" name="Line 41"/>
          <p:cNvSpPr>
            <a:spLocks noChangeShapeType="1"/>
          </p:cNvSpPr>
          <p:nvPr/>
        </p:nvSpPr>
        <p:spPr bwMode="auto">
          <a:xfrm>
            <a:off x="4038600" y="4800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10" name="Line 42"/>
          <p:cNvSpPr>
            <a:spLocks noChangeShapeType="1"/>
          </p:cNvSpPr>
          <p:nvPr/>
        </p:nvSpPr>
        <p:spPr bwMode="auto">
          <a:xfrm>
            <a:off x="4114800" y="4876800"/>
            <a:ext cx="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11" name="Line 43"/>
          <p:cNvSpPr>
            <a:spLocks noChangeShapeType="1"/>
          </p:cNvSpPr>
          <p:nvPr/>
        </p:nvSpPr>
        <p:spPr bwMode="auto">
          <a:xfrm>
            <a:off x="5715000" y="4724400"/>
            <a:ext cx="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12" name="Line 44"/>
          <p:cNvSpPr>
            <a:spLocks noChangeShapeType="1"/>
          </p:cNvSpPr>
          <p:nvPr/>
        </p:nvSpPr>
        <p:spPr bwMode="auto">
          <a:xfrm>
            <a:off x="5867400" y="3962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13" name="Line 45"/>
          <p:cNvSpPr>
            <a:spLocks noChangeShapeType="1"/>
          </p:cNvSpPr>
          <p:nvPr/>
        </p:nvSpPr>
        <p:spPr bwMode="auto">
          <a:xfrm>
            <a:off x="5715000" y="4724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14" name="Line 46"/>
          <p:cNvSpPr>
            <a:spLocks noChangeShapeType="1"/>
          </p:cNvSpPr>
          <p:nvPr/>
        </p:nvSpPr>
        <p:spPr bwMode="auto">
          <a:xfrm>
            <a:off x="5791200" y="4800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15" name="Line 47"/>
          <p:cNvSpPr>
            <a:spLocks noChangeShapeType="1"/>
          </p:cNvSpPr>
          <p:nvPr/>
        </p:nvSpPr>
        <p:spPr bwMode="auto">
          <a:xfrm>
            <a:off x="5867400" y="4876800"/>
            <a:ext cx="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16" name="Line 48"/>
          <p:cNvSpPr>
            <a:spLocks noChangeShapeType="1"/>
          </p:cNvSpPr>
          <p:nvPr/>
        </p:nvSpPr>
        <p:spPr bwMode="auto">
          <a:xfrm>
            <a:off x="6477000" y="4724400"/>
            <a:ext cx="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17" name="Line 49"/>
          <p:cNvSpPr>
            <a:spLocks noChangeShapeType="1"/>
          </p:cNvSpPr>
          <p:nvPr/>
        </p:nvSpPr>
        <p:spPr bwMode="auto">
          <a:xfrm>
            <a:off x="6629400" y="3962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18" name="Line 50"/>
          <p:cNvSpPr>
            <a:spLocks noChangeShapeType="1"/>
          </p:cNvSpPr>
          <p:nvPr/>
        </p:nvSpPr>
        <p:spPr bwMode="auto">
          <a:xfrm>
            <a:off x="6477000" y="4724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19" name="Line 51"/>
          <p:cNvSpPr>
            <a:spLocks noChangeShapeType="1"/>
          </p:cNvSpPr>
          <p:nvPr/>
        </p:nvSpPr>
        <p:spPr bwMode="auto">
          <a:xfrm>
            <a:off x="6553200" y="4800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20" name="Line 52"/>
          <p:cNvSpPr>
            <a:spLocks noChangeShapeType="1"/>
          </p:cNvSpPr>
          <p:nvPr/>
        </p:nvSpPr>
        <p:spPr bwMode="auto">
          <a:xfrm>
            <a:off x="6629400" y="4876800"/>
            <a:ext cx="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21" name="Line 53"/>
          <p:cNvSpPr>
            <a:spLocks noChangeShapeType="1"/>
          </p:cNvSpPr>
          <p:nvPr/>
        </p:nvSpPr>
        <p:spPr bwMode="auto">
          <a:xfrm>
            <a:off x="7391400" y="4724400"/>
            <a:ext cx="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22" name="Line 54"/>
          <p:cNvSpPr>
            <a:spLocks noChangeShapeType="1"/>
          </p:cNvSpPr>
          <p:nvPr/>
        </p:nvSpPr>
        <p:spPr bwMode="auto">
          <a:xfrm>
            <a:off x="7543800" y="3962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23" name="Line 55"/>
          <p:cNvSpPr>
            <a:spLocks noChangeShapeType="1"/>
          </p:cNvSpPr>
          <p:nvPr/>
        </p:nvSpPr>
        <p:spPr bwMode="auto">
          <a:xfrm>
            <a:off x="7391400" y="4724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24" name="Line 56"/>
          <p:cNvSpPr>
            <a:spLocks noChangeShapeType="1"/>
          </p:cNvSpPr>
          <p:nvPr/>
        </p:nvSpPr>
        <p:spPr bwMode="auto">
          <a:xfrm>
            <a:off x="7467600" y="4800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25" name="Line 57"/>
          <p:cNvSpPr>
            <a:spLocks noChangeShapeType="1"/>
          </p:cNvSpPr>
          <p:nvPr/>
        </p:nvSpPr>
        <p:spPr bwMode="auto">
          <a:xfrm>
            <a:off x="7543800" y="4876800"/>
            <a:ext cx="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26" name="Line 58"/>
          <p:cNvSpPr>
            <a:spLocks noChangeShapeType="1"/>
          </p:cNvSpPr>
          <p:nvPr/>
        </p:nvSpPr>
        <p:spPr bwMode="auto">
          <a:xfrm>
            <a:off x="8229600" y="4724400"/>
            <a:ext cx="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27" name="Line 59"/>
          <p:cNvSpPr>
            <a:spLocks noChangeShapeType="1"/>
          </p:cNvSpPr>
          <p:nvPr/>
        </p:nvSpPr>
        <p:spPr bwMode="auto">
          <a:xfrm>
            <a:off x="8382000" y="3962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28" name="Line 60"/>
          <p:cNvSpPr>
            <a:spLocks noChangeShapeType="1"/>
          </p:cNvSpPr>
          <p:nvPr/>
        </p:nvSpPr>
        <p:spPr bwMode="auto">
          <a:xfrm>
            <a:off x="8229600" y="4724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29" name="Line 61"/>
          <p:cNvSpPr>
            <a:spLocks noChangeShapeType="1"/>
          </p:cNvSpPr>
          <p:nvPr/>
        </p:nvSpPr>
        <p:spPr bwMode="auto">
          <a:xfrm>
            <a:off x="8305800" y="4800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30" name="Line 62"/>
          <p:cNvSpPr>
            <a:spLocks noChangeShapeType="1"/>
          </p:cNvSpPr>
          <p:nvPr/>
        </p:nvSpPr>
        <p:spPr bwMode="auto">
          <a:xfrm>
            <a:off x="8382000" y="4876800"/>
            <a:ext cx="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31" name="Line 63"/>
          <p:cNvSpPr>
            <a:spLocks noChangeShapeType="1"/>
          </p:cNvSpPr>
          <p:nvPr/>
        </p:nvSpPr>
        <p:spPr bwMode="auto">
          <a:xfrm>
            <a:off x="9067800" y="4724400"/>
            <a:ext cx="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32" name="Line 64"/>
          <p:cNvSpPr>
            <a:spLocks noChangeShapeType="1"/>
          </p:cNvSpPr>
          <p:nvPr/>
        </p:nvSpPr>
        <p:spPr bwMode="auto">
          <a:xfrm>
            <a:off x="9220200" y="3962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33" name="Line 65"/>
          <p:cNvSpPr>
            <a:spLocks noChangeShapeType="1"/>
          </p:cNvSpPr>
          <p:nvPr/>
        </p:nvSpPr>
        <p:spPr bwMode="auto">
          <a:xfrm>
            <a:off x="9067800" y="4724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34" name="Line 66"/>
          <p:cNvSpPr>
            <a:spLocks noChangeShapeType="1"/>
          </p:cNvSpPr>
          <p:nvPr/>
        </p:nvSpPr>
        <p:spPr bwMode="auto">
          <a:xfrm>
            <a:off x="9144000" y="4800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35" name="Line 67"/>
          <p:cNvSpPr>
            <a:spLocks noChangeShapeType="1"/>
          </p:cNvSpPr>
          <p:nvPr/>
        </p:nvSpPr>
        <p:spPr bwMode="auto">
          <a:xfrm>
            <a:off x="9220200" y="4876800"/>
            <a:ext cx="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36" name="Line 68"/>
          <p:cNvSpPr>
            <a:spLocks noChangeShapeType="1"/>
          </p:cNvSpPr>
          <p:nvPr/>
        </p:nvSpPr>
        <p:spPr bwMode="auto">
          <a:xfrm>
            <a:off x="6172200" y="990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37" name="Text Box 69"/>
          <p:cNvSpPr txBox="1">
            <a:spLocks noChangeArrowheads="1"/>
          </p:cNvSpPr>
          <p:nvPr/>
        </p:nvSpPr>
        <p:spPr bwMode="auto">
          <a:xfrm>
            <a:off x="6232525" y="1158875"/>
            <a:ext cx="31115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1500" b="1"/>
              <a:t>V</a:t>
            </a:r>
          </a:p>
        </p:txBody>
      </p:sp>
      <p:sp>
        <p:nvSpPr>
          <p:cNvPr id="28738" name="Line 70"/>
          <p:cNvSpPr>
            <a:spLocks noChangeShapeType="1"/>
          </p:cNvSpPr>
          <p:nvPr/>
        </p:nvSpPr>
        <p:spPr bwMode="auto">
          <a:xfrm flipV="1">
            <a:off x="5867400" y="4114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39" name="Line 71"/>
          <p:cNvSpPr>
            <a:spLocks noChangeShapeType="1"/>
          </p:cNvSpPr>
          <p:nvPr/>
        </p:nvSpPr>
        <p:spPr bwMode="auto">
          <a:xfrm flipV="1">
            <a:off x="6629400" y="4114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40" name="Line 72"/>
          <p:cNvSpPr>
            <a:spLocks noChangeShapeType="1"/>
          </p:cNvSpPr>
          <p:nvPr/>
        </p:nvSpPr>
        <p:spPr bwMode="auto">
          <a:xfrm flipV="1">
            <a:off x="5029200" y="4114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41" name="Text Box 73"/>
          <p:cNvSpPr txBox="1">
            <a:spLocks noChangeArrowheads="1"/>
          </p:cNvSpPr>
          <p:nvPr/>
        </p:nvSpPr>
        <p:spPr bwMode="auto">
          <a:xfrm>
            <a:off x="5867400" y="4191001"/>
            <a:ext cx="35814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1800" b="1"/>
              <a:t>I</a:t>
            </a:r>
            <a:r>
              <a:rPr lang="en-US" altLang="en-US" sz="1800" b="1" baseline="-25000"/>
              <a:t>1</a:t>
            </a:r>
            <a:r>
              <a:rPr lang="en-US" altLang="en-US" sz="1800" b="1"/>
              <a:t>(t)      I</a:t>
            </a:r>
            <a:r>
              <a:rPr lang="en-US" altLang="en-US" sz="1800" b="1" baseline="-25000"/>
              <a:t>2</a:t>
            </a:r>
            <a:r>
              <a:rPr lang="en-US" altLang="en-US" sz="1800" b="1"/>
              <a:t>(t)         I</a:t>
            </a:r>
            <a:r>
              <a:rPr lang="en-US" altLang="en-US" sz="1800" b="1" baseline="-25000"/>
              <a:t>3</a:t>
            </a:r>
            <a:r>
              <a:rPr lang="en-US" altLang="en-US" sz="1800" b="1"/>
              <a:t>(t)       I</a:t>
            </a:r>
            <a:r>
              <a:rPr lang="en-US" altLang="en-US" sz="1800" b="1" baseline="-25000"/>
              <a:t>4</a:t>
            </a:r>
            <a:r>
              <a:rPr lang="en-US" altLang="en-US" sz="1800" b="1"/>
              <a:t>(t) </a:t>
            </a:r>
          </a:p>
        </p:txBody>
      </p:sp>
      <p:sp>
        <p:nvSpPr>
          <p:cNvPr id="28742" name="Line 74"/>
          <p:cNvSpPr>
            <a:spLocks noChangeShapeType="1"/>
          </p:cNvSpPr>
          <p:nvPr/>
        </p:nvSpPr>
        <p:spPr bwMode="auto">
          <a:xfrm>
            <a:off x="7543800" y="4191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43" name="Line 75"/>
          <p:cNvSpPr>
            <a:spLocks noChangeShapeType="1"/>
          </p:cNvSpPr>
          <p:nvPr/>
        </p:nvSpPr>
        <p:spPr bwMode="auto">
          <a:xfrm>
            <a:off x="8382000" y="4191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GB"/>
          </a:p>
        </p:txBody>
      </p:sp>
      <p:sp>
        <p:nvSpPr>
          <p:cNvPr id="28744" name="Rectangle 81"/>
          <p:cNvSpPr>
            <a:spLocks noChangeArrowheads="1"/>
          </p:cNvSpPr>
          <p:nvPr/>
        </p:nvSpPr>
        <p:spPr bwMode="auto">
          <a:xfrm>
            <a:off x="7315200" y="990600"/>
            <a:ext cx="4267200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1500" dirty="0">
                <a:solidFill>
                  <a:srgbClr val="008000"/>
                </a:solidFill>
              </a:rPr>
              <a:t>The charge induced on the individual strips is now depending on the position z</a:t>
            </a:r>
            <a:r>
              <a:rPr lang="en-US" altLang="en-US" sz="1500" baseline="-25000" dirty="0">
                <a:solidFill>
                  <a:srgbClr val="008000"/>
                </a:solidFill>
              </a:rPr>
              <a:t>0 </a:t>
            </a:r>
            <a:r>
              <a:rPr lang="en-US" altLang="en-US" sz="1500" dirty="0">
                <a:solidFill>
                  <a:srgbClr val="008000"/>
                </a:solidFill>
              </a:rPr>
              <a:t> of the charge.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1500" dirty="0">
                <a:solidFill>
                  <a:srgbClr val="002060"/>
                </a:solidFill>
              </a:rPr>
              <a:t>If the charge is moving there are currents flowing between the strips and ground</a:t>
            </a:r>
            <a:r>
              <a:rPr lang="en-US" altLang="en-US" sz="1500" dirty="0">
                <a:solidFill>
                  <a:srgbClr val="008000"/>
                </a:solidFill>
              </a:rPr>
              <a:t>.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r>
              <a:rPr lang="en-US" altLang="en-US" sz="1500" dirty="0">
                <a:solidFill>
                  <a:srgbClr val="008000"/>
                </a:solidFill>
                <a:sym typeface="Wingdings" charset="2"/>
              </a:rPr>
              <a:t> The </a:t>
            </a:r>
            <a:r>
              <a:rPr lang="en-US" altLang="en-US" sz="1500" dirty="0">
                <a:solidFill>
                  <a:srgbClr val="FF0000"/>
                </a:solidFill>
                <a:sym typeface="Wingdings" charset="2"/>
              </a:rPr>
              <a:t>movement </a:t>
            </a:r>
            <a:r>
              <a:rPr lang="en-US" altLang="en-US" sz="1500" dirty="0">
                <a:solidFill>
                  <a:srgbClr val="008000"/>
                </a:solidFill>
                <a:sym typeface="Wingdings" charset="2"/>
              </a:rPr>
              <a:t>of the charge </a:t>
            </a:r>
            <a:r>
              <a:rPr lang="en-US" altLang="en-US" sz="1500" dirty="0">
                <a:solidFill>
                  <a:srgbClr val="FF0000"/>
                </a:solidFill>
                <a:sym typeface="Wingdings" charset="2"/>
              </a:rPr>
              <a:t>induces </a:t>
            </a:r>
            <a:r>
              <a:rPr lang="en-US" altLang="en-US" sz="1500" dirty="0">
                <a:solidFill>
                  <a:srgbClr val="008000"/>
                </a:solidFill>
                <a:sym typeface="Wingdings" charset="2"/>
              </a:rPr>
              <a:t>a current. 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8000"/>
              </a:buClr>
              <a:buSzPct val="70000"/>
              <a:buFont typeface="Wingdings" charset="2"/>
              <a:buNone/>
            </a:pPr>
            <a:endParaRPr lang="en-US" altLang="en-US" sz="1500" b="1" dirty="0">
              <a:solidFill>
                <a:srgbClr val="009900"/>
              </a:solidFill>
            </a:endParaRPr>
          </a:p>
        </p:txBody>
      </p:sp>
      <p:sp>
        <p:nvSpPr>
          <p:cNvPr id="28745" name="Slide Number Placeholder 7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787ABD4-C30D-F248-BBF5-845ACBC44CBD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000"/>
          </a:p>
        </p:txBody>
      </p:sp>
      <p:sp>
        <p:nvSpPr>
          <p:cNvPr id="28746" name="Footer Placeholder 80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W. Riegler/CERN</a:t>
            </a:r>
          </a:p>
        </p:txBody>
      </p:sp>
      <p:pic>
        <p:nvPicPr>
          <p:cNvPr id="2874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5181601"/>
            <a:ext cx="38004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4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5829300"/>
            <a:ext cx="451961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4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562600"/>
            <a:ext cx="10810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750" name="Rectangle 2"/>
          <p:cNvSpPr>
            <a:spLocks noChangeArrowheads="1"/>
          </p:cNvSpPr>
          <p:nvPr/>
        </p:nvSpPr>
        <p:spPr bwMode="auto">
          <a:xfrm>
            <a:off x="1524000" y="85726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0000"/>
                </a:solidFill>
              </a:rPr>
              <a:t>Principle of Signal Induction by Moving Charges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chlumpf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chlump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008000"/>
          </a:buClr>
          <a:buSzPct val="70000"/>
          <a:buFont typeface="Wingdings" pitchFamily="2" charset="2"/>
          <a:buNone/>
          <a:tabLst/>
          <a:defRPr kumimoji="0" lang="en-US" sz="15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008000"/>
          </a:buClr>
          <a:buSzPct val="70000"/>
          <a:buFont typeface="Wingdings" pitchFamily="2" charset="2"/>
          <a:buNone/>
          <a:tabLst/>
          <a:defRPr kumimoji="0" lang="en-US" sz="15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aper Presentation 3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3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schlumpf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11244</TotalTime>
  <Words>3157</Words>
  <Application>Microsoft Office PowerPoint</Application>
  <PresentationFormat>Widescreen</PresentationFormat>
  <Paragraphs>584</Paragraphs>
  <Slides>52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52</vt:i4>
      </vt:variant>
    </vt:vector>
  </HeadingPairs>
  <TitlesOfParts>
    <vt:vector size="64" baseType="lpstr">
      <vt:lpstr>Arial</vt:lpstr>
      <vt:lpstr>Calibri</vt:lpstr>
      <vt:lpstr>Comic Sans MS</vt:lpstr>
      <vt:lpstr>Playfair Display</vt:lpstr>
      <vt:lpstr>Symbol</vt:lpstr>
      <vt:lpstr>Times New Roman</vt:lpstr>
      <vt:lpstr>Wingdings</vt:lpstr>
      <vt:lpstr>schlumpf</vt:lpstr>
      <vt:lpstr>1_schlumpf</vt:lpstr>
      <vt:lpstr>2_schlumpf</vt:lpstr>
      <vt:lpstr>Ulead Image Editor Image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Експериментът CMS</vt:lpstr>
      <vt:lpstr>PowerPoint Presentation</vt:lpstr>
      <vt:lpstr>Движение на заредена частица в магнитно поле</vt:lpstr>
      <vt:lpstr>Определяне на импулс и заряд - Вътрешен треков детектор</vt:lpstr>
      <vt:lpstr>Определяне на импулс и заряд - Вътрешен треков детектор</vt:lpstr>
      <vt:lpstr>Измерване на енергия - калориметрична система</vt:lpstr>
      <vt:lpstr>Детектиране на електрони, позитрони и фотони Електромагнитна лавина във вещество</vt:lpstr>
      <vt:lpstr>PowerPoint Presentation</vt:lpstr>
      <vt:lpstr>Калориметрична система ектромагнитен (ECAL) и адронен калориметър (HCAL)</vt:lpstr>
      <vt:lpstr>Мюонна система на CMS (Run1 &amp; Run2)</vt:lpstr>
      <vt:lpstr>Мюонна система на CMS (Run1 &amp; Run2)</vt:lpstr>
      <vt:lpstr>PowerPoint Presentation</vt:lpstr>
      <vt:lpstr>PowerPoint Presentation</vt:lpstr>
      <vt:lpstr>Как се регистрира частици със CMS</vt:lpstr>
      <vt:lpstr>Липсваща енергия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riegler</dc:creator>
  <cp:lastModifiedBy>Anton Dimitrov</cp:lastModifiedBy>
  <cp:revision>401</cp:revision>
  <dcterms:created xsi:type="dcterms:W3CDTF">2006-01-30T20:34:42Z</dcterms:created>
  <dcterms:modified xsi:type="dcterms:W3CDTF">2025-07-24T09:27:51Z</dcterms:modified>
</cp:coreProperties>
</file>