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3" r:id="rId7"/>
    <p:sldId id="261" r:id="rId8"/>
    <p:sldId id="266" r:id="rId9"/>
    <p:sldId id="260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88DA8-D523-A0DA-427A-71BF2CDE2F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CC0AB8-169B-CA15-B871-69CF638AA1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195D93-79AA-09E7-C7FF-0628D002E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ADFA4-1661-A91A-DC1A-04E12CBD7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64E4A-341F-A594-D366-1C71F7607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E3F9CD-CC09-E4D7-37D5-226D3E1B5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44CBAF-434F-5A24-DEAA-2AF80CB6F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3B52C2-6596-298F-3DEE-E10375965C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E328B-B552-476E-01E1-B16C72C1D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F47B3-E153-BE48-2273-B6C39FD07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8739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2DD6DD2-6D7B-10AB-78AD-5696F083E5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D5C4A8-1A3D-1AB3-4B2E-F3ECE5A3BD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58583-F10C-D262-B69E-914E11C9E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78AD02-0F86-1DA8-D76D-A668A8E710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578B9-7B1B-93A5-5DE5-0A45A486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223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6A2B3B-38A4-0619-A63F-48781989F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9D8393-A2EB-67E6-BDF3-1C0B814996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E4D090-0D90-68C2-23BD-B90D4F68C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60D6B-D452-EAF0-7DA2-D88966CCA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746A3D-DFE4-2441-DF69-9B5CDDD8C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222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6DCEF-16BF-8B98-F7FA-3D0484B88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2C5AC-9C23-6E58-8DBB-DE5F70A6C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C69A6-B309-B6DF-0327-AE9F42343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39693C-64FC-C5E4-BAB3-11CECD6FAC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45C375-4531-ACE1-CE1C-EE8EB7B32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9368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8549E-3F64-BE28-177C-D5695F662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EB267-0D8F-9367-DC0A-B646D0425C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C1BA54-E492-9552-5872-040A3A81CC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205D50-B780-CE86-AF6B-77813C31A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B80067-1465-AACF-83DC-F0D3913D4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074C2-2614-BA00-9A90-1E051716A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902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B1C17-98E7-7FE3-9D84-E1A833E90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D1A202-CAA2-5257-235B-093F918727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454B64-5B92-58B3-2115-24E808C839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B5E334-A9E6-B09E-4512-114C2730C2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F84210-BC66-848C-56AD-502236383F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58D075-004B-37B9-D95B-621C68CDB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3ECD6F-568B-AD30-11B1-3828CB05B3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E0864AB-DBBE-3890-63E4-72875D05C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770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96A50-183E-A147-B782-1D6901F60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7437FC-CFDB-D885-4E84-FA63B0E74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934CA7-0079-EC14-2650-D129FC766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25AA02-E944-C0CF-1537-86359C5D1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166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F5BD68-6DCB-F495-7941-76E05E337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784EA1-FC74-5E5F-193A-2AF7EA8E4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A0708-8961-2F98-3B34-9C2BAC304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7041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94A01-0171-46A3-A72E-A755C23CA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90A3E2-2BB1-81F8-DEF5-2FE53F061C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97B4D-31FD-6E43-A837-C16D387D84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C2C2BD-6FE0-84E9-B8DD-E7469F797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58AFEE-9255-B759-ED2B-23126823B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5F5765-D75A-BE50-6D5E-324D3C46B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3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AF8A5-1317-7F8D-E758-415CA63431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E3FD0C1-2A07-E8A0-22F0-9E5FCA3F6D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C9AE6B-5A47-D25F-0357-61540EF043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35F228-FB18-84FF-FA9E-447B5225A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41B257-DF7E-CC5B-16E3-9CB41B525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88A530-DF81-D1A6-7A01-A9C3F2490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779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75FB2F-4A78-8834-211D-E7E28844C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CF8912-F173-AD19-21B0-5CE9CBE4C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C90B95-B3B3-B133-C71C-6A30E69717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2E0317-2632-40AE-81DA-2FABA4FAF5D6}" type="datetimeFigureOut">
              <a:rPr lang="en-GB" smtClean="0"/>
              <a:t>23/09/2024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E30721-EF88-03F7-65C3-FEF7F08521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12AE2-DAE4-F678-FA8B-49597C711E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4CC344-EC71-4CF4-8655-B2551756F3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09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06DA9DF9-31F7-4056-B42E-878CC9241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EAD0BB-CC42-B7D7-300F-E0F50949CC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8" y="643467"/>
            <a:ext cx="4620584" cy="4567137"/>
          </a:xfrm>
        </p:spPr>
        <p:txBody>
          <a:bodyPr>
            <a:normAutofit/>
          </a:bodyPr>
          <a:lstStyle/>
          <a:p>
            <a:pPr algn="l"/>
            <a:r>
              <a:rPr lang="el-GR" sz="4400" dirty="0"/>
              <a:t>β</a:t>
            </a:r>
            <a:r>
              <a:rPr lang="en-GB" sz="4400" dirty="0"/>
              <a:t>-IP corrections in the Ion Run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570E6B-7BA2-E7C2-3E64-1886F428FA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7" y="5277684"/>
            <a:ext cx="4620584" cy="775494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b="1" dirty="0"/>
              <a:t>T. Persson</a:t>
            </a:r>
          </a:p>
          <a:p>
            <a:pPr algn="l"/>
            <a:r>
              <a:rPr lang="en-GB" dirty="0"/>
              <a:t>On behalf of the OMC-team</a:t>
            </a:r>
          </a:p>
        </p:txBody>
      </p:sp>
      <p:pic>
        <p:nvPicPr>
          <p:cNvPr id="5" name="Picture 4" descr="A group of cylindrical objects with a sphere surrounded by blue light&#10;&#10;Description automatically generated with medium confidence">
            <a:extLst>
              <a:ext uri="{FF2B5EF4-FFF2-40B4-BE49-F238E27FC236}">
                <a16:creationId xmlns:a16="http://schemas.microsoft.com/office/drawing/2014/main" id="{32DF1998-A737-48E0-040C-439C50C21A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1" r="5853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711179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A8DA00-7118-EFC1-65A1-57880A7C2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is left in terms of optics commissioning in 2024?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693CC4-ADF0-FA31-2494-73758972E4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Ions</a:t>
            </a:r>
          </a:p>
          <a:p>
            <a:pPr lvl="1"/>
            <a:r>
              <a:rPr lang="en-GB" dirty="0"/>
              <a:t>Implement these corrections and re-measure, already 70% of the correction fixes almost all the waist shift</a:t>
            </a:r>
          </a:p>
          <a:p>
            <a:pPr lvl="1"/>
            <a:r>
              <a:rPr lang="en-GB" dirty="0"/>
              <a:t>Re-check the b3 correction</a:t>
            </a:r>
          </a:p>
          <a:p>
            <a:r>
              <a:rPr lang="en-GB" dirty="0"/>
              <a:t>Pp-ref</a:t>
            </a:r>
          </a:p>
          <a:p>
            <a:pPr lvl="1"/>
            <a:r>
              <a:rPr lang="en-GB" dirty="0"/>
              <a:t>Re-measure the ramp after the new corrections included</a:t>
            </a:r>
          </a:p>
          <a:p>
            <a:r>
              <a:rPr lang="en-GB" dirty="0"/>
              <a:t>Measure more MO circuits if there is an opportunity  </a:t>
            </a:r>
          </a:p>
        </p:txBody>
      </p:sp>
    </p:spTree>
    <p:extLst>
      <p:ext uri="{BB962C8B-B14F-4D97-AF65-F5344CB8AC3E}">
        <p14:creationId xmlns:p14="http://schemas.microsoft.com/office/powerpoint/2010/main" val="2963144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7B2E29-8A0B-8699-07EA-BDD508306F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</a:t>
            </a:r>
            <a:r>
              <a:rPr lang="en-GB" dirty="0"/>
              <a:t> IP from K-mod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A2A704-A4E2-20FD-727E-86441C3F7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998029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Global </a:t>
            </a:r>
            <a:r>
              <a:rPr lang="el-GR" dirty="0"/>
              <a:t>β</a:t>
            </a:r>
            <a:r>
              <a:rPr lang="en-GB" dirty="0"/>
              <a:t>-beat and dispersion look fine throughout the cycle</a:t>
            </a:r>
          </a:p>
          <a:p>
            <a:r>
              <a:rPr lang="en-GB" dirty="0"/>
              <a:t>After the global corrections</a:t>
            </a:r>
          </a:p>
          <a:p>
            <a:pPr lvl="1"/>
            <a:r>
              <a:rPr lang="el-GR" dirty="0"/>
              <a:t>β</a:t>
            </a:r>
            <a:r>
              <a:rPr lang="en-GB" dirty="0"/>
              <a:t> from K-mod was NOT included due to first issues with acquisition and then with software</a:t>
            </a:r>
          </a:p>
          <a:p>
            <a:r>
              <a:rPr lang="en-GB" dirty="0"/>
              <a:t>IP1 and IP5  are almost spot on</a:t>
            </a:r>
          </a:p>
          <a:p>
            <a:pPr lvl="1"/>
            <a:r>
              <a:rPr lang="en-GB" dirty="0"/>
              <a:t>Want minimum change </a:t>
            </a:r>
          </a:p>
          <a:p>
            <a:r>
              <a:rPr lang="en-GB" dirty="0"/>
              <a:t>Large waist shift in particular in beam 2</a:t>
            </a:r>
          </a:p>
          <a:p>
            <a:pPr marL="457200" lvl="1" indent="0">
              <a:buNone/>
            </a:pPr>
            <a:r>
              <a:rPr lang="en-GB" dirty="0"/>
              <a:t>-&gt; ALICE would receive less luminosity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A09B9DA-E0AC-911F-944F-1FE461D149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560807"/>
              </p:ext>
            </p:extLst>
          </p:nvPr>
        </p:nvGraphicFramePr>
        <p:xfrm>
          <a:off x="7690605" y="2645954"/>
          <a:ext cx="252476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>
                  <a:extLst>
                    <a:ext uri="{9D8B030D-6E8A-4147-A177-3AD203B41FA5}">
                      <a16:colId xmlns:a16="http://schemas.microsoft.com/office/drawing/2014/main" val="766090860"/>
                    </a:ext>
                  </a:extLst>
                </a:gridCol>
                <a:gridCol w="1381760">
                  <a:extLst>
                    <a:ext uri="{9D8B030D-6E8A-4147-A177-3AD203B41FA5}">
                      <a16:colId xmlns:a16="http://schemas.microsoft.com/office/drawing/2014/main" val="2518523724"/>
                    </a:ext>
                  </a:extLst>
                </a:gridCol>
              </a:tblGrid>
              <a:tr h="264059">
                <a:tc>
                  <a:txBody>
                    <a:bodyPr/>
                    <a:lstStyle/>
                    <a:p>
                      <a:r>
                        <a:rPr lang="en-GB" dirty="0"/>
                        <a:t>Plane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l-GR" dirty="0"/>
                        <a:t>β</a:t>
                      </a:r>
                      <a:r>
                        <a:rPr lang="en-GB" dirty="0"/>
                        <a:t> 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8157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B1H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0070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B1V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8639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B2H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8245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B2V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84212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1EE78A5C-3FF9-7630-DBBC-FD08688BDF28}"/>
              </a:ext>
            </a:extLst>
          </p:cNvPr>
          <p:cNvSpPr txBox="1"/>
          <p:nvPr/>
        </p:nvSpPr>
        <p:spPr>
          <a:xfrm>
            <a:off x="8349343" y="2225987"/>
            <a:ext cx="176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IP2</a:t>
            </a:r>
          </a:p>
        </p:txBody>
      </p:sp>
    </p:spTree>
    <p:extLst>
      <p:ext uri="{BB962C8B-B14F-4D97-AF65-F5344CB8AC3E}">
        <p14:creationId xmlns:p14="http://schemas.microsoft.com/office/powerpoint/2010/main" val="474954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47A8C-F4F2-A063-4541-10482DAD2C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	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81018DB-6E20-E42D-399B-145DFF3E04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381982" cy="4351338"/>
          </a:xfrm>
        </p:spPr>
        <p:txBody>
          <a:bodyPr/>
          <a:lstStyle/>
          <a:p>
            <a:r>
              <a:rPr lang="en-GB" dirty="0"/>
              <a:t>Could </a:t>
            </a:r>
            <a:r>
              <a:rPr lang="en-GB" b="1" dirty="0"/>
              <a:t>NOT</a:t>
            </a:r>
            <a:r>
              <a:rPr lang="en-GB" dirty="0"/>
              <a:t> find a correction that both :</a:t>
            </a:r>
          </a:p>
          <a:p>
            <a:pPr lvl="1"/>
            <a:r>
              <a:rPr lang="en-GB" dirty="0"/>
              <a:t>C	</a:t>
            </a:r>
            <a:r>
              <a:rPr lang="en-GB" dirty="0" err="1"/>
              <a:t>onserved</a:t>
            </a:r>
            <a:r>
              <a:rPr lang="en-GB" dirty="0"/>
              <a:t> the </a:t>
            </a:r>
            <a:r>
              <a:rPr lang="el-GR" dirty="0"/>
              <a:t>β</a:t>
            </a:r>
            <a:r>
              <a:rPr lang="en-GB" dirty="0"/>
              <a:t>-beat globally </a:t>
            </a:r>
          </a:p>
          <a:p>
            <a:pPr lvl="1"/>
            <a:r>
              <a:rPr lang="en-GB" dirty="0"/>
              <a:t>Corrected the </a:t>
            </a:r>
            <a:r>
              <a:rPr lang="el-GR" dirty="0"/>
              <a:t>β</a:t>
            </a:r>
            <a:r>
              <a:rPr lang="en-GB" dirty="0"/>
              <a:t>* in IP</a:t>
            </a:r>
          </a:p>
          <a:p>
            <a:r>
              <a:rPr lang="en-GB" dirty="0"/>
              <a:t>Worked for beam 1 but not beam 2</a:t>
            </a:r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10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E3A1E2FD-F333-6D77-92B9-D2FC1EC23B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54" t="15124" b="8963"/>
          <a:stretch/>
        </p:blipFill>
        <p:spPr>
          <a:xfrm>
            <a:off x="6096000" y="1825625"/>
            <a:ext cx="5749586" cy="4693838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E90E70BD-028E-4374-D7BB-E6FF30C9220F}"/>
              </a:ext>
            </a:extLst>
          </p:cNvPr>
          <p:cNvSpPr txBox="1">
            <a:spLocks/>
          </p:cNvSpPr>
          <p:nvPr/>
        </p:nvSpPr>
        <p:spPr>
          <a:xfrm>
            <a:off x="1084093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Finding a global correction</a:t>
            </a:r>
          </a:p>
        </p:txBody>
      </p:sp>
    </p:spTree>
    <p:extLst>
      <p:ext uri="{BB962C8B-B14F-4D97-AF65-F5344CB8AC3E}">
        <p14:creationId xmlns:p14="http://schemas.microsoft.com/office/powerpoint/2010/main" val="4263250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E14261-80BA-488F-F754-70F15D87F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correction using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4586F-F84C-DB9E-E3A6-4CF412717D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Made a global matching in MAD-X that matches both beams</a:t>
            </a:r>
          </a:p>
          <a:p>
            <a:r>
              <a:rPr lang="en-GB" dirty="0"/>
              <a:t>Input:</a:t>
            </a:r>
          </a:p>
          <a:p>
            <a:pPr lvl="1"/>
            <a:r>
              <a:rPr lang="en-GB" dirty="0"/>
              <a:t>Only data from K-modulation, propagated to the Q1 BPMs </a:t>
            </a:r>
          </a:p>
          <a:p>
            <a:r>
              <a:rPr lang="en-GB" dirty="0"/>
              <a:t>Uses (only IP2):</a:t>
            </a:r>
          </a:p>
          <a:p>
            <a:pPr lvl="1"/>
            <a:r>
              <a:rPr lang="en-GB" dirty="0"/>
              <a:t>Triplet magnets</a:t>
            </a:r>
          </a:p>
          <a:p>
            <a:pPr lvl="1"/>
            <a:r>
              <a:rPr lang="en-GB" dirty="0"/>
              <a:t>All individuals powered to from Q4-Q10 (both beams)</a:t>
            </a:r>
          </a:p>
          <a:p>
            <a:r>
              <a:rPr lang="en-GB" dirty="0"/>
              <a:t>Constraints:</a:t>
            </a:r>
          </a:p>
          <a:p>
            <a:pPr lvl="1"/>
            <a:r>
              <a:rPr lang="en-GB" dirty="0"/>
              <a:t>Match the Q1 BPMs (3m tolerance)</a:t>
            </a:r>
          </a:p>
          <a:p>
            <a:pPr lvl="1"/>
            <a:r>
              <a:rPr lang="en-GB" dirty="0" err="1"/>
              <a:t>Alfx</a:t>
            </a:r>
            <a:r>
              <a:rPr lang="en-GB" dirty="0"/>
              <a:t>=dx=0 at the IP</a:t>
            </a:r>
          </a:p>
          <a:p>
            <a:pPr lvl="1"/>
            <a:r>
              <a:rPr lang="en-GB" dirty="0"/>
              <a:t>Betx_IP1=Bety_IP5=0.5, </a:t>
            </a:r>
            <a:r>
              <a:rPr lang="en-GB" dirty="0" err="1"/>
              <a:t>alfx</a:t>
            </a:r>
            <a:r>
              <a:rPr lang="en-GB" dirty="0"/>
              <a:t>=0, </a:t>
            </a:r>
            <a:r>
              <a:rPr lang="en-GB" dirty="0" err="1"/>
              <a:t>alfy</a:t>
            </a:r>
            <a:r>
              <a:rPr lang="en-GB" dirty="0"/>
              <a:t>=0 (here one could have taken a closer point but in the end I tried both and didn’t change)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2327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B638B-B217-716B-B9EE-6CC140F8EB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1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749AB5BD-9E87-E3B6-92EA-3C98DAD0C9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878" y="1917405"/>
            <a:ext cx="5136777" cy="4167778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9FCA16D4-4919-C30C-228E-740710F80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3868" y="1825625"/>
            <a:ext cx="4709932" cy="4351338"/>
          </a:xfrm>
        </p:spPr>
        <p:txBody>
          <a:bodyPr/>
          <a:lstStyle/>
          <a:p>
            <a:r>
              <a:rPr lang="en-GB" dirty="0"/>
              <a:t>Some local </a:t>
            </a:r>
            <a:r>
              <a:rPr lang="el-GR" dirty="0"/>
              <a:t>β</a:t>
            </a:r>
            <a:r>
              <a:rPr lang="en-GB" dirty="0"/>
              <a:t>-beat is expected to be introduced but in the range of a peak 6-7%</a:t>
            </a:r>
          </a:p>
        </p:txBody>
      </p:sp>
    </p:spTree>
    <p:extLst>
      <p:ext uri="{BB962C8B-B14F-4D97-AF65-F5344CB8AC3E}">
        <p14:creationId xmlns:p14="http://schemas.microsoft.com/office/powerpoint/2010/main" val="417306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79E77-9670-82E1-D733-4EB6245AE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487"/>
            <a:ext cx="10515600" cy="1325563"/>
          </a:xfrm>
        </p:spPr>
        <p:txBody>
          <a:bodyPr/>
          <a:lstStyle/>
          <a:p>
            <a:r>
              <a:rPr lang="en-GB" dirty="0"/>
              <a:t>Beam 2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A69685FC-726F-2256-4BF0-3F536C598E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02" y="1433050"/>
            <a:ext cx="5363014" cy="4351338"/>
          </a:xfrm>
        </p:spPr>
      </p:pic>
      <p:pic>
        <p:nvPicPr>
          <p:cNvPr id="6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6662C8B9-C76E-E1DB-947A-8D2B6E0066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214" y="1433050"/>
            <a:ext cx="5363014" cy="4351338"/>
          </a:xfrm>
          <a:prstGeom prst="rect">
            <a:avLst/>
          </a:prstGeom>
        </p:spPr>
      </p:pic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FD36E608-4141-1FF7-8280-5419263EFC9B}"/>
              </a:ext>
            </a:extLst>
          </p:cNvPr>
          <p:cNvSpPr txBox="1">
            <a:spLocks/>
          </p:cNvSpPr>
          <p:nvPr/>
        </p:nvSpPr>
        <p:spPr>
          <a:xfrm>
            <a:off x="751115" y="5930892"/>
            <a:ext cx="9220199" cy="92142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bit stronger for beam 2 but still below 10% </a:t>
            </a:r>
            <a:r>
              <a:rPr lang="el-GR" dirty="0"/>
              <a:t>β</a:t>
            </a:r>
            <a:r>
              <a:rPr lang="en-GB" dirty="0"/>
              <a:t>-beat </a:t>
            </a:r>
          </a:p>
          <a:p>
            <a:r>
              <a:rPr lang="en-GB" dirty="0"/>
              <a:t>The </a:t>
            </a:r>
            <a:r>
              <a:rPr lang="el-GR" dirty="0"/>
              <a:t>β</a:t>
            </a:r>
            <a:r>
              <a:rPr lang="en-GB" dirty="0"/>
              <a:t> IP2 is predicted to </a:t>
            </a:r>
            <a:r>
              <a:rPr lang="en-GB"/>
              <a:t>be ~50cm </a:t>
            </a:r>
            <a:r>
              <a:rPr lang="en-GB" dirty="0"/>
              <a:t>after corrections</a:t>
            </a:r>
          </a:p>
        </p:txBody>
      </p:sp>
    </p:spTree>
    <p:extLst>
      <p:ext uri="{BB962C8B-B14F-4D97-AF65-F5344CB8AC3E}">
        <p14:creationId xmlns:p14="http://schemas.microsoft.com/office/powerpoint/2010/main" val="3576697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AB381-8875-3560-B643-062F64DACA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Strength of correction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53157A38-F7B5-1A38-0B16-48CBB63A221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093" y="1690688"/>
            <a:ext cx="5363014" cy="4351338"/>
          </a:xfrm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1FCC84E0-30BE-DA73-5532-3BB9B1EB1ADF}"/>
              </a:ext>
            </a:extLst>
          </p:cNvPr>
          <p:cNvSpPr txBox="1">
            <a:spLocks/>
          </p:cNvSpPr>
          <p:nvPr/>
        </p:nvSpPr>
        <p:spPr>
          <a:xfrm>
            <a:off x="7079297" y="1690688"/>
            <a:ext cx="3632246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All corrections less than 2e-5</a:t>
            </a:r>
          </a:p>
        </p:txBody>
      </p:sp>
    </p:spTree>
    <p:extLst>
      <p:ext uri="{BB962C8B-B14F-4D97-AF65-F5344CB8AC3E}">
        <p14:creationId xmlns:p14="http://schemas.microsoft.com/office/powerpoint/2010/main" val="26631120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0EF24-1F37-3E97-E943-45AF4402D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triplet corrections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9B887D27-A4E2-7146-6770-FAC3D1C7A0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4294664"/>
              </p:ext>
            </p:extLst>
          </p:nvPr>
        </p:nvGraphicFramePr>
        <p:xfrm>
          <a:off x="838201" y="2079625"/>
          <a:ext cx="7543799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6058">
                  <a:extLst>
                    <a:ext uri="{9D8B030D-6E8A-4147-A177-3AD203B41FA5}">
                      <a16:colId xmlns:a16="http://schemas.microsoft.com/office/drawing/2014/main" val="2177137310"/>
                    </a:ext>
                  </a:extLst>
                </a:gridCol>
                <a:gridCol w="2021999">
                  <a:extLst>
                    <a:ext uri="{9D8B030D-6E8A-4147-A177-3AD203B41FA5}">
                      <a16:colId xmlns:a16="http://schemas.microsoft.com/office/drawing/2014/main" val="3372801552"/>
                    </a:ext>
                  </a:extLst>
                </a:gridCol>
                <a:gridCol w="1647971">
                  <a:extLst>
                    <a:ext uri="{9D8B030D-6E8A-4147-A177-3AD203B41FA5}">
                      <a16:colId xmlns:a16="http://schemas.microsoft.com/office/drawing/2014/main" val="4229692256"/>
                    </a:ext>
                  </a:extLst>
                </a:gridCol>
                <a:gridCol w="2307771">
                  <a:extLst>
                    <a:ext uri="{9D8B030D-6E8A-4147-A177-3AD203B41FA5}">
                      <a16:colId xmlns:a16="http://schemas.microsoft.com/office/drawing/2014/main" val="19059193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dirty="0"/>
                        <a:t>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Local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New regional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Local+Regional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1828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Q1.L2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-1.155E-5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1.09E-6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-1.05E-05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57269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Q2.</a:t>
                      </a:r>
                      <a:r>
                        <a:rPr lang="en-GB" b="1" dirty="0"/>
                        <a:t>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-3.1E-6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1.04E-5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7.30E-06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76516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Q3.</a:t>
                      </a:r>
                      <a:r>
                        <a:rPr lang="en-GB" b="1" dirty="0"/>
                        <a:t>L2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-2.0E-5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-1.04E-5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-3.04E-05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89501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Q1.</a:t>
                      </a:r>
                      <a:r>
                        <a:rPr lang="en-GB" b="1" dirty="0"/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-2.91E-5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-7.05E-6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-3.62E-05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51350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Q2.</a:t>
                      </a:r>
                      <a:r>
                        <a:rPr lang="en-GB" b="1" dirty="0"/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1.9E-5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1.95E-5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3.85E-05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268637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Q3.</a:t>
                      </a:r>
                      <a:r>
                        <a:rPr lang="en-GB" b="1" dirty="0"/>
                        <a:t>R2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1.1E-5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-1.95E-5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-8.50E-06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7382966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FDB367CD-C3FB-A259-CAFB-10842B6D7966}"/>
              </a:ext>
            </a:extLst>
          </p:cNvPr>
          <p:cNvSpPr txBox="1"/>
          <p:nvPr/>
        </p:nvSpPr>
        <p:spPr>
          <a:xfrm>
            <a:off x="1828800" y="5431971"/>
            <a:ext cx="8294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 was hoping it would reduce the correction strength but in fact it increases them</a:t>
            </a:r>
          </a:p>
        </p:txBody>
      </p:sp>
    </p:spTree>
    <p:extLst>
      <p:ext uri="{BB962C8B-B14F-4D97-AF65-F5344CB8AC3E}">
        <p14:creationId xmlns:p14="http://schemas.microsoft.com/office/powerpoint/2010/main" val="23270271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6932E-CABF-AC9D-7478-025914FCA8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Combining knobs</a:t>
            </a:r>
          </a:p>
        </p:txBody>
      </p:sp>
      <p:pic>
        <p:nvPicPr>
          <p:cNvPr id="5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C92467AB-0276-D79C-A0DC-75C05927F1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95" y="1825625"/>
            <a:ext cx="6016773" cy="4351338"/>
          </a:xfrm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4E5FAAD8-5478-B34F-5F33-D523C7A54ADC}"/>
              </a:ext>
            </a:extLst>
          </p:cNvPr>
          <p:cNvSpPr txBox="1">
            <a:spLocks/>
          </p:cNvSpPr>
          <p:nvPr/>
        </p:nvSpPr>
        <p:spPr>
          <a:xfrm>
            <a:off x="6643868" y="1825625"/>
            <a:ext cx="47099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Tool by Michi allows to combine several knobs into one</a:t>
            </a:r>
          </a:p>
          <a:p>
            <a:r>
              <a:rPr lang="en-GB" dirty="0"/>
              <a:t>Used it to combine the triplet with the individual ones</a:t>
            </a:r>
          </a:p>
          <a:p>
            <a:r>
              <a:rPr lang="en-GB" dirty="0"/>
              <a:t>Maybe we should use this more in the future?</a:t>
            </a:r>
          </a:p>
          <a:p>
            <a:pPr lvl="1"/>
            <a:r>
              <a:rPr lang="en-GB" dirty="0"/>
              <a:t>Creating temporarily knobs and then move them away and use combined knows</a:t>
            </a:r>
          </a:p>
        </p:txBody>
      </p:sp>
    </p:spTree>
    <p:extLst>
      <p:ext uri="{BB962C8B-B14F-4D97-AF65-F5344CB8AC3E}">
        <p14:creationId xmlns:p14="http://schemas.microsoft.com/office/powerpoint/2010/main" val="27445191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1353</TotalTime>
  <Words>439</Words>
  <Application>Microsoft Office PowerPoint</Application>
  <PresentationFormat>Widescreen</PresentationFormat>
  <Paragraphs>88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Aptos Narrow</vt:lpstr>
      <vt:lpstr>Arial</vt:lpstr>
      <vt:lpstr>Office Theme</vt:lpstr>
      <vt:lpstr>β-IP corrections in the Ion Run</vt:lpstr>
      <vt:lpstr>β IP from K-mod</vt:lpstr>
      <vt:lpstr> </vt:lpstr>
      <vt:lpstr>Global correction using </vt:lpstr>
      <vt:lpstr>Beam 1</vt:lpstr>
      <vt:lpstr>Beam 2</vt:lpstr>
      <vt:lpstr>Strength of correction</vt:lpstr>
      <vt:lpstr>The triplet corrections</vt:lpstr>
      <vt:lpstr>Combining knobs</vt:lpstr>
      <vt:lpstr>What is left in terms of optics commissioning in 2024?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Tobias Persson</dc:creator>
  <cp:lastModifiedBy>Tobias Persson</cp:lastModifiedBy>
  <cp:revision>4</cp:revision>
  <dcterms:created xsi:type="dcterms:W3CDTF">2024-09-23T13:25:17Z</dcterms:created>
  <dcterms:modified xsi:type="dcterms:W3CDTF">2024-09-24T11:58:40Z</dcterms:modified>
</cp:coreProperties>
</file>