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16"/>
  </p:notesMasterIdLst>
  <p:sldIdLst>
    <p:sldId id="944" r:id="rId5"/>
    <p:sldId id="955" r:id="rId6"/>
    <p:sldId id="956" r:id="rId7"/>
    <p:sldId id="957" r:id="rId8"/>
    <p:sldId id="959" r:id="rId9"/>
    <p:sldId id="960" r:id="rId10"/>
    <p:sldId id="962" r:id="rId11"/>
    <p:sldId id="964" r:id="rId12"/>
    <p:sldId id="965" r:id="rId13"/>
    <p:sldId id="958" r:id="rId14"/>
    <p:sldId id="945" r:id="rId15"/>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aud Devred" initials="AD" lastIdx="22" clrIdx="0">
    <p:extLst>
      <p:ext uri="{19B8F6BF-5375-455C-9EA6-DF929625EA0E}">
        <p15:presenceInfo xmlns:p15="http://schemas.microsoft.com/office/powerpoint/2012/main" userId="S::arnaud.devred@cern.ch::89679b2d-f959-4df6-ad80-948cf498df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09E18"/>
    <a:srgbClr val="0016A0"/>
    <a:srgbClr val="8E04FF"/>
    <a:srgbClr val="006DD0"/>
    <a:srgbClr val="67B4FE"/>
    <a:srgbClr val="6647AD"/>
    <a:srgbClr val="676ECB"/>
    <a:srgbClr val="6695E8"/>
    <a:srgbClr val="4303C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756"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D628A480-3686-4A45-B348-778E52A86B5D}" type="datetimeFigureOut">
              <a:rPr lang="en-US" smtClean="0"/>
              <a:t>9/25/2024</a:t>
            </a:fld>
            <a:endParaRPr lang="en-US"/>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3B51F81B-0188-F944-95C5-D896A11FCEC3}" type="slidenum">
              <a:rPr lang="en-US" smtClean="0"/>
              <a:t>‹#›</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nal slide bold">
    <p:bg>
      <p:bgPr>
        <a:solidFill>
          <a:schemeClr val="tx1"/>
        </a:solidFill>
        <a:effectLst/>
      </p:bgPr>
    </p:bg>
    <p:spTree>
      <p:nvGrpSpPr>
        <p:cNvPr id="1" name=""/>
        <p:cNvGrpSpPr/>
        <p:nvPr/>
      </p:nvGrpSpPr>
      <p:grpSpPr>
        <a:xfrm>
          <a:off x="0" y="0"/>
          <a:ext cx="0" cy="0"/>
          <a:chOff x="0" y="0"/>
          <a:chExt cx="0" cy="0"/>
        </a:xfrm>
      </p:grpSpPr>
      <p:pic>
        <p:nvPicPr>
          <p:cNvPr id="4" name="Picture 3" descr="A blue and white logo&#10;&#10;Description automatically generated">
            <a:extLst>
              <a:ext uri="{FF2B5EF4-FFF2-40B4-BE49-F238E27FC236}">
                <a16:creationId xmlns:a16="http://schemas.microsoft.com/office/drawing/2014/main" id="{3870962E-26BF-CEF0-9B2E-575D9706E734}"/>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l="6776" t="6328" r="6776" b="4118"/>
          <a:stretch/>
        </p:blipFill>
        <p:spPr>
          <a:xfrm>
            <a:off x="-1" y="0"/>
            <a:ext cx="9144001" cy="6858000"/>
          </a:xfrm>
          <a:prstGeom prst="rect">
            <a:avLst/>
          </a:prstGeom>
        </p:spPr>
      </p:pic>
      <p:pic>
        <p:nvPicPr>
          <p:cNvPr id="3" name="Picture 2" descr="A blue and white logo&#10;&#10;Description automatically generated">
            <a:extLst>
              <a:ext uri="{FF2B5EF4-FFF2-40B4-BE49-F238E27FC236}">
                <a16:creationId xmlns:a16="http://schemas.microsoft.com/office/drawing/2014/main" id="{70440BA1-5A3B-6DAB-541D-469E31642566}"/>
              </a:ext>
            </a:extLst>
          </p:cNvPr>
          <p:cNvPicPr>
            <a:picLocks noChangeAspect="1"/>
          </p:cNvPicPr>
          <p:nvPr userDrawn="1"/>
        </p:nvPicPr>
        <p:blipFill rotWithShape="1">
          <a:blip r:embed="rId3" cstate="email">
            <a:extLst>
              <a:ext uri="{28A0092B-C50C-407E-A947-70E740481C1C}">
                <a14:useLocalDpi xmlns:a14="http://schemas.microsoft.com/office/drawing/2010/main" val="0"/>
              </a:ext>
            </a:extLst>
          </a:blip>
          <a:srcRect l="6165" t="6229" r="6165" b="2954"/>
          <a:stretch/>
        </p:blipFill>
        <p:spPr>
          <a:xfrm>
            <a:off x="-2" y="0"/>
            <a:ext cx="9144001" cy="6858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inal slide lean">
    <p:bg>
      <p:bgRef idx="1001">
        <a:schemeClr val="bg2"/>
      </p:bgRef>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6ADE924E-8D52-CD4C-B230-180DBB7964C0}"/>
              </a:ext>
            </a:extLst>
          </p:cNvPr>
          <p:cNvPicPr>
            <a:picLocks noChangeAspect="1"/>
          </p:cNvPicPr>
          <p:nvPr userDrawn="1"/>
        </p:nvPicPr>
        <p:blipFill rotWithShape="1">
          <a:blip r:embed="rId2" cstate="email">
            <a:clrChange>
              <a:clrFrom>
                <a:srgbClr val="231F20"/>
              </a:clrFrom>
              <a:clrTo>
                <a:srgbClr val="231F20">
                  <a:alpha val="0"/>
                </a:srgbClr>
              </a:clrTo>
            </a:clrChange>
            <a:extLst>
              <a:ext uri="{28A0092B-C50C-407E-A947-70E740481C1C}">
                <a14:useLocalDpi xmlns:a14="http://schemas.microsoft.com/office/drawing/2010/main" val="0"/>
              </a:ext>
            </a:extLst>
          </a:blip>
          <a:srcRect l="23457" t="9106" r="24168" b="4413"/>
          <a:stretch/>
        </p:blipFill>
        <p:spPr>
          <a:xfrm>
            <a:off x="3458816" y="2216426"/>
            <a:ext cx="2311789" cy="2698829"/>
          </a:xfrm>
          <a:prstGeom prst="rect">
            <a:avLst/>
          </a:prstGeom>
        </p:spPr>
      </p:pic>
      <p:sp>
        <p:nvSpPr>
          <p:cNvPr id="2" name="Rectangle 1">
            <a:extLst>
              <a:ext uri="{FF2B5EF4-FFF2-40B4-BE49-F238E27FC236}">
                <a16:creationId xmlns:a16="http://schemas.microsoft.com/office/drawing/2014/main" id="{28748BCF-B490-A42D-D29A-31D8478D0913}"/>
              </a:ext>
            </a:extLst>
          </p:cNvPr>
          <p:cNvSpPr/>
          <p:nvPr userDrawn="1"/>
        </p:nvSpPr>
        <p:spPr>
          <a:xfrm>
            <a:off x="3699887" y="4770554"/>
            <a:ext cx="1888661" cy="384721"/>
          </a:xfrm>
          <a:prstGeom prst="rect">
            <a:avLst/>
          </a:prstGeom>
          <a:noFill/>
        </p:spPr>
        <p:txBody>
          <a:bodyPr wrap="square" lIns="91440" tIns="45720" rIns="91440" bIns="45720">
            <a:spAutoFit/>
          </a:bodyPr>
          <a:lstStyle/>
          <a:p>
            <a:pPr algn="ctr"/>
            <a:r>
              <a:rPr lang="en-US" sz="1900"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rPr>
              <a:t>Programme</a:t>
            </a:r>
          </a:p>
        </p:txBody>
      </p:sp>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a:xfrm>
            <a:off x="457200" y="249936"/>
            <a:ext cx="8226854" cy="940443"/>
          </a:xfrm>
        </p:spPr>
        <p:txBody>
          <a:bodyPr/>
          <a:lstStyle>
            <a:lvl1pPr algn="l">
              <a:defRPr/>
            </a:lvl1pPr>
          </a:lstStyle>
          <a:p>
            <a:r>
              <a:rPr kumimoji="0" lang="en-GB" noProof="0"/>
              <a:t>Click to edit Master title style</a:t>
            </a:r>
          </a:p>
        </p:txBody>
      </p:sp>
      <p:sp>
        <p:nvSpPr>
          <p:cNvPr id="3" name="Espace réservé du contenu 2"/>
          <p:cNvSpPr>
            <a:spLocks noGrp="1"/>
          </p:cNvSpPr>
          <p:nvPr>
            <p:ph idx="1"/>
          </p:nvPr>
        </p:nvSpPr>
        <p:spPr>
          <a:xfrm>
            <a:off x="457200" y="1322832"/>
            <a:ext cx="8226854" cy="4670196"/>
          </a:xfrm>
        </p:spPr>
        <p:txBody>
          <a:bodyPr/>
          <a:lstStyle>
            <a:lvl1pPr marL="493776" indent="-457200">
              <a:buClr>
                <a:schemeClr val="tx1"/>
              </a:buClr>
              <a:buFont typeface="Arial" panose="020B0604020202020204" pitchFamily="34" charset="0"/>
              <a:buChar char="•"/>
              <a:defRPr/>
            </a:lvl1pPr>
            <a:lvl2pPr>
              <a:buClr>
                <a:schemeClr val="tx1"/>
              </a:buClr>
              <a:defRPr/>
            </a:lvl2pPr>
            <a:lvl3pPr>
              <a:buClr>
                <a:schemeClr val="tx1"/>
              </a:buClr>
              <a:defRPr/>
            </a:lvl3pPr>
            <a:lvl4pPr>
              <a:buClr>
                <a:schemeClr val="tx1"/>
              </a:buClr>
              <a:defRPr/>
            </a:lvl4pPr>
            <a:lvl5pPr>
              <a:buClr>
                <a:schemeClr val="tx1"/>
              </a:buClr>
              <a:defRPr/>
            </a:lvl5pPr>
          </a:lstStyle>
          <a:p>
            <a:pPr lvl="0" eaLnBrk="1" latinLnBrk="0" hangingPunct="1"/>
            <a:r>
              <a:rPr lang="en-GB" noProof="0"/>
              <a:t>Click to edit Master text styles</a:t>
            </a:r>
          </a:p>
          <a:p>
            <a:pPr lvl="1" eaLnBrk="1" latinLnBrk="0" hangingPunct="1"/>
            <a:r>
              <a:rPr lang="en-GB" noProof="0"/>
              <a:t>Second level</a:t>
            </a:r>
          </a:p>
          <a:p>
            <a:pPr lvl="2" eaLnBrk="1" latinLnBrk="0" hangingPunct="1"/>
            <a:r>
              <a:rPr lang="en-GB" noProof="0"/>
              <a:t>Third level</a:t>
            </a:r>
          </a:p>
          <a:p>
            <a:pPr lvl="3" eaLnBrk="1" latinLnBrk="0" hangingPunct="1"/>
            <a:r>
              <a:rPr lang="en-GB" noProof="0"/>
              <a:t>Fourth level</a:t>
            </a:r>
          </a:p>
          <a:p>
            <a:pPr lvl="4" eaLnBrk="1" latinLnBrk="0" hangingPunct="1"/>
            <a:r>
              <a:rPr lang="en-GB" noProof="0"/>
              <a:t>Fifth level</a:t>
            </a:r>
            <a:endParaRPr kumimoji="0" lang="en-GB" noProof="0"/>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bg1"/>
                </a:solidFill>
              </a:defRPr>
            </a:lvl1pPr>
          </a:lstStyle>
          <a:p>
            <a:r>
              <a:rPr lang="en-US" dirty="0"/>
              <a:t>25 September 2024: Collaboration meeting on ASG INFN CERN Falcon tooling </a:t>
            </a:r>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l">
              <a:defRPr sz="900">
                <a:solidFill>
                  <a:schemeClr val="bg1"/>
                </a:solidFill>
              </a:defRPr>
            </a:lvl1pPr>
          </a:lstStyle>
          <a:p>
            <a:r>
              <a:rPr lang="en-US" dirty="0"/>
              <a:t>MSC/SMT A Foussat</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Presentation title">
    <p:spTree>
      <p:nvGrpSpPr>
        <p:cNvPr id="1" name=""/>
        <p:cNvGrpSpPr/>
        <p:nvPr/>
      </p:nvGrpSpPr>
      <p:grpSpPr>
        <a:xfrm>
          <a:off x="0" y="0"/>
          <a:ext cx="0" cy="0"/>
          <a:chOff x="0" y="0"/>
          <a:chExt cx="0" cy="0"/>
        </a:xfrm>
      </p:grpSpPr>
      <p:sp>
        <p:nvSpPr>
          <p:cNvPr id="2" name="Titre 1"/>
          <p:cNvSpPr>
            <a:spLocks noGrp="1"/>
          </p:cNvSpPr>
          <p:nvPr>
            <p:ph type="title"/>
          </p:nvPr>
        </p:nvSpPr>
        <p:spPr>
          <a:xfrm>
            <a:off x="446216" y="744677"/>
            <a:ext cx="8265984" cy="2513191"/>
          </a:xfrm>
        </p:spPr>
        <p:txBody>
          <a:bodyPr tIns="0" bIns="0" anchor="t"/>
          <a:lstStyle>
            <a:lvl1pPr algn="r">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Espace réservé du texte 2"/>
          <p:cNvSpPr>
            <a:spLocks noGrp="1"/>
          </p:cNvSpPr>
          <p:nvPr>
            <p:ph type="body" idx="1"/>
          </p:nvPr>
        </p:nvSpPr>
        <p:spPr>
          <a:xfrm>
            <a:off x="2082800" y="3461966"/>
            <a:ext cx="6629400" cy="1066688"/>
          </a:xfrm>
        </p:spPr>
        <p:txBody>
          <a:bodyPr lIns="45720" tIns="0" rIns="45720" bIns="0"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bg1"/>
                </a:solidFill>
              </a:defRPr>
            </a:lvl1pPr>
          </a:lstStyle>
          <a:p>
            <a:r>
              <a:rPr lang="en-US" dirty="0"/>
              <a:t>25 September 2024: Collaboration meeting on ASG INFN CERN Falcon tooling </a:t>
            </a:r>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l">
              <a:defRPr sz="900">
                <a:solidFill>
                  <a:schemeClr val="bg1"/>
                </a:solidFill>
              </a:defRPr>
            </a:lvl1pPr>
          </a:lstStyle>
          <a:p>
            <a:r>
              <a:rPr lang="en-US" dirty="0"/>
              <a:t>MSC/SMT A Foussat</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re 1"/>
          <p:cNvSpPr>
            <a:spLocks noGrp="1"/>
          </p:cNvSpPr>
          <p:nvPr>
            <p:ph type="title"/>
          </p:nvPr>
        </p:nvSpPr>
        <p:spPr>
          <a:xfrm>
            <a:off x="467139" y="130498"/>
            <a:ext cx="8219661" cy="936000"/>
          </a:xfrm>
        </p:spPr>
        <p:txBody>
          <a:bodyPr anchor="ctr"/>
          <a:lstStyle>
            <a:lvl1pPr algn="l">
              <a:defRPr sz="4600"/>
            </a:lvl1p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Date Placeholder 1"/>
          <p:cNvSpPr>
            <a:spLocks noGrp="1"/>
          </p:cNvSpPr>
          <p:nvPr>
            <p:ph type="dt" sz="half" idx="2"/>
          </p:nvPr>
        </p:nvSpPr>
        <p:spPr>
          <a:xfrm>
            <a:off x="2207335" y="6356351"/>
            <a:ext cx="2895600" cy="371152"/>
          </a:xfrm>
          <a:prstGeom prst="rect">
            <a:avLst/>
          </a:prstGeom>
        </p:spPr>
        <p:txBody>
          <a:bodyPr vert="horz" lIns="91440" tIns="45720" rIns="91440" bIns="45720" rtlCol="0" anchor="ctr"/>
          <a:lstStyle>
            <a:lvl1pPr algn="l">
              <a:defRPr sz="900">
                <a:solidFill>
                  <a:schemeClr val="bg1"/>
                </a:solidFill>
              </a:defRPr>
            </a:lvl1pPr>
          </a:lstStyle>
          <a:p>
            <a:r>
              <a:rPr lang="en-US" dirty="0"/>
              <a:t>25 September 2024: Collaboration meeting on ASG INFN CERN Falcon tooling </a:t>
            </a:r>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l">
              <a:defRPr sz="900">
                <a:solidFill>
                  <a:schemeClr val="bg1"/>
                </a:solidFill>
              </a:defRPr>
            </a:lvl1pPr>
          </a:lstStyle>
          <a:p>
            <a:r>
              <a:rPr lang="en-US" dirty="0"/>
              <a:t>MSC/SMT A Foussat</a:t>
            </a:r>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a:p>
        </p:txBody>
      </p:sp>
      <p:sp>
        <p:nvSpPr>
          <p:cNvPr id="6" name="TextBox 5">
            <a:extLst>
              <a:ext uri="{FF2B5EF4-FFF2-40B4-BE49-F238E27FC236}">
                <a16:creationId xmlns:a16="http://schemas.microsoft.com/office/drawing/2014/main" id="{47D79BA2-5E65-D872-7CDC-D37D97C570AA}"/>
              </a:ext>
            </a:extLst>
          </p:cNvPr>
          <p:cNvSpPr txBox="1"/>
          <p:nvPr userDrawn="1"/>
        </p:nvSpPr>
        <p:spPr>
          <a:xfrm>
            <a:off x="803106" y="6568992"/>
            <a:ext cx="845220" cy="200055"/>
          </a:xfrm>
          <a:prstGeom prst="rect">
            <a:avLst/>
          </a:prstGeom>
          <a:noFill/>
          <a:ln>
            <a:noFill/>
          </a:ln>
        </p:spPr>
        <p:txBody>
          <a:bodyPr wrap="square" rtlCol="0">
            <a:spAutoFit/>
          </a:bodyPr>
          <a:lstStyle/>
          <a:p>
            <a:pPr algn="ctr"/>
            <a:r>
              <a:rPr lang="en-US" sz="700">
                <a:solidFill>
                  <a:schemeClr val="accent2">
                    <a:lumMod val="20000"/>
                    <a:lumOff val="80000"/>
                  </a:schemeClr>
                </a:solidFill>
                <a:latin typeface="Rockwell Light" panose="020F0502020204030204" pitchFamily="18" charset="0"/>
                <a:cs typeface="Aptos Serif" panose="020B0502040204020203" pitchFamily="18" charset="0"/>
              </a:rPr>
              <a:t>Programme</a:t>
            </a:r>
            <a:endParaRPr lang="en-GB" sz="700">
              <a:solidFill>
                <a:schemeClr val="accent2">
                  <a:lumMod val="20000"/>
                  <a:lumOff val="80000"/>
                </a:schemeClr>
              </a:solidFill>
              <a:latin typeface="Rockwell Light" panose="020F0502020204030204" pitchFamily="18" charset="0"/>
              <a:cs typeface="Aptos Serif" panose="020B0502040204020203" pitchFamily="18"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itle and columns">
    <p:spTree>
      <p:nvGrpSpPr>
        <p:cNvPr id="1" name=""/>
        <p:cNvGrpSpPr/>
        <p:nvPr/>
      </p:nvGrpSpPr>
      <p:grpSpPr>
        <a:xfrm>
          <a:off x="0" y="0"/>
          <a:ext cx="0" cy="0"/>
          <a:chOff x="0" y="0"/>
          <a:chExt cx="0" cy="0"/>
        </a:xfrm>
      </p:grpSpPr>
      <p:sp>
        <p:nvSpPr>
          <p:cNvPr id="2" name="Titre 1"/>
          <p:cNvSpPr>
            <a:spLocks noGrp="1"/>
          </p:cNvSpPr>
          <p:nvPr>
            <p:ph type="title"/>
          </p:nvPr>
        </p:nvSpPr>
        <p:spPr>
          <a:xfrm>
            <a:off x="457200" y="146002"/>
            <a:ext cx="8229600" cy="936000"/>
          </a:xfrm>
        </p:spPr>
        <p:txBody>
          <a:body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Espace réservé du contenu 2"/>
          <p:cNvSpPr>
            <a:spLocks noGrp="1"/>
          </p:cNvSpPr>
          <p:nvPr>
            <p:ph sz="half" idx="1"/>
          </p:nvPr>
        </p:nvSpPr>
        <p:spPr>
          <a:xfrm>
            <a:off x="457198" y="1172213"/>
            <a:ext cx="4068000" cy="4953951"/>
          </a:xfrm>
        </p:spPr>
        <p:txBody>
          <a:bodyPr/>
          <a:lstStyle>
            <a:lvl1pPr>
              <a:defRPr sz="2600"/>
            </a:lvl1pPr>
            <a:lvl2pPr>
              <a:defRPr sz="2200"/>
            </a:lvl2pPr>
            <a:lvl3pPr>
              <a:defRPr sz="2000"/>
            </a:lvl3pPr>
            <a:lvl4pPr>
              <a:defRPr sz="1800"/>
            </a:lvl4pPr>
            <a:lvl5pPr>
              <a:defRPr sz="1800"/>
            </a:lvl5pPr>
          </a:lstStyle>
          <a:p>
            <a:pPr lvl="0" eaLnBrk="1" latinLnBrk="0" hangingPunct="1"/>
            <a:r>
              <a:rPr lang="en-GB" noProof="0"/>
              <a:t>Click to edit Master text styles</a:t>
            </a:r>
          </a:p>
          <a:p>
            <a:pPr lvl="1" eaLnBrk="1" latinLnBrk="0" hangingPunct="1"/>
            <a:r>
              <a:rPr lang="en-GB" noProof="0"/>
              <a:t>Second level</a:t>
            </a:r>
          </a:p>
          <a:p>
            <a:pPr lvl="2" eaLnBrk="1" latinLnBrk="0" hangingPunct="1"/>
            <a:r>
              <a:rPr lang="en-GB" noProof="0"/>
              <a:t>Third level</a:t>
            </a:r>
          </a:p>
          <a:p>
            <a:pPr lvl="3" eaLnBrk="1" latinLnBrk="0" hangingPunct="1"/>
            <a:r>
              <a:rPr lang="en-GB" noProof="0"/>
              <a:t>Fourth level</a:t>
            </a:r>
          </a:p>
          <a:p>
            <a:pPr lvl="4" eaLnBrk="1" latinLnBrk="0" hangingPunct="1"/>
            <a:r>
              <a:rPr lang="en-GB" noProof="0"/>
              <a:t>Fifth level</a:t>
            </a:r>
            <a:endParaRPr kumimoji="0" lang="en-GB" noProof="0"/>
          </a:p>
        </p:txBody>
      </p:sp>
      <p:sp>
        <p:nvSpPr>
          <p:cNvPr id="4" name="Espace réservé du contenu 3"/>
          <p:cNvSpPr>
            <a:spLocks noGrp="1"/>
          </p:cNvSpPr>
          <p:nvPr>
            <p:ph sz="half" idx="2"/>
          </p:nvPr>
        </p:nvSpPr>
        <p:spPr>
          <a:xfrm>
            <a:off x="4596556" y="1172213"/>
            <a:ext cx="4068000" cy="4953951"/>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a:t>
            </a:r>
            <a:r>
              <a:rPr lang="fr-CH" err="1"/>
              <a:t>edit</a:t>
            </a:r>
            <a:r>
              <a:rPr lang="fr-CH"/>
              <a:t> Master </a:t>
            </a:r>
            <a:r>
              <a:rPr lang="fr-CH" err="1"/>
              <a:t>text</a:t>
            </a:r>
            <a:r>
              <a:rPr lang="fr-CH"/>
              <a:t> styles</a:t>
            </a:r>
          </a:p>
          <a:p>
            <a:pPr lvl="1" eaLnBrk="1" latinLnBrk="0" hangingPunct="1"/>
            <a:r>
              <a:rPr lang="fr-CH"/>
              <a:t>Second </a:t>
            </a:r>
            <a:r>
              <a:rPr lang="fr-CH" err="1"/>
              <a:t>level</a:t>
            </a:r>
            <a:endParaRPr lang="fr-CH"/>
          </a:p>
          <a:p>
            <a:pPr lvl="2" eaLnBrk="1" latinLnBrk="0" hangingPunct="1"/>
            <a:r>
              <a:rPr lang="fr-CH" err="1"/>
              <a:t>Third</a:t>
            </a:r>
            <a:r>
              <a:rPr lang="fr-CH"/>
              <a:t> </a:t>
            </a:r>
            <a:r>
              <a:rPr lang="fr-CH" err="1"/>
              <a:t>level</a:t>
            </a:r>
            <a:endParaRPr lang="fr-CH"/>
          </a:p>
          <a:p>
            <a:pPr lvl="3" eaLnBrk="1" latinLnBrk="0" hangingPunct="1"/>
            <a:r>
              <a:rPr lang="fr-CH" err="1"/>
              <a:t>Fourth</a:t>
            </a:r>
            <a:r>
              <a:rPr lang="fr-CH"/>
              <a:t> </a:t>
            </a:r>
            <a:r>
              <a:rPr lang="fr-CH" err="1"/>
              <a:t>level</a:t>
            </a:r>
            <a:endParaRPr lang="fr-CH"/>
          </a:p>
          <a:p>
            <a:pPr lvl="4" eaLnBrk="1" latinLnBrk="0" hangingPunct="1"/>
            <a:r>
              <a:rPr lang="fr-CH" err="1"/>
              <a:t>Fifth</a:t>
            </a:r>
            <a:r>
              <a:rPr lang="fr-CH"/>
              <a:t> </a:t>
            </a:r>
            <a:r>
              <a:rPr lang="fr-CH" err="1"/>
              <a:t>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bg1"/>
                </a:solidFill>
              </a:defRPr>
            </a:lvl1pPr>
          </a:lstStyle>
          <a:p>
            <a:r>
              <a:rPr lang="en-US" dirty="0"/>
              <a:t>Date:</a:t>
            </a: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l">
              <a:defRPr sz="900">
                <a:solidFill>
                  <a:schemeClr val="bg1"/>
                </a:solidFill>
              </a:defRPr>
            </a:lvl1pPr>
          </a:lstStyle>
          <a:p>
            <a:r>
              <a:rPr lang="en-US" dirty="0"/>
              <a:t>Author:</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a:p>
        </p:txBody>
      </p:sp>
      <p:sp>
        <p:nvSpPr>
          <p:cNvPr id="8" name="TextBox 7">
            <a:extLst>
              <a:ext uri="{FF2B5EF4-FFF2-40B4-BE49-F238E27FC236}">
                <a16:creationId xmlns:a16="http://schemas.microsoft.com/office/drawing/2014/main" id="{BF51D134-DF53-628C-F4D1-829D8545F04F}"/>
              </a:ext>
            </a:extLst>
          </p:cNvPr>
          <p:cNvSpPr txBox="1"/>
          <p:nvPr userDrawn="1"/>
        </p:nvSpPr>
        <p:spPr>
          <a:xfrm>
            <a:off x="803106" y="6568992"/>
            <a:ext cx="845220" cy="200055"/>
          </a:xfrm>
          <a:prstGeom prst="rect">
            <a:avLst/>
          </a:prstGeom>
          <a:noFill/>
          <a:ln>
            <a:noFill/>
          </a:ln>
        </p:spPr>
        <p:txBody>
          <a:bodyPr wrap="square" rtlCol="0">
            <a:spAutoFit/>
          </a:bodyPr>
          <a:lstStyle/>
          <a:p>
            <a:pPr algn="ctr"/>
            <a:r>
              <a:rPr lang="en-US" sz="700">
                <a:solidFill>
                  <a:schemeClr val="accent2">
                    <a:lumMod val="20000"/>
                    <a:lumOff val="80000"/>
                  </a:schemeClr>
                </a:solidFill>
                <a:latin typeface="Rockwell Light" panose="020F0502020204030204" pitchFamily="18" charset="0"/>
                <a:cs typeface="Aptos Serif" panose="020B0502040204020203" pitchFamily="18" charset="0"/>
              </a:rPr>
              <a:t>Programme</a:t>
            </a:r>
            <a:endParaRPr lang="en-GB" sz="700">
              <a:solidFill>
                <a:schemeClr val="accent2">
                  <a:lumMod val="20000"/>
                  <a:lumOff val="80000"/>
                </a:schemeClr>
              </a:solidFill>
              <a:latin typeface="Rockwell Light" panose="020F0502020204030204" pitchFamily="18" charset="0"/>
              <a:cs typeface="Aptos Serif" panose="020B0502040204020203"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Title and columns compar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116572"/>
            <a:ext cx="8229600" cy="893977"/>
          </a:xfrm>
        </p:spPr>
        <p:txBody>
          <a:bodyPr anchor="ctr"/>
          <a:lstStyle>
            <a:lvl1pPr>
              <a:defRPr/>
            </a:lvl1p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latin typeface="Calibri" panose="020F0502020204030204" pitchFamily="34" charset="0"/>
                <a:cs typeface="Calibri" panose="020F0502020204030204"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a:t>
            </a:r>
            <a:r>
              <a:rPr kumimoji="0" lang="fr-CH" err="1"/>
              <a:t>edit</a:t>
            </a:r>
            <a:r>
              <a:rPr kumimoji="0" lang="fr-CH"/>
              <a:t> Master </a:t>
            </a:r>
            <a:r>
              <a:rPr kumimoji="0" lang="fr-CH" err="1"/>
              <a:t>text</a:t>
            </a:r>
            <a:r>
              <a:rPr kumimoji="0" lang="fr-CH"/>
              <a: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latin typeface="Calibri" panose="020F0502020204030204" pitchFamily="34" charset="0"/>
                <a:cs typeface="Calibri" panose="020F0502020204030204"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114181"/>
            <a:ext cx="4040188" cy="3919260"/>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6" name="Espace réservé du contenu 5"/>
          <p:cNvSpPr>
            <a:spLocks noGrp="1"/>
          </p:cNvSpPr>
          <p:nvPr>
            <p:ph sz="quarter" idx="4"/>
          </p:nvPr>
        </p:nvSpPr>
        <p:spPr>
          <a:xfrm>
            <a:off x="4645025" y="1121688"/>
            <a:ext cx="4041775" cy="3919260"/>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Date:</a:t>
            </a:r>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Author:</a:t>
            </a:r>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a:p>
        </p:txBody>
      </p:sp>
      <p:sp>
        <p:nvSpPr>
          <p:cNvPr id="10" name="TextBox 9">
            <a:extLst>
              <a:ext uri="{FF2B5EF4-FFF2-40B4-BE49-F238E27FC236}">
                <a16:creationId xmlns:a16="http://schemas.microsoft.com/office/drawing/2014/main" id="{9D778C94-E3A8-B73B-61AA-086E1BF061B5}"/>
              </a:ext>
            </a:extLst>
          </p:cNvPr>
          <p:cNvSpPr txBox="1"/>
          <p:nvPr userDrawn="1"/>
        </p:nvSpPr>
        <p:spPr>
          <a:xfrm>
            <a:off x="803106" y="6568992"/>
            <a:ext cx="845220" cy="200055"/>
          </a:xfrm>
          <a:prstGeom prst="rect">
            <a:avLst/>
          </a:prstGeom>
          <a:noFill/>
          <a:ln>
            <a:noFill/>
          </a:ln>
        </p:spPr>
        <p:txBody>
          <a:bodyPr wrap="square" rtlCol="0">
            <a:spAutoFit/>
          </a:bodyPr>
          <a:lstStyle/>
          <a:p>
            <a:pPr algn="ctr"/>
            <a:r>
              <a:rPr lang="en-US" sz="700">
                <a:solidFill>
                  <a:schemeClr val="accent2">
                    <a:lumMod val="20000"/>
                    <a:lumOff val="80000"/>
                  </a:schemeClr>
                </a:solidFill>
                <a:latin typeface="Rockwell Light" panose="020F0502020204030204" pitchFamily="18" charset="0"/>
                <a:cs typeface="Aptos Serif" panose="020B0502040204020203" pitchFamily="18" charset="0"/>
              </a:rPr>
              <a:t>Programme</a:t>
            </a:r>
            <a:endParaRPr lang="en-GB" sz="700">
              <a:solidFill>
                <a:schemeClr val="accent2">
                  <a:lumMod val="20000"/>
                  <a:lumOff val="80000"/>
                </a:schemeClr>
              </a:solidFill>
              <a:latin typeface="Rockwell Light" panose="020F0502020204030204" pitchFamily="18" charset="0"/>
              <a:cs typeface="Aptos Serif" panose="020B0502040204020203"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bg1"/>
                </a:solidFill>
              </a:defRPr>
            </a:lvl1pPr>
          </a:lstStyle>
          <a:p>
            <a:r>
              <a:rPr lang="en-US" dirty="0"/>
              <a:t>25 September 2024: Collaboration meeting on ASG INFN CERN Falcon tooling </a:t>
            </a:r>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l">
              <a:defRPr sz="900">
                <a:solidFill>
                  <a:schemeClr val="bg1"/>
                </a:solidFill>
              </a:defRPr>
            </a:lvl1pPr>
          </a:lstStyle>
          <a:p>
            <a:r>
              <a:rPr lang="en-US" dirty="0"/>
              <a:t>Author:</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a:p>
        </p:txBody>
      </p:sp>
      <p:sp>
        <p:nvSpPr>
          <p:cNvPr id="5" name="TextBox 4">
            <a:extLst>
              <a:ext uri="{FF2B5EF4-FFF2-40B4-BE49-F238E27FC236}">
                <a16:creationId xmlns:a16="http://schemas.microsoft.com/office/drawing/2014/main" id="{1D566137-ABBB-BF54-B8EB-9CF62FB91DEE}"/>
              </a:ext>
            </a:extLst>
          </p:cNvPr>
          <p:cNvSpPr txBox="1"/>
          <p:nvPr userDrawn="1"/>
        </p:nvSpPr>
        <p:spPr>
          <a:xfrm>
            <a:off x="803106" y="6568992"/>
            <a:ext cx="845220" cy="200055"/>
          </a:xfrm>
          <a:prstGeom prst="rect">
            <a:avLst/>
          </a:prstGeom>
          <a:noFill/>
          <a:ln>
            <a:noFill/>
          </a:ln>
        </p:spPr>
        <p:txBody>
          <a:bodyPr wrap="square" rtlCol="0">
            <a:spAutoFit/>
          </a:bodyPr>
          <a:lstStyle/>
          <a:p>
            <a:pPr algn="ctr"/>
            <a:r>
              <a:rPr lang="en-US" sz="700">
                <a:solidFill>
                  <a:schemeClr val="accent2">
                    <a:lumMod val="20000"/>
                    <a:lumOff val="80000"/>
                  </a:schemeClr>
                </a:solidFill>
                <a:latin typeface="Rockwell Light" panose="020F0502020204030204" pitchFamily="18" charset="0"/>
                <a:cs typeface="Aptos Serif" panose="020B0502040204020203" pitchFamily="18" charset="0"/>
              </a:rPr>
              <a:t>Programme</a:t>
            </a:r>
            <a:endParaRPr lang="en-GB" sz="700">
              <a:solidFill>
                <a:schemeClr val="accent2">
                  <a:lumMod val="20000"/>
                  <a:lumOff val="80000"/>
                </a:schemeClr>
              </a:solidFill>
              <a:latin typeface="Rockwell Light" panose="020F0502020204030204" pitchFamily="18" charset="0"/>
              <a:cs typeface="Aptos Serif" panose="020B0502040204020203" pitchFamily="18"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CCA24CF-D850-46CC-9A23-2D11D001C93C}"/>
              </a:ext>
            </a:extLst>
          </p:cNvPr>
          <p:cNvSpPr/>
          <p:nvPr userDrawn="1"/>
        </p:nvSpPr>
        <p:spPr>
          <a:xfrm>
            <a:off x="0" y="6253534"/>
            <a:ext cx="9144000" cy="596685"/>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chemeClr val="bg1"/>
              </a:solidFill>
              <a:latin typeface="Calibri" panose="020F0502020204030204" pitchFamily="34" charset="0"/>
              <a:cs typeface="Calibri" panose="020F0502020204030204" pitchFamily="34" charset="0"/>
            </a:endParaRPr>
          </a:p>
        </p:txBody>
      </p:sp>
      <p:sp>
        <p:nvSpPr>
          <p:cNvPr id="9" name="Espace réservé du titre 8"/>
          <p:cNvSpPr>
            <a:spLocks noGrp="1"/>
          </p:cNvSpPr>
          <p:nvPr>
            <p:ph type="title"/>
          </p:nvPr>
        </p:nvSpPr>
        <p:spPr>
          <a:xfrm>
            <a:off x="459946" y="226754"/>
            <a:ext cx="8226854" cy="940443"/>
          </a:xfrm>
          <a:prstGeom prst="rect">
            <a:avLst/>
          </a:prstGeom>
        </p:spPr>
        <p:txBody>
          <a:bodyPr vert="horz" lIns="45720" rIns="45720" anchor="ctr">
            <a:normAutofit/>
          </a:bodyPr>
          <a:lstStyle/>
          <a:p>
            <a:r>
              <a:rPr kumimoji="0" lang="en-US" noProof="0"/>
              <a:t>Click to edit Master title style</a:t>
            </a:r>
          </a:p>
        </p:txBody>
      </p:sp>
      <p:sp>
        <p:nvSpPr>
          <p:cNvPr id="30" name="Espace réservé du texte 29"/>
          <p:cNvSpPr>
            <a:spLocks noGrp="1"/>
          </p:cNvSpPr>
          <p:nvPr>
            <p:ph type="body" idx="1"/>
          </p:nvPr>
        </p:nvSpPr>
        <p:spPr>
          <a:xfrm>
            <a:off x="459946" y="1335024"/>
            <a:ext cx="8226854" cy="4658004"/>
          </a:xfrm>
          <a:prstGeom prst="rect">
            <a:avLst/>
          </a:prstGeom>
        </p:spPr>
        <p:txBody>
          <a:bodyPr vert="horz">
            <a:normAutofit/>
          </a:bodyPr>
          <a:lstStyle/>
          <a:p>
            <a:pPr lvl="0" eaLnBrk="1" latinLnBrk="0" hangingPunct="1"/>
            <a:r>
              <a:rPr lang="en-US" noProof="0" dirty="0"/>
              <a:t>Click to edit Master text styles</a:t>
            </a:r>
          </a:p>
          <a:p>
            <a:pPr lvl="1" eaLnBrk="1" latinLnBrk="0" hangingPunct="1"/>
            <a:r>
              <a:rPr lang="en-US" noProof="0" dirty="0"/>
              <a:t>Second level</a:t>
            </a:r>
          </a:p>
          <a:p>
            <a:pPr lvl="2" eaLnBrk="1" latinLnBrk="0" hangingPunct="1"/>
            <a:r>
              <a:rPr lang="en-US" noProof="0" dirty="0"/>
              <a:t>Third level</a:t>
            </a:r>
          </a:p>
          <a:p>
            <a:pPr lvl="3" eaLnBrk="1" latinLnBrk="0" hangingPunct="1"/>
            <a:r>
              <a:rPr lang="en-US" noProof="0" dirty="0"/>
              <a:t>Fourth level</a:t>
            </a:r>
          </a:p>
          <a:p>
            <a:pPr lvl="4" eaLnBrk="1" latinLnBrk="0" hangingPunct="1"/>
            <a:r>
              <a:rPr lang="en-US" noProof="0" dirty="0"/>
              <a:t>Fifth level</a:t>
            </a:r>
          </a:p>
          <a:p>
            <a:pPr lvl="4" eaLnBrk="1" latinLnBrk="0" hangingPunct="1"/>
            <a:endParaRPr kumimoji="0" lang="en-US" noProof="0"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bg1"/>
                </a:solidFill>
                <a:latin typeface="Calibri" panose="020F0502020204030204" pitchFamily="34" charset="0"/>
                <a:cs typeface="Calibri" panose="020F0502020204030204" pitchFamily="34" charset="0"/>
              </a:defRPr>
            </a:lvl1pPr>
          </a:lstStyle>
          <a:p>
            <a:r>
              <a:rPr lang="en-US" dirty="0"/>
              <a:t>Date:</a:t>
            </a:r>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l">
              <a:defRPr sz="1000">
                <a:solidFill>
                  <a:schemeClr val="bg1"/>
                </a:solidFill>
                <a:latin typeface="Calibri" panose="020F0502020204030204" pitchFamily="34" charset="0"/>
                <a:cs typeface="Calibri" panose="020F0502020204030204" pitchFamily="34" charset="0"/>
              </a:defRPr>
            </a:lvl1pPr>
          </a:lstStyle>
          <a:p>
            <a:r>
              <a:rPr lang="en-US" dirty="0"/>
              <a:t>Author:</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bg1"/>
                </a:solidFill>
                <a:latin typeface="Calibri" panose="020F0502020204030204" pitchFamily="34" charset="0"/>
                <a:cs typeface="Calibri" panose="020F0502020204030204" pitchFamily="34" charset="0"/>
              </a:defRPr>
            </a:lvl1pPr>
          </a:lstStyle>
          <a:p>
            <a:fld id="{17918391-D411-FE40-AAD7-861AE5233E0E}" type="slidenum">
              <a:rPr lang="en-US" smtClean="0"/>
              <a:pPr/>
              <a:t>‹#›</a:t>
            </a:fld>
            <a:endParaRPr lang="en-US"/>
          </a:p>
        </p:txBody>
      </p:sp>
      <p:pic>
        <p:nvPicPr>
          <p:cNvPr id="8" name="Picture 7">
            <a:extLst>
              <a:ext uri="{FF2B5EF4-FFF2-40B4-BE49-F238E27FC236}">
                <a16:creationId xmlns:a16="http://schemas.microsoft.com/office/drawing/2014/main" id="{E40CD024-1C9C-3044-88BC-36D90521D20C}"/>
              </a:ext>
            </a:extLst>
          </p:cNvPr>
          <p:cNvPicPr>
            <a:picLocks noChangeAspect="1"/>
          </p:cNvPicPr>
          <p:nvPr userDrawn="1"/>
        </p:nvPicPr>
        <p:blipFill rotWithShape="1">
          <a:blip r:embed="rId10"/>
          <a:srcRect b="36557"/>
          <a:stretch/>
        </p:blipFill>
        <p:spPr bwMode="auto">
          <a:xfrm>
            <a:off x="6332" y="6272584"/>
            <a:ext cx="743918" cy="542473"/>
          </a:xfrm>
          <a:prstGeom prst="rect">
            <a:avLst/>
          </a:prstGeom>
          <a:noFill/>
        </p:spPr>
      </p:pic>
      <p:pic>
        <p:nvPicPr>
          <p:cNvPr id="10" name="Picture 9">
            <a:extLst>
              <a:ext uri="{FF2B5EF4-FFF2-40B4-BE49-F238E27FC236}">
                <a16:creationId xmlns:a16="http://schemas.microsoft.com/office/drawing/2014/main" id="{32224A05-AB28-3F4B-90D2-D414F6B8D8E9}"/>
              </a:ext>
            </a:extLst>
          </p:cNvPr>
          <p:cNvPicPr>
            <a:picLocks noChangeAspect="1"/>
          </p:cNvPicPr>
          <p:nvPr userDrawn="1"/>
        </p:nvPicPr>
        <p:blipFill rotWithShape="1">
          <a:blip r:embed="rId10"/>
          <a:srcRect t="62024"/>
          <a:stretch/>
        </p:blipFill>
        <p:spPr bwMode="auto">
          <a:xfrm>
            <a:off x="857270" y="6306533"/>
            <a:ext cx="743918" cy="324713"/>
          </a:xfrm>
          <a:prstGeom prst="rect">
            <a:avLst/>
          </a:prstGeom>
          <a:noFill/>
        </p:spPr>
      </p:pic>
      <p:cxnSp>
        <p:nvCxnSpPr>
          <p:cNvPr id="11" name="Straight Connector 10">
            <a:extLst>
              <a:ext uri="{FF2B5EF4-FFF2-40B4-BE49-F238E27FC236}">
                <a16:creationId xmlns:a16="http://schemas.microsoft.com/office/drawing/2014/main" id="{FAA3A0C1-633D-FE44-9809-278D94FF6BE9}"/>
              </a:ext>
            </a:extLst>
          </p:cNvPr>
          <p:cNvCxnSpPr/>
          <p:nvPr userDrawn="1"/>
        </p:nvCxnSpPr>
        <p:spPr>
          <a:xfrm>
            <a:off x="734831" y="6199322"/>
            <a:ext cx="0" cy="596685"/>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5FD5746A-C00B-0332-AEB4-31587C5802D8}"/>
              </a:ext>
            </a:extLst>
          </p:cNvPr>
          <p:cNvSpPr txBox="1"/>
          <p:nvPr userDrawn="1"/>
        </p:nvSpPr>
        <p:spPr>
          <a:xfrm>
            <a:off x="803106" y="6568992"/>
            <a:ext cx="845220" cy="200055"/>
          </a:xfrm>
          <a:prstGeom prst="rect">
            <a:avLst/>
          </a:prstGeom>
          <a:noFill/>
          <a:ln>
            <a:noFill/>
          </a:ln>
        </p:spPr>
        <p:txBody>
          <a:bodyPr wrap="square" rtlCol="0">
            <a:spAutoFit/>
          </a:bodyPr>
          <a:lstStyle/>
          <a:p>
            <a:pPr algn="ctr"/>
            <a:r>
              <a:rPr lang="en-US" sz="700">
                <a:solidFill>
                  <a:schemeClr val="bg1"/>
                </a:solidFill>
                <a:latin typeface="Rockwell Light" panose="020F0502020204030204" pitchFamily="18" charset="0"/>
                <a:cs typeface="Aptos Serif" panose="020B0502040204020203" pitchFamily="18" charset="0"/>
              </a:rPr>
              <a:t>Programme</a:t>
            </a:r>
            <a:endParaRPr lang="en-GB" sz="700">
              <a:solidFill>
                <a:schemeClr val="bg1"/>
              </a:solidFill>
              <a:latin typeface="Rockwell Light" panose="020F0502020204030204" pitchFamily="18" charset="0"/>
              <a:cs typeface="Aptos Serif" panose="020B0502040204020203" pitchFamily="18" charset="0"/>
            </a:endParaRPr>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62" r:id="rId3"/>
    <p:sldLayoutId id="2147483663" r:id="rId4"/>
    <p:sldLayoutId id="2147483666" r:id="rId5"/>
    <p:sldLayoutId id="2147483664" r:id="rId6"/>
    <p:sldLayoutId id="2147483665" r:id="rId7"/>
    <p:sldLayoutId id="2147483667" r:id="rId8"/>
  </p:sldLayoutIdLst>
  <p:hf hdr="0"/>
  <p:txStyles>
    <p:title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indico.cern.ch/event/1459212/"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04552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909745-4B03-CFD6-1693-55FFFDF9A89B}"/>
              </a:ext>
            </a:extLst>
          </p:cNvPr>
          <p:cNvSpPr>
            <a:spLocks noGrp="1"/>
          </p:cNvSpPr>
          <p:nvPr>
            <p:ph idx="1"/>
          </p:nvPr>
        </p:nvSpPr>
        <p:spPr/>
        <p:txBody>
          <a:bodyPr>
            <a:normAutofit fontScale="85000" lnSpcReduction="20000"/>
          </a:bodyPr>
          <a:lstStyle/>
          <a:p>
            <a:r>
              <a:rPr lang="en-US" sz="2800" dirty="0">
                <a:latin typeface="Times New Roman" panose="02020603050405020304" pitchFamily="18" charset="0"/>
              </a:rPr>
              <a:t>Proposed way forward to check Falcon D tooling CAD models and drawings from INFN, to minimize redundant tool design completion work at CERN due to the re-design of coil cross section.</a:t>
            </a:r>
          </a:p>
          <a:p>
            <a:r>
              <a:rPr lang="en-US" sz="2800" dirty="0">
                <a:latin typeface="Times New Roman" panose="02020603050405020304" pitchFamily="18" charset="0"/>
              </a:rPr>
              <a:t>Design update of Falcon D CERN tooling targets to keep most of common features and focus on a few open functionalities like collar poles.</a:t>
            </a:r>
          </a:p>
          <a:p>
            <a:r>
              <a:rPr lang="en-US" sz="2800" dirty="0">
                <a:latin typeface="Times New Roman" panose="02020603050405020304" pitchFamily="18" charset="0"/>
              </a:rPr>
              <a:t>Proposed postponed feature of the separate layers fabrication.</a:t>
            </a:r>
          </a:p>
          <a:p>
            <a:r>
              <a:rPr lang="en-US" sz="2800">
                <a:latin typeface="Times New Roman" panose="02020603050405020304" pitchFamily="18" charset="0"/>
              </a:rPr>
              <a:t>Production </a:t>
            </a:r>
            <a:r>
              <a:rPr lang="en-US" sz="2800" dirty="0">
                <a:latin typeface="Times New Roman" panose="02020603050405020304" pitchFamily="18" charset="0"/>
              </a:rPr>
              <a:t>target timeline was discussed, some PRR shall be organized for each batch.</a:t>
            </a:r>
          </a:p>
          <a:p>
            <a:r>
              <a:rPr lang="en-US" sz="2800" dirty="0">
                <a:latin typeface="Times New Roman" panose="02020603050405020304" pitchFamily="18" charset="0"/>
              </a:rPr>
              <a:t>CAD </a:t>
            </a:r>
            <a:r>
              <a:rPr lang="en-US" sz="2800" dirty="0" err="1">
                <a:latin typeface="Times New Roman" panose="02020603050405020304" pitchFamily="18" charset="0"/>
              </a:rPr>
              <a:t>catia</a:t>
            </a:r>
            <a:r>
              <a:rPr lang="en-US" sz="2800" dirty="0">
                <a:latin typeface="Times New Roman" panose="02020603050405020304" pitchFamily="18" charset="0"/>
              </a:rPr>
              <a:t> exchange request by CERN to be discussed in detail.</a:t>
            </a:r>
          </a:p>
          <a:p>
            <a:r>
              <a:rPr lang="en-US" sz="2800" dirty="0">
                <a:latin typeface="Times New Roman" panose="02020603050405020304" pitchFamily="18" charset="0"/>
              </a:rPr>
              <a:t>Follow up meeting on 11 </a:t>
            </a:r>
            <a:r>
              <a:rPr lang="en-US" sz="2800" dirty="0" err="1">
                <a:latin typeface="Times New Roman" panose="02020603050405020304" pitchFamily="18" charset="0"/>
              </a:rPr>
              <a:t>st</a:t>
            </a:r>
            <a:r>
              <a:rPr lang="en-US" sz="2800" dirty="0">
                <a:latin typeface="Times New Roman" panose="02020603050405020304" pitchFamily="18" charset="0"/>
              </a:rPr>
              <a:t> October at ASG.</a:t>
            </a:r>
          </a:p>
          <a:p>
            <a:endParaRPr lang="en-GB" dirty="0"/>
          </a:p>
        </p:txBody>
      </p:sp>
      <p:sp>
        <p:nvSpPr>
          <p:cNvPr id="6" name="Slide Number Placeholder 5">
            <a:extLst>
              <a:ext uri="{FF2B5EF4-FFF2-40B4-BE49-F238E27FC236}">
                <a16:creationId xmlns:a16="http://schemas.microsoft.com/office/drawing/2014/main" id="{5EA1B749-69DD-4ED4-018B-F52527900151}"/>
              </a:ext>
            </a:extLst>
          </p:cNvPr>
          <p:cNvSpPr>
            <a:spLocks noGrp="1"/>
          </p:cNvSpPr>
          <p:nvPr>
            <p:ph type="sldNum" sz="quarter" idx="4"/>
          </p:nvPr>
        </p:nvSpPr>
        <p:spPr/>
        <p:txBody>
          <a:bodyPr/>
          <a:lstStyle/>
          <a:p>
            <a:fld id="{17918391-D411-FE40-AAD7-861AE5233E0E}" type="slidenum">
              <a:rPr lang="en-US" smtClean="0"/>
              <a:pPr/>
              <a:t>10</a:t>
            </a:fld>
            <a:endParaRPr lang="en-US"/>
          </a:p>
        </p:txBody>
      </p:sp>
      <p:sp>
        <p:nvSpPr>
          <p:cNvPr id="7" name="Title 1">
            <a:extLst>
              <a:ext uri="{FF2B5EF4-FFF2-40B4-BE49-F238E27FC236}">
                <a16:creationId xmlns:a16="http://schemas.microsoft.com/office/drawing/2014/main" id="{9C62CB52-66C4-AF43-FF61-A4406C0FA1B8}"/>
              </a:ext>
            </a:extLst>
          </p:cNvPr>
          <p:cNvSpPr>
            <a:spLocks noGrp="1"/>
          </p:cNvSpPr>
          <p:nvPr>
            <p:ph type="title"/>
          </p:nvPr>
        </p:nvSpPr>
        <p:spPr>
          <a:xfrm>
            <a:off x="457200" y="249936"/>
            <a:ext cx="8226854" cy="940443"/>
          </a:xfrm>
        </p:spPr>
        <p:txBody>
          <a:bodyPr/>
          <a:lstStyle/>
          <a:p>
            <a:r>
              <a:rPr lang="en-US" b="1" dirty="0"/>
              <a:t>Summary</a:t>
            </a:r>
            <a:endParaRPr lang="en-GB" b="1" dirty="0"/>
          </a:p>
        </p:txBody>
      </p:sp>
      <p:sp>
        <p:nvSpPr>
          <p:cNvPr id="2" name="Date Placeholder 3">
            <a:extLst>
              <a:ext uri="{FF2B5EF4-FFF2-40B4-BE49-F238E27FC236}">
                <a16:creationId xmlns:a16="http://schemas.microsoft.com/office/drawing/2014/main" id="{2593620C-A50A-4FA3-AC87-D0536728598A}"/>
              </a:ext>
            </a:extLst>
          </p:cNvPr>
          <p:cNvSpPr>
            <a:spLocks noGrp="1"/>
          </p:cNvSpPr>
          <p:nvPr>
            <p:ph type="dt" sz="half" idx="2"/>
          </p:nvPr>
        </p:nvSpPr>
        <p:spPr>
          <a:xfrm>
            <a:off x="2142067" y="6362377"/>
            <a:ext cx="2960868" cy="365125"/>
          </a:xfrm>
        </p:spPr>
        <p:txBody>
          <a:bodyPr/>
          <a:lstStyle/>
          <a:p>
            <a:r>
              <a:rPr lang="en-US" dirty="0"/>
              <a:t>25 September 2024: Collaboration meeting on ASG INFN CERN Falcon tooling </a:t>
            </a:r>
          </a:p>
        </p:txBody>
      </p:sp>
      <p:sp>
        <p:nvSpPr>
          <p:cNvPr id="8" name="Footer Placeholder 4">
            <a:extLst>
              <a:ext uri="{FF2B5EF4-FFF2-40B4-BE49-F238E27FC236}">
                <a16:creationId xmlns:a16="http://schemas.microsoft.com/office/drawing/2014/main" id="{6586D69A-6F84-1742-DEFA-FF86BAE769FB}"/>
              </a:ext>
            </a:extLst>
          </p:cNvPr>
          <p:cNvSpPr>
            <a:spLocks noGrp="1"/>
          </p:cNvSpPr>
          <p:nvPr>
            <p:ph type="ftr" sz="quarter" idx="3"/>
          </p:nvPr>
        </p:nvSpPr>
        <p:spPr>
          <a:xfrm>
            <a:off x="5540488" y="6356350"/>
            <a:ext cx="2895600" cy="365125"/>
          </a:xfrm>
        </p:spPr>
        <p:txBody>
          <a:bodyPr/>
          <a:lstStyle/>
          <a:p>
            <a:r>
              <a:rPr lang="en-US" dirty="0"/>
              <a:t>MSC/SMT A Foussat</a:t>
            </a:r>
          </a:p>
        </p:txBody>
      </p:sp>
    </p:spTree>
    <p:extLst>
      <p:ext uri="{BB962C8B-B14F-4D97-AF65-F5344CB8AC3E}">
        <p14:creationId xmlns:p14="http://schemas.microsoft.com/office/powerpoint/2010/main" val="1573566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66678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4AD4B78-5AEB-F126-2B50-95013548C71C}"/>
              </a:ext>
            </a:extLst>
          </p:cNvPr>
          <p:cNvSpPr>
            <a:spLocks noGrp="1"/>
          </p:cNvSpPr>
          <p:nvPr>
            <p:ph type="sldNum" sz="quarter" idx="4"/>
          </p:nvPr>
        </p:nvSpPr>
        <p:spPr/>
        <p:txBody>
          <a:bodyPr/>
          <a:lstStyle/>
          <a:p>
            <a:fld id="{17918391-D411-FE40-AAD7-861AE5233E0E}" type="slidenum">
              <a:rPr lang="en-US" smtClean="0"/>
              <a:pPr/>
              <a:t>2</a:t>
            </a:fld>
            <a:endParaRPr lang="en-US"/>
          </a:p>
        </p:txBody>
      </p:sp>
      <p:sp>
        <p:nvSpPr>
          <p:cNvPr id="7" name="Title 1">
            <a:extLst>
              <a:ext uri="{FF2B5EF4-FFF2-40B4-BE49-F238E27FC236}">
                <a16:creationId xmlns:a16="http://schemas.microsoft.com/office/drawing/2014/main" id="{0ACD1834-B046-B932-B025-2ACAC39D7DDE}"/>
              </a:ext>
            </a:extLst>
          </p:cNvPr>
          <p:cNvSpPr txBox="1">
            <a:spLocks/>
          </p:cNvSpPr>
          <p:nvPr/>
        </p:nvSpPr>
        <p:spPr>
          <a:xfrm>
            <a:off x="467139" y="1333144"/>
            <a:ext cx="8219661" cy="3161944"/>
          </a:xfrm>
          <a:prstGeom prst="rect">
            <a:avLst/>
          </a:prstGeom>
        </p:spPr>
        <p:txBody>
          <a:bodyPr vert="horz" lIns="45720" rIns="45720" anchor="ctr">
            <a:normAutofit fontScale="92500" lnSpcReduction="10000"/>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pPr algn="ctr"/>
            <a:r>
              <a:rPr lang="en-GB" sz="6500" b="1" dirty="0"/>
              <a:t>Falcon D coil tooling </a:t>
            </a:r>
          </a:p>
          <a:p>
            <a:pPr algn="ctr"/>
            <a:r>
              <a:rPr lang="en-GB" sz="6500" b="1" dirty="0"/>
              <a:t>technical meeting </a:t>
            </a:r>
          </a:p>
          <a:p>
            <a:pPr algn="ctr"/>
            <a:endParaRPr lang="en-GB" sz="3600" dirty="0"/>
          </a:p>
          <a:p>
            <a:pPr algn="ctr"/>
            <a:r>
              <a:rPr lang="en-GB" sz="3600" dirty="0"/>
              <a:t>CERN/INFN Collaboration,  </a:t>
            </a:r>
            <a:br>
              <a:rPr lang="en-GB" sz="3600" dirty="0"/>
            </a:br>
            <a:endParaRPr lang="en-GB" sz="3600" dirty="0"/>
          </a:p>
        </p:txBody>
      </p:sp>
      <p:sp>
        <p:nvSpPr>
          <p:cNvPr id="8" name="TextBox 7">
            <a:extLst>
              <a:ext uri="{FF2B5EF4-FFF2-40B4-BE49-F238E27FC236}">
                <a16:creationId xmlns:a16="http://schemas.microsoft.com/office/drawing/2014/main" id="{BC2A23DD-A797-A786-5E31-AA19D3B7FFBC}"/>
              </a:ext>
            </a:extLst>
          </p:cNvPr>
          <p:cNvSpPr txBox="1"/>
          <p:nvPr/>
        </p:nvSpPr>
        <p:spPr>
          <a:xfrm>
            <a:off x="1504766" y="5099540"/>
            <a:ext cx="5617948" cy="646331"/>
          </a:xfrm>
          <a:prstGeom prst="rect">
            <a:avLst/>
          </a:prstGeom>
          <a:noFill/>
        </p:spPr>
        <p:txBody>
          <a:bodyPr wrap="none" rtlCol="0">
            <a:spAutoFit/>
          </a:bodyPr>
          <a:lstStyle/>
          <a:p>
            <a:r>
              <a:rPr lang="en-US" dirty="0"/>
              <a:t>TE MSC SMT A. Foussat, </a:t>
            </a:r>
          </a:p>
          <a:p>
            <a:r>
              <a:rPr lang="en-US" dirty="0"/>
              <a:t>EN.MME L. Gentini, P Schneider,  </a:t>
            </a:r>
            <a:r>
              <a:rPr lang="en-GB" sz="1800" dirty="0"/>
              <a:t>25</a:t>
            </a:r>
            <a:r>
              <a:rPr lang="en-GB" sz="1800" baseline="30000" dirty="0"/>
              <a:t>th</a:t>
            </a:r>
            <a:r>
              <a:rPr lang="en-GB" sz="1800" dirty="0"/>
              <a:t> September 24</a:t>
            </a:r>
            <a:endParaRPr lang="en-FR" dirty="0"/>
          </a:p>
        </p:txBody>
      </p:sp>
      <p:sp>
        <p:nvSpPr>
          <p:cNvPr id="2" name="Date Placeholder 3">
            <a:extLst>
              <a:ext uri="{FF2B5EF4-FFF2-40B4-BE49-F238E27FC236}">
                <a16:creationId xmlns:a16="http://schemas.microsoft.com/office/drawing/2014/main" id="{BF7AF80B-9763-45A3-89A1-C3D85FA77DB0}"/>
              </a:ext>
            </a:extLst>
          </p:cNvPr>
          <p:cNvSpPr>
            <a:spLocks noGrp="1"/>
          </p:cNvSpPr>
          <p:nvPr>
            <p:ph type="dt" sz="half" idx="2"/>
          </p:nvPr>
        </p:nvSpPr>
        <p:spPr>
          <a:xfrm>
            <a:off x="2969335" y="6362377"/>
            <a:ext cx="2133600" cy="365125"/>
          </a:xfrm>
        </p:spPr>
        <p:txBody>
          <a:bodyPr/>
          <a:lstStyle/>
          <a:p>
            <a:r>
              <a:rPr lang="en-US" dirty="0"/>
              <a:t>25th September 2024: Collaboration meeting on ASG INFN CERN Falcon tooling </a:t>
            </a:r>
          </a:p>
        </p:txBody>
      </p:sp>
      <p:sp>
        <p:nvSpPr>
          <p:cNvPr id="3" name="Footer Placeholder 4">
            <a:extLst>
              <a:ext uri="{FF2B5EF4-FFF2-40B4-BE49-F238E27FC236}">
                <a16:creationId xmlns:a16="http://schemas.microsoft.com/office/drawing/2014/main" id="{E5B38A96-0520-4E88-9654-D823079FC349}"/>
              </a:ext>
            </a:extLst>
          </p:cNvPr>
          <p:cNvSpPr>
            <a:spLocks noGrp="1"/>
          </p:cNvSpPr>
          <p:nvPr>
            <p:ph type="ftr" sz="quarter" idx="3"/>
          </p:nvPr>
        </p:nvSpPr>
        <p:spPr>
          <a:xfrm>
            <a:off x="5182756" y="6356350"/>
            <a:ext cx="2895600" cy="365125"/>
          </a:xfrm>
        </p:spPr>
        <p:txBody>
          <a:bodyPr/>
          <a:lstStyle/>
          <a:p>
            <a:r>
              <a:rPr lang="en-US"/>
              <a:t>MSC/SMT A Foussat</a:t>
            </a:r>
            <a:endParaRPr lang="en-US" dirty="0"/>
          </a:p>
        </p:txBody>
      </p:sp>
    </p:spTree>
    <p:extLst>
      <p:ext uri="{BB962C8B-B14F-4D97-AF65-F5344CB8AC3E}">
        <p14:creationId xmlns:p14="http://schemas.microsoft.com/office/powerpoint/2010/main" val="217979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AF21D37-A999-F344-1F63-766A38C90E98}"/>
              </a:ext>
            </a:extLst>
          </p:cNvPr>
          <p:cNvSpPr>
            <a:spLocks noGrp="1"/>
          </p:cNvSpPr>
          <p:nvPr>
            <p:ph type="sldNum" sz="quarter" idx="4"/>
          </p:nvPr>
        </p:nvSpPr>
        <p:spPr/>
        <p:txBody>
          <a:bodyPr/>
          <a:lstStyle/>
          <a:p>
            <a:fld id="{17918391-D411-FE40-AAD7-861AE5233E0E}" type="slidenum">
              <a:rPr lang="en-US" smtClean="0"/>
              <a:pPr/>
              <a:t>3</a:t>
            </a:fld>
            <a:endParaRPr lang="en-US"/>
          </a:p>
        </p:txBody>
      </p:sp>
      <p:sp>
        <p:nvSpPr>
          <p:cNvPr id="7" name="Title 1">
            <a:extLst>
              <a:ext uri="{FF2B5EF4-FFF2-40B4-BE49-F238E27FC236}">
                <a16:creationId xmlns:a16="http://schemas.microsoft.com/office/drawing/2014/main" id="{43369F84-AA25-D514-77F9-3CA62036B85B}"/>
              </a:ext>
            </a:extLst>
          </p:cNvPr>
          <p:cNvSpPr>
            <a:spLocks noGrp="1"/>
          </p:cNvSpPr>
          <p:nvPr>
            <p:ph type="title"/>
          </p:nvPr>
        </p:nvSpPr>
        <p:spPr>
          <a:xfrm>
            <a:off x="457200" y="249936"/>
            <a:ext cx="8226854" cy="940443"/>
          </a:xfrm>
        </p:spPr>
        <p:txBody>
          <a:bodyPr/>
          <a:lstStyle/>
          <a:p>
            <a:r>
              <a:rPr lang="en-US" dirty="0"/>
              <a:t>Agenda items</a:t>
            </a:r>
            <a:endParaRPr lang="en-GB" dirty="0"/>
          </a:p>
        </p:txBody>
      </p:sp>
      <p:sp>
        <p:nvSpPr>
          <p:cNvPr id="8" name="Content Placeholder 2">
            <a:extLst>
              <a:ext uri="{FF2B5EF4-FFF2-40B4-BE49-F238E27FC236}">
                <a16:creationId xmlns:a16="http://schemas.microsoft.com/office/drawing/2014/main" id="{03DCBA80-C3D9-3E0B-E3E6-961012F8A5B2}"/>
              </a:ext>
            </a:extLst>
          </p:cNvPr>
          <p:cNvSpPr txBox="1">
            <a:spLocks/>
          </p:cNvSpPr>
          <p:nvPr/>
        </p:nvSpPr>
        <p:spPr>
          <a:xfrm>
            <a:off x="457200" y="1322832"/>
            <a:ext cx="8226854" cy="4670196"/>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lvl="0" indent="-342900">
              <a:buSzPct val="96000"/>
              <a:buFont typeface="+mj-lt"/>
              <a:buAutoNum type="arabicPeriod"/>
              <a:tabLst>
                <a:tab pos="457200" algn="l"/>
              </a:tabLst>
            </a:pPr>
            <a:r>
              <a:rPr lang="en-GB" sz="1800" dirty="0">
                <a:effectLst/>
                <a:latin typeface="Times New Roman" panose="02020603050405020304" pitchFamily="18" charset="0"/>
                <a:ea typeface="Times New Roman" panose="02020603050405020304" pitchFamily="18" charset="0"/>
              </a:rPr>
              <a:t>				 - 							-</a:t>
            </a:r>
            <a:endParaRPr lang="en-GB" sz="1800" dirty="0">
              <a:effectLst/>
              <a:latin typeface="Calibri" panose="020F0502020204030204" pitchFamily="34" charset="0"/>
              <a:ea typeface="Aptos" panose="020B0004020202020204" pitchFamily="34" charset="0"/>
            </a:endParaRPr>
          </a:p>
          <a:p>
            <a:pPr marL="342900" lvl="0" indent="-342900">
              <a:buSzPct val="96000"/>
              <a:buFont typeface="+mj-lt"/>
              <a:buAutoNum type="arabicPeriod"/>
              <a:tabLst>
                <a:tab pos="457200" algn="l"/>
              </a:tabLst>
            </a:pPr>
            <a:r>
              <a:rPr lang="en-GB" sz="1800" dirty="0">
                <a:effectLst/>
                <a:latin typeface="Times New Roman" panose="02020603050405020304" pitchFamily="18" charset="0"/>
                <a:ea typeface="Times New Roman" panose="02020603050405020304" pitchFamily="18" charset="0"/>
              </a:rPr>
              <a:t>					 -</a:t>
            </a:r>
            <a:endParaRPr lang="en-GB" sz="1800" dirty="0">
              <a:effectLst/>
              <a:latin typeface="Calibri" panose="020F0502020204030204" pitchFamily="34" charset="0"/>
              <a:ea typeface="Aptos" panose="020B0004020202020204" pitchFamily="34" charset="0"/>
            </a:endParaRPr>
          </a:p>
          <a:p>
            <a:pPr marL="342900" lvl="0" indent="-342900">
              <a:buSzPct val="96000"/>
              <a:buFont typeface="+mj-lt"/>
              <a:buAutoNum type="arabicPeriod"/>
              <a:tabLst>
                <a:tab pos="457200" algn="l"/>
              </a:tabLst>
            </a:pPr>
            <a:r>
              <a:rPr lang="en-GB" sz="1800" dirty="0">
                <a:effectLst/>
                <a:latin typeface="Times New Roman" panose="02020603050405020304" pitchFamily="18" charset="0"/>
                <a:ea typeface="Times New Roman" panose="02020603050405020304" pitchFamily="18" charset="0"/>
              </a:rPr>
              <a:t>			 -</a:t>
            </a:r>
            <a:endParaRPr lang="en-GB" sz="1800" dirty="0">
              <a:effectLst/>
              <a:latin typeface="Calibri" panose="020F0502020204030204" pitchFamily="34" charset="0"/>
              <a:ea typeface="Aptos" panose="020B0004020202020204" pitchFamily="34" charset="0"/>
            </a:endParaRPr>
          </a:p>
          <a:p>
            <a:pPr marL="342900" lvl="0" indent="-342900">
              <a:buSzPct val="96000"/>
              <a:buFont typeface="+mj-lt"/>
              <a:buAutoNum type="arabicPeriod"/>
              <a:tabLst>
                <a:tab pos="457200" algn="l"/>
              </a:tabLst>
            </a:pPr>
            <a:r>
              <a:rPr lang="en-GB" sz="1800" dirty="0">
                <a:effectLst/>
                <a:latin typeface="Times New Roman" panose="02020603050405020304" pitchFamily="18" charset="0"/>
                <a:ea typeface="Times New Roman" panose="02020603050405020304" pitchFamily="18" charset="0"/>
              </a:rPr>
              <a:t>DO</a:t>
            </a:r>
            <a:endParaRPr lang="en-GB" sz="1800" dirty="0">
              <a:effectLst/>
              <a:latin typeface="Calibri" panose="020F0502020204030204" pitchFamily="34" charset="0"/>
              <a:ea typeface="Aptos" panose="020B0004020202020204" pitchFamily="34" charset="0"/>
            </a:endParaRPr>
          </a:p>
          <a:p>
            <a:pPr marL="342900" lvl="0" indent="-342900">
              <a:buSzPct val="96000"/>
              <a:buFont typeface="+mj-lt"/>
              <a:buAutoNum type="arabicPeriod"/>
              <a:tabLst>
                <a:tab pos="457200" algn="l"/>
              </a:tabLst>
            </a:pPr>
            <a:r>
              <a:rPr lang="en-GB" sz="1800" dirty="0">
                <a:effectLst/>
                <a:latin typeface="Times New Roman" panose="02020603050405020304" pitchFamily="18" charset="0"/>
                <a:ea typeface="Times New Roman" panose="02020603050405020304" pitchFamily="18" charset="0"/>
              </a:rPr>
              <a:t>					- l</a:t>
            </a:r>
            <a:endParaRPr lang="en-GB" sz="1800" dirty="0">
              <a:effectLst/>
              <a:latin typeface="Calibri" panose="020F0502020204030204" pitchFamily="34" charset="0"/>
              <a:ea typeface="Aptos" panose="020B0004020202020204" pitchFamily="34" charset="0"/>
            </a:endParaRPr>
          </a:p>
          <a:p>
            <a:pPr marL="342900" lvl="0" indent="-342900">
              <a:buSzPct val="96000"/>
              <a:buFont typeface="+mj-lt"/>
              <a:buAutoNum type="arabicPeriod"/>
              <a:tabLst>
                <a:tab pos="457200" algn="l"/>
              </a:tabLst>
            </a:pPr>
            <a:r>
              <a:rPr lang="en-GB" sz="1800" dirty="0">
                <a:effectLst/>
                <a:latin typeface="Times New Roman" panose="02020603050405020304" pitchFamily="18" charset="0"/>
                <a:ea typeface="Times New Roman" panose="02020603050405020304" pitchFamily="18" charset="0"/>
              </a:rPr>
              <a:t>				 - </a:t>
            </a:r>
            <a:r>
              <a:rPr lang="en-GB" dirty="0"/>
              <a:t>….</a:t>
            </a:r>
          </a:p>
        </p:txBody>
      </p:sp>
      <p:graphicFrame>
        <p:nvGraphicFramePr>
          <p:cNvPr id="2" name="Table 1">
            <a:extLst>
              <a:ext uri="{FF2B5EF4-FFF2-40B4-BE49-F238E27FC236}">
                <a16:creationId xmlns:a16="http://schemas.microsoft.com/office/drawing/2014/main" id="{E1908727-08D1-FD63-2DE5-3F0EF8EF2892}"/>
              </a:ext>
            </a:extLst>
          </p:cNvPr>
          <p:cNvGraphicFramePr>
            <a:graphicFrameLocks noGrp="1"/>
          </p:cNvGraphicFramePr>
          <p:nvPr>
            <p:extLst>
              <p:ext uri="{D42A27DB-BD31-4B8C-83A1-F6EECF244321}">
                <p14:modId xmlns:p14="http://schemas.microsoft.com/office/powerpoint/2010/main" val="451406048"/>
              </p:ext>
            </p:extLst>
          </p:nvPr>
        </p:nvGraphicFramePr>
        <p:xfrm>
          <a:off x="121635" y="249936"/>
          <a:ext cx="8830340" cy="5801391"/>
        </p:xfrm>
        <a:graphic>
          <a:graphicData uri="http://schemas.openxmlformats.org/drawingml/2006/table">
            <a:tbl>
              <a:tblPr firstRow="1" bandRow="1">
                <a:tableStyleId>{073A0DAA-6AF3-43AB-8588-CEC1D06C72B9}</a:tableStyleId>
              </a:tblPr>
              <a:tblGrid>
                <a:gridCol w="609885">
                  <a:extLst>
                    <a:ext uri="{9D8B030D-6E8A-4147-A177-3AD203B41FA5}">
                      <a16:colId xmlns:a16="http://schemas.microsoft.com/office/drawing/2014/main" val="530800214"/>
                    </a:ext>
                  </a:extLst>
                </a:gridCol>
                <a:gridCol w="6108192">
                  <a:extLst>
                    <a:ext uri="{9D8B030D-6E8A-4147-A177-3AD203B41FA5}">
                      <a16:colId xmlns:a16="http://schemas.microsoft.com/office/drawing/2014/main" val="296934529"/>
                    </a:ext>
                  </a:extLst>
                </a:gridCol>
                <a:gridCol w="2112263">
                  <a:extLst>
                    <a:ext uri="{9D8B030D-6E8A-4147-A177-3AD203B41FA5}">
                      <a16:colId xmlns:a16="http://schemas.microsoft.com/office/drawing/2014/main" val="1278737657"/>
                    </a:ext>
                  </a:extLst>
                </a:gridCol>
              </a:tblGrid>
              <a:tr h="341426">
                <a:tc>
                  <a:txBody>
                    <a:bodyPr/>
                    <a:lstStyle/>
                    <a:p>
                      <a:r>
                        <a:rPr lang="en-US" dirty="0"/>
                        <a:t>#ID</a:t>
                      </a:r>
                      <a:endParaRPr lang="en-GB" dirty="0"/>
                    </a:p>
                  </a:txBody>
                  <a:tcPr/>
                </a:tc>
                <a:tc>
                  <a:txBody>
                    <a:bodyPr/>
                    <a:lstStyle/>
                    <a:p>
                      <a:r>
                        <a:rPr lang="en-US" dirty="0"/>
                        <a:t>Agenda items</a:t>
                      </a:r>
                      <a:endParaRPr lang="en-GB" dirty="0"/>
                    </a:p>
                  </a:txBody>
                  <a:tcPr/>
                </a:tc>
                <a:tc>
                  <a:txBody>
                    <a:bodyPr/>
                    <a:lstStyle/>
                    <a:p>
                      <a:r>
                        <a:rPr lang="en-US" dirty="0"/>
                        <a:t>duration</a:t>
                      </a:r>
                      <a:endParaRPr lang="en-GB" dirty="0"/>
                    </a:p>
                  </a:txBody>
                  <a:tcPr/>
                </a:tc>
                <a:extLst>
                  <a:ext uri="{0D108BD9-81ED-4DB2-BD59-A6C34878D82A}">
                    <a16:rowId xmlns:a16="http://schemas.microsoft.com/office/drawing/2014/main" val="509934261"/>
                  </a:ext>
                </a:extLst>
              </a:tr>
              <a:tr h="341426">
                <a:tc>
                  <a:txBody>
                    <a:bodyPr/>
                    <a:lstStyle/>
                    <a:p>
                      <a:r>
                        <a:rPr kumimoji="0" lang="en-US" sz="1800" kern="1200" dirty="0">
                          <a:solidFill>
                            <a:schemeClr val="dk1"/>
                          </a:solidFill>
                          <a:effectLst/>
                        </a:rPr>
                        <a:t>1</a:t>
                      </a:r>
                      <a:endParaRPr kumimoji="0" lang="en-GB" sz="1800" kern="1200" dirty="0">
                        <a:solidFill>
                          <a:schemeClr val="dk1"/>
                        </a:solidFill>
                        <a:effectLst/>
                        <a:latin typeface="Times New Roman" panose="02020603050405020304" pitchFamily="18" charset="0"/>
                        <a:cs typeface="+mn-cs"/>
                      </a:endParaRPr>
                    </a:p>
                  </a:txBody>
                  <a:tcPr/>
                </a:tc>
                <a:tc>
                  <a:txBody>
                    <a:bodyPr/>
                    <a:lstStyle/>
                    <a:p>
                      <a:r>
                        <a:rPr kumimoji="0" lang="en-GB" sz="1800" kern="1200" dirty="0">
                          <a:solidFill>
                            <a:schemeClr val="dk1"/>
                          </a:solidFill>
                          <a:effectLst/>
                        </a:rPr>
                        <a:t>Introduction, objectives</a:t>
                      </a:r>
                      <a:endParaRPr kumimoji="0" lang="en-GB" sz="1800" kern="1200" dirty="0">
                        <a:solidFill>
                          <a:schemeClr val="dk1"/>
                        </a:solidFill>
                        <a:effectLst/>
                        <a:latin typeface="Times New Roman" panose="02020603050405020304" pitchFamily="18" charset="0"/>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effectLst/>
                        </a:rPr>
                        <a:t>10 mins , CERN</a:t>
                      </a:r>
                      <a:endParaRPr kumimoji="0" lang="en-GB" sz="1800" kern="1200" dirty="0">
                        <a:solidFill>
                          <a:schemeClr val="dk1"/>
                        </a:solidFill>
                        <a:effectLst/>
                        <a:latin typeface="Times New Roman" panose="02020603050405020304" pitchFamily="18" charset="0"/>
                        <a:ea typeface="Aptos" panose="020B0004020202020204" pitchFamily="34" charset="0"/>
                        <a:cs typeface="+mn-cs"/>
                      </a:endParaRPr>
                    </a:p>
                  </a:txBody>
                  <a:tcPr/>
                </a:tc>
                <a:extLst>
                  <a:ext uri="{0D108BD9-81ED-4DB2-BD59-A6C34878D82A}">
                    <a16:rowId xmlns:a16="http://schemas.microsoft.com/office/drawing/2014/main" val="1785752514"/>
                  </a:ext>
                </a:extLst>
              </a:tr>
              <a:tr h="341426">
                <a:tc>
                  <a:txBody>
                    <a:bodyPr/>
                    <a:lstStyle/>
                    <a:p>
                      <a:r>
                        <a:rPr kumimoji="0" lang="en-US" sz="1800" kern="1200" dirty="0">
                          <a:solidFill>
                            <a:schemeClr val="dk1"/>
                          </a:solidFill>
                          <a:effectLst/>
                        </a:rPr>
                        <a:t>2</a:t>
                      </a:r>
                      <a:endParaRPr kumimoji="0" lang="en-GB" sz="1800" kern="1200" dirty="0">
                        <a:solidFill>
                          <a:schemeClr val="dk1"/>
                        </a:solidFill>
                        <a:effectLst/>
                        <a:latin typeface="Times New Roman" panose="02020603050405020304" pitchFamily="18" charset="0"/>
                        <a:cs typeface="+mn-cs"/>
                      </a:endParaRPr>
                    </a:p>
                  </a:txBody>
                  <a:tcPr/>
                </a:tc>
                <a:tc>
                  <a:txBody>
                    <a:bodyPr/>
                    <a:lstStyle/>
                    <a:p>
                      <a:r>
                        <a:rPr kumimoji="0" lang="en-GB" sz="1800" kern="1200" dirty="0">
                          <a:solidFill>
                            <a:schemeClr val="dk1"/>
                          </a:solidFill>
                          <a:effectLst/>
                        </a:rPr>
                        <a:t>Falcon D-I tooling specifications, specific functionalities and scope 	</a:t>
                      </a:r>
                      <a:endParaRPr kumimoji="0" lang="en-GB" sz="1800" kern="1200" dirty="0">
                        <a:solidFill>
                          <a:schemeClr val="dk1"/>
                        </a:solidFill>
                        <a:effectLst/>
                        <a:latin typeface="Times New Roman" panose="02020603050405020304" pitchFamily="18" charset="0"/>
                        <a:cs typeface="+mn-cs"/>
                      </a:endParaRPr>
                    </a:p>
                  </a:txBody>
                  <a:tcPr/>
                </a:tc>
                <a:tc>
                  <a:txBody>
                    <a:bodyPr/>
                    <a:lstStyle/>
                    <a:p>
                      <a:r>
                        <a:rPr kumimoji="0" lang="en-GB" sz="1800" kern="1200" dirty="0">
                          <a:solidFill>
                            <a:schemeClr val="dk1"/>
                          </a:solidFill>
                          <a:effectLst/>
                        </a:rPr>
                        <a:t>20 mins, ASG, INFN</a:t>
                      </a:r>
                      <a:endParaRPr kumimoji="0" lang="en-GB" sz="1800" kern="1200" dirty="0">
                        <a:solidFill>
                          <a:schemeClr val="dk1"/>
                        </a:solidFill>
                        <a:effectLst/>
                        <a:latin typeface="Times New Roman" panose="02020603050405020304" pitchFamily="18" charset="0"/>
                        <a:cs typeface="+mn-cs"/>
                      </a:endParaRPr>
                    </a:p>
                  </a:txBody>
                  <a:tcPr/>
                </a:tc>
                <a:extLst>
                  <a:ext uri="{0D108BD9-81ED-4DB2-BD59-A6C34878D82A}">
                    <a16:rowId xmlns:a16="http://schemas.microsoft.com/office/drawing/2014/main" val="647617184"/>
                  </a:ext>
                </a:extLst>
              </a:tr>
              <a:tr h="589311">
                <a:tc>
                  <a:txBody>
                    <a:bodyPr/>
                    <a:lstStyle/>
                    <a:p>
                      <a:r>
                        <a:rPr kumimoji="0" lang="en-US" sz="1800" kern="1200" dirty="0">
                          <a:solidFill>
                            <a:schemeClr val="dk1"/>
                          </a:solidFill>
                          <a:effectLst/>
                        </a:rPr>
                        <a:t>3</a:t>
                      </a:r>
                      <a:endParaRPr kumimoji="0" lang="en-GB" sz="1800" kern="1200" dirty="0">
                        <a:solidFill>
                          <a:schemeClr val="dk1"/>
                        </a:solidFill>
                        <a:effectLst/>
                        <a:latin typeface="Times New Roman" panose="02020603050405020304" pitchFamily="18" charset="0"/>
                        <a:cs typeface="+mn-cs"/>
                      </a:endParaRPr>
                    </a:p>
                  </a:txBody>
                  <a:tcPr/>
                </a:tc>
                <a:tc>
                  <a:txBody>
                    <a:bodyPr/>
                    <a:lstStyle/>
                    <a:p>
                      <a:r>
                        <a:rPr kumimoji="0" lang="en-GB" sz="1800" kern="1200" dirty="0">
                          <a:solidFill>
                            <a:schemeClr val="dk1"/>
                          </a:solidFill>
                          <a:effectLst/>
                        </a:rPr>
                        <a:t>CAD tooling models, Manufacture drawings list, detail assembly drawings of key tooling </a:t>
                      </a:r>
                      <a:endParaRPr kumimoji="0" lang="en-GB" sz="1800" kern="1200" dirty="0">
                        <a:solidFill>
                          <a:schemeClr val="dk1"/>
                        </a:solidFill>
                        <a:effectLst/>
                        <a:latin typeface="Times New Roman" panose="02020603050405020304" pitchFamily="18" charset="0"/>
                        <a:cs typeface="+mn-cs"/>
                      </a:endParaRPr>
                    </a:p>
                  </a:txBody>
                  <a:tcPr/>
                </a:tc>
                <a:tc>
                  <a:txBody>
                    <a:bodyPr/>
                    <a:lstStyle/>
                    <a:p>
                      <a:r>
                        <a:rPr kumimoji="0" lang="en-GB" sz="1800" kern="1200" dirty="0">
                          <a:solidFill>
                            <a:schemeClr val="dk1"/>
                          </a:solidFill>
                          <a:effectLst/>
                        </a:rPr>
                        <a:t>30 mins, ASG</a:t>
                      </a:r>
                      <a:endParaRPr kumimoji="0" lang="en-GB" sz="1800" kern="1200" dirty="0">
                        <a:solidFill>
                          <a:schemeClr val="dk1"/>
                        </a:solidFill>
                        <a:effectLst/>
                        <a:latin typeface="Times New Roman" panose="02020603050405020304" pitchFamily="18" charset="0"/>
                        <a:cs typeface="+mn-cs"/>
                      </a:endParaRPr>
                    </a:p>
                  </a:txBody>
                  <a:tcPr/>
                </a:tc>
                <a:extLst>
                  <a:ext uri="{0D108BD9-81ED-4DB2-BD59-A6C34878D82A}">
                    <a16:rowId xmlns:a16="http://schemas.microsoft.com/office/drawing/2014/main" val="2037105917"/>
                  </a:ext>
                </a:extLst>
              </a:tr>
              <a:tr h="589311">
                <a:tc>
                  <a:txBody>
                    <a:bodyPr/>
                    <a:lstStyle/>
                    <a:p>
                      <a:r>
                        <a:rPr kumimoji="0" lang="en-US" sz="1800" kern="1200" dirty="0">
                          <a:solidFill>
                            <a:schemeClr val="dk1"/>
                          </a:solidFill>
                          <a:effectLst/>
                        </a:rPr>
                        <a:t>4</a:t>
                      </a:r>
                      <a:endParaRPr kumimoji="0" lang="en-GB" sz="1800" kern="1200" dirty="0">
                        <a:solidFill>
                          <a:schemeClr val="dk1"/>
                        </a:solidFill>
                        <a:effectLst/>
                        <a:latin typeface="Times New Roman" panose="02020603050405020304" pitchFamily="18" charset="0"/>
                        <a:cs typeface="+mn-cs"/>
                      </a:endParaRPr>
                    </a:p>
                  </a:txBody>
                  <a:tcPr/>
                </a:tc>
                <a:tc>
                  <a:txBody>
                    <a:bodyPr/>
                    <a:lstStyle/>
                    <a:p>
                      <a:r>
                        <a:rPr kumimoji="0" lang="en-GB" sz="1800" kern="1200" dirty="0">
                          <a:solidFill>
                            <a:schemeClr val="dk1"/>
                          </a:solidFill>
                          <a:effectLst/>
                        </a:rPr>
                        <a:t>Outcome of ASG tooling fabrication order, NC, as-built tooling reporting, commissioning status and plan</a:t>
                      </a:r>
                      <a:endParaRPr kumimoji="0" lang="en-GB" sz="1800" kern="1200" dirty="0">
                        <a:solidFill>
                          <a:schemeClr val="dk1"/>
                        </a:solidFill>
                        <a:effectLst/>
                        <a:latin typeface="Times New Roman" panose="02020603050405020304" pitchFamily="18" charset="0"/>
                        <a:cs typeface="+mn-cs"/>
                      </a:endParaRPr>
                    </a:p>
                  </a:txBody>
                  <a:tcPr/>
                </a:tc>
                <a:tc>
                  <a:txBody>
                    <a:bodyPr/>
                    <a:lstStyle/>
                    <a:p>
                      <a:r>
                        <a:rPr kumimoji="0" lang="en-GB" sz="1800" kern="1200" dirty="0">
                          <a:solidFill>
                            <a:schemeClr val="dk1"/>
                          </a:solidFill>
                          <a:effectLst/>
                        </a:rPr>
                        <a:t>35 mins, ASG</a:t>
                      </a:r>
                      <a:endParaRPr kumimoji="0" lang="en-GB" sz="1800" kern="1200" dirty="0">
                        <a:solidFill>
                          <a:schemeClr val="dk1"/>
                        </a:solidFill>
                        <a:effectLst/>
                        <a:latin typeface="Times New Roman" panose="02020603050405020304" pitchFamily="18" charset="0"/>
                        <a:cs typeface="+mn-cs"/>
                      </a:endParaRPr>
                    </a:p>
                  </a:txBody>
                  <a:tcPr/>
                </a:tc>
                <a:extLst>
                  <a:ext uri="{0D108BD9-81ED-4DB2-BD59-A6C34878D82A}">
                    <a16:rowId xmlns:a16="http://schemas.microsoft.com/office/drawing/2014/main" val="2130630205"/>
                  </a:ext>
                </a:extLst>
              </a:tr>
              <a:tr h="5893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effectLst/>
                        </a:rPr>
                        <a:t>5</a:t>
                      </a:r>
                      <a:endParaRPr kumimoji="0" lang="en-GB" sz="1800" kern="1200" dirty="0">
                        <a:solidFill>
                          <a:schemeClr val="dk1"/>
                        </a:solidFill>
                        <a:effectLst/>
                        <a:latin typeface="Times New Roman" panose="02020603050405020304" pitchFamily="18" charset="0"/>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effectLst/>
                        </a:rPr>
                        <a:t>Status of FALCON D-C CAD design at CERN,	 </a:t>
                      </a:r>
                      <a:endParaRPr kumimoji="0" lang="en-GB" sz="1800" kern="1200" dirty="0">
                        <a:solidFill>
                          <a:schemeClr val="dk1"/>
                        </a:solidFill>
                        <a:effectLst/>
                        <a:latin typeface="Times New Roman" panose="02020603050405020304" pitchFamily="18" charset="0"/>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effectLst/>
                        </a:rPr>
                        <a:t>30 mins, CERN DO</a:t>
                      </a:r>
                      <a:endParaRPr kumimoji="0" lang="en-GB" sz="1800" kern="1200" dirty="0">
                        <a:solidFill>
                          <a:schemeClr val="dk1"/>
                        </a:solidFill>
                        <a:effectLst/>
                        <a:latin typeface="Times New Roman" panose="02020603050405020304" pitchFamily="18" charset="0"/>
                        <a:ea typeface="Aptos" panose="020B0004020202020204" pitchFamily="34" charset="0"/>
                        <a:cs typeface="+mn-cs"/>
                      </a:endParaRPr>
                    </a:p>
                  </a:txBody>
                  <a:tcPr/>
                </a:tc>
                <a:extLst>
                  <a:ext uri="{0D108BD9-81ED-4DB2-BD59-A6C34878D82A}">
                    <a16:rowId xmlns:a16="http://schemas.microsoft.com/office/drawing/2014/main" val="1295408927"/>
                  </a:ext>
                </a:extLst>
              </a:tr>
              <a:tr h="436430">
                <a:tc>
                  <a:txBody>
                    <a:bodyPr/>
                    <a:lstStyle/>
                    <a:p>
                      <a:r>
                        <a:rPr kumimoji="0" lang="en-US" sz="1800" kern="1200" dirty="0">
                          <a:solidFill>
                            <a:schemeClr val="dk1"/>
                          </a:solidFill>
                          <a:effectLst/>
                        </a:rPr>
                        <a:t>6</a:t>
                      </a:r>
                      <a:endParaRPr kumimoji="0" lang="en-GB" sz="1800" kern="1200" dirty="0">
                        <a:solidFill>
                          <a:schemeClr val="dk1"/>
                        </a:solidFill>
                        <a:effectLst/>
                        <a:latin typeface="Times New Roman" panose="02020603050405020304" pitchFamily="18" charset="0"/>
                        <a:cs typeface="+mn-cs"/>
                      </a:endParaRPr>
                    </a:p>
                  </a:txBody>
                  <a:tcPr/>
                </a:tc>
                <a:tc>
                  <a:txBody>
                    <a:bodyPr/>
                    <a:lstStyle/>
                    <a:p>
                      <a:r>
                        <a:rPr kumimoji="0" lang="en-GB" sz="1800" kern="1200" dirty="0">
                          <a:solidFill>
                            <a:schemeClr val="dk1"/>
                          </a:solidFill>
                          <a:effectLst/>
                        </a:rPr>
                        <a:t>List of pending activities on CAD design, production drawings</a:t>
                      </a:r>
                      <a:endParaRPr kumimoji="0" lang="en-GB" sz="1800" kern="1200" dirty="0">
                        <a:solidFill>
                          <a:schemeClr val="dk1"/>
                        </a:solidFill>
                        <a:effectLst/>
                        <a:latin typeface="Times New Roman" panose="02020603050405020304" pitchFamily="18" charset="0"/>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effectLst/>
                        </a:rPr>
                        <a:t>20 mins, CERN DO</a:t>
                      </a:r>
                      <a:endParaRPr kumimoji="0" lang="en-GB" sz="1800" kern="1200" dirty="0">
                        <a:solidFill>
                          <a:schemeClr val="dk1"/>
                        </a:solidFill>
                        <a:effectLst/>
                        <a:latin typeface="Times New Roman" panose="02020603050405020304" pitchFamily="18" charset="0"/>
                        <a:ea typeface="Aptos" panose="020B0004020202020204" pitchFamily="34" charset="0"/>
                        <a:cs typeface="+mn-cs"/>
                      </a:endParaRPr>
                    </a:p>
                  </a:txBody>
                  <a:tcPr/>
                </a:tc>
                <a:extLst>
                  <a:ext uri="{0D108BD9-81ED-4DB2-BD59-A6C34878D82A}">
                    <a16:rowId xmlns:a16="http://schemas.microsoft.com/office/drawing/2014/main" val="1277948180"/>
                  </a:ext>
                </a:extLst>
              </a:tr>
              <a:tr h="589311">
                <a:tc>
                  <a:txBody>
                    <a:bodyPr/>
                    <a:lstStyle/>
                    <a:p>
                      <a:r>
                        <a:rPr kumimoji="0" lang="en-US" sz="1800" kern="1200" dirty="0">
                          <a:solidFill>
                            <a:schemeClr val="dk1"/>
                          </a:solidFill>
                          <a:effectLst/>
                        </a:rPr>
                        <a:t>7</a:t>
                      </a:r>
                      <a:endParaRPr kumimoji="0" lang="en-GB" sz="1800" kern="1200" dirty="0">
                        <a:solidFill>
                          <a:schemeClr val="dk1"/>
                        </a:solidFill>
                        <a:effectLst/>
                        <a:latin typeface="Times New Roman" panose="02020603050405020304" pitchFamily="18" charset="0"/>
                        <a:cs typeface="+mn-cs"/>
                      </a:endParaRPr>
                    </a:p>
                  </a:txBody>
                  <a:tcPr/>
                </a:tc>
                <a:tc>
                  <a:txBody>
                    <a:bodyPr/>
                    <a:lstStyle/>
                    <a:p>
                      <a:r>
                        <a:rPr kumimoji="0" lang="en-GB" sz="1800" kern="1200" dirty="0">
                          <a:solidFill>
                            <a:schemeClr val="dk1"/>
                          </a:solidFill>
                          <a:effectLst/>
                        </a:rPr>
                        <a:t>Specifications of CERN Falcon D tooling, specific development features, discussion </a:t>
                      </a:r>
                      <a:endParaRPr kumimoji="0" lang="en-GB" sz="1800" kern="1200" dirty="0">
                        <a:solidFill>
                          <a:schemeClr val="dk1"/>
                        </a:solidFill>
                        <a:effectLst/>
                        <a:latin typeface="Times New Roman" panose="02020603050405020304" pitchFamily="18" charset="0"/>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effectLst/>
                        </a:rPr>
                        <a:t>25 mins CERN, DO, all</a:t>
                      </a:r>
                      <a:endParaRPr kumimoji="0" lang="en-GB" sz="1800" kern="1200" dirty="0">
                        <a:solidFill>
                          <a:schemeClr val="dk1"/>
                        </a:solidFill>
                        <a:effectLst/>
                        <a:latin typeface="Times New Roman" panose="02020603050405020304" pitchFamily="18" charset="0"/>
                        <a:cs typeface="+mn-cs"/>
                      </a:endParaRPr>
                    </a:p>
                  </a:txBody>
                  <a:tcPr/>
                </a:tc>
                <a:extLst>
                  <a:ext uri="{0D108BD9-81ED-4DB2-BD59-A6C34878D82A}">
                    <a16:rowId xmlns:a16="http://schemas.microsoft.com/office/drawing/2014/main" val="502216853"/>
                  </a:ext>
                </a:extLst>
              </a:tr>
              <a:tr h="589311">
                <a:tc>
                  <a:txBody>
                    <a:bodyPr/>
                    <a:lstStyle/>
                    <a:p>
                      <a:r>
                        <a:rPr kumimoji="0" lang="en-US" sz="1800" kern="1200" dirty="0">
                          <a:solidFill>
                            <a:schemeClr val="dk1"/>
                          </a:solidFill>
                          <a:effectLst/>
                        </a:rPr>
                        <a:t>8</a:t>
                      </a:r>
                      <a:endParaRPr kumimoji="0" lang="en-GB" sz="1800" kern="1200" dirty="0">
                        <a:solidFill>
                          <a:schemeClr val="dk1"/>
                        </a:solidFill>
                        <a:effectLst/>
                        <a:latin typeface="Times New Roman" panose="02020603050405020304" pitchFamily="18" charset="0"/>
                        <a:cs typeface="+mn-cs"/>
                      </a:endParaRPr>
                    </a:p>
                  </a:txBody>
                  <a:tcPr/>
                </a:tc>
                <a:tc>
                  <a:txBody>
                    <a:bodyPr/>
                    <a:lstStyle/>
                    <a:p>
                      <a:r>
                        <a:rPr kumimoji="0" lang="en-GB" sz="1800" kern="1200" dirty="0">
                          <a:solidFill>
                            <a:schemeClr val="dk1"/>
                          </a:solidFill>
                          <a:effectLst/>
                        </a:rPr>
                        <a:t>Requirement for an exchange of CAD Falcon D tooling manufacturing models and drawings, discussion</a:t>
                      </a:r>
                      <a:endParaRPr kumimoji="0" lang="en-GB" sz="1800" kern="1200" dirty="0">
                        <a:solidFill>
                          <a:schemeClr val="dk1"/>
                        </a:solidFill>
                        <a:effectLst/>
                        <a:latin typeface="Times New Roman" panose="02020603050405020304" pitchFamily="18" charset="0"/>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effectLst/>
                        </a:rPr>
                        <a:t>15 mins CERN, DO, all</a:t>
                      </a:r>
                      <a:endParaRPr kumimoji="0" lang="en-GB" sz="1800" kern="1200" dirty="0">
                        <a:solidFill>
                          <a:schemeClr val="dk1"/>
                        </a:solidFill>
                        <a:effectLst/>
                        <a:latin typeface="Times New Roman" panose="02020603050405020304" pitchFamily="18" charset="0"/>
                        <a:cs typeface="+mn-cs"/>
                      </a:endParaRPr>
                    </a:p>
                  </a:txBody>
                  <a:tcPr/>
                </a:tc>
                <a:extLst>
                  <a:ext uri="{0D108BD9-81ED-4DB2-BD59-A6C34878D82A}">
                    <a16:rowId xmlns:a16="http://schemas.microsoft.com/office/drawing/2014/main" val="587501174"/>
                  </a:ext>
                </a:extLst>
              </a:tr>
              <a:tr h="5893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effectLst/>
                        </a:rPr>
                        <a:t>9</a:t>
                      </a:r>
                      <a:endParaRPr kumimoji="0" lang="en-GB" sz="1800" kern="1200" dirty="0">
                        <a:solidFill>
                          <a:schemeClr val="dk1"/>
                        </a:solidFill>
                        <a:effectLst/>
                        <a:latin typeface="Times New Roman" panose="02020603050405020304" pitchFamily="18" charset="0"/>
                        <a:ea typeface="Aptos" panose="020B0004020202020204" pitchFamily="34" charset="0"/>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effectLst/>
                        </a:rPr>
                        <a:t>AOB, discussion</a:t>
                      </a:r>
                      <a:endParaRPr kumimoji="0" lang="en-GB" sz="1800" kern="1200" dirty="0">
                        <a:solidFill>
                          <a:schemeClr val="dk1"/>
                        </a:solidFill>
                        <a:effectLst/>
                        <a:latin typeface="Times New Roman" panose="02020603050405020304" pitchFamily="18" charset="0"/>
                        <a:ea typeface="Aptos" panose="020B0004020202020204" pitchFamily="34" charset="0"/>
                        <a:cs typeface="+mn-cs"/>
                      </a:endParaRPr>
                    </a:p>
                  </a:txBody>
                  <a:tcPr/>
                </a:tc>
                <a:tc>
                  <a:txBody>
                    <a:bodyPr/>
                    <a:lstStyle/>
                    <a:p>
                      <a:r>
                        <a:rPr kumimoji="0" lang="en-US" sz="1800" kern="1200" dirty="0">
                          <a:solidFill>
                            <a:schemeClr val="dk1"/>
                          </a:solidFill>
                          <a:effectLst/>
                        </a:rPr>
                        <a:t>15 mins</a:t>
                      </a:r>
                      <a:endParaRPr kumimoji="0" lang="en-GB" sz="1800" kern="1200" dirty="0">
                        <a:solidFill>
                          <a:schemeClr val="dk1"/>
                        </a:solidFill>
                        <a:effectLst/>
                        <a:latin typeface="Times New Roman" panose="02020603050405020304" pitchFamily="18" charset="0"/>
                        <a:cs typeface="+mn-cs"/>
                      </a:endParaRPr>
                    </a:p>
                  </a:txBody>
                  <a:tcPr/>
                </a:tc>
                <a:extLst>
                  <a:ext uri="{0D108BD9-81ED-4DB2-BD59-A6C34878D82A}">
                    <a16:rowId xmlns:a16="http://schemas.microsoft.com/office/drawing/2014/main" val="1534634529"/>
                  </a:ext>
                </a:extLst>
              </a:tr>
            </a:tbl>
          </a:graphicData>
        </a:graphic>
      </p:graphicFrame>
      <p:sp>
        <p:nvSpPr>
          <p:cNvPr id="9" name="TextBox 8">
            <a:extLst>
              <a:ext uri="{FF2B5EF4-FFF2-40B4-BE49-F238E27FC236}">
                <a16:creationId xmlns:a16="http://schemas.microsoft.com/office/drawing/2014/main" id="{733DDEA4-32C7-6834-18BC-B03287DBAB6C}"/>
              </a:ext>
            </a:extLst>
          </p:cNvPr>
          <p:cNvSpPr txBox="1"/>
          <p:nvPr/>
        </p:nvSpPr>
        <p:spPr>
          <a:xfrm>
            <a:off x="2971801" y="249936"/>
            <a:ext cx="4654730" cy="369332"/>
          </a:xfrm>
          <a:prstGeom prst="rect">
            <a:avLst/>
          </a:prstGeom>
          <a:noFill/>
        </p:spPr>
        <p:txBody>
          <a:bodyPr wrap="square">
            <a:spAutoFit/>
          </a:bodyPr>
          <a:lstStyle/>
          <a:p>
            <a:r>
              <a:rPr lang="en-GB" sz="1800" u="sng" kern="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https://indico.cern.ch/event/1459212/</a:t>
            </a:r>
            <a:endParaRPr lang="en-GB" dirty="0">
              <a:solidFill>
                <a:schemeClr val="bg1"/>
              </a:solidFill>
            </a:endParaRPr>
          </a:p>
        </p:txBody>
      </p:sp>
      <p:sp>
        <p:nvSpPr>
          <p:cNvPr id="6" name="Date Placeholder 3">
            <a:extLst>
              <a:ext uri="{FF2B5EF4-FFF2-40B4-BE49-F238E27FC236}">
                <a16:creationId xmlns:a16="http://schemas.microsoft.com/office/drawing/2014/main" id="{4192B7D7-30B5-5B13-290F-FF2E11672D6F}"/>
              </a:ext>
            </a:extLst>
          </p:cNvPr>
          <p:cNvSpPr>
            <a:spLocks noGrp="1"/>
          </p:cNvSpPr>
          <p:nvPr>
            <p:ph type="dt" sz="half" idx="2"/>
          </p:nvPr>
        </p:nvSpPr>
        <p:spPr>
          <a:xfrm>
            <a:off x="2969335" y="6362377"/>
            <a:ext cx="2133600" cy="365125"/>
          </a:xfrm>
        </p:spPr>
        <p:txBody>
          <a:bodyPr/>
          <a:lstStyle/>
          <a:p>
            <a:r>
              <a:rPr lang="en-US" dirty="0"/>
              <a:t>25th September 2024: Collaboration meeting on ASG INFN CERN Falcon tooling </a:t>
            </a:r>
          </a:p>
        </p:txBody>
      </p:sp>
      <p:sp>
        <p:nvSpPr>
          <p:cNvPr id="10" name="Footer Placeholder 4">
            <a:extLst>
              <a:ext uri="{FF2B5EF4-FFF2-40B4-BE49-F238E27FC236}">
                <a16:creationId xmlns:a16="http://schemas.microsoft.com/office/drawing/2014/main" id="{13BBC40E-BC11-08EF-AA97-43855B0D59FB}"/>
              </a:ext>
            </a:extLst>
          </p:cNvPr>
          <p:cNvSpPr>
            <a:spLocks noGrp="1"/>
          </p:cNvSpPr>
          <p:nvPr>
            <p:ph type="ftr" sz="quarter" idx="3"/>
          </p:nvPr>
        </p:nvSpPr>
        <p:spPr>
          <a:xfrm>
            <a:off x="5182756" y="6356350"/>
            <a:ext cx="2895600" cy="365125"/>
          </a:xfrm>
        </p:spPr>
        <p:txBody>
          <a:bodyPr/>
          <a:lstStyle/>
          <a:p>
            <a:r>
              <a:rPr lang="en-US"/>
              <a:t>MSC/SMT A Foussat</a:t>
            </a:r>
            <a:endParaRPr lang="en-US" dirty="0"/>
          </a:p>
        </p:txBody>
      </p:sp>
    </p:spTree>
    <p:extLst>
      <p:ext uri="{BB962C8B-B14F-4D97-AF65-F5344CB8AC3E}">
        <p14:creationId xmlns:p14="http://schemas.microsoft.com/office/powerpoint/2010/main" val="3664310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8037B82-5387-8849-C290-C0CC3094B40B}"/>
              </a:ext>
            </a:extLst>
          </p:cNvPr>
          <p:cNvSpPr>
            <a:spLocks noGrp="1"/>
          </p:cNvSpPr>
          <p:nvPr>
            <p:ph type="dt" sz="half" idx="2"/>
          </p:nvPr>
        </p:nvSpPr>
        <p:spPr/>
        <p:txBody>
          <a:bodyPr/>
          <a:lstStyle/>
          <a:p>
            <a:r>
              <a:rPr lang="en-US" dirty="0"/>
              <a:t>Date:</a:t>
            </a:r>
          </a:p>
        </p:txBody>
      </p:sp>
      <p:sp>
        <p:nvSpPr>
          <p:cNvPr id="5" name="Footer Placeholder 4">
            <a:extLst>
              <a:ext uri="{FF2B5EF4-FFF2-40B4-BE49-F238E27FC236}">
                <a16:creationId xmlns:a16="http://schemas.microsoft.com/office/drawing/2014/main" id="{00089F79-46ED-2ACF-EC1A-EB226376B4D5}"/>
              </a:ext>
            </a:extLst>
          </p:cNvPr>
          <p:cNvSpPr>
            <a:spLocks noGrp="1"/>
          </p:cNvSpPr>
          <p:nvPr>
            <p:ph type="ftr" sz="quarter" idx="3"/>
          </p:nvPr>
        </p:nvSpPr>
        <p:spPr/>
        <p:txBody>
          <a:bodyPr/>
          <a:lstStyle/>
          <a:p>
            <a:r>
              <a:rPr lang="en-US"/>
              <a:t>Author:</a:t>
            </a:r>
            <a:endParaRPr lang="en-US" dirty="0"/>
          </a:p>
        </p:txBody>
      </p:sp>
      <p:sp>
        <p:nvSpPr>
          <p:cNvPr id="6" name="Slide Number Placeholder 5">
            <a:extLst>
              <a:ext uri="{FF2B5EF4-FFF2-40B4-BE49-F238E27FC236}">
                <a16:creationId xmlns:a16="http://schemas.microsoft.com/office/drawing/2014/main" id="{205E885B-44C8-8B41-828A-8E96EFA60671}"/>
              </a:ext>
            </a:extLst>
          </p:cNvPr>
          <p:cNvSpPr>
            <a:spLocks noGrp="1"/>
          </p:cNvSpPr>
          <p:nvPr>
            <p:ph type="sldNum" sz="quarter" idx="4"/>
          </p:nvPr>
        </p:nvSpPr>
        <p:spPr/>
        <p:txBody>
          <a:bodyPr/>
          <a:lstStyle/>
          <a:p>
            <a:fld id="{17918391-D411-FE40-AAD7-861AE5233E0E}" type="slidenum">
              <a:rPr lang="en-US" smtClean="0"/>
              <a:pPr/>
              <a:t>4</a:t>
            </a:fld>
            <a:endParaRPr lang="en-US"/>
          </a:p>
        </p:txBody>
      </p:sp>
      <p:sp>
        <p:nvSpPr>
          <p:cNvPr id="7" name="Title 1">
            <a:extLst>
              <a:ext uri="{FF2B5EF4-FFF2-40B4-BE49-F238E27FC236}">
                <a16:creationId xmlns:a16="http://schemas.microsoft.com/office/drawing/2014/main" id="{2AAA65A7-7BD2-B6FD-AA22-6CB81E5EF103}"/>
              </a:ext>
            </a:extLst>
          </p:cNvPr>
          <p:cNvSpPr>
            <a:spLocks noGrp="1"/>
          </p:cNvSpPr>
          <p:nvPr>
            <p:ph type="title"/>
          </p:nvPr>
        </p:nvSpPr>
        <p:spPr>
          <a:xfrm>
            <a:off x="457200" y="249238"/>
            <a:ext cx="8226425" cy="941387"/>
          </a:xfrm>
        </p:spPr>
        <p:txBody>
          <a:bodyPr/>
          <a:lstStyle/>
          <a:p>
            <a:r>
              <a:rPr lang="en-US" dirty="0"/>
              <a:t>Introduction, </a:t>
            </a:r>
            <a:endParaRPr lang="it-IT" dirty="0"/>
          </a:p>
        </p:txBody>
      </p:sp>
      <p:pic>
        <p:nvPicPr>
          <p:cNvPr id="2" name="Immagine 6" descr="Immagine che contiene treno&#10;&#10;Descrizione generata automaticamente">
            <a:extLst>
              <a:ext uri="{FF2B5EF4-FFF2-40B4-BE49-F238E27FC236}">
                <a16:creationId xmlns:a16="http://schemas.microsoft.com/office/drawing/2014/main" id="{1BCA102C-ED42-A08F-6BD1-95D6E09EB34E}"/>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8727" t="18002" r="22186" b="29450"/>
          <a:stretch/>
        </p:blipFill>
        <p:spPr>
          <a:xfrm>
            <a:off x="4212396" y="4424394"/>
            <a:ext cx="3373714" cy="1814101"/>
          </a:xfrm>
          <a:prstGeom prst="rect">
            <a:avLst/>
          </a:prstGeom>
        </p:spPr>
      </p:pic>
      <p:sp>
        <p:nvSpPr>
          <p:cNvPr id="3" name="Content Placeholder 2">
            <a:extLst>
              <a:ext uri="{FF2B5EF4-FFF2-40B4-BE49-F238E27FC236}">
                <a16:creationId xmlns:a16="http://schemas.microsoft.com/office/drawing/2014/main" id="{CF225C03-AEC3-8524-7C7F-78FCD03C62A5}"/>
              </a:ext>
            </a:extLst>
          </p:cNvPr>
          <p:cNvSpPr>
            <a:spLocks noGrp="1"/>
          </p:cNvSpPr>
          <p:nvPr>
            <p:ph idx="1"/>
          </p:nvPr>
        </p:nvSpPr>
        <p:spPr>
          <a:xfrm>
            <a:off x="261505" y="1093902"/>
            <a:ext cx="8617813" cy="4670196"/>
          </a:xfrm>
        </p:spPr>
        <p:txBody>
          <a:bodyPr>
            <a:normAutofit/>
          </a:bodyPr>
          <a:lstStyle/>
          <a:p>
            <a:r>
              <a:rPr lang="en-GB" sz="2400" dirty="0">
                <a:effectLst/>
                <a:latin typeface="Times New Roman" panose="02020603050405020304" pitchFamily="18" charset="0"/>
                <a:ea typeface="Aptos" panose="020B0004020202020204" pitchFamily="34" charset="0"/>
              </a:rPr>
              <a:t>In the context of HFM program, it has been required since June 2024 to </a:t>
            </a:r>
            <a:r>
              <a:rPr lang="en-GB" sz="2400" b="1" dirty="0">
                <a:effectLst/>
                <a:latin typeface="Times New Roman" panose="02020603050405020304" pitchFamily="18" charset="0"/>
                <a:ea typeface="Aptos" panose="020B0004020202020204" pitchFamily="34" charset="0"/>
              </a:rPr>
              <a:t>align the </a:t>
            </a:r>
            <a:r>
              <a:rPr lang="en-GB" sz="2400" b="1" dirty="0">
                <a:latin typeface="Times New Roman" panose="02020603050405020304" pitchFamily="18" charset="0"/>
                <a:ea typeface="Aptos" panose="020B0004020202020204" pitchFamily="34" charset="0"/>
              </a:rPr>
              <a:t>FALCOND dipole 12T </a:t>
            </a:r>
            <a:r>
              <a:rPr lang="en-GB" sz="2400" b="1" dirty="0">
                <a:effectLst/>
                <a:latin typeface="Times New Roman" panose="02020603050405020304" pitchFamily="18" charset="0"/>
                <a:ea typeface="Aptos" panose="020B0004020202020204" pitchFamily="34" charset="0"/>
              </a:rPr>
              <a:t>coils design of both WP3.1 at CERN and WP3.2 at INFN </a:t>
            </a:r>
            <a:r>
              <a:rPr lang="en-GB" sz="2400" dirty="0">
                <a:effectLst/>
                <a:latin typeface="Times New Roman" panose="02020603050405020304" pitchFamily="18" charset="0"/>
                <a:ea typeface="Aptos" panose="020B0004020202020204" pitchFamily="34" charset="0"/>
              </a:rPr>
              <a:t>in order to enhance the synergy, share the technical information and put in common some efforts.</a:t>
            </a:r>
          </a:p>
          <a:p>
            <a:r>
              <a:rPr lang="en-GB" sz="2400" dirty="0">
                <a:latin typeface="Times New Roman" panose="02020603050405020304" pitchFamily="18" charset="0"/>
                <a:ea typeface="Aptos" panose="020B0004020202020204" pitchFamily="34" charset="0"/>
              </a:rPr>
              <a:t>It is proposed to reach a design for coils tooling between WPs as close as possible to minimise risk, strengthen exchanges, effective troubleshooting. </a:t>
            </a:r>
            <a:r>
              <a:rPr lang="en-GB" sz="2400" b="1" dirty="0">
                <a:latin typeface="Times New Roman" panose="02020603050405020304" pitchFamily="18" charset="0"/>
                <a:ea typeface="Aptos" panose="020B0004020202020204" pitchFamily="34" charset="0"/>
              </a:rPr>
              <a:t>Initial conceptual design shared by CERN in 2022, now in production completion at ASG by end 2024. </a:t>
            </a:r>
            <a:endParaRPr lang="en-GB" sz="2400" b="1" dirty="0">
              <a:effectLst/>
              <a:latin typeface="Times New Roman" panose="02020603050405020304" pitchFamily="18" charset="0"/>
              <a:ea typeface="Aptos" panose="020B0004020202020204" pitchFamily="34" charset="0"/>
            </a:endParaRPr>
          </a:p>
          <a:p>
            <a:endParaRPr lang="en-GB" sz="2400" dirty="0">
              <a:latin typeface="Times New Roman" panose="02020603050405020304" pitchFamily="18" charset="0"/>
              <a:ea typeface="Aptos" panose="020B0004020202020204" pitchFamily="34" charset="0"/>
            </a:endParaRPr>
          </a:p>
          <a:p>
            <a:endParaRPr lang="en-GB" sz="3600" dirty="0"/>
          </a:p>
        </p:txBody>
      </p:sp>
      <p:sp>
        <p:nvSpPr>
          <p:cNvPr id="8" name="Date Placeholder 3">
            <a:extLst>
              <a:ext uri="{FF2B5EF4-FFF2-40B4-BE49-F238E27FC236}">
                <a16:creationId xmlns:a16="http://schemas.microsoft.com/office/drawing/2014/main" id="{DF6D56CE-1718-E86D-2F66-ADF91F740577}"/>
              </a:ext>
            </a:extLst>
          </p:cNvPr>
          <p:cNvSpPr txBox="1">
            <a:spLocks/>
          </p:cNvSpPr>
          <p:nvPr/>
        </p:nvSpPr>
        <p:spPr>
          <a:xfrm>
            <a:off x="2131135" y="6368404"/>
            <a:ext cx="2133600"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25th September 2024: Collaboration meeting on ASG INFN CERN Falcon tooling </a:t>
            </a:r>
            <a:endParaRPr lang="en-US" dirty="0"/>
          </a:p>
        </p:txBody>
      </p:sp>
      <p:sp>
        <p:nvSpPr>
          <p:cNvPr id="9" name="Footer Placeholder 4">
            <a:extLst>
              <a:ext uri="{FF2B5EF4-FFF2-40B4-BE49-F238E27FC236}">
                <a16:creationId xmlns:a16="http://schemas.microsoft.com/office/drawing/2014/main" id="{01A8BF68-D62D-5056-A3D4-7BF85A233380}"/>
              </a:ext>
            </a:extLst>
          </p:cNvPr>
          <p:cNvSpPr txBox="1">
            <a:spLocks/>
          </p:cNvSpPr>
          <p:nvPr/>
        </p:nvSpPr>
        <p:spPr>
          <a:xfrm>
            <a:off x="4344556" y="6362377"/>
            <a:ext cx="2895600" cy="365125"/>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MSC/SMT A Foussat</a:t>
            </a:r>
            <a:endParaRPr lang="en-US" dirty="0"/>
          </a:p>
        </p:txBody>
      </p:sp>
      <p:pic>
        <p:nvPicPr>
          <p:cNvPr id="11" name="Picture 10">
            <a:extLst>
              <a:ext uri="{FF2B5EF4-FFF2-40B4-BE49-F238E27FC236}">
                <a16:creationId xmlns:a16="http://schemas.microsoft.com/office/drawing/2014/main" id="{DF7778F2-55CB-BE57-EE70-E76A4EA1FCC0}"/>
              </a:ext>
            </a:extLst>
          </p:cNvPr>
          <p:cNvPicPr>
            <a:picLocks noChangeAspect="1"/>
          </p:cNvPicPr>
          <p:nvPr/>
        </p:nvPicPr>
        <p:blipFill>
          <a:blip r:embed="rId3"/>
          <a:stretch>
            <a:fillRect/>
          </a:stretch>
        </p:blipFill>
        <p:spPr>
          <a:xfrm>
            <a:off x="2421199" y="4802557"/>
            <a:ext cx="1843536" cy="1285306"/>
          </a:xfrm>
          <a:prstGeom prst="rect">
            <a:avLst/>
          </a:prstGeom>
        </p:spPr>
      </p:pic>
    </p:spTree>
    <p:extLst>
      <p:ext uri="{BB962C8B-B14F-4D97-AF65-F5344CB8AC3E}">
        <p14:creationId xmlns:p14="http://schemas.microsoft.com/office/powerpoint/2010/main" val="33024194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0BF8F-96D8-E34F-B208-A40AA98B4EDE}"/>
              </a:ext>
            </a:extLst>
          </p:cNvPr>
          <p:cNvSpPr>
            <a:spLocks noGrp="1"/>
          </p:cNvSpPr>
          <p:nvPr>
            <p:ph type="title"/>
          </p:nvPr>
        </p:nvSpPr>
        <p:spPr/>
        <p:txBody>
          <a:bodyPr/>
          <a:lstStyle/>
          <a:p>
            <a:r>
              <a:rPr lang="en-US" dirty="0"/>
              <a:t>Objectives</a:t>
            </a:r>
            <a:endParaRPr lang="en-GB" dirty="0"/>
          </a:p>
        </p:txBody>
      </p:sp>
      <p:sp>
        <p:nvSpPr>
          <p:cNvPr id="3" name="Content Placeholder 2">
            <a:extLst>
              <a:ext uri="{FF2B5EF4-FFF2-40B4-BE49-F238E27FC236}">
                <a16:creationId xmlns:a16="http://schemas.microsoft.com/office/drawing/2014/main" id="{E518606F-8A20-F462-F1CC-7A9E1F4372CF}"/>
              </a:ext>
            </a:extLst>
          </p:cNvPr>
          <p:cNvSpPr>
            <a:spLocks noGrp="1"/>
          </p:cNvSpPr>
          <p:nvPr>
            <p:ph idx="1"/>
          </p:nvPr>
        </p:nvSpPr>
        <p:spPr>
          <a:xfrm>
            <a:off x="155968" y="1196057"/>
            <a:ext cx="8677314" cy="5160293"/>
          </a:xfrm>
        </p:spPr>
        <p:txBody>
          <a:bodyPr>
            <a:normAutofit fontScale="92500"/>
          </a:bodyPr>
          <a:lstStyle/>
          <a:p>
            <a:r>
              <a:rPr lang="en-GB" sz="2400" dirty="0">
                <a:effectLst/>
                <a:latin typeface="Times New Roman" panose="02020603050405020304" pitchFamily="18" charset="0"/>
                <a:ea typeface="Aptos" panose="020B0004020202020204" pitchFamily="34" charset="0"/>
              </a:rPr>
              <a:t>The objectives of this meeting is to discuss between INFN, CERN and ASG what is the </a:t>
            </a:r>
            <a:r>
              <a:rPr lang="en-GB" sz="2400" b="1" dirty="0">
                <a:effectLst/>
                <a:latin typeface="Times New Roman" panose="02020603050405020304" pitchFamily="18" charset="0"/>
                <a:ea typeface="Aptos" panose="020B0004020202020204" pitchFamily="34" charset="0"/>
              </a:rPr>
              <a:t>status of both coils tooling advancement, to inform about specific features, get advices on current design.</a:t>
            </a:r>
          </a:p>
          <a:p>
            <a:pPr lvl="1"/>
            <a:r>
              <a:rPr lang="en-GB" sz="2000" dirty="0">
                <a:latin typeface="Times New Roman" panose="02020603050405020304" pitchFamily="18" charset="0"/>
                <a:ea typeface="Aptos" panose="020B0004020202020204" pitchFamily="34" charset="0"/>
              </a:rPr>
              <a:t>INFN Falcon D coil </a:t>
            </a:r>
            <a:r>
              <a:rPr lang="en-GB" sz="2000" dirty="0" err="1">
                <a:latin typeface="Times New Roman" panose="02020603050405020304" pitchFamily="18" charset="0"/>
                <a:ea typeface="Aptos" panose="020B0004020202020204" pitchFamily="34" charset="0"/>
              </a:rPr>
              <a:t>toolings</a:t>
            </a:r>
            <a:r>
              <a:rPr lang="en-GB" sz="2000" dirty="0">
                <a:latin typeface="Times New Roman" panose="02020603050405020304" pitchFamily="18" charset="0"/>
                <a:ea typeface="Aptos" panose="020B0004020202020204" pitchFamily="34" charset="0"/>
              </a:rPr>
              <a:t> are procured by ASG since 2023 based on coil wound </a:t>
            </a:r>
            <a:r>
              <a:rPr lang="en-GB" sz="2000" dirty="0">
                <a:latin typeface="Times New Roman" panose="02020603050405020304" pitchFamily="18" charset="0"/>
              </a:rPr>
              <a:t>from Nb3Sn (RRP 162/169) 40 x 1.0mm </a:t>
            </a:r>
            <a:r>
              <a:rPr lang="en-GB" sz="2000" dirty="0">
                <a:latin typeface="Times New Roman" panose="02020603050405020304" pitchFamily="18" charset="0"/>
                <a:sym typeface="Symbol" panose="05050102010706020507" pitchFamily="18" charset="2"/>
              </a:rPr>
              <a:t></a:t>
            </a:r>
            <a:r>
              <a:rPr lang="en-GB" sz="2000" dirty="0">
                <a:latin typeface="Times New Roman" panose="02020603050405020304" pitchFamily="18" charset="0"/>
              </a:rPr>
              <a:t> strands. Completion planned for Q4-2024.</a:t>
            </a:r>
          </a:p>
          <a:p>
            <a:pPr lvl="1"/>
            <a:r>
              <a:rPr lang="en-GB" sz="2000" dirty="0">
                <a:latin typeface="Times New Roman" panose="02020603050405020304" pitchFamily="18" charset="0"/>
              </a:rPr>
              <a:t>CERN Falcon D tooling is under CAD design based on old coil using QXF cable, (September 2024 status) – Coming design update to be carried out.</a:t>
            </a:r>
          </a:p>
          <a:p>
            <a:r>
              <a:rPr lang="en-GB" sz="2400" dirty="0">
                <a:latin typeface="Times New Roman" panose="02020603050405020304" pitchFamily="18" charset="0"/>
              </a:rPr>
              <a:t>To </a:t>
            </a:r>
            <a:r>
              <a:rPr lang="en-GB" sz="2400" b="1" dirty="0">
                <a:latin typeface="Times New Roman" panose="02020603050405020304" pitchFamily="18" charset="0"/>
              </a:rPr>
              <a:t>discuss the specific features </a:t>
            </a:r>
            <a:r>
              <a:rPr lang="en-GB" sz="2400" dirty="0">
                <a:latin typeface="Times New Roman" panose="02020603050405020304" pitchFamily="18" charset="0"/>
              </a:rPr>
              <a:t> of </a:t>
            </a:r>
            <a:r>
              <a:rPr lang="en-GB" sz="2400" dirty="0" err="1">
                <a:latin typeface="Times New Roman" panose="02020603050405020304" pitchFamily="18" charset="0"/>
              </a:rPr>
              <a:t>FalconD</a:t>
            </a:r>
            <a:r>
              <a:rPr lang="en-GB" sz="2400" dirty="0">
                <a:latin typeface="Times New Roman" panose="02020603050405020304" pitchFamily="18" charset="0"/>
              </a:rPr>
              <a:t> CERN coils, to exchange with CERN experts. To further decide either to discard from previous baseline or to kept some of the items allowing to test structure variant.</a:t>
            </a:r>
          </a:p>
          <a:p>
            <a:r>
              <a:rPr lang="en-GB" sz="2400" dirty="0">
                <a:latin typeface="Times New Roman" panose="02020603050405020304" pitchFamily="18" charset="0"/>
              </a:rPr>
              <a:t>To decide with INFN team on the way to receive @ CERN the </a:t>
            </a:r>
            <a:r>
              <a:rPr lang="en-GB" sz="2400" b="1" dirty="0">
                <a:latin typeface="Times New Roman" panose="02020603050405020304" pitchFamily="18" charset="0"/>
              </a:rPr>
              <a:t>exchanged CAD models and drawings.</a:t>
            </a:r>
          </a:p>
          <a:p>
            <a:r>
              <a:rPr lang="en-GB" sz="2400" dirty="0">
                <a:latin typeface="Times New Roman" panose="02020603050405020304" pitchFamily="18" charset="0"/>
              </a:rPr>
              <a:t>This meeting does not cover magnet assembly tooling. </a:t>
            </a:r>
          </a:p>
        </p:txBody>
      </p:sp>
      <p:sp>
        <p:nvSpPr>
          <p:cNvPr id="4" name="Date Placeholder 3">
            <a:extLst>
              <a:ext uri="{FF2B5EF4-FFF2-40B4-BE49-F238E27FC236}">
                <a16:creationId xmlns:a16="http://schemas.microsoft.com/office/drawing/2014/main" id="{44092B73-7CB7-ECDA-DE96-9B1D6D61DE20}"/>
              </a:ext>
            </a:extLst>
          </p:cNvPr>
          <p:cNvSpPr>
            <a:spLocks noGrp="1"/>
          </p:cNvSpPr>
          <p:nvPr>
            <p:ph type="dt" sz="half" idx="2"/>
          </p:nvPr>
        </p:nvSpPr>
        <p:spPr/>
        <p:txBody>
          <a:bodyPr/>
          <a:lstStyle/>
          <a:p>
            <a:r>
              <a:rPr lang="en-US" dirty="0"/>
              <a:t>25th September 2024: Collaboration meeting on ASG INFN CERN Falcon tooling </a:t>
            </a:r>
          </a:p>
        </p:txBody>
      </p:sp>
      <p:sp>
        <p:nvSpPr>
          <p:cNvPr id="5" name="Footer Placeholder 4">
            <a:extLst>
              <a:ext uri="{FF2B5EF4-FFF2-40B4-BE49-F238E27FC236}">
                <a16:creationId xmlns:a16="http://schemas.microsoft.com/office/drawing/2014/main" id="{B4AF0F91-5904-EBAA-2F58-9FF6347463E7}"/>
              </a:ext>
            </a:extLst>
          </p:cNvPr>
          <p:cNvSpPr>
            <a:spLocks noGrp="1"/>
          </p:cNvSpPr>
          <p:nvPr>
            <p:ph type="ftr" sz="quarter" idx="3"/>
          </p:nvPr>
        </p:nvSpPr>
        <p:spPr/>
        <p:txBody>
          <a:bodyPr/>
          <a:lstStyle/>
          <a:p>
            <a:r>
              <a:rPr lang="en-US"/>
              <a:t>MSC/SMT A Foussat</a:t>
            </a:r>
            <a:endParaRPr lang="en-US" dirty="0"/>
          </a:p>
        </p:txBody>
      </p:sp>
      <p:sp>
        <p:nvSpPr>
          <p:cNvPr id="6" name="Slide Number Placeholder 5">
            <a:extLst>
              <a:ext uri="{FF2B5EF4-FFF2-40B4-BE49-F238E27FC236}">
                <a16:creationId xmlns:a16="http://schemas.microsoft.com/office/drawing/2014/main" id="{620BB1E6-AACC-29D8-F795-64BE973E8EB3}"/>
              </a:ext>
            </a:extLst>
          </p:cNvPr>
          <p:cNvSpPr>
            <a:spLocks noGrp="1"/>
          </p:cNvSpPr>
          <p:nvPr>
            <p:ph type="sldNum" sz="quarter" idx="4"/>
          </p:nvPr>
        </p:nvSpPr>
        <p:spPr/>
        <p:txBody>
          <a:bodyPr/>
          <a:lstStyle/>
          <a:p>
            <a:fld id="{17918391-D411-FE40-AAD7-861AE5233E0E}" type="slidenum">
              <a:rPr lang="en-US" smtClean="0"/>
              <a:pPr/>
              <a:t>5</a:t>
            </a:fld>
            <a:endParaRPr lang="en-US"/>
          </a:p>
        </p:txBody>
      </p:sp>
    </p:spTree>
    <p:extLst>
      <p:ext uri="{BB962C8B-B14F-4D97-AF65-F5344CB8AC3E}">
        <p14:creationId xmlns:p14="http://schemas.microsoft.com/office/powerpoint/2010/main" val="197416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67F6D-4D80-FD09-E126-2E7530947670}"/>
              </a:ext>
            </a:extLst>
          </p:cNvPr>
          <p:cNvSpPr>
            <a:spLocks noGrp="1"/>
          </p:cNvSpPr>
          <p:nvPr>
            <p:ph type="title"/>
          </p:nvPr>
        </p:nvSpPr>
        <p:spPr/>
        <p:txBody>
          <a:bodyPr/>
          <a:lstStyle/>
          <a:p>
            <a:r>
              <a:rPr lang="en-US" b="1" dirty="0"/>
              <a:t>Timeline</a:t>
            </a:r>
            <a:endParaRPr lang="en-GB" b="1" dirty="0"/>
          </a:p>
        </p:txBody>
      </p:sp>
      <p:sp>
        <p:nvSpPr>
          <p:cNvPr id="3" name="Content Placeholder 2">
            <a:extLst>
              <a:ext uri="{FF2B5EF4-FFF2-40B4-BE49-F238E27FC236}">
                <a16:creationId xmlns:a16="http://schemas.microsoft.com/office/drawing/2014/main" id="{CB84BD36-B94A-0192-E16D-609008FA3912}"/>
              </a:ext>
            </a:extLst>
          </p:cNvPr>
          <p:cNvSpPr>
            <a:spLocks noGrp="1"/>
          </p:cNvSpPr>
          <p:nvPr>
            <p:ph idx="1"/>
          </p:nvPr>
        </p:nvSpPr>
        <p:spPr>
          <a:xfrm>
            <a:off x="210615" y="1093902"/>
            <a:ext cx="8862364" cy="4670196"/>
          </a:xfrm>
        </p:spPr>
        <p:txBody>
          <a:bodyPr>
            <a:normAutofit/>
          </a:bodyPr>
          <a:lstStyle/>
          <a:p>
            <a:r>
              <a:rPr lang="en-GB" sz="2400" dirty="0">
                <a:latin typeface="Times New Roman" panose="02020603050405020304" pitchFamily="18" charset="0"/>
              </a:rPr>
              <a:t>It is of interest for the CERN Falcon D project and the collaboration that the tooling is timely delivered for both projects to be on phase. One needs to assess risk on the tooling design and way to implement mitigations. </a:t>
            </a:r>
          </a:p>
          <a:p>
            <a:pPr marL="36576" indent="0">
              <a:buNone/>
            </a:pPr>
            <a:r>
              <a:rPr lang="en-GB" sz="2400" b="1" dirty="0">
                <a:latin typeface="Times New Roman" panose="02020603050405020304" pitchFamily="18" charset="0"/>
              </a:rPr>
              <a:t>Falcon D CERN tooling procurement target dates :</a:t>
            </a:r>
          </a:p>
          <a:p>
            <a:endParaRPr lang="en-GB" dirty="0"/>
          </a:p>
        </p:txBody>
      </p:sp>
      <p:sp>
        <p:nvSpPr>
          <p:cNvPr id="4" name="Date Placeholder 3">
            <a:extLst>
              <a:ext uri="{FF2B5EF4-FFF2-40B4-BE49-F238E27FC236}">
                <a16:creationId xmlns:a16="http://schemas.microsoft.com/office/drawing/2014/main" id="{76167F12-F1D2-F46D-CA87-5225BC706650}"/>
              </a:ext>
            </a:extLst>
          </p:cNvPr>
          <p:cNvSpPr>
            <a:spLocks noGrp="1"/>
          </p:cNvSpPr>
          <p:nvPr>
            <p:ph type="dt" sz="half" idx="2"/>
          </p:nvPr>
        </p:nvSpPr>
        <p:spPr>
          <a:xfrm>
            <a:off x="2142067" y="6362377"/>
            <a:ext cx="2960868" cy="365125"/>
          </a:xfrm>
        </p:spPr>
        <p:txBody>
          <a:bodyPr/>
          <a:lstStyle/>
          <a:p>
            <a:r>
              <a:rPr lang="en-US" dirty="0"/>
              <a:t>25 September 2024: Collaboration meeting on ASG INFN CERN Falcon tooling </a:t>
            </a:r>
          </a:p>
        </p:txBody>
      </p:sp>
      <p:sp>
        <p:nvSpPr>
          <p:cNvPr id="5" name="Footer Placeholder 4">
            <a:extLst>
              <a:ext uri="{FF2B5EF4-FFF2-40B4-BE49-F238E27FC236}">
                <a16:creationId xmlns:a16="http://schemas.microsoft.com/office/drawing/2014/main" id="{1FB2F403-B9EA-B56D-64BC-40E5CF5A5152}"/>
              </a:ext>
            </a:extLst>
          </p:cNvPr>
          <p:cNvSpPr>
            <a:spLocks noGrp="1"/>
          </p:cNvSpPr>
          <p:nvPr>
            <p:ph type="ftr" sz="quarter" idx="3"/>
          </p:nvPr>
        </p:nvSpPr>
        <p:spPr>
          <a:xfrm>
            <a:off x="5540488" y="6356350"/>
            <a:ext cx="2895600" cy="365125"/>
          </a:xfrm>
        </p:spPr>
        <p:txBody>
          <a:bodyPr/>
          <a:lstStyle/>
          <a:p>
            <a:r>
              <a:rPr lang="en-US" dirty="0"/>
              <a:t>MSC/SMT A Foussat</a:t>
            </a:r>
          </a:p>
        </p:txBody>
      </p:sp>
      <p:sp>
        <p:nvSpPr>
          <p:cNvPr id="6" name="Slide Number Placeholder 5">
            <a:extLst>
              <a:ext uri="{FF2B5EF4-FFF2-40B4-BE49-F238E27FC236}">
                <a16:creationId xmlns:a16="http://schemas.microsoft.com/office/drawing/2014/main" id="{3DA28471-925D-BFD3-D294-3A826372385B}"/>
              </a:ext>
            </a:extLst>
          </p:cNvPr>
          <p:cNvSpPr>
            <a:spLocks noGrp="1"/>
          </p:cNvSpPr>
          <p:nvPr>
            <p:ph type="sldNum" sz="quarter" idx="4"/>
          </p:nvPr>
        </p:nvSpPr>
        <p:spPr/>
        <p:txBody>
          <a:bodyPr/>
          <a:lstStyle/>
          <a:p>
            <a:fld id="{17918391-D411-FE40-AAD7-861AE5233E0E}" type="slidenum">
              <a:rPr lang="en-US" smtClean="0"/>
              <a:pPr/>
              <a:t>6</a:t>
            </a:fld>
            <a:endParaRPr lang="en-US"/>
          </a:p>
        </p:txBody>
      </p:sp>
      <p:graphicFrame>
        <p:nvGraphicFramePr>
          <p:cNvPr id="7" name="Table 6">
            <a:extLst>
              <a:ext uri="{FF2B5EF4-FFF2-40B4-BE49-F238E27FC236}">
                <a16:creationId xmlns:a16="http://schemas.microsoft.com/office/drawing/2014/main" id="{447C5C8D-42B0-029C-9FDF-5953B00E551C}"/>
              </a:ext>
            </a:extLst>
          </p:cNvPr>
          <p:cNvGraphicFramePr>
            <a:graphicFrameLocks noGrp="1"/>
          </p:cNvGraphicFramePr>
          <p:nvPr>
            <p:extLst>
              <p:ext uri="{D42A27DB-BD31-4B8C-83A1-F6EECF244321}">
                <p14:modId xmlns:p14="http://schemas.microsoft.com/office/powerpoint/2010/main" val="3701094431"/>
              </p:ext>
            </p:extLst>
          </p:nvPr>
        </p:nvGraphicFramePr>
        <p:xfrm>
          <a:off x="335280" y="3131131"/>
          <a:ext cx="8351519" cy="2926080"/>
        </p:xfrm>
        <a:graphic>
          <a:graphicData uri="http://schemas.openxmlformats.org/drawingml/2006/table">
            <a:tbl>
              <a:tblPr firstRow="1" bandRow="1">
                <a:tableStyleId>{5C22544A-7EE6-4342-B048-85BDC9FD1C3A}</a:tableStyleId>
              </a:tblPr>
              <a:tblGrid>
                <a:gridCol w="588961">
                  <a:extLst>
                    <a:ext uri="{9D8B030D-6E8A-4147-A177-3AD203B41FA5}">
                      <a16:colId xmlns:a16="http://schemas.microsoft.com/office/drawing/2014/main" val="3394383758"/>
                    </a:ext>
                  </a:extLst>
                </a:gridCol>
                <a:gridCol w="3403918">
                  <a:extLst>
                    <a:ext uri="{9D8B030D-6E8A-4147-A177-3AD203B41FA5}">
                      <a16:colId xmlns:a16="http://schemas.microsoft.com/office/drawing/2014/main" val="374663461"/>
                    </a:ext>
                  </a:extLst>
                </a:gridCol>
                <a:gridCol w="1375954">
                  <a:extLst>
                    <a:ext uri="{9D8B030D-6E8A-4147-A177-3AD203B41FA5}">
                      <a16:colId xmlns:a16="http://schemas.microsoft.com/office/drawing/2014/main" val="208450080"/>
                    </a:ext>
                  </a:extLst>
                </a:gridCol>
                <a:gridCol w="1439471">
                  <a:extLst>
                    <a:ext uri="{9D8B030D-6E8A-4147-A177-3AD203B41FA5}">
                      <a16:colId xmlns:a16="http://schemas.microsoft.com/office/drawing/2014/main" val="1321533677"/>
                    </a:ext>
                  </a:extLst>
                </a:gridCol>
                <a:gridCol w="1543215">
                  <a:extLst>
                    <a:ext uri="{9D8B030D-6E8A-4147-A177-3AD203B41FA5}">
                      <a16:colId xmlns:a16="http://schemas.microsoft.com/office/drawing/2014/main" val="1357970568"/>
                    </a:ext>
                  </a:extLst>
                </a:gridCol>
              </a:tblGrid>
              <a:tr h="370840">
                <a:tc>
                  <a:txBody>
                    <a:bodyPr/>
                    <a:lstStyle/>
                    <a:p>
                      <a:r>
                        <a:rPr kumimoji="0" lang="en-US" sz="1800" kern="1200" dirty="0">
                          <a:solidFill>
                            <a:schemeClr val="dk1"/>
                          </a:solidFill>
                          <a:latin typeface="+mn-lt"/>
                          <a:ea typeface="+mn-ea"/>
                          <a:cs typeface="+mn-cs"/>
                        </a:rPr>
                        <a:t>ID</a:t>
                      </a:r>
                      <a:endParaRPr kumimoji="0" lang="en-GB" sz="1800" kern="1200" dirty="0">
                        <a:solidFill>
                          <a:schemeClr val="dk1"/>
                        </a:solidFill>
                        <a:latin typeface="+mn-lt"/>
                        <a:ea typeface="+mn-ea"/>
                        <a:cs typeface="+mn-cs"/>
                      </a:endParaRPr>
                    </a:p>
                  </a:txBody>
                  <a:tcPr/>
                </a:tc>
                <a:tc>
                  <a:txBody>
                    <a:bodyPr/>
                    <a:lstStyle/>
                    <a:p>
                      <a:r>
                        <a:rPr kumimoji="0" lang="en-US" sz="1400" kern="1200" dirty="0" err="1">
                          <a:solidFill>
                            <a:schemeClr val="dk1"/>
                          </a:solidFill>
                          <a:latin typeface="+mn-lt"/>
                          <a:ea typeface="+mn-ea"/>
                          <a:cs typeface="+mn-cs"/>
                        </a:rPr>
                        <a:t>Equipments</a:t>
                      </a:r>
                      <a:endParaRPr kumimoji="0" lang="en-GB" sz="14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kern="1200" dirty="0">
                          <a:solidFill>
                            <a:schemeClr val="dk1"/>
                          </a:solidFill>
                          <a:latin typeface="+mn-lt"/>
                          <a:ea typeface="+mn-ea"/>
                          <a:cs typeface="+mn-cs"/>
                        </a:rPr>
                        <a:t>Start MS</a:t>
                      </a:r>
                    </a:p>
                    <a:p>
                      <a:endParaRPr kumimoji="0" lang="en-GB" sz="14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kern="1200" dirty="0">
                          <a:solidFill>
                            <a:schemeClr val="dk1"/>
                          </a:solidFill>
                          <a:latin typeface="+mn-lt"/>
                          <a:ea typeface="+mn-ea"/>
                          <a:cs typeface="+mn-cs"/>
                        </a:rPr>
                        <a:t>Start Procurement </a:t>
                      </a:r>
                    </a:p>
                    <a:p>
                      <a:endParaRPr kumimoji="0" lang="en-GB" sz="14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kern="1200" dirty="0">
                          <a:solidFill>
                            <a:schemeClr val="dk1"/>
                          </a:solidFill>
                          <a:latin typeface="+mn-lt"/>
                          <a:ea typeface="+mn-ea"/>
                          <a:cs typeface="+mn-cs"/>
                        </a:rPr>
                        <a:t>Delivery </a:t>
                      </a:r>
                    </a:p>
                    <a:p>
                      <a:endParaRPr kumimoji="0" lang="en-GB" sz="1400" kern="1200" dirty="0">
                        <a:solidFill>
                          <a:schemeClr val="dk1"/>
                        </a:solidFill>
                        <a:latin typeface="+mn-lt"/>
                        <a:ea typeface="+mn-ea"/>
                        <a:cs typeface="+mn-cs"/>
                      </a:endParaRPr>
                    </a:p>
                  </a:txBody>
                  <a:tcPr/>
                </a:tc>
                <a:extLst>
                  <a:ext uri="{0D108BD9-81ED-4DB2-BD59-A6C34878D82A}">
                    <a16:rowId xmlns:a16="http://schemas.microsoft.com/office/drawing/2014/main" val="3467795016"/>
                  </a:ext>
                </a:extLst>
              </a:tr>
              <a:tr h="370840">
                <a:tc>
                  <a:txBody>
                    <a:bodyPr/>
                    <a:lstStyle/>
                    <a:p>
                      <a:r>
                        <a:rPr lang="en-US" dirty="0"/>
                        <a:t>P1</a:t>
                      </a:r>
                      <a:endParaRPr lang="en-GB" dirty="0"/>
                    </a:p>
                  </a:txBody>
                  <a:tcPr>
                    <a:solidFill>
                      <a:schemeClr val="accent5">
                        <a:lumMod val="20000"/>
                        <a:lumOff val="80000"/>
                      </a:schemeClr>
                    </a:solidFill>
                  </a:tcPr>
                </a:tc>
                <a:tc>
                  <a:txBody>
                    <a:bodyPr/>
                    <a:lstStyle/>
                    <a:p>
                      <a:r>
                        <a:rPr lang="en-GB" sz="1800" dirty="0">
                          <a:latin typeface="Times New Roman" panose="02020603050405020304" pitchFamily="18" charset="0"/>
                        </a:rPr>
                        <a:t>Winding mandrel + curing tooling  </a:t>
                      </a:r>
                      <a:endParaRPr lang="en-GB" dirty="0"/>
                    </a:p>
                  </a:txBody>
                  <a:tcPr>
                    <a:solidFill>
                      <a:schemeClr val="accent5">
                        <a:lumMod val="20000"/>
                        <a:lumOff val="80000"/>
                      </a:schemeClr>
                    </a:solidFill>
                  </a:tcPr>
                </a:tc>
                <a:tc>
                  <a:txBody>
                    <a:bodyPr/>
                    <a:lstStyle/>
                    <a:p>
                      <a:r>
                        <a:rPr lang="en-GB" sz="1800" dirty="0">
                          <a:solidFill>
                            <a:srgbClr val="FF0000"/>
                          </a:solidFill>
                          <a:effectLst/>
                          <a:latin typeface="Times New Roman" panose="02020603050405020304" pitchFamily="18" charset="0"/>
                          <a:ea typeface="Aptos" panose="020B0004020202020204" pitchFamily="34" charset="0"/>
                        </a:rPr>
                        <a:t>Nov 2024 </a:t>
                      </a:r>
                      <a:endParaRPr lang="en-GB" dirty="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FF0000"/>
                          </a:solidFill>
                          <a:effectLst/>
                          <a:latin typeface="Times New Roman" panose="02020603050405020304" pitchFamily="18" charset="0"/>
                          <a:ea typeface="Aptos" panose="020B0004020202020204" pitchFamily="34" charset="0"/>
                        </a:rPr>
                        <a:t>Feb 2025 </a:t>
                      </a:r>
                      <a:endParaRPr lang="en-GB" dirty="0"/>
                    </a:p>
                    <a:p>
                      <a:endParaRPr lang="en-GB" dirty="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FF0000"/>
                          </a:solidFill>
                          <a:effectLst/>
                          <a:latin typeface="Times New Roman" panose="02020603050405020304" pitchFamily="18" charset="0"/>
                          <a:ea typeface="Aptos" panose="020B0004020202020204" pitchFamily="34" charset="0"/>
                        </a:rPr>
                        <a:t>June 2025</a:t>
                      </a:r>
                      <a:endParaRPr lang="en-GB" dirty="0"/>
                    </a:p>
                    <a:p>
                      <a:endParaRPr lang="en-GB" dirty="0"/>
                    </a:p>
                  </a:txBody>
                  <a:tcPr>
                    <a:solidFill>
                      <a:schemeClr val="accent5">
                        <a:lumMod val="20000"/>
                        <a:lumOff val="80000"/>
                      </a:schemeClr>
                    </a:solidFill>
                  </a:tcPr>
                </a:tc>
                <a:extLst>
                  <a:ext uri="{0D108BD9-81ED-4DB2-BD59-A6C34878D82A}">
                    <a16:rowId xmlns:a16="http://schemas.microsoft.com/office/drawing/2014/main" val="3819756264"/>
                  </a:ext>
                </a:extLst>
              </a:tr>
              <a:tr h="0">
                <a:tc>
                  <a:txBody>
                    <a:bodyPr/>
                    <a:lstStyle/>
                    <a:p>
                      <a:r>
                        <a:rPr lang="en-US" dirty="0"/>
                        <a:t>P2</a:t>
                      </a:r>
                      <a:endParaRPr lang="en-GB" dirty="0"/>
                    </a:p>
                  </a:txBody>
                  <a:tcPr>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Times New Roman" panose="02020603050405020304" pitchFamily="18" charset="0"/>
                        </a:rPr>
                        <a:t>Heat treatment mould and impregnation mould</a:t>
                      </a:r>
                      <a:endParaRPr lang="en-GB" dirty="0"/>
                    </a:p>
                  </a:txBody>
                  <a:tcPr>
                    <a:solidFill>
                      <a:schemeClr val="accent5">
                        <a:lumMod val="20000"/>
                        <a:lumOff val="80000"/>
                      </a:schemeClr>
                    </a:solidFill>
                  </a:tcPr>
                </a:tc>
                <a:tc>
                  <a:txBody>
                    <a:bodyPr/>
                    <a:lstStyle/>
                    <a:p>
                      <a:r>
                        <a:rPr lang="en-GB" sz="1800" dirty="0">
                          <a:solidFill>
                            <a:srgbClr val="FF0000"/>
                          </a:solidFill>
                          <a:latin typeface="Times New Roman" panose="02020603050405020304" pitchFamily="18" charset="0"/>
                        </a:rPr>
                        <a:t>Jan 2025 </a:t>
                      </a:r>
                      <a:endParaRPr lang="en-GB" dirty="0"/>
                    </a:p>
                  </a:txBody>
                  <a:tcPr>
                    <a:solidFill>
                      <a:schemeClr val="accent5">
                        <a:lumMod val="20000"/>
                        <a:lumOff val="80000"/>
                      </a:schemeClr>
                    </a:solidFill>
                  </a:tcPr>
                </a:tc>
                <a:tc>
                  <a:txBody>
                    <a:bodyPr/>
                    <a:lstStyle/>
                    <a:p>
                      <a:r>
                        <a:rPr lang="en-GB" sz="1800" dirty="0">
                          <a:solidFill>
                            <a:srgbClr val="FF0000"/>
                          </a:solidFill>
                          <a:effectLst/>
                          <a:latin typeface="Times New Roman" panose="02020603050405020304" pitchFamily="18" charset="0"/>
                          <a:ea typeface="Aptos" panose="020B0004020202020204" pitchFamily="34" charset="0"/>
                        </a:rPr>
                        <a:t>Mar 2025 </a:t>
                      </a:r>
                      <a:endParaRPr lang="en-GB" dirty="0"/>
                    </a:p>
                  </a:txBody>
                  <a:tcPr>
                    <a:solidFill>
                      <a:schemeClr val="accent5">
                        <a:lumMod val="20000"/>
                        <a:lumOff val="80000"/>
                      </a:schemeClr>
                    </a:solidFill>
                  </a:tcPr>
                </a:tc>
                <a:tc>
                  <a:txBody>
                    <a:bodyPr/>
                    <a:lstStyle/>
                    <a:p>
                      <a:r>
                        <a:rPr lang="en-GB" sz="1800" dirty="0">
                          <a:solidFill>
                            <a:srgbClr val="FF0000"/>
                          </a:solidFill>
                          <a:effectLst/>
                          <a:latin typeface="Times New Roman" panose="02020603050405020304" pitchFamily="18" charset="0"/>
                          <a:ea typeface="Aptos" panose="020B0004020202020204" pitchFamily="34" charset="0"/>
                        </a:rPr>
                        <a:t>Sept 2025</a:t>
                      </a:r>
                      <a:endParaRPr lang="en-GB" dirty="0"/>
                    </a:p>
                  </a:txBody>
                  <a:tcPr>
                    <a:solidFill>
                      <a:schemeClr val="accent5">
                        <a:lumMod val="20000"/>
                        <a:lumOff val="80000"/>
                      </a:schemeClr>
                    </a:solidFill>
                  </a:tcPr>
                </a:tc>
                <a:extLst>
                  <a:ext uri="{0D108BD9-81ED-4DB2-BD59-A6C34878D82A}">
                    <a16:rowId xmlns:a16="http://schemas.microsoft.com/office/drawing/2014/main" val="3199420524"/>
                  </a:ext>
                </a:extLst>
              </a:tr>
              <a:tr h="370840">
                <a:tc>
                  <a:txBody>
                    <a:bodyPr/>
                    <a:lstStyle/>
                    <a:p>
                      <a:r>
                        <a:rPr lang="en-US" dirty="0"/>
                        <a:t>P3</a:t>
                      </a:r>
                      <a:endParaRPr lang="en-GB" dirty="0"/>
                    </a:p>
                  </a:txBody>
                  <a:tcPr/>
                </a:tc>
                <a:tc>
                  <a:txBody>
                    <a:bodyPr/>
                    <a:lstStyle/>
                    <a:p>
                      <a:r>
                        <a:rPr lang="en-GB" sz="1800" dirty="0">
                          <a:latin typeface="Times New Roman" panose="02020603050405020304" pitchFamily="18" charset="0"/>
                        </a:rPr>
                        <a:t>Assembly tooling aperture, pads, yoking ( not covered by this meeting )</a:t>
                      </a:r>
                      <a:endParaRPr lang="en-GB" dirty="0"/>
                    </a:p>
                  </a:txBody>
                  <a:tcPr/>
                </a:tc>
                <a:tc>
                  <a:txBody>
                    <a:bodyPr/>
                    <a:lstStyle/>
                    <a:p>
                      <a:r>
                        <a:rPr lang="en-GB" sz="1800" dirty="0">
                          <a:solidFill>
                            <a:srgbClr val="FF0000"/>
                          </a:solidFill>
                          <a:latin typeface="Times New Roman" panose="02020603050405020304" pitchFamily="18" charset="0"/>
                          <a:ea typeface="Aptos" panose="020B0004020202020204" pitchFamily="34" charset="0"/>
                        </a:rPr>
                        <a:t>M</a:t>
                      </a:r>
                      <a:r>
                        <a:rPr lang="en-GB" sz="1800" dirty="0">
                          <a:solidFill>
                            <a:srgbClr val="FF0000"/>
                          </a:solidFill>
                          <a:effectLst/>
                          <a:latin typeface="Times New Roman" panose="02020603050405020304" pitchFamily="18" charset="0"/>
                          <a:ea typeface="Aptos" panose="020B0004020202020204" pitchFamily="34" charset="0"/>
                        </a:rPr>
                        <a:t>ay 2025 </a:t>
                      </a:r>
                      <a:endParaRPr lang="en-GB" dirty="0"/>
                    </a:p>
                  </a:txBody>
                  <a:tcPr/>
                </a:tc>
                <a:tc>
                  <a:txBody>
                    <a:bodyPr/>
                    <a:lstStyle/>
                    <a:p>
                      <a:r>
                        <a:rPr lang="en-GB" sz="1800" dirty="0">
                          <a:solidFill>
                            <a:srgbClr val="FF0000"/>
                          </a:solidFill>
                          <a:effectLst/>
                          <a:latin typeface="Times New Roman" panose="02020603050405020304" pitchFamily="18" charset="0"/>
                          <a:ea typeface="Aptos" panose="020B0004020202020204" pitchFamily="34" charset="0"/>
                        </a:rPr>
                        <a:t>June 2025</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FF0000"/>
                          </a:solidFill>
                          <a:effectLst/>
                          <a:latin typeface="Times New Roman" panose="02020603050405020304" pitchFamily="18" charset="0"/>
                          <a:ea typeface="Aptos" panose="020B0004020202020204" pitchFamily="34" charset="0"/>
                        </a:rPr>
                        <a:t>March 2026</a:t>
                      </a:r>
                      <a:endParaRPr lang="en-GB" sz="1800" dirty="0">
                        <a:effectLst/>
                        <a:latin typeface="Calibri" panose="020F0502020204030204" pitchFamily="34" charset="0"/>
                        <a:ea typeface="Aptos" panose="020B0004020202020204" pitchFamily="34" charset="0"/>
                      </a:endParaRPr>
                    </a:p>
                  </a:txBody>
                  <a:tcPr/>
                </a:tc>
                <a:extLst>
                  <a:ext uri="{0D108BD9-81ED-4DB2-BD59-A6C34878D82A}">
                    <a16:rowId xmlns:a16="http://schemas.microsoft.com/office/drawing/2014/main" val="2197417821"/>
                  </a:ext>
                </a:extLst>
              </a:tr>
            </a:tbl>
          </a:graphicData>
        </a:graphic>
      </p:graphicFrame>
    </p:spTree>
    <p:extLst>
      <p:ext uri="{BB962C8B-B14F-4D97-AF65-F5344CB8AC3E}">
        <p14:creationId xmlns:p14="http://schemas.microsoft.com/office/powerpoint/2010/main" val="2278134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DABF9-719E-C918-9EDC-A5A634456D25}"/>
              </a:ext>
            </a:extLst>
          </p:cNvPr>
          <p:cNvSpPr>
            <a:spLocks noGrp="1"/>
          </p:cNvSpPr>
          <p:nvPr>
            <p:ph type="title"/>
          </p:nvPr>
        </p:nvSpPr>
        <p:spPr/>
        <p:txBody>
          <a:bodyPr/>
          <a:lstStyle/>
          <a:p>
            <a:r>
              <a:rPr lang="en-US" b="1" dirty="0"/>
              <a:t>CAD QA files exchange</a:t>
            </a:r>
            <a:endParaRPr lang="en-GB" b="1" dirty="0"/>
          </a:p>
        </p:txBody>
      </p:sp>
      <p:sp>
        <p:nvSpPr>
          <p:cNvPr id="3" name="Content Placeholder 2">
            <a:extLst>
              <a:ext uri="{FF2B5EF4-FFF2-40B4-BE49-F238E27FC236}">
                <a16:creationId xmlns:a16="http://schemas.microsoft.com/office/drawing/2014/main" id="{C37737D5-64D9-5DE1-F5E2-8DACEED9B9F8}"/>
              </a:ext>
            </a:extLst>
          </p:cNvPr>
          <p:cNvSpPr>
            <a:spLocks noGrp="1"/>
          </p:cNvSpPr>
          <p:nvPr>
            <p:ph idx="1"/>
          </p:nvPr>
        </p:nvSpPr>
        <p:spPr/>
        <p:txBody>
          <a:bodyPr>
            <a:normAutofit lnSpcReduction="10000"/>
          </a:bodyPr>
          <a:lstStyle/>
          <a:p>
            <a:r>
              <a:rPr lang="en-GB" sz="2400" dirty="0">
                <a:effectLst/>
                <a:latin typeface="Times New Roman" panose="02020603050405020304" pitchFamily="18" charset="0"/>
                <a:ea typeface="Aptos" panose="020B0004020202020204" pitchFamily="34" charset="0"/>
              </a:rPr>
              <a:t>CERN asks INFN to receive the </a:t>
            </a:r>
            <a:r>
              <a:rPr lang="en-GB" sz="2400" b="1" dirty="0">
                <a:latin typeface="Times New Roman" panose="02020603050405020304" pitchFamily="18" charset="0"/>
                <a:ea typeface="Aptos" panose="020B0004020202020204" pitchFamily="34" charset="0"/>
              </a:rPr>
              <a:t>12T </a:t>
            </a:r>
            <a:r>
              <a:rPr lang="en-GB" sz="2400" b="1" dirty="0" err="1">
                <a:latin typeface="Times New Roman" panose="02020603050405020304" pitchFamily="18" charset="0"/>
                <a:ea typeface="Aptos" panose="020B0004020202020204" pitchFamily="34" charset="0"/>
              </a:rPr>
              <a:t>FalconD</a:t>
            </a:r>
            <a:r>
              <a:rPr lang="en-GB" sz="2400" b="1" dirty="0">
                <a:latin typeface="Times New Roman" panose="02020603050405020304" pitchFamily="18" charset="0"/>
                <a:ea typeface="Aptos" panose="020B0004020202020204" pitchFamily="34" charset="0"/>
              </a:rPr>
              <a:t> coil complete design QA information ( CAD model and drawings) for traceability.</a:t>
            </a:r>
          </a:p>
          <a:p>
            <a:pPr marL="36576" indent="0">
              <a:buNone/>
            </a:pPr>
            <a:endParaRPr lang="en-GB" sz="2400" b="1" dirty="0">
              <a:latin typeface="Times New Roman" panose="02020603050405020304" pitchFamily="18" charset="0"/>
              <a:ea typeface="Aptos" panose="020B0004020202020204" pitchFamily="34" charset="0"/>
            </a:endParaRPr>
          </a:p>
          <a:p>
            <a:r>
              <a:rPr lang="en-GB" sz="2400" b="1" dirty="0">
                <a:latin typeface="Times New Roman" panose="02020603050405020304" pitchFamily="18" charset="0"/>
                <a:ea typeface="Aptos" panose="020B0004020202020204" pitchFamily="34" charset="0"/>
              </a:rPr>
              <a:t>Archive of the Falcon coil tooling </a:t>
            </a:r>
            <a:r>
              <a:rPr lang="en-GB" sz="2400" b="1" dirty="0">
                <a:effectLst/>
                <a:latin typeface="Times New Roman" panose="02020603050405020304" pitchFamily="18" charset="0"/>
                <a:ea typeface="Aptos" panose="020B0004020202020204" pitchFamily="34" charset="0"/>
              </a:rPr>
              <a:t>3D </a:t>
            </a:r>
            <a:r>
              <a:rPr lang="en-GB" sz="2400" b="1" dirty="0">
                <a:latin typeface="Times New Roman" panose="02020603050405020304" pitchFamily="18" charset="0"/>
                <a:ea typeface="Aptos" panose="020B0004020202020204" pitchFamily="34" charset="0"/>
              </a:rPr>
              <a:t>manufacturing </a:t>
            </a:r>
            <a:r>
              <a:rPr lang="en-GB" sz="2400" b="1" dirty="0">
                <a:effectLst/>
                <a:latin typeface="Times New Roman" panose="02020603050405020304" pitchFamily="18" charset="0"/>
                <a:ea typeface="Aptos" panose="020B0004020202020204" pitchFamily="34" charset="0"/>
              </a:rPr>
              <a:t>models and CAD tooling drawings.</a:t>
            </a:r>
            <a:r>
              <a:rPr lang="en-GB" sz="2400" dirty="0">
                <a:effectLst/>
                <a:latin typeface="Times New Roman" panose="02020603050405020304" pitchFamily="18" charset="0"/>
                <a:ea typeface="Aptos" panose="020B0004020202020204" pitchFamily="34" charset="0"/>
              </a:rPr>
              <a:t> ( next slide list). </a:t>
            </a:r>
          </a:p>
          <a:p>
            <a:r>
              <a:rPr lang="en-GB" sz="2400" dirty="0">
                <a:effectLst/>
                <a:latin typeface="Times New Roman" panose="02020603050405020304" pitchFamily="18" charset="0"/>
                <a:ea typeface="Aptos" panose="020B0004020202020204" pitchFamily="34" charset="0"/>
              </a:rPr>
              <a:t>CERN to prioritise the preparation of CAD tender drawings. This allows to focus on the specific machine interfaces ( winding, heat treatment and impregnation </a:t>
            </a:r>
            <a:r>
              <a:rPr lang="en-GB" sz="2400" dirty="0" err="1">
                <a:effectLst/>
                <a:latin typeface="Times New Roman" panose="02020603050405020304" pitchFamily="18" charset="0"/>
                <a:ea typeface="Aptos" panose="020B0004020202020204" pitchFamily="34" charset="0"/>
              </a:rPr>
              <a:t>molds</a:t>
            </a:r>
            <a:r>
              <a:rPr lang="en-GB" sz="2400" dirty="0">
                <a:effectLst/>
                <a:latin typeface="Times New Roman" panose="02020603050405020304" pitchFamily="18" charset="0"/>
                <a:ea typeface="Aptos" panose="020B0004020202020204" pitchFamily="34" charset="0"/>
              </a:rPr>
              <a:t>).</a:t>
            </a:r>
          </a:p>
          <a:p>
            <a:r>
              <a:rPr lang="en-GB" sz="2400" b="1" dirty="0">
                <a:effectLst/>
                <a:latin typeface="Times New Roman" panose="02020603050405020304" pitchFamily="18" charset="0"/>
                <a:ea typeface="Aptos" panose="020B0004020202020204" pitchFamily="34" charset="0"/>
              </a:rPr>
              <a:t>Access to the common tooling CAD design minimises the time for the </a:t>
            </a:r>
            <a:r>
              <a:rPr lang="en-GB" sz="2400" b="1" dirty="0">
                <a:latin typeface="Times New Roman" panose="02020603050405020304" pitchFamily="18" charset="0"/>
                <a:ea typeface="Aptos" panose="020B0004020202020204" pitchFamily="34" charset="0"/>
              </a:rPr>
              <a:t>creation of CERN CAD tooling models and drawings.</a:t>
            </a:r>
            <a:endParaRPr lang="en-GB" sz="4000" dirty="0"/>
          </a:p>
        </p:txBody>
      </p:sp>
      <p:sp>
        <p:nvSpPr>
          <p:cNvPr id="6" name="Slide Number Placeholder 5">
            <a:extLst>
              <a:ext uri="{FF2B5EF4-FFF2-40B4-BE49-F238E27FC236}">
                <a16:creationId xmlns:a16="http://schemas.microsoft.com/office/drawing/2014/main" id="{3EA8D6F7-F7A3-A57A-DF09-BBFA0C6D4B3F}"/>
              </a:ext>
            </a:extLst>
          </p:cNvPr>
          <p:cNvSpPr>
            <a:spLocks noGrp="1"/>
          </p:cNvSpPr>
          <p:nvPr>
            <p:ph type="sldNum" sz="quarter" idx="4"/>
          </p:nvPr>
        </p:nvSpPr>
        <p:spPr/>
        <p:txBody>
          <a:bodyPr/>
          <a:lstStyle/>
          <a:p>
            <a:fld id="{17918391-D411-FE40-AAD7-861AE5233E0E}" type="slidenum">
              <a:rPr lang="en-US" smtClean="0"/>
              <a:pPr/>
              <a:t>7</a:t>
            </a:fld>
            <a:endParaRPr lang="en-US"/>
          </a:p>
        </p:txBody>
      </p:sp>
      <p:sp>
        <p:nvSpPr>
          <p:cNvPr id="7" name="Date Placeholder 3">
            <a:extLst>
              <a:ext uri="{FF2B5EF4-FFF2-40B4-BE49-F238E27FC236}">
                <a16:creationId xmlns:a16="http://schemas.microsoft.com/office/drawing/2014/main" id="{72198BB7-2B14-76C1-49FF-88437D4B8409}"/>
              </a:ext>
            </a:extLst>
          </p:cNvPr>
          <p:cNvSpPr>
            <a:spLocks noGrp="1"/>
          </p:cNvSpPr>
          <p:nvPr>
            <p:ph type="dt" sz="half" idx="2"/>
          </p:nvPr>
        </p:nvSpPr>
        <p:spPr>
          <a:xfrm>
            <a:off x="2142067" y="6362377"/>
            <a:ext cx="2960868" cy="365125"/>
          </a:xfrm>
        </p:spPr>
        <p:txBody>
          <a:bodyPr/>
          <a:lstStyle/>
          <a:p>
            <a:r>
              <a:rPr lang="en-US" dirty="0"/>
              <a:t>25 September 2024: Collaboration meeting on ASG INFN CERN Falcon tooling </a:t>
            </a:r>
          </a:p>
        </p:txBody>
      </p:sp>
      <p:sp>
        <p:nvSpPr>
          <p:cNvPr id="8" name="Footer Placeholder 4">
            <a:extLst>
              <a:ext uri="{FF2B5EF4-FFF2-40B4-BE49-F238E27FC236}">
                <a16:creationId xmlns:a16="http://schemas.microsoft.com/office/drawing/2014/main" id="{11DA855B-64F2-936C-70F2-0442A1549F28}"/>
              </a:ext>
            </a:extLst>
          </p:cNvPr>
          <p:cNvSpPr>
            <a:spLocks noGrp="1"/>
          </p:cNvSpPr>
          <p:nvPr>
            <p:ph type="ftr" sz="quarter" idx="3"/>
          </p:nvPr>
        </p:nvSpPr>
        <p:spPr>
          <a:xfrm>
            <a:off x="5540488" y="6356350"/>
            <a:ext cx="2895600" cy="365125"/>
          </a:xfrm>
        </p:spPr>
        <p:txBody>
          <a:bodyPr/>
          <a:lstStyle/>
          <a:p>
            <a:r>
              <a:rPr lang="en-US" dirty="0"/>
              <a:t>MSC/SMT A Foussat</a:t>
            </a:r>
          </a:p>
        </p:txBody>
      </p:sp>
    </p:spTree>
    <p:extLst>
      <p:ext uri="{BB962C8B-B14F-4D97-AF65-F5344CB8AC3E}">
        <p14:creationId xmlns:p14="http://schemas.microsoft.com/office/powerpoint/2010/main" val="1541194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7A35A-D5CC-6445-C9A6-E3839587CD1D}"/>
              </a:ext>
            </a:extLst>
          </p:cNvPr>
          <p:cNvSpPr>
            <a:spLocks noGrp="1"/>
          </p:cNvSpPr>
          <p:nvPr>
            <p:ph type="title"/>
          </p:nvPr>
        </p:nvSpPr>
        <p:spPr>
          <a:xfrm>
            <a:off x="457200" y="0"/>
            <a:ext cx="8226854" cy="940443"/>
          </a:xfrm>
        </p:spPr>
        <p:txBody>
          <a:bodyPr>
            <a:normAutofit fontScale="90000"/>
          </a:bodyPr>
          <a:lstStyle/>
          <a:p>
            <a:r>
              <a:rPr lang="en-US" b="1" dirty="0"/>
              <a:t>CAD Falcon D common tooling list</a:t>
            </a:r>
            <a:endParaRPr lang="en-GB" b="1" dirty="0"/>
          </a:p>
        </p:txBody>
      </p:sp>
      <p:sp>
        <p:nvSpPr>
          <p:cNvPr id="6" name="Slide Number Placeholder 5">
            <a:extLst>
              <a:ext uri="{FF2B5EF4-FFF2-40B4-BE49-F238E27FC236}">
                <a16:creationId xmlns:a16="http://schemas.microsoft.com/office/drawing/2014/main" id="{2C116874-71A3-2774-40D9-92E12153E1E8}"/>
              </a:ext>
            </a:extLst>
          </p:cNvPr>
          <p:cNvSpPr>
            <a:spLocks noGrp="1"/>
          </p:cNvSpPr>
          <p:nvPr>
            <p:ph type="sldNum" sz="quarter" idx="4"/>
          </p:nvPr>
        </p:nvSpPr>
        <p:spPr/>
        <p:txBody>
          <a:bodyPr/>
          <a:lstStyle/>
          <a:p>
            <a:fld id="{17918391-D411-FE40-AAD7-861AE5233E0E}" type="slidenum">
              <a:rPr lang="en-US" smtClean="0"/>
              <a:pPr/>
              <a:t>8</a:t>
            </a:fld>
            <a:endParaRPr lang="en-US"/>
          </a:p>
        </p:txBody>
      </p:sp>
      <p:graphicFrame>
        <p:nvGraphicFramePr>
          <p:cNvPr id="7" name="Table 6">
            <a:extLst>
              <a:ext uri="{FF2B5EF4-FFF2-40B4-BE49-F238E27FC236}">
                <a16:creationId xmlns:a16="http://schemas.microsoft.com/office/drawing/2014/main" id="{2786AA98-3EE1-B7A7-B896-C97059147EF1}"/>
              </a:ext>
            </a:extLst>
          </p:cNvPr>
          <p:cNvGraphicFramePr>
            <a:graphicFrameLocks noGrp="1"/>
          </p:cNvGraphicFramePr>
          <p:nvPr>
            <p:extLst>
              <p:ext uri="{D42A27DB-BD31-4B8C-83A1-F6EECF244321}">
                <p14:modId xmlns:p14="http://schemas.microsoft.com/office/powerpoint/2010/main" val="2604676159"/>
              </p:ext>
            </p:extLst>
          </p:nvPr>
        </p:nvGraphicFramePr>
        <p:xfrm>
          <a:off x="457200" y="981373"/>
          <a:ext cx="8226854" cy="5165971"/>
        </p:xfrm>
        <a:graphic>
          <a:graphicData uri="http://schemas.openxmlformats.org/drawingml/2006/table">
            <a:tbl>
              <a:tblPr firstRow="1" bandRow="1">
                <a:tableStyleId>{5C22544A-7EE6-4342-B048-85BDC9FD1C3A}</a:tableStyleId>
              </a:tblPr>
              <a:tblGrid>
                <a:gridCol w="4113427">
                  <a:extLst>
                    <a:ext uri="{9D8B030D-6E8A-4147-A177-3AD203B41FA5}">
                      <a16:colId xmlns:a16="http://schemas.microsoft.com/office/drawing/2014/main" val="2814701419"/>
                    </a:ext>
                  </a:extLst>
                </a:gridCol>
                <a:gridCol w="4113427">
                  <a:extLst>
                    <a:ext uri="{9D8B030D-6E8A-4147-A177-3AD203B41FA5}">
                      <a16:colId xmlns:a16="http://schemas.microsoft.com/office/drawing/2014/main" val="11869098"/>
                    </a:ext>
                  </a:extLst>
                </a:gridCol>
              </a:tblGrid>
              <a:tr h="3851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dk1"/>
                          </a:solidFill>
                          <a:latin typeface="+mn-lt"/>
                          <a:ea typeface="+mn-ea"/>
                          <a:cs typeface="+mn-cs"/>
                        </a:rPr>
                        <a:t>1st batch </a:t>
                      </a:r>
                      <a:endParaRPr kumimoji="0" lang="en-GB" sz="1600" b="1"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dk1"/>
                          </a:solidFill>
                          <a:latin typeface="+mn-lt"/>
                          <a:ea typeface="+mn-ea"/>
                          <a:cs typeface="+mn-cs"/>
                        </a:rPr>
                        <a:t>2nd batch</a:t>
                      </a:r>
                      <a:endParaRPr kumimoji="0" lang="en-GB" sz="1600" b="1" kern="1200" dirty="0">
                        <a:solidFill>
                          <a:schemeClr val="dk1"/>
                        </a:solidFill>
                        <a:latin typeface="+mn-lt"/>
                        <a:ea typeface="+mn-ea"/>
                        <a:cs typeface="+mn-cs"/>
                      </a:endParaRPr>
                    </a:p>
                  </a:txBody>
                  <a:tcPr/>
                </a:tc>
                <a:extLst>
                  <a:ext uri="{0D108BD9-81ED-4DB2-BD59-A6C34878D82A}">
                    <a16:rowId xmlns:a16="http://schemas.microsoft.com/office/drawing/2014/main" val="1350814922"/>
                  </a:ext>
                </a:extLst>
              </a:tr>
              <a:tr h="4780820">
                <a:tc>
                  <a:txBody>
                    <a:bodyPr/>
                    <a:lstStyle/>
                    <a:p>
                      <a:pPr marL="342900" lvl="0" indent="-342900">
                        <a:buFont typeface="Times New Roman" panose="02020603050405020304" pitchFamily="18" charset="0"/>
                        <a:buChar char="-"/>
                      </a:pPr>
                      <a:r>
                        <a:rPr lang="en-US" sz="1600" dirty="0">
                          <a:solidFill>
                            <a:srgbClr val="0070C0"/>
                          </a:solidFill>
                          <a:effectLst/>
                          <a:latin typeface="Times New Roman" panose="02020603050405020304" pitchFamily="18" charset="0"/>
                          <a:ea typeface="Times New Roman" panose="02020603050405020304" pitchFamily="18" charset="0"/>
                        </a:rPr>
                        <a:t>Spool handling </a:t>
                      </a:r>
                      <a:endParaRPr lang="en-GB" sz="1600" dirty="0">
                        <a:solidFill>
                          <a:srgbClr val="0070C0"/>
                        </a:solidFill>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solidFill>
                            <a:srgbClr val="0070C0"/>
                          </a:solidFill>
                          <a:effectLst/>
                          <a:latin typeface="Times New Roman" panose="02020603050405020304" pitchFamily="18" charset="0"/>
                          <a:ea typeface="Times New Roman" panose="02020603050405020304" pitchFamily="18" charset="0"/>
                        </a:rPr>
                        <a:t>Spool-stock holder </a:t>
                      </a:r>
                      <a:endParaRPr lang="en-GB" sz="1600" dirty="0">
                        <a:solidFill>
                          <a:srgbClr val="0070C0"/>
                        </a:solidFill>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solidFill>
                            <a:srgbClr val="0070C0"/>
                          </a:solidFill>
                          <a:effectLst/>
                          <a:latin typeface="Times New Roman" panose="02020603050405020304" pitchFamily="18" charset="0"/>
                          <a:ea typeface="Times New Roman" panose="02020603050405020304" pitchFamily="18" charset="0"/>
                        </a:rPr>
                        <a:t>Winding Mandrel</a:t>
                      </a:r>
                      <a:endParaRPr lang="en-GB" sz="1600" dirty="0">
                        <a:solidFill>
                          <a:srgbClr val="0070C0"/>
                        </a:solidFill>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solidFill>
                            <a:srgbClr val="0070C0"/>
                          </a:solidFill>
                          <a:effectLst/>
                          <a:latin typeface="Times New Roman" panose="02020603050405020304" pitchFamily="18" charset="0"/>
                          <a:ea typeface="Times New Roman" panose="02020603050405020304" pitchFamily="18" charset="0"/>
                        </a:rPr>
                        <a:t>1st layer winding cores</a:t>
                      </a:r>
                      <a:endParaRPr lang="en-GB" sz="1600" dirty="0">
                        <a:solidFill>
                          <a:srgbClr val="0070C0"/>
                        </a:solidFill>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solidFill>
                            <a:srgbClr val="0070C0"/>
                          </a:solidFill>
                          <a:effectLst/>
                          <a:latin typeface="Times New Roman" panose="02020603050405020304" pitchFamily="18" charset="0"/>
                          <a:ea typeface="Times New Roman" panose="02020603050405020304" pitchFamily="18" charset="0"/>
                        </a:rPr>
                        <a:t>2nd layer winding cores</a:t>
                      </a:r>
                      <a:endParaRPr lang="en-GB" sz="1600" dirty="0">
                        <a:solidFill>
                          <a:srgbClr val="0070C0"/>
                        </a:solidFill>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solidFill>
                            <a:srgbClr val="0070C0"/>
                          </a:solidFill>
                          <a:effectLst/>
                          <a:latin typeface="Times New Roman" panose="02020603050405020304" pitchFamily="18" charset="0"/>
                          <a:ea typeface="Times New Roman" panose="02020603050405020304" pitchFamily="18" charset="0"/>
                        </a:rPr>
                        <a:t>1st layer Containment shields </a:t>
                      </a:r>
                      <a:endParaRPr lang="en-GB" sz="1600" dirty="0">
                        <a:solidFill>
                          <a:srgbClr val="0070C0"/>
                        </a:solidFill>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solidFill>
                            <a:srgbClr val="0070C0"/>
                          </a:solidFill>
                          <a:effectLst/>
                          <a:latin typeface="Times New Roman" panose="02020603050405020304" pitchFamily="18" charset="0"/>
                          <a:ea typeface="Times New Roman" panose="02020603050405020304" pitchFamily="18" charset="0"/>
                        </a:rPr>
                        <a:t>2nd layer Containment shields tested </a:t>
                      </a:r>
                      <a:endParaRPr lang="en-GB" sz="1600" dirty="0">
                        <a:solidFill>
                          <a:srgbClr val="0070C0"/>
                        </a:solidFill>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solidFill>
                            <a:srgbClr val="0070C0"/>
                          </a:solidFill>
                          <a:effectLst/>
                          <a:latin typeface="Times New Roman" panose="02020603050405020304" pitchFamily="18" charset="0"/>
                          <a:ea typeface="Times New Roman" panose="02020603050405020304" pitchFamily="18" charset="0"/>
                        </a:rPr>
                        <a:t>Electrical exits support/locking tool</a:t>
                      </a:r>
                      <a:endParaRPr lang="en-GB" sz="1600" dirty="0">
                        <a:solidFill>
                          <a:srgbClr val="0070C0"/>
                        </a:solidFill>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solidFill>
                            <a:srgbClr val="0070C0"/>
                          </a:solidFill>
                          <a:effectLst/>
                          <a:latin typeface="Times New Roman" panose="02020603050405020304" pitchFamily="18" charset="0"/>
                          <a:ea typeface="Times New Roman" panose="02020603050405020304" pitchFamily="18" charset="0"/>
                        </a:rPr>
                        <a:t>Layer Jump containment/locking tool </a:t>
                      </a:r>
                      <a:endParaRPr lang="en-GB" sz="1600" dirty="0">
                        <a:solidFill>
                          <a:srgbClr val="0070C0"/>
                        </a:solidFill>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effectLst/>
                          <a:latin typeface="Times New Roman" panose="02020603050405020304" pitchFamily="18" charset="0"/>
                          <a:ea typeface="Times New Roman" panose="02020603050405020304" pitchFamily="18" charset="0"/>
                        </a:rPr>
                        <a:t>Interlayer insulation curing </a:t>
                      </a:r>
                      <a:r>
                        <a:rPr lang="en-US" sz="1600" dirty="0" err="1">
                          <a:effectLst/>
                          <a:latin typeface="Times New Roman" panose="02020603050405020304" pitchFamily="18" charset="0"/>
                          <a:ea typeface="Times New Roman" panose="02020603050405020304" pitchFamily="18" charset="0"/>
                        </a:rPr>
                        <a:t>mould</a:t>
                      </a:r>
                      <a:endParaRPr lang="en-GB" sz="1600" dirty="0">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effectLst/>
                          <a:latin typeface="Times New Roman" panose="02020603050405020304" pitchFamily="18" charset="0"/>
                          <a:ea typeface="Times New Roman" panose="02020603050405020304" pitchFamily="18" charset="0"/>
                        </a:rPr>
                        <a:t>Heating &amp; Control System **</a:t>
                      </a:r>
                      <a:endParaRPr lang="en-GB" sz="1600" dirty="0">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effectLst/>
                          <a:latin typeface="Times New Roman" panose="02020603050405020304" pitchFamily="18" charset="0"/>
                          <a:ea typeface="Times New Roman" panose="02020603050405020304" pitchFamily="18" charset="0"/>
                        </a:rPr>
                        <a:t>1st layer pressing and curing strips</a:t>
                      </a:r>
                      <a:endParaRPr lang="en-GB" sz="1600" dirty="0">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effectLst/>
                          <a:latin typeface="Times New Roman" panose="02020603050405020304" pitchFamily="18" charset="0"/>
                          <a:ea typeface="Times New Roman" panose="02020603050405020304" pitchFamily="18" charset="0"/>
                        </a:rPr>
                        <a:t>2nd layer pressing and curing strips</a:t>
                      </a:r>
                      <a:endParaRPr lang="en-GB" sz="1600" dirty="0">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effectLst/>
                          <a:latin typeface="Times New Roman" panose="02020603050405020304" pitchFamily="18" charset="0"/>
                          <a:ea typeface="Times New Roman" panose="02020603050405020304" pitchFamily="18" charset="0"/>
                        </a:rPr>
                        <a:t>1st layer protection tiles</a:t>
                      </a:r>
                      <a:endParaRPr lang="en-GB" sz="1600" dirty="0">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effectLst/>
                          <a:latin typeface="Times New Roman" panose="02020603050405020304" pitchFamily="18" charset="0"/>
                          <a:ea typeface="Times New Roman" panose="02020603050405020304" pitchFamily="18" charset="0"/>
                        </a:rPr>
                        <a:t>2nd layer protection tiles</a:t>
                      </a:r>
                      <a:endParaRPr lang="en-GB" sz="1600" dirty="0">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effectLst/>
                          <a:latin typeface="Times New Roman" panose="02020603050405020304" pitchFamily="18" charset="0"/>
                          <a:ea typeface="Times New Roman" panose="02020603050405020304" pitchFamily="18" charset="0"/>
                        </a:rPr>
                        <a:t>1st layer pressing and curing counter </a:t>
                      </a:r>
                      <a:r>
                        <a:rPr lang="en-US" sz="1600" dirty="0" err="1">
                          <a:effectLst/>
                          <a:latin typeface="Times New Roman" panose="02020603050405020304" pitchFamily="18" charset="0"/>
                          <a:ea typeface="Times New Roman" panose="02020603050405020304" pitchFamily="18" charset="0"/>
                        </a:rPr>
                        <a:t>mould</a:t>
                      </a:r>
                      <a:r>
                        <a:rPr lang="en-US" sz="1600" dirty="0">
                          <a:effectLst/>
                          <a:latin typeface="Times New Roman" panose="02020603050405020304" pitchFamily="18" charset="0"/>
                          <a:ea typeface="Times New Roman" panose="02020603050405020304" pitchFamily="18" charset="0"/>
                        </a:rPr>
                        <a:t> </a:t>
                      </a:r>
                      <a:endParaRPr lang="en-GB" sz="1600" dirty="0">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effectLst/>
                          <a:latin typeface="Times New Roman" panose="02020603050405020304" pitchFamily="18" charset="0"/>
                          <a:ea typeface="Times New Roman" panose="02020603050405020304" pitchFamily="18" charset="0"/>
                        </a:rPr>
                        <a:t>2nd layer pressing and curing counter </a:t>
                      </a:r>
                      <a:r>
                        <a:rPr lang="en-US" sz="1600" dirty="0" err="1">
                          <a:effectLst/>
                          <a:latin typeface="Times New Roman" panose="02020603050405020304" pitchFamily="18" charset="0"/>
                          <a:ea typeface="Times New Roman" panose="02020603050405020304" pitchFamily="18" charset="0"/>
                        </a:rPr>
                        <a:t>mould</a:t>
                      </a:r>
                      <a:r>
                        <a:rPr lang="en-US" sz="1600" dirty="0">
                          <a:effectLst/>
                          <a:latin typeface="Times New Roman" panose="02020603050405020304" pitchFamily="18" charset="0"/>
                          <a:ea typeface="Times New Roman" panose="02020603050405020304" pitchFamily="18" charset="0"/>
                        </a:rPr>
                        <a:t> </a:t>
                      </a:r>
                      <a:endParaRPr lang="en-GB" sz="1600" dirty="0">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600" dirty="0">
                          <a:solidFill>
                            <a:srgbClr val="FF0000"/>
                          </a:solidFill>
                          <a:effectLst/>
                          <a:latin typeface="Times New Roman" panose="02020603050405020304" pitchFamily="18" charset="0"/>
                          <a:ea typeface="Times New Roman" panose="02020603050405020304" pitchFamily="18" charset="0"/>
                        </a:rPr>
                        <a:t>Handling coil tooling (927 interfaces)</a:t>
                      </a:r>
                      <a:endParaRPr lang="en-GB" sz="1600" dirty="0">
                        <a:effectLst/>
                        <a:latin typeface="Calibri" panose="020F0502020204030204" pitchFamily="34" charset="0"/>
                        <a:ea typeface="Aptos" panose="020B0004020202020204" pitchFamily="34" charset="0"/>
                      </a:endParaRPr>
                    </a:p>
                  </a:txBody>
                  <a:tcPr/>
                </a:tc>
                <a:tc>
                  <a:txBody>
                    <a:bodyPr/>
                    <a:lstStyle/>
                    <a:p>
                      <a:pPr marL="342900" lvl="0" indent="-342900">
                        <a:buFont typeface="Times New Roman" panose="02020603050405020304" pitchFamily="18" charset="0"/>
                        <a:buChar char="-"/>
                      </a:pPr>
                      <a:r>
                        <a:rPr lang="en-US" sz="1800" dirty="0">
                          <a:effectLst/>
                          <a:latin typeface="Times New Roman" panose="02020603050405020304" pitchFamily="18" charset="0"/>
                          <a:ea typeface="Times New Roman" panose="02020603050405020304" pitchFamily="18" charset="0"/>
                        </a:rPr>
                        <a:t>Coil Heat Treatment Mold </a:t>
                      </a:r>
                      <a:endParaRPr lang="en-GB" sz="1800" dirty="0">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800" dirty="0">
                          <a:effectLst/>
                          <a:latin typeface="Times New Roman" panose="02020603050405020304" pitchFamily="18" charset="0"/>
                          <a:ea typeface="Times New Roman" panose="02020603050405020304" pitchFamily="18" charset="0"/>
                        </a:rPr>
                        <a:t>Impregnation Mold </a:t>
                      </a:r>
                      <a:endParaRPr lang="en-GB" sz="1800" dirty="0">
                        <a:effectLst/>
                        <a:latin typeface="Calibri" panose="020F0502020204030204" pitchFamily="34" charset="0"/>
                        <a:ea typeface="Aptos" panose="020B0004020202020204" pitchFamily="34" charset="0"/>
                      </a:endParaRPr>
                    </a:p>
                    <a:p>
                      <a:pPr marL="342900" lvl="0" indent="-342900">
                        <a:buFont typeface="Times New Roman" panose="02020603050405020304" pitchFamily="18" charset="0"/>
                        <a:buChar char="-"/>
                      </a:pPr>
                      <a:r>
                        <a:rPr lang="en-US" sz="1800" dirty="0">
                          <a:effectLst/>
                          <a:latin typeface="Times New Roman" panose="02020603050405020304" pitchFamily="18" charset="0"/>
                          <a:ea typeface="Times New Roman" panose="02020603050405020304" pitchFamily="18" charset="0"/>
                        </a:rPr>
                        <a:t>Support tool and tinning for electrical outlets</a:t>
                      </a:r>
                      <a:endParaRPr lang="en-GB" sz="1800" dirty="0">
                        <a:effectLst/>
                        <a:latin typeface="Calibri" panose="020F0502020204030204" pitchFamily="34" charset="0"/>
                        <a:ea typeface="Aptos" panose="020B0004020202020204" pitchFamily="34" charset="0"/>
                      </a:endParaRPr>
                    </a:p>
                    <a:p>
                      <a:endParaRPr lang="en-GB" dirty="0"/>
                    </a:p>
                  </a:txBody>
                  <a:tcPr/>
                </a:tc>
                <a:extLst>
                  <a:ext uri="{0D108BD9-81ED-4DB2-BD59-A6C34878D82A}">
                    <a16:rowId xmlns:a16="http://schemas.microsoft.com/office/drawing/2014/main" val="1792145591"/>
                  </a:ext>
                </a:extLst>
              </a:tr>
            </a:tbl>
          </a:graphicData>
        </a:graphic>
      </p:graphicFrame>
      <p:sp>
        <p:nvSpPr>
          <p:cNvPr id="3" name="Date Placeholder 3">
            <a:extLst>
              <a:ext uri="{FF2B5EF4-FFF2-40B4-BE49-F238E27FC236}">
                <a16:creationId xmlns:a16="http://schemas.microsoft.com/office/drawing/2014/main" id="{B9B96F1F-7DC7-6C99-FBE5-D4E624A4A73C}"/>
              </a:ext>
            </a:extLst>
          </p:cNvPr>
          <p:cNvSpPr>
            <a:spLocks noGrp="1"/>
          </p:cNvSpPr>
          <p:nvPr>
            <p:ph type="dt" sz="half" idx="2"/>
          </p:nvPr>
        </p:nvSpPr>
        <p:spPr>
          <a:xfrm>
            <a:off x="2142067" y="6362377"/>
            <a:ext cx="2960868" cy="365125"/>
          </a:xfrm>
        </p:spPr>
        <p:txBody>
          <a:bodyPr/>
          <a:lstStyle/>
          <a:p>
            <a:r>
              <a:rPr lang="en-US" dirty="0"/>
              <a:t>25 September 2024: Collaboration meeting on ASG INFN CERN Falcon tooling </a:t>
            </a:r>
          </a:p>
        </p:txBody>
      </p:sp>
      <p:sp>
        <p:nvSpPr>
          <p:cNvPr id="8" name="Footer Placeholder 4">
            <a:extLst>
              <a:ext uri="{FF2B5EF4-FFF2-40B4-BE49-F238E27FC236}">
                <a16:creationId xmlns:a16="http://schemas.microsoft.com/office/drawing/2014/main" id="{04CCA355-402C-F930-169F-4314CCFA36CD}"/>
              </a:ext>
            </a:extLst>
          </p:cNvPr>
          <p:cNvSpPr>
            <a:spLocks noGrp="1"/>
          </p:cNvSpPr>
          <p:nvPr>
            <p:ph type="ftr" sz="quarter" idx="3"/>
          </p:nvPr>
        </p:nvSpPr>
        <p:spPr>
          <a:xfrm>
            <a:off x="5540488" y="6356350"/>
            <a:ext cx="2895600" cy="365125"/>
          </a:xfrm>
        </p:spPr>
        <p:txBody>
          <a:bodyPr/>
          <a:lstStyle/>
          <a:p>
            <a:r>
              <a:rPr lang="en-US" dirty="0"/>
              <a:t>MSC/SMT A Foussat</a:t>
            </a:r>
          </a:p>
        </p:txBody>
      </p:sp>
      <p:pic>
        <p:nvPicPr>
          <p:cNvPr id="9" name="Picture 8">
            <a:extLst>
              <a:ext uri="{FF2B5EF4-FFF2-40B4-BE49-F238E27FC236}">
                <a16:creationId xmlns:a16="http://schemas.microsoft.com/office/drawing/2014/main" id="{1D1F675F-403D-46E9-9CF2-CE7097C7D56F}"/>
              </a:ext>
            </a:extLst>
          </p:cNvPr>
          <p:cNvPicPr>
            <a:picLocks noChangeAspect="1"/>
          </p:cNvPicPr>
          <p:nvPr/>
        </p:nvPicPr>
        <p:blipFill>
          <a:blip r:embed="rId2"/>
          <a:stretch>
            <a:fillRect/>
          </a:stretch>
        </p:blipFill>
        <p:spPr>
          <a:xfrm>
            <a:off x="4897518" y="2821780"/>
            <a:ext cx="3786536" cy="2839903"/>
          </a:xfrm>
          <a:prstGeom prst="rect">
            <a:avLst/>
          </a:prstGeom>
        </p:spPr>
      </p:pic>
      <p:sp>
        <p:nvSpPr>
          <p:cNvPr id="11" name="TextBox 10">
            <a:extLst>
              <a:ext uri="{FF2B5EF4-FFF2-40B4-BE49-F238E27FC236}">
                <a16:creationId xmlns:a16="http://schemas.microsoft.com/office/drawing/2014/main" id="{A78E0314-6389-E5EE-C1B4-316971B5A093}"/>
              </a:ext>
            </a:extLst>
          </p:cNvPr>
          <p:cNvSpPr txBox="1"/>
          <p:nvPr/>
        </p:nvSpPr>
        <p:spPr>
          <a:xfrm>
            <a:off x="4491568" y="5661683"/>
            <a:ext cx="4652432" cy="646331"/>
          </a:xfrm>
          <a:prstGeom prst="rect">
            <a:avLst/>
          </a:prstGeom>
          <a:noFill/>
        </p:spPr>
        <p:txBody>
          <a:bodyPr wrap="square">
            <a:spAutoFit/>
          </a:bodyPr>
          <a:lstStyle/>
          <a:p>
            <a:pPr marL="342900" lvl="0" indent="-342900">
              <a:buFont typeface="Times New Roman" panose="02020603050405020304" pitchFamily="18" charset="0"/>
              <a:buChar char="-"/>
            </a:pPr>
            <a:r>
              <a:rPr lang="en-US" sz="1800" dirty="0">
                <a:effectLst/>
                <a:latin typeface="Times New Roman" panose="02020603050405020304" pitchFamily="18" charset="0"/>
                <a:ea typeface="Times New Roman" panose="02020603050405020304" pitchFamily="18" charset="0"/>
              </a:rPr>
              <a:t>Newly commissioned winding machine at CERN 927</a:t>
            </a:r>
            <a:endParaRPr lang="en-GB" sz="1800" dirty="0">
              <a:effectLst/>
              <a:latin typeface="Calibri" panose="020F0502020204030204" pitchFamily="34" charset="0"/>
              <a:ea typeface="Aptos" panose="020B0004020202020204" pitchFamily="34" charset="0"/>
            </a:endParaRPr>
          </a:p>
        </p:txBody>
      </p:sp>
      <p:sp>
        <p:nvSpPr>
          <p:cNvPr id="4" name="TextBox 3">
            <a:extLst>
              <a:ext uri="{FF2B5EF4-FFF2-40B4-BE49-F238E27FC236}">
                <a16:creationId xmlns:a16="http://schemas.microsoft.com/office/drawing/2014/main" id="{8E0EF392-53E8-0479-EDE1-10B0B785C590}"/>
              </a:ext>
            </a:extLst>
          </p:cNvPr>
          <p:cNvSpPr txBox="1"/>
          <p:nvPr/>
        </p:nvSpPr>
        <p:spPr>
          <a:xfrm>
            <a:off x="6093280" y="2336119"/>
            <a:ext cx="2590774" cy="338554"/>
          </a:xfrm>
          <a:prstGeom prst="rect">
            <a:avLst/>
          </a:prstGeom>
          <a:noFill/>
        </p:spPr>
        <p:txBody>
          <a:bodyPr wrap="none" rtlCol="0">
            <a:spAutoFit/>
          </a:bodyPr>
          <a:lstStyle/>
          <a:p>
            <a:r>
              <a:rPr lang="en-US" sz="1600" dirty="0"/>
              <a:t>More than 200 drawings…</a:t>
            </a:r>
            <a:endParaRPr lang="en-GB" sz="1600" dirty="0"/>
          </a:p>
        </p:txBody>
      </p:sp>
    </p:spTree>
    <p:extLst>
      <p:ext uri="{BB962C8B-B14F-4D97-AF65-F5344CB8AC3E}">
        <p14:creationId xmlns:p14="http://schemas.microsoft.com/office/powerpoint/2010/main" val="3442453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CB9C8-CFF6-DB33-774E-52833F0CD8D1}"/>
              </a:ext>
            </a:extLst>
          </p:cNvPr>
          <p:cNvSpPr>
            <a:spLocks noGrp="1"/>
          </p:cNvSpPr>
          <p:nvPr>
            <p:ph type="title"/>
          </p:nvPr>
        </p:nvSpPr>
        <p:spPr>
          <a:xfrm>
            <a:off x="361406" y="382389"/>
            <a:ext cx="8782594" cy="940443"/>
          </a:xfrm>
        </p:spPr>
        <p:txBody>
          <a:bodyPr>
            <a:noAutofit/>
          </a:bodyPr>
          <a:lstStyle/>
          <a:p>
            <a:r>
              <a:rPr kumimoji="0" lang="en-GB" sz="4000" b="1" kern="1200" dirty="0">
                <a:solidFill>
                  <a:schemeClr val="dk1"/>
                </a:solidFill>
                <a:effectLst/>
              </a:rPr>
              <a:t>Specifications of CERN </a:t>
            </a:r>
            <a:r>
              <a:rPr kumimoji="0" lang="en-GB" sz="4000" b="1" kern="1200" dirty="0" err="1">
                <a:solidFill>
                  <a:schemeClr val="dk1"/>
                </a:solidFill>
                <a:effectLst/>
              </a:rPr>
              <a:t>FalconD</a:t>
            </a:r>
            <a:r>
              <a:rPr kumimoji="0" lang="en-GB" sz="4000" b="1" kern="1200" dirty="0">
                <a:solidFill>
                  <a:schemeClr val="dk1"/>
                </a:solidFill>
                <a:effectLst/>
              </a:rPr>
              <a:t> tooling, specific development features</a:t>
            </a:r>
            <a:endParaRPr lang="en-GB" sz="4000" b="1" dirty="0"/>
          </a:p>
        </p:txBody>
      </p:sp>
      <p:sp>
        <p:nvSpPr>
          <p:cNvPr id="3" name="Content Placeholder 2">
            <a:extLst>
              <a:ext uri="{FF2B5EF4-FFF2-40B4-BE49-F238E27FC236}">
                <a16:creationId xmlns:a16="http://schemas.microsoft.com/office/drawing/2014/main" id="{5182BFD6-6E0A-8C12-5F62-D610F12040B4}"/>
              </a:ext>
            </a:extLst>
          </p:cNvPr>
          <p:cNvSpPr>
            <a:spLocks noGrp="1"/>
          </p:cNvSpPr>
          <p:nvPr>
            <p:ph idx="1"/>
          </p:nvPr>
        </p:nvSpPr>
        <p:spPr>
          <a:xfrm>
            <a:off x="457200" y="1663336"/>
            <a:ext cx="8226854" cy="4329691"/>
          </a:xfrm>
        </p:spPr>
        <p:txBody>
          <a:bodyPr>
            <a:normAutofit fontScale="85000" lnSpcReduction="20000"/>
          </a:bodyPr>
          <a:lstStyle/>
          <a:p>
            <a:pPr marL="342900" lvl="0" indent="-342900">
              <a:buFont typeface="Times New Roman" panose="02020603050405020304" pitchFamily="18" charset="0"/>
              <a:buChar char="-"/>
            </a:pPr>
            <a:r>
              <a:rPr lang="en-GB" sz="2100" dirty="0">
                <a:effectLst/>
                <a:latin typeface="Times New Roman" panose="02020603050405020304" pitchFamily="18" charset="0"/>
                <a:ea typeface="Times New Roman" panose="02020603050405020304" pitchFamily="18" charset="0"/>
              </a:rPr>
              <a:t>FALCON D CERN tooling specifications drawings will include all common features with tooling designed by INFN. Specific features on CERN tool design</a:t>
            </a:r>
            <a:r>
              <a:rPr lang="en-GB" sz="1800" dirty="0">
                <a:effectLst/>
                <a:latin typeface="Times New Roman" panose="02020603050405020304" pitchFamily="18" charset="0"/>
                <a:ea typeface="Times New Roman" panose="02020603050405020304" pitchFamily="18" charset="0"/>
              </a:rPr>
              <a:t>.</a:t>
            </a:r>
          </a:p>
          <a:p>
            <a:pPr marL="342900" lvl="0" indent="-342900">
              <a:buFont typeface="Wingdings" panose="05000000000000000000" pitchFamily="2" charset="2"/>
              <a:buChar char="§"/>
            </a:pPr>
            <a:endParaRPr lang="en-GB" sz="1800" dirty="0">
              <a:latin typeface="Times New Roman" panose="02020603050405020304" pitchFamily="18" charset="0"/>
              <a:ea typeface="Times New Roman" panose="02020603050405020304" pitchFamily="18" charset="0"/>
            </a:endParaRPr>
          </a:p>
          <a:p>
            <a:pPr marL="754380" lvl="1" indent="-342900">
              <a:buFont typeface="Wingdings" panose="05000000000000000000" pitchFamily="2" charset="2"/>
              <a:buChar char="§"/>
            </a:pPr>
            <a:r>
              <a:rPr lang="en-GB" sz="2100" b="1" dirty="0">
                <a:latin typeface="Times New Roman" panose="02020603050405020304" pitchFamily="18" charset="0"/>
              </a:rPr>
              <a:t>Winding mandrel</a:t>
            </a:r>
            <a:r>
              <a:rPr lang="en-GB" sz="2100" dirty="0">
                <a:latin typeface="Times New Roman" panose="02020603050405020304" pitchFamily="18" charset="0"/>
              </a:rPr>
              <a:t>: Interfaces of winding mandrel onto the new 927 winding tool to be confirmed, set clamping tools ( rotating mandrel unlike travelling reel at ASG). </a:t>
            </a:r>
          </a:p>
          <a:p>
            <a:pPr marL="754380" lvl="1" indent="-342900">
              <a:buFont typeface="Wingdings" panose="05000000000000000000" pitchFamily="2" charset="2"/>
              <a:buChar char="§"/>
            </a:pPr>
            <a:r>
              <a:rPr lang="en-US" sz="2100" b="1" dirty="0">
                <a:latin typeface="Times New Roman" panose="02020603050405020304" pitchFamily="18" charset="0"/>
              </a:rPr>
              <a:t>Tooling risk mitigation</a:t>
            </a:r>
            <a:r>
              <a:rPr lang="en-US" sz="2100" dirty="0">
                <a:latin typeface="Times New Roman" panose="02020603050405020304" pitchFamily="18" charset="0"/>
              </a:rPr>
              <a:t>: Common base plate between winding and heat treatment to minimize the coils handling is  implemented in Falcon D ASG tooling ( see Luca </a:t>
            </a:r>
            <a:r>
              <a:rPr lang="en-US" sz="2100" dirty="0" err="1">
                <a:latin typeface="Times New Roman" panose="02020603050405020304" pitchFamily="18" charset="0"/>
              </a:rPr>
              <a:t>Gentini’s</a:t>
            </a:r>
            <a:r>
              <a:rPr lang="en-US" sz="2100" dirty="0">
                <a:latin typeface="Times New Roman" panose="02020603050405020304" pitchFamily="18" charset="0"/>
              </a:rPr>
              <a:t> slides). Proposed to keep the feature</a:t>
            </a:r>
            <a:endParaRPr lang="en-GB" sz="2100" dirty="0">
              <a:latin typeface="Times New Roman" panose="02020603050405020304" pitchFamily="18" charset="0"/>
            </a:endParaRPr>
          </a:p>
          <a:p>
            <a:pPr marL="754380" lvl="1" indent="-342900">
              <a:buFont typeface="Wingdings" panose="05000000000000000000" pitchFamily="2" charset="2"/>
              <a:buChar char="§"/>
            </a:pPr>
            <a:r>
              <a:rPr lang="en-US" sz="2100" b="1" dirty="0">
                <a:latin typeface="Times New Roman" panose="02020603050405020304" pitchFamily="18" charset="0"/>
              </a:rPr>
              <a:t>Coil layers: </a:t>
            </a:r>
            <a:r>
              <a:rPr lang="en-US" sz="2100" dirty="0">
                <a:latin typeface="Times New Roman" panose="02020603050405020304" pitchFamily="18" charset="0"/>
              </a:rPr>
              <a:t>New individual supporting bars of individual layers in case of separated layers requirement. Design is done but as WP3.2 does not include it and coil cos-theta interlayer splice is not mature, it is not considered as a priority. ( need further prototyping). Evaluation only on mechanical mock up of structural impact from separated layers</a:t>
            </a:r>
          </a:p>
          <a:p>
            <a:pPr marL="754380" lvl="1" indent="-342900">
              <a:buFont typeface="Wingdings" panose="05000000000000000000" pitchFamily="2" charset="2"/>
              <a:buChar char="§"/>
            </a:pPr>
            <a:r>
              <a:rPr lang="en-US" sz="2100" b="1" dirty="0">
                <a:latin typeface="Times New Roman" panose="02020603050405020304" pitchFamily="18" charset="0"/>
              </a:rPr>
              <a:t>Collar poles: </a:t>
            </a:r>
            <a:r>
              <a:rPr lang="en-US" sz="2100" dirty="0">
                <a:latin typeface="Times New Roman" panose="02020603050405020304" pitchFamily="18" charset="0"/>
              </a:rPr>
              <a:t>As there are ongoing options study of the B&amp;K structure design w/o detachable poles. CERN </a:t>
            </a:r>
            <a:r>
              <a:rPr lang="en-US" sz="2100" dirty="0" err="1">
                <a:latin typeface="Times New Roman" panose="02020603050405020304" pitchFamily="18" charset="0"/>
              </a:rPr>
              <a:t>FalconD</a:t>
            </a:r>
            <a:r>
              <a:rPr lang="en-US" sz="2100" dirty="0">
                <a:latin typeface="Times New Roman" panose="02020603050405020304" pitchFamily="18" charset="0"/>
              </a:rPr>
              <a:t> coil tooling would like to </a:t>
            </a:r>
            <a:r>
              <a:rPr lang="en-US" sz="2100" b="1" dirty="0">
                <a:latin typeface="Times New Roman" panose="02020603050405020304" pitchFamily="18" charset="0"/>
              </a:rPr>
              <a:t>keep tooling capability of the separate poles</a:t>
            </a:r>
            <a:r>
              <a:rPr lang="en-US" sz="2100" dirty="0">
                <a:latin typeface="Times New Roman" panose="02020603050405020304" pitchFamily="18" charset="0"/>
              </a:rPr>
              <a:t>, ( possibly impregnated). The impregnation mold should consider both poles options.</a:t>
            </a:r>
            <a:endParaRPr lang="en-GB" sz="2100" dirty="0">
              <a:latin typeface="Times New Roman" panose="02020603050405020304" pitchFamily="18" charset="0"/>
            </a:endParaRPr>
          </a:p>
          <a:p>
            <a:endParaRPr lang="en-GB" dirty="0"/>
          </a:p>
        </p:txBody>
      </p:sp>
      <p:sp>
        <p:nvSpPr>
          <p:cNvPr id="6" name="Slide Number Placeholder 5">
            <a:extLst>
              <a:ext uri="{FF2B5EF4-FFF2-40B4-BE49-F238E27FC236}">
                <a16:creationId xmlns:a16="http://schemas.microsoft.com/office/drawing/2014/main" id="{639EEFFA-F3DE-354B-2E55-B82378360775}"/>
              </a:ext>
            </a:extLst>
          </p:cNvPr>
          <p:cNvSpPr>
            <a:spLocks noGrp="1"/>
          </p:cNvSpPr>
          <p:nvPr>
            <p:ph type="sldNum" sz="quarter" idx="4"/>
          </p:nvPr>
        </p:nvSpPr>
        <p:spPr/>
        <p:txBody>
          <a:bodyPr/>
          <a:lstStyle/>
          <a:p>
            <a:fld id="{17918391-D411-FE40-AAD7-861AE5233E0E}" type="slidenum">
              <a:rPr lang="en-US" smtClean="0"/>
              <a:pPr/>
              <a:t>9</a:t>
            </a:fld>
            <a:endParaRPr lang="en-US"/>
          </a:p>
        </p:txBody>
      </p:sp>
      <p:sp>
        <p:nvSpPr>
          <p:cNvPr id="7" name="Date Placeholder 3">
            <a:extLst>
              <a:ext uri="{FF2B5EF4-FFF2-40B4-BE49-F238E27FC236}">
                <a16:creationId xmlns:a16="http://schemas.microsoft.com/office/drawing/2014/main" id="{8949DE70-79A3-00E9-32B4-932D61CBE247}"/>
              </a:ext>
            </a:extLst>
          </p:cNvPr>
          <p:cNvSpPr>
            <a:spLocks noGrp="1"/>
          </p:cNvSpPr>
          <p:nvPr>
            <p:ph type="dt" sz="half" idx="2"/>
          </p:nvPr>
        </p:nvSpPr>
        <p:spPr>
          <a:xfrm>
            <a:off x="2142067" y="6362377"/>
            <a:ext cx="2960868" cy="365125"/>
          </a:xfrm>
        </p:spPr>
        <p:txBody>
          <a:bodyPr/>
          <a:lstStyle/>
          <a:p>
            <a:r>
              <a:rPr lang="en-US" dirty="0"/>
              <a:t>25 September 2024: Collaboration meeting on ASG INFN CERN Falcon tooling </a:t>
            </a:r>
          </a:p>
        </p:txBody>
      </p:sp>
      <p:sp>
        <p:nvSpPr>
          <p:cNvPr id="8" name="Footer Placeholder 4">
            <a:extLst>
              <a:ext uri="{FF2B5EF4-FFF2-40B4-BE49-F238E27FC236}">
                <a16:creationId xmlns:a16="http://schemas.microsoft.com/office/drawing/2014/main" id="{9601E8C4-1CBC-9F53-E1EF-15C3DDDFCEC1}"/>
              </a:ext>
            </a:extLst>
          </p:cNvPr>
          <p:cNvSpPr>
            <a:spLocks noGrp="1"/>
          </p:cNvSpPr>
          <p:nvPr>
            <p:ph type="ftr" sz="quarter" idx="3"/>
          </p:nvPr>
        </p:nvSpPr>
        <p:spPr>
          <a:xfrm>
            <a:off x="5540488" y="6356350"/>
            <a:ext cx="2895600" cy="365125"/>
          </a:xfrm>
        </p:spPr>
        <p:txBody>
          <a:bodyPr/>
          <a:lstStyle/>
          <a:p>
            <a:r>
              <a:rPr lang="en-US" dirty="0"/>
              <a:t>MSC/SMT A Foussat</a:t>
            </a:r>
          </a:p>
        </p:txBody>
      </p:sp>
    </p:spTree>
    <p:extLst>
      <p:ext uri="{BB962C8B-B14F-4D97-AF65-F5344CB8AC3E}">
        <p14:creationId xmlns:p14="http://schemas.microsoft.com/office/powerpoint/2010/main" val="3843173764"/>
      </p:ext>
    </p:extLst>
  </p:cSld>
  <p:clrMapOvr>
    <a:masterClrMapping/>
  </p:clrMapOvr>
</p:sld>
</file>

<file path=ppt/theme/theme1.xml><?xml version="1.0" encoding="utf-8"?>
<a:theme xmlns:a="http://schemas.openxmlformats.org/drawingml/2006/main" name="HFM(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24f2763-0e71-4812-94ad-3b15b8174d77" xsi:nil="true"/>
    <lcf76f155ced4ddcb4097134ff3c332f xmlns="a6163950-ed7b-45ff-a88b-85d0d03db3bc">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40AC2F659110449B50831FBB0A72745" ma:contentTypeVersion="13" ma:contentTypeDescription="Create a new document." ma:contentTypeScope="" ma:versionID="b317867c1978625a6c4e44ac88dffe37">
  <xsd:schema xmlns:xsd="http://www.w3.org/2001/XMLSchema" xmlns:xs="http://www.w3.org/2001/XMLSchema" xmlns:p="http://schemas.microsoft.com/office/2006/metadata/properties" xmlns:ns2="a6163950-ed7b-45ff-a88b-85d0d03db3bc" xmlns:ns3="e24f2763-0e71-4812-94ad-3b15b8174d77" targetNamespace="http://schemas.microsoft.com/office/2006/metadata/properties" ma:root="true" ma:fieldsID="bdb903fd557669ccc9e53064911f00b8" ns2:_="" ns3:_="">
    <xsd:import namespace="a6163950-ed7b-45ff-a88b-85d0d03db3bc"/>
    <xsd:import namespace="e24f2763-0e71-4812-94ad-3b15b8174d7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63950-ed7b-45ff-a88b-85d0d03db3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56acfe07-7aa8-4914-8c16-70e22d57bec3"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24f2763-0e71-4812-94ad-3b15b8174d77"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e2783517-eec7-41e1-8554-8c5ca65260d1}" ma:internalName="TaxCatchAll" ma:showField="CatchAllData" ma:web="e24f2763-0e71-4812-94ad-3b15b8174d77">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49F46D0-D22B-4A79-B6E1-793E4DA25814}">
  <ds:schemaRefs>
    <ds:schemaRef ds:uri="http://schemas.openxmlformats.org/package/2006/metadata/core-properties"/>
    <ds:schemaRef ds:uri="http://schemas.microsoft.com/office/2006/documentManagement/types"/>
    <ds:schemaRef ds:uri="http://schemas.microsoft.com/office/infopath/2007/PartnerControls"/>
    <ds:schemaRef ds:uri="http://purl.org/dc/dcmitype/"/>
    <ds:schemaRef ds:uri="a6163950-ed7b-45ff-a88b-85d0d03db3bc"/>
    <ds:schemaRef ds:uri="http://www.w3.org/XML/1998/namespace"/>
    <ds:schemaRef ds:uri="http://schemas.microsoft.com/office/2006/metadata/properties"/>
    <ds:schemaRef ds:uri="e24f2763-0e71-4812-94ad-3b15b8174d77"/>
    <ds:schemaRef ds:uri="http://purl.org/dc/terms/"/>
    <ds:schemaRef ds:uri="http://purl.org/dc/elements/1.1/"/>
  </ds:schemaRefs>
</ds:datastoreItem>
</file>

<file path=customXml/itemProps2.xml><?xml version="1.0" encoding="utf-8"?>
<ds:datastoreItem xmlns:ds="http://schemas.openxmlformats.org/officeDocument/2006/customXml" ds:itemID="{5CB2B8D9-FC84-47D7-9BA9-BBAFDB52F038}">
  <ds:schemaRefs>
    <ds:schemaRef ds:uri="http://schemas.microsoft.com/sharepoint/v3/contenttype/forms"/>
  </ds:schemaRefs>
</ds:datastoreItem>
</file>

<file path=customXml/itemProps3.xml><?xml version="1.0" encoding="utf-8"?>
<ds:datastoreItem xmlns:ds="http://schemas.openxmlformats.org/officeDocument/2006/customXml" ds:itemID="{D5F59DEC-C772-496A-A8AE-DDD5767224B7}">
  <ds:schemaRefs>
    <ds:schemaRef ds:uri="a6163950-ed7b-45ff-a88b-85d0d03db3bc"/>
    <ds:schemaRef ds:uri="e24f2763-0e71-4812-94ad-3b15b8174d7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CERN(4-3).thmx</Template>
  <TotalTime>6228</TotalTime>
  <Words>1298</Words>
  <Application>Microsoft Office PowerPoint</Application>
  <PresentationFormat>On-screen Show (4:3)</PresentationFormat>
  <Paragraphs>152</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Rockwell Light</vt:lpstr>
      <vt:lpstr>Times New Roman</vt:lpstr>
      <vt:lpstr>Wingdings</vt:lpstr>
      <vt:lpstr>HFM(4-3)</vt:lpstr>
      <vt:lpstr>PowerPoint Presentation</vt:lpstr>
      <vt:lpstr>PowerPoint Presentation</vt:lpstr>
      <vt:lpstr>Agenda items</vt:lpstr>
      <vt:lpstr>Introduction, </vt:lpstr>
      <vt:lpstr>Objectives</vt:lpstr>
      <vt:lpstr>Timeline</vt:lpstr>
      <vt:lpstr>CAD QA files exchange</vt:lpstr>
      <vt:lpstr>CAD Falcon D common tooling list</vt:lpstr>
      <vt:lpstr>Specifications of CERN FalconD tooling, specific development features</vt:lpstr>
      <vt:lpstr>Summary</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HFM PowerPoint Template</dc:title>
  <dc:subject/>
  <dc:creator>CERN User</dc:creator>
  <cp:keywords/>
  <dc:description/>
  <cp:lastModifiedBy>Arnaud Pascal Foussat</cp:lastModifiedBy>
  <cp:revision>59</cp:revision>
  <cp:lastPrinted>2022-04-29T08:24:36Z</cp:lastPrinted>
  <dcterms:created xsi:type="dcterms:W3CDTF">2012-11-30T11:04:26Z</dcterms:created>
  <dcterms:modified xsi:type="dcterms:W3CDTF">2024-09-25T06:22:54Z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0x010100640AC2F659110449B50831FBB0A72745</vt:lpwstr>
  </property>
  <property fmtid="{D5CDD505-2E9C-101B-9397-08002B2CF9AE}" pid="3" name="Order">
    <vt:r8>15100</vt:r8>
  </property>
  <property fmtid="{D5CDD505-2E9C-101B-9397-08002B2CF9AE}" pid="4" name="MediaServiceImageTags">
    <vt:lpwstr/>
  </property>
</Properties>
</file>