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comments/comment1.xml" ContentType="application/vnd.openxmlformats-officedocument.presentationml.comment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comments/comment2.xml" ContentType="application/vnd.openxmlformats-officedocument.presentationml.comments+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6.xml" ContentType="application/vnd.openxmlformats-officedocument.presentationml.notesSlide+xml"/>
  <Override PartName="/ppt/comments/comment3.xml" ContentType="application/vnd.openxmlformats-officedocument.presentationml.comments+xml"/>
  <Override PartName="/ppt/tags/tag25.xml" ContentType="application/vnd.openxmlformats-officedocument.presentationml.tags+xml"/>
  <Override PartName="/ppt/notesSlides/notesSlide17.xml" ContentType="application/vnd.openxmlformats-officedocument.presentationml.notesSlide+xml"/>
  <Override PartName="/ppt/tags/tag26.xml" ContentType="application/vnd.openxmlformats-officedocument.presentationml.tags+xml"/>
  <Override PartName="/ppt/notesSlides/notesSlide18.xml" ContentType="application/vnd.openxmlformats-officedocument.presentationml.notesSlide+xml"/>
  <Override PartName="/ppt/tags/tag27.xml" ContentType="application/vnd.openxmlformats-officedocument.presentationml.tags+xml"/>
  <Override PartName="/ppt/notesSlides/notesSlide19.xml" ContentType="application/vnd.openxmlformats-officedocument.presentationml.notesSlide+xml"/>
  <Override PartName="/ppt/comments/comment4.xml" ContentType="application/vnd.openxmlformats-officedocument.presentationml.comments+xml"/>
  <Override PartName="/ppt/tags/tag28.xml" ContentType="application/vnd.openxmlformats-officedocument.presentationml.tags+xml"/>
  <Override PartName="/ppt/notesSlides/notesSlide20.xml" ContentType="application/vnd.openxmlformats-officedocument.presentationml.notesSlide+xml"/>
  <Override PartName="/ppt/tags/tag29.xml" ContentType="application/vnd.openxmlformats-officedocument.presentationml.tags+xml"/>
  <Override PartName="/ppt/notesSlides/notesSlide21.xml" ContentType="application/vnd.openxmlformats-officedocument.presentationml.notesSlide+xml"/>
  <Override PartName="/ppt/tags/tag30.xml" ContentType="application/vnd.openxmlformats-officedocument.presentationml.tags+xml"/>
  <Override PartName="/ppt/notesSlides/notesSlide22.xml" ContentType="application/vnd.openxmlformats-officedocument.presentationml.notesSlide+xml"/>
  <Override PartName="/ppt/tags/tag31.xml" ContentType="application/vnd.openxmlformats-officedocument.presentationml.tags+xml"/>
  <Override PartName="/ppt/notesSlides/notesSlide2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24.xml" ContentType="application/vnd.openxmlformats-officedocument.presentationml.notesSlide+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2"/>
  </p:notesMasterIdLst>
  <p:sldIdLst>
    <p:sldId id="258" r:id="rId2"/>
    <p:sldId id="524" r:id="rId3"/>
    <p:sldId id="523" r:id="rId4"/>
    <p:sldId id="341" r:id="rId5"/>
    <p:sldId id="526" r:id="rId6"/>
    <p:sldId id="536" r:id="rId7"/>
    <p:sldId id="543" r:id="rId8"/>
    <p:sldId id="532" r:id="rId9"/>
    <p:sldId id="318" r:id="rId10"/>
    <p:sldId id="323" r:id="rId11"/>
    <p:sldId id="528" r:id="rId12"/>
    <p:sldId id="533" r:id="rId13"/>
    <p:sldId id="332" r:id="rId14"/>
    <p:sldId id="529" r:id="rId15"/>
    <p:sldId id="537" r:id="rId16"/>
    <p:sldId id="544" r:id="rId17"/>
    <p:sldId id="352" r:id="rId18"/>
    <p:sldId id="353" r:id="rId19"/>
    <p:sldId id="354" r:id="rId20"/>
    <p:sldId id="356" r:id="rId21"/>
    <p:sldId id="539" r:id="rId22"/>
    <p:sldId id="542" r:id="rId23"/>
    <p:sldId id="540" r:id="rId24"/>
    <p:sldId id="541" r:id="rId25"/>
    <p:sldId id="538" r:id="rId26"/>
    <p:sldId id="333" r:id="rId27"/>
    <p:sldId id="534" r:id="rId28"/>
    <p:sldId id="535" r:id="rId29"/>
    <p:sldId id="268" r:id="rId30"/>
    <p:sldId id="351" r:id="rId31"/>
  </p:sldIdLst>
  <p:sldSz cx="18288000" cy="10287000"/>
  <p:notesSz cx="6858000" cy="91440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tizia Di Giulio" initials="LDG" lastIdx="35" clrIdx="0">
    <p:extLst>
      <p:ext uri="{19B8F6BF-5375-455C-9EA6-DF929625EA0E}">
        <p15:presenceInfo xmlns:p15="http://schemas.microsoft.com/office/powerpoint/2012/main" userId="S::letizia.di.giulio@cern.ch::f489c477-14e5-4b82-ac1f-4c15f58b43f1" providerId="AD"/>
      </p:ext>
    </p:extLst>
  </p:cmAuthor>
  <p:cmAuthor id="2" name="Anastasiia Khrapchun" initials="AK" lastIdx="12" clrIdx="1">
    <p:extLst>
      <p:ext uri="{19B8F6BF-5375-455C-9EA6-DF929625EA0E}">
        <p15:presenceInfo xmlns:p15="http://schemas.microsoft.com/office/powerpoint/2012/main" userId="S::anastasiia.khrapchun@cern.ch::c1b2efce-ac6b-435a-a688-ab169c4d5a4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DDA3"/>
    <a:srgbClr val="B5D1E9"/>
    <a:srgbClr val="408AC6"/>
    <a:srgbClr val="AAC9DA"/>
    <a:srgbClr val="63BC46"/>
    <a:srgbClr val="E7BD25"/>
    <a:srgbClr val="000000"/>
    <a:srgbClr val="505D75"/>
    <a:srgbClr val="FF9F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45" autoAdjust="0"/>
    <p:restoredTop sz="83841" autoAdjust="0"/>
  </p:normalViewPr>
  <p:slideViewPr>
    <p:cSldViewPr snapToGrid="0">
      <p:cViewPr>
        <p:scale>
          <a:sx n="50" d="100"/>
          <a:sy n="50" d="100"/>
        </p:scale>
        <p:origin x="744" y="29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09-27T16:56:52.813" idx="8">
    <p:pos x="3973" y="421"/>
    <p:text>is this written somewhere?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4-08-22T14:20:41.650" idx="9">
    <p:pos x="3888" y="2016"/>
    <p:text>merge the GSI and text from notes - not to make it word for word</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24-08-22T14:40:38.556" idx="12">
    <p:pos x="10853" y="5502"/>
    <p:text>reformulate to make more concise</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2" dt="2024-07-29T12:20:05.175" idx="4">
    <p:pos x="10" y="10"/>
    <p:text>Activity to develop by Safety Office</p:text>
    <p:extLst>
      <p:ext uri="{C676402C-5697-4E1C-873F-D02D1690AC5C}">
        <p15:threadingInfo xmlns:p15="http://schemas.microsoft.com/office/powerpoint/2012/main" timeZoneBias="-120"/>
      </p:ext>
    </p:extLst>
  </p:cm>
  <p:cm authorId="2" dt="2024-08-01T08:50:01.274" idx="5">
    <p:pos x="10" y="146"/>
    <p:text>If the safety validation process is chosen to be transferred to a separate handout (iso slides), the questions can be more challenging</p:text>
    <p:extLst>
      <p:ext uri="{C676402C-5697-4E1C-873F-D02D1690AC5C}">
        <p15:threadingInfo xmlns:p15="http://schemas.microsoft.com/office/powerpoint/2012/main" timeZoneBias="-120">
          <p15:parentCm authorId="2" idx="4"/>
        </p15:threadingInfo>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2" dt="2024-07-26T09:30:10.584" idx="3">
    <p:pos x="1478" y="5411"/>
    <p:text>can these two (clearance and permit) be switched based on the flow of course content?</p:text>
    <p:extLst>
      <p:ext uri="{C676402C-5697-4E1C-873F-D02D1690AC5C}">
        <p15:threadingInfo xmlns:p15="http://schemas.microsoft.com/office/powerpoint/2012/main" timeZoneBias="-120"/>
      </p:ext>
    </p:extLst>
  </p:cm>
  <p:cm authorId="2" dt="2024-08-22T14:32:14.802" idx="10">
    <p:pos x="1478" y="5547"/>
    <p:text>ok</p:text>
    <p:extLst>
      <p:ext uri="{C676402C-5697-4E1C-873F-D02D1690AC5C}">
        <p15:threadingInfo xmlns:p15="http://schemas.microsoft.com/office/powerpoint/2012/main" timeZoneBias="-120">
          <p15:parentCm authorId="2" idx="3"/>
        </p15:threadingInfo>
      </p:ext>
    </p:extLst>
  </p:cm>
  <p:cm authorId="2" dt="2024-08-01T10:59:48.863" idx="6">
    <p:pos x="10" y="10"/>
    <p:text>A proposal to transfer the details of each phase to a handout. This way the instructor uses thisoverarching slide to present all phases (using handout for assistance). When participants need to complete knowldge check, more complex questions can be provided (with participants referring to the handout for guidance)</p:text>
    <p:extLst>
      <p:ext uri="{C676402C-5697-4E1C-873F-D02D1690AC5C}">
        <p15:threadingInfo xmlns:p15="http://schemas.microsoft.com/office/powerpoint/2012/main" timeZoneBias="-120"/>
      </p:ext>
    </p:extLst>
  </p:cm>
  <p:cm authorId="2" dt="2024-08-22T14:34:42.650" idx="11">
    <p:pos x="146" y="146"/>
    <p:text>circular diagram instead of linear</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D37B4-45D1-42E9-840D-75191FDE70F1}" type="datetimeFigureOut">
              <a:rPr lang="en-GB" smtClean="0"/>
              <a:t>26/08/2024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BD0B1B-2E9E-4C6A-BDF3-47C5C228E33B}" type="slidenum">
              <a:rPr lang="en-GB" smtClean="0"/>
              <a:t>‹#›</a:t>
            </a:fld>
            <a:endParaRPr lang="en-GB"/>
          </a:p>
        </p:txBody>
      </p:sp>
    </p:spTree>
    <p:extLst>
      <p:ext uri="{BB962C8B-B14F-4D97-AF65-F5344CB8AC3E}">
        <p14:creationId xmlns:p14="http://schemas.microsoft.com/office/powerpoint/2010/main" val="2038050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dms.cern.ch/document/1884757"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edms.cern.ch/document/1177755/4.0"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edms.cern.ch/document/785546/4.0"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edms.cern.ch/document/1884757"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dms.cern.ch/ui/file/1403707/LAST_RELEASED/GSI-SO-1_E.pdf"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ep-th-safety.web.cern.ch/team" TargetMode="External"/><Relationship Id="rId4" Type="http://schemas.openxmlformats.org/officeDocument/2006/relationships/hyperlink" Target="https://edms.cern.ch/ui/file/1404924/LAST_RELEASED/GSI-SO-6_E.pdf"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ms.cern.ch/ui/file/1403707/LAST_RELEASED/GSI-SO-1_E.pdf"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ep-th-safety.web.cern.ch/tea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a:t>
            </a:fld>
            <a:endParaRPr lang="en-GB"/>
          </a:p>
        </p:txBody>
      </p:sp>
    </p:spTree>
    <p:extLst>
      <p:ext uri="{BB962C8B-B14F-4D97-AF65-F5344CB8AC3E}">
        <p14:creationId xmlns:p14="http://schemas.microsoft.com/office/powerpoint/2010/main" val="1389605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i="1" dirty="0">
                <a:latin typeface="Calibri" panose="020F0502020204030204" pitchFamily="34" charset="0"/>
              </a:rPr>
              <a:t>KNOWLEDGE</a:t>
            </a:r>
          </a:p>
          <a:p>
            <a:pPr marL="457200" indent="-457200">
              <a:buFont typeface="Arial" panose="020B0604020202020204" pitchFamily="34" charset="0"/>
              <a:buChar char="•"/>
            </a:pPr>
            <a:r>
              <a:rPr lang="en-US" sz="1200" i="1" dirty="0">
                <a:latin typeface="Calibri" panose="020F0502020204030204" pitchFamily="34" charset="0"/>
              </a:rPr>
              <a:t>The EXSO shall be </a:t>
            </a:r>
            <a:r>
              <a:rPr lang="en-US" sz="1200" b="1" i="1" dirty="0">
                <a:latin typeface="Calibri" panose="020F0502020204030204" pitchFamily="34" charset="0"/>
              </a:rPr>
              <a:t>knowledgeable in matters of Safety concerning the Installations, activities and projects</a:t>
            </a:r>
            <a:r>
              <a:rPr lang="en-US" sz="1200" i="1" dirty="0">
                <a:latin typeface="Calibri" panose="020F0502020204030204" pitchFamily="34" charset="0"/>
              </a:rPr>
              <a:t> under the responsibility of the Experiment and shall have successfully completed the required training, if any. </a:t>
            </a:r>
          </a:p>
          <a:p>
            <a:pPr marL="914400" lvl="1" indent="-457200">
              <a:buFont typeface="Wingdings" pitchFamily="2" charset="2"/>
              <a:buChar char="q"/>
            </a:pPr>
            <a:r>
              <a:rPr lang="en-GB" sz="1200" dirty="0">
                <a:solidFill>
                  <a:schemeClr val="tx1"/>
                </a:solidFill>
              </a:rPr>
              <a:t>The EXSO shall be knowledgeable about all hazards and risks generated by the Experiment and about the compensatory measures in place.</a:t>
            </a:r>
          </a:p>
          <a:p>
            <a:pPr marL="914400" lvl="1" indent="-457200">
              <a:buFont typeface="Wingdings" pitchFamily="2" charset="2"/>
              <a:buChar char="q"/>
            </a:pPr>
            <a:r>
              <a:rPr lang="en-GB" sz="1200" dirty="0">
                <a:solidFill>
                  <a:schemeClr val="tx1"/>
                </a:solidFill>
              </a:rPr>
              <a:t>The EXSO shall be able to provide/create (with the help of its Experiment collaboration) documentation like list of hazards, installation and operational procedures, risk assessments, etc. </a:t>
            </a:r>
          </a:p>
          <a:p>
            <a:pPr marL="914400" lvl="1" indent="-457200">
              <a:buFont typeface="Wingdings" pitchFamily="2" charset="2"/>
              <a:buChar char="q"/>
            </a:pPr>
            <a:r>
              <a:rPr lang="en-GB" sz="1200" dirty="0">
                <a:solidFill>
                  <a:schemeClr val="tx1"/>
                </a:solidFill>
              </a:rPr>
              <a:t>It is not asked to the EXSO to have a specific safety background or to be an expert in safety. </a:t>
            </a:r>
          </a:p>
          <a:p>
            <a:pPr marL="914400" lvl="1" indent="-457200">
              <a:buFont typeface="Wingdings" pitchFamily="2" charset="2"/>
              <a:buChar char="q"/>
            </a:pPr>
            <a:r>
              <a:rPr lang="en-GB" sz="1200" dirty="0">
                <a:solidFill>
                  <a:schemeClr val="tx1"/>
                </a:solidFill>
              </a:rPr>
              <a:t>Safety related documentation created by the EXSO will be verified by the EP Safety Correspondent and/or by HSE specialists.</a:t>
            </a:r>
          </a:p>
          <a:p>
            <a:pPr marL="914400" lvl="1" indent="-457200">
              <a:buFont typeface="Wingdings" pitchFamily="2" charset="2"/>
              <a:buChar char="q"/>
            </a:pPr>
            <a:endParaRPr lang="en-GB" sz="1200" dirty="0">
              <a:solidFill>
                <a:schemeClr val="tx1"/>
              </a:solidFill>
            </a:endParaRPr>
          </a:p>
          <a:p>
            <a:pPr marL="457200" lvl="1" indent="0">
              <a:buFont typeface="Arial" panose="020B0604020202020204" pitchFamily="34" charset="0"/>
              <a:buNone/>
            </a:pPr>
            <a:endParaRPr lang="en-US" sz="1200" i="1" dirty="0">
              <a:latin typeface="Calibri" panose="020F0502020204030204" pitchFamily="34" charset="0"/>
            </a:endParaRPr>
          </a:p>
          <a:p>
            <a:pPr marL="0" indent="0">
              <a:buFont typeface="Arial" panose="020B0604020202020204" pitchFamily="34" charset="0"/>
              <a:buNone/>
            </a:pPr>
            <a:r>
              <a:rPr lang="en-US" sz="1200" i="1" dirty="0">
                <a:latin typeface="Calibri" panose="020F0502020204030204" pitchFamily="34" charset="0"/>
              </a:rPr>
              <a:t>MEANS</a:t>
            </a:r>
          </a:p>
          <a:p>
            <a:pPr marL="457200" indent="-457200">
              <a:buFont typeface="Arial" panose="020B0604020202020204" pitchFamily="34" charset="0"/>
              <a:buChar char="•"/>
            </a:pPr>
            <a:r>
              <a:rPr lang="en-US" sz="1200" i="1" dirty="0">
                <a:latin typeface="Calibri" panose="020F0502020204030204" pitchFamily="34" charset="0"/>
              </a:rPr>
              <a:t>The EXSO shall be given the necessary authority and means, including </a:t>
            </a:r>
            <a:r>
              <a:rPr lang="en-US" sz="1200" b="1" i="1" dirty="0">
                <a:latin typeface="Calibri" panose="020F0502020204030204" pitchFamily="34" charset="0"/>
              </a:rPr>
              <a:t>training</a:t>
            </a:r>
            <a:r>
              <a:rPr lang="en-US" sz="1200" i="1" dirty="0">
                <a:latin typeface="Calibri" panose="020F0502020204030204" pitchFamily="34" charset="0"/>
              </a:rPr>
              <a:t>, information and resources, to fulfil his obligations. </a:t>
            </a:r>
          </a:p>
          <a:p>
            <a:r>
              <a:rPr lang="en-GB" sz="2800" dirty="0">
                <a:solidFill>
                  <a:schemeClr val="tx1"/>
                </a:solidFill>
              </a:rPr>
              <a:t>	Trainings:</a:t>
            </a:r>
          </a:p>
          <a:p>
            <a:pPr marL="914400" lvl="1" indent="-457200">
              <a:buFont typeface="Wingdings" pitchFamily="2" charset="2"/>
              <a:buChar char="q"/>
            </a:pPr>
            <a:r>
              <a:rPr lang="en-GB" sz="2800" dirty="0">
                <a:solidFill>
                  <a:schemeClr val="tx1"/>
                </a:solidFill>
              </a:rPr>
              <a:t>The Safety Officers CORE training you have already followed</a:t>
            </a:r>
          </a:p>
          <a:p>
            <a:pPr marL="914400" lvl="1" indent="-457200">
              <a:buFont typeface="Wingdings" pitchFamily="2" charset="2"/>
              <a:buChar char="q"/>
            </a:pPr>
            <a:r>
              <a:rPr lang="en-GB" sz="2800" dirty="0">
                <a:solidFill>
                  <a:schemeClr val="tx1"/>
                </a:solidFill>
              </a:rPr>
              <a:t>This specific EXSO training</a:t>
            </a:r>
          </a:p>
          <a:p>
            <a:pPr marL="914400" lvl="1" indent="-457200">
              <a:buFont typeface="Wingdings" pitchFamily="2" charset="2"/>
              <a:buChar char="q"/>
            </a:pPr>
            <a:r>
              <a:rPr lang="en-GB" sz="2800" dirty="0">
                <a:solidFill>
                  <a:schemeClr val="tx1"/>
                </a:solidFill>
              </a:rPr>
              <a:t>The SST (</a:t>
            </a:r>
            <a:r>
              <a:rPr lang="fr-FR" sz="2800" dirty="0">
                <a:solidFill>
                  <a:schemeClr val="tx1"/>
                </a:solidFill>
              </a:rPr>
              <a:t>Sauveteur Secouriste du Travail </a:t>
            </a:r>
            <a:r>
              <a:rPr lang="en-GB" sz="2800" dirty="0">
                <a:solidFill>
                  <a:schemeClr val="tx1"/>
                </a:solidFill>
              </a:rPr>
              <a:t>– Workplace First Aider) training (volunteer based)</a:t>
            </a:r>
          </a:p>
          <a:p>
            <a:pPr marL="914400" lvl="1" indent="-457200">
              <a:buFont typeface="Wingdings" pitchFamily="2" charset="2"/>
              <a:buChar char="q"/>
            </a:pPr>
            <a:r>
              <a:rPr lang="en-GB" sz="2800" dirty="0">
                <a:solidFill>
                  <a:schemeClr val="tx1"/>
                </a:solidFill>
              </a:rPr>
              <a:t>Any additional safety training related to your Experiment’s needs. </a:t>
            </a:r>
          </a:p>
          <a:p>
            <a:pPr lvl="2"/>
            <a:r>
              <a:rPr lang="en-GB" sz="2800" dirty="0">
                <a:solidFill>
                  <a:schemeClr val="tx1"/>
                </a:solidFill>
              </a:rPr>
              <a:t>Your EP Safety Correspondent will help you identifying the needed ones!</a:t>
            </a:r>
          </a:p>
          <a:p>
            <a:endParaRPr lang="en-US" sz="1200" i="1" dirty="0">
              <a:latin typeface="Calibri" panose="020F0502020204030204" pitchFamily="34" charset="0"/>
            </a:endParaRPr>
          </a:p>
          <a:p>
            <a:endParaRPr lang="en-US" sz="1200" dirty="0"/>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12</a:t>
            </a:fld>
            <a:endParaRPr lang="en-GB"/>
          </a:p>
        </p:txBody>
      </p:sp>
    </p:spTree>
    <p:extLst>
      <p:ext uri="{BB962C8B-B14F-4D97-AF65-F5344CB8AC3E}">
        <p14:creationId xmlns:p14="http://schemas.microsoft.com/office/powerpoint/2010/main" val="1746187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200" i="1" dirty="0">
                <a:latin typeface="Calibri" panose="020F0502020204030204" pitchFamily="34" charset="0"/>
              </a:rPr>
              <a:t>The EXSO shall be </a:t>
            </a:r>
            <a:r>
              <a:rPr lang="en-US" sz="1200" b="1" i="1" dirty="0">
                <a:latin typeface="Calibri" panose="020F0502020204030204" pitchFamily="34" charset="0"/>
              </a:rPr>
              <a:t>appointed by the Head of the Department</a:t>
            </a:r>
            <a:r>
              <a:rPr lang="en-US" sz="1200" i="1" dirty="0">
                <a:latin typeface="Calibri" panose="020F0502020204030204" pitchFamily="34" charset="0"/>
              </a:rPr>
              <a:t> hosting the Experiment concerned from among Members of the Personnel, in consultation with the DSO and, if the EXSO is an associated Member of the Personnel, in consultation with his home institution. </a:t>
            </a:r>
          </a:p>
          <a:p>
            <a:pPr marL="285750" indent="-285750">
              <a:buFont typeface="Arial" panose="020B0604020202020204" pitchFamily="34" charset="0"/>
              <a:buChar char="•"/>
            </a:pPr>
            <a:endParaRPr lang="en-US" sz="1200" dirty="0">
              <a:latin typeface="Calibri" panose="020F0502020204030204" pitchFamily="34" charset="0"/>
            </a:endParaRPr>
          </a:p>
          <a:p>
            <a:pPr marL="285750" indent="-285750">
              <a:buFont typeface="Arial" panose="020B0604020202020204" pitchFamily="34" charset="0"/>
              <a:buChar char="•"/>
            </a:pPr>
            <a:r>
              <a:rPr lang="en-US" sz="1200" i="1" dirty="0">
                <a:latin typeface="Calibri" panose="020F0502020204030204" pitchFamily="34" charset="0"/>
              </a:rPr>
              <a:t>Each appointment shall be made in writing. </a:t>
            </a: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13</a:t>
            </a:fld>
            <a:endParaRPr lang="en-GB"/>
          </a:p>
        </p:txBody>
      </p:sp>
    </p:spTree>
    <p:extLst>
      <p:ext uri="{BB962C8B-B14F-4D97-AF65-F5344CB8AC3E}">
        <p14:creationId xmlns:p14="http://schemas.microsoft.com/office/powerpoint/2010/main" val="2422698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14</a:t>
            </a:fld>
            <a:endParaRPr lang="en-GB"/>
          </a:p>
        </p:txBody>
      </p:sp>
    </p:spTree>
    <p:extLst>
      <p:ext uri="{BB962C8B-B14F-4D97-AF65-F5344CB8AC3E}">
        <p14:creationId xmlns:p14="http://schemas.microsoft.com/office/powerpoint/2010/main" val="2242477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15</a:t>
            </a:fld>
            <a:endParaRPr lang="en-GB"/>
          </a:p>
        </p:txBody>
      </p:sp>
    </p:spTree>
    <p:extLst>
      <p:ext uri="{BB962C8B-B14F-4D97-AF65-F5344CB8AC3E}">
        <p14:creationId xmlns:p14="http://schemas.microsoft.com/office/powerpoint/2010/main" val="2888461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800" dirty="0">
                <a:latin typeface="Calibri" panose="020F0502020204030204" pitchFamily="34" charset="0"/>
              </a:rPr>
              <a:t>A specific document describes the Experiments safety validation process: EDMS </a:t>
            </a:r>
            <a:r>
              <a:rPr lang="en-US" sz="2800" dirty="0">
                <a:latin typeface="Calibri" panose="020F0502020204030204" pitchFamily="34" charset="0"/>
                <a:hlinkClick r:id="rId3"/>
              </a:rPr>
              <a:t>1884757</a:t>
            </a:r>
            <a:endParaRPr lang="en-US" sz="2800" dirty="0">
              <a:latin typeface="Calibri" panose="020F0502020204030204" pitchFamily="34" charset="0"/>
            </a:endParaRP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For a new/upgraded Experiment, the main phases of this process are:</a:t>
            </a:r>
          </a:p>
          <a:p>
            <a:pPr marL="457200" indent="-457200">
              <a:buFont typeface="Arial" panose="020B0604020202020204" pitchFamily="34" charset="0"/>
              <a:buChar char="•"/>
            </a:pPr>
            <a:endParaRPr lang="en-US" sz="28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Safety declaration of the Experiment (or of its upgrade) at early stage</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Delivery of the main safety requirements for operation</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Safety organization for worksite activities (dismounting/installation/modification)</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Implementation of safety requirements </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Delivery of Safety Permit (if any)</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Delivery of EP Safety Clearance</a:t>
            </a:r>
          </a:p>
          <a:p>
            <a:pPr marL="914400" lvl="1" indent="-457200">
              <a:buFont typeface="Courier New" panose="02070309020205020404" pitchFamily="49" charset="0"/>
              <a:buChar char="o"/>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The entire process is followed by the Project Leader/Technical Coordinator (management of the Experiment) with the support of the EXSO, and the help of the EP Safety Correspondent </a:t>
            </a:r>
          </a:p>
          <a:p>
            <a:pPr marL="914400" lvl="1" indent="-457200">
              <a:buFont typeface="Courier New" panose="02070309020205020404" pitchFamily="49" charset="0"/>
              <a:buChar char="o"/>
            </a:pPr>
            <a:endParaRPr lang="en-US" sz="2800" dirty="0">
              <a:latin typeface="Calibri" panose="020F0502020204030204" pitchFamily="34" charset="0"/>
            </a:endParaRPr>
          </a:p>
          <a:p>
            <a:pPr marL="457200" indent="-457200">
              <a:buFont typeface="Arial" panose="020B0604020202020204" pitchFamily="34" charset="0"/>
              <a:buChar char="•"/>
            </a:pPr>
            <a:r>
              <a:rPr lang="en-US" sz="2800" i="1" dirty="0">
                <a:latin typeface="Calibri" panose="020F0502020204030204" pitchFamily="34" charset="0"/>
              </a:rPr>
              <a:t>This EP process can be interconnected with the HSE PESS (Project and Experiments Safety Support) process</a:t>
            </a:r>
          </a:p>
          <a:p>
            <a:endParaRPr lang="fr-CH" dirty="0"/>
          </a:p>
        </p:txBody>
      </p:sp>
      <p:sp>
        <p:nvSpPr>
          <p:cNvPr id="4" name="Slide Number Placeholder 3"/>
          <p:cNvSpPr>
            <a:spLocks noGrp="1"/>
          </p:cNvSpPr>
          <p:nvPr>
            <p:ph type="sldNum" sz="quarter" idx="5"/>
          </p:nvPr>
        </p:nvSpPr>
        <p:spPr/>
        <p:txBody>
          <a:bodyPr/>
          <a:lstStyle/>
          <a:p>
            <a:fld id="{62BD0B1B-2E9E-4C6A-BDF3-47C5C228E33B}" type="slidenum">
              <a:rPr lang="en-GB" smtClean="0"/>
              <a:t>16</a:t>
            </a:fld>
            <a:endParaRPr lang="en-GB"/>
          </a:p>
        </p:txBody>
      </p:sp>
    </p:spTree>
    <p:extLst>
      <p:ext uri="{BB962C8B-B14F-4D97-AF65-F5344CB8AC3E}">
        <p14:creationId xmlns:p14="http://schemas.microsoft.com/office/powerpoint/2010/main" val="3717891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800" dirty="0">
                <a:latin typeface="Calibri" panose="020F0502020204030204" pitchFamily="34" charset="0"/>
              </a:rPr>
              <a:t>The safety declaration is done (as early as possible) via the </a:t>
            </a:r>
            <a:r>
              <a:rPr lang="en-US" sz="2800" b="1" dirty="0">
                <a:latin typeface="Calibri" panose="020F0502020204030204" pitchFamily="34" charset="0"/>
              </a:rPr>
              <a:t>ISD (Initial Safety Declaration) form</a:t>
            </a:r>
            <a:r>
              <a:rPr lang="en-US" sz="2800" dirty="0">
                <a:latin typeface="Calibri" panose="020F0502020204030204" pitchFamily="34" charset="0"/>
              </a:rPr>
              <a:t>, containing:</a:t>
            </a:r>
          </a:p>
          <a:p>
            <a:pPr marL="914400" lvl="1" indent="-457200">
              <a:buFont typeface="Courier New" panose="02070309020205020404" pitchFamily="49" charset="0"/>
              <a:buChar char="o"/>
            </a:pPr>
            <a:r>
              <a:rPr lang="en-US" sz="2800" dirty="0">
                <a:latin typeface="Calibri" panose="020F0502020204030204" pitchFamily="34" charset="0"/>
              </a:rPr>
              <a:t>Description of the Experiment (safety related)</a:t>
            </a:r>
          </a:p>
          <a:p>
            <a:pPr marL="914400" lvl="1" indent="-457200">
              <a:buFont typeface="Courier New" panose="02070309020205020404" pitchFamily="49" charset="0"/>
              <a:buChar char="o"/>
            </a:pPr>
            <a:r>
              <a:rPr lang="en-US" sz="2800" dirty="0">
                <a:latin typeface="Calibri" panose="020F0502020204030204" pitchFamily="34" charset="0"/>
              </a:rPr>
              <a:t>Estimated schedule (if applicable)</a:t>
            </a:r>
          </a:p>
          <a:p>
            <a:pPr marL="914400" lvl="1" indent="-457200">
              <a:buFont typeface="Courier New" panose="02070309020205020404" pitchFamily="49" charset="0"/>
              <a:buChar char="o"/>
            </a:pPr>
            <a:r>
              <a:rPr lang="en-US" sz="2800" b="1" dirty="0">
                <a:latin typeface="Calibri" panose="020F0502020204030204" pitchFamily="34" charset="0"/>
              </a:rPr>
              <a:t>Preliminary hazards identification</a:t>
            </a:r>
          </a:p>
          <a:p>
            <a:pPr marL="914400" lvl="1" indent="-457200">
              <a:buFont typeface="Courier New" panose="02070309020205020404" pitchFamily="49" charset="0"/>
              <a:buChar char="o"/>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The ISD is reviewed by the EP Safety Office and distributed to HSE to confirm if the project will be followed by PESS (if that is the case, an LSD – Launch Safety Discussion document is created)</a:t>
            </a: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At this stage, an EP Safety Correspondent is assigned to the Experiment</a:t>
            </a: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400" i="1" dirty="0">
                <a:latin typeface="Calibri" panose="020F0502020204030204" pitchFamily="34" charset="0"/>
              </a:rPr>
              <a:t>Some Experiments might still have the information above in the form of an ISIEC (Initial Safety Information on Experiments at CERN) document (older template)</a:t>
            </a: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18</a:t>
            </a:fld>
            <a:endParaRPr lang="en-GB"/>
          </a:p>
        </p:txBody>
      </p:sp>
    </p:spTree>
    <p:extLst>
      <p:ext uri="{BB962C8B-B14F-4D97-AF65-F5344CB8AC3E}">
        <p14:creationId xmlns:p14="http://schemas.microsoft.com/office/powerpoint/2010/main" val="3302719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latin typeface="Calibri" panose="020F0502020204030204" pitchFamily="34" charset="0"/>
              </a:rPr>
              <a:t>The operational safety aspects of the Experiment are usually treated before or during the installation phase (to avoid delay for operations)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rPr>
              <a:t>Depending on hazards present, access conditions, etc. for some of the Experiments it is requested to have </a:t>
            </a:r>
            <a:r>
              <a:rPr lang="en-GB" sz="1200" b="1" dirty="0">
                <a:solidFill>
                  <a:schemeClr val="tx1"/>
                </a:solidFill>
              </a:rPr>
              <a:t>dedicated online/classroom courses, specific Experiment based</a:t>
            </a:r>
            <a:r>
              <a:rPr lang="en-GB" sz="1200" dirty="0">
                <a:solidFill>
                  <a:schemeClr val="tx1"/>
                </a:solidFill>
              </a:rPr>
              <a:t>. If needed, contact the EP Safety Correspondent for support on the creation of this training! </a:t>
            </a: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21</a:t>
            </a:fld>
            <a:endParaRPr lang="en-GB"/>
          </a:p>
        </p:txBody>
      </p:sp>
    </p:spTree>
    <p:extLst>
      <p:ext uri="{BB962C8B-B14F-4D97-AF65-F5344CB8AC3E}">
        <p14:creationId xmlns:p14="http://schemas.microsoft.com/office/powerpoint/2010/main" val="2452295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22</a:t>
            </a:fld>
            <a:endParaRPr lang="en-GB"/>
          </a:p>
        </p:txBody>
      </p:sp>
    </p:spTree>
    <p:extLst>
      <p:ext uri="{BB962C8B-B14F-4D97-AF65-F5344CB8AC3E}">
        <p14:creationId xmlns:p14="http://schemas.microsoft.com/office/powerpoint/2010/main" val="2243548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2100" dirty="0">
                <a:latin typeface="+mj-lt"/>
              </a:rPr>
              <a:t>Examples:</a:t>
            </a:r>
          </a:p>
          <a:p>
            <a:pPr marL="914400" lvl="1" indent="-457200">
              <a:buFont typeface="Arial" panose="020B0604020202020204" pitchFamily="34" charset="0"/>
              <a:buChar char="•"/>
            </a:pPr>
            <a:r>
              <a:rPr lang="en-US" sz="2100" dirty="0">
                <a:latin typeface="+mj-lt"/>
              </a:rPr>
              <a:t>Beam Permit, for a beam line/Experiment</a:t>
            </a:r>
          </a:p>
          <a:p>
            <a:pPr marL="914400" lvl="1" indent="-457200">
              <a:buFont typeface="Arial" panose="020B0604020202020204" pitchFamily="34" charset="0"/>
              <a:buChar char="•"/>
            </a:pPr>
            <a:r>
              <a:rPr lang="en-US" sz="2100" dirty="0">
                <a:latin typeface="+mj-lt"/>
              </a:rPr>
              <a:t>Source Permit, for the usage of a particular source </a:t>
            </a:r>
          </a:p>
          <a:p>
            <a:pPr marL="914400" lvl="1" indent="-457200">
              <a:buFont typeface="Arial" panose="020B0604020202020204" pitchFamily="34" charset="0"/>
              <a:buChar char="•"/>
            </a:pPr>
            <a:r>
              <a:rPr lang="en-US" sz="2100" dirty="0">
                <a:latin typeface="+mj-lt"/>
              </a:rPr>
              <a:t>Cool-down Permit, for a specific cryogenic installation</a:t>
            </a:r>
          </a:p>
          <a:p>
            <a:pPr marL="914400" lvl="1" indent="-457200">
              <a:buFont typeface="Arial" panose="020B0604020202020204" pitchFamily="34" charset="0"/>
              <a:buChar char="•"/>
            </a:pPr>
            <a:r>
              <a:rPr lang="en-US" sz="2100" dirty="0">
                <a:latin typeface="+mj-lt"/>
              </a:rPr>
              <a:t>…</a:t>
            </a:r>
          </a:p>
          <a:p>
            <a:pPr marL="457200" indent="-457200">
              <a:buFont typeface="Arial" panose="020B0604020202020204" pitchFamily="34" charset="0"/>
              <a:buChar char="•"/>
            </a:pPr>
            <a:r>
              <a:rPr lang="en-US" sz="2100" dirty="0">
                <a:latin typeface="+mj-lt"/>
              </a:rPr>
              <a:t>One Experiment could have multiple Safety Permits, depending on the hazards present</a:t>
            </a:r>
          </a:p>
          <a:p>
            <a:pPr marL="457200" indent="-457200">
              <a:buFont typeface="Arial" panose="020B0604020202020204" pitchFamily="34" charset="0"/>
              <a:buChar char="•"/>
            </a:pPr>
            <a:r>
              <a:rPr lang="en-US" sz="2100" dirty="0">
                <a:latin typeface="+mj-lt"/>
              </a:rPr>
              <a:t>To be noted that a Safety Permit could be needed at different stages of the safety process, depending on when you will need to carry on the operation/activity linked to the permit</a:t>
            </a: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23</a:t>
            </a:fld>
            <a:endParaRPr lang="en-GB"/>
          </a:p>
        </p:txBody>
      </p:sp>
    </p:spTree>
    <p:extLst>
      <p:ext uri="{BB962C8B-B14F-4D97-AF65-F5344CB8AC3E}">
        <p14:creationId xmlns:p14="http://schemas.microsoft.com/office/powerpoint/2010/main" val="3681774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24</a:t>
            </a:fld>
            <a:endParaRPr lang="en-GB"/>
          </a:p>
        </p:txBody>
      </p:sp>
    </p:spTree>
    <p:extLst>
      <p:ext uri="{BB962C8B-B14F-4D97-AF65-F5344CB8AC3E}">
        <p14:creationId xmlns:p14="http://schemas.microsoft.com/office/powerpoint/2010/main" val="3047684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3</a:t>
            </a:fld>
            <a:endParaRPr lang="en-GB"/>
          </a:p>
        </p:txBody>
      </p:sp>
    </p:spTree>
    <p:extLst>
      <p:ext uri="{BB962C8B-B14F-4D97-AF65-F5344CB8AC3E}">
        <p14:creationId xmlns:p14="http://schemas.microsoft.com/office/powerpoint/2010/main" val="29508291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25</a:t>
            </a:fld>
            <a:endParaRPr lang="en-GB"/>
          </a:p>
        </p:txBody>
      </p:sp>
    </p:spTree>
    <p:extLst>
      <p:ext uri="{BB962C8B-B14F-4D97-AF65-F5344CB8AC3E}">
        <p14:creationId xmlns:p14="http://schemas.microsoft.com/office/powerpoint/2010/main" val="8904892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latin typeface="Calibri" panose="020F0502020204030204" pitchFamily="34" charset="0"/>
              </a:rPr>
              <a:t>Following the CERN Safety File Management documents (EDMS </a:t>
            </a:r>
            <a:r>
              <a:rPr lang="en-US" sz="1200" dirty="0">
                <a:latin typeface="Calibri" panose="020F0502020204030204" pitchFamily="34" charset="0"/>
                <a:hlinkClick r:id="rId3"/>
              </a:rPr>
              <a:t>1177755</a:t>
            </a:r>
            <a:r>
              <a:rPr lang="en-US" sz="1200" dirty="0">
                <a:latin typeface="Calibri" panose="020F0502020204030204" pitchFamily="34" charset="0"/>
              </a:rPr>
              <a:t> - </a:t>
            </a:r>
            <a:r>
              <a:rPr lang="en-GB" dirty="0">
                <a:hlinkClick r:id="rId3"/>
              </a:rPr>
              <a:t>https://edms.cern.ch/document/1177755/4.0</a:t>
            </a:r>
            <a:r>
              <a:rPr lang="en-GB" dirty="0"/>
              <a:t> </a:t>
            </a:r>
            <a:r>
              <a:rPr lang="en-US" sz="1200" dirty="0">
                <a:latin typeface="Calibri" panose="020F0502020204030204" pitchFamily="34" charset="0"/>
              </a:rPr>
              <a:t>and </a:t>
            </a:r>
            <a:r>
              <a:rPr lang="en-US" sz="1200" dirty="0">
                <a:latin typeface="Calibri" panose="020F0502020204030204" pitchFamily="34" charset="0"/>
                <a:hlinkClick r:id="rId4"/>
              </a:rPr>
              <a:t>785546</a:t>
            </a:r>
            <a:r>
              <a:rPr lang="en-US" sz="1200" dirty="0">
                <a:latin typeface="Calibri" panose="020F0502020204030204" pitchFamily="34" charset="0"/>
              </a:rPr>
              <a:t> - </a:t>
            </a:r>
            <a:r>
              <a:rPr lang="en-GB" dirty="0">
                <a:hlinkClick r:id="rId4"/>
              </a:rPr>
              <a:t>https://edms.cern.ch/document/785546/4.0</a:t>
            </a:r>
            <a:r>
              <a:rPr lang="en-US" sz="1200" dirty="0">
                <a:latin typeface="Calibri" panose="020F0502020204030204" pitchFamily="34" charset="0"/>
              </a:rPr>
              <a:t>), the official repository for the Safety File is EDMS. </a:t>
            </a:r>
          </a:p>
          <a:p>
            <a:pPr marL="0" indent="0">
              <a:buFont typeface="Arial" panose="020B0604020202020204" pitchFamily="34" charset="0"/>
              <a:buNone/>
            </a:pPr>
            <a:endParaRPr lang="en-US" sz="1200" dirty="0">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26</a:t>
            </a:fld>
            <a:endParaRPr lang="en-GB"/>
          </a:p>
        </p:txBody>
      </p:sp>
    </p:spTree>
    <p:extLst>
      <p:ext uri="{BB962C8B-B14F-4D97-AF65-F5344CB8AC3E}">
        <p14:creationId xmlns:p14="http://schemas.microsoft.com/office/powerpoint/2010/main" val="33289818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Instructions: </a:t>
            </a:r>
          </a:p>
          <a:p>
            <a:r>
              <a:rPr lang="en-GB" dirty="0"/>
              <a:t>The trainer clicks on the button and familiarizes participants with the Safety File structure and documents  (10-15 min)</a:t>
            </a:r>
          </a:p>
          <a:p>
            <a:endParaRPr lang="en-GB" dirty="0"/>
          </a:p>
          <a:p>
            <a:endParaRPr lang="en-GB" dirty="0"/>
          </a:p>
          <a:p>
            <a:r>
              <a:rPr lang="en-GB" dirty="0"/>
              <a:t>Descriptive: </a:t>
            </a:r>
          </a:p>
          <a:p>
            <a:pPr marL="285750" indent="-285750">
              <a:buFont typeface="Arial" panose="020B0604020202020204" pitchFamily="34" charset="0"/>
              <a:buChar char="•"/>
            </a:pPr>
            <a:r>
              <a:rPr lang="en-GB" sz="1200" dirty="0">
                <a:solidFill>
                  <a:schemeClr val="tx1"/>
                </a:solidFill>
              </a:rPr>
              <a:t>This part is composed of all documents/information that provide a description of the Experiment in terms of safety.</a:t>
            </a:r>
          </a:p>
          <a:p>
            <a:pPr marL="285750" indent="-285750">
              <a:buFont typeface="Arial" panose="020B0604020202020204" pitchFamily="34" charset="0"/>
              <a:buChar char="•"/>
            </a:pPr>
            <a:r>
              <a:rPr lang="en-GB" sz="1200" dirty="0">
                <a:solidFill>
                  <a:schemeClr val="tx1"/>
                </a:solidFill>
              </a:rPr>
              <a:t>The ISD - Initial Safety Declaration (or the ISIEC - Initial Safety Information on Experiments at CERN, if the Experiment was operational before 2020) document is part of this section. </a:t>
            </a:r>
            <a:endParaRPr lang="en-GB" sz="1200" dirty="0">
              <a:solidFill>
                <a:schemeClr val="tx1"/>
              </a:solidFill>
              <a:highlight>
                <a:srgbClr val="FFFF00"/>
              </a:highlight>
            </a:endParaRPr>
          </a:p>
          <a:p>
            <a:pPr marL="285750" indent="-285750">
              <a:buFont typeface="Arial" panose="020B0604020202020204" pitchFamily="34" charset="0"/>
              <a:buChar char="•"/>
            </a:pPr>
            <a:r>
              <a:rPr lang="en-GB" sz="1200" dirty="0">
                <a:solidFill>
                  <a:schemeClr val="tx1"/>
                </a:solidFill>
              </a:rPr>
              <a:t>If PESS, also the LSD – Launch Safety Discussion is found here.</a:t>
            </a:r>
          </a:p>
          <a:p>
            <a:pPr marL="0" indent="0">
              <a:buFont typeface="Arial" panose="020B0604020202020204" pitchFamily="34" charset="0"/>
              <a:buNone/>
            </a:pPr>
            <a:endParaRPr lang="en-GB" sz="1200" dirty="0">
              <a:solidFill>
                <a:schemeClr val="tx1"/>
              </a:solidFill>
              <a:highlight>
                <a:srgbClr val="FFFF00"/>
              </a:highlight>
            </a:endParaRPr>
          </a:p>
          <a:p>
            <a:pPr marL="0" indent="0">
              <a:buFont typeface="Arial" panose="020B0604020202020204" pitchFamily="34" charset="0"/>
              <a:buNone/>
            </a:pPr>
            <a:r>
              <a:rPr lang="en-GB" sz="1200" dirty="0">
                <a:solidFill>
                  <a:schemeClr val="tx1"/>
                </a:solidFill>
                <a:highlight>
                  <a:srgbClr val="FFFF00"/>
                </a:highlight>
              </a:rPr>
              <a:t>Demonstrative</a:t>
            </a:r>
          </a:p>
          <a:p>
            <a:pPr marL="285750" indent="-285750">
              <a:buFont typeface="Arial" panose="020B0604020202020204" pitchFamily="34" charset="0"/>
              <a:buChar char="•"/>
            </a:pPr>
            <a:r>
              <a:rPr lang="en-GB" sz="1200" dirty="0">
                <a:solidFill>
                  <a:schemeClr val="tx1"/>
                </a:solidFill>
              </a:rPr>
              <a:t>This part “shall make the demonstration that all hazards and risks are identified, that all risks are assessed and that appropriate mitigation measures are taken.”</a:t>
            </a:r>
          </a:p>
          <a:p>
            <a:pPr marL="285750" indent="-285750">
              <a:buFont typeface="Arial" panose="020B0604020202020204" pitchFamily="34" charset="0"/>
              <a:buChar char="•"/>
            </a:pPr>
            <a:r>
              <a:rPr lang="en-GB" sz="1200" dirty="0">
                <a:solidFill>
                  <a:schemeClr val="tx1"/>
                </a:solidFill>
              </a:rPr>
              <a:t>In the Safety File EDMS structure, this part can be divided into sub-folders (i.e. by risk or by subsystem of the Experiment).</a:t>
            </a:r>
          </a:p>
          <a:p>
            <a:pPr marL="285750" indent="-285750">
              <a:buFont typeface="Arial" panose="020B0604020202020204" pitchFamily="34" charset="0"/>
              <a:buChar char="•"/>
            </a:pPr>
            <a:r>
              <a:rPr lang="en-GB" sz="1200" dirty="0">
                <a:solidFill>
                  <a:schemeClr val="tx1"/>
                </a:solidFill>
              </a:rPr>
              <a:t>Usual documents part of this section are: mechanical calculations and related HSE specialist verification, risk assessments, drawings, CE certificates, etc.</a:t>
            </a:r>
          </a:p>
          <a:p>
            <a:pPr marL="0" indent="0">
              <a:buFont typeface="Arial" panose="020B0604020202020204" pitchFamily="34" charset="0"/>
              <a:buNone/>
            </a:pPr>
            <a:endParaRPr lang="en-GB" sz="1200" dirty="0">
              <a:solidFill>
                <a:schemeClr val="tx1"/>
              </a:solidFill>
              <a:highlight>
                <a:srgbClr val="FFFF00"/>
              </a:highlight>
            </a:endParaRPr>
          </a:p>
          <a:p>
            <a:pPr marL="0" indent="0">
              <a:buFont typeface="Arial" panose="020B0604020202020204" pitchFamily="34" charset="0"/>
              <a:buNone/>
            </a:pPr>
            <a:r>
              <a:rPr lang="en-GB" sz="1200" dirty="0">
                <a:solidFill>
                  <a:schemeClr val="tx1"/>
                </a:solidFill>
                <a:highlight>
                  <a:srgbClr val="FFFF00"/>
                </a:highlight>
              </a:rPr>
              <a:t>Maintenance and operation</a:t>
            </a:r>
          </a:p>
          <a:p>
            <a:pPr marL="285750" indent="-285750">
              <a:buFont typeface="Arial" panose="020B0604020202020204" pitchFamily="34" charset="0"/>
              <a:buChar char="•"/>
            </a:pPr>
            <a:r>
              <a:rPr lang="en-GB" sz="1200" dirty="0">
                <a:solidFill>
                  <a:schemeClr val="tx1"/>
                </a:solidFill>
              </a:rPr>
              <a:t>This part is composed of all safety relevant procedures, needed for the maintenance and operation of the Experiment. </a:t>
            </a:r>
            <a:endParaRPr lang="en-GB" sz="1200" dirty="0">
              <a:solidFill>
                <a:schemeClr val="tx1"/>
              </a:solidFill>
              <a:highlight>
                <a:srgbClr val="FFFF00"/>
              </a:highlight>
            </a:endParaRPr>
          </a:p>
          <a:p>
            <a:pPr marL="285750" indent="-285750">
              <a:buFont typeface="Arial" panose="020B0604020202020204" pitchFamily="34" charset="0"/>
              <a:buChar char="•"/>
            </a:pPr>
            <a:r>
              <a:rPr lang="en-GB" sz="1200" dirty="0">
                <a:solidFill>
                  <a:schemeClr val="tx1"/>
                </a:solidFill>
              </a:rPr>
              <a:t>In this section there are usually: emergency procedures, shifters procedures, specific operational procedures to cover certain activities within the Experiment, etc.</a:t>
            </a:r>
          </a:p>
          <a:p>
            <a:pPr marL="0" indent="0">
              <a:buFont typeface="Arial" panose="020B0604020202020204" pitchFamily="34" charset="0"/>
              <a:buNone/>
            </a:pPr>
            <a:endParaRPr lang="en-GB" sz="1200" dirty="0">
              <a:solidFill>
                <a:schemeClr val="tx1"/>
              </a:solidFill>
              <a:highlight>
                <a:srgbClr val="FFFF00"/>
              </a:highlight>
            </a:endParaRPr>
          </a:p>
          <a:p>
            <a:pPr marL="0" indent="0">
              <a:buFont typeface="Arial" panose="020B0604020202020204" pitchFamily="34" charset="0"/>
              <a:buNone/>
            </a:pPr>
            <a:r>
              <a:rPr lang="en-GB" sz="1200" dirty="0">
                <a:solidFill>
                  <a:schemeClr val="tx1"/>
                </a:solidFill>
                <a:highlight>
                  <a:srgbClr val="FFFF00"/>
                </a:highlight>
              </a:rPr>
              <a:t>Record and Monitoring (REM)</a:t>
            </a:r>
          </a:p>
          <a:p>
            <a:pPr marL="285750" indent="-285750">
              <a:buFont typeface="Arial" panose="020B0604020202020204" pitchFamily="34" charset="0"/>
              <a:buChar char="•"/>
            </a:pPr>
            <a:r>
              <a:rPr lang="en-GB" sz="1200" dirty="0">
                <a:solidFill>
                  <a:schemeClr val="tx1"/>
                </a:solidFill>
              </a:rPr>
              <a:t>This part is a repository for documents providing evidence that safety procedures have been applied</a:t>
            </a:r>
          </a:p>
          <a:p>
            <a:pPr marL="285750" indent="-285750">
              <a:buFont typeface="Arial" panose="020B0604020202020204" pitchFamily="34" charset="0"/>
              <a:buChar char="•"/>
            </a:pPr>
            <a:r>
              <a:rPr lang="en-GB" sz="1200" dirty="0">
                <a:solidFill>
                  <a:schemeClr val="tx1"/>
                </a:solidFill>
              </a:rPr>
              <a:t>In this section there are usually: safety clearances, safety permits, incident reports, safety and inspection reports, etc.</a:t>
            </a:r>
          </a:p>
          <a:p>
            <a:pPr marL="285750" indent="-285750">
              <a:buFont typeface="Arial" panose="020B0604020202020204" pitchFamily="34" charset="0"/>
              <a:buChar char="•"/>
            </a:pPr>
            <a:r>
              <a:rPr lang="en-GB" sz="1200" dirty="0">
                <a:solidFill>
                  <a:schemeClr val="tx1"/>
                </a:solidFill>
              </a:rPr>
              <a:t>The safety procedures related to installation activities (i.e. PPSPSs, Work Package, tasks sheets) can be stored in a dedicated folder in this section of the Safety File.</a:t>
            </a:r>
          </a:p>
          <a:p>
            <a:pPr marL="0" indent="0">
              <a:buFont typeface="Arial" panose="020B0604020202020204" pitchFamily="34" charset="0"/>
              <a:buNone/>
            </a:pPr>
            <a:endParaRPr lang="en-GB" sz="1200" dirty="0">
              <a:solidFill>
                <a:schemeClr val="tx1"/>
              </a:solidFill>
              <a:highlight>
                <a:srgbClr val="FFFF00"/>
              </a:highlight>
            </a:endParaRP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27</a:t>
            </a:fld>
            <a:endParaRPr lang="en-GB"/>
          </a:p>
        </p:txBody>
      </p:sp>
    </p:spTree>
    <p:extLst>
      <p:ext uri="{BB962C8B-B14F-4D97-AF65-F5344CB8AC3E}">
        <p14:creationId xmlns:p14="http://schemas.microsoft.com/office/powerpoint/2010/main" val="1403849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Instructions: </a:t>
            </a:r>
          </a:p>
          <a:p>
            <a:pPr marL="171450" indent="-171450">
              <a:buFont typeface="Arial" panose="020B0604020202020204" pitchFamily="34" charset="0"/>
              <a:buChar char="•"/>
            </a:pPr>
            <a:r>
              <a:rPr lang="en-GB" dirty="0"/>
              <a:t>Participants get familiar with the Safety file on their own (10 min)</a:t>
            </a:r>
          </a:p>
          <a:p>
            <a:pPr marL="171450" indent="-171450">
              <a:buFont typeface="Arial" panose="020B0604020202020204" pitchFamily="34" charset="0"/>
              <a:buChar char="•"/>
            </a:pPr>
            <a:r>
              <a:rPr lang="en-GB" dirty="0"/>
              <a:t>Participants are divided into groups (2-3 ppl)</a:t>
            </a:r>
          </a:p>
          <a:p>
            <a:pPr marL="171450" indent="-171450">
              <a:buFont typeface="Arial" panose="020B0604020202020204" pitchFamily="34" charset="0"/>
              <a:buChar char="•"/>
            </a:pPr>
            <a:r>
              <a:rPr lang="en-GB" dirty="0"/>
              <a:t>A case study is given (10-15 min prep) (e.g. “A new laser room is to be installed in your experiment, prepare a plan consisting of tasks to be completed regarding the Safety File update”)</a:t>
            </a:r>
          </a:p>
          <a:p>
            <a:pPr marL="171450" indent="-171450">
              <a:buFont typeface="Arial" panose="020B0604020202020204" pitchFamily="34" charset="0"/>
              <a:buChar char="•"/>
            </a:pPr>
            <a:r>
              <a:rPr lang="en-GB" dirty="0"/>
              <a:t>10 min presentation by each group followed by a short debrief </a:t>
            </a:r>
          </a:p>
        </p:txBody>
      </p:sp>
      <p:sp>
        <p:nvSpPr>
          <p:cNvPr id="4" name="Slide Number Placeholder 3"/>
          <p:cNvSpPr>
            <a:spLocks noGrp="1"/>
          </p:cNvSpPr>
          <p:nvPr>
            <p:ph type="sldNum" sz="quarter" idx="5"/>
          </p:nvPr>
        </p:nvSpPr>
        <p:spPr/>
        <p:txBody>
          <a:bodyPr/>
          <a:lstStyle/>
          <a:p>
            <a:fld id="{62BD0B1B-2E9E-4C6A-BDF3-47C5C228E33B}" type="slidenum">
              <a:rPr lang="en-GB" smtClean="0"/>
              <a:t>28</a:t>
            </a:fld>
            <a:endParaRPr lang="en-GB"/>
          </a:p>
        </p:txBody>
      </p:sp>
    </p:spTree>
    <p:extLst>
      <p:ext uri="{BB962C8B-B14F-4D97-AF65-F5344CB8AC3E}">
        <p14:creationId xmlns:p14="http://schemas.microsoft.com/office/powerpoint/2010/main" val="3818350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800" dirty="0">
                <a:latin typeface="Calibri" panose="020F0502020204030204" pitchFamily="34" charset="0"/>
              </a:rPr>
              <a:t>A specific document describes the Experiments safety validation process: EDMS </a:t>
            </a:r>
            <a:r>
              <a:rPr lang="en-US" sz="2800" dirty="0">
                <a:latin typeface="Calibri" panose="020F0502020204030204" pitchFamily="34" charset="0"/>
                <a:hlinkClick r:id="rId3"/>
              </a:rPr>
              <a:t>1884757</a:t>
            </a:r>
            <a:endParaRPr lang="en-US" sz="2800" dirty="0">
              <a:latin typeface="Calibri" panose="020F0502020204030204" pitchFamily="34" charset="0"/>
            </a:endParaRPr>
          </a:p>
          <a:p>
            <a:pPr marL="457200" indent="-457200">
              <a:buFont typeface="Arial" panose="020B0604020202020204" pitchFamily="34" charset="0"/>
              <a:buChar char="•"/>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For a new/upgraded Experiment, the main phases of this process are:</a:t>
            </a:r>
          </a:p>
          <a:p>
            <a:pPr marL="457200" indent="-457200">
              <a:buFont typeface="Arial" panose="020B0604020202020204" pitchFamily="34" charset="0"/>
              <a:buChar char="•"/>
            </a:pPr>
            <a:endParaRPr lang="en-US" sz="28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Safety declaration of the Experiment (or of its upgrade) at early stage</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Delivery of the main safety requirements for operation</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Safety organization for worksite activities (dismounting/installation/modification)</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Implementation of safety requirements </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Delivery of Safety Permit (if any)</a:t>
            </a:r>
          </a:p>
          <a:p>
            <a:pPr marL="1828800" lvl="3" indent="-457200">
              <a:buFont typeface="Courier New" panose="02070309020205020404" pitchFamily="49" charset="0"/>
              <a:buChar char="o"/>
            </a:pPr>
            <a:endParaRPr lang="en-US" sz="900" dirty="0">
              <a:latin typeface="Calibri" panose="020F0502020204030204" pitchFamily="34" charset="0"/>
            </a:endParaRPr>
          </a:p>
          <a:p>
            <a:pPr marL="1828800" lvl="3" indent="-457200">
              <a:buFont typeface="Courier New" panose="02070309020205020404" pitchFamily="49" charset="0"/>
              <a:buChar char="o"/>
            </a:pPr>
            <a:r>
              <a:rPr lang="en-US" sz="2800" dirty="0">
                <a:latin typeface="Calibri" panose="020F0502020204030204" pitchFamily="34" charset="0"/>
              </a:rPr>
              <a:t>Delivery of EP Safety Clearance</a:t>
            </a:r>
          </a:p>
          <a:p>
            <a:pPr marL="914400" lvl="1" indent="-457200">
              <a:buFont typeface="Courier New" panose="02070309020205020404" pitchFamily="49" charset="0"/>
              <a:buChar char="o"/>
            </a:pPr>
            <a:endParaRPr lang="en-US" sz="2800" dirty="0">
              <a:latin typeface="Calibri" panose="020F0502020204030204" pitchFamily="34" charset="0"/>
            </a:endParaRPr>
          </a:p>
          <a:p>
            <a:pPr marL="457200" indent="-457200">
              <a:buFont typeface="Arial" panose="020B0604020202020204" pitchFamily="34" charset="0"/>
              <a:buChar char="•"/>
            </a:pPr>
            <a:r>
              <a:rPr lang="en-US" sz="2800" dirty="0">
                <a:latin typeface="Calibri" panose="020F0502020204030204" pitchFamily="34" charset="0"/>
              </a:rPr>
              <a:t>The entire process is followed by the Project Leader/Technical Coordinator (management of the Experiment) with the support of the EXSO, and the help of the EP Safety Correspondent </a:t>
            </a:r>
          </a:p>
          <a:p>
            <a:pPr marL="914400" lvl="1" indent="-457200">
              <a:buFont typeface="Courier New" panose="02070309020205020404" pitchFamily="49" charset="0"/>
              <a:buChar char="o"/>
            </a:pPr>
            <a:endParaRPr lang="en-US" sz="2800" dirty="0">
              <a:latin typeface="Calibri" panose="020F0502020204030204" pitchFamily="34" charset="0"/>
            </a:endParaRPr>
          </a:p>
          <a:p>
            <a:pPr marL="457200" indent="-457200">
              <a:buFont typeface="Arial" panose="020B0604020202020204" pitchFamily="34" charset="0"/>
              <a:buChar char="•"/>
            </a:pPr>
            <a:r>
              <a:rPr lang="en-US" sz="2800" i="1" dirty="0">
                <a:latin typeface="Calibri" panose="020F0502020204030204" pitchFamily="34" charset="0"/>
              </a:rPr>
              <a:t>This EP process can be interconnected with the HSE PESS (Project and Experiments Safety Support) process</a:t>
            </a:r>
          </a:p>
          <a:p>
            <a:endParaRPr lang="fr-CH" dirty="0"/>
          </a:p>
        </p:txBody>
      </p:sp>
      <p:sp>
        <p:nvSpPr>
          <p:cNvPr id="4" name="Slide Number Placeholder 3"/>
          <p:cNvSpPr>
            <a:spLocks noGrp="1"/>
          </p:cNvSpPr>
          <p:nvPr>
            <p:ph type="sldNum" sz="quarter" idx="5"/>
          </p:nvPr>
        </p:nvSpPr>
        <p:spPr/>
        <p:txBody>
          <a:bodyPr/>
          <a:lstStyle/>
          <a:p>
            <a:fld id="{62BD0B1B-2E9E-4C6A-BDF3-47C5C228E33B}" type="slidenum">
              <a:rPr lang="en-GB" smtClean="0"/>
              <a:t>30</a:t>
            </a:fld>
            <a:endParaRPr lang="en-GB"/>
          </a:p>
        </p:txBody>
      </p:sp>
    </p:spTree>
    <p:extLst>
      <p:ext uri="{BB962C8B-B14F-4D97-AF65-F5344CB8AC3E}">
        <p14:creationId xmlns:p14="http://schemas.microsoft.com/office/powerpoint/2010/main" val="2824329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Animated on click</a:t>
            </a:r>
          </a:p>
        </p:txBody>
      </p:sp>
      <p:sp>
        <p:nvSpPr>
          <p:cNvPr id="4" name="Slide Number Placeholder 3"/>
          <p:cNvSpPr>
            <a:spLocks noGrp="1"/>
          </p:cNvSpPr>
          <p:nvPr>
            <p:ph type="sldNum" sz="quarter" idx="5"/>
          </p:nvPr>
        </p:nvSpPr>
        <p:spPr/>
        <p:txBody>
          <a:bodyPr/>
          <a:lstStyle/>
          <a:p>
            <a:fld id="{62BD0B1B-2E9E-4C6A-BDF3-47C5C228E33B}" type="slidenum">
              <a:rPr lang="en-GB" smtClean="0"/>
              <a:t>5</a:t>
            </a:fld>
            <a:endParaRPr lang="en-GB"/>
          </a:p>
        </p:txBody>
      </p:sp>
    </p:spTree>
    <p:extLst>
      <p:ext uri="{BB962C8B-B14F-4D97-AF65-F5344CB8AC3E}">
        <p14:creationId xmlns:p14="http://schemas.microsoft.com/office/powerpoint/2010/main" val="2019442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6</a:t>
            </a:fld>
            <a:endParaRPr lang="en-GB"/>
          </a:p>
        </p:txBody>
      </p:sp>
    </p:spTree>
    <p:extLst>
      <p:ext uri="{BB962C8B-B14F-4D97-AF65-F5344CB8AC3E}">
        <p14:creationId xmlns:p14="http://schemas.microsoft.com/office/powerpoint/2010/main" val="4177663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800" dirty="0">
                <a:effectLst/>
              </a:rPr>
              <a:t>DSO = Department Safety Officer (mandate at </a:t>
            </a:r>
            <a:r>
              <a:rPr lang="en-US" sz="2800" dirty="0">
                <a:effectLst/>
                <a:hlinkClick r:id="rId3"/>
              </a:rPr>
              <a:t>GSI-SO-1</a:t>
            </a:r>
            <a:r>
              <a:rPr lang="en-US" sz="2800" dirty="0">
                <a:effectLst/>
              </a:rPr>
              <a:t>)</a:t>
            </a:r>
          </a:p>
          <a:p>
            <a:pPr marL="457200" indent="-457200">
              <a:buFont typeface="Arial" panose="020B0604020202020204" pitchFamily="34" charset="0"/>
              <a:buChar char="•"/>
            </a:pPr>
            <a:endParaRPr lang="en-US" sz="2800" dirty="0">
              <a:effectLst/>
            </a:endParaRPr>
          </a:p>
          <a:p>
            <a:pPr marL="457200" indent="-457200">
              <a:buFont typeface="Arial" panose="020B0604020202020204" pitchFamily="34" charset="0"/>
              <a:buChar char="•"/>
            </a:pPr>
            <a:r>
              <a:rPr lang="en-US" sz="2800" dirty="0">
                <a:effectLst/>
              </a:rPr>
              <a:t>The EP Safety Office is a team supporting the EP Department about safety matters.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effectLst/>
              </a:rPr>
              <a:t>Within the team, there are </a:t>
            </a:r>
            <a:r>
              <a:rPr lang="en-US" sz="2800" b="1" dirty="0"/>
              <a:t>Safety Specialized Officers in </a:t>
            </a:r>
            <a:r>
              <a:rPr lang="en-US" sz="2800" b="1" dirty="0">
                <a:effectLst/>
              </a:rPr>
              <a:t>different fields </a:t>
            </a:r>
            <a:r>
              <a:rPr lang="en-US" sz="2800" dirty="0">
                <a:effectLst/>
              </a:rPr>
              <a:t>(mandate at </a:t>
            </a:r>
            <a:r>
              <a:rPr lang="en-US" sz="2800" dirty="0">
                <a:effectLst/>
                <a:hlinkClick r:id="rId4"/>
              </a:rPr>
              <a:t>GSI-SO-6</a:t>
            </a:r>
            <a:r>
              <a:rPr lang="en-US" sz="2800" dirty="0">
                <a:effectLst/>
              </a:rPr>
              <a:t>), available to support you and verify your work, as:</a:t>
            </a:r>
          </a:p>
          <a:p>
            <a:pPr marL="457200" indent="-457200">
              <a:buFont typeface="Arial" panose="020B0604020202020204" pitchFamily="34" charset="0"/>
              <a:buChar char="•"/>
            </a:pPr>
            <a:endParaRPr lang="en-US" sz="2800" dirty="0">
              <a:effectLst/>
            </a:endParaRPr>
          </a:p>
          <a:p>
            <a:pPr marL="914400" lvl="1" indent="-457200">
              <a:buFont typeface="Arial" panose="020B0604020202020204" pitchFamily="34" charset="0"/>
              <a:buChar char="•"/>
            </a:pPr>
            <a:r>
              <a:rPr lang="en-US" sz="2800" dirty="0"/>
              <a:t>Electrical Safety Officer (ESO)</a:t>
            </a:r>
          </a:p>
          <a:p>
            <a:pPr marL="914400" lvl="1" indent="-457200">
              <a:buFont typeface="Arial" panose="020B0604020202020204" pitchFamily="34" charset="0"/>
              <a:buChar char="•"/>
            </a:pPr>
            <a:r>
              <a:rPr lang="en-US" sz="2800" dirty="0"/>
              <a:t>Flammable Gas Safety Officer (FGSO)</a:t>
            </a:r>
          </a:p>
          <a:p>
            <a:pPr marL="914400" lvl="1" indent="-457200">
              <a:buFont typeface="Arial" panose="020B0604020202020204" pitchFamily="34" charset="0"/>
              <a:buChar char="•"/>
            </a:pPr>
            <a:r>
              <a:rPr lang="en-US" sz="2800" dirty="0"/>
              <a:t>Laser Safety Officer (LSO)</a:t>
            </a:r>
          </a:p>
          <a:p>
            <a:pPr marL="914400" lvl="1" indent="-457200">
              <a:buFont typeface="Arial" panose="020B0604020202020204" pitchFamily="34" charset="0"/>
              <a:buChar char="•"/>
            </a:pPr>
            <a:r>
              <a:rPr lang="en-US" sz="2800" dirty="0"/>
              <a:t>Radiation Safety Officer (RSO)</a:t>
            </a:r>
          </a:p>
          <a:p>
            <a:pPr marL="914400" lvl="1" indent="-457200">
              <a:buFont typeface="Arial" panose="020B0604020202020204" pitchFamily="34" charset="0"/>
              <a:buChar char="•"/>
            </a:pPr>
            <a:r>
              <a:rPr lang="en-US" sz="2800" dirty="0">
                <a:effectLst/>
              </a:rPr>
              <a:t>…</a:t>
            </a:r>
          </a:p>
          <a:p>
            <a:pPr marL="914400" lvl="1" indent="-457200">
              <a:buFont typeface="Arial" panose="020B0604020202020204" pitchFamily="34" charset="0"/>
              <a:buChar char="•"/>
            </a:pPr>
            <a:endParaRPr lang="en-US" sz="2800" dirty="0">
              <a:effectLst/>
            </a:endParaRPr>
          </a:p>
          <a:p>
            <a:pPr marL="457200" lvl="1" indent="0">
              <a:buFont typeface="Arial" panose="020B0604020202020204" pitchFamily="34" charset="0"/>
              <a:buNone/>
            </a:pPr>
            <a:r>
              <a:rPr lang="en-US" sz="2100" dirty="0">
                <a:effectLst/>
              </a:rPr>
              <a:t>Visit the </a:t>
            </a:r>
            <a:r>
              <a:rPr lang="en-US" sz="2100" b="1" dirty="0">
                <a:effectLst/>
              </a:rPr>
              <a:t>EP Safety Office website </a:t>
            </a:r>
            <a:r>
              <a:rPr lang="en-US" sz="2100" dirty="0">
                <a:effectLst/>
              </a:rPr>
              <a:t>to discover their contacts and specific procedures. </a:t>
            </a:r>
            <a:r>
              <a:rPr lang="en-GB" sz="2400" dirty="0">
                <a:solidFill>
                  <a:schemeClr val="tx2">
                    <a:lumMod val="60000"/>
                    <a:lumOff val="40000"/>
                  </a:schemeClr>
                </a:solidFill>
                <a:hlinkClick r:id="rId5"/>
              </a:rPr>
              <a:t>ep-th-safety.web.cern.ch</a:t>
            </a:r>
            <a:endParaRPr lang="en-GB" sz="2400" dirty="0">
              <a:solidFill>
                <a:schemeClr val="tx2">
                  <a:lumMod val="60000"/>
                  <a:lumOff val="40000"/>
                </a:schemeClr>
              </a:solidFill>
            </a:endParaRPr>
          </a:p>
          <a:p>
            <a:pPr lvl="1"/>
            <a:endParaRPr lang="en-US" sz="2100" dirty="0">
              <a:effectLst/>
            </a:endParaRPr>
          </a:p>
        </p:txBody>
      </p:sp>
      <p:sp>
        <p:nvSpPr>
          <p:cNvPr id="4" name="Slide Number Placeholder 3"/>
          <p:cNvSpPr>
            <a:spLocks noGrp="1"/>
          </p:cNvSpPr>
          <p:nvPr>
            <p:ph type="sldNum" sz="quarter" idx="5"/>
          </p:nvPr>
        </p:nvSpPr>
        <p:spPr/>
        <p:txBody>
          <a:bodyPr/>
          <a:lstStyle/>
          <a:p>
            <a:fld id="{62BD0B1B-2E9E-4C6A-BDF3-47C5C228E33B}" type="slidenum">
              <a:rPr lang="en-GB" smtClean="0"/>
              <a:t>7</a:t>
            </a:fld>
            <a:endParaRPr lang="en-GB"/>
          </a:p>
        </p:txBody>
      </p:sp>
    </p:spTree>
    <p:extLst>
      <p:ext uri="{BB962C8B-B14F-4D97-AF65-F5344CB8AC3E}">
        <p14:creationId xmlns:p14="http://schemas.microsoft.com/office/powerpoint/2010/main" val="517399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Within all the EP activities followed by </a:t>
            </a:r>
            <a:r>
              <a:rPr lang="en-US" sz="1200" dirty="0"/>
              <a:t>t</a:t>
            </a:r>
            <a:r>
              <a:rPr lang="en-US" sz="1200" dirty="0">
                <a:effectLst/>
              </a:rPr>
              <a:t>he EP Safety Office, there are the Experiments. For each of those, an EP Safety Office is </a:t>
            </a:r>
            <a:r>
              <a:rPr lang="en-US" sz="1200" dirty="0" err="1">
                <a:effectLst/>
              </a:rPr>
              <a:t>nominaated</a:t>
            </a:r>
            <a:endParaRPr lang="en-US" sz="1200" dirty="0">
              <a:effectLst/>
            </a:endParaRPr>
          </a:p>
          <a:p>
            <a:pPr marL="457200" indent="-457200">
              <a:buFont typeface="Arial" panose="020B0604020202020204" pitchFamily="34" charset="0"/>
              <a:buChar char="•"/>
            </a:pPr>
            <a:r>
              <a:rPr lang="en-US" sz="2100" dirty="0">
                <a:effectLst/>
              </a:rPr>
              <a:t>DSO = Department Safety Officer (mandate at </a:t>
            </a:r>
            <a:r>
              <a:rPr lang="en-US" sz="2100" dirty="0">
                <a:effectLst/>
                <a:hlinkClick r:id="rId3"/>
              </a:rPr>
              <a:t>GIS-SO-1</a:t>
            </a:r>
            <a:r>
              <a:rPr lang="en-US" sz="2100" dirty="0">
                <a:effectLst/>
              </a:rPr>
              <a:t>)</a:t>
            </a:r>
          </a:p>
          <a:p>
            <a:pPr marL="457200" indent="-457200">
              <a:buFont typeface="Arial" panose="020B0604020202020204" pitchFamily="34" charset="0"/>
              <a:buChar char="•"/>
            </a:pPr>
            <a:endParaRPr lang="en-US" sz="2100" dirty="0">
              <a:effectLst/>
            </a:endParaRPr>
          </a:p>
          <a:p>
            <a:pPr marL="457200" indent="-457200">
              <a:buFont typeface="Arial" panose="020B0604020202020204" pitchFamily="34" charset="0"/>
              <a:buChar char="•"/>
            </a:pPr>
            <a:r>
              <a:rPr lang="en-US" sz="2100" dirty="0">
                <a:effectLst/>
              </a:rPr>
              <a:t>The EP Safety Office is a team supporting the EP Department about safety matters.</a:t>
            </a:r>
          </a:p>
          <a:p>
            <a:pPr marL="457200" indent="-457200">
              <a:buFont typeface="Arial" panose="020B0604020202020204" pitchFamily="34" charset="0"/>
              <a:buChar char="•"/>
            </a:pPr>
            <a:endParaRPr lang="en-US" sz="2100" dirty="0"/>
          </a:p>
          <a:p>
            <a:pPr marL="457200" indent="-457200">
              <a:buFont typeface="Arial" panose="020B0604020202020204" pitchFamily="34" charset="0"/>
              <a:buChar char="•"/>
            </a:pPr>
            <a:r>
              <a:rPr lang="en-US" sz="2100" dirty="0">
                <a:effectLst/>
              </a:rPr>
              <a:t>Within the team, there are </a:t>
            </a:r>
            <a:r>
              <a:rPr lang="en-US" sz="2100" b="1" dirty="0">
                <a:effectLst/>
              </a:rPr>
              <a:t>safety officers specialized in different fields</a:t>
            </a:r>
            <a:r>
              <a:rPr lang="en-US" sz="2100" dirty="0">
                <a:effectLst/>
              </a:rPr>
              <a:t>, available to support you and verify your work, as:</a:t>
            </a:r>
          </a:p>
          <a:p>
            <a:pPr marL="457200" indent="-457200">
              <a:buFont typeface="Arial" panose="020B0604020202020204" pitchFamily="34" charset="0"/>
              <a:buChar char="•"/>
            </a:pPr>
            <a:endParaRPr lang="en-US" sz="2100" dirty="0">
              <a:effectLst/>
            </a:endParaRPr>
          </a:p>
          <a:p>
            <a:pPr marL="914400" lvl="1" indent="-457200">
              <a:buFont typeface="Arial" panose="020B0604020202020204" pitchFamily="34" charset="0"/>
              <a:buChar char="•"/>
            </a:pPr>
            <a:r>
              <a:rPr lang="en-US" sz="2100" dirty="0"/>
              <a:t>Electrical Safety Officer (ESO)</a:t>
            </a:r>
          </a:p>
          <a:p>
            <a:pPr marL="914400" lvl="1" indent="-457200">
              <a:buFont typeface="Arial" panose="020B0604020202020204" pitchFamily="34" charset="0"/>
              <a:buChar char="•"/>
            </a:pPr>
            <a:r>
              <a:rPr lang="en-US" sz="2100" dirty="0"/>
              <a:t>Flammable Gas Safety Officer (FGSO)</a:t>
            </a:r>
          </a:p>
          <a:p>
            <a:pPr marL="914400" lvl="1" indent="-457200">
              <a:buFont typeface="Arial" panose="020B0604020202020204" pitchFamily="34" charset="0"/>
              <a:buChar char="•"/>
            </a:pPr>
            <a:r>
              <a:rPr lang="en-US" sz="2100" dirty="0"/>
              <a:t>Laser Safety Officer (LSO)</a:t>
            </a:r>
          </a:p>
          <a:p>
            <a:pPr marL="914400" lvl="1" indent="-457200">
              <a:buFont typeface="Arial" panose="020B0604020202020204" pitchFamily="34" charset="0"/>
              <a:buChar char="•"/>
            </a:pPr>
            <a:r>
              <a:rPr lang="en-US" sz="2100" dirty="0">
                <a:effectLst/>
              </a:rPr>
              <a:t>…</a:t>
            </a:r>
          </a:p>
          <a:p>
            <a:pPr lvl="1"/>
            <a:endParaRPr lang="en-US" sz="2100" dirty="0"/>
          </a:p>
          <a:p>
            <a:pPr lvl="1"/>
            <a:endParaRPr lang="en-US" sz="2100" dirty="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100" dirty="0">
                <a:effectLst/>
              </a:rPr>
              <a:t>         	Visit the </a:t>
            </a:r>
            <a:r>
              <a:rPr lang="en-US" sz="2100" b="1" dirty="0">
                <a:effectLst/>
              </a:rPr>
              <a:t>EP Safety Office website </a:t>
            </a:r>
            <a:r>
              <a:rPr lang="en-US" sz="2100" dirty="0">
                <a:effectLst/>
              </a:rPr>
              <a:t>to discover their contacts and specific procedures. </a:t>
            </a:r>
            <a:r>
              <a:rPr lang="en-GB" sz="2400" dirty="0">
                <a:solidFill>
                  <a:schemeClr val="tx2">
                    <a:lumMod val="60000"/>
                    <a:lumOff val="40000"/>
                  </a:schemeClr>
                </a:solidFill>
                <a:hlinkClick r:id="rId4"/>
              </a:rPr>
              <a:t>ep-th-safety.web.cern.ch</a:t>
            </a:r>
            <a:endParaRPr lang="en-GB" sz="2400" dirty="0">
              <a:solidFill>
                <a:schemeClr val="tx2">
                  <a:lumMod val="60000"/>
                  <a:lumOff val="40000"/>
                </a:schemeClr>
              </a:solidFill>
            </a:endParaRPr>
          </a:p>
          <a:p>
            <a:pPr lvl="1"/>
            <a:endParaRPr lang="en-US" sz="21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Visit the </a:t>
            </a:r>
            <a:r>
              <a:rPr lang="en-US" sz="1200" b="1" dirty="0">
                <a:effectLst/>
              </a:rPr>
              <a:t>EP Safety Office website </a:t>
            </a:r>
            <a:r>
              <a:rPr lang="en-US" sz="1200" dirty="0">
                <a:effectLst/>
              </a:rPr>
              <a:t>to discover their contacts and specific procedures.</a:t>
            </a:r>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8</a:t>
            </a:fld>
            <a:endParaRPr lang="en-GB"/>
          </a:p>
        </p:txBody>
      </p:sp>
    </p:spTree>
    <p:extLst>
      <p:ext uri="{BB962C8B-B14F-4D97-AF65-F5344CB8AC3E}">
        <p14:creationId xmlns:p14="http://schemas.microsoft.com/office/powerpoint/2010/main" val="332920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b="1" dirty="0"/>
              <a:t>Instructions: </a:t>
            </a:r>
            <a:r>
              <a:rPr lang="en-GB" sz="1600" dirty="0"/>
              <a:t>Click on the GSI and scroll it with the EXSOs.</a:t>
            </a:r>
          </a:p>
        </p:txBody>
      </p:sp>
      <p:sp>
        <p:nvSpPr>
          <p:cNvPr id="4" name="Slide Number Placeholder 3"/>
          <p:cNvSpPr>
            <a:spLocks noGrp="1"/>
          </p:cNvSpPr>
          <p:nvPr>
            <p:ph type="sldNum" sz="quarter" idx="5"/>
          </p:nvPr>
        </p:nvSpPr>
        <p:spPr/>
        <p:txBody>
          <a:bodyPr/>
          <a:lstStyle/>
          <a:p>
            <a:fld id="{62BD0B1B-2E9E-4C6A-BDF3-47C5C228E33B}" type="slidenum">
              <a:rPr lang="en-GB" smtClean="0"/>
              <a:t>9</a:t>
            </a:fld>
            <a:endParaRPr lang="en-GB"/>
          </a:p>
        </p:txBody>
      </p:sp>
    </p:spTree>
    <p:extLst>
      <p:ext uri="{BB962C8B-B14F-4D97-AF65-F5344CB8AC3E}">
        <p14:creationId xmlns:p14="http://schemas.microsoft.com/office/powerpoint/2010/main" val="4146921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Instructions:</a:t>
            </a:r>
          </a:p>
          <a:p>
            <a:pPr marL="171450" indent="-171450">
              <a:buFont typeface="Arial" panose="020B0604020202020204" pitchFamily="34" charset="0"/>
              <a:buChar char="•"/>
            </a:pPr>
            <a:r>
              <a:rPr lang="en-GB" dirty="0"/>
              <a:t>Participants to study the GSI-SO-5 (5-7 min)</a:t>
            </a:r>
          </a:p>
          <a:p>
            <a:pPr marL="171450" indent="-171450">
              <a:buFont typeface="Arial" panose="020B0604020202020204" pitchFamily="34" charset="0"/>
              <a:buChar char="•"/>
            </a:pPr>
            <a:r>
              <a:rPr lang="en-GB" dirty="0"/>
              <a:t>Two options:</a:t>
            </a:r>
          </a:p>
          <a:p>
            <a:pPr marL="685800" lvl="1" indent="-228600">
              <a:buFont typeface="Arial" panose="020B0604020202020204" pitchFamily="34" charset="0"/>
              <a:buAutoNum type="arabicPeriod"/>
            </a:pPr>
            <a:r>
              <a:rPr lang="en-GB" dirty="0"/>
              <a:t>Tasks (mission, network, limits, resources) are divided between groups of 2-3 and presented to the class (3 min each)</a:t>
            </a:r>
          </a:p>
          <a:p>
            <a:pPr marL="685800" lvl="1" indent="-228600">
              <a:buFont typeface="Arial" panose="020B0604020202020204" pitchFamily="34" charset="0"/>
              <a:buAutoNum type="arabicPeriod"/>
            </a:pPr>
            <a:r>
              <a:rPr lang="en-GB" dirty="0"/>
              <a:t>Tasks are reviewed and completed altogether one by one – see slide’s animation (PREFERRED OPTION – because of limited info on limits, network, and resources in the GSI)</a:t>
            </a:r>
          </a:p>
          <a:p>
            <a:pPr marL="0" indent="0">
              <a:buFont typeface="Arial" panose="020B0604020202020204" pitchFamily="34" charset="0"/>
              <a:buNone/>
            </a:pP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10</a:t>
            </a:fld>
            <a:endParaRPr lang="en-GB"/>
          </a:p>
        </p:txBody>
      </p:sp>
    </p:spTree>
    <p:extLst>
      <p:ext uri="{BB962C8B-B14F-4D97-AF65-F5344CB8AC3E}">
        <p14:creationId xmlns:p14="http://schemas.microsoft.com/office/powerpoint/2010/main" val="1148622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latin typeface="Calibri" panose="020F0502020204030204" pitchFamily="34" charset="0"/>
              </a:rPr>
              <a:t>From the GSI-SO-5  --- </a:t>
            </a:r>
            <a:r>
              <a:rPr lang="en-US" sz="1200" i="1" dirty="0">
                <a:latin typeface="Calibri" panose="020F0502020204030204" pitchFamily="34" charset="0"/>
              </a:rPr>
              <a:t>The EXSO shall in particular: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keep himself/herself and his/her DSO informed regarding all aspects of Safety within the Experiment; </a:t>
            </a:r>
            <a:r>
              <a:rPr lang="en-GB" sz="1200" dirty="0">
                <a:solidFill>
                  <a:schemeClr val="tx1"/>
                </a:solidFill>
              </a:rPr>
              <a:t>The EXSO is the safety link between the CERN and the Experiment. It is part of their role to make sure that all safety aspects of the Experiments have been managed..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propose and monitor the implementation of appropriate measures for </a:t>
            </a:r>
            <a:r>
              <a:rPr lang="en-US" sz="1200" b="1" i="1" dirty="0">
                <a:latin typeface="Calibri" panose="020F0502020204030204" pitchFamily="34" charset="0"/>
              </a:rPr>
              <a:t>all persons </a:t>
            </a:r>
            <a:r>
              <a:rPr lang="en-US" sz="1200" i="1" dirty="0">
                <a:latin typeface="Calibri" panose="020F0502020204030204" pitchFamily="34" charset="0"/>
              </a:rPr>
              <a:t>participating in his/her Experiment and present on the CERN site to </a:t>
            </a:r>
            <a:r>
              <a:rPr lang="en-US" sz="1200" b="1" i="1" dirty="0">
                <a:latin typeface="Calibri" panose="020F0502020204030204" pitchFamily="34" charset="0"/>
              </a:rPr>
              <a:t>receive information on and comply </a:t>
            </a:r>
            <a:r>
              <a:rPr lang="en-US" sz="1200" i="1" dirty="0">
                <a:latin typeface="Calibri" panose="020F0502020204030204" pitchFamily="34" charset="0"/>
              </a:rPr>
              <a:t>with the CERN Safety Policy, the CERN Safety Rules and best practices; </a:t>
            </a:r>
            <a:r>
              <a:rPr lang="en-GB" sz="1200" dirty="0">
                <a:solidFill>
                  <a:schemeClr val="tx1"/>
                </a:solidFill>
              </a:rPr>
              <a:t>It is part of the EXSO role to make sure all collaborators of the Experiment are aware and compliant with the safety measures in place. In addition, the EXSO also makes sure everyone is aware about the needed trainings to access/perform a certain activity.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propose and monitor the implementation of appropriate measures to </a:t>
            </a:r>
            <a:r>
              <a:rPr lang="en-US" sz="1200" b="1" i="1" dirty="0">
                <a:latin typeface="Calibri" panose="020F0502020204030204" pitchFamily="34" charset="0"/>
              </a:rPr>
              <a:t>ensure the compliance of Installations, activities and projects</a:t>
            </a:r>
            <a:r>
              <a:rPr lang="en-US" sz="1200" i="1" dirty="0">
                <a:latin typeface="Calibri" panose="020F0502020204030204" pitchFamily="34" charset="0"/>
              </a:rPr>
              <a:t> under the responsibility of the Experiment with the CERN Safety Rules and best practices; </a:t>
            </a:r>
            <a:r>
              <a:rPr lang="en-GB" sz="1200" dirty="0">
                <a:solidFill>
                  <a:schemeClr val="tx1"/>
                </a:solidFill>
              </a:rPr>
              <a:t>It is part of the role of the EXSO to make sure that all equipment/installation of the Experiment are safe for usage. It is part of the EXSO role to make sure</a:t>
            </a:r>
            <a:r>
              <a:rPr lang="en-GB" sz="1200" b="1" dirty="0">
                <a:solidFill>
                  <a:schemeClr val="tx1"/>
                </a:solidFill>
              </a:rPr>
              <a:t> </a:t>
            </a:r>
            <a:r>
              <a:rPr lang="en-GB" sz="1200" dirty="0">
                <a:solidFill>
                  <a:schemeClr val="tx1"/>
                </a:solidFill>
              </a:rPr>
              <a:t>that</a:t>
            </a:r>
            <a:r>
              <a:rPr lang="en-GB" sz="1200" b="1" dirty="0">
                <a:solidFill>
                  <a:schemeClr val="tx1"/>
                </a:solidFill>
              </a:rPr>
              <a:t> risk assessments </a:t>
            </a:r>
            <a:r>
              <a:rPr lang="en-GB" sz="1200" dirty="0">
                <a:solidFill>
                  <a:schemeClr val="tx1"/>
                </a:solidFill>
              </a:rPr>
              <a:t>regarding a certain activity or installation </a:t>
            </a:r>
            <a:r>
              <a:rPr lang="en-GB" sz="1200" b="1" dirty="0">
                <a:solidFill>
                  <a:schemeClr val="tx1"/>
                </a:solidFill>
              </a:rPr>
              <a:t>exist </a:t>
            </a:r>
            <a:r>
              <a:rPr lang="en-GB" sz="1200" dirty="0">
                <a:solidFill>
                  <a:schemeClr val="tx1"/>
                </a:solidFill>
              </a:rPr>
              <a:t>and that </a:t>
            </a:r>
            <a:r>
              <a:rPr lang="en-GB" sz="1200" b="1" dirty="0">
                <a:solidFill>
                  <a:schemeClr val="tx1"/>
                </a:solidFill>
              </a:rPr>
              <a:t>the related safety measures are implemented </a:t>
            </a:r>
            <a:r>
              <a:rPr lang="en-GB" sz="1200" dirty="0">
                <a:solidFill>
                  <a:schemeClr val="tx1"/>
                </a:solidFill>
              </a:rPr>
              <a:t>(i.e. mechanical calculations of structures exist and are verified, needed safety systems are operational, collective safety measures are in place - as barriers -, operational procedures are in place)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oversee the establishment and updating of </a:t>
            </a:r>
            <a:r>
              <a:rPr lang="en-US" sz="1200" b="1" i="1" dirty="0">
                <a:latin typeface="Calibri" panose="020F0502020204030204" pitchFamily="34" charset="0"/>
              </a:rPr>
              <a:t>Safety Files</a:t>
            </a:r>
            <a:r>
              <a:rPr lang="en-US" sz="1200" i="1" dirty="0">
                <a:latin typeface="Calibri" panose="020F0502020204030204" pitchFamily="34" charset="0"/>
              </a:rPr>
              <a:t>; </a:t>
            </a:r>
            <a:r>
              <a:rPr lang="en-GB" sz="1200" dirty="0">
                <a:solidFill>
                  <a:schemeClr val="tx1"/>
                </a:solidFill>
              </a:rPr>
              <a:t>The EXSO is the Safety File editor of the Experiment. All documents related to the Experiment and, in particular, to its safety aspects, have to be uploaded on an EDMS Safety File, which is an ”alive” folder, evolving with the life of the Experiment. This task can be delegated to another figure within the Experiment collaboration.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contribute to the </a:t>
            </a:r>
            <a:r>
              <a:rPr lang="en-US" sz="1200" b="1" i="1" dirty="0">
                <a:latin typeface="Calibri" panose="020F0502020204030204" pitchFamily="34" charset="0"/>
              </a:rPr>
              <a:t>improvement of Safety </a:t>
            </a:r>
            <a:r>
              <a:rPr lang="en-US" sz="1200" i="1" dirty="0">
                <a:latin typeface="Calibri" panose="020F0502020204030204" pitchFamily="34" charset="0"/>
              </a:rPr>
              <a:t>in the Experiment; </a:t>
            </a:r>
            <a:r>
              <a:rPr lang="en-GB" sz="1200" dirty="0">
                <a:solidFill>
                  <a:schemeClr val="tx1"/>
                </a:solidFill>
              </a:rPr>
              <a:t>One of the pillars of safety is continuous improvement. Part of the role of an EXSO is to improve the “I have always did it like this and nothing ever happened” kind of answers!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support the Experiment in obtaining </a:t>
            </a:r>
            <a:r>
              <a:rPr lang="en-US" sz="1200" b="1" i="1" dirty="0">
                <a:latin typeface="Calibri" panose="020F0502020204030204" pitchFamily="34" charset="0"/>
              </a:rPr>
              <a:t>Safety clearance </a:t>
            </a:r>
            <a:r>
              <a:rPr lang="en-US" sz="1200" i="1" dirty="0">
                <a:latin typeface="Calibri" panose="020F0502020204030204" pitchFamily="34" charset="0"/>
              </a:rPr>
              <a:t>in accordance with the applicable CERN Safety Rules; </a:t>
            </a:r>
            <a:r>
              <a:rPr lang="en-GB" sz="1200" dirty="0">
                <a:solidFill>
                  <a:schemeClr val="tx1"/>
                </a:solidFill>
              </a:rPr>
              <a:t>It is part of the role of the EXSO to make sure that the Experiment starts the commissioning/operation phase only after having received an official Safety Clearance (details in the next slides!).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execute any other Safety tasks as may be assigned to him by the Department Head, via the DSO, or a CERN Safety Rule.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collaborate with other Safety Officers and Safety Support Officers, as well as with the HSE Unit, the Medical Service and the Fire and Rescue Service, as required. - </a:t>
            </a:r>
            <a:r>
              <a:rPr lang="en-GB" sz="1200" dirty="0">
                <a:solidFill>
                  <a:schemeClr val="tx1"/>
                </a:solidFill>
              </a:rPr>
              <a:t>The Safety Officer with whom you will interact the most is your EP Safety Correspondent. However, interactions will other Safety Officers will be needed (i.e. always </a:t>
            </a:r>
            <a:r>
              <a:rPr lang="en-GB" sz="1200" b="1" dirty="0">
                <a:solidFill>
                  <a:schemeClr val="tx1"/>
                </a:solidFill>
              </a:rPr>
              <a:t>collaborate with the TSO </a:t>
            </a:r>
            <a:r>
              <a:rPr lang="en-GB" sz="1200" dirty="0">
                <a:solidFill>
                  <a:schemeClr val="tx1"/>
                </a:solidFill>
              </a:rPr>
              <a:t>-</a:t>
            </a:r>
            <a:r>
              <a:rPr lang="en-GB" sz="1200" b="1" dirty="0">
                <a:solidFill>
                  <a:schemeClr val="tx1"/>
                </a:solidFill>
              </a:rPr>
              <a:t> </a:t>
            </a:r>
            <a:r>
              <a:rPr lang="en-GB" sz="1200" dirty="0">
                <a:solidFill>
                  <a:schemeClr val="tx1"/>
                </a:solidFill>
              </a:rPr>
              <a:t>Territorial Safety Officer - of the building hosting your Experiment).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i="1" dirty="0">
                <a:latin typeface="Calibri" panose="020F0502020204030204" pitchFamily="34" charset="0"/>
              </a:rPr>
              <a:t>The EXSO shall act on behalf of and </a:t>
            </a:r>
            <a:r>
              <a:rPr lang="en-US" sz="1200" b="1" i="1" dirty="0">
                <a:latin typeface="Calibri" panose="020F0502020204030204" pitchFamily="34" charset="0"/>
              </a:rPr>
              <a:t>report to the DSO (Department Safety Officer) concerned. </a:t>
            </a:r>
            <a:r>
              <a:rPr lang="en-GB" sz="1200" dirty="0">
                <a:solidFill>
                  <a:schemeClr val="tx1"/>
                </a:solidFill>
              </a:rPr>
              <a:t>… via your EP Safety Correspondent!</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200" b="1" i="1"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dirty="0">
              <a:solidFill>
                <a:schemeClr val="tx1"/>
              </a:solidFill>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i="1" dirty="0">
              <a:latin typeface="Calibri" panose="020F050202020403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i="1"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dirty="0">
              <a:solidFill>
                <a:schemeClr val="tx1"/>
              </a:solidFill>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i="1" dirty="0">
              <a:latin typeface="Calibri" panose="020F050202020403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GB" sz="1200" dirty="0">
              <a:solidFill>
                <a:schemeClr val="tx1"/>
              </a:solidFill>
            </a:endParaRP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i="1" dirty="0">
              <a:latin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i="1" dirty="0">
              <a:latin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i="1" dirty="0">
              <a:latin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i="1" dirty="0">
              <a:latin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Calibri" panose="020F0502020204030204" pitchFamily="34" charset="0"/>
            </a:endParaRPr>
          </a:p>
          <a:p>
            <a:endParaRPr lang="en-US" sz="1200" i="1" dirty="0">
              <a:latin typeface="Calibri" panose="020F0502020204030204" pitchFamily="34" charset="0"/>
            </a:endParaRPr>
          </a:p>
          <a:p>
            <a:endParaRPr lang="en-US" sz="1200" dirty="0"/>
          </a:p>
          <a:p>
            <a:endParaRPr lang="en-GB" dirty="0"/>
          </a:p>
        </p:txBody>
      </p:sp>
      <p:sp>
        <p:nvSpPr>
          <p:cNvPr id="4" name="Slide Number Placeholder 3"/>
          <p:cNvSpPr>
            <a:spLocks noGrp="1"/>
          </p:cNvSpPr>
          <p:nvPr>
            <p:ph type="sldNum" sz="quarter" idx="5"/>
          </p:nvPr>
        </p:nvSpPr>
        <p:spPr/>
        <p:txBody>
          <a:bodyPr/>
          <a:lstStyle/>
          <a:p>
            <a:fld id="{62BD0B1B-2E9E-4C6A-BDF3-47C5C228E33B}" type="slidenum">
              <a:rPr lang="en-GB" smtClean="0"/>
              <a:t>11</a:t>
            </a:fld>
            <a:endParaRPr lang="en-GB"/>
          </a:p>
        </p:txBody>
      </p:sp>
    </p:spTree>
    <p:extLst>
      <p:ext uri="{BB962C8B-B14F-4D97-AF65-F5344CB8AC3E}">
        <p14:creationId xmlns:p14="http://schemas.microsoft.com/office/powerpoint/2010/main" val="40516800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609600"/>
            <a:ext cx="15504826" cy="739515"/>
          </a:xfrm>
          <a:prstGeom prst="rect">
            <a:avLst/>
          </a:prstGeom>
        </p:spPr>
        <p:txBody>
          <a:bodyPr/>
          <a:lstStyle>
            <a:lvl1pPr>
              <a:defRPr sz="50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Title,50 </a:t>
            </a:r>
            <a:r>
              <a:rPr lang="en-US" dirty="0" err="1"/>
              <a:t>pt</a:t>
            </a:r>
            <a:r>
              <a:rPr lang="en-US" dirty="0"/>
              <a:t>, Bold, Open Sans</a:t>
            </a:r>
            <a:endParaRPr lang="en-GB" dirty="0"/>
          </a:p>
        </p:txBody>
      </p:sp>
      <p:sp>
        <p:nvSpPr>
          <p:cNvPr id="4" name="Text Placeholder 3"/>
          <p:cNvSpPr>
            <a:spLocks noGrp="1"/>
          </p:cNvSpPr>
          <p:nvPr>
            <p:ph type="body" sz="quarter" idx="10" hasCustomPrompt="1"/>
          </p:nvPr>
        </p:nvSpPr>
        <p:spPr>
          <a:xfrm>
            <a:off x="609600" y="1349115"/>
            <a:ext cx="5502092" cy="644577"/>
          </a:xfrm>
          <a:prstGeom prst="rect">
            <a:avLst/>
          </a:prstGeom>
        </p:spPr>
        <p:txBody>
          <a:bodyPr/>
          <a:lstStyle>
            <a:lvl1pPr marL="0" indent="0">
              <a:buNone/>
              <a:defRPr sz="2800" baseline="0">
                <a:latin typeface="Open Sans" panose="020B0606030504020204" pitchFamily="34" charset="0"/>
                <a:ea typeface="Open Sans" panose="020B0606030504020204" pitchFamily="34" charset="0"/>
                <a:cs typeface="Open Sans" panose="020B0606030504020204" pitchFamily="34" charset="0"/>
              </a:defRPr>
            </a:lvl1pPr>
          </a:lstStyle>
          <a:p>
            <a:pPr lvl="0"/>
            <a:r>
              <a:rPr lang="fr-CH" dirty="0" err="1"/>
              <a:t>Sub-title</a:t>
            </a:r>
            <a:r>
              <a:rPr lang="fr-CH" dirty="0"/>
              <a:t>, 28 pt</a:t>
            </a:r>
            <a:endParaRPr lang="en-GB"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59200" y="609600"/>
            <a:ext cx="1219200" cy="1219200"/>
          </a:xfrm>
          <a:prstGeom prst="rect">
            <a:avLst/>
          </a:prstGeom>
        </p:spPr>
      </p:pic>
    </p:spTree>
    <p:extLst>
      <p:ext uri="{BB962C8B-B14F-4D97-AF65-F5344CB8AC3E}">
        <p14:creationId xmlns:p14="http://schemas.microsoft.com/office/powerpoint/2010/main" val="222172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609600"/>
            <a:ext cx="14617284" cy="739515"/>
          </a:xfrm>
          <a:prstGeom prst="rect">
            <a:avLst/>
          </a:prstGeom>
        </p:spPr>
        <p:txBody>
          <a:bodyPr/>
          <a:lstStyle>
            <a:lvl1pPr>
              <a:defRPr sz="5000" b="1">
                <a:solidFill>
                  <a:schemeClr val="bg1"/>
                </a:solidFill>
              </a:defRPr>
            </a:lvl1pPr>
          </a:lstStyle>
          <a:p>
            <a:r>
              <a:rPr lang="en-US" dirty="0"/>
              <a:t>Example of Chapter title slide</a:t>
            </a:r>
            <a:endParaRPr lang="en-GB" dirty="0"/>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59200" y="609600"/>
            <a:ext cx="1219200" cy="1219200"/>
          </a:xfrm>
          <a:prstGeom prst="rect">
            <a:avLst/>
          </a:prstGeom>
        </p:spPr>
      </p:pic>
      <p:sp>
        <p:nvSpPr>
          <p:cNvPr id="4" name="Text Placeholder 3"/>
          <p:cNvSpPr>
            <a:spLocks noGrp="1"/>
          </p:cNvSpPr>
          <p:nvPr>
            <p:ph type="body" sz="quarter" idx="10" hasCustomPrompt="1"/>
          </p:nvPr>
        </p:nvSpPr>
        <p:spPr>
          <a:xfrm>
            <a:off x="609600" y="1349115"/>
            <a:ext cx="5502092" cy="644577"/>
          </a:xfrm>
          <a:prstGeom prst="rect">
            <a:avLst/>
          </a:prstGeom>
        </p:spPr>
        <p:txBody>
          <a:bodyPr/>
          <a:lstStyle>
            <a:lvl1pPr marL="0" indent="0">
              <a:buNone/>
              <a:defRPr sz="28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CH" dirty="0"/>
              <a:t>Course </a:t>
            </a:r>
            <a:r>
              <a:rPr lang="fr-CH" dirty="0" err="1"/>
              <a:t>with</a:t>
            </a:r>
            <a:r>
              <a:rPr lang="fr-CH" dirty="0"/>
              <a:t> 5 </a:t>
            </a:r>
            <a:r>
              <a:rPr lang="fr-CH" dirty="0" err="1"/>
              <a:t>chapters</a:t>
            </a:r>
            <a:endParaRPr lang="en-GB" dirty="0"/>
          </a:p>
        </p:txBody>
      </p:sp>
      <p:pic>
        <p:nvPicPr>
          <p:cNvPr id="6" name="Picture 5" hidden="1"/>
          <p:cNvPicPr>
            <a:picLocks noChangeAspect="1"/>
          </p:cNvPicPr>
          <p:nvPr userDrawn="1"/>
        </p:nvPicPr>
        <p:blipFill>
          <a:blip r:embed="rId3">
            <a:biLevel thresh="25000"/>
            <a:extLst>
              <a:ext uri="{28A0092B-C50C-407E-A947-70E740481C1C}">
                <a14:useLocalDpi xmlns:a14="http://schemas.microsoft.com/office/drawing/2010/main" val="0"/>
              </a:ext>
            </a:extLst>
          </a:blip>
          <a:stretch>
            <a:fillRect/>
          </a:stretch>
        </p:blipFill>
        <p:spPr>
          <a:xfrm>
            <a:off x="15659100" y="8820150"/>
            <a:ext cx="857250" cy="857250"/>
          </a:xfrm>
          <a:prstGeom prst="rect">
            <a:avLst/>
          </a:prstGeom>
        </p:spPr>
      </p:pic>
      <p:pic>
        <p:nvPicPr>
          <p:cNvPr id="7" name="Picture 6" hidden="1"/>
          <p:cNvPicPr>
            <a:picLocks noChangeAspect="1"/>
          </p:cNvPicPr>
          <p:nvPr userDrawn="1"/>
        </p:nvPicPr>
        <p:blipFill>
          <a:blip r:embed="rId4" cstate="print">
            <a:biLevel thresh="25000"/>
            <a:extLst>
              <a:ext uri="{28A0092B-C50C-407E-A947-70E740481C1C}">
                <a14:useLocalDpi xmlns:a14="http://schemas.microsoft.com/office/drawing/2010/main" val="0"/>
              </a:ext>
            </a:extLst>
          </a:blip>
          <a:stretch>
            <a:fillRect/>
          </a:stretch>
        </p:blipFill>
        <p:spPr>
          <a:xfrm>
            <a:off x="1771650" y="8831460"/>
            <a:ext cx="857250" cy="857250"/>
          </a:xfrm>
          <a:prstGeom prst="rect">
            <a:avLst/>
          </a:prstGeom>
        </p:spPr>
      </p:pic>
      <p:pic>
        <p:nvPicPr>
          <p:cNvPr id="8" name="Picture 7" hidden="1"/>
          <p:cNvPicPr>
            <a:picLocks noChangeAspect="1"/>
          </p:cNvPicPr>
          <p:nvPr userDrawn="1"/>
        </p:nvPicPr>
        <p:blipFill>
          <a:blip r:embed="rId5" cstate="print">
            <a:biLevel thresh="25000"/>
            <a:extLst>
              <a:ext uri="{28A0092B-C50C-407E-A947-70E740481C1C}">
                <a14:useLocalDpi xmlns:a14="http://schemas.microsoft.com/office/drawing/2010/main" val="0"/>
              </a:ext>
            </a:extLst>
          </a:blip>
          <a:stretch>
            <a:fillRect/>
          </a:stretch>
        </p:blipFill>
        <p:spPr>
          <a:xfrm>
            <a:off x="609600" y="8820150"/>
            <a:ext cx="857250" cy="857250"/>
          </a:xfrm>
          <a:prstGeom prst="rect">
            <a:avLst/>
          </a:prstGeom>
        </p:spPr>
      </p:pic>
      <p:pic>
        <p:nvPicPr>
          <p:cNvPr id="9" name="Picture 8" hidden="1"/>
          <p:cNvPicPr>
            <a:picLocks noChangeAspect="1"/>
          </p:cNvPicPr>
          <p:nvPr userDrawn="1"/>
        </p:nvPicPr>
        <p:blipFill>
          <a:blip r:embed="rId6">
            <a:biLevel thresh="25000"/>
            <a:extLst>
              <a:ext uri="{28A0092B-C50C-407E-A947-70E740481C1C}">
                <a14:useLocalDpi xmlns:a14="http://schemas.microsoft.com/office/drawing/2010/main" val="0"/>
              </a:ext>
            </a:extLst>
          </a:blip>
          <a:stretch>
            <a:fillRect/>
          </a:stretch>
        </p:blipFill>
        <p:spPr>
          <a:xfrm>
            <a:off x="16821150" y="8820150"/>
            <a:ext cx="857250" cy="857250"/>
          </a:xfrm>
          <a:prstGeom prst="rect">
            <a:avLst/>
          </a:prstGeom>
        </p:spPr>
      </p:pic>
    </p:spTree>
    <p:extLst>
      <p:ext uri="{BB962C8B-B14F-4D97-AF65-F5344CB8AC3E}">
        <p14:creationId xmlns:p14="http://schemas.microsoft.com/office/powerpoint/2010/main" val="4059038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clusion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58125" y="3857625"/>
            <a:ext cx="2571750" cy="2571750"/>
          </a:xfrm>
          <a:prstGeom prst="rect">
            <a:avLst/>
          </a:prstGeom>
        </p:spPr>
      </p:pic>
    </p:spTree>
    <p:custDataLst>
      <p:tags r:id="rId1"/>
    </p:custDataLst>
    <p:extLst>
      <p:ext uri="{BB962C8B-B14F-4D97-AF65-F5344CB8AC3E}">
        <p14:creationId xmlns:p14="http://schemas.microsoft.com/office/powerpoint/2010/main" val="2918795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58125" y="2571750"/>
            <a:ext cx="2571750" cy="2571750"/>
          </a:xfrm>
          <a:prstGeom prst="rect">
            <a:avLst/>
          </a:prstGeom>
        </p:spPr>
      </p:pic>
      <p:sp>
        <p:nvSpPr>
          <p:cNvPr id="11" name="Text Placeholder 10"/>
          <p:cNvSpPr>
            <a:spLocks noGrp="1"/>
          </p:cNvSpPr>
          <p:nvPr>
            <p:ph type="body" sz="quarter" idx="10" hasCustomPrompt="1"/>
          </p:nvPr>
        </p:nvSpPr>
        <p:spPr>
          <a:xfrm>
            <a:off x="3161045" y="5621338"/>
            <a:ext cx="11965911" cy="914400"/>
          </a:xfrm>
          <a:prstGeom prst="rect">
            <a:avLst/>
          </a:prstGeom>
        </p:spPr>
        <p:txBody>
          <a:bodyPr/>
          <a:lstStyle>
            <a:lvl1pPr marL="0" indent="0" algn="ctr">
              <a:buNone/>
              <a:defRPr sz="5000" b="1" baseline="0">
                <a:latin typeface="Open Sans" panose="020B0606030504020204" pitchFamily="34" charset="0"/>
                <a:ea typeface="Open Sans" panose="020B0606030504020204" pitchFamily="34" charset="0"/>
                <a:cs typeface="Open Sans" panose="020B0606030504020204" pitchFamily="34" charset="0"/>
              </a:defRPr>
            </a:lvl1pPr>
            <a:lvl2pPr marL="685800" indent="0">
              <a:buNone/>
              <a:defRPr/>
            </a:lvl2pPr>
            <a:lvl3pPr marL="1371600" indent="0">
              <a:buNone/>
              <a:defRPr/>
            </a:lvl3pPr>
            <a:lvl4pPr marL="2057400" indent="0">
              <a:buNone/>
              <a:defRPr/>
            </a:lvl4pPr>
            <a:lvl5pPr marL="2743200" indent="0">
              <a:buNone/>
              <a:defRPr/>
            </a:lvl5pPr>
          </a:lstStyle>
          <a:p>
            <a:pPr lvl="0"/>
            <a:r>
              <a:rPr lang="fr-CH" dirty="0"/>
              <a:t>TITLE, CAPITAL LETTERS, 50 PT., BOLD</a:t>
            </a:r>
            <a:endParaRPr lang="en-GB" dirty="0"/>
          </a:p>
        </p:txBody>
      </p:sp>
      <p:sp>
        <p:nvSpPr>
          <p:cNvPr id="14" name="Text Placeholder 13"/>
          <p:cNvSpPr>
            <a:spLocks noGrp="1"/>
          </p:cNvSpPr>
          <p:nvPr>
            <p:ph type="body" sz="quarter" idx="11" hasCustomPrompt="1"/>
          </p:nvPr>
        </p:nvSpPr>
        <p:spPr>
          <a:xfrm>
            <a:off x="5216707" y="6556376"/>
            <a:ext cx="7854586" cy="914400"/>
          </a:xfrm>
          <a:prstGeom prst="rect">
            <a:avLst/>
          </a:prstGeom>
        </p:spPr>
        <p:txBody>
          <a:bodyPr/>
          <a:lstStyle>
            <a:lvl1pPr marL="0" indent="0" algn="ctr">
              <a:buNone/>
              <a:defRPr sz="2800" b="1" baseline="0">
                <a:latin typeface="Open Sans" panose="020B0606030504020204" pitchFamily="34" charset="0"/>
                <a:ea typeface="Open Sans" panose="020B0606030504020204" pitchFamily="34" charset="0"/>
                <a:cs typeface="Open Sans" panose="020B0606030504020204" pitchFamily="34" charset="0"/>
              </a:defRPr>
            </a:lvl1pPr>
          </a:lstStyle>
          <a:p>
            <a:pPr lvl="0"/>
            <a:r>
              <a:rPr lang="fr-CH" dirty="0" err="1"/>
              <a:t>Sub-title</a:t>
            </a:r>
            <a:r>
              <a:rPr lang="fr-CH" dirty="0"/>
              <a:t> long, 28 pt., </a:t>
            </a:r>
            <a:r>
              <a:rPr lang="fr-CH" dirty="0" err="1"/>
              <a:t>bold</a:t>
            </a:r>
            <a:endParaRPr lang="en-GB" dirty="0"/>
          </a:p>
        </p:txBody>
      </p:sp>
    </p:spTree>
    <p:custDataLst>
      <p:tags r:id="rId1"/>
    </p:custDataLst>
    <p:extLst>
      <p:ext uri="{BB962C8B-B14F-4D97-AF65-F5344CB8AC3E}">
        <p14:creationId xmlns:p14="http://schemas.microsoft.com/office/powerpoint/2010/main" val="2361083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09600" y="8839083"/>
            <a:ext cx="838317" cy="838317"/>
          </a:xfrm>
          <a:prstGeom prst="rect">
            <a:avLst/>
          </a:prstGeom>
        </p:spPr>
      </p:pic>
      <p:pic>
        <p:nvPicPr>
          <p:cNvPr id="18" name="Picture 17" hidden="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5678034" y="8839082"/>
            <a:ext cx="838317" cy="838317"/>
          </a:xfrm>
          <a:prstGeom prst="rect">
            <a:avLst/>
          </a:prstGeom>
        </p:spPr>
      </p:pic>
      <p:pic>
        <p:nvPicPr>
          <p:cNvPr id="19" name="Picture 18" hidden="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6840084" y="8839082"/>
            <a:ext cx="838317" cy="838317"/>
          </a:xfrm>
          <a:prstGeom prst="rect">
            <a:avLst/>
          </a:prstGeom>
        </p:spPr>
      </p:pic>
      <p:pic>
        <p:nvPicPr>
          <p:cNvPr id="22" name="Picture 21" hidden="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752717" y="8820149"/>
            <a:ext cx="857250" cy="857250"/>
          </a:xfrm>
          <a:prstGeom prst="rect">
            <a:avLst/>
          </a:prstGeom>
        </p:spPr>
      </p:pic>
    </p:spTree>
    <p:extLst>
      <p:ext uri="{BB962C8B-B14F-4D97-AF65-F5344CB8AC3E}">
        <p14:creationId xmlns:p14="http://schemas.microsoft.com/office/powerpoint/2010/main" val="33864670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2.png"/><Relationship Id="rId4" Type="http://schemas.openxmlformats.org/officeDocument/2006/relationships/hyperlink" Target="https://edms.cern.ch/ui/file/1403717/LAST_RELEASED/GSI-SO-5_E.pdf"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comments" Target="../comments/commen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8.xml"/><Relationship Id="rId5" Type="http://schemas.microsoft.com/office/2007/relationships/hdphoto" Target="../media/hdphoto3.wdp"/><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svg"/><Relationship Id="rId3" Type="http://schemas.openxmlformats.org/officeDocument/2006/relationships/notesSlide" Target="../notesSlides/notesSlide14.xml"/><Relationship Id="rId7" Type="http://schemas.openxmlformats.org/officeDocument/2006/relationships/image" Target="../media/image18.svg"/><Relationship Id="rId12" Type="http://schemas.openxmlformats.org/officeDocument/2006/relationships/image" Target="../media/image23.png"/><Relationship Id="rId2" Type="http://schemas.openxmlformats.org/officeDocument/2006/relationships/slideLayout" Target="../slideLayouts/slideLayout1.xml"/><Relationship Id="rId16" Type="http://schemas.openxmlformats.org/officeDocument/2006/relationships/hyperlink" Target="https://edms.cern.ch/document/1884757" TargetMode="External"/><Relationship Id="rId1" Type="http://schemas.openxmlformats.org/officeDocument/2006/relationships/tags" Target="../tags/tag19.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svg"/><Relationship Id="rId15" Type="http://schemas.openxmlformats.org/officeDocument/2006/relationships/image" Target="../media/image26.sv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svg"/><Relationship Id="rId14" Type="http://schemas.openxmlformats.org/officeDocument/2006/relationships/image" Target="../media/image25.png"/></Relationships>
</file>

<file path=ppt/slides/_rels/slide17.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30.sv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37.sv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6.svg"/></Relationships>
</file>

<file path=ppt/slides/_rels/slide21.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notesSlide" Target="../notesSlides/notesSlide16.xml"/><Relationship Id="rId7" Type="http://schemas.openxmlformats.org/officeDocument/2006/relationships/image" Target="../media/image39.svg"/><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38.png"/><Relationship Id="rId5" Type="http://schemas.openxmlformats.org/officeDocument/2006/relationships/image" Target="../media/image22.sv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5.xml"/><Relationship Id="rId5" Type="http://schemas.openxmlformats.org/officeDocument/2006/relationships/image" Target="../media/image24.sv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6.xml"/><Relationship Id="rId6" Type="http://schemas.openxmlformats.org/officeDocument/2006/relationships/hyperlink" Target="https://edms.cern.ch/document/1536514" TargetMode="External"/><Relationship Id="rId5" Type="http://schemas.openxmlformats.org/officeDocument/2006/relationships/image" Target="../media/image26.sv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comments" Target="../comments/commen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8.xml"/><Relationship Id="rId5" Type="http://schemas.microsoft.com/office/2007/relationships/hdphoto" Target="../media/hdphoto4.wdp"/><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notesSlide" Target="../notesSlides/notesSlide21.xml"/><Relationship Id="rId7" Type="http://schemas.openxmlformats.org/officeDocument/2006/relationships/image" Target="../media/image43.png"/><Relationship Id="rId12" Type="http://schemas.openxmlformats.org/officeDocument/2006/relationships/image" Target="../media/image48.svg"/><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image" Target="../media/image42.sv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svg"/><Relationship Id="rId4" Type="http://schemas.openxmlformats.org/officeDocument/2006/relationships/hyperlink" Target="https://edms.cern.ch/" TargetMode="External"/><Relationship Id="rId9"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0.xml"/><Relationship Id="rId5" Type="http://schemas.openxmlformats.org/officeDocument/2006/relationships/hyperlink" Target="https://edms.cern.ch/nav/P:CERN-0000149966:V0/P:CERN-0000257244:V0" TargetMode="External"/><Relationship Id="rId4" Type="http://schemas.openxmlformats.org/officeDocument/2006/relationships/hyperlink" Target="https://edms.cern.ch/document/1177755/4.0" TargetMode="Externa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1.xml"/><Relationship Id="rId5" Type="http://schemas.openxmlformats.org/officeDocument/2006/relationships/hyperlink" Target="https://edms.cern.ch/project/CERN-0000257244" TargetMode="Externa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svg"/><Relationship Id="rId3" Type="http://schemas.openxmlformats.org/officeDocument/2006/relationships/notesSlide" Target="../notesSlides/notesSlide24.xml"/><Relationship Id="rId7" Type="http://schemas.openxmlformats.org/officeDocument/2006/relationships/image" Target="../media/image18.svg"/><Relationship Id="rId12" Type="http://schemas.openxmlformats.org/officeDocument/2006/relationships/image" Target="../media/image23.png"/><Relationship Id="rId17" Type="http://schemas.openxmlformats.org/officeDocument/2006/relationships/comments" Target="../comments/comment5.xml"/><Relationship Id="rId2" Type="http://schemas.openxmlformats.org/officeDocument/2006/relationships/slideLayout" Target="../slideLayouts/slideLayout1.xml"/><Relationship Id="rId16" Type="http://schemas.openxmlformats.org/officeDocument/2006/relationships/hyperlink" Target="https://edms.cern.ch/document/1884757" TargetMode="External"/><Relationship Id="rId1" Type="http://schemas.openxmlformats.org/officeDocument/2006/relationships/tags" Target="../tags/tag33.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svg"/><Relationship Id="rId15" Type="http://schemas.openxmlformats.org/officeDocument/2006/relationships/image" Target="../media/image26.sv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svg"/><Relationship Id="rId14" Type="http://schemas.openxmlformats.org/officeDocument/2006/relationships/image" Target="../media/image2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hyperlink" Target="https://edms.cern.ch/document/1884757" TargetMode="External"/><Relationship Id="rId4" Type="http://schemas.openxmlformats.org/officeDocument/2006/relationships/hyperlink" Target="https://edms.cern.ch/document/2522660" TargetMode="Externa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9.xml"/><Relationship Id="rId5" Type="http://schemas.microsoft.com/office/2007/relationships/hdphoto" Target="../media/hdphoto2.wdp"/><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hyperlink" Target="https://edms.cern.ch/ui/file/1403717/LAST_RELEASED/GSI-SO-5_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uides_title" hidden="1">
            <a:extLst>
              <a:ext uri="{FF2B5EF4-FFF2-40B4-BE49-F238E27FC236}">
                <a16:creationId xmlns:a16="http://schemas.microsoft.com/office/drawing/2014/main" id="{C356883F-187C-4B7D-9DCD-DECB433B43A0}"/>
              </a:ext>
            </a:extLst>
          </p:cNvPr>
          <p:cNvGrpSpPr/>
          <p:nvPr/>
        </p:nvGrpSpPr>
        <p:grpSpPr>
          <a:xfrm>
            <a:off x="0" y="0"/>
            <a:ext cx="17678400" cy="10287000"/>
            <a:chOff x="0" y="0"/>
            <a:chExt cx="17678400" cy="10287000"/>
          </a:xfrm>
        </p:grpSpPr>
        <p:sp>
          <p:nvSpPr>
            <p:cNvPr id="4" name="Rectangle 3"/>
            <p:cNvSpPr/>
            <p:nvPr/>
          </p:nvSpPr>
          <p:spPr>
            <a:xfrm>
              <a:off x="628338" y="0"/>
              <a:ext cx="952500"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p:cNvSpPr/>
            <p:nvPr/>
          </p:nvSpPr>
          <p:spPr>
            <a:xfrm>
              <a:off x="0" y="2571750"/>
              <a:ext cx="628338"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p:cNvSpPr/>
            <p:nvPr/>
          </p:nvSpPr>
          <p:spPr>
            <a:xfrm>
              <a:off x="628338" y="5143500"/>
              <a:ext cx="952500"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0" y="7715250"/>
              <a:ext cx="599607" cy="2571750"/>
            </a:xfrm>
            <a:prstGeom prst="rect">
              <a:avLst/>
            </a:prstGeom>
            <a:solidFill>
              <a:srgbClr val="F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Straight Connector 11"/>
            <p:cNvCxnSpPr/>
            <p:nvPr/>
          </p:nvCxnSpPr>
          <p:spPr>
            <a:xfrm>
              <a:off x="1580838" y="2571750"/>
              <a:ext cx="7593142" cy="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580838" y="5143500"/>
              <a:ext cx="7593142" cy="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1841605" y="1887854"/>
              <a:ext cx="5836795" cy="1969770"/>
            </a:xfrm>
            <a:prstGeom prst="rect">
              <a:avLst/>
            </a:prstGeom>
          </p:spPr>
          <p:txBody>
            <a:bodyPr wrap="square">
              <a:spAutoFit/>
            </a:bodyPr>
            <a:lstStyle/>
            <a:p>
              <a:r>
                <a:rPr lang="en-GB" sz="2000" b="1" dirty="0">
                  <a:solidFill>
                    <a:schemeClr val="accent5">
                      <a:lumMod val="60000"/>
                      <a:lumOff val="40000"/>
                    </a:schemeClr>
                  </a:solidFill>
                  <a:latin typeface="Open Sans" panose="020B0606030504020204" pitchFamily="34" charset="0"/>
                </a:rPr>
                <a:t>Story size: Page format is 16:9 (1920x1080p)</a:t>
              </a:r>
            </a:p>
            <a:p>
              <a:r>
                <a:rPr lang="en-GB" sz="2000" b="1" dirty="0">
                  <a:solidFill>
                    <a:schemeClr val="accent5">
                      <a:lumMod val="60000"/>
                      <a:lumOff val="40000"/>
                    </a:schemeClr>
                  </a:solidFill>
                  <a:latin typeface="Open Sans" panose="020B0606030504020204" pitchFamily="34" charset="0"/>
                </a:rPr>
                <a:t>Be aware:</a:t>
              </a:r>
              <a:endParaRPr lang="en-GB" dirty="0">
                <a:solidFill>
                  <a:schemeClr val="accent5">
                    <a:lumMod val="60000"/>
                    <a:lumOff val="40000"/>
                  </a:schemeClr>
                </a:solidFill>
                <a:latin typeface="Open Sans" panose="020B0606030504020204" pitchFamily="34" charset="0"/>
              </a:endParaRPr>
            </a:p>
            <a:p>
              <a:r>
                <a:rPr lang="en-GB" dirty="0">
                  <a:solidFill>
                    <a:schemeClr val="accent5">
                      <a:lumMod val="60000"/>
                      <a:lumOff val="40000"/>
                    </a:schemeClr>
                  </a:solidFill>
                  <a:latin typeface="Open Sans" panose="020B0606030504020204" pitchFamily="34" charset="0"/>
                </a:rPr>
                <a:t>Mobile </a:t>
              </a:r>
              <a:r>
                <a:rPr lang="en-GB" u="sng" dirty="0">
                  <a:solidFill>
                    <a:schemeClr val="accent5">
                      <a:lumMod val="60000"/>
                      <a:lumOff val="40000"/>
                    </a:schemeClr>
                  </a:solidFill>
                  <a:latin typeface="Open Sans" panose="020B0606030504020204" pitchFamily="34" charset="0"/>
                </a:rPr>
                <a:t>can be implemented. In this case, design should be reviewed and adapted accordingly. To the current stand, responsive design cannot be generated using Storyline 3.</a:t>
              </a:r>
              <a:endParaRPr lang="en-GB" sz="2800" b="1" u="sng" dirty="0">
                <a:solidFill>
                  <a:schemeClr val="accent5">
                    <a:lumMod val="60000"/>
                    <a:lumOff val="40000"/>
                  </a:schemeClr>
                </a:solidFill>
                <a:latin typeface="Open Sans" panose="020B0606030504020204" pitchFamily="34" charset="0"/>
              </a:endParaRPr>
            </a:p>
            <a:p>
              <a:endParaRPr lang="en-GB" sz="1000" u="sng" dirty="0">
                <a:solidFill>
                  <a:schemeClr val="accent5">
                    <a:lumMod val="60000"/>
                    <a:lumOff val="40000"/>
                  </a:schemeClr>
                </a:solidFill>
                <a:latin typeface="Microsoft Sans Serif" panose="020B0604020202020204" pitchFamily="34" charset="0"/>
              </a:endParaRPr>
            </a:p>
          </p:txBody>
        </p:sp>
        <p:sp>
          <p:nvSpPr>
            <p:cNvPr id="3" name="Rectangle 2"/>
            <p:cNvSpPr/>
            <p:nvPr/>
          </p:nvSpPr>
          <p:spPr>
            <a:xfrm>
              <a:off x="952500" y="3534459"/>
              <a:ext cx="2209176" cy="646331"/>
            </a:xfrm>
            <a:prstGeom prst="rect">
              <a:avLst/>
            </a:prstGeom>
          </p:spPr>
          <p:txBody>
            <a:bodyPr wrap="square">
              <a:spAutoFit/>
            </a:bodyPr>
            <a:lstStyle/>
            <a:p>
              <a:r>
                <a:rPr lang="en-GB" b="1" dirty="0">
                  <a:solidFill>
                    <a:schemeClr val="accent5">
                      <a:lumMod val="60000"/>
                      <a:lumOff val="40000"/>
                    </a:schemeClr>
                  </a:solidFill>
                  <a:latin typeface="Open Sans" panose="020B0606030504020204" pitchFamily="34" charset="0"/>
                </a:rPr>
                <a:t>1/4 of </a:t>
              </a:r>
            </a:p>
            <a:p>
              <a:r>
                <a:rPr lang="en-GB" b="1" dirty="0">
                  <a:solidFill>
                    <a:schemeClr val="accent5">
                      <a:lumMod val="60000"/>
                      <a:lumOff val="40000"/>
                    </a:schemeClr>
                  </a:solidFill>
                  <a:latin typeface="Open Sans" panose="020B0606030504020204" pitchFamily="34" charset="0"/>
                </a:rPr>
                <a:t>page size </a:t>
              </a:r>
              <a:endParaRPr lang="en-GB" sz="600" dirty="0">
                <a:solidFill>
                  <a:schemeClr val="accent5">
                    <a:lumMod val="60000"/>
                    <a:lumOff val="40000"/>
                  </a:schemeClr>
                </a:solidFill>
                <a:latin typeface="Microsoft Sans Serif" panose="020B0604020202020204" pitchFamily="34" charset="0"/>
              </a:endParaRPr>
            </a:p>
          </p:txBody>
        </p:sp>
      </p:grpSp>
      <p:sp>
        <p:nvSpPr>
          <p:cNvPr id="13" name="Text Placeholder 12"/>
          <p:cNvSpPr>
            <a:spLocks noGrp="1"/>
          </p:cNvSpPr>
          <p:nvPr>
            <p:ph type="body" sz="quarter" idx="10"/>
          </p:nvPr>
        </p:nvSpPr>
        <p:spPr/>
        <p:txBody>
          <a:bodyPr lIns="0" tIns="0" rIns="0" bIns="0"/>
          <a:lstStyle/>
          <a:p>
            <a:r>
              <a:rPr lang="en-US" dirty="0"/>
              <a:t>EXPERIMENT SAFETY OFFICER</a:t>
            </a:r>
            <a:endParaRPr lang="en-GB" dirty="0"/>
          </a:p>
        </p:txBody>
      </p:sp>
      <p:sp>
        <p:nvSpPr>
          <p:cNvPr id="14" name="Text Placeholder 13"/>
          <p:cNvSpPr>
            <a:spLocks noGrp="1"/>
          </p:cNvSpPr>
          <p:nvPr>
            <p:ph type="body" sz="quarter" idx="11"/>
          </p:nvPr>
        </p:nvSpPr>
        <p:spPr/>
        <p:txBody>
          <a:bodyPr lIns="0" tIns="0" rIns="0" bIns="0"/>
          <a:lstStyle/>
          <a:p>
            <a:r>
              <a:rPr lang="fr-CH" dirty="0"/>
              <a:t>EXSO</a:t>
            </a:r>
            <a:endParaRPr lang="en-GB" dirty="0"/>
          </a:p>
        </p:txBody>
      </p:sp>
      <p:sp>
        <p:nvSpPr>
          <p:cNvPr id="9" name="ZoneTexte 3">
            <a:extLst>
              <a:ext uri="{FF2B5EF4-FFF2-40B4-BE49-F238E27FC236}">
                <a16:creationId xmlns:a16="http://schemas.microsoft.com/office/drawing/2014/main" id="{C3D28A24-99FA-5149-49A6-C4504EC2B5E4}"/>
              </a:ext>
            </a:extLst>
          </p:cNvPr>
          <p:cNvSpPr txBox="1"/>
          <p:nvPr/>
        </p:nvSpPr>
        <p:spPr>
          <a:xfrm>
            <a:off x="15275794" y="9667393"/>
            <a:ext cx="2820003" cy="461665"/>
          </a:xfrm>
          <a:prstGeom prst="rect">
            <a:avLst/>
          </a:prstGeom>
          <a:noFill/>
        </p:spPr>
        <p:txBody>
          <a:bodyPr wrap="none" rtlCol="0">
            <a:spAutoFit/>
          </a:bodyPr>
          <a:lstStyle/>
          <a:p>
            <a:pPr algn="r"/>
            <a:r>
              <a:rPr lang="tr-TR" sz="2400" dirty="0">
                <a:solidFill>
                  <a:srgbClr val="ADB6C7"/>
                </a:solidFill>
              </a:rPr>
              <a:t>EDMS No.</a:t>
            </a:r>
            <a:r>
              <a:rPr lang="fr-CH" sz="2400" dirty="0">
                <a:solidFill>
                  <a:srgbClr val="ADB6C7"/>
                </a:solidFill>
              </a:rPr>
              <a:t> </a:t>
            </a:r>
            <a:r>
              <a:rPr lang="fr-CH" sz="2400" dirty="0" err="1">
                <a:solidFill>
                  <a:srgbClr val="ADB6C7"/>
                </a:solidFill>
              </a:rPr>
              <a:t>xxxxxxx</a:t>
            </a:r>
            <a:endParaRPr lang="fr-CH" sz="2400" dirty="0">
              <a:solidFill>
                <a:srgbClr val="ADB6C7"/>
              </a:solidFill>
            </a:endParaRPr>
          </a:p>
        </p:txBody>
      </p:sp>
    </p:spTree>
    <p:custDataLst>
      <p:tags r:id="rId1"/>
    </p:custDataLst>
    <p:extLst>
      <p:ext uri="{BB962C8B-B14F-4D97-AF65-F5344CB8AC3E}">
        <p14:creationId xmlns:p14="http://schemas.microsoft.com/office/powerpoint/2010/main" val="1918304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DDFD-463A-AE46-A30E-6A8ED9A6913B}"/>
              </a:ext>
            </a:extLst>
          </p:cNvPr>
          <p:cNvSpPr>
            <a:spLocks noGrp="1"/>
          </p:cNvSpPr>
          <p:nvPr>
            <p:ph type="title"/>
          </p:nvPr>
        </p:nvSpPr>
        <p:spPr/>
        <p:txBody>
          <a:bodyPr/>
          <a:lstStyle/>
          <a:p>
            <a:r>
              <a:rPr lang="en-GB" dirty="0"/>
              <a:t>Role of the EXSO</a:t>
            </a:r>
          </a:p>
        </p:txBody>
      </p:sp>
      <p:sp>
        <p:nvSpPr>
          <p:cNvPr id="9" name="Text Placeholder 2">
            <a:extLst>
              <a:ext uri="{FF2B5EF4-FFF2-40B4-BE49-F238E27FC236}">
                <a16:creationId xmlns:a16="http://schemas.microsoft.com/office/drawing/2014/main" id="{8E2A8CDC-8393-4DC2-3846-47F1F805DF21}"/>
              </a:ext>
            </a:extLst>
          </p:cNvPr>
          <p:cNvSpPr>
            <a:spLocks noGrp="1"/>
          </p:cNvSpPr>
          <p:nvPr>
            <p:ph type="body" sz="quarter" idx="10"/>
          </p:nvPr>
        </p:nvSpPr>
        <p:spPr>
          <a:xfrm>
            <a:off x="708990" y="1349115"/>
            <a:ext cx="5502092" cy="644577"/>
          </a:xfrm>
        </p:spPr>
        <p:txBody>
          <a:bodyPr lIns="0" tIns="0" rIns="0" bIns="0"/>
          <a:lstStyle/>
          <a:p>
            <a:r>
              <a:rPr lang="en-GB" sz="2800" dirty="0"/>
              <a:t>Main tasks</a:t>
            </a:r>
          </a:p>
        </p:txBody>
      </p:sp>
      <p:sp>
        <p:nvSpPr>
          <p:cNvPr id="10" name="Text Placeholder 2">
            <a:extLst>
              <a:ext uri="{FF2B5EF4-FFF2-40B4-BE49-F238E27FC236}">
                <a16:creationId xmlns:a16="http://schemas.microsoft.com/office/drawing/2014/main" id="{7E6FE169-7DC3-CFA2-3B64-EE28A275EC01}"/>
              </a:ext>
            </a:extLst>
          </p:cNvPr>
          <p:cNvSpPr txBox="1">
            <a:spLocks/>
          </p:cNvSpPr>
          <p:nvPr/>
        </p:nvSpPr>
        <p:spPr>
          <a:xfrm>
            <a:off x="1663146" y="3429706"/>
            <a:ext cx="8574158" cy="644577"/>
          </a:xfrm>
          <a:prstGeom prst="rect">
            <a:avLst/>
          </a:prstGeom>
        </p:spPr>
        <p:txBody>
          <a:bodyPr lIns="0" tIns="0" rIns="0" bIns="0"/>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200000"/>
              </a:lnSpc>
            </a:pPr>
            <a:r>
              <a:rPr lang="en-GB" dirty="0"/>
              <a:t>Open </a:t>
            </a:r>
            <a:r>
              <a:rPr lang="en-GB" dirty="0">
                <a:solidFill>
                  <a:srgbClr val="00B0F0"/>
                </a:solidFill>
                <a:hlinkClick r:id="rId4">
                  <a:extLst>
                    <a:ext uri="{A12FA001-AC4F-418D-AE19-62706E023703}">
                      <ahyp:hlinkClr xmlns:ahyp="http://schemas.microsoft.com/office/drawing/2018/hyperlinkcolor" val="tx"/>
                    </a:ext>
                  </a:extLst>
                </a:hlinkClick>
              </a:rPr>
              <a:t>GSI-SO-5</a:t>
            </a:r>
            <a:r>
              <a:rPr lang="en-GB" dirty="0"/>
              <a:t> (EXSO – Experiment Safety Officer)</a:t>
            </a:r>
          </a:p>
          <a:p>
            <a:pPr>
              <a:lnSpc>
                <a:spcPct val="200000"/>
              </a:lnSpc>
            </a:pPr>
            <a:r>
              <a:rPr lang="en-GB" dirty="0"/>
              <a:t>Study the file</a:t>
            </a:r>
          </a:p>
          <a:p>
            <a:pPr>
              <a:lnSpc>
                <a:spcPct val="200000"/>
              </a:lnSpc>
            </a:pPr>
            <a:r>
              <a:rPr lang="en-GB" dirty="0"/>
              <a:t>Identify: </a:t>
            </a:r>
          </a:p>
        </p:txBody>
      </p:sp>
      <p:sp>
        <p:nvSpPr>
          <p:cNvPr id="11" name="Oval 10">
            <a:extLst>
              <a:ext uri="{FF2B5EF4-FFF2-40B4-BE49-F238E27FC236}">
                <a16:creationId xmlns:a16="http://schemas.microsoft.com/office/drawing/2014/main" id="{CDB5897C-2601-3BF0-C526-350570713325}"/>
              </a:ext>
            </a:extLst>
          </p:cNvPr>
          <p:cNvSpPr/>
          <p:nvPr/>
        </p:nvSpPr>
        <p:spPr>
          <a:xfrm>
            <a:off x="708990" y="3548974"/>
            <a:ext cx="722245" cy="722245"/>
          </a:xfrm>
          <a:prstGeom prst="ellipse">
            <a:avLst/>
          </a:prstGeom>
          <a:solidFill>
            <a:srgbClr val="408AC6"/>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t>1</a:t>
            </a:r>
          </a:p>
        </p:txBody>
      </p:sp>
      <p:sp>
        <p:nvSpPr>
          <p:cNvPr id="12" name="Oval 11">
            <a:extLst>
              <a:ext uri="{FF2B5EF4-FFF2-40B4-BE49-F238E27FC236}">
                <a16:creationId xmlns:a16="http://schemas.microsoft.com/office/drawing/2014/main" id="{64127A1B-D7FD-36F3-6BFC-B2977A9D6FDD}"/>
              </a:ext>
            </a:extLst>
          </p:cNvPr>
          <p:cNvSpPr/>
          <p:nvPr/>
        </p:nvSpPr>
        <p:spPr>
          <a:xfrm>
            <a:off x="708989" y="4595895"/>
            <a:ext cx="722245" cy="722245"/>
          </a:xfrm>
          <a:prstGeom prst="ellipse">
            <a:avLst/>
          </a:prstGeom>
          <a:solidFill>
            <a:srgbClr val="408AC6"/>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t>2</a:t>
            </a:r>
          </a:p>
        </p:txBody>
      </p:sp>
      <p:sp>
        <p:nvSpPr>
          <p:cNvPr id="13" name="Oval 12">
            <a:extLst>
              <a:ext uri="{FF2B5EF4-FFF2-40B4-BE49-F238E27FC236}">
                <a16:creationId xmlns:a16="http://schemas.microsoft.com/office/drawing/2014/main" id="{80EAC1D3-D75A-4B84-532D-1DE41CEBBCD3}"/>
              </a:ext>
            </a:extLst>
          </p:cNvPr>
          <p:cNvSpPr/>
          <p:nvPr/>
        </p:nvSpPr>
        <p:spPr>
          <a:xfrm>
            <a:off x="728866" y="5654659"/>
            <a:ext cx="722245" cy="722245"/>
          </a:xfrm>
          <a:prstGeom prst="ellipse">
            <a:avLst/>
          </a:prstGeom>
          <a:solidFill>
            <a:srgbClr val="408AC6"/>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t>3</a:t>
            </a:r>
          </a:p>
        </p:txBody>
      </p:sp>
      <p:sp>
        <p:nvSpPr>
          <p:cNvPr id="16" name="TextBox 15">
            <a:extLst>
              <a:ext uri="{FF2B5EF4-FFF2-40B4-BE49-F238E27FC236}">
                <a16:creationId xmlns:a16="http://schemas.microsoft.com/office/drawing/2014/main" id="{9AD12DB0-4A91-CB77-6DFC-23F935C72F8F}"/>
              </a:ext>
            </a:extLst>
          </p:cNvPr>
          <p:cNvSpPr txBox="1"/>
          <p:nvPr/>
        </p:nvSpPr>
        <p:spPr>
          <a:xfrm>
            <a:off x="1623390" y="6432521"/>
            <a:ext cx="3525080" cy="1569660"/>
          </a:xfrm>
          <a:prstGeom prst="rect">
            <a:avLst/>
          </a:prstGeom>
          <a:noFill/>
        </p:spPr>
        <p:txBody>
          <a:bodyPr wrap="square" rtlCol="0">
            <a:spAutoFit/>
          </a:bodyPr>
          <a:lstStyle/>
          <a:p>
            <a:pPr marL="342900" indent="-342900">
              <a:buFont typeface="Arial" panose="020B0604020202020204" pitchFamily="34" charset="0"/>
              <a:buChar char="•"/>
            </a:pPr>
            <a:r>
              <a:rPr lang="en-GB" sz="2400" dirty="0"/>
              <a:t>Mission</a:t>
            </a:r>
          </a:p>
          <a:p>
            <a:pPr marL="342900" indent="-342900">
              <a:buFont typeface="Arial" panose="020B0604020202020204" pitchFamily="34" charset="0"/>
              <a:buChar char="•"/>
            </a:pPr>
            <a:r>
              <a:rPr lang="en-GB" sz="2400" dirty="0"/>
              <a:t>Limits</a:t>
            </a:r>
          </a:p>
          <a:p>
            <a:pPr marL="342900" indent="-342900">
              <a:buFont typeface="Arial" panose="020B0604020202020204" pitchFamily="34" charset="0"/>
              <a:buChar char="•"/>
            </a:pPr>
            <a:r>
              <a:rPr lang="en-GB" sz="2400" dirty="0"/>
              <a:t>Network</a:t>
            </a:r>
          </a:p>
          <a:p>
            <a:pPr marL="342900" indent="-342900">
              <a:buFont typeface="Arial" panose="020B0604020202020204" pitchFamily="34" charset="0"/>
              <a:buChar char="•"/>
            </a:pPr>
            <a:r>
              <a:rPr lang="en-GB" sz="2400" dirty="0"/>
              <a:t>Resources</a:t>
            </a:r>
          </a:p>
        </p:txBody>
      </p:sp>
      <p:pic>
        <p:nvPicPr>
          <p:cNvPr id="18" name="Picture 17">
            <a:extLst>
              <a:ext uri="{FF2B5EF4-FFF2-40B4-BE49-F238E27FC236}">
                <a16:creationId xmlns:a16="http://schemas.microsoft.com/office/drawing/2014/main" id="{FF918F45-CF57-E734-4577-807C617B5300}"/>
              </a:ext>
            </a:extLst>
          </p:cNvPr>
          <p:cNvPicPr>
            <a:picLocks noChangeAspect="1"/>
          </p:cNvPicPr>
          <p:nvPr/>
        </p:nvPicPr>
        <p:blipFill>
          <a:blip r:embed="rId5"/>
          <a:stretch>
            <a:fillRect/>
          </a:stretch>
        </p:blipFill>
        <p:spPr>
          <a:xfrm>
            <a:off x="11198604" y="3053344"/>
            <a:ext cx="5683204" cy="4180312"/>
          </a:xfrm>
          <a:prstGeom prst="rect">
            <a:avLst/>
          </a:prstGeom>
        </p:spPr>
      </p:pic>
    </p:spTree>
    <p:custDataLst>
      <p:tags r:id="rId1"/>
    </p:custDataLst>
    <p:extLst>
      <p:ext uri="{BB962C8B-B14F-4D97-AF65-F5344CB8AC3E}">
        <p14:creationId xmlns:p14="http://schemas.microsoft.com/office/powerpoint/2010/main" val="2671594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C5DE0850-2FBE-0545-0E57-6015A639CE53}"/>
              </a:ext>
            </a:extLst>
          </p:cNvPr>
          <p:cNvSpPr>
            <a:spLocks noGrp="1"/>
          </p:cNvSpPr>
          <p:nvPr>
            <p:ph type="title"/>
          </p:nvPr>
        </p:nvSpPr>
        <p:spPr>
          <a:xfrm>
            <a:off x="609600" y="609600"/>
            <a:ext cx="15504826" cy="739515"/>
          </a:xfrm>
        </p:spPr>
        <p:txBody>
          <a:bodyPr/>
          <a:lstStyle/>
          <a:p>
            <a:r>
              <a:rPr lang="en-GB" dirty="0"/>
              <a:t>Role of the EXSO</a:t>
            </a:r>
          </a:p>
        </p:txBody>
      </p:sp>
      <p:sp>
        <p:nvSpPr>
          <p:cNvPr id="12" name="Text Placeholder 2">
            <a:extLst>
              <a:ext uri="{FF2B5EF4-FFF2-40B4-BE49-F238E27FC236}">
                <a16:creationId xmlns:a16="http://schemas.microsoft.com/office/drawing/2014/main" id="{416A4F71-6FA3-8035-9280-C782AFD26902}"/>
              </a:ext>
            </a:extLst>
          </p:cNvPr>
          <p:cNvSpPr>
            <a:spLocks noGrp="1"/>
          </p:cNvSpPr>
          <p:nvPr>
            <p:ph type="body" sz="quarter" idx="10"/>
          </p:nvPr>
        </p:nvSpPr>
        <p:spPr>
          <a:xfrm>
            <a:off x="708990" y="1349115"/>
            <a:ext cx="5502092" cy="644577"/>
          </a:xfrm>
        </p:spPr>
        <p:txBody>
          <a:bodyPr lIns="0" tIns="0" rIns="0" bIns="0"/>
          <a:lstStyle/>
          <a:p>
            <a:r>
              <a:rPr lang="en-GB" sz="2800" dirty="0"/>
              <a:t>Main tasks</a:t>
            </a:r>
          </a:p>
        </p:txBody>
      </p:sp>
      <p:sp>
        <p:nvSpPr>
          <p:cNvPr id="13" name="Rectangle: Rounded Corners 12">
            <a:extLst>
              <a:ext uri="{FF2B5EF4-FFF2-40B4-BE49-F238E27FC236}">
                <a16:creationId xmlns:a16="http://schemas.microsoft.com/office/drawing/2014/main" id="{2449491E-DA74-62F4-EACD-AB01C7E30560}"/>
              </a:ext>
            </a:extLst>
          </p:cNvPr>
          <p:cNvSpPr/>
          <p:nvPr/>
        </p:nvSpPr>
        <p:spPr>
          <a:xfrm>
            <a:off x="708990" y="2319866"/>
            <a:ext cx="5502092" cy="7357534"/>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14" name="Rectangle: Rounded Corners 13">
            <a:extLst>
              <a:ext uri="{FF2B5EF4-FFF2-40B4-BE49-F238E27FC236}">
                <a16:creationId xmlns:a16="http://schemas.microsoft.com/office/drawing/2014/main" id="{30329C4B-E660-A9FB-B1D8-E814B3264FB5}"/>
              </a:ext>
            </a:extLst>
          </p:cNvPr>
          <p:cNvSpPr/>
          <p:nvPr/>
        </p:nvSpPr>
        <p:spPr>
          <a:xfrm>
            <a:off x="6484362" y="2319866"/>
            <a:ext cx="5412410" cy="4368801"/>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4F81EE76-DA32-D8AC-40D5-217F918BE596}"/>
              </a:ext>
            </a:extLst>
          </p:cNvPr>
          <p:cNvSpPr/>
          <p:nvPr/>
        </p:nvSpPr>
        <p:spPr>
          <a:xfrm>
            <a:off x="12166600" y="2319866"/>
            <a:ext cx="5412410" cy="4368801"/>
          </a:xfrm>
          <a:prstGeom prst="roundRect">
            <a:avLst>
              <a:gd name="adj" fmla="val 799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Rounded Corners 16">
            <a:extLst>
              <a:ext uri="{FF2B5EF4-FFF2-40B4-BE49-F238E27FC236}">
                <a16:creationId xmlns:a16="http://schemas.microsoft.com/office/drawing/2014/main" id="{A764EECB-3087-DBAC-23E0-33066C62B1A8}"/>
              </a:ext>
            </a:extLst>
          </p:cNvPr>
          <p:cNvSpPr/>
          <p:nvPr/>
        </p:nvSpPr>
        <p:spPr>
          <a:xfrm>
            <a:off x="6484362" y="6976533"/>
            <a:ext cx="11094648" cy="2700867"/>
          </a:xfrm>
          <a:prstGeom prst="roundRect">
            <a:avLst>
              <a:gd name="adj" fmla="val 9608"/>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AF70FFEE-B812-BBC1-E9D5-0D1B9C5D2E45}"/>
              </a:ext>
            </a:extLst>
          </p:cNvPr>
          <p:cNvSpPr txBox="1"/>
          <p:nvPr/>
        </p:nvSpPr>
        <p:spPr>
          <a:xfrm>
            <a:off x="1843314" y="2481944"/>
            <a:ext cx="3207657" cy="523220"/>
          </a:xfrm>
          <a:prstGeom prst="rect">
            <a:avLst/>
          </a:prstGeom>
          <a:noFill/>
        </p:spPr>
        <p:txBody>
          <a:bodyPr wrap="square" rtlCol="0">
            <a:spAutoFit/>
          </a:bodyPr>
          <a:lstStyle/>
          <a:p>
            <a:pPr algn="ctr"/>
            <a:r>
              <a:rPr lang="en-GB" sz="2800" b="1" dirty="0">
                <a:solidFill>
                  <a:srgbClr val="408AC6"/>
                </a:solidFill>
              </a:rPr>
              <a:t>Mission</a:t>
            </a:r>
          </a:p>
        </p:txBody>
      </p:sp>
      <p:sp>
        <p:nvSpPr>
          <p:cNvPr id="19" name="TextBox 18">
            <a:extLst>
              <a:ext uri="{FF2B5EF4-FFF2-40B4-BE49-F238E27FC236}">
                <a16:creationId xmlns:a16="http://schemas.microsoft.com/office/drawing/2014/main" id="{0EAB5B45-04C8-BA75-42F6-6F681C957D51}"/>
              </a:ext>
            </a:extLst>
          </p:cNvPr>
          <p:cNvSpPr txBox="1"/>
          <p:nvPr/>
        </p:nvSpPr>
        <p:spPr>
          <a:xfrm>
            <a:off x="7586738" y="2481944"/>
            <a:ext cx="3207657" cy="523220"/>
          </a:xfrm>
          <a:prstGeom prst="rect">
            <a:avLst/>
          </a:prstGeom>
          <a:noFill/>
        </p:spPr>
        <p:txBody>
          <a:bodyPr wrap="square" rtlCol="0">
            <a:spAutoFit/>
          </a:bodyPr>
          <a:lstStyle/>
          <a:p>
            <a:pPr algn="ctr"/>
            <a:r>
              <a:rPr lang="en-GB" sz="2800" b="1" dirty="0">
                <a:solidFill>
                  <a:srgbClr val="408AC6"/>
                </a:solidFill>
              </a:rPr>
              <a:t>Limits</a:t>
            </a:r>
          </a:p>
        </p:txBody>
      </p:sp>
      <p:sp>
        <p:nvSpPr>
          <p:cNvPr id="20" name="TextBox 19">
            <a:extLst>
              <a:ext uri="{FF2B5EF4-FFF2-40B4-BE49-F238E27FC236}">
                <a16:creationId xmlns:a16="http://schemas.microsoft.com/office/drawing/2014/main" id="{38BD9D0C-668A-7CEB-912E-59DF3165152C}"/>
              </a:ext>
            </a:extLst>
          </p:cNvPr>
          <p:cNvSpPr txBox="1"/>
          <p:nvPr/>
        </p:nvSpPr>
        <p:spPr>
          <a:xfrm>
            <a:off x="13268976" y="2517366"/>
            <a:ext cx="3207657" cy="523220"/>
          </a:xfrm>
          <a:prstGeom prst="rect">
            <a:avLst/>
          </a:prstGeom>
          <a:noFill/>
        </p:spPr>
        <p:txBody>
          <a:bodyPr wrap="square" rtlCol="0">
            <a:spAutoFit/>
          </a:bodyPr>
          <a:lstStyle/>
          <a:p>
            <a:pPr algn="ctr"/>
            <a:r>
              <a:rPr lang="en-GB" sz="2800" b="1" dirty="0">
                <a:solidFill>
                  <a:srgbClr val="408AC6"/>
                </a:solidFill>
              </a:rPr>
              <a:t>Network</a:t>
            </a:r>
          </a:p>
        </p:txBody>
      </p:sp>
      <p:sp>
        <p:nvSpPr>
          <p:cNvPr id="21" name="TextBox 20">
            <a:extLst>
              <a:ext uri="{FF2B5EF4-FFF2-40B4-BE49-F238E27FC236}">
                <a16:creationId xmlns:a16="http://schemas.microsoft.com/office/drawing/2014/main" id="{8048F710-AB15-6D30-FA42-0F9DEC8E6224}"/>
              </a:ext>
            </a:extLst>
          </p:cNvPr>
          <p:cNvSpPr txBox="1"/>
          <p:nvPr/>
        </p:nvSpPr>
        <p:spPr>
          <a:xfrm>
            <a:off x="10427857" y="7136198"/>
            <a:ext cx="3207657" cy="523220"/>
          </a:xfrm>
          <a:prstGeom prst="rect">
            <a:avLst/>
          </a:prstGeom>
          <a:noFill/>
        </p:spPr>
        <p:txBody>
          <a:bodyPr wrap="square" rtlCol="0">
            <a:spAutoFit/>
          </a:bodyPr>
          <a:lstStyle/>
          <a:p>
            <a:pPr algn="ctr"/>
            <a:r>
              <a:rPr lang="en-GB" sz="2800" b="1" dirty="0">
                <a:solidFill>
                  <a:srgbClr val="408AC6"/>
                </a:solidFill>
              </a:rPr>
              <a:t>Resources</a:t>
            </a:r>
          </a:p>
        </p:txBody>
      </p:sp>
      <p:sp>
        <p:nvSpPr>
          <p:cNvPr id="22" name="TextBox 21">
            <a:extLst>
              <a:ext uri="{FF2B5EF4-FFF2-40B4-BE49-F238E27FC236}">
                <a16:creationId xmlns:a16="http://schemas.microsoft.com/office/drawing/2014/main" id="{45FE348D-B6F2-0260-0B9F-F714A8E0A684}"/>
              </a:ext>
            </a:extLst>
          </p:cNvPr>
          <p:cNvSpPr txBox="1"/>
          <p:nvPr/>
        </p:nvSpPr>
        <p:spPr>
          <a:xfrm>
            <a:off x="6692900" y="7659418"/>
            <a:ext cx="9217660" cy="1384995"/>
          </a:xfrm>
          <a:prstGeom prst="rect">
            <a:avLst/>
          </a:prstGeom>
          <a:noFill/>
        </p:spPr>
        <p:txBody>
          <a:bodyPr wrap="square" rtlCol="0">
            <a:spAutoFit/>
          </a:bodyPr>
          <a:lstStyle/>
          <a:p>
            <a:pPr marL="285750" indent="-285750">
              <a:buFont typeface="Arial" panose="020B0604020202020204" pitchFamily="34" charset="0"/>
              <a:buChar char="•"/>
            </a:pPr>
            <a:r>
              <a:rPr lang="en-GB" sz="2100" dirty="0"/>
              <a:t>Authority</a:t>
            </a:r>
          </a:p>
          <a:p>
            <a:pPr marL="285750" indent="-285750">
              <a:buFont typeface="Arial" panose="020B0604020202020204" pitchFamily="34" charset="0"/>
              <a:buChar char="•"/>
            </a:pPr>
            <a:r>
              <a:rPr lang="en-GB" sz="2100" dirty="0"/>
              <a:t>Budget</a:t>
            </a:r>
          </a:p>
          <a:p>
            <a:pPr marL="285750" indent="-285750">
              <a:buFont typeface="Arial" panose="020B0604020202020204" pitchFamily="34" charset="0"/>
              <a:buChar char="•"/>
            </a:pPr>
            <a:r>
              <a:rPr lang="en-GB" sz="2100" dirty="0"/>
              <a:t>Training</a:t>
            </a:r>
          </a:p>
          <a:p>
            <a:pPr marL="285750" indent="-285750">
              <a:buFont typeface="Arial" panose="020B0604020202020204" pitchFamily="34" charset="0"/>
              <a:buChar char="•"/>
            </a:pPr>
            <a:r>
              <a:rPr lang="en-GB" sz="2100" dirty="0"/>
              <a:t>Information</a:t>
            </a:r>
          </a:p>
        </p:txBody>
      </p:sp>
      <p:sp>
        <p:nvSpPr>
          <p:cNvPr id="23" name="TextBox 22">
            <a:extLst>
              <a:ext uri="{FF2B5EF4-FFF2-40B4-BE49-F238E27FC236}">
                <a16:creationId xmlns:a16="http://schemas.microsoft.com/office/drawing/2014/main" id="{67151E67-921F-2A01-F680-8B1FA0A40309}"/>
              </a:ext>
            </a:extLst>
          </p:cNvPr>
          <p:cNvSpPr txBox="1"/>
          <p:nvPr/>
        </p:nvSpPr>
        <p:spPr>
          <a:xfrm>
            <a:off x="6692900" y="3263968"/>
            <a:ext cx="5076354" cy="3000821"/>
          </a:xfrm>
          <a:prstGeom prst="rect">
            <a:avLst/>
          </a:prstGeom>
          <a:noFill/>
        </p:spPr>
        <p:txBody>
          <a:bodyPr wrap="square" rtlCol="0">
            <a:spAutoFit/>
          </a:bodyPr>
          <a:lstStyle/>
          <a:p>
            <a:pPr marL="285750" indent="-285750">
              <a:buFont typeface="Arial" panose="020B0604020202020204" pitchFamily="34" charset="0"/>
              <a:buChar char="•"/>
            </a:pPr>
            <a:r>
              <a:rPr lang="en-GB" sz="2100" dirty="0"/>
              <a:t>Expertise in specific matters of Safety - Specific Safety background not required</a:t>
            </a:r>
          </a:p>
          <a:p>
            <a:pPr marL="285750" indent="-285750">
              <a:buFont typeface="Arial" panose="020B0604020202020204" pitchFamily="34" charset="0"/>
              <a:buChar char="•"/>
            </a:pPr>
            <a:r>
              <a:rPr lang="en-GB" sz="2100" dirty="0"/>
              <a:t>Responsibility - </a:t>
            </a:r>
            <a:r>
              <a:rPr lang="en-GB" sz="2100" dirty="0">
                <a:effectLst/>
                <a:latin typeface="+mj-lt"/>
              </a:rPr>
              <a:t>is not transferable and remains within the hierarchical line.</a:t>
            </a:r>
          </a:p>
          <a:p>
            <a:pPr marL="285750" indent="-285750">
              <a:buFont typeface="Arial" panose="020B0604020202020204" pitchFamily="34" charset="0"/>
              <a:buChar char="•"/>
            </a:pPr>
            <a:r>
              <a:rPr lang="en-GB" sz="2100" dirty="0">
                <a:latin typeface="+mj-lt"/>
              </a:rPr>
              <a:t>Availability of resources depends on the Experiment’s management.</a:t>
            </a:r>
            <a:endParaRPr lang="en-GB" sz="2100" dirty="0">
              <a:effectLst/>
              <a:latin typeface="+mj-lt"/>
            </a:endParaRPr>
          </a:p>
          <a:p>
            <a:pPr marL="285750" indent="-285750">
              <a:buFont typeface="Arial" panose="020B0604020202020204" pitchFamily="34" charset="0"/>
              <a:buChar char="•"/>
            </a:pPr>
            <a:endParaRPr lang="en-GB" sz="2100" dirty="0">
              <a:effectLst/>
              <a:highlight>
                <a:srgbClr val="FFFF00"/>
              </a:highlight>
              <a:latin typeface="+mj-lt"/>
            </a:endParaRPr>
          </a:p>
        </p:txBody>
      </p:sp>
      <p:sp>
        <p:nvSpPr>
          <p:cNvPr id="24" name="TextBox 23">
            <a:extLst>
              <a:ext uri="{FF2B5EF4-FFF2-40B4-BE49-F238E27FC236}">
                <a16:creationId xmlns:a16="http://schemas.microsoft.com/office/drawing/2014/main" id="{55534958-BB1A-C5A6-0E80-46375C7FAB15}"/>
              </a:ext>
            </a:extLst>
          </p:cNvPr>
          <p:cNvSpPr txBox="1"/>
          <p:nvPr/>
        </p:nvSpPr>
        <p:spPr>
          <a:xfrm>
            <a:off x="12293600" y="3263967"/>
            <a:ext cx="4888064" cy="2677656"/>
          </a:xfrm>
          <a:prstGeom prst="rect">
            <a:avLst/>
          </a:prstGeom>
          <a:noFill/>
        </p:spPr>
        <p:txBody>
          <a:bodyPr wrap="square" rtlCol="0">
            <a:spAutoFit/>
          </a:bodyPr>
          <a:lstStyle/>
          <a:p>
            <a:pPr marL="285750" indent="-285750">
              <a:buFont typeface="Arial" panose="020B0604020202020204" pitchFamily="34" charset="0"/>
              <a:buChar char="•"/>
            </a:pPr>
            <a:r>
              <a:rPr lang="en-GB" sz="2100" dirty="0"/>
              <a:t>Departmental Safety Officer (DSO)</a:t>
            </a:r>
          </a:p>
          <a:p>
            <a:pPr marL="285750" indent="-285750">
              <a:buFont typeface="Arial" panose="020B0604020202020204" pitchFamily="34" charset="0"/>
              <a:buChar char="•"/>
            </a:pPr>
            <a:r>
              <a:rPr lang="en-GB" sz="2100" dirty="0"/>
              <a:t>Other Safety Officers and Safety Support Officers</a:t>
            </a:r>
          </a:p>
          <a:p>
            <a:pPr marL="285750" indent="-285750">
              <a:buFont typeface="Arial" panose="020B0604020202020204" pitchFamily="34" charset="0"/>
              <a:buChar char="•"/>
            </a:pPr>
            <a:r>
              <a:rPr lang="en-GB" sz="2100" dirty="0"/>
              <a:t>HSE Unit</a:t>
            </a:r>
          </a:p>
          <a:p>
            <a:pPr marL="742950" lvl="1" indent="-285750">
              <a:buFont typeface="Arial" panose="020B0604020202020204" pitchFamily="34" charset="0"/>
              <a:buChar char="•"/>
            </a:pPr>
            <a:r>
              <a:rPr lang="en-GB" sz="2100" dirty="0"/>
              <a:t>Occupational Health and Safety (OHS) </a:t>
            </a:r>
          </a:p>
          <a:p>
            <a:pPr marL="742950" lvl="1" indent="-285750">
              <a:buFont typeface="Arial" panose="020B0604020202020204" pitchFamily="34" charset="0"/>
              <a:buChar char="•"/>
            </a:pPr>
            <a:r>
              <a:rPr lang="en-GB" sz="2100" dirty="0"/>
              <a:t>Medical Service</a:t>
            </a:r>
          </a:p>
          <a:p>
            <a:pPr marL="742950" lvl="1" indent="-285750">
              <a:buFont typeface="Arial" panose="020B0604020202020204" pitchFamily="34" charset="0"/>
              <a:buChar char="•"/>
            </a:pPr>
            <a:r>
              <a:rPr lang="en-GB" sz="2100" dirty="0"/>
              <a:t>Fire and Rescue Service</a:t>
            </a:r>
          </a:p>
        </p:txBody>
      </p:sp>
      <p:sp>
        <p:nvSpPr>
          <p:cNvPr id="25" name="TextBox 24">
            <a:extLst>
              <a:ext uri="{FF2B5EF4-FFF2-40B4-BE49-F238E27FC236}">
                <a16:creationId xmlns:a16="http://schemas.microsoft.com/office/drawing/2014/main" id="{FC9A32FD-91CA-8F75-4D5B-B98535E8DC66}"/>
              </a:ext>
            </a:extLst>
          </p:cNvPr>
          <p:cNvSpPr txBox="1"/>
          <p:nvPr/>
        </p:nvSpPr>
        <p:spPr>
          <a:xfrm>
            <a:off x="883920" y="3168718"/>
            <a:ext cx="5327162" cy="6232475"/>
          </a:xfrm>
          <a:prstGeom prst="rect">
            <a:avLst/>
          </a:prstGeom>
          <a:noFill/>
        </p:spPr>
        <p:txBody>
          <a:bodyPr wrap="square" rtlCol="0">
            <a:spAutoFit/>
          </a:bodyPr>
          <a:lstStyle/>
          <a:p>
            <a:pPr marL="285750" indent="-285750">
              <a:buFont typeface="Arial" panose="020B0604020202020204" pitchFamily="34" charset="0"/>
              <a:buChar char="•"/>
            </a:pPr>
            <a:r>
              <a:rPr lang="en-GB" sz="2100" dirty="0">
                <a:latin typeface="+mj-lt"/>
              </a:rPr>
              <a:t>Safety Link between CERN and the Experiment, ensuring all safety aspects are covered.</a:t>
            </a:r>
          </a:p>
          <a:p>
            <a:pPr marL="285750" indent="-285750">
              <a:buFont typeface="Arial" panose="020B0604020202020204" pitchFamily="34" charset="0"/>
              <a:buChar char="•"/>
            </a:pPr>
            <a:r>
              <a:rPr lang="en-GB" sz="2100" dirty="0">
                <a:latin typeface="+mj-lt"/>
              </a:rPr>
              <a:t>Ensuring compliance and training of Experiment collaborators.</a:t>
            </a:r>
          </a:p>
          <a:p>
            <a:pPr marL="285750" indent="-285750">
              <a:buFont typeface="Arial" panose="020B0604020202020204" pitchFamily="34" charset="0"/>
              <a:buChar char="•"/>
            </a:pPr>
            <a:r>
              <a:rPr lang="en-GB" sz="2100" dirty="0">
                <a:latin typeface="+mj-lt"/>
              </a:rPr>
              <a:t>Overseeing safety of all equipment and ensuring risk assessments and safety measures are in place.</a:t>
            </a:r>
          </a:p>
          <a:p>
            <a:pPr marL="285750" indent="-285750">
              <a:buFont typeface="Arial" panose="020B0604020202020204" pitchFamily="34" charset="0"/>
              <a:buChar char="•"/>
            </a:pPr>
            <a:r>
              <a:rPr lang="en-GB" sz="2100" dirty="0">
                <a:latin typeface="+mj-lt"/>
              </a:rPr>
              <a:t>Keeping Safety Files up to date</a:t>
            </a:r>
          </a:p>
          <a:p>
            <a:pPr marL="285750" indent="-285750">
              <a:buFont typeface="Arial" panose="020B0604020202020204" pitchFamily="34" charset="0"/>
              <a:buChar char="•"/>
            </a:pPr>
            <a:r>
              <a:rPr lang="en-GB" sz="2100" dirty="0">
                <a:latin typeface="+mj-lt"/>
              </a:rPr>
              <a:t>Promoting ongoing safety improvements, challenging outdated practices.</a:t>
            </a:r>
          </a:p>
          <a:p>
            <a:pPr marL="285750" indent="-285750">
              <a:buFont typeface="Arial" panose="020B0604020202020204" pitchFamily="34" charset="0"/>
              <a:buChar char="•"/>
            </a:pPr>
            <a:r>
              <a:rPr lang="en-GB" sz="2100" dirty="0">
                <a:latin typeface="+mj-lt"/>
              </a:rPr>
              <a:t>Ensuring the Experiment obtains safety approval before operation.</a:t>
            </a:r>
          </a:p>
          <a:p>
            <a:pPr marL="285750" indent="-285750">
              <a:buFont typeface="Arial" panose="020B0604020202020204" pitchFamily="34" charset="0"/>
              <a:buChar char="•"/>
            </a:pPr>
            <a:r>
              <a:rPr lang="en-GB" sz="2100" dirty="0">
                <a:latin typeface="+mj-lt"/>
              </a:rPr>
              <a:t>Performing any other safety duties assigned.</a:t>
            </a:r>
          </a:p>
          <a:p>
            <a:pPr marL="285750" indent="-285750">
              <a:buFont typeface="Arial" panose="020B0604020202020204" pitchFamily="34" charset="0"/>
              <a:buChar char="•"/>
            </a:pPr>
            <a:r>
              <a:rPr lang="en-GB" sz="2100" dirty="0">
                <a:latin typeface="+mj-lt"/>
              </a:rPr>
              <a:t>Collaborating with Safety Officers and services.</a:t>
            </a:r>
          </a:p>
          <a:p>
            <a:pPr marL="285750" indent="-285750">
              <a:buFont typeface="Arial" panose="020B0604020202020204" pitchFamily="34" charset="0"/>
              <a:buChar char="•"/>
            </a:pPr>
            <a:r>
              <a:rPr lang="en-GB" sz="2100" dirty="0">
                <a:latin typeface="+mj-lt"/>
              </a:rPr>
              <a:t>Reporting to DSO.</a:t>
            </a:r>
          </a:p>
        </p:txBody>
      </p:sp>
    </p:spTree>
    <p:custDataLst>
      <p:tags r:id="rId1"/>
    </p:custDataLst>
    <p:extLst>
      <p:ext uri="{BB962C8B-B14F-4D97-AF65-F5344CB8AC3E}">
        <p14:creationId xmlns:p14="http://schemas.microsoft.com/office/powerpoint/2010/main" val="4070276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75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75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C5DE0850-2FBE-0545-0E57-6015A639CE53}"/>
              </a:ext>
            </a:extLst>
          </p:cNvPr>
          <p:cNvSpPr>
            <a:spLocks noGrp="1"/>
          </p:cNvSpPr>
          <p:nvPr>
            <p:ph type="title"/>
          </p:nvPr>
        </p:nvSpPr>
        <p:spPr>
          <a:xfrm>
            <a:off x="609600" y="609600"/>
            <a:ext cx="15504826" cy="739515"/>
          </a:xfrm>
        </p:spPr>
        <p:txBody>
          <a:bodyPr/>
          <a:lstStyle/>
          <a:p>
            <a:r>
              <a:rPr lang="en-GB" dirty="0"/>
              <a:t>Role of the EXSO</a:t>
            </a:r>
          </a:p>
        </p:txBody>
      </p:sp>
      <p:sp>
        <p:nvSpPr>
          <p:cNvPr id="12" name="Text Placeholder 2">
            <a:extLst>
              <a:ext uri="{FF2B5EF4-FFF2-40B4-BE49-F238E27FC236}">
                <a16:creationId xmlns:a16="http://schemas.microsoft.com/office/drawing/2014/main" id="{416A4F71-6FA3-8035-9280-C782AFD26902}"/>
              </a:ext>
            </a:extLst>
          </p:cNvPr>
          <p:cNvSpPr>
            <a:spLocks noGrp="1"/>
          </p:cNvSpPr>
          <p:nvPr>
            <p:ph type="body" sz="quarter" idx="10"/>
          </p:nvPr>
        </p:nvSpPr>
        <p:spPr>
          <a:xfrm>
            <a:off x="708990" y="1349115"/>
            <a:ext cx="5502092" cy="644577"/>
          </a:xfrm>
        </p:spPr>
        <p:txBody>
          <a:bodyPr lIns="0" tIns="0" rIns="0" bIns="0"/>
          <a:lstStyle/>
          <a:p>
            <a:r>
              <a:rPr lang="en-GB" sz="2800" dirty="0"/>
              <a:t>Knowledge and means</a:t>
            </a:r>
          </a:p>
        </p:txBody>
      </p:sp>
      <p:sp>
        <p:nvSpPr>
          <p:cNvPr id="13" name="Rectangle: Rounded Corners 12">
            <a:extLst>
              <a:ext uri="{FF2B5EF4-FFF2-40B4-BE49-F238E27FC236}">
                <a16:creationId xmlns:a16="http://schemas.microsoft.com/office/drawing/2014/main" id="{2449491E-DA74-62F4-EACD-AB01C7E30560}"/>
              </a:ext>
            </a:extLst>
          </p:cNvPr>
          <p:cNvSpPr/>
          <p:nvPr/>
        </p:nvSpPr>
        <p:spPr>
          <a:xfrm>
            <a:off x="708989" y="2319866"/>
            <a:ext cx="7997373" cy="6557434"/>
          </a:xfrm>
          <a:prstGeom prst="roundRect">
            <a:avLst>
              <a:gd name="adj" fmla="val 4840"/>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14" name="Rectangle: Rounded Corners 13">
            <a:extLst>
              <a:ext uri="{FF2B5EF4-FFF2-40B4-BE49-F238E27FC236}">
                <a16:creationId xmlns:a16="http://schemas.microsoft.com/office/drawing/2014/main" id="{30329C4B-E660-A9FB-B1D8-E814B3264FB5}"/>
              </a:ext>
            </a:extLst>
          </p:cNvPr>
          <p:cNvSpPr/>
          <p:nvPr/>
        </p:nvSpPr>
        <p:spPr>
          <a:xfrm>
            <a:off x="9581638" y="2319866"/>
            <a:ext cx="7999200" cy="6557434"/>
          </a:xfrm>
          <a:prstGeom prst="roundRect">
            <a:avLst>
              <a:gd name="adj" fmla="val 4606"/>
            </a:avLst>
          </a:prstGeom>
          <a:solidFill>
            <a:schemeClr val="bg1"/>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AF70FFEE-B812-BBC1-E9D5-0D1B9C5D2E45}"/>
              </a:ext>
            </a:extLst>
          </p:cNvPr>
          <p:cNvSpPr txBox="1"/>
          <p:nvPr/>
        </p:nvSpPr>
        <p:spPr>
          <a:xfrm>
            <a:off x="708989" y="2481944"/>
            <a:ext cx="7997373" cy="523220"/>
          </a:xfrm>
          <a:prstGeom prst="rect">
            <a:avLst/>
          </a:prstGeom>
          <a:noFill/>
        </p:spPr>
        <p:txBody>
          <a:bodyPr wrap="square" rtlCol="0">
            <a:spAutoFit/>
          </a:bodyPr>
          <a:lstStyle/>
          <a:p>
            <a:pPr algn="ctr"/>
            <a:r>
              <a:rPr lang="en-GB" sz="2800" b="1" dirty="0">
                <a:solidFill>
                  <a:srgbClr val="408AC6"/>
                </a:solidFill>
              </a:rPr>
              <a:t>Knowledge</a:t>
            </a:r>
          </a:p>
        </p:txBody>
      </p:sp>
      <p:sp>
        <p:nvSpPr>
          <p:cNvPr id="19" name="TextBox 18">
            <a:extLst>
              <a:ext uri="{FF2B5EF4-FFF2-40B4-BE49-F238E27FC236}">
                <a16:creationId xmlns:a16="http://schemas.microsoft.com/office/drawing/2014/main" id="{0EAB5B45-04C8-BA75-42F6-6F681C957D51}"/>
              </a:ext>
            </a:extLst>
          </p:cNvPr>
          <p:cNvSpPr txBox="1"/>
          <p:nvPr/>
        </p:nvSpPr>
        <p:spPr>
          <a:xfrm>
            <a:off x="9581637" y="2481944"/>
            <a:ext cx="7997373" cy="523220"/>
          </a:xfrm>
          <a:prstGeom prst="rect">
            <a:avLst/>
          </a:prstGeom>
          <a:noFill/>
        </p:spPr>
        <p:txBody>
          <a:bodyPr wrap="square" rtlCol="0">
            <a:spAutoFit/>
          </a:bodyPr>
          <a:lstStyle/>
          <a:p>
            <a:pPr algn="ctr"/>
            <a:r>
              <a:rPr lang="en-GB" sz="2800" b="1" dirty="0">
                <a:solidFill>
                  <a:srgbClr val="408AC6"/>
                </a:solidFill>
              </a:rPr>
              <a:t>Training</a:t>
            </a:r>
          </a:p>
        </p:txBody>
      </p:sp>
      <p:sp>
        <p:nvSpPr>
          <p:cNvPr id="23" name="TextBox 22">
            <a:extLst>
              <a:ext uri="{FF2B5EF4-FFF2-40B4-BE49-F238E27FC236}">
                <a16:creationId xmlns:a16="http://schemas.microsoft.com/office/drawing/2014/main" id="{67151E67-921F-2A01-F680-8B1FA0A40309}"/>
              </a:ext>
            </a:extLst>
          </p:cNvPr>
          <p:cNvSpPr txBox="1"/>
          <p:nvPr/>
        </p:nvSpPr>
        <p:spPr>
          <a:xfrm>
            <a:off x="9810237" y="3263968"/>
            <a:ext cx="7639563" cy="3231654"/>
          </a:xfrm>
          <a:prstGeom prst="rect">
            <a:avLst/>
          </a:prstGeom>
          <a:noFill/>
        </p:spPr>
        <p:txBody>
          <a:bodyPr wrap="square" rtlCol="0">
            <a:spAutoFit/>
          </a:bodyPr>
          <a:lstStyle/>
          <a:p>
            <a:r>
              <a:rPr lang="en-GB" sz="2100" b="1" dirty="0">
                <a:solidFill>
                  <a:schemeClr val="tx1"/>
                </a:solidFill>
              </a:rPr>
              <a:t>Trainings:</a:t>
            </a:r>
          </a:p>
          <a:p>
            <a:endParaRPr lang="en-GB" sz="2100" dirty="0">
              <a:solidFill>
                <a:schemeClr val="tx1"/>
              </a:solidFill>
            </a:endParaRPr>
          </a:p>
          <a:p>
            <a:pPr marL="536575" lvl="1" indent="-342900">
              <a:spcAft>
                <a:spcPts val="600"/>
              </a:spcAft>
              <a:buFont typeface="Arial" panose="020B0604020202020204" pitchFamily="34" charset="0"/>
              <a:buChar char="•"/>
            </a:pPr>
            <a:r>
              <a:rPr lang="en-GB" sz="2100" b="1" dirty="0">
                <a:solidFill>
                  <a:schemeClr val="tx1"/>
                </a:solidFill>
              </a:rPr>
              <a:t>Safety Officers CORE training </a:t>
            </a:r>
            <a:r>
              <a:rPr lang="en-GB" sz="2100" dirty="0">
                <a:solidFill>
                  <a:schemeClr val="accent5"/>
                </a:solidFill>
              </a:rPr>
              <a:t>(mandatory)</a:t>
            </a:r>
          </a:p>
          <a:p>
            <a:pPr marL="536575" lvl="1" indent="-342900">
              <a:spcAft>
                <a:spcPts val="600"/>
              </a:spcAft>
              <a:buFont typeface="Arial" panose="020B0604020202020204" pitchFamily="34" charset="0"/>
              <a:buChar char="•"/>
            </a:pPr>
            <a:r>
              <a:rPr lang="en-GB" sz="2100" dirty="0">
                <a:solidFill>
                  <a:schemeClr val="tx1"/>
                </a:solidFill>
              </a:rPr>
              <a:t>This </a:t>
            </a:r>
            <a:r>
              <a:rPr lang="en-GB" sz="2100" b="1" dirty="0">
                <a:solidFill>
                  <a:schemeClr val="tx1"/>
                </a:solidFill>
              </a:rPr>
              <a:t>EXSO training </a:t>
            </a:r>
            <a:r>
              <a:rPr lang="en-GB" sz="2100" dirty="0">
                <a:solidFill>
                  <a:schemeClr val="accent5"/>
                </a:solidFill>
              </a:rPr>
              <a:t>(mandatory)</a:t>
            </a:r>
          </a:p>
          <a:p>
            <a:pPr marL="536575" lvl="1" indent="-342900">
              <a:spcAft>
                <a:spcPts val="600"/>
              </a:spcAft>
              <a:buFont typeface="Arial" panose="020B0604020202020204" pitchFamily="34" charset="0"/>
              <a:buChar char="•"/>
            </a:pPr>
            <a:r>
              <a:rPr lang="en-GB" sz="2100" b="1" dirty="0">
                <a:solidFill>
                  <a:schemeClr val="tx1"/>
                </a:solidFill>
              </a:rPr>
              <a:t>SST</a:t>
            </a:r>
            <a:r>
              <a:rPr lang="en-GB" sz="2100" dirty="0">
                <a:solidFill>
                  <a:schemeClr val="tx1"/>
                </a:solidFill>
              </a:rPr>
              <a:t> (</a:t>
            </a:r>
            <a:r>
              <a:rPr lang="fr-FR" sz="2100" dirty="0">
                <a:solidFill>
                  <a:schemeClr val="tx1"/>
                </a:solidFill>
              </a:rPr>
              <a:t>Sauveteur Secouriste du Travail </a:t>
            </a:r>
            <a:r>
              <a:rPr lang="en-GB" sz="2100" dirty="0">
                <a:solidFill>
                  <a:schemeClr val="tx1"/>
                </a:solidFill>
              </a:rPr>
              <a:t>– Workplace First Aider) training (optional)</a:t>
            </a:r>
          </a:p>
          <a:p>
            <a:pPr marL="536575" lvl="1" indent="-342900">
              <a:spcAft>
                <a:spcPts val="600"/>
              </a:spcAft>
              <a:buFont typeface="Arial" panose="020B0604020202020204" pitchFamily="34" charset="0"/>
              <a:buChar char="•"/>
            </a:pPr>
            <a:r>
              <a:rPr lang="en-GB" sz="2100" dirty="0">
                <a:solidFill>
                  <a:schemeClr val="tx1"/>
                </a:solidFill>
              </a:rPr>
              <a:t>Any additional safety training related to your Experiment’s needs and assessment. Your EP Safety Correspondent will help you identify the needed ones!</a:t>
            </a:r>
          </a:p>
        </p:txBody>
      </p:sp>
      <p:grpSp>
        <p:nvGrpSpPr>
          <p:cNvPr id="5" name="Group 4">
            <a:extLst>
              <a:ext uri="{FF2B5EF4-FFF2-40B4-BE49-F238E27FC236}">
                <a16:creationId xmlns:a16="http://schemas.microsoft.com/office/drawing/2014/main" id="{F0D4260D-2BD3-7B53-6CFC-D41A1BEC6958}"/>
              </a:ext>
            </a:extLst>
          </p:cNvPr>
          <p:cNvGrpSpPr/>
          <p:nvPr/>
        </p:nvGrpSpPr>
        <p:grpSpPr>
          <a:xfrm>
            <a:off x="883917" y="3263968"/>
            <a:ext cx="7563397" cy="6340197"/>
            <a:chOff x="883917" y="3263968"/>
            <a:chExt cx="7563397" cy="6340197"/>
          </a:xfrm>
        </p:grpSpPr>
        <p:sp>
          <p:nvSpPr>
            <p:cNvPr id="25" name="TextBox 24">
              <a:extLst>
                <a:ext uri="{FF2B5EF4-FFF2-40B4-BE49-F238E27FC236}">
                  <a16:creationId xmlns:a16="http://schemas.microsoft.com/office/drawing/2014/main" id="{FC9A32FD-91CA-8F75-4D5B-B98535E8DC66}"/>
                </a:ext>
              </a:extLst>
            </p:cNvPr>
            <p:cNvSpPr txBox="1"/>
            <p:nvPr/>
          </p:nvSpPr>
          <p:spPr>
            <a:xfrm>
              <a:off x="883919" y="3263968"/>
              <a:ext cx="7563395" cy="6340197"/>
            </a:xfrm>
            <a:prstGeom prst="rect">
              <a:avLst/>
            </a:prstGeom>
            <a:noFill/>
          </p:spPr>
          <p:txBody>
            <a:bodyPr wrap="square" rtlCol="0">
              <a:spAutoFit/>
            </a:bodyPr>
            <a:lstStyle/>
            <a:p>
              <a:r>
                <a:rPr lang="en-US" sz="2100" b="1" dirty="0">
                  <a:latin typeface="+mj-lt"/>
                </a:rPr>
                <a:t>Concerning the Installations, activities and projects</a:t>
              </a:r>
              <a:r>
                <a:rPr lang="en-US" sz="2100" dirty="0">
                  <a:latin typeface="+mj-lt"/>
                </a:rPr>
                <a:t> under the responsibility of the Experiment.</a:t>
              </a:r>
            </a:p>
            <a:p>
              <a:endParaRPr lang="en-US" sz="2100" dirty="0">
                <a:solidFill>
                  <a:schemeClr val="tx1"/>
                </a:solidFill>
                <a:latin typeface="+mj-lt"/>
              </a:endParaRPr>
            </a:p>
            <a:p>
              <a:pPr marL="285750" indent="-285750">
                <a:spcAft>
                  <a:spcPts val="1200"/>
                </a:spcAft>
                <a:buFont typeface="Arial" panose="020B0604020202020204" pitchFamily="34" charset="0"/>
                <a:buChar char="•"/>
              </a:pPr>
              <a:r>
                <a:rPr lang="en-GB" sz="2100" dirty="0">
                  <a:solidFill>
                    <a:schemeClr val="tx1"/>
                  </a:solidFill>
                  <a:latin typeface="+mj-lt"/>
                </a:rPr>
                <a:t>Hazards, risks generated by the Experiment and about the compensatory measures in place</a:t>
              </a:r>
            </a:p>
            <a:p>
              <a:pPr marL="285750" indent="-285750">
                <a:spcAft>
                  <a:spcPts val="1200"/>
                </a:spcAft>
                <a:buFont typeface="Arial" panose="020B0604020202020204" pitchFamily="34" charset="0"/>
                <a:buChar char="•"/>
              </a:pPr>
              <a:r>
                <a:rPr lang="en-GB" sz="2100" dirty="0">
                  <a:latin typeface="+mj-lt"/>
                </a:rPr>
                <a:t>P</a:t>
              </a:r>
              <a:r>
                <a:rPr lang="en-GB" sz="2100" dirty="0">
                  <a:solidFill>
                    <a:schemeClr val="tx1"/>
                  </a:solidFill>
                  <a:latin typeface="+mj-lt"/>
                </a:rPr>
                <a:t>rovide/create (with the help of its Experiment collaboration) documentation (list of hazards, installation and operational procedures, risk assessments, etc.)</a:t>
              </a:r>
              <a:r>
                <a:rPr lang="en-GB" sz="2100" dirty="0">
                  <a:latin typeface="+mj-lt"/>
                </a:rPr>
                <a:t>, which are </a:t>
              </a:r>
              <a:r>
                <a:rPr lang="en-GB" sz="2100" dirty="0">
                  <a:solidFill>
                    <a:schemeClr val="tx1"/>
                  </a:solidFill>
                  <a:latin typeface="+mj-lt"/>
                </a:rPr>
                <a:t>verified by the EP Safety Correspondent and/or by HSE specialists</a:t>
              </a:r>
              <a:endParaRPr lang="en-GB" sz="2100" dirty="0">
                <a:latin typeface="+mj-lt"/>
              </a:endParaRPr>
            </a:p>
            <a:p>
              <a:pPr marL="285750" indent="-285750">
                <a:spcAft>
                  <a:spcPts val="1200"/>
                </a:spcAft>
                <a:buFont typeface="Arial" panose="020B0604020202020204" pitchFamily="34" charset="0"/>
                <a:buChar char="•"/>
              </a:pPr>
              <a:endParaRPr lang="en-GB" sz="2100" dirty="0">
                <a:latin typeface="+mj-lt"/>
              </a:endParaRPr>
            </a:p>
            <a:p>
              <a:pPr marL="285750" indent="-285750">
                <a:spcAft>
                  <a:spcPts val="1200"/>
                </a:spcAft>
                <a:buFont typeface="Arial" panose="020B0604020202020204" pitchFamily="34" charset="0"/>
                <a:buChar char="•"/>
              </a:pPr>
              <a:endParaRPr lang="en-GB" sz="2100" dirty="0">
                <a:latin typeface="+mj-lt"/>
              </a:endParaRPr>
            </a:p>
            <a:p>
              <a:pPr>
                <a:spcBef>
                  <a:spcPts val="1200"/>
                </a:spcBef>
                <a:spcAft>
                  <a:spcPts val="1200"/>
                </a:spcAft>
              </a:pPr>
              <a:r>
                <a:rPr lang="en-GB" sz="2100" dirty="0"/>
                <a:t>It is not asked for the EXSO to have a specific safety background or to be an expert in Safety. </a:t>
              </a:r>
            </a:p>
            <a:p>
              <a:pPr marL="285750" indent="-285750">
                <a:spcAft>
                  <a:spcPts val="1200"/>
                </a:spcAft>
                <a:buFont typeface="Arial" panose="020B0604020202020204" pitchFamily="34" charset="0"/>
                <a:buChar char="•"/>
              </a:pPr>
              <a:endParaRPr lang="en-US" sz="2100" dirty="0">
                <a:latin typeface="+mj-lt"/>
              </a:endParaRPr>
            </a:p>
            <a:p>
              <a:pPr marL="742950" lvl="1" indent="-285750">
                <a:buFont typeface="Arial" panose="020B0604020202020204" pitchFamily="34" charset="0"/>
                <a:buChar char="•"/>
              </a:pPr>
              <a:endParaRPr lang="en-GB" sz="2100" dirty="0">
                <a:latin typeface="+mj-lt"/>
              </a:endParaRPr>
            </a:p>
          </p:txBody>
        </p:sp>
        <p:sp>
          <p:nvSpPr>
            <p:cNvPr id="2" name="Rectangle: Rounded Corners 1">
              <a:extLst>
                <a:ext uri="{FF2B5EF4-FFF2-40B4-BE49-F238E27FC236}">
                  <a16:creationId xmlns:a16="http://schemas.microsoft.com/office/drawing/2014/main" id="{746391B3-5CFC-2D1F-7BD2-458F5014B564}"/>
                </a:ext>
              </a:extLst>
            </p:cNvPr>
            <p:cNvSpPr/>
            <p:nvPr/>
          </p:nvSpPr>
          <p:spPr>
            <a:xfrm>
              <a:off x="883918" y="4133850"/>
              <a:ext cx="7563396" cy="3516572"/>
            </a:xfrm>
            <a:prstGeom prst="roundRect">
              <a:avLst>
                <a:gd name="adj" fmla="val 4840"/>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92CC73F9-D5C3-F65F-CFAF-E452B897097F}"/>
                </a:ext>
              </a:extLst>
            </p:cNvPr>
            <p:cNvSpPr txBox="1"/>
            <p:nvPr/>
          </p:nvSpPr>
          <p:spPr>
            <a:xfrm>
              <a:off x="883917" y="6841487"/>
              <a:ext cx="7219168" cy="738664"/>
            </a:xfrm>
            <a:prstGeom prst="rect">
              <a:avLst/>
            </a:prstGeom>
            <a:noFill/>
          </p:spPr>
          <p:txBody>
            <a:bodyPr wrap="square">
              <a:spAutoFit/>
            </a:bodyPr>
            <a:lstStyle/>
            <a:p>
              <a:pPr algn="ctr"/>
              <a:r>
                <a:rPr lang="en-US" sz="2100" dirty="0">
                  <a:solidFill>
                    <a:schemeClr val="accent5"/>
                  </a:solidFill>
                  <a:latin typeface="+mj-lt"/>
                  <a:cs typeface="Calibri" panose="020F0502020204030204" pitchFamily="34" charset="0"/>
                </a:rPr>
                <a:t>The EP Safety Correspondent supports you in performing this</a:t>
              </a:r>
              <a:r>
                <a:rPr lang="en-US" sz="2100" dirty="0">
                  <a:solidFill>
                    <a:schemeClr val="accent5"/>
                  </a:solidFill>
                  <a:latin typeface="Calibri" panose="020F0502020204030204" pitchFamily="34" charset="0"/>
                  <a:cs typeface="Calibri" panose="020F0502020204030204" pitchFamily="34" charset="0"/>
                </a:rPr>
                <a:t>!</a:t>
              </a:r>
            </a:p>
          </p:txBody>
        </p:sp>
      </p:grpSp>
    </p:spTree>
    <p:custDataLst>
      <p:tags r:id="rId1"/>
    </p:custDataLst>
    <p:extLst>
      <p:ext uri="{BB962C8B-B14F-4D97-AF65-F5344CB8AC3E}">
        <p14:creationId xmlns:p14="http://schemas.microsoft.com/office/powerpoint/2010/main" val="325133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14E2303-E98C-C72B-593C-38DEBF4021E8}"/>
              </a:ext>
            </a:extLst>
          </p:cNvPr>
          <p:cNvSpPr>
            <a:spLocks noGrp="1"/>
          </p:cNvSpPr>
          <p:nvPr>
            <p:ph type="title"/>
          </p:nvPr>
        </p:nvSpPr>
        <p:spPr>
          <a:xfrm>
            <a:off x="609600" y="609600"/>
            <a:ext cx="15504826" cy="739515"/>
          </a:xfrm>
        </p:spPr>
        <p:txBody>
          <a:bodyPr/>
          <a:lstStyle/>
          <a:p>
            <a:r>
              <a:rPr lang="en-GB" dirty="0"/>
              <a:t>Role of the EXSO</a:t>
            </a:r>
          </a:p>
        </p:txBody>
      </p:sp>
      <p:sp>
        <p:nvSpPr>
          <p:cNvPr id="5" name="Text Placeholder 2">
            <a:extLst>
              <a:ext uri="{FF2B5EF4-FFF2-40B4-BE49-F238E27FC236}">
                <a16:creationId xmlns:a16="http://schemas.microsoft.com/office/drawing/2014/main" id="{A97EA0C5-BAEA-DE6D-1C68-5A4613043FBD}"/>
              </a:ext>
            </a:extLst>
          </p:cNvPr>
          <p:cNvSpPr>
            <a:spLocks noGrp="1"/>
          </p:cNvSpPr>
          <p:nvPr>
            <p:ph type="body" sz="quarter" idx="10"/>
          </p:nvPr>
        </p:nvSpPr>
        <p:spPr>
          <a:xfrm>
            <a:off x="708990" y="1349115"/>
            <a:ext cx="5502092" cy="644577"/>
          </a:xfrm>
        </p:spPr>
        <p:txBody>
          <a:bodyPr lIns="0" tIns="0" rIns="0" bIns="0"/>
          <a:lstStyle/>
          <a:p>
            <a:r>
              <a:rPr lang="en-GB" sz="2800" dirty="0"/>
              <a:t>Appointment</a:t>
            </a:r>
          </a:p>
        </p:txBody>
      </p:sp>
      <p:pic>
        <p:nvPicPr>
          <p:cNvPr id="6" name="Picture 5">
            <a:extLst>
              <a:ext uri="{FF2B5EF4-FFF2-40B4-BE49-F238E27FC236}">
                <a16:creationId xmlns:a16="http://schemas.microsoft.com/office/drawing/2014/main" id="{6721E301-A8D3-3373-E22B-1B2687274A38}"/>
              </a:ext>
            </a:extLst>
          </p:cNvPr>
          <p:cNvPicPr>
            <a:picLocks noChangeAspect="1"/>
          </p:cNvPicPr>
          <p:nvPr/>
        </p:nvPicPr>
        <p:blipFill rotWithShape="1">
          <a:blip r:embed="rId4">
            <a:extLst>
              <a:ext uri="{28A0092B-C50C-407E-A947-70E740481C1C}">
                <a14:useLocalDpi xmlns:a14="http://schemas.microsoft.com/office/drawing/2010/main" val="0"/>
              </a:ext>
            </a:extLst>
          </a:blip>
          <a:srcRect l="2876" r="4817"/>
          <a:stretch/>
        </p:blipFill>
        <p:spPr>
          <a:xfrm>
            <a:off x="9702800" y="1990166"/>
            <a:ext cx="7162800" cy="7493000"/>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80DE28E1-9D45-EBAD-F52E-2177D527ADC7}"/>
              </a:ext>
            </a:extLst>
          </p:cNvPr>
          <p:cNvSpPr/>
          <p:nvPr/>
        </p:nvSpPr>
        <p:spPr>
          <a:xfrm>
            <a:off x="609600" y="3810947"/>
            <a:ext cx="7220123" cy="3539430"/>
          </a:xfrm>
          <a:prstGeom prst="rect">
            <a:avLst/>
          </a:prstGeom>
        </p:spPr>
        <p:txBody>
          <a:bodyPr wrap="square">
            <a:spAutoFit/>
          </a:bodyPr>
          <a:lstStyle/>
          <a:p>
            <a:r>
              <a:rPr lang="en-US" sz="2800" b="1" dirty="0">
                <a:latin typeface="+mj-lt"/>
              </a:rPr>
              <a:t>Appointment of the EXSO</a:t>
            </a:r>
          </a:p>
          <a:p>
            <a:endParaRPr lang="en-US" sz="2100" b="1" dirty="0">
              <a:latin typeface="+mj-lt"/>
            </a:endParaRPr>
          </a:p>
          <a:p>
            <a:pPr algn="just"/>
            <a:r>
              <a:rPr lang="en-US" sz="2100" b="1" dirty="0">
                <a:latin typeface="+mj-lt"/>
              </a:rPr>
              <a:t>EXSO is appointed by the Head of the Department</a:t>
            </a:r>
            <a:r>
              <a:rPr lang="en-US" sz="2100" dirty="0">
                <a:latin typeface="+mj-lt"/>
              </a:rPr>
              <a:t> hosting the Experiment in consultation with the DSO or home institution. The appointment is made in writing.</a:t>
            </a:r>
          </a:p>
          <a:p>
            <a:pPr marL="285750" indent="-285750">
              <a:buFont typeface="Arial" panose="020B0604020202020204" pitchFamily="34" charset="0"/>
              <a:buChar char="•"/>
            </a:pPr>
            <a:endParaRPr lang="en-US" sz="2800" i="1" dirty="0">
              <a:latin typeface="Calibri" panose="020F0502020204030204" pitchFamily="34" charset="0"/>
            </a:endParaRPr>
          </a:p>
          <a:p>
            <a:pPr marL="285750" indent="-285750">
              <a:buFont typeface="Arial" panose="020B0604020202020204" pitchFamily="34" charset="0"/>
              <a:buChar char="•"/>
            </a:pPr>
            <a:endParaRPr lang="en-US" sz="2800" i="1" dirty="0">
              <a:latin typeface="Calibri" panose="020F0502020204030204" pitchFamily="34" charset="0"/>
            </a:endParaRP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endParaRPr lang="en-US" sz="2800" dirty="0">
              <a:latin typeface="Calibri" panose="020F0502020204030204" pitchFamily="34" charset="0"/>
            </a:endParaRPr>
          </a:p>
        </p:txBody>
      </p:sp>
      <p:sp>
        <p:nvSpPr>
          <p:cNvPr id="8" name="Rectangle 7">
            <a:extLst>
              <a:ext uri="{FF2B5EF4-FFF2-40B4-BE49-F238E27FC236}">
                <a16:creationId xmlns:a16="http://schemas.microsoft.com/office/drawing/2014/main" id="{573CAD09-0506-CD40-8933-9CE77B9BBCD4}"/>
              </a:ext>
            </a:extLst>
          </p:cNvPr>
          <p:cNvSpPr/>
          <p:nvPr/>
        </p:nvSpPr>
        <p:spPr>
          <a:xfrm>
            <a:off x="10845665" y="4301224"/>
            <a:ext cx="2115671" cy="179294"/>
          </a:xfrm>
          <a:prstGeom prst="rect">
            <a:avLst/>
          </a:prstGeom>
          <a:solidFill>
            <a:schemeClr val="tx1"/>
          </a:solidFill>
          <a:ln>
            <a:solidFill>
              <a:schemeClr val="accent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1" name="Rectangle 10">
            <a:extLst>
              <a:ext uri="{FF2B5EF4-FFF2-40B4-BE49-F238E27FC236}">
                <a16:creationId xmlns:a16="http://schemas.microsoft.com/office/drawing/2014/main" id="{B4028DEB-436D-E44D-8126-003D7734287D}"/>
              </a:ext>
            </a:extLst>
          </p:cNvPr>
          <p:cNvSpPr/>
          <p:nvPr/>
        </p:nvSpPr>
        <p:spPr>
          <a:xfrm>
            <a:off x="10859520" y="5354169"/>
            <a:ext cx="2976283" cy="170330"/>
          </a:xfrm>
          <a:prstGeom prst="rect">
            <a:avLst/>
          </a:prstGeom>
          <a:solidFill>
            <a:schemeClr val="tx1"/>
          </a:solidFill>
          <a:ln>
            <a:solidFill>
              <a:schemeClr val="accent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2" name="Rectangle 11">
            <a:extLst>
              <a:ext uri="{FF2B5EF4-FFF2-40B4-BE49-F238E27FC236}">
                <a16:creationId xmlns:a16="http://schemas.microsoft.com/office/drawing/2014/main" id="{EB5F4E2D-0748-514D-B39B-280960172576}"/>
              </a:ext>
            </a:extLst>
          </p:cNvPr>
          <p:cNvSpPr/>
          <p:nvPr/>
        </p:nvSpPr>
        <p:spPr>
          <a:xfrm>
            <a:off x="15458957" y="6596188"/>
            <a:ext cx="490071" cy="161364"/>
          </a:xfrm>
          <a:prstGeom prst="rect">
            <a:avLst/>
          </a:prstGeom>
          <a:solidFill>
            <a:schemeClr val="tx1"/>
          </a:solidFill>
          <a:ln>
            <a:solidFill>
              <a:schemeClr val="accent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dirty="0"/>
              <a:t> </a:t>
            </a:r>
          </a:p>
        </p:txBody>
      </p:sp>
      <p:sp>
        <p:nvSpPr>
          <p:cNvPr id="13" name="Rectangle 12">
            <a:extLst>
              <a:ext uri="{FF2B5EF4-FFF2-40B4-BE49-F238E27FC236}">
                <a16:creationId xmlns:a16="http://schemas.microsoft.com/office/drawing/2014/main" id="{ED825545-76CF-EA49-81F7-F03FEE89CC42}"/>
              </a:ext>
            </a:extLst>
          </p:cNvPr>
          <p:cNvSpPr/>
          <p:nvPr/>
        </p:nvSpPr>
        <p:spPr>
          <a:xfrm>
            <a:off x="13011602" y="8290521"/>
            <a:ext cx="490071" cy="161364"/>
          </a:xfrm>
          <a:prstGeom prst="rect">
            <a:avLst/>
          </a:prstGeom>
          <a:solidFill>
            <a:schemeClr val="tx1"/>
          </a:solidFill>
          <a:ln>
            <a:solidFill>
              <a:schemeClr val="accent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dirty="0"/>
              <a:t> </a:t>
            </a:r>
          </a:p>
        </p:txBody>
      </p:sp>
    </p:spTree>
    <p:custDataLst>
      <p:tags r:id="rId1"/>
    </p:custDataLst>
    <p:extLst>
      <p:ext uri="{BB962C8B-B14F-4D97-AF65-F5344CB8AC3E}">
        <p14:creationId xmlns:p14="http://schemas.microsoft.com/office/powerpoint/2010/main" val="1367665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a:extLst>
              <a:ext uri="{FF2B5EF4-FFF2-40B4-BE49-F238E27FC236}">
                <a16:creationId xmlns:a16="http://schemas.microsoft.com/office/drawing/2014/main" id="{9CD6E0D0-E9C3-0246-9799-875C60839321}"/>
              </a:ext>
            </a:extLst>
          </p:cNvPr>
          <p:cNvSpPr/>
          <p:nvPr/>
        </p:nvSpPr>
        <p:spPr>
          <a:xfrm>
            <a:off x="493486" y="2864545"/>
            <a:ext cx="13208000" cy="5236945"/>
          </a:xfrm>
          <a:prstGeom prst="roundRect">
            <a:avLst>
              <a:gd name="adj" fmla="val 832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1200"/>
              </a:spcAft>
            </a:pPr>
            <a:r>
              <a:rPr lang="en-GB" sz="2400" dirty="0">
                <a:solidFill>
                  <a:schemeClr val="tx1"/>
                </a:solidFill>
              </a:rPr>
              <a:t>In general, the following should be part of the recurrent tasks for the EXSO:</a:t>
            </a:r>
          </a:p>
          <a:p>
            <a:pPr marL="457200" indent="-457200">
              <a:spcBef>
                <a:spcPts val="600"/>
              </a:spcBef>
              <a:spcAft>
                <a:spcPts val="600"/>
              </a:spcAft>
              <a:buFont typeface="Arial" panose="020B0604020202020204" pitchFamily="34" charset="0"/>
              <a:buChar char="•"/>
            </a:pPr>
            <a:r>
              <a:rPr lang="en-GB" sz="2100" b="1" dirty="0">
                <a:solidFill>
                  <a:schemeClr val="tx1"/>
                </a:solidFill>
              </a:rPr>
              <a:t>Learn</a:t>
            </a:r>
            <a:r>
              <a:rPr lang="en-GB" sz="2100" dirty="0">
                <a:solidFill>
                  <a:schemeClr val="tx1"/>
                </a:solidFill>
              </a:rPr>
              <a:t> about the </a:t>
            </a:r>
            <a:r>
              <a:rPr lang="en-GB" sz="2100" b="1" dirty="0">
                <a:solidFill>
                  <a:schemeClr val="tx1"/>
                </a:solidFill>
              </a:rPr>
              <a:t>activities ongoing </a:t>
            </a:r>
            <a:r>
              <a:rPr lang="en-GB" sz="2100" dirty="0">
                <a:solidFill>
                  <a:schemeClr val="tx1"/>
                </a:solidFill>
              </a:rPr>
              <a:t>in the Experiment</a:t>
            </a:r>
          </a:p>
          <a:p>
            <a:pPr marL="457200" indent="-457200">
              <a:spcBef>
                <a:spcPts val="600"/>
              </a:spcBef>
              <a:spcAft>
                <a:spcPts val="600"/>
              </a:spcAft>
              <a:buFont typeface="Arial" panose="020B0604020202020204" pitchFamily="34" charset="0"/>
              <a:buChar char="•"/>
            </a:pPr>
            <a:r>
              <a:rPr lang="en-GB" sz="2100" b="1" dirty="0">
                <a:solidFill>
                  <a:schemeClr val="tx1"/>
                </a:solidFill>
              </a:rPr>
              <a:t>Identify any new safety elements </a:t>
            </a:r>
            <a:r>
              <a:rPr lang="en-GB" sz="2100" dirty="0">
                <a:solidFill>
                  <a:schemeClr val="tx1"/>
                </a:solidFill>
              </a:rPr>
              <a:t>in the Experiment</a:t>
            </a:r>
          </a:p>
          <a:p>
            <a:pPr marL="457200" indent="-457200">
              <a:spcBef>
                <a:spcPts val="600"/>
              </a:spcBef>
              <a:spcAft>
                <a:spcPts val="600"/>
              </a:spcAft>
              <a:buFont typeface="Arial" panose="020B0604020202020204" pitchFamily="34" charset="0"/>
              <a:buChar char="•"/>
            </a:pPr>
            <a:r>
              <a:rPr lang="en-GB" sz="2100" dirty="0">
                <a:solidFill>
                  <a:schemeClr val="tx1"/>
                </a:solidFill>
              </a:rPr>
              <a:t>Make sure the </a:t>
            </a:r>
            <a:r>
              <a:rPr lang="en-GB" sz="2100" b="1" dirty="0">
                <a:solidFill>
                  <a:schemeClr val="tx1"/>
                </a:solidFill>
              </a:rPr>
              <a:t>Safety File is always up to date</a:t>
            </a:r>
          </a:p>
          <a:p>
            <a:pPr marL="457200" indent="-457200">
              <a:spcBef>
                <a:spcPts val="600"/>
              </a:spcBef>
              <a:spcAft>
                <a:spcPts val="600"/>
              </a:spcAft>
              <a:buFont typeface="Arial" panose="020B0604020202020204" pitchFamily="34" charset="0"/>
              <a:buChar char="•"/>
            </a:pPr>
            <a:r>
              <a:rPr lang="en-GB" sz="2100" b="1" dirty="0">
                <a:solidFill>
                  <a:schemeClr val="tx1"/>
                </a:solidFill>
              </a:rPr>
              <a:t>Introduce yourself </a:t>
            </a:r>
            <a:r>
              <a:rPr lang="en-GB" sz="2100" dirty="0">
                <a:solidFill>
                  <a:schemeClr val="tx1"/>
                </a:solidFill>
              </a:rPr>
              <a:t>to staff as their </a:t>
            </a:r>
            <a:r>
              <a:rPr lang="en-GB" sz="2100" b="1" dirty="0">
                <a:solidFill>
                  <a:schemeClr val="tx1"/>
                </a:solidFill>
              </a:rPr>
              <a:t>primary safety contact</a:t>
            </a:r>
          </a:p>
          <a:p>
            <a:pPr marL="457200" indent="-457200">
              <a:spcBef>
                <a:spcPts val="600"/>
              </a:spcBef>
              <a:spcAft>
                <a:spcPts val="600"/>
              </a:spcAft>
              <a:buFont typeface="Arial" panose="020B0604020202020204" pitchFamily="34" charset="0"/>
              <a:buChar char="•"/>
            </a:pPr>
            <a:r>
              <a:rPr lang="en-GB" sz="2100" b="1" dirty="0">
                <a:solidFill>
                  <a:schemeClr val="tx1"/>
                </a:solidFill>
              </a:rPr>
              <a:t>Communicate</a:t>
            </a:r>
            <a:r>
              <a:rPr lang="en-GB" sz="2100" dirty="0">
                <a:solidFill>
                  <a:schemeClr val="tx1"/>
                </a:solidFill>
              </a:rPr>
              <a:t> to the EP Safety Correspondent or other Safety Officers about </a:t>
            </a:r>
            <a:r>
              <a:rPr lang="en-GB" sz="2100" b="1" dirty="0">
                <a:solidFill>
                  <a:schemeClr val="tx1"/>
                </a:solidFill>
              </a:rPr>
              <a:t>safety issues</a:t>
            </a:r>
            <a:r>
              <a:rPr lang="en-GB" sz="2100" dirty="0">
                <a:solidFill>
                  <a:schemeClr val="tx1"/>
                </a:solidFill>
              </a:rPr>
              <a:t> in your experiment</a:t>
            </a:r>
          </a:p>
          <a:p>
            <a:pPr marL="457200" indent="-457200">
              <a:spcBef>
                <a:spcPts val="600"/>
              </a:spcBef>
              <a:spcAft>
                <a:spcPts val="600"/>
              </a:spcAft>
              <a:buFont typeface="Arial" panose="020B0604020202020204" pitchFamily="34" charset="0"/>
              <a:buChar char="•"/>
            </a:pPr>
            <a:r>
              <a:rPr lang="en-GB" sz="2100" b="1" dirty="0">
                <a:solidFill>
                  <a:schemeClr val="tx1"/>
                </a:solidFill>
              </a:rPr>
              <a:t>Promote safety </a:t>
            </a:r>
            <a:r>
              <a:rPr lang="en-GB" sz="2100" dirty="0">
                <a:solidFill>
                  <a:schemeClr val="tx1"/>
                </a:solidFill>
              </a:rPr>
              <a:t>within your Experiment</a:t>
            </a:r>
          </a:p>
          <a:p>
            <a:pPr marL="457200" indent="-457200">
              <a:spcBef>
                <a:spcPts val="600"/>
              </a:spcBef>
              <a:spcAft>
                <a:spcPts val="600"/>
              </a:spcAft>
              <a:buFont typeface="Arial" panose="020B0604020202020204" pitchFamily="34" charset="0"/>
              <a:buChar char="•"/>
            </a:pPr>
            <a:r>
              <a:rPr lang="en-GB" sz="2100" b="1" dirty="0">
                <a:solidFill>
                  <a:schemeClr val="tx1"/>
                </a:solidFill>
              </a:rPr>
              <a:t>Intervene</a:t>
            </a:r>
            <a:r>
              <a:rPr lang="en-GB" sz="2100" dirty="0">
                <a:solidFill>
                  <a:schemeClr val="tx1"/>
                </a:solidFill>
              </a:rPr>
              <a:t> in case of an immediate danger</a:t>
            </a:r>
          </a:p>
          <a:p>
            <a:pPr marL="457200" indent="-457200">
              <a:spcBef>
                <a:spcPts val="600"/>
              </a:spcBef>
              <a:spcAft>
                <a:spcPts val="600"/>
              </a:spcAft>
              <a:buFont typeface="Arial" panose="020B0604020202020204" pitchFamily="34" charset="0"/>
              <a:buChar char="•"/>
            </a:pPr>
            <a:r>
              <a:rPr lang="en-GB" sz="2100" dirty="0">
                <a:solidFill>
                  <a:schemeClr val="tx1"/>
                </a:solidFill>
              </a:rPr>
              <a:t>Make sure </a:t>
            </a:r>
            <a:r>
              <a:rPr lang="en-GB" sz="2100" b="1" dirty="0">
                <a:solidFill>
                  <a:schemeClr val="tx1"/>
                </a:solidFill>
              </a:rPr>
              <a:t>incident reports </a:t>
            </a:r>
            <a:r>
              <a:rPr lang="en-GB" sz="2100" dirty="0">
                <a:solidFill>
                  <a:schemeClr val="tx1"/>
                </a:solidFill>
              </a:rPr>
              <a:t>are filed</a:t>
            </a:r>
          </a:p>
          <a:p>
            <a:pPr marL="457200" indent="-457200">
              <a:spcBef>
                <a:spcPts val="600"/>
              </a:spcBef>
              <a:spcAft>
                <a:spcPts val="600"/>
              </a:spcAft>
              <a:buFont typeface="Arial" panose="020B0604020202020204" pitchFamily="34" charset="0"/>
              <a:buChar char="•"/>
            </a:pPr>
            <a:r>
              <a:rPr lang="en-GB" sz="2100" dirty="0">
                <a:solidFill>
                  <a:schemeClr val="tx1"/>
                </a:solidFill>
              </a:rPr>
              <a:t>…</a:t>
            </a:r>
          </a:p>
        </p:txBody>
      </p:sp>
      <p:sp>
        <p:nvSpPr>
          <p:cNvPr id="4" name="Title 1">
            <a:extLst>
              <a:ext uri="{FF2B5EF4-FFF2-40B4-BE49-F238E27FC236}">
                <a16:creationId xmlns:a16="http://schemas.microsoft.com/office/drawing/2014/main" id="{114E2303-E98C-C72B-593C-38DEBF4021E8}"/>
              </a:ext>
            </a:extLst>
          </p:cNvPr>
          <p:cNvSpPr>
            <a:spLocks noGrp="1"/>
          </p:cNvSpPr>
          <p:nvPr>
            <p:ph type="title"/>
          </p:nvPr>
        </p:nvSpPr>
        <p:spPr>
          <a:xfrm>
            <a:off x="609600" y="609600"/>
            <a:ext cx="15504826" cy="739515"/>
          </a:xfrm>
        </p:spPr>
        <p:txBody>
          <a:bodyPr/>
          <a:lstStyle/>
          <a:p>
            <a:r>
              <a:rPr lang="en-GB" dirty="0"/>
              <a:t>Role of the EXSO</a:t>
            </a:r>
          </a:p>
        </p:txBody>
      </p:sp>
      <p:sp>
        <p:nvSpPr>
          <p:cNvPr id="5" name="Text Placeholder 2">
            <a:extLst>
              <a:ext uri="{FF2B5EF4-FFF2-40B4-BE49-F238E27FC236}">
                <a16:creationId xmlns:a16="http://schemas.microsoft.com/office/drawing/2014/main" id="{A97EA0C5-BAEA-DE6D-1C68-5A4613043FBD}"/>
              </a:ext>
            </a:extLst>
          </p:cNvPr>
          <p:cNvSpPr>
            <a:spLocks noGrp="1"/>
          </p:cNvSpPr>
          <p:nvPr>
            <p:ph type="body" sz="quarter" idx="10"/>
          </p:nvPr>
        </p:nvSpPr>
        <p:spPr>
          <a:xfrm>
            <a:off x="708990" y="1349115"/>
            <a:ext cx="5502092" cy="644577"/>
          </a:xfrm>
        </p:spPr>
        <p:txBody>
          <a:bodyPr lIns="0" tIns="0" rIns="0" bIns="0"/>
          <a:lstStyle/>
          <a:p>
            <a:r>
              <a:rPr lang="en-GB" sz="2800" dirty="0"/>
              <a:t>Wrap up</a:t>
            </a:r>
          </a:p>
        </p:txBody>
      </p:sp>
      <p:pic>
        <p:nvPicPr>
          <p:cNvPr id="3" name="Picture 2">
            <a:extLst>
              <a:ext uri="{FF2B5EF4-FFF2-40B4-BE49-F238E27FC236}">
                <a16:creationId xmlns:a16="http://schemas.microsoft.com/office/drawing/2014/main" id="{DB353BFC-1D2A-C64D-2832-084AF3DD75D6}"/>
              </a:ext>
            </a:extLst>
          </p:cNvPr>
          <p:cNvPicPr>
            <a:picLocks noChangeAspect="1"/>
          </p:cNvPicPr>
          <p:nvPr/>
        </p:nvPicPr>
        <p:blipFill>
          <a:blip r:embed="rId4"/>
          <a:stretch>
            <a:fillRect/>
          </a:stretch>
        </p:blipFill>
        <p:spPr>
          <a:xfrm>
            <a:off x="14195985" y="1993692"/>
            <a:ext cx="2192525" cy="6742546"/>
          </a:xfrm>
          <a:prstGeom prst="rect">
            <a:avLst/>
          </a:prstGeom>
        </p:spPr>
      </p:pic>
    </p:spTree>
    <p:custDataLst>
      <p:tags r:id="rId1"/>
    </p:custDataLst>
    <p:extLst>
      <p:ext uri="{BB962C8B-B14F-4D97-AF65-F5344CB8AC3E}">
        <p14:creationId xmlns:p14="http://schemas.microsoft.com/office/powerpoint/2010/main" val="2358695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large metal structure with a blue and yellow platform&#10;&#10;Description automatically generated with medium confidence">
            <a:extLst>
              <a:ext uri="{FF2B5EF4-FFF2-40B4-BE49-F238E27FC236}">
                <a16:creationId xmlns:a16="http://schemas.microsoft.com/office/drawing/2014/main" id="{1E5C9610-CC60-EE37-BDF6-88A6B40C6FA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4000"/>
                    </a14:imgEffect>
                    <a14:imgEffect>
                      <a14:brightnessContrast bright="-35000" contrast="25000"/>
                    </a14:imgEffect>
                  </a14:imgLayer>
                </a14:imgProps>
              </a:ext>
              <a:ext uri="{28A0092B-C50C-407E-A947-70E740481C1C}">
                <a14:useLocalDpi xmlns:a14="http://schemas.microsoft.com/office/drawing/2010/main" val="0"/>
              </a:ext>
            </a:extLst>
          </a:blip>
          <a:srcRect t="13716" b="10177"/>
          <a:stretch/>
        </p:blipFill>
        <p:spPr>
          <a:xfrm>
            <a:off x="1" y="0"/>
            <a:ext cx="18288000" cy="10450886"/>
          </a:xfrm>
          <a:prstGeom prst="rect">
            <a:avLst/>
          </a:prstGeom>
        </p:spPr>
      </p:pic>
      <p:sp>
        <p:nvSpPr>
          <p:cNvPr id="25" name="Text Placeholder 2">
            <a:extLst>
              <a:ext uri="{FF2B5EF4-FFF2-40B4-BE49-F238E27FC236}">
                <a16:creationId xmlns:a16="http://schemas.microsoft.com/office/drawing/2014/main" id="{1205DA72-B4EA-974C-A55E-F5AF6B20DE86}"/>
              </a:ext>
            </a:extLst>
          </p:cNvPr>
          <p:cNvSpPr txBox="1">
            <a:spLocks/>
          </p:cNvSpPr>
          <p:nvPr/>
        </p:nvSpPr>
        <p:spPr>
          <a:xfrm>
            <a:off x="609600" y="1349115"/>
            <a:ext cx="5502092" cy="644577"/>
          </a:xfrm>
          <a:prstGeom prst="rect">
            <a:avLst/>
          </a:prstGeom>
        </p:spPr>
        <p:txBody>
          <a:bodyPr/>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GB" dirty="0"/>
              <a:t>Safety Validation Process</a:t>
            </a:r>
          </a:p>
        </p:txBody>
      </p:sp>
      <p:sp>
        <p:nvSpPr>
          <p:cNvPr id="24" name="Title 1">
            <a:extLst>
              <a:ext uri="{FF2B5EF4-FFF2-40B4-BE49-F238E27FC236}">
                <a16:creationId xmlns:a16="http://schemas.microsoft.com/office/drawing/2014/main" id="{9EFA4ACD-3AD2-0A46-9620-AF0C4FC6F2BA}"/>
              </a:ext>
            </a:extLst>
          </p:cNvPr>
          <p:cNvSpPr txBox="1">
            <a:spLocks/>
          </p:cNvSpPr>
          <p:nvPr/>
        </p:nvSpPr>
        <p:spPr>
          <a:xfrm>
            <a:off x="609600" y="609600"/>
            <a:ext cx="14617284" cy="739515"/>
          </a:xfrm>
          <a:prstGeom prst="rect">
            <a:avLst/>
          </a:prstGeom>
        </p:spPr>
        <p:txBody>
          <a:bodyPr/>
          <a:lstStyle>
            <a:lvl1pPr algn="l" defTabSz="1371600" rtl="0" eaLnBrk="1" latinLnBrk="0" hangingPunct="1">
              <a:lnSpc>
                <a:spcPct val="90000"/>
              </a:lnSpc>
              <a:spcBef>
                <a:spcPct val="0"/>
              </a:spcBef>
              <a:buNone/>
              <a:defRPr sz="5000" b="1" kern="1200">
                <a:solidFill>
                  <a:schemeClr val="bg1"/>
                </a:solidFill>
                <a:latin typeface="+mj-lt"/>
                <a:ea typeface="+mj-ea"/>
                <a:cs typeface="+mj-cs"/>
              </a:defRPr>
            </a:lvl1pPr>
          </a:lstStyle>
          <a:p>
            <a:r>
              <a:rPr lang="en-US" dirty="0"/>
              <a:t>Experiment Safety Officer</a:t>
            </a:r>
            <a:endParaRPr lang="en-GB" dirty="0"/>
          </a:p>
        </p:txBody>
      </p:sp>
      <p:sp>
        <p:nvSpPr>
          <p:cNvPr id="38" name="TextBox 37">
            <a:extLst>
              <a:ext uri="{FF2B5EF4-FFF2-40B4-BE49-F238E27FC236}">
                <a16:creationId xmlns:a16="http://schemas.microsoft.com/office/drawing/2014/main" id="{32286E56-F4A5-8844-929D-7D94431A9BD0}"/>
              </a:ext>
            </a:extLst>
          </p:cNvPr>
          <p:cNvSpPr txBox="1"/>
          <p:nvPr/>
        </p:nvSpPr>
        <p:spPr>
          <a:xfrm>
            <a:off x="15237798" y="9169319"/>
            <a:ext cx="2720975" cy="830997"/>
          </a:xfrm>
          <a:prstGeom prst="rect">
            <a:avLst/>
          </a:prstGeom>
          <a:noFill/>
        </p:spPr>
        <p:txBody>
          <a:bodyPr wrap="square" rtlCol="0">
            <a:spAutoFit/>
          </a:bodyPr>
          <a:lstStyle/>
          <a:p>
            <a:pPr algn="ctr"/>
            <a:r>
              <a:rPr lang="en-GB" sz="2400" dirty="0">
                <a:solidFill>
                  <a:schemeClr val="bg1"/>
                </a:solidFill>
              </a:rPr>
              <a:t>Experiment Safety File</a:t>
            </a:r>
          </a:p>
        </p:txBody>
      </p:sp>
      <p:sp>
        <p:nvSpPr>
          <p:cNvPr id="8" name="Oval 7"/>
          <p:cNvSpPr/>
          <p:nvPr/>
        </p:nvSpPr>
        <p:spPr>
          <a:xfrm>
            <a:off x="16229042" y="8262659"/>
            <a:ext cx="857250" cy="85725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712F1BDB-4DDB-CD49-9561-34A2DC0A997D}"/>
              </a:ext>
            </a:extLst>
          </p:cNvPr>
          <p:cNvSpPr/>
          <p:nvPr/>
        </p:nvSpPr>
        <p:spPr>
          <a:xfrm>
            <a:off x="1584325"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AF80C1FE-69D1-6541-82CD-CEC123D4D347}"/>
              </a:ext>
            </a:extLst>
          </p:cNvPr>
          <p:cNvSpPr/>
          <p:nvPr/>
        </p:nvSpPr>
        <p:spPr>
          <a:xfrm>
            <a:off x="6306213" y="8241854"/>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72AE95E5-22B5-7348-BC53-C13B1DA3C7D3}"/>
              </a:ext>
            </a:extLst>
          </p:cNvPr>
          <p:cNvSpPr/>
          <p:nvPr/>
        </p:nvSpPr>
        <p:spPr>
          <a:xfrm>
            <a:off x="11285827" y="8241854"/>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88F5A2FF-60BB-2C49-BF86-47E38851FD4E}"/>
              </a:ext>
            </a:extLst>
          </p:cNvPr>
          <p:cNvCxnSpPr>
            <a:cxnSpLocks/>
            <a:stCxn id="26" idx="6"/>
            <a:endCxn id="27" idx="2"/>
          </p:cNvCxnSpPr>
          <p:nvPr/>
        </p:nvCxnSpPr>
        <p:spPr>
          <a:xfrm flipV="1">
            <a:off x="2441575" y="8670479"/>
            <a:ext cx="3864638"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5B0FB5-A78C-CC4A-9577-11EEDC6BFE12}"/>
              </a:ext>
            </a:extLst>
          </p:cNvPr>
          <p:cNvCxnSpPr>
            <a:cxnSpLocks/>
            <a:stCxn id="27" idx="6"/>
            <a:endCxn id="28" idx="2"/>
          </p:cNvCxnSpPr>
          <p:nvPr/>
        </p:nvCxnSpPr>
        <p:spPr>
          <a:xfrm>
            <a:off x="7163463" y="8670479"/>
            <a:ext cx="412236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865CA31-B872-2A42-B438-7A678AA1C4D4}"/>
              </a:ext>
            </a:extLst>
          </p:cNvPr>
          <p:cNvCxnSpPr>
            <a:cxnSpLocks/>
            <a:stCxn id="28" idx="6"/>
            <a:endCxn id="8" idx="2"/>
          </p:cNvCxnSpPr>
          <p:nvPr/>
        </p:nvCxnSpPr>
        <p:spPr>
          <a:xfrm>
            <a:off x="12143077" y="8670479"/>
            <a:ext cx="4085965"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5C3A251-97FE-ED4A-8AB4-A5F0C4D82775}"/>
              </a:ext>
            </a:extLst>
          </p:cNvPr>
          <p:cNvSpPr txBox="1"/>
          <p:nvPr/>
        </p:nvSpPr>
        <p:spPr>
          <a:xfrm>
            <a:off x="5469891" y="9340785"/>
            <a:ext cx="2569934" cy="461665"/>
          </a:xfrm>
          <a:prstGeom prst="rect">
            <a:avLst/>
          </a:prstGeom>
          <a:noFill/>
        </p:spPr>
        <p:txBody>
          <a:bodyPr wrap="none" rtlCol="0">
            <a:spAutoFit/>
          </a:bodyPr>
          <a:lstStyle/>
          <a:p>
            <a:pPr algn="ctr"/>
            <a:r>
              <a:rPr lang="en-GB" sz="2400" dirty="0">
                <a:solidFill>
                  <a:schemeClr val="bg1"/>
                </a:solidFill>
              </a:rPr>
              <a:t>Role of the EXSO</a:t>
            </a:r>
          </a:p>
        </p:txBody>
      </p:sp>
      <p:sp>
        <p:nvSpPr>
          <p:cNvPr id="36" name="TextBox 35">
            <a:extLst>
              <a:ext uri="{FF2B5EF4-FFF2-40B4-BE49-F238E27FC236}">
                <a16:creationId xmlns:a16="http://schemas.microsoft.com/office/drawing/2014/main" id="{11913B6C-F38D-A34D-9E89-8CF25D8DB2C8}"/>
              </a:ext>
            </a:extLst>
          </p:cNvPr>
          <p:cNvSpPr txBox="1"/>
          <p:nvPr/>
        </p:nvSpPr>
        <p:spPr>
          <a:xfrm>
            <a:off x="10302286" y="9169319"/>
            <a:ext cx="2863926" cy="830997"/>
          </a:xfrm>
          <a:prstGeom prst="rect">
            <a:avLst/>
          </a:prstGeom>
          <a:noFill/>
        </p:spPr>
        <p:txBody>
          <a:bodyPr wrap="square" rtlCol="0">
            <a:spAutoFit/>
          </a:bodyPr>
          <a:lstStyle/>
          <a:p>
            <a:pPr algn="ctr"/>
            <a:r>
              <a:rPr lang="en-GB" sz="2400" b="1" dirty="0">
                <a:solidFill>
                  <a:schemeClr val="bg1"/>
                </a:solidFill>
              </a:rPr>
              <a:t>Safety validation process</a:t>
            </a:r>
          </a:p>
        </p:txBody>
      </p:sp>
      <p:sp>
        <p:nvSpPr>
          <p:cNvPr id="37" name="TextBox 36">
            <a:extLst>
              <a:ext uri="{FF2B5EF4-FFF2-40B4-BE49-F238E27FC236}">
                <a16:creationId xmlns:a16="http://schemas.microsoft.com/office/drawing/2014/main" id="{C705678F-B464-9A4C-AC1C-87A87F1693B8}"/>
              </a:ext>
            </a:extLst>
          </p:cNvPr>
          <p:cNvSpPr txBox="1"/>
          <p:nvPr/>
        </p:nvSpPr>
        <p:spPr>
          <a:xfrm>
            <a:off x="727634" y="9353984"/>
            <a:ext cx="2863926" cy="461665"/>
          </a:xfrm>
          <a:prstGeom prst="rect">
            <a:avLst/>
          </a:prstGeom>
          <a:noFill/>
        </p:spPr>
        <p:txBody>
          <a:bodyPr wrap="none" rtlCol="0">
            <a:spAutoFit/>
          </a:bodyPr>
          <a:lstStyle/>
          <a:p>
            <a:pPr algn="ctr"/>
            <a:r>
              <a:rPr lang="en-GB" sz="2400" b="1" dirty="0">
                <a:solidFill>
                  <a:schemeClr val="bg1"/>
                </a:solidFill>
              </a:rPr>
              <a:t>Experiments at CERN</a:t>
            </a:r>
          </a:p>
        </p:txBody>
      </p:sp>
    </p:spTree>
    <p:custDataLst>
      <p:tags r:id="rId1"/>
    </p:custDataLst>
    <p:extLst>
      <p:ext uri="{BB962C8B-B14F-4D97-AF65-F5344CB8AC3E}">
        <p14:creationId xmlns:p14="http://schemas.microsoft.com/office/powerpoint/2010/main" val="725174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3" name="Text Placeholder 2">
            <a:extLst>
              <a:ext uri="{FF2B5EF4-FFF2-40B4-BE49-F238E27FC236}">
                <a16:creationId xmlns:a16="http://schemas.microsoft.com/office/drawing/2014/main" id="{082106DB-0682-18F3-CBC4-C2B007DE6931}"/>
              </a:ext>
            </a:extLst>
          </p:cNvPr>
          <p:cNvSpPr>
            <a:spLocks noGrp="1"/>
          </p:cNvSpPr>
          <p:nvPr>
            <p:ph type="body" sz="quarter" idx="10"/>
          </p:nvPr>
        </p:nvSpPr>
        <p:spPr>
          <a:xfrm>
            <a:off x="708990" y="1349115"/>
            <a:ext cx="5502092" cy="644577"/>
          </a:xfrm>
        </p:spPr>
        <p:txBody>
          <a:bodyPr lIns="0" tIns="0" rIns="0" bIns="0"/>
          <a:lstStyle/>
          <a:p>
            <a:r>
              <a:rPr lang="en-GB" dirty="0"/>
              <a:t>Process Phases</a:t>
            </a:r>
            <a:endParaRPr lang="en-GB" sz="2800" dirty="0"/>
          </a:p>
        </p:txBody>
      </p:sp>
      <p:sp>
        <p:nvSpPr>
          <p:cNvPr id="6" name="TextBox 5">
            <a:extLst>
              <a:ext uri="{FF2B5EF4-FFF2-40B4-BE49-F238E27FC236}">
                <a16:creationId xmlns:a16="http://schemas.microsoft.com/office/drawing/2014/main" id="{67FA49FF-2D8D-4713-76E7-272805697469}"/>
              </a:ext>
            </a:extLst>
          </p:cNvPr>
          <p:cNvSpPr txBox="1"/>
          <p:nvPr/>
        </p:nvSpPr>
        <p:spPr>
          <a:xfrm>
            <a:off x="609600" y="2105108"/>
            <a:ext cx="9144000" cy="415498"/>
          </a:xfrm>
          <a:prstGeom prst="rect">
            <a:avLst/>
          </a:prstGeom>
          <a:noFill/>
        </p:spPr>
        <p:txBody>
          <a:bodyPr wrap="square">
            <a:spAutoFit/>
          </a:bodyPr>
          <a:lstStyle/>
          <a:p>
            <a:r>
              <a:rPr lang="en-US" sz="2100" dirty="0">
                <a:latin typeface="+mj-lt"/>
              </a:rPr>
              <a:t>For a new/upgraded Experiment, the main phases of this process are</a:t>
            </a:r>
            <a:r>
              <a:rPr lang="en-US" sz="2100" dirty="0">
                <a:latin typeface="Calibri" panose="020F0502020204030204" pitchFamily="34" charset="0"/>
              </a:rPr>
              <a:t>:</a:t>
            </a:r>
          </a:p>
        </p:txBody>
      </p:sp>
      <p:sp>
        <p:nvSpPr>
          <p:cNvPr id="19" name="Oval 18">
            <a:extLst>
              <a:ext uri="{FF2B5EF4-FFF2-40B4-BE49-F238E27FC236}">
                <a16:creationId xmlns:a16="http://schemas.microsoft.com/office/drawing/2014/main" id="{F18BFA35-A04D-1635-9BE8-6E52331BC0A9}"/>
              </a:ext>
            </a:extLst>
          </p:cNvPr>
          <p:cNvSpPr/>
          <p:nvPr/>
        </p:nvSpPr>
        <p:spPr>
          <a:xfrm>
            <a:off x="-2409952" y="17039096"/>
            <a:ext cx="298985" cy="298985"/>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6" name="Group 35">
            <a:extLst>
              <a:ext uri="{FF2B5EF4-FFF2-40B4-BE49-F238E27FC236}">
                <a16:creationId xmlns:a16="http://schemas.microsoft.com/office/drawing/2014/main" id="{C53860B9-7C48-C0C0-930E-8B157837CDA3}"/>
              </a:ext>
            </a:extLst>
          </p:cNvPr>
          <p:cNvGrpSpPr/>
          <p:nvPr/>
        </p:nvGrpSpPr>
        <p:grpSpPr>
          <a:xfrm>
            <a:off x="2306982" y="3055636"/>
            <a:ext cx="4346988" cy="900697"/>
            <a:chOff x="1317175" y="3371452"/>
            <a:chExt cx="4346988" cy="900697"/>
          </a:xfrm>
        </p:grpSpPr>
        <p:sp>
          <p:nvSpPr>
            <p:cNvPr id="21" name="Rectangle: Rounded Corners 20">
              <a:extLst>
                <a:ext uri="{FF2B5EF4-FFF2-40B4-BE49-F238E27FC236}">
                  <a16:creationId xmlns:a16="http://schemas.microsoft.com/office/drawing/2014/main" id="{A2B6243D-9E87-E682-5B0C-9AF8B1524AE3}"/>
                </a:ext>
              </a:extLst>
            </p:cNvPr>
            <p:cNvSpPr/>
            <p:nvPr/>
          </p:nvSpPr>
          <p:spPr>
            <a:xfrm>
              <a:off x="1317175" y="3371452"/>
              <a:ext cx="4346988" cy="900697"/>
            </a:xfrm>
            <a:prstGeom prst="roundRect">
              <a:avLst>
                <a:gd name="adj" fmla="val 11833"/>
              </a:avLst>
            </a:prstGeom>
            <a:noFill/>
            <a:ln w="28575">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853F1442-88CB-4258-A8A4-D141E715D0F7}"/>
                </a:ext>
              </a:extLst>
            </p:cNvPr>
            <p:cNvSpPr txBox="1"/>
            <p:nvPr/>
          </p:nvSpPr>
          <p:spPr>
            <a:xfrm>
              <a:off x="1448915" y="3445014"/>
              <a:ext cx="4215248" cy="738664"/>
            </a:xfrm>
            <a:prstGeom prst="rect">
              <a:avLst/>
            </a:prstGeom>
            <a:noFill/>
          </p:spPr>
          <p:txBody>
            <a:bodyPr wrap="square" rtlCol="0">
              <a:spAutoFit/>
            </a:bodyPr>
            <a:lstStyle/>
            <a:p>
              <a:r>
                <a:rPr lang="en-GB" sz="2100" b="1" dirty="0">
                  <a:latin typeface="+mj-lt"/>
                </a:rPr>
                <a:t>Safety </a:t>
              </a:r>
              <a:r>
                <a:rPr lang="en-US" sz="2100" b="1" dirty="0">
                  <a:latin typeface="+mj-lt"/>
                </a:rPr>
                <a:t>declaration of the Experiment (or of its upgrade)</a:t>
              </a:r>
            </a:p>
          </p:txBody>
        </p:sp>
      </p:grpSp>
      <p:sp>
        <p:nvSpPr>
          <p:cNvPr id="5" name="TextBox 4">
            <a:extLst>
              <a:ext uri="{FF2B5EF4-FFF2-40B4-BE49-F238E27FC236}">
                <a16:creationId xmlns:a16="http://schemas.microsoft.com/office/drawing/2014/main" id="{C9B9049E-BFF9-7C24-D98E-5CDAA8576E52}"/>
              </a:ext>
            </a:extLst>
          </p:cNvPr>
          <p:cNvSpPr txBox="1"/>
          <p:nvPr/>
        </p:nvSpPr>
        <p:spPr>
          <a:xfrm>
            <a:off x="3600019" y="9593387"/>
            <a:ext cx="11087961" cy="461665"/>
          </a:xfrm>
          <a:prstGeom prst="rect">
            <a:avLst/>
          </a:prstGeom>
          <a:noFill/>
        </p:spPr>
        <p:txBody>
          <a:bodyPr wrap="square">
            <a:spAutoFit/>
          </a:bodyPr>
          <a:lstStyle/>
          <a:p>
            <a:pPr algn="ctr"/>
            <a:r>
              <a:rPr lang="en-US" sz="2400" b="1" dirty="0">
                <a:solidFill>
                  <a:srgbClr val="00B0F0"/>
                </a:solidFill>
              </a:rPr>
              <a:t>It is a live process, following the entire lifecycle of an Experiment!</a:t>
            </a:r>
          </a:p>
        </p:txBody>
      </p:sp>
      <p:sp>
        <p:nvSpPr>
          <p:cNvPr id="4" name="Oval 3">
            <a:extLst>
              <a:ext uri="{FF2B5EF4-FFF2-40B4-BE49-F238E27FC236}">
                <a16:creationId xmlns:a16="http://schemas.microsoft.com/office/drawing/2014/main" id="{339DE428-5E18-412C-3FEC-E2D06CECA4DA}"/>
              </a:ext>
            </a:extLst>
          </p:cNvPr>
          <p:cNvSpPr/>
          <p:nvPr/>
        </p:nvSpPr>
        <p:spPr>
          <a:xfrm>
            <a:off x="6161468" y="3032815"/>
            <a:ext cx="5660264" cy="5660264"/>
          </a:xfrm>
          <a:prstGeom prst="ellipse">
            <a:avLst/>
          </a:prstGeom>
          <a:noFill/>
          <a:ln w="22225">
            <a:solidFill>
              <a:srgbClr val="408AC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4D5D2A7C-C2C1-B0AB-DBB4-501F041DA220}"/>
              </a:ext>
            </a:extLst>
          </p:cNvPr>
          <p:cNvSpPr/>
          <p:nvPr/>
        </p:nvSpPr>
        <p:spPr>
          <a:xfrm>
            <a:off x="6976688" y="3035925"/>
            <a:ext cx="985004" cy="985004"/>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FA17FE7B-D506-8655-52AF-96F29A99D74B}"/>
              </a:ext>
            </a:extLst>
          </p:cNvPr>
          <p:cNvSpPr/>
          <p:nvPr/>
        </p:nvSpPr>
        <p:spPr>
          <a:xfrm>
            <a:off x="9938656" y="3035471"/>
            <a:ext cx="985004" cy="985004"/>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a:extLst>
              <a:ext uri="{FF2B5EF4-FFF2-40B4-BE49-F238E27FC236}">
                <a16:creationId xmlns:a16="http://schemas.microsoft.com/office/drawing/2014/main" id="{18CAF80D-E872-2CB7-3444-639E7A6F78BC}"/>
              </a:ext>
            </a:extLst>
          </p:cNvPr>
          <p:cNvSpPr/>
          <p:nvPr/>
        </p:nvSpPr>
        <p:spPr>
          <a:xfrm>
            <a:off x="11237393" y="5342292"/>
            <a:ext cx="985004" cy="985004"/>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2F0E2548-D49C-4E86-5AE4-9FC0BB60D595}"/>
              </a:ext>
            </a:extLst>
          </p:cNvPr>
          <p:cNvSpPr/>
          <p:nvPr/>
        </p:nvSpPr>
        <p:spPr>
          <a:xfrm>
            <a:off x="9996675" y="7742393"/>
            <a:ext cx="985004" cy="985004"/>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071E0AAE-6363-95FD-DD17-0F82749051C0}"/>
              </a:ext>
            </a:extLst>
          </p:cNvPr>
          <p:cNvSpPr/>
          <p:nvPr/>
        </p:nvSpPr>
        <p:spPr>
          <a:xfrm>
            <a:off x="6997715" y="7742393"/>
            <a:ext cx="985004" cy="985004"/>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extLst>
              <a:ext uri="{FF2B5EF4-FFF2-40B4-BE49-F238E27FC236}">
                <a16:creationId xmlns:a16="http://schemas.microsoft.com/office/drawing/2014/main" id="{BEEA4172-D471-2CB4-A0CE-5D3285190C6C}"/>
              </a:ext>
            </a:extLst>
          </p:cNvPr>
          <p:cNvSpPr/>
          <p:nvPr/>
        </p:nvSpPr>
        <p:spPr>
          <a:xfrm>
            <a:off x="5668966" y="5342292"/>
            <a:ext cx="985004" cy="985004"/>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Graphic 26" descr="Document outline">
            <a:extLst>
              <a:ext uri="{FF2B5EF4-FFF2-40B4-BE49-F238E27FC236}">
                <a16:creationId xmlns:a16="http://schemas.microsoft.com/office/drawing/2014/main" id="{97BDBC82-89FD-23D1-5CCC-2D6196E669F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22941" y="3158189"/>
            <a:ext cx="692497" cy="692497"/>
          </a:xfrm>
          <a:prstGeom prst="rect">
            <a:avLst/>
          </a:prstGeom>
        </p:spPr>
      </p:pic>
      <p:grpSp>
        <p:nvGrpSpPr>
          <p:cNvPr id="44" name="Group 43">
            <a:extLst>
              <a:ext uri="{FF2B5EF4-FFF2-40B4-BE49-F238E27FC236}">
                <a16:creationId xmlns:a16="http://schemas.microsoft.com/office/drawing/2014/main" id="{BAC4D7E5-7F9C-B981-E765-0E3DCD113B56}"/>
              </a:ext>
            </a:extLst>
          </p:cNvPr>
          <p:cNvGrpSpPr/>
          <p:nvPr/>
        </p:nvGrpSpPr>
        <p:grpSpPr>
          <a:xfrm>
            <a:off x="11275493" y="3090615"/>
            <a:ext cx="4346988" cy="900697"/>
            <a:chOff x="1317175" y="3371452"/>
            <a:chExt cx="4346988" cy="900697"/>
          </a:xfrm>
        </p:grpSpPr>
        <p:sp>
          <p:nvSpPr>
            <p:cNvPr id="48" name="Rectangle: Rounded Corners 47">
              <a:extLst>
                <a:ext uri="{FF2B5EF4-FFF2-40B4-BE49-F238E27FC236}">
                  <a16:creationId xmlns:a16="http://schemas.microsoft.com/office/drawing/2014/main" id="{A8DB8257-057E-49FE-736C-225D2E01BA8B}"/>
                </a:ext>
              </a:extLst>
            </p:cNvPr>
            <p:cNvSpPr/>
            <p:nvPr/>
          </p:nvSpPr>
          <p:spPr>
            <a:xfrm>
              <a:off x="1317175" y="3371452"/>
              <a:ext cx="4346988" cy="900697"/>
            </a:xfrm>
            <a:prstGeom prst="roundRect">
              <a:avLst>
                <a:gd name="adj" fmla="val 11833"/>
              </a:avLst>
            </a:prstGeom>
            <a:noFill/>
            <a:ln w="28575">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F65D101E-F1F7-C8A6-76AD-78264D8F70D9}"/>
                </a:ext>
              </a:extLst>
            </p:cNvPr>
            <p:cNvSpPr txBox="1"/>
            <p:nvPr/>
          </p:nvSpPr>
          <p:spPr>
            <a:xfrm>
              <a:off x="1448915" y="3445014"/>
              <a:ext cx="4215248" cy="738664"/>
            </a:xfrm>
            <a:prstGeom prst="rect">
              <a:avLst/>
            </a:prstGeom>
            <a:noFill/>
          </p:spPr>
          <p:txBody>
            <a:bodyPr wrap="square" rtlCol="0">
              <a:spAutoFit/>
            </a:bodyPr>
            <a:lstStyle/>
            <a:p>
              <a:r>
                <a:rPr lang="en-GB" sz="2100" b="1" dirty="0">
                  <a:latin typeface="+mj-lt"/>
                </a:rPr>
                <a:t>Delivery of the main safety requirements for operation</a:t>
              </a:r>
            </a:p>
          </p:txBody>
        </p:sp>
      </p:grpSp>
      <p:pic>
        <p:nvPicPr>
          <p:cNvPr id="32" name="Graphic 31" descr="Shield Tick outline">
            <a:extLst>
              <a:ext uri="{FF2B5EF4-FFF2-40B4-BE49-F238E27FC236}">
                <a16:creationId xmlns:a16="http://schemas.microsoft.com/office/drawing/2014/main" id="{536CB85B-024C-90FF-4987-955FAB59474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050671" y="3162764"/>
            <a:ext cx="756400" cy="756400"/>
          </a:xfrm>
          <a:prstGeom prst="rect">
            <a:avLst/>
          </a:prstGeom>
        </p:spPr>
      </p:pic>
      <p:grpSp>
        <p:nvGrpSpPr>
          <p:cNvPr id="61" name="Group 60">
            <a:extLst>
              <a:ext uri="{FF2B5EF4-FFF2-40B4-BE49-F238E27FC236}">
                <a16:creationId xmlns:a16="http://schemas.microsoft.com/office/drawing/2014/main" id="{BF56B268-0FF0-1B8E-4CC0-3AECC5F2E129}"/>
              </a:ext>
            </a:extLst>
          </p:cNvPr>
          <p:cNvGrpSpPr/>
          <p:nvPr/>
        </p:nvGrpSpPr>
        <p:grpSpPr>
          <a:xfrm>
            <a:off x="12338450" y="5381644"/>
            <a:ext cx="5797150" cy="900697"/>
            <a:chOff x="885742" y="3371452"/>
            <a:chExt cx="5797150" cy="900697"/>
          </a:xfrm>
        </p:grpSpPr>
        <p:sp>
          <p:nvSpPr>
            <p:cNvPr id="62" name="Rectangle: Rounded Corners 61">
              <a:extLst>
                <a:ext uri="{FF2B5EF4-FFF2-40B4-BE49-F238E27FC236}">
                  <a16:creationId xmlns:a16="http://schemas.microsoft.com/office/drawing/2014/main" id="{423828A4-7C6E-0EDD-C3D6-EEEA49B2A81B}"/>
                </a:ext>
              </a:extLst>
            </p:cNvPr>
            <p:cNvSpPr/>
            <p:nvPr/>
          </p:nvSpPr>
          <p:spPr>
            <a:xfrm>
              <a:off x="885742" y="3371452"/>
              <a:ext cx="5700170" cy="900697"/>
            </a:xfrm>
            <a:prstGeom prst="roundRect">
              <a:avLst>
                <a:gd name="adj" fmla="val 11833"/>
              </a:avLst>
            </a:prstGeom>
            <a:noFill/>
            <a:ln w="28575">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a:extLst>
                <a:ext uri="{FF2B5EF4-FFF2-40B4-BE49-F238E27FC236}">
                  <a16:creationId xmlns:a16="http://schemas.microsoft.com/office/drawing/2014/main" id="{BCD5FBF1-4DE4-583F-4E0F-A30927CFBF08}"/>
                </a:ext>
              </a:extLst>
            </p:cNvPr>
            <p:cNvSpPr txBox="1"/>
            <p:nvPr/>
          </p:nvSpPr>
          <p:spPr>
            <a:xfrm>
              <a:off x="901004" y="3445014"/>
              <a:ext cx="5781888" cy="738664"/>
            </a:xfrm>
            <a:prstGeom prst="rect">
              <a:avLst/>
            </a:prstGeom>
            <a:noFill/>
          </p:spPr>
          <p:txBody>
            <a:bodyPr wrap="square" rtlCol="0">
              <a:spAutoFit/>
            </a:bodyPr>
            <a:lstStyle/>
            <a:p>
              <a:r>
                <a:rPr lang="en-GB" sz="2100" b="1" dirty="0">
                  <a:latin typeface="+mj-lt"/>
                </a:rPr>
                <a:t>Safety organization for worksite activities </a:t>
              </a:r>
              <a:r>
                <a:rPr lang="en-GB" sz="2100" dirty="0">
                  <a:latin typeface="+mj-lt"/>
                </a:rPr>
                <a:t>(dismounting/installation/modification)</a:t>
              </a:r>
            </a:p>
          </p:txBody>
        </p:sp>
      </p:grpSp>
      <p:grpSp>
        <p:nvGrpSpPr>
          <p:cNvPr id="64" name="Group 63">
            <a:extLst>
              <a:ext uri="{FF2B5EF4-FFF2-40B4-BE49-F238E27FC236}">
                <a16:creationId xmlns:a16="http://schemas.microsoft.com/office/drawing/2014/main" id="{FD50B14D-9B57-CBD5-A4AE-292D64B634F9}"/>
              </a:ext>
            </a:extLst>
          </p:cNvPr>
          <p:cNvGrpSpPr/>
          <p:nvPr/>
        </p:nvGrpSpPr>
        <p:grpSpPr>
          <a:xfrm>
            <a:off x="11235847" y="7839925"/>
            <a:ext cx="4346988" cy="900697"/>
            <a:chOff x="1317175" y="3371452"/>
            <a:chExt cx="4346988" cy="900697"/>
          </a:xfrm>
        </p:grpSpPr>
        <p:sp>
          <p:nvSpPr>
            <p:cNvPr id="65" name="Rectangle: Rounded Corners 64">
              <a:extLst>
                <a:ext uri="{FF2B5EF4-FFF2-40B4-BE49-F238E27FC236}">
                  <a16:creationId xmlns:a16="http://schemas.microsoft.com/office/drawing/2014/main" id="{E370DA19-EFA9-0FEA-3B43-C72A772F1711}"/>
                </a:ext>
              </a:extLst>
            </p:cNvPr>
            <p:cNvSpPr/>
            <p:nvPr/>
          </p:nvSpPr>
          <p:spPr>
            <a:xfrm>
              <a:off x="1317175" y="3371452"/>
              <a:ext cx="4346988" cy="900697"/>
            </a:xfrm>
            <a:prstGeom prst="roundRect">
              <a:avLst>
                <a:gd name="adj" fmla="val 11833"/>
              </a:avLst>
            </a:prstGeom>
            <a:noFill/>
            <a:ln w="28575">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extBox 65">
              <a:extLst>
                <a:ext uri="{FF2B5EF4-FFF2-40B4-BE49-F238E27FC236}">
                  <a16:creationId xmlns:a16="http://schemas.microsoft.com/office/drawing/2014/main" id="{77FAA6FD-5947-9F5A-F348-73C06246780F}"/>
                </a:ext>
              </a:extLst>
            </p:cNvPr>
            <p:cNvSpPr txBox="1"/>
            <p:nvPr/>
          </p:nvSpPr>
          <p:spPr>
            <a:xfrm>
              <a:off x="1448915" y="3445014"/>
              <a:ext cx="4215248" cy="738664"/>
            </a:xfrm>
            <a:prstGeom prst="rect">
              <a:avLst/>
            </a:prstGeom>
            <a:noFill/>
          </p:spPr>
          <p:txBody>
            <a:bodyPr wrap="square" rtlCol="0">
              <a:spAutoFit/>
            </a:bodyPr>
            <a:lstStyle/>
            <a:p>
              <a:r>
                <a:rPr lang="en-GB" sz="2100" b="1" dirty="0">
                  <a:latin typeface="+mj-lt"/>
                </a:rPr>
                <a:t>Implementation of safety requirements for operation </a:t>
              </a:r>
            </a:p>
          </p:txBody>
        </p:sp>
      </p:grpSp>
      <p:grpSp>
        <p:nvGrpSpPr>
          <p:cNvPr id="67" name="Group 66">
            <a:extLst>
              <a:ext uri="{FF2B5EF4-FFF2-40B4-BE49-F238E27FC236}">
                <a16:creationId xmlns:a16="http://schemas.microsoft.com/office/drawing/2014/main" id="{2BFF0EF1-7BBE-B375-70B9-EDECB4F9BAC8}"/>
              </a:ext>
            </a:extLst>
          </p:cNvPr>
          <p:cNvGrpSpPr/>
          <p:nvPr/>
        </p:nvGrpSpPr>
        <p:grpSpPr>
          <a:xfrm>
            <a:off x="2304977" y="7783597"/>
            <a:ext cx="4346988" cy="900697"/>
            <a:chOff x="1317175" y="3371452"/>
            <a:chExt cx="4346988" cy="900697"/>
          </a:xfrm>
        </p:grpSpPr>
        <p:sp>
          <p:nvSpPr>
            <p:cNvPr id="68" name="Rectangle: Rounded Corners 67">
              <a:extLst>
                <a:ext uri="{FF2B5EF4-FFF2-40B4-BE49-F238E27FC236}">
                  <a16:creationId xmlns:a16="http://schemas.microsoft.com/office/drawing/2014/main" id="{116CB4AE-F770-57F7-D16E-63809498922C}"/>
                </a:ext>
              </a:extLst>
            </p:cNvPr>
            <p:cNvSpPr/>
            <p:nvPr/>
          </p:nvSpPr>
          <p:spPr>
            <a:xfrm>
              <a:off x="1317175" y="3371452"/>
              <a:ext cx="4346988" cy="900697"/>
            </a:xfrm>
            <a:prstGeom prst="roundRect">
              <a:avLst>
                <a:gd name="adj" fmla="val 11833"/>
              </a:avLst>
            </a:prstGeom>
            <a:noFill/>
            <a:ln w="28575">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a:extLst>
                <a:ext uri="{FF2B5EF4-FFF2-40B4-BE49-F238E27FC236}">
                  <a16:creationId xmlns:a16="http://schemas.microsoft.com/office/drawing/2014/main" id="{16895548-AF32-3B1F-7267-AE0404D295A3}"/>
                </a:ext>
              </a:extLst>
            </p:cNvPr>
            <p:cNvSpPr txBox="1"/>
            <p:nvPr/>
          </p:nvSpPr>
          <p:spPr>
            <a:xfrm>
              <a:off x="1448915" y="3445014"/>
              <a:ext cx="4215248" cy="738664"/>
            </a:xfrm>
            <a:prstGeom prst="rect">
              <a:avLst/>
            </a:prstGeom>
            <a:noFill/>
          </p:spPr>
          <p:txBody>
            <a:bodyPr wrap="square" rtlCol="0">
              <a:spAutoFit/>
            </a:bodyPr>
            <a:lstStyle/>
            <a:p>
              <a:r>
                <a:rPr lang="en-GB" sz="2100" b="1" dirty="0">
                  <a:latin typeface="+mj-lt"/>
                </a:rPr>
                <a:t>Delivery of EP Safety Clearance</a:t>
              </a:r>
              <a:endParaRPr lang="en-US" sz="2100" b="1" dirty="0">
                <a:latin typeface="+mj-lt"/>
              </a:endParaRPr>
            </a:p>
          </p:txBody>
        </p:sp>
      </p:grpSp>
      <p:grpSp>
        <p:nvGrpSpPr>
          <p:cNvPr id="72" name="Group 71">
            <a:extLst>
              <a:ext uri="{FF2B5EF4-FFF2-40B4-BE49-F238E27FC236}">
                <a16:creationId xmlns:a16="http://schemas.microsoft.com/office/drawing/2014/main" id="{56518B43-3EE0-F87B-59CA-5DA71E229BCD}"/>
              </a:ext>
            </a:extLst>
          </p:cNvPr>
          <p:cNvGrpSpPr/>
          <p:nvPr/>
        </p:nvGrpSpPr>
        <p:grpSpPr>
          <a:xfrm>
            <a:off x="1075727" y="5413208"/>
            <a:ext cx="4346988" cy="900697"/>
            <a:chOff x="1317175" y="3371452"/>
            <a:chExt cx="4346988" cy="900697"/>
          </a:xfrm>
        </p:grpSpPr>
        <p:sp>
          <p:nvSpPr>
            <p:cNvPr id="73" name="Rectangle: Rounded Corners 72">
              <a:extLst>
                <a:ext uri="{FF2B5EF4-FFF2-40B4-BE49-F238E27FC236}">
                  <a16:creationId xmlns:a16="http://schemas.microsoft.com/office/drawing/2014/main" id="{DF3C97F2-C77B-34E4-66E9-EC9E6CE06353}"/>
                </a:ext>
              </a:extLst>
            </p:cNvPr>
            <p:cNvSpPr/>
            <p:nvPr/>
          </p:nvSpPr>
          <p:spPr>
            <a:xfrm>
              <a:off x="1317175" y="3371452"/>
              <a:ext cx="4346988" cy="900697"/>
            </a:xfrm>
            <a:prstGeom prst="roundRect">
              <a:avLst>
                <a:gd name="adj" fmla="val 11833"/>
              </a:avLst>
            </a:prstGeom>
            <a:noFill/>
            <a:ln w="28575">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TextBox 73">
              <a:extLst>
                <a:ext uri="{FF2B5EF4-FFF2-40B4-BE49-F238E27FC236}">
                  <a16:creationId xmlns:a16="http://schemas.microsoft.com/office/drawing/2014/main" id="{1E0DAAF8-B8A9-9808-BB67-FDD2844EF0C5}"/>
                </a:ext>
              </a:extLst>
            </p:cNvPr>
            <p:cNvSpPr txBox="1"/>
            <p:nvPr/>
          </p:nvSpPr>
          <p:spPr>
            <a:xfrm>
              <a:off x="1448915" y="3616464"/>
              <a:ext cx="4215248" cy="415498"/>
            </a:xfrm>
            <a:prstGeom prst="rect">
              <a:avLst/>
            </a:prstGeom>
            <a:noFill/>
          </p:spPr>
          <p:txBody>
            <a:bodyPr wrap="square" rtlCol="0">
              <a:spAutoFit/>
            </a:bodyPr>
            <a:lstStyle/>
            <a:p>
              <a:r>
                <a:rPr lang="en-GB" sz="2100" b="1" dirty="0">
                  <a:latin typeface="+mj-lt"/>
                </a:rPr>
                <a:t>Delivery of Safety Permit</a:t>
              </a:r>
            </a:p>
          </p:txBody>
        </p:sp>
      </p:grpSp>
      <p:pic>
        <p:nvPicPr>
          <p:cNvPr id="38" name="Graphic 37" descr="Traffic cone outline">
            <a:extLst>
              <a:ext uri="{FF2B5EF4-FFF2-40B4-BE49-F238E27FC236}">
                <a16:creationId xmlns:a16="http://schemas.microsoft.com/office/drawing/2014/main" id="{0577154C-0FD2-545F-E4AC-AAAEDE80B2D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363012" y="5432924"/>
            <a:ext cx="765823" cy="765823"/>
          </a:xfrm>
          <a:prstGeom prst="rect">
            <a:avLst/>
          </a:prstGeom>
        </p:spPr>
      </p:pic>
      <p:pic>
        <p:nvPicPr>
          <p:cNvPr id="49" name="Graphic 48" descr="Warning outline">
            <a:extLst>
              <a:ext uri="{FF2B5EF4-FFF2-40B4-BE49-F238E27FC236}">
                <a16:creationId xmlns:a16="http://schemas.microsoft.com/office/drawing/2014/main" id="{B9835ACC-A507-903B-5965-CC3FEC3BC1F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158367" y="7857384"/>
            <a:ext cx="674407" cy="674407"/>
          </a:xfrm>
          <a:prstGeom prst="rect">
            <a:avLst/>
          </a:prstGeom>
        </p:spPr>
      </p:pic>
      <p:pic>
        <p:nvPicPr>
          <p:cNvPr id="53" name="Graphic 52" descr="Checkbox Checked outline">
            <a:extLst>
              <a:ext uri="{FF2B5EF4-FFF2-40B4-BE49-F238E27FC236}">
                <a16:creationId xmlns:a16="http://schemas.microsoft.com/office/drawing/2014/main" id="{B0989794-667D-FA12-972C-C53D2BA64D1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011989" y="7776745"/>
            <a:ext cx="914400" cy="914400"/>
          </a:xfrm>
          <a:prstGeom prst="rect">
            <a:avLst/>
          </a:prstGeom>
        </p:spPr>
      </p:pic>
      <p:pic>
        <p:nvPicPr>
          <p:cNvPr id="69" name="Graphic 68" descr="Signature outline">
            <a:extLst>
              <a:ext uri="{FF2B5EF4-FFF2-40B4-BE49-F238E27FC236}">
                <a16:creationId xmlns:a16="http://schemas.microsoft.com/office/drawing/2014/main" id="{CFCAEB4A-8188-19DD-4DD3-90B3A3292A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730510" y="5414585"/>
            <a:ext cx="765821" cy="765821"/>
          </a:xfrm>
          <a:prstGeom prst="rect">
            <a:avLst/>
          </a:prstGeom>
        </p:spPr>
      </p:pic>
      <p:sp>
        <p:nvSpPr>
          <p:cNvPr id="77" name="TextBox 76">
            <a:extLst>
              <a:ext uri="{FF2B5EF4-FFF2-40B4-BE49-F238E27FC236}">
                <a16:creationId xmlns:a16="http://schemas.microsoft.com/office/drawing/2014/main" id="{33A0A16A-3A73-14A6-33D9-C458C3E29DF5}"/>
              </a:ext>
            </a:extLst>
          </p:cNvPr>
          <p:cNvSpPr txBox="1"/>
          <p:nvPr/>
        </p:nvSpPr>
        <p:spPr>
          <a:xfrm>
            <a:off x="7308473" y="5011677"/>
            <a:ext cx="3366253" cy="1384995"/>
          </a:xfrm>
          <a:prstGeom prst="rect">
            <a:avLst/>
          </a:prstGeom>
          <a:noFill/>
        </p:spPr>
        <p:txBody>
          <a:bodyPr wrap="square">
            <a:spAutoFit/>
          </a:bodyPr>
          <a:lstStyle/>
          <a:p>
            <a:pPr algn="ctr"/>
            <a:r>
              <a:rPr lang="en-US" sz="2800" b="1" dirty="0">
                <a:latin typeface="+mj-lt"/>
              </a:rPr>
              <a:t>EP Safety Validation Process </a:t>
            </a:r>
            <a:endParaRPr lang="en-GB" sz="2800" b="1" dirty="0"/>
          </a:p>
        </p:txBody>
      </p:sp>
      <p:sp>
        <p:nvSpPr>
          <p:cNvPr id="79" name="TextBox 78">
            <a:extLst>
              <a:ext uri="{FF2B5EF4-FFF2-40B4-BE49-F238E27FC236}">
                <a16:creationId xmlns:a16="http://schemas.microsoft.com/office/drawing/2014/main" id="{0DDE1477-08D3-5D84-9199-72AF70849050}"/>
              </a:ext>
            </a:extLst>
          </p:cNvPr>
          <p:cNvSpPr txBox="1"/>
          <p:nvPr/>
        </p:nvSpPr>
        <p:spPr>
          <a:xfrm>
            <a:off x="3486969" y="6621387"/>
            <a:ext cx="11020424" cy="738664"/>
          </a:xfrm>
          <a:prstGeom prst="rect">
            <a:avLst/>
          </a:prstGeom>
          <a:noFill/>
        </p:spPr>
        <p:txBody>
          <a:bodyPr wrap="square">
            <a:spAutoFit/>
          </a:bodyPr>
          <a:lstStyle/>
          <a:p>
            <a:pPr algn="ctr"/>
            <a:r>
              <a:rPr lang="en-US" sz="2100" b="1" dirty="0">
                <a:latin typeface="+mj-lt"/>
              </a:rPr>
              <a:t>Guidelines</a:t>
            </a:r>
          </a:p>
          <a:p>
            <a:pPr algn="ctr"/>
            <a:r>
              <a:rPr lang="en-US" sz="2100" dirty="0">
                <a:latin typeface="+mj-lt"/>
              </a:rPr>
              <a:t>EDMS </a:t>
            </a:r>
            <a:r>
              <a:rPr lang="en-US" sz="2100" dirty="0">
                <a:solidFill>
                  <a:srgbClr val="00B0F0"/>
                </a:solidFill>
                <a:latin typeface="+mj-lt"/>
                <a:hlinkClick r:id="rId16">
                  <a:extLst>
                    <a:ext uri="{A12FA001-AC4F-418D-AE19-62706E023703}">
                      <ahyp:hlinkClr xmlns:ahyp="http://schemas.microsoft.com/office/drawing/2018/hyperlinkcolor" val="tx"/>
                    </a:ext>
                  </a:extLst>
                </a:hlinkClick>
              </a:rPr>
              <a:t>1884757</a:t>
            </a:r>
            <a:endParaRPr lang="en-US" sz="2100" dirty="0">
              <a:solidFill>
                <a:srgbClr val="00B0F0"/>
              </a:solidFill>
              <a:latin typeface="+mj-lt"/>
            </a:endParaRPr>
          </a:p>
        </p:txBody>
      </p:sp>
    </p:spTree>
    <p:custDataLst>
      <p:tags r:id="rId1"/>
    </p:custDataLst>
    <p:extLst>
      <p:ext uri="{BB962C8B-B14F-4D97-AF65-F5344CB8AC3E}">
        <p14:creationId xmlns:p14="http://schemas.microsoft.com/office/powerpoint/2010/main" val="4025745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nodeType="with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fade">
                                      <p:cBhvr>
                                        <p:cTn id="35" dur="500"/>
                                        <p:tgtEl>
                                          <p:spTgt spid="6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par>
                                <p:cTn id="44" presetID="10" presetClass="entr" presetSubtype="0"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par>
                                <p:cTn id="52" presetID="10" presetClass="entr" presetSubtype="0" fill="hold" nodeType="withEffect">
                                  <p:stCondLst>
                                    <p:cond delay="0"/>
                                  </p:stCondLst>
                                  <p:childTnLst>
                                    <p:set>
                                      <p:cBhvr>
                                        <p:cTn id="53" dur="1" fill="hold">
                                          <p:stCondLst>
                                            <p:cond delay="0"/>
                                          </p:stCondLst>
                                        </p:cTn>
                                        <p:tgtEl>
                                          <p:spTgt spid="67"/>
                                        </p:tgtEl>
                                        <p:attrNameLst>
                                          <p:attrName>style.visibility</p:attrName>
                                        </p:attrNameLst>
                                      </p:cBhvr>
                                      <p:to>
                                        <p:strVal val="visible"/>
                                      </p:to>
                                    </p:set>
                                    <p:animEffect transition="in" filter="fade">
                                      <p:cBhvr>
                                        <p:cTn id="54" dur="500"/>
                                        <p:tgtEl>
                                          <p:spTgt spid="67"/>
                                        </p:tgtEl>
                                      </p:cBhvr>
                                    </p:animEffect>
                                  </p:childTnLst>
                                </p:cTn>
                              </p:par>
                              <p:par>
                                <p:cTn id="55" presetID="10" presetClass="entr" presetSubtype="0" fill="hold"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500"/>
                                        <p:tgtEl>
                                          <p:spTgt spid="5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childTnLst>
                                </p:cTn>
                              </p:par>
                              <p:par>
                                <p:cTn id="63" presetID="10" presetClass="entr" presetSubtype="0" fill="hold" nodeType="withEffect">
                                  <p:stCondLst>
                                    <p:cond delay="0"/>
                                  </p:stCondLst>
                                  <p:childTnLst>
                                    <p:set>
                                      <p:cBhvr>
                                        <p:cTn id="64" dur="1" fill="hold">
                                          <p:stCondLst>
                                            <p:cond delay="0"/>
                                          </p:stCondLst>
                                        </p:cTn>
                                        <p:tgtEl>
                                          <p:spTgt spid="72"/>
                                        </p:tgtEl>
                                        <p:attrNameLst>
                                          <p:attrName>style.visibility</p:attrName>
                                        </p:attrNameLst>
                                      </p:cBhvr>
                                      <p:to>
                                        <p:strVal val="visible"/>
                                      </p:to>
                                    </p:set>
                                    <p:animEffect transition="in" filter="fade">
                                      <p:cBhvr>
                                        <p:cTn id="65" dur="500"/>
                                        <p:tgtEl>
                                          <p:spTgt spid="72"/>
                                        </p:tgtEl>
                                      </p:cBhvr>
                                    </p:animEffect>
                                  </p:childTnLst>
                                </p:cTn>
                              </p:par>
                              <p:par>
                                <p:cTn id="66" presetID="10" presetClass="entr" presetSubtype="0" fill="hold" nodeType="withEffect">
                                  <p:stCondLst>
                                    <p:cond delay="0"/>
                                  </p:stCondLst>
                                  <p:childTnLst>
                                    <p:set>
                                      <p:cBhvr>
                                        <p:cTn id="67" dur="1" fill="hold">
                                          <p:stCondLst>
                                            <p:cond delay="0"/>
                                          </p:stCondLst>
                                        </p:cTn>
                                        <p:tgtEl>
                                          <p:spTgt spid="69"/>
                                        </p:tgtEl>
                                        <p:attrNameLst>
                                          <p:attrName>style.visibility</p:attrName>
                                        </p:attrNameLst>
                                      </p:cBhvr>
                                      <p:to>
                                        <p:strVal val="visible"/>
                                      </p:to>
                                    </p:set>
                                    <p:animEffect transition="in" filter="fade">
                                      <p:cBhvr>
                                        <p:cTn id="68" dur="500"/>
                                        <p:tgtEl>
                                          <p:spTgt spid="69"/>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fade">
                                      <p:cBhvr>
                                        <p:cTn id="7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7" grpId="0" animBg="1"/>
      <p:bldP spid="10"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6" name="Rectangle 5">
            <a:extLst>
              <a:ext uri="{FF2B5EF4-FFF2-40B4-BE49-F238E27FC236}">
                <a16:creationId xmlns:a16="http://schemas.microsoft.com/office/drawing/2014/main" id="{B652E93C-59C1-734B-93AE-F9D93EABE128}"/>
              </a:ext>
            </a:extLst>
          </p:cNvPr>
          <p:cNvSpPr/>
          <p:nvPr/>
        </p:nvSpPr>
        <p:spPr>
          <a:xfrm>
            <a:off x="609600" y="2156029"/>
            <a:ext cx="16015855" cy="121571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100" dirty="0">
                <a:latin typeface="+mj-lt"/>
              </a:rPr>
              <a:t>This EP process can be interconnected with the </a:t>
            </a:r>
            <a:r>
              <a:rPr lang="en-US" sz="2100" b="1" dirty="0">
                <a:latin typeface="+mj-lt"/>
              </a:rPr>
              <a:t>HSE PESS (Project and Experiments Safety Support) </a:t>
            </a:r>
            <a:r>
              <a:rPr lang="en-US" sz="2100" dirty="0">
                <a:latin typeface="+mj-lt"/>
              </a:rPr>
              <a:t>process</a:t>
            </a:r>
          </a:p>
          <a:p>
            <a:pPr marL="457200" indent="-457200">
              <a:spcAft>
                <a:spcPts val="1200"/>
              </a:spcAft>
              <a:buFont typeface="Arial" panose="020B0604020202020204" pitchFamily="34" charset="0"/>
              <a:buChar char="•"/>
            </a:pPr>
            <a:r>
              <a:rPr lang="en-US" sz="2100" dirty="0">
                <a:latin typeface="+mj-lt"/>
              </a:rPr>
              <a:t>Depending on the safety implications of the Experiment, HSE Unit might follow more closely the “project”. In this case, a </a:t>
            </a:r>
            <a:r>
              <a:rPr lang="en-US" sz="2100" b="1" dirty="0">
                <a:latin typeface="+mj-lt"/>
              </a:rPr>
              <a:t>PESS Correspondent </a:t>
            </a:r>
            <a:r>
              <a:rPr lang="en-US" sz="2100" dirty="0">
                <a:latin typeface="+mj-lt"/>
              </a:rPr>
              <a:t>is assigned</a:t>
            </a:r>
          </a:p>
        </p:txBody>
      </p:sp>
      <p:sp>
        <p:nvSpPr>
          <p:cNvPr id="3" name="Text Placeholder 2">
            <a:extLst>
              <a:ext uri="{FF2B5EF4-FFF2-40B4-BE49-F238E27FC236}">
                <a16:creationId xmlns:a16="http://schemas.microsoft.com/office/drawing/2014/main" id="{3083386E-3F26-5F4C-54B3-0E91709669C4}"/>
              </a:ext>
            </a:extLst>
          </p:cNvPr>
          <p:cNvSpPr>
            <a:spLocks noGrp="1"/>
          </p:cNvSpPr>
          <p:nvPr>
            <p:ph type="body" sz="quarter" idx="10"/>
          </p:nvPr>
        </p:nvSpPr>
        <p:spPr>
          <a:xfrm>
            <a:off x="708990" y="1349115"/>
            <a:ext cx="5502092" cy="644577"/>
          </a:xfrm>
        </p:spPr>
        <p:txBody>
          <a:bodyPr lIns="0" tIns="0" rIns="0" bIns="0"/>
          <a:lstStyle/>
          <a:p>
            <a:r>
              <a:rPr lang="en-GB" dirty="0"/>
              <a:t>HSE PESS process</a:t>
            </a:r>
            <a:endParaRPr lang="en-GB" sz="2800" dirty="0"/>
          </a:p>
        </p:txBody>
      </p:sp>
      <p:sp>
        <p:nvSpPr>
          <p:cNvPr id="9" name="Rectangle: Rounded Corners 8">
            <a:extLst>
              <a:ext uri="{FF2B5EF4-FFF2-40B4-BE49-F238E27FC236}">
                <a16:creationId xmlns:a16="http://schemas.microsoft.com/office/drawing/2014/main" id="{9717F847-2316-0063-2421-CD95519D0D66}"/>
              </a:ext>
            </a:extLst>
          </p:cNvPr>
          <p:cNvSpPr/>
          <p:nvPr/>
        </p:nvSpPr>
        <p:spPr>
          <a:xfrm>
            <a:off x="1009937" y="4650371"/>
            <a:ext cx="2999697" cy="1088018"/>
          </a:xfrm>
          <a:prstGeom prst="roundRect">
            <a:avLst/>
          </a:prstGeom>
          <a:solidFill>
            <a:schemeClr val="bg1"/>
          </a:solidFill>
          <a:ln w="25400">
            <a:gradFill flip="none" rotWithShape="1">
              <a:gsLst>
                <a:gs pos="0">
                  <a:srgbClr val="FFC000"/>
                </a:gs>
                <a:gs pos="100000">
                  <a:srgbClr val="B1DDA3"/>
                </a:gs>
              </a:gsLst>
              <a:lin ang="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294F3171-ED12-31F7-C6F1-29CFF743E36C}"/>
              </a:ext>
            </a:extLst>
          </p:cNvPr>
          <p:cNvSpPr/>
          <p:nvPr/>
        </p:nvSpPr>
        <p:spPr>
          <a:xfrm>
            <a:off x="4321213" y="4650370"/>
            <a:ext cx="2999697" cy="1088021"/>
          </a:xfrm>
          <a:prstGeom prst="roundRect">
            <a:avLst/>
          </a:prstGeom>
          <a:solidFill>
            <a:schemeClr val="bg1"/>
          </a:solidFill>
          <a:ln w="25400">
            <a:gradFill flip="none" rotWithShape="1">
              <a:gsLst>
                <a:gs pos="0">
                  <a:srgbClr val="B1DDA3"/>
                </a:gs>
                <a:gs pos="100000">
                  <a:srgbClr val="63BC46"/>
                </a:gs>
              </a:gsLst>
              <a:lin ang="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7F0C0F9E-F5A4-3552-8CDF-672DF8BA1CB2}"/>
              </a:ext>
            </a:extLst>
          </p:cNvPr>
          <p:cNvSpPr/>
          <p:nvPr/>
        </p:nvSpPr>
        <p:spPr>
          <a:xfrm>
            <a:off x="7643915" y="4650368"/>
            <a:ext cx="2999697" cy="1088021"/>
          </a:xfrm>
          <a:prstGeom prst="roundRect">
            <a:avLst/>
          </a:prstGeom>
          <a:solidFill>
            <a:schemeClr val="bg1"/>
          </a:solidFill>
          <a:ln w="25400">
            <a:gradFill flip="none" rotWithShape="1">
              <a:gsLst>
                <a:gs pos="0">
                  <a:srgbClr val="63BC46"/>
                </a:gs>
                <a:gs pos="100000">
                  <a:srgbClr val="B5D1E9"/>
                </a:gs>
              </a:gsLst>
              <a:lin ang="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234920EA-94FF-F8E1-4894-B77659CA645C}"/>
              </a:ext>
            </a:extLst>
          </p:cNvPr>
          <p:cNvSpPr/>
          <p:nvPr/>
        </p:nvSpPr>
        <p:spPr>
          <a:xfrm>
            <a:off x="10967090" y="4650368"/>
            <a:ext cx="2999697" cy="1088021"/>
          </a:xfrm>
          <a:prstGeom prst="roundRect">
            <a:avLst/>
          </a:prstGeom>
          <a:solidFill>
            <a:schemeClr val="bg1"/>
          </a:solidFill>
          <a:ln w="25400">
            <a:gradFill flip="none" rotWithShape="1">
              <a:gsLst>
                <a:gs pos="0">
                  <a:srgbClr val="B5D1E9"/>
                </a:gs>
                <a:gs pos="100000">
                  <a:srgbClr val="408AC6"/>
                </a:gs>
              </a:gsLst>
              <a:lin ang="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F2F3B3FA-AEF8-90A1-C354-22CA8F0EDCE0}"/>
              </a:ext>
            </a:extLst>
          </p:cNvPr>
          <p:cNvSpPr/>
          <p:nvPr/>
        </p:nvSpPr>
        <p:spPr>
          <a:xfrm>
            <a:off x="14290265" y="4650367"/>
            <a:ext cx="2999697" cy="1088021"/>
          </a:xfrm>
          <a:prstGeom prst="roundRect">
            <a:avLst/>
          </a:prstGeom>
          <a:solidFill>
            <a:schemeClr val="bg1"/>
          </a:solidFill>
          <a:ln w="19050">
            <a:solidFill>
              <a:srgbClr val="408AC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FB76656F-1A76-3E7E-17C3-8E16B265609F}"/>
              </a:ext>
            </a:extLst>
          </p:cNvPr>
          <p:cNvSpPr txBox="1"/>
          <p:nvPr/>
        </p:nvSpPr>
        <p:spPr>
          <a:xfrm>
            <a:off x="859463" y="6000302"/>
            <a:ext cx="3300644" cy="1502976"/>
          </a:xfrm>
          <a:prstGeom prst="rect">
            <a:avLst/>
          </a:prstGeom>
          <a:noFill/>
        </p:spPr>
        <p:txBody>
          <a:bodyPr wrap="square" rtlCol="0">
            <a:spAutoFit/>
          </a:bodyPr>
          <a:lstStyle/>
          <a:p>
            <a:pPr algn="ctr">
              <a:lnSpc>
                <a:spcPts val="2200"/>
              </a:lnSpc>
            </a:pPr>
            <a:r>
              <a:rPr lang="en-GB" sz="2100" dirty="0"/>
              <a:t>Initial conversation with PESS coordination member to determine the applicable level of service</a:t>
            </a:r>
          </a:p>
        </p:txBody>
      </p:sp>
      <p:sp>
        <p:nvSpPr>
          <p:cNvPr id="15" name="TextBox 14">
            <a:extLst>
              <a:ext uri="{FF2B5EF4-FFF2-40B4-BE49-F238E27FC236}">
                <a16:creationId xmlns:a16="http://schemas.microsoft.com/office/drawing/2014/main" id="{C818FEED-F971-8A4B-3E16-6BA728B819D6}"/>
              </a:ext>
            </a:extLst>
          </p:cNvPr>
          <p:cNvSpPr txBox="1"/>
          <p:nvPr/>
        </p:nvSpPr>
        <p:spPr>
          <a:xfrm>
            <a:off x="4160107" y="6000300"/>
            <a:ext cx="3300644" cy="1220847"/>
          </a:xfrm>
          <a:prstGeom prst="rect">
            <a:avLst/>
          </a:prstGeom>
          <a:noFill/>
        </p:spPr>
        <p:txBody>
          <a:bodyPr wrap="square" rtlCol="0">
            <a:spAutoFit/>
          </a:bodyPr>
          <a:lstStyle/>
          <a:p>
            <a:pPr algn="ctr">
              <a:lnSpc>
                <a:spcPts val="2200"/>
              </a:lnSpc>
            </a:pPr>
            <a:r>
              <a:rPr lang="en-GB" sz="2100" dirty="0"/>
              <a:t>Preliminary hazard identification, facilitated by the PESS Correspondent</a:t>
            </a:r>
          </a:p>
        </p:txBody>
      </p:sp>
      <p:sp>
        <p:nvSpPr>
          <p:cNvPr id="16" name="TextBox 15">
            <a:extLst>
              <a:ext uri="{FF2B5EF4-FFF2-40B4-BE49-F238E27FC236}">
                <a16:creationId xmlns:a16="http://schemas.microsoft.com/office/drawing/2014/main" id="{A13F0FF3-7D94-1BE6-B583-55B8F89DE610}"/>
              </a:ext>
            </a:extLst>
          </p:cNvPr>
          <p:cNvSpPr txBox="1"/>
          <p:nvPr/>
        </p:nvSpPr>
        <p:spPr>
          <a:xfrm>
            <a:off x="7460751" y="6000299"/>
            <a:ext cx="3300644" cy="1220847"/>
          </a:xfrm>
          <a:prstGeom prst="rect">
            <a:avLst/>
          </a:prstGeom>
          <a:noFill/>
        </p:spPr>
        <p:txBody>
          <a:bodyPr wrap="square" rtlCol="0">
            <a:spAutoFit/>
          </a:bodyPr>
          <a:lstStyle/>
          <a:p>
            <a:pPr algn="ctr">
              <a:lnSpc>
                <a:spcPts val="2200"/>
              </a:lnSpc>
            </a:pPr>
            <a:r>
              <a:rPr lang="en-GB" sz="2100" dirty="0"/>
              <a:t>Summary of requirements and recommendations given by HSE Specialists</a:t>
            </a:r>
          </a:p>
        </p:txBody>
      </p:sp>
      <p:sp>
        <p:nvSpPr>
          <p:cNvPr id="17" name="TextBox 16">
            <a:extLst>
              <a:ext uri="{FF2B5EF4-FFF2-40B4-BE49-F238E27FC236}">
                <a16:creationId xmlns:a16="http://schemas.microsoft.com/office/drawing/2014/main" id="{BF561CC5-1A3F-5A91-7FEC-FAC11C6BD3DC}"/>
              </a:ext>
            </a:extLst>
          </p:cNvPr>
          <p:cNvSpPr txBox="1"/>
          <p:nvPr/>
        </p:nvSpPr>
        <p:spPr>
          <a:xfrm>
            <a:off x="10827249" y="5965444"/>
            <a:ext cx="3300644" cy="1502976"/>
          </a:xfrm>
          <a:prstGeom prst="rect">
            <a:avLst/>
          </a:prstGeom>
          <a:noFill/>
        </p:spPr>
        <p:txBody>
          <a:bodyPr wrap="square" rtlCol="0">
            <a:spAutoFit/>
          </a:bodyPr>
          <a:lstStyle/>
          <a:p>
            <a:pPr algn="ctr">
              <a:lnSpc>
                <a:spcPts val="2200"/>
              </a:lnSpc>
            </a:pPr>
            <a:r>
              <a:rPr lang="en-GB" sz="2100" dirty="0"/>
              <a:t>Summary of the inspections and checks performed, with any outstanding actions identified</a:t>
            </a:r>
          </a:p>
        </p:txBody>
      </p:sp>
      <p:sp>
        <p:nvSpPr>
          <p:cNvPr id="18" name="TextBox 17">
            <a:extLst>
              <a:ext uri="{FF2B5EF4-FFF2-40B4-BE49-F238E27FC236}">
                <a16:creationId xmlns:a16="http://schemas.microsoft.com/office/drawing/2014/main" id="{9F91158E-44A7-9C2A-7B6D-E7BBCAD96B5C}"/>
              </a:ext>
            </a:extLst>
          </p:cNvPr>
          <p:cNvSpPr txBox="1"/>
          <p:nvPr/>
        </p:nvSpPr>
        <p:spPr>
          <a:xfrm>
            <a:off x="14139791" y="5959856"/>
            <a:ext cx="3300644" cy="1220847"/>
          </a:xfrm>
          <a:prstGeom prst="rect">
            <a:avLst/>
          </a:prstGeom>
          <a:noFill/>
        </p:spPr>
        <p:txBody>
          <a:bodyPr wrap="square" rtlCol="0">
            <a:spAutoFit/>
          </a:bodyPr>
          <a:lstStyle/>
          <a:p>
            <a:pPr algn="ctr">
              <a:lnSpc>
                <a:spcPts val="2200"/>
              </a:lnSpc>
            </a:pPr>
            <a:r>
              <a:rPr lang="en-GB" sz="2100" dirty="0"/>
              <a:t>If required, for projects defined as liable to have Major Safety Implications</a:t>
            </a:r>
          </a:p>
        </p:txBody>
      </p:sp>
      <p:sp>
        <p:nvSpPr>
          <p:cNvPr id="19" name="TextBox 18">
            <a:extLst>
              <a:ext uri="{FF2B5EF4-FFF2-40B4-BE49-F238E27FC236}">
                <a16:creationId xmlns:a16="http://schemas.microsoft.com/office/drawing/2014/main" id="{47F1179F-2BBA-32BE-1647-EF3C4FB8D47B}"/>
              </a:ext>
            </a:extLst>
          </p:cNvPr>
          <p:cNvSpPr txBox="1"/>
          <p:nvPr/>
        </p:nvSpPr>
        <p:spPr>
          <a:xfrm>
            <a:off x="1045047" y="4979202"/>
            <a:ext cx="2939480" cy="461665"/>
          </a:xfrm>
          <a:prstGeom prst="rect">
            <a:avLst/>
          </a:prstGeom>
          <a:noFill/>
        </p:spPr>
        <p:txBody>
          <a:bodyPr wrap="square" rtlCol="0">
            <a:spAutoFit/>
          </a:bodyPr>
          <a:lstStyle/>
          <a:p>
            <a:pPr algn="ctr"/>
            <a:r>
              <a:rPr lang="en-GB" sz="2400" b="1" dirty="0"/>
              <a:t>Initial Enquiry</a:t>
            </a:r>
          </a:p>
        </p:txBody>
      </p:sp>
      <p:sp>
        <p:nvSpPr>
          <p:cNvPr id="20" name="TextBox 19">
            <a:extLst>
              <a:ext uri="{FF2B5EF4-FFF2-40B4-BE49-F238E27FC236}">
                <a16:creationId xmlns:a16="http://schemas.microsoft.com/office/drawing/2014/main" id="{1A1F0DAF-292F-8CDE-885A-9904BB519096}"/>
              </a:ext>
            </a:extLst>
          </p:cNvPr>
          <p:cNvSpPr txBox="1"/>
          <p:nvPr/>
        </p:nvSpPr>
        <p:spPr>
          <a:xfrm>
            <a:off x="4351321" y="4812279"/>
            <a:ext cx="2939480" cy="733534"/>
          </a:xfrm>
          <a:prstGeom prst="rect">
            <a:avLst/>
          </a:prstGeom>
          <a:noFill/>
        </p:spPr>
        <p:txBody>
          <a:bodyPr wrap="square" rtlCol="0">
            <a:spAutoFit/>
          </a:bodyPr>
          <a:lstStyle/>
          <a:p>
            <a:pPr algn="ctr">
              <a:lnSpc>
                <a:spcPts val="2500"/>
              </a:lnSpc>
            </a:pPr>
            <a:r>
              <a:rPr lang="en-GB" sz="2400" b="1" dirty="0"/>
              <a:t>Launch Safety Discussion</a:t>
            </a:r>
          </a:p>
        </p:txBody>
      </p:sp>
      <p:sp>
        <p:nvSpPr>
          <p:cNvPr id="21" name="TextBox 20">
            <a:extLst>
              <a:ext uri="{FF2B5EF4-FFF2-40B4-BE49-F238E27FC236}">
                <a16:creationId xmlns:a16="http://schemas.microsoft.com/office/drawing/2014/main" id="{9AB7E8EE-F224-9A1A-0FFC-38D90A2B02C8}"/>
              </a:ext>
            </a:extLst>
          </p:cNvPr>
          <p:cNvSpPr txBox="1"/>
          <p:nvPr/>
        </p:nvSpPr>
        <p:spPr>
          <a:xfrm>
            <a:off x="7656287" y="4812279"/>
            <a:ext cx="2939480" cy="733534"/>
          </a:xfrm>
          <a:prstGeom prst="rect">
            <a:avLst/>
          </a:prstGeom>
          <a:noFill/>
        </p:spPr>
        <p:txBody>
          <a:bodyPr wrap="square" rtlCol="0">
            <a:spAutoFit/>
          </a:bodyPr>
          <a:lstStyle/>
          <a:p>
            <a:pPr algn="ctr">
              <a:lnSpc>
                <a:spcPts val="2500"/>
              </a:lnSpc>
            </a:pPr>
            <a:r>
              <a:rPr lang="en-GB" sz="2400" b="1" dirty="0"/>
              <a:t>Project Safety Requirements</a:t>
            </a:r>
          </a:p>
        </p:txBody>
      </p:sp>
      <p:sp>
        <p:nvSpPr>
          <p:cNvPr id="22" name="TextBox 21">
            <a:extLst>
              <a:ext uri="{FF2B5EF4-FFF2-40B4-BE49-F238E27FC236}">
                <a16:creationId xmlns:a16="http://schemas.microsoft.com/office/drawing/2014/main" id="{9635A82A-0834-0151-9843-5A31E88E3E43}"/>
              </a:ext>
            </a:extLst>
          </p:cNvPr>
          <p:cNvSpPr txBox="1"/>
          <p:nvPr/>
        </p:nvSpPr>
        <p:spPr>
          <a:xfrm>
            <a:off x="10892022" y="4812279"/>
            <a:ext cx="3144702" cy="733534"/>
          </a:xfrm>
          <a:prstGeom prst="rect">
            <a:avLst/>
          </a:prstGeom>
          <a:noFill/>
        </p:spPr>
        <p:txBody>
          <a:bodyPr wrap="square" rtlCol="0">
            <a:spAutoFit/>
          </a:bodyPr>
          <a:lstStyle/>
          <a:p>
            <a:pPr algn="ctr">
              <a:lnSpc>
                <a:spcPts val="2500"/>
              </a:lnSpc>
            </a:pPr>
            <a:r>
              <a:rPr lang="en-GB" sz="2400" b="1" dirty="0"/>
              <a:t>Project </a:t>
            </a:r>
          </a:p>
          <a:p>
            <a:pPr algn="ctr">
              <a:lnSpc>
                <a:spcPts val="2500"/>
              </a:lnSpc>
            </a:pPr>
            <a:r>
              <a:rPr lang="en-GB" sz="2400" b="1" dirty="0"/>
              <a:t>Acceptance Report</a:t>
            </a:r>
          </a:p>
        </p:txBody>
      </p:sp>
      <p:sp>
        <p:nvSpPr>
          <p:cNvPr id="23" name="TextBox 22">
            <a:extLst>
              <a:ext uri="{FF2B5EF4-FFF2-40B4-BE49-F238E27FC236}">
                <a16:creationId xmlns:a16="http://schemas.microsoft.com/office/drawing/2014/main" id="{9846A819-6B5D-65D6-2F1F-6368F5D2D0D6}"/>
              </a:ext>
            </a:extLst>
          </p:cNvPr>
          <p:cNvSpPr txBox="1"/>
          <p:nvPr/>
        </p:nvSpPr>
        <p:spPr>
          <a:xfrm>
            <a:off x="14341117" y="4812279"/>
            <a:ext cx="2939480" cy="733534"/>
          </a:xfrm>
          <a:prstGeom prst="rect">
            <a:avLst/>
          </a:prstGeom>
          <a:noFill/>
        </p:spPr>
        <p:txBody>
          <a:bodyPr wrap="square" rtlCol="0">
            <a:spAutoFit/>
          </a:bodyPr>
          <a:lstStyle/>
          <a:p>
            <a:pPr algn="ctr">
              <a:lnSpc>
                <a:spcPts val="2500"/>
              </a:lnSpc>
            </a:pPr>
            <a:r>
              <a:rPr lang="en-GB" sz="2400" b="1" dirty="0"/>
              <a:t>Safety Authorisation</a:t>
            </a:r>
          </a:p>
        </p:txBody>
      </p:sp>
      <p:pic>
        <p:nvPicPr>
          <p:cNvPr id="29" name="Graphic 28" descr="Users outline">
            <a:extLst>
              <a:ext uri="{FF2B5EF4-FFF2-40B4-BE49-F238E27FC236}">
                <a16:creationId xmlns:a16="http://schemas.microsoft.com/office/drawing/2014/main" id="{603FA3E4-3FD0-F0E5-9914-066C190571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64487" y="3554797"/>
            <a:ext cx="1095570" cy="1095570"/>
          </a:xfrm>
          <a:prstGeom prst="rect">
            <a:avLst/>
          </a:prstGeom>
        </p:spPr>
      </p:pic>
      <p:pic>
        <p:nvPicPr>
          <p:cNvPr id="30" name="Graphic 29" descr="Users outline">
            <a:extLst>
              <a:ext uri="{FF2B5EF4-FFF2-40B4-BE49-F238E27FC236}">
                <a16:creationId xmlns:a16="http://schemas.microsoft.com/office/drawing/2014/main" id="{171B0DA5-9C34-6BE1-8D54-27B135C197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73276" y="3538342"/>
            <a:ext cx="1095570" cy="1095570"/>
          </a:xfrm>
          <a:prstGeom prst="rect">
            <a:avLst/>
          </a:prstGeom>
        </p:spPr>
      </p:pic>
      <p:pic>
        <p:nvPicPr>
          <p:cNvPr id="32" name="Graphic 31" descr="Paper outline">
            <a:extLst>
              <a:ext uri="{FF2B5EF4-FFF2-40B4-BE49-F238E27FC236}">
                <a16:creationId xmlns:a16="http://schemas.microsoft.com/office/drawing/2014/main" id="{C3DFF671-44DC-B976-AC22-0D555DB5D2C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363301">
            <a:off x="5041811" y="7456329"/>
            <a:ext cx="1674077" cy="1674077"/>
          </a:xfrm>
          <a:prstGeom prst="rect">
            <a:avLst/>
          </a:prstGeom>
        </p:spPr>
      </p:pic>
      <p:sp>
        <p:nvSpPr>
          <p:cNvPr id="33" name="TextBox 32">
            <a:extLst>
              <a:ext uri="{FF2B5EF4-FFF2-40B4-BE49-F238E27FC236}">
                <a16:creationId xmlns:a16="http://schemas.microsoft.com/office/drawing/2014/main" id="{D894B2E9-A6CD-DC61-C163-E8C1CA202CDB}"/>
              </a:ext>
            </a:extLst>
          </p:cNvPr>
          <p:cNvSpPr txBox="1"/>
          <p:nvPr/>
        </p:nvSpPr>
        <p:spPr>
          <a:xfrm rot="350394">
            <a:off x="5397662" y="7991031"/>
            <a:ext cx="950163" cy="461665"/>
          </a:xfrm>
          <a:prstGeom prst="rect">
            <a:avLst/>
          </a:prstGeom>
          <a:noFill/>
        </p:spPr>
        <p:txBody>
          <a:bodyPr wrap="square" rtlCol="0">
            <a:spAutoFit/>
          </a:bodyPr>
          <a:lstStyle/>
          <a:p>
            <a:pPr algn="ctr"/>
            <a:r>
              <a:rPr lang="en-GB" sz="2400" b="1" dirty="0"/>
              <a:t>LSD</a:t>
            </a:r>
          </a:p>
        </p:txBody>
      </p:sp>
      <p:pic>
        <p:nvPicPr>
          <p:cNvPr id="34" name="Graphic 33" descr="Paper outline">
            <a:extLst>
              <a:ext uri="{FF2B5EF4-FFF2-40B4-BE49-F238E27FC236}">
                <a16:creationId xmlns:a16="http://schemas.microsoft.com/office/drawing/2014/main" id="{8DB59870-359D-1656-6FD2-D780E2F97BF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363301">
            <a:off x="9072878" y="7505658"/>
            <a:ext cx="1674077" cy="1674077"/>
          </a:xfrm>
          <a:prstGeom prst="rect">
            <a:avLst/>
          </a:prstGeom>
        </p:spPr>
      </p:pic>
      <p:sp>
        <p:nvSpPr>
          <p:cNvPr id="35" name="TextBox 34">
            <a:extLst>
              <a:ext uri="{FF2B5EF4-FFF2-40B4-BE49-F238E27FC236}">
                <a16:creationId xmlns:a16="http://schemas.microsoft.com/office/drawing/2014/main" id="{E1A4318E-7E22-2F5E-D69F-12195504F24B}"/>
              </a:ext>
            </a:extLst>
          </p:cNvPr>
          <p:cNvSpPr txBox="1"/>
          <p:nvPr/>
        </p:nvSpPr>
        <p:spPr>
          <a:xfrm rot="350394">
            <a:off x="9428729" y="8040360"/>
            <a:ext cx="950163" cy="461665"/>
          </a:xfrm>
          <a:prstGeom prst="rect">
            <a:avLst/>
          </a:prstGeom>
          <a:noFill/>
        </p:spPr>
        <p:txBody>
          <a:bodyPr wrap="square" rtlCol="0">
            <a:spAutoFit/>
          </a:bodyPr>
          <a:lstStyle/>
          <a:p>
            <a:pPr algn="ctr"/>
            <a:r>
              <a:rPr lang="en-GB" sz="2400" b="1" dirty="0"/>
              <a:t>PSR</a:t>
            </a:r>
          </a:p>
        </p:txBody>
      </p:sp>
      <p:pic>
        <p:nvPicPr>
          <p:cNvPr id="36" name="Graphic 35" descr="Paper outline">
            <a:extLst>
              <a:ext uri="{FF2B5EF4-FFF2-40B4-BE49-F238E27FC236}">
                <a16:creationId xmlns:a16="http://schemas.microsoft.com/office/drawing/2014/main" id="{552194CB-24C2-E1ED-7BF4-D1C1EC4754A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0755034">
            <a:off x="7834801" y="7338715"/>
            <a:ext cx="1674077" cy="1674077"/>
          </a:xfrm>
          <a:prstGeom prst="rect">
            <a:avLst/>
          </a:prstGeom>
        </p:spPr>
      </p:pic>
      <p:sp>
        <p:nvSpPr>
          <p:cNvPr id="37" name="TextBox 36">
            <a:extLst>
              <a:ext uri="{FF2B5EF4-FFF2-40B4-BE49-F238E27FC236}">
                <a16:creationId xmlns:a16="http://schemas.microsoft.com/office/drawing/2014/main" id="{D277EA0D-54A7-4E94-6EA7-F77F252C1529}"/>
              </a:ext>
            </a:extLst>
          </p:cNvPr>
          <p:cNvSpPr txBox="1"/>
          <p:nvPr/>
        </p:nvSpPr>
        <p:spPr>
          <a:xfrm rot="20742127">
            <a:off x="8177773" y="7896499"/>
            <a:ext cx="950163" cy="415498"/>
          </a:xfrm>
          <a:prstGeom prst="rect">
            <a:avLst/>
          </a:prstGeom>
          <a:noFill/>
        </p:spPr>
        <p:txBody>
          <a:bodyPr wrap="square" rtlCol="0">
            <a:spAutoFit/>
          </a:bodyPr>
          <a:lstStyle/>
          <a:p>
            <a:pPr algn="ctr"/>
            <a:r>
              <a:rPr lang="en-GB" sz="1050" b="1" dirty="0"/>
              <a:t>Regulatory</a:t>
            </a:r>
          </a:p>
          <a:p>
            <a:pPr algn="ctr"/>
            <a:r>
              <a:rPr lang="en-GB" sz="1050" b="1" dirty="0"/>
              <a:t>Framework</a:t>
            </a:r>
          </a:p>
        </p:txBody>
      </p:sp>
      <p:pic>
        <p:nvPicPr>
          <p:cNvPr id="38" name="Graphic 37" descr="Paper outline">
            <a:extLst>
              <a:ext uri="{FF2B5EF4-FFF2-40B4-BE49-F238E27FC236}">
                <a16:creationId xmlns:a16="http://schemas.microsoft.com/office/drawing/2014/main" id="{B3815281-FDF4-2CB5-52EC-560B7B1AF41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363301">
            <a:off x="11734521" y="7552044"/>
            <a:ext cx="1674077" cy="1674077"/>
          </a:xfrm>
          <a:prstGeom prst="rect">
            <a:avLst/>
          </a:prstGeom>
        </p:spPr>
      </p:pic>
      <p:sp>
        <p:nvSpPr>
          <p:cNvPr id="39" name="TextBox 38">
            <a:extLst>
              <a:ext uri="{FF2B5EF4-FFF2-40B4-BE49-F238E27FC236}">
                <a16:creationId xmlns:a16="http://schemas.microsoft.com/office/drawing/2014/main" id="{387E2ABF-E32F-5A6C-AA9F-8E6727BB1AF0}"/>
              </a:ext>
            </a:extLst>
          </p:cNvPr>
          <p:cNvSpPr txBox="1"/>
          <p:nvPr/>
        </p:nvSpPr>
        <p:spPr>
          <a:xfrm rot="350394">
            <a:off x="12090372" y="8086746"/>
            <a:ext cx="950163" cy="461665"/>
          </a:xfrm>
          <a:prstGeom prst="rect">
            <a:avLst/>
          </a:prstGeom>
          <a:noFill/>
        </p:spPr>
        <p:txBody>
          <a:bodyPr wrap="square" rtlCol="0">
            <a:spAutoFit/>
          </a:bodyPr>
          <a:lstStyle/>
          <a:p>
            <a:pPr algn="ctr"/>
            <a:r>
              <a:rPr lang="en-GB" sz="2400" b="1" dirty="0"/>
              <a:t>PAR</a:t>
            </a:r>
          </a:p>
        </p:txBody>
      </p:sp>
      <p:sp>
        <p:nvSpPr>
          <p:cNvPr id="43" name="TextBox 42">
            <a:extLst>
              <a:ext uri="{FF2B5EF4-FFF2-40B4-BE49-F238E27FC236}">
                <a16:creationId xmlns:a16="http://schemas.microsoft.com/office/drawing/2014/main" id="{857BDD33-AA16-9947-FA75-F85AC120AC33}"/>
              </a:ext>
            </a:extLst>
          </p:cNvPr>
          <p:cNvSpPr txBox="1"/>
          <p:nvPr/>
        </p:nvSpPr>
        <p:spPr>
          <a:xfrm rot="331682">
            <a:off x="15262308" y="8134120"/>
            <a:ext cx="1182432" cy="415498"/>
          </a:xfrm>
          <a:prstGeom prst="rect">
            <a:avLst/>
          </a:prstGeom>
          <a:noFill/>
        </p:spPr>
        <p:txBody>
          <a:bodyPr wrap="square" rtlCol="0">
            <a:spAutoFit/>
          </a:bodyPr>
          <a:lstStyle/>
          <a:p>
            <a:pPr algn="ctr"/>
            <a:r>
              <a:rPr lang="en-GB" sz="1050" b="1" dirty="0"/>
              <a:t>Safety Authorisation</a:t>
            </a:r>
          </a:p>
        </p:txBody>
      </p:sp>
      <p:pic>
        <p:nvPicPr>
          <p:cNvPr id="44" name="Graphic 43" descr="Paper outline">
            <a:extLst>
              <a:ext uri="{FF2B5EF4-FFF2-40B4-BE49-F238E27FC236}">
                <a16:creationId xmlns:a16="http://schemas.microsoft.com/office/drawing/2014/main" id="{E3B932B4-083E-FA83-5662-D81FE9B09AC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363301">
            <a:off x="15016487" y="7585851"/>
            <a:ext cx="1674077" cy="1674077"/>
          </a:xfrm>
          <a:prstGeom prst="rect">
            <a:avLst/>
          </a:prstGeom>
        </p:spPr>
      </p:pic>
      <p:pic>
        <p:nvPicPr>
          <p:cNvPr id="46" name="Graphic 45" descr="Users outline">
            <a:extLst>
              <a:ext uri="{FF2B5EF4-FFF2-40B4-BE49-F238E27FC236}">
                <a16:creationId xmlns:a16="http://schemas.microsoft.com/office/drawing/2014/main" id="{A2BA16F2-07C9-C9BC-0FB1-E889920A332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919154" y="3558187"/>
            <a:ext cx="1095570" cy="1095570"/>
          </a:xfrm>
          <a:prstGeom prst="rect">
            <a:avLst/>
          </a:prstGeom>
        </p:spPr>
      </p:pic>
    </p:spTree>
    <p:custDataLst>
      <p:tags r:id="rId1"/>
    </p:custDataLst>
    <p:extLst>
      <p:ext uri="{BB962C8B-B14F-4D97-AF65-F5344CB8AC3E}">
        <p14:creationId xmlns:p14="http://schemas.microsoft.com/office/powerpoint/2010/main" val="1602996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CABEE7E-C270-4145-A311-8572529D9B80}"/>
              </a:ext>
            </a:extLst>
          </p:cNvPr>
          <p:cNvPicPr>
            <a:picLocks noChangeAspect="1"/>
          </p:cNvPicPr>
          <p:nvPr/>
        </p:nvPicPr>
        <p:blipFill rotWithShape="1">
          <a:blip r:embed="rId4">
            <a:extLst>
              <a:ext uri="{28A0092B-C50C-407E-A947-70E740481C1C}">
                <a14:useLocalDpi xmlns:a14="http://schemas.microsoft.com/office/drawing/2010/main" val="0"/>
              </a:ext>
            </a:extLst>
          </a:blip>
          <a:srcRect l="3149" r="2673"/>
          <a:stretch/>
        </p:blipFill>
        <p:spPr>
          <a:xfrm>
            <a:off x="11592394" y="2496598"/>
            <a:ext cx="5917409" cy="4916727"/>
          </a:xfrm>
          <a:prstGeom prst="rect">
            <a:avLst/>
          </a:prstGeom>
          <a:ln>
            <a:solidFill>
              <a:srgbClr val="AAC9DA"/>
            </a:solidFill>
          </a:ln>
        </p:spPr>
      </p:pic>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5" name="Rectangle 4">
            <a:extLst>
              <a:ext uri="{FF2B5EF4-FFF2-40B4-BE49-F238E27FC236}">
                <a16:creationId xmlns:a16="http://schemas.microsoft.com/office/drawing/2014/main" id="{1C2444B3-D172-BE4E-8B66-2F402BF63278}"/>
              </a:ext>
            </a:extLst>
          </p:cNvPr>
          <p:cNvSpPr/>
          <p:nvPr/>
        </p:nvSpPr>
        <p:spPr>
          <a:xfrm>
            <a:off x="1297371" y="3651481"/>
            <a:ext cx="9217885" cy="3308598"/>
          </a:xfrm>
          <a:prstGeom prst="rect">
            <a:avLst/>
          </a:prstGeom>
          <a:solidFill>
            <a:schemeClr val="bg1"/>
          </a:solidFill>
        </p:spPr>
        <p:txBody>
          <a:bodyPr wrap="square">
            <a:spAutoFit/>
          </a:bodyPr>
          <a:lstStyle/>
          <a:p>
            <a:pPr marL="457200" indent="-271463">
              <a:buFont typeface="Arial" panose="020B0604020202020204" pitchFamily="34" charset="0"/>
              <a:buChar char="•"/>
            </a:pPr>
            <a:r>
              <a:rPr lang="en-US" sz="2100" dirty="0">
                <a:latin typeface="+mj-lt"/>
              </a:rPr>
              <a:t>The declaration is done via the </a:t>
            </a:r>
            <a:r>
              <a:rPr lang="en-US" sz="2100" b="1" dirty="0">
                <a:latin typeface="+mj-lt"/>
              </a:rPr>
              <a:t>ISD (Initial Safety Declaration) form</a:t>
            </a:r>
            <a:r>
              <a:rPr lang="en-US" sz="2100" dirty="0">
                <a:latin typeface="+mj-lt"/>
              </a:rPr>
              <a:t>, containing:</a:t>
            </a:r>
          </a:p>
          <a:p>
            <a:pPr marL="1343025" lvl="1" indent="-457200">
              <a:buFont typeface="Courier New" panose="02070309020205020404" pitchFamily="49" charset="0"/>
              <a:buChar char="o"/>
            </a:pPr>
            <a:r>
              <a:rPr lang="en-US" sz="2100" dirty="0">
                <a:latin typeface="+mj-lt"/>
              </a:rPr>
              <a:t>Description of the Experiment</a:t>
            </a:r>
          </a:p>
          <a:p>
            <a:pPr marL="1343025" lvl="1" indent="-457200">
              <a:buFont typeface="Courier New" panose="02070309020205020404" pitchFamily="49" charset="0"/>
              <a:buChar char="o"/>
            </a:pPr>
            <a:r>
              <a:rPr lang="en-US" sz="2100" dirty="0">
                <a:latin typeface="+mj-lt"/>
              </a:rPr>
              <a:t>Estimated schedule</a:t>
            </a:r>
          </a:p>
          <a:p>
            <a:pPr marL="1343025" lvl="1" indent="-457200">
              <a:buFont typeface="Courier New" panose="02070309020205020404" pitchFamily="49" charset="0"/>
              <a:buChar char="o"/>
            </a:pPr>
            <a:r>
              <a:rPr lang="en-US" sz="2100" b="1" dirty="0">
                <a:latin typeface="+mj-lt"/>
              </a:rPr>
              <a:t>Preliminary hazards identification</a:t>
            </a:r>
            <a:endParaRPr lang="en-US" sz="2100" dirty="0">
              <a:latin typeface="+mj-lt"/>
            </a:endParaRPr>
          </a:p>
          <a:p>
            <a:pPr marL="457200" indent="-271463">
              <a:spcBef>
                <a:spcPts val="1200"/>
              </a:spcBef>
              <a:buFont typeface="Arial" panose="020B0604020202020204" pitchFamily="34" charset="0"/>
              <a:buChar char="•"/>
            </a:pPr>
            <a:r>
              <a:rPr lang="en-US" sz="2100" dirty="0">
                <a:latin typeface="+mj-lt"/>
              </a:rPr>
              <a:t>The ISD is reviewed by the EP Safety Office and distributed to HSE to confirm if the project will be followed by PESS. </a:t>
            </a:r>
          </a:p>
          <a:p>
            <a:pPr marL="457200" indent="-271463">
              <a:spcBef>
                <a:spcPts val="1200"/>
              </a:spcBef>
              <a:buFont typeface="Arial" panose="020B0604020202020204" pitchFamily="34" charset="0"/>
              <a:buChar char="•"/>
            </a:pPr>
            <a:r>
              <a:rPr lang="en-US" sz="2100" dirty="0">
                <a:latin typeface="+mj-lt"/>
              </a:rPr>
              <a:t>At this stage, an EP Safety Correspondent is assigned to the Experiment.</a:t>
            </a:r>
          </a:p>
        </p:txBody>
      </p:sp>
      <p:sp>
        <p:nvSpPr>
          <p:cNvPr id="3" name="Text Placeholder 2">
            <a:extLst>
              <a:ext uri="{FF2B5EF4-FFF2-40B4-BE49-F238E27FC236}">
                <a16:creationId xmlns:a16="http://schemas.microsoft.com/office/drawing/2014/main" id="{35E4DF81-CB06-D078-CCBD-90E9C5D4A353}"/>
              </a:ext>
            </a:extLst>
          </p:cNvPr>
          <p:cNvSpPr>
            <a:spLocks noGrp="1"/>
          </p:cNvSpPr>
          <p:nvPr>
            <p:ph type="body" sz="quarter" idx="10"/>
          </p:nvPr>
        </p:nvSpPr>
        <p:spPr>
          <a:xfrm>
            <a:off x="708990" y="1349115"/>
            <a:ext cx="6891960" cy="644577"/>
          </a:xfrm>
        </p:spPr>
        <p:txBody>
          <a:bodyPr lIns="0" tIns="0" rIns="0" bIns="0"/>
          <a:lstStyle/>
          <a:p>
            <a:r>
              <a:rPr lang="en-GB" dirty="0"/>
              <a:t>Safety declaration of the Experiment</a:t>
            </a:r>
            <a:endParaRPr lang="en-GB" sz="2800" dirty="0"/>
          </a:p>
        </p:txBody>
      </p:sp>
      <p:cxnSp>
        <p:nvCxnSpPr>
          <p:cNvPr id="4" name="Straight Connector 3">
            <a:extLst>
              <a:ext uri="{FF2B5EF4-FFF2-40B4-BE49-F238E27FC236}">
                <a16:creationId xmlns:a16="http://schemas.microsoft.com/office/drawing/2014/main" id="{FD44D883-C3F4-DD47-3F57-30108AC7A480}"/>
              </a:ext>
            </a:extLst>
          </p:cNvPr>
          <p:cNvCxnSpPr>
            <a:cxnSpLocks/>
            <a:stCxn id="6" idx="0"/>
          </p:cNvCxnSpPr>
          <p:nvPr/>
        </p:nvCxnSpPr>
        <p:spPr>
          <a:xfrm>
            <a:off x="721690" y="2813946"/>
            <a:ext cx="0" cy="7681776"/>
          </a:xfrm>
          <a:prstGeom prst="line">
            <a:avLst/>
          </a:prstGeom>
          <a:ln w="31750">
            <a:solidFill>
              <a:srgbClr val="408AC6"/>
            </a:solidFill>
            <a:prstDash val="lgDash"/>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7D046AE-38D8-5D31-0F29-6316DB601F49}"/>
              </a:ext>
            </a:extLst>
          </p:cNvPr>
          <p:cNvSpPr/>
          <p:nvPr/>
        </p:nvSpPr>
        <p:spPr>
          <a:xfrm>
            <a:off x="572197" y="2813946"/>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7" name="Group 6">
            <a:extLst>
              <a:ext uri="{FF2B5EF4-FFF2-40B4-BE49-F238E27FC236}">
                <a16:creationId xmlns:a16="http://schemas.microsoft.com/office/drawing/2014/main" id="{7CBBC301-4026-3C78-7F54-E818B7AFA56F}"/>
              </a:ext>
            </a:extLst>
          </p:cNvPr>
          <p:cNvGrpSpPr/>
          <p:nvPr/>
        </p:nvGrpSpPr>
        <p:grpSpPr>
          <a:xfrm>
            <a:off x="1152938" y="2498161"/>
            <a:ext cx="10763894" cy="900697"/>
            <a:chOff x="1152938" y="2355043"/>
            <a:chExt cx="10763894" cy="900697"/>
          </a:xfrm>
        </p:grpSpPr>
        <p:sp>
          <p:nvSpPr>
            <p:cNvPr id="10" name="Rectangle: Rounded Corners 9">
              <a:extLst>
                <a:ext uri="{FF2B5EF4-FFF2-40B4-BE49-F238E27FC236}">
                  <a16:creationId xmlns:a16="http://schemas.microsoft.com/office/drawing/2014/main" id="{5A2305F6-22E8-7AA4-6279-341ACC0BF04C}"/>
                </a:ext>
              </a:extLst>
            </p:cNvPr>
            <p:cNvSpPr/>
            <p:nvPr/>
          </p:nvSpPr>
          <p:spPr>
            <a:xfrm>
              <a:off x="1371260" y="2355043"/>
              <a:ext cx="9144000" cy="900697"/>
            </a:xfrm>
            <a:prstGeom prst="roundRect">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Isosceles Triangle 10">
              <a:extLst>
                <a:ext uri="{FF2B5EF4-FFF2-40B4-BE49-F238E27FC236}">
                  <a16:creationId xmlns:a16="http://schemas.microsoft.com/office/drawing/2014/main" id="{76FBCB7E-C393-EAC5-DBBF-8BFD19BCD8D9}"/>
                </a:ext>
              </a:extLst>
            </p:cNvPr>
            <p:cNvSpPr/>
            <p:nvPr/>
          </p:nvSpPr>
          <p:spPr>
            <a:xfrm rot="16200000">
              <a:off x="1111362" y="2671135"/>
              <a:ext cx="325325" cy="242174"/>
            </a:xfrm>
            <a:prstGeom prst="triangle">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8FA3B092-C74F-A619-429D-950F9DAC5A42}"/>
                </a:ext>
              </a:extLst>
            </p:cNvPr>
            <p:cNvSpPr txBox="1"/>
            <p:nvPr/>
          </p:nvSpPr>
          <p:spPr>
            <a:xfrm>
              <a:off x="2333151" y="2608636"/>
              <a:ext cx="9583681" cy="415498"/>
            </a:xfrm>
            <a:prstGeom prst="rect">
              <a:avLst/>
            </a:prstGeom>
            <a:noFill/>
          </p:spPr>
          <p:txBody>
            <a:bodyPr wrap="square" rtlCol="0">
              <a:spAutoFit/>
            </a:bodyPr>
            <a:lstStyle/>
            <a:p>
              <a:r>
                <a:rPr lang="en-GB" sz="2100" b="1" dirty="0">
                  <a:latin typeface="+mj-lt"/>
                </a:rPr>
                <a:t>Safety </a:t>
              </a:r>
              <a:r>
                <a:rPr lang="en-US" sz="2100" b="1" dirty="0">
                  <a:latin typeface="+mj-lt"/>
                </a:rPr>
                <a:t>declaration of the Experiment (or of its upgrade)</a:t>
              </a:r>
            </a:p>
          </p:txBody>
        </p:sp>
        <p:pic>
          <p:nvPicPr>
            <p:cNvPr id="13" name="Graphic 12" descr="Document outline">
              <a:extLst>
                <a:ext uri="{FF2B5EF4-FFF2-40B4-BE49-F238E27FC236}">
                  <a16:creationId xmlns:a16="http://schemas.microsoft.com/office/drawing/2014/main" id="{4524B861-6DE0-31D3-5412-AA189E5D62A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69892" y="2458242"/>
              <a:ext cx="692497" cy="692497"/>
            </a:xfrm>
            <a:prstGeom prst="rect">
              <a:avLst/>
            </a:prstGeom>
          </p:spPr>
        </p:pic>
      </p:grpSp>
      <p:sp>
        <p:nvSpPr>
          <p:cNvPr id="15" name="TextBox 14">
            <a:extLst>
              <a:ext uri="{FF2B5EF4-FFF2-40B4-BE49-F238E27FC236}">
                <a16:creationId xmlns:a16="http://schemas.microsoft.com/office/drawing/2014/main" id="{5938C9F9-CCBB-97BB-DD33-A5E1000C171F}"/>
              </a:ext>
            </a:extLst>
          </p:cNvPr>
          <p:cNvSpPr txBox="1"/>
          <p:nvPr/>
        </p:nvSpPr>
        <p:spPr>
          <a:xfrm>
            <a:off x="1627379" y="7082582"/>
            <a:ext cx="8539987" cy="646331"/>
          </a:xfrm>
          <a:prstGeom prst="rect">
            <a:avLst/>
          </a:prstGeom>
          <a:noFill/>
        </p:spPr>
        <p:txBody>
          <a:bodyPr wrap="square">
            <a:spAutoFit/>
          </a:bodyPr>
          <a:lstStyle/>
          <a:p>
            <a:pPr>
              <a:spcBef>
                <a:spcPts val="600"/>
              </a:spcBef>
            </a:pPr>
            <a:r>
              <a:rPr lang="en-US" i="1" dirty="0">
                <a:latin typeface="+mj-lt"/>
              </a:rPr>
              <a:t>Some Experiments might still have the information above in the form of an ISIEC (Initial Safety Information on Experiments at CERN) document (older template).</a:t>
            </a:r>
          </a:p>
        </p:txBody>
      </p:sp>
      <p:sp>
        <p:nvSpPr>
          <p:cNvPr id="16" name="Rounded Rectangle 8">
            <a:extLst>
              <a:ext uri="{FF2B5EF4-FFF2-40B4-BE49-F238E27FC236}">
                <a16:creationId xmlns:a16="http://schemas.microsoft.com/office/drawing/2014/main" id="{9D269713-DB34-9348-B040-1BDDE296CE7B}"/>
              </a:ext>
            </a:extLst>
          </p:cNvPr>
          <p:cNvSpPr/>
          <p:nvPr/>
        </p:nvSpPr>
        <p:spPr>
          <a:xfrm>
            <a:off x="1395112" y="8568755"/>
            <a:ext cx="5565227" cy="1403131"/>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100" dirty="0">
                <a:solidFill>
                  <a:schemeClr val="tx1"/>
                </a:solidFill>
              </a:rPr>
              <a:t>The </a:t>
            </a:r>
            <a:r>
              <a:rPr lang="en-GB" sz="2100" b="1" dirty="0">
                <a:solidFill>
                  <a:schemeClr val="tx1"/>
                </a:solidFill>
              </a:rPr>
              <a:t>EXSO</a:t>
            </a:r>
            <a:r>
              <a:rPr lang="en-GB" sz="2100" dirty="0">
                <a:solidFill>
                  <a:schemeClr val="tx1"/>
                </a:solidFill>
              </a:rPr>
              <a:t> (if already appointed) should support the Experiment’s hierarchy in the creation of this document</a:t>
            </a:r>
          </a:p>
        </p:txBody>
      </p:sp>
      <p:sp>
        <p:nvSpPr>
          <p:cNvPr id="17" name="Rounded Rectangle 5">
            <a:extLst>
              <a:ext uri="{FF2B5EF4-FFF2-40B4-BE49-F238E27FC236}">
                <a16:creationId xmlns:a16="http://schemas.microsoft.com/office/drawing/2014/main" id="{D77D5BB5-AE29-214D-A6FD-A5D2374F26EF}"/>
              </a:ext>
            </a:extLst>
          </p:cNvPr>
          <p:cNvSpPr/>
          <p:nvPr/>
        </p:nvSpPr>
        <p:spPr>
          <a:xfrm>
            <a:off x="7324272" y="8568755"/>
            <a:ext cx="5565228" cy="1403131"/>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100" dirty="0">
                <a:solidFill>
                  <a:schemeClr val="tx1"/>
                </a:solidFill>
              </a:rPr>
              <a:t>The </a:t>
            </a:r>
            <a:r>
              <a:rPr lang="en-GB" sz="2100" b="1" dirty="0">
                <a:solidFill>
                  <a:schemeClr val="tx1"/>
                </a:solidFill>
              </a:rPr>
              <a:t>EP Safety Correspondent </a:t>
            </a:r>
            <a:r>
              <a:rPr lang="en-GB" sz="2100" dirty="0">
                <a:solidFill>
                  <a:schemeClr val="tx1"/>
                </a:solidFill>
              </a:rPr>
              <a:t>reviews this document with the Experiment, making sure all hazards have been identified</a:t>
            </a:r>
          </a:p>
        </p:txBody>
      </p:sp>
    </p:spTree>
    <p:custDataLst>
      <p:tags r:id="rId1"/>
    </p:custDataLst>
    <p:extLst>
      <p:ext uri="{BB962C8B-B14F-4D97-AF65-F5344CB8AC3E}">
        <p14:creationId xmlns:p14="http://schemas.microsoft.com/office/powerpoint/2010/main" val="13641829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68EDD41C-32A3-4F45-10BA-C2E1290B1F33}"/>
              </a:ext>
            </a:extLst>
          </p:cNvPr>
          <p:cNvGrpSpPr/>
          <p:nvPr/>
        </p:nvGrpSpPr>
        <p:grpSpPr>
          <a:xfrm>
            <a:off x="1142876" y="2495910"/>
            <a:ext cx="10195394" cy="900697"/>
            <a:chOff x="1152937" y="3721183"/>
            <a:chExt cx="10195394" cy="900697"/>
          </a:xfrm>
        </p:grpSpPr>
        <p:sp>
          <p:nvSpPr>
            <p:cNvPr id="35" name="Rectangle: Rounded Corners 34">
              <a:extLst>
                <a:ext uri="{FF2B5EF4-FFF2-40B4-BE49-F238E27FC236}">
                  <a16:creationId xmlns:a16="http://schemas.microsoft.com/office/drawing/2014/main" id="{EA9AE07A-811E-EDDE-36FC-D5B2E5D8E542}"/>
                </a:ext>
              </a:extLst>
            </p:cNvPr>
            <p:cNvSpPr/>
            <p:nvPr/>
          </p:nvSpPr>
          <p:spPr>
            <a:xfrm>
              <a:off x="1371259" y="3721183"/>
              <a:ext cx="9144000" cy="900697"/>
            </a:xfrm>
            <a:prstGeom prst="roundRect">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Isosceles Triangle 35">
              <a:extLst>
                <a:ext uri="{FF2B5EF4-FFF2-40B4-BE49-F238E27FC236}">
                  <a16:creationId xmlns:a16="http://schemas.microsoft.com/office/drawing/2014/main" id="{1A460196-6B3E-45C5-D80B-4347605567FA}"/>
                </a:ext>
              </a:extLst>
            </p:cNvPr>
            <p:cNvSpPr/>
            <p:nvPr/>
          </p:nvSpPr>
          <p:spPr>
            <a:xfrm rot="16200000">
              <a:off x="1111361" y="4037275"/>
              <a:ext cx="325325" cy="242174"/>
            </a:xfrm>
            <a:prstGeom prst="triangle">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1ADB9C5E-C547-2208-3FCE-1D1787B14CF3}"/>
                </a:ext>
              </a:extLst>
            </p:cNvPr>
            <p:cNvSpPr txBox="1"/>
            <p:nvPr/>
          </p:nvSpPr>
          <p:spPr>
            <a:xfrm>
              <a:off x="2305931" y="3974776"/>
              <a:ext cx="9042400" cy="415498"/>
            </a:xfrm>
            <a:prstGeom prst="rect">
              <a:avLst/>
            </a:prstGeom>
            <a:noFill/>
          </p:spPr>
          <p:txBody>
            <a:bodyPr wrap="square" rtlCol="0">
              <a:spAutoFit/>
            </a:bodyPr>
            <a:lstStyle/>
            <a:p>
              <a:r>
                <a:rPr lang="en-GB" sz="2100" b="1" dirty="0">
                  <a:latin typeface="+mj-lt"/>
                </a:rPr>
                <a:t>Delivery of the main safety requirements for operation</a:t>
              </a:r>
            </a:p>
          </p:txBody>
        </p:sp>
        <p:pic>
          <p:nvPicPr>
            <p:cNvPr id="38" name="Graphic 37" descr="Shield Tick outline">
              <a:extLst>
                <a:ext uri="{FF2B5EF4-FFF2-40B4-BE49-F238E27FC236}">
                  <a16:creationId xmlns:a16="http://schemas.microsoft.com/office/drawing/2014/main" id="{8024BC58-BE94-16F8-89CC-18CFEE9F18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53528" y="3824216"/>
              <a:ext cx="725224" cy="725224"/>
            </a:xfrm>
            <a:prstGeom prst="rect">
              <a:avLst/>
            </a:prstGeom>
          </p:spPr>
        </p:pic>
      </p:grpSp>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3" name="Text Placeholder 2">
            <a:extLst>
              <a:ext uri="{FF2B5EF4-FFF2-40B4-BE49-F238E27FC236}">
                <a16:creationId xmlns:a16="http://schemas.microsoft.com/office/drawing/2014/main" id="{BD3E7AB3-66D3-BF6B-A729-E0BD811EF833}"/>
              </a:ext>
            </a:extLst>
          </p:cNvPr>
          <p:cNvSpPr>
            <a:spLocks noGrp="1"/>
          </p:cNvSpPr>
          <p:nvPr>
            <p:ph type="body" sz="quarter" idx="10"/>
          </p:nvPr>
        </p:nvSpPr>
        <p:spPr>
          <a:xfrm>
            <a:off x="708989" y="1349115"/>
            <a:ext cx="8965097" cy="644577"/>
          </a:xfrm>
        </p:spPr>
        <p:txBody>
          <a:bodyPr lIns="0" tIns="0" rIns="0" bIns="0"/>
          <a:lstStyle/>
          <a:p>
            <a:r>
              <a:rPr lang="en-GB" dirty="0"/>
              <a:t>Delivery of the main safety requirements</a:t>
            </a:r>
            <a:endParaRPr lang="en-GB" sz="2800" dirty="0"/>
          </a:p>
        </p:txBody>
      </p:sp>
      <p:cxnSp>
        <p:nvCxnSpPr>
          <p:cNvPr id="6" name="Straight Connector 5">
            <a:extLst>
              <a:ext uri="{FF2B5EF4-FFF2-40B4-BE49-F238E27FC236}">
                <a16:creationId xmlns:a16="http://schemas.microsoft.com/office/drawing/2014/main" id="{EBCFC5DA-A8A7-8205-C4D8-1E9A3349F20E}"/>
              </a:ext>
            </a:extLst>
          </p:cNvPr>
          <p:cNvCxnSpPr>
            <a:cxnSpLocks/>
            <a:stCxn id="7" idx="0"/>
          </p:cNvCxnSpPr>
          <p:nvPr/>
        </p:nvCxnSpPr>
        <p:spPr>
          <a:xfrm>
            <a:off x="721690" y="2813946"/>
            <a:ext cx="0" cy="7681776"/>
          </a:xfrm>
          <a:prstGeom prst="line">
            <a:avLst/>
          </a:prstGeom>
          <a:ln w="31750">
            <a:solidFill>
              <a:srgbClr val="408AC6"/>
            </a:solidFill>
            <a:prstDash val="lgDash"/>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949F3841-2CDA-E5AD-D76A-FF216AC35972}"/>
              </a:ext>
            </a:extLst>
          </p:cNvPr>
          <p:cNvSpPr/>
          <p:nvPr/>
        </p:nvSpPr>
        <p:spPr>
          <a:xfrm>
            <a:off x="572197" y="2813946"/>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a:extLst>
              <a:ext uri="{FF2B5EF4-FFF2-40B4-BE49-F238E27FC236}">
                <a16:creationId xmlns:a16="http://schemas.microsoft.com/office/drawing/2014/main" id="{E46CAF66-0D9F-D584-BEA4-4C999F361D0E}"/>
              </a:ext>
            </a:extLst>
          </p:cNvPr>
          <p:cNvSpPr txBox="1"/>
          <p:nvPr/>
        </p:nvSpPr>
        <p:spPr>
          <a:xfrm>
            <a:off x="1371258" y="3650601"/>
            <a:ext cx="15014787" cy="4678204"/>
          </a:xfrm>
          <a:prstGeom prst="rect">
            <a:avLst/>
          </a:prstGeom>
          <a:noFill/>
        </p:spPr>
        <p:txBody>
          <a:bodyPr wrap="square">
            <a:spAutoFit/>
          </a:bodyPr>
          <a:lstStyle/>
          <a:p>
            <a:pPr marL="457200" indent="-279400">
              <a:buFont typeface="Arial" panose="020B0604020202020204" pitchFamily="34" charset="0"/>
              <a:buChar char="•"/>
            </a:pPr>
            <a:r>
              <a:rPr lang="en-US" sz="2100" dirty="0">
                <a:latin typeface="+mj-lt"/>
              </a:rPr>
              <a:t>Considering the hazards declared in the ISD, the related safety requirements are given, as:</a:t>
            </a:r>
          </a:p>
          <a:p>
            <a:pPr marL="1371600" lvl="2" indent="-457200">
              <a:buFont typeface="Courier New" panose="02070309020205020404" pitchFamily="49" charset="0"/>
              <a:buChar char="o"/>
            </a:pPr>
            <a:r>
              <a:rPr lang="en-US" sz="2100" dirty="0">
                <a:latin typeface="+mj-lt"/>
              </a:rPr>
              <a:t>Specific regulatory requirements to be followed</a:t>
            </a:r>
          </a:p>
          <a:p>
            <a:pPr marL="1371600" lvl="2" indent="-457200">
              <a:buFont typeface="Courier New" panose="02070309020205020404" pitchFamily="49" charset="0"/>
              <a:buChar char="o"/>
            </a:pPr>
            <a:r>
              <a:rPr lang="en-US" sz="2100" dirty="0">
                <a:latin typeface="+mj-lt"/>
              </a:rPr>
              <a:t>Needed engineering documentation and risk assessments</a:t>
            </a:r>
          </a:p>
          <a:p>
            <a:pPr marL="1371600" lvl="2" indent="-457200">
              <a:buFont typeface="Courier New" panose="02070309020205020404" pitchFamily="49" charset="0"/>
              <a:buChar char="o"/>
            </a:pPr>
            <a:r>
              <a:rPr lang="en-US" sz="2100" dirty="0">
                <a:latin typeface="+mj-lt"/>
              </a:rPr>
              <a:t>Operational procedures and trainings requirements</a:t>
            </a:r>
          </a:p>
          <a:p>
            <a:pPr marL="1371600" lvl="2" indent="-457200">
              <a:buFont typeface="Courier New" panose="02070309020205020404" pitchFamily="49" charset="0"/>
              <a:buChar char="o"/>
            </a:pPr>
            <a:r>
              <a:rPr lang="en-US" sz="2100" dirty="0">
                <a:latin typeface="+mj-lt"/>
              </a:rPr>
              <a:t>Technical safety inspections and tests to be performed</a:t>
            </a:r>
          </a:p>
          <a:p>
            <a:pPr marL="1371600" lvl="2" indent="-457200">
              <a:buFont typeface="Courier New" panose="02070309020205020404" pitchFamily="49" charset="0"/>
              <a:buChar char="o"/>
            </a:pPr>
            <a:r>
              <a:rPr lang="en-US" sz="2100" dirty="0">
                <a:latin typeface="+mj-lt"/>
              </a:rPr>
              <a:t>…</a:t>
            </a:r>
          </a:p>
          <a:p>
            <a:pPr marL="457200" indent="-279400">
              <a:spcBef>
                <a:spcPts val="1200"/>
              </a:spcBef>
              <a:buFont typeface="Arial" panose="020B0604020202020204" pitchFamily="34" charset="0"/>
              <a:buChar char="•"/>
            </a:pPr>
            <a:r>
              <a:rPr lang="en-US" sz="2100" dirty="0">
                <a:latin typeface="+mj-lt"/>
              </a:rPr>
              <a:t>These requirements are discussed with the Experiment and can be revised during its lifecycle</a:t>
            </a:r>
          </a:p>
          <a:p>
            <a:pPr marL="457200" indent="-279400">
              <a:spcBef>
                <a:spcPts val="1200"/>
              </a:spcBef>
              <a:buFont typeface="Arial" panose="020B0604020202020204" pitchFamily="34" charset="0"/>
              <a:buChar char="•"/>
            </a:pPr>
            <a:r>
              <a:rPr lang="en-US" sz="2100" dirty="0">
                <a:latin typeface="+mj-lt"/>
              </a:rPr>
              <a:t>Where can you find the list of requirements? </a:t>
            </a:r>
          </a:p>
          <a:p>
            <a:pPr marL="1371600" lvl="2" indent="-457200">
              <a:buFont typeface="Courier New" panose="02070309020205020404" pitchFamily="49" charset="0"/>
              <a:buChar char="o"/>
            </a:pPr>
            <a:r>
              <a:rPr lang="en-GB" sz="2100" dirty="0">
                <a:latin typeface="+mj-lt"/>
              </a:rPr>
              <a:t>If the Experiment is followed by PESS, in the </a:t>
            </a:r>
            <a:r>
              <a:rPr lang="en-GB" sz="2100" b="1" dirty="0">
                <a:latin typeface="+mj-lt"/>
              </a:rPr>
              <a:t>HSE Project Safety Requirements (PSR) </a:t>
            </a:r>
            <a:r>
              <a:rPr lang="en-GB" sz="2100" dirty="0">
                <a:latin typeface="+mj-lt"/>
              </a:rPr>
              <a:t>form (delivered by the PESS Correspondent)</a:t>
            </a:r>
          </a:p>
          <a:p>
            <a:pPr marL="1371600" lvl="2" indent="-457200">
              <a:buFont typeface="Courier New" panose="02070309020205020404" pitchFamily="49" charset="0"/>
              <a:buChar char="o"/>
            </a:pPr>
            <a:r>
              <a:rPr lang="en-GB" sz="2100" dirty="0">
                <a:solidFill>
                  <a:schemeClr val="tx1"/>
                </a:solidFill>
                <a:latin typeface="+mj-lt"/>
                <a:cs typeface="Calibri" panose="020F0502020204030204" pitchFamily="34" charset="0"/>
              </a:rPr>
              <a:t>If not, in the </a:t>
            </a:r>
            <a:r>
              <a:rPr lang="en-GB" sz="2100" b="1" dirty="0">
                <a:solidFill>
                  <a:schemeClr val="tx1"/>
                </a:solidFill>
                <a:latin typeface="+mj-lt"/>
                <a:cs typeface="Calibri" panose="020F0502020204030204" pitchFamily="34" charset="0"/>
              </a:rPr>
              <a:t>EP Memorandum of Safety Requirements </a:t>
            </a:r>
            <a:r>
              <a:rPr lang="en-GB" sz="2100" dirty="0">
                <a:solidFill>
                  <a:schemeClr val="tx1"/>
                </a:solidFill>
                <a:latin typeface="+mj-lt"/>
                <a:cs typeface="Calibri" panose="020F0502020204030204" pitchFamily="34" charset="0"/>
              </a:rPr>
              <a:t>(delivered by the EP Safety Correspondent/DSO)</a:t>
            </a:r>
          </a:p>
          <a:p>
            <a:pPr marL="1371600" lvl="2" indent="-457200">
              <a:buFont typeface="Courier New" panose="02070309020205020404" pitchFamily="49" charset="0"/>
              <a:buChar char="o"/>
            </a:pPr>
            <a:endParaRPr lang="en-GB" sz="2100" dirty="0">
              <a:latin typeface="+mj-lt"/>
            </a:endParaRPr>
          </a:p>
          <a:p>
            <a:pPr marL="635000" lvl="1">
              <a:spcBef>
                <a:spcPts val="600"/>
              </a:spcBef>
            </a:pPr>
            <a:endParaRPr lang="en-US" sz="2100" dirty="0">
              <a:latin typeface="+mj-lt"/>
            </a:endParaRPr>
          </a:p>
        </p:txBody>
      </p:sp>
      <p:sp>
        <p:nvSpPr>
          <p:cNvPr id="24" name="Rounded Rectangle 8">
            <a:extLst>
              <a:ext uri="{FF2B5EF4-FFF2-40B4-BE49-F238E27FC236}">
                <a16:creationId xmlns:a16="http://schemas.microsoft.com/office/drawing/2014/main" id="{5997DF27-B802-EA3E-CB5F-58E76F52A0DD}"/>
              </a:ext>
            </a:extLst>
          </p:cNvPr>
          <p:cNvSpPr/>
          <p:nvPr/>
        </p:nvSpPr>
        <p:spPr>
          <a:xfrm>
            <a:off x="1395111" y="8557603"/>
            <a:ext cx="5565227" cy="1403131"/>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100" dirty="0">
                <a:solidFill>
                  <a:schemeClr val="tx1"/>
                </a:solidFill>
              </a:rPr>
              <a:t>The </a:t>
            </a:r>
            <a:r>
              <a:rPr lang="en-GB" sz="2100" b="1" dirty="0">
                <a:solidFill>
                  <a:schemeClr val="tx1"/>
                </a:solidFill>
              </a:rPr>
              <a:t>EP Safety Correspondent </a:t>
            </a:r>
            <a:r>
              <a:rPr lang="en-GB" sz="2100" dirty="0">
                <a:solidFill>
                  <a:schemeClr val="tx1"/>
                </a:solidFill>
              </a:rPr>
              <a:t>supports the </a:t>
            </a:r>
            <a:r>
              <a:rPr lang="en-GB" sz="2100" b="1" dirty="0">
                <a:solidFill>
                  <a:schemeClr val="tx1"/>
                </a:solidFill>
              </a:rPr>
              <a:t>EXSO</a:t>
            </a:r>
            <a:r>
              <a:rPr lang="en-GB" sz="2100" dirty="0">
                <a:solidFill>
                  <a:schemeClr val="tx1"/>
                </a:solidFill>
              </a:rPr>
              <a:t> in fulfilling the safety requirements given</a:t>
            </a:r>
          </a:p>
        </p:txBody>
      </p:sp>
      <p:sp>
        <p:nvSpPr>
          <p:cNvPr id="33" name="Oval 32">
            <a:extLst>
              <a:ext uri="{FF2B5EF4-FFF2-40B4-BE49-F238E27FC236}">
                <a16:creationId xmlns:a16="http://schemas.microsoft.com/office/drawing/2014/main" id="{2A1CACC0-EFEB-39D2-B5F8-0748EB9E960C}"/>
              </a:ext>
            </a:extLst>
          </p:cNvPr>
          <p:cNvSpPr/>
          <p:nvPr/>
        </p:nvSpPr>
        <p:spPr>
          <a:xfrm>
            <a:off x="573392" y="2811658"/>
            <a:ext cx="298985" cy="298985"/>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ustDataLst>
      <p:tags r:id="rId1"/>
    </p:custDataLst>
    <p:extLst>
      <p:ext uri="{BB962C8B-B14F-4D97-AF65-F5344CB8AC3E}">
        <p14:creationId xmlns:p14="http://schemas.microsoft.com/office/powerpoint/2010/main" val="1158127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60229-6661-2E4E-9E3A-33134B8BBF8A}"/>
              </a:ext>
            </a:extLst>
          </p:cNvPr>
          <p:cNvSpPr>
            <a:spLocks noGrp="1"/>
          </p:cNvSpPr>
          <p:nvPr>
            <p:ph type="title"/>
          </p:nvPr>
        </p:nvSpPr>
        <p:spPr/>
        <p:txBody>
          <a:bodyPr/>
          <a:lstStyle/>
          <a:p>
            <a:r>
              <a:rPr lang="en-GB" dirty="0"/>
              <a:t>Objectives</a:t>
            </a:r>
          </a:p>
        </p:txBody>
      </p:sp>
      <p:sp>
        <p:nvSpPr>
          <p:cNvPr id="4" name="TextBox 3">
            <a:extLst>
              <a:ext uri="{FF2B5EF4-FFF2-40B4-BE49-F238E27FC236}">
                <a16:creationId xmlns:a16="http://schemas.microsoft.com/office/drawing/2014/main" id="{B0E3A1A9-5652-4349-9121-01ADFAFA34BB}"/>
              </a:ext>
            </a:extLst>
          </p:cNvPr>
          <p:cNvSpPr txBox="1"/>
          <p:nvPr/>
        </p:nvSpPr>
        <p:spPr>
          <a:xfrm>
            <a:off x="721894" y="1732547"/>
            <a:ext cx="13363073" cy="2631490"/>
          </a:xfrm>
          <a:prstGeom prst="rect">
            <a:avLst/>
          </a:prstGeom>
          <a:noFill/>
        </p:spPr>
        <p:txBody>
          <a:bodyPr wrap="square" rtlCol="0">
            <a:spAutoFit/>
          </a:bodyPr>
          <a:lstStyle/>
          <a:p>
            <a:pPr>
              <a:spcAft>
                <a:spcPts val="1800"/>
              </a:spcAft>
            </a:pPr>
            <a:r>
              <a:rPr lang="en-GB" sz="2400" dirty="0">
                <a:solidFill>
                  <a:srgbClr val="4F5D75"/>
                </a:solidFill>
                <a:latin typeface="Open Sans" panose="020B0606030504020204" pitchFamily="34" charset="0"/>
              </a:rPr>
              <a:t>By the end of this course, you will </a:t>
            </a:r>
            <a:r>
              <a:rPr lang="en-GB" sz="2400" b="1" dirty="0">
                <a:solidFill>
                  <a:srgbClr val="4F5D75"/>
                </a:solidFill>
                <a:latin typeface="Open Sans" panose="020B0606030504020204" pitchFamily="34" charset="0"/>
              </a:rPr>
              <a:t>be able to</a:t>
            </a:r>
            <a:r>
              <a:rPr lang="en-GB" sz="2400" dirty="0">
                <a:solidFill>
                  <a:srgbClr val="4F5D75"/>
                </a:solidFill>
                <a:latin typeface="Open Sans" panose="020B0606030504020204" pitchFamily="34" charset="0"/>
              </a:rPr>
              <a:t>:</a:t>
            </a:r>
          </a:p>
          <a:p>
            <a:pPr marL="514350" indent="-514350">
              <a:spcAft>
                <a:spcPts val="1200"/>
              </a:spcAft>
              <a:buFontTx/>
              <a:buAutoNum type="arabicPeriod"/>
            </a:pPr>
            <a:r>
              <a:rPr lang="en-GB" sz="2400" dirty="0">
                <a:solidFill>
                  <a:srgbClr val="4F5D75"/>
                </a:solidFill>
                <a:latin typeface="Open Sans" panose="020B0606030504020204" pitchFamily="34" charset="0"/>
              </a:rPr>
              <a:t>Understand the role and responsibilities of the Experiment Safety Officer (EXSO).</a:t>
            </a:r>
          </a:p>
          <a:p>
            <a:pPr marL="514350" indent="-514350">
              <a:spcAft>
                <a:spcPts val="1200"/>
              </a:spcAft>
              <a:buFontTx/>
              <a:buAutoNum type="arabicPeriod"/>
            </a:pPr>
            <a:r>
              <a:rPr lang="en-GB" sz="2400" dirty="0">
                <a:solidFill>
                  <a:srgbClr val="4F5D75"/>
                </a:solidFill>
                <a:latin typeface="Open Sans" panose="020B0606030504020204" pitchFamily="34" charset="0"/>
              </a:rPr>
              <a:t>Integrate safety aspects throughout the life cycle of an experiment.</a:t>
            </a:r>
          </a:p>
          <a:p>
            <a:pPr marL="514350" indent="-514350">
              <a:spcAft>
                <a:spcPts val="1200"/>
              </a:spcAft>
              <a:buAutoNum type="arabicPeriod"/>
            </a:pPr>
            <a:r>
              <a:rPr lang="en-GB" sz="2400" dirty="0">
                <a:solidFill>
                  <a:srgbClr val="4F5D75"/>
                </a:solidFill>
                <a:latin typeface="Open Sans" panose="020B0606030504020204" pitchFamily="34" charset="0"/>
              </a:rPr>
              <a:t>Gain insight into the organizational structure at CERN and the EP Safety procedure.</a:t>
            </a:r>
          </a:p>
          <a:p>
            <a:pPr marL="514350" indent="-514350">
              <a:spcAft>
                <a:spcPts val="1200"/>
              </a:spcAft>
              <a:buAutoNum type="arabicPeriod"/>
            </a:pPr>
            <a:r>
              <a:rPr lang="en-GB" sz="2400" dirty="0">
                <a:solidFill>
                  <a:srgbClr val="4F5D75"/>
                </a:solidFill>
                <a:latin typeface="Open Sans" panose="020B0606030504020204" pitchFamily="34" charset="0"/>
              </a:rPr>
              <a:t>Get familiar with specific hazards present in the Experiment(s)</a:t>
            </a:r>
          </a:p>
        </p:txBody>
      </p:sp>
      <p:pic>
        <p:nvPicPr>
          <p:cNvPr id="3" name="Picture 2">
            <a:extLst>
              <a:ext uri="{FF2B5EF4-FFF2-40B4-BE49-F238E27FC236}">
                <a16:creationId xmlns:a16="http://schemas.microsoft.com/office/drawing/2014/main" id="{9914562E-B552-82FC-80A3-D3A459050069}"/>
              </a:ext>
            </a:extLst>
          </p:cNvPr>
          <p:cNvPicPr>
            <a:picLocks noChangeAspect="1"/>
          </p:cNvPicPr>
          <p:nvPr/>
        </p:nvPicPr>
        <p:blipFill>
          <a:blip r:embed="rId3"/>
          <a:stretch>
            <a:fillRect/>
          </a:stretch>
        </p:blipFill>
        <p:spPr>
          <a:xfrm>
            <a:off x="13921901" y="1811907"/>
            <a:ext cx="2192525" cy="6742546"/>
          </a:xfrm>
          <a:prstGeom prst="rect">
            <a:avLst/>
          </a:prstGeom>
        </p:spPr>
      </p:pic>
    </p:spTree>
    <p:custDataLst>
      <p:tags r:id="rId1"/>
    </p:custDataLst>
    <p:extLst>
      <p:ext uri="{BB962C8B-B14F-4D97-AF65-F5344CB8AC3E}">
        <p14:creationId xmlns:p14="http://schemas.microsoft.com/office/powerpoint/2010/main" val="2471697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4A46225-B557-726F-18E7-09B383CC0319}"/>
              </a:ext>
            </a:extLst>
          </p:cNvPr>
          <p:cNvGrpSpPr/>
          <p:nvPr/>
        </p:nvGrpSpPr>
        <p:grpSpPr>
          <a:xfrm>
            <a:off x="1166793" y="2498161"/>
            <a:ext cx="10763894" cy="900697"/>
            <a:chOff x="1152938" y="2355043"/>
            <a:chExt cx="10763894" cy="900697"/>
          </a:xfrm>
        </p:grpSpPr>
        <p:sp>
          <p:nvSpPr>
            <p:cNvPr id="8" name="Rectangle: Rounded Corners 7">
              <a:extLst>
                <a:ext uri="{FF2B5EF4-FFF2-40B4-BE49-F238E27FC236}">
                  <a16:creationId xmlns:a16="http://schemas.microsoft.com/office/drawing/2014/main" id="{0888F692-9C40-75D9-D5F8-86D0CAFFC828}"/>
                </a:ext>
              </a:extLst>
            </p:cNvPr>
            <p:cNvSpPr/>
            <p:nvPr/>
          </p:nvSpPr>
          <p:spPr>
            <a:xfrm>
              <a:off x="1371260" y="2355043"/>
              <a:ext cx="9144000" cy="900697"/>
            </a:xfrm>
            <a:prstGeom prst="roundRect">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Isosceles Triangle 8">
              <a:extLst>
                <a:ext uri="{FF2B5EF4-FFF2-40B4-BE49-F238E27FC236}">
                  <a16:creationId xmlns:a16="http://schemas.microsoft.com/office/drawing/2014/main" id="{AA4B17A4-797F-32D5-E269-41F6A20C036E}"/>
                </a:ext>
              </a:extLst>
            </p:cNvPr>
            <p:cNvSpPr/>
            <p:nvPr/>
          </p:nvSpPr>
          <p:spPr>
            <a:xfrm rot="16200000">
              <a:off x="1111362" y="2671135"/>
              <a:ext cx="325325" cy="242174"/>
            </a:xfrm>
            <a:prstGeom prst="triangle">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FEA34FF-8A2B-2104-242A-EE4262E442CD}"/>
                </a:ext>
              </a:extLst>
            </p:cNvPr>
            <p:cNvSpPr txBox="1"/>
            <p:nvPr/>
          </p:nvSpPr>
          <p:spPr>
            <a:xfrm>
              <a:off x="2333151" y="2608636"/>
              <a:ext cx="9583681" cy="415498"/>
            </a:xfrm>
            <a:prstGeom prst="rect">
              <a:avLst/>
            </a:prstGeom>
            <a:noFill/>
          </p:spPr>
          <p:txBody>
            <a:bodyPr wrap="square" rtlCol="0">
              <a:spAutoFit/>
            </a:bodyPr>
            <a:lstStyle/>
            <a:p>
              <a:r>
                <a:rPr lang="en-GB" sz="2100" b="1" dirty="0">
                  <a:latin typeface="+mj-lt"/>
                </a:rPr>
                <a:t>Safety </a:t>
              </a:r>
              <a:r>
                <a:rPr lang="en-US" sz="2100" b="1" dirty="0">
                  <a:latin typeface="+mj-lt"/>
                </a:rPr>
                <a:t>declaration of the Experiment (or of its upgrade)</a:t>
              </a:r>
            </a:p>
          </p:txBody>
        </p:sp>
        <p:pic>
          <p:nvPicPr>
            <p:cNvPr id="11" name="Graphic 10" descr="Document outline">
              <a:extLst>
                <a:ext uri="{FF2B5EF4-FFF2-40B4-BE49-F238E27FC236}">
                  <a16:creationId xmlns:a16="http://schemas.microsoft.com/office/drawing/2014/main" id="{28D928BA-9B80-3F16-90D3-F180F7C3A9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69892" y="2458242"/>
              <a:ext cx="692497" cy="692497"/>
            </a:xfrm>
            <a:prstGeom prst="rect">
              <a:avLst/>
            </a:prstGeom>
          </p:spPr>
        </p:pic>
      </p:grpSp>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3" name="Text Placeholder 2">
            <a:extLst>
              <a:ext uri="{FF2B5EF4-FFF2-40B4-BE49-F238E27FC236}">
                <a16:creationId xmlns:a16="http://schemas.microsoft.com/office/drawing/2014/main" id="{E54729F5-2ABB-1962-DA42-70F5EA6EE594}"/>
              </a:ext>
            </a:extLst>
          </p:cNvPr>
          <p:cNvSpPr>
            <a:spLocks noGrp="1"/>
          </p:cNvSpPr>
          <p:nvPr>
            <p:ph type="body" sz="quarter" idx="10"/>
          </p:nvPr>
        </p:nvSpPr>
        <p:spPr>
          <a:xfrm>
            <a:off x="708989" y="1349115"/>
            <a:ext cx="8965097" cy="644577"/>
          </a:xfrm>
        </p:spPr>
        <p:txBody>
          <a:bodyPr lIns="0" tIns="0" rIns="0" bIns="0"/>
          <a:lstStyle/>
          <a:p>
            <a:r>
              <a:rPr lang="en-US" sz="2800" dirty="0">
                <a:latin typeface="Calibri" panose="020F0502020204030204" pitchFamily="34" charset="0"/>
              </a:rPr>
              <a:t>Safety organization for worksite activities</a:t>
            </a:r>
            <a:endParaRPr lang="en-GB" sz="2800" dirty="0"/>
          </a:p>
        </p:txBody>
      </p:sp>
      <p:cxnSp>
        <p:nvCxnSpPr>
          <p:cNvPr id="4" name="Straight Connector 3">
            <a:extLst>
              <a:ext uri="{FF2B5EF4-FFF2-40B4-BE49-F238E27FC236}">
                <a16:creationId xmlns:a16="http://schemas.microsoft.com/office/drawing/2014/main" id="{F3BA88EA-C883-E6AF-C516-06B60518A43A}"/>
              </a:ext>
            </a:extLst>
          </p:cNvPr>
          <p:cNvCxnSpPr>
            <a:cxnSpLocks/>
            <a:stCxn id="6" idx="0"/>
          </p:cNvCxnSpPr>
          <p:nvPr/>
        </p:nvCxnSpPr>
        <p:spPr>
          <a:xfrm>
            <a:off x="721690" y="2813946"/>
            <a:ext cx="0" cy="7681776"/>
          </a:xfrm>
          <a:prstGeom prst="line">
            <a:avLst/>
          </a:prstGeom>
          <a:ln w="31750">
            <a:solidFill>
              <a:srgbClr val="408AC6"/>
            </a:solidFill>
            <a:prstDash val="lgDash"/>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4CB2BE4-015D-DBEC-9D26-B2FCCDBD3483}"/>
              </a:ext>
            </a:extLst>
          </p:cNvPr>
          <p:cNvSpPr/>
          <p:nvPr/>
        </p:nvSpPr>
        <p:spPr>
          <a:xfrm>
            <a:off x="572197" y="2813946"/>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 name="Group 11">
            <a:extLst>
              <a:ext uri="{FF2B5EF4-FFF2-40B4-BE49-F238E27FC236}">
                <a16:creationId xmlns:a16="http://schemas.microsoft.com/office/drawing/2014/main" id="{0704F872-5288-3F88-B4A6-B33920FE77BD}"/>
              </a:ext>
            </a:extLst>
          </p:cNvPr>
          <p:cNvGrpSpPr/>
          <p:nvPr/>
        </p:nvGrpSpPr>
        <p:grpSpPr>
          <a:xfrm>
            <a:off x="1139573" y="2521500"/>
            <a:ext cx="10195394" cy="1153143"/>
            <a:chOff x="1125718" y="5087323"/>
            <a:chExt cx="10195394" cy="1153143"/>
          </a:xfrm>
        </p:grpSpPr>
        <p:sp>
          <p:nvSpPr>
            <p:cNvPr id="13" name="Rectangle: Rounded Corners 12">
              <a:extLst>
                <a:ext uri="{FF2B5EF4-FFF2-40B4-BE49-F238E27FC236}">
                  <a16:creationId xmlns:a16="http://schemas.microsoft.com/office/drawing/2014/main" id="{73C0063F-8A68-A89D-90C8-17B49AD41743}"/>
                </a:ext>
              </a:extLst>
            </p:cNvPr>
            <p:cNvSpPr/>
            <p:nvPr/>
          </p:nvSpPr>
          <p:spPr>
            <a:xfrm>
              <a:off x="1344040" y="5087323"/>
              <a:ext cx="9171220" cy="900697"/>
            </a:xfrm>
            <a:prstGeom prst="roundRect">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Isosceles Triangle 13">
              <a:extLst>
                <a:ext uri="{FF2B5EF4-FFF2-40B4-BE49-F238E27FC236}">
                  <a16:creationId xmlns:a16="http://schemas.microsoft.com/office/drawing/2014/main" id="{B8B80FB9-5FF0-C034-B13F-490D32FC007F}"/>
                </a:ext>
              </a:extLst>
            </p:cNvPr>
            <p:cNvSpPr/>
            <p:nvPr/>
          </p:nvSpPr>
          <p:spPr>
            <a:xfrm rot="16200000">
              <a:off x="1084142" y="5403415"/>
              <a:ext cx="325325" cy="242174"/>
            </a:xfrm>
            <a:prstGeom prst="triangle">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17AD1BF6-F3A5-2546-497B-9EE07DD115BD}"/>
                </a:ext>
              </a:extLst>
            </p:cNvPr>
            <p:cNvSpPr txBox="1"/>
            <p:nvPr/>
          </p:nvSpPr>
          <p:spPr>
            <a:xfrm>
              <a:off x="2278712" y="5224803"/>
              <a:ext cx="9042400" cy="1015663"/>
            </a:xfrm>
            <a:prstGeom prst="rect">
              <a:avLst/>
            </a:prstGeom>
            <a:noFill/>
          </p:spPr>
          <p:txBody>
            <a:bodyPr wrap="square" rtlCol="0">
              <a:spAutoFit/>
            </a:bodyPr>
            <a:lstStyle/>
            <a:p>
              <a:r>
                <a:rPr lang="en-GB" sz="2100" b="1" dirty="0">
                  <a:latin typeface="+mj-lt"/>
                </a:rPr>
                <a:t>Safety organization for worksite activities </a:t>
              </a:r>
              <a:r>
                <a:rPr lang="en-GB" sz="2100" dirty="0">
                  <a:latin typeface="+mj-lt"/>
                </a:rPr>
                <a:t>(dismounting/installation/modification)</a:t>
              </a:r>
            </a:p>
            <a:p>
              <a:endParaRPr lang="en-GB" dirty="0"/>
            </a:p>
          </p:txBody>
        </p:sp>
        <p:pic>
          <p:nvPicPr>
            <p:cNvPr id="16" name="Graphic 15" descr="Traffic cone outline">
              <a:extLst>
                <a:ext uri="{FF2B5EF4-FFF2-40B4-BE49-F238E27FC236}">
                  <a16:creationId xmlns:a16="http://schemas.microsoft.com/office/drawing/2014/main" id="{F99EDB65-8AE8-3333-7F70-5807FE85FC7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06230" y="5165680"/>
              <a:ext cx="765823" cy="765823"/>
            </a:xfrm>
            <a:prstGeom prst="rect">
              <a:avLst/>
            </a:prstGeom>
          </p:spPr>
        </p:pic>
      </p:grpSp>
      <p:sp>
        <p:nvSpPr>
          <p:cNvPr id="17" name="TextBox 16">
            <a:extLst>
              <a:ext uri="{FF2B5EF4-FFF2-40B4-BE49-F238E27FC236}">
                <a16:creationId xmlns:a16="http://schemas.microsoft.com/office/drawing/2014/main" id="{7A33C1D2-43EA-EC52-8F4E-91EEE0111C52}"/>
              </a:ext>
            </a:extLst>
          </p:cNvPr>
          <p:cNvSpPr txBox="1"/>
          <p:nvPr/>
        </p:nvSpPr>
        <p:spPr>
          <a:xfrm>
            <a:off x="1371259" y="3650601"/>
            <a:ext cx="12367041" cy="2754600"/>
          </a:xfrm>
          <a:prstGeom prst="rect">
            <a:avLst/>
          </a:prstGeom>
          <a:noFill/>
        </p:spPr>
        <p:txBody>
          <a:bodyPr wrap="square">
            <a:spAutoFit/>
          </a:bodyPr>
          <a:lstStyle/>
          <a:p>
            <a:pPr marL="457200" indent="-279400">
              <a:buFont typeface="Arial" panose="020B0604020202020204" pitchFamily="34" charset="0"/>
              <a:buChar char="•"/>
            </a:pPr>
            <a:r>
              <a:rPr lang="en-GB" sz="2100" dirty="0">
                <a:latin typeface="+mj-lt"/>
              </a:rPr>
              <a:t>This phase will be detailed in the </a:t>
            </a:r>
            <a:r>
              <a:rPr lang="en-GB" sz="2100" b="1" dirty="0">
                <a:latin typeface="+mj-lt"/>
              </a:rPr>
              <a:t>next module of the training</a:t>
            </a:r>
            <a:r>
              <a:rPr lang="en-GB" sz="2100" dirty="0">
                <a:latin typeface="+mj-lt"/>
              </a:rPr>
              <a:t>, which will cover:</a:t>
            </a:r>
          </a:p>
          <a:p>
            <a:pPr marL="1371600" lvl="2" indent="-457200">
              <a:buFont typeface="Courier New" panose="02070309020205020404" pitchFamily="49" charset="0"/>
              <a:buChar char="o"/>
            </a:pPr>
            <a:r>
              <a:rPr lang="en-GB" sz="2100" dirty="0">
                <a:latin typeface="+mj-lt"/>
              </a:rPr>
              <a:t>Roles and responsibilities for worksite activities</a:t>
            </a:r>
          </a:p>
          <a:p>
            <a:pPr marL="1371600" lvl="2" indent="-457200">
              <a:buFont typeface="Courier New" panose="02070309020205020404" pitchFamily="49" charset="0"/>
              <a:buChar char="o"/>
            </a:pPr>
            <a:r>
              <a:rPr lang="en-GB" sz="2100" dirty="0">
                <a:latin typeface="+mj-lt"/>
              </a:rPr>
              <a:t>IMPACT tool</a:t>
            </a:r>
          </a:p>
          <a:p>
            <a:pPr marL="1371600" lvl="2" indent="-457200">
              <a:buFont typeface="Courier New" panose="02070309020205020404" pitchFamily="49" charset="0"/>
              <a:buChar char="o"/>
            </a:pPr>
            <a:r>
              <a:rPr lang="en-US" sz="2100" dirty="0">
                <a:latin typeface="+mj-lt"/>
              </a:rPr>
              <a:t>What is a VIC</a:t>
            </a:r>
          </a:p>
          <a:p>
            <a:pPr marL="1371600" lvl="2" indent="-457200">
              <a:buFont typeface="Courier New" panose="02070309020205020404" pitchFamily="49" charset="0"/>
              <a:buChar char="o"/>
            </a:pPr>
            <a:r>
              <a:rPr lang="en-US" sz="2100" dirty="0">
                <a:latin typeface="+mj-lt"/>
              </a:rPr>
              <a:t>The CERN EROS team</a:t>
            </a:r>
          </a:p>
          <a:p>
            <a:pPr marL="1371600" lvl="2" indent="-457200">
              <a:buFont typeface="Courier New" panose="02070309020205020404" pitchFamily="49" charset="0"/>
              <a:buChar char="o"/>
            </a:pPr>
            <a:r>
              <a:rPr lang="en-US" sz="2100" dirty="0">
                <a:latin typeface="+mj-lt"/>
              </a:rPr>
              <a:t>…</a:t>
            </a:r>
          </a:p>
          <a:p>
            <a:pPr marL="1371600" lvl="2" indent="-457200">
              <a:buFont typeface="Courier New" panose="02070309020205020404" pitchFamily="49" charset="0"/>
              <a:buChar char="o"/>
            </a:pPr>
            <a:endParaRPr lang="en-GB" sz="2100" dirty="0">
              <a:latin typeface="+mj-lt"/>
            </a:endParaRPr>
          </a:p>
          <a:p>
            <a:pPr marL="635000" lvl="1">
              <a:spcBef>
                <a:spcPts val="600"/>
              </a:spcBef>
            </a:pPr>
            <a:endParaRPr lang="en-US" sz="2100" dirty="0">
              <a:latin typeface="+mj-lt"/>
            </a:endParaRPr>
          </a:p>
        </p:txBody>
      </p:sp>
    </p:spTree>
    <p:custDataLst>
      <p:tags r:id="rId1"/>
    </p:custDataLst>
    <p:extLst>
      <p:ext uri="{BB962C8B-B14F-4D97-AF65-F5344CB8AC3E}">
        <p14:creationId xmlns:p14="http://schemas.microsoft.com/office/powerpoint/2010/main" val="2523537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A5DDC5E1-A8A7-AE41-2C4B-084B981492AC}"/>
              </a:ext>
            </a:extLst>
          </p:cNvPr>
          <p:cNvGrpSpPr/>
          <p:nvPr/>
        </p:nvGrpSpPr>
        <p:grpSpPr>
          <a:xfrm>
            <a:off x="1152937" y="2521117"/>
            <a:ext cx="10195394" cy="900697"/>
            <a:chOff x="1152937" y="6456972"/>
            <a:chExt cx="10195394" cy="900697"/>
          </a:xfrm>
        </p:grpSpPr>
        <p:sp>
          <p:nvSpPr>
            <p:cNvPr id="19" name="Rectangle: Rounded Corners 18">
              <a:extLst>
                <a:ext uri="{FF2B5EF4-FFF2-40B4-BE49-F238E27FC236}">
                  <a16:creationId xmlns:a16="http://schemas.microsoft.com/office/drawing/2014/main" id="{069BE0BF-79AA-C39F-755E-58485FCBCA94}"/>
                </a:ext>
              </a:extLst>
            </p:cNvPr>
            <p:cNvSpPr/>
            <p:nvPr/>
          </p:nvSpPr>
          <p:spPr>
            <a:xfrm>
              <a:off x="1371259" y="6456972"/>
              <a:ext cx="9144000" cy="900697"/>
            </a:xfrm>
            <a:prstGeom prst="roundRect">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Isosceles Triangle 19">
              <a:extLst>
                <a:ext uri="{FF2B5EF4-FFF2-40B4-BE49-F238E27FC236}">
                  <a16:creationId xmlns:a16="http://schemas.microsoft.com/office/drawing/2014/main" id="{4FB3EA14-F9CF-B960-9EC6-F4DB42FC7E8C}"/>
                </a:ext>
              </a:extLst>
            </p:cNvPr>
            <p:cNvSpPr/>
            <p:nvPr/>
          </p:nvSpPr>
          <p:spPr>
            <a:xfrm rot="16200000">
              <a:off x="1111361" y="6773064"/>
              <a:ext cx="325325" cy="242174"/>
            </a:xfrm>
            <a:prstGeom prst="triangle">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6D286E3E-751F-B398-9AD7-3BD34A10D7D2}"/>
                </a:ext>
              </a:extLst>
            </p:cNvPr>
            <p:cNvSpPr txBox="1"/>
            <p:nvPr/>
          </p:nvSpPr>
          <p:spPr>
            <a:xfrm>
              <a:off x="2305931" y="6700916"/>
              <a:ext cx="9042400" cy="415498"/>
            </a:xfrm>
            <a:prstGeom prst="rect">
              <a:avLst/>
            </a:prstGeom>
            <a:noFill/>
          </p:spPr>
          <p:txBody>
            <a:bodyPr wrap="square" rtlCol="0">
              <a:spAutoFit/>
            </a:bodyPr>
            <a:lstStyle/>
            <a:p>
              <a:r>
                <a:rPr lang="en-GB" sz="2100" b="1" dirty="0">
                  <a:latin typeface="+mj-lt"/>
                </a:rPr>
                <a:t>Implementation of safety requirements for operation </a:t>
              </a:r>
            </a:p>
          </p:txBody>
        </p:sp>
        <p:pic>
          <p:nvPicPr>
            <p:cNvPr id="22" name="Graphic 21" descr="Warning outline">
              <a:extLst>
                <a:ext uri="{FF2B5EF4-FFF2-40B4-BE49-F238E27FC236}">
                  <a16:creationId xmlns:a16="http://schemas.microsoft.com/office/drawing/2014/main" id="{27DED5A7-F93F-4C61-90A9-F1B1D51150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87982" y="6556947"/>
              <a:ext cx="674407" cy="674407"/>
            </a:xfrm>
            <a:prstGeom prst="rect">
              <a:avLst/>
            </a:prstGeom>
          </p:spPr>
        </p:pic>
      </p:grpSp>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3" name="Text Placeholder 2">
            <a:extLst>
              <a:ext uri="{FF2B5EF4-FFF2-40B4-BE49-F238E27FC236}">
                <a16:creationId xmlns:a16="http://schemas.microsoft.com/office/drawing/2014/main" id="{E54729F5-2ABB-1962-DA42-70F5EA6EE594}"/>
              </a:ext>
            </a:extLst>
          </p:cNvPr>
          <p:cNvSpPr>
            <a:spLocks noGrp="1"/>
          </p:cNvSpPr>
          <p:nvPr>
            <p:ph type="body" sz="quarter" idx="10"/>
          </p:nvPr>
        </p:nvSpPr>
        <p:spPr>
          <a:xfrm>
            <a:off x="708989" y="1349115"/>
            <a:ext cx="8965097" cy="644577"/>
          </a:xfrm>
        </p:spPr>
        <p:txBody>
          <a:bodyPr lIns="0" tIns="0" rIns="0" bIns="0"/>
          <a:lstStyle/>
          <a:p>
            <a:r>
              <a:rPr lang="en-US" sz="2800" dirty="0">
                <a:latin typeface="Calibri" panose="020F0502020204030204" pitchFamily="34" charset="0"/>
              </a:rPr>
              <a:t>Operation Safety</a:t>
            </a:r>
            <a:endParaRPr lang="en-GB" sz="2800" dirty="0"/>
          </a:p>
        </p:txBody>
      </p:sp>
      <p:cxnSp>
        <p:nvCxnSpPr>
          <p:cNvPr id="4" name="Straight Connector 3">
            <a:extLst>
              <a:ext uri="{FF2B5EF4-FFF2-40B4-BE49-F238E27FC236}">
                <a16:creationId xmlns:a16="http://schemas.microsoft.com/office/drawing/2014/main" id="{F3BA88EA-C883-E6AF-C516-06B60518A43A}"/>
              </a:ext>
            </a:extLst>
          </p:cNvPr>
          <p:cNvCxnSpPr>
            <a:cxnSpLocks/>
            <a:stCxn id="6" idx="0"/>
          </p:cNvCxnSpPr>
          <p:nvPr/>
        </p:nvCxnSpPr>
        <p:spPr>
          <a:xfrm>
            <a:off x="721690" y="2813946"/>
            <a:ext cx="0" cy="7681776"/>
          </a:xfrm>
          <a:prstGeom prst="line">
            <a:avLst/>
          </a:prstGeom>
          <a:ln w="31750">
            <a:solidFill>
              <a:srgbClr val="408AC6"/>
            </a:solidFill>
            <a:prstDash val="lgDash"/>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4CB2BE4-015D-DBEC-9D26-B2FCCDBD3483}"/>
              </a:ext>
            </a:extLst>
          </p:cNvPr>
          <p:cNvSpPr/>
          <p:nvPr/>
        </p:nvSpPr>
        <p:spPr>
          <a:xfrm>
            <a:off x="572197" y="2813946"/>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7A33C1D2-43EA-EC52-8F4E-91EEE0111C52}"/>
              </a:ext>
            </a:extLst>
          </p:cNvPr>
          <p:cNvSpPr txBox="1"/>
          <p:nvPr/>
        </p:nvSpPr>
        <p:spPr>
          <a:xfrm>
            <a:off x="1371259" y="3650601"/>
            <a:ext cx="16195050" cy="5416868"/>
          </a:xfrm>
          <a:prstGeom prst="rect">
            <a:avLst/>
          </a:prstGeom>
          <a:noFill/>
        </p:spPr>
        <p:txBody>
          <a:bodyPr wrap="square">
            <a:spAutoFit/>
          </a:bodyPr>
          <a:lstStyle/>
          <a:p>
            <a:pPr marL="177800"/>
            <a:r>
              <a:rPr lang="en-GB" sz="2100" dirty="0">
                <a:latin typeface="+mj-lt"/>
              </a:rPr>
              <a:t>1. The given safety requirements shall be fulfilled:</a:t>
            </a:r>
          </a:p>
          <a:p>
            <a:pPr marL="1371600" lvl="2" indent="-457200">
              <a:buFont typeface="Courier New" panose="02070309020205020404" pitchFamily="49" charset="0"/>
              <a:buChar char="o"/>
            </a:pPr>
            <a:r>
              <a:rPr lang="en-GB" sz="2100" dirty="0">
                <a:latin typeface="+mj-lt"/>
              </a:rPr>
              <a:t>All required engineering documentation, risk assessments and operational procedures verified                  by the EP Safety Correspondent and the HSE specialist and approved by the Experiments hierarchy</a:t>
            </a:r>
          </a:p>
          <a:p>
            <a:pPr marL="1371600" lvl="2" indent="-457200">
              <a:buFont typeface="Courier New" panose="02070309020205020404" pitchFamily="49" charset="0"/>
              <a:buChar char="o"/>
            </a:pPr>
            <a:r>
              <a:rPr lang="en-GB" sz="2100" dirty="0">
                <a:latin typeface="+mj-lt"/>
              </a:rPr>
              <a:t>All needed control measures implemented</a:t>
            </a:r>
          </a:p>
          <a:p>
            <a:pPr marL="1371600" lvl="2" indent="-457200">
              <a:buFont typeface="Courier New" panose="02070309020205020404" pitchFamily="49" charset="0"/>
              <a:buChar char="o"/>
            </a:pPr>
            <a:r>
              <a:rPr lang="en-US" sz="2100" dirty="0">
                <a:latin typeface="+mj-lt"/>
              </a:rPr>
              <a:t>All safety inspections performed; all remarks solved</a:t>
            </a:r>
          </a:p>
          <a:p>
            <a:pPr marL="1371600" lvl="2" indent="-457200">
              <a:buFont typeface="Courier New" panose="02070309020205020404" pitchFamily="49" charset="0"/>
              <a:buChar char="o"/>
            </a:pPr>
            <a:r>
              <a:rPr lang="en-US" sz="2100" dirty="0">
                <a:latin typeface="+mj-lt"/>
              </a:rPr>
              <a:t>Trainings followed by the required personnel</a:t>
            </a:r>
          </a:p>
          <a:p>
            <a:pPr marL="1371600" lvl="2" indent="-457200">
              <a:buFont typeface="Courier New" panose="02070309020205020404" pitchFamily="49" charset="0"/>
              <a:buChar char="o"/>
            </a:pPr>
            <a:r>
              <a:rPr lang="en-US" sz="2100" dirty="0">
                <a:latin typeface="+mj-lt"/>
              </a:rPr>
              <a:t>…</a:t>
            </a:r>
            <a:endParaRPr lang="en-GB" sz="2100" dirty="0">
              <a:latin typeface="+mj-lt"/>
            </a:endParaRPr>
          </a:p>
          <a:p>
            <a:pPr marL="192088" lvl="2">
              <a:spcBef>
                <a:spcPts val="1200"/>
              </a:spcBef>
            </a:pPr>
            <a:r>
              <a:rPr lang="en-US" sz="2100" dirty="0">
                <a:latin typeface="+mj-lt"/>
              </a:rPr>
              <a:t>2. Once all requirements have been fulfilled, a final safety visit on site is organized (e.g. </a:t>
            </a:r>
            <a:r>
              <a:rPr lang="en-US" sz="2400" dirty="0">
                <a:latin typeface="Calibri" panose="020F0502020204030204" pitchFamily="34" charset="0"/>
              </a:rPr>
              <a:t>EXSO, EP Safety Correspondent)</a:t>
            </a:r>
            <a:endParaRPr lang="en-US" sz="2100" dirty="0">
              <a:latin typeface="+mj-lt"/>
            </a:endParaRPr>
          </a:p>
          <a:p>
            <a:pPr marL="192088" lvl="2">
              <a:spcBef>
                <a:spcPts val="1200"/>
              </a:spcBef>
              <a:spcAft>
                <a:spcPts val="600"/>
              </a:spcAft>
            </a:pPr>
            <a:r>
              <a:rPr lang="en-US" sz="2100" dirty="0">
                <a:latin typeface="+mj-lt"/>
              </a:rPr>
              <a:t>3. If no blocking remarks are found, the green light is given to start operation:</a:t>
            </a:r>
          </a:p>
          <a:p>
            <a:pPr lvl="1">
              <a:spcAft>
                <a:spcPts val="600"/>
              </a:spcAft>
            </a:pPr>
            <a:r>
              <a:rPr lang="en-US" sz="2400" b="1" dirty="0">
                <a:latin typeface="Calibri" panose="020F0502020204030204" pitchFamily="34" charset="0"/>
              </a:rPr>
              <a:t>		EP Memorandum of Safety Clearance. </a:t>
            </a:r>
            <a:r>
              <a:rPr lang="en-GB" sz="2100" dirty="0">
                <a:solidFill>
                  <a:srgbClr val="00B0F0"/>
                </a:solidFill>
                <a:latin typeface="+mj-lt"/>
              </a:rPr>
              <a:t>Operations can start after the reception of this document!</a:t>
            </a:r>
            <a:endParaRPr lang="en-US" sz="2100" dirty="0">
              <a:solidFill>
                <a:srgbClr val="00B0F0"/>
              </a:solidFill>
              <a:latin typeface="+mj-lt"/>
            </a:endParaRPr>
          </a:p>
          <a:p>
            <a:pPr marL="1339850" lvl="1"/>
            <a:r>
              <a:rPr lang="en-US" sz="2400" dirty="0">
                <a:latin typeface="Calibri" panose="020F0502020204030204" pitchFamily="34" charset="0"/>
              </a:rPr>
              <a:t>	And (if PESS), </a:t>
            </a:r>
            <a:r>
              <a:rPr lang="en-US" sz="2400" b="1" dirty="0">
                <a:latin typeface="Calibri" panose="020F0502020204030204" pitchFamily="34" charset="0"/>
              </a:rPr>
              <a:t>HSE Project Safety Acceptance </a:t>
            </a:r>
            <a:r>
              <a:rPr lang="en-US" sz="2400" dirty="0">
                <a:latin typeface="Calibri" panose="020F0502020204030204" pitchFamily="34" charset="0"/>
              </a:rPr>
              <a:t>(PSA)  </a:t>
            </a:r>
            <a:r>
              <a:rPr lang="en-US" sz="2400" i="1" dirty="0">
                <a:latin typeface="Calibri" panose="020F0502020204030204" pitchFamily="34" charset="0"/>
              </a:rPr>
              <a:t>+ HSE Safety Authorization, in case of major safety implication (case-by-case, declared by HSE) </a:t>
            </a:r>
          </a:p>
          <a:p>
            <a:pPr marL="192088" lvl="2">
              <a:spcBef>
                <a:spcPts val="1200"/>
              </a:spcBef>
            </a:pPr>
            <a:endParaRPr lang="en-US" sz="2100" dirty="0">
              <a:latin typeface="+mj-lt"/>
            </a:endParaRPr>
          </a:p>
          <a:p>
            <a:pPr marL="534988" lvl="2" indent="-342900">
              <a:buFont typeface="Arial" panose="020B0604020202020204" pitchFamily="34" charset="0"/>
              <a:buChar char="•"/>
            </a:pPr>
            <a:endParaRPr lang="en-US" sz="2100" dirty="0">
              <a:latin typeface="+mj-lt"/>
            </a:endParaRPr>
          </a:p>
        </p:txBody>
      </p:sp>
      <p:sp>
        <p:nvSpPr>
          <p:cNvPr id="5" name="Oval 4">
            <a:extLst>
              <a:ext uri="{FF2B5EF4-FFF2-40B4-BE49-F238E27FC236}">
                <a16:creationId xmlns:a16="http://schemas.microsoft.com/office/drawing/2014/main" id="{E5BE311E-B2B3-5FF1-49CC-67F181E2044F}"/>
              </a:ext>
            </a:extLst>
          </p:cNvPr>
          <p:cNvSpPr/>
          <p:nvPr/>
        </p:nvSpPr>
        <p:spPr>
          <a:xfrm>
            <a:off x="572071" y="2808802"/>
            <a:ext cx="298985" cy="298985"/>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4" name="Graphic 23" descr="Checkmark outline">
            <a:extLst>
              <a:ext uri="{FF2B5EF4-FFF2-40B4-BE49-F238E27FC236}">
                <a16:creationId xmlns:a16="http://schemas.microsoft.com/office/drawing/2014/main" id="{2BC9033F-DD6F-A143-0469-744F2073F2A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148215" y="7036512"/>
            <a:ext cx="525838" cy="525838"/>
          </a:xfrm>
          <a:prstGeom prst="rect">
            <a:avLst/>
          </a:prstGeom>
        </p:spPr>
      </p:pic>
      <p:pic>
        <p:nvPicPr>
          <p:cNvPr id="25" name="Graphic 24" descr="Checkmark outline">
            <a:extLst>
              <a:ext uri="{FF2B5EF4-FFF2-40B4-BE49-F238E27FC236}">
                <a16:creationId xmlns:a16="http://schemas.microsoft.com/office/drawing/2014/main" id="{9018BD7E-A8CB-3E3D-A37E-532ABBC5694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148215" y="7652375"/>
            <a:ext cx="525838" cy="525838"/>
          </a:xfrm>
          <a:prstGeom prst="rect">
            <a:avLst/>
          </a:prstGeom>
        </p:spPr>
      </p:pic>
      <p:sp>
        <p:nvSpPr>
          <p:cNvPr id="7" name="Rounded Rectangle 8">
            <a:extLst>
              <a:ext uri="{FF2B5EF4-FFF2-40B4-BE49-F238E27FC236}">
                <a16:creationId xmlns:a16="http://schemas.microsoft.com/office/drawing/2014/main" id="{54BEA6E9-1E35-C1D9-8C73-F5284CEB3209}"/>
              </a:ext>
            </a:extLst>
          </p:cNvPr>
          <p:cNvSpPr/>
          <p:nvPr/>
        </p:nvSpPr>
        <p:spPr>
          <a:xfrm>
            <a:off x="1371260" y="8496300"/>
            <a:ext cx="11633540" cy="1526247"/>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100" dirty="0">
                <a:solidFill>
                  <a:schemeClr val="tx1"/>
                </a:solidFill>
              </a:rPr>
              <a:t>Depending on hazards present, access conditions, etc. for some of the Experiments it is requested to have </a:t>
            </a:r>
            <a:r>
              <a:rPr lang="en-GB" sz="2100" b="1" dirty="0">
                <a:solidFill>
                  <a:schemeClr val="tx1"/>
                </a:solidFill>
              </a:rPr>
              <a:t>dedicated online/classroom courses, specific Experiment based</a:t>
            </a:r>
            <a:r>
              <a:rPr lang="en-GB" sz="2100" dirty="0">
                <a:solidFill>
                  <a:schemeClr val="tx1"/>
                </a:solidFill>
              </a:rPr>
              <a:t>. If needed, contact the EP Safety Correspondent for support on the creation of this training</a:t>
            </a:r>
            <a:r>
              <a:rPr lang="en-GB" sz="2400" dirty="0">
                <a:solidFill>
                  <a:schemeClr val="tx1"/>
                </a:solidFill>
              </a:rPr>
              <a:t>! </a:t>
            </a:r>
          </a:p>
        </p:txBody>
      </p:sp>
    </p:spTree>
    <p:custDataLst>
      <p:tags r:id="rId1"/>
    </p:custDataLst>
    <p:extLst>
      <p:ext uri="{BB962C8B-B14F-4D97-AF65-F5344CB8AC3E}">
        <p14:creationId xmlns:p14="http://schemas.microsoft.com/office/powerpoint/2010/main" val="161915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D5CF02D3-0478-BE15-A983-96E5738171A3}"/>
              </a:ext>
            </a:extLst>
          </p:cNvPr>
          <p:cNvGrpSpPr/>
          <p:nvPr/>
        </p:nvGrpSpPr>
        <p:grpSpPr>
          <a:xfrm>
            <a:off x="1138242" y="2521590"/>
            <a:ext cx="10195394" cy="920420"/>
            <a:chOff x="1125716" y="9088622"/>
            <a:chExt cx="10195394" cy="920420"/>
          </a:xfrm>
        </p:grpSpPr>
        <p:sp>
          <p:nvSpPr>
            <p:cNvPr id="19" name="Rectangle: Rounded Corners 18">
              <a:extLst>
                <a:ext uri="{FF2B5EF4-FFF2-40B4-BE49-F238E27FC236}">
                  <a16:creationId xmlns:a16="http://schemas.microsoft.com/office/drawing/2014/main" id="{CAAF1FCC-05F7-4B84-ABB2-215496E25B55}"/>
                </a:ext>
              </a:extLst>
            </p:cNvPr>
            <p:cNvSpPr/>
            <p:nvPr/>
          </p:nvSpPr>
          <p:spPr>
            <a:xfrm>
              <a:off x="1344038" y="9088622"/>
              <a:ext cx="9171222" cy="900697"/>
            </a:xfrm>
            <a:prstGeom prst="roundRect">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Isosceles Triangle 19">
              <a:extLst>
                <a:ext uri="{FF2B5EF4-FFF2-40B4-BE49-F238E27FC236}">
                  <a16:creationId xmlns:a16="http://schemas.microsoft.com/office/drawing/2014/main" id="{C80CD8CA-486D-9F40-909B-F817F90DCCC1}"/>
                </a:ext>
              </a:extLst>
            </p:cNvPr>
            <p:cNvSpPr/>
            <p:nvPr/>
          </p:nvSpPr>
          <p:spPr>
            <a:xfrm rot="16200000">
              <a:off x="1084140" y="9404714"/>
              <a:ext cx="325325" cy="242174"/>
            </a:xfrm>
            <a:prstGeom prst="triangle">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D70D0EF7-5FF5-CD19-18B8-45096BF81AC5}"/>
                </a:ext>
              </a:extLst>
            </p:cNvPr>
            <p:cNvSpPr txBox="1"/>
            <p:nvPr/>
          </p:nvSpPr>
          <p:spPr>
            <a:xfrm>
              <a:off x="2278710" y="9332566"/>
              <a:ext cx="9042400" cy="415498"/>
            </a:xfrm>
            <a:prstGeom prst="rect">
              <a:avLst/>
            </a:prstGeom>
            <a:noFill/>
          </p:spPr>
          <p:txBody>
            <a:bodyPr wrap="square" rtlCol="0">
              <a:spAutoFit/>
            </a:bodyPr>
            <a:lstStyle/>
            <a:p>
              <a:r>
                <a:rPr lang="en-GB" sz="2100" b="1" dirty="0">
                  <a:latin typeface="+mj-lt"/>
                </a:rPr>
                <a:t>Delivery of EP Safety Clearance </a:t>
              </a:r>
            </a:p>
          </p:txBody>
        </p:sp>
        <p:pic>
          <p:nvPicPr>
            <p:cNvPr id="22" name="Graphic 21" descr="Checkbox Checked outline">
              <a:extLst>
                <a:ext uri="{FF2B5EF4-FFF2-40B4-BE49-F238E27FC236}">
                  <a16:creationId xmlns:a16="http://schemas.microsoft.com/office/drawing/2014/main" id="{DB00D1EF-3491-824E-90E7-AED0848DBEA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31719" y="9094642"/>
              <a:ext cx="914400" cy="914400"/>
            </a:xfrm>
            <a:prstGeom prst="rect">
              <a:avLst/>
            </a:prstGeom>
          </p:spPr>
        </p:pic>
      </p:grpSp>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3" name="Text Placeholder 2">
            <a:extLst>
              <a:ext uri="{FF2B5EF4-FFF2-40B4-BE49-F238E27FC236}">
                <a16:creationId xmlns:a16="http://schemas.microsoft.com/office/drawing/2014/main" id="{E54729F5-2ABB-1962-DA42-70F5EA6EE594}"/>
              </a:ext>
            </a:extLst>
          </p:cNvPr>
          <p:cNvSpPr>
            <a:spLocks noGrp="1"/>
          </p:cNvSpPr>
          <p:nvPr>
            <p:ph type="body" sz="quarter" idx="10"/>
          </p:nvPr>
        </p:nvSpPr>
        <p:spPr>
          <a:xfrm>
            <a:off x="708989" y="1349115"/>
            <a:ext cx="8965097" cy="644577"/>
          </a:xfrm>
        </p:spPr>
        <p:txBody>
          <a:bodyPr lIns="0" tIns="0" rIns="0" bIns="0"/>
          <a:lstStyle/>
          <a:p>
            <a:r>
              <a:rPr lang="en-US" sz="2800" dirty="0">
                <a:latin typeface="Calibri" panose="020F0502020204030204" pitchFamily="34" charset="0"/>
              </a:rPr>
              <a:t>Delivery of EP Safety Clearance</a:t>
            </a:r>
            <a:endParaRPr lang="en-GB" sz="2800" dirty="0"/>
          </a:p>
        </p:txBody>
      </p:sp>
      <p:cxnSp>
        <p:nvCxnSpPr>
          <p:cNvPr id="4" name="Straight Connector 3">
            <a:extLst>
              <a:ext uri="{FF2B5EF4-FFF2-40B4-BE49-F238E27FC236}">
                <a16:creationId xmlns:a16="http://schemas.microsoft.com/office/drawing/2014/main" id="{F3BA88EA-C883-E6AF-C516-06B60518A43A}"/>
              </a:ext>
            </a:extLst>
          </p:cNvPr>
          <p:cNvCxnSpPr>
            <a:cxnSpLocks/>
            <a:stCxn id="6" idx="0"/>
          </p:cNvCxnSpPr>
          <p:nvPr/>
        </p:nvCxnSpPr>
        <p:spPr>
          <a:xfrm>
            <a:off x="721690" y="2813946"/>
            <a:ext cx="0" cy="7681776"/>
          </a:xfrm>
          <a:prstGeom prst="line">
            <a:avLst/>
          </a:prstGeom>
          <a:ln w="31750">
            <a:solidFill>
              <a:srgbClr val="408AC6"/>
            </a:solidFill>
            <a:prstDash val="lgDash"/>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4CB2BE4-015D-DBEC-9D26-B2FCCDBD3483}"/>
              </a:ext>
            </a:extLst>
          </p:cNvPr>
          <p:cNvSpPr/>
          <p:nvPr/>
        </p:nvSpPr>
        <p:spPr>
          <a:xfrm>
            <a:off x="572197" y="2813946"/>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7A33C1D2-43EA-EC52-8F4E-91EEE0111C52}"/>
              </a:ext>
            </a:extLst>
          </p:cNvPr>
          <p:cNvSpPr txBox="1"/>
          <p:nvPr/>
        </p:nvSpPr>
        <p:spPr>
          <a:xfrm>
            <a:off x="1371259" y="3650601"/>
            <a:ext cx="12394844" cy="5155257"/>
          </a:xfrm>
          <a:prstGeom prst="rect">
            <a:avLst/>
          </a:prstGeom>
          <a:noFill/>
        </p:spPr>
        <p:txBody>
          <a:bodyPr wrap="square">
            <a:spAutoFit/>
          </a:bodyPr>
          <a:lstStyle/>
          <a:p>
            <a:pPr marL="457200" indent="-279400">
              <a:spcAft>
                <a:spcPts val="1200"/>
              </a:spcAft>
              <a:buFont typeface="Arial" panose="020B0604020202020204" pitchFamily="34" charset="0"/>
              <a:buChar char="•"/>
            </a:pPr>
            <a:r>
              <a:rPr lang="en-GB" sz="2100" dirty="0">
                <a:latin typeface="+mj-lt"/>
              </a:rPr>
              <a:t>Operations can start after the reception of this document.</a:t>
            </a:r>
          </a:p>
          <a:p>
            <a:pPr marL="457200" indent="-285750">
              <a:buFont typeface="Arial" panose="020B0604020202020204" pitchFamily="34" charset="0"/>
              <a:buChar char="•"/>
            </a:pPr>
            <a:r>
              <a:rPr lang="en-US" sz="2100" dirty="0">
                <a:latin typeface="+mj-lt"/>
              </a:rPr>
              <a:t>The </a:t>
            </a:r>
            <a:r>
              <a:rPr lang="en-US" sz="2100" b="1" dirty="0">
                <a:latin typeface="+mj-lt"/>
              </a:rPr>
              <a:t>delivery</a:t>
            </a:r>
            <a:r>
              <a:rPr lang="en-US" sz="2100" dirty="0">
                <a:latin typeface="+mj-lt"/>
              </a:rPr>
              <a:t> of the EP Memorandum of Safety Clearance is based on:</a:t>
            </a:r>
          </a:p>
          <a:p>
            <a:pPr marL="1371600" lvl="2" indent="-457200">
              <a:buFont typeface="Courier New" panose="02070309020205020404" pitchFamily="49" charset="0"/>
              <a:buChar char="o"/>
            </a:pPr>
            <a:r>
              <a:rPr lang="en-US" sz="2100" dirty="0">
                <a:latin typeface="+mj-lt"/>
              </a:rPr>
              <a:t>The content of the Experiment Safety File at the moment of the delivery</a:t>
            </a:r>
          </a:p>
          <a:p>
            <a:pPr marL="1371600" lvl="2" indent="-457200">
              <a:spcAft>
                <a:spcPts val="1200"/>
              </a:spcAft>
              <a:buFont typeface="Courier New" panose="02070309020205020404" pitchFamily="49" charset="0"/>
              <a:buChar char="o"/>
            </a:pPr>
            <a:r>
              <a:rPr lang="en-US" sz="2100" dirty="0">
                <a:latin typeface="+mj-lt"/>
              </a:rPr>
              <a:t>The status of the Experiment during the final safety visit on site</a:t>
            </a:r>
            <a:endParaRPr lang="en-GB" sz="2100" dirty="0">
              <a:latin typeface="+mj-lt"/>
            </a:endParaRPr>
          </a:p>
          <a:p>
            <a:pPr marL="457200" indent="-279400">
              <a:buFont typeface="Arial" panose="020B0604020202020204" pitchFamily="34" charset="0"/>
              <a:buChar char="•"/>
            </a:pPr>
            <a:r>
              <a:rPr lang="en-GB" sz="2100" b="1" dirty="0">
                <a:latin typeface="+mj-lt"/>
              </a:rPr>
              <a:t>Renewal: </a:t>
            </a:r>
            <a:r>
              <a:rPr lang="en-GB" sz="2100" dirty="0">
                <a:latin typeface="+mj-lt"/>
              </a:rPr>
              <a:t>A new EP Memorandum of Safety Clearance might be needed in the following cases:</a:t>
            </a:r>
          </a:p>
          <a:p>
            <a:pPr marL="1371600" lvl="2" indent="-457200">
              <a:buFont typeface="Courier New" panose="02070309020205020404" pitchFamily="49" charset="0"/>
              <a:buChar char="o"/>
            </a:pPr>
            <a:r>
              <a:rPr lang="en-GB" sz="2100" dirty="0">
                <a:latin typeface="+mj-lt"/>
              </a:rPr>
              <a:t>“Significant” upgrade of the Experiment (case-by-case, to be checked with EP Safety Correspondent) </a:t>
            </a:r>
          </a:p>
          <a:p>
            <a:pPr marL="1371600" lvl="2" indent="-457200">
              <a:buFont typeface="Courier New" panose="02070309020205020404" pitchFamily="49" charset="0"/>
              <a:buChar char="o"/>
            </a:pPr>
            <a:r>
              <a:rPr lang="en-GB" sz="2100" dirty="0">
                <a:latin typeface="+mj-lt"/>
              </a:rPr>
              <a:t>Additional detector/equipment bringing new hazards</a:t>
            </a:r>
          </a:p>
          <a:p>
            <a:pPr marL="1371600" lvl="2" indent="-457200">
              <a:spcAft>
                <a:spcPts val="1200"/>
              </a:spcAft>
              <a:buFont typeface="Courier New" panose="02070309020205020404" pitchFamily="49" charset="0"/>
              <a:buChar char="o"/>
            </a:pPr>
            <a:r>
              <a:rPr lang="en-GB" sz="2100" dirty="0">
                <a:latin typeface="+mj-lt"/>
              </a:rPr>
              <a:t>Periodical renewal (i.e. after a YETS or LS)</a:t>
            </a:r>
          </a:p>
          <a:p>
            <a:pPr marL="457200" indent="-279400">
              <a:buFont typeface="Arial" panose="020B0604020202020204" pitchFamily="34" charset="0"/>
              <a:buChar char="•"/>
            </a:pPr>
            <a:r>
              <a:rPr lang="en-GB" sz="2100" dirty="0">
                <a:latin typeface="+mj-lt"/>
              </a:rPr>
              <a:t>Independent from the renewal of the EP Safety Clearance, </a:t>
            </a:r>
            <a:r>
              <a:rPr lang="en-GB" sz="2100" b="1" dirty="0">
                <a:latin typeface="+mj-lt"/>
              </a:rPr>
              <a:t>general and electrical safety inspection </a:t>
            </a:r>
            <a:r>
              <a:rPr lang="en-GB" sz="2100" dirty="0">
                <a:latin typeface="+mj-lt"/>
              </a:rPr>
              <a:t>of the premises with the EP Safety Correspondent is mandatory before the start of operations, after every YETS.</a:t>
            </a:r>
          </a:p>
          <a:p>
            <a:pPr marL="457200" indent="-279400">
              <a:buFont typeface="Arial" panose="020B0604020202020204" pitchFamily="34" charset="0"/>
              <a:buChar char="•"/>
            </a:pPr>
            <a:endParaRPr lang="en-GB" sz="2100" dirty="0">
              <a:latin typeface="+mj-lt"/>
            </a:endParaRPr>
          </a:p>
          <a:p>
            <a:pPr marL="635000" lvl="1">
              <a:spcBef>
                <a:spcPts val="600"/>
              </a:spcBef>
            </a:pPr>
            <a:endParaRPr lang="en-US" sz="2100" dirty="0">
              <a:latin typeface="+mj-lt"/>
            </a:endParaRPr>
          </a:p>
        </p:txBody>
      </p:sp>
      <p:sp>
        <p:nvSpPr>
          <p:cNvPr id="24" name="Rounded Rectangle 8">
            <a:extLst>
              <a:ext uri="{FF2B5EF4-FFF2-40B4-BE49-F238E27FC236}">
                <a16:creationId xmlns:a16="http://schemas.microsoft.com/office/drawing/2014/main" id="{442F7AF4-3AE0-671C-D635-FF26F27EF3BB}"/>
              </a:ext>
            </a:extLst>
          </p:cNvPr>
          <p:cNvSpPr/>
          <p:nvPr/>
        </p:nvSpPr>
        <p:spPr>
          <a:xfrm>
            <a:off x="1395111" y="8294559"/>
            <a:ext cx="5565227" cy="1403131"/>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100" dirty="0">
                <a:solidFill>
                  <a:schemeClr val="tx1"/>
                </a:solidFill>
              </a:rPr>
              <a:t>Always keep your </a:t>
            </a:r>
            <a:r>
              <a:rPr lang="en-GB" sz="2100" b="1" dirty="0">
                <a:solidFill>
                  <a:schemeClr val="tx1"/>
                </a:solidFill>
              </a:rPr>
              <a:t>EP Safety Correspondent</a:t>
            </a:r>
            <a:r>
              <a:rPr lang="en-GB" sz="2100" dirty="0">
                <a:solidFill>
                  <a:schemeClr val="tx1"/>
                </a:solidFill>
              </a:rPr>
              <a:t> aware of all changes</a:t>
            </a:r>
            <a:r>
              <a:rPr lang="en-GB" sz="2400" dirty="0">
                <a:solidFill>
                  <a:schemeClr val="tx1"/>
                </a:solidFill>
              </a:rPr>
              <a:t>!</a:t>
            </a:r>
          </a:p>
        </p:txBody>
      </p:sp>
      <p:sp>
        <p:nvSpPr>
          <p:cNvPr id="25" name="Right Brace 24">
            <a:extLst>
              <a:ext uri="{FF2B5EF4-FFF2-40B4-BE49-F238E27FC236}">
                <a16:creationId xmlns:a16="http://schemas.microsoft.com/office/drawing/2014/main" id="{49C79D5F-40FB-7C42-4ADB-6197A69FF694}"/>
              </a:ext>
            </a:extLst>
          </p:cNvPr>
          <p:cNvSpPr/>
          <p:nvPr/>
        </p:nvSpPr>
        <p:spPr>
          <a:xfrm>
            <a:off x="13665895" y="5576170"/>
            <a:ext cx="187890" cy="1277655"/>
          </a:xfrm>
          <a:prstGeom prst="rightBrace">
            <a:avLst/>
          </a:prstGeom>
          <a:ln w="127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TextBox 26">
            <a:extLst>
              <a:ext uri="{FF2B5EF4-FFF2-40B4-BE49-F238E27FC236}">
                <a16:creationId xmlns:a16="http://schemas.microsoft.com/office/drawing/2014/main" id="{256537C2-2845-060E-9CAD-E20EC6133A22}"/>
              </a:ext>
            </a:extLst>
          </p:cNvPr>
          <p:cNvSpPr txBox="1"/>
          <p:nvPr/>
        </p:nvSpPr>
        <p:spPr>
          <a:xfrm>
            <a:off x="14041676" y="6002551"/>
            <a:ext cx="2342368" cy="415498"/>
          </a:xfrm>
          <a:prstGeom prst="rect">
            <a:avLst/>
          </a:prstGeom>
          <a:noFill/>
        </p:spPr>
        <p:txBody>
          <a:bodyPr wrap="square">
            <a:spAutoFit/>
          </a:bodyPr>
          <a:lstStyle/>
          <a:p>
            <a:r>
              <a:rPr lang="en-GB" sz="2100" b="1" dirty="0"/>
              <a:t>New ISD form</a:t>
            </a:r>
          </a:p>
        </p:txBody>
      </p:sp>
    </p:spTree>
    <p:custDataLst>
      <p:tags r:id="rId1"/>
    </p:custDataLst>
    <p:extLst>
      <p:ext uri="{BB962C8B-B14F-4D97-AF65-F5344CB8AC3E}">
        <p14:creationId xmlns:p14="http://schemas.microsoft.com/office/powerpoint/2010/main" val="1104189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E657455-28F7-D909-1781-EC3DBE81233B}"/>
              </a:ext>
            </a:extLst>
          </p:cNvPr>
          <p:cNvGrpSpPr/>
          <p:nvPr/>
        </p:nvGrpSpPr>
        <p:grpSpPr>
          <a:xfrm>
            <a:off x="1132067" y="2527075"/>
            <a:ext cx="10195394" cy="900697"/>
            <a:chOff x="1125717" y="7845368"/>
            <a:chExt cx="10195394" cy="900697"/>
          </a:xfrm>
          <a:solidFill>
            <a:srgbClr val="B1DDA3"/>
          </a:solidFill>
        </p:grpSpPr>
        <p:sp>
          <p:nvSpPr>
            <p:cNvPr id="9" name="Rectangle: Rounded Corners 8">
              <a:extLst>
                <a:ext uri="{FF2B5EF4-FFF2-40B4-BE49-F238E27FC236}">
                  <a16:creationId xmlns:a16="http://schemas.microsoft.com/office/drawing/2014/main" id="{CF5C9BE1-E97F-C118-7861-3FB3B1F1D80B}"/>
                </a:ext>
              </a:extLst>
            </p:cNvPr>
            <p:cNvSpPr/>
            <p:nvPr/>
          </p:nvSpPr>
          <p:spPr>
            <a:xfrm>
              <a:off x="1344038" y="7845368"/>
              <a:ext cx="9171221" cy="900697"/>
            </a:xfrm>
            <a:prstGeom prst="roundRect">
              <a:avLst/>
            </a:prstGeom>
            <a:grp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Isosceles Triangle 9">
              <a:extLst>
                <a:ext uri="{FF2B5EF4-FFF2-40B4-BE49-F238E27FC236}">
                  <a16:creationId xmlns:a16="http://schemas.microsoft.com/office/drawing/2014/main" id="{F17F17C4-00B8-01C4-37EE-4421073221BB}"/>
                </a:ext>
              </a:extLst>
            </p:cNvPr>
            <p:cNvSpPr/>
            <p:nvPr/>
          </p:nvSpPr>
          <p:spPr>
            <a:xfrm rot="16200000">
              <a:off x="1084141" y="8161460"/>
              <a:ext cx="325325" cy="242174"/>
            </a:xfrm>
            <a:prstGeom prst="triangle">
              <a:avLst/>
            </a:prstGeom>
            <a:grp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839E1B0-B3EA-50ED-A4E8-191FC33428D2}"/>
                </a:ext>
              </a:extLst>
            </p:cNvPr>
            <p:cNvSpPr txBox="1"/>
            <p:nvPr/>
          </p:nvSpPr>
          <p:spPr>
            <a:xfrm>
              <a:off x="2278711" y="8089312"/>
              <a:ext cx="9042400" cy="415498"/>
            </a:xfrm>
            <a:prstGeom prst="rect">
              <a:avLst/>
            </a:prstGeom>
            <a:grpFill/>
            <a:ln>
              <a:solidFill>
                <a:srgbClr val="B1DDA3"/>
              </a:solidFill>
            </a:ln>
          </p:spPr>
          <p:txBody>
            <a:bodyPr wrap="square" rtlCol="0">
              <a:spAutoFit/>
            </a:bodyPr>
            <a:lstStyle/>
            <a:p>
              <a:r>
                <a:rPr lang="en-GB" sz="2100" b="1" dirty="0">
                  <a:latin typeface="+mj-lt"/>
                </a:rPr>
                <a:t>Delivery of Safety Permit</a:t>
              </a:r>
            </a:p>
          </p:txBody>
        </p:sp>
      </p:grpSp>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3" name="Text Placeholder 2">
            <a:extLst>
              <a:ext uri="{FF2B5EF4-FFF2-40B4-BE49-F238E27FC236}">
                <a16:creationId xmlns:a16="http://schemas.microsoft.com/office/drawing/2014/main" id="{E54729F5-2ABB-1962-DA42-70F5EA6EE594}"/>
              </a:ext>
            </a:extLst>
          </p:cNvPr>
          <p:cNvSpPr>
            <a:spLocks noGrp="1"/>
          </p:cNvSpPr>
          <p:nvPr>
            <p:ph type="body" sz="quarter" idx="10"/>
          </p:nvPr>
        </p:nvSpPr>
        <p:spPr>
          <a:xfrm>
            <a:off x="708989" y="1349115"/>
            <a:ext cx="8965097" cy="644577"/>
          </a:xfrm>
        </p:spPr>
        <p:txBody>
          <a:bodyPr lIns="0" tIns="0" rIns="0" bIns="0"/>
          <a:lstStyle/>
          <a:p>
            <a:r>
              <a:rPr lang="en-US" sz="2800" dirty="0">
                <a:latin typeface="Calibri" panose="020F0502020204030204" pitchFamily="34" charset="0"/>
              </a:rPr>
              <a:t>Safety Permit</a:t>
            </a:r>
            <a:endParaRPr lang="en-GB" sz="2800" dirty="0"/>
          </a:p>
        </p:txBody>
      </p:sp>
      <p:cxnSp>
        <p:nvCxnSpPr>
          <p:cNvPr id="4" name="Straight Connector 3">
            <a:extLst>
              <a:ext uri="{FF2B5EF4-FFF2-40B4-BE49-F238E27FC236}">
                <a16:creationId xmlns:a16="http://schemas.microsoft.com/office/drawing/2014/main" id="{F3BA88EA-C883-E6AF-C516-06B60518A43A}"/>
              </a:ext>
            </a:extLst>
          </p:cNvPr>
          <p:cNvCxnSpPr>
            <a:cxnSpLocks/>
          </p:cNvCxnSpPr>
          <p:nvPr/>
        </p:nvCxnSpPr>
        <p:spPr>
          <a:xfrm>
            <a:off x="721690" y="2813946"/>
            <a:ext cx="0" cy="7681776"/>
          </a:xfrm>
          <a:prstGeom prst="line">
            <a:avLst/>
          </a:prstGeom>
          <a:ln w="31750">
            <a:solidFill>
              <a:srgbClr val="408AC6"/>
            </a:solidFill>
            <a:prstDash val="lg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A33C1D2-43EA-EC52-8F4E-91EEE0111C52}"/>
              </a:ext>
            </a:extLst>
          </p:cNvPr>
          <p:cNvSpPr txBox="1"/>
          <p:nvPr/>
        </p:nvSpPr>
        <p:spPr>
          <a:xfrm>
            <a:off x="1371260" y="3650601"/>
            <a:ext cx="11405956" cy="2985433"/>
          </a:xfrm>
          <a:prstGeom prst="rect">
            <a:avLst/>
          </a:prstGeom>
          <a:noFill/>
        </p:spPr>
        <p:txBody>
          <a:bodyPr wrap="square">
            <a:spAutoFit/>
          </a:bodyPr>
          <a:lstStyle/>
          <a:p>
            <a:pPr marL="457200" indent="-457200">
              <a:buFont typeface="Arial" panose="020B0604020202020204" pitchFamily="34" charset="0"/>
              <a:buChar char="•"/>
            </a:pPr>
            <a:r>
              <a:rPr lang="en-US" sz="2100" dirty="0">
                <a:latin typeface="+mj-lt"/>
              </a:rPr>
              <a:t>It is a </a:t>
            </a:r>
            <a:r>
              <a:rPr lang="en-US" sz="2100" b="1" dirty="0">
                <a:latin typeface="+mj-lt"/>
              </a:rPr>
              <a:t>specific permission </a:t>
            </a:r>
            <a:r>
              <a:rPr lang="en-US" sz="2100" dirty="0">
                <a:latin typeface="+mj-lt"/>
              </a:rPr>
              <a:t>to carry on with a certain operation or commissioning activity and it is </a:t>
            </a:r>
            <a:r>
              <a:rPr lang="en-US" sz="2100" b="1" dirty="0">
                <a:latin typeface="+mj-lt"/>
              </a:rPr>
              <a:t>composed of a list of controls</a:t>
            </a:r>
            <a:r>
              <a:rPr lang="en-US" sz="2100" dirty="0">
                <a:latin typeface="+mj-lt"/>
              </a:rPr>
              <a:t>, which are signed by the corresponded responsible persons (via EDMS)</a:t>
            </a:r>
          </a:p>
          <a:p>
            <a:pPr marL="457200" indent="-457200">
              <a:spcBef>
                <a:spcPts val="1200"/>
              </a:spcBef>
              <a:buFont typeface="Arial" panose="020B0604020202020204" pitchFamily="34" charset="0"/>
              <a:buChar char="•"/>
            </a:pPr>
            <a:r>
              <a:rPr lang="en-US" sz="2100" dirty="0">
                <a:latin typeface="+mj-lt"/>
              </a:rPr>
              <a:t>One Experiment could have </a:t>
            </a:r>
            <a:r>
              <a:rPr lang="en-US" sz="2100" b="1" dirty="0">
                <a:latin typeface="+mj-lt"/>
              </a:rPr>
              <a:t>multiple Safety Permits</a:t>
            </a:r>
            <a:r>
              <a:rPr lang="en-US" sz="2100" dirty="0">
                <a:latin typeface="+mj-lt"/>
              </a:rPr>
              <a:t>, depending on the hazards present</a:t>
            </a:r>
          </a:p>
          <a:p>
            <a:pPr marL="457200" indent="-457200">
              <a:spcBef>
                <a:spcPts val="1200"/>
              </a:spcBef>
              <a:buFont typeface="Arial" panose="020B0604020202020204" pitchFamily="34" charset="0"/>
              <a:buChar char="•"/>
            </a:pPr>
            <a:r>
              <a:rPr lang="en-US" sz="2100" dirty="0">
                <a:latin typeface="+mj-lt"/>
              </a:rPr>
              <a:t>Safety Permit could be needed at different stages of the safety process</a:t>
            </a:r>
          </a:p>
          <a:p>
            <a:endParaRPr lang="en-US" sz="2100" dirty="0">
              <a:latin typeface="+mj-lt"/>
            </a:endParaRPr>
          </a:p>
          <a:p>
            <a:pPr marL="534988" lvl="2" indent="-342900">
              <a:buFont typeface="Arial" panose="020B0604020202020204" pitchFamily="34" charset="0"/>
              <a:buChar char="•"/>
            </a:pPr>
            <a:endParaRPr lang="en-US" sz="2100" dirty="0">
              <a:latin typeface="+mj-lt"/>
            </a:endParaRPr>
          </a:p>
        </p:txBody>
      </p:sp>
      <p:sp>
        <p:nvSpPr>
          <p:cNvPr id="7" name="Oval 6">
            <a:extLst>
              <a:ext uri="{FF2B5EF4-FFF2-40B4-BE49-F238E27FC236}">
                <a16:creationId xmlns:a16="http://schemas.microsoft.com/office/drawing/2014/main" id="{795956D8-68EF-EA95-052C-92CF11225B16}"/>
              </a:ext>
            </a:extLst>
          </p:cNvPr>
          <p:cNvSpPr/>
          <p:nvPr/>
        </p:nvSpPr>
        <p:spPr>
          <a:xfrm>
            <a:off x="571669" y="2814623"/>
            <a:ext cx="298985" cy="298985"/>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Graphic 11" descr="Signature outline">
            <a:extLst>
              <a:ext uri="{FF2B5EF4-FFF2-40B4-BE49-F238E27FC236}">
                <a16:creationId xmlns:a16="http://schemas.microsoft.com/office/drawing/2014/main" id="{3551DC1D-191D-8A66-F70D-09D5EBFFC7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57230" y="2655442"/>
            <a:ext cx="765821" cy="765821"/>
          </a:xfrm>
          <a:prstGeom prst="rect">
            <a:avLst/>
          </a:prstGeom>
        </p:spPr>
      </p:pic>
      <p:sp>
        <p:nvSpPr>
          <p:cNvPr id="14" name="Rounded Rectangle 5">
            <a:extLst>
              <a:ext uri="{FF2B5EF4-FFF2-40B4-BE49-F238E27FC236}">
                <a16:creationId xmlns:a16="http://schemas.microsoft.com/office/drawing/2014/main" id="{B879ED3B-911D-6F2C-3979-E93C4033DC9D}"/>
              </a:ext>
            </a:extLst>
          </p:cNvPr>
          <p:cNvSpPr/>
          <p:nvPr/>
        </p:nvSpPr>
        <p:spPr>
          <a:xfrm>
            <a:off x="7221058" y="6593623"/>
            <a:ext cx="5565228" cy="1403131"/>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2100" dirty="0">
                <a:solidFill>
                  <a:schemeClr val="tx1"/>
                </a:solidFill>
              </a:rPr>
              <a:t>The need for a specific Safety Permit will be communicated well in advance by the </a:t>
            </a:r>
            <a:r>
              <a:rPr lang="en-GB" sz="2100" b="1" dirty="0">
                <a:solidFill>
                  <a:schemeClr val="tx1"/>
                </a:solidFill>
              </a:rPr>
              <a:t>EP Safety Correspondent</a:t>
            </a:r>
            <a:r>
              <a:rPr lang="en-GB" sz="2100" dirty="0">
                <a:solidFill>
                  <a:schemeClr val="tx1"/>
                </a:solidFill>
              </a:rPr>
              <a:t>.</a:t>
            </a:r>
            <a:endParaRPr lang="en-GB" sz="2100" b="1" dirty="0">
              <a:solidFill>
                <a:schemeClr val="tx1"/>
              </a:solidFill>
            </a:endParaRPr>
          </a:p>
        </p:txBody>
      </p:sp>
      <p:sp>
        <p:nvSpPr>
          <p:cNvPr id="15" name="Rounded Rectangle 5">
            <a:extLst>
              <a:ext uri="{FF2B5EF4-FFF2-40B4-BE49-F238E27FC236}">
                <a16:creationId xmlns:a16="http://schemas.microsoft.com/office/drawing/2014/main" id="{405C819A-F264-B8D3-21AD-00ECB1277716}"/>
              </a:ext>
            </a:extLst>
          </p:cNvPr>
          <p:cNvSpPr/>
          <p:nvPr/>
        </p:nvSpPr>
        <p:spPr>
          <a:xfrm>
            <a:off x="1371265" y="6593623"/>
            <a:ext cx="5200224" cy="1403131"/>
          </a:xfrm>
          <a:prstGeom prst="round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US" sz="2100" dirty="0">
                <a:solidFill>
                  <a:schemeClr val="tx1"/>
                </a:solidFill>
                <a:latin typeface="+mj-lt"/>
              </a:rPr>
              <a:t>A specific document describes the Safety Permits: </a:t>
            </a:r>
          </a:p>
          <a:p>
            <a:pPr>
              <a:lnSpc>
                <a:spcPct val="150000"/>
              </a:lnSpc>
            </a:pPr>
            <a:r>
              <a:rPr lang="en-US" sz="2100" b="1" dirty="0">
                <a:solidFill>
                  <a:schemeClr val="tx1"/>
                </a:solidFill>
                <a:latin typeface="+mj-lt"/>
              </a:rPr>
              <a:t>EDMS </a:t>
            </a:r>
            <a:r>
              <a:rPr lang="en-US" sz="2100" b="1" dirty="0">
                <a:solidFill>
                  <a:srgbClr val="00B0F0"/>
                </a:solidFill>
                <a:latin typeface="+mj-lt"/>
                <a:hlinkClick r:id="rId6">
                  <a:extLst>
                    <a:ext uri="{A12FA001-AC4F-418D-AE19-62706E023703}">
                      <ahyp:hlinkClr xmlns:ahyp="http://schemas.microsoft.com/office/drawing/2018/hyperlinkcolor" val="tx"/>
                    </a:ext>
                  </a:extLst>
                </a:hlinkClick>
              </a:rPr>
              <a:t>1536514</a:t>
            </a:r>
            <a:endParaRPr lang="en-US" sz="2100" b="1" dirty="0">
              <a:solidFill>
                <a:srgbClr val="00B0F0"/>
              </a:solidFill>
              <a:latin typeface="+mj-lt"/>
            </a:endParaRPr>
          </a:p>
        </p:txBody>
      </p:sp>
    </p:spTree>
    <p:custDataLst>
      <p:tags r:id="rId1"/>
    </p:custDataLst>
    <p:extLst>
      <p:ext uri="{BB962C8B-B14F-4D97-AF65-F5344CB8AC3E}">
        <p14:creationId xmlns:p14="http://schemas.microsoft.com/office/powerpoint/2010/main" val="3755351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8E2A8CDC-8393-4DC2-3846-47F1F805DF21}"/>
              </a:ext>
            </a:extLst>
          </p:cNvPr>
          <p:cNvSpPr>
            <a:spLocks noGrp="1"/>
          </p:cNvSpPr>
          <p:nvPr>
            <p:ph type="body" sz="quarter" idx="10"/>
          </p:nvPr>
        </p:nvSpPr>
        <p:spPr>
          <a:xfrm>
            <a:off x="708990" y="1349115"/>
            <a:ext cx="5502092" cy="644577"/>
          </a:xfrm>
        </p:spPr>
        <p:txBody>
          <a:bodyPr lIns="0" tIns="0" rIns="0" bIns="0"/>
          <a:lstStyle/>
          <a:p>
            <a:r>
              <a:rPr lang="en-GB" sz="2800" dirty="0">
                <a:highlight>
                  <a:srgbClr val="FFFF00"/>
                </a:highlight>
              </a:rPr>
              <a:t>Activity</a:t>
            </a:r>
          </a:p>
        </p:txBody>
      </p:sp>
      <p:sp>
        <p:nvSpPr>
          <p:cNvPr id="6" name="Title 1">
            <a:extLst>
              <a:ext uri="{FF2B5EF4-FFF2-40B4-BE49-F238E27FC236}">
                <a16:creationId xmlns:a16="http://schemas.microsoft.com/office/drawing/2014/main" id="{A3BEE005-A3C7-79E0-EFB2-C71E5AC556EB}"/>
              </a:ext>
            </a:extLst>
          </p:cNvPr>
          <p:cNvSpPr>
            <a:spLocks noGrp="1"/>
          </p:cNvSpPr>
          <p:nvPr>
            <p:ph type="title"/>
          </p:nvPr>
        </p:nvSpPr>
        <p:spPr>
          <a:xfrm>
            <a:off x="609600" y="609600"/>
            <a:ext cx="15504826" cy="739515"/>
          </a:xfrm>
        </p:spPr>
        <p:txBody>
          <a:bodyPr/>
          <a:lstStyle/>
          <a:p>
            <a:r>
              <a:rPr lang="en-GB" dirty="0">
                <a:highlight>
                  <a:srgbClr val="FFFF00"/>
                </a:highlight>
              </a:rPr>
              <a:t>Safety Validation Process</a:t>
            </a:r>
          </a:p>
        </p:txBody>
      </p:sp>
    </p:spTree>
    <p:custDataLst>
      <p:tags r:id="rId1"/>
    </p:custDataLst>
    <p:extLst>
      <p:ext uri="{BB962C8B-B14F-4D97-AF65-F5344CB8AC3E}">
        <p14:creationId xmlns:p14="http://schemas.microsoft.com/office/powerpoint/2010/main" val="1553836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walking down stairs in a factory&#10;&#10;Description automatically generated">
            <a:extLst>
              <a:ext uri="{FF2B5EF4-FFF2-40B4-BE49-F238E27FC236}">
                <a16:creationId xmlns:a16="http://schemas.microsoft.com/office/drawing/2014/main" id="{CA9CAF04-A3C3-EFE0-F9EA-101F1DBA2367}"/>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3000"/>
                    </a14:imgEffect>
                    <a14:imgEffect>
                      <a14:brightnessContrast bright="-33000" contrast="4000"/>
                    </a14:imgEffect>
                  </a14:imgLayer>
                </a14:imgProps>
              </a:ext>
              <a:ext uri="{28A0092B-C50C-407E-A947-70E740481C1C}">
                <a14:useLocalDpi xmlns:a14="http://schemas.microsoft.com/office/drawing/2010/main" val="0"/>
              </a:ext>
            </a:extLst>
          </a:blip>
          <a:srcRect t="9236" b="4217"/>
          <a:stretch/>
        </p:blipFill>
        <p:spPr>
          <a:xfrm>
            <a:off x="-1" y="0"/>
            <a:ext cx="18288001" cy="10551886"/>
          </a:xfrm>
          <a:prstGeom prst="rect">
            <a:avLst/>
          </a:prstGeom>
        </p:spPr>
      </p:pic>
      <p:sp>
        <p:nvSpPr>
          <p:cNvPr id="25" name="Text Placeholder 2">
            <a:extLst>
              <a:ext uri="{FF2B5EF4-FFF2-40B4-BE49-F238E27FC236}">
                <a16:creationId xmlns:a16="http://schemas.microsoft.com/office/drawing/2014/main" id="{1205DA72-B4EA-974C-A55E-F5AF6B20DE86}"/>
              </a:ext>
            </a:extLst>
          </p:cNvPr>
          <p:cNvSpPr txBox="1">
            <a:spLocks/>
          </p:cNvSpPr>
          <p:nvPr/>
        </p:nvSpPr>
        <p:spPr>
          <a:xfrm>
            <a:off x="609600" y="1349115"/>
            <a:ext cx="5502092" cy="644577"/>
          </a:xfrm>
          <a:prstGeom prst="rect">
            <a:avLst/>
          </a:prstGeom>
        </p:spPr>
        <p:txBody>
          <a:bodyPr/>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GB" dirty="0"/>
              <a:t>Experiment Safety File</a:t>
            </a:r>
          </a:p>
        </p:txBody>
      </p:sp>
      <p:sp>
        <p:nvSpPr>
          <p:cNvPr id="24" name="Title 1">
            <a:extLst>
              <a:ext uri="{FF2B5EF4-FFF2-40B4-BE49-F238E27FC236}">
                <a16:creationId xmlns:a16="http://schemas.microsoft.com/office/drawing/2014/main" id="{9EFA4ACD-3AD2-0A46-9620-AF0C4FC6F2BA}"/>
              </a:ext>
            </a:extLst>
          </p:cNvPr>
          <p:cNvSpPr txBox="1">
            <a:spLocks/>
          </p:cNvSpPr>
          <p:nvPr/>
        </p:nvSpPr>
        <p:spPr>
          <a:xfrm>
            <a:off x="609600" y="609600"/>
            <a:ext cx="14617284" cy="739515"/>
          </a:xfrm>
          <a:prstGeom prst="rect">
            <a:avLst/>
          </a:prstGeom>
        </p:spPr>
        <p:txBody>
          <a:bodyPr/>
          <a:lstStyle>
            <a:lvl1pPr algn="l" defTabSz="1371600" rtl="0" eaLnBrk="1" latinLnBrk="0" hangingPunct="1">
              <a:lnSpc>
                <a:spcPct val="90000"/>
              </a:lnSpc>
              <a:spcBef>
                <a:spcPct val="0"/>
              </a:spcBef>
              <a:buNone/>
              <a:defRPr sz="5000" b="1" kern="1200">
                <a:solidFill>
                  <a:schemeClr val="bg1"/>
                </a:solidFill>
                <a:latin typeface="+mj-lt"/>
                <a:ea typeface="+mj-ea"/>
                <a:cs typeface="+mj-cs"/>
              </a:defRPr>
            </a:lvl1pPr>
          </a:lstStyle>
          <a:p>
            <a:r>
              <a:rPr lang="en-US" dirty="0"/>
              <a:t>Experiment Safety Officer</a:t>
            </a:r>
            <a:endParaRPr lang="en-GB" dirty="0"/>
          </a:p>
        </p:txBody>
      </p:sp>
      <p:sp>
        <p:nvSpPr>
          <p:cNvPr id="38" name="TextBox 37">
            <a:extLst>
              <a:ext uri="{FF2B5EF4-FFF2-40B4-BE49-F238E27FC236}">
                <a16:creationId xmlns:a16="http://schemas.microsoft.com/office/drawing/2014/main" id="{32286E56-F4A5-8844-929D-7D94431A9BD0}"/>
              </a:ext>
            </a:extLst>
          </p:cNvPr>
          <p:cNvSpPr txBox="1"/>
          <p:nvPr/>
        </p:nvSpPr>
        <p:spPr>
          <a:xfrm>
            <a:off x="15237798" y="9169319"/>
            <a:ext cx="2720975" cy="830997"/>
          </a:xfrm>
          <a:prstGeom prst="rect">
            <a:avLst/>
          </a:prstGeom>
          <a:noFill/>
        </p:spPr>
        <p:txBody>
          <a:bodyPr wrap="square" rtlCol="0">
            <a:spAutoFit/>
          </a:bodyPr>
          <a:lstStyle/>
          <a:p>
            <a:pPr algn="ctr"/>
            <a:r>
              <a:rPr lang="en-GB" sz="2400" b="1" dirty="0">
                <a:solidFill>
                  <a:schemeClr val="bg1"/>
                </a:solidFill>
              </a:rPr>
              <a:t>Experiment Safety File</a:t>
            </a:r>
          </a:p>
        </p:txBody>
      </p:sp>
      <p:sp>
        <p:nvSpPr>
          <p:cNvPr id="8" name="Oval 7"/>
          <p:cNvSpPr/>
          <p:nvPr/>
        </p:nvSpPr>
        <p:spPr>
          <a:xfrm>
            <a:off x="16229042"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712F1BDB-4DDB-CD49-9561-34A2DC0A997D}"/>
              </a:ext>
            </a:extLst>
          </p:cNvPr>
          <p:cNvSpPr/>
          <p:nvPr/>
        </p:nvSpPr>
        <p:spPr>
          <a:xfrm>
            <a:off x="1584325"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AF80C1FE-69D1-6541-82CD-CEC123D4D347}"/>
              </a:ext>
            </a:extLst>
          </p:cNvPr>
          <p:cNvSpPr/>
          <p:nvPr/>
        </p:nvSpPr>
        <p:spPr>
          <a:xfrm>
            <a:off x="6306213" y="8241854"/>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72AE95E5-22B5-7348-BC53-C13B1DA3C7D3}"/>
              </a:ext>
            </a:extLst>
          </p:cNvPr>
          <p:cNvSpPr/>
          <p:nvPr/>
        </p:nvSpPr>
        <p:spPr>
          <a:xfrm>
            <a:off x="11285827" y="8241854"/>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88F5A2FF-60BB-2C49-BF86-47E38851FD4E}"/>
              </a:ext>
            </a:extLst>
          </p:cNvPr>
          <p:cNvCxnSpPr>
            <a:cxnSpLocks/>
            <a:stCxn id="26" idx="6"/>
            <a:endCxn id="27" idx="2"/>
          </p:cNvCxnSpPr>
          <p:nvPr/>
        </p:nvCxnSpPr>
        <p:spPr>
          <a:xfrm flipV="1">
            <a:off x="2441575" y="8670479"/>
            <a:ext cx="3864638"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5B0FB5-A78C-CC4A-9577-11EEDC6BFE12}"/>
              </a:ext>
            </a:extLst>
          </p:cNvPr>
          <p:cNvCxnSpPr>
            <a:cxnSpLocks/>
            <a:stCxn id="27" idx="6"/>
            <a:endCxn id="28" idx="2"/>
          </p:cNvCxnSpPr>
          <p:nvPr/>
        </p:nvCxnSpPr>
        <p:spPr>
          <a:xfrm>
            <a:off x="7163463" y="8670479"/>
            <a:ext cx="412236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865CA31-B872-2A42-B438-7A678AA1C4D4}"/>
              </a:ext>
            </a:extLst>
          </p:cNvPr>
          <p:cNvCxnSpPr>
            <a:cxnSpLocks/>
            <a:stCxn id="28" idx="6"/>
            <a:endCxn id="8" idx="2"/>
          </p:cNvCxnSpPr>
          <p:nvPr/>
        </p:nvCxnSpPr>
        <p:spPr>
          <a:xfrm>
            <a:off x="12143077" y="8670479"/>
            <a:ext cx="4085965"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5C3A251-97FE-ED4A-8AB4-A5F0C4D82775}"/>
              </a:ext>
            </a:extLst>
          </p:cNvPr>
          <p:cNvSpPr txBox="1"/>
          <p:nvPr/>
        </p:nvSpPr>
        <p:spPr>
          <a:xfrm>
            <a:off x="5469891" y="9340785"/>
            <a:ext cx="2569934" cy="461665"/>
          </a:xfrm>
          <a:prstGeom prst="rect">
            <a:avLst/>
          </a:prstGeom>
          <a:noFill/>
        </p:spPr>
        <p:txBody>
          <a:bodyPr wrap="none" rtlCol="0">
            <a:spAutoFit/>
          </a:bodyPr>
          <a:lstStyle/>
          <a:p>
            <a:pPr algn="ctr"/>
            <a:r>
              <a:rPr lang="en-GB" sz="2400" dirty="0">
                <a:solidFill>
                  <a:schemeClr val="bg1"/>
                </a:solidFill>
              </a:rPr>
              <a:t>Role of the EXSO</a:t>
            </a:r>
          </a:p>
        </p:txBody>
      </p:sp>
      <p:sp>
        <p:nvSpPr>
          <p:cNvPr id="36" name="TextBox 35">
            <a:extLst>
              <a:ext uri="{FF2B5EF4-FFF2-40B4-BE49-F238E27FC236}">
                <a16:creationId xmlns:a16="http://schemas.microsoft.com/office/drawing/2014/main" id="{11913B6C-F38D-A34D-9E89-8CF25D8DB2C8}"/>
              </a:ext>
            </a:extLst>
          </p:cNvPr>
          <p:cNvSpPr txBox="1"/>
          <p:nvPr/>
        </p:nvSpPr>
        <p:spPr>
          <a:xfrm>
            <a:off x="10443878" y="9169319"/>
            <a:ext cx="2569934" cy="830997"/>
          </a:xfrm>
          <a:prstGeom prst="rect">
            <a:avLst/>
          </a:prstGeom>
          <a:noFill/>
        </p:spPr>
        <p:txBody>
          <a:bodyPr wrap="square" rtlCol="0">
            <a:spAutoFit/>
          </a:bodyPr>
          <a:lstStyle/>
          <a:p>
            <a:pPr algn="ctr"/>
            <a:r>
              <a:rPr lang="en-GB" sz="2400" dirty="0">
                <a:solidFill>
                  <a:schemeClr val="bg1"/>
                </a:solidFill>
              </a:rPr>
              <a:t>Safety validation process</a:t>
            </a:r>
          </a:p>
        </p:txBody>
      </p:sp>
      <p:sp>
        <p:nvSpPr>
          <p:cNvPr id="37" name="TextBox 36">
            <a:extLst>
              <a:ext uri="{FF2B5EF4-FFF2-40B4-BE49-F238E27FC236}">
                <a16:creationId xmlns:a16="http://schemas.microsoft.com/office/drawing/2014/main" id="{C705678F-B464-9A4C-AC1C-87A87F1693B8}"/>
              </a:ext>
            </a:extLst>
          </p:cNvPr>
          <p:cNvSpPr txBox="1"/>
          <p:nvPr/>
        </p:nvSpPr>
        <p:spPr>
          <a:xfrm>
            <a:off x="727634" y="9353984"/>
            <a:ext cx="2863926" cy="461665"/>
          </a:xfrm>
          <a:prstGeom prst="rect">
            <a:avLst/>
          </a:prstGeom>
          <a:noFill/>
        </p:spPr>
        <p:txBody>
          <a:bodyPr wrap="none" rtlCol="0">
            <a:spAutoFit/>
          </a:bodyPr>
          <a:lstStyle/>
          <a:p>
            <a:pPr algn="ctr"/>
            <a:r>
              <a:rPr lang="en-GB" sz="2400" b="1" dirty="0">
                <a:solidFill>
                  <a:schemeClr val="bg1"/>
                </a:solidFill>
              </a:rPr>
              <a:t>Experiments at CERN</a:t>
            </a:r>
          </a:p>
        </p:txBody>
      </p:sp>
    </p:spTree>
    <p:custDataLst>
      <p:tags r:id="rId1"/>
    </p:custDataLst>
    <p:extLst>
      <p:ext uri="{BB962C8B-B14F-4D97-AF65-F5344CB8AC3E}">
        <p14:creationId xmlns:p14="http://schemas.microsoft.com/office/powerpoint/2010/main" val="1625289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CD2B9-EF1F-8D4A-A685-E38C9C82474D}"/>
              </a:ext>
            </a:extLst>
          </p:cNvPr>
          <p:cNvSpPr>
            <a:spLocks noGrp="1"/>
          </p:cNvSpPr>
          <p:nvPr>
            <p:ph type="title"/>
          </p:nvPr>
        </p:nvSpPr>
        <p:spPr/>
        <p:txBody>
          <a:bodyPr/>
          <a:lstStyle/>
          <a:p>
            <a:r>
              <a:rPr lang="en-GB" dirty="0"/>
              <a:t>Experiment Safety File</a:t>
            </a:r>
          </a:p>
        </p:txBody>
      </p:sp>
      <p:sp>
        <p:nvSpPr>
          <p:cNvPr id="4" name="Rectangle 3">
            <a:extLst>
              <a:ext uri="{FF2B5EF4-FFF2-40B4-BE49-F238E27FC236}">
                <a16:creationId xmlns:a16="http://schemas.microsoft.com/office/drawing/2014/main" id="{1986B9B4-A489-A744-9685-FEB2A38DE3F1}"/>
              </a:ext>
            </a:extLst>
          </p:cNvPr>
          <p:cNvSpPr/>
          <p:nvPr/>
        </p:nvSpPr>
        <p:spPr>
          <a:xfrm>
            <a:off x="1930398" y="3492283"/>
            <a:ext cx="5929086" cy="3323987"/>
          </a:xfrm>
          <a:prstGeom prst="rect">
            <a:avLst/>
          </a:prstGeom>
        </p:spPr>
        <p:txBody>
          <a:bodyPr wrap="square">
            <a:spAutoFit/>
          </a:bodyPr>
          <a:lstStyle/>
          <a:p>
            <a:pPr algn="just"/>
            <a:r>
              <a:rPr lang="en-US" sz="2100" dirty="0">
                <a:latin typeface="+mj-lt"/>
              </a:rPr>
              <a:t>A set of documents aiming to </a:t>
            </a:r>
            <a:r>
              <a:rPr lang="en-US" sz="2100" b="1" dirty="0">
                <a:latin typeface="+mj-lt"/>
              </a:rPr>
              <a:t>demonstrate</a:t>
            </a:r>
            <a:r>
              <a:rPr lang="en-US" sz="2100" dirty="0">
                <a:latin typeface="+mj-lt"/>
              </a:rPr>
              <a:t> that a certain </a:t>
            </a:r>
            <a:r>
              <a:rPr lang="en-US" sz="2100" b="1" dirty="0">
                <a:latin typeface="+mj-lt"/>
              </a:rPr>
              <a:t>Experiment is designed, installed and operated according to CERN safety principles</a:t>
            </a:r>
            <a:r>
              <a:rPr lang="en-US" sz="2100" dirty="0">
                <a:latin typeface="+mj-lt"/>
              </a:rPr>
              <a:t>.  </a:t>
            </a:r>
          </a:p>
          <a:p>
            <a:pPr algn="just"/>
            <a:endParaRPr lang="en-US" sz="2100" dirty="0">
              <a:latin typeface="+mj-lt"/>
            </a:endParaRPr>
          </a:p>
          <a:p>
            <a:pPr algn="just"/>
            <a:endParaRPr lang="en-US" sz="2100" dirty="0">
              <a:latin typeface="+mj-lt"/>
            </a:endParaRPr>
          </a:p>
          <a:p>
            <a:pPr algn="just"/>
            <a:endParaRPr lang="en-US" sz="2100" dirty="0">
              <a:latin typeface="+mj-lt"/>
            </a:endParaRPr>
          </a:p>
          <a:p>
            <a:pPr algn="just"/>
            <a:r>
              <a:rPr lang="en-US" sz="2100" dirty="0">
                <a:latin typeface="+mj-lt"/>
              </a:rPr>
              <a:t>The </a:t>
            </a:r>
            <a:r>
              <a:rPr lang="en-US" sz="2100" b="1" dirty="0">
                <a:latin typeface="+mj-lt"/>
              </a:rPr>
              <a:t>EXSO</a:t>
            </a:r>
            <a:r>
              <a:rPr lang="en-US" sz="2100" dirty="0">
                <a:latin typeface="+mj-lt"/>
              </a:rPr>
              <a:t> is the </a:t>
            </a:r>
            <a:r>
              <a:rPr lang="en-US" sz="2100" b="1" dirty="0">
                <a:latin typeface="+mj-lt"/>
              </a:rPr>
              <a:t>Safety File editor </a:t>
            </a:r>
            <a:r>
              <a:rPr lang="en-US" sz="2100" dirty="0">
                <a:latin typeface="+mj-lt"/>
              </a:rPr>
              <a:t>for their Experiment. The EP Safety Correspondent can provide support to the editorial work.</a:t>
            </a:r>
          </a:p>
        </p:txBody>
      </p:sp>
      <p:sp>
        <p:nvSpPr>
          <p:cNvPr id="5" name="Rounded Rectangle 4">
            <a:extLst>
              <a:ext uri="{FF2B5EF4-FFF2-40B4-BE49-F238E27FC236}">
                <a16:creationId xmlns:a16="http://schemas.microsoft.com/office/drawing/2014/main" id="{595CFF78-79CE-FB4F-B497-627B6E4495C1}"/>
              </a:ext>
            </a:extLst>
          </p:cNvPr>
          <p:cNvSpPr/>
          <p:nvPr/>
        </p:nvSpPr>
        <p:spPr>
          <a:xfrm>
            <a:off x="3593718" y="7952910"/>
            <a:ext cx="11100564" cy="977573"/>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EDMS</a:t>
            </a:r>
            <a:r>
              <a:rPr lang="en-GB" sz="2400" dirty="0">
                <a:solidFill>
                  <a:schemeClr val="tx1"/>
                </a:solidFill>
              </a:rPr>
              <a:t> = Engineering and Equipment Data Management Service </a:t>
            </a:r>
          </a:p>
          <a:p>
            <a:pPr algn="ctr"/>
            <a:r>
              <a:rPr lang="en-GB" sz="2400" dirty="0">
                <a:solidFill>
                  <a:srgbClr val="00B0F0"/>
                </a:solidFill>
                <a:hlinkClick r:id="rId4">
                  <a:extLst>
                    <a:ext uri="{A12FA001-AC4F-418D-AE19-62706E023703}">
                      <ahyp:hlinkClr xmlns:ahyp="http://schemas.microsoft.com/office/drawing/2018/hyperlinkcolor" val="tx"/>
                    </a:ext>
                  </a:extLst>
                </a:hlinkClick>
              </a:rPr>
              <a:t>edms.cern.ch</a:t>
            </a:r>
            <a:endParaRPr lang="en-GB" sz="2400" dirty="0">
              <a:solidFill>
                <a:srgbClr val="00B0F0"/>
              </a:solidFill>
            </a:endParaRPr>
          </a:p>
        </p:txBody>
      </p:sp>
      <p:sp>
        <p:nvSpPr>
          <p:cNvPr id="3" name="Text Placeholder 2">
            <a:extLst>
              <a:ext uri="{FF2B5EF4-FFF2-40B4-BE49-F238E27FC236}">
                <a16:creationId xmlns:a16="http://schemas.microsoft.com/office/drawing/2014/main" id="{FF9D5D0A-795B-826E-D640-3F53A61D962E}"/>
              </a:ext>
            </a:extLst>
          </p:cNvPr>
          <p:cNvSpPr>
            <a:spLocks noGrp="1"/>
          </p:cNvSpPr>
          <p:nvPr>
            <p:ph type="body" sz="quarter" idx="10"/>
          </p:nvPr>
        </p:nvSpPr>
        <p:spPr>
          <a:xfrm>
            <a:off x="708990" y="1349115"/>
            <a:ext cx="5502092" cy="644577"/>
          </a:xfrm>
        </p:spPr>
        <p:txBody>
          <a:bodyPr lIns="0" tIns="0" rIns="0" bIns="0"/>
          <a:lstStyle/>
          <a:p>
            <a:r>
              <a:rPr lang="en-GB" sz="2800" dirty="0"/>
              <a:t>Introduction</a:t>
            </a:r>
          </a:p>
        </p:txBody>
      </p:sp>
      <p:sp>
        <p:nvSpPr>
          <p:cNvPr id="7" name="TextBox 6">
            <a:extLst>
              <a:ext uri="{FF2B5EF4-FFF2-40B4-BE49-F238E27FC236}">
                <a16:creationId xmlns:a16="http://schemas.microsoft.com/office/drawing/2014/main" id="{5326BFF9-88F2-BF78-7A59-CB7F727D7FC1}"/>
              </a:ext>
            </a:extLst>
          </p:cNvPr>
          <p:cNvSpPr txBox="1"/>
          <p:nvPr/>
        </p:nvSpPr>
        <p:spPr>
          <a:xfrm>
            <a:off x="10428518" y="3492282"/>
            <a:ext cx="6976979" cy="3323987"/>
          </a:xfrm>
          <a:prstGeom prst="rect">
            <a:avLst/>
          </a:prstGeom>
          <a:noFill/>
        </p:spPr>
        <p:txBody>
          <a:bodyPr wrap="square">
            <a:spAutoFit/>
          </a:bodyPr>
          <a:lstStyle/>
          <a:p>
            <a:r>
              <a:rPr lang="en-US" sz="2100" dirty="0">
                <a:latin typeface="+mj-lt"/>
              </a:rPr>
              <a:t>The official repository for the Safety File is </a:t>
            </a:r>
            <a:r>
              <a:rPr lang="en-US" sz="2100" b="1" dirty="0">
                <a:latin typeface="+mj-lt"/>
              </a:rPr>
              <a:t>EDMS</a:t>
            </a:r>
            <a:r>
              <a:rPr lang="en-US" sz="2100" dirty="0">
                <a:latin typeface="+mj-lt"/>
              </a:rPr>
              <a:t>. Safety file has a </a:t>
            </a:r>
            <a:r>
              <a:rPr lang="en-US" sz="2100" b="1" dirty="0">
                <a:latin typeface="+mj-lt"/>
              </a:rPr>
              <a:t>specific EDMS folder structure</a:t>
            </a:r>
            <a:r>
              <a:rPr lang="en-US" sz="2100" dirty="0">
                <a:latin typeface="+mj-lt"/>
              </a:rPr>
              <a:t>, which, upon request from the Host States, can be “translated” into specific documents. </a:t>
            </a:r>
          </a:p>
          <a:p>
            <a:endParaRPr lang="en-US" sz="2100" dirty="0">
              <a:latin typeface="+mj-lt"/>
            </a:endParaRPr>
          </a:p>
          <a:p>
            <a:endParaRPr lang="en-US" sz="2100" dirty="0">
              <a:latin typeface="+mj-lt"/>
            </a:endParaRPr>
          </a:p>
          <a:p>
            <a:endParaRPr lang="en-US" sz="2100" dirty="0">
              <a:latin typeface="+mj-lt"/>
            </a:endParaRPr>
          </a:p>
          <a:p>
            <a:r>
              <a:rPr lang="en-US" sz="2100" dirty="0">
                <a:latin typeface="+mj-lt"/>
              </a:rPr>
              <a:t>Is </a:t>
            </a:r>
            <a:r>
              <a:rPr lang="en-US" sz="2100" b="1" dirty="0">
                <a:latin typeface="+mj-lt"/>
              </a:rPr>
              <a:t>alive and continuously updated </a:t>
            </a:r>
            <a:r>
              <a:rPr lang="en-US" sz="2100" dirty="0">
                <a:latin typeface="+mj-lt"/>
              </a:rPr>
              <a:t>during the lifecycle of the Experiment with relevant documents.</a:t>
            </a:r>
          </a:p>
          <a:p>
            <a:endParaRPr lang="en-US" sz="2100" dirty="0">
              <a:latin typeface="+mj-lt"/>
            </a:endParaRPr>
          </a:p>
        </p:txBody>
      </p:sp>
      <p:pic>
        <p:nvPicPr>
          <p:cNvPr id="11" name="Graphic 10" descr="Document outline">
            <a:extLst>
              <a:ext uri="{FF2B5EF4-FFF2-40B4-BE49-F238E27FC236}">
                <a16:creationId xmlns:a16="http://schemas.microsoft.com/office/drawing/2014/main" id="{6E3CF4A3-2BE5-C6B5-F8FF-F175525BB5D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8990" y="3492283"/>
            <a:ext cx="1080000" cy="1080000"/>
          </a:xfrm>
          <a:prstGeom prst="rect">
            <a:avLst/>
          </a:prstGeom>
        </p:spPr>
      </p:pic>
      <p:pic>
        <p:nvPicPr>
          <p:cNvPr id="13" name="Graphic 12" descr="Open folder outline">
            <a:extLst>
              <a:ext uri="{FF2B5EF4-FFF2-40B4-BE49-F238E27FC236}">
                <a16:creationId xmlns:a16="http://schemas.microsoft.com/office/drawing/2014/main" id="{5F34DB60-2EC3-6674-832A-F42F5012643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089894" y="3492283"/>
            <a:ext cx="1080000" cy="1080000"/>
          </a:xfrm>
          <a:prstGeom prst="rect">
            <a:avLst/>
          </a:prstGeom>
        </p:spPr>
      </p:pic>
      <p:pic>
        <p:nvPicPr>
          <p:cNvPr id="15" name="Graphic 14" descr="Repeat outline">
            <a:extLst>
              <a:ext uri="{FF2B5EF4-FFF2-40B4-BE49-F238E27FC236}">
                <a16:creationId xmlns:a16="http://schemas.microsoft.com/office/drawing/2014/main" id="{DACEB4C6-532C-42CA-354F-562AEF27C86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089894" y="5679869"/>
            <a:ext cx="1080000" cy="1080000"/>
          </a:xfrm>
          <a:prstGeom prst="rect">
            <a:avLst/>
          </a:prstGeom>
        </p:spPr>
      </p:pic>
      <p:pic>
        <p:nvPicPr>
          <p:cNvPr id="17" name="Graphic 16" descr="User outline">
            <a:extLst>
              <a:ext uri="{FF2B5EF4-FFF2-40B4-BE49-F238E27FC236}">
                <a16:creationId xmlns:a16="http://schemas.microsoft.com/office/drawing/2014/main" id="{1D689FCC-2ADE-669D-C68E-B0A3CF65832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08990" y="5679869"/>
            <a:ext cx="1080000" cy="1080000"/>
          </a:xfrm>
          <a:prstGeom prst="rect">
            <a:avLst/>
          </a:prstGeom>
        </p:spPr>
      </p:pic>
      <p:sp>
        <p:nvSpPr>
          <p:cNvPr id="19" name="TextBox 18">
            <a:extLst>
              <a:ext uri="{FF2B5EF4-FFF2-40B4-BE49-F238E27FC236}">
                <a16:creationId xmlns:a16="http://schemas.microsoft.com/office/drawing/2014/main" id="{FA2077E0-9E15-1892-5002-A5F40970FEA5}"/>
              </a:ext>
            </a:extLst>
          </p:cNvPr>
          <p:cNvSpPr txBox="1"/>
          <p:nvPr/>
        </p:nvSpPr>
        <p:spPr>
          <a:xfrm>
            <a:off x="4517894" y="2417508"/>
            <a:ext cx="9144000" cy="461665"/>
          </a:xfrm>
          <a:prstGeom prst="rect">
            <a:avLst/>
          </a:prstGeom>
          <a:noFill/>
        </p:spPr>
        <p:txBody>
          <a:bodyPr wrap="square">
            <a:spAutoFit/>
          </a:bodyPr>
          <a:lstStyle/>
          <a:p>
            <a:pPr algn="ctr"/>
            <a:r>
              <a:rPr lang="en-GB" sz="2400" b="1" dirty="0"/>
              <a:t>Experiment Safety File</a:t>
            </a:r>
          </a:p>
        </p:txBody>
      </p:sp>
    </p:spTree>
    <p:custDataLst>
      <p:tags r:id="rId1"/>
    </p:custDataLst>
    <p:extLst>
      <p:ext uri="{BB962C8B-B14F-4D97-AF65-F5344CB8AC3E}">
        <p14:creationId xmlns:p14="http://schemas.microsoft.com/office/powerpoint/2010/main" val="21073658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CD2B9-EF1F-8D4A-A685-E38C9C82474D}"/>
              </a:ext>
            </a:extLst>
          </p:cNvPr>
          <p:cNvSpPr>
            <a:spLocks noGrp="1"/>
          </p:cNvSpPr>
          <p:nvPr>
            <p:ph type="title"/>
          </p:nvPr>
        </p:nvSpPr>
        <p:spPr/>
        <p:txBody>
          <a:bodyPr/>
          <a:lstStyle/>
          <a:p>
            <a:r>
              <a:rPr lang="en-GB" dirty="0"/>
              <a:t>Experiment Safety File</a:t>
            </a:r>
          </a:p>
        </p:txBody>
      </p:sp>
      <p:sp>
        <p:nvSpPr>
          <p:cNvPr id="4" name="Rectangle 3">
            <a:extLst>
              <a:ext uri="{FF2B5EF4-FFF2-40B4-BE49-F238E27FC236}">
                <a16:creationId xmlns:a16="http://schemas.microsoft.com/office/drawing/2014/main" id="{1986B9B4-A489-A744-9685-FEB2A38DE3F1}"/>
              </a:ext>
            </a:extLst>
          </p:cNvPr>
          <p:cNvSpPr/>
          <p:nvPr/>
        </p:nvSpPr>
        <p:spPr>
          <a:xfrm>
            <a:off x="609600" y="2370350"/>
            <a:ext cx="15670306" cy="3626506"/>
          </a:xfrm>
          <a:prstGeom prst="rect">
            <a:avLst/>
          </a:prstGeom>
        </p:spPr>
        <p:txBody>
          <a:bodyPr wrap="square">
            <a:spAutoFit/>
          </a:bodyPr>
          <a:lstStyle/>
          <a:p>
            <a:r>
              <a:rPr lang="en-US" sz="2400" dirty="0">
                <a:latin typeface="+mj-lt"/>
              </a:rPr>
              <a:t>Following the </a:t>
            </a:r>
            <a:r>
              <a:rPr lang="en-US" sz="2400" dirty="0">
                <a:solidFill>
                  <a:srgbClr val="00B0F0"/>
                </a:solidFill>
                <a:latin typeface="+mj-lt"/>
                <a:hlinkClick r:id="rId4">
                  <a:extLst>
                    <a:ext uri="{A12FA001-AC4F-418D-AE19-62706E023703}">
                      <ahyp:hlinkClr xmlns:ahyp="http://schemas.microsoft.com/office/drawing/2018/hyperlinkcolor" val="tx"/>
                    </a:ext>
                  </a:extLst>
                </a:hlinkClick>
              </a:rPr>
              <a:t>CERN Safety File Management</a:t>
            </a:r>
            <a:r>
              <a:rPr lang="en-US" sz="2400" dirty="0">
                <a:latin typeface="+mj-lt"/>
              </a:rPr>
              <a:t>, the </a:t>
            </a:r>
            <a:r>
              <a:rPr lang="en-US" sz="2400" b="1" dirty="0">
                <a:latin typeface="+mj-lt"/>
              </a:rPr>
              <a:t>Safety File is composed of four parts</a:t>
            </a:r>
            <a:r>
              <a:rPr lang="en-US" sz="2400" dirty="0">
                <a:latin typeface="+mj-lt"/>
              </a:rPr>
              <a:t>:</a:t>
            </a:r>
          </a:p>
          <a:p>
            <a:pPr marL="457200" indent="-457200">
              <a:buFont typeface="Arial" panose="020B0604020202020204" pitchFamily="34" charset="0"/>
              <a:buChar char="•"/>
            </a:pPr>
            <a:endParaRPr lang="en-US" sz="2400" dirty="0">
              <a:latin typeface="+mj-lt"/>
            </a:endParaRPr>
          </a:p>
          <a:p>
            <a:pPr marL="971550" lvl="1" indent="-514350">
              <a:lnSpc>
                <a:spcPct val="150000"/>
              </a:lnSpc>
              <a:buFont typeface="+mj-lt"/>
              <a:buAutoNum type="arabicPeriod"/>
            </a:pPr>
            <a:r>
              <a:rPr lang="en-US" sz="2400" dirty="0">
                <a:latin typeface="+mj-lt"/>
              </a:rPr>
              <a:t>Descriptive</a:t>
            </a:r>
          </a:p>
          <a:p>
            <a:pPr marL="971550" lvl="1" indent="-514350">
              <a:lnSpc>
                <a:spcPct val="150000"/>
              </a:lnSpc>
              <a:buFont typeface="+mj-lt"/>
              <a:buAutoNum type="arabicPeriod"/>
            </a:pPr>
            <a:r>
              <a:rPr lang="en-US" sz="2400" dirty="0">
                <a:latin typeface="+mj-lt"/>
              </a:rPr>
              <a:t>Demonstrative</a:t>
            </a:r>
          </a:p>
          <a:p>
            <a:pPr marL="971550" lvl="1" indent="-514350">
              <a:lnSpc>
                <a:spcPct val="150000"/>
              </a:lnSpc>
              <a:buFont typeface="+mj-lt"/>
              <a:buAutoNum type="arabicPeriod"/>
            </a:pPr>
            <a:r>
              <a:rPr lang="en-US" sz="2400" dirty="0">
                <a:latin typeface="+mj-lt"/>
              </a:rPr>
              <a:t>Maintenance and Operation</a:t>
            </a:r>
          </a:p>
          <a:p>
            <a:pPr marL="971550" lvl="1" indent="-514350">
              <a:lnSpc>
                <a:spcPct val="150000"/>
              </a:lnSpc>
              <a:buFont typeface="+mj-lt"/>
              <a:buAutoNum type="arabicPeriod"/>
            </a:pPr>
            <a:r>
              <a:rPr lang="en-US" sz="2400" dirty="0">
                <a:latin typeface="+mj-lt"/>
              </a:rPr>
              <a:t>Record and Monitoring (REM)</a:t>
            </a:r>
          </a:p>
          <a:p>
            <a:pPr lvl="1">
              <a:lnSpc>
                <a:spcPct val="150000"/>
              </a:lnSpc>
            </a:pPr>
            <a:r>
              <a:rPr lang="en-US" sz="2800" dirty="0">
                <a:latin typeface="Calibri" panose="020F0502020204030204" pitchFamily="34" charset="0"/>
              </a:rPr>
              <a:t> </a:t>
            </a:r>
          </a:p>
        </p:txBody>
      </p:sp>
      <p:sp>
        <p:nvSpPr>
          <p:cNvPr id="3" name="Text Placeholder 2">
            <a:extLst>
              <a:ext uri="{FF2B5EF4-FFF2-40B4-BE49-F238E27FC236}">
                <a16:creationId xmlns:a16="http://schemas.microsoft.com/office/drawing/2014/main" id="{C53D2402-E456-284B-2421-5D9DA9C0DDB9}"/>
              </a:ext>
            </a:extLst>
          </p:cNvPr>
          <p:cNvSpPr>
            <a:spLocks noGrp="1"/>
          </p:cNvSpPr>
          <p:nvPr>
            <p:ph type="body" sz="quarter" idx="10"/>
          </p:nvPr>
        </p:nvSpPr>
        <p:spPr>
          <a:xfrm>
            <a:off x="708990" y="1349115"/>
            <a:ext cx="5502092" cy="644577"/>
          </a:xfrm>
        </p:spPr>
        <p:txBody>
          <a:bodyPr lIns="0" tIns="0" rIns="0" bIns="0"/>
          <a:lstStyle/>
          <a:p>
            <a:r>
              <a:rPr lang="en-GB" sz="2800" dirty="0"/>
              <a:t>Structure</a:t>
            </a:r>
          </a:p>
        </p:txBody>
      </p:sp>
      <p:sp>
        <p:nvSpPr>
          <p:cNvPr id="6" name="TextBox 5">
            <a:hlinkClick r:id="rId5"/>
            <a:extLst>
              <a:ext uri="{FF2B5EF4-FFF2-40B4-BE49-F238E27FC236}">
                <a16:creationId xmlns:a16="http://schemas.microsoft.com/office/drawing/2014/main" id="{33368AED-9736-F50B-8C96-17B1466D7249}"/>
              </a:ext>
            </a:extLst>
          </p:cNvPr>
          <p:cNvSpPr txBox="1"/>
          <p:nvPr/>
        </p:nvSpPr>
        <p:spPr>
          <a:xfrm>
            <a:off x="6103256" y="7450379"/>
            <a:ext cx="6081487" cy="792000"/>
          </a:xfrm>
          <a:prstGeom prst="roundRect">
            <a:avLst/>
          </a:prstGeom>
          <a:solidFill>
            <a:srgbClr val="00B0F0"/>
          </a:solidFill>
          <a:ln>
            <a:solidFill>
              <a:srgbClr val="00B0F0"/>
            </a:solidFill>
          </a:ln>
        </p:spPr>
        <p:txBody>
          <a:bodyPr wrap="square" anchor="ctr">
            <a:spAutoFit/>
          </a:bodyPr>
          <a:lstStyle/>
          <a:p>
            <a:pPr algn="ctr">
              <a:spcBef>
                <a:spcPts val="1800"/>
              </a:spcBef>
              <a:spcAft>
                <a:spcPts val="1800"/>
              </a:spcAft>
            </a:pPr>
            <a:r>
              <a:rPr lang="en-GB" sz="2800" b="1" dirty="0">
                <a:solidFill>
                  <a:schemeClr val="bg1"/>
                </a:solidFill>
              </a:rPr>
              <a:t>Experiment X Safety File</a:t>
            </a:r>
            <a:endParaRPr lang="en-GB" sz="2800" dirty="0">
              <a:solidFill>
                <a:schemeClr val="bg1"/>
              </a:solidFill>
            </a:endParaRPr>
          </a:p>
        </p:txBody>
      </p:sp>
      <p:sp>
        <p:nvSpPr>
          <p:cNvPr id="7" name="TextBox 6">
            <a:extLst>
              <a:ext uri="{FF2B5EF4-FFF2-40B4-BE49-F238E27FC236}">
                <a16:creationId xmlns:a16="http://schemas.microsoft.com/office/drawing/2014/main" id="{597BD366-3005-0AAB-F7FE-D7BB10DFBD5D}"/>
              </a:ext>
            </a:extLst>
          </p:cNvPr>
          <p:cNvSpPr txBox="1"/>
          <p:nvPr/>
        </p:nvSpPr>
        <p:spPr>
          <a:xfrm>
            <a:off x="609600" y="5581358"/>
            <a:ext cx="13273710" cy="415498"/>
          </a:xfrm>
          <a:prstGeom prst="rect">
            <a:avLst/>
          </a:prstGeom>
          <a:noFill/>
        </p:spPr>
        <p:txBody>
          <a:bodyPr wrap="square">
            <a:spAutoFit/>
          </a:bodyPr>
          <a:lstStyle/>
          <a:p>
            <a:r>
              <a:rPr lang="en-US" sz="2100" dirty="0">
                <a:solidFill>
                  <a:srgbClr val="00B0F0"/>
                </a:solidFill>
                <a:latin typeface="+mj-lt"/>
                <a:cs typeface="Calibri" panose="020F0502020204030204" pitchFamily="34" charset="0"/>
              </a:rPr>
              <a:t>To be noted that also different structures for the Experiment Safety File are accepted (i.e. ISO45001)!</a:t>
            </a:r>
          </a:p>
        </p:txBody>
      </p:sp>
    </p:spTree>
    <p:custDataLst>
      <p:tags r:id="rId1"/>
    </p:custDataLst>
    <p:extLst>
      <p:ext uri="{BB962C8B-B14F-4D97-AF65-F5344CB8AC3E}">
        <p14:creationId xmlns:p14="http://schemas.microsoft.com/office/powerpoint/2010/main" val="17142498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8E2A8CDC-8393-4DC2-3846-47F1F805DF21}"/>
              </a:ext>
            </a:extLst>
          </p:cNvPr>
          <p:cNvSpPr>
            <a:spLocks noGrp="1"/>
          </p:cNvSpPr>
          <p:nvPr>
            <p:ph type="body" sz="quarter" idx="10"/>
          </p:nvPr>
        </p:nvSpPr>
        <p:spPr>
          <a:xfrm>
            <a:off x="708990" y="1349115"/>
            <a:ext cx="5502092" cy="644577"/>
          </a:xfrm>
        </p:spPr>
        <p:txBody>
          <a:bodyPr lIns="0" tIns="0" rIns="0" bIns="0"/>
          <a:lstStyle/>
          <a:p>
            <a:r>
              <a:rPr lang="en-GB" sz="2800" dirty="0">
                <a:highlight>
                  <a:srgbClr val="FFFF00"/>
                </a:highlight>
              </a:rPr>
              <a:t>Case study</a:t>
            </a:r>
          </a:p>
        </p:txBody>
      </p:sp>
      <p:sp>
        <p:nvSpPr>
          <p:cNvPr id="10" name="Text Placeholder 2">
            <a:extLst>
              <a:ext uri="{FF2B5EF4-FFF2-40B4-BE49-F238E27FC236}">
                <a16:creationId xmlns:a16="http://schemas.microsoft.com/office/drawing/2014/main" id="{7E6FE169-7DC3-CFA2-3B64-EE28A275EC01}"/>
              </a:ext>
            </a:extLst>
          </p:cNvPr>
          <p:cNvSpPr txBox="1">
            <a:spLocks/>
          </p:cNvSpPr>
          <p:nvPr/>
        </p:nvSpPr>
        <p:spPr>
          <a:xfrm>
            <a:off x="1663145" y="3429706"/>
            <a:ext cx="9846683" cy="644577"/>
          </a:xfrm>
          <a:prstGeom prst="rect">
            <a:avLst/>
          </a:prstGeom>
        </p:spPr>
        <p:txBody>
          <a:bodyPr lIns="0" tIns="0" rIns="0" bIns="0"/>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200000"/>
              </a:lnSpc>
              <a:spcAft>
                <a:spcPts val="1200"/>
              </a:spcAft>
            </a:pPr>
            <a:r>
              <a:rPr lang="en-GB" dirty="0"/>
              <a:t>Open </a:t>
            </a:r>
            <a:r>
              <a:rPr lang="en-GB" b="1" dirty="0"/>
              <a:t>Experiment X Safety File: </a:t>
            </a:r>
          </a:p>
          <a:p>
            <a:pPr>
              <a:lnSpc>
                <a:spcPct val="200000"/>
              </a:lnSpc>
            </a:pPr>
            <a:r>
              <a:rPr lang="en-GB" dirty="0"/>
              <a:t>Review Safety File, its structure AND read the guidelines</a:t>
            </a:r>
          </a:p>
          <a:p>
            <a:pPr>
              <a:lnSpc>
                <a:spcPct val="200000"/>
              </a:lnSpc>
            </a:pPr>
            <a:r>
              <a:rPr lang="en-GB" dirty="0">
                <a:highlight>
                  <a:srgbClr val="FFFF00"/>
                </a:highlight>
              </a:rPr>
              <a:t>Present a case study</a:t>
            </a:r>
          </a:p>
        </p:txBody>
      </p:sp>
      <p:sp>
        <p:nvSpPr>
          <p:cNvPr id="11" name="Oval 10">
            <a:extLst>
              <a:ext uri="{FF2B5EF4-FFF2-40B4-BE49-F238E27FC236}">
                <a16:creationId xmlns:a16="http://schemas.microsoft.com/office/drawing/2014/main" id="{CDB5897C-2601-3BF0-C526-350570713325}"/>
              </a:ext>
            </a:extLst>
          </p:cNvPr>
          <p:cNvSpPr/>
          <p:nvPr/>
        </p:nvSpPr>
        <p:spPr>
          <a:xfrm>
            <a:off x="708990" y="3660940"/>
            <a:ext cx="722245" cy="722245"/>
          </a:xfrm>
          <a:prstGeom prst="ellipse">
            <a:avLst/>
          </a:prstGeom>
          <a:solidFill>
            <a:srgbClr val="408AC6"/>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t>1</a:t>
            </a:r>
          </a:p>
        </p:txBody>
      </p:sp>
      <p:sp>
        <p:nvSpPr>
          <p:cNvPr id="12" name="Oval 11">
            <a:extLst>
              <a:ext uri="{FF2B5EF4-FFF2-40B4-BE49-F238E27FC236}">
                <a16:creationId xmlns:a16="http://schemas.microsoft.com/office/drawing/2014/main" id="{64127A1B-D7FD-36F3-6BFC-B2977A9D6FDD}"/>
              </a:ext>
            </a:extLst>
          </p:cNvPr>
          <p:cNvSpPr/>
          <p:nvPr/>
        </p:nvSpPr>
        <p:spPr>
          <a:xfrm>
            <a:off x="708989" y="4784581"/>
            <a:ext cx="722245" cy="722245"/>
          </a:xfrm>
          <a:prstGeom prst="ellipse">
            <a:avLst/>
          </a:prstGeom>
          <a:solidFill>
            <a:srgbClr val="408AC6"/>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t>2</a:t>
            </a:r>
          </a:p>
        </p:txBody>
      </p:sp>
      <p:sp>
        <p:nvSpPr>
          <p:cNvPr id="13" name="Oval 12">
            <a:extLst>
              <a:ext uri="{FF2B5EF4-FFF2-40B4-BE49-F238E27FC236}">
                <a16:creationId xmlns:a16="http://schemas.microsoft.com/office/drawing/2014/main" id="{80EAC1D3-D75A-4B84-532D-1DE41CEBBCD3}"/>
              </a:ext>
            </a:extLst>
          </p:cNvPr>
          <p:cNvSpPr/>
          <p:nvPr/>
        </p:nvSpPr>
        <p:spPr>
          <a:xfrm>
            <a:off x="728866" y="5843345"/>
            <a:ext cx="722245" cy="722245"/>
          </a:xfrm>
          <a:prstGeom prst="ellipse">
            <a:avLst/>
          </a:prstGeom>
          <a:solidFill>
            <a:srgbClr val="408AC6"/>
          </a:solidFill>
          <a:ln>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dirty="0"/>
              <a:t>3</a:t>
            </a:r>
          </a:p>
        </p:txBody>
      </p:sp>
      <p:pic>
        <p:nvPicPr>
          <p:cNvPr id="18" name="Picture 17">
            <a:extLst>
              <a:ext uri="{FF2B5EF4-FFF2-40B4-BE49-F238E27FC236}">
                <a16:creationId xmlns:a16="http://schemas.microsoft.com/office/drawing/2014/main" id="{FF918F45-CF57-E734-4577-807C617B5300}"/>
              </a:ext>
            </a:extLst>
          </p:cNvPr>
          <p:cNvPicPr>
            <a:picLocks noChangeAspect="1"/>
          </p:cNvPicPr>
          <p:nvPr/>
        </p:nvPicPr>
        <p:blipFill>
          <a:blip r:embed="rId4"/>
          <a:stretch>
            <a:fillRect/>
          </a:stretch>
        </p:blipFill>
        <p:spPr>
          <a:xfrm>
            <a:off x="11198604" y="3053344"/>
            <a:ext cx="5683204" cy="4180312"/>
          </a:xfrm>
          <a:prstGeom prst="rect">
            <a:avLst/>
          </a:prstGeom>
        </p:spPr>
      </p:pic>
      <p:sp>
        <p:nvSpPr>
          <p:cNvPr id="6" name="Title 1">
            <a:extLst>
              <a:ext uri="{FF2B5EF4-FFF2-40B4-BE49-F238E27FC236}">
                <a16:creationId xmlns:a16="http://schemas.microsoft.com/office/drawing/2014/main" id="{A3BEE005-A3C7-79E0-EFB2-C71E5AC556EB}"/>
              </a:ext>
            </a:extLst>
          </p:cNvPr>
          <p:cNvSpPr>
            <a:spLocks noGrp="1"/>
          </p:cNvSpPr>
          <p:nvPr>
            <p:ph type="title"/>
          </p:nvPr>
        </p:nvSpPr>
        <p:spPr>
          <a:xfrm>
            <a:off x="609600" y="609600"/>
            <a:ext cx="15504826" cy="739515"/>
          </a:xfrm>
        </p:spPr>
        <p:txBody>
          <a:bodyPr/>
          <a:lstStyle/>
          <a:p>
            <a:r>
              <a:rPr lang="en-GB" dirty="0"/>
              <a:t>Experiment Safety File</a:t>
            </a:r>
          </a:p>
        </p:txBody>
      </p:sp>
      <p:sp>
        <p:nvSpPr>
          <p:cNvPr id="15" name="TextBox 14">
            <a:extLst>
              <a:ext uri="{FF2B5EF4-FFF2-40B4-BE49-F238E27FC236}">
                <a16:creationId xmlns:a16="http://schemas.microsoft.com/office/drawing/2014/main" id="{C0E00272-18E6-93F1-1A17-A573AD95BDFB}"/>
              </a:ext>
            </a:extLst>
          </p:cNvPr>
          <p:cNvSpPr txBox="1"/>
          <p:nvPr/>
        </p:nvSpPr>
        <p:spPr>
          <a:xfrm>
            <a:off x="1624568" y="4219812"/>
            <a:ext cx="9144000" cy="461665"/>
          </a:xfrm>
          <a:prstGeom prst="rect">
            <a:avLst/>
          </a:prstGeom>
          <a:noFill/>
        </p:spPr>
        <p:txBody>
          <a:bodyPr wrap="square">
            <a:spAutoFit/>
          </a:bodyPr>
          <a:lstStyle/>
          <a:p>
            <a:r>
              <a:rPr lang="en-GB" sz="2400" dirty="0">
                <a:hlinkClick r:id="rId5"/>
              </a:rPr>
              <a:t>https://edms.cern.ch/project/CERN-0000257244</a:t>
            </a:r>
            <a:r>
              <a:rPr lang="en-GB" sz="2400" dirty="0"/>
              <a:t> </a:t>
            </a:r>
          </a:p>
        </p:txBody>
      </p:sp>
    </p:spTree>
    <p:custDataLst>
      <p:tags r:id="rId1"/>
    </p:custDataLst>
    <p:extLst>
      <p:ext uri="{BB962C8B-B14F-4D97-AF65-F5344CB8AC3E}">
        <p14:creationId xmlns:p14="http://schemas.microsoft.com/office/powerpoint/2010/main" val="1019632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353230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large machine in a factory&#10;&#10;Description automatically generated">
            <a:extLst>
              <a:ext uri="{FF2B5EF4-FFF2-40B4-BE49-F238E27FC236}">
                <a16:creationId xmlns:a16="http://schemas.microsoft.com/office/drawing/2014/main" id="{C761E4D8-705C-2DD8-9E67-23B2FD750117}"/>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t="12670" b="8634"/>
          <a:stretch/>
        </p:blipFill>
        <p:spPr>
          <a:xfrm>
            <a:off x="-88680" y="0"/>
            <a:ext cx="18376680" cy="10853530"/>
          </a:xfrm>
          <a:prstGeom prst="rect">
            <a:avLst/>
          </a:prstGeom>
        </p:spPr>
      </p:pic>
      <p:sp>
        <p:nvSpPr>
          <p:cNvPr id="25" name="Text Placeholder 2">
            <a:extLst>
              <a:ext uri="{FF2B5EF4-FFF2-40B4-BE49-F238E27FC236}">
                <a16:creationId xmlns:a16="http://schemas.microsoft.com/office/drawing/2014/main" id="{1205DA72-B4EA-974C-A55E-F5AF6B20DE86}"/>
              </a:ext>
            </a:extLst>
          </p:cNvPr>
          <p:cNvSpPr txBox="1">
            <a:spLocks/>
          </p:cNvSpPr>
          <p:nvPr/>
        </p:nvSpPr>
        <p:spPr>
          <a:xfrm>
            <a:off x="609600" y="1349115"/>
            <a:ext cx="5502092" cy="644577"/>
          </a:xfrm>
          <a:prstGeom prst="rect">
            <a:avLst/>
          </a:prstGeom>
        </p:spPr>
        <p:txBody>
          <a:bodyPr/>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GB" dirty="0"/>
              <a:t>Experiments at CERN</a:t>
            </a:r>
          </a:p>
        </p:txBody>
      </p:sp>
      <p:sp>
        <p:nvSpPr>
          <p:cNvPr id="24" name="Title 1">
            <a:extLst>
              <a:ext uri="{FF2B5EF4-FFF2-40B4-BE49-F238E27FC236}">
                <a16:creationId xmlns:a16="http://schemas.microsoft.com/office/drawing/2014/main" id="{9EFA4ACD-3AD2-0A46-9620-AF0C4FC6F2BA}"/>
              </a:ext>
            </a:extLst>
          </p:cNvPr>
          <p:cNvSpPr txBox="1">
            <a:spLocks/>
          </p:cNvSpPr>
          <p:nvPr/>
        </p:nvSpPr>
        <p:spPr>
          <a:xfrm>
            <a:off x="609600" y="609600"/>
            <a:ext cx="14617284" cy="739515"/>
          </a:xfrm>
          <a:prstGeom prst="rect">
            <a:avLst/>
          </a:prstGeom>
        </p:spPr>
        <p:txBody>
          <a:bodyPr/>
          <a:lstStyle>
            <a:lvl1pPr algn="l" defTabSz="1371600" rtl="0" eaLnBrk="1" latinLnBrk="0" hangingPunct="1">
              <a:lnSpc>
                <a:spcPct val="90000"/>
              </a:lnSpc>
              <a:spcBef>
                <a:spcPct val="0"/>
              </a:spcBef>
              <a:buNone/>
              <a:defRPr sz="5000" b="1" kern="1200">
                <a:solidFill>
                  <a:schemeClr val="bg1"/>
                </a:solidFill>
                <a:latin typeface="+mj-lt"/>
                <a:ea typeface="+mj-ea"/>
                <a:cs typeface="+mj-cs"/>
              </a:defRPr>
            </a:lvl1pPr>
          </a:lstStyle>
          <a:p>
            <a:r>
              <a:rPr lang="en-US" dirty="0"/>
              <a:t>Experiment Safety Officer</a:t>
            </a:r>
            <a:endParaRPr lang="en-GB" dirty="0"/>
          </a:p>
        </p:txBody>
      </p:sp>
      <p:sp>
        <p:nvSpPr>
          <p:cNvPr id="38" name="TextBox 37">
            <a:extLst>
              <a:ext uri="{FF2B5EF4-FFF2-40B4-BE49-F238E27FC236}">
                <a16:creationId xmlns:a16="http://schemas.microsoft.com/office/drawing/2014/main" id="{32286E56-F4A5-8844-929D-7D94431A9BD0}"/>
              </a:ext>
            </a:extLst>
          </p:cNvPr>
          <p:cNvSpPr txBox="1"/>
          <p:nvPr/>
        </p:nvSpPr>
        <p:spPr>
          <a:xfrm>
            <a:off x="15237798" y="9169319"/>
            <a:ext cx="2720975" cy="830997"/>
          </a:xfrm>
          <a:prstGeom prst="rect">
            <a:avLst/>
          </a:prstGeom>
          <a:noFill/>
        </p:spPr>
        <p:txBody>
          <a:bodyPr wrap="square" rtlCol="0">
            <a:spAutoFit/>
          </a:bodyPr>
          <a:lstStyle/>
          <a:p>
            <a:pPr algn="ctr"/>
            <a:r>
              <a:rPr lang="en-GB" sz="2400" dirty="0">
                <a:solidFill>
                  <a:schemeClr val="bg1"/>
                </a:solidFill>
              </a:rPr>
              <a:t>Experiment Safety File</a:t>
            </a:r>
          </a:p>
        </p:txBody>
      </p:sp>
      <p:sp>
        <p:nvSpPr>
          <p:cNvPr id="8" name="Oval 7"/>
          <p:cNvSpPr/>
          <p:nvPr/>
        </p:nvSpPr>
        <p:spPr>
          <a:xfrm>
            <a:off x="16229042" y="8262659"/>
            <a:ext cx="857250" cy="85725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712F1BDB-4DDB-CD49-9561-34A2DC0A997D}"/>
              </a:ext>
            </a:extLst>
          </p:cNvPr>
          <p:cNvSpPr/>
          <p:nvPr/>
        </p:nvSpPr>
        <p:spPr>
          <a:xfrm>
            <a:off x="1584325"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AF80C1FE-69D1-6541-82CD-CEC123D4D347}"/>
              </a:ext>
            </a:extLst>
          </p:cNvPr>
          <p:cNvSpPr/>
          <p:nvPr/>
        </p:nvSpPr>
        <p:spPr>
          <a:xfrm>
            <a:off x="6306213" y="8241854"/>
            <a:ext cx="857250" cy="85725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72AE95E5-22B5-7348-BC53-C13B1DA3C7D3}"/>
              </a:ext>
            </a:extLst>
          </p:cNvPr>
          <p:cNvSpPr/>
          <p:nvPr/>
        </p:nvSpPr>
        <p:spPr>
          <a:xfrm>
            <a:off x="11285827" y="8241854"/>
            <a:ext cx="857250" cy="85725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88F5A2FF-60BB-2C49-BF86-47E38851FD4E}"/>
              </a:ext>
            </a:extLst>
          </p:cNvPr>
          <p:cNvCxnSpPr>
            <a:cxnSpLocks/>
            <a:stCxn id="26" idx="6"/>
            <a:endCxn id="27" idx="2"/>
          </p:cNvCxnSpPr>
          <p:nvPr/>
        </p:nvCxnSpPr>
        <p:spPr>
          <a:xfrm flipV="1">
            <a:off x="2441575" y="8670479"/>
            <a:ext cx="3864638"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5B0FB5-A78C-CC4A-9577-11EEDC6BFE12}"/>
              </a:ext>
            </a:extLst>
          </p:cNvPr>
          <p:cNvCxnSpPr>
            <a:cxnSpLocks/>
            <a:stCxn id="27" idx="6"/>
            <a:endCxn id="28" idx="2"/>
          </p:cNvCxnSpPr>
          <p:nvPr/>
        </p:nvCxnSpPr>
        <p:spPr>
          <a:xfrm>
            <a:off x="7163463" y="8670479"/>
            <a:ext cx="412236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865CA31-B872-2A42-B438-7A678AA1C4D4}"/>
              </a:ext>
            </a:extLst>
          </p:cNvPr>
          <p:cNvCxnSpPr>
            <a:cxnSpLocks/>
            <a:stCxn id="28" idx="6"/>
            <a:endCxn id="8" idx="2"/>
          </p:cNvCxnSpPr>
          <p:nvPr/>
        </p:nvCxnSpPr>
        <p:spPr>
          <a:xfrm>
            <a:off x="12143077" y="8670479"/>
            <a:ext cx="4085965"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5C3A251-97FE-ED4A-8AB4-A5F0C4D82775}"/>
              </a:ext>
            </a:extLst>
          </p:cNvPr>
          <p:cNvSpPr txBox="1"/>
          <p:nvPr/>
        </p:nvSpPr>
        <p:spPr>
          <a:xfrm>
            <a:off x="5469891" y="9340785"/>
            <a:ext cx="2569934" cy="461665"/>
          </a:xfrm>
          <a:prstGeom prst="rect">
            <a:avLst/>
          </a:prstGeom>
          <a:noFill/>
        </p:spPr>
        <p:txBody>
          <a:bodyPr wrap="none" rtlCol="0">
            <a:spAutoFit/>
          </a:bodyPr>
          <a:lstStyle/>
          <a:p>
            <a:pPr algn="ctr"/>
            <a:r>
              <a:rPr lang="en-GB" sz="2400" dirty="0">
                <a:solidFill>
                  <a:schemeClr val="bg1"/>
                </a:solidFill>
              </a:rPr>
              <a:t>Role of the EXSO</a:t>
            </a:r>
          </a:p>
        </p:txBody>
      </p:sp>
      <p:sp>
        <p:nvSpPr>
          <p:cNvPr id="36" name="TextBox 35">
            <a:extLst>
              <a:ext uri="{FF2B5EF4-FFF2-40B4-BE49-F238E27FC236}">
                <a16:creationId xmlns:a16="http://schemas.microsoft.com/office/drawing/2014/main" id="{11913B6C-F38D-A34D-9E89-8CF25D8DB2C8}"/>
              </a:ext>
            </a:extLst>
          </p:cNvPr>
          <p:cNvSpPr txBox="1"/>
          <p:nvPr/>
        </p:nvSpPr>
        <p:spPr>
          <a:xfrm>
            <a:off x="10445058" y="9169319"/>
            <a:ext cx="2569934" cy="830997"/>
          </a:xfrm>
          <a:prstGeom prst="rect">
            <a:avLst/>
          </a:prstGeom>
          <a:noFill/>
        </p:spPr>
        <p:txBody>
          <a:bodyPr wrap="square" rtlCol="0">
            <a:spAutoFit/>
          </a:bodyPr>
          <a:lstStyle/>
          <a:p>
            <a:pPr algn="ctr"/>
            <a:r>
              <a:rPr lang="en-GB" sz="2400" dirty="0">
                <a:solidFill>
                  <a:schemeClr val="bg1"/>
                </a:solidFill>
              </a:rPr>
              <a:t>Safety validation process</a:t>
            </a:r>
          </a:p>
        </p:txBody>
      </p:sp>
      <p:sp>
        <p:nvSpPr>
          <p:cNvPr id="37" name="TextBox 36">
            <a:extLst>
              <a:ext uri="{FF2B5EF4-FFF2-40B4-BE49-F238E27FC236}">
                <a16:creationId xmlns:a16="http://schemas.microsoft.com/office/drawing/2014/main" id="{C705678F-B464-9A4C-AC1C-87A87F1693B8}"/>
              </a:ext>
            </a:extLst>
          </p:cNvPr>
          <p:cNvSpPr txBox="1"/>
          <p:nvPr/>
        </p:nvSpPr>
        <p:spPr>
          <a:xfrm>
            <a:off x="727634" y="9353984"/>
            <a:ext cx="2863926" cy="461665"/>
          </a:xfrm>
          <a:prstGeom prst="rect">
            <a:avLst/>
          </a:prstGeom>
          <a:noFill/>
        </p:spPr>
        <p:txBody>
          <a:bodyPr wrap="none" rtlCol="0">
            <a:spAutoFit/>
          </a:bodyPr>
          <a:lstStyle/>
          <a:p>
            <a:pPr algn="ctr"/>
            <a:r>
              <a:rPr lang="en-GB" sz="2400" b="1" dirty="0">
                <a:solidFill>
                  <a:schemeClr val="bg1"/>
                </a:solidFill>
              </a:rPr>
              <a:t>Experiments at CERN</a:t>
            </a:r>
          </a:p>
        </p:txBody>
      </p:sp>
    </p:spTree>
    <p:custDataLst>
      <p:tags r:id="rId1"/>
    </p:custDataLst>
    <p:extLst>
      <p:ext uri="{BB962C8B-B14F-4D97-AF65-F5344CB8AC3E}">
        <p14:creationId xmlns:p14="http://schemas.microsoft.com/office/powerpoint/2010/main" val="38635411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F79C5-3719-3C45-B09A-9FA2904C06BA}"/>
              </a:ext>
            </a:extLst>
          </p:cNvPr>
          <p:cNvSpPr>
            <a:spLocks noGrp="1"/>
          </p:cNvSpPr>
          <p:nvPr>
            <p:ph type="title"/>
          </p:nvPr>
        </p:nvSpPr>
        <p:spPr/>
        <p:txBody>
          <a:bodyPr/>
          <a:lstStyle/>
          <a:p>
            <a:r>
              <a:rPr lang="en-GB" dirty="0"/>
              <a:t>Safety Validation Process</a:t>
            </a:r>
          </a:p>
        </p:txBody>
      </p:sp>
      <p:sp>
        <p:nvSpPr>
          <p:cNvPr id="3" name="Text Placeholder 2">
            <a:extLst>
              <a:ext uri="{FF2B5EF4-FFF2-40B4-BE49-F238E27FC236}">
                <a16:creationId xmlns:a16="http://schemas.microsoft.com/office/drawing/2014/main" id="{082106DB-0682-18F3-CBC4-C2B007DE6931}"/>
              </a:ext>
            </a:extLst>
          </p:cNvPr>
          <p:cNvSpPr>
            <a:spLocks noGrp="1"/>
          </p:cNvSpPr>
          <p:nvPr>
            <p:ph type="body" sz="quarter" idx="10"/>
          </p:nvPr>
        </p:nvSpPr>
        <p:spPr>
          <a:xfrm>
            <a:off x="708990" y="1349115"/>
            <a:ext cx="5502092" cy="644577"/>
          </a:xfrm>
        </p:spPr>
        <p:txBody>
          <a:bodyPr lIns="0" tIns="0" rIns="0" bIns="0"/>
          <a:lstStyle/>
          <a:p>
            <a:r>
              <a:rPr lang="en-GB" dirty="0"/>
              <a:t>EP Safety Process</a:t>
            </a:r>
            <a:endParaRPr lang="en-GB" sz="2800" dirty="0"/>
          </a:p>
        </p:txBody>
      </p:sp>
      <p:sp>
        <p:nvSpPr>
          <p:cNvPr id="6" name="TextBox 5">
            <a:extLst>
              <a:ext uri="{FF2B5EF4-FFF2-40B4-BE49-F238E27FC236}">
                <a16:creationId xmlns:a16="http://schemas.microsoft.com/office/drawing/2014/main" id="{67FA49FF-2D8D-4713-76E7-272805697469}"/>
              </a:ext>
            </a:extLst>
          </p:cNvPr>
          <p:cNvSpPr txBox="1"/>
          <p:nvPr/>
        </p:nvSpPr>
        <p:spPr>
          <a:xfrm>
            <a:off x="609600" y="1895558"/>
            <a:ext cx="9144000" cy="415498"/>
          </a:xfrm>
          <a:prstGeom prst="rect">
            <a:avLst/>
          </a:prstGeom>
          <a:noFill/>
        </p:spPr>
        <p:txBody>
          <a:bodyPr wrap="square">
            <a:spAutoFit/>
          </a:bodyPr>
          <a:lstStyle/>
          <a:p>
            <a:r>
              <a:rPr lang="en-US" sz="2100" dirty="0">
                <a:latin typeface="+mj-lt"/>
              </a:rPr>
              <a:t>For a new/upgraded Experiment, the main phases of this process are</a:t>
            </a:r>
            <a:r>
              <a:rPr lang="en-US" sz="2100" dirty="0">
                <a:latin typeface="Calibri" panose="020F0502020204030204" pitchFamily="34" charset="0"/>
              </a:rPr>
              <a:t>:</a:t>
            </a:r>
          </a:p>
        </p:txBody>
      </p:sp>
      <p:cxnSp>
        <p:nvCxnSpPr>
          <p:cNvPr id="8" name="Straight Connector 7">
            <a:extLst>
              <a:ext uri="{FF2B5EF4-FFF2-40B4-BE49-F238E27FC236}">
                <a16:creationId xmlns:a16="http://schemas.microsoft.com/office/drawing/2014/main" id="{3C2DB34C-0506-DDDE-2FC9-E7E07D6787E5}"/>
              </a:ext>
            </a:extLst>
          </p:cNvPr>
          <p:cNvCxnSpPr>
            <a:cxnSpLocks/>
            <a:stCxn id="9" idx="0"/>
          </p:cNvCxnSpPr>
          <p:nvPr/>
        </p:nvCxnSpPr>
        <p:spPr>
          <a:xfrm>
            <a:off x="721690" y="2813946"/>
            <a:ext cx="0" cy="7681776"/>
          </a:xfrm>
          <a:prstGeom prst="line">
            <a:avLst/>
          </a:prstGeom>
          <a:ln w="31750">
            <a:solidFill>
              <a:srgbClr val="408AC6"/>
            </a:solidFill>
            <a:prstDash val="lgDash"/>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4D5D2A7C-C2C1-B0AB-DBB4-501F041DA220}"/>
              </a:ext>
            </a:extLst>
          </p:cNvPr>
          <p:cNvSpPr/>
          <p:nvPr/>
        </p:nvSpPr>
        <p:spPr>
          <a:xfrm>
            <a:off x="572197" y="2813946"/>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a:extLst>
              <a:ext uri="{FF2B5EF4-FFF2-40B4-BE49-F238E27FC236}">
                <a16:creationId xmlns:a16="http://schemas.microsoft.com/office/drawing/2014/main" id="{BB1B07C7-AAB1-759D-1E32-0CEF96DE9F2B}"/>
              </a:ext>
            </a:extLst>
          </p:cNvPr>
          <p:cNvSpPr/>
          <p:nvPr/>
        </p:nvSpPr>
        <p:spPr>
          <a:xfrm>
            <a:off x="572071" y="3998037"/>
            <a:ext cx="298985" cy="298985"/>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a:extLst>
              <a:ext uri="{FF2B5EF4-FFF2-40B4-BE49-F238E27FC236}">
                <a16:creationId xmlns:a16="http://schemas.microsoft.com/office/drawing/2014/main" id="{56B41666-ADB9-0405-B32A-723A846A2BD3}"/>
              </a:ext>
            </a:extLst>
          </p:cNvPr>
          <p:cNvSpPr/>
          <p:nvPr/>
        </p:nvSpPr>
        <p:spPr>
          <a:xfrm>
            <a:off x="571032" y="5217695"/>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a:extLst>
              <a:ext uri="{FF2B5EF4-FFF2-40B4-BE49-F238E27FC236}">
                <a16:creationId xmlns:a16="http://schemas.microsoft.com/office/drawing/2014/main" id="{EFAB3288-9B03-0241-CCB3-359BB7652B3B}"/>
              </a:ext>
            </a:extLst>
          </p:cNvPr>
          <p:cNvSpPr/>
          <p:nvPr/>
        </p:nvSpPr>
        <p:spPr>
          <a:xfrm>
            <a:off x="572071" y="6441658"/>
            <a:ext cx="298985" cy="298985"/>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55ED05D9-6ABB-EF63-0646-EBA45F0489E7}"/>
              </a:ext>
            </a:extLst>
          </p:cNvPr>
          <p:cNvSpPr/>
          <p:nvPr/>
        </p:nvSpPr>
        <p:spPr>
          <a:xfrm>
            <a:off x="558969" y="7654817"/>
            <a:ext cx="298985" cy="298985"/>
          </a:xfrm>
          <a:prstGeom prst="ellipse">
            <a:avLst/>
          </a:prstGeom>
          <a:solidFill>
            <a:srgbClr val="B5D1E9"/>
          </a:solidFill>
          <a:ln w="28575">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extLst>
              <a:ext uri="{FF2B5EF4-FFF2-40B4-BE49-F238E27FC236}">
                <a16:creationId xmlns:a16="http://schemas.microsoft.com/office/drawing/2014/main" id="{F18BFA35-A04D-1635-9BE8-6E52331BC0A9}"/>
              </a:ext>
            </a:extLst>
          </p:cNvPr>
          <p:cNvSpPr/>
          <p:nvPr/>
        </p:nvSpPr>
        <p:spPr>
          <a:xfrm>
            <a:off x="565476" y="8871860"/>
            <a:ext cx="298985" cy="298985"/>
          </a:xfrm>
          <a:prstGeom prst="ellipse">
            <a:avLst/>
          </a:prstGeom>
          <a:solidFill>
            <a:srgbClr val="B1DDA3"/>
          </a:solidFill>
          <a:ln w="28575">
            <a:solidFill>
              <a:srgbClr val="63BC4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54" name="Group 53">
            <a:extLst>
              <a:ext uri="{FF2B5EF4-FFF2-40B4-BE49-F238E27FC236}">
                <a16:creationId xmlns:a16="http://schemas.microsoft.com/office/drawing/2014/main" id="{09B0BE9C-70ED-A4A5-D1CA-B1121505F1DA}"/>
              </a:ext>
            </a:extLst>
          </p:cNvPr>
          <p:cNvGrpSpPr/>
          <p:nvPr/>
        </p:nvGrpSpPr>
        <p:grpSpPr>
          <a:xfrm>
            <a:off x="1152938" y="2498161"/>
            <a:ext cx="10763894" cy="900697"/>
            <a:chOff x="1152938" y="2355043"/>
            <a:chExt cx="10763894" cy="900697"/>
          </a:xfrm>
        </p:grpSpPr>
        <p:sp>
          <p:nvSpPr>
            <p:cNvPr id="14" name="Rectangle: Rounded Corners 13">
              <a:extLst>
                <a:ext uri="{FF2B5EF4-FFF2-40B4-BE49-F238E27FC236}">
                  <a16:creationId xmlns:a16="http://schemas.microsoft.com/office/drawing/2014/main" id="{08CFE8DC-5611-D8B8-E27C-C9C3D49A6927}"/>
                </a:ext>
              </a:extLst>
            </p:cNvPr>
            <p:cNvSpPr/>
            <p:nvPr/>
          </p:nvSpPr>
          <p:spPr>
            <a:xfrm>
              <a:off x="1371260" y="2355043"/>
              <a:ext cx="9144000" cy="900697"/>
            </a:xfrm>
            <a:prstGeom prst="roundRect">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Isosceles Triangle 19">
              <a:extLst>
                <a:ext uri="{FF2B5EF4-FFF2-40B4-BE49-F238E27FC236}">
                  <a16:creationId xmlns:a16="http://schemas.microsoft.com/office/drawing/2014/main" id="{49ED10D6-B665-7AD9-A581-DF3CF6843C78}"/>
                </a:ext>
              </a:extLst>
            </p:cNvPr>
            <p:cNvSpPr/>
            <p:nvPr/>
          </p:nvSpPr>
          <p:spPr>
            <a:xfrm rot="16200000">
              <a:off x="1111362" y="2671135"/>
              <a:ext cx="325325" cy="242174"/>
            </a:xfrm>
            <a:prstGeom prst="triangle">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853F1442-88CB-4258-A8A4-D141E715D0F7}"/>
                </a:ext>
              </a:extLst>
            </p:cNvPr>
            <p:cNvSpPr txBox="1"/>
            <p:nvPr/>
          </p:nvSpPr>
          <p:spPr>
            <a:xfrm>
              <a:off x="2333151" y="2608636"/>
              <a:ext cx="9583681" cy="415498"/>
            </a:xfrm>
            <a:prstGeom prst="rect">
              <a:avLst/>
            </a:prstGeom>
            <a:noFill/>
          </p:spPr>
          <p:txBody>
            <a:bodyPr wrap="square" rtlCol="0">
              <a:spAutoFit/>
            </a:bodyPr>
            <a:lstStyle/>
            <a:p>
              <a:r>
                <a:rPr lang="en-GB" sz="2100" b="1" dirty="0">
                  <a:latin typeface="+mj-lt"/>
                </a:rPr>
                <a:t>Safety </a:t>
              </a:r>
              <a:r>
                <a:rPr lang="en-US" sz="2100" b="1" dirty="0">
                  <a:latin typeface="+mj-lt"/>
                </a:rPr>
                <a:t>declaration of the Experiment (or of its upgrade)</a:t>
              </a:r>
            </a:p>
          </p:txBody>
        </p:sp>
        <p:pic>
          <p:nvPicPr>
            <p:cNvPr id="27" name="Graphic 26" descr="Document outline">
              <a:extLst>
                <a:ext uri="{FF2B5EF4-FFF2-40B4-BE49-F238E27FC236}">
                  <a16:creationId xmlns:a16="http://schemas.microsoft.com/office/drawing/2014/main" id="{97BDBC82-89FD-23D1-5CCC-2D6196E669F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69892" y="2458242"/>
              <a:ext cx="692497" cy="692497"/>
            </a:xfrm>
            <a:prstGeom prst="rect">
              <a:avLst/>
            </a:prstGeom>
          </p:spPr>
        </p:pic>
      </p:grpSp>
      <p:grpSp>
        <p:nvGrpSpPr>
          <p:cNvPr id="55" name="Group 54">
            <a:extLst>
              <a:ext uri="{FF2B5EF4-FFF2-40B4-BE49-F238E27FC236}">
                <a16:creationId xmlns:a16="http://schemas.microsoft.com/office/drawing/2014/main" id="{410F47A0-894B-A828-CCC6-602F342CDB7B}"/>
              </a:ext>
            </a:extLst>
          </p:cNvPr>
          <p:cNvGrpSpPr/>
          <p:nvPr/>
        </p:nvGrpSpPr>
        <p:grpSpPr>
          <a:xfrm>
            <a:off x="1152937" y="3716435"/>
            <a:ext cx="10195394" cy="900697"/>
            <a:chOff x="1152937" y="3721183"/>
            <a:chExt cx="10195394" cy="900697"/>
          </a:xfrm>
        </p:grpSpPr>
        <p:sp>
          <p:nvSpPr>
            <p:cNvPr id="28" name="Rectangle: Rounded Corners 27">
              <a:extLst>
                <a:ext uri="{FF2B5EF4-FFF2-40B4-BE49-F238E27FC236}">
                  <a16:creationId xmlns:a16="http://schemas.microsoft.com/office/drawing/2014/main" id="{499A2F68-5B78-64B7-EEFD-4647BA682626}"/>
                </a:ext>
              </a:extLst>
            </p:cNvPr>
            <p:cNvSpPr/>
            <p:nvPr/>
          </p:nvSpPr>
          <p:spPr>
            <a:xfrm>
              <a:off x="1371259" y="3721183"/>
              <a:ext cx="9144000" cy="900697"/>
            </a:xfrm>
            <a:prstGeom prst="roundRect">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Isosceles Triangle 28">
              <a:extLst>
                <a:ext uri="{FF2B5EF4-FFF2-40B4-BE49-F238E27FC236}">
                  <a16:creationId xmlns:a16="http://schemas.microsoft.com/office/drawing/2014/main" id="{76A807B3-1CBA-EDB6-BDD3-3807621B7EEC}"/>
                </a:ext>
              </a:extLst>
            </p:cNvPr>
            <p:cNvSpPr/>
            <p:nvPr/>
          </p:nvSpPr>
          <p:spPr>
            <a:xfrm rot="16200000">
              <a:off x="1111361" y="4037275"/>
              <a:ext cx="325325" cy="242174"/>
            </a:xfrm>
            <a:prstGeom prst="triangle">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FD2BBB7D-CD8F-41E2-D46E-E1C5500D0442}"/>
                </a:ext>
              </a:extLst>
            </p:cNvPr>
            <p:cNvSpPr txBox="1"/>
            <p:nvPr/>
          </p:nvSpPr>
          <p:spPr>
            <a:xfrm>
              <a:off x="2305931" y="3974776"/>
              <a:ext cx="9042400" cy="415498"/>
            </a:xfrm>
            <a:prstGeom prst="rect">
              <a:avLst/>
            </a:prstGeom>
            <a:noFill/>
          </p:spPr>
          <p:txBody>
            <a:bodyPr wrap="square" rtlCol="0">
              <a:spAutoFit/>
            </a:bodyPr>
            <a:lstStyle/>
            <a:p>
              <a:r>
                <a:rPr lang="en-GB" sz="2100" b="1" dirty="0">
                  <a:latin typeface="+mj-lt"/>
                </a:rPr>
                <a:t>Delivery of the main safety requirements for operation</a:t>
              </a:r>
            </a:p>
          </p:txBody>
        </p:sp>
        <p:pic>
          <p:nvPicPr>
            <p:cNvPr id="32" name="Graphic 31" descr="Shield Tick outline">
              <a:extLst>
                <a:ext uri="{FF2B5EF4-FFF2-40B4-BE49-F238E27FC236}">
                  <a16:creationId xmlns:a16="http://schemas.microsoft.com/office/drawing/2014/main" id="{536CB85B-024C-90FF-4987-955FAB59474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53528" y="3824216"/>
              <a:ext cx="725224" cy="725224"/>
            </a:xfrm>
            <a:prstGeom prst="rect">
              <a:avLst/>
            </a:prstGeom>
          </p:spPr>
        </p:pic>
      </p:grpSp>
      <p:grpSp>
        <p:nvGrpSpPr>
          <p:cNvPr id="56" name="Group 55">
            <a:extLst>
              <a:ext uri="{FF2B5EF4-FFF2-40B4-BE49-F238E27FC236}">
                <a16:creationId xmlns:a16="http://schemas.microsoft.com/office/drawing/2014/main" id="{201AE95B-CB1D-C23F-EA0E-6852053207E4}"/>
              </a:ext>
            </a:extLst>
          </p:cNvPr>
          <p:cNvGrpSpPr/>
          <p:nvPr/>
        </p:nvGrpSpPr>
        <p:grpSpPr>
          <a:xfrm>
            <a:off x="1125718" y="4932195"/>
            <a:ext cx="10195394" cy="1153143"/>
            <a:chOff x="1125718" y="5087323"/>
            <a:chExt cx="10195394" cy="1153143"/>
          </a:xfrm>
        </p:grpSpPr>
        <p:sp>
          <p:nvSpPr>
            <p:cNvPr id="33" name="Rectangle: Rounded Corners 32">
              <a:extLst>
                <a:ext uri="{FF2B5EF4-FFF2-40B4-BE49-F238E27FC236}">
                  <a16:creationId xmlns:a16="http://schemas.microsoft.com/office/drawing/2014/main" id="{4AF9C1BC-B322-99C3-2043-399CDE21DF86}"/>
                </a:ext>
              </a:extLst>
            </p:cNvPr>
            <p:cNvSpPr/>
            <p:nvPr/>
          </p:nvSpPr>
          <p:spPr>
            <a:xfrm>
              <a:off x="1344040" y="5087323"/>
              <a:ext cx="9171220" cy="900697"/>
            </a:xfrm>
            <a:prstGeom prst="roundRect">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Isosceles Triangle 33">
              <a:extLst>
                <a:ext uri="{FF2B5EF4-FFF2-40B4-BE49-F238E27FC236}">
                  <a16:creationId xmlns:a16="http://schemas.microsoft.com/office/drawing/2014/main" id="{8C831DEB-BE48-D5EE-26A9-1F29EFD3D3F0}"/>
                </a:ext>
              </a:extLst>
            </p:cNvPr>
            <p:cNvSpPr/>
            <p:nvPr/>
          </p:nvSpPr>
          <p:spPr>
            <a:xfrm rot="16200000">
              <a:off x="1084142" y="5403415"/>
              <a:ext cx="325325" cy="242174"/>
            </a:xfrm>
            <a:prstGeom prst="triangle">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CE3DA853-BA4B-CFDC-CEFF-F079F437072F}"/>
                </a:ext>
              </a:extLst>
            </p:cNvPr>
            <p:cNvSpPr txBox="1"/>
            <p:nvPr/>
          </p:nvSpPr>
          <p:spPr>
            <a:xfrm>
              <a:off x="2278712" y="5224803"/>
              <a:ext cx="9042400" cy="1015663"/>
            </a:xfrm>
            <a:prstGeom prst="rect">
              <a:avLst/>
            </a:prstGeom>
            <a:noFill/>
          </p:spPr>
          <p:txBody>
            <a:bodyPr wrap="square" rtlCol="0">
              <a:spAutoFit/>
            </a:bodyPr>
            <a:lstStyle/>
            <a:p>
              <a:r>
                <a:rPr lang="en-GB" sz="2100" b="1" dirty="0">
                  <a:latin typeface="+mj-lt"/>
                </a:rPr>
                <a:t>Safety organization for worksite activities </a:t>
              </a:r>
              <a:r>
                <a:rPr lang="en-GB" sz="2100" dirty="0">
                  <a:latin typeface="+mj-lt"/>
                </a:rPr>
                <a:t>(dismounting/installation/modification)</a:t>
              </a:r>
            </a:p>
            <a:p>
              <a:endParaRPr lang="en-GB" dirty="0"/>
            </a:p>
          </p:txBody>
        </p:sp>
        <p:pic>
          <p:nvPicPr>
            <p:cNvPr id="38" name="Graphic 37" descr="Traffic cone outline">
              <a:extLst>
                <a:ext uri="{FF2B5EF4-FFF2-40B4-BE49-F238E27FC236}">
                  <a16:creationId xmlns:a16="http://schemas.microsoft.com/office/drawing/2014/main" id="{0577154C-0FD2-545F-E4AC-AAAEDE80B2D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06230" y="5165680"/>
              <a:ext cx="765823" cy="765823"/>
            </a:xfrm>
            <a:prstGeom prst="rect">
              <a:avLst/>
            </a:prstGeom>
          </p:spPr>
        </p:pic>
      </p:grpSp>
      <p:grpSp>
        <p:nvGrpSpPr>
          <p:cNvPr id="58" name="Group 57">
            <a:extLst>
              <a:ext uri="{FF2B5EF4-FFF2-40B4-BE49-F238E27FC236}">
                <a16:creationId xmlns:a16="http://schemas.microsoft.com/office/drawing/2014/main" id="{9E47F921-855F-A22F-EDC2-65DE60C0C00B}"/>
              </a:ext>
            </a:extLst>
          </p:cNvPr>
          <p:cNvGrpSpPr/>
          <p:nvPr/>
        </p:nvGrpSpPr>
        <p:grpSpPr>
          <a:xfrm>
            <a:off x="1152936" y="8571003"/>
            <a:ext cx="9389542" cy="900697"/>
            <a:chOff x="1125717" y="7845368"/>
            <a:chExt cx="9389542" cy="900697"/>
          </a:xfrm>
        </p:grpSpPr>
        <p:sp>
          <p:nvSpPr>
            <p:cNvPr id="45" name="Rectangle: Rounded Corners 44">
              <a:extLst>
                <a:ext uri="{FF2B5EF4-FFF2-40B4-BE49-F238E27FC236}">
                  <a16:creationId xmlns:a16="http://schemas.microsoft.com/office/drawing/2014/main" id="{48FD7456-87EA-7F40-E6DC-27480C9547B5}"/>
                </a:ext>
              </a:extLst>
            </p:cNvPr>
            <p:cNvSpPr/>
            <p:nvPr/>
          </p:nvSpPr>
          <p:spPr>
            <a:xfrm>
              <a:off x="1344038" y="7845368"/>
              <a:ext cx="9171221" cy="900697"/>
            </a:xfrm>
            <a:prstGeom prst="roundRect">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Isosceles Triangle 45">
              <a:extLst>
                <a:ext uri="{FF2B5EF4-FFF2-40B4-BE49-F238E27FC236}">
                  <a16:creationId xmlns:a16="http://schemas.microsoft.com/office/drawing/2014/main" id="{8833D0DF-3829-FA73-F5F8-12114AD83C09}"/>
                </a:ext>
              </a:extLst>
            </p:cNvPr>
            <p:cNvSpPr/>
            <p:nvPr/>
          </p:nvSpPr>
          <p:spPr>
            <a:xfrm rot="16200000">
              <a:off x="1084141" y="8161460"/>
              <a:ext cx="325325" cy="242174"/>
            </a:xfrm>
            <a:prstGeom prst="triangle">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9AE8FF8B-EF0F-CB0E-C052-B1955E45EB29}"/>
                </a:ext>
              </a:extLst>
            </p:cNvPr>
            <p:cNvSpPr txBox="1"/>
            <p:nvPr/>
          </p:nvSpPr>
          <p:spPr>
            <a:xfrm>
              <a:off x="2278711" y="8089312"/>
              <a:ext cx="7984226" cy="415498"/>
            </a:xfrm>
            <a:prstGeom prst="rect">
              <a:avLst/>
            </a:prstGeom>
            <a:noFill/>
            <a:ln>
              <a:solidFill>
                <a:srgbClr val="B1DDA3"/>
              </a:solidFill>
            </a:ln>
          </p:spPr>
          <p:txBody>
            <a:bodyPr wrap="square" rtlCol="0">
              <a:spAutoFit/>
            </a:bodyPr>
            <a:lstStyle/>
            <a:p>
              <a:r>
                <a:rPr lang="en-GB" sz="2100" b="1" dirty="0">
                  <a:latin typeface="+mj-lt"/>
                </a:rPr>
                <a:t>Delivery of Safety Permit</a:t>
              </a:r>
            </a:p>
          </p:txBody>
        </p:sp>
      </p:grpSp>
      <p:grpSp>
        <p:nvGrpSpPr>
          <p:cNvPr id="57" name="Group 56">
            <a:extLst>
              <a:ext uri="{FF2B5EF4-FFF2-40B4-BE49-F238E27FC236}">
                <a16:creationId xmlns:a16="http://schemas.microsoft.com/office/drawing/2014/main" id="{5AD22E53-1746-A832-C3F5-478B091D48D8}"/>
              </a:ext>
            </a:extLst>
          </p:cNvPr>
          <p:cNvGrpSpPr/>
          <p:nvPr/>
        </p:nvGrpSpPr>
        <p:grpSpPr>
          <a:xfrm>
            <a:off x="1152937" y="6153973"/>
            <a:ext cx="10195394" cy="900697"/>
            <a:chOff x="1152937" y="6456972"/>
            <a:chExt cx="10195394" cy="900697"/>
          </a:xfrm>
        </p:grpSpPr>
        <p:sp>
          <p:nvSpPr>
            <p:cNvPr id="39" name="Rectangle: Rounded Corners 38">
              <a:extLst>
                <a:ext uri="{FF2B5EF4-FFF2-40B4-BE49-F238E27FC236}">
                  <a16:creationId xmlns:a16="http://schemas.microsoft.com/office/drawing/2014/main" id="{EA2D6A48-33A7-F7FB-383A-DB275903F0A5}"/>
                </a:ext>
              </a:extLst>
            </p:cNvPr>
            <p:cNvSpPr/>
            <p:nvPr/>
          </p:nvSpPr>
          <p:spPr>
            <a:xfrm>
              <a:off x="1371259" y="6456972"/>
              <a:ext cx="9144000" cy="900697"/>
            </a:xfrm>
            <a:prstGeom prst="roundRect">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Isosceles Triangle 39">
              <a:extLst>
                <a:ext uri="{FF2B5EF4-FFF2-40B4-BE49-F238E27FC236}">
                  <a16:creationId xmlns:a16="http://schemas.microsoft.com/office/drawing/2014/main" id="{AAAAF78C-E1C6-3112-15AC-9CEAE55B3D57}"/>
                </a:ext>
              </a:extLst>
            </p:cNvPr>
            <p:cNvSpPr/>
            <p:nvPr/>
          </p:nvSpPr>
          <p:spPr>
            <a:xfrm rot="16200000">
              <a:off x="1111361" y="6773064"/>
              <a:ext cx="325325" cy="242174"/>
            </a:xfrm>
            <a:prstGeom prst="triangle">
              <a:avLst/>
            </a:prstGeom>
            <a:solidFill>
              <a:srgbClr val="B1DDA3"/>
            </a:solidFill>
            <a:ln>
              <a:solidFill>
                <a:srgbClr val="B1DD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4E56CE01-E87D-99A6-1F80-3D73F29C4383}"/>
                </a:ext>
              </a:extLst>
            </p:cNvPr>
            <p:cNvSpPr txBox="1"/>
            <p:nvPr/>
          </p:nvSpPr>
          <p:spPr>
            <a:xfrm>
              <a:off x="2305931" y="6700916"/>
              <a:ext cx="9042400" cy="415498"/>
            </a:xfrm>
            <a:prstGeom prst="rect">
              <a:avLst/>
            </a:prstGeom>
            <a:noFill/>
          </p:spPr>
          <p:txBody>
            <a:bodyPr wrap="square" rtlCol="0">
              <a:spAutoFit/>
            </a:bodyPr>
            <a:lstStyle/>
            <a:p>
              <a:r>
                <a:rPr lang="en-GB" sz="2100" b="1" dirty="0">
                  <a:latin typeface="+mj-lt"/>
                </a:rPr>
                <a:t>Implementation of safety requirements for operation </a:t>
              </a:r>
            </a:p>
          </p:txBody>
        </p:sp>
        <p:pic>
          <p:nvPicPr>
            <p:cNvPr id="49" name="Graphic 48" descr="Warning outline">
              <a:extLst>
                <a:ext uri="{FF2B5EF4-FFF2-40B4-BE49-F238E27FC236}">
                  <a16:creationId xmlns:a16="http://schemas.microsoft.com/office/drawing/2014/main" id="{B9835ACC-A507-903B-5965-CC3FEC3BC1F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587982" y="6556947"/>
              <a:ext cx="674407" cy="674407"/>
            </a:xfrm>
            <a:prstGeom prst="rect">
              <a:avLst/>
            </a:prstGeom>
          </p:spPr>
        </p:pic>
      </p:grpSp>
      <p:grpSp>
        <p:nvGrpSpPr>
          <p:cNvPr id="59" name="Group 58">
            <a:extLst>
              <a:ext uri="{FF2B5EF4-FFF2-40B4-BE49-F238E27FC236}">
                <a16:creationId xmlns:a16="http://schemas.microsoft.com/office/drawing/2014/main" id="{462015FF-E196-0887-3831-3820B0237318}"/>
              </a:ext>
            </a:extLst>
          </p:cNvPr>
          <p:cNvGrpSpPr/>
          <p:nvPr/>
        </p:nvGrpSpPr>
        <p:grpSpPr>
          <a:xfrm>
            <a:off x="1152690" y="7291230"/>
            <a:ext cx="10195394" cy="920420"/>
            <a:chOff x="1125716" y="9088622"/>
            <a:chExt cx="10195394" cy="920420"/>
          </a:xfrm>
        </p:grpSpPr>
        <p:sp>
          <p:nvSpPr>
            <p:cNvPr id="50" name="Rectangle: Rounded Corners 49">
              <a:extLst>
                <a:ext uri="{FF2B5EF4-FFF2-40B4-BE49-F238E27FC236}">
                  <a16:creationId xmlns:a16="http://schemas.microsoft.com/office/drawing/2014/main" id="{5C696C4E-E7E6-A3DA-58E2-308C47523195}"/>
                </a:ext>
              </a:extLst>
            </p:cNvPr>
            <p:cNvSpPr/>
            <p:nvPr/>
          </p:nvSpPr>
          <p:spPr>
            <a:xfrm>
              <a:off x="1344038" y="9088622"/>
              <a:ext cx="9171222" cy="900697"/>
            </a:xfrm>
            <a:prstGeom prst="roundRect">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Isosceles Triangle 50">
              <a:extLst>
                <a:ext uri="{FF2B5EF4-FFF2-40B4-BE49-F238E27FC236}">
                  <a16:creationId xmlns:a16="http://schemas.microsoft.com/office/drawing/2014/main" id="{9B6C48DF-8C6B-0482-C1BA-0D7F84CD0B81}"/>
                </a:ext>
              </a:extLst>
            </p:cNvPr>
            <p:cNvSpPr/>
            <p:nvPr/>
          </p:nvSpPr>
          <p:spPr>
            <a:xfrm rot="16200000">
              <a:off x="1084140" y="9404714"/>
              <a:ext cx="325325" cy="242174"/>
            </a:xfrm>
            <a:prstGeom prst="triangle">
              <a:avLst/>
            </a:prstGeom>
            <a:solidFill>
              <a:srgbClr val="B5D1E9"/>
            </a:solidFill>
            <a:ln>
              <a:solidFill>
                <a:srgbClr val="B5D1E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CEDBBCC3-548A-A18C-9A87-9E9EAD4A930F}"/>
                </a:ext>
              </a:extLst>
            </p:cNvPr>
            <p:cNvSpPr txBox="1"/>
            <p:nvPr/>
          </p:nvSpPr>
          <p:spPr>
            <a:xfrm>
              <a:off x="2278710" y="9332566"/>
              <a:ext cx="9042400" cy="415498"/>
            </a:xfrm>
            <a:prstGeom prst="rect">
              <a:avLst/>
            </a:prstGeom>
            <a:noFill/>
          </p:spPr>
          <p:txBody>
            <a:bodyPr wrap="square" rtlCol="0">
              <a:spAutoFit/>
            </a:bodyPr>
            <a:lstStyle/>
            <a:p>
              <a:r>
                <a:rPr lang="en-GB" sz="2100" b="1" dirty="0">
                  <a:latin typeface="+mj-lt"/>
                </a:rPr>
                <a:t>Delivery of EP Safety Clearance </a:t>
              </a:r>
            </a:p>
          </p:txBody>
        </p:sp>
        <p:pic>
          <p:nvPicPr>
            <p:cNvPr id="53" name="Graphic 52" descr="Checkbox Checked outline">
              <a:extLst>
                <a:ext uri="{FF2B5EF4-FFF2-40B4-BE49-F238E27FC236}">
                  <a16:creationId xmlns:a16="http://schemas.microsoft.com/office/drawing/2014/main" id="{B0989794-667D-FA12-972C-C53D2BA64D1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431719" y="9094642"/>
              <a:ext cx="914400" cy="914400"/>
            </a:xfrm>
            <a:prstGeom prst="rect">
              <a:avLst/>
            </a:prstGeom>
          </p:spPr>
        </p:pic>
      </p:grpSp>
      <p:pic>
        <p:nvPicPr>
          <p:cNvPr id="69" name="Graphic 68" descr="Signature outline">
            <a:extLst>
              <a:ext uri="{FF2B5EF4-FFF2-40B4-BE49-F238E27FC236}">
                <a16:creationId xmlns:a16="http://schemas.microsoft.com/office/drawing/2014/main" id="{CFCAEB4A-8188-19DD-4DD3-90B3A3292A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456453" y="8638440"/>
            <a:ext cx="765821" cy="765821"/>
          </a:xfrm>
          <a:prstGeom prst="rect">
            <a:avLst/>
          </a:prstGeom>
        </p:spPr>
      </p:pic>
      <p:sp>
        <p:nvSpPr>
          <p:cNvPr id="71" name="TextBox 70">
            <a:extLst>
              <a:ext uri="{FF2B5EF4-FFF2-40B4-BE49-F238E27FC236}">
                <a16:creationId xmlns:a16="http://schemas.microsoft.com/office/drawing/2014/main" id="{D1346582-9AF9-5BBE-43ED-1894FBF90CF6}"/>
              </a:ext>
            </a:extLst>
          </p:cNvPr>
          <p:cNvSpPr txBox="1"/>
          <p:nvPr/>
        </p:nvSpPr>
        <p:spPr>
          <a:xfrm>
            <a:off x="12438436" y="5916609"/>
            <a:ext cx="4081724" cy="1478756"/>
          </a:xfrm>
          <a:prstGeom prst="roundRect">
            <a:avLst>
              <a:gd name="adj" fmla="val 11758"/>
            </a:avLst>
          </a:prstGeom>
          <a:noFill/>
          <a:ln>
            <a:solidFill>
              <a:schemeClr val="tx1"/>
            </a:solidFill>
          </a:ln>
        </p:spPr>
        <p:txBody>
          <a:bodyPr wrap="square">
            <a:spAutoFit/>
          </a:bodyPr>
          <a:lstStyle/>
          <a:p>
            <a:r>
              <a:rPr lang="en-US" sz="2100" dirty="0">
                <a:latin typeface="+mj-lt"/>
              </a:rPr>
              <a:t>Experiments safety validation process guidelines</a:t>
            </a:r>
          </a:p>
          <a:p>
            <a:endParaRPr lang="en-US" sz="2100" dirty="0">
              <a:latin typeface="+mj-lt"/>
            </a:endParaRPr>
          </a:p>
          <a:p>
            <a:r>
              <a:rPr lang="en-US" sz="2100" b="1" dirty="0">
                <a:latin typeface="+mj-lt"/>
              </a:rPr>
              <a:t>EDMS </a:t>
            </a:r>
            <a:r>
              <a:rPr lang="en-US" sz="2100" b="1" dirty="0">
                <a:solidFill>
                  <a:srgbClr val="00B0F0"/>
                </a:solidFill>
                <a:latin typeface="+mj-lt"/>
                <a:hlinkClick r:id="rId16">
                  <a:extLst>
                    <a:ext uri="{A12FA001-AC4F-418D-AE19-62706E023703}">
                      <ahyp:hlinkClr xmlns:ahyp="http://schemas.microsoft.com/office/drawing/2018/hyperlinkcolor" val="tx"/>
                    </a:ext>
                  </a:extLst>
                </a:hlinkClick>
              </a:rPr>
              <a:t>1884757</a:t>
            </a:r>
            <a:endParaRPr lang="en-US" sz="2100" b="1" dirty="0">
              <a:solidFill>
                <a:srgbClr val="00B0F0"/>
              </a:solidFill>
              <a:latin typeface="+mj-lt"/>
            </a:endParaRPr>
          </a:p>
        </p:txBody>
      </p:sp>
      <p:sp>
        <p:nvSpPr>
          <p:cNvPr id="5" name="TextBox 4">
            <a:extLst>
              <a:ext uri="{FF2B5EF4-FFF2-40B4-BE49-F238E27FC236}">
                <a16:creationId xmlns:a16="http://schemas.microsoft.com/office/drawing/2014/main" id="{C9B9049E-BFF9-7C24-D98E-5CDAA8576E52}"/>
              </a:ext>
            </a:extLst>
          </p:cNvPr>
          <p:cNvSpPr txBox="1"/>
          <p:nvPr/>
        </p:nvSpPr>
        <p:spPr>
          <a:xfrm>
            <a:off x="12272011" y="4247971"/>
            <a:ext cx="4248149" cy="1200329"/>
          </a:xfrm>
          <a:prstGeom prst="rect">
            <a:avLst/>
          </a:prstGeom>
          <a:noFill/>
        </p:spPr>
        <p:txBody>
          <a:bodyPr wrap="square">
            <a:spAutoFit/>
          </a:bodyPr>
          <a:lstStyle/>
          <a:p>
            <a:pPr algn="ctr"/>
            <a:r>
              <a:rPr lang="en-US" sz="2400" b="1" dirty="0">
                <a:solidFill>
                  <a:srgbClr val="00B0F0"/>
                </a:solidFill>
              </a:rPr>
              <a:t>It is a live process, following the entire lifecycle of an Experiment!</a:t>
            </a:r>
          </a:p>
        </p:txBody>
      </p:sp>
    </p:spTree>
    <p:custDataLst>
      <p:tags r:id="rId1"/>
    </p:custDataLst>
    <p:extLst>
      <p:ext uri="{BB962C8B-B14F-4D97-AF65-F5344CB8AC3E}">
        <p14:creationId xmlns:p14="http://schemas.microsoft.com/office/powerpoint/2010/main" val="2456043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60229-6661-2E4E-9E3A-33134B8BBF8A}"/>
              </a:ext>
            </a:extLst>
          </p:cNvPr>
          <p:cNvSpPr>
            <a:spLocks noGrp="1"/>
          </p:cNvSpPr>
          <p:nvPr>
            <p:ph type="title"/>
          </p:nvPr>
        </p:nvSpPr>
        <p:spPr/>
        <p:txBody>
          <a:bodyPr/>
          <a:lstStyle/>
          <a:p>
            <a:r>
              <a:rPr lang="en-GB" dirty="0"/>
              <a:t>Experiments at CERN</a:t>
            </a:r>
          </a:p>
        </p:txBody>
      </p:sp>
      <p:pic>
        <p:nvPicPr>
          <p:cNvPr id="5" name="Picture 4">
            <a:extLst>
              <a:ext uri="{FF2B5EF4-FFF2-40B4-BE49-F238E27FC236}">
                <a16:creationId xmlns:a16="http://schemas.microsoft.com/office/drawing/2014/main" id="{AEC303B1-81E7-5145-8EE6-85321246E71C}"/>
              </a:ext>
            </a:extLst>
          </p:cNvPr>
          <p:cNvPicPr>
            <a:picLocks noChangeAspect="1"/>
          </p:cNvPicPr>
          <p:nvPr/>
        </p:nvPicPr>
        <p:blipFill rotWithShape="1">
          <a:blip r:embed="rId3">
            <a:extLst>
              <a:ext uri="{28A0092B-C50C-407E-A947-70E740481C1C}">
                <a14:useLocalDpi xmlns:a14="http://schemas.microsoft.com/office/drawing/2010/main" val="0"/>
              </a:ext>
            </a:extLst>
          </a:blip>
          <a:srcRect l="7076" t="11800" r="3707" b="24290"/>
          <a:stretch/>
        </p:blipFill>
        <p:spPr>
          <a:xfrm>
            <a:off x="3474499" y="3425319"/>
            <a:ext cx="11339002" cy="6613095"/>
          </a:xfrm>
          <a:prstGeom prst="rect">
            <a:avLst/>
          </a:prstGeom>
        </p:spPr>
      </p:pic>
      <p:sp>
        <p:nvSpPr>
          <p:cNvPr id="6" name="TextBox 5">
            <a:extLst>
              <a:ext uri="{FF2B5EF4-FFF2-40B4-BE49-F238E27FC236}">
                <a16:creationId xmlns:a16="http://schemas.microsoft.com/office/drawing/2014/main" id="{50EFA6B2-F6B5-E2AF-0DF5-5BF5167F9FCC}"/>
              </a:ext>
            </a:extLst>
          </p:cNvPr>
          <p:cNvSpPr txBox="1"/>
          <p:nvPr/>
        </p:nvSpPr>
        <p:spPr>
          <a:xfrm>
            <a:off x="1066800" y="2578933"/>
            <a:ext cx="3860800" cy="510778"/>
          </a:xfrm>
          <a:prstGeom prst="roundRect">
            <a:avLst/>
          </a:prstGeom>
          <a:solidFill>
            <a:schemeClr val="tx1"/>
          </a:solidFill>
          <a:ln>
            <a:solidFill>
              <a:schemeClr val="tx1"/>
            </a:solidFill>
          </a:ln>
        </p:spPr>
        <p:txBody>
          <a:bodyPr wrap="square">
            <a:spAutoFit/>
          </a:bodyPr>
          <a:lstStyle/>
          <a:p>
            <a:pPr lvl="1"/>
            <a:r>
              <a:rPr lang="en-GB" sz="2400" b="1" dirty="0">
                <a:solidFill>
                  <a:schemeClr val="bg1"/>
                </a:solidFill>
              </a:rPr>
              <a:t>Small Experiments</a:t>
            </a:r>
          </a:p>
        </p:txBody>
      </p:sp>
      <p:sp>
        <p:nvSpPr>
          <p:cNvPr id="9" name="TextBox 8">
            <a:extLst>
              <a:ext uri="{FF2B5EF4-FFF2-40B4-BE49-F238E27FC236}">
                <a16:creationId xmlns:a16="http://schemas.microsoft.com/office/drawing/2014/main" id="{0B833734-A07E-689F-40A6-24344B79452B}"/>
              </a:ext>
            </a:extLst>
          </p:cNvPr>
          <p:cNvSpPr txBox="1"/>
          <p:nvPr/>
        </p:nvSpPr>
        <p:spPr>
          <a:xfrm>
            <a:off x="7048500" y="2578933"/>
            <a:ext cx="3949700" cy="510778"/>
          </a:xfrm>
          <a:prstGeom prst="roundRect">
            <a:avLst/>
          </a:prstGeom>
          <a:solidFill>
            <a:schemeClr val="tx1"/>
          </a:solidFill>
          <a:ln>
            <a:solidFill>
              <a:schemeClr val="tx1"/>
            </a:solidFill>
          </a:ln>
        </p:spPr>
        <p:txBody>
          <a:bodyPr wrap="square">
            <a:spAutoFit/>
          </a:bodyPr>
          <a:lstStyle/>
          <a:p>
            <a:pPr marL="266700" lvl="1"/>
            <a:r>
              <a:rPr lang="en-GB" sz="2400" b="1" dirty="0">
                <a:solidFill>
                  <a:schemeClr val="bg1"/>
                </a:solidFill>
              </a:rPr>
              <a:t>Medium Experiments</a:t>
            </a:r>
          </a:p>
        </p:txBody>
      </p:sp>
      <p:sp>
        <p:nvSpPr>
          <p:cNvPr id="10" name="TextBox 9">
            <a:extLst>
              <a:ext uri="{FF2B5EF4-FFF2-40B4-BE49-F238E27FC236}">
                <a16:creationId xmlns:a16="http://schemas.microsoft.com/office/drawing/2014/main" id="{A7C1FA47-AE19-9041-931A-44E3A46E2F56}"/>
              </a:ext>
            </a:extLst>
          </p:cNvPr>
          <p:cNvSpPr txBox="1"/>
          <p:nvPr/>
        </p:nvSpPr>
        <p:spPr>
          <a:xfrm>
            <a:off x="13119100" y="2578933"/>
            <a:ext cx="3949700" cy="510778"/>
          </a:xfrm>
          <a:prstGeom prst="roundRect">
            <a:avLst/>
          </a:prstGeom>
          <a:solidFill>
            <a:schemeClr val="tx1"/>
          </a:solidFill>
          <a:ln>
            <a:solidFill>
              <a:schemeClr val="tx1"/>
            </a:solidFill>
          </a:ln>
        </p:spPr>
        <p:txBody>
          <a:bodyPr wrap="square">
            <a:spAutoFit/>
          </a:bodyPr>
          <a:lstStyle/>
          <a:p>
            <a:pPr marL="266700" lvl="1"/>
            <a:r>
              <a:rPr lang="en-GB" sz="2400" b="1" dirty="0">
                <a:solidFill>
                  <a:schemeClr val="bg1"/>
                </a:solidFill>
              </a:rPr>
              <a:t>Large Experiments</a:t>
            </a:r>
          </a:p>
        </p:txBody>
      </p:sp>
      <p:sp>
        <p:nvSpPr>
          <p:cNvPr id="11" name="TextBox 10">
            <a:extLst>
              <a:ext uri="{FF2B5EF4-FFF2-40B4-BE49-F238E27FC236}">
                <a16:creationId xmlns:a16="http://schemas.microsoft.com/office/drawing/2014/main" id="{9F912F18-5A8F-FB4A-4DA2-6D31670D10A8}"/>
              </a:ext>
            </a:extLst>
          </p:cNvPr>
          <p:cNvSpPr txBox="1"/>
          <p:nvPr/>
        </p:nvSpPr>
        <p:spPr>
          <a:xfrm>
            <a:off x="495300" y="2578933"/>
            <a:ext cx="5207000" cy="510778"/>
          </a:xfrm>
          <a:prstGeom prst="roundRect">
            <a:avLst/>
          </a:prstGeom>
          <a:solidFill>
            <a:schemeClr val="tx1"/>
          </a:solidFill>
          <a:ln>
            <a:solidFill>
              <a:schemeClr val="tx1"/>
            </a:solidFill>
          </a:ln>
        </p:spPr>
        <p:txBody>
          <a:bodyPr wrap="square">
            <a:spAutoFit/>
          </a:bodyPr>
          <a:lstStyle/>
          <a:p>
            <a:pPr lvl="1"/>
            <a:r>
              <a:rPr lang="en-GB" sz="2400" b="1" dirty="0">
                <a:solidFill>
                  <a:schemeClr val="bg1"/>
                </a:solidFill>
              </a:rPr>
              <a:t>       Small Experiments</a:t>
            </a:r>
          </a:p>
        </p:txBody>
      </p:sp>
      <p:sp>
        <p:nvSpPr>
          <p:cNvPr id="12" name="TextBox 11">
            <a:extLst>
              <a:ext uri="{FF2B5EF4-FFF2-40B4-BE49-F238E27FC236}">
                <a16:creationId xmlns:a16="http://schemas.microsoft.com/office/drawing/2014/main" id="{255E8CE5-CBA4-DC2E-763E-677E1167A8DF}"/>
              </a:ext>
            </a:extLst>
          </p:cNvPr>
          <p:cNvSpPr txBox="1"/>
          <p:nvPr/>
        </p:nvSpPr>
        <p:spPr>
          <a:xfrm>
            <a:off x="6540500" y="2578933"/>
            <a:ext cx="5207000" cy="510778"/>
          </a:xfrm>
          <a:prstGeom prst="roundRect">
            <a:avLst/>
          </a:prstGeom>
          <a:solidFill>
            <a:schemeClr val="tx1"/>
          </a:solidFill>
          <a:ln>
            <a:solidFill>
              <a:schemeClr val="tx1"/>
            </a:solidFill>
          </a:ln>
        </p:spPr>
        <p:txBody>
          <a:bodyPr wrap="square">
            <a:spAutoFit/>
          </a:bodyPr>
          <a:lstStyle/>
          <a:p>
            <a:pPr marL="266700" lvl="1"/>
            <a:r>
              <a:rPr lang="en-GB" sz="2400" b="1" dirty="0">
                <a:solidFill>
                  <a:schemeClr val="bg1"/>
                </a:solidFill>
              </a:rPr>
              <a:t>      Medium Experiments</a:t>
            </a:r>
          </a:p>
        </p:txBody>
      </p:sp>
      <p:sp>
        <p:nvSpPr>
          <p:cNvPr id="13" name="TextBox 12">
            <a:extLst>
              <a:ext uri="{FF2B5EF4-FFF2-40B4-BE49-F238E27FC236}">
                <a16:creationId xmlns:a16="http://schemas.microsoft.com/office/drawing/2014/main" id="{06F8D63D-E06F-8559-0165-1D69004D1775}"/>
              </a:ext>
            </a:extLst>
          </p:cNvPr>
          <p:cNvSpPr txBox="1"/>
          <p:nvPr/>
        </p:nvSpPr>
        <p:spPr>
          <a:xfrm>
            <a:off x="12585700" y="2578933"/>
            <a:ext cx="5092700" cy="510778"/>
          </a:xfrm>
          <a:prstGeom prst="roundRect">
            <a:avLst/>
          </a:prstGeom>
          <a:solidFill>
            <a:schemeClr val="tx1"/>
          </a:solidFill>
          <a:ln>
            <a:solidFill>
              <a:schemeClr val="tx1"/>
            </a:solidFill>
          </a:ln>
        </p:spPr>
        <p:txBody>
          <a:bodyPr wrap="square">
            <a:spAutoFit/>
          </a:bodyPr>
          <a:lstStyle/>
          <a:p>
            <a:pPr marL="266700" lvl="1"/>
            <a:r>
              <a:rPr lang="en-GB" sz="2400" b="1" dirty="0">
                <a:solidFill>
                  <a:schemeClr val="bg1"/>
                </a:solidFill>
              </a:rPr>
              <a:t>         Large Experiments</a:t>
            </a:r>
          </a:p>
        </p:txBody>
      </p:sp>
      <p:sp>
        <p:nvSpPr>
          <p:cNvPr id="14" name="TextBox 13">
            <a:extLst>
              <a:ext uri="{FF2B5EF4-FFF2-40B4-BE49-F238E27FC236}">
                <a16:creationId xmlns:a16="http://schemas.microsoft.com/office/drawing/2014/main" id="{C078594F-814B-2D38-1B80-E5FE3ACE212C}"/>
              </a:ext>
            </a:extLst>
          </p:cNvPr>
          <p:cNvSpPr txBox="1"/>
          <p:nvPr/>
        </p:nvSpPr>
        <p:spPr>
          <a:xfrm>
            <a:off x="609600" y="1739805"/>
            <a:ext cx="16397706" cy="846386"/>
          </a:xfrm>
          <a:prstGeom prst="rect">
            <a:avLst/>
          </a:prstGeom>
          <a:noFill/>
        </p:spPr>
        <p:txBody>
          <a:bodyPr wrap="square" rtlCol="0">
            <a:spAutoFit/>
          </a:bodyPr>
          <a:lstStyle/>
          <a:p>
            <a:r>
              <a:rPr lang="en-GB" sz="2100" dirty="0"/>
              <a:t>Depending on the size, time of operation, and safety implications, Experiments at CERN are divided into three categories:</a:t>
            </a:r>
          </a:p>
          <a:p>
            <a:endParaRPr lang="en-GB" sz="2800" dirty="0"/>
          </a:p>
        </p:txBody>
      </p:sp>
    </p:spTree>
    <p:custDataLst>
      <p:tags r:id="rId1"/>
    </p:custDataLst>
    <p:extLst>
      <p:ext uri="{BB962C8B-B14F-4D97-AF65-F5344CB8AC3E}">
        <p14:creationId xmlns:p14="http://schemas.microsoft.com/office/powerpoint/2010/main" val="2389387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CFF15D92-690B-BC4F-255C-7B7A9F0A4046}"/>
              </a:ext>
            </a:extLst>
          </p:cNvPr>
          <p:cNvSpPr/>
          <p:nvPr/>
        </p:nvSpPr>
        <p:spPr>
          <a:xfrm>
            <a:off x="495300" y="3479800"/>
            <a:ext cx="5207000" cy="5499100"/>
          </a:xfrm>
          <a:prstGeom prst="roundRect">
            <a:avLst>
              <a:gd name="adj" fmla="val 4472"/>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9860229-6661-2E4E-9E3A-33134B8BBF8A}"/>
              </a:ext>
            </a:extLst>
          </p:cNvPr>
          <p:cNvSpPr>
            <a:spLocks noGrp="1"/>
          </p:cNvSpPr>
          <p:nvPr>
            <p:ph type="title"/>
          </p:nvPr>
        </p:nvSpPr>
        <p:spPr/>
        <p:txBody>
          <a:bodyPr/>
          <a:lstStyle/>
          <a:p>
            <a:r>
              <a:rPr lang="en-GB" dirty="0"/>
              <a:t>Experiments at CERN</a:t>
            </a:r>
          </a:p>
        </p:txBody>
      </p:sp>
      <p:sp>
        <p:nvSpPr>
          <p:cNvPr id="4" name="TextBox 3">
            <a:extLst>
              <a:ext uri="{FF2B5EF4-FFF2-40B4-BE49-F238E27FC236}">
                <a16:creationId xmlns:a16="http://schemas.microsoft.com/office/drawing/2014/main" id="{B0E3A1A9-5652-4349-9121-01ADFAFA34BB}"/>
              </a:ext>
            </a:extLst>
          </p:cNvPr>
          <p:cNvSpPr txBox="1"/>
          <p:nvPr/>
        </p:nvSpPr>
        <p:spPr>
          <a:xfrm>
            <a:off x="609600" y="1733472"/>
            <a:ext cx="16397706" cy="846386"/>
          </a:xfrm>
          <a:prstGeom prst="rect">
            <a:avLst/>
          </a:prstGeom>
          <a:noFill/>
        </p:spPr>
        <p:txBody>
          <a:bodyPr wrap="square" rtlCol="0">
            <a:spAutoFit/>
          </a:bodyPr>
          <a:lstStyle/>
          <a:p>
            <a:r>
              <a:rPr lang="en-GB" sz="2100" dirty="0"/>
              <a:t>Depending on the size, time of operation, and safety implications, Experiments at CERN are divided into three categories:</a:t>
            </a:r>
          </a:p>
          <a:p>
            <a:endParaRPr lang="en-GB" sz="2800" dirty="0"/>
          </a:p>
        </p:txBody>
      </p:sp>
      <p:sp>
        <p:nvSpPr>
          <p:cNvPr id="6" name="TextBox 5">
            <a:extLst>
              <a:ext uri="{FF2B5EF4-FFF2-40B4-BE49-F238E27FC236}">
                <a16:creationId xmlns:a16="http://schemas.microsoft.com/office/drawing/2014/main" id="{50EFA6B2-F6B5-E2AF-0DF5-5BF5167F9FCC}"/>
              </a:ext>
            </a:extLst>
          </p:cNvPr>
          <p:cNvSpPr txBox="1"/>
          <p:nvPr/>
        </p:nvSpPr>
        <p:spPr>
          <a:xfrm>
            <a:off x="495300" y="2578933"/>
            <a:ext cx="5207000" cy="510778"/>
          </a:xfrm>
          <a:prstGeom prst="roundRect">
            <a:avLst/>
          </a:prstGeom>
          <a:solidFill>
            <a:schemeClr val="tx1"/>
          </a:solidFill>
          <a:ln>
            <a:solidFill>
              <a:schemeClr val="tx1"/>
            </a:solidFill>
          </a:ln>
        </p:spPr>
        <p:txBody>
          <a:bodyPr wrap="square">
            <a:spAutoFit/>
          </a:bodyPr>
          <a:lstStyle/>
          <a:p>
            <a:pPr lvl="1"/>
            <a:r>
              <a:rPr lang="en-GB" sz="2400" b="1" dirty="0">
                <a:solidFill>
                  <a:schemeClr val="bg1"/>
                </a:solidFill>
              </a:rPr>
              <a:t>       Small Experiments</a:t>
            </a:r>
          </a:p>
        </p:txBody>
      </p:sp>
      <p:sp>
        <p:nvSpPr>
          <p:cNvPr id="9" name="TextBox 8">
            <a:extLst>
              <a:ext uri="{FF2B5EF4-FFF2-40B4-BE49-F238E27FC236}">
                <a16:creationId xmlns:a16="http://schemas.microsoft.com/office/drawing/2014/main" id="{0B833734-A07E-689F-40A6-24344B79452B}"/>
              </a:ext>
            </a:extLst>
          </p:cNvPr>
          <p:cNvSpPr txBox="1"/>
          <p:nvPr/>
        </p:nvSpPr>
        <p:spPr>
          <a:xfrm>
            <a:off x="6540500" y="2578933"/>
            <a:ext cx="5207000" cy="510778"/>
          </a:xfrm>
          <a:prstGeom prst="roundRect">
            <a:avLst/>
          </a:prstGeom>
          <a:solidFill>
            <a:schemeClr val="tx1"/>
          </a:solidFill>
          <a:ln>
            <a:solidFill>
              <a:schemeClr val="tx1"/>
            </a:solidFill>
          </a:ln>
        </p:spPr>
        <p:txBody>
          <a:bodyPr wrap="square">
            <a:spAutoFit/>
          </a:bodyPr>
          <a:lstStyle/>
          <a:p>
            <a:pPr marL="266700" lvl="1"/>
            <a:r>
              <a:rPr lang="en-GB" sz="2400" b="1" dirty="0">
                <a:solidFill>
                  <a:schemeClr val="bg1"/>
                </a:solidFill>
              </a:rPr>
              <a:t>      Medium Experiments</a:t>
            </a:r>
          </a:p>
        </p:txBody>
      </p:sp>
      <p:sp>
        <p:nvSpPr>
          <p:cNvPr id="10" name="TextBox 9">
            <a:extLst>
              <a:ext uri="{FF2B5EF4-FFF2-40B4-BE49-F238E27FC236}">
                <a16:creationId xmlns:a16="http://schemas.microsoft.com/office/drawing/2014/main" id="{A7C1FA47-AE19-9041-931A-44E3A46E2F56}"/>
              </a:ext>
            </a:extLst>
          </p:cNvPr>
          <p:cNvSpPr txBox="1"/>
          <p:nvPr/>
        </p:nvSpPr>
        <p:spPr>
          <a:xfrm>
            <a:off x="12585700" y="2578933"/>
            <a:ext cx="5092700" cy="510778"/>
          </a:xfrm>
          <a:prstGeom prst="roundRect">
            <a:avLst/>
          </a:prstGeom>
          <a:solidFill>
            <a:schemeClr val="tx1"/>
          </a:solidFill>
          <a:ln>
            <a:solidFill>
              <a:schemeClr val="tx1"/>
            </a:solidFill>
          </a:ln>
        </p:spPr>
        <p:txBody>
          <a:bodyPr wrap="square">
            <a:spAutoFit/>
          </a:bodyPr>
          <a:lstStyle/>
          <a:p>
            <a:pPr marL="266700" lvl="1"/>
            <a:r>
              <a:rPr lang="en-GB" sz="2400" b="1" dirty="0">
                <a:solidFill>
                  <a:schemeClr val="bg1"/>
                </a:solidFill>
              </a:rPr>
              <a:t>         Large Experiments</a:t>
            </a:r>
          </a:p>
        </p:txBody>
      </p:sp>
      <p:sp>
        <p:nvSpPr>
          <p:cNvPr id="7" name="TextBox 6">
            <a:extLst>
              <a:ext uri="{FF2B5EF4-FFF2-40B4-BE49-F238E27FC236}">
                <a16:creationId xmlns:a16="http://schemas.microsoft.com/office/drawing/2014/main" id="{E7AFF2B5-7370-CAEA-0040-78089C542BC6}"/>
              </a:ext>
            </a:extLst>
          </p:cNvPr>
          <p:cNvSpPr txBox="1"/>
          <p:nvPr/>
        </p:nvSpPr>
        <p:spPr>
          <a:xfrm>
            <a:off x="381000" y="3694797"/>
            <a:ext cx="5321300" cy="3877985"/>
          </a:xfrm>
          <a:prstGeom prst="rect">
            <a:avLst/>
          </a:prstGeom>
          <a:noFill/>
        </p:spPr>
        <p:txBody>
          <a:bodyPr wrap="square">
            <a:spAutoFit/>
          </a:bodyPr>
          <a:lstStyle/>
          <a:p>
            <a:pPr marL="457200" indent="-279400">
              <a:spcAft>
                <a:spcPts val="600"/>
              </a:spcAft>
              <a:buFont typeface="Arial" panose="020B0604020202020204" pitchFamily="34" charset="0"/>
              <a:buChar char="•"/>
            </a:pPr>
            <a:r>
              <a:rPr lang="en-GB" sz="2100" dirty="0">
                <a:solidFill>
                  <a:schemeClr val="tx1"/>
                </a:solidFill>
              </a:rPr>
              <a:t>Such experiments usually have:</a:t>
            </a:r>
          </a:p>
          <a:p>
            <a:pPr marL="723900" lvl="1" indent="-292100">
              <a:buFont typeface="Courier New" panose="02070309020205020404" pitchFamily="49" charset="0"/>
              <a:buChar char="o"/>
            </a:pPr>
            <a:r>
              <a:rPr lang="en-GB" sz="2100" dirty="0">
                <a:solidFill>
                  <a:schemeClr val="tx1"/>
                </a:solidFill>
              </a:rPr>
              <a:t>No permanent installation at CERN</a:t>
            </a:r>
          </a:p>
          <a:p>
            <a:pPr marL="723900" lvl="1" indent="-292100">
              <a:buFont typeface="Courier New" panose="02070309020205020404" pitchFamily="49" charset="0"/>
              <a:buChar char="o"/>
            </a:pPr>
            <a:r>
              <a:rPr lang="en-GB" sz="2100" dirty="0">
                <a:solidFill>
                  <a:schemeClr val="tx1"/>
                </a:solidFill>
              </a:rPr>
              <a:t>An operation time of &lt; 3 weeks</a:t>
            </a:r>
          </a:p>
          <a:p>
            <a:pPr marL="723900" lvl="1" indent="-292100">
              <a:buFont typeface="Courier New" panose="02070309020205020404" pitchFamily="49" charset="0"/>
              <a:buChar char="o"/>
            </a:pPr>
            <a:r>
              <a:rPr lang="en-GB" sz="2100" dirty="0">
                <a:solidFill>
                  <a:schemeClr val="tx1"/>
                </a:solidFill>
              </a:rPr>
              <a:t>No major safety </a:t>
            </a:r>
            <a:r>
              <a:rPr lang="en-GB" sz="2100" dirty="0"/>
              <a:t>hazards</a:t>
            </a:r>
            <a:r>
              <a:rPr lang="en-GB" sz="2100" dirty="0">
                <a:solidFill>
                  <a:schemeClr val="tx1"/>
                </a:solidFill>
              </a:rPr>
              <a:t> </a:t>
            </a:r>
          </a:p>
          <a:p>
            <a:pPr marL="457200" indent="-279400">
              <a:spcAft>
                <a:spcPts val="600"/>
              </a:spcAft>
              <a:buFont typeface="Arial" panose="020B0604020202020204" pitchFamily="34" charset="0"/>
              <a:buChar char="•"/>
            </a:pPr>
            <a:r>
              <a:rPr lang="en-GB" sz="2100" b="1" dirty="0"/>
              <a:t>Safety validation process:</a:t>
            </a:r>
            <a:r>
              <a:rPr lang="en-GB" sz="2100" dirty="0"/>
              <a:t> </a:t>
            </a:r>
            <a:r>
              <a:rPr lang="en-GB" sz="2100" dirty="0">
                <a:solidFill>
                  <a:srgbClr val="00B0F0"/>
                </a:solidFill>
                <a:hlinkClick r:id="rId4">
                  <a:extLst>
                    <a:ext uri="{A12FA001-AC4F-418D-AE19-62706E023703}">
                      <ahyp:hlinkClr xmlns:ahyp="http://schemas.microsoft.com/office/drawing/2018/hyperlinkcolor" val="tx"/>
                    </a:ext>
                  </a:extLst>
                </a:hlinkClick>
              </a:rPr>
              <a:t>EDMS 2522660 </a:t>
            </a:r>
            <a:endParaRPr lang="en-GB" sz="2100" dirty="0">
              <a:solidFill>
                <a:srgbClr val="00B0F0"/>
              </a:solidFill>
            </a:endParaRPr>
          </a:p>
          <a:p>
            <a:pPr marL="457200" indent="-279400">
              <a:spcAft>
                <a:spcPts val="600"/>
              </a:spcAft>
              <a:buFont typeface="Arial" panose="020B0604020202020204" pitchFamily="34" charset="0"/>
              <a:buChar char="•"/>
            </a:pPr>
            <a:r>
              <a:rPr lang="en-GB" sz="2100" dirty="0">
                <a:solidFill>
                  <a:schemeClr val="tx1"/>
                </a:solidFill>
              </a:rPr>
              <a:t>Around 150 small Experiments per year, inspected by the EP Safety Office </a:t>
            </a:r>
          </a:p>
          <a:p>
            <a:pPr marL="457200" indent="-279400">
              <a:spcAft>
                <a:spcPts val="600"/>
              </a:spcAft>
              <a:buFont typeface="Arial" panose="020B0604020202020204" pitchFamily="34" charset="0"/>
              <a:buChar char="•"/>
            </a:pPr>
            <a:r>
              <a:rPr lang="en-GB" sz="2100" b="1" dirty="0"/>
              <a:t>No official EXSO </a:t>
            </a:r>
            <a:r>
              <a:rPr lang="en-GB" sz="2100" dirty="0"/>
              <a:t>is nominated (but Safety contact is present)</a:t>
            </a:r>
          </a:p>
        </p:txBody>
      </p:sp>
      <p:sp>
        <p:nvSpPr>
          <p:cNvPr id="11" name="Rectangle: Rounded Corners 10">
            <a:extLst>
              <a:ext uri="{FF2B5EF4-FFF2-40B4-BE49-F238E27FC236}">
                <a16:creationId xmlns:a16="http://schemas.microsoft.com/office/drawing/2014/main" id="{D9402135-3A9F-EF90-F8DA-E9B709971960}"/>
              </a:ext>
            </a:extLst>
          </p:cNvPr>
          <p:cNvSpPr/>
          <p:nvPr/>
        </p:nvSpPr>
        <p:spPr>
          <a:xfrm>
            <a:off x="6540500" y="3496945"/>
            <a:ext cx="5207000" cy="5499100"/>
          </a:xfrm>
          <a:prstGeom prst="roundRect">
            <a:avLst>
              <a:gd name="adj" fmla="val 4472"/>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2D0FCC2A-07E3-D1A2-6182-66D94FE61054}"/>
              </a:ext>
            </a:extLst>
          </p:cNvPr>
          <p:cNvSpPr/>
          <p:nvPr/>
        </p:nvSpPr>
        <p:spPr>
          <a:xfrm>
            <a:off x="12585700" y="3479800"/>
            <a:ext cx="5207000" cy="5499100"/>
          </a:xfrm>
          <a:prstGeom prst="roundRect">
            <a:avLst>
              <a:gd name="adj" fmla="val 4472"/>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133724DE-5350-F938-895D-6AF25C268ECC}"/>
              </a:ext>
            </a:extLst>
          </p:cNvPr>
          <p:cNvSpPr txBox="1"/>
          <p:nvPr/>
        </p:nvSpPr>
        <p:spPr>
          <a:xfrm>
            <a:off x="12471400" y="3694797"/>
            <a:ext cx="5207000" cy="2831544"/>
          </a:xfrm>
          <a:prstGeom prst="rect">
            <a:avLst/>
          </a:prstGeom>
          <a:noFill/>
        </p:spPr>
        <p:txBody>
          <a:bodyPr wrap="square">
            <a:spAutoFit/>
          </a:bodyPr>
          <a:lstStyle/>
          <a:p>
            <a:pPr marL="457200" indent="-279400">
              <a:spcAft>
                <a:spcPts val="600"/>
              </a:spcAft>
              <a:buFont typeface="Arial" panose="020B0604020202020204" pitchFamily="34" charset="0"/>
              <a:buChar char="•"/>
            </a:pPr>
            <a:r>
              <a:rPr lang="en-GB" sz="2100" dirty="0"/>
              <a:t>4 large Experiments on the LHC ring: ATLAS, CMS, ALICE, </a:t>
            </a:r>
            <a:r>
              <a:rPr lang="en-GB" sz="2100" dirty="0" err="1"/>
              <a:t>LHCb</a:t>
            </a:r>
            <a:endParaRPr lang="en-GB" sz="2100" dirty="0"/>
          </a:p>
          <a:p>
            <a:pPr marL="457200" indent="-279400">
              <a:spcAft>
                <a:spcPts val="600"/>
              </a:spcAft>
              <a:buFont typeface="Arial" panose="020B0604020202020204" pitchFamily="34" charset="0"/>
              <a:buChar char="•"/>
            </a:pPr>
            <a:r>
              <a:rPr lang="en-GB" sz="2100" dirty="0"/>
              <a:t>Each of those has its own Safety Office within the collaboration, guided by the LEXGLIMOS</a:t>
            </a:r>
          </a:p>
          <a:p>
            <a:pPr marL="457200" indent="-279400">
              <a:spcAft>
                <a:spcPts val="600"/>
              </a:spcAft>
              <a:buFont typeface="Arial" panose="020B0604020202020204" pitchFamily="34" charset="0"/>
              <a:buChar char="•"/>
            </a:pPr>
            <a:r>
              <a:rPr lang="en-GB" sz="2100" b="1" dirty="0"/>
              <a:t>Own safety processes </a:t>
            </a:r>
            <a:r>
              <a:rPr lang="en-GB" sz="2100" dirty="0"/>
              <a:t>(in some cases, connected with the ones of the EP Safety Office)</a:t>
            </a:r>
          </a:p>
        </p:txBody>
      </p:sp>
      <p:sp>
        <p:nvSpPr>
          <p:cNvPr id="16" name="TextBox 15">
            <a:extLst>
              <a:ext uri="{FF2B5EF4-FFF2-40B4-BE49-F238E27FC236}">
                <a16:creationId xmlns:a16="http://schemas.microsoft.com/office/drawing/2014/main" id="{FF2C6BDA-067A-FD5A-8A64-D59E70DC3518}"/>
              </a:ext>
            </a:extLst>
          </p:cNvPr>
          <p:cNvSpPr txBox="1"/>
          <p:nvPr/>
        </p:nvSpPr>
        <p:spPr>
          <a:xfrm>
            <a:off x="6426200" y="3694797"/>
            <a:ext cx="5321300" cy="4524315"/>
          </a:xfrm>
          <a:prstGeom prst="rect">
            <a:avLst/>
          </a:prstGeom>
          <a:noFill/>
        </p:spPr>
        <p:txBody>
          <a:bodyPr wrap="square">
            <a:spAutoFit/>
          </a:bodyPr>
          <a:lstStyle/>
          <a:p>
            <a:pPr marL="457200" indent="-279400">
              <a:spcAft>
                <a:spcPts val="600"/>
              </a:spcAft>
              <a:buFont typeface="Arial" panose="020B0604020202020204" pitchFamily="34" charset="0"/>
              <a:buChar char="•"/>
            </a:pPr>
            <a:r>
              <a:rPr lang="en-GB" sz="2100" dirty="0"/>
              <a:t>Such experiments usually have:</a:t>
            </a:r>
          </a:p>
          <a:p>
            <a:pPr marL="723900" lvl="1" indent="-292100">
              <a:buFont typeface="Courier New" panose="02070309020205020404" pitchFamily="49" charset="0"/>
              <a:buChar char="o"/>
            </a:pPr>
            <a:r>
              <a:rPr lang="en-GB" sz="2100" dirty="0"/>
              <a:t>Permanent installations at CERN</a:t>
            </a:r>
          </a:p>
          <a:p>
            <a:pPr marL="723900" lvl="1" indent="-292100">
              <a:buFont typeface="Courier New" panose="02070309020205020404" pitchFamily="49" charset="0"/>
              <a:buChar char="o"/>
            </a:pPr>
            <a:r>
              <a:rPr lang="en-GB" sz="2100" dirty="0"/>
              <a:t>Recurrent operation time during the year</a:t>
            </a:r>
          </a:p>
          <a:p>
            <a:pPr marL="723900" lvl="1" indent="-292100">
              <a:buFont typeface="Courier New" panose="02070309020205020404" pitchFamily="49" charset="0"/>
              <a:buChar char="o"/>
            </a:pPr>
            <a:r>
              <a:rPr lang="en-GB" sz="2100" dirty="0"/>
              <a:t>Specific safety implications</a:t>
            </a:r>
          </a:p>
          <a:p>
            <a:pPr marL="457200" indent="-279400">
              <a:spcAft>
                <a:spcPts val="600"/>
              </a:spcAft>
              <a:buFont typeface="Arial" panose="020B0604020202020204" pitchFamily="34" charset="0"/>
              <a:buChar char="•"/>
            </a:pPr>
            <a:r>
              <a:rPr lang="en-GB" sz="2100" dirty="0"/>
              <a:t>Includes permanent facilities hosting different (temporary or not) Experiments</a:t>
            </a:r>
          </a:p>
          <a:p>
            <a:pPr marL="457200" indent="-279400">
              <a:spcAft>
                <a:spcPts val="600"/>
              </a:spcAft>
              <a:buFont typeface="Arial" panose="020B0604020202020204" pitchFamily="34" charset="0"/>
              <a:buChar char="•"/>
            </a:pPr>
            <a:r>
              <a:rPr lang="en-GB" sz="2100" b="1" dirty="0"/>
              <a:t>Safety validation process: </a:t>
            </a:r>
            <a:r>
              <a:rPr lang="en-GB" sz="2100" dirty="0">
                <a:solidFill>
                  <a:srgbClr val="00B0F0"/>
                </a:solidFill>
                <a:hlinkClick r:id="rId5">
                  <a:extLst>
                    <a:ext uri="{A12FA001-AC4F-418D-AE19-62706E023703}">
                      <ahyp:hlinkClr xmlns:ahyp="http://schemas.microsoft.com/office/drawing/2018/hyperlinkcolor" val="tx"/>
                    </a:ext>
                  </a:extLst>
                </a:hlinkClick>
              </a:rPr>
              <a:t>EDMS 1884757 </a:t>
            </a:r>
            <a:endParaRPr lang="en-GB" sz="2100" dirty="0">
              <a:solidFill>
                <a:srgbClr val="00B0F0"/>
              </a:solidFill>
            </a:endParaRPr>
          </a:p>
          <a:p>
            <a:pPr marL="457200" indent="-279400">
              <a:spcAft>
                <a:spcPts val="600"/>
              </a:spcAft>
              <a:buFont typeface="Arial" panose="020B0604020202020204" pitchFamily="34" charset="0"/>
              <a:buChar char="•"/>
            </a:pPr>
            <a:r>
              <a:rPr lang="en-GB" sz="2100" dirty="0"/>
              <a:t>Around 35 of these Experiments or Facilities, for </a:t>
            </a:r>
            <a:r>
              <a:rPr lang="en-GB" sz="2100" dirty="0" err="1"/>
              <a:t>whichan</a:t>
            </a:r>
            <a:r>
              <a:rPr lang="en-GB" sz="2100" dirty="0"/>
              <a:t> </a:t>
            </a:r>
            <a:r>
              <a:rPr lang="en-GB" sz="2100" b="1" dirty="0"/>
              <a:t>officially nominated EXSO is present</a:t>
            </a:r>
            <a:r>
              <a:rPr lang="en-GB" sz="2100" dirty="0"/>
              <a:t>!</a:t>
            </a:r>
          </a:p>
        </p:txBody>
      </p:sp>
      <p:sp>
        <p:nvSpPr>
          <p:cNvPr id="3" name="Rectangle 2">
            <a:extLst>
              <a:ext uri="{FF2B5EF4-FFF2-40B4-BE49-F238E27FC236}">
                <a16:creationId xmlns:a16="http://schemas.microsoft.com/office/drawing/2014/main" id="{DC2BE38B-517E-DA73-84BF-AB77B805D15B}"/>
              </a:ext>
            </a:extLst>
          </p:cNvPr>
          <p:cNvSpPr/>
          <p:nvPr/>
        </p:nvSpPr>
        <p:spPr>
          <a:xfrm>
            <a:off x="4281040" y="9393100"/>
            <a:ext cx="9725919" cy="461665"/>
          </a:xfrm>
          <a:prstGeom prst="rect">
            <a:avLst/>
          </a:prstGeom>
        </p:spPr>
        <p:txBody>
          <a:bodyPr wrap="square">
            <a:spAutoFit/>
          </a:bodyPr>
          <a:lstStyle/>
          <a:p>
            <a:pPr algn="ctr"/>
            <a:r>
              <a:rPr lang="en-GB" sz="2400" i="1" dirty="0">
                <a:solidFill>
                  <a:srgbClr val="408AC6"/>
                </a:solidFill>
              </a:rPr>
              <a:t>The term “Experiment” will hereafter represent Medium Experiments.</a:t>
            </a:r>
          </a:p>
        </p:txBody>
      </p:sp>
      <p:sp>
        <p:nvSpPr>
          <p:cNvPr id="5" name="TextBox 4">
            <a:extLst>
              <a:ext uri="{FF2B5EF4-FFF2-40B4-BE49-F238E27FC236}">
                <a16:creationId xmlns:a16="http://schemas.microsoft.com/office/drawing/2014/main" id="{65315C26-E334-0A1B-8A06-3FDF981B458B}"/>
              </a:ext>
            </a:extLst>
          </p:cNvPr>
          <p:cNvSpPr txBox="1"/>
          <p:nvPr/>
        </p:nvSpPr>
        <p:spPr>
          <a:xfrm>
            <a:off x="6540500" y="2578933"/>
            <a:ext cx="5207000" cy="510778"/>
          </a:xfrm>
          <a:prstGeom prst="roundRect">
            <a:avLst/>
          </a:prstGeom>
          <a:solidFill>
            <a:srgbClr val="408AC6"/>
          </a:solidFill>
          <a:ln>
            <a:solidFill>
              <a:srgbClr val="408AC6"/>
            </a:solidFill>
          </a:ln>
        </p:spPr>
        <p:txBody>
          <a:bodyPr wrap="square">
            <a:spAutoFit/>
          </a:bodyPr>
          <a:lstStyle/>
          <a:p>
            <a:pPr marL="266700" lvl="1"/>
            <a:r>
              <a:rPr lang="en-GB" sz="2400" b="1" dirty="0">
                <a:solidFill>
                  <a:schemeClr val="bg1"/>
                </a:solidFill>
              </a:rPr>
              <a:t>      Medium Experiments</a:t>
            </a:r>
          </a:p>
        </p:txBody>
      </p:sp>
      <p:sp>
        <p:nvSpPr>
          <p:cNvPr id="13" name="Rectangle: Rounded Corners 12">
            <a:extLst>
              <a:ext uri="{FF2B5EF4-FFF2-40B4-BE49-F238E27FC236}">
                <a16:creationId xmlns:a16="http://schemas.microsoft.com/office/drawing/2014/main" id="{36A0903B-4922-0383-3E8C-0ED5659A34D3}"/>
              </a:ext>
            </a:extLst>
          </p:cNvPr>
          <p:cNvSpPr/>
          <p:nvPr/>
        </p:nvSpPr>
        <p:spPr>
          <a:xfrm>
            <a:off x="6539254" y="3494790"/>
            <a:ext cx="5207000" cy="5499100"/>
          </a:xfrm>
          <a:prstGeom prst="roundRect">
            <a:avLst>
              <a:gd name="adj" fmla="val 4472"/>
            </a:avLst>
          </a:prstGeom>
          <a:noFill/>
          <a:ln w="19050">
            <a:solidFill>
              <a:srgbClr val="408AC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ustDataLst>
      <p:tags r:id="rId1"/>
    </p:custDataLst>
    <p:extLst>
      <p:ext uri="{BB962C8B-B14F-4D97-AF65-F5344CB8AC3E}">
        <p14:creationId xmlns:p14="http://schemas.microsoft.com/office/powerpoint/2010/main" val="2128227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P spid="11" grpId="0" animBg="1"/>
      <p:bldP spid="12" grpId="0" animBg="1"/>
      <p:bldP spid="14" grpId="0"/>
      <p:bldP spid="16" grpId="0"/>
      <p:bldP spid="3" grpId="0"/>
      <p:bldP spid="5"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machine inside a red container&#10;&#10;Description automatically generated">
            <a:extLst>
              <a:ext uri="{FF2B5EF4-FFF2-40B4-BE49-F238E27FC236}">
                <a16:creationId xmlns:a16="http://schemas.microsoft.com/office/drawing/2014/main" id="{7E688987-99D6-26C8-9F70-08D4659F6D6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t="3458"/>
          <a:stretch/>
        </p:blipFill>
        <p:spPr>
          <a:xfrm>
            <a:off x="0" y="0"/>
            <a:ext cx="18288000" cy="10369648"/>
          </a:xfrm>
          <a:prstGeom prst="rect">
            <a:avLst/>
          </a:prstGeom>
        </p:spPr>
      </p:pic>
      <p:sp>
        <p:nvSpPr>
          <p:cNvPr id="25" name="Text Placeholder 2">
            <a:extLst>
              <a:ext uri="{FF2B5EF4-FFF2-40B4-BE49-F238E27FC236}">
                <a16:creationId xmlns:a16="http://schemas.microsoft.com/office/drawing/2014/main" id="{1205DA72-B4EA-974C-A55E-F5AF6B20DE86}"/>
              </a:ext>
            </a:extLst>
          </p:cNvPr>
          <p:cNvSpPr txBox="1">
            <a:spLocks/>
          </p:cNvSpPr>
          <p:nvPr/>
        </p:nvSpPr>
        <p:spPr>
          <a:xfrm>
            <a:off x="609600" y="1349115"/>
            <a:ext cx="5502092" cy="644577"/>
          </a:xfrm>
          <a:prstGeom prst="rect">
            <a:avLst/>
          </a:prstGeom>
        </p:spPr>
        <p:txBody>
          <a:bodyPr/>
          <a:lstStyle>
            <a:lvl1pPr marL="0" indent="0" algn="l" defTabSz="1371600" rtl="0" eaLnBrk="1" latinLnBrk="0" hangingPunct="1">
              <a:lnSpc>
                <a:spcPct val="90000"/>
              </a:lnSpc>
              <a:spcBef>
                <a:spcPts val="1500"/>
              </a:spcBef>
              <a:buFont typeface="Arial" panose="020B0604020202020204" pitchFamily="34" charset="0"/>
              <a:buNone/>
              <a:defRPr sz="2800"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GB" dirty="0"/>
              <a:t>Role of the EXSO</a:t>
            </a:r>
          </a:p>
        </p:txBody>
      </p:sp>
      <p:sp>
        <p:nvSpPr>
          <p:cNvPr id="24" name="Title 1">
            <a:extLst>
              <a:ext uri="{FF2B5EF4-FFF2-40B4-BE49-F238E27FC236}">
                <a16:creationId xmlns:a16="http://schemas.microsoft.com/office/drawing/2014/main" id="{9EFA4ACD-3AD2-0A46-9620-AF0C4FC6F2BA}"/>
              </a:ext>
            </a:extLst>
          </p:cNvPr>
          <p:cNvSpPr txBox="1">
            <a:spLocks/>
          </p:cNvSpPr>
          <p:nvPr/>
        </p:nvSpPr>
        <p:spPr>
          <a:xfrm>
            <a:off x="609600" y="609600"/>
            <a:ext cx="14617284" cy="739515"/>
          </a:xfrm>
          <a:prstGeom prst="rect">
            <a:avLst/>
          </a:prstGeom>
        </p:spPr>
        <p:txBody>
          <a:bodyPr/>
          <a:lstStyle>
            <a:lvl1pPr algn="l" defTabSz="1371600" rtl="0" eaLnBrk="1" latinLnBrk="0" hangingPunct="1">
              <a:lnSpc>
                <a:spcPct val="90000"/>
              </a:lnSpc>
              <a:spcBef>
                <a:spcPct val="0"/>
              </a:spcBef>
              <a:buNone/>
              <a:defRPr sz="5000" b="1" kern="1200">
                <a:solidFill>
                  <a:schemeClr val="bg1"/>
                </a:solidFill>
                <a:latin typeface="+mj-lt"/>
                <a:ea typeface="+mj-ea"/>
                <a:cs typeface="+mj-cs"/>
              </a:defRPr>
            </a:lvl1pPr>
          </a:lstStyle>
          <a:p>
            <a:r>
              <a:rPr lang="en-US" dirty="0"/>
              <a:t>Experiment Safety Officer</a:t>
            </a:r>
            <a:endParaRPr lang="en-GB" dirty="0"/>
          </a:p>
        </p:txBody>
      </p:sp>
      <p:sp>
        <p:nvSpPr>
          <p:cNvPr id="38" name="TextBox 37">
            <a:extLst>
              <a:ext uri="{FF2B5EF4-FFF2-40B4-BE49-F238E27FC236}">
                <a16:creationId xmlns:a16="http://schemas.microsoft.com/office/drawing/2014/main" id="{32286E56-F4A5-8844-929D-7D94431A9BD0}"/>
              </a:ext>
            </a:extLst>
          </p:cNvPr>
          <p:cNvSpPr txBox="1"/>
          <p:nvPr/>
        </p:nvSpPr>
        <p:spPr>
          <a:xfrm>
            <a:off x="15237798" y="9169319"/>
            <a:ext cx="2720975" cy="830997"/>
          </a:xfrm>
          <a:prstGeom prst="rect">
            <a:avLst/>
          </a:prstGeom>
          <a:noFill/>
        </p:spPr>
        <p:txBody>
          <a:bodyPr wrap="square" rtlCol="0">
            <a:spAutoFit/>
          </a:bodyPr>
          <a:lstStyle/>
          <a:p>
            <a:pPr algn="ctr"/>
            <a:r>
              <a:rPr lang="en-GB" sz="2400" dirty="0">
                <a:solidFill>
                  <a:schemeClr val="bg1"/>
                </a:solidFill>
              </a:rPr>
              <a:t>Experiment Safety File</a:t>
            </a:r>
          </a:p>
        </p:txBody>
      </p:sp>
      <p:sp>
        <p:nvSpPr>
          <p:cNvPr id="8" name="Oval 7"/>
          <p:cNvSpPr/>
          <p:nvPr/>
        </p:nvSpPr>
        <p:spPr>
          <a:xfrm>
            <a:off x="16229042" y="8262659"/>
            <a:ext cx="857250" cy="85725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712F1BDB-4DDB-CD49-9561-34A2DC0A997D}"/>
              </a:ext>
            </a:extLst>
          </p:cNvPr>
          <p:cNvSpPr/>
          <p:nvPr/>
        </p:nvSpPr>
        <p:spPr>
          <a:xfrm>
            <a:off x="1584325" y="8262659"/>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AF80C1FE-69D1-6541-82CD-CEC123D4D347}"/>
              </a:ext>
            </a:extLst>
          </p:cNvPr>
          <p:cNvSpPr/>
          <p:nvPr/>
        </p:nvSpPr>
        <p:spPr>
          <a:xfrm>
            <a:off x="6306213" y="8241854"/>
            <a:ext cx="857250" cy="857250"/>
          </a:xfrm>
          <a:prstGeom prst="ellipse">
            <a:avLst/>
          </a:prstGeom>
          <a:solidFill>
            <a:schemeClr val="bg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72AE95E5-22B5-7348-BC53-C13B1DA3C7D3}"/>
              </a:ext>
            </a:extLst>
          </p:cNvPr>
          <p:cNvSpPr/>
          <p:nvPr/>
        </p:nvSpPr>
        <p:spPr>
          <a:xfrm>
            <a:off x="11285827" y="8241854"/>
            <a:ext cx="857250" cy="85725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88F5A2FF-60BB-2C49-BF86-47E38851FD4E}"/>
              </a:ext>
            </a:extLst>
          </p:cNvPr>
          <p:cNvCxnSpPr>
            <a:cxnSpLocks/>
            <a:stCxn id="26" idx="6"/>
            <a:endCxn id="27" idx="2"/>
          </p:cNvCxnSpPr>
          <p:nvPr/>
        </p:nvCxnSpPr>
        <p:spPr>
          <a:xfrm flipV="1">
            <a:off x="2441575" y="8670479"/>
            <a:ext cx="3864638"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D5B0FB5-A78C-CC4A-9577-11EEDC6BFE12}"/>
              </a:ext>
            </a:extLst>
          </p:cNvPr>
          <p:cNvCxnSpPr>
            <a:cxnSpLocks/>
            <a:stCxn id="27" idx="6"/>
            <a:endCxn id="28" idx="2"/>
          </p:cNvCxnSpPr>
          <p:nvPr/>
        </p:nvCxnSpPr>
        <p:spPr>
          <a:xfrm>
            <a:off x="7163463" y="8670479"/>
            <a:ext cx="412236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865CA31-B872-2A42-B438-7A678AA1C4D4}"/>
              </a:ext>
            </a:extLst>
          </p:cNvPr>
          <p:cNvCxnSpPr>
            <a:cxnSpLocks/>
            <a:stCxn id="28" idx="6"/>
            <a:endCxn id="8" idx="2"/>
          </p:cNvCxnSpPr>
          <p:nvPr/>
        </p:nvCxnSpPr>
        <p:spPr>
          <a:xfrm>
            <a:off x="12143077" y="8670479"/>
            <a:ext cx="4085965" cy="2080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5C3A251-97FE-ED4A-8AB4-A5F0C4D82775}"/>
              </a:ext>
            </a:extLst>
          </p:cNvPr>
          <p:cNvSpPr txBox="1"/>
          <p:nvPr/>
        </p:nvSpPr>
        <p:spPr>
          <a:xfrm>
            <a:off x="5397755" y="9340785"/>
            <a:ext cx="2714206" cy="461665"/>
          </a:xfrm>
          <a:prstGeom prst="rect">
            <a:avLst/>
          </a:prstGeom>
          <a:noFill/>
        </p:spPr>
        <p:txBody>
          <a:bodyPr wrap="none" rtlCol="0">
            <a:spAutoFit/>
          </a:bodyPr>
          <a:lstStyle/>
          <a:p>
            <a:pPr algn="ctr"/>
            <a:r>
              <a:rPr lang="en-GB" sz="2400" b="1" dirty="0">
                <a:solidFill>
                  <a:schemeClr val="bg1"/>
                </a:solidFill>
              </a:rPr>
              <a:t>Role of the EXSO</a:t>
            </a:r>
          </a:p>
        </p:txBody>
      </p:sp>
      <p:sp>
        <p:nvSpPr>
          <p:cNvPr id="36" name="TextBox 35">
            <a:extLst>
              <a:ext uri="{FF2B5EF4-FFF2-40B4-BE49-F238E27FC236}">
                <a16:creationId xmlns:a16="http://schemas.microsoft.com/office/drawing/2014/main" id="{11913B6C-F38D-A34D-9E89-8CF25D8DB2C8}"/>
              </a:ext>
            </a:extLst>
          </p:cNvPr>
          <p:cNvSpPr txBox="1"/>
          <p:nvPr/>
        </p:nvSpPr>
        <p:spPr>
          <a:xfrm>
            <a:off x="10413456" y="9169319"/>
            <a:ext cx="2752755" cy="830997"/>
          </a:xfrm>
          <a:prstGeom prst="rect">
            <a:avLst/>
          </a:prstGeom>
          <a:noFill/>
        </p:spPr>
        <p:txBody>
          <a:bodyPr wrap="square" rtlCol="0">
            <a:spAutoFit/>
          </a:bodyPr>
          <a:lstStyle/>
          <a:p>
            <a:pPr algn="ctr"/>
            <a:r>
              <a:rPr lang="en-GB" sz="2400" dirty="0">
                <a:solidFill>
                  <a:schemeClr val="bg1"/>
                </a:solidFill>
              </a:rPr>
              <a:t>Safety validation process</a:t>
            </a:r>
          </a:p>
        </p:txBody>
      </p:sp>
      <p:sp>
        <p:nvSpPr>
          <p:cNvPr id="37" name="TextBox 36">
            <a:extLst>
              <a:ext uri="{FF2B5EF4-FFF2-40B4-BE49-F238E27FC236}">
                <a16:creationId xmlns:a16="http://schemas.microsoft.com/office/drawing/2014/main" id="{C705678F-B464-9A4C-AC1C-87A87F1693B8}"/>
              </a:ext>
            </a:extLst>
          </p:cNvPr>
          <p:cNvSpPr txBox="1"/>
          <p:nvPr/>
        </p:nvSpPr>
        <p:spPr>
          <a:xfrm>
            <a:off x="727634" y="9353984"/>
            <a:ext cx="2863926" cy="461665"/>
          </a:xfrm>
          <a:prstGeom prst="rect">
            <a:avLst/>
          </a:prstGeom>
          <a:noFill/>
        </p:spPr>
        <p:txBody>
          <a:bodyPr wrap="none" rtlCol="0">
            <a:spAutoFit/>
          </a:bodyPr>
          <a:lstStyle/>
          <a:p>
            <a:pPr algn="ctr"/>
            <a:r>
              <a:rPr lang="en-GB" sz="2400" b="1" dirty="0">
                <a:solidFill>
                  <a:schemeClr val="bg1"/>
                </a:solidFill>
              </a:rPr>
              <a:t>Experiments at CERN</a:t>
            </a:r>
          </a:p>
        </p:txBody>
      </p:sp>
    </p:spTree>
    <p:custDataLst>
      <p:tags r:id="rId1"/>
    </p:custDataLst>
    <p:extLst>
      <p:ext uri="{BB962C8B-B14F-4D97-AF65-F5344CB8AC3E}">
        <p14:creationId xmlns:p14="http://schemas.microsoft.com/office/powerpoint/2010/main" val="797422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31B78BD-3258-FB4E-A4D6-0F5C1466136D}"/>
              </a:ext>
            </a:extLst>
          </p:cNvPr>
          <p:cNvSpPr>
            <a:spLocks noGrp="1"/>
          </p:cNvSpPr>
          <p:nvPr>
            <p:ph type="title"/>
          </p:nvPr>
        </p:nvSpPr>
        <p:spPr>
          <a:xfrm>
            <a:off x="609600" y="609600"/>
            <a:ext cx="15504826" cy="739515"/>
          </a:xfrm>
        </p:spPr>
        <p:txBody>
          <a:bodyPr/>
          <a:lstStyle/>
          <a:p>
            <a:r>
              <a:rPr lang="en-GB" dirty="0"/>
              <a:t>Role of the EXSO</a:t>
            </a:r>
          </a:p>
        </p:txBody>
      </p:sp>
      <p:sp>
        <p:nvSpPr>
          <p:cNvPr id="10" name="Rounded Rectangle 26">
            <a:extLst>
              <a:ext uri="{FF2B5EF4-FFF2-40B4-BE49-F238E27FC236}">
                <a16:creationId xmlns:a16="http://schemas.microsoft.com/office/drawing/2014/main" id="{C96FD404-64F9-7749-B245-38D8EA22A5D0}"/>
              </a:ext>
            </a:extLst>
          </p:cNvPr>
          <p:cNvSpPr/>
          <p:nvPr/>
        </p:nvSpPr>
        <p:spPr bwMode="auto">
          <a:xfrm>
            <a:off x="7325588" y="5316968"/>
            <a:ext cx="2592000" cy="972000"/>
          </a:xfrm>
          <a:prstGeom prst="roundRect">
            <a:avLst>
              <a:gd name="adj" fmla="val 10395"/>
            </a:avLst>
          </a:prstGeom>
          <a:solidFill>
            <a:srgbClr val="E7BD25"/>
          </a:solidFill>
          <a:ln>
            <a:solidFill>
              <a:srgbClr val="E7BD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b="1" dirty="0"/>
              <a:t>EXSO</a:t>
            </a:r>
          </a:p>
        </p:txBody>
      </p:sp>
      <p:sp>
        <p:nvSpPr>
          <p:cNvPr id="11" name="Rounded Rectangle 28">
            <a:extLst>
              <a:ext uri="{FF2B5EF4-FFF2-40B4-BE49-F238E27FC236}">
                <a16:creationId xmlns:a16="http://schemas.microsoft.com/office/drawing/2014/main" id="{BE0FE123-32B8-3B43-9D5B-AF14B964A7F0}"/>
              </a:ext>
            </a:extLst>
          </p:cNvPr>
          <p:cNvSpPr/>
          <p:nvPr/>
        </p:nvSpPr>
        <p:spPr bwMode="auto">
          <a:xfrm>
            <a:off x="9203577" y="3498160"/>
            <a:ext cx="3614736" cy="1080000"/>
          </a:xfrm>
          <a:prstGeom prst="roundRect">
            <a:avLst>
              <a:gd name="adj" fmla="val 660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Experiment Technical Coordinator/Spokesperson/Project Leader</a:t>
            </a:r>
          </a:p>
        </p:txBody>
      </p:sp>
      <p:sp>
        <p:nvSpPr>
          <p:cNvPr id="12" name="Rounded Rectangle 21">
            <a:extLst>
              <a:ext uri="{FF2B5EF4-FFF2-40B4-BE49-F238E27FC236}">
                <a16:creationId xmlns:a16="http://schemas.microsoft.com/office/drawing/2014/main" id="{A9FD7CBC-0B44-C24F-84BE-C8A096506A89}"/>
              </a:ext>
            </a:extLst>
          </p:cNvPr>
          <p:cNvSpPr/>
          <p:nvPr/>
        </p:nvSpPr>
        <p:spPr bwMode="auto">
          <a:xfrm>
            <a:off x="10993420" y="7267184"/>
            <a:ext cx="1674000" cy="756000"/>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Team members</a:t>
            </a:r>
            <a:endParaRPr lang="en-GB" sz="2100" dirty="0">
              <a:solidFill>
                <a:schemeClr val="accent2"/>
              </a:solidFill>
            </a:endParaRPr>
          </a:p>
        </p:txBody>
      </p:sp>
      <p:sp>
        <p:nvSpPr>
          <p:cNvPr id="13" name="Rounded Rectangle 22">
            <a:extLst>
              <a:ext uri="{FF2B5EF4-FFF2-40B4-BE49-F238E27FC236}">
                <a16:creationId xmlns:a16="http://schemas.microsoft.com/office/drawing/2014/main" id="{193D9305-493C-934B-A129-4E2B0D1163C1}"/>
              </a:ext>
            </a:extLst>
          </p:cNvPr>
          <p:cNvSpPr/>
          <p:nvPr/>
        </p:nvSpPr>
        <p:spPr bwMode="auto">
          <a:xfrm>
            <a:off x="12943312" y="7267184"/>
            <a:ext cx="1674000" cy="756000"/>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a:t>Team members</a:t>
            </a:r>
            <a:endParaRPr lang="en-GB" sz="2100">
              <a:solidFill>
                <a:schemeClr val="accent2"/>
              </a:solidFill>
            </a:endParaRPr>
          </a:p>
        </p:txBody>
      </p:sp>
      <p:sp>
        <p:nvSpPr>
          <p:cNvPr id="14" name="Rounded Rectangle 24">
            <a:extLst>
              <a:ext uri="{FF2B5EF4-FFF2-40B4-BE49-F238E27FC236}">
                <a16:creationId xmlns:a16="http://schemas.microsoft.com/office/drawing/2014/main" id="{E3208F07-532E-E946-BB19-DC783AD8BE39}"/>
              </a:ext>
            </a:extLst>
          </p:cNvPr>
          <p:cNvSpPr/>
          <p:nvPr/>
        </p:nvSpPr>
        <p:spPr bwMode="auto">
          <a:xfrm>
            <a:off x="14892166" y="7267184"/>
            <a:ext cx="1674000" cy="756000"/>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a:t>Team members</a:t>
            </a:r>
            <a:endParaRPr lang="en-GB" sz="2100">
              <a:solidFill>
                <a:schemeClr val="accent2"/>
              </a:solidFill>
            </a:endParaRPr>
          </a:p>
        </p:txBody>
      </p:sp>
      <p:sp>
        <p:nvSpPr>
          <p:cNvPr id="16" name="Rounded Rectangle 26">
            <a:extLst>
              <a:ext uri="{FF2B5EF4-FFF2-40B4-BE49-F238E27FC236}">
                <a16:creationId xmlns:a16="http://schemas.microsoft.com/office/drawing/2014/main" id="{52DFC6BA-FC06-1F4F-85CB-66D54A1EA6DE}"/>
              </a:ext>
            </a:extLst>
          </p:cNvPr>
          <p:cNvSpPr/>
          <p:nvPr/>
        </p:nvSpPr>
        <p:spPr bwMode="auto">
          <a:xfrm>
            <a:off x="12480755" y="5316746"/>
            <a:ext cx="2592000" cy="972000"/>
          </a:xfrm>
          <a:prstGeom prst="roundRect">
            <a:avLst>
              <a:gd name="adj" fmla="val 1039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Activity Responsible</a:t>
            </a:r>
          </a:p>
        </p:txBody>
      </p:sp>
      <p:cxnSp>
        <p:nvCxnSpPr>
          <p:cNvPr id="17" name="Elbow Connector 92">
            <a:extLst>
              <a:ext uri="{FF2B5EF4-FFF2-40B4-BE49-F238E27FC236}">
                <a16:creationId xmlns:a16="http://schemas.microsoft.com/office/drawing/2014/main" id="{E869F8AC-4DEC-324F-BDE1-C6B6CAD32AF3}"/>
              </a:ext>
            </a:extLst>
          </p:cNvPr>
          <p:cNvCxnSpPr>
            <a:cxnSpLocks/>
          </p:cNvCxnSpPr>
          <p:nvPr/>
        </p:nvCxnSpPr>
        <p:spPr>
          <a:xfrm rot="10800000" flipV="1">
            <a:off x="8621588" y="5058258"/>
            <a:ext cx="2394342" cy="248877"/>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18" name="Elbow Connector 98">
            <a:extLst>
              <a:ext uri="{FF2B5EF4-FFF2-40B4-BE49-F238E27FC236}">
                <a16:creationId xmlns:a16="http://schemas.microsoft.com/office/drawing/2014/main" id="{0C5C3845-FF9F-1F4E-93A4-F3A017159B72}"/>
              </a:ext>
            </a:extLst>
          </p:cNvPr>
          <p:cNvCxnSpPr>
            <a:cxnSpLocks/>
          </p:cNvCxnSpPr>
          <p:nvPr/>
        </p:nvCxnSpPr>
        <p:spPr>
          <a:xfrm rot="16200000" flipH="1">
            <a:off x="12001275" y="3587820"/>
            <a:ext cx="734871" cy="2715554"/>
          </a:xfrm>
          <a:prstGeom prst="bentConnector3">
            <a:avLst>
              <a:gd name="adj1" fmla="val 63825"/>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21" name="Elbow Connector 109">
            <a:extLst>
              <a:ext uri="{FF2B5EF4-FFF2-40B4-BE49-F238E27FC236}">
                <a16:creationId xmlns:a16="http://schemas.microsoft.com/office/drawing/2014/main" id="{07B8C560-F99E-D144-ABB7-C948AA863A3B}"/>
              </a:ext>
            </a:extLst>
          </p:cNvPr>
          <p:cNvCxnSpPr>
            <a:cxnSpLocks/>
          </p:cNvCxnSpPr>
          <p:nvPr/>
        </p:nvCxnSpPr>
        <p:spPr>
          <a:xfrm>
            <a:off x="13735966" y="6914570"/>
            <a:ext cx="2033930" cy="352614"/>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22" name="Elbow Connector 115">
            <a:extLst>
              <a:ext uri="{FF2B5EF4-FFF2-40B4-BE49-F238E27FC236}">
                <a16:creationId xmlns:a16="http://schemas.microsoft.com/office/drawing/2014/main" id="{DE751652-14EB-644C-B28F-1622A7E726C5}"/>
              </a:ext>
            </a:extLst>
          </p:cNvPr>
          <p:cNvCxnSpPr>
            <a:cxnSpLocks/>
          </p:cNvCxnSpPr>
          <p:nvPr/>
        </p:nvCxnSpPr>
        <p:spPr>
          <a:xfrm rot="10800000" flipV="1">
            <a:off x="11778238" y="6914570"/>
            <a:ext cx="2074188" cy="352614"/>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23" name="Straight Arrow Connector 22">
            <a:extLst>
              <a:ext uri="{FF2B5EF4-FFF2-40B4-BE49-F238E27FC236}">
                <a16:creationId xmlns:a16="http://schemas.microsoft.com/office/drawing/2014/main" id="{BC57E140-8217-A64E-A11D-9E029E03339A}"/>
              </a:ext>
            </a:extLst>
          </p:cNvPr>
          <p:cNvCxnSpPr>
            <a:cxnSpLocks/>
            <a:stCxn id="10" idx="3"/>
            <a:endCxn id="16" idx="1"/>
          </p:cNvCxnSpPr>
          <p:nvPr/>
        </p:nvCxnSpPr>
        <p:spPr>
          <a:xfrm flipV="1">
            <a:off x="9917588" y="5802746"/>
            <a:ext cx="2563167" cy="222"/>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26" name="Rounded Rectangle 25">
            <a:extLst>
              <a:ext uri="{FF2B5EF4-FFF2-40B4-BE49-F238E27FC236}">
                <a16:creationId xmlns:a16="http://schemas.microsoft.com/office/drawing/2014/main" id="{4CA7133D-81A0-6D4D-AC08-8217FDF1C053}"/>
              </a:ext>
            </a:extLst>
          </p:cNvPr>
          <p:cNvSpPr/>
          <p:nvPr/>
        </p:nvSpPr>
        <p:spPr bwMode="auto">
          <a:xfrm>
            <a:off x="3072021" y="7526916"/>
            <a:ext cx="3986620" cy="972000"/>
          </a:xfrm>
          <a:prstGeom prst="roundRect">
            <a:avLst>
              <a:gd name="adj" fmla="val 10395"/>
            </a:avLst>
          </a:prstGeom>
          <a:solidFill>
            <a:srgbClr val="408AC6"/>
          </a:solidFill>
          <a:ln>
            <a:solidFill>
              <a:srgbClr val="408A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Other Safety Officers </a:t>
            </a:r>
          </a:p>
          <a:p>
            <a:pPr algn="ctr">
              <a:lnSpc>
                <a:spcPts val="2200"/>
              </a:lnSpc>
              <a:defRPr/>
            </a:pPr>
            <a:r>
              <a:rPr lang="en-GB" dirty="0"/>
              <a:t>(TSO, FGSO, ESO, RSO, CSO, LSO…)</a:t>
            </a:r>
            <a:endParaRPr lang="en-GB" sz="2100" dirty="0"/>
          </a:p>
        </p:txBody>
      </p:sp>
      <p:cxnSp>
        <p:nvCxnSpPr>
          <p:cNvPr id="27" name="Straight Connector 26">
            <a:extLst>
              <a:ext uri="{FF2B5EF4-FFF2-40B4-BE49-F238E27FC236}">
                <a16:creationId xmlns:a16="http://schemas.microsoft.com/office/drawing/2014/main" id="{2D45A2F5-C95F-AE4D-B71F-7812808BA997}"/>
              </a:ext>
            </a:extLst>
          </p:cNvPr>
          <p:cNvCxnSpPr>
            <a:cxnSpLocks/>
            <a:stCxn id="16" idx="2"/>
            <a:endCxn id="13" idx="0"/>
          </p:cNvCxnSpPr>
          <p:nvPr/>
        </p:nvCxnSpPr>
        <p:spPr>
          <a:xfrm>
            <a:off x="13776755" y="6288746"/>
            <a:ext cx="3557" cy="978438"/>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29" name="Rounded Rectangle 21">
            <a:extLst>
              <a:ext uri="{FF2B5EF4-FFF2-40B4-BE49-F238E27FC236}">
                <a16:creationId xmlns:a16="http://schemas.microsoft.com/office/drawing/2014/main" id="{81F9DD19-76D0-8B44-9031-93A8EAFA226D}"/>
              </a:ext>
            </a:extLst>
          </p:cNvPr>
          <p:cNvSpPr/>
          <p:nvPr/>
        </p:nvSpPr>
        <p:spPr bwMode="auto">
          <a:xfrm>
            <a:off x="3861270" y="5307136"/>
            <a:ext cx="2439039" cy="972000"/>
          </a:xfrm>
          <a:prstGeom prst="roundRect">
            <a:avLst>
              <a:gd name="adj" fmla="val 12918"/>
            </a:avLst>
          </a:prstGeom>
          <a:solidFill>
            <a:srgbClr val="63BC46"/>
          </a:solidFill>
          <a:ln>
            <a:solidFill>
              <a:srgbClr val="63BC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EP Safety Correspondent</a:t>
            </a:r>
          </a:p>
        </p:txBody>
      </p:sp>
      <p:cxnSp>
        <p:nvCxnSpPr>
          <p:cNvPr id="30" name="Straight Arrow Connector 29">
            <a:extLst>
              <a:ext uri="{FF2B5EF4-FFF2-40B4-BE49-F238E27FC236}">
                <a16:creationId xmlns:a16="http://schemas.microsoft.com/office/drawing/2014/main" id="{4ABFE07D-1598-2544-8EAF-97F540673D74}"/>
              </a:ext>
            </a:extLst>
          </p:cNvPr>
          <p:cNvCxnSpPr>
            <a:cxnSpLocks/>
            <a:stCxn id="29" idx="3"/>
            <a:endCxn id="10" idx="1"/>
          </p:cNvCxnSpPr>
          <p:nvPr/>
        </p:nvCxnSpPr>
        <p:spPr>
          <a:xfrm>
            <a:off x="6300309" y="5793136"/>
            <a:ext cx="1025279" cy="9832"/>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31" name="Rounded Rectangle 21">
            <a:extLst>
              <a:ext uri="{FF2B5EF4-FFF2-40B4-BE49-F238E27FC236}">
                <a16:creationId xmlns:a16="http://schemas.microsoft.com/office/drawing/2014/main" id="{9555FCDD-C71D-6146-80FD-F0A85A275E15}"/>
              </a:ext>
            </a:extLst>
          </p:cNvPr>
          <p:cNvSpPr/>
          <p:nvPr/>
        </p:nvSpPr>
        <p:spPr bwMode="auto">
          <a:xfrm>
            <a:off x="425518" y="5308994"/>
            <a:ext cx="2439039" cy="968283"/>
          </a:xfrm>
          <a:prstGeom prst="roundRect">
            <a:avLst>
              <a:gd name="adj" fmla="val 12918"/>
            </a:avLst>
          </a:prstGeom>
          <a:solidFill>
            <a:srgbClr val="408AC6"/>
          </a:solidFill>
          <a:ln>
            <a:solidFill>
              <a:srgbClr val="408A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HSE Unit</a:t>
            </a:r>
          </a:p>
        </p:txBody>
      </p:sp>
      <p:cxnSp>
        <p:nvCxnSpPr>
          <p:cNvPr id="32" name="Straight Arrow Connector 31">
            <a:extLst>
              <a:ext uri="{FF2B5EF4-FFF2-40B4-BE49-F238E27FC236}">
                <a16:creationId xmlns:a16="http://schemas.microsoft.com/office/drawing/2014/main" id="{8B92A442-DAF3-5442-9593-3A4889E76326}"/>
              </a:ext>
            </a:extLst>
          </p:cNvPr>
          <p:cNvCxnSpPr>
            <a:cxnSpLocks/>
          </p:cNvCxnSpPr>
          <p:nvPr/>
        </p:nvCxnSpPr>
        <p:spPr>
          <a:xfrm>
            <a:off x="6294034" y="4499747"/>
            <a:ext cx="1031554" cy="797578"/>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cxnSp>
        <p:nvCxnSpPr>
          <p:cNvPr id="33" name="Straight Arrow Connector 32">
            <a:extLst>
              <a:ext uri="{FF2B5EF4-FFF2-40B4-BE49-F238E27FC236}">
                <a16:creationId xmlns:a16="http://schemas.microsoft.com/office/drawing/2014/main" id="{6DD9F6F6-A40E-3346-95D9-4406D02A0C89}"/>
              </a:ext>
            </a:extLst>
          </p:cNvPr>
          <p:cNvCxnSpPr>
            <a:cxnSpLocks/>
            <a:stCxn id="29" idx="1"/>
            <a:endCxn id="31" idx="3"/>
          </p:cNvCxnSpPr>
          <p:nvPr/>
        </p:nvCxnSpPr>
        <p:spPr>
          <a:xfrm flipH="1">
            <a:off x="2864557" y="5793136"/>
            <a:ext cx="996713" cy="0"/>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34" name="Rounded Rectangle 28">
            <a:extLst>
              <a:ext uri="{FF2B5EF4-FFF2-40B4-BE49-F238E27FC236}">
                <a16:creationId xmlns:a16="http://schemas.microsoft.com/office/drawing/2014/main" id="{DFC3AB7E-B5DA-2543-8DCC-C4513BDB4211}"/>
              </a:ext>
            </a:extLst>
          </p:cNvPr>
          <p:cNvSpPr/>
          <p:nvPr/>
        </p:nvSpPr>
        <p:spPr bwMode="auto">
          <a:xfrm>
            <a:off x="6498537" y="1904144"/>
            <a:ext cx="3614734" cy="846392"/>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EP Department Head</a:t>
            </a:r>
          </a:p>
        </p:txBody>
      </p:sp>
      <p:cxnSp>
        <p:nvCxnSpPr>
          <p:cNvPr id="46" name="Straight Arrow Connector 45">
            <a:extLst>
              <a:ext uri="{FF2B5EF4-FFF2-40B4-BE49-F238E27FC236}">
                <a16:creationId xmlns:a16="http://schemas.microsoft.com/office/drawing/2014/main" id="{536A350E-72CB-1048-A1B2-EAA616F7BF31}"/>
              </a:ext>
            </a:extLst>
          </p:cNvPr>
          <p:cNvCxnSpPr>
            <a:cxnSpLocks/>
          </p:cNvCxnSpPr>
          <p:nvPr/>
        </p:nvCxnSpPr>
        <p:spPr>
          <a:xfrm flipV="1">
            <a:off x="5100749" y="6288746"/>
            <a:ext cx="0" cy="1242850"/>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cxnSp>
        <p:nvCxnSpPr>
          <p:cNvPr id="48" name="Straight Arrow Connector 47">
            <a:extLst>
              <a:ext uri="{FF2B5EF4-FFF2-40B4-BE49-F238E27FC236}">
                <a16:creationId xmlns:a16="http://schemas.microsoft.com/office/drawing/2014/main" id="{B17DF57D-95CB-C14C-BC61-19790861B465}"/>
              </a:ext>
            </a:extLst>
          </p:cNvPr>
          <p:cNvCxnSpPr>
            <a:cxnSpLocks/>
          </p:cNvCxnSpPr>
          <p:nvPr/>
        </p:nvCxnSpPr>
        <p:spPr>
          <a:xfrm flipV="1">
            <a:off x="7003441" y="6308611"/>
            <a:ext cx="368243" cy="1208037"/>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54" name="Rounded Rectangle 21">
            <a:extLst>
              <a:ext uri="{FF2B5EF4-FFF2-40B4-BE49-F238E27FC236}">
                <a16:creationId xmlns:a16="http://schemas.microsoft.com/office/drawing/2014/main" id="{D55C247D-BC27-6748-8BB1-AAD362E1626D}"/>
              </a:ext>
            </a:extLst>
          </p:cNvPr>
          <p:cNvSpPr/>
          <p:nvPr/>
        </p:nvSpPr>
        <p:spPr bwMode="auto">
          <a:xfrm>
            <a:off x="3861779" y="3646496"/>
            <a:ext cx="2425469" cy="844023"/>
          </a:xfrm>
          <a:prstGeom prst="roundRect">
            <a:avLst>
              <a:gd name="adj" fmla="val 12918"/>
            </a:avLst>
          </a:prstGeom>
          <a:solidFill>
            <a:srgbClr val="63BC46"/>
          </a:solidFill>
          <a:ln>
            <a:solidFill>
              <a:srgbClr val="63BC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EP DSO</a:t>
            </a:r>
          </a:p>
        </p:txBody>
      </p:sp>
      <p:cxnSp>
        <p:nvCxnSpPr>
          <p:cNvPr id="56" name="Straight Connector 55">
            <a:extLst>
              <a:ext uri="{FF2B5EF4-FFF2-40B4-BE49-F238E27FC236}">
                <a16:creationId xmlns:a16="http://schemas.microsoft.com/office/drawing/2014/main" id="{73C9DB8A-0E0F-084A-8AD5-56826787BC57}"/>
              </a:ext>
            </a:extLst>
          </p:cNvPr>
          <p:cNvCxnSpPr>
            <a:cxnSpLocks/>
            <a:stCxn id="29" idx="0"/>
            <a:endCxn id="54" idx="2"/>
          </p:cNvCxnSpPr>
          <p:nvPr/>
        </p:nvCxnSpPr>
        <p:spPr>
          <a:xfrm flipH="1" flipV="1">
            <a:off x="5074514" y="4490519"/>
            <a:ext cx="6276" cy="816617"/>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cxnSp>
        <p:nvCxnSpPr>
          <p:cNvPr id="59" name="Straight Arrow Connector 58">
            <a:extLst>
              <a:ext uri="{FF2B5EF4-FFF2-40B4-BE49-F238E27FC236}">
                <a16:creationId xmlns:a16="http://schemas.microsoft.com/office/drawing/2014/main" id="{587AD140-65D0-EC44-8FDF-47939A680A52}"/>
              </a:ext>
            </a:extLst>
          </p:cNvPr>
          <p:cNvCxnSpPr>
            <a:cxnSpLocks/>
            <a:stCxn id="26" idx="3"/>
          </p:cNvCxnSpPr>
          <p:nvPr/>
        </p:nvCxnSpPr>
        <p:spPr>
          <a:xfrm flipV="1">
            <a:off x="7058641" y="6277277"/>
            <a:ext cx="5384882" cy="1735639"/>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61" name="TextBox 60">
            <a:extLst>
              <a:ext uri="{FF2B5EF4-FFF2-40B4-BE49-F238E27FC236}">
                <a16:creationId xmlns:a16="http://schemas.microsoft.com/office/drawing/2014/main" id="{A76DA034-382A-354C-BF0C-260D46ECA414}"/>
              </a:ext>
            </a:extLst>
          </p:cNvPr>
          <p:cNvSpPr txBox="1"/>
          <p:nvPr/>
        </p:nvSpPr>
        <p:spPr>
          <a:xfrm>
            <a:off x="12926390" y="3660442"/>
            <a:ext cx="3025303" cy="584775"/>
          </a:xfrm>
          <a:prstGeom prst="rect">
            <a:avLst/>
          </a:prstGeom>
          <a:noFill/>
        </p:spPr>
        <p:txBody>
          <a:bodyPr wrap="square" rtlCol="0">
            <a:spAutoFit/>
          </a:bodyPr>
          <a:lstStyle/>
          <a:p>
            <a:r>
              <a:rPr lang="en-GB" sz="1600" i="1" dirty="0"/>
              <a:t>Management </a:t>
            </a:r>
          </a:p>
          <a:p>
            <a:r>
              <a:rPr lang="en-GB" sz="1600" i="1" dirty="0"/>
              <a:t>of the Experiment</a:t>
            </a:r>
          </a:p>
        </p:txBody>
      </p:sp>
      <p:cxnSp>
        <p:nvCxnSpPr>
          <p:cNvPr id="63" name="Straight Connector 62">
            <a:extLst>
              <a:ext uri="{FF2B5EF4-FFF2-40B4-BE49-F238E27FC236}">
                <a16:creationId xmlns:a16="http://schemas.microsoft.com/office/drawing/2014/main" id="{B22A4679-B8AA-F549-8120-4656701237AC}"/>
              </a:ext>
            </a:extLst>
          </p:cNvPr>
          <p:cNvCxnSpPr>
            <a:cxnSpLocks/>
          </p:cNvCxnSpPr>
          <p:nvPr/>
        </p:nvCxnSpPr>
        <p:spPr>
          <a:xfrm flipH="1">
            <a:off x="14204863" y="2614193"/>
            <a:ext cx="818186" cy="0"/>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65" name="TextBox 64">
            <a:extLst>
              <a:ext uri="{FF2B5EF4-FFF2-40B4-BE49-F238E27FC236}">
                <a16:creationId xmlns:a16="http://schemas.microsoft.com/office/drawing/2014/main" id="{CBF29B41-5149-D24C-8BB2-2F2E02512355}"/>
              </a:ext>
            </a:extLst>
          </p:cNvPr>
          <p:cNvSpPr txBox="1"/>
          <p:nvPr/>
        </p:nvSpPr>
        <p:spPr>
          <a:xfrm>
            <a:off x="15078306" y="2413968"/>
            <a:ext cx="2126482" cy="338554"/>
          </a:xfrm>
          <a:prstGeom prst="rect">
            <a:avLst/>
          </a:prstGeom>
          <a:noFill/>
        </p:spPr>
        <p:txBody>
          <a:bodyPr wrap="square" rtlCol="0">
            <a:spAutoFit/>
          </a:bodyPr>
          <a:lstStyle/>
          <a:p>
            <a:r>
              <a:rPr lang="en-GB" sz="1600" i="1" dirty="0"/>
              <a:t>Responsibility line</a:t>
            </a:r>
          </a:p>
        </p:txBody>
      </p:sp>
      <p:cxnSp>
        <p:nvCxnSpPr>
          <p:cNvPr id="66" name="Straight Arrow Connector 65">
            <a:extLst>
              <a:ext uri="{FF2B5EF4-FFF2-40B4-BE49-F238E27FC236}">
                <a16:creationId xmlns:a16="http://schemas.microsoft.com/office/drawing/2014/main" id="{7227D8ED-5264-5B41-96CE-4E8F0788EF40}"/>
              </a:ext>
            </a:extLst>
          </p:cNvPr>
          <p:cNvCxnSpPr>
            <a:cxnSpLocks/>
          </p:cNvCxnSpPr>
          <p:nvPr/>
        </p:nvCxnSpPr>
        <p:spPr>
          <a:xfrm>
            <a:off x="14241306" y="2928820"/>
            <a:ext cx="838834" cy="0"/>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68" name="TextBox 67">
            <a:extLst>
              <a:ext uri="{FF2B5EF4-FFF2-40B4-BE49-F238E27FC236}">
                <a16:creationId xmlns:a16="http://schemas.microsoft.com/office/drawing/2014/main" id="{622BE427-1BFA-EA40-B1BA-EFA64DC51472}"/>
              </a:ext>
            </a:extLst>
          </p:cNvPr>
          <p:cNvSpPr txBox="1"/>
          <p:nvPr/>
        </p:nvSpPr>
        <p:spPr>
          <a:xfrm>
            <a:off x="15078306" y="2766582"/>
            <a:ext cx="2126482" cy="338554"/>
          </a:xfrm>
          <a:prstGeom prst="rect">
            <a:avLst/>
          </a:prstGeom>
          <a:noFill/>
        </p:spPr>
        <p:txBody>
          <a:bodyPr wrap="square" rtlCol="0">
            <a:spAutoFit/>
          </a:bodyPr>
          <a:lstStyle/>
          <a:p>
            <a:r>
              <a:rPr lang="en-GB" sz="1600" i="1" dirty="0"/>
              <a:t>Interaction line</a:t>
            </a:r>
          </a:p>
        </p:txBody>
      </p:sp>
      <p:cxnSp>
        <p:nvCxnSpPr>
          <p:cNvPr id="74" name="Straight Connector 73">
            <a:extLst>
              <a:ext uri="{FF2B5EF4-FFF2-40B4-BE49-F238E27FC236}">
                <a16:creationId xmlns:a16="http://schemas.microsoft.com/office/drawing/2014/main" id="{9E596071-BD45-2A40-A37C-04985EBE469D}"/>
              </a:ext>
            </a:extLst>
          </p:cNvPr>
          <p:cNvCxnSpPr>
            <a:cxnSpLocks/>
            <a:endCxn id="34" idx="0"/>
          </p:cNvCxnSpPr>
          <p:nvPr/>
        </p:nvCxnSpPr>
        <p:spPr>
          <a:xfrm flipV="1">
            <a:off x="8305904" y="1904144"/>
            <a:ext cx="0" cy="1022"/>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35" name="Text Placeholder 2">
            <a:extLst>
              <a:ext uri="{FF2B5EF4-FFF2-40B4-BE49-F238E27FC236}">
                <a16:creationId xmlns:a16="http://schemas.microsoft.com/office/drawing/2014/main" id="{89A3E03B-D260-0CA0-2E8F-901C22AE8DD4}"/>
              </a:ext>
            </a:extLst>
          </p:cNvPr>
          <p:cNvSpPr>
            <a:spLocks noGrp="1"/>
          </p:cNvSpPr>
          <p:nvPr>
            <p:ph type="body" sz="quarter" idx="10"/>
          </p:nvPr>
        </p:nvSpPr>
        <p:spPr>
          <a:xfrm>
            <a:off x="609600" y="1349115"/>
            <a:ext cx="7581594" cy="644577"/>
          </a:xfrm>
        </p:spPr>
        <p:txBody>
          <a:bodyPr lIns="0" tIns="0" rIns="0" bIns="0"/>
          <a:lstStyle/>
          <a:p>
            <a:r>
              <a:rPr lang="en-GB" dirty="0"/>
              <a:t> Organisational Chart – Experiments</a:t>
            </a:r>
            <a:endParaRPr lang="en-GB" sz="2800" dirty="0"/>
          </a:p>
        </p:txBody>
      </p:sp>
      <p:cxnSp>
        <p:nvCxnSpPr>
          <p:cNvPr id="25" name="Elbow Connector 98">
            <a:extLst>
              <a:ext uri="{FF2B5EF4-FFF2-40B4-BE49-F238E27FC236}">
                <a16:creationId xmlns:a16="http://schemas.microsoft.com/office/drawing/2014/main" id="{617D3AC3-2520-93EB-D8E0-5113569C60E9}"/>
              </a:ext>
            </a:extLst>
          </p:cNvPr>
          <p:cNvCxnSpPr>
            <a:cxnSpLocks/>
          </p:cNvCxnSpPr>
          <p:nvPr/>
        </p:nvCxnSpPr>
        <p:spPr>
          <a:xfrm rot="16200000" flipH="1">
            <a:off x="9307130" y="1747970"/>
            <a:ext cx="734871" cy="2715554"/>
          </a:xfrm>
          <a:prstGeom prst="bentConnector3">
            <a:avLst>
              <a:gd name="adj1" fmla="val 56418"/>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43" name="Elbow Connector 92">
            <a:extLst>
              <a:ext uri="{FF2B5EF4-FFF2-40B4-BE49-F238E27FC236}">
                <a16:creationId xmlns:a16="http://schemas.microsoft.com/office/drawing/2014/main" id="{12872175-8D49-4610-5EE3-EB4D23F7AF27}"/>
              </a:ext>
            </a:extLst>
          </p:cNvPr>
          <p:cNvCxnSpPr>
            <a:cxnSpLocks/>
            <a:endCxn id="54" idx="0"/>
          </p:cNvCxnSpPr>
          <p:nvPr/>
        </p:nvCxnSpPr>
        <p:spPr>
          <a:xfrm rot="10800000" flipV="1">
            <a:off x="5074515" y="3152468"/>
            <a:ext cx="3286263" cy="494028"/>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spTree>
    <p:custDataLst>
      <p:tags r:id="rId1"/>
    </p:custDataLst>
    <p:extLst>
      <p:ext uri="{BB962C8B-B14F-4D97-AF65-F5344CB8AC3E}">
        <p14:creationId xmlns:p14="http://schemas.microsoft.com/office/powerpoint/2010/main" val="4219765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31B78BD-3258-FB4E-A4D6-0F5C1466136D}"/>
              </a:ext>
            </a:extLst>
          </p:cNvPr>
          <p:cNvSpPr>
            <a:spLocks noGrp="1"/>
          </p:cNvSpPr>
          <p:nvPr>
            <p:ph type="title"/>
          </p:nvPr>
        </p:nvSpPr>
        <p:spPr>
          <a:xfrm>
            <a:off x="609600" y="609600"/>
            <a:ext cx="15504826" cy="739515"/>
          </a:xfrm>
        </p:spPr>
        <p:txBody>
          <a:bodyPr/>
          <a:lstStyle/>
          <a:p>
            <a:r>
              <a:rPr lang="en-GB" dirty="0"/>
              <a:t>Role of the EXSO</a:t>
            </a:r>
          </a:p>
        </p:txBody>
      </p:sp>
      <p:sp>
        <p:nvSpPr>
          <p:cNvPr id="11" name="Rounded Rectangle 28">
            <a:extLst>
              <a:ext uri="{FF2B5EF4-FFF2-40B4-BE49-F238E27FC236}">
                <a16:creationId xmlns:a16="http://schemas.microsoft.com/office/drawing/2014/main" id="{BE0FE123-32B8-3B43-9D5B-AF14B964A7F0}"/>
              </a:ext>
            </a:extLst>
          </p:cNvPr>
          <p:cNvSpPr/>
          <p:nvPr/>
        </p:nvSpPr>
        <p:spPr bwMode="auto">
          <a:xfrm>
            <a:off x="9203577" y="3498160"/>
            <a:ext cx="3614736" cy="1080000"/>
          </a:xfrm>
          <a:prstGeom prst="roundRect">
            <a:avLst>
              <a:gd name="adj" fmla="val 660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Experiment Technical Coordinator/Spokesperson/Project Leader</a:t>
            </a:r>
          </a:p>
        </p:txBody>
      </p:sp>
      <p:sp>
        <p:nvSpPr>
          <p:cNvPr id="12" name="Rounded Rectangle 21">
            <a:extLst>
              <a:ext uri="{FF2B5EF4-FFF2-40B4-BE49-F238E27FC236}">
                <a16:creationId xmlns:a16="http://schemas.microsoft.com/office/drawing/2014/main" id="{A9FD7CBC-0B44-C24F-84BE-C8A096506A89}"/>
              </a:ext>
            </a:extLst>
          </p:cNvPr>
          <p:cNvSpPr/>
          <p:nvPr/>
        </p:nvSpPr>
        <p:spPr bwMode="auto">
          <a:xfrm>
            <a:off x="10993420" y="7267184"/>
            <a:ext cx="1674000" cy="756000"/>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Team members</a:t>
            </a:r>
            <a:endParaRPr lang="en-GB" sz="2100" dirty="0">
              <a:solidFill>
                <a:schemeClr val="accent2"/>
              </a:solidFill>
            </a:endParaRPr>
          </a:p>
        </p:txBody>
      </p:sp>
      <p:sp>
        <p:nvSpPr>
          <p:cNvPr id="13" name="Rounded Rectangle 22">
            <a:extLst>
              <a:ext uri="{FF2B5EF4-FFF2-40B4-BE49-F238E27FC236}">
                <a16:creationId xmlns:a16="http://schemas.microsoft.com/office/drawing/2014/main" id="{193D9305-493C-934B-A129-4E2B0D1163C1}"/>
              </a:ext>
            </a:extLst>
          </p:cNvPr>
          <p:cNvSpPr/>
          <p:nvPr/>
        </p:nvSpPr>
        <p:spPr bwMode="auto">
          <a:xfrm>
            <a:off x="12943312" y="7267184"/>
            <a:ext cx="1674000" cy="756000"/>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a:t>Team members</a:t>
            </a:r>
            <a:endParaRPr lang="en-GB" sz="2100">
              <a:solidFill>
                <a:schemeClr val="accent2"/>
              </a:solidFill>
            </a:endParaRPr>
          </a:p>
        </p:txBody>
      </p:sp>
      <p:sp>
        <p:nvSpPr>
          <p:cNvPr id="14" name="Rounded Rectangle 24">
            <a:extLst>
              <a:ext uri="{FF2B5EF4-FFF2-40B4-BE49-F238E27FC236}">
                <a16:creationId xmlns:a16="http://schemas.microsoft.com/office/drawing/2014/main" id="{E3208F07-532E-E946-BB19-DC783AD8BE39}"/>
              </a:ext>
            </a:extLst>
          </p:cNvPr>
          <p:cNvSpPr/>
          <p:nvPr/>
        </p:nvSpPr>
        <p:spPr bwMode="auto">
          <a:xfrm>
            <a:off x="14892166" y="7267184"/>
            <a:ext cx="1674000" cy="756000"/>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a:t>Team members</a:t>
            </a:r>
            <a:endParaRPr lang="en-GB" sz="2100">
              <a:solidFill>
                <a:schemeClr val="accent2"/>
              </a:solidFill>
            </a:endParaRPr>
          </a:p>
        </p:txBody>
      </p:sp>
      <p:sp>
        <p:nvSpPr>
          <p:cNvPr id="16" name="Rounded Rectangle 26">
            <a:extLst>
              <a:ext uri="{FF2B5EF4-FFF2-40B4-BE49-F238E27FC236}">
                <a16:creationId xmlns:a16="http://schemas.microsoft.com/office/drawing/2014/main" id="{52DFC6BA-FC06-1F4F-85CB-66D54A1EA6DE}"/>
              </a:ext>
            </a:extLst>
          </p:cNvPr>
          <p:cNvSpPr/>
          <p:nvPr/>
        </p:nvSpPr>
        <p:spPr bwMode="auto">
          <a:xfrm>
            <a:off x="12480755" y="5316746"/>
            <a:ext cx="2592000" cy="972000"/>
          </a:xfrm>
          <a:prstGeom prst="roundRect">
            <a:avLst>
              <a:gd name="adj" fmla="val 1039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Activity Responsible</a:t>
            </a:r>
          </a:p>
        </p:txBody>
      </p:sp>
      <p:cxnSp>
        <p:nvCxnSpPr>
          <p:cNvPr id="17" name="Elbow Connector 92">
            <a:extLst>
              <a:ext uri="{FF2B5EF4-FFF2-40B4-BE49-F238E27FC236}">
                <a16:creationId xmlns:a16="http://schemas.microsoft.com/office/drawing/2014/main" id="{E869F8AC-4DEC-324F-BDE1-C6B6CAD32AF3}"/>
              </a:ext>
            </a:extLst>
          </p:cNvPr>
          <p:cNvCxnSpPr>
            <a:cxnSpLocks/>
          </p:cNvCxnSpPr>
          <p:nvPr/>
        </p:nvCxnSpPr>
        <p:spPr>
          <a:xfrm rot="10800000" flipV="1">
            <a:off x="8621588" y="5058258"/>
            <a:ext cx="2394342" cy="248877"/>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18" name="Elbow Connector 98">
            <a:extLst>
              <a:ext uri="{FF2B5EF4-FFF2-40B4-BE49-F238E27FC236}">
                <a16:creationId xmlns:a16="http://schemas.microsoft.com/office/drawing/2014/main" id="{0C5C3845-FF9F-1F4E-93A4-F3A017159B72}"/>
              </a:ext>
            </a:extLst>
          </p:cNvPr>
          <p:cNvCxnSpPr>
            <a:cxnSpLocks/>
          </p:cNvCxnSpPr>
          <p:nvPr/>
        </p:nvCxnSpPr>
        <p:spPr>
          <a:xfrm rot="16200000" flipH="1">
            <a:off x="12001275" y="3587820"/>
            <a:ext cx="734871" cy="2715554"/>
          </a:xfrm>
          <a:prstGeom prst="bentConnector3">
            <a:avLst>
              <a:gd name="adj1" fmla="val 63825"/>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21" name="Elbow Connector 109">
            <a:extLst>
              <a:ext uri="{FF2B5EF4-FFF2-40B4-BE49-F238E27FC236}">
                <a16:creationId xmlns:a16="http://schemas.microsoft.com/office/drawing/2014/main" id="{07B8C560-F99E-D144-ABB7-C948AA863A3B}"/>
              </a:ext>
            </a:extLst>
          </p:cNvPr>
          <p:cNvCxnSpPr>
            <a:cxnSpLocks/>
          </p:cNvCxnSpPr>
          <p:nvPr/>
        </p:nvCxnSpPr>
        <p:spPr>
          <a:xfrm>
            <a:off x="13735966" y="6914570"/>
            <a:ext cx="2033930" cy="352614"/>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22" name="Elbow Connector 115">
            <a:extLst>
              <a:ext uri="{FF2B5EF4-FFF2-40B4-BE49-F238E27FC236}">
                <a16:creationId xmlns:a16="http://schemas.microsoft.com/office/drawing/2014/main" id="{DE751652-14EB-644C-B28F-1622A7E726C5}"/>
              </a:ext>
            </a:extLst>
          </p:cNvPr>
          <p:cNvCxnSpPr>
            <a:cxnSpLocks/>
          </p:cNvCxnSpPr>
          <p:nvPr/>
        </p:nvCxnSpPr>
        <p:spPr>
          <a:xfrm rot="10800000" flipV="1">
            <a:off x="11778238" y="6914570"/>
            <a:ext cx="2074188" cy="352614"/>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23" name="Straight Arrow Connector 22">
            <a:extLst>
              <a:ext uri="{FF2B5EF4-FFF2-40B4-BE49-F238E27FC236}">
                <a16:creationId xmlns:a16="http://schemas.microsoft.com/office/drawing/2014/main" id="{BC57E140-8217-A64E-A11D-9E029E03339A}"/>
              </a:ext>
            </a:extLst>
          </p:cNvPr>
          <p:cNvCxnSpPr>
            <a:cxnSpLocks/>
            <a:stCxn id="10" idx="3"/>
            <a:endCxn id="16" idx="1"/>
          </p:cNvCxnSpPr>
          <p:nvPr/>
        </p:nvCxnSpPr>
        <p:spPr>
          <a:xfrm flipV="1">
            <a:off x="9917588" y="5802746"/>
            <a:ext cx="2563167" cy="222"/>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26" name="Rounded Rectangle 25">
            <a:extLst>
              <a:ext uri="{FF2B5EF4-FFF2-40B4-BE49-F238E27FC236}">
                <a16:creationId xmlns:a16="http://schemas.microsoft.com/office/drawing/2014/main" id="{4CA7133D-81A0-6D4D-AC08-8217FDF1C053}"/>
              </a:ext>
            </a:extLst>
          </p:cNvPr>
          <p:cNvSpPr/>
          <p:nvPr/>
        </p:nvSpPr>
        <p:spPr bwMode="auto">
          <a:xfrm>
            <a:off x="3072021" y="7526916"/>
            <a:ext cx="3986620" cy="972000"/>
          </a:xfrm>
          <a:prstGeom prst="roundRect">
            <a:avLst>
              <a:gd name="adj" fmla="val 10395"/>
            </a:avLst>
          </a:prstGeom>
          <a:solidFill>
            <a:srgbClr val="408AC6"/>
          </a:solidFill>
          <a:ln>
            <a:solidFill>
              <a:srgbClr val="408A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Other Safety Officers </a:t>
            </a:r>
          </a:p>
          <a:p>
            <a:pPr algn="ctr">
              <a:lnSpc>
                <a:spcPts val="2200"/>
              </a:lnSpc>
              <a:defRPr/>
            </a:pPr>
            <a:r>
              <a:rPr lang="en-GB" dirty="0"/>
              <a:t>(TSO, FGSO, ESO, RSO, CSO, LSO…)</a:t>
            </a:r>
            <a:endParaRPr lang="en-GB" sz="2100" dirty="0"/>
          </a:p>
        </p:txBody>
      </p:sp>
      <p:cxnSp>
        <p:nvCxnSpPr>
          <p:cNvPr id="27" name="Straight Connector 26">
            <a:extLst>
              <a:ext uri="{FF2B5EF4-FFF2-40B4-BE49-F238E27FC236}">
                <a16:creationId xmlns:a16="http://schemas.microsoft.com/office/drawing/2014/main" id="{2D45A2F5-C95F-AE4D-B71F-7812808BA997}"/>
              </a:ext>
            </a:extLst>
          </p:cNvPr>
          <p:cNvCxnSpPr>
            <a:cxnSpLocks/>
            <a:stCxn id="16" idx="2"/>
            <a:endCxn id="13" idx="0"/>
          </p:cNvCxnSpPr>
          <p:nvPr/>
        </p:nvCxnSpPr>
        <p:spPr>
          <a:xfrm>
            <a:off x="13776755" y="6288746"/>
            <a:ext cx="3557" cy="978438"/>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31" name="Rounded Rectangle 21">
            <a:extLst>
              <a:ext uri="{FF2B5EF4-FFF2-40B4-BE49-F238E27FC236}">
                <a16:creationId xmlns:a16="http://schemas.microsoft.com/office/drawing/2014/main" id="{9555FCDD-C71D-6146-80FD-F0A85A275E15}"/>
              </a:ext>
            </a:extLst>
          </p:cNvPr>
          <p:cNvSpPr/>
          <p:nvPr/>
        </p:nvSpPr>
        <p:spPr bwMode="auto">
          <a:xfrm>
            <a:off x="425518" y="5308994"/>
            <a:ext cx="2439039" cy="968283"/>
          </a:xfrm>
          <a:prstGeom prst="roundRect">
            <a:avLst>
              <a:gd name="adj" fmla="val 12918"/>
            </a:avLst>
          </a:prstGeom>
          <a:solidFill>
            <a:srgbClr val="408AC6"/>
          </a:solidFill>
          <a:ln>
            <a:solidFill>
              <a:srgbClr val="408A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HSE Unit</a:t>
            </a:r>
          </a:p>
        </p:txBody>
      </p:sp>
      <p:sp>
        <p:nvSpPr>
          <p:cNvPr id="34" name="Rounded Rectangle 28">
            <a:extLst>
              <a:ext uri="{FF2B5EF4-FFF2-40B4-BE49-F238E27FC236}">
                <a16:creationId xmlns:a16="http://schemas.microsoft.com/office/drawing/2014/main" id="{DFC3AB7E-B5DA-2543-8DCC-C4513BDB4211}"/>
              </a:ext>
            </a:extLst>
          </p:cNvPr>
          <p:cNvSpPr/>
          <p:nvPr/>
        </p:nvSpPr>
        <p:spPr bwMode="auto">
          <a:xfrm>
            <a:off x="6498537" y="1904144"/>
            <a:ext cx="3614734" cy="846392"/>
          </a:xfrm>
          <a:prstGeom prst="roundRect">
            <a:avLst>
              <a:gd name="adj"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EP Department Head</a:t>
            </a:r>
          </a:p>
        </p:txBody>
      </p:sp>
      <p:cxnSp>
        <p:nvCxnSpPr>
          <p:cNvPr id="46" name="Straight Arrow Connector 45">
            <a:extLst>
              <a:ext uri="{FF2B5EF4-FFF2-40B4-BE49-F238E27FC236}">
                <a16:creationId xmlns:a16="http://schemas.microsoft.com/office/drawing/2014/main" id="{536A350E-72CB-1048-A1B2-EAA616F7BF31}"/>
              </a:ext>
            </a:extLst>
          </p:cNvPr>
          <p:cNvCxnSpPr>
            <a:cxnSpLocks/>
          </p:cNvCxnSpPr>
          <p:nvPr/>
        </p:nvCxnSpPr>
        <p:spPr>
          <a:xfrm flipV="1">
            <a:off x="5100749" y="6288746"/>
            <a:ext cx="0" cy="1242850"/>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cxnSp>
        <p:nvCxnSpPr>
          <p:cNvPr id="48" name="Straight Arrow Connector 47">
            <a:extLst>
              <a:ext uri="{FF2B5EF4-FFF2-40B4-BE49-F238E27FC236}">
                <a16:creationId xmlns:a16="http://schemas.microsoft.com/office/drawing/2014/main" id="{B17DF57D-95CB-C14C-BC61-19790861B465}"/>
              </a:ext>
            </a:extLst>
          </p:cNvPr>
          <p:cNvCxnSpPr>
            <a:cxnSpLocks/>
          </p:cNvCxnSpPr>
          <p:nvPr/>
        </p:nvCxnSpPr>
        <p:spPr>
          <a:xfrm flipV="1">
            <a:off x="7003441" y="6308611"/>
            <a:ext cx="368243" cy="1208037"/>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cxnSp>
        <p:nvCxnSpPr>
          <p:cNvPr id="59" name="Straight Arrow Connector 58">
            <a:extLst>
              <a:ext uri="{FF2B5EF4-FFF2-40B4-BE49-F238E27FC236}">
                <a16:creationId xmlns:a16="http://schemas.microsoft.com/office/drawing/2014/main" id="{587AD140-65D0-EC44-8FDF-47939A680A52}"/>
              </a:ext>
            </a:extLst>
          </p:cNvPr>
          <p:cNvCxnSpPr>
            <a:cxnSpLocks/>
            <a:stCxn id="26" idx="3"/>
          </p:cNvCxnSpPr>
          <p:nvPr/>
        </p:nvCxnSpPr>
        <p:spPr>
          <a:xfrm flipV="1">
            <a:off x="7058641" y="6277277"/>
            <a:ext cx="5384882" cy="1735639"/>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61" name="TextBox 60">
            <a:extLst>
              <a:ext uri="{FF2B5EF4-FFF2-40B4-BE49-F238E27FC236}">
                <a16:creationId xmlns:a16="http://schemas.microsoft.com/office/drawing/2014/main" id="{A76DA034-382A-354C-BF0C-260D46ECA414}"/>
              </a:ext>
            </a:extLst>
          </p:cNvPr>
          <p:cNvSpPr txBox="1"/>
          <p:nvPr/>
        </p:nvSpPr>
        <p:spPr>
          <a:xfrm>
            <a:off x="12926390" y="3660442"/>
            <a:ext cx="3025303" cy="584775"/>
          </a:xfrm>
          <a:prstGeom prst="rect">
            <a:avLst/>
          </a:prstGeom>
          <a:noFill/>
        </p:spPr>
        <p:txBody>
          <a:bodyPr wrap="square" rtlCol="0">
            <a:spAutoFit/>
          </a:bodyPr>
          <a:lstStyle/>
          <a:p>
            <a:r>
              <a:rPr lang="en-GB" sz="1600" i="1" dirty="0"/>
              <a:t>Management </a:t>
            </a:r>
          </a:p>
          <a:p>
            <a:r>
              <a:rPr lang="en-GB" sz="1600" i="1" dirty="0"/>
              <a:t>of the Experiment</a:t>
            </a:r>
          </a:p>
        </p:txBody>
      </p:sp>
      <p:cxnSp>
        <p:nvCxnSpPr>
          <p:cNvPr id="63" name="Straight Connector 62">
            <a:extLst>
              <a:ext uri="{FF2B5EF4-FFF2-40B4-BE49-F238E27FC236}">
                <a16:creationId xmlns:a16="http://schemas.microsoft.com/office/drawing/2014/main" id="{B22A4679-B8AA-F549-8120-4656701237AC}"/>
              </a:ext>
            </a:extLst>
          </p:cNvPr>
          <p:cNvCxnSpPr>
            <a:cxnSpLocks/>
          </p:cNvCxnSpPr>
          <p:nvPr/>
        </p:nvCxnSpPr>
        <p:spPr>
          <a:xfrm flipH="1">
            <a:off x="14204863" y="2614193"/>
            <a:ext cx="818186" cy="0"/>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65" name="TextBox 64">
            <a:extLst>
              <a:ext uri="{FF2B5EF4-FFF2-40B4-BE49-F238E27FC236}">
                <a16:creationId xmlns:a16="http://schemas.microsoft.com/office/drawing/2014/main" id="{CBF29B41-5149-D24C-8BB2-2F2E02512355}"/>
              </a:ext>
            </a:extLst>
          </p:cNvPr>
          <p:cNvSpPr txBox="1"/>
          <p:nvPr/>
        </p:nvSpPr>
        <p:spPr>
          <a:xfrm>
            <a:off x="15078306" y="2413968"/>
            <a:ext cx="2126482" cy="338554"/>
          </a:xfrm>
          <a:prstGeom prst="rect">
            <a:avLst/>
          </a:prstGeom>
          <a:noFill/>
        </p:spPr>
        <p:txBody>
          <a:bodyPr wrap="square" rtlCol="0">
            <a:spAutoFit/>
          </a:bodyPr>
          <a:lstStyle/>
          <a:p>
            <a:r>
              <a:rPr lang="en-GB" sz="1600" i="1" dirty="0"/>
              <a:t>Responsibility line</a:t>
            </a:r>
          </a:p>
        </p:txBody>
      </p:sp>
      <p:cxnSp>
        <p:nvCxnSpPr>
          <p:cNvPr id="66" name="Straight Arrow Connector 65">
            <a:extLst>
              <a:ext uri="{FF2B5EF4-FFF2-40B4-BE49-F238E27FC236}">
                <a16:creationId xmlns:a16="http://schemas.microsoft.com/office/drawing/2014/main" id="{7227D8ED-5264-5B41-96CE-4E8F0788EF40}"/>
              </a:ext>
            </a:extLst>
          </p:cNvPr>
          <p:cNvCxnSpPr>
            <a:cxnSpLocks/>
          </p:cNvCxnSpPr>
          <p:nvPr/>
        </p:nvCxnSpPr>
        <p:spPr>
          <a:xfrm>
            <a:off x="14241306" y="2928820"/>
            <a:ext cx="838834" cy="0"/>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68" name="TextBox 67">
            <a:extLst>
              <a:ext uri="{FF2B5EF4-FFF2-40B4-BE49-F238E27FC236}">
                <a16:creationId xmlns:a16="http://schemas.microsoft.com/office/drawing/2014/main" id="{622BE427-1BFA-EA40-B1BA-EFA64DC51472}"/>
              </a:ext>
            </a:extLst>
          </p:cNvPr>
          <p:cNvSpPr txBox="1"/>
          <p:nvPr/>
        </p:nvSpPr>
        <p:spPr>
          <a:xfrm>
            <a:off x="15078306" y="2766582"/>
            <a:ext cx="2126482" cy="338554"/>
          </a:xfrm>
          <a:prstGeom prst="rect">
            <a:avLst/>
          </a:prstGeom>
          <a:noFill/>
        </p:spPr>
        <p:txBody>
          <a:bodyPr wrap="square" rtlCol="0">
            <a:spAutoFit/>
          </a:bodyPr>
          <a:lstStyle/>
          <a:p>
            <a:r>
              <a:rPr lang="en-GB" sz="1600" i="1" dirty="0"/>
              <a:t>Interaction line</a:t>
            </a:r>
          </a:p>
        </p:txBody>
      </p:sp>
      <p:cxnSp>
        <p:nvCxnSpPr>
          <p:cNvPr id="74" name="Straight Connector 73">
            <a:extLst>
              <a:ext uri="{FF2B5EF4-FFF2-40B4-BE49-F238E27FC236}">
                <a16:creationId xmlns:a16="http://schemas.microsoft.com/office/drawing/2014/main" id="{9E596071-BD45-2A40-A37C-04985EBE469D}"/>
              </a:ext>
            </a:extLst>
          </p:cNvPr>
          <p:cNvCxnSpPr>
            <a:cxnSpLocks/>
            <a:endCxn id="34" idx="0"/>
          </p:cNvCxnSpPr>
          <p:nvPr/>
        </p:nvCxnSpPr>
        <p:spPr>
          <a:xfrm flipV="1">
            <a:off x="8305904" y="1904144"/>
            <a:ext cx="0" cy="1022"/>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35" name="Text Placeholder 2">
            <a:extLst>
              <a:ext uri="{FF2B5EF4-FFF2-40B4-BE49-F238E27FC236}">
                <a16:creationId xmlns:a16="http://schemas.microsoft.com/office/drawing/2014/main" id="{89A3E03B-D260-0CA0-2E8F-901C22AE8DD4}"/>
              </a:ext>
            </a:extLst>
          </p:cNvPr>
          <p:cNvSpPr>
            <a:spLocks noGrp="1"/>
          </p:cNvSpPr>
          <p:nvPr>
            <p:ph type="body" sz="quarter" idx="10"/>
          </p:nvPr>
        </p:nvSpPr>
        <p:spPr>
          <a:xfrm>
            <a:off x="609600" y="1349115"/>
            <a:ext cx="7581594" cy="644577"/>
          </a:xfrm>
        </p:spPr>
        <p:txBody>
          <a:bodyPr lIns="0" tIns="0" rIns="0" bIns="0"/>
          <a:lstStyle/>
          <a:p>
            <a:r>
              <a:rPr lang="en-GB" dirty="0"/>
              <a:t> EP DSO- Safety Office</a:t>
            </a:r>
            <a:endParaRPr lang="en-GB" sz="2800" dirty="0"/>
          </a:p>
        </p:txBody>
      </p:sp>
      <p:cxnSp>
        <p:nvCxnSpPr>
          <p:cNvPr id="33" name="Straight Arrow Connector 32">
            <a:extLst>
              <a:ext uri="{FF2B5EF4-FFF2-40B4-BE49-F238E27FC236}">
                <a16:creationId xmlns:a16="http://schemas.microsoft.com/office/drawing/2014/main" id="{6DD9F6F6-A40E-3346-95D9-4406D02A0C89}"/>
              </a:ext>
            </a:extLst>
          </p:cNvPr>
          <p:cNvCxnSpPr>
            <a:cxnSpLocks/>
            <a:stCxn id="29" idx="1"/>
            <a:endCxn id="31" idx="3"/>
          </p:cNvCxnSpPr>
          <p:nvPr/>
        </p:nvCxnSpPr>
        <p:spPr>
          <a:xfrm flipH="1">
            <a:off x="2864557" y="5793136"/>
            <a:ext cx="996713" cy="0"/>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grpSp>
        <p:nvGrpSpPr>
          <p:cNvPr id="6" name="Group 5">
            <a:extLst>
              <a:ext uri="{FF2B5EF4-FFF2-40B4-BE49-F238E27FC236}">
                <a16:creationId xmlns:a16="http://schemas.microsoft.com/office/drawing/2014/main" id="{28E0F24B-DA26-2709-9D4C-986DB54D204B}"/>
              </a:ext>
            </a:extLst>
          </p:cNvPr>
          <p:cNvGrpSpPr/>
          <p:nvPr/>
        </p:nvGrpSpPr>
        <p:grpSpPr>
          <a:xfrm>
            <a:off x="3622469" y="3399481"/>
            <a:ext cx="6295119" cy="3802873"/>
            <a:chOff x="3622469" y="3399481"/>
            <a:chExt cx="6295119" cy="3802873"/>
          </a:xfrm>
        </p:grpSpPr>
        <p:sp>
          <p:nvSpPr>
            <p:cNvPr id="10" name="Rounded Rectangle 26">
              <a:extLst>
                <a:ext uri="{FF2B5EF4-FFF2-40B4-BE49-F238E27FC236}">
                  <a16:creationId xmlns:a16="http://schemas.microsoft.com/office/drawing/2014/main" id="{C96FD404-64F9-7749-B245-38D8EA22A5D0}"/>
                </a:ext>
              </a:extLst>
            </p:cNvPr>
            <p:cNvSpPr/>
            <p:nvPr/>
          </p:nvSpPr>
          <p:spPr bwMode="auto">
            <a:xfrm>
              <a:off x="7325588" y="5316968"/>
              <a:ext cx="2592000" cy="972000"/>
            </a:xfrm>
            <a:prstGeom prst="roundRect">
              <a:avLst>
                <a:gd name="adj" fmla="val 10395"/>
              </a:avLst>
            </a:prstGeom>
            <a:solidFill>
              <a:srgbClr val="E7BD25"/>
            </a:solidFill>
            <a:ln>
              <a:solidFill>
                <a:srgbClr val="E7BD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b="1" dirty="0"/>
                <a:t>EXSO</a:t>
              </a:r>
            </a:p>
          </p:txBody>
        </p:sp>
        <p:sp>
          <p:nvSpPr>
            <p:cNvPr id="29" name="Rounded Rectangle 21">
              <a:extLst>
                <a:ext uri="{FF2B5EF4-FFF2-40B4-BE49-F238E27FC236}">
                  <a16:creationId xmlns:a16="http://schemas.microsoft.com/office/drawing/2014/main" id="{81F9DD19-76D0-8B44-9031-93A8EAFA226D}"/>
                </a:ext>
              </a:extLst>
            </p:cNvPr>
            <p:cNvSpPr/>
            <p:nvPr/>
          </p:nvSpPr>
          <p:spPr bwMode="auto">
            <a:xfrm>
              <a:off x="3861270" y="5307136"/>
              <a:ext cx="2439039" cy="972000"/>
            </a:xfrm>
            <a:prstGeom prst="roundRect">
              <a:avLst>
                <a:gd name="adj" fmla="val 12918"/>
              </a:avLst>
            </a:prstGeom>
            <a:solidFill>
              <a:srgbClr val="63BC46"/>
            </a:solidFill>
            <a:ln>
              <a:solidFill>
                <a:srgbClr val="63BC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200"/>
                </a:lnSpc>
                <a:defRPr/>
              </a:pPr>
              <a:r>
                <a:rPr lang="en-GB" sz="2100" dirty="0"/>
                <a:t>EP Safety Correspondent</a:t>
              </a:r>
            </a:p>
          </p:txBody>
        </p:sp>
        <p:cxnSp>
          <p:nvCxnSpPr>
            <p:cNvPr id="30" name="Straight Arrow Connector 29">
              <a:extLst>
                <a:ext uri="{FF2B5EF4-FFF2-40B4-BE49-F238E27FC236}">
                  <a16:creationId xmlns:a16="http://schemas.microsoft.com/office/drawing/2014/main" id="{4ABFE07D-1598-2544-8EAF-97F540673D74}"/>
                </a:ext>
              </a:extLst>
            </p:cNvPr>
            <p:cNvCxnSpPr>
              <a:cxnSpLocks/>
              <a:stCxn id="29" idx="3"/>
              <a:endCxn id="10" idx="1"/>
            </p:cNvCxnSpPr>
            <p:nvPr/>
          </p:nvCxnSpPr>
          <p:spPr>
            <a:xfrm>
              <a:off x="6300309" y="5793136"/>
              <a:ext cx="1025279" cy="9832"/>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cxnSp>
          <p:nvCxnSpPr>
            <p:cNvPr id="32" name="Straight Arrow Connector 31">
              <a:extLst>
                <a:ext uri="{FF2B5EF4-FFF2-40B4-BE49-F238E27FC236}">
                  <a16:creationId xmlns:a16="http://schemas.microsoft.com/office/drawing/2014/main" id="{8B92A442-DAF3-5442-9593-3A4889E76326}"/>
                </a:ext>
              </a:extLst>
            </p:cNvPr>
            <p:cNvCxnSpPr>
              <a:cxnSpLocks/>
            </p:cNvCxnSpPr>
            <p:nvPr/>
          </p:nvCxnSpPr>
          <p:spPr>
            <a:xfrm>
              <a:off x="6294034" y="4499747"/>
              <a:ext cx="1031554" cy="797578"/>
            </a:xfrm>
            <a:prstGeom prst="straightConnector1">
              <a:avLst/>
            </a:prstGeom>
            <a:ln>
              <a:solidFill>
                <a:schemeClr val="tx2">
                  <a:lumMod val="60000"/>
                  <a:lumOff val="40000"/>
                </a:schemeClr>
              </a:solidFill>
              <a:prstDash val="sysDash"/>
              <a:headEnd type="triangle"/>
              <a:tailEnd type="triangle"/>
            </a:ln>
            <a:effectLst/>
          </p:spPr>
          <p:style>
            <a:lnRef idx="3">
              <a:schemeClr val="accent2"/>
            </a:lnRef>
            <a:fillRef idx="0">
              <a:schemeClr val="accent2"/>
            </a:fillRef>
            <a:effectRef idx="2">
              <a:schemeClr val="accent2"/>
            </a:effectRef>
            <a:fontRef idx="minor">
              <a:schemeClr val="tx1"/>
            </a:fontRef>
          </p:style>
        </p:cxnSp>
        <p:sp>
          <p:nvSpPr>
            <p:cNvPr id="54" name="Rounded Rectangle 21">
              <a:extLst>
                <a:ext uri="{FF2B5EF4-FFF2-40B4-BE49-F238E27FC236}">
                  <a16:creationId xmlns:a16="http://schemas.microsoft.com/office/drawing/2014/main" id="{D55C247D-BC27-6748-8BB1-AAD362E1626D}"/>
                </a:ext>
              </a:extLst>
            </p:cNvPr>
            <p:cNvSpPr/>
            <p:nvPr/>
          </p:nvSpPr>
          <p:spPr bwMode="auto">
            <a:xfrm>
              <a:off x="3861779" y="3646496"/>
              <a:ext cx="2425469" cy="844023"/>
            </a:xfrm>
            <a:prstGeom prst="roundRect">
              <a:avLst>
                <a:gd name="adj" fmla="val 12918"/>
              </a:avLst>
            </a:prstGeom>
            <a:solidFill>
              <a:srgbClr val="63BC46"/>
            </a:solidFill>
            <a:ln>
              <a:solidFill>
                <a:srgbClr val="63BC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100" dirty="0"/>
                <a:t>EP DSO</a:t>
              </a:r>
            </a:p>
          </p:txBody>
        </p:sp>
        <p:cxnSp>
          <p:nvCxnSpPr>
            <p:cNvPr id="56" name="Straight Connector 55">
              <a:extLst>
                <a:ext uri="{FF2B5EF4-FFF2-40B4-BE49-F238E27FC236}">
                  <a16:creationId xmlns:a16="http://schemas.microsoft.com/office/drawing/2014/main" id="{73C9DB8A-0E0F-084A-8AD5-56826787BC57}"/>
                </a:ext>
              </a:extLst>
            </p:cNvPr>
            <p:cNvCxnSpPr>
              <a:cxnSpLocks/>
              <a:stCxn id="29" idx="0"/>
              <a:endCxn id="54" idx="2"/>
            </p:cNvCxnSpPr>
            <p:nvPr/>
          </p:nvCxnSpPr>
          <p:spPr>
            <a:xfrm flipH="1" flipV="1">
              <a:off x="5074514" y="4490519"/>
              <a:ext cx="6276" cy="816617"/>
            </a:xfrm>
            <a:prstGeom prst="line">
              <a:avLst/>
            </a:prstGeom>
            <a:ln w="38100">
              <a:solidFill>
                <a:schemeClr val="tx1"/>
              </a:solidFill>
            </a:ln>
            <a:effectLst/>
          </p:spPr>
          <p:style>
            <a:lnRef idx="3">
              <a:schemeClr val="accent2"/>
            </a:lnRef>
            <a:fillRef idx="0">
              <a:schemeClr val="accent2"/>
            </a:fillRef>
            <a:effectRef idx="2">
              <a:schemeClr val="accent2"/>
            </a:effectRef>
            <a:fontRef idx="minor">
              <a:schemeClr val="tx1"/>
            </a:fontRef>
          </p:style>
        </p:cxnSp>
        <p:sp>
          <p:nvSpPr>
            <p:cNvPr id="4" name="Rectangle: Rounded Corners 3">
              <a:extLst>
                <a:ext uri="{FF2B5EF4-FFF2-40B4-BE49-F238E27FC236}">
                  <a16:creationId xmlns:a16="http://schemas.microsoft.com/office/drawing/2014/main" id="{C6B157A5-5FFD-126B-28AB-2337E63BB295}"/>
                </a:ext>
              </a:extLst>
            </p:cNvPr>
            <p:cNvSpPr/>
            <p:nvPr/>
          </p:nvSpPr>
          <p:spPr>
            <a:xfrm>
              <a:off x="3622469" y="3399481"/>
              <a:ext cx="2956561" cy="3802873"/>
            </a:xfrm>
            <a:prstGeom prst="roundRect">
              <a:avLst>
                <a:gd name="adj" fmla="val 11420"/>
              </a:avLst>
            </a:prstGeom>
            <a:noFill/>
            <a:ln>
              <a:solidFill>
                <a:srgbClr val="63BC4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
          <p:nvSpPr>
            <p:cNvPr id="5" name="TextBox 4">
              <a:extLst>
                <a:ext uri="{FF2B5EF4-FFF2-40B4-BE49-F238E27FC236}">
                  <a16:creationId xmlns:a16="http://schemas.microsoft.com/office/drawing/2014/main" id="{0324FA3A-8BFF-30D3-31D5-3D346B290317}"/>
                </a:ext>
              </a:extLst>
            </p:cNvPr>
            <p:cNvSpPr txBox="1"/>
            <p:nvPr/>
          </p:nvSpPr>
          <p:spPr>
            <a:xfrm>
              <a:off x="3690235" y="6676425"/>
              <a:ext cx="2803710" cy="415498"/>
            </a:xfrm>
            <a:prstGeom prst="rect">
              <a:avLst/>
            </a:prstGeom>
            <a:noFill/>
          </p:spPr>
          <p:txBody>
            <a:bodyPr wrap="square" rtlCol="0">
              <a:spAutoFit/>
            </a:bodyPr>
            <a:lstStyle/>
            <a:p>
              <a:pPr algn="ctr"/>
              <a:r>
                <a:rPr lang="en-GB" sz="2100" b="1" dirty="0"/>
                <a:t>EP Safety Office</a:t>
              </a:r>
            </a:p>
          </p:txBody>
        </p:sp>
      </p:grpSp>
      <p:cxnSp>
        <p:nvCxnSpPr>
          <p:cNvPr id="25" name="Elbow Connector 98">
            <a:extLst>
              <a:ext uri="{FF2B5EF4-FFF2-40B4-BE49-F238E27FC236}">
                <a16:creationId xmlns:a16="http://schemas.microsoft.com/office/drawing/2014/main" id="{617D3AC3-2520-93EB-D8E0-5113569C60E9}"/>
              </a:ext>
            </a:extLst>
          </p:cNvPr>
          <p:cNvCxnSpPr>
            <a:cxnSpLocks/>
          </p:cNvCxnSpPr>
          <p:nvPr/>
        </p:nvCxnSpPr>
        <p:spPr>
          <a:xfrm rot="16200000" flipH="1">
            <a:off x="9307130" y="1747970"/>
            <a:ext cx="734871" cy="2715554"/>
          </a:xfrm>
          <a:prstGeom prst="bentConnector3">
            <a:avLst>
              <a:gd name="adj1" fmla="val 56418"/>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cxnSp>
        <p:nvCxnSpPr>
          <p:cNvPr id="43" name="Elbow Connector 92">
            <a:extLst>
              <a:ext uri="{FF2B5EF4-FFF2-40B4-BE49-F238E27FC236}">
                <a16:creationId xmlns:a16="http://schemas.microsoft.com/office/drawing/2014/main" id="{12872175-8D49-4610-5EE3-EB4D23F7AF27}"/>
              </a:ext>
            </a:extLst>
          </p:cNvPr>
          <p:cNvCxnSpPr>
            <a:cxnSpLocks/>
            <a:endCxn id="54" idx="0"/>
          </p:cNvCxnSpPr>
          <p:nvPr/>
        </p:nvCxnSpPr>
        <p:spPr>
          <a:xfrm rot="10800000" flipV="1">
            <a:off x="5074515" y="3152468"/>
            <a:ext cx="3286263" cy="494028"/>
          </a:xfrm>
          <a:prstGeom prst="bentConnector2">
            <a:avLst/>
          </a:prstGeom>
          <a:ln w="38100">
            <a:solidFill>
              <a:schemeClr val="tx1"/>
            </a:solidFill>
          </a:ln>
          <a:effectLst/>
        </p:spPr>
        <p:style>
          <a:lnRef idx="3">
            <a:schemeClr val="accent6"/>
          </a:lnRef>
          <a:fillRef idx="0">
            <a:schemeClr val="accent6"/>
          </a:fillRef>
          <a:effectRef idx="2">
            <a:schemeClr val="accent6"/>
          </a:effectRef>
          <a:fontRef idx="minor">
            <a:schemeClr val="tx1"/>
          </a:fontRef>
        </p:style>
      </p:cxnSp>
      <p:sp>
        <p:nvSpPr>
          <p:cNvPr id="3" name="TextBox 2">
            <a:extLst>
              <a:ext uri="{FF2B5EF4-FFF2-40B4-BE49-F238E27FC236}">
                <a16:creationId xmlns:a16="http://schemas.microsoft.com/office/drawing/2014/main" id="{5D012BE1-6719-C905-FB5E-4A431943D3A1}"/>
              </a:ext>
            </a:extLst>
          </p:cNvPr>
          <p:cNvSpPr txBox="1"/>
          <p:nvPr/>
        </p:nvSpPr>
        <p:spPr>
          <a:xfrm>
            <a:off x="8689194" y="3482642"/>
            <a:ext cx="7876972" cy="3308598"/>
          </a:xfrm>
          <a:prstGeom prst="rect">
            <a:avLst/>
          </a:prstGeom>
          <a:solidFill>
            <a:schemeClr val="bg1"/>
          </a:solidFill>
        </p:spPr>
        <p:txBody>
          <a:bodyPr wrap="square">
            <a:spAutoFit/>
          </a:bodyPr>
          <a:lstStyle/>
          <a:p>
            <a:pPr marL="457200" indent="-457200" algn="just">
              <a:buFont typeface="Arial" panose="020B0604020202020204" pitchFamily="34" charset="0"/>
              <a:buChar char="•"/>
            </a:pPr>
            <a:endParaRPr lang="en-US" sz="2100" dirty="0"/>
          </a:p>
          <a:p>
            <a:pPr algn="just">
              <a:spcAft>
                <a:spcPts val="1200"/>
              </a:spcAft>
              <a:tabLst>
                <a:tab pos="0" algn="l"/>
              </a:tabLst>
            </a:pPr>
            <a:r>
              <a:rPr lang="en-US" sz="2100" b="1" dirty="0">
                <a:effectLst/>
              </a:rPr>
              <a:t>EP Safety Office </a:t>
            </a:r>
          </a:p>
          <a:p>
            <a:pPr algn="just">
              <a:tabLst>
                <a:tab pos="0" algn="l"/>
              </a:tabLst>
            </a:pPr>
            <a:r>
              <a:rPr lang="en-US" sz="2100" dirty="0"/>
              <a:t>P</a:t>
            </a:r>
            <a:r>
              <a:rPr lang="en-US" sz="2100" dirty="0">
                <a:effectLst/>
              </a:rPr>
              <a:t>rovides support to the EP Department in safety matters; </a:t>
            </a:r>
            <a:r>
              <a:rPr lang="en-US" sz="2100" dirty="0" err="1"/>
              <a:t>organises</a:t>
            </a:r>
            <a:r>
              <a:rPr lang="en-US" sz="2100" dirty="0"/>
              <a:t> a</a:t>
            </a:r>
            <a:r>
              <a:rPr lang="en-US" sz="2100" b="1" dirty="0"/>
              <a:t> yearly meeting with all EXSOs </a:t>
            </a:r>
            <a:r>
              <a:rPr lang="en-US" sz="2100" dirty="0"/>
              <a:t>to discuss news and feedback. </a:t>
            </a:r>
          </a:p>
          <a:p>
            <a:pPr algn="just">
              <a:tabLst>
                <a:tab pos="0" algn="l"/>
              </a:tabLst>
            </a:pPr>
            <a:endParaRPr lang="en-US" sz="2100" dirty="0">
              <a:effectLst/>
            </a:endParaRPr>
          </a:p>
          <a:p>
            <a:pPr algn="just">
              <a:spcAft>
                <a:spcPts val="1200"/>
              </a:spcAft>
            </a:pPr>
            <a:r>
              <a:rPr lang="en-US" sz="2100" b="1" dirty="0">
                <a:effectLst/>
              </a:rPr>
              <a:t>EP Safety Correspondent </a:t>
            </a:r>
            <a:endParaRPr lang="en-US" sz="2100" dirty="0"/>
          </a:p>
          <a:p>
            <a:pPr algn="just"/>
            <a:r>
              <a:rPr lang="en-US" sz="2100" dirty="0"/>
              <a:t>N</a:t>
            </a:r>
            <a:r>
              <a:rPr lang="en-US" sz="2100" dirty="0">
                <a:effectLst/>
              </a:rPr>
              <a:t>ominated by EP DSO, supports the EXSO in fulfilling</a:t>
            </a:r>
            <a:r>
              <a:rPr lang="en-US" sz="2100" dirty="0"/>
              <a:t> their mandate </a:t>
            </a:r>
            <a:r>
              <a:rPr lang="en-GB" sz="2100" dirty="0"/>
              <a:t>and can answer their doubts in matters of safety. </a:t>
            </a:r>
            <a:endParaRPr lang="en-US" sz="2100" dirty="0">
              <a:effectLst/>
            </a:endParaRPr>
          </a:p>
        </p:txBody>
      </p:sp>
    </p:spTree>
    <p:custDataLst>
      <p:tags r:id="rId1"/>
    </p:custDataLst>
    <p:extLst>
      <p:ext uri="{BB962C8B-B14F-4D97-AF65-F5344CB8AC3E}">
        <p14:creationId xmlns:p14="http://schemas.microsoft.com/office/powerpoint/2010/main" val="350908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2"/>
                                        </p:tgtEl>
                                      </p:cBhvr>
                                    </p:animEffect>
                                    <p:set>
                                      <p:cBhvr>
                                        <p:cTn id="10" dur="1" fill="hold">
                                          <p:stCondLst>
                                            <p:cond delay="499"/>
                                          </p:stCondLst>
                                        </p:cTn>
                                        <p:tgtEl>
                                          <p:spTgt spid="1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6"/>
                                        </p:tgtEl>
                                      </p:cBhvr>
                                    </p:animEffect>
                                    <p:set>
                                      <p:cBhvr>
                                        <p:cTn id="19" dur="1" fill="hold">
                                          <p:stCondLst>
                                            <p:cond delay="499"/>
                                          </p:stCondLst>
                                        </p:cTn>
                                        <p:tgtEl>
                                          <p:spTgt spid="16"/>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8"/>
                                        </p:tgtEl>
                                      </p:cBhvr>
                                    </p:animEffect>
                                    <p:set>
                                      <p:cBhvr>
                                        <p:cTn id="25" dur="1" fill="hold">
                                          <p:stCondLst>
                                            <p:cond delay="499"/>
                                          </p:stCondLst>
                                        </p:cTn>
                                        <p:tgtEl>
                                          <p:spTgt spid="18"/>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21"/>
                                        </p:tgtEl>
                                      </p:cBhvr>
                                    </p:animEffect>
                                    <p:set>
                                      <p:cBhvr>
                                        <p:cTn id="28" dur="1" fill="hold">
                                          <p:stCondLst>
                                            <p:cond delay="499"/>
                                          </p:stCondLst>
                                        </p:cTn>
                                        <p:tgtEl>
                                          <p:spTgt spid="21"/>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22"/>
                                        </p:tgtEl>
                                      </p:cBhvr>
                                    </p:animEffect>
                                    <p:set>
                                      <p:cBhvr>
                                        <p:cTn id="31" dur="1" fill="hold">
                                          <p:stCondLst>
                                            <p:cond delay="499"/>
                                          </p:stCondLst>
                                        </p:cTn>
                                        <p:tgtEl>
                                          <p:spTgt spid="22"/>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23"/>
                                        </p:tgtEl>
                                      </p:cBhvr>
                                    </p:animEffect>
                                    <p:set>
                                      <p:cBhvr>
                                        <p:cTn id="34" dur="1" fill="hold">
                                          <p:stCondLst>
                                            <p:cond delay="499"/>
                                          </p:stCondLst>
                                        </p:cTn>
                                        <p:tgtEl>
                                          <p:spTgt spid="23"/>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26"/>
                                        </p:tgtEl>
                                      </p:cBhvr>
                                    </p:animEffect>
                                    <p:set>
                                      <p:cBhvr>
                                        <p:cTn id="37" dur="1" fill="hold">
                                          <p:stCondLst>
                                            <p:cond delay="499"/>
                                          </p:stCondLst>
                                        </p:cTn>
                                        <p:tgtEl>
                                          <p:spTgt spid="26"/>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27"/>
                                        </p:tgtEl>
                                      </p:cBhvr>
                                    </p:animEffect>
                                    <p:set>
                                      <p:cBhvr>
                                        <p:cTn id="40" dur="1" fill="hold">
                                          <p:stCondLst>
                                            <p:cond delay="499"/>
                                          </p:stCondLst>
                                        </p:cTn>
                                        <p:tgtEl>
                                          <p:spTgt spid="27"/>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500"/>
                                        <p:tgtEl>
                                          <p:spTgt spid="31"/>
                                        </p:tgtEl>
                                      </p:cBhvr>
                                    </p:animEffect>
                                    <p:set>
                                      <p:cBhvr>
                                        <p:cTn id="43" dur="1" fill="hold">
                                          <p:stCondLst>
                                            <p:cond delay="499"/>
                                          </p:stCondLst>
                                        </p:cTn>
                                        <p:tgtEl>
                                          <p:spTgt spid="31"/>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34"/>
                                        </p:tgtEl>
                                      </p:cBhvr>
                                    </p:animEffect>
                                    <p:set>
                                      <p:cBhvr>
                                        <p:cTn id="46" dur="1" fill="hold">
                                          <p:stCondLst>
                                            <p:cond delay="499"/>
                                          </p:stCondLst>
                                        </p:cTn>
                                        <p:tgtEl>
                                          <p:spTgt spid="34"/>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46"/>
                                        </p:tgtEl>
                                      </p:cBhvr>
                                    </p:animEffect>
                                    <p:set>
                                      <p:cBhvr>
                                        <p:cTn id="49" dur="1" fill="hold">
                                          <p:stCondLst>
                                            <p:cond delay="499"/>
                                          </p:stCondLst>
                                        </p:cTn>
                                        <p:tgtEl>
                                          <p:spTgt spid="46"/>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48"/>
                                        </p:tgtEl>
                                      </p:cBhvr>
                                    </p:animEffect>
                                    <p:set>
                                      <p:cBhvr>
                                        <p:cTn id="52" dur="1" fill="hold">
                                          <p:stCondLst>
                                            <p:cond delay="499"/>
                                          </p:stCondLst>
                                        </p:cTn>
                                        <p:tgtEl>
                                          <p:spTgt spid="48"/>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59"/>
                                        </p:tgtEl>
                                      </p:cBhvr>
                                    </p:animEffect>
                                    <p:set>
                                      <p:cBhvr>
                                        <p:cTn id="55" dur="1" fill="hold">
                                          <p:stCondLst>
                                            <p:cond delay="499"/>
                                          </p:stCondLst>
                                        </p:cTn>
                                        <p:tgtEl>
                                          <p:spTgt spid="59"/>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61"/>
                                        </p:tgtEl>
                                      </p:cBhvr>
                                    </p:animEffect>
                                    <p:set>
                                      <p:cBhvr>
                                        <p:cTn id="58" dur="1" fill="hold">
                                          <p:stCondLst>
                                            <p:cond delay="499"/>
                                          </p:stCondLst>
                                        </p:cTn>
                                        <p:tgtEl>
                                          <p:spTgt spid="61"/>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63"/>
                                        </p:tgtEl>
                                      </p:cBhvr>
                                    </p:animEffect>
                                    <p:set>
                                      <p:cBhvr>
                                        <p:cTn id="61" dur="1" fill="hold">
                                          <p:stCondLst>
                                            <p:cond delay="499"/>
                                          </p:stCondLst>
                                        </p:cTn>
                                        <p:tgtEl>
                                          <p:spTgt spid="63"/>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500"/>
                                        <p:tgtEl>
                                          <p:spTgt spid="65"/>
                                        </p:tgtEl>
                                      </p:cBhvr>
                                    </p:animEffect>
                                    <p:set>
                                      <p:cBhvr>
                                        <p:cTn id="64" dur="1" fill="hold">
                                          <p:stCondLst>
                                            <p:cond delay="499"/>
                                          </p:stCondLst>
                                        </p:cTn>
                                        <p:tgtEl>
                                          <p:spTgt spid="65"/>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66"/>
                                        </p:tgtEl>
                                      </p:cBhvr>
                                    </p:animEffect>
                                    <p:set>
                                      <p:cBhvr>
                                        <p:cTn id="67" dur="1" fill="hold">
                                          <p:stCondLst>
                                            <p:cond delay="499"/>
                                          </p:stCondLst>
                                        </p:cTn>
                                        <p:tgtEl>
                                          <p:spTgt spid="66"/>
                                        </p:tgtEl>
                                        <p:attrNameLst>
                                          <p:attrName>style.visibility</p:attrName>
                                        </p:attrNameLst>
                                      </p:cBhvr>
                                      <p:to>
                                        <p:strVal val="hidden"/>
                                      </p:to>
                                    </p:set>
                                  </p:childTnLst>
                                </p:cTn>
                              </p:par>
                              <p:par>
                                <p:cTn id="68" presetID="10" presetClass="exit" presetSubtype="0" fill="hold" grpId="0" nodeType="withEffect">
                                  <p:stCondLst>
                                    <p:cond delay="0"/>
                                  </p:stCondLst>
                                  <p:childTnLst>
                                    <p:animEffect transition="out" filter="fade">
                                      <p:cBhvr>
                                        <p:cTn id="69" dur="500"/>
                                        <p:tgtEl>
                                          <p:spTgt spid="68"/>
                                        </p:tgtEl>
                                      </p:cBhvr>
                                    </p:animEffect>
                                    <p:set>
                                      <p:cBhvr>
                                        <p:cTn id="70" dur="1" fill="hold">
                                          <p:stCondLst>
                                            <p:cond delay="499"/>
                                          </p:stCondLst>
                                        </p:cTn>
                                        <p:tgtEl>
                                          <p:spTgt spid="68"/>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74"/>
                                        </p:tgtEl>
                                      </p:cBhvr>
                                    </p:animEffect>
                                    <p:set>
                                      <p:cBhvr>
                                        <p:cTn id="73" dur="1" fill="hold">
                                          <p:stCondLst>
                                            <p:cond delay="499"/>
                                          </p:stCondLst>
                                        </p:cTn>
                                        <p:tgtEl>
                                          <p:spTgt spid="74"/>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25"/>
                                        </p:tgtEl>
                                      </p:cBhvr>
                                    </p:animEffect>
                                    <p:set>
                                      <p:cBhvr>
                                        <p:cTn id="76" dur="1" fill="hold">
                                          <p:stCondLst>
                                            <p:cond delay="499"/>
                                          </p:stCondLst>
                                        </p:cTn>
                                        <p:tgtEl>
                                          <p:spTgt spid="25"/>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43"/>
                                        </p:tgtEl>
                                      </p:cBhvr>
                                    </p:animEffect>
                                    <p:set>
                                      <p:cBhvr>
                                        <p:cTn id="79" dur="1" fill="hold">
                                          <p:stCondLst>
                                            <p:cond delay="499"/>
                                          </p:stCondLst>
                                        </p:cTn>
                                        <p:tgtEl>
                                          <p:spTgt spid="43"/>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33"/>
                                        </p:tgtEl>
                                      </p:cBhvr>
                                    </p:animEffect>
                                    <p:set>
                                      <p:cBhvr>
                                        <p:cTn id="82" dur="1" fill="hold">
                                          <p:stCondLst>
                                            <p:cond delay="499"/>
                                          </p:stCondLst>
                                        </p:cTn>
                                        <p:tgtEl>
                                          <p:spTgt spid="33"/>
                                        </p:tgtEl>
                                        <p:attrNameLst>
                                          <p:attrName>style.visibility</p:attrName>
                                        </p:attrNameLst>
                                      </p:cBhvr>
                                      <p:to>
                                        <p:strVal val="hidden"/>
                                      </p:to>
                                    </p:set>
                                  </p:childTnLst>
                                </p:cTn>
                              </p:par>
                            </p:childTnLst>
                          </p:cTn>
                        </p:par>
                        <p:par>
                          <p:cTn id="83" fill="hold">
                            <p:stCondLst>
                              <p:cond delay="500"/>
                            </p:stCondLst>
                            <p:childTnLst>
                              <p:par>
                                <p:cTn id="84" presetID="35" presetClass="path" presetSubtype="0" accel="50000" decel="50000" fill="hold" nodeType="afterEffect">
                                  <p:stCondLst>
                                    <p:cond delay="0"/>
                                  </p:stCondLst>
                                  <p:childTnLst>
                                    <p:animMotion origin="layout" path="M 1.11111E-6 2.22222E-6 L -0.14175 0.00062 " pathEditMode="relative" rAng="0" ptsTypes="AA">
                                      <p:cBhvr>
                                        <p:cTn id="85" dur="2000" fill="hold"/>
                                        <p:tgtEl>
                                          <p:spTgt spid="6"/>
                                        </p:tgtEl>
                                        <p:attrNameLst>
                                          <p:attrName>ppt_x</p:attrName>
                                          <p:attrName>ppt_y</p:attrName>
                                        </p:attrNameLst>
                                      </p:cBhvr>
                                      <p:rCtr x="-7092" y="31"/>
                                    </p:animMotion>
                                  </p:childTnLst>
                                </p:cTn>
                              </p:par>
                            </p:childTnLst>
                          </p:cTn>
                        </p:par>
                        <p:par>
                          <p:cTn id="86" fill="hold">
                            <p:stCondLst>
                              <p:cond delay="2500"/>
                            </p:stCondLst>
                            <p:childTnLst>
                              <p:par>
                                <p:cTn id="87" presetID="10" presetClass="entr" presetSubtype="0" fill="hold" grpId="0" nodeType="afterEffect">
                                  <p:stCondLst>
                                    <p:cond delay="0"/>
                                  </p:stCondLst>
                                  <p:childTnLst>
                                    <p:set>
                                      <p:cBhvr>
                                        <p:cTn id="88" dur="1" fill="hold">
                                          <p:stCondLst>
                                            <p:cond delay="0"/>
                                          </p:stCondLst>
                                        </p:cTn>
                                        <p:tgtEl>
                                          <p:spTgt spid="3"/>
                                        </p:tgtEl>
                                        <p:attrNameLst>
                                          <p:attrName>style.visibility</p:attrName>
                                        </p:attrNameLst>
                                      </p:cBhvr>
                                      <p:to>
                                        <p:strVal val="visible"/>
                                      </p:to>
                                    </p:set>
                                    <p:animEffect transition="in" filter="fade">
                                      <p:cBhvr>
                                        <p:cTn id="8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6" grpId="0" animBg="1"/>
      <p:bldP spid="26" grpId="0" animBg="1"/>
      <p:bldP spid="31" grpId="0" animBg="1"/>
      <p:bldP spid="34" grpId="0" animBg="1"/>
      <p:bldP spid="61" grpId="0"/>
      <p:bldP spid="65" grpId="0"/>
      <p:bldP spid="68" grpId="0"/>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8EADF81-31CD-534E-932C-E30AD22BAFDA}"/>
              </a:ext>
            </a:extLst>
          </p:cNvPr>
          <p:cNvSpPr txBox="1"/>
          <p:nvPr/>
        </p:nvSpPr>
        <p:spPr>
          <a:xfrm>
            <a:off x="661102" y="4749966"/>
            <a:ext cx="16799584" cy="292387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2100" dirty="0">
                <a:latin typeface="+mj-lt"/>
                <a:sym typeface="Wingdings" pitchFamily="2" charset="2"/>
              </a:rPr>
              <a:t>is an </a:t>
            </a:r>
            <a:r>
              <a:rPr lang="en-GB" sz="2100" b="1" dirty="0">
                <a:latin typeface="+mj-lt"/>
                <a:sym typeface="Wingdings" pitchFamily="2" charset="2"/>
              </a:rPr>
              <a:t>official CERN role </a:t>
            </a:r>
            <a:r>
              <a:rPr lang="en-GB" sz="2100" dirty="0">
                <a:latin typeface="+mj-lt"/>
                <a:sym typeface="Wingdings" pitchFamily="2" charset="2"/>
              </a:rPr>
              <a:t>with specific mandate, detailed in </a:t>
            </a:r>
            <a:r>
              <a:rPr lang="en-GB" sz="2100" dirty="0">
                <a:solidFill>
                  <a:srgbClr val="00B0F0"/>
                </a:solidFill>
                <a:latin typeface="+mj-lt"/>
                <a:sym typeface="Wingdings" pitchFamily="2" charset="2"/>
                <a:hlinkClick r:id="rId4">
                  <a:extLst>
                    <a:ext uri="{A12FA001-AC4F-418D-AE19-62706E023703}">
                      <ahyp:hlinkClr xmlns:ahyp="http://schemas.microsoft.com/office/drawing/2018/hyperlinkcolor" val="tx"/>
                    </a:ext>
                  </a:extLst>
                </a:hlinkClick>
              </a:rPr>
              <a:t>GSI-SO-5</a:t>
            </a:r>
            <a:r>
              <a:rPr lang="en-GB" sz="2100" dirty="0">
                <a:latin typeface="+mj-lt"/>
                <a:sym typeface="Wingdings" pitchFamily="2" charset="2"/>
              </a:rPr>
              <a:t>.</a:t>
            </a:r>
          </a:p>
          <a:p>
            <a:pPr marL="285750" indent="-285750">
              <a:spcAft>
                <a:spcPts val="1200"/>
              </a:spcAft>
              <a:buFont typeface="Arial" panose="020B0604020202020204" pitchFamily="34" charset="0"/>
              <a:buChar char="•"/>
            </a:pPr>
            <a:r>
              <a:rPr lang="en-GB" sz="2100" dirty="0">
                <a:latin typeface="+mj-lt"/>
              </a:rPr>
              <a:t>comes from the need to have a Safety Officer within the Experiment, to </a:t>
            </a:r>
            <a:r>
              <a:rPr lang="en-GB" sz="2100" b="1" dirty="0">
                <a:latin typeface="+mj-lt"/>
              </a:rPr>
              <a:t>support the Experiment’ hierarchy </a:t>
            </a:r>
            <a:r>
              <a:rPr lang="en-GB" sz="2100" dirty="0">
                <a:latin typeface="+mj-lt"/>
              </a:rPr>
              <a:t>in fulfilling their responsibility in matters of safety.</a:t>
            </a:r>
            <a:endParaRPr lang="en-GB" sz="2100" dirty="0">
              <a:latin typeface="+mj-lt"/>
              <a:sym typeface="Wingdings" pitchFamily="2" charset="2"/>
            </a:endParaRPr>
          </a:p>
          <a:p>
            <a:pPr marL="285750" indent="-285750">
              <a:spcAft>
                <a:spcPts val="1200"/>
              </a:spcAft>
              <a:buFont typeface="Arial" panose="020B0604020202020204" pitchFamily="34" charset="0"/>
              <a:buChar char="•"/>
            </a:pPr>
            <a:r>
              <a:rPr lang="en-GB" sz="2100" dirty="0">
                <a:latin typeface="+mj-lt"/>
              </a:rPr>
              <a:t>the </a:t>
            </a:r>
            <a:r>
              <a:rPr lang="en-GB" sz="2100" b="1" dirty="0">
                <a:latin typeface="+mj-lt"/>
              </a:rPr>
              <a:t>responsibility of the safety implications</a:t>
            </a:r>
            <a:r>
              <a:rPr lang="en-GB" sz="2100" dirty="0">
                <a:latin typeface="+mj-lt"/>
              </a:rPr>
              <a:t> related to the installation, commissioning, operation and dismounting of an Experiment, remains within the Experiment’s hierarchy.</a:t>
            </a:r>
            <a:endParaRPr lang="en-GB" sz="2100" dirty="0">
              <a:latin typeface="+mj-lt"/>
              <a:sym typeface="Wingdings" pitchFamily="2" charset="2"/>
            </a:endParaRPr>
          </a:p>
          <a:p>
            <a:pPr marL="285750" indent="-285750">
              <a:spcAft>
                <a:spcPts val="1200"/>
              </a:spcAft>
              <a:buFont typeface="Arial" panose="020B0604020202020204" pitchFamily="34" charset="0"/>
              <a:buChar char="•"/>
            </a:pPr>
            <a:r>
              <a:rPr lang="en-US" sz="2100" dirty="0">
                <a:latin typeface="+mj-lt"/>
              </a:rPr>
              <a:t>It is </a:t>
            </a:r>
            <a:r>
              <a:rPr lang="en-US" sz="2100" b="1" dirty="0">
                <a:latin typeface="+mj-lt"/>
              </a:rPr>
              <a:t>mandatory for each Experiment at CERN to have an EXSO</a:t>
            </a:r>
            <a:r>
              <a:rPr lang="en-US" sz="2100" dirty="0">
                <a:latin typeface="+mj-lt"/>
              </a:rPr>
              <a:t> + one (or more) Deputy EXSO (recommended).</a:t>
            </a:r>
          </a:p>
          <a:p>
            <a:pPr marL="285750" indent="-285750">
              <a:buFont typeface="Arial" panose="020B0604020202020204" pitchFamily="34" charset="0"/>
              <a:buChar char="•"/>
            </a:pPr>
            <a:endParaRPr lang="en-GB" dirty="0"/>
          </a:p>
        </p:txBody>
      </p:sp>
      <p:sp>
        <p:nvSpPr>
          <p:cNvPr id="5" name="Rounded Rectangle 4">
            <a:extLst>
              <a:ext uri="{FF2B5EF4-FFF2-40B4-BE49-F238E27FC236}">
                <a16:creationId xmlns:a16="http://schemas.microsoft.com/office/drawing/2014/main" id="{9E2159F8-2B62-AA44-B647-56E0639939FC}"/>
              </a:ext>
            </a:extLst>
          </p:cNvPr>
          <p:cNvSpPr/>
          <p:nvPr/>
        </p:nvSpPr>
        <p:spPr>
          <a:xfrm>
            <a:off x="7939325" y="3123614"/>
            <a:ext cx="5734501" cy="96726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err="1">
                <a:solidFill>
                  <a:schemeClr val="tx1"/>
                </a:solidFill>
              </a:rPr>
              <a:t>EXperiment</a:t>
            </a:r>
            <a:r>
              <a:rPr lang="en-GB" sz="2800" b="1" dirty="0">
                <a:solidFill>
                  <a:schemeClr val="tx1"/>
                </a:solidFill>
              </a:rPr>
              <a:t> Safety Officer </a:t>
            </a:r>
          </a:p>
        </p:txBody>
      </p:sp>
      <p:sp>
        <p:nvSpPr>
          <p:cNvPr id="7" name="Title 1">
            <a:extLst>
              <a:ext uri="{FF2B5EF4-FFF2-40B4-BE49-F238E27FC236}">
                <a16:creationId xmlns:a16="http://schemas.microsoft.com/office/drawing/2014/main" id="{E787D669-D24B-57E0-4B62-B8D3BBD92049}"/>
              </a:ext>
            </a:extLst>
          </p:cNvPr>
          <p:cNvSpPr>
            <a:spLocks noGrp="1"/>
          </p:cNvSpPr>
          <p:nvPr>
            <p:ph type="title"/>
          </p:nvPr>
        </p:nvSpPr>
        <p:spPr>
          <a:xfrm>
            <a:off x="609600" y="609600"/>
            <a:ext cx="15504826" cy="739515"/>
          </a:xfrm>
        </p:spPr>
        <p:txBody>
          <a:bodyPr/>
          <a:lstStyle/>
          <a:p>
            <a:r>
              <a:rPr lang="en-GB" dirty="0"/>
              <a:t>Role of the EXSO</a:t>
            </a:r>
          </a:p>
        </p:txBody>
      </p:sp>
      <p:sp>
        <p:nvSpPr>
          <p:cNvPr id="8" name="Text Placeholder 2">
            <a:extLst>
              <a:ext uri="{FF2B5EF4-FFF2-40B4-BE49-F238E27FC236}">
                <a16:creationId xmlns:a16="http://schemas.microsoft.com/office/drawing/2014/main" id="{5A883DBC-9D1C-77E9-5B18-9EE9193EC616}"/>
              </a:ext>
            </a:extLst>
          </p:cNvPr>
          <p:cNvSpPr>
            <a:spLocks noGrp="1"/>
          </p:cNvSpPr>
          <p:nvPr>
            <p:ph type="body" sz="quarter" idx="10"/>
          </p:nvPr>
        </p:nvSpPr>
        <p:spPr>
          <a:xfrm>
            <a:off x="609600" y="1349115"/>
            <a:ext cx="7581594" cy="644577"/>
          </a:xfrm>
        </p:spPr>
        <p:txBody>
          <a:bodyPr lIns="0" tIns="0" rIns="0" bIns="0"/>
          <a:lstStyle/>
          <a:p>
            <a:r>
              <a:rPr lang="en-GB" dirty="0"/>
              <a:t> Why does it exist?</a:t>
            </a:r>
            <a:endParaRPr lang="en-GB" sz="2800" dirty="0"/>
          </a:p>
        </p:txBody>
      </p:sp>
      <p:sp>
        <p:nvSpPr>
          <p:cNvPr id="10" name="Rounded Rectangle 26">
            <a:extLst>
              <a:ext uri="{FF2B5EF4-FFF2-40B4-BE49-F238E27FC236}">
                <a16:creationId xmlns:a16="http://schemas.microsoft.com/office/drawing/2014/main" id="{C9B70D49-3EC0-4B63-631D-0B0CFF221383}"/>
              </a:ext>
            </a:extLst>
          </p:cNvPr>
          <p:cNvSpPr/>
          <p:nvPr/>
        </p:nvSpPr>
        <p:spPr bwMode="auto">
          <a:xfrm>
            <a:off x="5108541" y="3118873"/>
            <a:ext cx="2592000" cy="972000"/>
          </a:xfrm>
          <a:prstGeom prst="roundRect">
            <a:avLst>
              <a:gd name="adj" fmla="val 10395"/>
            </a:avLst>
          </a:prstGeom>
          <a:solidFill>
            <a:srgbClr val="E7BD25"/>
          </a:solidFill>
          <a:ln>
            <a:solidFill>
              <a:srgbClr val="E7BD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2800" b="1" dirty="0"/>
              <a:t>EXSO</a:t>
            </a:r>
          </a:p>
        </p:txBody>
      </p:sp>
    </p:spTree>
    <p:custDataLst>
      <p:tags r:id="rId1"/>
    </p:custDataLst>
    <p:extLst>
      <p:ext uri="{BB962C8B-B14F-4D97-AF65-F5344CB8AC3E}">
        <p14:creationId xmlns:p14="http://schemas.microsoft.com/office/powerpoint/2010/main" val="222288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UID" val="{9B42C170-2055-4BE0-8DDF-CB5A123A8638}"/>
  <p:tag name="ISPRING_RESOURCE_FOLDER" val="C:\Users\jzechner\cernbox\WINDOWS\Desktop\e-learning.template.ppt.v-1-0-4-en\"/>
  <p:tag name="ISPRING_PRESENTATION_PATH" val="C:\Users\jzechner\cernbox\WINDOWS\Desktop\e-learning.template.ppt.v-1-0-4-en.pptx"/>
  <p:tag name="ISPRING_PROJECT_VERSION" val="9.3"/>
  <p:tag name="ISPRING_PROJECT_FOLDER_UPDATED" val="1"/>
  <p:tag name="ISPRING_SCREEN_RECS_UPDATED" val="C:\Users\jzechner\cernbox\WINDOWS\Desktop\e-learning.template.ppt.v-1-0-4-en\"/>
  <p:tag name="ARTICULATE_DESIGN_ID_OFFICE THEME" val="OQZsI0Ev"/>
  <p:tag name="ARTICULATE_PROJECT_OPEN" val="0"/>
  <p:tag name="ARTICULATE_SLIDE_COUNT" val="3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HR-LD colours">
      <a:dk1>
        <a:srgbClr val="4F5D75"/>
      </a:dk1>
      <a:lt1>
        <a:srgbClr val="FFFFFF"/>
      </a:lt1>
      <a:dk2>
        <a:srgbClr val="0033A0"/>
      </a:dk2>
      <a:lt2>
        <a:srgbClr val="FFFFFF"/>
      </a:lt2>
      <a:accent1>
        <a:srgbClr val="000000"/>
      </a:accent1>
      <a:accent2>
        <a:srgbClr val="CDDB00"/>
      </a:accent2>
      <a:accent3>
        <a:srgbClr val="00A5A9"/>
      </a:accent3>
      <a:accent4>
        <a:srgbClr val="F09F54"/>
      </a:accent4>
      <a:accent5>
        <a:srgbClr val="E64179"/>
      </a:accent5>
      <a:accent6>
        <a:srgbClr val="AAC9DA"/>
      </a:accent6>
      <a:hlink>
        <a:srgbClr val="669EBC"/>
      </a:hlink>
      <a:folHlink>
        <a:srgbClr val="954F72"/>
      </a:folHlink>
    </a:clrScheme>
    <a:fontScheme name="e-learning-CERN">
      <a:majorFont>
        <a:latin typeface="Open Sans"/>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39624</TotalTime>
  <Words>4695</Words>
  <Application>Microsoft Office PowerPoint</Application>
  <PresentationFormat>Custom</PresentationFormat>
  <Paragraphs>555</Paragraphs>
  <Slides>30</Slides>
  <Notes>24</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Courier New</vt:lpstr>
      <vt:lpstr>Microsoft Sans Serif</vt:lpstr>
      <vt:lpstr>Open Sans</vt:lpstr>
      <vt:lpstr>Wingdings</vt:lpstr>
      <vt:lpstr>Office Theme</vt:lpstr>
      <vt:lpstr>PowerPoint Presentation</vt:lpstr>
      <vt:lpstr>Objectives</vt:lpstr>
      <vt:lpstr>PowerPoint Presentation</vt:lpstr>
      <vt:lpstr>Experiments at CERN</vt:lpstr>
      <vt:lpstr>Experiments at CERN</vt:lpstr>
      <vt:lpstr>PowerPoint Presentation</vt:lpstr>
      <vt:lpstr>Role of the EXSO</vt:lpstr>
      <vt:lpstr>Role of the EXSO</vt:lpstr>
      <vt:lpstr>Role of the EXSO</vt:lpstr>
      <vt:lpstr>Role of the EXSO</vt:lpstr>
      <vt:lpstr>Role of the EXSO</vt:lpstr>
      <vt:lpstr>Role of the EXSO</vt:lpstr>
      <vt:lpstr>Role of the EXSO</vt:lpstr>
      <vt:lpstr>Role of the EXSO</vt:lpstr>
      <vt:lpstr>PowerPoint Presentation</vt:lpstr>
      <vt:lpstr>Safety Validation Process</vt:lpstr>
      <vt:lpstr>Safety Validation Process</vt:lpstr>
      <vt:lpstr>Safety Validation Process</vt:lpstr>
      <vt:lpstr>Safety Validation Process</vt:lpstr>
      <vt:lpstr>Safety Validation Process</vt:lpstr>
      <vt:lpstr>Safety Validation Process</vt:lpstr>
      <vt:lpstr>Safety Validation Process</vt:lpstr>
      <vt:lpstr>Safety Validation Process</vt:lpstr>
      <vt:lpstr>Safety Validation Process</vt:lpstr>
      <vt:lpstr>PowerPoint Presentation</vt:lpstr>
      <vt:lpstr>Experiment Safety File</vt:lpstr>
      <vt:lpstr>Experiment Safety File</vt:lpstr>
      <vt:lpstr>Experiment Safety File</vt:lpstr>
      <vt:lpstr>PowerPoint Presentation</vt:lpstr>
      <vt:lpstr>Safety Validation Process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Philippe Berset</dc:creator>
  <cp:lastModifiedBy>Anastasiia Khrapchun</cp:lastModifiedBy>
  <cp:revision>360</cp:revision>
  <dcterms:created xsi:type="dcterms:W3CDTF">2022-03-21T12:53:34Z</dcterms:created>
  <dcterms:modified xsi:type="dcterms:W3CDTF">2024-09-10T08:56:12Z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88CC6724-0958-4752-AA10-0297949715B1</vt:lpwstr>
  </property>
  <property fmtid="{D5CDD505-2E9C-101B-9397-08002B2CF9AE}" pid="3" name="ArticulatePath">
    <vt:lpwstr>e-learning.template.ppt.v-1-0-5-en</vt:lpwstr>
  </property>
</Properties>
</file>