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2.xml" ContentType="application/vnd.openxmlformats-officedocument.presentationml.notesSlide+xml"/>
  <Override PartName="/ppt/comments/modernComment_225_2B291C69.xml" ContentType="application/vnd.ms-powerpoint.comments+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notesSlides/notesSlide15.xml" ContentType="application/vnd.openxmlformats-officedocument.presentationml.notesSlide+xml"/>
  <Override PartName="/ppt/tags/tag21.xml" ContentType="application/vnd.openxmlformats-officedocument.presentationml.tags+xml"/>
  <Override PartName="/ppt/notesSlides/notesSlide16.xml" ContentType="application/vnd.openxmlformats-officedocument.presentationml.notesSlide+xml"/>
  <Override PartName="/ppt/tags/tag22.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sldIdLst>
    <p:sldId id="258" r:id="rId2"/>
    <p:sldId id="524" r:id="rId3"/>
    <p:sldId id="523" r:id="rId4"/>
    <p:sldId id="323" r:id="rId5"/>
    <p:sldId id="544" r:id="rId6"/>
    <p:sldId id="551" r:id="rId7"/>
    <p:sldId id="545" r:id="rId8"/>
    <p:sldId id="552" r:id="rId9"/>
    <p:sldId id="553" r:id="rId10"/>
    <p:sldId id="547" r:id="rId11"/>
    <p:sldId id="546" r:id="rId12"/>
    <p:sldId id="548" r:id="rId13"/>
    <p:sldId id="550" r:id="rId14"/>
    <p:sldId id="549" r:id="rId15"/>
    <p:sldId id="543" r:id="rId16"/>
    <p:sldId id="556" r:id="rId17"/>
    <p:sldId id="554" r:id="rId18"/>
    <p:sldId id="555" r:id="rId19"/>
    <p:sldId id="268" r:id="rId20"/>
  </p:sldIdLst>
  <p:sldSz cx="18288000" cy="10287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EBB2C3-12FB-398D-B115-5DC2A698A04A}" name="Anastasiia Khrapchun" initials="AK" userId="S::anastasiia.khrapchun@cern.ch::c1b2efce-ac6b-435a-a688-ab169c4d5a4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etizia Di Giulio" initials="LDG" lastIdx="35" clrIdx="0">
    <p:extLst>
      <p:ext uri="{19B8F6BF-5375-455C-9EA6-DF929625EA0E}">
        <p15:presenceInfo xmlns:p15="http://schemas.microsoft.com/office/powerpoint/2012/main" userId="S::letizia.di.giulio@cern.ch::f489c477-14e5-4b82-ac1f-4c15f58b43f1" providerId="AD"/>
      </p:ext>
    </p:extLst>
  </p:cmAuthor>
  <p:cmAuthor id="2" name="Anastasiia Khrapchun" initials="AK" lastIdx="4" clrIdx="1">
    <p:extLst>
      <p:ext uri="{19B8F6BF-5375-455C-9EA6-DF929625EA0E}">
        <p15:presenceInfo xmlns:p15="http://schemas.microsoft.com/office/powerpoint/2012/main" userId="S::anastasiia.khrapchun@cern.ch::c1b2efce-ac6b-435a-a688-ab169c4d5a4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AC6"/>
    <a:srgbClr val="669EBD"/>
    <a:srgbClr val="F3C736"/>
    <a:srgbClr val="EDA523"/>
    <a:srgbClr val="CCDFE9"/>
    <a:srgbClr val="E2EBF1"/>
    <a:srgbClr val="F5F8FA"/>
    <a:srgbClr val="B1DDA3"/>
    <a:srgbClr val="B5D1E9"/>
    <a:srgbClr val="63BC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45" autoAdjust="0"/>
    <p:restoredTop sz="94450" autoAdjust="0"/>
  </p:normalViewPr>
  <p:slideViewPr>
    <p:cSldViewPr snapToGrid="0">
      <p:cViewPr varScale="1">
        <p:scale>
          <a:sx n="64" d="100"/>
          <a:sy n="64" d="100"/>
        </p:scale>
        <p:origin x="68" y="14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comments/modernComment_225_2B291C69.xml><?xml version="1.0" encoding="utf-8"?>
<p188:cmLst xmlns:a="http://schemas.openxmlformats.org/drawingml/2006/main" xmlns:r="http://schemas.openxmlformats.org/officeDocument/2006/relationships" xmlns:p188="http://schemas.microsoft.com/office/powerpoint/2018/8/main">
  <p188:cm id="{97975F84-1710-491D-B9CB-D6F42F2CA1AE}" authorId="{A2EBB2C3-12FB-398D-B115-5DC2A698A04A}" created="2024-08-22T13:26:47.603">
    <ac:deMkLst xmlns:ac="http://schemas.microsoft.com/office/drawing/2013/main/command">
      <pc:docMk xmlns:pc="http://schemas.microsoft.com/office/powerpoint/2013/main/command"/>
      <pc:sldMk xmlns:pc="http://schemas.microsoft.com/office/powerpoint/2013/main/command" cId="724114537" sldId="549"/>
      <ac:spMk id="10" creationId="{AA3BB0B4-3FD1-3EB4-6D6C-DCBB6A262952}"/>
    </ac:deMkLst>
    <p188:txBody>
      <a:bodyPr/>
      <a:lstStyle/>
      <a:p>
        <a:r>
          <a:rPr lang="en-GB"/>
          <a:t>To be checked on rule publication</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D37B4-45D1-42E9-840D-75191FDE70F1}" type="datetimeFigureOut">
              <a:rPr lang="en-GB" smtClean="0"/>
              <a:t>25/09/2024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BD0B1B-2E9E-4C6A-BDF3-47C5C228E33B}" type="slidenum">
              <a:rPr lang="en-GB" smtClean="0"/>
              <a:t>‹#›</a:t>
            </a:fld>
            <a:endParaRPr lang="en-GB"/>
          </a:p>
        </p:txBody>
      </p:sp>
    </p:spTree>
    <p:extLst>
      <p:ext uri="{BB962C8B-B14F-4D97-AF65-F5344CB8AC3E}">
        <p14:creationId xmlns:p14="http://schemas.microsoft.com/office/powerpoint/2010/main" val="2038050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lms.cern.ch/ekp/servlet/ekp?PX=N&amp;TEACHREVIEW=N&amp;PTX=&amp;CID=EKP000041653&amp;TX=FORMAT1&amp;LANGUAGE_TAG=en&amp;DECORATEPAGE=N"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mailto:electrical-safety-specialist@cern.ch" TargetMode="External"/><Relationship Id="rId4" Type="http://schemas.openxmlformats.org/officeDocument/2006/relationships/hyperlink" Target="https://ep-th-safety.web.cern.ch/team"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amlight.cern.ch/grid?gridName=PULASE" TargetMode="External"/><Relationship Id="rId7" Type="http://schemas.openxmlformats.org/officeDocument/2006/relationships/hyperlink" Target="https://edms.cern.ch/document/2675947"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lms.cern.ch/ekp/servlet/ekp?PX=N&amp;TEACHREVIEW=N&amp;PTX=&amp;CID=EKP000043832&amp;TX=FORMAT1&amp;LANGUAGE_TAG=*ALL*&amp;DECORATEPAGE=N" TargetMode="External"/><Relationship Id="rId5" Type="http://schemas.openxmlformats.org/officeDocument/2006/relationships/hyperlink" Target="https://lms.cern.ch/ekp/servlet/ekp?PX=N&amp;TEACHREVIEW=N&amp;PTX=&amp;CID=EKP000044300&amp;TX=FORMAT1&amp;LANGUAGE_TAG=en&amp;DECORATEPAGE=N" TargetMode="External"/><Relationship Id="rId4" Type="http://schemas.openxmlformats.org/officeDocument/2006/relationships/hyperlink" Target="https://edms.cern.ch/ui/file/2476308/LAST_RELEASED/GSI-SO-14_E.pdf"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lms.cern.ch/ekp/servlet/ekp?PX=N&amp;TEACHREVIEW=N&amp;PTX=&amp;CID=EKP000040683&amp;TX=FORMAT1&amp;LANGUAGE_TAG=*ALL*&amp;DECORATEPAGE=N"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lms.cern.ch/ekp/servlet/ekp?PX=N&amp;TEACHREVIEW=N&amp;PTX=&amp;CID=EKP000039915&amp;TX=FORMAT1&amp;LANGUAGE_TAG=en&amp;DECORATEPAGE=N"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ms.cern.ch/document/810149/1"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ep-th-safety.web.cern.ch/team" TargetMode="External"/><Relationship Id="rId5" Type="http://schemas.openxmlformats.org/officeDocument/2006/relationships/hyperlink" Target="https://espace.cern.ch/RP-LHC/DivDocs/RP-AS-Contacts-LastUpdate.pdf" TargetMode="External"/><Relationship Id="rId4" Type="http://schemas.openxmlformats.org/officeDocument/2006/relationships/hyperlink" Target="https://ps-sps-coordination.web.cern.ch/ps-sps-coordination/"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ceres-help.docs.cern.ch/"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edh.cern.ch/edhcat/Browser?command=searchItems&amp;argument=&amp;top=&amp;objid=$$EDH84764biib&amp;showAdvanced=&amp;scem=50.55&amp;keyword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a:t>
            </a:fld>
            <a:endParaRPr lang="en-GB"/>
          </a:p>
        </p:txBody>
      </p:sp>
    </p:spTree>
    <p:extLst>
      <p:ext uri="{BB962C8B-B14F-4D97-AF65-F5344CB8AC3E}">
        <p14:creationId xmlns:p14="http://schemas.microsoft.com/office/powerpoint/2010/main" val="1389605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latin typeface="Calibri" panose="020F0502020204030204" pitchFamily="34" charset="0"/>
              </a:rPr>
              <a:t>Safety Measures:</a:t>
            </a:r>
          </a:p>
          <a:p>
            <a:pPr marL="0" indent="0">
              <a:buFont typeface="Arial" panose="020B0604020202020204" pitchFamily="34" charset="0"/>
              <a:buNone/>
            </a:pPr>
            <a:r>
              <a:rPr lang="en-US" sz="1600" dirty="0">
                <a:latin typeface="Calibri" panose="020F0502020204030204" pitchFamily="34" charset="0"/>
              </a:rPr>
              <a:t>Resources:</a:t>
            </a: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11</a:t>
            </a:fld>
            <a:endParaRPr lang="en-GB"/>
          </a:p>
        </p:txBody>
      </p:sp>
    </p:spTree>
    <p:extLst>
      <p:ext uri="{BB962C8B-B14F-4D97-AF65-F5344CB8AC3E}">
        <p14:creationId xmlns:p14="http://schemas.microsoft.com/office/powerpoint/2010/main" val="3550756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600" dirty="0">
                <a:latin typeface="Calibri" panose="020F0502020204030204" pitchFamily="34" charset="0"/>
              </a:rPr>
              <a:t>Electrical risks are present in every Experiment – it is highly recommended for EXSOs to enroll to the classroom training </a:t>
            </a:r>
            <a:r>
              <a:rPr lang="en-US" sz="1600" dirty="0">
                <a:latin typeface="Calibri" panose="020F0502020204030204" pitchFamily="34" charset="0"/>
                <a:hlinkClick r:id="rId3"/>
              </a:rPr>
              <a:t>“Electrical Safety – Working in EP Experiments” </a:t>
            </a:r>
            <a:r>
              <a:rPr lang="en-US" sz="1600" dirty="0">
                <a:latin typeface="Calibri" panose="020F0502020204030204" pitchFamily="34" charset="0"/>
              </a:rPr>
              <a:t>(4h) and advertise this training within the collaboration</a:t>
            </a:r>
          </a:p>
          <a:p>
            <a:pPr marL="457200" indent="-457200">
              <a:buFont typeface="Arial" panose="020B0604020202020204" pitchFamily="34" charset="0"/>
              <a:buChar char="•"/>
            </a:pPr>
            <a:endParaRPr lang="en-US" sz="1600" dirty="0">
              <a:latin typeface="Calibri" panose="020F0502020204030204" pitchFamily="34" charset="0"/>
            </a:endParaRPr>
          </a:p>
          <a:p>
            <a:pPr marL="457200" indent="-457200">
              <a:buFont typeface="Arial" panose="020B0604020202020204" pitchFamily="34" charset="0"/>
              <a:buChar char="•"/>
            </a:pPr>
            <a:r>
              <a:rPr lang="en-US" sz="1600" dirty="0">
                <a:latin typeface="Calibri" panose="020F0502020204030204" pitchFamily="34" charset="0"/>
              </a:rPr>
              <a:t>Experiment’s collaborators shall be trained for the electrical activities that they will have to perform</a:t>
            </a:r>
          </a:p>
          <a:p>
            <a:pPr marL="457200" indent="-457200">
              <a:buFont typeface="Arial" panose="020B0604020202020204" pitchFamily="34" charset="0"/>
              <a:buChar char="•"/>
            </a:pPr>
            <a:endParaRPr lang="en-US" sz="1600" dirty="0">
              <a:latin typeface="Calibri" panose="020F0502020204030204" pitchFamily="34" charset="0"/>
            </a:endParaRPr>
          </a:p>
          <a:p>
            <a:pPr marL="457200" indent="-457200">
              <a:buFont typeface="Arial" panose="020B0604020202020204" pitchFamily="34" charset="0"/>
              <a:buChar char="•"/>
            </a:pPr>
            <a:r>
              <a:rPr lang="en-US" sz="1600" dirty="0">
                <a:latin typeface="Calibri" panose="020F0502020204030204" pitchFamily="34" charset="0"/>
              </a:rPr>
              <a:t>The EP Electrical Safety Officer (ESO) is present to support you in the tasks above (contact on the EP Safety Office </a:t>
            </a:r>
            <a:r>
              <a:rPr lang="en-US" sz="1600" dirty="0">
                <a:latin typeface="Calibri" panose="020F0502020204030204" pitchFamily="34" charset="0"/>
                <a:hlinkClick r:id="rId4"/>
              </a:rPr>
              <a:t>website</a:t>
            </a:r>
            <a:r>
              <a:rPr lang="en-US" sz="1600" dirty="0">
                <a:latin typeface="Calibri" panose="020F0502020204030204" pitchFamily="34" charset="0"/>
              </a:rPr>
              <a:t>), together with the HSE specialists, reachable on the contact </a:t>
            </a:r>
            <a:r>
              <a:rPr lang="en-US" sz="1600" dirty="0">
                <a:latin typeface="Calibri" panose="020F0502020204030204" pitchFamily="34" charset="0"/>
                <a:hlinkClick r:id="rId5"/>
              </a:rPr>
              <a:t>electrical-safety-specialist@cern.ch</a:t>
            </a:r>
            <a:endParaRPr lang="en-US" sz="1600" dirty="0">
              <a:latin typeface="Calibri" panose="020F0502020204030204" pitchFamily="34" charset="0"/>
            </a:endParaRP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12</a:t>
            </a:fld>
            <a:endParaRPr lang="en-GB"/>
          </a:p>
        </p:txBody>
      </p:sp>
    </p:spTree>
    <p:extLst>
      <p:ext uri="{BB962C8B-B14F-4D97-AF65-F5344CB8AC3E}">
        <p14:creationId xmlns:p14="http://schemas.microsoft.com/office/powerpoint/2010/main" val="3188349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800" dirty="0">
                <a:latin typeface="Calibri" panose="020F0502020204030204" pitchFamily="34" charset="0"/>
              </a:rPr>
              <a:t>Risks related to laser beam can range from mild skin burns to irreversible injury to skin or eyes</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For this reason, all lasers of class 3B and above must be registered at CERN (</a:t>
            </a:r>
            <a:r>
              <a:rPr lang="en-US" sz="2800" dirty="0">
                <a:latin typeface="Calibri" panose="020F0502020204030204" pitchFamily="34" charset="0"/>
                <a:hlinkClick r:id="rId3"/>
              </a:rPr>
              <a:t>NIRREG Database</a:t>
            </a:r>
            <a:r>
              <a:rPr lang="en-US" sz="2800" dirty="0">
                <a:latin typeface="Calibri" panose="020F0502020204030204" pitchFamily="34" charset="0"/>
              </a:rPr>
              <a:t>) and follow specific CERN Safety Rules</a:t>
            </a:r>
          </a:p>
          <a:p>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For each laser installation, a specific </a:t>
            </a:r>
            <a:r>
              <a:rPr lang="en-US" sz="2800" b="1" dirty="0">
                <a:latin typeface="Calibri" panose="020F0502020204030204" pitchFamily="34" charset="0"/>
              </a:rPr>
              <a:t>Designated Laser Area </a:t>
            </a:r>
            <a:r>
              <a:rPr lang="en-US" sz="2800" dirty="0">
                <a:latin typeface="Calibri" panose="020F0502020204030204" pitchFamily="34" charset="0"/>
              </a:rPr>
              <a:t>(DLA) must be established </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For each DLA, a responsible person must be nominated, with the role </a:t>
            </a:r>
            <a:r>
              <a:rPr lang="en-US" sz="2800" b="1" dirty="0">
                <a:latin typeface="Calibri" panose="020F0502020204030204" pitchFamily="34" charset="0"/>
              </a:rPr>
              <a:t>Laser Safety Support Officer</a:t>
            </a:r>
            <a:r>
              <a:rPr lang="en-US" sz="2800" dirty="0">
                <a:latin typeface="Calibri" panose="020F0502020204030204" pitchFamily="34" charset="0"/>
              </a:rPr>
              <a:t> (LSSO – mandate in </a:t>
            </a:r>
            <a:r>
              <a:rPr lang="en-US" sz="2800" dirty="0">
                <a:latin typeface="Calibri" panose="020F0502020204030204" pitchFamily="34" charset="0"/>
                <a:hlinkClick r:id="rId4"/>
              </a:rPr>
              <a:t>GSI-SO-14</a:t>
            </a:r>
            <a:r>
              <a:rPr lang="en-US" sz="2800" dirty="0">
                <a:latin typeface="Calibri" panose="020F0502020204030204" pitchFamily="34" charset="0"/>
              </a:rPr>
              <a:t>), and appropriately trained</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The training available regarding laser safety are:</a:t>
            </a:r>
          </a:p>
          <a:p>
            <a:pPr marL="914400" lvl="1" indent="-457200">
              <a:buFont typeface="Arial" panose="020B0604020202020204" pitchFamily="34" charset="0"/>
              <a:buChar char="•"/>
            </a:pPr>
            <a:r>
              <a:rPr lang="en-US" sz="2800" dirty="0">
                <a:latin typeface="Calibri" panose="020F0502020204030204" pitchFamily="34" charset="0"/>
              </a:rPr>
              <a:t> </a:t>
            </a:r>
            <a:r>
              <a:rPr lang="en-US" sz="2800" dirty="0">
                <a:latin typeface="Calibri" panose="020F0502020204030204" pitchFamily="34" charset="0"/>
                <a:hlinkClick r:id="rId5"/>
              </a:rPr>
              <a:t>"LSSO"</a:t>
            </a:r>
            <a:r>
              <a:rPr lang="en-US" sz="2800" dirty="0">
                <a:latin typeface="Calibri" panose="020F0502020204030204" pitchFamily="34" charset="0"/>
              </a:rPr>
              <a:t> Classroom training </a:t>
            </a:r>
          </a:p>
          <a:p>
            <a:pPr marL="914400" lvl="1" indent="-457200">
              <a:buFont typeface="Arial" panose="020B0604020202020204" pitchFamily="34" charset="0"/>
              <a:buChar char="•"/>
            </a:pPr>
            <a:r>
              <a:rPr lang="en-US" sz="2800" dirty="0">
                <a:latin typeface="Calibri" panose="020F0502020204030204" pitchFamily="34" charset="0"/>
                <a:hlinkClick r:id="rId6"/>
              </a:rPr>
              <a:t>“Laser - User” </a:t>
            </a:r>
            <a:r>
              <a:rPr lang="en-US" sz="2800" dirty="0">
                <a:latin typeface="Calibri" panose="020F0502020204030204" pitchFamily="34" charset="0"/>
              </a:rPr>
              <a:t>Online training</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Safety visits with the EP Laser Safety Officer (LSO) are to be organized and a specific Safety File to be created (template </a:t>
            </a:r>
            <a:r>
              <a:rPr lang="en-US" sz="2800" dirty="0">
                <a:latin typeface="Calibri" panose="020F0502020204030204" pitchFamily="34" charset="0"/>
                <a:hlinkClick r:id="rId7"/>
              </a:rPr>
              <a:t>here</a:t>
            </a:r>
            <a:r>
              <a:rPr lang="en-US" sz="2800" dirty="0">
                <a:latin typeface="Calibri" panose="020F0502020204030204" pitchFamily="34" charset="0"/>
              </a:rPr>
              <a:t>)</a:t>
            </a: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14</a:t>
            </a:fld>
            <a:endParaRPr lang="en-GB"/>
          </a:p>
        </p:txBody>
      </p:sp>
    </p:spTree>
    <p:extLst>
      <p:ext uri="{BB962C8B-B14F-4D97-AF65-F5344CB8AC3E}">
        <p14:creationId xmlns:p14="http://schemas.microsoft.com/office/powerpoint/2010/main" val="4108741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15</a:t>
            </a:fld>
            <a:endParaRPr lang="en-GB"/>
          </a:p>
        </p:txBody>
      </p:sp>
    </p:spTree>
    <p:extLst>
      <p:ext uri="{BB962C8B-B14F-4D97-AF65-F5344CB8AC3E}">
        <p14:creationId xmlns:p14="http://schemas.microsoft.com/office/powerpoint/2010/main" val="27555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16</a:t>
            </a:fld>
            <a:endParaRPr lang="en-GB"/>
          </a:p>
        </p:txBody>
      </p:sp>
    </p:spTree>
    <p:extLst>
      <p:ext uri="{BB962C8B-B14F-4D97-AF65-F5344CB8AC3E}">
        <p14:creationId xmlns:p14="http://schemas.microsoft.com/office/powerpoint/2010/main" val="354909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17</a:t>
            </a:fld>
            <a:endParaRPr lang="en-GB"/>
          </a:p>
        </p:txBody>
      </p:sp>
    </p:spTree>
    <p:extLst>
      <p:ext uri="{BB962C8B-B14F-4D97-AF65-F5344CB8AC3E}">
        <p14:creationId xmlns:p14="http://schemas.microsoft.com/office/powerpoint/2010/main" val="3973021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200" dirty="0">
                <a:latin typeface="Calibri" panose="020F0502020204030204" pitchFamily="34" charset="0"/>
              </a:rPr>
              <a:t>Mandatory for everyone accessing the CERN site is the e-learning “</a:t>
            </a:r>
            <a:r>
              <a:rPr lang="en-US" sz="1200" dirty="0">
                <a:latin typeface="Calibri" panose="020F0502020204030204" pitchFamily="34" charset="0"/>
                <a:hlinkClick r:id="rId3"/>
              </a:rPr>
              <a:t>Emergency evacuation</a:t>
            </a:r>
            <a:r>
              <a:rPr lang="en-US" sz="1200" dirty="0">
                <a:latin typeface="Calibri" panose="020F0502020204030204" pitchFamily="34" charset="0"/>
              </a:rPr>
              <a:t>”</a:t>
            </a:r>
          </a:p>
          <a:p>
            <a:endParaRPr lang="en-US" sz="1200" dirty="0">
              <a:latin typeface="Calibri" panose="020F0502020204030204" pitchFamily="34" charset="0"/>
            </a:endParaRPr>
          </a:p>
          <a:p>
            <a:r>
              <a:rPr lang="en-US" sz="1200" b="1" dirty="0">
                <a:latin typeface="Calibri" panose="020F0502020204030204" pitchFamily="34" charset="0"/>
              </a:rPr>
              <a:t>Emergency Guides:</a:t>
            </a:r>
          </a:p>
          <a:p>
            <a:pPr marL="457200" indent="-457200">
              <a:buFont typeface="Arial" panose="020B0604020202020204" pitchFamily="34" charset="0"/>
              <a:buChar char="•"/>
            </a:pPr>
            <a:r>
              <a:rPr lang="en-US" sz="1200" dirty="0">
                <a:latin typeface="Calibri" panose="020F0502020204030204" pitchFamily="34" charset="0"/>
              </a:rPr>
              <a:t>Each Experiment should have a certain number of Emergency Guides, to support the collaborators present at the experimental installation in case of emergency evacuation</a:t>
            </a:r>
          </a:p>
          <a:p>
            <a:pPr marL="457200" indent="-457200">
              <a:buFont typeface="Arial" panose="020B0604020202020204" pitchFamily="34" charset="0"/>
              <a:buChar char="•"/>
            </a:pPr>
            <a:r>
              <a:rPr lang="en-US" sz="1200" dirty="0">
                <a:latin typeface="Calibri" panose="020F0502020204030204" pitchFamily="34" charset="0"/>
              </a:rPr>
              <a:t>The number of needed guides could depend on the size of the experimental installation, the collaborators turn over, etc. The EXSO should support in finding the Emergency Guides of the Experiment (and, ideally, be one!) </a:t>
            </a:r>
          </a:p>
          <a:p>
            <a:endParaRPr lang="en-US" sz="1200" dirty="0">
              <a:latin typeface="Calibri" panose="020F0502020204030204" pitchFamily="34" charset="0"/>
            </a:endParaRPr>
          </a:p>
          <a:p>
            <a:r>
              <a:rPr lang="en-US" sz="1200" b="1" dirty="0">
                <a:latin typeface="Calibri" panose="020F0502020204030204" pitchFamily="34" charset="0"/>
              </a:rPr>
              <a:t>Planned Evacuations:</a:t>
            </a:r>
          </a:p>
          <a:p>
            <a:pPr marL="457200" indent="-457200">
              <a:buFont typeface="Arial" panose="020B0604020202020204" pitchFamily="34" charset="0"/>
              <a:buChar char="•"/>
            </a:pPr>
            <a:r>
              <a:rPr lang="en-US" sz="1200" dirty="0">
                <a:latin typeface="Calibri" panose="020F0502020204030204" pitchFamily="34" charset="0"/>
              </a:rPr>
              <a:t>Periodically, the building where your Experiment is placed could be subject to a planned evacuation </a:t>
            </a:r>
          </a:p>
          <a:p>
            <a:pPr marL="457200" indent="-457200">
              <a:buFont typeface="Arial" panose="020B0604020202020204" pitchFamily="34" charset="0"/>
              <a:buChar char="•"/>
            </a:pPr>
            <a:r>
              <a:rPr lang="en-US" sz="1200" dirty="0">
                <a:latin typeface="Calibri" panose="020F0502020204030204" pitchFamily="34" charset="0"/>
              </a:rPr>
              <a:t>The EXSO should collaborate with the planned evacuation organizer (i.e. by providing information about possible evacuation scenario or the period when the majority of the activities are on going) </a:t>
            </a:r>
          </a:p>
          <a:p>
            <a:pPr marL="457200" indent="-457200">
              <a:buFont typeface="Arial" panose="020B0604020202020204" pitchFamily="34" charset="0"/>
              <a:buChar char="•"/>
            </a:pPr>
            <a:endParaRPr lang="en-US" sz="1200" dirty="0">
              <a:latin typeface="Calibri" panose="020F0502020204030204" pitchFamily="34" charset="0"/>
            </a:endParaRPr>
          </a:p>
          <a:p>
            <a:r>
              <a:rPr lang="en-US" sz="1200" b="1" dirty="0">
                <a:latin typeface="Calibri" panose="020F0502020204030204" pitchFamily="34" charset="0"/>
              </a:rPr>
              <a:t>Fire Safety:</a:t>
            </a:r>
          </a:p>
          <a:p>
            <a:pPr marL="457200" indent="-457200">
              <a:buFont typeface="Arial" panose="020B0604020202020204" pitchFamily="34" charset="0"/>
              <a:buChar char="•"/>
            </a:pPr>
            <a:r>
              <a:rPr lang="en-US" sz="1200" dirty="0">
                <a:latin typeface="Calibri" panose="020F0502020204030204" pitchFamily="34" charset="0"/>
              </a:rPr>
              <a:t>EXSO could perform periodical inspections of their Experiments to check that no unused flammable material is stored (i.e. carton, wood), the fire extinguisher are at their correct placement</a:t>
            </a:r>
          </a:p>
          <a:p>
            <a:pPr marL="457200" indent="-457200">
              <a:buFont typeface="Arial" panose="020B0604020202020204" pitchFamily="34" charset="0"/>
              <a:buChar char="•"/>
            </a:pPr>
            <a:r>
              <a:rPr lang="en-US" sz="1200" dirty="0">
                <a:latin typeface="Calibri" panose="020F0502020204030204" pitchFamily="34" charset="0"/>
              </a:rPr>
              <a:t>Encourage your collaborators to enroll in the </a:t>
            </a:r>
            <a:r>
              <a:rPr lang="en-US" sz="1200" dirty="0">
                <a:latin typeface="Calibri" panose="020F0502020204030204" pitchFamily="34" charset="0"/>
                <a:hlinkClick r:id="rId4"/>
              </a:rPr>
              <a:t>“Fire Extinguisher” </a:t>
            </a:r>
            <a:r>
              <a:rPr lang="en-US" sz="1200" dirty="0">
                <a:latin typeface="Calibri" panose="020F0502020204030204" pitchFamily="34" charset="0"/>
              </a:rPr>
              <a:t>training!</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18</a:t>
            </a:fld>
            <a:endParaRPr lang="en-GB"/>
          </a:p>
        </p:txBody>
      </p:sp>
    </p:spTree>
    <p:extLst>
      <p:ext uri="{BB962C8B-B14F-4D97-AF65-F5344CB8AC3E}">
        <p14:creationId xmlns:p14="http://schemas.microsoft.com/office/powerpoint/2010/main" val="747845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3</a:t>
            </a:fld>
            <a:endParaRPr lang="en-GB"/>
          </a:p>
        </p:txBody>
      </p:sp>
    </p:spTree>
    <p:extLst>
      <p:ext uri="{BB962C8B-B14F-4D97-AF65-F5344CB8AC3E}">
        <p14:creationId xmlns:p14="http://schemas.microsoft.com/office/powerpoint/2010/main" val="2950829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4</a:t>
            </a:fld>
            <a:endParaRPr lang="en-GB"/>
          </a:p>
        </p:txBody>
      </p:sp>
    </p:spTree>
    <p:extLst>
      <p:ext uri="{BB962C8B-B14F-4D97-AF65-F5344CB8AC3E}">
        <p14:creationId xmlns:p14="http://schemas.microsoft.com/office/powerpoint/2010/main" val="1148622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600" dirty="0">
                <a:latin typeface="Calibri" panose="020F0502020204030204" pitchFamily="34" charset="0"/>
              </a:rPr>
              <a:t>The classification at CERN is based on the effective dose a person is liable to receive during their stay in the area, in normal working conditions. Reference document is the CERN Area Classification (S3/GSI1): EDMS </a:t>
            </a:r>
            <a:r>
              <a:rPr lang="en-US" sz="1600" dirty="0">
                <a:latin typeface="Calibri" panose="020F0502020204030204" pitchFamily="34" charset="0"/>
                <a:hlinkClick r:id="rId3"/>
              </a:rPr>
              <a:t>810149</a:t>
            </a:r>
            <a:endParaRPr lang="en-US" sz="1600" dirty="0">
              <a:latin typeface="Calibri" panose="020F0502020204030204" pitchFamily="34" charset="0"/>
            </a:endParaRPr>
          </a:p>
          <a:p>
            <a:pPr marL="457200" indent="-457200">
              <a:buFont typeface="Arial" panose="020B0604020202020204" pitchFamily="34" charset="0"/>
              <a:buChar char="•"/>
            </a:pPr>
            <a:endParaRPr lang="en-US" sz="1600" dirty="0">
              <a:latin typeface="Calibri" panose="020F0502020204030204" pitchFamily="34" charset="0"/>
            </a:endParaRPr>
          </a:p>
          <a:p>
            <a:pPr marL="457200" indent="-457200">
              <a:buFont typeface="Arial" panose="020B0604020202020204" pitchFamily="34" charset="0"/>
              <a:buChar char="•"/>
            </a:pPr>
            <a:endParaRPr lang="en-US" sz="1600" dirty="0">
              <a:latin typeface="Calibri" panose="020F0502020204030204" pitchFamily="34" charset="0"/>
            </a:endParaRPr>
          </a:p>
          <a:p>
            <a:pPr marL="0" indent="0">
              <a:buFont typeface="Arial" panose="020B0604020202020204" pitchFamily="34" charset="0"/>
              <a:buNone/>
            </a:pPr>
            <a:r>
              <a:rPr lang="en-US" sz="1600" dirty="0">
                <a:latin typeface="Calibri" panose="020F0502020204030204" pitchFamily="34" charset="0"/>
              </a:rPr>
              <a:t>PATROL</a:t>
            </a:r>
          </a:p>
          <a:p>
            <a:pPr marL="0" indent="0">
              <a:buFont typeface="Arial" panose="020B0604020202020204" pitchFamily="34" charset="0"/>
              <a:buNone/>
            </a:pPr>
            <a:r>
              <a:rPr lang="en-US" sz="2800" dirty="0">
                <a:latin typeface="Calibri" panose="020F0502020204030204" pitchFamily="34" charset="0"/>
              </a:rPr>
              <a:t>The Experiments concerned have a </a:t>
            </a:r>
            <a:r>
              <a:rPr lang="en-US" sz="2800" b="1" dirty="0">
                <a:latin typeface="Calibri" panose="020F0502020204030204" pitchFamily="34" charset="0"/>
              </a:rPr>
              <a:t>specific patrol procedure </a:t>
            </a:r>
            <a:r>
              <a:rPr lang="en-US" sz="2800" dirty="0">
                <a:latin typeface="Calibri" panose="020F0502020204030204" pitchFamily="34" charset="0"/>
              </a:rPr>
              <a:t>containing:</a:t>
            </a:r>
          </a:p>
          <a:p>
            <a:pPr marL="914400" lvl="1" indent="-457200">
              <a:buFont typeface="Arial" panose="020B0604020202020204" pitchFamily="34" charset="0"/>
              <a:buChar char="•"/>
            </a:pPr>
            <a:r>
              <a:rPr lang="en-US" sz="2800" dirty="0">
                <a:latin typeface="Calibri" panose="020F0502020204030204" pitchFamily="34" charset="0"/>
              </a:rPr>
              <a:t>How to start/validate the patrol</a:t>
            </a:r>
          </a:p>
          <a:p>
            <a:pPr marL="914400" lvl="1" indent="-457200">
              <a:buFont typeface="Arial" panose="020B0604020202020204" pitchFamily="34" charset="0"/>
              <a:buChar char="•"/>
            </a:pPr>
            <a:r>
              <a:rPr lang="en-US" sz="2800" dirty="0">
                <a:latin typeface="Calibri" panose="020F0502020204030204" pitchFamily="34" charset="0"/>
              </a:rPr>
              <a:t>The path to be followed inside the beam area, with the position of the patrol search boxes</a:t>
            </a:r>
          </a:p>
          <a:p>
            <a:pPr marL="914400" lvl="1" indent="-457200">
              <a:buFont typeface="Arial" panose="020B0604020202020204" pitchFamily="34" charset="0"/>
              <a:buChar char="•"/>
            </a:pPr>
            <a:endParaRPr lang="en-US" sz="2800" dirty="0">
              <a:latin typeface="Calibri" panose="020F0502020204030204" pitchFamily="34" charset="0"/>
            </a:endParaRPr>
          </a:p>
          <a:p>
            <a:pPr marL="0" indent="0">
              <a:buFont typeface="Arial" panose="020B0604020202020204" pitchFamily="34" charset="0"/>
              <a:buNone/>
            </a:pPr>
            <a:r>
              <a:rPr lang="en-US" sz="2800" dirty="0">
                <a:latin typeface="Calibri" panose="020F0502020204030204" pitchFamily="34" charset="0"/>
              </a:rPr>
              <a:t>Only </a:t>
            </a:r>
            <a:r>
              <a:rPr lang="en-US" sz="2800" b="1" dirty="0">
                <a:latin typeface="Calibri" panose="020F0502020204030204" pitchFamily="34" charset="0"/>
              </a:rPr>
              <a:t>trained personnel </a:t>
            </a:r>
            <a:r>
              <a:rPr lang="en-US" sz="2800" dirty="0">
                <a:latin typeface="Calibri" panose="020F0502020204030204" pitchFamily="34" charset="0"/>
              </a:rPr>
              <a:t>(with the correspondent </a:t>
            </a:r>
            <a:r>
              <a:rPr lang="en-US" sz="2800" dirty="0" err="1">
                <a:latin typeface="Calibri" panose="020F0502020204030204" pitchFamily="34" charset="0"/>
              </a:rPr>
              <a:t>ADaMs</a:t>
            </a:r>
            <a:r>
              <a:rPr lang="en-US" sz="2800" dirty="0">
                <a:latin typeface="Calibri" panose="020F0502020204030204" pitchFamily="34" charset="0"/>
              </a:rPr>
              <a:t> access right) can patrol a certain area:</a:t>
            </a:r>
          </a:p>
          <a:p>
            <a:pPr marL="914400" lvl="1" indent="-457200">
              <a:buFont typeface="Arial" panose="020B0604020202020204" pitchFamily="34" charset="0"/>
              <a:buChar char="•"/>
            </a:pPr>
            <a:r>
              <a:rPr lang="en-US" sz="2800" dirty="0">
                <a:latin typeface="Calibri" panose="020F0502020204030204" pitchFamily="34" charset="0"/>
              </a:rPr>
              <a:t>The Experiment usually has trained personnel within their collaboration</a:t>
            </a:r>
          </a:p>
          <a:p>
            <a:pPr marL="914400" lvl="1" indent="-457200">
              <a:buFont typeface="Arial" panose="020B0604020202020204" pitchFamily="34" charset="0"/>
              <a:buChar char="•"/>
            </a:pPr>
            <a:r>
              <a:rPr lang="en-US" sz="2800" dirty="0">
                <a:latin typeface="Calibri" panose="020F0502020204030204" pitchFamily="34" charset="0"/>
              </a:rPr>
              <a:t>The patrol training is usually given by the </a:t>
            </a:r>
            <a:r>
              <a:rPr lang="en-US" sz="2800" dirty="0">
                <a:latin typeface="Calibri" panose="020F0502020204030204" pitchFamily="34" charset="0"/>
                <a:hlinkClick r:id="rId4"/>
              </a:rPr>
              <a:t>BE-EA physicists </a:t>
            </a:r>
            <a:r>
              <a:rPr lang="en-US" sz="2800" dirty="0">
                <a:latin typeface="Calibri" panose="020F0502020204030204" pitchFamily="34" charset="0"/>
              </a:rPr>
              <a:t>– contact them for any question on this subject!</a:t>
            </a:r>
          </a:p>
          <a:p>
            <a:pPr marL="0" indent="0">
              <a:buFont typeface="Arial" panose="020B0604020202020204" pitchFamily="34" charset="0"/>
              <a:buNone/>
            </a:pPr>
            <a:endParaRPr lang="en-US" sz="1600" dirty="0">
              <a:latin typeface="Calibri" panose="020F0502020204030204" pitchFamily="34" charset="0"/>
            </a:endParaRPr>
          </a:p>
          <a:p>
            <a:pPr marL="457200" indent="-457200">
              <a:buFont typeface="Arial" panose="020B0604020202020204" pitchFamily="34" charset="0"/>
              <a:buChar char="•"/>
            </a:pPr>
            <a:endParaRPr lang="en-US" sz="1600" dirty="0">
              <a:latin typeface="Calibri" panose="020F0502020204030204" pitchFamily="34" charset="0"/>
            </a:endParaRPr>
          </a:p>
          <a:p>
            <a:pPr marL="0" indent="0">
              <a:buFont typeface="Arial" panose="020B0604020202020204" pitchFamily="34" charset="0"/>
              <a:buNone/>
            </a:pPr>
            <a:r>
              <a:rPr lang="en-US" sz="1600" dirty="0">
                <a:latin typeface="Calibri" panose="020F0502020204030204" pitchFamily="34" charset="0"/>
              </a:rPr>
              <a:t>Resources:</a:t>
            </a:r>
          </a:p>
          <a:p>
            <a:pPr marL="457200" indent="-457200">
              <a:buFont typeface="Arial" panose="020B0604020202020204" pitchFamily="34" charset="0"/>
              <a:buChar char="•"/>
            </a:pPr>
            <a:r>
              <a:rPr lang="en-US" sz="1600" dirty="0">
                <a:latin typeface="Calibri" panose="020F0502020204030204" pitchFamily="34" charset="0"/>
              </a:rPr>
              <a:t>Every beam facility has a reference </a:t>
            </a:r>
            <a:r>
              <a:rPr lang="en-US" sz="1600" b="1" dirty="0">
                <a:latin typeface="Calibri" panose="020F0502020204030204" pitchFamily="34" charset="0"/>
              </a:rPr>
              <a:t>Radiation Protection Officer (RPO)</a:t>
            </a:r>
            <a:r>
              <a:rPr lang="en-US" sz="1600" dirty="0">
                <a:latin typeface="Calibri" panose="020F0502020204030204" pitchFamily="34" charset="0"/>
              </a:rPr>
              <a:t> – the list can be found </a:t>
            </a:r>
            <a:r>
              <a:rPr lang="en-US" sz="1600" dirty="0">
                <a:latin typeface="Calibri" panose="020F0502020204030204" pitchFamily="34" charset="0"/>
                <a:hlinkClick r:id="rId5"/>
              </a:rPr>
              <a:t>here</a:t>
            </a:r>
            <a:r>
              <a:rPr lang="en-US" sz="1600" dirty="0">
                <a:latin typeface="Calibri" panose="020F0502020204030204" pitchFamily="34" charset="0"/>
              </a:rPr>
              <a:t> </a:t>
            </a:r>
            <a:r>
              <a:rPr lang="en-GB" sz="2400" dirty="0">
                <a:hlinkClick r:id="rId5"/>
              </a:rPr>
              <a:t>https://espace.cern.ch/RP-LHC/DivDocs/RP-AS-Contacts-LastUpdate.pdf</a:t>
            </a:r>
            <a:r>
              <a:rPr lang="en-US" sz="1600" dirty="0">
                <a:latin typeface="Calibri" panose="020F0502020204030204" pitchFamily="34" charset="0"/>
              </a:rPr>
              <a:t>. Make sure you know the contact of the RPO related to your Experiment!</a:t>
            </a:r>
            <a:endParaRPr lang="en-US" sz="1600" b="1" dirty="0">
              <a:latin typeface="Calibri" panose="020F0502020204030204" pitchFamily="34" charset="0"/>
            </a:endParaRPr>
          </a:p>
          <a:p>
            <a:pPr marL="457200" indent="-457200">
              <a:buFont typeface="Arial" panose="020B0604020202020204" pitchFamily="34" charset="0"/>
              <a:buChar char="•"/>
            </a:pPr>
            <a:r>
              <a:rPr lang="en-US" sz="1600" dirty="0">
                <a:latin typeface="Calibri" panose="020F0502020204030204" pitchFamily="34" charset="0"/>
              </a:rPr>
              <a:t>In the EP Safety Office it is present a </a:t>
            </a:r>
            <a:r>
              <a:rPr lang="en-US" sz="1600" b="1" dirty="0">
                <a:latin typeface="Calibri" panose="020F0502020204030204" pitchFamily="34" charset="0"/>
              </a:rPr>
              <a:t>Radiation Safety Officer (RSO)</a:t>
            </a:r>
            <a:r>
              <a:rPr lang="en-US" sz="1600" dirty="0">
                <a:latin typeface="Calibri" panose="020F0502020204030204" pitchFamily="34" charset="0"/>
              </a:rPr>
              <a:t>, available to be contacted in case of need. The updated list of EP Safety Officers contacts can be found on the EP Safety Office </a:t>
            </a:r>
            <a:r>
              <a:rPr lang="en-US" sz="1600" dirty="0">
                <a:latin typeface="Calibri" panose="020F0502020204030204" pitchFamily="34" charset="0"/>
                <a:hlinkClick r:id="rId6"/>
              </a:rPr>
              <a:t>website</a:t>
            </a:r>
            <a:r>
              <a:rPr lang="en-US" sz="1600" dirty="0">
                <a:latin typeface="Calibri" panose="020F0502020204030204" pitchFamily="34" charset="0"/>
              </a:rPr>
              <a:t> </a:t>
            </a:r>
            <a:r>
              <a:rPr lang="en-GB" sz="2400" dirty="0">
                <a:hlinkClick r:id="rId6"/>
              </a:rPr>
              <a:t>https://ep-th-safety.web.cern.ch/team</a:t>
            </a:r>
            <a:endParaRPr lang="en-US" sz="1600" dirty="0">
              <a:latin typeface="Calibri" panose="020F0502020204030204" pitchFamily="34" charset="0"/>
            </a:endParaRPr>
          </a:p>
          <a:p>
            <a:pPr marL="457200" indent="-457200">
              <a:buFont typeface="Arial" panose="020B0604020202020204" pitchFamily="34" charset="0"/>
              <a:buChar char="•"/>
            </a:pPr>
            <a:r>
              <a:rPr lang="en-US" sz="1600" dirty="0">
                <a:latin typeface="Calibri" panose="020F0502020204030204" pitchFamily="34" charset="0"/>
              </a:rPr>
              <a:t>Some Experiments have the internal support of the </a:t>
            </a:r>
            <a:r>
              <a:rPr lang="en-US" sz="1600" b="1" dirty="0">
                <a:latin typeface="Calibri" panose="020F0502020204030204" pitchFamily="34" charset="0"/>
              </a:rPr>
              <a:t>Radiation Protection Expert (RPE)</a:t>
            </a:r>
            <a:r>
              <a:rPr lang="en-US" sz="1600" dirty="0">
                <a:latin typeface="Calibri" panose="020F0502020204030204" pitchFamily="34" charset="0"/>
              </a:rPr>
              <a:t>, a person within the collaboration, who is qualified to perform operational RP tasks (i.e. perform dose measurements, give advice to ensure effective protection of individuals)</a:t>
            </a: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5</a:t>
            </a:fld>
            <a:endParaRPr lang="en-GB"/>
          </a:p>
        </p:txBody>
      </p:sp>
    </p:spTree>
    <p:extLst>
      <p:ext uri="{BB962C8B-B14F-4D97-AF65-F5344CB8AC3E}">
        <p14:creationId xmlns:p14="http://schemas.microsoft.com/office/powerpoint/2010/main" val="266376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6</a:t>
            </a:fld>
            <a:endParaRPr lang="en-GB"/>
          </a:p>
        </p:txBody>
      </p:sp>
    </p:spTree>
    <p:extLst>
      <p:ext uri="{BB962C8B-B14F-4D97-AF65-F5344CB8AC3E}">
        <p14:creationId xmlns:p14="http://schemas.microsoft.com/office/powerpoint/2010/main" val="2225210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latin typeface="Calibri" panose="020F0502020204030204" pitchFamily="34" charset="0"/>
              </a:rPr>
              <a:t>Safety Measures: </a:t>
            </a:r>
            <a:r>
              <a:rPr lang="en-GB" sz="1600" dirty="0">
                <a:latin typeface="Calibri" panose="020F0502020204030204" pitchFamily="34" charset="0"/>
                <a:cs typeface="Calibri" panose="020F0502020204030204" pitchFamily="34" charset="0"/>
              </a:rPr>
              <a:t>Use the </a:t>
            </a:r>
            <a:r>
              <a:rPr lang="en-GB" sz="1600" dirty="0">
                <a:latin typeface="Calibri" panose="020F0502020204030204" pitchFamily="34" charset="0"/>
                <a:cs typeface="Calibri" panose="020F0502020204030204" pitchFamily="34" charset="0"/>
                <a:hlinkClick r:id="rId3"/>
              </a:rPr>
              <a:t>CERES Help page</a:t>
            </a:r>
            <a:r>
              <a:rPr lang="en-GB" sz="1600" dirty="0">
                <a:latin typeface="Calibri" panose="020F0502020204030204" pitchFamily="34" charset="0"/>
                <a:cs typeface="Calibri" panose="020F0502020204030204" pitchFamily="34" charset="0"/>
              </a:rPr>
              <a:t> if you need or contact the EP Safety Office!</a:t>
            </a:r>
          </a:p>
          <a:p>
            <a:pPr marL="0" indent="0">
              <a:buFont typeface="Arial" panose="020B0604020202020204" pitchFamily="34" charset="0"/>
              <a:buNone/>
            </a:pPr>
            <a:endParaRPr lang="en-US" sz="1600" dirty="0">
              <a:latin typeface="Calibri" panose="020F0502020204030204" pitchFamily="34" charset="0"/>
            </a:endParaRPr>
          </a:p>
          <a:p>
            <a:pPr marL="0" indent="0">
              <a:buFont typeface="Arial" panose="020B0604020202020204" pitchFamily="34" charset="0"/>
              <a:buNone/>
            </a:pPr>
            <a:r>
              <a:rPr lang="en-US" sz="1600" dirty="0">
                <a:latin typeface="Calibri" panose="020F0502020204030204" pitchFamily="34" charset="0"/>
              </a:rPr>
              <a:t>Resources: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latin typeface="Calibri" panose="020F0502020204030204" pitchFamily="34" charset="0"/>
              </a:rPr>
              <a:t>Training: </a:t>
            </a:r>
            <a:r>
              <a:rPr lang="en-US" sz="1600" dirty="0">
                <a:latin typeface="Calibri" panose="020F0502020204030204" pitchFamily="34" charset="0"/>
                <a:cs typeface="Calibri" panose="020F0502020204030204" pitchFamily="34" charset="0"/>
              </a:rPr>
              <a:t>Additional trainings might be necessary, depending on the chemical used (outcome of specific risk assessment)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latin typeface="Calibri" panose="020F0502020204030204" pitchFamily="34" charset="0"/>
                <a:cs typeface="Calibri" panose="020F0502020204030204" pitchFamily="34" charset="0"/>
              </a:rPr>
              <a:t>For the CERN Stores Catalogue, the SCEM code of chemical hazard pictograms belong to the group </a:t>
            </a:r>
            <a:r>
              <a:rPr lang="en-GB" sz="1600" dirty="0">
                <a:latin typeface="Calibri" panose="020F0502020204030204" pitchFamily="34" charset="0"/>
                <a:cs typeface="Calibri" panose="020F0502020204030204" pitchFamily="34" charset="0"/>
                <a:hlinkClick r:id="rId4"/>
              </a:rPr>
              <a:t>55.50</a:t>
            </a:r>
            <a:r>
              <a:rPr lang="en-GB" sz="1600" dirty="0">
                <a:latin typeface="Calibri" panose="020F0502020204030204" pitchFamily="34" charset="0"/>
                <a:cs typeface="Calibri" panose="020F0502020204030204" pitchFamily="34" charset="0"/>
              </a:rPr>
              <a:t> (</a:t>
            </a:r>
            <a:r>
              <a:rPr lang="en-GB" sz="2400" dirty="0">
                <a:hlinkClick r:id="rId4"/>
              </a:rPr>
              <a:t>https://edh.cern.ch/edhcat/Browser?command=searchItems&amp;argument=&amp;top=&amp;objid=$$EDH84764biib&amp;showAdvanced=&amp;scem=50.55&amp;keywords=</a:t>
            </a:r>
            <a:r>
              <a:rPr lang="en-GB" sz="2400" dirty="0"/>
              <a:t>)</a:t>
            </a:r>
            <a:endParaRPr lang="en-GB" sz="16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latin typeface="+mj-lt"/>
              </a:rPr>
              <a:t>Poisonous substances, even at small doses, can pose a serious health risk, in the short or long term, and may even result in death. </a:t>
            </a:r>
            <a:endParaRPr lang="en-US" sz="1600" b="1" dirty="0">
              <a:latin typeface="+mj-lt"/>
            </a:endParaRP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7</a:t>
            </a:fld>
            <a:endParaRPr lang="en-GB"/>
          </a:p>
        </p:txBody>
      </p:sp>
    </p:spTree>
    <p:extLst>
      <p:ext uri="{BB962C8B-B14F-4D97-AF65-F5344CB8AC3E}">
        <p14:creationId xmlns:p14="http://schemas.microsoft.com/office/powerpoint/2010/main" val="2686666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1600" dirty="0">
                <a:latin typeface="Calibri" panose="020F0502020204030204" pitchFamily="34" charset="0"/>
                <a:cs typeface="Calibri" panose="020F0502020204030204" pitchFamily="34" charset="0"/>
              </a:rPr>
              <a:t>Lead bricks are often found in Experiments in a </a:t>
            </a:r>
            <a:r>
              <a:rPr lang="en-US" sz="1600" b="1" dirty="0">
                <a:latin typeface="Calibri" panose="020F0502020204030204" pitchFamily="34" charset="0"/>
                <a:cs typeface="Calibri" panose="020F0502020204030204" pitchFamily="34" charset="0"/>
              </a:rPr>
              <a:t>degraded state</a:t>
            </a:r>
            <a:r>
              <a:rPr lang="en-US" sz="1600" dirty="0">
                <a:latin typeface="Calibri" panose="020F0502020204030204" pitchFamily="34" charset="0"/>
                <a:cs typeface="Calibri" panose="020F0502020204030204" pitchFamily="34" charset="0"/>
              </a:rPr>
              <a:t>: ruined protection layer, oxidized. Bricks in this condition might expose the workers to the health risk above</a:t>
            </a: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8</a:t>
            </a:fld>
            <a:endParaRPr lang="en-GB"/>
          </a:p>
        </p:txBody>
      </p:sp>
    </p:spTree>
    <p:extLst>
      <p:ext uri="{BB962C8B-B14F-4D97-AF65-F5344CB8AC3E}">
        <p14:creationId xmlns:p14="http://schemas.microsoft.com/office/powerpoint/2010/main" val="2178545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85750">
              <a:spcAft>
                <a:spcPts val="1200"/>
              </a:spcAft>
              <a:buFont typeface="Arial" panose="020B0604020202020204" pitchFamily="34" charset="0"/>
              <a:buChar char="•"/>
            </a:pPr>
            <a:r>
              <a:rPr lang="en-GB" sz="1600" dirty="0">
                <a:latin typeface="+mj-lt"/>
                <a:cs typeface="Calibri" panose="020F0502020204030204" pitchFamily="34" charset="0"/>
              </a:rPr>
              <a:t>The chemical product owner is solely responsible for their chemical products from purchase, during use and until they have been correctly disposed of. This includes the empty containers. Additional users should be informed of correct use by the product owner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dirty="0">
              <a:latin typeface="Calibri" panose="020F0502020204030204" pitchFamily="34" charset="0"/>
              <a:cs typeface="Calibri" panose="020F0502020204030204" pitchFamily="34" charset="0"/>
            </a:endParaRPr>
          </a:p>
          <a:p>
            <a:pPr marL="0" indent="0">
              <a:buFont typeface="Arial" panose="020B0604020202020204" pitchFamily="34" charset="0"/>
              <a:buNone/>
            </a:pPr>
            <a:r>
              <a:rPr lang="en-GB" altLang="it-IT" sz="1600" i="1" dirty="0">
                <a:latin typeface="Calibri" panose="020F0502020204030204" pitchFamily="34" charset="0"/>
                <a:cs typeface="Calibri" panose="020F0502020204030204" pitchFamily="34" charset="0"/>
              </a:rPr>
              <a:t>The online training must have been followed before asking for support!</a:t>
            </a: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9</a:t>
            </a:fld>
            <a:endParaRPr lang="en-GB"/>
          </a:p>
        </p:txBody>
      </p:sp>
    </p:spTree>
    <p:extLst>
      <p:ext uri="{BB962C8B-B14F-4D97-AF65-F5344CB8AC3E}">
        <p14:creationId xmlns:p14="http://schemas.microsoft.com/office/powerpoint/2010/main" val="1096199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latin typeface="Calibri" panose="020F0502020204030204" pitchFamily="34" charset="0"/>
              </a:rPr>
              <a:t>Safety Measures:</a:t>
            </a:r>
          </a:p>
          <a:p>
            <a:pPr marL="0" indent="0">
              <a:buFont typeface="Arial" panose="020B0604020202020204" pitchFamily="34" charset="0"/>
              <a:buNone/>
            </a:pPr>
            <a:r>
              <a:rPr lang="en-US" sz="1600" dirty="0">
                <a:latin typeface="Calibri" panose="020F0502020204030204" pitchFamily="34" charset="0"/>
              </a:rPr>
              <a:t>Resources:</a:t>
            </a:r>
          </a:p>
          <a:p>
            <a:pPr marL="0" indent="0">
              <a:buFont typeface="Arial" panose="020B0604020202020204" pitchFamily="34" charset="0"/>
              <a:buNone/>
            </a:pPr>
            <a:endParaRPr lang="en-US" sz="1600"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10</a:t>
            </a:fld>
            <a:endParaRPr lang="en-GB"/>
          </a:p>
        </p:txBody>
      </p:sp>
    </p:spTree>
    <p:extLst>
      <p:ext uri="{BB962C8B-B14F-4D97-AF65-F5344CB8AC3E}">
        <p14:creationId xmlns:p14="http://schemas.microsoft.com/office/powerpoint/2010/main" val="25487239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609600"/>
            <a:ext cx="15504826" cy="739515"/>
          </a:xfrm>
          <a:prstGeom prst="rect">
            <a:avLst/>
          </a:prstGeom>
        </p:spPr>
        <p:txBody>
          <a:bodyPr/>
          <a:lstStyle>
            <a:lvl1pPr>
              <a:defRPr sz="5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Title,50 </a:t>
            </a:r>
            <a:r>
              <a:rPr lang="en-US" dirty="0" err="1"/>
              <a:t>pt</a:t>
            </a:r>
            <a:r>
              <a:rPr lang="en-US" dirty="0"/>
              <a:t>, Bold, Open Sans</a:t>
            </a:r>
            <a:endParaRPr lang="en-GB" dirty="0"/>
          </a:p>
        </p:txBody>
      </p:sp>
      <p:sp>
        <p:nvSpPr>
          <p:cNvPr id="4" name="Text Placeholder 3"/>
          <p:cNvSpPr>
            <a:spLocks noGrp="1"/>
          </p:cNvSpPr>
          <p:nvPr>
            <p:ph type="body" sz="quarter" idx="10" hasCustomPrompt="1"/>
          </p:nvPr>
        </p:nvSpPr>
        <p:spPr>
          <a:xfrm>
            <a:off x="609600" y="1349115"/>
            <a:ext cx="5502092" cy="644577"/>
          </a:xfrm>
          <a:prstGeom prst="rect">
            <a:avLst/>
          </a:prstGeom>
        </p:spPr>
        <p:txBody>
          <a:bodyPr/>
          <a:lstStyle>
            <a:lvl1pPr marL="0" indent="0">
              <a:buNone/>
              <a:defRPr sz="2800"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err="1"/>
              <a:t>Sub-title</a:t>
            </a:r>
            <a:r>
              <a:rPr lang="fr-CH" dirty="0"/>
              <a:t>, 28 pt</a:t>
            </a:r>
            <a:endParaRPr lang="en-GB"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59200" y="609600"/>
            <a:ext cx="1219200" cy="1219200"/>
          </a:xfrm>
          <a:prstGeom prst="rect">
            <a:avLst/>
          </a:prstGeom>
        </p:spPr>
      </p:pic>
    </p:spTree>
    <p:extLst>
      <p:ext uri="{BB962C8B-B14F-4D97-AF65-F5344CB8AC3E}">
        <p14:creationId xmlns:p14="http://schemas.microsoft.com/office/powerpoint/2010/main" val="222172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609600"/>
            <a:ext cx="14617284" cy="739515"/>
          </a:xfrm>
          <a:prstGeom prst="rect">
            <a:avLst/>
          </a:prstGeom>
        </p:spPr>
        <p:txBody>
          <a:bodyPr/>
          <a:lstStyle>
            <a:lvl1pPr>
              <a:defRPr sz="5000" b="1">
                <a:solidFill>
                  <a:schemeClr val="bg1"/>
                </a:solidFill>
              </a:defRPr>
            </a:lvl1pPr>
          </a:lstStyle>
          <a:p>
            <a:r>
              <a:rPr lang="en-US" dirty="0"/>
              <a:t>Example of Chapter title slide</a:t>
            </a:r>
            <a:endParaRPr lang="en-GB"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59200" y="609600"/>
            <a:ext cx="1219200" cy="1219200"/>
          </a:xfrm>
          <a:prstGeom prst="rect">
            <a:avLst/>
          </a:prstGeom>
        </p:spPr>
      </p:pic>
      <p:sp>
        <p:nvSpPr>
          <p:cNvPr id="4" name="Text Placeholder 3"/>
          <p:cNvSpPr>
            <a:spLocks noGrp="1"/>
          </p:cNvSpPr>
          <p:nvPr>
            <p:ph type="body" sz="quarter" idx="10" hasCustomPrompt="1"/>
          </p:nvPr>
        </p:nvSpPr>
        <p:spPr>
          <a:xfrm>
            <a:off x="609600" y="1349115"/>
            <a:ext cx="5502092" cy="644577"/>
          </a:xfrm>
          <a:prstGeom prst="rect">
            <a:avLst/>
          </a:prstGeom>
        </p:spPr>
        <p:txBody>
          <a:bodyPr/>
          <a:lstStyle>
            <a:lvl1pPr marL="0" indent="0">
              <a:buNone/>
              <a:defRPr sz="28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a:t>Course </a:t>
            </a:r>
            <a:r>
              <a:rPr lang="fr-CH" dirty="0" err="1"/>
              <a:t>with</a:t>
            </a:r>
            <a:r>
              <a:rPr lang="fr-CH" dirty="0"/>
              <a:t> 5 </a:t>
            </a:r>
            <a:r>
              <a:rPr lang="fr-CH" dirty="0" err="1"/>
              <a:t>chapters</a:t>
            </a:r>
            <a:endParaRPr lang="en-GB" dirty="0"/>
          </a:p>
        </p:txBody>
      </p:sp>
      <p:pic>
        <p:nvPicPr>
          <p:cNvPr id="6" name="Picture 5" hidden="1"/>
          <p:cNvPicPr>
            <a:picLocks noChangeAspect="1"/>
          </p:cNvPicPr>
          <p:nvPr userDrawn="1"/>
        </p:nvPicPr>
        <p:blipFill>
          <a:blip r:embed="rId3">
            <a:biLevel thresh="25000"/>
            <a:extLst>
              <a:ext uri="{28A0092B-C50C-407E-A947-70E740481C1C}">
                <a14:useLocalDpi xmlns:a14="http://schemas.microsoft.com/office/drawing/2010/main" val="0"/>
              </a:ext>
            </a:extLst>
          </a:blip>
          <a:stretch>
            <a:fillRect/>
          </a:stretch>
        </p:blipFill>
        <p:spPr>
          <a:xfrm>
            <a:off x="15659100" y="8820150"/>
            <a:ext cx="857250" cy="857250"/>
          </a:xfrm>
          <a:prstGeom prst="rect">
            <a:avLst/>
          </a:prstGeom>
        </p:spPr>
      </p:pic>
      <p:pic>
        <p:nvPicPr>
          <p:cNvPr id="7" name="Picture 6" hidden="1"/>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1771650" y="8831460"/>
            <a:ext cx="857250" cy="857250"/>
          </a:xfrm>
          <a:prstGeom prst="rect">
            <a:avLst/>
          </a:prstGeom>
        </p:spPr>
      </p:pic>
      <p:pic>
        <p:nvPicPr>
          <p:cNvPr id="8" name="Picture 7" hidden="1"/>
          <p:cNvPicPr>
            <a:picLocks noChangeAspect="1"/>
          </p:cNvPicPr>
          <p:nvPr userDrawn="1"/>
        </p:nvPicPr>
        <p:blipFill>
          <a:blip r:embed="rId5" cstate="print">
            <a:biLevel thresh="25000"/>
            <a:extLst>
              <a:ext uri="{28A0092B-C50C-407E-A947-70E740481C1C}">
                <a14:useLocalDpi xmlns:a14="http://schemas.microsoft.com/office/drawing/2010/main" val="0"/>
              </a:ext>
            </a:extLst>
          </a:blip>
          <a:stretch>
            <a:fillRect/>
          </a:stretch>
        </p:blipFill>
        <p:spPr>
          <a:xfrm>
            <a:off x="609600" y="8820150"/>
            <a:ext cx="857250" cy="857250"/>
          </a:xfrm>
          <a:prstGeom prst="rect">
            <a:avLst/>
          </a:prstGeom>
        </p:spPr>
      </p:pic>
      <p:pic>
        <p:nvPicPr>
          <p:cNvPr id="9" name="Picture 8" hidden="1"/>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6821150" y="8820150"/>
            <a:ext cx="857250" cy="857250"/>
          </a:xfrm>
          <a:prstGeom prst="rect">
            <a:avLst/>
          </a:prstGeom>
        </p:spPr>
      </p:pic>
    </p:spTree>
    <p:extLst>
      <p:ext uri="{BB962C8B-B14F-4D97-AF65-F5344CB8AC3E}">
        <p14:creationId xmlns:p14="http://schemas.microsoft.com/office/powerpoint/2010/main" val="4059038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clusion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58125" y="3857625"/>
            <a:ext cx="2571750" cy="2571750"/>
          </a:xfrm>
          <a:prstGeom prst="rect">
            <a:avLst/>
          </a:prstGeom>
        </p:spPr>
      </p:pic>
    </p:spTree>
    <p:custDataLst>
      <p:tags r:id="rId1"/>
    </p:custDataLst>
    <p:extLst>
      <p:ext uri="{BB962C8B-B14F-4D97-AF65-F5344CB8AC3E}">
        <p14:creationId xmlns:p14="http://schemas.microsoft.com/office/powerpoint/2010/main" val="291879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58125" y="2571750"/>
            <a:ext cx="2571750" cy="2571750"/>
          </a:xfrm>
          <a:prstGeom prst="rect">
            <a:avLst/>
          </a:prstGeom>
        </p:spPr>
      </p:pic>
      <p:sp>
        <p:nvSpPr>
          <p:cNvPr id="11" name="Text Placeholder 10"/>
          <p:cNvSpPr>
            <a:spLocks noGrp="1"/>
          </p:cNvSpPr>
          <p:nvPr>
            <p:ph type="body" sz="quarter" idx="10" hasCustomPrompt="1"/>
          </p:nvPr>
        </p:nvSpPr>
        <p:spPr>
          <a:xfrm>
            <a:off x="3161045" y="5621338"/>
            <a:ext cx="11965911" cy="914400"/>
          </a:xfrm>
          <a:prstGeom prst="rect">
            <a:avLst/>
          </a:prstGeom>
        </p:spPr>
        <p:txBody>
          <a:bodyPr/>
          <a:lstStyle>
            <a:lvl1pPr marL="0" indent="0" algn="ctr">
              <a:buNone/>
              <a:defRPr sz="5000" b="1" baseline="0">
                <a:latin typeface="Open Sans" panose="020B0606030504020204" pitchFamily="34" charset="0"/>
                <a:ea typeface="Open Sans" panose="020B0606030504020204" pitchFamily="34" charset="0"/>
                <a:cs typeface="Open Sans" panose="020B0606030504020204" pitchFamily="34" charset="0"/>
              </a:defRPr>
            </a:lvl1pPr>
            <a:lvl2pPr marL="685800" indent="0">
              <a:buNone/>
              <a:defRPr/>
            </a:lvl2pPr>
            <a:lvl3pPr marL="1371600" indent="0">
              <a:buNone/>
              <a:defRPr/>
            </a:lvl3pPr>
            <a:lvl4pPr marL="2057400" indent="0">
              <a:buNone/>
              <a:defRPr/>
            </a:lvl4pPr>
            <a:lvl5pPr marL="2743200" indent="0">
              <a:buNone/>
              <a:defRPr/>
            </a:lvl5pPr>
          </a:lstStyle>
          <a:p>
            <a:pPr lvl="0"/>
            <a:r>
              <a:rPr lang="fr-CH" dirty="0"/>
              <a:t>TITLE, CAPITAL LETTERS, 50 PT., BOLD</a:t>
            </a:r>
            <a:endParaRPr lang="en-GB" dirty="0"/>
          </a:p>
        </p:txBody>
      </p:sp>
      <p:sp>
        <p:nvSpPr>
          <p:cNvPr id="14" name="Text Placeholder 13"/>
          <p:cNvSpPr>
            <a:spLocks noGrp="1"/>
          </p:cNvSpPr>
          <p:nvPr>
            <p:ph type="body" sz="quarter" idx="11" hasCustomPrompt="1"/>
          </p:nvPr>
        </p:nvSpPr>
        <p:spPr>
          <a:xfrm>
            <a:off x="5216707" y="6556376"/>
            <a:ext cx="7854586" cy="914400"/>
          </a:xfrm>
          <a:prstGeom prst="rect">
            <a:avLst/>
          </a:prstGeom>
        </p:spPr>
        <p:txBody>
          <a:bodyPr/>
          <a:lstStyle>
            <a:lvl1pPr marL="0" indent="0" algn="ctr">
              <a:buNone/>
              <a:defRPr sz="2800" b="1"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err="1"/>
              <a:t>Sub-title</a:t>
            </a:r>
            <a:r>
              <a:rPr lang="fr-CH" dirty="0"/>
              <a:t> long, 28 pt., </a:t>
            </a:r>
            <a:r>
              <a:rPr lang="fr-CH" dirty="0" err="1"/>
              <a:t>bold</a:t>
            </a:r>
            <a:endParaRPr lang="en-GB" dirty="0"/>
          </a:p>
        </p:txBody>
      </p:sp>
    </p:spTree>
    <p:custDataLst>
      <p:tags r:id="rId1"/>
    </p:custDataLst>
    <p:extLst>
      <p:ext uri="{BB962C8B-B14F-4D97-AF65-F5344CB8AC3E}">
        <p14:creationId xmlns:p14="http://schemas.microsoft.com/office/powerpoint/2010/main" val="2361083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9600" y="8839083"/>
            <a:ext cx="838317" cy="838317"/>
          </a:xfrm>
          <a:prstGeom prst="rect">
            <a:avLst/>
          </a:prstGeom>
        </p:spPr>
      </p:pic>
      <p:pic>
        <p:nvPicPr>
          <p:cNvPr id="18" name="Picture 17" hidden="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5678034" y="8839082"/>
            <a:ext cx="838317" cy="838317"/>
          </a:xfrm>
          <a:prstGeom prst="rect">
            <a:avLst/>
          </a:prstGeom>
        </p:spPr>
      </p:pic>
      <p:pic>
        <p:nvPicPr>
          <p:cNvPr id="19" name="Picture 18" hidden="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840084" y="8839082"/>
            <a:ext cx="838317" cy="838317"/>
          </a:xfrm>
          <a:prstGeom prst="rect">
            <a:avLst/>
          </a:prstGeom>
        </p:spPr>
      </p:pic>
      <p:pic>
        <p:nvPicPr>
          <p:cNvPr id="22" name="Picture 21" hidden="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752717" y="8820149"/>
            <a:ext cx="857250" cy="857250"/>
          </a:xfrm>
          <a:prstGeom prst="rect">
            <a:avLst/>
          </a:prstGeom>
        </p:spPr>
      </p:pic>
    </p:spTree>
    <p:extLst>
      <p:ext uri="{BB962C8B-B14F-4D97-AF65-F5344CB8AC3E}">
        <p14:creationId xmlns:p14="http://schemas.microsoft.com/office/powerpoint/2010/main" val="33864670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hyperlink" Target="https://lms.cern.ch/ekp/servlet/ekp?CID=EKP000040023&amp;TX=FORMAT1&amp;BACKTOCATALOG=Y&amp;DECORATEPAGE=N" TargetMode="External"/><Relationship Id="rId13" Type="http://schemas.openxmlformats.org/officeDocument/2006/relationships/image" Target="../media/image19.png"/><Relationship Id="rId3" Type="http://schemas.openxmlformats.org/officeDocument/2006/relationships/notesSlide" Target="../notesSlides/notesSlide9.xml"/><Relationship Id="rId7" Type="http://schemas.openxmlformats.org/officeDocument/2006/relationships/hyperlink" Target="https://lms.cern.ch/ekp/servlet/ekp?CID=EKP000040032&amp;TX=FORMAT1&amp;BACKTOCATALOG=Y&amp;DECORATEPAGE=N" TargetMode="External"/><Relationship Id="rId12" Type="http://schemas.openxmlformats.org/officeDocument/2006/relationships/hyperlink" Target="https://edms.cern.ch/file/1106529/LAST_RELEASED/SG-C-2-0-2_EN.pdf" TargetMode="External"/><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hyperlink" Target="https://edms.cern.ch/ui/file/1134492/7/SF-C-2-0-3_EN_dotx_cpdf.pdf" TargetMode="External"/><Relationship Id="rId11" Type="http://schemas.openxmlformats.org/officeDocument/2006/relationships/hyperlink" Target="https://edms.cern.ch/file/1097065/LAST_RELEASED/SG-C-2-0-1_EN.pdf" TargetMode="External"/><Relationship Id="rId5" Type="http://schemas.openxmlformats.org/officeDocument/2006/relationships/hyperlink" Target="https://edms.cern.ch/ui/file/1113456/4/SF-C-2-0-2_EN_dotx_cpdf.pdf" TargetMode="External"/><Relationship Id="rId10" Type="http://schemas.openxmlformats.org/officeDocument/2006/relationships/hyperlink" Target="https://edms.cern.ch/file/1113408/LAST_RELEASED/GSI-C-2_EN.pdf" TargetMode="External"/><Relationship Id="rId4" Type="http://schemas.openxmlformats.org/officeDocument/2006/relationships/hyperlink" Target="https://edms.cern.ch/ui/file/1106970/4/Safety_Form_EN_C-2-0-1_docx_cpdf.pdf" TargetMode="External"/><Relationship Id="rId9" Type="http://schemas.openxmlformats.org/officeDocument/2006/relationships/hyperlink" Target="https://ep-th-safety.web.cern.ch/hazards/flammable-gas"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ep-th-safety.web.cern.ch/hazards/cryogenics" TargetMode="External"/><Relationship Id="rId3" Type="http://schemas.openxmlformats.org/officeDocument/2006/relationships/notesSlide" Target="../notesSlides/notesSlide10.xml"/><Relationship Id="rId7" Type="http://schemas.openxmlformats.org/officeDocument/2006/relationships/hyperlink" Target="https://edms.cern.ch/file/1709279/LAST_RELEASED/Safety_Guideline_SG-M-4-0-1_EN.pdf" TargetMode="External"/><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hyperlink" Target="https://edms.cern.ch/file/1327191/LAST_RELEASED/GSI-M-4_EN.pdf" TargetMode="External"/><Relationship Id="rId5" Type="http://schemas.openxmlformats.org/officeDocument/2006/relationships/hyperlink" Target="https://lms.cern.ch/ekp/servlet/ekp?PX=N&amp;TEACHREVIEW=N&amp;PTX=&amp;CID=EKP000039997&amp;TX=FORMAT1&amp;LANGUAGE_TAG=en&amp;DECORATEPAGE=N" TargetMode="External"/><Relationship Id="rId4" Type="http://schemas.openxmlformats.org/officeDocument/2006/relationships/hyperlink" Target="https://lms.cern.ch/ekp/servlet/ekp?PX=N&amp;TEACHREVIEW=N&amp;PTX=&amp;CID=EKP000040611&amp;TX=FORMAT1&amp;LANGUAGE_TAG=en&amp;DECORATEPAGE=N" TargetMode="External"/><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hyperlink" Target="https://hse.cern/content/electrical-hazards-el" TargetMode="External"/><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hyperlink" Target="mailto:electrical-safety-specialist@cern.ch" TargetMode="External"/><Relationship Id="rId5" Type="http://schemas.openxmlformats.org/officeDocument/2006/relationships/hyperlink" Target="https://lms.cern.ch/ekp/servlet/ekp?CID=EKP000041653&amp;TX=FORMAT1&amp;BACKTOCATALOG=Y&amp;DECORATEPAGE=N" TargetMode="Externa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8" Type="http://schemas.openxmlformats.org/officeDocument/2006/relationships/hyperlink" Target="https://lms.cern.ch/ekp/servlet/ekp?CID=EKP000044300&amp;TX=FORMAT1&amp;BACKTOCATALOG=Y&amp;DECORATEPAGE=N" TargetMode="External"/><Relationship Id="rId3" Type="http://schemas.openxmlformats.org/officeDocument/2006/relationships/notesSlide" Target="../notesSlides/notesSlide12.xml"/><Relationship Id="rId7" Type="http://schemas.openxmlformats.org/officeDocument/2006/relationships/hyperlink" Target="https://edms.cern.ch/document/2675947" TargetMode="Externa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hyperlink" Target="https://eamlight.cern.ch/grid?gridName=PULASE" TargetMode="External"/><Relationship Id="rId5" Type="http://schemas.openxmlformats.org/officeDocument/2006/relationships/image" Target="../media/image24.png"/><Relationship Id="rId4" Type="http://schemas.microsoft.com/office/2018/10/relationships/comments" Target="../comments/modernComment_225_2B291C69.xml"/><Relationship Id="rId9" Type="http://schemas.openxmlformats.org/officeDocument/2006/relationships/hyperlink" Target="https://lms.cern.ch/ekp/servlet/ekp?CID=EKP000043832&amp;TX=FORMAT1&amp;BACKTOCATALOG=Y&amp;DECORATEPAGE=N"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8.xml"/><Relationship Id="rId5" Type="http://schemas.microsoft.com/office/2007/relationships/hdphoto" Target="../media/hdphoto2.wdp"/><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hyperlink" Target="https://edms.cern.ch/document/2472746/2" TargetMode="External"/><Relationship Id="rId4" Type="http://schemas.openxmlformats.org/officeDocument/2006/relationships/hyperlink" Target="https://edms.cern.ch/ui/file/1562264/LAST_RELEASED/GSI-SO-12_EN.pdf"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lms.cern.ch/ekp/servlet/ekp?PX=N&amp;TEACHREVIEW=N&amp;PTX=&amp;CID=EKP000040683&amp;TX=FORMAT1&amp;LANGUAGE_TAG=*ALL*&amp;DECORATEPAGE=N" TargetMode="External"/><Relationship Id="rId3" Type="http://schemas.openxmlformats.org/officeDocument/2006/relationships/notesSlide" Target="../notesSlides/notesSlide16.xml"/><Relationship Id="rId7" Type="http://schemas.openxmlformats.org/officeDocument/2006/relationships/image" Target="../media/image28.png"/><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hyperlink" Target="https://lms.cern.ch/ekp/servlet/ekp?PX=N&amp;TEACHREVIEW=N&amp;PTX=&amp;CID=EKP000039915&amp;TX=FORMAT1&amp;LANGUAGE_TAG=en&amp;DECORATEPAGE=N" TargetMode="External"/><Relationship Id="rId9" Type="http://schemas.openxmlformats.org/officeDocument/2006/relationships/hyperlink" Target="https://lms.cern.ch/ekp/servlet/ekp?CID=EKP000043535&amp;TX=FORMAT1&amp;BACKTOCATALOG=Y&amp;DECORATEPAGE=N" TargetMode="Externa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hyperlink" Target="https://hse.cern/content/hse-safety-office" TargetMode="External"/><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hyperlink" Target="https://ep-th-safety.web.cern.ch/team" TargetMode="External"/><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hyperlink" Target="https://hse.cern/content/radiation-protection-rp" TargetMode="External"/><Relationship Id="rId3" Type="http://schemas.openxmlformats.org/officeDocument/2006/relationships/notesSlide" Target="../notesSlides/notesSlide4.xml"/><Relationship Id="rId7" Type="http://schemas.openxmlformats.org/officeDocument/2006/relationships/hyperlink" Target="https://lms.cern.ch/ekp/servlet/ekp?PX=N&amp;TEACHREVIEW=N&amp;PTX=&amp;CID=EKP000039923&amp;TX=FORMAT1&amp;LANGUAGE_TAG=en&amp;DECORATEPAGE=N" TargetMode="External"/><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hyperlink" Target="https://lms.cern.ch/ekp/servlet/ekp?PX=N&amp;TEACHREVIEW=N&amp;PTX=&amp;CID=EKP000043170&amp;TX=FORMAT1&amp;LANGUAGE_TAG=*ALL*&amp;DECORATEPAGE=N" TargetMode="External"/><Relationship Id="rId5" Type="http://schemas.openxmlformats.org/officeDocument/2006/relationships/hyperlink" Target="https://lms.cern.ch/ekp/servlet/ekp?PX=N&amp;TEACHREVIEW=N&amp;PTX=&amp;CID=EKP000040639&amp;TX=FORMAT1&amp;LANGUAGE_TAG=en&amp;DECORATEPAGE=N" TargetMode="External"/><Relationship Id="rId4" Type="http://schemas.openxmlformats.org/officeDocument/2006/relationships/hyperlink" Target="https://ps-sps-coordination.web.cern.ch/ps-sps-coordination/" TargetMode="External"/><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hyperlink" Target="https://edms.cern.ch/ui/file/1113405/LAST_RELEASED/GSI-C-1_EN.pdf" TargetMode="External"/><Relationship Id="rId3" Type="http://schemas.openxmlformats.org/officeDocument/2006/relationships/notesSlide" Target="../notesSlides/notesSlide6.xml"/><Relationship Id="rId7" Type="http://schemas.openxmlformats.org/officeDocument/2006/relationships/hyperlink" Target="https://edms.cern.ch/ui/file/940853/LAST_RELEASED/SR-C_EN.pdf" TargetMode="Externa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hyperlink" Target="https://lms.cern.ch/ekp/servlet/ekp?PX=N&amp;TEACHREVIEW=N&amp;PTX=&amp;CID=EKP000040661&amp;TX=FORMAT1&amp;LANGUAGE_TAG=en&amp;DECORATEPAGE=N" TargetMode="External"/><Relationship Id="rId5" Type="http://schemas.openxmlformats.org/officeDocument/2006/relationships/hyperlink" Target="https://edms.cern.ch/ui/file/1028290/LAST_RELEASED/SG-C-1-0-1_EN.pdf" TargetMode="External"/><Relationship Id="rId4" Type="http://schemas.openxmlformats.org/officeDocument/2006/relationships/hyperlink" Target="https://ceres.web.cern.ch/" TargetMode="External"/><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notesSlide" Target="../notesSlides/notesSlide7.xml"/><Relationship Id="rId7" Type="http://schemas.openxmlformats.org/officeDocument/2006/relationships/image" Target="../media/image16.tiff"/><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15.png"/><Relationship Id="rId5" Type="http://schemas.openxmlformats.org/officeDocument/2006/relationships/hyperlink" Target="https://edms.cern.ch/document/1816068/4" TargetMode="External"/><Relationship Id="rId4" Type="http://schemas.openxmlformats.org/officeDocument/2006/relationships/hyperlink" Target="https://edms.cern.ch/ui/file/1050102/LAST_RELEASED/SG-C-0-0-3_EN.pdf"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lms.cern.ch/ekp/servlet/ekp?PX=N&amp;TEACHREVIEW=N&amp;PTX=&amp;CID=EKP000043764&amp;TX=FORMAT1&amp;LANGUAGE_TAG=*ALL*&amp;DECORATEPAGE=N" TargetMode="External"/><Relationship Id="rId3" Type="http://schemas.openxmlformats.org/officeDocument/2006/relationships/notesSlide" Target="../notesSlides/notesSlide8.xml"/><Relationship Id="rId7" Type="http://schemas.openxmlformats.org/officeDocument/2006/relationships/hyperlink" Target="https://lms.cern.ch/ekp/servlet/ekp?PX=N&amp;TEACHREVIEW=N&amp;PTX=&amp;CID=EKP000043229&amp;TX=FORMAT1&amp;LANGUAGE_TAG=*ALL*&amp;DECORATEPAGE=N" TargetMode="External"/><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18.png"/><Relationship Id="rId5" Type="http://schemas.openxmlformats.org/officeDocument/2006/relationships/hyperlink" Target="https://unece.org/transport/standards/transport/dangerous-goods/adr-2023-agreement-concerning-international-carriage" TargetMode="External"/><Relationship Id="rId10" Type="http://schemas.openxmlformats.org/officeDocument/2006/relationships/hyperlink" Target="mailto:safety-chemistry@cern.ch" TargetMode="External"/><Relationship Id="rId4" Type="http://schemas.openxmlformats.org/officeDocument/2006/relationships/hyperlink" Target="https://edms.cern.ch/document/1054314" TargetMode="External"/><Relationship Id="rId9" Type="http://schemas.openxmlformats.org/officeDocument/2006/relationships/hyperlink" Target="mailto:gestion-des-d&#233;chets-chimiques@cern.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uides_title" hidden="1">
            <a:extLst>
              <a:ext uri="{FF2B5EF4-FFF2-40B4-BE49-F238E27FC236}">
                <a16:creationId xmlns:a16="http://schemas.microsoft.com/office/drawing/2014/main" id="{C356883F-187C-4B7D-9DCD-DECB433B43A0}"/>
              </a:ext>
            </a:extLst>
          </p:cNvPr>
          <p:cNvGrpSpPr/>
          <p:nvPr/>
        </p:nvGrpSpPr>
        <p:grpSpPr>
          <a:xfrm>
            <a:off x="0" y="0"/>
            <a:ext cx="17678400" cy="10287000"/>
            <a:chOff x="0" y="0"/>
            <a:chExt cx="17678400" cy="10287000"/>
          </a:xfrm>
        </p:grpSpPr>
        <p:sp>
          <p:nvSpPr>
            <p:cNvPr id="4" name="Rectangle 3"/>
            <p:cNvSpPr/>
            <p:nvPr/>
          </p:nvSpPr>
          <p:spPr>
            <a:xfrm>
              <a:off x="628338" y="0"/>
              <a:ext cx="952500"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0" y="2571750"/>
              <a:ext cx="628338"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p:cNvSpPr/>
            <p:nvPr/>
          </p:nvSpPr>
          <p:spPr>
            <a:xfrm>
              <a:off x="628338" y="5143500"/>
              <a:ext cx="952500"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0" y="7715250"/>
              <a:ext cx="599607"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Connector 11"/>
            <p:cNvCxnSpPr/>
            <p:nvPr/>
          </p:nvCxnSpPr>
          <p:spPr>
            <a:xfrm>
              <a:off x="1580838" y="2571750"/>
              <a:ext cx="7593142" cy="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580838" y="5143500"/>
              <a:ext cx="7593142" cy="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1841605" y="1887854"/>
              <a:ext cx="5836795" cy="1969770"/>
            </a:xfrm>
            <a:prstGeom prst="rect">
              <a:avLst/>
            </a:prstGeom>
          </p:spPr>
          <p:txBody>
            <a:bodyPr wrap="square">
              <a:spAutoFit/>
            </a:bodyPr>
            <a:lstStyle/>
            <a:p>
              <a:r>
                <a:rPr lang="en-GB" sz="2000" b="1" dirty="0">
                  <a:solidFill>
                    <a:schemeClr val="accent5">
                      <a:lumMod val="60000"/>
                      <a:lumOff val="40000"/>
                    </a:schemeClr>
                  </a:solidFill>
                  <a:latin typeface="Open Sans" panose="020B0606030504020204" pitchFamily="34" charset="0"/>
                </a:rPr>
                <a:t>Story size: Page format is 16:9 (1920x1080p)</a:t>
              </a:r>
            </a:p>
            <a:p>
              <a:r>
                <a:rPr lang="en-GB" sz="2000" b="1" dirty="0">
                  <a:solidFill>
                    <a:schemeClr val="accent5">
                      <a:lumMod val="60000"/>
                      <a:lumOff val="40000"/>
                    </a:schemeClr>
                  </a:solidFill>
                  <a:latin typeface="Open Sans" panose="020B0606030504020204" pitchFamily="34" charset="0"/>
                </a:rPr>
                <a:t>Be aware:</a:t>
              </a:r>
              <a:endParaRPr lang="en-GB" dirty="0">
                <a:solidFill>
                  <a:schemeClr val="accent5">
                    <a:lumMod val="60000"/>
                    <a:lumOff val="40000"/>
                  </a:schemeClr>
                </a:solidFill>
                <a:latin typeface="Open Sans" panose="020B0606030504020204" pitchFamily="34" charset="0"/>
              </a:endParaRPr>
            </a:p>
            <a:p>
              <a:r>
                <a:rPr lang="en-GB" dirty="0">
                  <a:solidFill>
                    <a:schemeClr val="accent5">
                      <a:lumMod val="60000"/>
                      <a:lumOff val="40000"/>
                    </a:schemeClr>
                  </a:solidFill>
                  <a:latin typeface="Open Sans" panose="020B0606030504020204" pitchFamily="34" charset="0"/>
                </a:rPr>
                <a:t>Mobile </a:t>
              </a:r>
              <a:r>
                <a:rPr lang="en-GB" u="sng" dirty="0">
                  <a:solidFill>
                    <a:schemeClr val="accent5">
                      <a:lumMod val="60000"/>
                      <a:lumOff val="40000"/>
                    </a:schemeClr>
                  </a:solidFill>
                  <a:latin typeface="Open Sans" panose="020B0606030504020204" pitchFamily="34" charset="0"/>
                </a:rPr>
                <a:t>can be implemented. In this case, design should be reviewed and adapted accordingly. To the current stand, responsive design cannot be generated using Storyline 3.</a:t>
              </a:r>
              <a:endParaRPr lang="en-GB" sz="2800" b="1" u="sng" dirty="0">
                <a:solidFill>
                  <a:schemeClr val="accent5">
                    <a:lumMod val="60000"/>
                    <a:lumOff val="40000"/>
                  </a:schemeClr>
                </a:solidFill>
                <a:latin typeface="Open Sans" panose="020B0606030504020204" pitchFamily="34" charset="0"/>
              </a:endParaRPr>
            </a:p>
            <a:p>
              <a:endParaRPr lang="en-GB" sz="1000" u="sng" dirty="0">
                <a:solidFill>
                  <a:schemeClr val="accent5">
                    <a:lumMod val="60000"/>
                    <a:lumOff val="40000"/>
                  </a:schemeClr>
                </a:solidFill>
                <a:latin typeface="Microsoft Sans Serif" panose="020B0604020202020204" pitchFamily="34" charset="0"/>
              </a:endParaRPr>
            </a:p>
          </p:txBody>
        </p:sp>
        <p:sp>
          <p:nvSpPr>
            <p:cNvPr id="3" name="Rectangle 2"/>
            <p:cNvSpPr/>
            <p:nvPr/>
          </p:nvSpPr>
          <p:spPr>
            <a:xfrm>
              <a:off x="952500" y="3534459"/>
              <a:ext cx="2209176" cy="646331"/>
            </a:xfrm>
            <a:prstGeom prst="rect">
              <a:avLst/>
            </a:prstGeom>
          </p:spPr>
          <p:txBody>
            <a:bodyPr wrap="square">
              <a:spAutoFit/>
            </a:bodyPr>
            <a:lstStyle/>
            <a:p>
              <a:r>
                <a:rPr lang="en-GB" b="1" dirty="0">
                  <a:solidFill>
                    <a:schemeClr val="accent5">
                      <a:lumMod val="60000"/>
                      <a:lumOff val="40000"/>
                    </a:schemeClr>
                  </a:solidFill>
                  <a:latin typeface="Open Sans" panose="020B0606030504020204" pitchFamily="34" charset="0"/>
                </a:rPr>
                <a:t>1/4 of </a:t>
              </a:r>
            </a:p>
            <a:p>
              <a:r>
                <a:rPr lang="en-GB" b="1" dirty="0">
                  <a:solidFill>
                    <a:schemeClr val="accent5">
                      <a:lumMod val="60000"/>
                      <a:lumOff val="40000"/>
                    </a:schemeClr>
                  </a:solidFill>
                  <a:latin typeface="Open Sans" panose="020B0606030504020204" pitchFamily="34" charset="0"/>
                </a:rPr>
                <a:t>page size </a:t>
              </a:r>
              <a:endParaRPr lang="en-GB" sz="600" dirty="0">
                <a:solidFill>
                  <a:schemeClr val="accent5">
                    <a:lumMod val="60000"/>
                    <a:lumOff val="40000"/>
                  </a:schemeClr>
                </a:solidFill>
                <a:latin typeface="Microsoft Sans Serif" panose="020B0604020202020204" pitchFamily="34" charset="0"/>
              </a:endParaRPr>
            </a:p>
          </p:txBody>
        </p:sp>
      </p:grpSp>
      <p:sp>
        <p:nvSpPr>
          <p:cNvPr id="13" name="Text Placeholder 12"/>
          <p:cNvSpPr>
            <a:spLocks noGrp="1"/>
          </p:cNvSpPr>
          <p:nvPr>
            <p:ph type="body" sz="quarter" idx="10"/>
          </p:nvPr>
        </p:nvSpPr>
        <p:spPr/>
        <p:txBody>
          <a:bodyPr lIns="0" tIns="0" rIns="0" bIns="0"/>
          <a:lstStyle/>
          <a:p>
            <a:r>
              <a:rPr lang="en-US" dirty="0"/>
              <a:t>EXPERIMENT SAFETY OFFICER</a:t>
            </a:r>
            <a:endParaRPr lang="en-GB" dirty="0"/>
          </a:p>
        </p:txBody>
      </p:sp>
      <p:sp>
        <p:nvSpPr>
          <p:cNvPr id="14" name="Text Placeholder 13"/>
          <p:cNvSpPr>
            <a:spLocks noGrp="1"/>
          </p:cNvSpPr>
          <p:nvPr>
            <p:ph type="body" sz="quarter" idx="11"/>
          </p:nvPr>
        </p:nvSpPr>
        <p:spPr/>
        <p:txBody>
          <a:bodyPr lIns="0" tIns="0" rIns="0" bIns="0"/>
          <a:lstStyle/>
          <a:p>
            <a:r>
              <a:rPr lang="fr-CH" dirty="0"/>
              <a:t>EXSO</a:t>
            </a:r>
            <a:endParaRPr lang="en-GB" dirty="0"/>
          </a:p>
        </p:txBody>
      </p:sp>
      <p:sp>
        <p:nvSpPr>
          <p:cNvPr id="9" name="ZoneTexte 3">
            <a:extLst>
              <a:ext uri="{FF2B5EF4-FFF2-40B4-BE49-F238E27FC236}">
                <a16:creationId xmlns:a16="http://schemas.microsoft.com/office/drawing/2014/main" id="{C3D28A24-99FA-5149-49A6-C4504EC2B5E4}"/>
              </a:ext>
            </a:extLst>
          </p:cNvPr>
          <p:cNvSpPr txBox="1"/>
          <p:nvPr/>
        </p:nvSpPr>
        <p:spPr>
          <a:xfrm>
            <a:off x="15275794" y="9667393"/>
            <a:ext cx="2820003" cy="461665"/>
          </a:xfrm>
          <a:prstGeom prst="rect">
            <a:avLst/>
          </a:prstGeom>
          <a:noFill/>
        </p:spPr>
        <p:txBody>
          <a:bodyPr wrap="none" rtlCol="0">
            <a:spAutoFit/>
          </a:bodyPr>
          <a:lstStyle/>
          <a:p>
            <a:pPr algn="r"/>
            <a:r>
              <a:rPr lang="tr-TR" sz="2400" dirty="0">
                <a:solidFill>
                  <a:srgbClr val="ADB6C7"/>
                </a:solidFill>
              </a:rPr>
              <a:t>EDMS No.</a:t>
            </a:r>
            <a:r>
              <a:rPr lang="fr-CH" sz="2400" dirty="0">
                <a:solidFill>
                  <a:srgbClr val="ADB6C7"/>
                </a:solidFill>
              </a:rPr>
              <a:t> </a:t>
            </a:r>
            <a:r>
              <a:rPr lang="fr-CH" sz="2400" dirty="0" err="1">
                <a:solidFill>
                  <a:srgbClr val="ADB6C7"/>
                </a:solidFill>
              </a:rPr>
              <a:t>xxxxxxx</a:t>
            </a:r>
            <a:endParaRPr lang="fr-CH" sz="2400" dirty="0">
              <a:solidFill>
                <a:srgbClr val="ADB6C7"/>
              </a:solidFill>
            </a:endParaRPr>
          </a:p>
        </p:txBody>
      </p:sp>
    </p:spTree>
    <p:custDataLst>
      <p:tags r:id="rId1"/>
    </p:custDataLst>
    <p:extLst>
      <p:ext uri="{BB962C8B-B14F-4D97-AF65-F5344CB8AC3E}">
        <p14:creationId xmlns:p14="http://schemas.microsoft.com/office/powerpoint/2010/main" val="1918304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Flammable Gas Safety</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689404" y="3263968"/>
            <a:ext cx="5107352" cy="5247590"/>
          </a:xfrm>
          <a:prstGeom prst="rect">
            <a:avLst/>
          </a:prstGeom>
          <a:noFill/>
        </p:spPr>
        <p:txBody>
          <a:bodyPr wrap="square" rtlCol="0">
            <a:spAutoFit/>
          </a:bodyPr>
          <a:lstStyle/>
          <a:p>
            <a:r>
              <a:rPr lang="en-US" sz="2100" b="1" dirty="0">
                <a:latin typeface="+mj-lt"/>
              </a:rPr>
              <a:t>Procedure:</a:t>
            </a:r>
          </a:p>
          <a:p>
            <a:pPr marL="442913" lvl="1" indent="-357188">
              <a:spcAft>
                <a:spcPts val="1200"/>
              </a:spcAft>
              <a:buFont typeface="Arial" panose="020B0604020202020204" pitchFamily="34" charset="0"/>
              <a:buChar char="•"/>
            </a:pPr>
            <a:r>
              <a:rPr lang="en-US" sz="2100" dirty="0">
                <a:latin typeface="+mj-lt"/>
              </a:rPr>
              <a:t>The Experiment creates a descriptive document (incl. procedures and flow diagrams), which is sent to the FGSO.</a:t>
            </a:r>
          </a:p>
          <a:p>
            <a:pPr marL="442913" lvl="1" indent="-357188">
              <a:buFont typeface="Arial" panose="020B0604020202020204" pitchFamily="34" charset="0"/>
              <a:buChar char="•"/>
            </a:pPr>
            <a:r>
              <a:rPr lang="en-US" sz="2100" dirty="0">
                <a:latin typeface="+mj-lt"/>
              </a:rPr>
              <a:t>The FGSO completes (with HSE Expert):</a:t>
            </a:r>
          </a:p>
          <a:p>
            <a:pPr marL="900113" lvl="2" indent="-357188">
              <a:buFont typeface="Arial" panose="020B0604020202020204" pitchFamily="34" charset="0"/>
              <a:buChar char="•"/>
            </a:pPr>
            <a:r>
              <a:rPr lang="en-US" sz="2100" dirty="0">
                <a:latin typeface="+mj-lt"/>
              </a:rPr>
              <a:t> </a:t>
            </a:r>
            <a:r>
              <a:rPr lang="en-US" sz="2100" dirty="0">
                <a:solidFill>
                  <a:srgbClr val="00B0F0"/>
                </a:solidFill>
                <a:latin typeface="+mj-lt"/>
                <a:hlinkClick r:id="rId4">
                  <a:extLst>
                    <a:ext uri="{A12FA001-AC4F-418D-AE19-62706E023703}">
                      <ahyp:hlinkClr xmlns:ahyp="http://schemas.microsoft.com/office/drawing/2018/hyperlinkcolor" val="tx"/>
                    </a:ext>
                  </a:extLst>
                </a:hlinkClick>
              </a:rPr>
              <a:t>Safety Form C-2-0-1 </a:t>
            </a:r>
            <a:r>
              <a:rPr lang="en-US" sz="2100" dirty="0">
                <a:latin typeface="+mj-lt"/>
              </a:rPr>
              <a:t>(Explosion Risk Assessment)</a:t>
            </a:r>
          </a:p>
          <a:p>
            <a:pPr marL="900113" lvl="2" indent="-357188">
              <a:spcAft>
                <a:spcPts val="1200"/>
              </a:spcAft>
              <a:buFont typeface="Arial" panose="020B0604020202020204" pitchFamily="34" charset="0"/>
              <a:buChar char="•"/>
            </a:pPr>
            <a:r>
              <a:rPr lang="en-US" sz="2100" dirty="0">
                <a:latin typeface="+mj-lt"/>
              </a:rPr>
              <a:t> </a:t>
            </a:r>
            <a:r>
              <a:rPr lang="en-US" sz="2100" dirty="0">
                <a:solidFill>
                  <a:srgbClr val="00B0F0"/>
                </a:solidFill>
                <a:latin typeface="+mj-lt"/>
                <a:hlinkClick r:id="rId5">
                  <a:extLst>
                    <a:ext uri="{A12FA001-AC4F-418D-AE19-62706E023703}">
                      <ahyp:hlinkClr xmlns:ahyp="http://schemas.microsoft.com/office/drawing/2018/hyperlinkcolor" val="tx"/>
                    </a:ext>
                  </a:extLst>
                </a:hlinkClick>
              </a:rPr>
              <a:t>Safety Form C-2-0-2</a:t>
            </a:r>
            <a:r>
              <a:rPr lang="en-US" sz="2100" dirty="0">
                <a:solidFill>
                  <a:srgbClr val="00B0F0"/>
                </a:solidFill>
                <a:latin typeface="+mj-lt"/>
              </a:rPr>
              <a:t> </a:t>
            </a:r>
            <a:r>
              <a:rPr lang="en-US" sz="2100" dirty="0">
                <a:latin typeface="+mj-lt"/>
              </a:rPr>
              <a:t>(Hazardous area classification – ATEX Zones)</a:t>
            </a:r>
          </a:p>
          <a:p>
            <a:pPr marL="442913" lvl="1" indent="-357188">
              <a:buFont typeface="Arial" panose="020B0604020202020204" pitchFamily="34" charset="0"/>
              <a:buChar char="•"/>
            </a:pPr>
            <a:r>
              <a:rPr lang="en-US" sz="2100" dirty="0">
                <a:latin typeface="+mj-lt"/>
              </a:rPr>
              <a:t>After the FGSO’s green light, Experiment completes the </a:t>
            </a:r>
            <a:r>
              <a:rPr lang="en-US" sz="2100" dirty="0">
                <a:solidFill>
                  <a:srgbClr val="00B0F0"/>
                </a:solidFill>
                <a:latin typeface="+mj-lt"/>
                <a:hlinkClick r:id="rId6">
                  <a:extLst>
                    <a:ext uri="{A12FA001-AC4F-418D-AE19-62706E023703}">
                      <ahyp:hlinkClr xmlns:ahyp="http://schemas.microsoft.com/office/drawing/2018/hyperlinkcolor" val="tx"/>
                    </a:ext>
                  </a:extLst>
                </a:hlinkClick>
              </a:rPr>
              <a:t>Safety Form C-2-0-3</a:t>
            </a:r>
            <a:r>
              <a:rPr lang="en-US" sz="2100" dirty="0">
                <a:latin typeface="+mj-lt"/>
              </a:rPr>
              <a:t> (Declaration of the use of Flammable Gas) </a:t>
            </a: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4923956" cy="6555641"/>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542925" lvl="1" indent="-357188">
              <a:buFont typeface="Arial" panose="020B0604020202020204" pitchFamily="34" charset="0"/>
              <a:buChar char="•"/>
            </a:pPr>
            <a:r>
              <a:rPr lang="en-US" sz="2100" dirty="0">
                <a:solidFill>
                  <a:srgbClr val="00B0F0"/>
                </a:solidFill>
                <a:latin typeface="+mj-lt"/>
                <a:sym typeface="Wingdings" pitchFamily="2" charset="2"/>
                <a:hlinkClick r:id="rId7">
                  <a:extLst>
                    <a:ext uri="{A12FA001-AC4F-418D-AE19-62706E023703}">
                      <ahyp:hlinkClr xmlns:ahyp="http://schemas.microsoft.com/office/drawing/2018/hyperlinkcolor" val="tx"/>
                    </a:ext>
                  </a:extLst>
                </a:hlinkClick>
              </a:rPr>
              <a:t>“ATEX Accreditation - Level 1”</a:t>
            </a:r>
            <a:endParaRPr lang="en-US" sz="2100" dirty="0">
              <a:solidFill>
                <a:srgbClr val="00B0F0"/>
              </a:solidFill>
              <a:latin typeface="+mj-lt"/>
              <a:sym typeface="Wingdings" pitchFamily="2" charset="2"/>
            </a:endParaRPr>
          </a:p>
          <a:p>
            <a:pPr marL="542925" lvl="1" indent="-357188">
              <a:buFont typeface="Arial" panose="020B0604020202020204" pitchFamily="34" charset="0"/>
              <a:buChar char="•"/>
            </a:pPr>
            <a:r>
              <a:rPr lang="en-US" sz="2100" dirty="0">
                <a:solidFill>
                  <a:srgbClr val="00B0F0"/>
                </a:solidFill>
                <a:latin typeface="+mj-lt"/>
                <a:hlinkClick r:id="rId8">
                  <a:extLst>
                    <a:ext uri="{A12FA001-AC4F-418D-AE19-62706E023703}">
                      <ahyp:hlinkClr xmlns:ahyp="http://schemas.microsoft.com/office/drawing/2018/hyperlinkcolor" val="tx"/>
                    </a:ext>
                  </a:extLst>
                </a:hlinkClick>
              </a:rPr>
              <a:t>“ATEX Accreditation - Level 2”</a:t>
            </a:r>
            <a:endParaRPr lang="en-US" sz="2100" dirty="0">
              <a:solidFill>
                <a:srgbClr val="00B0F0"/>
              </a:solidFill>
              <a:latin typeface="+mj-lt"/>
              <a:sym typeface="Wingdings" pitchFamily="2" charset="2"/>
            </a:endParaRPr>
          </a:p>
          <a:p>
            <a:pPr marL="155575" lvl="1"/>
            <a:endParaRPr lang="en-US" sz="2100" dirty="0">
              <a:latin typeface="+mj-lt"/>
            </a:endParaRPr>
          </a:p>
          <a:p>
            <a:pPr marL="0" lvl="1"/>
            <a:r>
              <a:rPr lang="en-US" sz="2100" b="1" dirty="0">
                <a:latin typeface="+mj-lt"/>
              </a:rPr>
              <a:t>Support Network</a:t>
            </a:r>
          </a:p>
          <a:p>
            <a:pPr marL="498475" lvl="1" indent="-342900">
              <a:buFont typeface="Arial" panose="020B0604020202020204" pitchFamily="34" charset="0"/>
              <a:buChar char="•"/>
            </a:pPr>
            <a:r>
              <a:rPr lang="en-US" sz="2100" dirty="0">
                <a:latin typeface="+mj-lt"/>
              </a:rPr>
              <a:t>Flammable Gas Safety Officer (FGSO)</a:t>
            </a:r>
          </a:p>
          <a:p>
            <a:pPr marL="498475" lvl="1" indent="-342900">
              <a:buFont typeface="Arial" panose="020B0604020202020204" pitchFamily="34" charset="0"/>
              <a:buChar char="•"/>
            </a:pPr>
            <a:r>
              <a:rPr lang="en-US" sz="2100" dirty="0">
                <a:latin typeface="+mj-lt"/>
              </a:rPr>
              <a:t>HSE specialists</a:t>
            </a:r>
          </a:p>
          <a:p>
            <a:pPr marL="498475" lvl="1" indent="-342900">
              <a:buFont typeface="Arial" panose="020B0604020202020204" pitchFamily="34" charset="0"/>
              <a:buChar char="•"/>
            </a:pPr>
            <a:endParaRPr lang="en-US" sz="2100" dirty="0">
              <a:latin typeface="+mj-lt"/>
            </a:endParaRPr>
          </a:p>
          <a:p>
            <a:pPr marL="0" lvl="1"/>
            <a:r>
              <a:rPr lang="en-US" sz="2100" b="1" dirty="0">
                <a:solidFill>
                  <a:srgbClr val="00B0F0"/>
                </a:solidFill>
                <a:latin typeface="+mj-lt"/>
                <a:cs typeface="Calibri" panose="020F0502020204030204" pitchFamily="34" charset="0"/>
                <a:hlinkClick r:id="rId9">
                  <a:extLst>
                    <a:ext uri="{A12FA001-AC4F-418D-AE19-62706E023703}">
                      <ahyp:hlinkClr xmlns:ahyp="http://schemas.microsoft.com/office/drawing/2018/hyperlinkcolor" val="tx"/>
                    </a:ext>
                  </a:extLst>
                </a:hlinkClick>
              </a:rPr>
              <a:t>Support webpage</a:t>
            </a:r>
            <a:endParaRPr lang="en-US" sz="2100" b="1" dirty="0">
              <a:solidFill>
                <a:srgbClr val="00B0F0"/>
              </a:solidFill>
              <a:latin typeface="+mj-lt"/>
              <a:cs typeface="Calibri" panose="020F0502020204030204" pitchFamily="34" charset="0"/>
            </a:endParaRPr>
          </a:p>
          <a:p>
            <a:pPr marL="155575" lvl="1"/>
            <a:endParaRPr lang="en-US" sz="2100" b="1" dirty="0">
              <a:solidFill>
                <a:srgbClr val="00B0F0"/>
              </a:solidFill>
              <a:latin typeface="+mj-lt"/>
              <a:cs typeface="Calibri" panose="020F0502020204030204" pitchFamily="34" charset="0"/>
            </a:endParaRPr>
          </a:p>
          <a:p>
            <a:pPr marL="0" lvl="1"/>
            <a:r>
              <a:rPr lang="en-US" sz="2100" b="1" dirty="0">
                <a:latin typeface="+mj-lt"/>
                <a:cs typeface="Calibri" panose="020F0502020204030204" pitchFamily="34" charset="0"/>
              </a:rPr>
              <a:t>CERN Safety Rules</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10">
                  <a:extLst>
                    <a:ext uri="{A12FA001-AC4F-418D-AE19-62706E023703}">
                      <ahyp:hlinkClr xmlns:ahyp="http://schemas.microsoft.com/office/drawing/2018/hyperlinkcolor" val="tx"/>
                    </a:ext>
                  </a:extLst>
                </a:hlinkClick>
              </a:rPr>
              <a:t>GSI-C-2</a:t>
            </a:r>
            <a:r>
              <a:rPr lang="en-US" sz="2100" dirty="0">
                <a:solidFill>
                  <a:srgbClr val="00B0F0"/>
                </a:solidFill>
                <a:latin typeface="+mj-lt"/>
                <a:cs typeface="Calibri" panose="020F0502020204030204" pitchFamily="34" charset="0"/>
              </a:rPr>
              <a:t> </a:t>
            </a:r>
            <a:r>
              <a:rPr lang="en-US" sz="2100" dirty="0">
                <a:latin typeface="+mj-lt"/>
                <a:cs typeface="Calibri" panose="020F0502020204030204" pitchFamily="34" charset="0"/>
              </a:rPr>
              <a:t>“</a:t>
            </a:r>
            <a:r>
              <a:rPr lang="en-GB" sz="2100" b="0" i="0" dirty="0">
                <a:effectLst/>
                <a:highlight>
                  <a:srgbClr val="FFFFFF"/>
                </a:highlight>
                <a:latin typeface="+mj-lt"/>
              </a:rPr>
              <a:t>Explosive atmospheres</a:t>
            </a:r>
            <a:r>
              <a:rPr lang="en-US" sz="2100" dirty="0">
                <a:latin typeface="+mj-lt"/>
                <a:cs typeface="Calibri" panose="020F0502020204030204" pitchFamily="34" charset="0"/>
              </a:rPr>
              <a:t>”</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11">
                  <a:extLst>
                    <a:ext uri="{A12FA001-AC4F-418D-AE19-62706E023703}">
                      <ahyp:hlinkClr xmlns:ahyp="http://schemas.microsoft.com/office/drawing/2018/hyperlinkcolor" val="tx"/>
                    </a:ext>
                  </a:extLst>
                </a:hlinkClick>
              </a:rPr>
              <a:t>SG-C-2-0-1</a:t>
            </a:r>
            <a:r>
              <a:rPr lang="en-US" sz="2100" dirty="0">
                <a:latin typeface="+mj-lt"/>
                <a:cs typeface="Calibri" panose="020F0502020204030204" pitchFamily="34" charset="0"/>
              </a:rPr>
              <a:t> “</a:t>
            </a:r>
            <a:r>
              <a:rPr lang="en-GB" sz="2100" b="0" i="0" dirty="0">
                <a:solidFill>
                  <a:srgbClr val="2F4858"/>
                </a:solidFill>
                <a:effectLst/>
                <a:highlight>
                  <a:srgbClr val="FFFFFF"/>
                </a:highlight>
                <a:latin typeface="+mj-lt"/>
              </a:rPr>
              <a:t>Explosion protection measures</a:t>
            </a:r>
            <a:r>
              <a:rPr lang="en-US" sz="2100" dirty="0">
                <a:latin typeface="+mj-lt"/>
                <a:cs typeface="Calibri" panose="020F0502020204030204" pitchFamily="34" charset="0"/>
              </a:rPr>
              <a:t>”</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12">
                  <a:extLst>
                    <a:ext uri="{A12FA001-AC4F-418D-AE19-62706E023703}">
                      <ahyp:hlinkClr xmlns:ahyp="http://schemas.microsoft.com/office/drawing/2018/hyperlinkcolor" val="tx"/>
                    </a:ext>
                  </a:extLst>
                </a:hlinkClick>
              </a:rPr>
              <a:t>SG-C-2-0-2</a:t>
            </a:r>
            <a:r>
              <a:rPr lang="en-US" sz="2100" dirty="0">
                <a:solidFill>
                  <a:srgbClr val="00B0F0"/>
                </a:solidFill>
                <a:latin typeface="+mj-lt"/>
                <a:cs typeface="Calibri" panose="020F0502020204030204" pitchFamily="34" charset="0"/>
              </a:rPr>
              <a:t> </a:t>
            </a:r>
            <a:r>
              <a:rPr lang="en-US" sz="2100" dirty="0">
                <a:latin typeface="+mj-lt"/>
                <a:cs typeface="Calibri" panose="020F0502020204030204" pitchFamily="34" charset="0"/>
              </a:rPr>
              <a:t>“</a:t>
            </a:r>
            <a:r>
              <a:rPr lang="en-GB" sz="2100" b="0" i="0" dirty="0">
                <a:effectLst/>
                <a:highlight>
                  <a:srgbClr val="FFFFFF"/>
                </a:highlight>
                <a:latin typeface="+mj-lt"/>
              </a:rPr>
              <a:t>Identification and prevention of explosion hazards”</a:t>
            </a:r>
            <a:endParaRPr lang="en-US" sz="2100" dirty="0">
              <a:latin typeface="+mj-lt"/>
              <a:cs typeface="Calibri" panose="020F0502020204030204" pitchFamily="34" charset="0"/>
            </a:endParaRPr>
          </a:p>
          <a:p>
            <a:pPr marL="155575" lvl="1"/>
            <a:endParaRPr lang="en-US" sz="2100" b="1" dirty="0">
              <a:solidFill>
                <a:srgbClr val="00B0F0"/>
              </a:solidFill>
              <a:latin typeface="+mj-lt"/>
              <a:cs typeface="Calibri" panose="020F0502020204030204" pitchFamily="34" charset="0"/>
            </a:endParaRPr>
          </a:p>
          <a:p>
            <a:pPr marL="155575" lvl="1"/>
            <a:endParaRPr lang="en-US" sz="2100" dirty="0">
              <a:latin typeface="+mj-lt"/>
              <a:cs typeface="Calibri" panose="020F0502020204030204" pitchFamily="34" charset="0"/>
            </a:endParaRPr>
          </a:p>
          <a:p>
            <a:pPr marL="155575" lvl="1"/>
            <a:endParaRPr lang="en-US" sz="2100" dirty="0">
              <a:latin typeface="+mj-lt"/>
            </a:endParaRPr>
          </a:p>
        </p:txBody>
      </p:sp>
      <p:pic>
        <p:nvPicPr>
          <p:cNvPr id="11" name="Picture 10" descr="A yellow triangle sign with black text&#10;&#10;Description automatically generated">
            <a:extLst>
              <a:ext uri="{FF2B5EF4-FFF2-40B4-BE49-F238E27FC236}">
                <a16:creationId xmlns:a16="http://schemas.microsoft.com/office/drawing/2014/main" id="{EA7CBC03-428D-E42A-68B7-79776BFC304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57602" y="3419854"/>
            <a:ext cx="3191474" cy="2754000"/>
          </a:xfrm>
          <a:prstGeom prst="rect">
            <a:avLst/>
          </a:prstGeom>
        </p:spPr>
      </p:pic>
      <p:sp>
        <p:nvSpPr>
          <p:cNvPr id="16" name="TextBox 15">
            <a:extLst>
              <a:ext uri="{FF2B5EF4-FFF2-40B4-BE49-F238E27FC236}">
                <a16:creationId xmlns:a16="http://schemas.microsoft.com/office/drawing/2014/main" id="{0953125B-D29E-E017-629D-A45AF74DD32F}"/>
              </a:ext>
            </a:extLst>
          </p:cNvPr>
          <p:cNvSpPr txBox="1"/>
          <p:nvPr/>
        </p:nvSpPr>
        <p:spPr>
          <a:xfrm>
            <a:off x="774471" y="6477951"/>
            <a:ext cx="5371129" cy="1384995"/>
          </a:xfrm>
          <a:prstGeom prst="rect">
            <a:avLst/>
          </a:prstGeom>
          <a:noFill/>
        </p:spPr>
        <p:txBody>
          <a:bodyPr wrap="square">
            <a:spAutoFit/>
          </a:bodyPr>
          <a:lstStyle/>
          <a:p>
            <a:pPr algn="ctr"/>
            <a:r>
              <a:rPr lang="en-US" sz="2100" dirty="0">
                <a:latin typeface="+mj-lt"/>
              </a:rPr>
              <a:t>When flammable substances are mixed with air, they can create an explosive atmosphere </a:t>
            </a:r>
          </a:p>
          <a:p>
            <a:pPr algn="ctr"/>
            <a:r>
              <a:rPr lang="en-US" sz="2100" b="1" dirty="0">
                <a:latin typeface="+mj-lt"/>
              </a:rPr>
              <a:t>(ATEX = </a:t>
            </a:r>
            <a:r>
              <a:rPr lang="en-US" sz="2100" b="1" dirty="0" err="1">
                <a:latin typeface="+mj-lt"/>
              </a:rPr>
              <a:t>ATmosphere</a:t>
            </a:r>
            <a:r>
              <a:rPr lang="en-US" sz="2100" b="1" dirty="0">
                <a:latin typeface="+mj-lt"/>
              </a:rPr>
              <a:t> </a:t>
            </a:r>
            <a:r>
              <a:rPr lang="en-US" sz="2100" b="1" dirty="0" err="1">
                <a:latin typeface="+mj-lt"/>
              </a:rPr>
              <a:t>EXplosive</a:t>
            </a:r>
            <a:r>
              <a:rPr lang="en-US" sz="2100" b="1" dirty="0">
                <a:latin typeface="+mj-lt"/>
              </a:rPr>
              <a:t>)</a:t>
            </a:r>
          </a:p>
        </p:txBody>
      </p:sp>
      <p:sp>
        <p:nvSpPr>
          <p:cNvPr id="2" name="TextBox 1">
            <a:extLst>
              <a:ext uri="{FF2B5EF4-FFF2-40B4-BE49-F238E27FC236}">
                <a16:creationId xmlns:a16="http://schemas.microsoft.com/office/drawing/2014/main" id="{180E6B9D-AE1E-3256-469F-A4E3592B9560}"/>
              </a:ext>
            </a:extLst>
          </p:cNvPr>
          <p:cNvSpPr txBox="1"/>
          <p:nvPr/>
        </p:nvSpPr>
        <p:spPr>
          <a:xfrm>
            <a:off x="17610924" y="9728200"/>
            <a:ext cx="569126" cy="369332"/>
          </a:xfrm>
          <a:prstGeom prst="rect">
            <a:avLst/>
          </a:prstGeom>
          <a:noFill/>
        </p:spPr>
        <p:txBody>
          <a:bodyPr wrap="square" rtlCol="0">
            <a:spAutoFit/>
          </a:bodyPr>
          <a:lstStyle/>
          <a:p>
            <a:r>
              <a:rPr lang="en-GB" dirty="0"/>
              <a:t>10</a:t>
            </a:r>
          </a:p>
        </p:txBody>
      </p:sp>
    </p:spTree>
    <p:custDataLst>
      <p:tags r:id="rId1"/>
    </p:custDataLst>
    <p:extLst>
      <p:ext uri="{BB962C8B-B14F-4D97-AF65-F5344CB8AC3E}">
        <p14:creationId xmlns:p14="http://schemas.microsoft.com/office/powerpoint/2010/main" val="3212758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Cryogenic Safety</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789420" y="3263968"/>
            <a:ext cx="5107352" cy="1862048"/>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GB" sz="2100" dirty="0">
                <a:latin typeface="+mj-lt"/>
              </a:rPr>
              <a:t>A</a:t>
            </a:r>
            <a:r>
              <a:rPr lang="en-GB" sz="2100" dirty="0">
                <a:effectLst/>
                <a:latin typeface="+mj-lt"/>
              </a:rPr>
              <a:t> risk assessment might be required for handling or operations with cryogens</a:t>
            </a:r>
          </a:p>
          <a:p>
            <a:pPr marL="457200" indent="-457200">
              <a:spcAft>
                <a:spcPts val="1200"/>
              </a:spcAft>
              <a:buFont typeface="Arial" panose="020B0604020202020204" pitchFamily="34" charset="0"/>
              <a:buChar char="•"/>
            </a:pPr>
            <a:r>
              <a:rPr lang="en-GB" sz="2100" dirty="0">
                <a:latin typeface="+mj-lt"/>
              </a:rPr>
              <a:t>P</a:t>
            </a:r>
            <a:r>
              <a:rPr lang="en-GB" sz="2100" dirty="0">
                <a:effectLst/>
                <a:latin typeface="+mj-lt"/>
              </a:rPr>
              <a:t>ortable and fixed ODH detectors are available via CERN services</a:t>
            </a:r>
            <a:endParaRPr lang="en-GB" sz="2100" dirty="0">
              <a:highlight>
                <a:srgbClr val="FFFF00"/>
              </a:highlight>
              <a:latin typeface="+mj-lt"/>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4923956" cy="5909310"/>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542925" lvl="1" indent="-357188">
              <a:buFont typeface="Arial" panose="020B0604020202020204" pitchFamily="34" charset="0"/>
              <a:buChar char="•"/>
            </a:pPr>
            <a:r>
              <a:rPr lang="en-US" sz="2100" dirty="0">
                <a:solidFill>
                  <a:srgbClr val="00B0F0"/>
                </a:solidFill>
                <a:latin typeface="+mj-lt"/>
                <a:sym typeface="Wingdings" pitchFamily="2" charset="2"/>
                <a:hlinkClick r:id="rId4">
                  <a:extLst>
                    <a:ext uri="{A12FA001-AC4F-418D-AE19-62706E023703}">
                      <ahyp:hlinkClr xmlns:ahyp="http://schemas.microsoft.com/office/drawing/2018/hyperlinkcolor" val="tx"/>
                    </a:ext>
                  </a:extLst>
                </a:hlinkClick>
              </a:rPr>
              <a:t>“Cryogenic Safety – Awareness”</a:t>
            </a:r>
            <a:endParaRPr lang="en-US" sz="2100" dirty="0">
              <a:solidFill>
                <a:srgbClr val="00B0F0"/>
              </a:solidFill>
              <a:latin typeface="+mj-lt"/>
              <a:sym typeface="Wingdings" pitchFamily="2" charset="2"/>
            </a:endParaRPr>
          </a:p>
          <a:p>
            <a:pPr marL="542925" lvl="1" indent="-357188">
              <a:buFont typeface="Arial" panose="020B0604020202020204" pitchFamily="34" charset="0"/>
              <a:buChar char="•"/>
            </a:pPr>
            <a:r>
              <a:rPr lang="en-US" sz="2100" dirty="0">
                <a:solidFill>
                  <a:srgbClr val="00B0F0"/>
                </a:solidFill>
                <a:latin typeface="+mj-lt"/>
                <a:sym typeface="Wingdings" pitchFamily="2" charset="2"/>
                <a:hlinkClick r:id="rId5">
                  <a:extLst>
                    <a:ext uri="{A12FA001-AC4F-418D-AE19-62706E023703}">
                      <ahyp:hlinkClr xmlns:ahyp="http://schemas.microsoft.com/office/drawing/2018/hyperlinkcolor" val="tx"/>
                    </a:ext>
                  </a:extLst>
                </a:hlinkClick>
              </a:rPr>
              <a:t>“Cryogenic Safety – Fundamentals”</a:t>
            </a:r>
            <a:endParaRPr lang="en-US" sz="2100" dirty="0">
              <a:solidFill>
                <a:srgbClr val="00B0F0"/>
              </a:solidFill>
              <a:latin typeface="+mj-lt"/>
            </a:endParaRPr>
          </a:p>
          <a:p>
            <a:pPr marL="457200" indent="-457200">
              <a:buFont typeface="Arial" panose="020B0604020202020204" pitchFamily="34" charset="0"/>
              <a:buChar char="•"/>
            </a:pPr>
            <a:endParaRPr lang="en-US" sz="2100" dirty="0">
              <a:latin typeface="+mj-lt"/>
            </a:endParaRPr>
          </a:p>
          <a:p>
            <a:pPr marL="0" lvl="1"/>
            <a:r>
              <a:rPr lang="en-US" sz="2100" b="1" dirty="0">
                <a:latin typeface="+mj-lt"/>
              </a:rPr>
              <a:t>Support Network</a:t>
            </a:r>
          </a:p>
          <a:p>
            <a:pPr marL="498475" lvl="1" indent="-342900">
              <a:buFont typeface="Arial" panose="020B0604020202020204" pitchFamily="34" charset="0"/>
              <a:buChar char="•"/>
            </a:pPr>
            <a:r>
              <a:rPr lang="en-US" sz="2100" dirty="0">
                <a:latin typeface="+mj-lt"/>
              </a:rPr>
              <a:t>Cryogenics Safety Officer (CSO)</a:t>
            </a:r>
          </a:p>
          <a:p>
            <a:pPr marL="498475" lvl="1" indent="-342900">
              <a:buFont typeface="Arial" panose="020B0604020202020204" pitchFamily="34" charset="0"/>
              <a:buChar char="•"/>
            </a:pPr>
            <a:r>
              <a:rPr lang="en-US" sz="2100" dirty="0">
                <a:latin typeface="+mj-lt"/>
              </a:rPr>
              <a:t>HSE specialists</a:t>
            </a:r>
          </a:p>
          <a:p>
            <a:pPr marL="498475" lvl="1" indent="-342900">
              <a:buFont typeface="Arial" panose="020B0604020202020204" pitchFamily="34" charset="0"/>
              <a:buChar char="•"/>
            </a:pPr>
            <a:endParaRPr lang="en-US" sz="2100" dirty="0">
              <a:latin typeface="+mj-lt"/>
            </a:endParaRPr>
          </a:p>
          <a:p>
            <a:pPr marL="0" lvl="1"/>
            <a:r>
              <a:rPr lang="en-US" sz="2100" b="1" dirty="0">
                <a:latin typeface="+mj-lt"/>
              </a:rPr>
              <a:t>CERN Safety Rules</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6">
                  <a:extLst>
                    <a:ext uri="{A12FA001-AC4F-418D-AE19-62706E023703}">
                      <ahyp:hlinkClr xmlns:ahyp="http://schemas.microsoft.com/office/drawing/2018/hyperlinkcolor" val="tx"/>
                    </a:ext>
                  </a:extLst>
                </a:hlinkClick>
              </a:rPr>
              <a:t>GSI-M-4</a:t>
            </a:r>
            <a:r>
              <a:rPr lang="en-US" sz="2100" dirty="0">
                <a:solidFill>
                  <a:srgbClr val="00B0F0"/>
                </a:solidFill>
                <a:latin typeface="+mj-lt"/>
                <a:cs typeface="Calibri" panose="020F0502020204030204" pitchFamily="34" charset="0"/>
              </a:rPr>
              <a:t> </a:t>
            </a:r>
            <a:r>
              <a:rPr lang="en-US" sz="2100" dirty="0">
                <a:latin typeface="+mj-lt"/>
                <a:cs typeface="Calibri" panose="020F0502020204030204" pitchFamily="34" charset="0"/>
              </a:rPr>
              <a:t>“</a:t>
            </a:r>
            <a:r>
              <a:rPr lang="en-GB" sz="2100" dirty="0">
                <a:highlight>
                  <a:srgbClr val="FFFFFF"/>
                </a:highlight>
                <a:latin typeface="+mj-lt"/>
                <a:cs typeface="Calibri" panose="020F0502020204030204" pitchFamily="34" charset="0"/>
              </a:rPr>
              <a:t>Cryogenic Equipment</a:t>
            </a:r>
            <a:r>
              <a:rPr lang="en-US" sz="2100" dirty="0">
                <a:latin typeface="+mj-lt"/>
                <a:cs typeface="Calibri" panose="020F0502020204030204" pitchFamily="34" charset="0"/>
              </a:rPr>
              <a:t>”</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7">
                  <a:extLst>
                    <a:ext uri="{A12FA001-AC4F-418D-AE19-62706E023703}">
                      <ahyp:hlinkClr xmlns:ahyp="http://schemas.microsoft.com/office/drawing/2018/hyperlinkcolor" val="tx"/>
                    </a:ext>
                  </a:extLst>
                </a:hlinkClick>
              </a:rPr>
              <a:t>SG-M-4-0-1</a:t>
            </a:r>
            <a:r>
              <a:rPr lang="en-US" sz="2100" dirty="0">
                <a:latin typeface="+mj-lt"/>
                <a:cs typeface="Calibri" panose="020F0502020204030204" pitchFamily="34" charset="0"/>
              </a:rPr>
              <a:t> “</a:t>
            </a:r>
            <a:r>
              <a:rPr lang="en-GB" sz="2100" b="0" i="0" dirty="0">
                <a:effectLst/>
                <a:highlight>
                  <a:srgbClr val="FFFFFF"/>
                </a:highlight>
                <a:latin typeface="+mj-lt"/>
              </a:rPr>
              <a:t>Cryogenic equipment</a:t>
            </a:r>
            <a:r>
              <a:rPr lang="en-US" sz="2100" dirty="0">
                <a:latin typeface="+mj-lt"/>
                <a:cs typeface="Calibri" panose="020F0502020204030204" pitchFamily="34" charset="0"/>
              </a:rPr>
              <a:t>”</a:t>
            </a:r>
          </a:p>
          <a:p>
            <a:pPr marL="155575" lvl="1"/>
            <a:endParaRPr lang="en-US" sz="2100" dirty="0">
              <a:latin typeface="+mj-lt"/>
              <a:cs typeface="Calibri" panose="020F0502020204030204" pitchFamily="34" charset="0"/>
            </a:endParaRPr>
          </a:p>
          <a:p>
            <a:pPr marL="0" lvl="1"/>
            <a:r>
              <a:rPr lang="en-US" sz="2100" b="1" dirty="0">
                <a:solidFill>
                  <a:srgbClr val="00B0F0"/>
                </a:solidFill>
                <a:latin typeface="+mj-lt"/>
                <a:cs typeface="Calibri" panose="020F0502020204030204" pitchFamily="34" charset="0"/>
                <a:hlinkClick r:id="rId8">
                  <a:extLst>
                    <a:ext uri="{A12FA001-AC4F-418D-AE19-62706E023703}">
                      <ahyp:hlinkClr xmlns:ahyp="http://schemas.microsoft.com/office/drawing/2018/hyperlinkcolor" val="tx"/>
                    </a:ext>
                  </a:extLst>
                </a:hlinkClick>
              </a:rPr>
              <a:t>Support webpage</a:t>
            </a:r>
            <a:endParaRPr lang="en-US" sz="2100" b="1" dirty="0">
              <a:solidFill>
                <a:srgbClr val="00B0F0"/>
              </a:solidFill>
              <a:latin typeface="+mj-lt"/>
              <a:cs typeface="Calibri" panose="020F0502020204030204" pitchFamily="34" charset="0"/>
            </a:endParaRPr>
          </a:p>
          <a:p>
            <a:pPr marL="155575" lvl="1"/>
            <a:endParaRPr lang="en-US" sz="2100" dirty="0">
              <a:latin typeface="+mj-lt"/>
              <a:cs typeface="Calibri" panose="020F0502020204030204" pitchFamily="34" charset="0"/>
            </a:endParaRPr>
          </a:p>
          <a:p>
            <a:pPr marL="155575" lvl="1"/>
            <a:endParaRPr lang="en-US" sz="2100" dirty="0">
              <a:latin typeface="+mj-lt"/>
              <a:cs typeface="Calibri" panose="020F0502020204030204" pitchFamily="34" charset="0"/>
            </a:endParaRPr>
          </a:p>
          <a:p>
            <a:pPr marL="155575" lvl="1"/>
            <a:endParaRPr lang="en-US" sz="2100" dirty="0">
              <a:latin typeface="+mj-lt"/>
            </a:endParaRPr>
          </a:p>
        </p:txBody>
      </p:sp>
      <p:pic>
        <p:nvPicPr>
          <p:cNvPr id="14" name="Picture 13" descr="A yellow triangle sign with a black snowflake&#10;&#10;Description automatically generated">
            <a:extLst>
              <a:ext uri="{FF2B5EF4-FFF2-40B4-BE49-F238E27FC236}">
                <a16:creationId xmlns:a16="http://schemas.microsoft.com/office/drawing/2014/main" id="{83937E1F-0E66-E6A4-1018-0A517001748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72949" y="3419854"/>
            <a:ext cx="3177388" cy="2754000"/>
          </a:xfrm>
          <a:prstGeom prst="rect">
            <a:avLst/>
          </a:prstGeom>
        </p:spPr>
      </p:pic>
      <p:sp>
        <p:nvSpPr>
          <p:cNvPr id="16" name="TextBox 15">
            <a:extLst>
              <a:ext uri="{FF2B5EF4-FFF2-40B4-BE49-F238E27FC236}">
                <a16:creationId xmlns:a16="http://schemas.microsoft.com/office/drawing/2014/main" id="{0953125B-D29E-E017-629D-A45AF74DD32F}"/>
              </a:ext>
            </a:extLst>
          </p:cNvPr>
          <p:cNvSpPr txBox="1"/>
          <p:nvPr/>
        </p:nvSpPr>
        <p:spPr>
          <a:xfrm>
            <a:off x="774471" y="6263633"/>
            <a:ext cx="5371129" cy="3323987"/>
          </a:xfrm>
          <a:prstGeom prst="rect">
            <a:avLst/>
          </a:prstGeom>
          <a:noFill/>
        </p:spPr>
        <p:txBody>
          <a:bodyPr wrap="square">
            <a:spAutoFit/>
          </a:bodyPr>
          <a:lstStyle/>
          <a:p>
            <a:pPr marL="185737" algn="ctr"/>
            <a:r>
              <a:rPr lang="en-US" sz="2100" dirty="0">
                <a:latin typeface="+mj-lt"/>
              </a:rPr>
              <a:t>A gas is defined as cryogenic if it can be liquified at or below </a:t>
            </a:r>
            <a:r>
              <a:rPr lang="en-US" sz="2100" b="1" dirty="0">
                <a:latin typeface="+mj-lt"/>
              </a:rPr>
              <a:t>123 K</a:t>
            </a:r>
            <a:r>
              <a:rPr lang="en-US" sz="2100" dirty="0">
                <a:latin typeface="+mj-lt"/>
              </a:rPr>
              <a:t> at atmospheric conditions</a:t>
            </a:r>
          </a:p>
          <a:p>
            <a:pPr marL="185737"/>
            <a:endParaRPr lang="en-US" sz="2100" dirty="0">
              <a:latin typeface="+mj-lt"/>
            </a:endParaRPr>
          </a:p>
          <a:p>
            <a:pPr marL="185737"/>
            <a:r>
              <a:rPr lang="en-US" sz="2100" dirty="0">
                <a:latin typeface="+mj-lt"/>
              </a:rPr>
              <a:t>Main cryogenic hazards: </a:t>
            </a:r>
          </a:p>
          <a:p>
            <a:pPr marL="628650" lvl="1" indent="-457200">
              <a:buFont typeface="Arial" panose="020B0604020202020204" pitchFamily="34" charset="0"/>
              <a:buChar char="•"/>
            </a:pPr>
            <a:r>
              <a:rPr lang="en-US" sz="2100" dirty="0">
                <a:latin typeface="+mj-lt"/>
              </a:rPr>
              <a:t>Cold surfaces and vapor </a:t>
            </a:r>
            <a:r>
              <a:rPr lang="en-US" sz="2100" dirty="0">
                <a:latin typeface="+mj-lt"/>
                <a:sym typeface="Wingdings" pitchFamily="2" charset="2"/>
              </a:rPr>
              <a:t> burns</a:t>
            </a:r>
            <a:endParaRPr lang="en-US" sz="2100" dirty="0">
              <a:latin typeface="+mj-lt"/>
            </a:endParaRPr>
          </a:p>
          <a:p>
            <a:pPr marL="628650" lvl="1" indent="-457200">
              <a:buFont typeface="Arial" panose="020B0604020202020204" pitchFamily="34" charset="0"/>
              <a:buChar char="•"/>
            </a:pPr>
            <a:r>
              <a:rPr lang="en-US" sz="2100" dirty="0">
                <a:latin typeface="+mj-lt"/>
              </a:rPr>
              <a:t>Oxygen Deficiency Hazard (ODH) </a:t>
            </a:r>
            <a:r>
              <a:rPr lang="en-US" sz="2100" dirty="0">
                <a:latin typeface="+mj-lt"/>
                <a:sym typeface="Wingdings" pitchFamily="2" charset="2"/>
              </a:rPr>
              <a:t> asphyxia</a:t>
            </a:r>
            <a:endParaRPr lang="en-US" sz="2100" dirty="0">
              <a:latin typeface="+mj-lt"/>
            </a:endParaRPr>
          </a:p>
          <a:p>
            <a:pPr marL="628650" lvl="1" indent="-457200">
              <a:buFont typeface="Arial" panose="020B0604020202020204" pitchFamily="34" charset="0"/>
              <a:buChar char="•"/>
            </a:pPr>
            <a:r>
              <a:rPr lang="en-US" sz="2100" dirty="0">
                <a:latin typeface="+mj-lt"/>
              </a:rPr>
              <a:t>Pressure release </a:t>
            </a:r>
            <a:r>
              <a:rPr lang="en-US" sz="2100" dirty="0">
                <a:latin typeface="+mj-lt"/>
                <a:sym typeface="Wingdings" pitchFamily="2" charset="2"/>
              </a:rPr>
              <a:t> damage to people and equipment</a:t>
            </a:r>
          </a:p>
        </p:txBody>
      </p:sp>
      <p:sp>
        <p:nvSpPr>
          <p:cNvPr id="2" name="TextBox 1">
            <a:extLst>
              <a:ext uri="{FF2B5EF4-FFF2-40B4-BE49-F238E27FC236}">
                <a16:creationId xmlns:a16="http://schemas.microsoft.com/office/drawing/2014/main" id="{0E84A5FB-9B9C-0A28-AD3F-2AF915CA7920}"/>
              </a:ext>
            </a:extLst>
          </p:cNvPr>
          <p:cNvSpPr txBox="1"/>
          <p:nvPr/>
        </p:nvSpPr>
        <p:spPr>
          <a:xfrm>
            <a:off x="17610924" y="9728200"/>
            <a:ext cx="569126" cy="369332"/>
          </a:xfrm>
          <a:prstGeom prst="rect">
            <a:avLst/>
          </a:prstGeom>
          <a:noFill/>
        </p:spPr>
        <p:txBody>
          <a:bodyPr wrap="square" rtlCol="0">
            <a:spAutoFit/>
          </a:bodyPr>
          <a:lstStyle/>
          <a:p>
            <a:r>
              <a:rPr lang="en-GB" dirty="0"/>
              <a:t>11</a:t>
            </a:r>
          </a:p>
        </p:txBody>
      </p:sp>
    </p:spTree>
    <p:custDataLst>
      <p:tags r:id="rId1"/>
    </p:custDataLst>
    <p:extLst>
      <p:ext uri="{BB962C8B-B14F-4D97-AF65-F5344CB8AC3E}">
        <p14:creationId xmlns:p14="http://schemas.microsoft.com/office/powerpoint/2010/main" val="3339602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pic>
        <p:nvPicPr>
          <p:cNvPr id="11" name="Picture 10" descr="A yellow triangle sign with a lightning bolt in the middle&#10;&#10;Description automatically generated">
            <a:extLst>
              <a:ext uri="{FF2B5EF4-FFF2-40B4-BE49-F238E27FC236}">
                <a16:creationId xmlns:a16="http://schemas.microsoft.com/office/drawing/2014/main" id="{497E1E89-3650-50D7-2E0F-3957E1E88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5633" y="3419855"/>
            <a:ext cx="3174172" cy="2753999"/>
          </a:xfrm>
          <a:prstGeom prst="rect">
            <a:avLst/>
          </a:prstGeom>
        </p:spPr>
      </p:pic>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Electrical Safety</a:t>
            </a:r>
            <a:endParaRPr lang="en-GB" sz="2800"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480910" y="3263968"/>
            <a:ext cx="5415862" cy="1061829"/>
          </a:xfrm>
          <a:prstGeom prst="rect">
            <a:avLst/>
          </a:prstGeom>
          <a:noFill/>
        </p:spPr>
        <p:txBody>
          <a:bodyPr wrap="square" rtlCol="0">
            <a:spAutoFit/>
          </a:bodyPr>
          <a:lstStyle/>
          <a:p>
            <a:pPr marL="542925" lvl="1" indent="-357188">
              <a:buFont typeface="Arial" panose="020B0604020202020204" pitchFamily="34" charset="0"/>
              <a:buChar char="•"/>
            </a:pPr>
            <a:r>
              <a:rPr lang="en-US" sz="2100" dirty="0">
                <a:latin typeface="+mj-lt"/>
              </a:rPr>
              <a:t>Experiment’s collaborators - trained for the electrical activities that they will have to perform</a:t>
            </a:r>
            <a:endParaRPr lang="en-GB" sz="2100" dirty="0">
              <a:latin typeface="+mj-lt"/>
              <a:sym typeface="Wingdings" pitchFamily="2" charset="2"/>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5152226" cy="5555367"/>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542925" lvl="1" indent="-357188">
              <a:buFont typeface="Arial" panose="020B0604020202020204" pitchFamily="34" charset="0"/>
              <a:buChar char="•"/>
            </a:pPr>
            <a:r>
              <a:rPr lang="en-GB" sz="2100" dirty="0">
                <a:solidFill>
                  <a:srgbClr val="00B0F0"/>
                </a:solidFill>
                <a:latin typeface="+mj-lt"/>
                <a:sym typeface="Wingdings" pitchFamily="2" charset="2"/>
                <a:hlinkClick r:id="rId5">
                  <a:extLst>
                    <a:ext uri="{A12FA001-AC4F-418D-AE19-62706E023703}">
                      <ahyp:hlinkClr xmlns:ahyp="http://schemas.microsoft.com/office/drawing/2018/hyperlinkcolor" val="tx"/>
                    </a:ext>
                  </a:extLst>
                </a:hlinkClick>
              </a:rPr>
              <a:t>“Electrical Safety – Working in EP Experiments” </a:t>
            </a:r>
            <a:r>
              <a:rPr lang="en-GB" sz="2100" dirty="0">
                <a:latin typeface="+mj-lt"/>
                <a:sym typeface="Wingdings" pitchFamily="2" charset="2"/>
              </a:rPr>
              <a:t>(4h) – highly recommended</a:t>
            </a:r>
          </a:p>
          <a:p>
            <a:pPr marL="542925" lvl="1" indent="-357188">
              <a:buFont typeface="Arial" panose="020B0604020202020204" pitchFamily="34" charset="0"/>
              <a:buChar char="•"/>
            </a:pPr>
            <a:r>
              <a:rPr lang="en-CH" sz="2000" b="1" dirty="0">
                <a:solidFill>
                  <a:schemeClr val="tx1"/>
                </a:solidFill>
              </a:rPr>
              <a:t>Electrical Safety </a:t>
            </a:r>
            <a:endParaRPr lang="en-GB" sz="2000" b="1" dirty="0">
              <a:solidFill>
                <a:schemeClr val="tx1"/>
              </a:solidFill>
            </a:endParaRPr>
          </a:p>
          <a:p>
            <a:pPr marL="542925" lvl="1" indent="-357188">
              <a:buFont typeface="Arial" panose="020B0604020202020204" pitchFamily="34" charset="0"/>
              <a:buChar char="•"/>
            </a:pPr>
            <a:endParaRPr lang="en-GB" sz="2000" b="1" dirty="0">
              <a:latin typeface="+mj-lt"/>
            </a:endParaRPr>
          </a:p>
          <a:p>
            <a:pPr marL="0" lvl="1"/>
            <a:r>
              <a:rPr lang="en-US" sz="2100" b="1" dirty="0">
                <a:latin typeface="+mj-lt"/>
              </a:rPr>
              <a:t>Support Network</a:t>
            </a:r>
          </a:p>
          <a:p>
            <a:pPr marL="498475" lvl="1" indent="-342900">
              <a:buFont typeface="Arial" panose="020B0604020202020204" pitchFamily="34" charset="0"/>
              <a:buChar char="•"/>
            </a:pPr>
            <a:r>
              <a:rPr lang="en-US" sz="2100" dirty="0">
                <a:latin typeface="+mj-lt"/>
              </a:rPr>
              <a:t>Electrical Safety Officer (ESO) </a:t>
            </a:r>
          </a:p>
          <a:p>
            <a:pPr marL="498475" lvl="1" indent="-342900">
              <a:buFont typeface="Arial" panose="020B0604020202020204" pitchFamily="34" charset="0"/>
              <a:buChar char="•"/>
            </a:pPr>
            <a:r>
              <a:rPr lang="en-US" sz="2100" dirty="0">
                <a:latin typeface="+mj-lt"/>
              </a:rPr>
              <a:t>HSE specialists</a:t>
            </a:r>
          </a:p>
          <a:p>
            <a:pPr marL="498475" lvl="1" indent="-342900">
              <a:buFont typeface="Arial" panose="020B0604020202020204" pitchFamily="34" charset="0"/>
              <a:buChar char="•"/>
            </a:pPr>
            <a:r>
              <a:rPr lang="en-US" sz="2100" dirty="0">
                <a:solidFill>
                  <a:srgbClr val="00B0F0"/>
                </a:solidFill>
                <a:latin typeface="+mj-lt"/>
                <a:hlinkClick r:id="rId6">
                  <a:extLst>
                    <a:ext uri="{A12FA001-AC4F-418D-AE19-62706E023703}">
                      <ahyp:hlinkClr xmlns:ahyp="http://schemas.microsoft.com/office/drawing/2018/hyperlinkcolor" val="tx"/>
                    </a:ext>
                  </a:extLst>
                </a:hlinkClick>
              </a:rPr>
              <a:t>electrical-safety-specialist@cern.ch</a:t>
            </a:r>
            <a:endParaRPr lang="en-US" sz="2100" dirty="0">
              <a:solidFill>
                <a:srgbClr val="00B0F0"/>
              </a:solidFill>
              <a:latin typeface="+mj-lt"/>
            </a:endParaRPr>
          </a:p>
          <a:p>
            <a:pPr marL="498475" lvl="1" indent="-342900">
              <a:buFont typeface="Arial" panose="020B0604020202020204" pitchFamily="34" charset="0"/>
              <a:buChar char="•"/>
            </a:pPr>
            <a:endParaRPr lang="en-US" sz="2100" dirty="0">
              <a:solidFill>
                <a:srgbClr val="00B0F0"/>
              </a:solidFill>
              <a:latin typeface="+mj-lt"/>
            </a:endParaRPr>
          </a:p>
          <a:p>
            <a:pPr marL="0" lvl="1"/>
            <a:r>
              <a:rPr lang="en-US" sz="2100" b="1" dirty="0">
                <a:solidFill>
                  <a:srgbClr val="00B0F0"/>
                </a:solidFill>
                <a:latin typeface="+mj-lt"/>
                <a:hlinkClick r:id="rId7">
                  <a:extLst>
                    <a:ext uri="{A12FA001-AC4F-418D-AE19-62706E023703}">
                      <ahyp:hlinkClr xmlns:ahyp="http://schemas.microsoft.com/office/drawing/2018/hyperlinkcolor" val="tx"/>
                    </a:ext>
                  </a:extLst>
                </a:hlinkClick>
              </a:rPr>
              <a:t>Safety Rules</a:t>
            </a:r>
            <a:endParaRPr lang="en-US" sz="2100" b="1" dirty="0">
              <a:solidFill>
                <a:srgbClr val="00B0F0"/>
              </a:solidFill>
              <a:latin typeface="+mj-lt"/>
            </a:endParaRPr>
          </a:p>
          <a:p>
            <a:pPr marL="155575" lvl="1"/>
            <a:endParaRPr lang="en-US" sz="2100" dirty="0">
              <a:latin typeface="+mj-lt"/>
            </a:endParaRPr>
          </a:p>
          <a:p>
            <a:pPr marL="498475" lvl="1" indent="-342900">
              <a:buFont typeface="Arial" panose="020B0604020202020204" pitchFamily="34" charset="0"/>
              <a:buChar char="•"/>
            </a:pPr>
            <a:endParaRPr lang="en-US" sz="2100" dirty="0">
              <a:latin typeface="+mj-lt"/>
            </a:endParaRPr>
          </a:p>
          <a:p>
            <a:pPr marL="155575" lvl="1"/>
            <a:endParaRPr lang="en-US" sz="2100" dirty="0">
              <a:latin typeface="+mj-lt"/>
              <a:cs typeface="Calibri" panose="020F0502020204030204" pitchFamily="34" charset="0"/>
            </a:endParaRPr>
          </a:p>
          <a:p>
            <a:pPr marL="155575" lvl="1"/>
            <a:endParaRPr lang="en-US" sz="2100" dirty="0">
              <a:latin typeface="+mj-lt"/>
              <a:cs typeface="Calibri" panose="020F0502020204030204" pitchFamily="34" charset="0"/>
            </a:endParaRPr>
          </a:p>
          <a:p>
            <a:pPr marL="155575" lvl="1"/>
            <a:endParaRPr lang="en-US" sz="2100" dirty="0">
              <a:latin typeface="+mj-lt"/>
            </a:endParaRPr>
          </a:p>
        </p:txBody>
      </p:sp>
      <p:sp>
        <p:nvSpPr>
          <p:cNvPr id="2" name="TextBox 1">
            <a:extLst>
              <a:ext uri="{FF2B5EF4-FFF2-40B4-BE49-F238E27FC236}">
                <a16:creationId xmlns:a16="http://schemas.microsoft.com/office/drawing/2014/main" id="{A2CA712C-D30D-CD07-E11B-4F629312434D}"/>
              </a:ext>
            </a:extLst>
          </p:cNvPr>
          <p:cNvSpPr txBox="1"/>
          <p:nvPr/>
        </p:nvSpPr>
        <p:spPr>
          <a:xfrm>
            <a:off x="1140231" y="6477951"/>
            <a:ext cx="4748505" cy="738664"/>
          </a:xfrm>
          <a:prstGeom prst="rect">
            <a:avLst/>
          </a:prstGeom>
          <a:noFill/>
        </p:spPr>
        <p:txBody>
          <a:bodyPr wrap="square">
            <a:spAutoFit/>
          </a:bodyPr>
          <a:lstStyle/>
          <a:p>
            <a:pPr algn="ctr"/>
            <a:r>
              <a:rPr lang="en-GB" sz="2100" dirty="0">
                <a:latin typeface="+mj-lt"/>
              </a:rPr>
              <a:t>Electrical hazards are present in every Experiment</a:t>
            </a:r>
            <a:endParaRPr lang="en-US" sz="2100" b="1" dirty="0">
              <a:latin typeface="+mj-lt"/>
            </a:endParaRPr>
          </a:p>
        </p:txBody>
      </p:sp>
      <p:sp>
        <p:nvSpPr>
          <p:cNvPr id="14" name="TextBox 13">
            <a:extLst>
              <a:ext uri="{FF2B5EF4-FFF2-40B4-BE49-F238E27FC236}">
                <a16:creationId xmlns:a16="http://schemas.microsoft.com/office/drawing/2014/main" id="{A98098FD-EDD1-F906-878E-A4AFD47F9A50}"/>
              </a:ext>
            </a:extLst>
          </p:cNvPr>
          <p:cNvSpPr txBox="1"/>
          <p:nvPr/>
        </p:nvSpPr>
        <p:spPr>
          <a:xfrm>
            <a:off x="17610924" y="9728200"/>
            <a:ext cx="569126" cy="369332"/>
          </a:xfrm>
          <a:prstGeom prst="rect">
            <a:avLst/>
          </a:prstGeom>
          <a:noFill/>
        </p:spPr>
        <p:txBody>
          <a:bodyPr wrap="square" rtlCol="0">
            <a:spAutoFit/>
          </a:bodyPr>
          <a:lstStyle/>
          <a:p>
            <a:r>
              <a:rPr lang="en-GB" dirty="0"/>
              <a:t>12</a:t>
            </a:r>
          </a:p>
        </p:txBody>
      </p:sp>
    </p:spTree>
    <p:custDataLst>
      <p:tags r:id="rId1"/>
    </p:custDataLst>
    <p:extLst>
      <p:ext uri="{BB962C8B-B14F-4D97-AF65-F5344CB8AC3E}">
        <p14:creationId xmlns:p14="http://schemas.microsoft.com/office/powerpoint/2010/main" val="99637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43E8FCA7-7291-4843-97E8-1D3AC0EF8C39}"/>
              </a:ext>
            </a:extLst>
          </p:cNvPr>
          <p:cNvSpPr/>
          <p:nvPr/>
        </p:nvSpPr>
        <p:spPr>
          <a:xfrm>
            <a:off x="12088009" y="2021752"/>
            <a:ext cx="1183341" cy="579668"/>
          </a:xfrm>
          <a:prstGeom prst="roundRect">
            <a:avLst/>
          </a:prstGeom>
          <a:solidFill>
            <a:srgbClr val="669EBD"/>
          </a:solidFill>
          <a:ln>
            <a:solidFill>
              <a:srgbClr val="669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Calibri" panose="020F0502020204030204" pitchFamily="34" charset="0"/>
                <a:cs typeface="Calibri" panose="020F0502020204030204" pitchFamily="34" charset="0"/>
              </a:rPr>
              <a:t>½ day</a:t>
            </a:r>
          </a:p>
        </p:txBody>
      </p:sp>
      <p:sp>
        <p:nvSpPr>
          <p:cNvPr id="6" name="Rounded Rectangle 5">
            <a:extLst>
              <a:ext uri="{FF2B5EF4-FFF2-40B4-BE49-F238E27FC236}">
                <a16:creationId xmlns:a16="http://schemas.microsoft.com/office/drawing/2014/main" id="{75E54C51-1A44-AE47-8C40-A954ED33FCA3}"/>
              </a:ext>
            </a:extLst>
          </p:cNvPr>
          <p:cNvSpPr/>
          <p:nvPr/>
        </p:nvSpPr>
        <p:spPr>
          <a:xfrm>
            <a:off x="15724093" y="2021752"/>
            <a:ext cx="1183341" cy="584288"/>
          </a:xfrm>
          <a:prstGeom prst="roundRect">
            <a:avLst/>
          </a:prstGeom>
          <a:solidFill>
            <a:srgbClr val="669EBD"/>
          </a:solidFill>
          <a:ln>
            <a:solidFill>
              <a:srgbClr val="669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Calibri" panose="020F0502020204030204" pitchFamily="34" charset="0"/>
                <a:cs typeface="Calibri" panose="020F0502020204030204" pitchFamily="34" charset="0"/>
              </a:rPr>
              <a:t>3 days</a:t>
            </a:r>
          </a:p>
        </p:txBody>
      </p:sp>
      <p:sp>
        <p:nvSpPr>
          <p:cNvPr id="7" name="Rounded Rectangle 6">
            <a:extLst>
              <a:ext uri="{FF2B5EF4-FFF2-40B4-BE49-F238E27FC236}">
                <a16:creationId xmlns:a16="http://schemas.microsoft.com/office/drawing/2014/main" id="{1D39E5AC-10B2-9A4C-A1C1-BFBBDDD95D41}"/>
              </a:ext>
            </a:extLst>
          </p:cNvPr>
          <p:cNvSpPr/>
          <p:nvPr/>
        </p:nvSpPr>
        <p:spPr>
          <a:xfrm>
            <a:off x="7691627" y="2021752"/>
            <a:ext cx="1183341" cy="579668"/>
          </a:xfrm>
          <a:prstGeom prst="roundRect">
            <a:avLst/>
          </a:prstGeom>
          <a:solidFill>
            <a:srgbClr val="669EBD"/>
          </a:solidFill>
          <a:ln>
            <a:solidFill>
              <a:srgbClr val="669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Calibri" panose="020F0502020204030204" pitchFamily="34" charset="0"/>
                <a:cs typeface="Calibri" panose="020F0502020204030204" pitchFamily="34" charset="0"/>
              </a:rPr>
              <a:t>15 min</a:t>
            </a:r>
          </a:p>
        </p:txBody>
      </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Specific Hazards</a:t>
            </a:r>
          </a:p>
        </p:txBody>
      </p:sp>
      <p:graphicFrame>
        <p:nvGraphicFramePr>
          <p:cNvPr id="4" name="Table 3">
            <a:extLst>
              <a:ext uri="{FF2B5EF4-FFF2-40B4-BE49-F238E27FC236}">
                <a16:creationId xmlns:a16="http://schemas.microsoft.com/office/drawing/2014/main" id="{0A538F6E-1F44-034C-B5FA-507F6489AD97}"/>
              </a:ext>
            </a:extLst>
          </p:cNvPr>
          <p:cNvGraphicFramePr>
            <a:graphicFrameLocks noGrp="1"/>
          </p:cNvGraphicFramePr>
          <p:nvPr>
            <p:extLst>
              <p:ext uri="{D42A27DB-BD31-4B8C-83A1-F6EECF244321}">
                <p14:modId xmlns:p14="http://schemas.microsoft.com/office/powerpoint/2010/main" val="4255214462"/>
              </p:ext>
            </p:extLst>
          </p:nvPr>
        </p:nvGraphicFramePr>
        <p:xfrm>
          <a:off x="1346471" y="2521872"/>
          <a:ext cx="15560963" cy="6403416"/>
        </p:xfrm>
        <a:graphic>
          <a:graphicData uri="http://schemas.openxmlformats.org/drawingml/2006/table">
            <a:tbl>
              <a:tblPr firstRow="1" bandRow="1">
                <a:tableStyleId>{8EC20E35-A176-4012-BC5E-935CFFF8708E}</a:tableStyleId>
              </a:tblPr>
              <a:tblGrid>
                <a:gridCol w="3928056">
                  <a:extLst>
                    <a:ext uri="{9D8B030D-6E8A-4147-A177-3AD203B41FA5}">
                      <a16:colId xmlns:a16="http://schemas.microsoft.com/office/drawing/2014/main" val="1881738171"/>
                    </a:ext>
                  </a:extLst>
                </a:gridCol>
                <a:gridCol w="3601844">
                  <a:extLst>
                    <a:ext uri="{9D8B030D-6E8A-4147-A177-3AD203B41FA5}">
                      <a16:colId xmlns:a16="http://schemas.microsoft.com/office/drawing/2014/main" val="129676820"/>
                    </a:ext>
                  </a:extLst>
                </a:gridCol>
                <a:gridCol w="4393580">
                  <a:extLst>
                    <a:ext uri="{9D8B030D-6E8A-4147-A177-3AD203B41FA5}">
                      <a16:colId xmlns:a16="http://schemas.microsoft.com/office/drawing/2014/main" val="1346778153"/>
                    </a:ext>
                  </a:extLst>
                </a:gridCol>
                <a:gridCol w="3637483">
                  <a:extLst>
                    <a:ext uri="{9D8B030D-6E8A-4147-A177-3AD203B41FA5}">
                      <a16:colId xmlns:a16="http://schemas.microsoft.com/office/drawing/2014/main" val="4286675582"/>
                    </a:ext>
                  </a:extLst>
                </a:gridCol>
              </a:tblGrid>
              <a:tr h="945316">
                <a:tc>
                  <a:txBody>
                    <a:bodyPr/>
                    <a:lstStyle/>
                    <a:p>
                      <a:r>
                        <a:rPr lang="en-CH" sz="2400" dirty="0"/>
                        <a:t>Course/Activity</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669EBD"/>
                    </a:solidFill>
                  </a:tcPr>
                </a:tc>
                <a:tc>
                  <a:txBody>
                    <a:bodyPr/>
                    <a:lstStyle/>
                    <a:p>
                      <a:pPr algn="ctr"/>
                      <a:r>
                        <a:rPr lang="en-CH" sz="2400" b="1" dirty="0">
                          <a:solidFill>
                            <a:schemeClr val="tx1"/>
                          </a:solidFill>
                        </a:rPr>
                        <a:t>Electrical Safety Awareness </a:t>
                      </a:r>
                      <a:r>
                        <a:rPr lang="en-CH" sz="2400" b="0" dirty="0">
                          <a:solidFill>
                            <a:schemeClr val="tx1"/>
                          </a:solidFill>
                        </a:rPr>
                        <a:t>(online)</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r>
                        <a:rPr lang="en-CH" sz="2400" dirty="0">
                          <a:solidFill>
                            <a:schemeClr val="tx1"/>
                          </a:solidFill>
                        </a:rPr>
                        <a:t>Working in EP Experiments </a:t>
                      </a:r>
                      <a:r>
                        <a:rPr lang="en-CH" sz="2400" b="0" dirty="0">
                          <a:solidFill>
                            <a:schemeClr val="tx1"/>
                          </a:solidFill>
                        </a:rPr>
                        <a:t>(classroom)</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algn="ctr"/>
                      <a:r>
                        <a:rPr lang="en-CH" sz="2400" dirty="0">
                          <a:solidFill>
                            <a:schemeClr val="tx1"/>
                          </a:solidFill>
                        </a:rPr>
                        <a:t>Habilitation Electrique</a:t>
                      </a:r>
                    </a:p>
                    <a:p>
                      <a:pPr algn="ctr"/>
                      <a:r>
                        <a:rPr lang="en-CH" sz="2400" b="0" dirty="0">
                          <a:solidFill>
                            <a:schemeClr val="tx1"/>
                          </a:solidFill>
                        </a:rPr>
                        <a:t>(hybrid)</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3265051475"/>
                  </a:ext>
                </a:extLst>
              </a:tr>
              <a:tr h="945316">
                <a:tc>
                  <a:txBody>
                    <a:bodyPr/>
                    <a:lstStyle/>
                    <a:p>
                      <a:r>
                        <a:rPr lang="en-CH" sz="2100" b="0" dirty="0">
                          <a:solidFill>
                            <a:srgbClr val="669EBD"/>
                          </a:solidFill>
                        </a:rPr>
                        <a:t>Access to CERN site, plug &amp; unplug equipment</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H" sz="2100" dirty="0">
                          <a:solidFill>
                            <a:schemeClr val="tx1"/>
                          </a:solidFill>
                        </a:rPr>
                        <a:t>Mandatory</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r>
                        <a:rPr lang="en-CH" sz="2100" dirty="0">
                          <a:solidFill>
                            <a:schemeClr val="tx1"/>
                          </a:solidFill>
                        </a:rPr>
                        <a:t>N/A</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algn="ctr"/>
                      <a:r>
                        <a:rPr lang="en-CH" sz="2100" dirty="0">
                          <a:solidFill>
                            <a:schemeClr val="tx1"/>
                          </a:solidFill>
                        </a:rPr>
                        <a:t>N/A</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4201942487"/>
                  </a:ext>
                </a:extLst>
              </a:tr>
              <a:tr h="945316">
                <a:tc>
                  <a:txBody>
                    <a:bodyPr/>
                    <a:lstStyle/>
                    <a:p>
                      <a:r>
                        <a:rPr lang="en-CH" sz="2100" b="0" dirty="0">
                          <a:solidFill>
                            <a:srgbClr val="669EBD"/>
                          </a:solidFill>
                        </a:rPr>
                        <a:t>Design experiment distribution</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bg1"/>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2053806713"/>
                  </a:ext>
                </a:extLst>
              </a:tr>
              <a:tr h="945316">
                <a:tc>
                  <a:txBody>
                    <a:bodyPr/>
                    <a:lstStyle/>
                    <a:p>
                      <a:r>
                        <a:rPr lang="en-CH" sz="2100" b="0" dirty="0">
                          <a:solidFill>
                            <a:srgbClr val="669EBD"/>
                          </a:solidFill>
                        </a:rPr>
                        <a:t>Secure plugs for work on modular equipment</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bg1"/>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548132265"/>
                  </a:ext>
                </a:extLst>
              </a:tr>
              <a:tr h="945316">
                <a:tc>
                  <a:txBody>
                    <a:bodyPr/>
                    <a:lstStyle/>
                    <a:p>
                      <a:r>
                        <a:rPr lang="en-CH" sz="2100" b="0" dirty="0">
                          <a:solidFill>
                            <a:srgbClr val="669EBD"/>
                          </a:solidFill>
                        </a:rPr>
                        <a:t>Measurements based on written procedure</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bg1"/>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3770452349"/>
                  </a:ext>
                </a:extLst>
              </a:tr>
              <a:tr h="945316">
                <a:tc>
                  <a:txBody>
                    <a:bodyPr/>
                    <a:lstStyle/>
                    <a:p>
                      <a:r>
                        <a:rPr lang="en-CH" sz="2100" b="0" dirty="0">
                          <a:solidFill>
                            <a:srgbClr val="669EBD"/>
                          </a:solidFill>
                        </a:rPr>
                        <a:t>Measurements without a written procedure</a:t>
                      </a: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bg1"/>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3573224462"/>
                  </a:ext>
                </a:extLst>
              </a:tr>
              <a:tr h="519924">
                <a:tc>
                  <a:txBody>
                    <a:bodyPr/>
                    <a:lstStyle/>
                    <a:p>
                      <a:r>
                        <a:rPr lang="en-CH" sz="2100" b="0" dirty="0">
                          <a:solidFill>
                            <a:srgbClr val="669EBD"/>
                          </a:solidFill>
                        </a:rPr>
                        <a:t>Lock-out, other tasks</a:t>
                      </a:r>
                      <a:endParaRPr lang="en-US" sz="2100" b="0" dirty="0">
                        <a:solidFill>
                          <a:srgbClr val="669EBD"/>
                        </a:solidFill>
                      </a:endParaRPr>
                    </a:p>
                    <a:p>
                      <a:endParaRPr lang="en-CH" sz="2100" b="0" dirty="0">
                        <a:solidFill>
                          <a:srgbClr val="669EBD"/>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F5F8FA"/>
                    </a:solidFill>
                  </a:tcPr>
                </a:tc>
                <a:tc>
                  <a:txBody>
                    <a:bodyPr/>
                    <a:lstStyle/>
                    <a:p>
                      <a:pPr algn="ctr"/>
                      <a:endParaRPr lang="en-CH" dirty="0"/>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E2EB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bg1"/>
                        </a:solidFill>
                      </a:endParaRPr>
                    </a:p>
                  </a:txBody>
                  <a:tcPr anchor="ctr">
                    <a:lnL w="12700" cap="flat" cmpd="sng" algn="ctr">
                      <a:solidFill>
                        <a:srgbClr val="669EBD"/>
                      </a:solidFill>
                      <a:prstDash val="solid"/>
                      <a:round/>
                      <a:headEnd type="none" w="med" len="med"/>
                      <a:tailEnd type="none" w="med" len="med"/>
                    </a:lnL>
                    <a:lnR w="12700" cap="flat" cmpd="sng" algn="ctr">
                      <a:solidFill>
                        <a:srgbClr val="669EBD"/>
                      </a:solidFill>
                      <a:prstDash val="solid"/>
                      <a:round/>
                      <a:headEnd type="none" w="med" len="med"/>
                      <a:tailEnd type="none" w="med" len="med"/>
                    </a:lnR>
                    <a:lnT w="12700" cap="flat" cmpd="sng" algn="ctr">
                      <a:solidFill>
                        <a:srgbClr val="669EBD"/>
                      </a:solidFill>
                      <a:prstDash val="solid"/>
                      <a:round/>
                      <a:headEnd type="none" w="med" len="med"/>
                      <a:tailEnd type="none" w="med" len="med"/>
                    </a:lnT>
                    <a:lnB w="12700" cap="flat" cmpd="sng" algn="ctr">
                      <a:solidFill>
                        <a:srgbClr val="669EBD"/>
                      </a:solidFill>
                      <a:prstDash val="solid"/>
                      <a:round/>
                      <a:headEnd type="none" w="med" len="med"/>
                      <a:tailEnd type="none" w="med" len="med"/>
                    </a:lnB>
                    <a:lnTlToBr w="12700" cmpd="sng">
                      <a:noFill/>
                      <a:prstDash val="solid"/>
                    </a:lnTlToBr>
                    <a:lnBlToTr w="12700" cmpd="sng">
                      <a:noFill/>
                      <a:prstDash val="solid"/>
                    </a:lnBlToTr>
                    <a:solidFill>
                      <a:srgbClr val="CCDFE9"/>
                    </a:solidFill>
                  </a:tcPr>
                </a:tc>
                <a:extLst>
                  <a:ext uri="{0D108BD9-81ED-4DB2-BD59-A6C34878D82A}">
                    <a16:rowId xmlns:a16="http://schemas.microsoft.com/office/drawing/2014/main" val="429730833"/>
                  </a:ext>
                </a:extLst>
              </a:tr>
            </a:tbl>
          </a:graphicData>
        </a:graphic>
      </p:graphicFrame>
      <p:sp>
        <p:nvSpPr>
          <p:cNvPr id="5" name="Text Placeholder 2">
            <a:extLst>
              <a:ext uri="{FF2B5EF4-FFF2-40B4-BE49-F238E27FC236}">
                <a16:creationId xmlns:a16="http://schemas.microsoft.com/office/drawing/2014/main" id="{4D998523-9B99-C851-102B-4E2A4020FD38}"/>
              </a:ext>
            </a:extLst>
          </p:cNvPr>
          <p:cNvSpPr>
            <a:spLocks noGrp="1"/>
          </p:cNvSpPr>
          <p:nvPr>
            <p:ph type="body" sz="quarter" idx="10"/>
          </p:nvPr>
        </p:nvSpPr>
        <p:spPr>
          <a:xfrm>
            <a:off x="609600" y="1349115"/>
            <a:ext cx="7581594" cy="644577"/>
          </a:xfrm>
        </p:spPr>
        <p:txBody>
          <a:bodyPr lIns="0" tIns="0" rIns="0" bIns="0"/>
          <a:lstStyle/>
          <a:p>
            <a:r>
              <a:rPr lang="en-GB" dirty="0"/>
              <a:t> Electrical Safety - Trainings</a:t>
            </a:r>
            <a:endParaRPr lang="en-GB" sz="2800" dirty="0"/>
          </a:p>
        </p:txBody>
      </p:sp>
      <p:pic>
        <p:nvPicPr>
          <p:cNvPr id="11" name="Picture 10" descr="A green check mark on a black background&#10;&#10;Description automatically generated">
            <a:extLst>
              <a:ext uri="{FF2B5EF4-FFF2-40B4-BE49-F238E27FC236}">
                <a16:creationId xmlns:a16="http://schemas.microsoft.com/office/drawing/2014/main" id="{9ADA5B43-8F6B-57C0-FD15-9066B648E3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58287" y="8343071"/>
            <a:ext cx="496757" cy="396000"/>
          </a:xfrm>
          <a:prstGeom prst="rect">
            <a:avLst/>
          </a:prstGeom>
        </p:spPr>
      </p:pic>
      <p:pic>
        <p:nvPicPr>
          <p:cNvPr id="13" name="Picture 12" descr="A red x on a black background&#10;&#10;Description automatically generated">
            <a:extLst>
              <a:ext uri="{FF2B5EF4-FFF2-40B4-BE49-F238E27FC236}">
                <a16:creationId xmlns:a16="http://schemas.microsoft.com/office/drawing/2014/main" id="{3961BD02-8AD8-0D1D-E644-46D736F3D3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71926" y="8387731"/>
            <a:ext cx="394773" cy="395944"/>
          </a:xfrm>
          <a:prstGeom prst="rect">
            <a:avLst/>
          </a:prstGeom>
        </p:spPr>
      </p:pic>
      <p:pic>
        <p:nvPicPr>
          <p:cNvPr id="14" name="Picture 13" descr="A green check mark on a black background&#10;&#10;Description automatically generated">
            <a:extLst>
              <a:ext uri="{FF2B5EF4-FFF2-40B4-BE49-F238E27FC236}">
                <a16:creationId xmlns:a16="http://schemas.microsoft.com/office/drawing/2014/main" id="{1619B465-9BBB-86A3-2B40-BFBBD768B8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58286" y="7523533"/>
            <a:ext cx="496757" cy="396000"/>
          </a:xfrm>
          <a:prstGeom prst="rect">
            <a:avLst/>
          </a:prstGeom>
        </p:spPr>
      </p:pic>
      <p:pic>
        <p:nvPicPr>
          <p:cNvPr id="15" name="Picture 14" descr="A green check mark on a black background&#10;&#10;Description automatically generated">
            <a:extLst>
              <a:ext uri="{FF2B5EF4-FFF2-40B4-BE49-F238E27FC236}">
                <a16:creationId xmlns:a16="http://schemas.microsoft.com/office/drawing/2014/main" id="{6D8903DA-1D61-6E2C-B499-FE0350ACEA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58285" y="6585759"/>
            <a:ext cx="496757" cy="396000"/>
          </a:xfrm>
          <a:prstGeom prst="rect">
            <a:avLst/>
          </a:prstGeom>
        </p:spPr>
      </p:pic>
      <p:pic>
        <p:nvPicPr>
          <p:cNvPr id="16" name="Picture 15" descr="A green check mark on a black background&#10;&#10;Description automatically generated">
            <a:extLst>
              <a:ext uri="{FF2B5EF4-FFF2-40B4-BE49-F238E27FC236}">
                <a16:creationId xmlns:a16="http://schemas.microsoft.com/office/drawing/2014/main" id="{9130C2CF-C14D-6FCE-2877-5820461483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58284" y="5665634"/>
            <a:ext cx="496757" cy="396000"/>
          </a:xfrm>
          <a:prstGeom prst="rect">
            <a:avLst/>
          </a:prstGeom>
        </p:spPr>
      </p:pic>
      <p:pic>
        <p:nvPicPr>
          <p:cNvPr id="17" name="Picture 16" descr="A green check mark on a black background&#10;&#10;Description automatically generated">
            <a:extLst>
              <a:ext uri="{FF2B5EF4-FFF2-40B4-BE49-F238E27FC236}">
                <a16:creationId xmlns:a16="http://schemas.microsoft.com/office/drawing/2014/main" id="{FB7C7C35-6E2F-92B4-AE33-C470001113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58283" y="4745509"/>
            <a:ext cx="496757" cy="396000"/>
          </a:xfrm>
          <a:prstGeom prst="rect">
            <a:avLst/>
          </a:prstGeom>
        </p:spPr>
      </p:pic>
      <p:pic>
        <p:nvPicPr>
          <p:cNvPr id="18" name="Picture 17" descr="A red x on a black background&#10;&#10;Description automatically generated">
            <a:extLst>
              <a:ext uri="{FF2B5EF4-FFF2-40B4-BE49-F238E27FC236}">
                <a16:creationId xmlns:a16="http://schemas.microsoft.com/office/drawing/2014/main" id="{5E041DF7-3965-9014-FE72-D16EC367C0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71926" y="7558777"/>
            <a:ext cx="394773" cy="395944"/>
          </a:xfrm>
          <a:prstGeom prst="rect">
            <a:avLst/>
          </a:prstGeom>
        </p:spPr>
      </p:pic>
      <p:pic>
        <p:nvPicPr>
          <p:cNvPr id="19" name="Picture 18" descr="A green check mark on a black background&#10;&#10;Description automatically generated">
            <a:extLst>
              <a:ext uri="{FF2B5EF4-FFF2-40B4-BE49-F238E27FC236}">
                <a16:creationId xmlns:a16="http://schemas.microsoft.com/office/drawing/2014/main" id="{CB0E0E6F-F677-5F08-F911-8CB7FDB6A0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41535" y="6533705"/>
            <a:ext cx="496757" cy="396000"/>
          </a:xfrm>
          <a:prstGeom prst="rect">
            <a:avLst/>
          </a:prstGeom>
        </p:spPr>
      </p:pic>
      <p:pic>
        <p:nvPicPr>
          <p:cNvPr id="20" name="Picture 19" descr="A green check mark on a black background&#10;&#10;Description automatically generated">
            <a:extLst>
              <a:ext uri="{FF2B5EF4-FFF2-40B4-BE49-F238E27FC236}">
                <a16:creationId xmlns:a16="http://schemas.microsoft.com/office/drawing/2014/main" id="{70B90536-D63E-F248-D637-EE10A87852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41534" y="5613580"/>
            <a:ext cx="496757" cy="396000"/>
          </a:xfrm>
          <a:prstGeom prst="rect">
            <a:avLst/>
          </a:prstGeom>
        </p:spPr>
      </p:pic>
      <p:pic>
        <p:nvPicPr>
          <p:cNvPr id="21" name="Picture 20" descr="A green check mark on a black background&#10;&#10;Description automatically generated">
            <a:extLst>
              <a:ext uri="{FF2B5EF4-FFF2-40B4-BE49-F238E27FC236}">
                <a16:creationId xmlns:a16="http://schemas.microsoft.com/office/drawing/2014/main" id="{73CDB466-705D-9755-BE54-25D465253A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41533" y="4693455"/>
            <a:ext cx="496757" cy="396000"/>
          </a:xfrm>
          <a:prstGeom prst="rect">
            <a:avLst/>
          </a:prstGeom>
        </p:spPr>
      </p:pic>
      <p:pic>
        <p:nvPicPr>
          <p:cNvPr id="22" name="Picture 21" descr="A red x on a black background&#10;&#10;Description automatically generated">
            <a:extLst>
              <a:ext uri="{FF2B5EF4-FFF2-40B4-BE49-F238E27FC236}">
                <a16:creationId xmlns:a16="http://schemas.microsoft.com/office/drawing/2014/main" id="{4BBAC80F-4B76-AF4F-F9E4-735EEC9F03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317" y="8387731"/>
            <a:ext cx="394773" cy="395944"/>
          </a:xfrm>
          <a:prstGeom prst="rect">
            <a:avLst/>
          </a:prstGeom>
        </p:spPr>
      </p:pic>
      <p:pic>
        <p:nvPicPr>
          <p:cNvPr id="23" name="Picture 22" descr="A red x on a black background&#10;&#10;Description automatically generated">
            <a:extLst>
              <a:ext uri="{FF2B5EF4-FFF2-40B4-BE49-F238E27FC236}">
                <a16:creationId xmlns:a16="http://schemas.microsoft.com/office/drawing/2014/main" id="{6BAFF537-A265-EAB1-B581-A7297D7523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317" y="7558777"/>
            <a:ext cx="394773" cy="395944"/>
          </a:xfrm>
          <a:prstGeom prst="rect">
            <a:avLst/>
          </a:prstGeom>
        </p:spPr>
      </p:pic>
      <p:pic>
        <p:nvPicPr>
          <p:cNvPr id="24" name="Picture 23" descr="A red x on a black background&#10;&#10;Description automatically generated">
            <a:extLst>
              <a:ext uri="{FF2B5EF4-FFF2-40B4-BE49-F238E27FC236}">
                <a16:creationId xmlns:a16="http://schemas.microsoft.com/office/drawing/2014/main" id="{14584075-9460-7A61-2233-EE2CE8B4A5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316" y="6585815"/>
            <a:ext cx="394773" cy="395944"/>
          </a:xfrm>
          <a:prstGeom prst="rect">
            <a:avLst/>
          </a:prstGeom>
        </p:spPr>
      </p:pic>
      <p:pic>
        <p:nvPicPr>
          <p:cNvPr id="25" name="Picture 24" descr="A red x on a black background&#10;&#10;Description automatically generated">
            <a:extLst>
              <a:ext uri="{FF2B5EF4-FFF2-40B4-BE49-F238E27FC236}">
                <a16:creationId xmlns:a16="http://schemas.microsoft.com/office/drawing/2014/main" id="{2D408FAE-A8A4-3685-A054-3B1EE72672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316" y="5670319"/>
            <a:ext cx="394773" cy="395944"/>
          </a:xfrm>
          <a:prstGeom prst="rect">
            <a:avLst/>
          </a:prstGeom>
        </p:spPr>
      </p:pic>
      <p:pic>
        <p:nvPicPr>
          <p:cNvPr id="26" name="Picture 25" descr="A red x on a black background&#10;&#10;Description automatically generated">
            <a:extLst>
              <a:ext uri="{FF2B5EF4-FFF2-40B4-BE49-F238E27FC236}">
                <a16:creationId xmlns:a16="http://schemas.microsoft.com/office/drawing/2014/main" id="{45DC745A-F36E-F819-9D2D-04053CDCD2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315" y="4697357"/>
            <a:ext cx="394773" cy="395944"/>
          </a:xfrm>
          <a:prstGeom prst="rect">
            <a:avLst/>
          </a:prstGeom>
        </p:spPr>
      </p:pic>
      <p:sp>
        <p:nvSpPr>
          <p:cNvPr id="8" name="TextBox 7">
            <a:extLst>
              <a:ext uri="{FF2B5EF4-FFF2-40B4-BE49-F238E27FC236}">
                <a16:creationId xmlns:a16="http://schemas.microsoft.com/office/drawing/2014/main" id="{D950B733-7469-83CE-E6C5-FB19E33A7E06}"/>
              </a:ext>
            </a:extLst>
          </p:cNvPr>
          <p:cNvSpPr txBox="1"/>
          <p:nvPr/>
        </p:nvSpPr>
        <p:spPr>
          <a:xfrm>
            <a:off x="17610924" y="9728200"/>
            <a:ext cx="569126" cy="369332"/>
          </a:xfrm>
          <a:prstGeom prst="rect">
            <a:avLst/>
          </a:prstGeom>
          <a:noFill/>
        </p:spPr>
        <p:txBody>
          <a:bodyPr wrap="square" rtlCol="0">
            <a:spAutoFit/>
          </a:bodyPr>
          <a:lstStyle/>
          <a:p>
            <a:r>
              <a:rPr lang="en-GB" dirty="0"/>
              <a:t>13</a:t>
            </a:r>
          </a:p>
        </p:txBody>
      </p:sp>
    </p:spTree>
    <p:custDataLst>
      <p:tags r:id="rId1"/>
    </p:custDataLst>
    <p:extLst>
      <p:ext uri="{BB962C8B-B14F-4D97-AF65-F5344CB8AC3E}">
        <p14:creationId xmlns:p14="http://schemas.microsoft.com/office/powerpoint/2010/main" val="1627094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pic>
        <p:nvPicPr>
          <p:cNvPr id="14" name="Picture 13" descr="A yellow triangle sign with a black circle&#10;&#10;Description automatically generated">
            <a:extLst>
              <a:ext uri="{FF2B5EF4-FFF2-40B4-BE49-F238E27FC236}">
                <a16:creationId xmlns:a16="http://schemas.microsoft.com/office/drawing/2014/main" id="{DE4BE74E-31C6-3F20-5C91-DAC66B72C1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8426" y="3419855"/>
            <a:ext cx="3177387" cy="2753999"/>
          </a:xfrm>
          <a:prstGeom prst="rect">
            <a:avLst/>
          </a:prstGeom>
        </p:spPr>
      </p:pic>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Laser Safety</a:t>
            </a:r>
            <a:endParaRPr lang="en-GB" sz="2800"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480910" y="3263968"/>
            <a:ext cx="5415862" cy="3970318"/>
          </a:xfrm>
          <a:prstGeom prst="rect">
            <a:avLst/>
          </a:prstGeom>
          <a:noFill/>
        </p:spPr>
        <p:txBody>
          <a:bodyPr wrap="square" rtlCol="0">
            <a:spAutoFit/>
          </a:bodyPr>
          <a:lstStyle/>
          <a:p>
            <a:pPr marL="542925" lvl="1" indent="-357188">
              <a:buFont typeface="Arial" panose="020B0604020202020204" pitchFamily="34" charset="0"/>
              <a:buChar char="•"/>
            </a:pPr>
            <a:r>
              <a:rPr lang="en-US" sz="2100" dirty="0">
                <a:latin typeface="+mj-lt"/>
              </a:rPr>
              <a:t>Lasers (class 3B and above) must be registered at CERN (</a:t>
            </a:r>
            <a:r>
              <a:rPr lang="en-US" sz="2100" dirty="0">
                <a:solidFill>
                  <a:srgbClr val="00B0F0"/>
                </a:solidFill>
                <a:latin typeface="+mj-lt"/>
                <a:hlinkClick r:id="rId6">
                  <a:extLst>
                    <a:ext uri="{A12FA001-AC4F-418D-AE19-62706E023703}">
                      <ahyp:hlinkClr xmlns:ahyp="http://schemas.microsoft.com/office/drawing/2018/hyperlinkcolor" val="tx"/>
                    </a:ext>
                  </a:extLst>
                </a:hlinkClick>
              </a:rPr>
              <a:t>NIRREG Database</a:t>
            </a:r>
            <a:r>
              <a:rPr lang="en-US" sz="2100" dirty="0">
                <a:solidFill>
                  <a:srgbClr val="00B0F0"/>
                </a:solidFill>
                <a:latin typeface="+mj-lt"/>
              </a:rPr>
              <a:t>)</a:t>
            </a:r>
            <a:r>
              <a:rPr lang="en-US" sz="2100" dirty="0">
                <a:latin typeface="+mj-lt"/>
              </a:rPr>
              <a:t> and follow specific CERN Safety Rules</a:t>
            </a:r>
          </a:p>
          <a:p>
            <a:pPr marL="542925" lvl="1" indent="-357188">
              <a:buFont typeface="Arial" panose="020B0604020202020204" pitchFamily="34" charset="0"/>
              <a:buChar char="•"/>
            </a:pPr>
            <a:r>
              <a:rPr lang="en-US" sz="2100" b="1" dirty="0">
                <a:latin typeface="+mj-lt"/>
              </a:rPr>
              <a:t>Designated Laser Area </a:t>
            </a:r>
            <a:r>
              <a:rPr lang="en-US" sz="2100" dirty="0">
                <a:latin typeface="+mj-lt"/>
              </a:rPr>
              <a:t>(DLA) established for each laser installation with a nominated responsible (LSSO)</a:t>
            </a:r>
          </a:p>
          <a:p>
            <a:pPr marL="542925" lvl="1" indent="-357188">
              <a:buFont typeface="Arial" panose="020B0604020202020204" pitchFamily="34" charset="0"/>
              <a:buChar char="•"/>
            </a:pPr>
            <a:r>
              <a:rPr lang="en-US" sz="2100" b="1" dirty="0">
                <a:latin typeface="+mj-lt"/>
              </a:rPr>
              <a:t>Safety visits </a:t>
            </a:r>
            <a:r>
              <a:rPr lang="en-US" sz="2100" dirty="0">
                <a:latin typeface="+mj-lt"/>
              </a:rPr>
              <a:t>with the EP Laser Safety Officer (LSO) </a:t>
            </a:r>
          </a:p>
          <a:p>
            <a:pPr marL="542925" lvl="1" indent="-357188">
              <a:buFont typeface="Arial" panose="020B0604020202020204" pitchFamily="34" charset="0"/>
              <a:buChar char="•"/>
            </a:pPr>
            <a:r>
              <a:rPr lang="en-US" sz="2100" b="1" dirty="0">
                <a:latin typeface="+mj-lt"/>
              </a:rPr>
              <a:t>Laser Safety File </a:t>
            </a:r>
            <a:r>
              <a:rPr lang="en-US" sz="2100" dirty="0">
                <a:latin typeface="+mj-lt"/>
              </a:rPr>
              <a:t>(template </a:t>
            </a:r>
            <a:r>
              <a:rPr lang="en-US" sz="2100" dirty="0">
                <a:solidFill>
                  <a:srgbClr val="00B0F0"/>
                </a:solidFill>
                <a:latin typeface="+mj-lt"/>
                <a:hlinkClick r:id="rId7">
                  <a:extLst>
                    <a:ext uri="{A12FA001-AC4F-418D-AE19-62706E023703}">
                      <ahyp:hlinkClr xmlns:ahyp="http://schemas.microsoft.com/office/drawing/2018/hyperlinkcolor" val="tx"/>
                    </a:ext>
                  </a:extLst>
                </a:hlinkClick>
              </a:rPr>
              <a:t>here</a:t>
            </a:r>
            <a:r>
              <a:rPr lang="en-US" sz="2100" dirty="0">
                <a:solidFill>
                  <a:srgbClr val="00B0F0"/>
                </a:solidFill>
                <a:latin typeface="+mj-lt"/>
              </a:rPr>
              <a:t>)</a:t>
            </a:r>
          </a:p>
          <a:p>
            <a:pPr marL="185737" lvl="1"/>
            <a:endParaRPr lang="en-US" sz="2100" dirty="0">
              <a:latin typeface="+mj-lt"/>
            </a:endParaRPr>
          </a:p>
          <a:p>
            <a:pPr marL="542925" lvl="1" indent="-357188">
              <a:buFont typeface="Arial" panose="020B0604020202020204" pitchFamily="34" charset="0"/>
              <a:buChar char="•"/>
            </a:pPr>
            <a:endParaRPr lang="en-GB" sz="2100" dirty="0">
              <a:latin typeface="+mj-lt"/>
              <a:sym typeface="Wingdings" pitchFamily="2" charset="2"/>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5152226" cy="4616648"/>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542925" lvl="1" indent="-357188">
              <a:buFont typeface="Arial" panose="020B0604020202020204" pitchFamily="34" charset="0"/>
              <a:buChar char="•"/>
            </a:pPr>
            <a:r>
              <a:rPr lang="en-GB" sz="2100" dirty="0">
                <a:solidFill>
                  <a:srgbClr val="00B0F0"/>
                </a:solidFill>
                <a:latin typeface="+mj-lt"/>
                <a:sym typeface="Wingdings" pitchFamily="2" charset="2"/>
                <a:hlinkClick r:id="rId8">
                  <a:extLst>
                    <a:ext uri="{A12FA001-AC4F-418D-AE19-62706E023703}">
                      <ahyp:hlinkClr xmlns:ahyp="http://schemas.microsoft.com/office/drawing/2018/hyperlinkcolor" val="tx"/>
                    </a:ext>
                  </a:extLst>
                </a:hlinkClick>
              </a:rPr>
              <a:t>"LSSO" </a:t>
            </a:r>
            <a:r>
              <a:rPr lang="en-GB" sz="2100" dirty="0">
                <a:latin typeface="+mj-lt"/>
                <a:sym typeface="Wingdings" pitchFamily="2" charset="2"/>
              </a:rPr>
              <a:t>Classroom training </a:t>
            </a:r>
          </a:p>
          <a:p>
            <a:pPr marL="542925" lvl="1" indent="-357188">
              <a:buFont typeface="Arial" panose="020B0604020202020204" pitchFamily="34" charset="0"/>
              <a:buChar char="•"/>
            </a:pPr>
            <a:r>
              <a:rPr lang="en-US" sz="2100" dirty="0">
                <a:solidFill>
                  <a:srgbClr val="00B0F0"/>
                </a:solidFill>
                <a:latin typeface="+mj-lt"/>
                <a:hlinkClick r:id="rId9">
                  <a:extLst>
                    <a:ext uri="{A12FA001-AC4F-418D-AE19-62706E023703}">
                      <ahyp:hlinkClr xmlns:ahyp="http://schemas.microsoft.com/office/drawing/2018/hyperlinkcolor" val="tx"/>
                    </a:ext>
                  </a:extLst>
                </a:hlinkClick>
              </a:rPr>
              <a:t>“Laser - User”</a:t>
            </a:r>
            <a:r>
              <a:rPr lang="en-US" sz="2100" dirty="0">
                <a:latin typeface="+mj-lt"/>
              </a:rPr>
              <a:t> Online training</a:t>
            </a:r>
          </a:p>
          <a:p>
            <a:pPr marL="542925" lvl="1" indent="-357188">
              <a:buFont typeface="Arial" panose="020B0604020202020204" pitchFamily="34" charset="0"/>
              <a:buChar char="•"/>
            </a:pPr>
            <a:endParaRPr lang="en-US" sz="2100" dirty="0">
              <a:latin typeface="+mj-lt"/>
            </a:endParaRPr>
          </a:p>
          <a:p>
            <a:pPr marL="155575" lvl="1"/>
            <a:r>
              <a:rPr lang="en-US" sz="2100" b="1" dirty="0">
                <a:latin typeface="+mj-lt"/>
              </a:rPr>
              <a:t>Support Network</a:t>
            </a:r>
          </a:p>
          <a:p>
            <a:pPr marL="498475" lvl="1" indent="-342900">
              <a:buFont typeface="Arial" panose="020B0604020202020204" pitchFamily="34" charset="0"/>
              <a:buChar char="•"/>
            </a:pPr>
            <a:r>
              <a:rPr lang="en-GB" sz="2100" dirty="0">
                <a:latin typeface="+mj-lt"/>
              </a:rPr>
              <a:t>EP Laser Safety Officer (LSO) </a:t>
            </a:r>
          </a:p>
          <a:p>
            <a:pPr marL="498475" lvl="1" indent="-342900">
              <a:buFont typeface="Arial" panose="020B0604020202020204" pitchFamily="34" charset="0"/>
              <a:buChar char="•"/>
            </a:pPr>
            <a:r>
              <a:rPr lang="en-GB" sz="2100" dirty="0">
                <a:latin typeface="+mj-lt"/>
              </a:rPr>
              <a:t>Laser Safety Support Officer (LSSO – mandate in GSI-SO-14)</a:t>
            </a:r>
          </a:p>
          <a:p>
            <a:pPr marL="498475" lvl="1" indent="-342900">
              <a:buFont typeface="Arial" panose="020B0604020202020204" pitchFamily="34" charset="0"/>
              <a:buChar char="•"/>
            </a:pPr>
            <a:endParaRPr lang="en-GB" sz="2100" dirty="0">
              <a:latin typeface="+mj-lt"/>
            </a:endParaRPr>
          </a:p>
          <a:p>
            <a:pPr marL="155575" lvl="1"/>
            <a:r>
              <a:rPr lang="en-GB" sz="2100" dirty="0">
                <a:highlight>
                  <a:srgbClr val="FFFF00"/>
                </a:highlight>
                <a:latin typeface="+mj-lt"/>
              </a:rPr>
              <a:t>Safety Rules</a:t>
            </a:r>
            <a:endParaRPr lang="en-US" sz="2100" dirty="0">
              <a:highlight>
                <a:srgbClr val="FFFF00"/>
              </a:highlight>
              <a:latin typeface="+mj-lt"/>
            </a:endParaRPr>
          </a:p>
          <a:p>
            <a:pPr marL="498475" lvl="1" indent="-342900">
              <a:buFont typeface="Arial" panose="020B0604020202020204" pitchFamily="34" charset="0"/>
              <a:buChar char="•"/>
            </a:pPr>
            <a:endParaRPr lang="en-US" sz="2100" dirty="0">
              <a:latin typeface="+mj-lt"/>
            </a:endParaRPr>
          </a:p>
          <a:p>
            <a:pPr marL="155575" lvl="1"/>
            <a:endParaRPr lang="en-US" sz="2100" dirty="0">
              <a:latin typeface="+mj-lt"/>
              <a:cs typeface="Calibri" panose="020F0502020204030204" pitchFamily="34" charset="0"/>
            </a:endParaRPr>
          </a:p>
          <a:p>
            <a:pPr marL="155575" lvl="1"/>
            <a:endParaRPr lang="en-US" sz="2100" dirty="0">
              <a:latin typeface="+mj-lt"/>
              <a:cs typeface="Calibri" panose="020F0502020204030204" pitchFamily="34" charset="0"/>
            </a:endParaRPr>
          </a:p>
          <a:p>
            <a:pPr marL="155575" lvl="1"/>
            <a:endParaRPr lang="en-US" sz="2100" dirty="0">
              <a:latin typeface="+mj-lt"/>
            </a:endParaRPr>
          </a:p>
        </p:txBody>
      </p:sp>
      <p:sp>
        <p:nvSpPr>
          <p:cNvPr id="16" name="TextBox 15">
            <a:extLst>
              <a:ext uri="{FF2B5EF4-FFF2-40B4-BE49-F238E27FC236}">
                <a16:creationId xmlns:a16="http://schemas.microsoft.com/office/drawing/2014/main" id="{EBFCF98D-3DBB-2232-246B-5E4D086FF951}"/>
              </a:ext>
            </a:extLst>
          </p:cNvPr>
          <p:cNvSpPr txBox="1"/>
          <p:nvPr/>
        </p:nvSpPr>
        <p:spPr>
          <a:xfrm>
            <a:off x="843904" y="6500028"/>
            <a:ext cx="5075633" cy="1061829"/>
          </a:xfrm>
          <a:prstGeom prst="rect">
            <a:avLst/>
          </a:prstGeom>
          <a:noFill/>
        </p:spPr>
        <p:txBody>
          <a:bodyPr wrap="square">
            <a:spAutoFit/>
          </a:bodyPr>
          <a:lstStyle/>
          <a:p>
            <a:pPr algn="ctr"/>
            <a:r>
              <a:rPr lang="en-US" sz="2100" dirty="0">
                <a:latin typeface="+mj-lt"/>
              </a:rPr>
              <a:t>Risks related to laser beam can range from mild skin burns to irreversible injury of skin or eyes</a:t>
            </a:r>
          </a:p>
        </p:txBody>
      </p:sp>
      <p:sp>
        <p:nvSpPr>
          <p:cNvPr id="2" name="TextBox 1">
            <a:extLst>
              <a:ext uri="{FF2B5EF4-FFF2-40B4-BE49-F238E27FC236}">
                <a16:creationId xmlns:a16="http://schemas.microsoft.com/office/drawing/2014/main" id="{3A13F380-588F-EA96-BCB9-AC7DEA6DC4DD}"/>
              </a:ext>
            </a:extLst>
          </p:cNvPr>
          <p:cNvSpPr txBox="1"/>
          <p:nvPr/>
        </p:nvSpPr>
        <p:spPr>
          <a:xfrm>
            <a:off x="17610924" y="9728200"/>
            <a:ext cx="569126" cy="369332"/>
          </a:xfrm>
          <a:prstGeom prst="rect">
            <a:avLst/>
          </a:prstGeom>
          <a:noFill/>
        </p:spPr>
        <p:txBody>
          <a:bodyPr wrap="square" rtlCol="0">
            <a:spAutoFit/>
          </a:bodyPr>
          <a:lstStyle/>
          <a:p>
            <a:r>
              <a:rPr lang="en-GB" dirty="0"/>
              <a:t>14</a:t>
            </a:r>
          </a:p>
        </p:txBody>
      </p:sp>
    </p:spTree>
    <p:custDataLst>
      <p:tags r:id="rId1"/>
    </p:custDataLst>
    <p:extLst>
      <p:ext uri="{BB962C8B-B14F-4D97-AF65-F5344CB8AC3E}">
        <p14:creationId xmlns:p14="http://schemas.microsoft.com/office/powerpoint/2010/main" val="724114537"/>
      </p:ext>
    </p:extLst>
  </p:cSld>
  <p:clrMapOvr>
    <a:masterClrMapping/>
  </p:clrMapOvr>
  <p:extLst>
    <p:ext uri="{6950BFC3-D8DA-4A85-94F7-54DA5524770B}">
      <p188:commentRel xmlns:p188="http://schemas.microsoft.com/office/powerpoint/2018/8/main" r:id="rId4"/>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icola Turini, Deputy-Spokesperson TOTEM experiment in the LHC tunnel">
            <a:extLst>
              <a:ext uri="{FF2B5EF4-FFF2-40B4-BE49-F238E27FC236}">
                <a16:creationId xmlns:a16="http://schemas.microsoft.com/office/drawing/2014/main" id="{43AA9736-D536-F688-9401-3743E6FD99E0}"/>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13543"/>
          <a:stretch/>
        </p:blipFill>
        <p:spPr bwMode="auto">
          <a:xfrm>
            <a:off x="0" y="0"/>
            <a:ext cx="18288001" cy="10551886"/>
          </a:xfrm>
          <a:prstGeom prst="rect">
            <a:avLst/>
          </a:prstGeom>
          <a:noFill/>
          <a:extLst>
            <a:ext uri="{909E8E84-426E-40DD-AFC4-6F175D3DCCD1}">
              <a14:hiddenFill xmlns:a14="http://schemas.microsoft.com/office/drawing/2010/main">
                <a:solidFill>
                  <a:srgbClr val="FFFFFF"/>
                </a:solidFill>
              </a14:hiddenFill>
            </a:ext>
          </a:extLst>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Extended Functions</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err="1"/>
              <a:t>EXperiment</a:t>
            </a:r>
            <a:r>
              <a:rPr lang="en-US" dirty="0"/>
              <a: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b="1" dirty="0">
                <a:solidFill>
                  <a:schemeClr val="bg1"/>
                </a:solidFill>
              </a:rPr>
              <a:t>Extended Functions</a:t>
            </a:r>
          </a:p>
        </p:txBody>
      </p:sp>
      <p:sp>
        <p:nvSpPr>
          <p:cNvPr id="8" name="Oval 7"/>
          <p:cNvSpPr/>
          <p:nvPr/>
        </p:nvSpPr>
        <p:spPr>
          <a:xfrm>
            <a:off x="16229042"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9865CA31-B872-2A42-B438-7A678AA1C4D4}"/>
              </a:ext>
            </a:extLst>
          </p:cNvPr>
          <p:cNvCxnSpPr>
            <a:cxnSpLocks/>
            <a:stCxn id="26" idx="6"/>
            <a:endCxn id="8" idx="2"/>
          </p:cNvCxnSpPr>
          <p:nvPr/>
        </p:nvCxnSpPr>
        <p:spPr>
          <a:xfrm>
            <a:off x="2441575" y="8691284"/>
            <a:ext cx="1378746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705678F-B464-9A4C-AC1C-87A87F1693B8}"/>
              </a:ext>
            </a:extLst>
          </p:cNvPr>
          <p:cNvSpPr txBox="1"/>
          <p:nvPr/>
        </p:nvSpPr>
        <p:spPr>
          <a:xfrm>
            <a:off x="898678" y="9353984"/>
            <a:ext cx="2521844" cy="461665"/>
          </a:xfrm>
          <a:prstGeom prst="rect">
            <a:avLst/>
          </a:prstGeom>
          <a:noFill/>
        </p:spPr>
        <p:txBody>
          <a:bodyPr wrap="none" rtlCol="0">
            <a:spAutoFit/>
          </a:bodyPr>
          <a:lstStyle/>
          <a:p>
            <a:pPr algn="ctr"/>
            <a:r>
              <a:rPr lang="en-GB" sz="2400" dirty="0">
                <a:solidFill>
                  <a:schemeClr val="bg1"/>
                </a:solidFill>
              </a:rPr>
              <a:t>Specific Hazards</a:t>
            </a:r>
          </a:p>
        </p:txBody>
      </p:sp>
    </p:spTree>
    <p:custDataLst>
      <p:tags r:id="rId1"/>
    </p:custDataLst>
    <p:extLst>
      <p:ext uri="{BB962C8B-B14F-4D97-AF65-F5344CB8AC3E}">
        <p14:creationId xmlns:p14="http://schemas.microsoft.com/office/powerpoint/2010/main" val="808390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DDFD-463A-AE46-A30E-6A8ED9A6913B}"/>
              </a:ext>
            </a:extLst>
          </p:cNvPr>
          <p:cNvSpPr>
            <a:spLocks noGrp="1"/>
          </p:cNvSpPr>
          <p:nvPr>
            <p:ph type="title"/>
          </p:nvPr>
        </p:nvSpPr>
        <p:spPr/>
        <p:txBody>
          <a:bodyPr/>
          <a:lstStyle/>
          <a:p>
            <a:r>
              <a:rPr lang="en-GB" dirty="0"/>
              <a:t>Extended Functions</a:t>
            </a:r>
          </a:p>
        </p:txBody>
      </p:sp>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11178210" cy="644577"/>
          </a:xfrm>
        </p:spPr>
        <p:txBody>
          <a:bodyPr lIns="0" tIns="0" rIns="0" bIns="0"/>
          <a:lstStyle/>
          <a:p>
            <a:r>
              <a:rPr lang="en-GB" dirty="0"/>
              <a:t>Safety in laboratories and mechanical workshops</a:t>
            </a:r>
            <a:endParaRPr lang="en-GB" sz="2800" dirty="0"/>
          </a:p>
        </p:txBody>
      </p:sp>
      <p:sp>
        <p:nvSpPr>
          <p:cNvPr id="4" name="TextBox 3">
            <a:extLst>
              <a:ext uri="{FF2B5EF4-FFF2-40B4-BE49-F238E27FC236}">
                <a16:creationId xmlns:a16="http://schemas.microsoft.com/office/drawing/2014/main" id="{6E6F59F6-C70B-0605-EFB1-13454FFC799E}"/>
              </a:ext>
            </a:extLst>
          </p:cNvPr>
          <p:cNvSpPr txBox="1"/>
          <p:nvPr/>
        </p:nvSpPr>
        <p:spPr>
          <a:xfrm>
            <a:off x="708990" y="2435989"/>
            <a:ext cx="15826410" cy="2354491"/>
          </a:xfrm>
          <a:prstGeom prst="rect">
            <a:avLst/>
          </a:prstGeom>
          <a:noFill/>
        </p:spPr>
        <p:txBody>
          <a:bodyPr wrap="square">
            <a:spAutoFit/>
          </a:bodyPr>
          <a:lstStyle/>
          <a:p>
            <a:pPr marL="457200" indent="-457200">
              <a:buFont typeface="Arial" panose="020B0604020202020204" pitchFamily="34" charset="0"/>
              <a:buChar char="•"/>
            </a:pPr>
            <a:r>
              <a:rPr lang="en-GB" sz="2100" dirty="0">
                <a:latin typeface="+mj-lt"/>
              </a:rPr>
              <a:t>Different Experiments usually have a certain number of related laboratories and mechanical workshops</a:t>
            </a:r>
          </a:p>
          <a:p>
            <a:pPr marL="457200" indent="-457200">
              <a:buFont typeface="Arial" panose="020B0604020202020204" pitchFamily="34" charset="0"/>
              <a:buChar char="•"/>
            </a:pPr>
            <a:endParaRPr lang="en-GB" sz="2100" dirty="0">
              <a:latin typeface="+mj-lt"/>
            </a:endParaRPr>
          </a:p>
          <a:p>
            <a:pPr marL="457200" indent="-457200">
              <a:buFont typeface="Arial" panose="020B0604020202020204" pitchFamily="34" charset="0"/>
              <a:buChar char="•"/>
            </a:pPr>
            <a:r>
              <a:rPr lang="en-GB" sz="2100" dirty="0">
                <a:latin typeface="+mj-lt"/>
              </a:rPr>
              <a:t>Part of the role of an EXSO is to be </a:t>
            </a:r>
            <a:r>
              <a:rPr lang="en-GB" sz="2100" b="1" dirty="0">
                <a:latin typeface="+mj-lt"/>
              </a:rPr>
              <a:t>aware about the existence of these areas </a:t>
            </a:r>
            <a:r>
              <a:rPr lang="en-GB" sz="2100" dirty="0">
                <a:latin typeface="+mj-lt"/>
              </a:rPr>
              <a:t>and make sure at least </a:t>
            </a:r>
            <a:r>
              <a:rPr lang="en-GB" sz="2100" b="1" dirty="0">
                <a:latin typeface="+mj-lt"/>
              </a:rPr>
              <a:t>one responsible person exists </a:t>
            </a:r>
            <a:r>
              <a:rPr lang="en-GB" sz="2100" dirty="0">
                <a:latin typeface="+mj-lt"/>
              </a:rPr>
              <a:t>for each. The EXSO should put in contact the responsible person with the EP Safety Correspondent </a:t>
            </a:r>
          </a:p>
          <a:p>
            <a:pPr marL="457200" indent="-457200">
              <a:buFont typeface="Arial" panose="020B0604020202020204" pitchFamily="34" charset="0"/>
              <a:buChar char="•"/>
            </a:pPr>
            <a:endParaRPr lang="en-GB" sz="2100" dirty="0">
              <a:latin typeface="+mj-lt"/>
            </a:endParaRPr>
          </a:p>
          <a:p>
            <a:pPr marL="457200" indent="-457200">
              <a:buFont typeface="Arial" panose="020B0604020202020204" pitchFamily="34" charset="0"/>
              <a:buChar char="•"/>
            </a:pPr>
            <a:r>
              <a:rPr lang="en-GB" sz="2100" dirty="0">
                <a:latin typeface="+mj-lt"/>
              </a:rPr>
              <a:t>The responsible person, with the support of the EP Safety Correspondent, will proceed with the needed safety assessment of the infrastructure/activities done in the laboratory or workshop</a:t>
            </a:r>
          </a:p>
        </p:txBody>
      </p:sp>
      <p:sp>
        <p:nvSpPr>
          <p:cNvPr id="5" name="Rounded Rectangle 21">
            <a:extLst>
              <a:ext uri="{FF2B5EF4-FFF2-40B4-BE49-F238E27FC236}">
                <a16:creationId xmlns:a16="http://schemas.microsoft.com/office/drawing/2014/main" id="{BB4C04D6-B5DC-A1B5-9D1C-5BD1597121CB}"/>
              </a:ext>
            </a:extLst>
          </p:cNvPr>
          <p:cNvSpPr/>
          <p:nvPr/>
        </p:nvSpPr>
        <p:spPr bwMode="auto">
          <a:xfrm>
            <a:off x="7886998" y="6170337"/>
            <a:ext cx="2833681" cy="972000"/>
          </a:xfrm>
          <a:prstGeom prst="roundRect">
            <a:avLst>
              <a:gd name="adj" fmla="val 12918"/>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Experiment (experimental area)</a:t>
            </a:r>
          </a:p>
        </p:txBody>
      </p:sp>
      <p:cxnSp>
        <p:nvCxnSpPr>
          <p:cNvPr id="6" name="Straight Arrow Connector 5">
            <a:extLst>
              <a:ext uri="{FF2B5EF4-FFF2-40B4-BE49-F238E27FC236}">
                <a16:creationId xmlns:a16="http://schemas.microsoft.com/office/drawing/2014/main" id="{AF329946-9E14-59D6-64C9-8934DB7A269B}"/>
              </a:ext>
            </a:extLst>
          </p:cNvPr>
          <p:cNvCxnSpPr>
            <a:cxnSpLocks/>
            <a:stCxn id="5" idx="3"/>
            <a:endCxn id="11" idx="1"/>
          </p:cNvCxnSpPr>
          <p:nvPr/>
        </p:nvCxnSpPr>
        <p:spPr>
          <a:xfrm flipV="1">
            <a:off x="10720679" y="6642309"/>
            <a:ext cx="1071542" cy="14028"/>
          </a:xfrm>
          <a:prstGeom prst="straightConnector1">
            <a:avLst/>
          </a:prstGeom>
          <a:ln>
            <a:solidFill>
              <a:schemeClr val="tx1"/>
            </a:solidFill>
            <a:prstDash val="solid"/>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7" name="Straight Arrow Connector 6">
            <a:extLst>
              <a:ext uri="{FF2B5EF4-FFF2-40B4-BE49-F238E27FC236}">
                <a16:creationId xmlns:a16="http://schemas.microsoft.com/office/drawing/2014/main" id="{AB323AA2-6DAE-E20E-02F8-783D8D8BEFEE}"/>
              </a:ext>
            </a:extLst>
          </p:cNvPr>
          <p:cNvCxnSpPr>
            <a:cxnSpLocks/>
            <a:stCxn id="10" idx="0"/>
            <a:endCxn id="5" idx="2"/>
          </p:cNvCxnSpPr>
          <p:nvPr/>
        </p:nvCxnSpPr>
        <p:spPr>
          <a:xfrm flipV="1">
            <a:off x="9303839" y="7142337"/>
            <a:ext cx="0" cy="1051635"/>
          </a:xfrm>
          <a:prstGeom prst="straightConnector1">
            <a:avLst/>
          </a:prstGeom>
          <a:ln>
            <a:solidFill>
              <a:schemeClr val="tx1"/>
            </a:solidFill>
            <a:prstDash val="solid"/>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8" name="Rounded Rectangle 21">
            <a:extLst>
              <a:ext uri="{FF2B5EF4-FFF2-40B4-BE49-F238E27FC236}">
                <a16:creationId xmlns:a16="http://schemas.microsoft.com/office/drawing/2014/main" id="{721DFB5D-3DC4-5504-74E1-AFC17C2344EC}"/>
              </a:ext>
            </a:extLst>
          </p:cNvPr>
          <p:cNvSpPr/>
          <p:nvPr/>
        </p:nvSpPr>
        <p:spPr bwMode="auto">
          <a:xfrm>
            <a:off x="4843794" y="6170337"/>
            <a:ext cx="1971662" cy="972000"/>
          </a:xfrm>
          <a:prstGeom prst="roundRect">
            <a:avLst>
              <a:gd name="adj" fmla="val 12918"/>
            </a:avLst>
          </a:prstGeom>
          <a:solidFill>
            <a:srgbClr val="669EBD"/>
          </a:solidFill>
          <a:ln>
            <a:solidFill>
              <a:srgbClr val="669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Mechanical Workshop</a:t>
            </a:r>
          </a:p>
        </p:txBody>
      </p:sp>
      <p:sp>
        <p:nvSpPr>
          <p:cNvPr id="10" name="Rounded Rectangle 21">
            <a:extLst>
              <a:ext uri="{FF2B5EF4-FFF2-40B4-BE49-F238E27FC236}">
                <a16:creationId xmlns:a16="http://schemas.microsoft.com/office/drawing/2014/main" id="{F1BF04F6-E2A3-C79B-AB42-330E6824E6D8}"/>
              </a:ext>
            </a:extLst>
          </p:cNvPr>
          <p:cNvSpPr/>
          <p:nvPr/>
        </p:nvSpPr>
        <p:spPr bwMode="auto">
          <a:xfrm>
            <a:off x="8318008" y="8193972"/>
            <a:ext cx="1971662" cy="972000"/>
          </a:xfrm>
          <a:prstGeom prst="roundRect">
            <a:avLst>
              <a:gd name="adj" fmla="val 12918"/>
            </a:avLst>
          </a:prstGeom>
          <a:solidFill>
            <a:srgbClr val="CCDFE9"/>
          </a:solidFill>
          <a:ln>
            <a:solidFill>
              <a:srgbClr val="CCDF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solidFill>
                  <a:schemeClr val="tx1"/>
                </a:solidFill>
              </a:rPr>
              <a:t>Laboratory 2</a:t>
            </a:r>
          </a:p>
        </p:txBody>
      </p:sp>
      <p:sp>
        <p:nvSpPr>
          <p:cNvPr id="11" name="Rounded Rectangle 21">
            <a:extLst>
              <a:ext uri="{FF2B5EF4-FFF2-40B4-BE49-F238E27FC236}">
                <a16:creationId xmlns:a16="http://schemas.microsoft.com/office/drawing/2014/main" id="{755CEDC1-5ACB-14D3-6DB3-444EE8940776}"/>
              </a:ext>
            </a:extLst>
          </p:cNvPr>
          <p:cNvSpPr/>
          <p:nvPr/>
        </p:nvSpPr>
        <p:spPr bwMode="auto">
          <a:xfrm>
            <a:off x="11792221" y="6156309"/>
            <a:ext cx="1971662" cy="972000"/>
          </a:xfrm>
          <a:prstGeom prst="roundRect">
            <a:avLst>
              <a:gd name="adj" fmla="val 12918"/>
            </a:avLst>
          </a:prstGeom>
          <a:solidFill>
            <a:srgbClr val="CCDFE9"/>
          </a:solidFill>
          <a:ln>
            <a:solidFill>
              <a:srgbClr val="CCDF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solidFill>
                  <a:schemeClr val="tx1"/>
                </a:solidFill>
              </a:rPr>
              <a:t>Laboratory 1</a:t>
            </a:r>
          </a:p>
        </p:txBody>
      </p:sp>
      <p:cxnSp>
        <p:nvCxnSpPr>
          <p:cNvPr id="12" name="Straight Arrow Connector 11">
            <a:extLst>
              <a:ext uri="{FF2B5EF4-FFF2-40B4-BE49-F238E27FC236}">
                <a16:creationId xmlns:a16="http://schemas.microsoft.com/office/drawing/2014/main" id="{FD0CCCF1-CE80-548C-67DB-F757020CCAAA}"/>
              </a:ext>
            </a:extLst>
          </p:cNvPr>
          <p:cNvCxnSpPr>
            <a:cxnSpLocks/>
            <a:stCxn id="8" idx="3"/>
            <a:endCxn id="5" idx="1"/>
          </p:cNvCxnSpPr>
          <p:nvPr/>
        </p:nvCxnSpPr>
        <p:spPr>
          <a:xfrm>
            <a:off x="6815456" y="6656337"/>
            <a:ext cx="1071542" cy="0"/>
          </a:xfrm>
          <a:prstGeom prst="straightConnector1">
            <a:avLst/>
          </a:prstGeom>
          <a:ln>
            <a:solidFill>
              <a:schemeClr val="tx1"/>
            </a:solidFill>
            <a:prstDash val="solid"/>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3" name="TextBox 2">
            <a:extLst>
              <a:ext uri="{FF2B5EF4-FFF2-40B4-BE49-F238E27FC236}">
                <a16:creationId xmlns:a16="http://schemas.microsoft.com/office/drawing/2014/main" id="{C361409F-8A4A-762A-6BE7-DE43D60719C8}"/>
              </a:ext>
            </a:extLst>
          </p:cNvPr>
          <p:cNvSpPr txBox="1"/>
          <p:nvPr/>
        </p:nvSpPr>
        <p:spPr>
          <a:xfrm>
            <a:off x="17610924" y="9728200"/>
            <a:ext cx="569126" cy="369332"/>
          </a:xfrm>
          <a:prstGeom prst="rect">
            <a:avLst/>
          </a:prstGeom>
          <a:noFill/>
        </p:spPr>
        <p:txBody>
          <a:bodyPr wrap="square" rtlCol="0">
            <a:spAutoFit/>
          </a:bodyPr>
          <a:lstStyle/>
          <a:p>
            <a:r>
              <a:rPr lang="en-GB" dirty="0"/>
              <a:t>16</a:t>
            </a:r>
          </a:p>
        </p:txBody>
      </p:sp>
    </p:spTree>
    <p:custDataLst>
      <p:tags r:id="rId1"/>
    </p:custDataLst>
    <p:extLst>
      <p:ext uri="{BB962C8B-B14F-4D97-AF65-F5344CB8AC3E}">
        <p14:creationId xmlns:p14="http://schemas.microsoft.com/office/powerpoint/2010/main" val="2170588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DDFD-463A-AE46-A30E-6A8ED9A6913B}"/>
              </a:ext>
            </a:extLst>
          </p:cNvPr>
          <p:cNvSpPr>
            <a:spLocks noGrp="1"/>
          </p:cNvSpPr>
          <p:nvPr>
            <p:ph type="title"/>
          </p:nvPr>
        </p:nvSpPr>
        <p:spPr/>
        <p:txBody>
          <a:bodyPr/>
          <a:lstStyle/>
          <a:p>
            <a:r>
              <a:rPr lang="en-GB" dirty="0"/>
              <a:t>Extended Functions</a:t>
            </a:r>
          </a:p>
        </p:txBody>
      </p:sp>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11178210" cy="644577"/>
          </a:xfrm>
        </p:spPr>
        <p:txBody>
          <a:bodyPr lIns="0" tIns="0" rIns="0" bIns="0"/>
          <a:lstStyle/>
          <a:p>
            <a:r>
              <a:rPr lang="en-GB" dirty="0"/>
              <a:t>Safety in laboratories and mechanical workshops</a:t>
            </a:r>
            <a:endParaRPr lang="en-GB" sz="2800" dirty="0"/>
          </a:p>
        </p:txBody>
      </p:sp>
      <p:sp>
        <p:nvSpPr>
          <p:cNvPr id="23" name="Rectangle: Rounded Corners 22">
            <a:extLst>
              <a:ext uri="{FF2B5EF4-FFF2-40B4-BE49-F238E27FC236}">
                <a16:creationId xmlns:a16="http://schemas.microsoft.com/office/drawing/2014/main" id="{CDD68CDB-9CCF-0DF3-1C09-8FFA9CEF3C07}"/>
              </a:ext>
            </a:extLst>
          </p:cNvPr>
          <p:cNvSpPr/>
          <p:nvPr/>
        </p:nvSpPr>
        <p:spPr>
          <a:xfrm>
            <a:off x="9475212" y="2319866"/>
            <a:ext cx="8069838" cy="7357534"/>
          </a:xfrm>
          <a:prstGeom prst="roundRect">
            <a:avLst>
              <a:gd name="adj" fmla="val 5148"/>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Rounded Corners 23">
            <a:extLst>
              <a:ext uri="{FF2B5EF4-FFF2-40B4-BE49-F238E27FC236}">
                <a16:creationId xmlns:a16="http://schemas.microsoft.com/office/drawing/2014/main" id="{CA08D25C-E764-F807-03E0-C989B5F6962E}"/>
              </a:ext>
            </a:extLst>
          </p:cNvPr>
          <p:cNvSpPr/>
          <p:nvPr/>
        </p:nvSpPr>
        <p:spPr>
          <a:xfrm>
            <a:off x="708989" y="2319866"/>
            <a:ext cx="8203553" cy="7357534"/>
          </a:xfrm>
          <a:prstGeom prst="roundRect">
            <a:avLst>
              <a:gd name="adj" fmla="val 5148"/>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25" name="TextBox 24">
            <a:extLst>
              <a:ext uri="{FF2B5EF4-FFF2-40B4-BE49-F238E27FC236}">
                <a16:creationId xmlns:a16="http://schemas.microsoft.com/office/drawing/2014/main" id="{BC4A5DD4-216D-48E3-9A08-F602726FCB07}"/>
              </a:ext>
            </a:extLst>
          </p:cNvPr>
          <p:cNvSpPr txBox="1"/>
          <p:nvPr/>
        </p:nvSpPr>
        <p:spPr>
          <a:xfrm>
            <a:off x="708989" y="2481944"/>
            <a:ext cx="8203553" cy="523220"/>
          </a:xfrm>
          <a:prstGeom prst="rect">
            <a:avLst/>
          </a:prstGeom>
          <a:noFill/>
        </p:spPr>
        <p:txBody>
          <a:bodyPr wrap="square" rtlCol="0">
            <a:spAutoFit/>
          </a:bodyPr>
          <a:lstStyle/>
          <a:p>
            <a:pPr algn="ctr"/>
            <a:r>
              <a:rPr lang="en-GB" sz="2800" b="1" dirty="0">
                <a:solidFill>
                  <a:srgbClr val="408AC6"/>
                </a:solidFill>
              </a:rPr>
              <a:t>Laboratories</a:t>
            </a:r>
          </a:p>
        </p:txBody>
      </p:sp>
      <p:sp>
        <p:nvSpPr>
          <p:cNvPr id="26" name="TextBox 25">
            <a:extLst>
              <a:ext uri="{FF2B5EF4-FFF2-40B4-BE49-F238E27FC236}">
                <a16:creationId xmlns:a16="http://schemas.microsoft.com/office/drawing/2014/main" id="{AD04D460-5D33-E9E5-ECDF-9BF478FF0FF3}"/>
              </a:ext>
            </a:extLst>
          </p:cNvPr>
          <p:cNvSpPr txBox="1"/>
          <p:nvPr/>
        </p:nvSpPr>
        <p:spPr>
          <a:xfrm>
            <a:off x="9475212" y="2481944"/>
            <a:ext cx="8069838" cy="523220"/>
          </a:xfrm>
          <a:prstGeom prst="rect">
            <a:avLst/>
          </a:prstGeom>
          <a:noFill/>
        </p:spPr>
        <p:txBody>
          <a:bodyPr wrap="square" rtlCol="0">
            <a:spAutoFit/>
          </a:bodyPr>
          <a:lstStyle/>
          <a:p>
            <a:pPr algn="ctr"/>
            <a:r>
              <a:rPr lang="en-GB" sz="2800" b="1" dirty="0">
                <a:solidFill>
                  <a:srgbClr val="408AC6"/>
                </a:solidFill>
              </a:rPr>
              <a:t>Workshops</a:t>
            </a:r>
          </a:p>
        </p:txBody>
      </p:sp>
      <p:sp>
        <p:nvSpPr>
          <p:cNvPr id="27" name="TextBox 26">
            <a:extLst>
              <a:ext uri="{FF2B5EF4-FFF2-40B4-BE49-F238E27FC236}">
                <a16:creationId xmlns:a16="http://schemas.microsoft.com/office/drawing/2014/main" id="{26D2DF21-406F-A143-26F7-A87C1731BA2E}"/>
              </a:ext>
            </a:extLst>
          </p:cNvPr>
          <p:cNvSpPr txBox="1"/>
          <p:nvPr/>
        </p:nvSpPr>
        <p:spPr>
          <a:xfrm>
            <a:off x="9566229" y="3407538"/>
            <a:ext cx="7902621" cy="5416868"/>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US" sz="2100" dirty="0">
                <a:latin typeface="+mj-lt"/>
              </a:rPr>
              <a:t>A mechanical workshop is defined from the moment at least </a:t>
            </a:r>
            <a:r>
              <a:rPr lang="en-US" sz="2100" b="1" dirty="0">
                <a:latin typeface="+mj-lt"/>
              </a:rPr>
              <a:t>one fixed mechanical machine/tool is present</a:t>
            </a:r>
          </a:p>
          <a:p>
            <a:pPr marL="457200" indent="-457200">
              <a:buFont typeface="Arial" panose="020B0604020202020204" pitchFamily="34" charset="0"/>
              <a:buChar char="•"/>
            </a:pPr>
            <a:r>
              <a:rPr lang="en-US" sz="2100" b="1" dirty="0">
                <a:latin typeface="+mj-lt"/>
              </a:rPr>
              <a:t>Workshop Supervisor </a:t>
            </a:r>
            <a:r>
              <a:rPr lang="en-US" sz="2100" dirty="0">
                <a:latin typeface="+mj-lt"/>
              </a:rPr>
              <a:t>must be officially nominated (and ideally, a Deputy). A specific CERN rule describes the mandate of this role: </a:t>
            </a:r>
            <a:r>
              <a:rPr lang="en-US" sz="2100" dirty="0">
                <a:solidFill>
                  <a:srgbClr val="00B0F0"/>
                </a:solidFill>
                <a:latin typeface="+mj-lt"/>
                <a:hlinkClick r:id="rId4">
                  <a:extLst>
                    <a:ext uri="{A12FA001-AC4F-418D-AE19-62706E023703}">
                      <ahyp:hlinkClr xmlns:ahyp="http://schemas.microsoft.com/office/drawing/2018/hyperlinkcolor" val="tx"/>
                    </a:ext>
                  </a:extLst>
                </a:hlinkClick>
              </a:rPr>
              <a:t>GSI-SO-12</a:t>
            </a:r>
            <a:r>
              <a:rPr lang="en-US" sz="2100" dirty="0">
                <a:latin typeface="+mj-lt"/>
              </a:rPr>
              <a:t>. They shall ensure that (not exhaustive list):</a:t>
            </a:r>
          </a:p>
          <a:p>
            <a:pPr marL="914400" lvl="1" indent="-457200">
              <a:buFont typeface="Arial" panose="020B0604020202020204" pitchFamily="34" charset="0"/>
              <a:buChar char="•"/>
            </a:pPr>
            <a:r>
              <a:rPr lang="en-US" sz="2100" dirty="0">
                <a:latin typeface="+mj-lt"/>
              </a:rPr>
              <a:t>machines conform to CERN Safety Rules and maintained in good state </a:t>
            </a:r>
          </a:p>
          <a:p>
            <a:pPr marL="914400" lvl="1" indent="-457200">
              <a:buFont typeface="Arial" panose="020B0604020202020204" pitchFamily="34" charset="0"/>
              <a:buChar char="•"/>
            </a:pPr>
            <a:r>
              <a:rPr lang="en-US" sz="2100" dirty="0">
                <a:latin typeface="+mj-lt"/>
              </a:rPr>
              <a:t>the Safety File of their workshop is up to date</a:t>
            </a:r>
          </a:p>
          <a:p>
            <a:pPr marL="914400" lvl="1" indent="-457200">
              <a:buFont typeface="Arial" panose="020B0604020202020204" pitchFamily="34" charset="0"/>
              <a:buChar char="•"/>
            </a:pPr>
            <a:r>
              <a:rPr lang="en-US" sz="2100" dirty="0">
                <a:latin typeface="+mj-lt"/>
              </a:rPr>
              <a:t>operators are provided with operating instructions of machines</a:t>
            </a:r>
          </a:p>
          <a:p>
            <a:pPr marL="914400" lvl="1" indent="-457200">
              <a:buFont typeface="Arial" panose="020B0604020202020204" pitchFamily="34" charset="0"/>
              <a:buChar char="•"/>
            </a:pPr>
            <a:r>
              <a:rPr lang="en-US" sz="2100" dirty="0">
                <a:latin typeface="+mj-lt"/>
              </a:rPr>
              <a:t>operators are briefed on safety measures implemented (i.e. presence AUL – Arret </a:t>
            </a:r>
            <a:r>
              <a:rPr lang="en-US" sz="2100" dirty="0" err="1">
                <a:latin typeface="+mj-lt"/>
              </a:rPr>
              <a:t>d’Urgence</a:t>
            </a:r>
            <a:r>
              <a:rPr lang="en-US" sz="2100" dirty="0">
                <a:latin typeface="+mj-lt"/>
              </a:rPr>
              <a:t> Local, first aid cabinet, chemical cabinet)</a:t>
            </a:r>
          </a:p>
          <a:p>
            <a:pPr marL="914400" lvl="1" indent="-457200">
              <a:buFont typeface="Arial" panose="020B0604020202020204" pitchFamily="34" charset="0"/>
              <a:buChar char="•"/>
            </a:pPr>
            <a:r>
              <a:rPr lang="en-US" sz="2100" dirty="0">
                <a:latin typeface="+mj-lt"/>
              </a:rPr>
              <a:t>…</a:t>
            </a:r>
          </a:p>
          <a:p>
            <a:pPr marL="285750" indent="-285750">
              <a:buFont typeface="Arial" panose="020B0604020202020204" pitchFamily="34" charset="0"/>
              <a:buChar char="•"/>
            </a:pPr>
            <a:endParaRPr lang="en-GB" sz="2100" dirty="0">
              <a:latin typeface="+mj-lt"/>
            </a:endParaRPr>
          </a:p>
        </p:txBody>
      </p:sp>
      <p:sp>
        <p:nvSpPr>
          <p:cNvPr id="30" name="TextBox 29">
            <a:extLst>
              <a:ext uri="{FF2B5EF4-FFF2-40B4-BE49-F238E27FC236}">
                <a16:creationId xmlns:a16="http://schemas.microsoft.com/office/drawing/2014/main" id="{54B3899D-4C7C-9ADB-5BAD-73C9ABB048CA}"/>
              </a:ext>
            </a:extLst>
          </p:cNvPr>
          <p:cNvSpPr txBox="1"/>
          <p:nvPr/>
        </p:nvSpPr>
        <p:spPr>
          <a:xfrm>
            <a:off x="781050" y="3468782"/>
            <a:ext cx="8036242" cy="4909036"/>
          </a:xfrm>
          <a:prstGeom prst="rect">
            <a:avLst/>
          </a:prstGeom>
          <a:noFill/>
        </p:spPr>
        <p:txBody>
          <a:bodyPr wrap="square">
            <a:spAutoFit/>
          </a:bodyPr>
          <a:lstStyle/>
          <a:p>
            <a:pPr marL="457200" indent="-457200">
              <a:spcAft>
                <a:spcPts val="1200"/>
              </a:spcAft>
              <a:buFont typeface="Arial" panose="020B0604020202020204" pitchFamily="34" charset="0"/>
              <a:buChar char="•"/>
            </a:pPr>
            <a:r>
              <a:rPr lang="en-US" sz="2100" dirty="0">
                <a:latin typeface="+mj-lt"/>
              </a:rPr>
              <a:t>Possibility of </a:t>
            </a:r>
            <a:r>
              <a:rPr lang="en-US" sz="2100" b="1" dirty="0">
                <a:latin typeface="+mj-lt"/>
              </a:rPr>
              <a:t>multiple activities </a:t>
            </a:r>
            <a:r>
              <a:rPr lang="en-US" sz="2100" dirty="0">
                <a:latin typeface="+mj-lt"/>
              </a:rPr>
              <a:t>occurring in parallel</a:t>
            </a:r>
          </a:p>
          <a:p>
            <a:pPr marL="457200" indent="-457200">
              <a:spcAft>
                <a:spcPts val="1200"/>
              </a:spcAft>
              <a:buFont typeface="Arial" panose="020B0604020202020204" pitchFamily="34" charset="0"/>
              <a:buChar char="•"/>
            </a:pPr>
            <a:r>
              <a:rPr lang="en-US" sz="2100" b="1" dirty="0">
                <a:latin typeface="+mj-lt"/>
              </a:rPr>
              <a:t>Conformity to CERN Safety Rules: </a:t>
            </a:r>
            <a:r>
              <a:rPr lang="en-US" sz="2100" dirty="0">
                <a:latin typeface="+mj-lt"/>
              </a:rPr>
              <a:t>general infrastructure and different test set-up/activities carried on</a:t>
            </a:r>
          </a:p>
          <a:p>
            <a:pPr marL="457200" indent="-457200">
              <a:spcAft>
                <a:spcPts val="1200"/>
              </a:spcAft>
              <a:buFont typeface="Arial" panose="020B0604020202020204" pitchFamily="34" charset="0"/>
              <a:buChar char="•"/>
            </a:pPr>
            <a:r>
              <a:rPr lang="en-US" sz="2100" b="1" dirty="0">
                <a:latin typeface="+mj-lt"/>
              </a:rPr>
              <a:t>Activity responsible </a:t>
            </a:r>
            <a:r>
              <a:rPr lang="en-US" sz="2100" dirty="0">
                <a:latin typeface="+mj-lt"/>
              </a:rPr>
              <a:t>shall be present for each activity or set-up</a:t>
            </a:r>
          </a:p>
          <a:p>
            <a:pPr marL="457200" indent="-457200">
              <a:spcAft>
                <a:spcPts val="1200"/>
              </a:spcAft>
              <a:buFont typeface="Arial" panose="020B0604020202020204" pitchFamily="34" charset="0"/>
              <a:buChar char="•"/>
            </a:pPr>
            <a:r>
              <a:rPr lang="en-US" sz="2100" dirty="0">
                <a:latin typeface="+mj-lt"/>
              </a:rPr>
              <a:t>The </a:t>
            </a:r>
            <a:r>
              <a:rPr lang="en-US" sz="2100" b="1" dirty="0">
                <a:latin typeface="+mj-lt"/>
              </a:rPr>
              <a:t>EXSO</a:t>
            </a:r>
            <a:r>
              <a:rPr lang="en-US" sz="2100" dirty="0">
                <a:latin typeface="+mj-lt"/>
              </a:rPr>
              <a:t> and the activity responsible ensure that the information about the certain activity/set-up is transmitted to the EP Safety Corresponded and that </a:t>
            </a:r>
            <a:r>
              <a:rPr lang="en-US" sz="2100" b="1" dirty="0">
                <a:latin typeface="+mj-lt"/>
              </a:rPr>
              <a:t>no undeclared activities are performed</a:t>
            </a:r>
          </a:p>
          <a:p>
            <a:pPr marL="457200" indent="-457200">
              <a:spcAft>
                <a:spcPts val="1200"/>
              </a:spcAft>
              <a:buFont typeface="Arial" panose="020B0604020202020204" pitchFamily="34" charset="0"/>
              <a:buChar char="•"/>
            </a:pPr>
            <a:r>
              <a:rPr lang="en-US" sz="2100" b="1" dirty="0">
                <a:latin typeface="+mj-lt"/>
              </a:rPr>
              <a:t>Declaration:</a:t>
            </a:r>
            <a:r>
              <a:rPr lang="en-US" sz="2100" dirty="0">
                <a:latin typeface="+mj-lt"/>
              </a:rPr>
              <a:t> each set-up or activity (or group of activities) fill the template </a:t>
            </a:r>
            <a:r>
              <a:rPr lang="en-US" sz="2100" dirty="0">
                <a:solidFill>
                  <a:srgbClr val="00B0F0"/>
                </a:solidFill>
                <a:latin typeface="+mj-lt"/>
                <a:hlinkClick r:id="rId5">
                  <a:extLst>
                    <a:ext uri="{A12FA001-AC4F-418D-AE19-62706E023703}">
                      <ahyp:hlinkClr xmlns:ahyp="http://schemas.microsoft.com/office/drawing/2018/hyperlinkcolor" val="tx"/>
                    </a:ext>
                  </a:extLst>
                </a:hlinkClick>
              </a:rPr>
              <a:t>”Description and Hazard identification for EP Set-up/Laboratory”</a:t>
            </a:r>
            <a:r>
              <a:rPr lang="en-US" sz="2100" dirty="0">
                <a:solidFill>
                  <a:srgbClr val="00B0F0"/>
                </a:solidFill>
                <a:latin typeface="+mj-lt"/>
              </a:rPr>
              <a:t>, </a:t>
            </a:r>
            <a:r>
              <a:rPr lang="en-US" sz="2100" dirty="0">
                <a:latin typeface="+mj-lt"/>
              </a:rPr>
              <a:t>where also the operational procedures are specified </a:t>
            </a:r>
          </a:p>
        </p:txBody>
      </p:sp>
      <p:sp>
        <p:nvSpPr>
          <p:cNvPr id="3" name="TextBox 2">
            <a:extLst>
              <a:ext uri="{FF2B5EF4-FFF2-40B4-BE49-F238E27FC236}">
                <a16:creationId xmlns:a16="http://schemas.microsoft.com/office/drawing/2014/main" id="{2F7BF1FE-E4B2-7817-A5F4-6D0E9E3B47ED}"/>
              </a:ext>
            </a:extLst>
          </p:cNvPr>
          <p:cNvSpPr txBox="1"/>
          <p:nvPr/>
        </p:nvSpPr>
        <p:spPr>
          <a:xfrm>
            <a:off x="17610924" y="9728200"/>
            <a:ext cx="569126" cy="369332"/>
          </a:xfrm>
          <a:prstGeom prst="rect">
            <a:avLst/>
          </a:prstGeom>
          <a:noFill/>
        </p:spPr>
        <p:txBody>
          <a:bodyPr wrap="square" rtlCol="0">
            <a:spAutoFit/>
          </a:bodyPr>
          <a:lstStyle/>
          <a:p>
            <a:r>
              <a:rPr lang="en-GB" dirty="0"/>
              <a:t>17</a:t>
            </a:r>
          </a:p>
        </p:txBody>
      </p:sp>
    </p:spTree>
    <p:custDataLst>
      <p:tags r:id="rId1"/>
    </p:custDataLst>
    <p:extLst>
      <p:ext uri="{BB962C8B-B14F-4D97-AF65-F5344CB8AC3E}">
        <p14:creationId xmlns:p14="http://schemas.microsoft.com/office/powerpoint/2010/main" val="274581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DDFD-463A-AE46-A30E-6A8ED9A6913B}"/>
              </a:ext>
            </a:extLst>
          </p:cNvPr>
          <p:cNvSpPr>
            <a:spLocks noGrp="1"/>
          </p:cNvSpPr>
          <p:nvPr>
            <p:ph type="title"/>
          </p:nvPr>
        </p:nvSpPr>
        <p:spPr/>
        <p:txBody>
          <a:bodyPr/>
          <a:lstStyle/>
          <a:p>
            <a:r>
              <a:rPr lang="en-GB" dirty="0"/>
              <a:t>Extended Functions</a:t>
            </a:r>
          </a:p>
        </p:txBody>
      </p:sp>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5502092" cy="644577"/>
          </a:xfrm>
        </p:spPr>
        <p:txBody>
          <a:bodyPr lIns="0" tIns="0" rIns="0" bIns="0"/>
          <a:lstStyle/>
          <a:p>
            <a:r>
              <a:rPr lang="en-GB" sz="2800" dirty="0"/>
              <a:t>Emergency Preparedness</a:t>
            </a:r>
          </a:p>
        </p:txBody>
      </p:sp>
      <p:sp>
        <p:nvSpPr>
          <p:cNvPr id="16" name="TextBox 15">
            <a:extLst>
              <a:ext uri="{FF2B5EF4-FFF2-40B4-BE49-F238E27FC236}">
                <a16:creationId xmlns:a16="http://schemas.microsoft.com/office/drawing/2014/main" id="{9AD12DB0-4A91-CB77-6DFC-23F935C72F8F}"/>
              </a:ext>
            </a:extLst>
          </p:cNvPr>
          <p:cNvSpPr txBox="1"/>
          <p:nvPr/>
        </p:nvSpPr>
        <p:spPr>
          <a:xfrm>
            <a:off x="861390" y="5780011"/>
            <a:ext cx="4909626" cy="3631763"/>
          </a:xfrm>
          <a:prstGeom prst="rect">
            <a:avLst/>
          </a:prstGeom>
          <a:noFill/>
        </p:spPr>
        <p:txBody>
          <a:bodyPr wrap="square" rtlCol="0">
            <a:spAutoFit/>
          </a:bodyPr>
          <a:lstStyle/>
          <a:p>
            <a:pPr algn="just">
              <a:spcAft>
                <a:spcPts val="1200"/>
              </a:spcAft>
            </a:pPr>
            <a:r>
              <a:rPr lang="en-US" sz="2100" b="1" dirty="0">
                <a:latin typeface="+mj-lt"/>
              </a:rPr>
              <a:t>Emergency Guides (EG</a:t>
            </a:r>
            <a:r>
              <a:rPr lang="en-US" sz="2100" dirty="0">
                <a:latin typeface="+mj-lt"/>
              </a:rPr>
              <a:t>) - assigned to support the collaborators in case of emergency evacuation. The number of EGs depends on the size of the installation, the collaborators’ turnover, etc. </a:t>
            </a:r>
          </a:p>
          <a:p>
            <a:pPr algn="just">
              <a:spcAft>
                <a:spcPts val="1200"/>
              </a:spcAft>
            </a:pPr>
            <a:r>
              <a:rPr lang="en-US" sz="2100" dirty="0">
                <a:latin typeface="+mj-lt"/>
              </a:rPr>
              <a:t>The </a:t>
            </a:r>
            <a:r>
              <a:rPr lang="en-US" sz="2100" b="1" dirty="0">
                <a:latin typeface="+mj-lt"/>
              </a:rPr>
              <a:t>EXSO</a:t>
            </a:r>
            <a:r>
              <a:rPr lang="en-US" sz="2100" dirty="0">
                <a:latin typeface="+mj-lt"/>
              </a:rPr>
              <a:t> should support in finding the EGs of the Experiment (and, ideally, be one!) </a:t>
            </a:r>
          </a:p>
          <a:p>
            <a:endParaRPr lang="en-GB" sz="2100" dirty="0">
              <a:latin typeface="+mj-lt"/>
            </a:endParaRPr>
          </a:p>
        </p:txBody>
      </p:sp>
      <p:sp>
        <p:nvSpPr>
          <p:cNvPr id="5" name="Rectangle: Rounded Corners 4">
            <a:extLst>
              <a:ext uri="{FF2B5EF4-FFF2-40B4-BE49-F238E27FC236}">
                <a16:creationId xmlns:a16="http://schemas.microsoft.com/office/drawing/2014/main" id="{4F3BC17C-40D7-7B4B-DBA9-4DF8E793245B}"/>
              </a:ext>
            </a:extLst>
          </p:cNvPr>
          <p:cNvSpPr/>
          <p:nvPr/>
        </p:nvSpPr>
        <p:spPr>
          <a:xfrm>
            <a:off x="1516762" y="4795097"/>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Emergency Guides</a:t>
            </a:r>
          </a:p>
        </p:txBody>
      </p:sp>
      <p:sp>
        <p:nvSpPr>
          <p:cNvPr id="6" name="TextBox 5">
            <a:extLst>
              <a:ext uri="{FF2B5EF4-FFF2-40B4-BE49-F238E27FC236}">
                <a16:creationId xmlns:a16="http://schemas.microsoft.com/office/drawing/2014/main" id="{F4D6C0C6-DD69-A1C1-57E9-55B417A43B3E}"/>
              </a:ext>
            </a:extLst>
          </p:cNvPr>
          <p:cNvSpPr txBox="1"/>
          <p:nvPr/>
        </p:nvSpPr>
        <p:spPr>
          <a:xfrm>
            <a:off x="12745585" y="5780011"/>
            <a:ext cx="4739968" cy="2185214"/>
          </a:xfrm>
          <a:prstGeom prst="rect">
            <a:avLst/>
          </a:prstGeom>
          <a:noFill/>
        </p:spPr>
        <p:txBody>
          <a:bodyPr wrap="square" rtlCol="0">
            <a:spAutoFit/>
          </a:bodyPr>
          <a:lstStyle/>
          <a:p>
            <a:pPr algn="just">
              <a:spcAft>
                <a:spcPts val="1200"/>
              </a:spcAft>
            </a:pPr>
            <a:r>
              <a:rPr lang="en-GB" sz="2100" b="1" dirty="0">
                <a:latin typeface="+mj-lt"/>
              </a:rPr>
              <a:t>EXSO</a:t>
            </a:r>
            <a:r>
              <a:rPr lang="en-GB" sz="2100" dirty="0">
                <a:latin typeface="+mj-lt"/>
              </a:rPr>
              <a:t> could conduct</a:t>
            </a:r>
            <a:r>
              <a:rPr lang="en-GB" sz="2100" b="1" dirty="0">
                <a:latin typeface="+mj-lt"/>
              </a:rPr>
              <a:t> periodical inspections</a:t>
            </a:r>
            <a:r>
              <a:rPr lang="en-GB" sz="2100" dirty="0">
                <a:latin typeface="+mj-lt"/>
              </a:rPr>
              <a:t> for unused flammable materials and the placement of fire extinguishers.</a:t>
            </a:r>
          </a:p>
          <a:p>
            <a:pPr algn="just"/>
            <a:r>
              <a:rPr lang="en-GB" sz="2100" dirty="0">
                <a:latin typeface="+mj-lt"/>
              </a:rPr>
              <a:t>Promote </a:t>
            </a:r>
            <a:r>
              <a:rPr lang="en-GB" sz="2100" dirty="0">
                <a:solidFill>
                  <a:srgbClr val="00B0F0"/>
                </a:solidFill>
                <a:latin typeface="+mj-lt"/>
                <a:hlinkClick r:id="rId4">
                  <a:extLst>
                    <a:ext uri="{A12FA001-AC4F-418D-AE19-62706E023703}">
                      <ahyp:hlinkClr xmlns:ahyp="http://schemas.microsoft.com/office/drawing/2018/hyperlinkcolor" val="tx"/>
                    </a:ext>
                  </a:extLst>
                </a:hlinkClick>
              </a:rPr>
              <a:t>"Fire Extinguisher" </a:t>
            </a:r>
            <a:r>
              <a:rPr lang="en-GB" sz="2100" dirty="0">
                <a:latin typeface="+mj-lt"/>
              </a:rPr>
              <a:t>training.</a:t>
            </a:r>
          </a:p>
          <a:p>
            <a:endParaRPr lang="en-GB" sz="2100" dirty="0">
              <a:latin typeface="+mj-lt"/>
            </a:endParaRPr>
          </a:p>
        </p:txBody>
      </p:sp>
      <p:sp>
        <p:nvSpPr>
          <p:cNvPr id="7" name="Rectangle: Rounded Corners 6">
            <a:extLst>
              <a:ext uri="{FF2B5EF4-FFF2-40B4-BE49-F238E27FC236}">
                <a16:creationId xmlns:a16="http://schemas.microsoft.com/office/drawing/2014/main" id="{5FC66DB8-C8F4-22B1-9255-E2A1FDCBD49E}"/>
              </a:ext>
            </a:extLst>
          </p:cNvPr>
          <p:cNvSpPr/>
          <p:nvPr/>
        </p:nvSpPr>
        <p:spPr>
          <a:xfrm>
            <a:off x="13119212" y="4809658"/>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Fire Safety </a:t>
            </a:r>
          </a:p>
        </p:txBody>
      </p:sp>
      <p:sp>
        <p:nvSpPr>
          <p:cNvPr id="8" name="TextBox 7">
            <a:extLst>
              <a:ext uri="{FF2B5EF4-FFF2-40B4-BE49-F238E27FC236}">
                <a16:creationId xmlns:a16="http://schemas.microsoft.com/office/drawing/2014/main" id="{1FCCEED6-A28B-96DC-4DA9-63F26C795951}"/>
              </a:ext>
            </a:extLst>
          </p:cNvPr>
          <p:cNvSpPr txBox="1"/>
          <p:nvPr/>
        </p:nvSpPr>
        <p:spPr>
          <a:xfrm>
            <a:off x="6888316" y="5780011"/>
            <a:ext cx="4739968" cy="1862048"/>
          </a:xfrm>
          <a:prstGeom prst="rect">
            <a:avLst/>
          </a:prstGeom>
          <a:noFill/>
        </p:spPr>
        <p:txBody>
          <a:bodyPr wrap="square" rtlCol="0">
            <a:spAutoFit/>
          </a:bodyPr>
          <a:lstStyle/>
          <a:p>
            <a:pPr algn="just"/>
            <a:r>
              <a:rPr lang="en-GB" sz="2100" dirty="0">
                <a:latin typeface="+mj-lt"/>
              </a:rPr>
              <a:t>The building where your Experiment is placed could be subject to a </a:t>
            </a:r>
            <a:r>
              <a:rPr lang="en-GB" sz="2100" b="1" dirty="0">
                <a:latin typeface="+mj-lt"/>
              </a:rPr>
              <a:t>planned evacuation </a:t>
            </a:r>
          </a:p>
          <a:p>
            <a:pPr algn="just">
              <a:spcBef>
                <a:spcPts val="1200"/>
              </a:spcBef>
            </a:pPr>
            <a:r>
              <a:rPr lang="en-US" sz="2100" dirty="0">
                <a:latin typeface="+mj-lt"/>
              </a:rPr>
              <a:t>The</a:t>
            </a:r>
            <a:r>
              <a:rPr lang="en-US" sz="2100" b="1" dirty="0">
                <a:latin typeface="+mj-lt"/>
              </a:rPr>
              <a:t> EXSO </a:t>
            </a:r>
            <a:r>
              <a:rPr lang="en-US" sz="2100" dirty="0">
                <a:latin typeface="+mj-lt"/>
              </a:rPr>
              <a:t>should collaborate with the planned evacuation organizer.</a:t>
            </a:r>
            <a:endParaRPr lang="en-GB" sz="2100" dirty="0">
              <a:latin typeface="+mj-lt"/>
            </a:endParaRPr>
          </a:p>
        </p:txBody>
      </p:sp>
      <p:sp>
        <p:nvSpPr>
          <p:cNvPr id="14" name="Rectangle: Rounded Corners 13">
            <a:extLst>
              <a:ext uri="{FF2B5EF4-FFF2-40B4-BE49-F238E27FC236}">
                <a16:creationId xmlns:a16="http://schemas.microsoft.com/office/drawing/2014/main" id="{7960CFE2-937A-9CF3-B557-3EBD3CF9F148}"/>
              </a:ext>
            </a:extLst>
          </p:cNvPr>
          <p:cNvSpPr/>
          <p:nvPr/>
        </p:nvSpPr>
        <p:spPr>
          <a:xfrm>
            <a:off x="7317987" y="4809658"/>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Planned Evacuations</a:t>
            </a:r>
          </a:p>
        </p:txBody>
      </p:sp>
      <p:pic>
        <p:nvPicPr>
          <p:cNvPr id="13" name="Picture 12" descr="A yellow and grey object with a blue circle&#10;&#10;Description automatically generated">
            <a:extLst>
              <a:ext uri="{FF2B5EF4-FFF2-40B4-BE49-F238E27FC236}">
                <a16:creationId xmlns:a16="http://schemas.microsoft.com/office/drawing/2014/main" id="{D047DEC5-C9AD-87EE-F90B-2AD31F268CA8}"/>
              </a:ext>
            </a:extLst>
          </p:cNvPr>
          <p:cNvPicPr>
            <a:picLocks noChangeAspect="1"/>
          </p:cNvPicPr>
          <p:nvPr/>
        </p:nvPicPr>
        <p:blipFill rotWithShape="1">
          <a:blip r:embed="rId5">
            <a:extLst>
              <a:ext uri="{28A0092B-C50C-407E-A947-70E740481C1C}">
                <a14:useLocalDpi xmlns:a14="http://schemas.microsoft.com/office/drawing/2010/main" val="0"/>
              </a:ext>
            </a:extLst>
          </a:blip>
          <a:srcRect b="35914"/>
          <a:stretch/>
        </p:blipFill>
        <p:spPr>
          <a:xfrm>
            <a:off x="2759128" y="1913295"/>
            <a:ext cx="1148114" cy="2677194"/>
          </a:xfrm>
          <a:prstGeom prst="rect">
            <a:avLst/>
          </a:prstGeom>
        </p:spPr>
      </p:pic>
      <p:pic>
        <p:nvPicPr>
          <p:cNvPr id="19" name="Picture 18" descr="A black and white logo with a person on a black background&#10;&#10;Description automatically generated">
            <a:extLst>
              <a:ext uri="{FF2B5EF4-FFF2-40B4-BE49-F238E27FC236}">
                <a16:creationId xmlns:a16="http://schemas.microsoft.com/office/drawing/2014/main" id="{767176D7-3696-4BC0-AF86-BE135F08A0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89182" y="1969576"/>
            <a:ext cx="1731252" cy="2677194"/>
          </a:xfrm>
          <a:prstGeom prst="rect">
            <a:avLst/>
          </a:prstGeom>
        </p:spPr>
      </p:pic>
      <p:pic>
        <p:nvPicPr>
          <p:cNvPr id="21" name="Picture 20" descr="A red flame on a black background&#10;&#10;Description automatically generated">
            <a:extLst>
              <a:ext uri="{FF2B5EF4-FFF2-40B4-BE49-F238E27FC236}">
                <a16:creationId xmlns:a16="http://schemas.microsoft.com/office/drawing/2014/main" id="{82CFA80B-F78D-EE62-FCA9-C6E790ED9C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42149" y="2278005"/>
            <a:ext cx="1881202" cy="2205877"/>
          </a:xfrm>
          <a:prstGeom prst="rect">
            <a:avLst/>
          </a:prstGeom>
        </p:spPr>
      </p:pic>
      <p:sp>
        <p:nvSpPr>
          <p:cNvPr id="22" name="Rounded Rectangle 8">
            <a:extLst>
              <a:ext uri="{FF2B5EF4-FFF2-40B4-BE49-F238E27FC236}">
                <a16:creationId xmlns:a16="http://schemas.microsoft.com/office/drawing/2014/main" id="{26456A6C-9ECE-D525-6FEB-809B0EA94D66}"/>
              </a:ext>
            </a:extLst>
          </p:cNvPr>
          <p:cNvSpPr/>
          <p:nvPr/>
        </p:nvSpPr>
        <p:spPr>
          <a:xfrm>
            <a:off x="3440755" y="9070849"/>
            <a:ext cx="11884589" cy="945326"/>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2100" dirty="0">
                <a:solidFill>
                  <a:schemeClr val="tx1"/>
                </a:solidFill>
                <a:latin typeface="+mj-lt"/>
              </a:rPr>
              <a:t> E-learning </a:t>
            </a:r>
            <a:r>
              <a:rPr lang="en-US" sz="2100" dirty="0">
                <a:solidFill>
                  <a:srgbClr val="00B0F0"/>
                </a:solidFill>
                <a:latin typeface="+mj-lt"/>
              </a:rPr>
              <a:t>“</a:t>
            </a:r>
            <a:r>
              <a:rPr lang="en-US" sz="2100" dirty="0">
                <a:solidFill>
                  <a:srgbClr val="00B0F0"/>
                </a:solidFill>
                <a:latin typeface="+mj-lt"/>
                <a:hlinkClick r:id="rId8">
                  <a:extLst>
                    <a:ext uri="{A12FA001-AC4F-418D-AE19-62706E023703}">
                      <ahyp:hlinkClr xmlns:ahyp="http://schemas.microsoft.com/office/drawing/2018/hyperlinkcolor" val="tx"/>
                    </a:ext>
                  </a:extLst>
                </a:hlinkClick>
              </a:rPr>
              <a:t>Emergency evacuation </a:t>
            </a:r>
            <a:r>
              <a:rPr lang="en-US" sz="2100" dirty="0">
                <a:solidFill>
                  <a:srgbClr val="00B0F0"/>
                </a:solidFill>
                <a:latin typeface="+mj-lt"/>
              </a:rPr>
              <a:t>“ </a:t>
            </a:r>
            <a:r>
              <a:rPr lang="en-US" sz="2100" dirty="0">
                <a:solidFill>
                  <a:schemeClr val="tx1"/>
                </a:solidFill>
                <a:latin typeface="+mj-lt"/>
              </a:rPr>
              <a:t>is mandatory for everyone accessing the CERN site. </a:t>
            </a:r>
          </a:p>
          <a:p>
            <a:pPr algn="ctr"/>
            <a:r>
              <a:rPr lang="en-GB" sz="2100" i="0" dirty="0">
                <a:solidFill>
                  <a:schemeClr val="tx1"/>
                </a:solidFill>
                <a:effectLst/>
                <a:highlight>
                  <a:srgbClr val="FFFFFF"/>
                </a:highlight>
                <a:latin typeface="+mj-lt"/>
              </a:rPr>
              <a:t>Classroom course </a:t>
            </a:r>
            <a:r>
              <a:rPr lang="en-GB" sz="2100" i="0" dirty="0">
                <a:solidFill>
                  <a:srgbClr val="00B0F0"/>
                </a:solidFill>
                <a:effectLst/>
                <a:highlight>
                  <a:srgbClr val="FFFFFF"/>
                </a:highlight>
                <a:latin typeface="+mj-lt"/>
                <a:hlinkClick r:id="rId9">
                  <a:extLst>
                    <a:ext uri="{A12FA001-AC4F-418D-AE19-62706E023703}">
                      <ahyp:hlinkClr xmlns:ahyp="http://schemas.microsoft.com/office/drawing/2018/hyperlinkcolor" val="tx"/>
                    </a:ext>
                  </a:extLst>
                </a:hlinkClick>
              </a:rPr>
              <a:t>“First Aid - Life-Saving Actions (1st responder)” </a:t>
            </a:r>
            <a:r>
              <a:rPr lang="en-US" sz="2100" dirty="0">
                <a:solidFill>
                  <a:schemeClr val="tx1"/>
                </a:solidFill>
                <a:latin typeface="+mj-lt"/>
              </a:rPr>
              <a:t>is highly recommended.</a:t>
            </a:r>
            <a:r>
              <a:rPr lang="en-US" sz="2100" dirty="0">
                <a:latin typeface="+mj-lt"/>
              </a:rPr>
              <a:t>”</a:t>
            </a:r>
          </a:p>
        </p:txBody>
      </p:sp>
      <p:sp>
        <p:nvSpPr>
          <p:cNvPr id="3" name="TextBox 2">
            <a:extLst>
              <a:ext uri="{FF2B5EF4-FFF2-40B4-BE49-F238E27FC236}">
                <a16:creationId xmlns:a16="http://schemas.microsoft.com/office/drawing/2014/main" id="{A3594E04-9452-DAB1-3AC8-BBAD4FC2F2FF}"/>
              </a:ext>
            </a:extLst>
          </p:cNvPr>
          <p:cNvSpPr txBox="1"/>
          <p:nvPr/>
        </p:nvSpPr>
        <p:spPr>
          <a:xfrm>
            <a:off x="17610924" y="9728200"/>
            <a:ext cx="569126" cy="369332"/>
          </a:xfrm>
          <a:prstGeom prst="rect">
            <a:avLst/>
          </a:prstGeom>
          <a:noFill/>
        </p:spPr>
        <p:txBody>
          <a:bodyPr wrap="square" rtlCol="0">
            <a:spAutoFit/>
          </a:bodyPr>
          <a:lstStyle/>
          <a:p>
            <a:r>
              <a:rPr lang="en-GB" dirty="0"/>
              <a:t>18</a:t>
            </a:r>
          </a:p>
        </p:txBody>
      </p:sp>
    </p:spTree>
    <p:custDataLst>
      <p:tags r:id="rId1"/>
    </p:custDataLst>
    <p:extLst>
      <p:ext uri="{BB962C8B-B14F-4D97-AF65-F5344CB8AC3E}">
        <p14:creationId xmlns:p14="http://schemas.microsoft.com/office/powerpoint/2010/main" val="985339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532301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60229-6661-2E4E-9E3A-33134B8BBF8A}"/>
              </a:ext>
            </a:extLst>
          </p:cNvPr>
          <p:cNvSpPr>
            <a:spLocks noGrp="1"/>
          </p:cNvSpPr>
          <p:nvPr>
            <p:ph type="title"/>
          </p:nvPr>
        </p:nvSpPr>
        <p:spPr/>
        <p:txBody>
          <a:bodyPr/>
          <a:lstStyle/>
          <a:p>
            <a:r>
              <a:rPr lang="en-GB" dirty="0"/>
              <a:t>Objectives</a:t>
            </a:r>
          </a:p>
        </p:txBody>
      </p:sp>
      <p:sp>
        <p:nvSpPr>
          <p:cNvPr id="4" name="TextBox 3">
            <a:extLst>
              <a:ext uri="{FF2B5EF4-FFF2-40B4-BE49-F238E27FC236}">
                <a16:creationId xmlns:a16="http://schemas.microsoft.com/office/drawing/2014/main" id="{B0E3A1A9-5652-4349-9121-01ADFAFA34BB}"/>
              </a:ext>
            </a:extLst>
          </p:cNvPr>
          <p:cNvSpPr txBox="1"/>
          <p:nvPr/>
        </p:nvSpPr>
        <p:spPr>
          <a:xfrm>
            <a:off x="721894" y="1732547"/>
            <a:ext cx="13363073" cy="2631490"/>
          </a:xfrm>
          <a:prstGeom prst="rect">
            <a:avLst/>
          </a:prstGeom>
          <a:noFill/>
        </p:spPr>
        <p:txBody>
          <a:bodyPr wrap="square" rtlCol="0">
            <a:spAutoFit/>
          </a:bodyPr>
          <a:lstStyle/>
          <a:p>
            <a:pPr>
              <a:spcAft>
                <a:spcPts val="1800"/>
              </a:spcAft>
            </a:pPr>
            <a:r>
              <a:rPr lang="en-GB" sz="2400" dirty="0">
                <a:solidFill>
                  <a:srgbClr val="4F5D75"/>
                </a:solidFill>
                <a:latin typeface="Open Sans" panose="020B0606030504020204" pitchFamily="34" charset="0"/>
              </a:rPr>
              <a:t>By the end of this course, you will </a:t>
            </a:r>
            <a:r>
              <a:rPr lang="en-GB" sz="2400" b="1" dirty="0">
                <a:solidFill>
                  <a:srgbClr val="4F5D75"/>
                </a:solidFill>
                <a:latin typeface="Open Sans" panose="020B0606030504020204" pitchFamily="34" charset="0"/>
              </a:rPr>
              <a:t>be able to</a:t>
            </a:r>
            <a:r>
              <a:rPr lang="en-GB" sz="2400" dirty="0">
                <a:solidFill>
                  <a:srgbClr val="4F5D75"/>
                </a:solidFill>
                <a:latin typeface="Open Sans" panose="020B0606030504020204" pitchFamily="34" charset="0"/>
              </a:rPr>
              <a:t>:</a:t>
            </a:r>
          </a:p>
          <a:p>
            <a:pPr marL="514350" indent="-514350">
              <a:spcAft>
                <a:spcPts val="1200"/>
              </a:spcAft>
              <a:buFontTx/>
              <a:buAutoNum type="arabicPeriod"/>
            </a:pPr>
            <a:r>
              <a:rPr lang="en-GB" sz="2400" dirty="0">
                <a:solidFill>
                  <a:srgbClr val="4F5D75"/>
                </a:solidFill>
                <a:latin typeface="Open Sans" panose="020B0606030504020204" pitchFamily="34" charset="0"/>
              </a:rPr>
              <a:t>Understand the role and responsibilities of the Experiment Safety Officer (EXSO).</a:t>
            </a:r>
          </a:p>
          <a:p>
            <a:pPr marL="514350" indent="-514350">
              <a:spcAft>
                <a:spcPts val="1200"/>
              </a:spcAft>
              <a:buFontTx/>
              <a:buAutoNum type="arabicPeriod"/>
            </a:pPr>
            <a:r>
              <a:rPr lang="en-GB" sz="2400" dirty="0">
                <a:solidFill>
                  <a:srgbClr val="4F5D75"/>
                </a:solidFill>
                <a:latin typeface="Open Sans" panose="020B0606030504020204" pitchFamily="34" charset="0"/>
              </a:rPr>
              <a:t>Integrate safety aspects throughout the life cycle of an experiment.</a:t>
            </a:r>
          </a:p>
          <a:p>
            <a:pPr marL="514350" indent="-514350">
              <a:spcAft>
                <a:spcPts val="1200"/>
              </a:spcAft>
              <a:buAutoNum type="arabicPeriod"/>
            </a:pPr>
            <a:r>
              <a:rPr lang="en-GB" sz="2400" dirty="0">
                <a:solidFill>
                  <a:srgbClr val="4F5D75"/>
                </a:solidFill>
                <a:latin typeface="Open Sans" panose="020B0606030504020204" pitchFamily="34" charset="0"/>
              </a:rPr>
              <a:t>Gain insight into the organizational structure at CERN and the EP Safety procedure.</a:t>
            </a:r>
          </a:p>
          <a:p>
            <a:pPr marL="514350" indent="-514350">
              <a:spcAft>
                <a:spcPts val="1200"/>
              </a:spcAft>
              <a:buAutoNum type="arabicPeriod"/>
            </a:pPr>
            <a:r>
              <a:rPr lang="en-GB" sz="2400" dirty="0">
                <a:solidFill>
                  <a:srgbClr val="00B0F0"/>
                </a:solidFill>
                <a:latin typeface="Open Sans" panose="020B0606030504020204" pitchFamily="34" charset="0"/>
              </a:rPr>
              <a:t>Get familiar with specific hazards present in the Experiment(s)</a:t>
            </a:r>
          </a:p>
        </p:txBody>
      </p:sp>
      <p:pic>
        <p:nvPicPr>
          <p:cNvPr id="3" name="Picture 2">
            <a:extLst>
              <a:ext uri="{FF2B5EF4-FFF2-40B4-BE49-F238E27FC236}">
                <a16:creationId xmlns:a16="http://schemas.microsoft.com/office/drawing/2014/main" id="{9914562E-B552-82FC-80A3-D3A459050069}"/>
              </a:ext>
            </a:extLst>
          </p:cNvPr>
          <p:cNvPicPr>
            <a:picLocks noChangeAspect="1"/>
          </p:cNvPicPr>
          <p:nvPr/>
        </p:nvPicPr>
        <p:blipFill>
          <a:blip r:embed="rId3"/>
          <a:stretch>
            <a:fillRect/>
          </a:stretch>
        </p:blipFill>
        <p:spPr>
          <a:xfrm>
            <a:off x="13921901" y="1811907"/>
            <a:ext cx="2192525" cy="6742546"/>
          </a:xfrm>
          <a:prstGeom prst="rect">
            <a:avLst/>
          </a:prstGeom>
        </p:spPr>
      </p:pic>
      <p:sp>
        <p:nvSpPr>
          <p:cNvPr id="5" name="TextBox 4">
            <a:extLst>
              <a:ext uri="{FF2B5EF4-FFF2-40B4-BE49-F238E27FC236}">
                <a16:creationId xmlns:a16="http://schemas.microsoft.com/office/drawing/2014/main" id="{5DF89935-427E-0B4B-1C50-DB80DECF7ADD}"/>
              </a:ext>
            </a:extLst>
          </p:cNvPr>
          <p:cNvSpPr txBox="1"/>
          <p:nvPr/>
        </p:nvSpPr>
        <p:spPr>
          <a:xfrm>
            <a:off x="17760950" y="9728200"/>
            <a:ext cx="419100" cy="381000"/>
          </a:xfrm>
          <a:prstGeom prst="rect">
            <a:avLst/>
          </a:prstGeom>
          <a:noFill/>
        </p:spPr>
        <p:txBody>
          <a:bodyPr wrap="square" rtlCol="0">
            <a:spAutoFit/>
          </a:bodyPr>
          <a:lstStyle/>
          <a:p>
            <a:r>
              <a:rPr lang="en-GB" dirty="0"/>
              <a:t>2</a:t>
            </a:r>
          </a:p>
        </p:txBody>
      </p:sp>
    </p:spTree>
    <p:custDataLst>
      <p:tags r:id="rId1"/>
    </p:custDataLst>
    <p:extLst>
      <p:ext uri="{BB962C8B-B14F-4D97-AF65-F5344CB8AC3E}">
        <p14:creationId xmlns:p14="http://schemas.microsoft.com/office/powerpoint/2010/main" val="2471697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C7CF0BF4-6F89-3255-F355-B9DAD364ADDC}"/>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21875" b="20979"/>
          <a:stretch/>
        </p:blipFill>
        <p:spPr bwMode="auto">
          <a:xfrm>
            <a:off x="0" y="1"/>
            <a:ext cx="18287999" cy="10450886"/>
          </a:xfrm>
          <a:prstGeom prst="rect">
            <a:avLst/>
          </a:prstGeom>
          <a:noFill/>
          <a:extLst>
            <a:ext uri="{909E8E84-426E-40DD-AFC4-6F175D3DCCD1}">
              <a14:hiddenFill xmlns:a14="http://schemas.microsoft.com/office/drawing/2010/main">
                <a:solidFill>
                  <a:srgbClr val="FFFFFF"/>
                </a:solidFill>
              </a14:hiddenFill>
            </a:ext>
          </a:extLst>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Specific Hazards</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err="1"/>
              <a:t>EXperiment</a:t>
            </a:r>
            <a:r>
              <a:rPr lang="en-US" dirty="0"/>
              <a: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dirty="0">
                <a:solidFill>
                  <a:schemeClr val="bg1"/>
                </a:solidFill>
              </a:rPr>
              <a:t>Extended</a:t>
            </a:r>
          </a:p>
          <a:p>
            <a:pPr algn="ctr"/>
            <a:r>
              <a:rPr lang="en-GB" sz="2400" dirty="0">
                <a:solidFill>
                  <a:schemeClr val="bg1"/>
                </a:solidFill>
              </a:rPr>
              <a:t>Functions</a:t>
            </a:r>
          </a:p>
        </p:txBody>
      </p:sp>
      <p:sp>
        <p:nvSpPr>
          <p:cNvPr id="8" name="Oval 7"/>
          <p:cNvSpPr/>
          <p:nvPr/>
        </p:nvSpPr>
        <p:spPr>
          <a:xfrm>
            <a:off x="16229042" y="8262659"/>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9865CA31-B872-2A42-B438-7A678AA1C4D4}"/>
              </a:ext>
            </a:extLst>
          </p:cNvPr>
          <p:cNvCxnSpPr>
            <a:cxnSpLocks/>
            <a:stCxn id="26" idx="6"/>
            <a:endCxn id="8" idx="2"/>
          </p:cNvCxnSpPr>
          <p:nvPr/>
        </p:nvCxnSpPr>
        <p:spPr>
          <a:xfrm>
            <a:off x="2441575" y="8691284"/>
            <a:ext cx="1378746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705678F-B464-9A4C-AC1C-87A87F1693B8}"/>
              </a:ext>
            </a:extLst>
          </p:cNvPr>
          <p:cNvSpPr txBox="1"/>
          <p:nvPr/>
        </p:nvSpPr>
        <p:spPr>
          <a:xfrm>
            <a:off x="818528" y="9353984"/>
            <a:ext cx="2682145" cy="461665"/>
          </a:xfrm>
          <a:prstGeom prst="rect">
            <a:avLst/>
          </a:prstGeom>
          <a:noFill/>
        </p:spPr>
        <p:txBody>
          <a:bodyPr wrap="none" rtlCol="0">
            <a:spAutoFit/>
          </a:bodyPr>
          <a:lstStyle/>
          <a:p>
            <a:pPr algn="ctr"/>
            <a:r>
              <a:rPr lang="en-GB" sz="2400" b="1" dirty="0">
                <a:solidFill>
                  <a:schemeClr val="bg1"/>
                </a:solidFill>
              </a:rPr>
              <a:t>Specific Hazards</a:t>
            </a:r>
          </a:p>
        </p:txBody>
      </p:sp>
    </p:spTree>
    <p:custDataLst>
      <p:tags r:id="rId1"/>
    </p:custDataLst>
    <p:extLst>
      <p:ext uri="{BB962C8B-B14F-4D97-AF65-F5344CB8AC3E}">
        <p14:creationId xmlns:p14="http://schemas.microsoft.com/office/powerpoint/2010/main" val="386354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DDFD-463A-AE46-A30E-6A8ED9A6913B}"/>
              </a:ext>
            </a:extLst>
          </p:cNvPr>
          <p:cNvSpPr>
            <a:spLocks noGrp="1"/>
          </p:cNvSpPr>
          <p:nvPr>
            <p:ph type="title"/>
          </p:nvPr>
        </p:nvSpPr>
        <p:spPr/>
        <p:txBody>
          <a:bodyPr/>
          <a:lstStyle/>
          <a:p>
            <a:r>
              <a:rPr lang="en-GB" dirty="0"/>
              <a:t>Specific Hazards</a:t>
            </a:r>
          </a:p>
        </p:txBody>
      </p:sp>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5502092" cy="644577"/>
          </a:xfrm>
        </p:spPr>
        <p:txBody>
          <a:bodyPr lIns="0" tIns="0" rIns="0" bIns="0"/>
          <a:lstStyle/>
          <a:p>
            <a:r>
              <a:rPr lang="en-GB" sz="2800" dirty="0"/>
              <a:t>Introduction</a:t>
            </a:r>
          </a:p>
        </p:txBody>
      </p:sp>
      <p:sp>
        <p:nvSpPr>
          <p:cNvPr id="16" name="TextBox 15">
            <a:extLst>
              <a:ext uri="{FF2B5EF4-FFF2-40B4-BE49-F238E27FC236}">
                <a16:creationId xmlns:a16="http://schemas.microsoft.com/office/drawing/2014/main" id="{9AD12DB0-4A91-CB77-6DFC-23F935C72F8F}"/>
              </a:ext>
            </a:extLst>
          </p:cNvPr>
          <p:cNvSpPr txBox="1"/>
          <p:nvPr/>
        </p:nvSpPr>
        <p:spPr>
          <a:xfrm>
            <a:off x="708991" y="4237723"/>
            <a:ext cx="6212072" cy="2985433"/>
          </a:xfrm>
          <a:prstGeom prst="rect">
            <a:avLst/>
          </a:prstGeom>
          <a:noFill/>
        </p:spPr>
        <p:txBody>
          <a:bodyPr wrap="square" rtlCol="0">
            <a:spAutoFit/>
          </a:bodyPr>
          <a:lstStyle/>
          <a:p>
            <a:pPr algn="just">
              <a:spcAft>
                <a:spcPts val="1200"/>
              </a:spcAft>
            </a:pPr>
            <a:r>
              <a:rPr lang="en-US" sz="2100" b="1" dirty="0">
                <a:latin typeface="+mj-lt"/>
              </a:rPr>
              <a:t>EXSO: </a:t>
            </a:r>
            <a:r>
              <a:rPr lang="en-US" sz="2100" dirty="0">
                <a:latin typeface="+mj-lt"/>
              </a:rPr>
              <a:t>Awareness of all hazards generated by the Experiment, support their declaration and follow-up for compliance with the CERN Safety Rules</a:t>
            </a:r>
          </a:p>
          <a:p>
            <a:pPr algn="just">
              <a:spcAft>
                <a:spcPts val="1200"/>
              </a:spcAft>
            </a:pPr>
            <a:r>
              <a:rPr lang="en-US" sz="2100" b="1" dirty="0">
                <a:latin typeface="+mj-lt"/>
              </a:rPr>
              <a:t>Experiment:  </a:t>
            </a:r>
            <a:r>
              <a:rPr lang="en-US" sz="2100" dirty="0">
                <a:latin typeface="+mj-lt"/>
              </a:rPr>
              <a:t>Responsibility to have control measures in place for each hazard to reduce the risk to an acceptable level</a:t>
            </a:r>
          </a:p>
          <a:p>
            <a:endParaRPr lang="en-GB" sz="2100" dirty="0">
              <a:latin typeface="+mj-lt"/>
            </a:endParaRPr>
          </a:p>
        </p:txBody>
      </p:sp>
      <p:pic>
        <p:nvPicPr>
          <p:cNvPr id="4" name="Graphic 3" descr="Warning outline">
            <a:extLst>
              <a:ext uri="{FF2B5EF4-FFF2-40B4-BE49-F238E27FC236}">
                <a16:creationId xmlns:a16="http://schemas.microsoft.com/office/drawing/2014/main" id="{80695083-D8A0-A7A4-4489-E6E70A897B1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58708" y="3377039"/>
            <a:ext cx="3532921" cy="3532921"/>
          </a:xfrm>
          <a:prstGeom prst="rect">
            <a:avLst/>
          </a:prstGeom>
        </p:spPr>
      </p:pic>
      <p:sp>
        <p:nvSpPr>
          <p:cNvPr id="5" name="Rectangle: Rounded Corners 4">
            <a:extLst>
              <a:ext uri="{FF2B5EF4-FFF2-40B4-BE49-F238E27FC236}">
                <a16:creationId xmlns:a16="http://schemas.microsoft.com/office/drawing/2014/main" id="{4F3BC17C-40D7-7B4B-DBA9-4DF8E793245B}"/>
              </a:ext>
            </a:extLst>
          </p:cNvPr>
          <p:cNvSpPr/>
          <p:nvPr/>
        </p:nvSpPr>
        <p:spPr>
          <a:xfrm>
            <a:off x="2088262" y="3367109"/>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Mission</a:t>
            </a:r>
          </a:p>
        </p:txBody>
      </p:sp>
      <p:sp>
        <p:nvSpPr>
          <p:cNvPr id="6" name="TextBox 5">
            <a:extLst>
              <a:ext uri="{FF2B5EF4-FFF2-40B4-BE49-F238E27FC236}">
                <a16:creationId xmlns:a16="http://schemas.microsoft.com/office/drawing/2014/main" id="{F4D6C0C6-DD69-A1C1-57E9-55B417A43B3E}"/>
              </a:ext>
            </a:extLst>
          </p:cNvPr>
          <p:cNvSpPr txBox="1"/>
          <p:nvPr/>
        </p:nvSpPr>
        <p:spPr>
          <a:xfrm>
            <a:off x="11792607" y="4237723"/>
            <a:ext cx="6083486" cy="1708160"/>
          </a:xfrm>
          <a:prstGeom prst="rect">
            <a:avLst/>
          </a:prstGeom>
          <a:noFill/>
        </p:spPr>
        <p:txBody>
          <a:bodyPr wrap="square" rtlCol="0">
            <a:spAutoFit/>
          </a:bodyPr>
          <a:lstStyle/>
          <a:p>
            <a:pPr algn="just"/>
            <a:r>
              <a:rPr lang="en-US" sz="2100" dirty="0">
                <a:latin typeface="+mj-lt"/>
              </a:rPr>
              <a:t>Highly recommended that EXSOs </a:t>
            </a:r>
            <a:r>
              <a:rPr lang="en-US" sz="2100" b="1" dirty="0">
                <a:latin typeface="+mj-lt"/>
              </a:rPr>
              <a:t>follow the safety training related to the hazards</a:t>
            </a:r>
            <a:r>
              <a:rPr lang="en-US" sz="2100" dirty="0">
                <a:latin typeface="+mj-lt"/>
              </a:rPr>
              <a:t> present in their Experiment, as described in the next pages</a:t>
            </a:r>
          </a:p>
          <a:p>
            <a:pPr algn="just"/>
            <a:endParaRPr lang="en-GB" sz="2100" dirty="0">
              <a:latin typeface="+mj-lt"/>
            </a:endParaRPr>
          </a:p>
        </p:txBody>
      </p:sp>
      <p:sp>
        <p:nvSpPr>
          <p:cNvPr id="7" name="Rectangle: Rounded Corners 6">
            <a:extLst>
              <a:ext uri="{FF2B5EF4-FFF2-40B4-BE49-F238E27FC236}">
                <a16:creationId xmlns:a16="http://schemas.microsoft.com/office/drawing/2014/main" id="{5FC66DB8-C8F4-22B1-9255-E2A1FDCBD49E}"/>
              </a:ext>
            </a:extLst>
          </p:cNvPr>
          <p:cNvSpPr/>
          <p:nvPr/>
        </p:nvSpPr>
        <p:spPr>
          <a:xfrm>
            <a:off x="12440784" y="3367109"/>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Training</a:t>
            </a:r>
          </a:p>
        </p:txBody>
      </p:sp>
      <p:sp>
        <p:nvSpPr>
          <p:cNvPr id="8" name="TextBox 7">
            <a:extLst>
              <a:ext uri="{FF2B5EF4-FFF2-40B4-BE49-F238E27FC236}">
                <a16:creationId xmlns:a16="http://schemas.microsoft.com/office/drawing/2014/main" id="{1FCCEED6-A28B-96DC-4DA9-63F26C795951}"/>
              </a:ext>
            </a:extLst>
          </p:cNvPr>
          <p:cNvSpPr txBox="1"/>
          <p:nvPr/>
        </p:nvSpPr>
        <p:spPr>
          <a:xfrm>
            <a:off x="5924946" y="8120218"/>
            <a:ext cx="7727215" cy="2015936"/>
          </a:xfrm>
          <a:prstGeom prst="rect">
            <a:avLst/>
          </a:prstGeom>
          <a:noFill/>
        </p:spPr>
        <p:txBody>
          <a:bodyPr wrap="square" rtlCol="0">
            <a:spAutoFit/>
          </a:bodyPr>
          <a:lstStyle/>
          <a:p>
            <a:pPr>
              <a:spcAft>
                <a:spcPts val="1200"/>
              </a:spcAft>
            </a:pPr>
            <a:r>
              <a:rPr lang="en-US" sz="2100" b="1" dirty="0">
                <a:latin typeface="+mj-lt"/>
              </a:rPr>
              <a:t>EP Safety Correspondent</a:t>
            </a:r>
          </a:p>
          <a:p>
            <a:r>
              <a:rPr lang="en-US" sz="2100" b="1" dirty="0" err="1">
                <a:latin typeface="+mj-lt"/>
              </a:rPr>
              <a:t>Specialised</a:t>
            </a:r>
            <a:r>
              <a:rPr lang="en-US" sz="2100" b="1" dirty="0">
                <a:latin typeface="+mj-lt"/>
              </a:rPr>
              <a:t> Safety Officers (SSOs) </a:t>
            </a:r>
            <a:r>
              <a:rPr lang="en-US" sz="2100" dirty="0">
                <a:latin typeface="+mj-lt"/>
              </a:rPr>
              <a:t>within the EP Safety Office (full list available on the </a:t>
            </a:r>
            <a:r>
              <a:rPr lang="en-US" sz="2100" dirty="0">
                <a:solidFill>
                  <a:srgbClr val="00B0F0"/>
                </a:solidFill>
                <a:latin typeface="+mj-lt"/>
                <a:hlinkClick r:id="rId6">
                  <a:extLst>
                    <a:ext uri="{A12FA001-AC4F-418D-AE19-62706E023703}">
                      <ahyp:hlinkClr xmlns:ahyp="http://schemas.microsoft.com/office/drawing/2018/hyperlinkcolor" val="tx"/>
                    </a:ext>
                  </a:extLst>
                </a:hlinkClick>
              </a:rPr>
              <a:t>EP Safety Office website</a:t>
            </a:r>
            <a:r>
              <a:rPr lang="en-US" sz="2100" dirty="0">
                <a:latin typeface="+mj-lt"/>
              </a:rPr>
              <a:t>)</a:t>
            </a:r>
          </a:p>
          <a:p>
            <a:pPr>
              <a:spcBef>
                <a:spcPts val="1200"/>
              </a:spcBef>
            </a:pPr>
            <a:r>
              <a:rPr lang="en-US" sz="2100" b="1" dirty="0">
                <a:solidFill>
                  <a:srgbClr val="00B0F0"/>
                </a:solidFill>
                <a:latin typeface="+mj-lt"/>
                <a:hlinkClick r:id="rId7">
                  <a:extLst>
                    <a:ext uri="{A12FA001-AC4F-418D-AE19-62706E023703}">
                      <ahyp:hlinkClr xmlns:ahyp="http://schemas.microsoft.com/office/drawing/2018/hyperlinkcolor" val="tx"/>
                    </a:ext>
                  </a:extLst>
                </a:hlinkClick>
              </a:rPr>
              <a:t>HSE specialists </a:t>
            </a:r>
            <a:endParaRPr lang="en-US" sz="2100" b="1" dirty="0">
              <a:solidFill>
                <a:srgbClr val="00B0F0"/>
              </a:solidFill>
              <a:latin typeface="+mj-lt"/>
            </a:endParaRPr>
          </a:p>
          <a:p>
            <a:endParaRPr lang="en-GB" sz="2100" dirty="0">
              <a:latin typeface="+mj-lt"/>
            </a:endParaRPr>
          </a:p>
        </p:txBody>
      </p:sp>
      <p:sp>
        <p:nvSpPr>
          <p:cNvPr id="14" name="Rectangle: Rounded Corners 13">
            <a:extLst>
              <a:ext uri="{FF2B5EF4-FFF2-40B4-BE49-F238E27FC236}">
                <a16:creationId xmlns:a16="http://schemas.microsoft.com/office/drawing/2014/main" id="{7960CFE2-937A-9CF3-B557-3EBD3CF9F148}"/>
              </a:ext>
            </a:extLst>
          </p:cNvPr>
          <p:cNvSpPr/>
          <p:nvPr/>
        </p:nvSpPr>
        <p:spPr>
          <a:xfrm>
            <a:off x="7317987" y="7249604"/>
            <a:ext cx="3673642" cy="64457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Support</a:t>
            </a:r>
          </a:p>
        </p:txBody>
      </p:sp>
      <p:sp>
        <p:nvSpPr>
          <p:cNvPr id="3" name="TextBox 2">
            <a:extLst>
              <a:ext uri="{FF2B5EF4-FFF2-40B4-BE49-F238E27FC236}">
                <a16:creationId xmlns:a16="http://schemas.microsoft.com/office/drawing/2014/main" id="{3588D00A-E036-DEBE-9A3A-9F8B73BDDA53}"/>
              </a:ext>
            </a:extLst>
          </p:cNvPr>
          <p:cNvSpPr txBox="1"/>
          <p:nvPr/>
        </p:nvSpPr>
        <p:spPr>
          <a:xfrm>
            <a:off x="17760950" y="9728200"/>
            <a:ext cx="419100" cy="381000"/>
          </a:xfrm>
          <a:prstGeom prst="rect">
            <a:avLst/>
          </a:prstGeom>
          <a:noFill/>
        </p:spPr>
        <p:txBody>
          <a:bodyPr wrap="square" rtlCol="0">
            <a:spAutoFit/>
          </a:bodyPr>
          <a:lstStyle/>
          <a:p>
            <a:r>
              <a:rPr lang="en-GB" dirty="0"/>
              <a:t>4</a:t>
            </a:r>
          </a:p>
        </p:txBody>
      </p:sp>
    </p:spTree>
    <p:custDataLst>
      <p:tags r:id="rId1"/>
    </p:custDataLst>
    <p:extLst>
      <p:ext uri="{BB962C8B-B14F-4D97-AF65-F5344CB8AC3E}">
        <p14:creationId xmlns:p14="http://schemas.microsoft.com/office/powerpoint/2010/main" val="267159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Radiation Protection</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789420" y="3263968"/>
            <a:ext cx="5107352" cy="635558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2100" dirty="0"/>
              <a:t>Panel signs</a:t>
            </a:r>
          </a:p>
          <a:p>
            <a:pPr marL="285750" indent="-285750">
              <a:spcAft>
                <a:spcPts val="1200"/>
              </a:spcAft>
              <a:buFont typeface="Arial" panose="020B0604020202020204" pitchFamily="34" charset="0"/>
              <a:buChar char="•"/>
            </a:pPr>
            <a:r>
              <a:rPr lang="en-GB" sz="2100" b="1" dirty="0"/>
              <a:t>Buffer Zone </a:t>
            </a:r>
            <a:r>
              <a:rPr lang="en-GB" sz="2100" dirty="0"/>
              <a:t>(TREC point, temporary storage, waste container, vacuum cleaners)</a:t>
            </a:r>
            <a:endParaRPr lang="en-GB" sz="2100" b="1" dirty="0"/>
          </a:p>
          <a:p>
            <a:pPr marL="285750" indent="-285750">
              <a:spcAft>
                <a:spcPts val="1200"/>
              </a:spcAft>
              <a:buFont typeface="Arial" panose="020B0604020202020204" pitchFamily="34" charset="0"/>
              <a:buChar char="•"/>
            </a:pPr>
            <a:r>
              <a:rPr lang="en-GB" sz="2100" b="1" dirty="0"/>
              <a:t>TREC</a:t>
            </a:r>
            <a:r>
              <a:rPr lang="en-GB" sz="2100" dirty="0"/>
              <a:t> (</a:t>
            </a:r>
            <a:r>
              <a:rPr lang="en-GB" sz="2100" dirty="0" err="1"/>
              <a:t>TRaceability</a:t>
            </a:r>
            <a:r>
              <a:rPr lang="en-GB" sz="2100" dirty="0"/>
              <a:t> of Equipment at CERN) computer point</a:t>
            </a:r>
          </a:p>
          <a:p>
            <a:pPr marL="285750" indent="-285750">
              <a:spcAft>
                <a:spcPts val="600"/>
              </a:spcAft>
              <a:buFont typeface="Arial" panose="020B0604020202020204" pitchFamily="34" charset="0"/>
              <a:buChar char="•"/>
            </a:pPr>
            <a:r>
              <a:rPr lang="en-GB" sz="2100" b="1" dirty="0"/>
              <a:t>Patrol</a:t>
            </a:r>
            <a:r>
              <a:rPr lang="en-GB" sz="2100" dirty="0"/>
              <a:t> – </a:t>
            </a:r>
            <a:r>
              <a:rPr lang="en-GB" sz="2100" dirty="0">
                <a:latin typeface="+mj-lt"/>
              </a:rPr>
              <a:t>occurs </a:t>
            </a:r>
            <a:r>
              <a:rPr lang="en-US" sz="2100" dirty="0">
                <a:latin typeface="+mj-lt"/>
              </a:rPr>
              <a:t>before sending the beam to a certain line to ensure that nobody is present in</a:t>
            </a:r>
            <a:r>
              <a:rPr lang="en-GB" sz="2100" dirty="0">
                <a:latin typeface="+mj-lt"/>
              </a:rPr>
              <a:t> the area</a:t>
            </a:r>
          </a:p>
          <a:p>
            <a:pPr marL="590550" lvl="1" indent="-342900">
              <a:spcAft>
                <a:spcPts val="600"/>
              </a:spcAft>
              <a:buFont typeface="Courier New" panose="02070309020205020404" pitchFamily="49" charset="0"/>
              <a:buChar char="o"/>
            </a:pPr>
            <a:r>
              <a:rPr lang="en-US" sz="2100" dirty="0">
                <a:latin typeface="+mj-lt"/>
              </a:rPr>
              <a:t>Specific patrol procedure for Experiment: start/validate patrol, path followed</a:t>
            </a:r>
          </a:p>
          <a:p>
            <a:pPr marL="590550" lvl="1" indent="-342900">
              <a:spcAft>
                <a:spcPts val="600"/>
              </a:spcAft>
              <a:buFont typeface="Courier New" panose="02070309020205020404" pitchFamily="49" charset="0"/>
              <a:buChar char="o"/>
            </a:pPr>
            <a:r>
              <a:rPr lang="en-US" sz="2100" dirty="0">
                <a:latin typeface="+mj-lt"/>
              </a:rPr>
              <a:t>Patrol requirements: only trained personnel (with </a:t>
            </a:r>
            <a:r>
              <a:rPr lang="en-US" sz="2100" dirty="0" err="1">
                <a:latin typeface="+mj-lt"/>
              </a:rPr>
              <a:t>ADamS</a:t>
            </a:r>
            <a:r>
              <a:rPr lang="en-US" sz="2100" dirty="0">
                <a:latin typeface="+mj-lt"/>
              </a:rPr>
              <a:t> access right)</a:t>
            </a:r>
          </a:p>
          <a:p>
            <a:pPr marL="590550" lvl="1" indent="-342900">
              <a:spcAft>
                <a:spcPts val="600"/>
              </a:spcAft>
              <a:buFont typeface="Courier New" panose="02070309020205020404" pitchFamily="49" charset="0"/>
              <a:buChar char="o"/>
            </a:pPr>
            <a:r>
              <a:rPr lang="en-US" sz="2100" dirty="0">
                <a:latin typeface="+mj-lt"/>
              </a:rPr>
              <a:t>Training given by </a:t>
            </a:r>
            <a:r>
              <a:rPr lang="en-US" sz="2100" dirty="0">
                <a:solidFill>
                  <a:srgbClr val="00B0F0"/>
                </a:solidFill>
                <a:latin typeface="+mj-lt"/>
                <a:hlinkClick r:id="rId4">
                  <a:extLst>
                    <a:ext uri="{A12FA001-AC4F-418D-AE19-62706E023703}">
                      <ahyp:hlinkClr xmlns:ahyp="http://schemas.microsoft.com/office/drawing/2018/hyperlinkcolor" val="tx"/>
                    </a:ext>
                  </a:extLst>
                </a:hlinkClick>
              </a:rPr>
              <a:t>BE-EA physicists</a:t>
            </a:r>
            <a:endParaRPr lang="en-GB" sz="2100" dirty="0">
              <a:solidFill>
                <a:srgbClr val="00B0F0"/>
              </a:solidFill>
              <a:latin typeface="+mj-lt"/>
            </a:endParaRPr>
          </a:p>
          <a:p>
            <a:pPr marL="285750" indent="-285750">
              <a:buFont typeface="Arial" panose="020B0604020202020204" pitchFamily="34" charset="0"/>
              <a:buChar char="•"/>
            </a:pPr>
            <a:endParaRPr lang="en-GB" sz="2100" dirty="0">
              <a:latin typeface="+mj-lt"/>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081087"/>
            <a:ext cx="4923956" cy="6555641"/>
          </a:xfrm>
          <a:prstGeom prst="rect">
            <a:avLst/>
          </a:prstGeom>
          <a:noFill/>
        </p:spPr>
        <p:txBody>
          <a:bodyPr wrap="square" rtlCol="0">
            <a:spAutoFit/>
          </a:bodyPr>
          <a:lstStyle/>
          <a:p>
            <a:r>
              <a:rPr lang="en-US" sz="2100" b="1" dirty="0">
                <a:latin typeface="+mj-lt"/>
              </a:rPr>
              <a:t>RP training </a:t>
            </a:r>
            <a:r>
              <a:rPr lang="en-US" sz="2100" dirty="0">
                <a:latin typeface="+mj-lt"/>
              </a:rPr>
              <a:t>(on LMS):</a:t>
            </a:r>
          </a:p>
          <a:p>
            <a:pPr marL="534988" lvl="1" indent="-379413">
              <a:buFont typeface="Arial" panose="020B0604020202020204" pitchFamily="34" charset="0"/>
              <a:buChar char="•"/>
            </a:pPr>
            <a:r>
              <a:rPr lang="en-US" sz="2100" dirty="0">
                <a:solidFill>
                  <a:srgbClr val="00B0F0"/>
                </a:solidFill>
                <a:latin typeface="+mj-lt"/>
                <a:hlinkClick r:id="rId5">
                  <a:extLst>
                    <a:ext uri="{A12FA001-AC4F-418D-AE19-62706E023703}">
                      <ahyp:hlinkClr xmlns:ahyp="http://schemas.microsoft.com/office/drawing/2018/hyperlinkcolor" val="tx"/>
                    </a:ext>
                  </a:extLst>
                </a:hlinkClick>
              </a:rPr>
              <a:t>“Radiation Protection – Awareness”, </a:t>
            </a:r>
            <a:r>
              <a:rPr lang="en-US" sz="2100" dirty="0">
                <a:latin typeface="+mj-lt"/>
              </a:rPr>
              <a:t>mandatory for everyone on CERN site</a:t>
            </a:r>
          </a:p>
          <a:p>
            <a:pPr marL="534988" lvl="1" indent="-379413">
              <a:buFont typeface="Arial" panose="020B0604020202020204" pitchFamily="34" charset="0"/>
              <a:buChar char="•"/>
            </a:pPr>
            <a:r>
              <a:rPr lang="en-US" sz="2100" dirty="0">
                <a:solidFill>
                  <a:srgbClr val="00B0F0"/>
                </a:solidFill>
                <a:latin typeface="+mj-lt"/>
                <a:hlinkClick r:id="rId6">
                  <a:extLst>
                    <a:ext uri="{A12FA001-AC4F-418D-AE19-62706E023703}">
                      <ahyp:hlinkClr xmlns:ahyp="http://schemas.microsoft.com/office/drawing/2018/hyperlinkcolor" val="tx"/>
                    </a:ext>
                  </a:extLst>
                </a:hlinkClick>
              </a:rPr>
              <a:t>“Radiation Protection – Supervised Area”, </a:t>
            </a:r>
            <a:r>
              <a:rPr lang="en-US" sz="2100" dirty="0">
                <a:latin typeface="+mj-lt"/>
              </a:rPr>
              <a:t>mandatory for entering Supervised Areas</a:t>
            </a:r>
          </a:p>
          <a:p>
            <a:pPr marL="534988" lvl="1" indent="-379413">
              <a:buFont typeface="Arial" panose="020B0604020202020204" pitchFamily="34" charset="0"/>
              <a:buChar char="•"/>
            </a:pPr>
            <a:r>
              <a:rPr lang="en-US" sz="2100" dirty="0">
                <a:solidFill>
                  <a:srgbClr val="00B0F0"/>
                </a:solidFill>
                <a:latin typeface="+mj-lt"/>
                <a:hlinkClick r:id="rId7">
                  <a:extLst>
                    <a:ext uri="{A12FA001-AC4F-418D-AE19-62706E023703}">
                      <ahyp:hlinkClr xmlns:ahyp="http://schemas.microsoft.com/office/drawing/2018/hyperlinkcolor" val="tx"/>
                    </a:ext>
                  </a:extLst>
                </a:hlinkClick>
              </a:rPr>
              <a:t>“Radiation Protection – Controlled Area”, </a:t>
            </a:r>
            <a:r>
              <a:rPr lang="en-US" sz="2100" dirty="0">
                <a:latin typeface="+mj-lt"/>
              </a:rPr>
              <a:t>mandatory for entering Controlled Areas</a:t>
            </a:r>
          </a:p>
          <a:p>
            <a:pPr marL="534988" lvl="1" indent="-379413">
              <a:buFont typeface="Arial" panose="020B0604020202020204" pitchFamily="34" charset="0"/>
              <a:buChar char="•"/>
            </a:pPr>
            <a:r>
              <a:rPr lang="en-US" sz="2100" dirty="0">
                <a:latin typeface="+mj-lt"/>
              </a:rPr>
              <a:t>Additional RP training, specific for a certain zone</a:t>
            </a:r>
          </a:p>
          <a:p>
            <a:pPr marL="155575" lvl="1"/>
            <a:endParaRPr lang="en-US" sz="2100" dirty="0">
              <a:latin typeface="+mj-lt"/>
            </a:endParaRPr>
          </a:p>
          <a:p>
            <a:pPr marL="155575" lvl="1"/>
            <a:r>
              <a:rPr lang="en-US" sz="2100" b="1" dirty="0">
                <a:latin typeface="+mj-lt"/>
              </a:rPr>
              <a:t>Support Network</a:t>
            </a:r>
          </a:p>
          <a:p>
            <a:pPr marL="498475" lvl="1" indent="-342900">
              <a:buFont typeface="Arial" panose="020B0604020202020204" pitchFamily="34" charset="0"/>
              <a:buChar char="•"/>
            </a:pPr>
            <a:r>
              <a:rPr lang="en-US" sz="2100" dirty="0">
                <a:latin typeface="+mj-lt"/>
              </a:rPr>
              <a:t>Radiation Protection Officer (RPO)</a:t>
            </a:r>
          </a:p>
          <a:p>
            <a:pPr marL="498475" lvl="1" indent="-342900">
              <a:buFont typeface="Arial" panose="020B0604020202020204" pitchFamily="34" charset="0"/>
              <a:buChar char="•"/>
            </a:pPr>
            <a:r>
              <a:rPr lang="en-US" sz="2100" dirty="0">
                <a:latin typeface="+mj-lt"/>
              </a:rPr>
              <a:t>EP Radiation Safety Officer (RSO)</a:t>
            </a:r>
          </a:p>
          <a:p>
            <a:pPr marL="498475" lvl="1" indent="-342900">
              <a:buFont typeface="Arial" panose="020B0604020202020204" pitchFamily="34" charset="0"/>
              <a:buChar char="•"/>
            </a:pPr>
            <a:r>
              <a:rPr lang="en-US" sz="2100" dirty="0">
                <a:latin typeface="+mj-lt"/>
              </a:rPr>
              <a:t>Radiation Protection Expert (RPE)</a:t>
            </a:r>
          </a:p>
          <a:p>
            <a:pPr marL="155575" lvl="1"/>
            <a:endParaRPr lang="en-US" sz="2100" dirty="0">
              <a:latin typeface="+mj-lt"/>
            </a:endParaRPr>
          </a:p>
          <a:p>
            <a:pPr marL="155575" lvl="1"/>
            <a:r>
              <a:rPr lang="en-US" sz="2100" b="1" dirty="0">
                <a:solidFill>
                  <a:srgbClr val="00B0F0"/>
                </a:solidFill>
                <a:latin typeface="+mj-lt"/>
                <a:hlinkClick r:id="rId8">
                  <a:extLst>
                    <a:ext uri="{A12FA001-AC4F-418D-AE19-62706E023703}">
                      <ahyp:hlinkClr xmlns:ahyp="http://schemas.microsoft.com/office/drawing/2018/hyperlinkcolor" val="tx"/>
                    </a:ext>
                  </a:extLst>
                </a:hlinkClick>
              </a:rPr>
              <a:t>CERN Safety Rules</a:t>
            </a:r>
            <a:endParaRPr lang="en-US" sz="2100" b="1" dirty="0">
              <a:solidFill>
                <a:srgbClr val="00B0F0"/>
              </a:solidFill>
              <a:latin typeface="+mj-lt"/>
            </a:endParaRPr>
          </a:p>
          <a:p>
            <a:pPr marL="155575" lvl="1"/>
            <a:endParaRPr lang="en-US" sz="2100" dirty="0">
              <a:latin typeface="+mj-lt"/>
            </a:endParaRPr>
          </a:p>
        </p:txBody>
      </p:sp>
      <p:pic>
        <p:nvPicPr>
          <p:cNvPr id="16" name="Picture 15" descr="A yellow triangle sign with a black border&#10;&#10;Description automatically generated">
            <a:extLst>
              <a:ext uri="{FF2B5EF4-FFF2-40B4-BE49-F238E27FC236}">
                <a16:creationId xmlns:a16="http://schemas.microsoft.com/office/drawing/2014/main" id="{9597F17B-E282-9085-60B9-AFB4F202C8A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75491" y="3419854"/>
            <a:ext cx="3175480" cy="2752346"/>
          </a:xfrm>
          <a:prstGeom prst="rect">
            <a:avLst/>
          </a:prstGeom>
        </p:spPr>
      </p:pic>
      <p:sp>
        <p:nvSpPr>
          <p:cNvPr id="18" name="TextBox 17">
            <a:extLst>
              <a:ext uri="{FF2B5EF4-FFF2-40B4-BE49-F238E27FC236}">
                <a16:creationId xmlns:a16="http://schemas.microsoft.com/office/drawing/2014/main" id="{679C7B18-0452-4649-B2C6-7AC61F8502FF}"/>
              </a:ext>
            </a:extLst>
          </p:cNvPr>
          <p:cNvSpPr txBox="1"/>
          <p:nvPr/>
        </p:nvSpPr>
        <p:spPr>
          <a:xfrm>
            <a:off x="1130612" y="6498374"/>
            <a:ext cx="4658848" cy="1061829"/>
          </a:xfrm>
          <a:prstGeom prst="rect">
            <a:avLst/>
          </a:prstGeom>
          <a:noFill/>
        </p:spPr>
        <p:txBody>
          <a:bodyPr wrap="square">
            <a:spAutoFit/>
          </a:bodyPr>
          <a:lstStyle/>
          <a:p>
            <a:pPr algn="ctr"/>
            <a:r>
              <a:rPr lang="en-US" sz="2100" dirty="0">
                <a:latin typeface="+mj-lt"/>
              </a:rPr>
              <a:t>The majority of the experiments are installed within </a:t>
            </a:r>
            <a:r>
              <a:rPr lang="en-US" sz="2100" b="1" dirty="0">
                <a:latin typeface="+mj-lt"/>
              </a:rPr>
              <a:t>Classified Radiation Areas</a:t>
            </a:r>
          </a:p>
        </p:txBody>
      </p:sp>
      <p:sp>
        <p:nvSpPr>
          <p:cNvPr id="2" name="TextBox 1">
            <a:extLst>
              <a:ext uri="{FF2B5EF4-FFF2-40B4-BE49-F238E27FC236}">
                <a16:creationId xmlns:a16="http://schemas.microsoft.com/office/drawing/2014/main" id="{318A5B72-DDCA-26FB-6834-5D7A8F7F0CE6}"/>
              </a:ext>
            </a:extLst>
          </p:cNvPr>
          <p:cNvSpPr txBox="1"/>
          <p:nvPr/>
        </p:nvSpPr>
        <p:spPr>
          <a:xfrm>
            <a:off x="17760950" y="9728200"/>
            <a:ext cx="419100" cy="381000"/>
          </a:xfrm>
          <a:prstGeom prst="rect">
            <a:avLst/>
          </a:prstGeom>
          <a:noFill/>
        </p:spPr>
        <p:txBody>
          <a:bodyPr wrap="square" rtlCol="0">
            <a:spAutoFit/>
          </a:bodyPr>
          <a:lstStyle/>
          <a:p>
            <a:r>
              <a:rPr lang="en-GB" dirty="0"/>
              <a:t>5</a:t>
            </a:r>
          </a:p>
        </p:txBody>
      </p:sp>
    </p:spTree>
    <p:custDataLst>
      <p:tags r:id="rId1"/>
    </p:custDataLst>
    <p:extLst>
      <p:ext uri="{BB962C8B-B14F-4D97-AF65-F5344CB8AC3E}">
        <p14:creationId xmlns:p14="http://schemas.microsoft.com/office/powerpoint/2010/main" val="483500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Radiation Protection – Area Classification</a:t>
            </a:r>
            <a:endParaRPr lang="en-GB" sz="2800" dirty="0"/>
          </a:p>
        </p:txBody>
      </p:sp>
      <p:sp>
        <p:nvSpPr>
          <p:cNvPr id="6" name="TextBox 5">
            <a:extLst>
              <a:ext uri="{FF2B5EF4-FFF2-40B4-BE49-F238E27FC236}">
                <a16:creationId xmlns:a16="http://schemas.microsoft.com/office/drawing/2014/main" id="{2CE93EB8-A5BA-050D-15AC-E9ECABF7EF7B}"/>
              </a:ext>
            </a:extLst>
          </p:cNvPr>
          <p:cNvSpPr txBox="1"/>
          <p:nvPr/>
        </p:nvSpPr>
        <p:spPr>
          <a:xfrm>
            <a:off x="3492500" y="9677400"/>
            <a:ext cx="6769100" cy="415498"/>
          </a:xfrm>
          <a:prstGeom prst="rect">
            <a:avLst/>
          </a:prstGeom>
          <a:noFill/>
        </p:spPr>
        <p:txBody>
          <a:bodyPr wrap="square">
            <a:spAutoFit/>
          </a:bodyPr>
          <a:lstStyle/>
          <a:p>
            <a:r>
              <a:rPr lang="en-US" sz="2100" b="1" dirty="0">
                <a:solidFill>
                  <a:schemeClr val="accent5"/>
                </a:solidFill>
                <a:latin typeface="+mj-lt"/>
              </a:rPr>
              <a:t>Usually, Experiments are placed within this area</a:t>
            </a:r>
            <a:endParaRPr lang="en-GB" sz="2100" b="1" dirty="0">
              <a:solidFill>
                <a:schemeClr val="accent5"/>
              </a:solidFill>
              <a:latin typeface="+mj-lt"/>
            </a:endParaRPr>
          </a:p>
        </p:txBody>
      </p:sp>
      <p:sp>
        <p:nvSpPr>
          <p:cNvPr id="2" name="TextBox 1">
            <a:extLst>
              <a:ext uri="{FF2B5EF4-FFF2-40B4-BE49-F238E27FC236}">
                <a16:creationId xmlns:a16="http://schemas.microsoft.com/office/drawing/2014/main" id="{D6F61482-42FB-95AC-1CBD-E39BC1E436A2}"/>
              </a:ext>
            </a:extLst>
          </p:cNvPr>
          <p:cNvSpPr txBox="1"/>
          <p:nvPr/>
        </p:nvSpPr>
        <p:spPr>
          <a:xfrm>
            <a:off x="17760950" y="9728200"/>
            <a:ext cx="419100" cy="381000"/>
          </a:xfrm>
          <a:prstGeom prst="rect">
            <a:avLst/>
          </a:prstGeom>
          <a:noFill/>
        </p:spPr>
        <p:txBody>
          <a:bodyPr wrap="square" rtlCol="0">
            <a:spAutoFit/>
          </a:bodyPr>
          <a:lstStyle/>
          <a:p>
            <a:r>
              <a:rPr lang="en-GB" dirty="0"/>
              <a:t>6</a:t>
            </a:r>
          </a:p>
        </p:txBody>
      </p:sp>
      <p:pic>
        <p:nvPicPr>
          <p:cNvPr id="5" name="Picture 4">
            <a:extLst>
              <a:ext uri="{FF2B5EF4-FFF2-40B4-BE49-F238E27FC236}">
                <a16:creationId xmlns:a16="http://schemas.microsoft.com/office/drawing/2014/main" id="{D7635DBD-A3E5-8D8A-483B-45C383F68B31}"/>
              </a:ext>
            </a:extLst>
          </p:cNvPr>
          <p:cNvPicPr>
            <a:picLocks noChangeAspect="1"/>
          </p:cNvPicPr>
          <p:nvPr/>
        </p:nvPicPr>
        <p:blipFill>
          <a:blip r:embed="rId4"/>
          <a:stretch>
            <a:fillRect/>
          </a:stretch>
        </p:blipFill>
        <p:spPr>
          <a:xfrm>
            <a:off x="300656" y="1841823"/>
            <a:ext cx="17460294" cy="7835577"/>
          </a:xfrm>
          <a:prstGeom prst="rect">
            <a:avLst/>
          </a:prstGeom>
        </p:spPr>
      </p:pic>
    </p:spTree>
    <p:custDataLst>
      <p:tags r:id="rId1"/>
    </p:custDataLst>
    <p:extLst>
      <p:ext uri="{BB962C8B-B14F-4D97-AF65-F5344CB8AC3E}">
        <p14:creationId xmlns:p14="http://schemas.microsoft.com/office/powerpoint/2010/main" val="3434864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Chemical Safety</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637020" y="3263968"/>
            <a:ext cx="5107352" cy="6755696"/>
          </a:xfrm>
          <a:prstGeom prst="rect">
            <a:avLst/>
          </a:prstGeom>
          <a:noFill/>
        </p:spPr>
        <p:txBody>
          <a:bodyPr wrap="square" rtlCol="0">
            <a:spAutoFit/>
          </a:bodyPr>
          <a:lstStyle/>
          <a:p>
            <a:pPr marL="457200" indent="-285750">
              <a:spcAft>
                <a:spcPts val="1200"/>
              </a:spcAft>
              <a:buFont typeface="Arial" panose="020B0604020202020204" pitchFamily="34" charset="0"/>
              <a:buChar char="•"/>
            </a:pPr>
            <a:r>
              <a:rPr lang="en-US" sz="2100" b="1" dirty="0">
                <a:latin typeface="+mj-lt"/>
                <a:cs typeface="Calibri" panose="020F0502020204030204" pitchFamily="34" charset="0"/>
              </a:rPr>
              <a:t>SDS (Safety Data Sheet, provided by the supplier): </a:t>
            </a:r>
            <a:r>
              <a:rPr lang="en-US" sz="2100" dirty="0">
                <a:latin typeface="+mj-lt"/>
                <a:cs typeface="Calibri" panose="020F0502020204030204" pitchFamily="34" charset="0"/>
              </a:rPr>
              <a:t>for each chemical product used in the Experiment</a:t>
            </a:r>
            <a:r>
              <a:rPr lang="en-GB" sz="2100" dirty="0">
                <a:latin typeface="+mj-lt"/>
                <a:cs typeface="Calibri" panose="020F0502020204030204" pitchFamily="34" charset="0"/>
              </a:rPr>
              <a:t> - uploaded on the Safety File.</a:t>
            </a:r>
            <a:endParaRPr lang="en-US" sz="2100" dirty="0">
              <a:latin typeface="+mj-lt"/>
              <a:cs typeface="Calibri" panose="020F0502020204030204" pitchFamily="34" charset="0"/>
            </a:endParaRPr>
          </a:p>
          <a:p>
            <a:pPr marL="457200" indent="-285750">
              <a:spcAft>
                <a:spcPts val="1200"/>
              </a:spcAft>
              <a:buFont typeface="Arial" panose="020B0604020202020204" pitchFamily="34" charset="0"/>
              <a:buChar char="•"/>
            </a:pPr>
            <a:r>
              <a:rPr lang="en-US" sz="2100" b="1" dirty="0">
                <a:latin typeface="+mj-lt"/>
                <a:cs typeface="Calibri" panose="020F0502020204030204" pitchFamily="34" charset="0"/>
              </a:rPr>
              <a:t>Attire: </a:t>
            </a:r>
            <a:r>
              <a:rPr lang="en-US" sz="2100" dirty="0">
                <a:latin typeface="+mj-lt"/>
                <a:cs typeface="Calibri" panose="020F0502020204030204" pitchFamily="34" charset="0"/>
              </a:rPr>
              <a:t>closed-toe shoes, long trousers and sleeves (or lab coat), protective gloves and safety glasses must be worn when handling chemical products</a:t>
            </a:r>
          </a:p>
          <a:p>
            <a:pPr marL="457200" indent="-285750">
              <a:spcAft>
                <a:spcPts val="1200"/>
              </a:spcAft>
              <a:buFont typeface="Arial" panose="020B0604020202020204" pitchFamily="34" charset="0"/>
              <a:buChar char="•"/>
            </a:pPr>
            <a:r>
              <a:rPr lang="en-US" sz="2100" b="1" dirty="0">
                <a:solidFill>
                  <a:srgbClr val="00B0F0"/>
                </a:solidFill>
                <a:latin typeface="+mj-lt"/>
                <a:cs typeface="Calibri" panose="020F0502020204030204" pitchFamily="34" charset="0"/>
                <a:hlinkClick r:id="rId4">
                  <a:extLst>
                    <a:ext uri="{A12FA001-AC4F-418D-AE19-62706E023703}">
                      <ahyp:hlinkClr xmlns:ahyp="http://schemas.microsoft.com/office/drawing/2018/hyperlinkcolor" val="tx"/>
                    </a:ext>
                  </a:extLst>
                </a:hlinkClick>
              </a:rPr>
              <a:t>CERES platform </a:t>
            </a:r>
            <a:r>
              <a:rPr lang="en-US" sz="2100" dirty="0">
                <a:latin typeface="+mj-lt"/>
                <a:cs typeface="Calibri" panose="020F0502020204030204" pitchFamily="34" charset="0"/>
              </a:rPr>
              <a:t>(CERN Chemical Register for Environment, Health and Safety)</a:t>
            </a:r>
          </a:p>
          <a:p>
            <a:pPr marL="457200" indent="-285750">
              <a:spcAft>
                <a:spcPts val="1200"/>
              </a:spcAft>
              <a:buFont typeface="Arial" panose="020B0604020202020204" pitchFamily="34" charset="0"/>
              <a:buChar char="•"/>
            </a:pPr>
            <a:r>
              <a:rPr lang="en-US" sz="2100" b="1" dirty="0">
                <a:latin typeface="+mj-lt"/>
                <a:cs typeface="Calibri" panose="020F0502020204030204" pitchFamily="34" charset="0"/>
              </a:rPr>
              <a:t>Storage </a:t>
            </a:r>
            <a:r>
              <a:rPr lang="en-US" sz="2100" dirty="0">
                <a:latin typeface="+mj-lt"/>
                <a:cs typeface="Calibri" panose="020F0502020204030204" pitchFamily="34" charset="0"/>
              </a:rPr>
              <a:t>(according to the CERN Safety Guideline </a:t>
            </a:r>
            <a:r>
              <a:rPr lang="en-US" sz="2100" dirty="0">
                <a:solidFill>
                  <a:srgbClr val="00B0F0"/>
                </a:solidFill>
                <a:latin typeface="+mj-lt"/>
                <a:cs typeface="Calibri" panose="020F0502020204030204" pitchFamily="34" charset="0"/>
                <a:hlinkClick r:id="rId5">
                  <a:extLst>
                    <a:ext uri="{A12FA001-AC4F-418D-AE19-62706E023703}">
                      <ahyp:hlinkClr xmlns:ahyp="http://schemas.microsoft.com/office/drawing/2018/hyperlinkcolor" val="tx"/>
                    </a:ext>
                  </a:extLst>
                </a:hlinkClick>
              </a:rPr>
              <a:t>SG-C-1-0-1</a:t>
            </a:r>
            <a:r>
              <a:rPr lang="en-US" sz="2100" dirty="0">
                <a:latin typeface="+mj-lt"/>
                <a:cs typeface="Calibri" panose="020F0502020204030204" pitchFamily="34" charset="0"/>
              </a:rPr>
              <a:t>): clearly labelled and stored in original containers in a chemical cabinet and returned there after use.</a:t>
            </a:r>
            <a:endParaRPr lang="en-US" sz="2100" b="1" dirty="0">
              <a:latin typeface="+mj-lt"/>
              <a:cs typeface="Calibri" panose="020F0502020204030204" pitchFamily="34" charset="0"/>
            </a:endParaRPr>
          </a:p>
          <a:p>
            <a:pPr marL="285750" indent="-285750">
              <a:buFont typeface="Arial" panose="020B0604020202020204" pitchFamily="34" charset="0"/>
              <a:buChar char="•"/>
            </a:pPr>
            <a:endParaRPr lang="en-GB" sz="2100" dirty="0">
              <a:latin typeface="+mj-lt"/>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4923956" cy="5262979"/>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457200" indent="-271463">
              <a:buFont typeface="Arial" panose="020B0604020202020204" pitchFamily="34" charset="0"/>
              <a:buChar char="•"/>
            </a:pPr>
            <a:r>
              <a:rPr lang="en-US" sz="2100" dirty="0">
                <a:solidFill>
                  <a:srgbClr val="00B0F0"/>
                </a:solidFill>
                <a:latin typeface="+mj-lt"/>
                <a:cs typeface="Calibri" panose="020F0502020204030204" pitchFamily="34" charset="0"/>
                <a:hlinkClick r:id="rId6">
                  <a:extLst>
                    <a:ext uri="{A12FA001-AC4F-418D-AE19-62706E023703}">
                      <ahyp:hlinkClr xmlns:ahyp="http://schemas.microsoft.com/office/drawing/2018/hyperlinkcolor" val="tx"/>
                    </a:ext>
                  </a:extLst>
                </a:hlinkClick>
              </a:rPr>
              <a:t>Chemical Safety </a:t>
            </a:r>
            <a:r>
              <a:rPr lang="en-US" sz="2100" dirty="0">
                <a:solidFill>
                  <a:srgbClr val="669EBC"/>
                </a:solidFill>
                <a:latin typeface="+mj-lt"/>
                <a:cs typeface="Calibri" panose="020F0502020204030204" pitchFamily="34" charset="0"/>
                <a:hlinkClick r:id="rId6">
                  <a:extLst>
                    <a:ext uri="{A12FA001-AC4F-418D-AE19-62706E023703}">
                      <ahyp:hlinkClr xmlns:ahyp="http://schemas.microsoft.com/office/drawing/2018/hyperlinkcolor" val="tx"/>
                    </a:ext>
                  </a:extLst>
                </a:hlinkClick>
              </a:rPr>
              <a:t>– </a:t>
            </a:r>
            <a:r>
              <a:rPr lang="en-US" sz="2100" dirty="0">
                <a:solidFill>
                  <a:srgbClr val="00B0F0"/>
                </a:solidFill>
                <a:latin typeface="+mj-lt"/>
                <a:cs typeface="Calibri" panose="020F0502020204030204" pitchFamily="34" charset="0"/>
                <a:hlinkClick r:id="rId6">
                  <a:extLst>
                    <a:ext uri="{A12FA001-AC4F-418D-AE19-62706E023703}">
                      <ahyp:hlinkClr xmlns:ahyp="http://schemas.microsoft.com/office/drawing/2018/hyperlinkcolor" val="tx"/>
                    </a:ext>
                  </a:extLst>
                </a:hlinkClick>
              </a:rPr>
              <a:t>Awareness</a:t>
            </a:r>
            <a:r>
              <a:rPr lang="en-US" sz="2100" dirty="0">
                <a:solidFill>
                  <a:srgbClr val="00B0F0"/>
                </a:solidFill>
                <a:latin typeface="+mj-lt"/>
                <a:cs typeface="Calibri" panose="020F0502020204030204" pitchFamily="34" charset="0"/>
              </a:rPr>
              <a:t> </a:t>
            </a:r>
            <a:r>
              <a:rPr lang="en-US" sz="2100" dirty="0">
                <a:latin typeface="+mj-lt"/>
                <a:cs typeface="Calibri" panose="020F0502020204030204" pitchFamily="34" charset="0"/>
              </a:rPr>
              <a:t>(mandatory or users handling chemicals OR working in an area where chemical hazards exist). </a:t>
            </a:r>
          </a:p>
          <a:p>
            <a:pPr marL="457200" indent="-271463">
              <a:buFont typeface="Arial" panose="020B0604020202020204" pitchFamily="34" charset="0"/>
              <a:buChar char="•"/>
            </a:pPr>
            <a:r>
              <a:rPr lang="en-US" sz="2100" dirty="0">
                <a:latin typeface="+mj-lt"/>
                <a:cs typeface="Calibri" panose="020F0502020204030204" pitchFamily="34" charset="0"/>
              </a:rPr>
              <a:t>Additional training if necessary</a:t>
            </a:r>
          </a:p>
          <a:p>
            <a:pPr marL="457200" indent="-457200">
              <a:buFont typeface="Arial" panose="020B0604020202020204" pitchFamily="34" charset="0"/>
              <a:buChar char="•"/>
            </a:pPr>
            <a:endParaRPr lang="en-US" sz="2100" dirty="0">
              <a:latin typeface="+mj-lt"/>
            </a:endParaRPr>
          </a:p>
          <a:p>
            <a:pPr marL="155575" lvl="1"/>
            <a:r>
              <a:rPr lang="en-US" sz="2100" b="1" dirty="0">
                <a:latin typeface="+mj-lt"/>
              </a:rPr>
              <a:t>Support Network</a:t>
            </a:r>
          </a:p>
          <a:p>
            <a:pPr marL="498475" lvl="1" indent="-342900">
              <a:buFont typeface="Arial" panose="020B0604020202020204" pitchFamily="34" charset="0"/>
              <a:buChar char="•"/>
            </a:pPr>
            <a:r>
              <a:rPr lang="en-US" sz="2100" dirty="0">
                <a:latin typeface="+mj-lt"/>
              </a:rPr>
              <a:t>Chemical Safety Officer (</a:t>
            </a:r>
            <a:r>
              <a:rPr lang="en-US" sz="2100" dirty="0" err="1">
                <a:latin typeface="+mj-lt"/>
              </a:rPr>
              <a:t>ChSO</a:t>
            </a:r>
            <a:r>
              <a:rPr lang="en-US" sz="2100" dirty="0">
                <a:latin typeface="+mj-lt"/>
              </a:rPr>
              <a:t>)</a:t>
            </a:r>
          </a:p>
          <a:p>
            <a:pPr marL="498475" lvl="1" indent="-342900">
              <a:buFont typeface="Arial" panose="020B0604020202020204" pitchFamily="34" charset="0"/>
              <a:buChar char="•"/>
            </a:pPr>
            <a:r>
              <a:rPr lang="en-US" sz="2100" dirty="0">
                <a:latin typeface="+mj-lt"/>
              </a:rPr>
              <a:t>HSE specialists</a:t>
            </a:r>
          </a:p>
          <a:p>
            <a:pPr marL="498475" lvl="1" indent="-342900">
              <a:buFont typeface="Arial" panose="020B0604020202020204" pitchFamily="34" charset="0"/>
              <a:buChar char="•"/>
            </a:pPr>
            <a:endParaRPr lang="en-US" sz="2100" dirty="0">
              <a:latin typeface="+mj-lt"/>
            </a:endParaRPr>
          </a:p>
          <a:p>
            <a:pPr marL="155575" lvl="1"/>
            <a:r>
              <a:rPr lang="en-US" sz="2100" b="1" dirty="0">
                <a:latin typeface="+mj-lt"/>
              </a:rPr>
              <a:t>CERN Safety Rules</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7">
                  <a:extLst>
                    <a:ext uri="{A12FA001-AC4F-418D-AE19-62706E023703}">
                      <ahyp:hlinkClr xmlns:ahyp="http://schemas.microsoft.com/office/drawing/2018/hyperlinkcolor" val="tx"/>
                    </a:ext>
                  </a:extLst>
                </a:hlinkClick>
              </a:rPr>
              <a:t>SR-C</a:t>
            </a:r>
            <a:r>
              <a:rPr lang="en-US" sz="2100" dirty="0">
                <a:solidFill>
                  <a:srgbClr val="00B0F0"/>
                </a:solidFill>
                <a:latin typeface="+mj-lt"/>
                <a:cs typeface="Calibri" panose="020F0502020204030204" pitchFamily="34" charset="0"/>
              </a:rPr>
              <a:t> </a:t>
            </a:r>
            <a:r>
              <a:rPr lang="en-US" sz="2100" dirty="0">
                <a:latin typeface="+mj-lt"/>
                <a:cs typeface="Calibri" panose="020F0502020204030204" pitchFamily="34" charset="0"/>
              </a:rPr>
              <a:t>“Chemical Agents”</a:t>
            </a:r>
          </a:p>
          <a:p>
            <a:pPr marL="498475" lvl="1"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8">
                  <a:extLst>
                    <a:ext uri="{A12FA001-AC4F-418D-AE19-62706E023703}">
                      <ahyp:hlinkClr xmlns:ahyp="http://schemas.microsoft.com/office/drawing/2018/hyperlinkcolor" val="tx"/>
                    </a:ext>
                  </a:extLst>
                </a:hlinkClick>
              </a:rPr>
              <a:t>GSI-C-1</a:t>
            </a:r>
            <a:r>
              <a:rPr lang="en-US" sz="2100" dirty="0">
                <a:latin typeface="+mj-lt"/>
                <a:cs typeface="Calibri" panose="020F0502020204030204" pitchFamily="34" charset="0"/>
              </a:rPr>
              <a:t> “Prevention and Protection Measures”</a:t>
            </a:r>
          </a:p>
          <a:p>
            <a:pPr marL="155575" lvl="1"/>
            <a:endParaRPr lang="en-US" sz="2100" dirty="0">
              <a:latin typeface="+mj-lt"/>
            </a:endParaRPr>
          </a:p>
        </p:txBody>
      </p:sp>
      <p:sp>
        <p:nvSpPr>
          <p:cNvPr id="15" name="TextBox 14">
            <a:extLst>
              <a:ext uri="{FF2B5EF4-FFF2-40B4-BE49-F238E27FC236}">
                <a16:creationId xmlns:a16="http://schemas.microsoft.com/office/drawing/2014/main" id="{BE1BC441-C88D-15F5-1519-497353C529D0}"/>
              </a:ext>
            </a:extLst>
          </p:cNvPr>
          <p:cNvSpPr txBox="1"/>
          <p:nvPr/>
        </p:nvSpPr>
        <p:spPr>
          <a:xfrm>
            <a:off x="1474470" y="6750922"/>
            <a:ext cx="4331970" cy="1061829"/>
          </a:xfrm>
          <a:prstGeom prst="rect">
            <a:avLst/>
          </a:prstGeom>
          <a:noFill/>
        </p:spPr>
        <p:txBody>
          <a:bodyPr wrap="square">
            <a:spAutoFit/>
          </a:bodyPr>
          <a:lstStyle/>
          <a:p>
            <a:pPr marL="171450">
              <a:spcAft>
                <a:spcPts val="1200"/>
              </a:spcAft>
            </a:pPr>
            <a:r>
              <a:rPr lang="en-US" sz="2100" dirty="0">
                <a:latin typeface="+mj-lt"/>
                <a:cs typeface="Calibri" panose="020F0502020204030204" pitchFamily="34" charset="0"/>
              </a:rPr>
              <a:t>A variety of hazards related to chemical safety are present within different Experiments</a:t>
            </a:r>
          </a:p>
        </p:txBody>
      </p:sp>
      <p:pic>
        <p:nvPicPr>
          <p:cNvPr id="2" name="Picture 1">
            <a:extLst>
              <a:ext uri="{FF2B5EF4-FFF2-40B4-BE49-F238E27FC236}">
                <a16:creationId xmlns:a16="http://schemas.microsoft.com/office/drawing/2014/main" id="{CD93E45F-78B8-5285-E876-D9326969B263}"/>
              </a:ext>
            </a:extLst>
          </p:cNvPr>
          <p:cNvPicPr>
            <a:picLocks noChangeAspect="1"/>
          </p:cNvPicPr>
          <p:nvPr/>
        </p:nvPicPr>
        <p:blipFill>
          <a:blip r:embed="rId9"/>
          <a:stretch>
            <a:fillRect/>
          </a:stretch>
        </p:blipFill>
        <p:spPr>
          <a:xfrm>
            <a:off x="1780749" y="3331338"/>
            <a:ext cx="3332786" cy="3332786"/>
          </a:xfrm>
          <a:prstGeom prst="rect">
            <a:avLst/>
          </a:prstGeom>
        </p:spPr>
      </p:pic>
      <p:sp>
        <p:nvSpPr>
          <p:cNvPr id="11" name="TextBox 10">
            <a:extLst>
              <a:ext uri="{FF2B5EF4-FFF2-40B4-BE49-F238E27FC236}">
                <a16:creationId xmlns:a16="http://schemas.microsoft.com/office/drawing/2014/main" id="{3260254A-0656-DF2B-1CD8-93D08C2E0342}"/>
              </a:ext>
            </a:extLst>
          </p:cNvPr>
          <p:cNvSpPr txBox="1"/>
          <p:nvPr/>
        </p:nvSpPr>
        <p:spPr>
          <a:xfrm>
            <a:off x="17760950" y="9728200"/>
            <a:ext cx="419100" cy="381000"/>
          </a:xfrm>
          <a:prstGeom prst="rect">
            <a:avLst/>
          </a:prstGeom>
          <a:noFill/>
        </p:spPr>
        <p:txBody>
          <a:bodyPr wrap="square" rtlCol="0">
            <a:spAutoFit/>
          </a:bodyPr>
          <a:lstStyle/>
          <a:p>
            <a:r>
              <a:rPr lang="en-GB" dirty="0"/>
              <a:t>7</a:t>
            </a:r>
          </a:p>
        </p:txBody>
      </p:sp>
    </p:spTree>
    <p:custDataLst>
      <p:tags r:id="rId1"/>
    </p:custDataLst>
    <p:extLst>
      <p:ext uri="{BB962C8B-B14F-4D97-AF65-F5344CB8AC3E}">
        <p14:creationId xmlns:p14="http://schemas.microsoft.com/office/powerpoint/2010/main" val="52588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3077216"/>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Chemical Safety - Lead</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637020" y="3263968"/>
            <a:ext cx="5164836" cy="5078313"/>
          </a:xfrm>
          <a:prstGeom prst="rect">
            <a:avLst/>
          </a:prstGeom>
          <a:noFill/>
        </p:spPr>
        <p:txBody>
          <a:bodyPr wrap="square" rtlCol="0">
            <a:spAutoFit/>
          </a:bodyPr>
          <a:lstStyle/>
          <a:p>
            <a:pPr marL="457200" indent="-285750">
              <a:spcAft>
                <a:spcPts val="1200"/>
              </a:spcAft>
              <a:buFont typeface="Arial" panose="020B0604020202020204" pitchFamily="34" charset="0"/>
              <a:buChar char="•"/>
            </a:pPr>
            <a:r>
              <a:rPr lang="en-GB" sz="2100" dirty="0">
                <a:latin typeface="+mj-lt"/>
                <a:cs typeface="Calibri" panose="020F0502020204030204" pitchFamily="34" charset="0"/>
              </a:rPr>
              <a:t>Lead shall be used </a:t>
            </a:r>
            <a:r>
              <a:rPr lang="en-GB" sz="2100" b="1" dirty="0">
                <a:latin typeface="+mj-lt"/>
                <a:cs typeface="Calibri" panose="020F0502020204030204" pitchFamily="34" charset="0"/>
              </a:rPr>
              <a:t>only as shielding</a:t>
            </a:r>
            <a:r>
              <a:rPr lang="en-GB" sz="2100" dirty="0">
                <a:latin typeface="+mj-lt"/>
                <a:cs typeface="Calibri" panose="020F0502020204030204" pitchFamily="34" charset="0"/>
              </a:rPr>
              <a:t>; any other use is discouraged</a:t>
            </a:r>
          </a:p>
          <a:p>
            <a:pPr marL="457200" indent="-285750">
              <a:spcAft>
                <a:spcPts val="1200"/>
              </a:spcAft>
              <a:buFont typeface="Arial" panose="020B0604020202020204" pitchFamily="34" charset="0"/>
              <a:buChar char="•"/>
            </a:pPr>
            <a:r>
              <a:rPr lang="en-GB" sz="2100" b="1" dirty="0">
                <a:latin typeface="+mj-lt"/>
                <a:cs typeface="Calibri" panose="020F0502020204030204" pitchFamily="34" charset="0"/>
              </a:rPr>
              <a:t>Bricks in degraded state </a:t>
            </a:r>
            <a:r>
              <a:rPr lang="en-GB" sz="2100" dirty="0">
                <a:latin typeface="+mj-lt"/>
                <a:cs typeface="Calibri" panose="020F0502020204030204" pitchFamily="34" charset="0"/>
              </a:rPr>
              <a:t>are not to be used (can be sold and new ones purchased via the EP Safety Office)</a:t>
            </a:r>
          </a:p>
          <a:p>
            <a:pPr marL="457200" indent="-285750">
              <a:spcAft>
                <a:spcPts val="1200"/>
              </a:spcAft>
              <a:buFont typeface="Arial" panose="020B0604020202020204" pitchFamily="34" charset="0"/>
              <a:buChar char="•"/>
            </a:pPr>
            <a:r>
              <a:rPr lang="en-GB" sz="2100" dirty="0">
                <a:latin typeface="+mj-lt"/>
                <a:cs typeface="Calibri" panose="020F0502020204030204" pitchFamily="34" charset="0"/>
              </a:rPr>
              <a:t>If </a:t>
            </a:r>
            <a:r>
              <a:rPr lang="en-GB" sz="2100" b="1" dirty="0">
                <a:latin typeface="+mj-lt"/>
                <a:cs typeface="Calibri" panose="020F0502020204030204" pitchFamily="34" charset="0"/>
              </a:rPr>
              <a:t>manipulation of degraded bricks </a:t>
            </a:r>
            <a:r>
              <a:rPr lang="en-GB" sz="2100" dirty="0">
                <a:latin typeface="+mj-lt"/>
                <a:cs typeface="Calibri" panose="020F0502020204030204" pitchFamily="34" charset="0"/>
              </a:rPr>
              <a:t>is needed (i.e. time constraint; special shape), specific training and PPEs are to be delivered to the workers. Contact your EP Safety Correspondent for details!</a:t>
            </a:r>
          </a:p>
          <a:p>
            <a:pPr marL="285750" indent="-285750">
              <a:buFont typeface="Arial" panose="020B0604020202020204" pitchFamily="34" charset="0"/>
              <a:buChar char="•"/>
            </a:pPr>
            <a:endParaRPr lang="en-GB" sz="2100" dirty="0">
              <a:latin typeface="+mj-lt"/>
            </a:endParaRPr>
          </a:p>
        </p:txBody>
      </p:sp>
      <p:sp>
        <p:nvSpPr>
          <p:cNvPr id="10" name="TextBox 9">
            <a:extLst>
              <a:ext uri="{FF2B5EF4-FFF2-40B4-BE49-F238E27FC236}">
                <a16:creationId xmlns:a16="http://schemas.microsoft.com/office/drawing/2014/main" id="{AA3BB0B4-3FD1-3EB4-6D6C-DCBB6A262952}"/>
              </a:ext>
            </a:extLst>
          </p:cNvPr>
          <p:cNvSpPr txBox="1"/>
          <p:nvPr/>
        </p:nvSpPr>
        <p:spPr>
          <a:xfrm>
            <a:off x="12426784" y="3263967"/>
            <a:ext cx="4923956" cy="1384995"/>
          </a:xfrm>
          <a:prstGeom prst="rect">
            <a:avLst/>
          </a:prstGeom>
          <a:noFill/>
        </p:spPr>
        <p:txBody>
          <a:bodyPr wrap="square" rtlCol="0">
            <a:spAutoFit/>
          </a:bodyPr>
          <a:lstStyle/>
          <a:p>
            <a:r>
              <a:rPr lang="en-US" sz="2100" b="1" dirty="0">
                <a:latin typeface="+mj-lt"/>
                <a:cs typeface="Calibri" panose="020F0502020204030204" pitchFamily="34" charset="0"/>
              </a:rPr>
              <a:t>Correct storage and handling </a:t>
            </a:r>
          </a:p>
          <a:p>
            <a:pPr marL="533400"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4">
                  <a:extLst>
                    <a:ext uri="{A12FA001-AC4F-418D-AE19-62706E023703}">
                      <ahyp:hlinkClr xmlns:ahyp="http://schemas.microsoft.com/office/drawing/2018/hyperlinkcolor" val="tx"/>
                    </a:ext>
                  </a:extLst>
                </a:hlinkClick>
              </a:rPr>
              <a:t>HSE Guideline</a:t>
            </a:r>
            <a:endParaRPr lang="en-US" sz="2100" dirty="0">
              <a:solidFill>
                <a:srgbClr val="00B0F0"/>
              </a:solidFill>
              <a:latin typeface="+mj-lt"/>
              <a:cs typeface="Calibri" panose="020F0502020204030204" pitchFamily="34" charset="0"/>
            </a:endParaRPr>
          </a:p>
          <a:p>
            <a:pPr marL="533400" indent="-342900">
              <a:buFont typeface="Arial" panose="020B0604020202020204" pitchFamily="34" charset="0"/>
              <a:buChar char="•"/>
            </a:pPr>
            <a:r>
              <a:rPr lang="en-US" sz="2100" dirty="0">
                <a:solidFill>
                  <a:srgbClr val="00B0F0"/>
                </a:solidFill>
                <a:latin typeface="+mj-lt"/>
                <a:cs typeface="Calibri" panose="020F0502020204030204" pitchFamily="34" charset="0"/>
                <a:hlinkClick r:id="rId5">
                  <a:extLst>
                    <a:ext uri="{A12FA001-AC4F-418D-AE19-62706E023703}">
                      <ahyp:hlinkClr xmlns:ahyp="http://schemas.microsoft.com/office/drawing/2018/hyperlinkcolor" val="tx"/>
                    </a:ext>
                  </a:extLst>
                </a:hlinkClick>
              </a:rPr>
              <a:t>EP Lead Safety Procedure</a:t>
            </a:r>
            <a:endParaRPr lang="en-US" sz="2100" dirty="0">
              <a:solidFill>
                <a:srgbClr val="00B0F0"/>
              </a:solidFill>
              <a:latin typeface="+mj-lt"/>
              <a:cs typeface="Calibri" panose="020F0502020204030204" pitchFamily="34" charset="0"/>
            </a:endParaRPr>
          </a:p>
          <a:p>
            <a:endParaRPr lang="en-US" sz="2100" dirty="0">
              <a:latin typeface="+mj-lt"/>
            </a:endParaRPr>
          </a:p>
        </p:txBody>
      </p:sp>
      <p:sp>
        <p:nvSpPr>
          <p:cNvPr id="14" name="TextBox 13">
            <a:extLst>
              <a:ext uri="{FF2B5EF4-FFF2-40B4-BE49-F238E27FC236}">
                <a16:creationId xmlns:a16="http://schemas.microsoft.com/office/drawing/2014/main" id="{769AD9DE-AEE6-1643-DA14-EC575D47360C}"/>
              </a:ext>
            </a:extLst>
          </p:cNvPr>
          <p:cNvSpPr txBox="1"/>
          <p:nvPr/>
        </p:nvSpPr>
        <p:spPr>
          <a:xfrm>
            <a:off x="749179" y="6175329"/>
            <a:ext cx="5371129" cy="2723823"/>
          </a:xfrm>
          <a:prstGeom prst="rect">
            <a:avLst/>
          </a:prstGeom>
          <a:noFill/>
        </p:spPr>
        <p:txBody>
          <a:bodyPr wrap="square">
            <a:spAutoFit/>
          </a:bodyPr>
          <a:lstStyle/>
          <a:p>
            <a:pPr algn="ctr"/>
            <a:r>
              <a:rPr lang="en-GB" sz="2400" b="1" dirty="0">
                <a:latin typeface="+mj-lt"/>
              </a:rPr>
              <a:t>Lead</a:t>
            </a:r>
          </a:p>
          <a:p>
            <a:pPr algn="ctr"/>
            <a:r>
              <a:rPr lang="en-US" sz="2100" dirty="0">
                <a:latin typeface="+mj-lt"/>
                <a:cs typeface="Calibri" panose="020F0502020204030204" pitchFamily="34" charset="0"/>
              </a:rPr>
              <a:t>Presents health risks (i.e. headaches, nausea, damage to kidneys, cancer), which can be developed after long exposure to lead, through:</a:t>
            </a:r>
          </a:p>
          <a:p>
            <a:pPr marL="800100" lvl="1" indent="-342900">
              <a:buFont typeface="Arial" panose="020B0604020202020204" pitchFamily="34" charset="0"/>
              <a:buChar char="•"/>
            </a:pPr>
            <a:r>
              <a:rPr lang="en-US" sz="2100" dirty="0">
                <a:latin typeface="+mj-lt"/>
                <a:cs typeface="Calibri" panose="020F0502020204030204" pitchFamily="34" charset="0"/>
              </a:rPr>
              <a:t>Inhalation of lead dust or fumes</a:t>
            </a:r>
          </a:p>
          <a:p>
            <a:pPr marL="800100" lvl="1" indent="-342900">
              <a:buFont typeface="Arial" panose="020B0604020202020204" pitchFamily="34" charset="0"/>
              <a:buChar char="•"/>
            </a:pPr>
            <a:r>
              <a:rPr lang="en-US" sz="2100" dirty="0">
                <a:latin typeface="+mj-lt"/>
                <a:cs typeface="Calibri" panose="020F0502020204030204" pitchFamily="34" charset="0"/>
              </a:rPr>
              <a:t>Ingestion of lead dust</a:t>
            </a:r>
          </a:p>
          <a:p>
            <a:pPr algn="ctr"/>
            <a:endParaRPr lang="en-US" sz="2100" dirty="0">
              <a:latin typeface="+mj-lt"/>
            </a:endParaRPr>
          </a:p>
        </p:txBody>
      </p:sp>
      <p:pic>
        <p:nvPicPr>
          <p:cNvPr id="2" name="Picture 1">
            <a:extLst>
              <a:ext uri="{FF2B5EF4-FFF2-40B4-BE49-F238E27FC236}">
                <a16:creationId xmlns:a16="http://schemas.microsoft.com/office/drawing/2014/main" id="{BE9326FF-C1C1-3FE8-8CAB-E67F6B1C83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0383" y="3900841"/>
            <a:ext cx="4488723" cy="1496241"/>
          </a:xfrm>
          <a:prstGeom prst="rect">
            <a:avLst/>
          </a:prstGeom>
        </p:spPr>
      </p:pic>
      <p:sp>
        <p:nvSpPr>
          <p:cNvPr id="15" name="Rectangle: Rounded Corners 14">
            <a:extLst>
              <a:ext uri="{FF2B5EF4-FFF2-40B4-BE49-F238E27FC236}">
                <a16:creationId xmlns:a16="http://schemas.microsoft.com/office/drawing/2014/main" id="{5F26F083-CEE1-2C0E-81AC-4823EDA25D06}"/>
              </a:ext>
            </a:extLst>
          </p:cNvPr>
          <p:cNvSpPr/>
          <p:nvPr/>
        </p:nvSpPr>
        <p:spPr>
          <a:xfrm>
            <a:off x="12182557" y="5620462"/>
            <a:ext cx="5412410" cy="4056937"/>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Image 10">
            <a:extLst>
              <a:ext uri="{FF2B5EF4-FFF2-40B4-BE49-F238E27FC236}">
                <a16:creationId xmlns:a16="http://schemas.microsoft.com/office/drawing/2014/main" id="{658EC492-2021-B2A3-58D5-1390E9431C0B}"/>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l="4482"/>
          <a:stretch/>
        </p:blipFill>
        <p:spPr>
          <a:xfrm>
            <a:off x="12426784" y="6925056"/>
            <a:ext cx="2531601" cy="2371031"/>
          </a:xfrm>
          <a:prstGeom prst="rect">
            <a:avLst/>
          </a:prstGeom>
          <a:ln>
            <a:noFill/>
          </a:ln>
        </p:spPr>
      </p:pic>
      <p:pic>
        <p:nvPicPr>
          <p:cNvPr id="16" name="Espace réservé du contenu 6">
            <a:extLst>
              <a:ext uri="{FF2B5EF4-FFF2-40B4-BE49-F238E27FC236}">
                <a16:creationId xmlns:a16="http://schemas.microsoft.com/office/drawing/2014/main" id="{C4D97919-27FF-6CAA-B9FA-3D536B3013B0}"/>
              </a:ext>
            </a:extLst>
          </p:cNvPr>
          <p:cNvPicPr>
            <a:picLocks noGrp="1" noChangeAspect="1"/>
          </p:cNvPicPr>
          <p:nvPr/>
        </p:nvPicPr>
        <p:blipFill rotWithShape="1">
          <a:blip r:embed="rId8" cstate="hqprint">
            <a:extLst>
              <a:ext uri="{28A0092B-C50C-407E-A947-70E740481C1C}">
                <a14:useLocalDpi xmlns:a14="http://schemas.microsoft.com/office/drawing/2010/main"/>
              </a:ext>
            </a:extLst>
          </a:blip>
          <a:srcRect l="17009" r="23328"/>
          <a:stretch/>
        </p:blipFill>
        <p:spPr>
          <a:xfrm>
            <a:off x="15117268" y="6923207"/>
            <a:ext cx="2330892" cy="2372880"/>
          </a:xfrm>
          <a:prstGeom prst="rect">
            <a:avLst/>
          </a:prstGeom>
          <a:ln>
            <a:noFill/>
          </a:ln>
        </p:spPr>
      </p:pic>
      <p:sp>
        <p:nvSpPr>
          <p:cNvPr id="18" name="TextBox 17">
            <a:extLst>
              <a:ext uri="{FF2B5EF4-FFF2-40B4-BE49-F238E27FC236}">
                <a16:creationId xmlns:a16="http://schemas.microsoft.com/office/drawing/2014/main" id="{4187D9A8-8042-0248-9F40-BA80431CC486}"/>
              </a:ext>
            </a:extLst>
          </p:cNvPr>
          <p:cNvSpPr txBox="1"/>
          <p:nvPr/>
        </p:nvSpPr>
        <p:spPr>
          <a:xfrm>
            <a:off x="12182557" y="5937988"/>
            <a:ext cx="5412410" cy="738664"/>
          </a:xfrm>
          <a:prstGeom prst="rect">
            <a:avLst/>
          </a:prstGeom>
          <a:noFill/>
        </p:spPr>
        <p:txBody>
          <a:bodyPr wrap="square">
            <a:spAutoFit/>
          </a:bodyPr>
          <a:lstStyle/>
          <a:p>
            <a:pPr algn="ctr"/>
            <a:r>
              <a:rPr lang="en-US" sz="2100" b="1" dirty="0">
                <a:solidFill>
                  <a:srgbClr val="408AC6"/>
                </a:solidFill>
                <a:latin typeface="+mj-lt"/>
                <a:cs typeface="Calibri" panose="020F0502020204030204" pitchFamily="34" charset="0"/>
              </a:rPr>
              <a:t>Lead bricks in a degraded state </a:t>
            </a:r>
          </a:p>
          <a:p>
            <a:pPr algn="ctr"/>
            <a:r>
              <a:rPr lang="en-US" sz="2100" dirty="0">
                <a:solidFill>
                  <a:srgbClr val="408AC6"/>
                </a:solidFill>
                <a:latin typeface="+mj-lt"/>
                <a:cs typeface="Calibri" panose="020F0502020204030204" pitchFamily="34" charset="0"/>
              </a:rPr>
              <a:t>(ruined protection layer, oxidized)</a:t>
            </a:r>
          </a:p>
        </p:txBody>
      </p:sp>
      <p:sp>
        <p:nvSpPr>
          <p:cNvPr id="17" name="TextBox 16">
            <a:extLst>
              <a:ext uri="{FF2B5EF4-FFF2-40B4-BE49-F238E27FC236}">
                <a16:creationId xmlns:a16="http://schemas.microsoft.com/office/drawing/2014/main" id="{3AA2FB63-3F92-D2FE-FBDD-67DD2919BD30}"/>
              </a:ext>
            </a:extLst>
          </p:cNvPr>
          <p:cNvSpPr txBox="1"/>
          <p:nvPr/>
        </p:nvSpPr>
        <p:spPr>
          <a:xfrm>
            <a:off x="17760950" y="9728200"/>
            <a:ext cx="419100" cy="381000"/>
          </a:xfrm>
          <a:prstGeom prst="rect">
            <a:avLst/>
          </a:prstGeom>
          <a:noFill/>
        </p:spPr>
        <p:txBody>
          <a:bodyPr wrap="square" rtlCol="0">
            <a:spAutoFit/>
          </a:bodyPr>
          <a:lstStyle/>
          <a:p>
            <a:r>
              <a:rPr lang="en-GB" dirty="0"/>
              <a:t>8</a:t>
            </a:r>
          </a:p>
        </p:txBody>
      </p:sp>
    </p:spTree>
    <p:custDataLst>
      <p:tags r:id="rId1"/>
    </p:custDataLst>
    <p:extLst>
      <p:ext uri="{BB962C8B-B14F-4D97-AF65-F5344CB8AC3E}">
        <p14:creationId xmlns:p14="http://schemas.microsoft.com/office/powerpoint/2010/main" val="3868535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207C989B-AAED-2CD4-BAD6-93EB2F02513C}"/>
              </a:ext>
            </a:extLst>
          </p:cNvPr>
          <p:cNvSpPr/>
          <p:nvPr/>
        </p:nvSpPr>
        <p:spPr>
          <a:xfrm>
            <a:off x="6484362"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7FBED709-C8D0-0CF7-2044-707BD7DA7AE9}"/>
              </a:ext>
            </a:extLst>
          </p:cNvPr>
          <p:cNvSpPr/>
          <p:nvPr/>
        </p:nvSpPr>
        <p:spPr>
          <a:xfrm>
            <a:off x="12166600" y="2319866"/>
            <a:ext cx="5412410"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Specific Hazards</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Chemical Safety – Waste Management</a:t>
            </a:r>
            <a:endParaRPr lang="en-GB" sz="2800" dirty="0"/>
          </a:p>
        </p:txBody>
      </p:sp>
      <p:sp>
        <p:nvSpPr>
          <p:cNvPr id="3" name="Rectangle: Rounded Corners 2">
            <a:extLst>
              <a:ext uri="{FF2B5EF4-FFF2-40B4-BE49-F238E27FC236}">
                <a16:creationId xmlns:a16="http://schemas.microsoft.com/office/drawing/2014/main" id="{AE652B3B-5601-CFCA-67B6-9707CD1B9963}"/>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10EF9499-F880-0136-9992-A8E5F8196226}"/>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Hazard and risks</a:t>
            </a:r>
          </a:p>
        </p:txBody>
      </p:sp>
      <p:sp>
        <p:nvSpPr>
          <p:cNvPr id="5" name="TextBox 4">
            <a:extLst>
              <a:ext uri="{FF2B5EF4-FFF2-40B4-BE49-F238E27FC236}">
                <a16:creationId xmlns:a16="http://schemas.microsoft.com/office/drawing/2014/main" id="{F137DD1D-D8C3-3474-4FB2-9D3CD838D1E6}"/>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Specifics</a:t>
            </a:r>
          </a:p>
        </p:txBody>
      </p:sp>
      <p:sp>
        <p:nvSpPr>
          <p:cNvPr id="6" name="TextBox 5">
            <a:extLst>
              <a:ext uri="{FF2B5EF4-FFF2-40B4-BE49-F238E27FC236}">
                <a16:creationId xmlns:a16="http://schemas.microsoft.com/office/drawing/2014/main" id="{80AB8940-D9E4-196E-A74B-641609B3A4E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9" name="TextBox 8">
            <a:extLst>
              <a:ext uri="{FF2B5EF4-FFF2-40B4-BE49-F238E27FC236}">
                <a16:creationId xmlns:a16="http://schemas.microsoft.com/office/drawing/2014/main" id="{4DEAAF23-4692-0429-9672-1D9387F6239C}"/>
              </a:ext>
            </a:extLst>
          </p:cNvPr>
          <p:cNvSpPr txBox="1"/>
          <p:nvPr/>
        </p:nvSpPr>
        <p:spPr>
          <a:xfrm>
            <a:off x="6637020" y="3263968"/>
            <a:ext cx="5107352" cy="4909036"/>
          </a:xfrm>
          <a:prstGeom prst="rect">
            <a:avLst/>
          </a:prstGeom>
          <a:noFill/>
        </p:spPr>
        <p:txBody>
          <a:bodyPr wrap="square" rtlCol="0">
            <a:spAutoFit/>
          </a:bodyPr>
          <a:lstStyle/>
          <a:p>
            <a:pPr marL="457200" indent="-285750">
              <a:spcAft>
                <a:spcPts val="1200"/>
              </a:spcAft>
              <a:buFont typeface="Arial" panose="020B0604020202020204" pitchFamily="34" charset="0"/>
              <a:buChar char="•"/>
            </a:pPr>
            <a:r>
              <a:rPr lang="en-GB" sz="2100" dirty="0">
                <a:latin typeface="+mj-lt"/>
                <a:cs typeface="Calibri" panose="020F0502020204030204" pitchFamily="34" charset="0"/>
              </a:rPr>
              <a:t>The </a:t>
            </a:r>
            <a:r>
              <a:rPr lang="en-GB" sz="2100" b="1" dirty="0">
                <a:solidFill>
                  <a:srgbClr val="00B0F0"/>
                </a:solidFill>
                <a:latin typeface="+mj-lt"/>
                <a:cs typeface="Calibri" panose="020F0502020204030204" pitchFamily="34" charset="0"/>
              </a:rPr>
              <a:t>chemical product owner is solely responsible for their chemical products</a:t>
            </a:r>
            <a:r>
              <a:rPr lang="en-GB" sz="2100" dirty="0">
                <a:solidFill>
                  <a:srgbClr val="00B0F0"/>
                </a:solidFill>
                <a:latin typeface="+mj-lt"/>
                <a:cs typeface="Calibri" panose="020F0502020204030204" pitchFamily="34" charset="0"/>
              </a:rPr>
              <a:t> </a:t>
            </a:r>
            <a:r>
              <a:rPr lang="en-GB" sz="2100" dirty="0">
                <a:latin typeface="+mj-lt"/>
                <a:cs typeface="Calibri" panose="020F0502020204030204" pitchFamily="34" charset="0"/>
              </a:rPr>
              <a:t>from purchase, during use and until they have been correctly disposed of. </a:t>
            </a:r>
          </a:p>
          <a:p>
            <a:pPr marL="457200" indent="-285750">
              <a:spcAft>
                <a:spcPts val="1200"/>
              </a:spcAft>
              <a:buFont typeface="Arial" panose="020B0604020202020204" pitchFamily="34" charset="0"/>
              <a:buChar char="•"/>
            </a:pPr>
            <a:r>
              <a:rPr lang="en-GB" altLang="it-IT" sz="2100" dirty="0">
                <a:latin typeface="+mj-lt"/>
                <a:cs typeface="Calibri" panose="020F0502020204030204" pitchFamily="34" charset="0"/>
              </a:rPr>
              <a:t>For the </a:t>
            </a:r>
            <a:r>
              <a:rPr lang="en-GB" altLang="it-IT" sz="2100" b="1" dirty="0">
                <a:latin typeface="+mj-lt"/>
                <a:cs typeface="Calibri" panose="020F0502020204030204" pitchFamily="34" charset="0"/>
              </a:rPr>
              <a:t>disposal of gas bottles</a:t>
            </a:r>
            <a:r>
              <a:rPr lang="en-GB" altLang="it-IT" sz="2100" dirty="0">
                <a:latin typeface="+mj-lt"/>
                <a:cs typeface="Calibri" panose="020F0502020204030204" pitchFamily="34" charset="0"/>
              </a:rPr>
              <a:t>, a </a:t>
            </a:r>
            <a:r>
              <a:rPr lang="en-GB" altLang="it-IT" sz="2100" dirty="0">
                <a:solidFill>
                  <a:srgbClr val="00B0F0"/>
                </a:solidFill>
                <a:latin typeface="+mj-lt"/>
                <a:cs typeface="Calibri" panose="020F0502020204030204" pitchFamily="34" charset="0"/>
                <a:hlinkClick r:id="rId4">
                  <a:extLst>
                    <a:ext uri="{A12FA001-AC4F-418D-AE19-62706E023703}">
                      <ahyp:hlinkClr xmlns:ahyp="http://schemas.microsoft.com/office/drawing/2018/hyperlinkcolor" val="tx"/>
                    </a:ext>
                  </a:extLst>
                </a:hlinkClick>
              </a:rPr>
              <a:t>practical guide</a:t>
            </a:r>
            <a:r>
              <a:rPr lang="en-GB" altLang="it-IT" sz="2100" dirty="0">
                <a:solidFill>
                  <a:srgbClr val="00B0F0"/>
                </a:solidFill>
                <a:latin typeface="+mj-lt"/>
                <a:cs typeface="Calibri" panose="020F0502020204030204" pitchFamily="34" charset="0"/>
              </a:rPr>
              <a:t> </a:t>
            </a:r>
            <a:r>
              <a:rPr lang="en-GB" altLang="it-IT" sz="2100" dirty="0">
                <a:latin typeface="+mj-lt"/>
                <a:cs typeface="Calibri" panose="020F0502020204030204" pitchFamily="34" charset="0"/>
              </a:rPr>
              <a:t>made by the HSE Unit is available</a:t>
            </a:r>
          </a:p>
          <a:p>
            <a:pPr marL="457200" indent="-285750">
              <a:spcAft>
                <a:spcPts val="1200"/>
              </a:spcAft>
              <a:buFont typeface="Arial" panose="020B0604020202020204" pitchFamily="34" charset="0"/>
              <a:buChar char="•"/>
            </a:pPr>
            <a:r>
              <a:rPr lang="en-US" sz="2100" dirty="0">
                <a:latin typeface="+mj-lt"/>
              </a:rPr>
              <a:t>The </a:t>
            </a:r>
            <a:r>
              <a:rPr lang="en-US" sz="2100" dirty="0">
                <a:solidFill>
                  <a:srgbClr val="00B0F0"/>
                </a:solidFill>
                <a:latin typeface="+mj-lt"/>
                <a:hlinkClick r:id="rId5">
                  <a:extLst>
                    <a:ext uri="{A12FA001-AC4F-418D-AE19-62706E023703}">
                      <ahyp:hlinkClr xmlns:ahyp="http://schemas.microsoft.com/office/drawing/2018/hyperlinkcolor" val="tx"/>
                    </a:ext>
                  </a:extLst>
                </a:hlinkClick>
              </a:rPr>
              <a:t>ADR</a:t>
            </a:r>
            <a:r>
              <a:rPr lang="en-US" sz="2100" dirty="0">
                <a:latin typeface="+mj-lt"/>
              </a:rPr>
              <a:t> agreement is applicable for </a:t>
            </a:r>
            <a:r>
              <a:rPr lang="en-US" sz="2100" b="1" dirty="0">
                <a:latin typeface="+mj-lt"/>
              </a:rPr>
              <a:t>transport</a:t>
            </a:r>
            <a:r>
              <a:rPr lang="en-US" sz="2100" dirty="0">
                <a:latin typeface="+mj-lt"/>
              </a:rPr>
              <a:t> on or between the CERN sites</a:t>
            </a:r>
            <a:endParaRPr lang="en-GB" sz="2100" dirty="0">
              <a:latin typeface="+mj-lt"/>
              <a:cs typeface="Calibri" panose="020F0502020204030204" pitchFamily="34" charset="0"/>
            </a:endParaRPr>
          </a:p>
          <a:p>
            <a:pPr marL="457200" indent="-285750">
              <a:spcAft>
                <a:spcPts val="1200"/>
              </a:spcAft>
              <a:buFont typeface="Arial" panose="020B0604020202020204" pitchFamily="34" charset="0"/>
              <a:buChar char="•"/>
            </a:pPr>
            <a:endParaRPr lang="en-GB" altLang="it-IT" sz="2100" dirty="0">
              <a:latin typeface="+mj-lt"/>
              <a:cs typeface="Calibri" panose="020F0502020204030204" pitchFamily="34" charset="0"/>
            </a:endParaRPr>
          </a:p>
          <a:p>
            <a:pPr marL="171450">
              <a:spcAft>
                <a:spcPts val="1200"/>
              </a:spcAft>
            </a:pPr>
            <a:endParaRPr lang="en-GB" sz="2100" dirty="0">
              <a:latin typeface="+mj-lt"/>
            </a:endParaRPr>
          </a:p>
        </p:txBody>
      </p:sp>
      <p:sp>
        <p:nvSpPr>
          <p:cNvPr id="14" name="TextBox 13">
            <a:extLst>
              <a:ext uri="{FF2B5EF4-FFF2-40B4-BE49-F238E27FC236}">
                <a16:creationId xmlns:a16="http://schemas.microsoft.com/office/drawing/2014/main" id="{769AD9DE-AEE6-1643-DA14-EC575D47360C}"/>
              </a:ext>
            </a:extLst>
          </p:cNvPr>
          <p:cNvSpPr txBox="1"/>
          <p:nvPr/>
        </p:nvSpPr>
        <p:spPr>
          <a:xfrm>
            <a:off x="774471" y="7011351"/>
            <a:ext cx="5371129" cy="784830"/>
          </a:xfrm>
          <a:prstGeom prst="rect">
            <a:avLst/>
          </a:prstGeom>
          <a:noFill/>
        </p:spPr>
        <p:txBody>
          <a:bodyPr wrap="square">
            <a:spAutoFit/>
          </a:bodyPr>
          <a:lstStyle/>
          <a:p>
            <a:pPr algn="ctr"/>
            <a:r>
              <a:rPr lang="en-GB" sz="2400" b="1" dirty="0">
                <a:latin typeface="+mj-lt"/>
              </a:rPr>
              <a:t>Waste Management</a:t>
            </a:r>
          </a:p>
          <a:p>
            <a:pPr algn="ctr"/>
            <a:endParaRPr lang="en-US" sz="2100" dirty="0">
              <a:latin typeface="+mj-lt"/>
            </a:endParaRPr>
          </a:p>
        </p:txBody>
      </p:sp>
      <p:pic>
        <p:nvPicPr>
          <p:cNvPr id="2" name="Picture 1">
            <a:extLst>
              <a:ext uri="{FF2B5EF4-FFF2-40B4-BE49-F238E27FC236}">
                <a16:creationId xmlns:a16="http://schemas.microsoft.com/office/drawing/2014/main" id="{491A2143-9E34-8327-69EE-089EEB88F28F}"/>
              </a:ext>
            </a:extLst>
          </p:cNvPr>
          <p:cNvPicPr>
            <a:picLocks noChangeAspect="1"/>
          </p:cNvPicPr>
          <p:nvPr/>
        </p:nvPicPr>
        <p:blipFill rotWithShape="1">
          <a:blip r:embed="rId6"/>
          <a:srcRect b="4675"/>
          <a:stretch/>
        </p:blipFill>
        <p:spPr>
          <a:xfrm>
            <a:off x="1843314" y="3559938"/>
            <a:ext cx="3197752" cy="2887810"/>
          </a:xfrm>
          <a:prstGeom prst="rect">
            <a:avLst/>
          </a:prstGeom>
        </p:spPr>
      </p:pic>
      <p:sp>
        <p:nvSpPr>
          <p:cNvPr id="15" name="TextBox 14">
            <a:extLst>
              <a:ext uri="{FF2B5EF4-FFF2-40B4-BE49-F238E27FC236}">
                <a16:creationId xmlns:a16="http://schemas.microsoft.com/office/drawing/2014/main" id="{B4999561-EEE4-6BF6-426A-C559511DC77A}"/>
              </a:ext>
            </a:extLst>
          </p:cNvPr>
          <p:cNvSpPr txBox="1"/>
          <p:nvPr/>
        </p:nvSpPr>
        <p:spPr>
          <a:xfrm>
            <a:off x="12426784" y="3263967"/>
            <a:ext cx="4923956" cy="5262979"/>
          </a:xfrm>
          <a:prstGeom prst="rect">
            <a:avLst/>
          </a:prstGeom>
          <a:noFill/>
        </p:spPr>
        <p:txBody>
          <a:bodyPr wrap="square" rtlCol="0">
            <a:spAutoFit/>
          </a:bodyPr>
          <a:lstStyle/>
          <a:p>
            <a:r>
              <a:rPr lang="en-US" sz="2100" b="1" dirty="0">
                <a:latin typeface="+mj-lt"/>
              </a:rPr>
              <a:t>Training </a:t>
            </a:r>
            <a:r>
              <a:rPr lang="en-US" sz="2100" dirty="0">
                <a:latin typeface="+mj-lt"/>
              </a:rPr>
              <a:t>(on LMS):</a:t>
            </a:r>
          </a:p>
          <a:p>
            <a:pPr marL="457200" indent="-271463">
              <a:buFont typeface="Arial" panose="020B0604020202020204" pitchFamily="34" charset="0"/>
              <a:buChar char="•"/>
            </a:pPr>
            <a:r>
              <a:rPr lang="en-GB" sz="2100" dirty="0">
                <a:solidFill>
                  <a:srgbClr val="00B0F0"/>
                </a:solidFill>
                <a:latin typeface="+mj-lt"/>
                <a:cs typeface="Calibri" panose="020F0502020204030204" pitchFamily="34" charset="0"/>
                <a:hlinkClick r:id="rId7">
                  <a:extLst>
                    <a:ext uri="{A12FA001-AC4F-418D-AE19-62706E023703}">
                      <ahyp:hlinkClr xmlns:ahyp="http://schemas.microsoft.com/office/drawing/2018/hyperlinkcolor" val="tx"/>
                    </a:ext>
                  </a:extLst>
                </a:hlinkClick>
              </a:rPr>
              <a:t>“Transport of Chemical Products and Chemical Waste” </a:t>
            </a:r>
            <a:r>
              <a:rPr lang="en-GB" sz="2100" dirty="0">
                <a:latin typeface="+mj-lt"/>
                <a:cs typeface="Calibri" panose="020F0502020204030204" pitchFamily="34" charset="0"/>
              </a:rPr>
              <a:t>(for all waste)</a:t>
            </a:r>
          </a:p>
          <a:p>
            <a:pPr marL="457200" indent="-271463">
              <a:buFont typeface="Arial" panose="020B0604020202020204" pitchFamily="34" charset="0"/>
              <a:buChar char="•"/>
            </a:pPr>
            <a:r>
              <a:rPr lang="en-GB" sz="2100" dirty="0">
                <a:solidFill>
                  <a:srgbClr val="00B0F0"/>
                </a:solidFill>
                <a:latin typeface="+mj-lt"/>
                <a:cs typeface="Calibri" panose="020F0502020204030204" pitchFamily="34" charset="0"/>
                <a:hlinkClick r:id="rId8">
                  <a:extLst>
                    <a:ext uri="{A12FA001-AC4F-418D-AE19-62706E023703}">
                      <ahyp:hlinkClr xmlns:ahyp="http://schemas.microsoft.com/office/drawing/2018/hyperlinkcolor" val="tx"/>
                    </a:ext>
                  </a:extLst>
                </a:hlinkClick>
              </a:rPr>
              <a:t>“Transport of Chemicals in Limited Quantities (LQ)” </a:t>
            </a:r>
            <a:r>
              <a:rPr lang="en-GB" sz="2100" dirty="0">
                <a:latin typeface="+mj-lt"/>
                <a:cs typeface="Calibri" panose="020F0502020204030204" pitchFamily="34" charset="0"/>
              </a:rPr>
              <a:t>(for small quantities, quantity limit defined in the ADR regulations for the transport of dangerous goods)</a:t>
            </a:r>
          </a:p>
          <a:p>
            <a:pPr marL="457200" indent="-457200">
              <a:buFont typeface="Arial" panose="020B0604020202020204" pitchFamily="34" charset="0"/>
              <a:buChar char="•"/>
            </a:pPr>
            <a:endParaRPr lang="en-US" sz="2100" dirty="0">
              <a:latin typeface="+mj-lt"/>
            </a:endParaRPr>
          </a:p>
          <a:p>
            <a:pPr marL="0" lvl="1"/>
            <a:r>
              <a:rPr lang="en-US" sz="2100" b="1" dirty="0">
                <a:latin typeface="+mj-lt"/>
              </a:rPr>
              <a:t>Support Network</a:t>
            </a:r>
          </a:p>
          <a:p>
            <a:pPr marL="498475" lvl="1" indent="-342900">
              <a:buFont typeface="Arial" panose="020B0604020202020204" pitchFamily="34" charset="0"/>
              <a:buChar char="•"/>
            </a:pPr>
            <a:r>
              <a:rPr lang="en-GB" sz="2100" dirty="0">
                <a:latin typeface="+mj-lt"/>
              </a:rPr>
              <a:t>SCE Department - </a:t>
            </a:r>
            <a:r>
              <a:rPr lang="en-GB" sz="2100" dirty="0">
                <a:solidFill>
                  <a:srgbClr val="00B0F0"/>
                </a:solidFill>
                <a:latin typeface="+mj-lt"/>
                <a:hlinkClick r:id="rId9">
                  <a:extLst>
                    <a:ext uri="{A12FA001-AC4F-418D-AE19-62706E023703}">
                      <ahyp:hlinkClr xmlns:ahyp="http://schemas.microsoft.com/office/drawing/2018/hyperlinkcolor" val="tx"/>
                    </a:ext>
                  </a:extLst>
                </a:hlinkClick>
              </a:rPr>
              <a:t>gestion-des-déchets-chimiques@cern.ch</a:t>
            </a:r>
            <a:r>
              <a:rPr lang="en-GB" sz="2100" dirty="0">
                <a:solidFill>
                  <a:srgbClr val="00B0F0"/>
                </a:solidFill>
                <a:latin typeface="+mj-lt"/>
              </a:rPr>
              <a:t>  </a:t>
            </a:r>
          </a:p>
          <a:p>
            <a:pPr marL="498475" lvl="1" indent="-342900">
              <a:buFont typeface="Arial" panose="020B0604020202020204" pitchFamily="34" charset="0"/>
              <a:buChar char="•"/>
            </a:pPr>
            <a:r>
              <a:rPr lang="en-GB" sz="2100" dirty="0">
                <a:latin typeface="+mj-lt"/>
              </a:rPr>
              <a:t>HSE Department - </a:t>
            </a:r>
            <a:r>
              <a:rPr lang="en-GB" sz="2100" dirty="0">
                <a:solidFill>
                  <a:srgbClr val="00B0F0"/>
                </a:solidFill>
                <a:latin typeface="+mj-lt"/>
                <a:hlinkClick r:id="rId10">
                  <a:extLst>
                    <a:ext uri="{A12FA001-AC4F-418D-AE19-62706E023703}">
                      <ahyp:hlinkClr xmlns:ahyp="http://schemas.microsoft.com/office/drawing/2018/hyperlinkcolor" val="tx"/>
                    </a:ext>
                  </a:extLst>
                </a:hlinkClick>
              </a:rPr>
              <a:t>safety-chemistry@cern.ch</a:t>
            </a:r>
            <a:r>
              <a:rPr lang="en-GB" sz="2100" dirty="0">
                <a:solidFill>
                  <a:srgbClr val="00B0F0"/>
                </a:solidFill>
                <a:latin typeface="+mj-lt"/>
              </a:rPr>
              <a:t>  </a:t>
            </a:r>
            <a:endParaRPr lang="en-US" sz="2100" dirty="0">
              <a:solidFill>
                <a:srgbClr val="00B0F0"/>
              </a:solidFill>
              <a:latin typeface="+mj-lt"/>
            </a:endParaRPr>
          </a:p>
          <a:p>
            <a:pPr marL="155575" lvl="1"/>
            <a:endParaRPr lang="en-US" sz="2100" dirty="0">
              <a:latin typeface="+mj-lt"/>
            </a:endParaRPr>
          </a:p>
        </p:txBody>
      </p:sp>
      <p:sp>
        <p:nvSpPr>
          <p:cNvPr id="10" name="TextBox 9">
            <a:extLst>
              <a:ext uri="{FF2B5EF4-FFF2-40B4-BE49-F238E27FC236}">
                <a16:creationId xmlns:a16="http://schemas.microsoft.com/office/drawing/2014/main" id="{0600DFEB-795C-7FE8-7C42-A819E0C8660F}"/>
              </a:ext>
            </a:extLst>
          </p:cNvPr>
          <p:cNvSpPr txBox="1"/>
          <p:nvPr/>
        </p:nvSpPr>
        <p:spPr>
          <a:xfrm>
            <a:off x="17760950" y="9728200"/>
            <a:ext cx="419100" cy="381000"/>
          </a:xfrm>
          <a:prstGeom prst="rect">
            <a:avLst/>
          </a:prstGeom>
          <a:noFill/>
        </p:spPr>
        <p:txBody>
          <a:bodyPr wrap="square" rtlCol="0">
            <a:spAutoFit/>
          </a:bodyPr>
          <a:lstStyle/>
          <a:p>
            <a:r>
              <a:rPr lang="en-GB" dirty="0"/>
              <a:t>9</a:t>
            </a:r>
          </a:p>
        </p:txBody>
      </p:sp>
    </p:spTree>
    <p:custDataLst>
      <p:tags r:id="rId1"/>
    </p:custDataLst>
    <p:extLst>
      <p:ext uri="{BB962C8B-B14F-4D97-AF65-F5344CB8AC3E}">
        <p14:creationId xmlns:p14="http://schemas.microsoft.com/office/powerpoint/2010/main" val="21258985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UUID" val="{9B42C170-2055-4BE0-8DDF-CB5A123A8638}"/>
  <p:tag name="ISPRING_RESOURCE_FOLDER" val="C:\Users\jzechner\cernbox\WINDOWS\Desktop\e-learning.template.ppt.v-1-0-4-en\"/>
  <p:tag name="ISPRING_PRESENTATION_PATH" val="C:\Users\jzechner\cernbox\WINDOWS\Desktop\e-learning.template.ppt.v-1-0-4-en.pptx"/>
  <p:tag name="ISPRING_PROJECT_VERSION" val="9.3"/>
  <p:tag name="ISPRING_PROJECT_FOLDER_UPDATED" val="1"/>
  <p:tag name="ISPRING_SCREEN_RECS_UPDATED" val="C:\Users\jzechner\cernbox\WINDOWS\Desktop\e-learning.template.ppt.v-1-0-4-en\"/>
  <p:tag name="ARTICULATE_DESIGN_ID_OFFICE THEME" val="OQZsI0Ev"/>
  <p:tag name="ARTICULATE_SLIDE_COUNT" val="1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R-LD colours">
      <a:dk1>
        <a:srgbClr val="4F5D75"/>
      </a:dk1>
      <a:lt1>
        <a:srgbClr val="FFFFFF"/>
      </a:lt1>
      <a:dk2>
        <a:srgbClr val="0033A0"/>
      </a:dk2>
      <a:lt2>
        <a:srgbClr val="FFFFFF"/>
      </a:lt2>
      <a:accent1>
        <a:srgbClr val="000000"/>
      </a:accent1>
      <a:accent2>
        <a:srgbClr val="CDDB00"/>
      </a:accent2>
      <a:accent3>
        <a:srgbClr val="00A5A9"/>
      </a:accent3>
      <a:accent4>
        <a:srgbClr val="F09F54"/>
      </a:accent4>
      <a:accent5>
        <a:srgbClr val="E64179"/>
      </a:accent5>
      <a:accent6>
        <a:srgbClr val="AAC9DA"/>
      </a:accent6>
      <a:hlink>
        <a:srgbClr val="669EBC"/>
      </a:hlink>
      <a:folHlink>
        <a:srgbClr val="954F72"/>
      </a:folHlink>
    </a:clrScheme>
    <a:fontScheme name="e-learning-CERN">
      <a:majorFont>
        <a:latin typeface="Open Sans"/>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30031</TotalTime>
  <Words>2830</Words>
  <Application>Microsoft Office PowerPoint</Application>
  <PresentationFormat>Custom</PresentationFormat>
  <Paragraphs>367</Paragraphs>
  <Slides>19</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Courier New</vt:lpstr>
      <vt:lpstr>Microsoft Sans Serif</vt:lpstr>
      <vt:lpstr>Open Sans</vt:lpstr>
      <vt:lpstr>Office Theme</vt:lpstr>
      <vt:lpstr>PowerPoint Presentation</vt:lpstr>
      <vt:lpstr>Objectives</vt:lpstr>
      <vt:lpstr>PowerPoint Presentation</vt:lpstr>
      <vt:lpstr>Specific Hazards</vt:lpstr>
      <vt:lpstr>Specific Hazards</vt:lpstr>
      <vt:lpstr>Specific Hazards</vt:lpstr>
      <vt:lpstr>Specific Hazards</vt:lpstr>
      <vt:lpstr>Specific Hazards</vt:lpstr>
      <vt:lpstr>Specific Hazards</vt:lpstr>
      <vt:lpstr>Specific Hazards</vt:lpstr>
      <vt:lpstr>Specific Hazards</vt:lpstr>
      <vt:lpstr>Specific Hazards</vt:lpstr>
      <vt:lpstr>Specific Hazards</vt:lpstr>
      <vt:lpstr>Specific Hazards</vt:lpstr>
      <vt:lpstr>PowerPoint Presentation</vt:lpstr>
      <vt:lpstr>Extended Functions</vt:lpstr>
      <vt:lpstr>Extended Functions</vt:lpstr>
      <vt:lpstr>Extended Functions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Philippe Berset</dc:creator>
  <cp:lastModifiedBy>Anastasiia Khrapchun</cp:lastModifiedBy>
  <cp:revision>377</cp:revision>
  <dcterms:created xsi:type="dcterms:W3CDTF">2022-03-21T12:53:34Z</dcterms:created>
  <dcterms:modified xsi:type="dcterms:W3CDTF">2024-09-25T07:37:29Z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88CC6724-0958-4752-AA10-0297949715B1</vt:lpwstr>
  </property>
  <property fmtid="{D5CDD505-2E9C-101B-9397-08002B2CF9AE}" pid="3" name="ArticulatePath">
    <vt:lpwstr>e-learning.template.ppt.v-1-0-5-en</vt:lpwstr>
  </property>
</Properties>
</file>