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59" r:id="rId3"/>
    <p:sldId id="360" r:id="rId4"/>
    <p:sldId id="270" r:id="rId5"/>
    <p:sldId id="357" r:id="rId6"/>
    <p:sldId id="273" r:id="rId7"/>
    <p:sldId id="275" r:id="rId8"/>
    <p:sldId id="354" r:id="rId9"/>
    <p:sldId id="356" r:id="rId10"/>
    <p:sldId id="279" r:id="rId11"/>
    <p:sldId id="301" r:id="rId12"/>
    <p:sldId id="355" r:id="rId13"/>
    <p:sldId id="358" r:id="rId14"/>
    <p:sldId id="361" r:id="rId15"/>
    <p:sldId id="365" r:id="rId16"/>
    <p:sldId id="364" r:id="rId17"/>
    <p:sldId id="366" r:id="rId18"/>
    <p:sldId id="367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20AF45A-9CEC-48AE-B469-AD45F6D2D521}">
          <p14:sldIdLst>
            <p14:sldId id="359"/>
            <p14:sldId id="360"/>
            <p14:sldId id="270"/>
            <p14:sldId id="357"/>
            <p14:sldId id="273"/>
            <p14:sldId id="275"/>
            <p14:sldId id="354"/>
            <p14:sldId id="356"/>
            <p14:sldId id="279"/>
            <p14:sldId id="301"/>
            <p14:sldId id="355"/>
            <p14:sldId id="358"/>
          </p14:sldIdLst>
        </p14:section>
        <p14:section name="Untitled Section" id="{21DC9E76-78E1-476E-BBFF-72B01B4485D4}">
          <p14:sldIdLst>
            <p14:sldId id="361"/>
            <p14:sldId id="365"/>
            <p14:sldId id="364"/>
            <p14:sldId id="366"/>
            <p14:sldId id="3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6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15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294D8-A79E-1BA5-7EC4-19234CB1A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F25DBA-5895-3221-2946-05C66213CB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107B3-AF5C-3234-B093-F257960EA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F7355-A093-18EB-3390-CF71BD09C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1DF27-1A64-96CD-ACD6-5CC447920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651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8280C-C972-D159-753F-717FC0BBA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FEFD8E-E58A-5EE7-0165-F2D0B3D13A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77428-021E-7FBC-C89E-4C4D37437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D3065-4F25-C82E-531C-E6E782E5D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B0A25-83D7-797C-3BB2-03469FF7B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76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1761AD-D0F7-D5FE-3DBF-2C008826F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DBEE44-4C0D-032D-9C93-361A80E4D4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D5B94-674C-BA6F-F066-D1E6337FA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D51DB-2A22-819B-C87B-C7F3AC9D3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5CC64-EFD5-21E1-5884-8050C9021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9001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BCFA4-F722-439C-A7F8-B91E9D7B56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F05C5-EDBC-429E-9920-D7E8A60BA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76B20-60F4-4112-97CD-FF56A2C68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DAAA-13B1-49DF-A667-CF9328E3FC21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18A6-065C-4213-B911-EAD225DD8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A716C-DEA5-4E8D-A00F-96993F7BF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550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CAE7A-7748-411A-BD65-549003ED4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4FD0C-303C-4431-AF1D-E68934BFC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248E6-B213-49CB-BBDD-6395B3211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F60E-045E-494F-9E85-4B901C150392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E9E55-24DB-4184-A60F-36C70AF0C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0552E-164D-4924-9639-556458F60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748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0C952-91B6-4BAD-A300-226E190C9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B083E-8229-4F2B-8925-E71E9B429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53CFAC-3D0C-4895-9BB6-EBFBD40AB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49A5-575B-42CB-BF07-159AA72ECACC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19A2C-5FE3-498A-AD05-452226BED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73639-2DC0-47B1-932B-BE9944472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81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73712-8BE4-47FE-8D17-C150248DF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F4FDD-B502-463A-AD80-D6CB98A283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06C044-0436-4982-9813-227E87F19F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F41C6D-CD97-44F7-8669-C5B3582DB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FFE1-E425-4DDF-8DC6-E100D368023D}" type="datetime1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B5CF12-435C-4AF7-B709-B324B4C38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9A0F3-CCF4-4120-97F6-BECDCB302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13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52DB-6057-4443-8ABE-4923A04DF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C7DF7E-89E7-4A82-9DB5-DE909ED04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76760-4AC3-4D6D-B2A3-60E878571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12A02B-4121-4EE3-B9EF-952D058EE1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24841E-E8DC-41FE-9469-B5D1980E91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0560D3-75AD-45DD-85A6-F919033B1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31AC-9758-4285-A4B1-42A9A8547FDA}" type="datetime1">
              <a:rPr lang="en-GB" smtClean="0"/>
              <a:t>09/04/2025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6751A-C295-485A-8557-E9E2393AD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20E519-E94A-4FB4-AF3D-498C47F26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619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4DF86-8A2B-4A0C-A881-1ED0326A2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5BEEF7-B020-49BE-AAF7-BC4B80A0A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E6BD-DF93-47AB-95D3-6A3673C5197C}" type="datetime1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FF6074-9140-4524-A34D-8D16C22C4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77D97B-F3F2-43FD-AF4E-5648774B4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062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ADC8D9-3EF7-40DA-B978-22EF38799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0EFA-10D4-447A-A95A-2FD1BBF0B291}" type="datetime1">
              <a:rPr lang="en-GB" smtClean="0"/>
              <a:t>09/04/2025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3BEE66-63FD-49EB-B1E1-877D11605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8034C9-4865-44C9-B2AA-2A75D34CB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0910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8BE6F-D647-4388-8237-65925A9E9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FE3C9-7F53-4F31-8714-27BC78142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024ABC-2DED-45A2-8F3C-2964891CD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0B6A48-5D65-488B-922B-757DC0348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00B1-32F5-4877-A46B-C178B36E1757}" type="datetime1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CF76E-6A0F-424C-9DAF-BFD5CE1E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4B88B8-AFFB-4142-8976-8B40E1F68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603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24188-4C6E-D88E-A98E-F44C5A34A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D4010-971E-C7A5-66E0-9638A728B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1361B-35F1-0455-8420-77A225998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67E10-CA27-0A3D-CEDF-187960C26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42F6F-F6A0-683B-6AC1-84D484449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819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93F6B-0043-49F9-BD94-40691724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0CAC7-F612-4B2E-B6C9-F5466B19EE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831CE0-CC7C-47D6-B8F6-06C84EAFB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C065E5-14BE-42DB-871A-745DA0C5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AC572-A463-46AA-8918-2D2B3CF8B2F1}" type="datetime1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5FEA72-2CF2-48A3-A6EA-B1461EFE1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79AD8D-4C19-49CD-8ED9-8CFDF6B5F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138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B1668-B396-4AE1-AB2C-65B35FD2F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FB1D59-4F74-48B7-990E-185E584CDA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DFD62-56E9-498D-8E17-7126D0EE2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BAC6-8043-41D1-BA2B-FFA6538A4153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E9B77-1AAA-4CFB-9C10-FB7C06FA6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0D70F-93F7-4E38-8FAF-8F4AD6D1B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190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C18B63-5B90-4306-A70F-23CF4AB5B5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E86240-A3EB-4F64-9CD5-AF7FA22D15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53F69-A5EF-4681-A5FD-9514927D2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3D0D-954B-4077-A17E-F71C846FE703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6DAD5-379C-4E32-98C3-9B526D67A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7DEE5-BEEB-4231-B585-E1D6209DD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79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34005-B0DB-E1E5-0239-84B9DB52C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A7F92F-3F6A-8DE4-B3B7-3DB210CFE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DB239-C643-1F7D-EA68-E17E7F1FF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02067-CDA8-A0C1-D94F-674B8815F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67D9F-D45F-9D34-EA94-F0B660FC9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975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B646F-D998-29E8-B323-EED6C0970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D5AAB-2D88-A621-143B-F9D008E203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56ED6A-CF15-DA53-638F-E72F294E2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6470C-0F47-37BB-3723-E81E602F4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A293F6-D7E4-9EBC-993E-9667E4914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40C2E5-79CC-6712-42D3-E16F8624D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490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48733-A348-739C-3A0F-B90906AB7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FBB95-75E9-4838-7770-AC2AEEAD1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BCCAAC-4EA5-B546-D17E-21EA9ECEC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EE8D70-E03A-983C-316E-B07C23EAED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58E493-18AE-2D90-2F81-2031A1F507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102138-69E8-537E-3242-42AB252AB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33E6F9-9E79-D7E4-2BC2-2D5AECDCB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6694D3-E14D-C6EB-6B84-750936993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1861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8868E-71F0-9CFB-D900-FF811EE29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67E730-6700-6E74-4452-1D90B1A90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1A59FF-84EB-DBBB-E8E9-6BDB280FA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335FE-E612-AF4F-9DE3-75E87A71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12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BE68CA-B6A0-DBA5-AE1E-D70EE18C7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954DBE-2D2D-79DE-82C8-96B98A158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C2E36D-6464-8281-6153-69EACA847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124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73FBB-2F4B-1DF9-D9A5-2564DDE0A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52ABF-AC8B-3949-1B90-B9603857A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DB8933-D08F-BA9B-EA16-18B68D355D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98CBBE-DA62-E380-53F2-F1C868522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096948-6FF6-8589-7588-7C1FE5CCC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1BC1E-41D6-95EA-4DD6-9B9EC8E6D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62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6DBCD-BC4C-2261-D784-BAAEF950B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D3FD31-1BD1-D918-2A34-37C6C2D299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F69C9F-B425-ECF8-2FF0-0016A23E19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A99A3-2EEF-A04E-C427-B39B57BA5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EEEF45-EE43-73E0-3D30-2CD2582D2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26A88-1BD8-476A-C5AD-165C8AE87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2740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64CEB0-9C25-84B4-1A5D-9C8589FE9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96CB4-06D1-32D3-450F-EE6B8CD87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23921-8B03-AE08-BEC7-A35AB716DD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3413B9-73A2-4982-9577-16485B0D29D0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301FD-25F9-6D8D-1492-C16107274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5259B-EBAD-44D3-A011-B512BA0859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B0AC56-05CB-4F25-9A61-22D2664FA55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91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4D1F60-D460-4678-AE4D-DAE22A346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272EBF-BE7A-4550-BFEC-B4D5A8C80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1D6C7-2030-4BB4-A352-2D6124B2B8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72B6E-234E-4031-A7BA-76A5F472562E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038E3-45EE-4951-A85B-341A2B8D17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3C600-AEB2-4395-9AB5-9DED0D327F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60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67C67-53A8-45C4-A174-587C3ACB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3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NUL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7.xml"/><Relationship Id="rId6" Type="http://schemas.openxmlformats.org/officeDocument/2006/relationships/image" Target="NUL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1.tmp"/><Relationship Id="rId7" Type="http://schemas.openxmlformats.org/officeDocument/2006/relationships/image" Target="NULL"/><Relationship Id="rId2" Type="http://schemas.openxmlformats.org/officeDocument/2006/relationships/hyperlink" Target="https://arxiv.org/abs/2305.19626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tmp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kps.or.kr/event/30/contributions/335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arxiv.org/abs/2205.02641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5" Type="http://schemas.openxmlformats.org/officeDocument/2006/relationships/hyperlink" Target="https://www.epj-conferences.org/articles/epjconf/pdf/2025/04/epjconf_ricap2024_06010.pdf" TargetMode="Externa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../media/image7.png"/><Relationship Id="rId21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../media/image1.png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17.xm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8.png"/><Relationship Id="rId14" Type="http://schemas.openxmlformats.org/officeDocument/2006/relationships/image" Target="NULL"/><Relationship Id="rId22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2EE65-B5ED-F95E-06F1-624C4AE4B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2F15C-8584-F6BB-22EB-6EF99BC34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814" y="239240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Reconstructions, Performances, and Systematics in ARCA</a:t>
            </a:r>
            <a:r>
              <a:rPr lang="en-150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C54D71-9369-55AA-A7E8-806DB9C7CC0B}"/>
              </a:ext>
            </a:extLst>
          </p:cNvPr>
          <p:cNvSpPr txBox="1"/>
          <p:nvPr/>
        </p:nvSpPr>
        <p:spPr>
          <a:xfrm>
            <a:off x="7088372" y="4267200"/>
            <a:ext cx="3891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dirty="0">
                <a:solidFill>
                  <a:schemeClr val="bg1"/>
                </a:solidFill>
              </a:rPr>
              <a:t>V. Kulikovskiy, M. de Jong</a:t>
            </a:r>
          </a:p>
          <a:p>
            <a:r>
              <a:rPr lang="en-150" dirty="0">
                <a:solidFill>
                  <a:schemeClr val="bg1"/>
                </a:solidFill>
              </a:rPr>
              <a:t> on behalf of the KM3NeT collaboration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933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882D61E2-9BA6-4F5F-8924-18746983DCFD}"/>
              </a:ext>
            </a:extLst>
          </p:cNvPr>
          <p:cNvGrpSpPr/>
          <p:nvPr/>
        </p:nvGrpSpPr>
        <p:grpSpPr>
          <a:xfrm>
            <a:off x="837204" y="1656000"/>
            <a:ext cx="7833569" cy="4680000"/>
            <a:chOff x="837204" y="1656000"/>
            <a:chExt cx="7833569" cy="468000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5457DF30-5D0F-45A7-AF0B-42256AE20815}"/>
                </a:ext>
              </a:extLst>
            </p:cNvPr>
            <p:cNvSpPr/>
            <p:nvPr/>
          </p:nvSpPr>
          <p:spPr>
            <a:xfrm>
              <a:off x="3450773" y="1656000"/>
              <a:ext cx="5220000" cy="4680000"/>
            </a:xfrm>
            <a:prstGeom prst="roundRect">
              <a:avLst>
                <a:gd name="adj" fmla="val 694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ED217EB-F6B2-482D-80A7-8D505DD2DA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7204" y="5445513"/>
              <a:ext cx="108000" cy="108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E7CA81F-1599-44C4-B4BF-A664F8178B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59118" y="5322021"/>
              <a:ext cx="144000" cy="144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BC5A6D9-10DB-410E-A49B-CF3602C8C3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6068" y="5173237"/>
              <a:ext cx="180000" cy="180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3D4FE7A-B36B-4E60-8A60-AC13D464B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78068" y="5002454"/>
              <a:ext cx="216000" cy="216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48958E3-59F1-45A2-BC17-A2A569DDCD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2056" y="4739568"/>
              <a:ext cx="288000" cy="288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B00AA0F-27E8-44E0-AA0B-99CB56558C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21432" y="4402026"/>
              <a:ext cx="396000" cy="396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2710AAB-6CA9-4A62-8245-59C7198E5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PDF of Cherenkov light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5852C5-496E-4B55-BB98-1580748FF9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798" y="1800000"/>
            <a:ext cx="4724400" cy="44958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B7B2285-9F07-45E4-95CD-B78C33143821}"/>
              </a:ext>
            </a:extLst>
          </p:cNvPr>
          <p:cNvGrpSpPr/>
          <p:nvPr/>
        </p:nvGrpSpPr>
        <p:grpSpPr>
          <a:xfrm>
            <a:off x="-4406" y="5589240"/>
            <a:ext cx="12198635" cy="1281856"/>
            <a:chOff x="-4406" y="5589240"/>
            <a:chExt cx="12198635" cy="1281856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0A72DE4-02E8-41E2-99A8-0E04DA7EEB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11858" y="6073475"/>
              <a:ext cx="731520" cy="73152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C5763FD-E216-4DC2-A230-923F0496C2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33209" r="3060" b="36153"/>
            <a:stretch/>
          </p:blipFill>
          <p:spPr>
            <a:xfrm>
              <a:off x="3590229" y="6503460"/>
              <a:ext cx="8604000" cy="349404"/>
            </a:xfrm>
            <a:prstGeom prst="rect">
              <a:avLst/>
            </a:prstGeom>
          </p:spPr>
        </p:pic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261F27F0-2928-421C-BD32-9562805C74C3}"/>
                </a:ext>
              </a:extLst>
            </p:cNvPr>
            <p:cNvSpPr/>
            <p:nvPr/>
          </p:nvSpPr>
          <p:spPr>
            <a:xfrm>
              <a:off x="-4406" y="6441782"/>
              <a:ext cx="4796794" cy="429314"/>
            </a:xfrm>
            <a:prstGeom prst="triangle">
              <a:avLst>
                <a:gd name="adj" fmla="val 0"/>
              </a:avLst>
            </a:prstGeom>
            <a:pattFill prst="lgConfetti">
              <a:fgClr>
                <a:srgbClr val="FF9966"/>
              </a:fgClr>
              <a:bgClr>
                <a:srgbClr val="FFFF0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380DD53-5F66-4B51-B49D-CE8974A19D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69" y="5589240"/>
              <a:ext cx="1925767" cy="12600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F47E225-DC3B-4536-AAA3-3A3A0DE6A1D0}"/>
              </a:ext>
            </a:extLst>
          </p:cNvPr>
          <p:cNvGrpSpPr/>
          <p:nvPr/>
        </p:nvGrpSpPr>
        <p:grpSpPr>
          <a:xfrm>
            <a:off x="9000000" y="1980000"/>
            <a:ext cx="2196000" cy="3240000"/>
            <a:chOff x="9144000" y="1980000"/>
            <a:chExt cx="2196000" cy="3240000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587729A9-6F3B-407D-BB6A-BD6E5ED52527}"/>
                </a:ext>
              </a:extLst>
            </p:cNvPr>
            <p:cNvSpPr/>
            <p:nvPr/>
          </p:nvSpPr>
          <p:spPr>
            <a:xfrm rot="16200000">
              <a:off x="10151999" y="2160000"/>
              <a:ext cx="216000" cy="2160000"/>
            </a:xfrm>
            <a:prstGeom prst="arc">
              <a:avLst>
                <a:gd name="adj1" fmla="val 16263546"/>
                <a:gd name="adj2" fmla="val 5424173"/>
              </a:avLst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2B537FF-8AEA-4E59-B99E-1934F958DF4A}"/>
                </a:ext>
              </a:extLst>
            </p:cNvPr>
            <p:cNvCxnSpPr/>
            <p:nvPr/>
          </p:nvCxnSpPr>
          <p:spPr>
            <a:xfrm>
              <a:off x="10260000" y="2160000"/>
              <a:ext cx="1080000" cy="1080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109D21C-33D6-4567-B04B-D7ED3499845B}"/>
                </a:ext>
              </a:extLst>
            </p:cNvPr>
            <p:cNvCxnSpPr/>
            <p:nvPr/>
          </p:nvCxnSpPr>
          <p:spPr>
            <a:xfrm flipV="1">
              <a:off x="10260000" y="3060000"/>
              <a:ext cx="900000" cy="90000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2E83717-04EB-44E4-9686-D251A908DC86}"/>
                </a:ext>
              </a:extLst>
            </p:cNvPr>
            <p:cNvCxnSpPr/>
            <p:nvPr/>
          </p:nvCxnSpPr>
          <p:spPr>
            <a:xfrm>
              <a:off x="10260000" y="3060000"/>
              <a:ext cx="864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CF5FAAA-CECC-4A15-B154-F7EF0F7084D5}"/>
                    </a:ext>
                  </a:extLst>
                </p:cNvPr>
                <p:cNvSpPr txBox="1"/>
                <p:nvPr/>
              </p:nvSpPr>
              <p:spPr>
                <a:xfrm>
                  <a:off x="10506550" y="2729036"/>
                  <a:ext cx="3917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CF5FAAA-CECC-4A15-B154-F7EF0F7084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06550" y="2729036"/>
                  <a:ext cx="391774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21988F9-9A09-4B0B-8D0B-DA5C6C24CA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131305" y="3028450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08655299-244E-4EFA-8FEF-D894CE29BF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00000" y="3600000"/>
              <a:ext cx="720000" cy="720000"/>
            </a:xfrm>
            <a:prstGeom prst="arc">
              <a:avLst>
                <a:gd name="adj1" fmla="val 16200000"/>
                <a:gd name="adj2" fmla="val 1891571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29BB5A19-0AD0-42FD-B3B2-F3A46633CBDE}"/>
                    </a:ext>
                  </a:extLst>
                </p:cNvPr>
                <p:cNvSpPr txBox="1"/>
                <p:nvPr/>
              </p:nvSpPr>
              <p:spPr>
                <a:xfrm>
                  <a:off x="10230146" y="3300861"/>
                  <a:ext cx="44582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29BB5A19-0AD0-42FD-B3B2-F3A46633CB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30146" y="3300861"/>
                  <a:ext cx="445827" cy="33855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95807BE-3478-4FEF-B484-2227C92CE9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0000" y="2160000"/>
              <a:ext cx="1080000" cy="1080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BDBCD12-FD59-4F5C-B296-FC47D0DF1EDB}"/>
                </a:ext>
              </a:extLst>
            </p:cNvPr>
            <p:cNvCxnSpPr/>
            <p:nvPr/>
          </p:nvCxnSpPr>
          <p:spPr>
            <a:xfrm flipV="1">
              <a:off x="10260000" y="1980000"/>
              <a:ext cx="0" cy="3240000"/>
            </a:xfrm>
            <a:prstGeom prst="line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97B1E3A-EC0D-45C0-8C92-B0CFBB949E2C}"/>
                </a:ext>
              </a:extLst>
            </p:cNvPr>
            <p:cNvSpPr txBox="1"/>
            <p:nvPr/>
          </p:nvSpPr>
          <p:spPr>
            <a:xfrm rot="18900000">
              <a:off x="9144000" y="2412000"/>
              <a:ext cx="966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wave front</a:t>
              </a:r>
            </a:p>
          </p:txBody>
        </p: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09DA78D7-C679-47C1-8A76-1E29CE9A662E}"/>
                </a:ext>
              </a:extLst>
            </p:cNvPr>
            <p:cNvSpPr/>
            <p:nvPr/>
          </p:nvSpPr>
          <p:spPr>
            <a:xfrm rot="5460000">
              <a:off x="10123745" y="2150061"/>
              <a:ext cx="252000" cy="2160000"/>
            </a:xfrm>
            <a:prstGeom prst="arc">
              <a:avLst>
                <a:gd name="adj1" fmla="val 16269003"/>
                <a:gd name="adj2" fmla="val 527336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EF3B4F-2745-4C7A-8BF7-FF8409987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0000" y="6323461"/>
            <a:ext cx="2743200" cy="365125"/>
          </a:xfrm>
        </p:spPr>
        <p:txBody>
          <a:bodyPr/>
          <a:lstStyle/>
          <a:p>
            <a:fld id="{A5E67C67-53A8-45C4-A174-587C3ACB9154}" type="slidenum">
              <a:rPr lang="en-GB" smtClean="0"/>
              <a:t>10</a:t>
            </a:fld>
            <a:endParaRPr lang="en-GB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7AB58CA-B009-4652-A86F-E41E44A823CD}"/>
              </a:ext>
            </a:extLst>
          </p:cNvPr>
          <p:cNvGrpSpPr/>
          <p:nvPr/>
        </p:nvGrpSpPr>
        <p:grpSpPr>
          <a:xfrm>
            <a:off x="10575740" y="1382920"/>
            <a:ext cx="1507113" cy="1598998"/>
            <a:chOff x="10575740" y="1382920"/>
            <a:chExt cx="1507113" cy="1598998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D81C349-A202-4A29-88EA-D974BCB590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900523" y="1723759"/>
              <a:ext cx="916170" cy="916170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56FBB35-FF9F-4B60-8151-9F7939B113E7}"/>
                </a:ext>
              </a:extLst>
            </p:cNvPr>
            <p:cNvSpPr txBox="1"/>
            <p:nvPr/>
          </p:nvSpPr>
          <p:spPr>
            <a:xfrm>
              <a:off x="11204933" y="1382920"/>
              <a:ext cx="288461" cy="303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i="1" dirty="0">
                  <a:latin typeface="Times" panose="02020603050405020304" pitchFamily="18" charset="0"/>
                  <a:cs typeface="Times" panose="02020603050405020304" pitchFamily="18" charset="0"/>
                </a:rPr>
                <a:t>N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B5CA122-E0FA-4025-9E08-95DD7F0BF788}"/>
                </a:ext>
              </a:extLst>
            </p:cNvPr>
            <p:cNvSpPr txBox="1"/>
            <p:nvPr/>
          </p:nvSpPr>
          <p:spPr>
            <a:xfrm>
              <a:off x="11220723" y="2678718"/>
              <a:ext cx="256878" cy="303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i="1" dirty="0">
                  <a:latin typeface="Times" panose="02020603050405020304" pitchFamily="18" charset="0"/>
                  <a:cs typeface="Times" panose="02020603050405020304" pitchFamily="18" charset="0"/>
                </a:rPr>
                <a:t>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FF9D1CF-A173-4A7A-A05D-16F06844FEFE}"/>
                </a:ext>
              </a:extLst>
            </p:cNvPr>
            <p:cNvSpPr txBox="1"/>
            <p:nvPr/>
          </p:nvSpPr>
          <p:spPr>
            <a:xfrm>
              <a:off x="10575740" y="2033952"/>
              <a:ext cx="320044" cy="303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b="1" i="1" dirty="0">
                  <a:latin typeface="Times" panose="02020603050405020304" pitchFamily="18" charset="0"/>
                  <a:cs typeface="Times" panose="02020603050405020304" pitchFamily="18" charset="0"/>
                </a:rPr>
                <a:t>W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4E175F7-49AE-47C6-A800-AB43B2E460FC}"/>
                </a:ext>
              </a:extLst>
            </p:cNvPr>
            <p:cNvSpPr txBox="1"/>
            <p:nvPr/>
          </p:nvSpPr>
          <p:spPr>
            <a:xfrm>
              <a:off x="11804920" y="2033952"/>
              <a:ext cx="277933" cy="303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>
                  <a:latin typeface="Times" panose="02020603050405020304" pitchFamily="18" charset="0"/>
                  <a:cs typeface="Times" panose="02020603050405020304" pitchFamily="18" charset="0"/>
                </a:rPr>
                <a:t>E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A91A6C0-BB1F-4B36-AEB6-0B8780E7C901}"/>
                </a:ext>
              </a:extLst>
            </p:cNvPr>
            <p:cNvGrpSpPr/>
            <p:nvPr/>
          </p:nvGrpSpPr>
          <p:grpSpPr>
            <a:xfrm>
              <a:off x="10920353" y="2181721"/>
              <a:ext cx="857062" cy="0"/>
              <a:chOff x="1728000" y="2160000"/>
              <a:chExt cx="1044000" cy="0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6CD4E5E-B340-4048-ABB3-166ABD93B87E}"/>
                  </a:ext>
                </a:extLst>
              </p:cNvPr>
              <p:cNvCxnSpPr/>
              <p:nvPr/>
            </p:nvCxnSpPr>
            <p:spPr>
              <a:xfrm>
                <a:off x="1728000" y="2160000"/>
                <a:ext cx="108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A6AA0A61-EA67-4E37-8E8A-7A896684F7B8}"/>
                  </a:ext>
                </a:extLst>
              </p:cNvPr>
              <p:cNvCxnSpPr/>
              <p:nvPr/>
            </p:nvCxnSpPr>
            <p:spPr>
              <a:xfrm>
                <a:off x="2664000" y="2160000"/>
                <a:ext cx="108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2CAB51A-7EF3-459B-8A21-55B112174694}"/>
                </a:ext>
              </a:extLst>
            </p:cNvPr>
            <p:cNvGrpSpPr/>
            <p:nvPr/>
          </p:nvGrpSpPr>
          <p:grpSpPr>
            <a:xfrm rot="2700000">
              <a:off x="10935129" y="2181722"/>
              <a:ext cx="857063" cy="0"/>
              <a:chOff x="1728000" y="2160000"/>
              <a:chExt cx="1044000" cy="0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01BB9D40-7F65-4264-B3B8-15805CCE2194}"/>
                  </a:ext>
                </a:extLst>
              </p:cNvPr>
              <p:cNvCxnSpPr/>
              <p:nvPr/>
            </p:nvCxnSpPr>
            <p:spPr>
              <a:xfrm>
                <a:off x="1728000" y="2160000"/>
                <a:ext cx="108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152CF0B2-88CC-49BE-B054-6CC30891FFD5}"/>
                  </a:ext>
                </a:extLst>
              </p:cNvPr>
              <p:cNvCxnSpPr/>
              <p:nvPr/>
            </p:nvCxnSpPr>
            <p:spPr>
              <a:xfrm>
                <a:off x="2664000" y="2160000"/>
                <a:ext cx="108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5EC9FA1-DC44-4BC1-8282-89635B399C63}"/>
                </a:ext>
              </a:extLst>
            </p:cNvPr>
            <p:cNvGrpSpPr/>
            <p:nvPr/>
          </p:nvGrpSpPr>
          <p:grpSpPr>
            <a:xfrm rot="8100000">
              <a:off x="10928013" y="2181721"/>
              <a:ext cx="857062" cy="0"/>
              <a:chOff x="1728000" y="2160000"/>
              <a:chExt cx="1044000" cy="0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19BBAB61-0F21-447E-90D1-D2CCE1B760A6}"/>
                  </a:ext>
                </a:extLst>
              </p:cNvPr>
              <p:cNvCxnSpPr/>
              <p:nvPr/>
            </p:nvCxnSpPr>
            <p:spPr>
              <a:xfrm>
                <a:off x="1728000" y="2160000"/>
                <a:ext cx="108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269BFC5A-ADFB-457A-BCD8-F27416D1921D}"/>
                  </a:ext>
                </a:extLst>
              </p:cNvPr>
              <p:cNvCxnSpPr/>
              <p:nvPr/>
            </p:nvCxnSpPr>
            <p:spPr>
              <a:xfrm>
                <a:off x="2664000" y="2160000"/>
                <a:ext cx="108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3C04D3D-003A-4275-AC64-09DE71F5B2F2}"/>
                </a:ext>
              </a:extLst>
            </p:cNvPr>
            <p:cNvGrpSpPr/>
            <p:nvPr/>
          </p:nvGrpSpPr>
          <p:grpSpPr>
            <a:xfrm>
              <a:off x="11289776" y="1738413"/>
              <a:ext cx="118215" cy="886616"/>
              <a:chOff x="2160000" y="1620000"/>
              <a:chExt cx="144000" cy="1080000"/>
            </a:xfrm>
          </p:grpSpPr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87024C2C-DF3F-4961-A636-ADE003B4071E}"/>
                  </a:ext>
                </a:extLst>
              </p:cNvPr>
              <p:cNvSpPr/>
              <p:nvPr/>
            </p:nvSpPr>
            <p:spPr>
              <a:xfrm>
                <a:off x="2160000" y="1620000"/>
                <a:ext cx="144000" cy="540000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Isosceles Triangle 39">
                <a:extLst>
                  <a:ext uri="{FF2B5EF4-FFF2-40B4-BE49-F238E27FC236}">
                    <a16:creationId xmlns:a16="http://schemas.microsoft.com/office/drawing/2014/main" id="{3EB1379F-23AB-407C-BAD2-EEDEB718968D}"/>
                  </a:ext>
                </a:extLst>
              </p:cNvPr>
              <p:cNvSpPr/>
              <p:nvPr/>
            </p:nvSpPr>
            <p:spPr>
              <a:xfrm rot="10800000">
                <a:off x="2160000" y="2160000"/>
                <a:ext cx="144000" cy="5400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B3FD7B9-0EF0-42C0-AF65-356288860D6F}"/>
              </a:ext>
            </a:extLst>
          </p:cNvPr>
          <p:cNvSpPr txBox="1"/>
          <p:nvPr/>
        </p:nvSpPr>
        <p:spPr>
          <a:xfrm>
            <a:off x="4680857" y="1872000"/>
            <a:ext cx="7344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North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500F851-B09D-4D5A-BD29-724A4CBD4A3C}"/>
              </a:ext>
            </a:extLst>
          </p:cNvPr>
          <p:cNvSpPr txBox="1"/>
          <p:nvPr/>
        </p:nvSpPr>
        <p:spPr>
          <a:xfrm>
            <a:off x="7072458" y="1872000"/>
            <a:ext cx="56778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East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E73CEFF-4509-4216-B64F-B86C67C9DCC2}"/>
              </a:ext>
            </a:extLst>
          </p:cNvPr>
          <p:cNvSpPr txBox="1"/>
          <p:nvPr/>
        </p:nvSpPr>
        <p:spPr>
          <a:xfrm>
            <a:off x="4717630" y="4140000"/>
            <a:ext cx="6609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West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340DAED-E8F2-42B9-9C15-2DE0FF0C8B11}"/>
              </a:ext>
            </a:extLst>
          </p:cNvPr>
          <p:cNvSpPr txBox="1"/>
          <p:nvPr/>
        </p:nvSpPr>
        <p:spPr>
          <a:xfrm>
            <a:off x="6993402" y="4140000"/>
            <a:ext cx="7328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South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8246768-5A31-41FC-AAC1-2D4358C2EE88}"/>
              </a:ext>
            </a:extLst>
          </p:cNvPr>
          <p:cNvGrpSpPr>
            <a:grpSpLocks/>
          </p:cNvGrpSpPr>
          <p:nvPr/>
        </p:nvGrpSpPr>
        <p:grpSpPr>
          <a:xfrm rot="-2700000">
            <a:off x="11127716" y="1978567"/>
            <a:ext cx="468000" cy="432000"/>
            <a:chOff x="1944738" y="2906582"/>
            <a:chExt cx="361576" cy="370885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C47F3017-C71B-4D8C-9738-86C742AF11B0}"/>
                </a:ext>
              </a:extLst>
            </p:cNvPr>
            <p:cNvSpPr/>
            <p:nvPr/>
          </p:nvSpPr>
          <p:spPr>
            <a:xfrm>
              <a:off x="2088000" y="2916000"/>
              <a:ext cx="72000" cy="360000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reeform 18">
              <a:extLst>
                <a:ext uri="{FF2B5EF4-FFF2-40B4-BE49-F238E27FC236}">
                  <a16:creationId xmlns:a16="http://schemas.microsoft.com/office/drawing/2014/main" id="{6AAFCAA9-5A6B-4651-985A-567B45A3F905}"/>
                </a:ext>
              </a:extLst>
            </p:cNvPr>
            <p:cNvSpPr/>
            <p:nvPr/>
          </p:nvSpPr>
          <p:spPr>
            <a:xfrm rot="5400000" flipV="1">
              <a:off x="1854738" y="2997748"/>
              <a:ext cx="360000" cy="180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Freeform 19">
              <a:extLst>
                <a:ext uri="{FF2B5EF4-FFF2-40B4-BE49-F238E27FC236}">
                  <a16:creationId xmlns:a16="http://schemas.microsoft.com/office/drawing/2014/main" id="{62852A5E-D089-40B7-A8BD-3D5220328A38}"/>
                </a:ext>
              </a:extLst>
            </p:cNvPr>
            <p:cNvSpPr/>
            <p:nvPr/>
          </p:nvSpPr>
          <p:spPr>
            <a:xfrm rot="5400000">
              <a:off x="2036314" y="2996582"/>
              <a:ext cx="360000" cy="180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CBACC54-1EF0-4BAB-8C64-FAB41BF4C530}"/>
                </a:ext>
              </a:extLst>
            </p:cNvPr>
            <p:cNvCxnSpPr/>
            <p:nvPr/>
          </p:nvCxnSpPr>
          <p:spPr>
            <a:xfrm rot="10800000">
              <a:off x="2088000" y="3277005"/>
              <a:ext cx="72000" cy="462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F085AC2-A115-4E7D-B6E0-51F1D6AF519D}"/>
              </a:ext>
            </a:extLst>
          </p:cNvPr>
          <p:cNvSpPr txBox="1"/>
          <p:nvPr/>
        </p:nvSpPr>
        <p:spPr>
          <a:xfrm>
            <a:off x="7528415" y="4830303"/>
            <a:ext cx="796372" cy="63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  <a:tabLst>
                <a:tab pos="174625" algn="l"/>
              </a:tabLst>
            </a:pPr>
            <a:r>
              <a:rPr lang="en-GB" sz="1400" b="1" dirty="0"/>
              <a:t>–</a:t>
            </a:r>
            <a:r>
              <a:rPr lang="en-GB" sz="1400" dirty="0"/>
              <a:t>	muon</a:t>
            </a:r>
            <a:br>
              <a:rPr lang="en-GB" sz="1400" dirty="0"/>
            </a:br>
            <a:r>
              <a:rPr lang="en-GB" sz="1400" b="1" dirty="0">
                <a:solidFill>
                  <a:srgbClr val="FF0000"/>
                </a:solidFill>
              </a:rPr>
              <a:t>–</a:t>
            </a:r>
            <a:r>
              <a:rPr lang="en-GB" sz="1400" dirty="0"/>
              <a:t>	</a:t>
            </a:r>
            <a:r>
              <a:rPr lang="en-GB" sz="1400" dirty="0" err="1"/>
              <a:t>dE</a:t>
            </a:r>
            <a:r>
              <a:rPr lang="en-GB" sz="1400" dirty="0"/>
              <a:t>/dx</a:t>
            </a:r>
            <a:br>
              <a:rPr lang="en-GB" sz="1400" dirty="0"/>
            </a:br>
            <a:r>
              <a:rPr lang="en-GB" sz="1400" b="1" dirty="0">
                <a:solidFill>
                  <a:srgbClr val="0000FF"/>
                </a:solidFill>
              </a:rPr>
              <a:t>–</a:t>
            </a:r>
            <a:r>
              <a:rPr lang="en-GB" sz="1400" dirty="0"/>
              <a:t>	</a:t>
            </a:r>
            <a:r>
              <a:rPr lang="en-GB" sz="1400" dirty="0">
                <a:latin typeface="Symbol" panose="05050102010706020507" pitchFamily="18" charset="2"/>
              </a:rPr>
              <a:t>d</a:t>
            </a:r>
            <a:r>
              <a:rPr lang="en-GB" sz="1400" dirty="0"/>
              <a:t>-rays</a:t>
            </a:r>
          </a:p>
        </p:txBody>
      </p:sp>
    </p:spTree>
    <p:extLst>
      <p:ext uri="{BB962C8B-B14F-4D97-AF65-F5344CB8AC3E}">
        <p14:creationId xmlns:p14="http://schemas.microsoft.com/office/powerpoint/2010/main" val="633996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735A4D-5F07-4B71-8C3F-6342BFBDC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PDF of Cherenkov light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0B85307-80B7-4218-9A27-913821F3D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PDF can be calculated from first principles when [effective] scattering length is much larger than absorption length (see </a:t>
            </a:r>
            <a:r>
              <a:rPr lang="en-GB" dirty="0">
                <a:solidFill>
                  <a:schemeClr val="bg1"/>
                </a:solidFill>
                <a:hlinkClick r:id="rId2"/>
              </a:rPr>
              <a:t>documentation</a:t>
            </a:r>
            <a:r>
              <a:rPr lang="en-GB" dirty="0">
                <a:solidFill>
                  <a:schemeClr val="bg1"/>
                </a:solidFill>
              </a:rPr>
              <a:t>)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9E2F13-A434-433B-8AB3-089FFCF2B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FA5DB5-D807-47CF-98E1-63ADD1AF50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986" y="4891847"/>
            <a:ext cx="9995414" cy="102240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B83013A-0A8E-446A-8947-08EF2FD3CA84}"/>
                  </a:ext>
                </a:extLst>
              </p:cNvPr>
              <p:cNvSpPr txBox="1"/>
              <p:nvPr/>
            </p:nvSpPr>
            <p:spPr>
              <a:xfrm>
                <a:off x="6619363" y="6139126"/>
                <a:ext cx="1213281" cy="6595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en-GB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B83013A-0A8E-446A-8947-08EF2FD3CA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9363" y="6139126"/>
                <a:ext cx="1213281" cy="6595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00FE67E-F798-49A2-96D3-73599A71B612}"/>
              </a:ext>
            </a:extLst>
          </p:cNvPr>
          <p:cNvCxnSpPr>
            <a:cxnSpLocks/>
          </p:cNvCxnSpPr>
          <p:nvPr/>
        </p:nvCxnSpPr>
        <p:spPr>
          <a:xfrm flipH="1" flipV="1">
            <a:off x="6502778" y="5830846"/>
            <a:ext cx="288000" cy="288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D95A6-A86C-4A05-8D6C-9F21A7692F73}"/>
              </a:ext>
            </a:extLst>
          </p:cNvPr>
          <p:cNvCxnSpPr>
            <a:cxnSpLocks/>
          </p:cNvCxnSpPr>
          <p:nvPr/>
        </p:nvCxnSpPr>
        <p:spPr>
          <a:xfrm flipV="1">
            <a:off x="4859073" y="5830846"/>
            <a:ext cx="288000" cy="288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50C392E-EF9B-4360-B6B2-85B76EC6A433}"/>
                  </a:ext>
                </a:extLst>
              </p:cNvPr>
              <p:cNvSpPr txBox="1"/>
              <p:nvPr/>
            </p:nvSpPr>
            <p:spPr>
              <a:xfrm>
                <a:off x="4239871" y="6131491"/>
                <a:ext cx="615553" cy="617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50C392E-EF9B-4360-B6B2-85B76EC6A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9871" y="6131491"/>
                <a:ext cx="615553" cy="617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4A0C7AC2-E879-4648-9D3A-59DCBD07AF0E}"/>
              </a:ext>
            </a:extLst>
          </p:cNvPr>
          <p:cNvSpPr/>
          <p:nvPr/>
        </p:nvSpPr>
        <p:spPr>
          <a:xfrm>
            <a:off x="1193986" y="3605042"/>
            <a:ext cx="9995414" cy="10224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90F11B-7D51-4B9B-A0B2-8638894CAA0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" t="2938" r="1223" b="634"/>
          <a:stretch/>
        </p:blipFill>
        <p:spPr>
          <a:xfrm>
            <a:off x="1224000" y="3636000"/>
            <a:ext cx="7812000" cy="9720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B6D1FD0-1709-4479-8A12-622552E67532}"/>
              </a:ext>
            </a:extLst>
          </p:cNvPr>
          <p:cNvCxnSpPr>
            <a:cxnSpLocks/>
          </p:cNvCxnSpPr>
          <p:nvPr/>
        </p:nvCxnSpPr>
        <p:spPr>
          <a:xfrm flipV="1">
            <a:off x="4580552" y="3418725"/>
            <a:ext cx="288000" cy="288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7DD9BCB-1FBC-4EC3-815D-CC82889BFE3B}"/>
                  </a:ext>
                </a:extLst>
              </p:cNvPr>
              <p:cNvSpPr txBox="1"/>
              <p:nvPr/>
            </p:nvSpPr>
            <p:spPr>
              <a:xfrm>
                <a:off x="4879062" y="2880000"/>
                <a:ext cx="617798" cy="6109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7DD9BCB-1FBC-4EC3-815D-CC82889BF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9062" y="2880000"/>
                <a:ext cx="617798" cy="6109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2E9115-E6CE-4F92-A0A4-84FECED5CBB4}"/>
              </a:ext>
            </a:extLst>
          </p:cNvPr>
          <p:cNvCxnSpPr>
            <a:cxnSpLocks/>
          </p:cNvCxnSpPr>
          <p:nvPr/>
        </p:nvCxnSpPr>
        <p:spPr>
          <a:xfrm flipH="1" flipV="1">
            <a:off x="2073764" y="3420000"/>
            <a:ext cx="288000" cy="288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75EA237-A0FB-431D-91AC-9815592FFA41}"/>
                  </a:ext>
                </a:extLst>
              </p:cNvPr>
              <p:cNvSpPr txBox="1"/>
              <p:nvPr/>
            </p:nvSpPr>
            <p:spPr>
              <a:xfrm>
                <a:off x="1488568" y="2880000"/>
                <a:ext cx="617798" cy="6109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75EA237-A0FB-431D-91AC-9815592FFA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8568" y="2880000"/>
                <a:ext cx="617798" cy="61093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3416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87226-2902-523B-FB51-F99504134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A1FEC-9F3E-7F31-7E5A-436E602A6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Final fit (3/3)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AA780E-70AA-B8BD-E964-A07F874A1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7549-FBF2-4309-8CD6-55B68A78859B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223A01-2BD9-B3DE-EC0E-7A28C962B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1872000"/>
            <a:ext cx="4724400" cy="4495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BAB6B3-FB99-4A91-6710-4F701AF676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0" y="1872000"/>
            <a:ext cx="4724400" cy="4495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peech Bubble: Rectangle with Corners Rounded 9">
                <a:extLst>
                  <a:ext uri="{FF2B5EF4-FFF2-40B4-BE49-F238E27FC236}">
                    <a16:creationId xmlns:a16="http://schemas.microsoft.com/office/drawing/2014/main" id="{A98A68D5-7CC3-9567-0678-1E11BAEB0684}"/>
                  </a:ext>
                </a:extLst>
              </p:cNvPr>
              <p:cNvSpPr/>
              <p:nvPr/>
            </p:nvSpPr>
            <p:spPr>
              <a:xfrm>
                <a:off x="3466215" y="3103330"/>
                <a:ext cx="1152000" cy="360000"/>
              </a:xfrm>
              <a:prstGeom prst="wedgeRoundRectCallout">
                <a:avLst>
                  <a:gd name="adj1" fmla="val -22339"/>
                  <a:gd name="adj2" fmla="val 82190"/>
                  <a:gd name="adj3" fmla="val 16667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</a:rPr>
                  <a:t>best of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Speech Bubble: Rectangle with Corners Rounded 9">
                <a:extLst>
                  <a:ext uri="{FF2B5EF4-FFF2-40B4-BE49-F238E27FC236}">
                    <a16:creationId xmlns:a16="http://schemas.microsoft.com/office/drawing/2014/main" id="{048F9ADB-F1FB-43AC-B903-CE638DAE54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6215" y="3103330"/>
                <a:ext cx="1152000" cy="360000"/>
              </a:xfrm>
              <a:prstGeom prst="wedgeRoundRectCallout">
                <a:avLst>
                  <a:gd name="adj1" fmla="val -22339"/>
                  <a:gd name="adj2" fmla="val 82190"/>
                  <a:gd name="adj3" fmla="val 16667"/>
                </a:avLst>
              </a:prstGeom>
              <a:blipFill>
                <a:blip r:embed="rId4"/>
                <a:stretch>
                  <a:fillRect t="-617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ight Triangle 3">
                <a:extLst>
                  <a:ext uri="{FF2B5EF4-FFF2-40B4-BE49-F238E27FC236}">
                    <a16:creationId xmlns:a16="http://schemas.microsoft.com/office/drawing/2014/main" id="{ADEC1A0D-6E17-AE34-11C5-D326D591042F}"/>
                  </a:ext>
                </a:extLst>
              </p:cNvPr>
              <p:cNvSpPr/>
              <p:nvPr/>
            </p:nvSpPr>
            <p:spPr>
              <a:xfrm>
                <a:off x="2103988" y="4550753"/>
                <a:ext cx="2952000" cy="900000"/>
              </a:xfrm>
              <a:prstGeom prst="rtTriangle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ight Triangle 3">
                <a:extLst>
                  <a:ext uri="{FF2B5EF4-FFF2-40B4-BE49-F238E27FC236}">
                    <a16:creationId xmlns:a16="http://schemas.microsoft.com/office/drawing/2014/main" id="{11D82D0C-2C52-420E-8D7D-3A9C35A5D7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988" y="4550753"/>
                <a:ext cx="2952000" cy="900000"/>
              </a:xfrm>
              <a:prstGeom prst="rtTriangle">
                <a:avLst/>
              </a:prstGeom>
              <a:blipFill>
                <a:blip r:embed="rId5"/>
                <a:stretch>
                  <a:fillRect b="-66225"/>
                </a:stretch>
              </a:blipFill>
              <a:ln w="190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6498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3B6CB-9DA1-4927-5A36-828874D3A9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FD5C6-7F12-855B-E7F4-041A7750E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648053"/>
          </a:xfrm>
        </p:spPr>
        <p:txBody>
          <a:bodyPr>
            <a:normAutofit fontScale="90000"/>
          </a:bodyPr>
          <a:lstStyle/>
          <a:p>
            <a:pPr algn="ctr"/>
            <a:r>
              <a:rPr lang="en-150" dirty="0">
                <a:solidFill>
                  <a:schemeClr val="bg1"/>
                </a:solidFill>
              </a:rPr>
              <a:t>Angular resolution once completed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48EDC1-7A5D-DCE8-0886-765CC7F44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7549-FBF2-4309-8CD6-55B68A78859B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AB1584D-F20F-D2E9-A06E-4AEFC08BA9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2"/>
          <a:stretch/>
        </p:blipFill>
        <p:spPr>
          <a:xfrm>
            <a:off x="7725560" y="980392"/>
            <a:ext cx="3672204" cy="2444353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66D3686-F704-7D68-C3BA-E1BD6DB2606F}"/>
              </a:ext>
            </a:extLst>
          </p:cNvPr>
          <p:cNvSpPr txBox="1">
            <a:spLocks/>
          </p:cNvSpPr>
          <p:nvPr/>
        </p:nvSpPr>
        <p:spPr>
          <a:xfrm>
            <a:off x="377456" y="1551266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Median angular resolution reaches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0.06</a:t>
            </a:r>
            <a:r>
              <a:rPr lang="en-150" baseline="30000" dirty="0">
                <a:solidFill>
                  <a:schemeClr val="bg1"/>
                </a:solidFill>
              </a:rPr>
              <a:t>o</a:t>
            </a:r>
            <a:r>
              <a:rPr lang="en-US" dirty="0">
                <a:solidFill>
                  <a:schemeClr val="bg1"/>
                </a:solidFill>
              </a:rPr>
              <a:t> for tracks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2</a:t>
            </a:r>
            <a:r>
              <a:rPr lang="en-150" baseline="30000" dirty="0">
                <a:solidFill>
                  <a:schemeClr val="bg1"/>
                </a:solidFill>
              </a:rPr>
              <a:t>o</a:t>
            </a:r>
            <a:r>
              <a:rPr lang="en-US" dirty="0">
                <a:solidFill>
                  <a:schemeClr val="bg1"/>
                </a:solidFill>
              </a:rPr>
              <a:t> for cascades</a:t>
            </a:r>
            <a:r>
              <a:rPr lang="en-150" dirty="0">
                <a:solidFill>
                  <a:schemeClr val="bg1"/>
                </a:solidFill>
              </a:rPr>
              <a:t> (improved: &lt;1</a:t>
            </a:r>
            <a:r>
              <a:rPr lang="en-150" baseline="30000" dirty="0">
                <a:solidFill>
                  <a:schemeClr val="bg1"/>
                </a:solidFill>
              </a:rPr>
              <a:t> o</a:t>
            </a:r>
            <a:r>
              <a:rPr lang="en-150" dirty="0">
                <a:solidFill>
                  <a:schemeClr val="bg1"/>
                </a:solidFill>
              </a:rPr>
              <a:t>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A626E5-1860-D4CC-AB40-815942324ED1}"/>
              </a:ext>
            </a:extLst>
          </p:cNvPr>
          <p:cNvSpPr txBox="1"/>
          <p:nvPr/>
        </p:nvSpPr>
        <p:spPr>
          <a:xfrm>
            <a:off x="9845412" y="611060"/>
            <a:ext cx="1552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0" i="0" u="none" strike="noStrike" baseline="0" dirty="0">
                <a:solidFill>
                  <a:schemeClr val="bg1"/>
                </a:solidFill>
                <a:latin typeface="AAAAA H+ Canela Text"/>
                <a:hlinkClick r:id="rId3"/>
              </a:rPr>
              <a:t>Neutrino 2022 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6" name="Picture 15" descr="A diagram of a graph&#10;&#10;AI-generated content may be incorrect.">
            <a:extLst>
              <a:ext uri="{FF2B5EF4-FFF2-40B4-BE49-F238E27FC236}">
                <a16:creationId xmlns:a16="http://schemas.microsoft.com/office/drawing/2014/main" id="{32641A62-986A-6405-06DA-04303CD5F0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32" y="2989521"/>
            <a:ext cx="7052173" cy="31631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FC1603-2163-317E-E169-CB336EE0F1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7510" y="3684291"/>
            <a:ext cx="3672204" cy="257943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C729761-1D9C-DE2D-2F05-58C9DDC68207}"/>
              </a:ext>
            </a:extLst>
          </p:cNvPr>
          <p:cNvSpPr txBox="1"/>
          <p:nvPr/>
        </p:nvSpPr>
        <p:spPr>
          <a:xfrm>
            <a:off x="9699882" y="3357603"/>
            <a:ext cx="2948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hlinkClick r:id="rId6"/>
              </a:rPr>
              <a:t>arXiv:2205.02641</a:t>
            </a:r>
            <a:r>
              <a:rPr lang="en-150" dirty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74189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806BD-0B45-D4C9-1829-0A7B20915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22D87-CFE8-4A44-0DDF-E5D6B6EE3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648053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KM3-230213A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7DCC7E-7325-FEC3-97F1-58F61707F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7549-FBF2-4309-8CD6-55B68A78859B}" type="slidenum">
              <a:rPr lang="en-GB" smtClean="0"/>
              <a:t>14</a:t>
            </a:fld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5055C76-D2C8-DA2D-371A-9BA9B5A61BFB}"/>
              </a:ext>
            </a:extLst>
          </p:cNvPr>
          <p:cNvSpPr txBox="1">
            <a:spLocks/>
          </p:cNvSpPr>
          <p:nvPr/>
        </p:nvSpPr>
        <p:spPr>
          <a:xfrm>
            <a:off x="278218" y="863331"/>
            <a:ext cx="8525539" cy="2028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dirty="0">
                <a:solidFill>
                  <a:schemeClr val="bg1"/>
                </a:solidFill>
              </a:rPr>
              <a:t>Exceptional even seen in ARCA21 data.</a:t>
            </a:r>
          </a:p>
          <a:p>
            <a:pPr lvl="1"/>
            <a:r>
              <a:rPr lang="en-150" dirty="0">
                <a:solidFill>
                  <a:schemeClr val="bg1"/>
                </a:solidFill>
              </a:rPr>
              <a:t>Near-</a:t>
            </a:r>
            <a:r>
              <a:rPr lang="en-150" dirty="0" err="1">
                <a:solidFill>
                  <a:schemeClr val="bg1"/>
                </a:solidFill>
              </a:rPr>
              <a:t>horisontal</a:t>
            </a:r>
            <a:r>
              <a:rPr lang="en-150" dirty="0">
                <a:solidFill>
                  <a:schemeClr val="bg1"/>
                </a:solidFill>
              </a:rPr>
              <a:t> (</a:t>
            </a:r>
            <a:r>
              <a:rPr lang="en-US" dirty="0">
                <a:solidFill>
                  <a:schemeClr val="bg1"/>
                </a:solidFill>
              </a:rPr>
              <a:t>near-horizontal, originating 0.6° above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the horizon</a:t>
            </a:r>
            <a:r>
              <a:rPr lang="en-150" dirty="0">
                <a:solidFill>
                  <a:schemeClr val="bg1"/>
                </a:solidFill>
              </a:rPr>
              <a:t>).</a:t>
            </a:r>
          </a:p>
          <a:p>
            <a:pPr lvl="1"/>
            <a:r>
              <a:rPr lang="en-150" dirty="0">
                <a:solidFill>
                  <a:schemeClr val="bg1"/>
                </a:solidFill>
              </a:rPr>
              <a:t>Muon track </a:t>
            </a:r>
            <a:r>
              <a:rPr lang="en-150" dirty="0" err="1">
                <a:solidFill>
                  <a:schemeClr val="bg1"/>
                </a:solidFill>
              </a:rPr>
              <a:t>reconstruc</a:t>
            </a:r>
            <a:r>
              <a:rPr lang="it-IT" dirty="0">
                <a:solidFill>
                  <a:schemeClr val="bg1"/>
                </a:solidFill>
              </a:rPr>
              <a:t>t</a:t>
            </a:r>
            <a:r>
              <a:rPr lang="en-150" dirty="0">
                <a:solidFill>
                  <a:schemeClr val="bg1"/>
                </a:solidFill>
              </a:rPr>
              <a:t>ion </a:t>
            </a:r>
            <a:r>
              <a:rPr lang="en-US" dirty="0">
                <a:solidFill>
                  <a:schemeClr val="bg1"/>
                </a:solidFill>
              </a:rPr>
              <a:t>log-likelihood ratio of 1,415.2, which is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the highest value observed in the 21-line ARCA data</a:t>
            </a:r>
            <a:endParaRPr lang="en-150" dirty="0">
              <a:solidFill>
                <a:schemeClr val="bg1"/>
              </a:solidFill>
            </a:endParaRPr>
          </a:p>
          <a:p>
            <a:pPr lvl="1"/>
            <a:r>
              <a:rPr lang="en-150" dirty="0">
                <a:solidFill>
                  <a:schemeClr val="bg1"/>
                </a:solidFill>
              </a:rPr>
              <a:t>Estimated muon (neutrino) energy is 120</a:t>
            </a:r>
            <a:r>
              <a:rPr lang="en-150" baseline="30000" dirty="0">
                <a:solidFill>
                  <a:schemeClr val="bg1"/>
                </a:solidFill>
              </a:rPr>
              <a:t>+110</a:t>
            </a:r>
            <a:r>
              <a:rPr lang="en-150" baseline="-25000" dirty="0">
                <a:solidFill>
                  <a:schemeClr val="bg1"/>
                </a:solidFill>
              </a:rPr>
              <a:t>-60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150" dirty="0" err="1">
                <a:solidFill>
                  <a:schemeClr val="bg1"/>
                </a:solidFill>
              </a:rPr>
              <a:t>PeV</a:t>
            </a:r>
            <a:r>
              <a:rPr lang="en-150" dirty="0">
                <a:solidFill>
                  <a:schemeClr val="bg1"/>
                </a:solidFill>
              </a:rPr>
              <a:t> (220 </a:t>
            </a:r>
            <a:r>
              <a:rPr lang="en-150" dirty="0" err="1">
                <a:solidFill>
                  <a:schemeClr val="bg1"/>
                </a:solidFill>
              </a:rPr>
              <a:t>PeV</a:t>
            </a:r>
            <a:r>
              <a:rPr lang="en-150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8" name="Picture 7" descr="A diagram of a red circle with numbers and a red star&#10;&#10;AI-generated content may be incorrect.">
            <a:extLst>
              <a:ext uri="{FF2B5EF4-FFF2-40B4-BE49-F238E27FC236}">
                <a16:creationId xmlns:a16="http://schemas.microsoft.com/office/drawing/2014/main" id="{F7521F65-4B1F-721F-9C7D-D0399C07F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0642" y="3660780"/>
            <a:ext cx="2977095" cy="2961802"/>
          </a:xfrm>
          <a:prstGeom prst="rect">
            <a:avLst/>
          </a:prstGeom>
        </p:spPr>
      </p:pic>
      <p:pic>
        <p:nvPicPr>
          <p:cNvPr id="10" name="Picture 9" descr="A graph of energy and number of irradiated pmts&#10;&#10;AI-generated content may be incorrect.">
            <a:extLst>
              <a:ext uri="{FF2B5EF4-FFF2-40B4-BE49-F238E27FC236}">
                <a16:creationId xmlns:a16="http://schemas.microsoft.com/office/drawing/2014/main" id="{BFDFE52D-36FC-B3DC-043C-8D21224B7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19" y="2891331"/>
            <a:ext cx="4579834" cy="3688664"/>
          </a:xfrm>
          <a:prstGeom prst="rect">
            <a:avLst/>
          </a:prstGeom>
        </p:spPr>
      </p:pic>
      <p:pic>
        <p:nvPicPr>
          <p:cNvPr id="6" name="Picture 5" descr="A diagram of a point of light&#10;&#10;AI-generated content may be incorrect.">
            <a:extLst>
              <a:ext uri="{FF2B5EF4-FFF2-40B4-BE49-F238E27FC236}">
                <a16:creationId xmlns:a16="http://schemas.microsoft.com/office/drawing/2014/main" id="{04389E7F-3076-011B-42D8-699BCC7AD7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079" y="60036"/>
            <a:ext cx="2828658" cy="3368964"/>
          </a:xfrm>
          <a:prstGeom prst="rect">
            <a:avLst/>
          </a:prstGeom>
        </p:spPr>
      </p:pic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33B20421-264B-8531-B0A9-AF75B28081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308" y="3032867"/>
            <a:ext cx="3596898" cy="310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263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8F0BBE-E1C0-C6F5-8017-C9B61FC78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5A0E1-2100-660E-6952-0F5E47638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648053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KM3-230213A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11A616-B90A-382F-0915-B5470D944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7549-FBF2-4309-8CD6-55B68A78859B}" type="slidenum">
              <a:rPr lang="en-GB" smtClean="0"/>
              <a:t>15</a:t>
            </a:fld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AD07B3F-90FF-DD8D-2F49-CE2B906FF6EF}"/>
              </a:ext>
            </a:extLst>
          </p:cNvPr>
          <p:cNvSpPr txBox="1">
            <a:spLocks/>
          </p:cNvSpPr>
          <p:nvPr/>
        </p:nvSpPr>
        <p:spPr>
          <a:xfrm>
            <a:off x="242776" y="863330"/>
            <a:ext cx="8421435" cy="412688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dirty="0">
                <a:solidFill>
                  <a:schemeClr val="bg1"/>
                </a:solidFill>
              </a:rPr>
              <a:t>Estimated muon (neutrino) energy is 120</a:t>
            </a:r>
            <a:r>
              <a:rPr lang="en-150" baseline="30000" dirty="0">
                <a:solidFill>
                  <a:schemeClr val="bg1"/>
                </a:solidFill>
              </a:rPr>
              <a:t>+110</a:t>
            </a:r>
            <a:r>
              <a:rPr lang="en-150" baseline="-25000" dirty="0">
                <a:solidFill>
                  <a:schemeClr val="bg1"/>
                </a:solidFill>
              </a:rPr>
              <a:t>-60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150" dirty="0" err="1">
                <a:solidFill>
                  <a:schemeClr val="bg1"/>
                </a:solidFill>
              </a:rPr>
              <a:t>PeV</a:t>
            </a:r>
            <a:r>
              <a:rPr lang="en-150" dirty="0">
                <a:solidFill>
                  <a:schemeClr val="bg1"/>
                </a:solidFill>
              </a:rPr>
              <a:t> (220 </a:t>
            </a:r>
            <a:r>
              <a:rPr lang="en-150" dirty="0" err="1">
                <a:solidFill>
                  <a:schemeClr val="bg1"/>
                </a:solidFill>
              </a:rPr>
              <a:t>PeV</a:t>
            </a:r>
            <a:r>
              <a:rPr lang="en-150" dirty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150" dirty="0">
                <a:solidFill>
                  <a:schemeClr val="bg1"/>
                </a:solidFill>
              </a:rPr>
              <a:t>log10(E) = 2.08±0.3, dominated by the stochastic nature of the </a:t>
            </a:r>
            <a:r>
              <a:rPr lang="en-150" dirty="0" err="1">
                <a:solidFill>
                  <a:schemeClr val="bg1"/>
                </a:solidFill>
              </a:rPr>
              <a:t>energ</a:t>
            </a:r>
            <a:r>
              <a:rPr lang="it-IT" dirty="0">
                <a:solidFill>
                  <a:schemeClr val="bg1"/>
                </a:solidFill>
              </a:rPr>
              <a:t>y</a:t>
            </a:r>
            <a:r>
              <a:rPr lang="en-150" dirty="0">
                <a:solidFill>
                  <a:schemeClr val="bg1"/>
                </a:solidFill>
              </a:rPr>
              <a:t> losses.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Scattering of light does not influence the energy estimate by more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than several percent.</a:t>
            </a:r>
            <a:r>
              <a:rPr lang="en-150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n-150" dirty="0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he optical module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efficiency has a &lt;10% level effect on this estimation.</a:t>
            </a:r>
            <a:endParaRPr lang="en-150" dirty="0">
              <a:solidFill>
                <a:schemeClr val="bg1"/>
              </a:solidFill>
            </a:endParaRPr>
          </a:p>
          <a:p>
            <a:pPr lvl="2"/>
            <a:r>
              <a:rPr lang="en-150" dirty="0">
                <a:solidFill>
                  <a:schemeClr val="bg1"/>
                </a:solidFill>
              </a:rPr>
              <a:t>Improved radioactive decays model is in progress + publishing.</a:t>
            </a:r>
          </a:p>
          <a:p>
            <a:pPr lvl="1"/>
            <a:r>
              <a:rPr lang="en-150" dirty="0">
                <a:solidFill>
                  <a:schemeClr val="bg1"/>
                </a:solidFill>
              </a:rPr>
              <a:t>L</a:t>
            </a:r>
            <a:r>
              <a:rPr lang="en-US" dirty="0" err="1">
                <a:solidFill>
                  <a:schemeClr val="bg1"/>
                </a:solidFill>
              </a:rPr>
              <a:t>ight</a:t>
            </a:r>
            <a:r>
              <a:rPr lang="en-US" dirty="0">
                <a:solidFill>
                  <a:schemeClr val="bg1"/>
                </a:solidFill>
              </a:rPr>
              <a:t> absorption: </a:t>
            </a:r>
            <a:endParaRPr lang="en-150" dirty="0">
              <a:solidFill>
                <a:schemeClr val="bg1"/>
              </a:solidFill>
            </a:endParaRPr>
          </a:p>
          <a:p>
            <a:pPr lvl="2"/>
            <a:r>
              <a:rPr lang="en-US" dirty="0">
                <a:solidFill>
                  <a:schemeClr val="bg1"/>
                </a:solidFill>
              </a:rPr>
              <a:t> +10% (−10%) modification of the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absorption length yields a </a:t>
            </a:r>
            <a:endParaRPr lang="en-150" dirty="0">
              <a:solidFill>
                <a:schemeClr val="bg1"/>
              </a:solidFill>
            </a:endParaRPr>
          </a:p>
          <a:p>
            <a:pPr lvl="2"/>
            <a:r>
              <a:rPr lang="en-US" dirty="0">
                <a:solidFill>
                  <a:schemeClr val="bg1"/>
                </a:solidFill>
              </a:rPr>
              <a:t>−0.21 (+0.25) shift in the logarithm of the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estimated energy.</a:t>
            </a:r>
            <a:endParaRPr lang="en-150" dirty="0">
              <a:solidFill>
                <a:schemeClr val="bg1"/>
              </a:solidFill>
            </a:endParaRPr>
          </a:p>
          <a:p>
            <a:pPr lvl="2"/>
            <a:r>
              <a:rPr lang="en-150" dirty="0">
                <a:solidFill>
                  <a:schemeClr val="bg1"/>
                </a:solidFill>
              </a:rPr>
              <a:t>Work is ongoing: monitoring with </a:t>
            </a:r>
            <a:r>
              <a:rPr lang="en-150" dirty="0" err="1">
                <a:solidFill>
                  <a:schemeClr val="bg1"/>
                </a:solidFill>
              </a:rPr>
              <a:t>nanobeacons</a:t>
            </a:r>
            <a:r>
              <a:rPr lang="en-150" dirty="0">
                <a:solidFill>
                  <a:schemeClr val="bg1"/>
                </a:solidFill>
              </a:rPr>
              <a:t> (LED on each DOM), laser emitter (sea floor), atmospheric muons.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 descr="A graph of energy and number of irradiated pmts&#10;&#10;AI-generated content may be incorrect.">
            <a:extLst>
              <a:ext uri="{FF2B5EF4-FFF2-40B4-BE49-F238E27FC236}">
                <a16:creationId xmlns:a16="http://schemas.microsoft.com/office/drawing/2014/main" id="{09765608-3F18-A6F0-133C-B86CE242C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378" y="3471056"/>
            <a:ext cx="3178846" cy="2560288"/>
          </a:xfrm>
          <a:prstGeom prst="rect">
            <a:avLst/>
          </a:prstGeom>
        </p:spPr>
      </p:pic>
      <p:pic>
        <p:nvPicPr>
          <p:cNvPr id="6" name="Picture 5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798A9F35-2D57-D6B9-A43B-AE550B621C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0" y="935698"/>
            <a:ext cx="2283745" cy="24512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817E127-6138-DBA1-797B-102051150953}"/>
              </a:ext>
            </a:extLst>
          </p:cNvPr>
          <p:cNvSpPr txBox="1"/>
          <p:nvPr/>
        </p:nvSpPr>
        <p:spPr>
          <a:xfrm>
            <a:off x="8896695" y="372075"/>
            <a:ext cx="49142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sz="1400" dirty="0">
                <a:solidFill>
                  <a:schemeClr val="bg1"/>
                </a:solidFill>
              </a:rPr>
              <a:t>Test: </a:t>
            </a:r>
            <a:r>
              <a:rPr lang="it-IT" sz="1400" dirty="0">
                <a:solidFill>
                  <a:schemeClr val="bg1"/>
                </a:solidFill>
              </a:rPr>
              <a:t>Reduce interaction </a:t>
            </a:r>
            <a:r>
              <a:rPr lang="it-IT" sz="1400" dirty="0" err="1">
                <a:solidFill>
                  <a:schemeClr val="bg1"/>
                </a:solidFill>
              </a:rPr>
              <a:t>length</a:t>
            </a:r>
            <a:r>
              <a:rPr lang="it-IT" sz="1400" dirty="0">
                <a:solidFill>
                  <a:schemeClr val="bg1"/>
                </a:solidFill>
              </a:rPr>
              <a:t> and </a:t>
            </a:r>
            <a:br>
              <a:rPr lang="en-150" sz="1400" dirty="0">
                <a:solidFill>
                  <a:schemeClr val="bg1"/>
                </a:solidFill>
              </a:rPr>
            </a:br>
            <a:r>
              <a:rPr lang="it-IT" sz="1400" dirty="0">
                <a:solidFill>
                  <a:schemeClr val="bg1"/>
                </a:solidFill>
              </a:rPr>
              <a:t>energy </a:t>
            </a:r>
            <a:r>
              <a:rPr lang="it-IT" sz="1400" dirty="0" err="1">
                <a:solidFill>
                  <a:schemeClr val="bg1"/>
                </a:solidFill>
              </a:rPr>
              <a:t>loss</a:t>
            </a:r>
            <a:r>
              <a:rPr lang="it-IT" sz="1400" dirty="0">
                <a:solidFill>
                  <a:schemeClr val="bg1"/>
                </a:solidFill>
              </a:rPr>
              <a:t> of </a:t>
            </a:r>
            <a:r>
              <a:rPr lang="it-IT" sz="1400" dirty="0" err="1">
                <a:solidFill>
                  <a:schemeClr val="bg1"/>
                </a:solidFill>
              </a:rPr>
              <a:t>each</a:t>
            </a:r>
            <a:r>
              <a:rPr lang="it-IT" sz="1400" dirty="0">
                <a:solidFill>
                  <a:schemeClr val="bg1"/>
                </a:solidFill>
              </a:rPr>
              <a:t> </a:t>
            </a:r>
            <a:r>
              <a:rPr lang="it-IT" sz="1400" dirty="0" err="1">
                <a:solidFill>
                  <a:schemeClr val="bg1"/>
                </a:solidFill>
              </a:rPr>
              <a:t>process</a:t>
            </a:r>
            <a:r>
              <a:rPr lang="en-150" sz="1400" dirty="0">
                <a:solidFill>
                  <a:schemeClr val="bg1"/>
                </a:solidFill>
              </a:rPr>
              <a:t> (M. De Jong)</a:t>
            </a:r>
            <a:endParaRPr lang="it-IT" sz="1400" dirty="0">
              <a:solidFill>
                <a:schemeClr val="bg1"/>
              </a:solidFill>
            </a:endParaRPr>
          </a:p>
        </p:txBody>
      </p:sp>
      <p:pic>
        <p:nvPicPr>
          <p:cNvPr id="15" name="Picture 14" descr="A graph with a line&#10;&#10;AI-generated content may be incorrect.">
            <a:extLst>
              <a:ext uri="{FF2B5EF4-FFF2-40B4-BE49-F238E27FC236}">
                <a16:creationId xmlns:a16="http://schemas.microsoft.com/office/drawing/2014/main" id="{0373D7A1-801D-199F-FF12-797A882EAA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05" y="4761098"/>
            <a:ext cx="3178846" cy="1554780"/>
          </a:xfrm>
          <a:prstGeom prst="rect">
            <a:avLst/>
          </a:prstGeom>
        </p:spPr>
      </p:pic>
      <p:pic>
        <p:nvPicPr>
          <p:cNvPr id="17" name="Picture 16" descr="A graph of a graph&#10;&#10;AI-generated content may be incorrect.">
            <a:extLst>
              <a:ext uri="{FF2B5EF4-FFF2-40B4-BE49-F238E27FC236}">
                <a16:creationId xmlns:a16="http://schemas.microsoft.com/office/drawing/2014/main" id="{8AD0A5C0-6235-FBB8-2F65-F61403654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460" y="4853327"/>
            <a:ext cx="2631850" cy="15547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665B6BA-AD78-562F-BF15-B2D1DD89D86B}"/>
              </a:ext>
            </a:extLst>
          </p:cNvPr>
          <p:cNvSpPr txBox="1"/>
          <p:nvPr/>
        </p:nvSpPr>
        <p:spPr>
          <a:xfrm>
            <a:off x="524540" y="6408107"/>
            <a:ext cx="3685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1100" dirty="0"/>
              <a:t>Simulation</a:t>
            </a:r>
            <a:r>
              <a:rPr lang="en-150" sz="1100" dirty="0">
                <a:solidFill>
                  <a:schemeClr val="bg1"/>
                </a:solidFill>
              </a:rPr>
              <a:t> and </a:t>
            </a:r>
            <a:r>
              <a:rPr lang="en-150" sz="1100" dirty="0">
                <a:solidFill>
                  <a:srgbClr val="FF0000"/>
                </a:solidFill>
              </a:rPr>
              <a:t>da</a:t>
            </a:r>
            <a:r>
              <a:rPr lang="en-150" sz="1100" dirty="0">
                <a:solidFill>
                  <a:srgbClr val="92D050"/>
                </a:solidFill>
              </a:rPr>
              <a:t>ta</a:t>
            </a:r>
            <a:r>
              <a:rPr lang="en-150" sz="1100" dirty="0">
                <a:solidFill>
                  <a:schemeClr val="bg1"/>
                </a:solidFill>
              </a:rPr>
              <a:t> agrees very well for each PMT pair.</a:t>
            </a:r>
            <a:endParaRPr lang="it-IT" sz="11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8D6982-A66A-8098-EA30-27A96E3261C2}"/>
              </a:ext>
            </a:extLst>
          </p:cNvPr>
          <p:cNvSpPr txBox="1"/>
          <p:nvPr/>
        </p:nvSpPr>
        <p:spPr>
          <a:xfrm>
            <a:off x="4210094" y="6408107"/>
            <a:ext cx="36855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1100" dirty="0">
                <a:solidFill>
                  <a:schemeClr val="bg1"/>
                </a:solidFill>
              </a:rPr>
              <a:t>New glass radioactivity measurements shift efficiencies by 1% (</a:t>
            </a:r>
            <a:r>
              <a:rPr lang="fr-FR" sz="1100" dirty="0">
                <a:solidFill>
                  <a:schemeClr val="bg1"/>
                </a:solidFill>
              </a:rPr>
              <a:t>IEAP CTU</a:t>
            </a:r>
            <a:r>
              <a:rPr lang="en-150" sz="1100" dirty="0">
                <a:solidFill>
                  <a:schemeClr val="bg1"/>
                </a:solidFill>
              </a:rPr>
              <a:t>/</a:t>
            </a:r>
            <a:r>
              <a:rPr lang="fr-FR" sz="1100" dirty="0">
                <a:solidFill>
                  <a:schemeClr val="bg1"/>
                </a:solidFill>
              </a:rPr>
              <a:t>UNI-PRA</a:t>
            </a:r>
            <a:r>
              <a:rPr lang="en-150" sz="1100" dirty="0">
                <a:solidFill>
                  <a:schemeClr val="bg1"/>
                </a:solidFill>
              </a:rPr>
              <a:t>, </a:t>
            </a:r>
            <a:r>
              <a:rPr lang="fr-FR" sz="1100" dirty="0">
                <a:solidFill>
                  <a:schemeClr val="bg1"/>
                </a:solidFill>
              </a:rPr>
              <a:t>SURO</a:t>
            </a:r>
            <a:r>
              <a:rPr lang="en-150" sz="1100" dirty="0">
                <a:solidFill>
                  <a:schemeClr val="bg1"/>
                </a:solidFill>
              </a:rPr>
              <a:t>)</a:t>
            </a:r>
            <a:endParaRPr lang="it-IT" sz="11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A5213-5B72-FAA8-CB20-B3D5DCE08E12}"/>
              </a:ext>
            </a:extLst>
          </p:cNvPr>
          <p:cNvSpPr txBox="1"/>
          <p:nvPr/>
        </p:nvSpPr>
        <p:spPr>
          <a:xfrm>
            <a:off x="9360000" y="6031344"/>
            <a:ext cx="2458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dirty="0">
                <a:solidFill>
                  <a:schemeClr val="bg1"/>
                </a:solidFill>
              </a:rPr>
              <a:t>with vs w/o systematics.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20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63666-E16D-8E6B-B127-E2356DD7BD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9FF97-95D4-3F85-ADF6-E708D43DB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648053"/>
          </a:xfrm>
        </p:spPr>
        <p:txBody>
          <a:bodyPr>
            <a:normAutofit fontScale="90000"/>
          </a:bodyPr>
          <a:lstStyle/>
          <a:p>
            <a:pPr algn="ctr"/>
            <a:r>
              <a:rPr lang="it-IT">
                <a:solidFill>
                  <a:schemeClr val="bg1"/>
                </a:solidFill>
              </a:rPr>
              <a:t>KM3-230213A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AB0099-AC35-FF4D-F0F8-00C1DD3D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7549-FBF2-4309-8CD6-55B68A78859B}" type="slidenum">
              <a:rPr lang="en-GB" smtClean="0"/>
              <a:t>16</a:t>
            </a:fld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BA1C146-5CF8-9033-8D01-EC5D03DD624A}"/>
              </a:ext>
            </a:extLst>
          </p:cNvPr>
          <p:cNvSpPr txBox="1">
            <a:spLocks/>
          </p:cNvSpPr>
          <p:nvPr/>
        </p:nvSpPr>
        <p:spPr>
          <a:xfrm>
            <a:off x="278218" y="648221"/>
            <a:ext cx="7915939" cy="371112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At 100 </a:t>
            </a:r>
            <a:r>
              <a:rPr lang="en-US" dirty="0" err="1">
                <a:solidFill>
                  <a:schemeClr val="bg1"/>
                </a:solidFill>
              </a:rPr>
              <a:t>PeV</a:t>
            </a:r>
            <a:r>
              <a:rPr lang="en-US" dirty="0">
                <a:solidFill>
                  <a:schemeClr val="bg1"/>
                </a:solidFill>
              </a:rPr>
              <a:t>, 50% (90%) of the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muons are reconstructed </a:t>
            </a:r>
            <a:r>
              <a:rPr lang="en-150" dirty="0">
                <a:solidFill>
                  <a:schemeClr val="bg1"/>
                </a:solidFill>
              </a:rPr>
              <a:t>within</a:t>
            </a:r>
            <a:r>
              <a:rPr lang="en-US" dirty="0">
                <a:solidFill>
                  <a:schemeClr val="bg1"/>
                </a:solidFill>
              </a:rPr>
              <a:t> 0.12° (0.28°)</a:t>
            </a:r>
            <a:r>
              <a:rPr lang="en-150" dirty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150" dirty="0">
                <a:solidFill>
                  <a:schemeClr val="bg1"/>
                </a:solidFill>
              </a:rPr>
              <a:t>The absolute pointing uncertainty </a:t>
            </a:r>
            <a:r>
              <a:rPr lang="en-US" dirty="0">
                <a:solidFill>
                  <a:schemeClr val="bg1"/>
                </a:solidFill>
              </a:rPr>
              <a:t>R(68%) = 1.5°</a:t>
            </a:r>
            <a:r>
              <a:rPr lang="en-150" dirty="0">
                <a:solidFill>
                  <a:schemeClr val="bg1"/>
                </a:solidFill>
              </a:rPr>
              <a:t>is mostly due to uncertainty </a:t>
            </a:r>
            <a:r>
              <a:rPr lang="en-US" dirty="0">
                <a:solidFill>
                  <a:schemeClr val="bg1"/>
                </a:solidFill>
              </a:rPr>
              <a:t>absolute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orientation of the detector</a:t>
            </a:r>
            <a:endParaRPr lang="en-150" dirty="0">
              <a:solidFill>
                <a:schemeClr val="bg1"/>
              </a:solidFill>
            </a:endParaRPr>
          </a:p>
          <a:p>
            <a:r>
              <a:rPr lang="en-150" dirty="0">
                <a:solidFill>
                  <a:schemeClr val="bg1"/>
                </a:solidFill>
              </a:rPr>
              <a:t>A</a:t>
            </a:r>
            <a:r>
              <a:rPr lang="en-US" dirty="0" err="1">
                <a:solidFill>
                  <a:schemeClr val="bg1"/>
                </a:solidFill>
              </a:rPr>
              <a:t>bsolute</a:t>
            </a:r>
            <a:r>
              <a:rPr lang="en-US" dirty="0">
                <a:solidFill>
                  <a:schemeClr val="bg1"/>
                </a:solidFill>
              </a:rPr>
              <a:t> orientation</a:t>
            </a:r>
            <a:r>
              <a:rPr lang="en-150" dirty="0">
                <a:solidFill>
                  <a:schemeClr val="bg1"/>
                </a:solidFill>
              </a:rPr>
              <a:t> from the </a:t>
            </a:r>
            <a:r>
              <a:rPr lang="en-US" dirty="0">
                <a:solidFill>
                  <a:schemeClr val="bg1"/>
                </a:solidFill>
              </a:rPr>
              <a:t>emitter positions </a:t>
            </a:r>
            <a:r>
              <a:rPr lang="en-150" dirty="0">
                <a:solidFill>
                  <a:schemeClr val="bg1"/>
                </a:solidFill>
              </a:rPr>
              <a:t>(~</a:t>
            </a:r>
            <a:r>
              <a:rPr lang="en-US" dirty="0">
                <a:solidFill>
                  <a:schemeClr val="bg1"/>
                </a:solidFill>
              </a:rPr>
              <a:t>10 m</a:t>
            </a:r>
            <a:r>
              <a:rPr lang="en-150" dirty="0">
                <a:solidFill>
                  <a:schemeClr val="bg1"/>
                </a:solidFill>
              </a:rPr>
              <a:t> uncertainty measurement during marine operations)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150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uncertainty of 1° on rotations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of the detector around each of the three axes.</a:t>
            </a:r>
            <a:endParaRPr lang="en-150" dirty="0">
              <a:solidFill>
                <a:schemeClr val="bg1"/>
              </a:solidFill>
            </a:endParaRPr>
          </a:p>
          <a:p>
            <a:r>
              <a:rPr lang="en-150" dirty="0">
                <a:solidFill>
                  <a:schemeClr val="bg1"/>
                </a:solidFill>
              </a:rPr>
              <a:t>D</a:t>
            </a:r>
            <a:r>
              <a:rPr lang="en-US" dirty="0" err="1">
                <a:solidFill>
                  <a:schemeClr val="bg1"/>
                </a:solidFill>
              </a:rPr>
              <a:t>eficit</a:t>
            </a:r>
            <a:r>
              <a:rPr lang="en-US" dirty="0">
                <a:solidFill>
                  <a:schemeClr val="bg1"/>
                </a:solidFill>
              </a:rPr>
              <a:t> of atmospheric muons</a:t>
            </a:r>
            <a:r>
              <a:rPr lang="en-150" dirty="0">
                <a:solidFill>
                  <a:schemeClr val="bg1"/>
                </a:solidFill>
              </a:rPr>
              <a:t> due to </a:t>
            </a:r>
            <a:r>
              <a:rPr lang="en-US" dirty="0">
                <a:solidFill>
                  <a:schemeClr val="bg1"/>
                </a:solidFill>
              </a:rPr>
              <a:t>the Moon</a:t>
            </a:r>
            <a:r>
              <a:rPr lang="en-150" dirty="0">
                <a:solidFill>
                  <a:schemeClr val="bg1"/>
                </a:solidFill>
              </a:rPr>
              <a:t>. </a:t>
            </a:r>
            <a:r>
              <a:rPr lang="en-US" dirty="0">
                <a:solidFill>
                  <a:schemeClr val="bg1"/>
                </a:solidFill>
              </a:rPr>
              <a:t>335 days of data</a:t>
            </a:r>
            <a:r>
              <a:rPr lang="en-150" dirty="0">
                <a:solidFill>
                  <a:schemeClr val="bg1"/>
                </a:solidFill>
              </a:rPr>
              <a:t>, </a:t>
            </a:r>
            <a:r>
              <a:rPr lang="en-US" dirty="0">
                <a:solidFill>
                  <a:schemeClr val="bg1"/>
                </a:solidFill>
              </a:rPr>
              <a:t>3.2σ</a:t>
            </a:r>
            <a:endParaRPr lang="en-150" dirty="0">
              <a:solidFill>
                <a:schemeClr val="bg1"/>
              </a:solidFill>
            </a:endParaRPr>
          </a:p>
          <a:p>
            <a:pPr lvl="1"/>
            <a:r>
              <a:rPr lang="en-150" dirty="0">
                <a:solidFill>
                  <a:schemeClr val="bg1"/>
                </a:solidFill>
              </a:rPr>
              <a:t>The</a:t>
            </a:r>
            <a:r>
              <a:rPr lang="en-US" dirty="0">
                <a:solidFill>
                  <a:schemeClr val="bg1"/>
                </a:solidFill>
              </a:rPr>
              <a:t> largest significance was found for the nominal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orientation. The corresponding uncertainty is evaluated by means o</a:t>
            </a:r>
            <a:r>
              <a:rPr lang="en-150" dirty="0">
                <a:solidFill>
                  <a:schemeClr val="bg1"/>
                </a:solidFill>
              </a:rPr>
              <a:t>f </a:t>
            </a:r>
            <a:r>
              <a:rPr lang="en-US" dirty="0">
                <a:solidFill>
                  <a:schemeClr val="bg1"/>
                </a:solidFill>
              </a:rPr>
              <a:t>simulations to 0.24°.</a:t>
            </a:r>
            <a:endParaRPr lang="en-150" dirty="0">
              <a:solidFill>
                <a:schemeClr val="bg1"/>
              </a:solidFill>
            </a:endParaRPr>
          </a:p>
          <a:p>
            <a:r>
              <a:rPr lang="en-150" dirty="0">
                <a:solidFill>
                  <a:schemeClr val="bg1"/>
                </a:solidFill>
              </a:rPr>
              <a:t>Measured dep</a:t>
            </a:r>
            <a:r>
              <a:rPr lang="it-IT" dirty="0" err="1">
                <a:solidFill>
                  <a:schemeClr val="bg1"/>
                </a:solidFill>
              </a:rPr>
              <a:t>th</a:t>
            </a:r>
            <a:r>
              <a:rPr lang="en-150" dirty="0">
                <a:solidFill>
                  <a:schemeClr val="bg1"/>
                </a:solidFill>
              </a:rPr>
              <a:t>s by the</a:t>
            </a:r>
            <a:r>
              <a:rPr lang="en-US" dirty="0">
                <a:solidFill>
                  <a:schemeClr val="bg1"/>
                </a:solidFill>
              </a:rPr>
              <a:t> acoustic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system s</a:t>
            </a:r>
            <a:r>
              <a:rPr lang="en-150" dirty="0" err="1">
                <a:solidFill>
                  <a:schemeClr val="bg1"/>
                </a:solidFill>
              </a:rPr>
              <a:t>hows</a:t>
            </a:r>
            <a:r>
              <a:rPr lang="en-US" dirty="0">
                <a:solidFill>
                  <a:schemeClr val="bg1"/>
                </a:solidFill>
              </a:rPr>
              <a:t> aligned to within 1°.</a:t>
            </a:r>
            <a:r>
              <a:rPr lang="en-150" dirty="0">
                <a:solidFill>
                  <a:schemeClr val="bg1"/>
                </a:solidFill>
              </a:rPr>
              <a:t> (comparison with bathymetry data).</a:t>
            </a:r>
          </a:p>
          <a:p>
            <a:r>
              <a:rPr lang="en-150" dirty="0">
                <a:solidFill>
                  <a:schemeClr val="bg1"/>
                </a:solidFill>
              </a:rPr>
              <a:t>Goal: reaching </a:t>
            </a:r>
            <a:r>
              <a:rPr lang="en-US" dirty="0">
                <a:solidFill>
                  <a:schemeClr val="bg1"/>
                </a:solidFill>
              </a:rPr>
              <a:t>&lt;1-m accuracy in each direction</a:t>
            </a:r>
            <a:r>
              <a:rPr lang="en-150" dirty="0">
                <a:solidFill>
                  <a:schemeClr val="bg1"/>
                </a:solidFill>
              </a:rPr>
              <a:t> for emitters position + </a:t>
            </a:r>
            <a:r>
              <a:rPr lang="en-US" dirty="0">
                <a:solidFill>
                  <a:schemeClr val="bg1"/>
                </a:solidFill>
              </a:rPr>
              <a:t>extra data for the Moon shadow analysis</a:t>
            </a:r>
            <a:r>
              <a:rPr lang="en-150" dirty="0">
                <a:solidFill>
                  <a:schemeClr val="bg1"/>
                </a:solidFill>
              </a:rPr>
              <a:t>. Reaching systematics below reconstruction uncertainties. Re-calibration of already collected data is possible.</a:t>
            </a:r>
          </a:p>
        </p:txBody>
      </p:sp>
      <p:pic>
        <p:nvPicPr>
          <p:cNvPr id="8" name="Picture 7" descr="A diagram of a red circle with numbers and a red star&#10;&#10;AI-generated content may be incorrect.">
            <a:extLst>
              <a:ext uri="{FF2B5EF4-FFF2-40B4-BE49-F238E27FC236}">
                <a16:creationId xmlns:a16="http://schemas.microsoft.com/office/drawing/2014/main" id="{7AEA7853-F1F3-6A9C-5CD4-A0399707A9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837" y="648221"/>
            <a:ext cx="3303181" cy="3286213"/>
          </a:xfrm>
          <a:prstGeom prst="rect">
            <a:avLst/>
          </a:prstGeom>
        </p:spPr>
      </p:pic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B648F211-0AF8-921F-41B8-91C675638D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2"/>
          <a:stretch/>
        </p:blipFill>
        <p:spPr>
          <a:xfrm>
            <a:off x="8328837" y="4051510"/>
            <a:ext cx="3494877" cy="23263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6D73D8-FCBE-EFCB-A11A-8A147B2C368A}"/>
              </a:ext>
            </a:extLst>
          </p:cNvPr>
          <p:cNvSpPr txBox="1"/>
          <p:nvPr/>
        </p:nvSpPr>
        <p:spPr>
          <a:xfrm>
            <a:off x="8328837" y="6364986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dirty="0">
                <a:solidFill>
                  <a:schemeClr val="bg1"/>
                </a:solidFill>
              </a:rPr>
              <a:t>ARCA115 forecast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3" name="Picture 12" descr="A comparison of energy and energy&#10;&#10;AI-generated content may be incorrect.">
            <a:extLst>
              <a:ext uri="{FF2B5EF4-FFF2-40B4-BE49-F238E27FC236}">
                <a16:creationId xmlns:a16="http://schemas.microsoft.com/office/drawing/2014/main" id="{85FE8A13-9F19-D9F6-887B-175A040D82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777" y="4244419"/>
            <a:ext cx="4919281" cy="248989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08170C3-2FFF-6325-4096-502B77953DF1}"/>
              </a:ext>
            </a:extLst>
          </p:cNvPr>
          <p:cNvSpPr txBox="1"/>
          <p:nvPr/>
        </p:nvSpPr>
        <p:spPr>
          <a:xfrm>
            <a:off x="6096000" y="6352143"/>
            <a:ext cx="12079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hlinkClick r:id="rId5"/>
              </a:rPr>
              <a:t>RICAP2024</a:t>
            </a:r>
            <a:r>
              <a:rPr lang="en-150" dirty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026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9D83E-9E4D-0FEC-A923-0C29DE0FB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E3CE4-9659-DA84-E97D-99C2685ED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648053"/>
          </a:xfrm>
        </p:spPr>
        <p:txBody>
          <a:bodyPr>
            <a:normAutofit fontScale="90000"/>
          </a:bodyPr>
          <a:lstStyle/>
          <a:p>
            <a:pPr algn="ctr"/>
            <a:r>
              <a:rPr lang="en-150" dirty="0">
                <a:solidFill>
                  <a:schemeClr val="bg1"/>
                </a:solidFill>
              </a:rPr>
              <a:t>Summary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A5A246-0DC3-56AB-32BA-D55115B85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7549-FBF2-4309-8CD6-55B68A78859B}" type="slidenum">
              <a:rPr lang="en-GB" smtClean="0"/>
              <a:t>17</a:t>
            </a:fld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C3EDE38-798C-F668-CA5A-7592EAF97960}"/>
              </a:ext>
            </a:extLst>
          </p:cNvPr>
          <p:cNvSpPr txBox="1">
            <a:spLocks/>
          </p:cNvSpPr>
          <p:nvPr/>
        </p:nvSpPr>
        <p:spPr>
          <a:xfrm>
            <a:off x="256953" y="938843"/>
            <a:ext cx="11424684" cy="57826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dirty="0">
                <a:solidFill>
                  <a:schemeClr val="bg1"/>
                </a:solidFill>
              </a:rPr>
              <a:t>Robust data taking and filtering. Scalability for the full detector.</a:t>
            </a:r>
          </a:p>
          <a:p>
            <a:r>
              <a:rPr lang="en-150" dirty="0">
                <a:solidFill>
                  <a:schemeClr val="bg1"/>
                </a:solidFill>
              </a:rPr>
              <a:t>Fast and precise reconstructions: easier case study due to uniformity of the water and light propagation.</a:t>
            </a:r>
          </a:p>
          <a:p>
            <a:r>
              <a:rPr lang="en-150" dirty="0">
                <a:solidFill>
                  <a:schemeClr val="bg1"/>
                </a:solidFill>
              </a:rPr>
              <a:t>Track direction reconstruction with sub-degree precision already with currently deployed detector.</a:t>
            </a:r>
          </a:p>
          <a:p>
            <a:pPr lvl="1"/>
            <a:r>
              <a:rPr lang="en-150" dirty="0">
                <a:solidFill>
                  <a:schemeClr val="bg1"/>
                </a:solidFill>
              </a:rPr>
              <a:t>Absolute positioning to be improved and the work is in progress.</a:t>
            </a:r>
          </a:p>
          <a:p>
            <a:r>
              <a:rPr lang="en-150" dirty="0">
                <a:solidFill>
                  <a:schemeClr val="bg1"/>
                </a:solidFill>
              </a:rPr>
              <a:t>Track energy reconstruction is already dominated by irreducible stochastic nature of energy losses. Calorimetric measurements at VHE-UHE energies is not feasible.</a:t>
            </a:r>
          </a:p>
          <a:p>
            <a:pPr lvl="1"/>
            <a:r>
              <a:rPr lang="en-150" dirty="0">
                <a:solidFill>
                  <a:schemeClr val="bg1"/>
                </a:solidFill>
              </a:rPr>
              <a:t>More detailed water absorption measurement and monitoring is in preparation.</a:t>
            </a:r>
          </a:p>
          <a:p>
            <a:pPr lvl="1"/>
            <a:r>
              <a:rPr lang="en-150" dirty="0">
                <a:solidFill>
                  <a:schemeClr val="bg1"/>
                </a:solidFill>
              </a:rPr>
              <a:t>PMT efficiency calibration and monitoring is unique for multi-PMT design.</a:t>
            </a:r>
          </a:p>
          <a:p>
            <a:r>
              <a:rPr lang="en-150" dirty="0">
                <a:solidFill>
                  <a:schemeClr val="bg1"/>
                </a:solidFill>
              </a:rPr>
              <a:t>There are currently deployed 33 </a:t>
            </a:r>
            <a:r>
              <a:rPr lang="en-150" dirty="0" err="1">
                <a:solidFill>
                  <a:schemeClr val="bg1"/>
                </a:solidFill>
              </a:rPr>
              <a:t>DUs</a:t>
            </a:r>
            <a:r>
              <a:rPr lang="en-150" dirty="0">
                <a:solidFill>
                  <a:schemeClr val="bg1"/>
                </a:solidFill>
              </a:rPr>
              <a:t> in ARCA and new campaign is planned this summer together with new absolute positioning measurements.</a:t>
            </a:r>
          </a:p>
          <a:p>
            <a:pPr lvl="1"/>
            <a:endParaRPr lang="en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332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D0243-AA29-46B7-D207-330F1406D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89768-5409-6EAE-C104-2B2101A6D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Reconstructions, Performances, and Systematics in ARCA</a:t>
            </a:r>
            <a:r>
              <a:rPr lang="en-150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E7C1007-1D3E-814E-BACA-86B9FE88FBC3}"/>
              </a:ext>
            </a:extLst>
          </p:cNvPr>
          <p:cNvSpPr txBox="1">
            <a:spLocks/>
          </p:cNvSpPr>
          <p:nvPr/>
        </p:nvSpPr>
        <p:spPr>
          <a:xfrm>
            <a:off x="838200" y="2721935"/>
            <a:ext cx="10800000" cy="38702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dirty="0">
                <a:solidFill>
                  <a:schemeClr val="bg1"/>
                </a:solidFill>
              </a:rPr>
              <a:t> Which data is actually reconstructed?</a:t>
            </a:r>
          </a:p>
          <a:p>
            <a:pPr lvl="1"/>
            <a:r>
              <a:rPr lang="en-150" dirty="0">
                <a:solidFill>
                  <a:schemeClr val="bg1"/>
                </a:solidFill>
              </a:rPr>
              <a:t>PMT + redout basics,</a:t>
            </a:r>
          </a:p>
          <a:p>
            <a:pPr lvl="1"/>
            <a:r>
              <a:rPr lang="en-150" dirty="0">
                <a:solidFill>
                  <a:schemeClr val="bg1"/>
                </a:solidFill>
              </a:rPr>
              <a:t>DAQ, filtering/triggering, event sample preparation.</a:t>
            </a:r>
          </a:p>
          <a:p>
            <a:r>
              <a:rPr lang="en-150" dirty="0">
                <a:solidFill>
                  <a:schemeClr val="bg1"/>
                </a:solidFill>
              </a:rPr>
              <a:t>Reconstructions and forecast for ARCA115 performance.</a:t>
            </a:r>
          </a:p>
          <a:p>
            <a:r>
              <a:rPr lang="it-IT" dirty="0">
                <a:solidFill>
                  <a:schemeClr val="bg1"/>
                </a:solidFill>
              </a:rPr>
              <a:t>KM3-230213</a:t>
            </a:r>
            <a:r>
              <a:rPr lang="en-150" dirty="0">
                <a:solidFill>
                  <a:schemeClr val="bg1"/>
                </a:solidFill>
              </a:rPr>
              <a:t> event and uncertainties for ARCA21 data. </a:t>
            </a:r>
          </a:p>
          <a:p>
            <a:pPr lvl="1"/>
            <a:endParaRPr lang="en-GB" dirty="0">
              <a:solidFill>
                <a:schemeClr val="bg1"/>
              </a:solidFill>
            </a:endParaRPr>
          </a:p>
          <a:p>
            <a:pPr lvl="1">
              <a:tabLst>
                <a:tab pos="2057400" algn="l"/>
                <a:tab pos="7172325" algn="ctr"/>
                <a:tab pos="7629525" algn="l"/>
              </a:tabLst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327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KM3NeT neutrino telescope</a:t>
            </a:r>
          </a:p>
        </p:txBody>
      </p:sp>
      <p:sp>
        <p:nvSpPr>
          <p:cNvPr id="3" name="Rectangle 2"/>
          <p:cNvSpPr/>
          <p:nvPr/>
        </p:nvSpPr>
        <p:spPr>
          <a:xfrm>
            <a:off x="696000" y="2003514"/>
            <a:ext cx="5040000" cy="41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34401" y="3191841"/>
            <a:ext cx="2160000" cy="19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56000" y="2019168"/>
            <a:ext cx="5040000" cy="41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 113"/>
          <p:cNvSpPr>
            <a:spLocks/>
          </p:cNvSpPr>
          <p:nvPr/>
        </p:nvSpPr>
        <p:spPr bwMode="auto">
          <a:xfrm flipH="1">
            <a:off x="7678288" y="3214145"/>
            <a:ext cx="3326843" cy="2217962"/>
          </a:xfrm>
          <a:custGeom>
            <a:avLst/>
            <a:gdLst>
              <a:gd name="T0" fmla="*/ 0 w 1335"/>
              <a:gd name="T1" fmla="*/ 2147483647 h 741"/>
              <a:gd name="T2" fmla="*/ 2147483647 w 1335"/>
              <a:gd name="T3" fmla="*/ 0 h 741"/>
              <a:gd name="T4" fmla="*/ 2147483647 w 1335"/>
              <a:gd name="T5" fmla="*/ 2147483647 h 741"/>
              <a:gd name="T6" fmla="*/ 0 60000 65536"/>
              <a:gd name="T7" fmla="*/ 0 60000 65536"/>
              <a:gd name="T8" fmla="*/ 0 60000 65536"/>
              <a:gd name="T9" fmla="*/ 0 w 1335"/>
              <a:gd name="T10" fmla="*/ 0 h 741"/>
              <a:gd name="T11" fmla="*/ 1335 w 1335"/>
              <a:gd name="T12" fmla="*/ 741 h 741"/>
              <a:gd name="connsiteX0" fmla="*/ 0 w 7127"/>
              <a:gd name="connsiteY0" fmla="*/ 10067 h 10067"/>
              <a:gd name="connsiteX1" fmla="*/ 4183 w 7127"/>
              <a:gd name="connsiteY1" fmla="*/ 0 h 10067"/>
              <a:gd name="connsiteX2" fmla="*/ 7127 w 7127"/>
              <a:gd name="connsiteY2" fmla="*/ 10000 h 10067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66"/>
              <a:gd name="connsiteX1" fmla="*/ 5869 w 10000"/>
              <a:gd name="connsiteY1" fmla="*/ 0 h 10066"/>
              <a:gd name="connsiteX2" fmla="*/ 10000 w 10000"/>
              <a:gd name="connsiteY2" fmla="*/ 10066 h 10066"/>
              <a:gd name="connsiteX0" fmla="*/ 0 w 22425"/>
              <a:gd name="connsiteY0" fmla="*/ 10200 h 10200"/>
              <a:gd name="connsiteX1" fmla="*/ 18294 w 22425"/>
              <a:gd name="connsiteY1" fmla="*/ 0 h 10200"/>
              <a:gd name="connsiteX2" fmla="*/ 22425 w 22425"/>
              <a:gd name="connsiteY2" fmla="*/ 10066 h 10200"/>
              <a:gd name="connsiteX0" fmla="*/ 0 w 22425"/>
              <a:gd name="connsiteY0" fmla="*/ 10200 h 10200"/>
              <a:gd name="connsiteX1" fmla="*/ 18294 w 22425"/>
              <a:gd name="connsiteY1" fmla="*/ 0 h 10200"/>
              <a:gd name="connsiteX2" fmla="*/ 22425 w 22425"/>
              <a:gd name="connsiteY2" fmla="*/ 10066 h 1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25" h="10200">
                <a:moveTo>
                  <a:pt x="0" y="10200"/>
                </a:moveTo>
                <a:cubicBezTo>
                  <a:pt x="16766" y="10067"/>
                  <a:pt x="16855" y="0"/>
                  <a:pt x="18294" y="0"/>
                </a:cubicBezTo>
                <a:cubicBezTo>
                  <a:pt x="19734" y="0"/>
                  <a:pt x="19546" y="10066"/>
                  <a:pt x="22425" y="10066"/>
                </a:cubicBezTo>
              </a:path>
            </a:pathLst>
          </a:custGeom>
          <a:solidFill>
            <a:schemeClr val="bg1">
              <a:lumMod val="75000"/>
            </a:schemeClr>
          </a:solidFill>
          <a:ln w="25400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7434400" y="2883168"/>
            <a:ext cx="0" cy="252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050246" y="5545458"/>
            <a:ext cx="1828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arrival time [ns]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6450701" y="3928599"/>
            <a:ext cx="1085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intensity</a:t>
            </a:r>
          </a:p>
        </p:txBody>
      </p:sp>
      <p:sp>
        <p:nvSpPr>
          <p:cNvPr id="10" name="Text Box 118"/>
          <p:cNvSpPr txBox="1">
            <a:spLocks noChangeAspect="1" noChangeArrowheads="1"/>
          </p:cNvSpPr>
          <p:nvPr/>
        </p:nvSpPr>
        <p:spPr bwMode="auto">
          <a:xfrm>
            <a:off x="7733646" y="2328021"/>
            <a:ext cx="11489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chromatic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dispersion</a:t>
            </a:r>
          </a:p>
        </p:txBody>
      </p:sp>
      <p:sp>
        <p:nvSpPr>
          <p:cNvPr id="11" name="Text Box 117"/>
          <p:cNvSpPr txBox="1">
            <a:spLocks noChangeAspect="1" noChangeArrowheads="1"/>
          </p:cNvSpPr>
          <p:nvPr/>
        </p:nvSpPr>
        <p:spPr bwMode="auto">
          <a:xfrm>
            <a:off x="9846018" y="4222020"/>
            <a:ext cx="1106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light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scattering</a:t>
            </a:r>
          </a:p>
        </p:txBody>
      </p:sp>
      <p:sp>
        <p:nvSpPr>
          <p:cNvPr id="12" name="Freeform 113"/>
          <p:cNvSpPr>
            <a:spLocks/>
          </p:cNvSpPr>
          <p:nvPr/>
        </p:nvSpPr>
        <p:spPr bwMode="auto">
          <a:xfrm flipH="1">
            <a:off x="7700056" y="3206885"/>
            <a:ext cx="1483542" cy="2188824"/>
          </a:xfrm>
          <a:custGeom>
            <a:avLst/>
            <a:gdLst>
              <a:gd name="T0" fmla="*/ 0 w 1335"/>
              <a:gd name="T1" fmla="*/ 2147483647 h 741"/>
              <a:gd name="T2" fmla="*/ 2147483647 w 1335"/>
              <a:gd name="T3" fmla="*/ 0 h 741"/>
              <a:gd name="T4" fmla="*/ 2147483647 w 1335"/>
              <a:gd name="T5" fmla="*/ 2147483647 h 741"/>
              <a:gd name="T6" fmla="*/ 0 60000 65536"/>
              <a:gd name="T7" fmla="*/ 0 60000 65536"/>
              <a:gd name="T8" fmla="*/ 0 60000 65536"/>
              <a:gd name="T9" fmla="*/ 0 w 1335"/>
              <a:gd name="T10" fmla="*/ 0 h 741"/>
              <a:gd name="T11" fmla="*/ 1335 w 1335"/>
              <a:gd name="T12" fmla="*/ 741 h 741"/>
              <a:gd name="connsiteX0" fmla="*/ 0 w 7127"/>
              <a:gd name="connsiteY0" fmla="*/ 10067 h 10067"/>
              <a:gd name="connsiteX1" fmla="*/ 4183 w 7127"/>
              <a:gd name="connsiteY1" fmla="*/ 0 h 10067"/>
              <a:gd name="connsiteX2" fmla="*/ 7127 w 7127"/>
              <a:gd name="connsiteY2" fmla="*/ 10000 h 10067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66"/>
              <a:gd name="connsiteX1" fmla="*/ 5869 w 10000"/>
              <a:gd name="connsiteY1" fmla="*/ 0 h 10066"/>
              <a:gd name="connsiteX2" fmla="*/ 10000 w 10000"/>
              <a:gd name="connsiteY2" fmla="*/ 10066 h 1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66">
                <a:moveTo>
                  <a:pt x="0" y="10000"/>
                </a:moveTo>
                <a:cubicBezTo>
                  <a:pt x="3754" y="10000"/>
                  <a:pt x="4430" y="0"/>
                  <a:pt x="5869" y="0"/>
                </a:cubicBezTo>
                <a:cubicBezTo>
                  <a:pt x="7309" y="0"/>
                  <a:pt x="7121" y="10066"/>
                  <a:pt x="10000" y="10066"/>
                </a:cubicBezTo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rgbClr val="0000FF"/>
              </a:gs>
              <a:gs pos="50000">
                <a:srgbClr val="00FF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 w="25400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113"/>
          <p:cNvSpPr>
            <a:spLocks/>
          </p:cNvSpPr>
          <p:nvPr/>
        </p:nvSpPr>
        <p:spPr bwMode="auto">
          <a:xfrm flipH="1">
            <a:off x="7697801" y="3206953"/>
            <a:ext cx="1483542" cy="2188824"/>
          </a:xfrm>
          <a:custGeom>
            <a:avLst/>
            <a:gdLst>
              <a:gd name="T0" fmla="*/ 0 w 1335"/>
              <a:gd name="T1" fmla="*/ 2147483647 h 741"/>
              <a:gd name="T2" fmla="*/ 2147483647 w 1335"/>
              <a:gd name="T3" fmla="*/ 0 h 741"/>
              <a:gd name="T4" fmla="*/ 2147483647 w 1335"/>
              <a:gd name="T5" fmla="*/ 2147483647 h 741"/>
              <a:gd name="T6" fmla="*/ 0 60000 65536"/>
              <a:gd name="T7" fmla="*/ 0 60000 65536"/>
              <a:gd name="T8" fmla="*/ 0 60000 65536"/>
              <a:gd name="T9" fmla="*/ 0 w 1335"/>
              <a:gd name="T10" fmla="*/ 0 h 741"/>
              <a:gd name="T11" fmla="*/ 1335 w 1335"/>
              <a:gd name="T12" fmla="*/ 741 h 741"/>
              <a:gd name="connsiteX0" fmla="*/ 0 w 7127"/>
              <a:gd name="connsiteY0" fmla="*/ 10067 h 10067"/>
              <a:gd name="connsiteX1" fmla="*/ 4183 w 7127"/>
              <a:gd name="connsiteY1" fmla="*/ 0 h 10067"/>
              <a:gd name="connsiteX2" fmla="*/ 7127 w 7127"/>
              <a:gd name="connsiteY2" fmla="*/ 10000 h 10067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66"/>
              <a:gd name="connsiteX1" fmla="*/ 5869 w 10000"/>
              <a:gd name="connsiteY1" fmla="*/ 0 h 10066"/>
              <a:gd name="connsiteX2" fmla="*/ 10000 w 10000"/>
              <a:gd name="connsiteY2" fmla="*/ 10066 h 1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66">
                <a:moveTo>
                  <a:pt x="0" y="10000"/>
                </a:moveTo>
                <a:cubicBezTo>
                  <a:pt x="3754" y="10000"/>
                  <a:pt x="4430" y="0"/>
                  <a:pt x="5869" y="0"/>
                </a:cubicBezTo>
                <a:cubicBezTo>
                  <a:pt x="7309" y="0"/>
                  <a:pt x="7121" y="10066"/>
                  <a:pt x="10000" y="10066"/>
                </a:cubicBezTo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rgbClr val="0000FF"/>
              </a:gs>
              <a:gs pos="50000">
                <a:srgbClr val="00FF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 w="25400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>
          <a:xfrm rot="2700000" flipH="1">
            <a:off x="2576500" y="3902658"/>
            <a:ext cx="540000" cy="540000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ight Triangle 14"/>
          <p:cNvSpPr>
            <a:spLocks noChangeAspect="1"/>
          </p:cNvSpPr>
          <p:nvPr/>
        </p:nvSpPr>
        <p:spPr>
          <a:xfrm rot="2700000">
            <a:off x="2957456" y="4279226"/>
            <a:ext cx="540000" cy="540000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Line 129"/>
          <p:cNvSpPr>
            <a:spLocks noChangeShapeType="1"/>
          </p:cNvSpPr>
          <p:nvPr/>
        </p:nvSpPr>
        <p:spPr bwMode="auto">
          <a:xfrm>
            <a:off x="2517554" y="5084364"/>
            <a:ext cx="12239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523312" y="3802068"/>
            <a:ext cx="54384" cy="1260000"/>
            <a:chOff x="827583" y="5265344"/>
            <a:chExt cx="54384" cy="1260000"/>
          </a:xfrm>
        </p:grpSpPr>
        <p:sp>
          <p:nvSpPr>
            <p:cNvPr id="18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684854" y="3793242"/>
            <a:ext cx="54384" cy="1260000"/>
            <a:chOff x="827583" y="5265344"/>
            <a:chExt cx="54384" cy="1260000"/>
          </a:xfrm>
        </p:grpSpPr>
        <p:sp>
          <p:nvSpPr>
            <p:cNvPr id="31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108790" y="3799126"/>
            <a:ext cx="54384" cy="1260000"/>
            <a:chOff x="827583" y="5265344"/>
            <a:chExt cx="54384" cy="1260000"/>
          </a:xfrm>
        </p:grpSpPr>
        <p:sp>
          <p:nvSpPr>
            <p:cNvPr id="44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823392" y="3721234"/>
            <a:ext cx="54384" cy="1260000"/>
            <a:chOff x="827583" y="5265344"/>
            <a:chExt cx="54384" cy="1260000"/>
          </a:xfrm>
        </p:grpSpPr>
        <p:sp>
          <p:nvSpPr>
            <p:cNvPr id="57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14446" y="3721234"/>
            <a:ext cx="54384" cy="1260000"/>
            <a:chOff x="827583" y="5265344"/>
            <a:chExt cx="54384" cy="1260000"/>
          </a:xfrm>
        </p:grpSpPr>
        <p:sp>
          <p:nvSpPr>
            <p:cNvPr id="70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Oval 73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82" name="Straight Connector 81"/>
          <p:cNvCxnSpPr/>
          <p:nvPr/>
        </p:nvCxnSpPr>
        <p:spPr>
          <a:xfrm flipV="1">
            <a:off x="2698113" y="4158428"/>
            <a:ext cx="540000" cy="540000"/>
          </a:xfrm>
          <a:prstGeom prst="line">
            <a:avLst/>
          </a:prstGeom>
          <a:ln w="254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740"/>
          <p:cNvGrpSpPr>
            <a:grpSpLocks noChangeAspect="1"/>
          </p:cNvGrpSpPr>
          <p:nvPr/>
        </p:nvGrpSpPr>
        <p:grpSpPr bwMode="auto">
          <a:xfrm>
            <a:off x="4265088" y="2278652"/>
            <a:ext cx="175046" cy="180000"/>
            <a:chOff x="2295" y="2016"/>
            <a:chExt cx="1161" cy="1200"/>
          </a:xfrm>
        </p:grpSpPr>
        <p:sp>
          <p:nvSpPr>
            <p:cNvPr id="84" name="Oval 741"/>
            <p:cNvSpPr>
              <a:spLocks noChangeAspect="1" noChangeArrowheads="1"/>
            </p:cNvSpPr>
            <p:nvPr/>
          </p:nvSpPr>
          <p:spPr bwMode="auto">
            <a:xfrm>
              <a:off x="2295" y="2373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Oval 742"/>
            <p:cNvSpPr>
              <a:spLocks noChangeAspect="1" noChangeArrowheads="1"/>
            </p:cNvSpPr>
            <p:nvPr/>
          </p:nvSpPr>
          <p:spPr bwMode="auto">
            <a:xfrm>
              <a:off x="2544" y="264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Oval 743"/>
            <p:cNvSpPr>
              <a:spLocks noChangeAspect="1" noChangeArrowheads="1"/>
            </p:cNvSpPr>
            <p:nvPr/>
          </p:nvSpPr>
          <p:spPr bwMode="auto">
            <a:xfrm>
              <a:off x="2688" y="2016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Oval 744"/>
            <p:cNvSpPr>
              <a:spLocks noChangeAspect="1" noChangeArrowheads="1"/>
            </p:cNvSpPr>
            <p:nvPr/>
          </p:nvSpPr>
          <p:spPr bwMode="auto">
            <a:xfrm>
              <a:off x="2400" y="2064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Oval 745"/>
            <p:cNvSpPr>
              <a:spLocks noChangeAspect="1" noChangeArrowheads="1"/>
            </p:cNvSpPr>
            <p:nvPr/>
          </p:nvSpPr>
          <p:spPr bwMode="auto">
            <a:xfrm>
              <a:off x="2880" y="2496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Oval 746"/>
            <p:cNvSpPr>
              <a:spLocks noChangeAspect="1" noChangeArrowheads="1"/>
            </p:cNvSpPr>
            <p:nvPr/>
          </p:nvSpPr>
          <p:spPr bwMode="auto">
            <a:xfrm>
              <a:off x="2880" y="216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Oval 747"/>
            <p:cNvSpPr>
              <a:spLocks noChangeAspect="1" noChangeArrowheads="1"/>
            </p:cNvSpPr>
            <p:nvPr/>
          </p:nvSpPr>
          <p:spPr bwMode="auto">
            <a:xfrm>
              <a:off x="2304" y="216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Oval 748"/>
            <p:cNvSpPr>
              <a:spLocks noChangeAspect="1" noChangeArrowheads="1"/>
            </p:cNvSpPr>
            <p:nvPr/>
          </p:nvSpPr>
          <p:spPr bwMode="auto">
            <a:xfrm>
              <a:off x="2409" y="2553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Oval 749"/>
            <p:cNvSpPr>
              <a:spLocks noChangeAspect="1" noChangeArrowheads="1"/>
            </p:cNvSpPr>
            <p:nvPr/>
          </p:nvSpPr>
          <p:spPr bwMode="auto">
            <a:xfrm>
              <a:off x="2592" y="2352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3" name="Line 731"/>
          <p:cNvSpPr>
            <a:spLocks noChangeAspect="1" noChangeShapeType="1"/>
          </p:cNvSpPr>
          <p:nvPr/>
        </p:nvSpPr>
        <p:spPr bwMode="auto">
          <a:xfrm flipH="1">
            <a:off x="4409102" y="1581039"/>
            <a:ext cx="216000" cy="61115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Line 763"/>
          <p:cNvSpPr>
            <a:spLocks noChangeAspect="1" noChangeShapeType="1"/>
          </p:cNvSpPr>
          <p:nvPr/>
        </p:nvSpPr>
        <p:spPr bwMode="auto">
          <a:xfrm flipH="1">
            <a:off x="4268607" y="2568965"/>
            <a:ext cx="53975" cy="257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4103504" y="2580146"/>
            <a:ext cx="132782" cy="321778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3999743" y="2887636"/>
            <a:ext cx="107226" cy="1018173"/>
          </a:xfrm>
          <a:prstGeom prst="line">
            <a:avLst/>
          </a:prstGeom>
          <a:ln w="2540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2857751" y="2887636"/>
            <a:ext cx="1245548" cy="316317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3999667" y="3905809"/>
            <a:ext cx="76" cy="2144999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4398326" y="2583253"/>
            <a:ext cx="53984" cy="649637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4371106" y="3232890"/>
            <a:ext cx="74034" cy="200164"/>
          </a:xfrm>
          <a:prstGeom prst="line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452310" y="3200468"/>
            <a:ext cx="126813" cy="259293"/>
          </a:xfrm>
          <a:prstGeom prst="line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cxnSpLocks noChangeAspect="1"/>
          </p:cNvCxnSpPr>
          <p:nvPr/>
        </p:nvCxnSpPr>
        <p:spPr>
          <a:xfrm flipV="1">
            <a:off x="538299" y="4695998"/>
            <a:ext cx="2160000" cy="21600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836000" y="3220869"/>
            <a:ext cx="0" cy="540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1132875" y="3344766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km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1834056" y="3852000"/>
            <a:ext cx="0" cy="1224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1144532" y="4255780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km</a:t>
            </a:r>
          </a:p>
        </p:txBody>
      </p:sp>
      <p:cxnSp>
        <p:nvCxnSpPr>
          <p:cNvPr id="108" name="Straight Connector 107"/>
          <p:cNvCxnSpPr/>
          <p:nvPr/>
        </p:nvCxnSpPr>
        <p:spPr>
          <a:xfrm>
            <a:off x="2484000" y="5369394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3440112" y="5376651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802249" y="5224665"/>
            <a:ext cx="643125" cy="276999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km</a:t>
            </a:r>
          </a:p>
        </p:txBody>
      </p:sp>
      <p:sp>
        <p:nvSpPr>
          <p:cNvPr id="111" name="Line 731"/>
          <p:cNvSpPr>
            <a:spLocks noChangeAspect="1" noChangeShapeType="1"/>
          </p:cNvSpPr>
          <p:nvPr/>
        </p:nvSpPr>
        <p:spPr bwMode="auto">
          <a:xfrm flipH="1">
            <a:off x="4956801" y="-11346"/>
            <a:ext cx="229019" cy="648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>
            <a:off x="7434400" y="5403168"/>
            <a:ext cx="34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 Box 118"/>
          <p:cNvSpPr txBox="1">
            <a:spLocks noChangeAspect="1" noChangeArrowheads="1"/>
          </p:cNvSpPr>
          <p:nvPr/>
        </p:nvSpPr>
        <p:spPr bwMode="auto">
          <a:xfrm>
            <a:off x="8845266" y="3653216"/>
            <a:ext cx="16663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light absorption</a:t>
            </a:r>
          </a:p>
        </p:txBody>
      </p:sp>
      <p:cxnSp>
        <p:nvCxnSpPr>
          <p:cNvPr id="114" name="Straight Connector 113"/>
          <p:cNvCxnSpPr/>
          <p:nvPr/>
        </p:nvCxnSpPr>
        <p:spPr>
          <a:xfrm flipH="1">
            <a:off x="9456825" y="4894662"/>
            <a:ext cx="360000" cy="360000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9159166" y="3260439"/>
            <a:ext cx="0" cy="360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9161831" y="4090758"/>
            <a:ext cx="0" cy="1296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8096345" y="3079020"/>
            <a:ext cx="4320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Slide Number Placeholder 1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EF9DF-DA3A-4F4B-A532-F027336B0D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9" name="Picture 118">
            <a:extLst>
              <a:ext uri="{FF2B5EF4-FFF2-40B4-BE49-F238E27FC236}">
                <a16:creationId xmlns:a16="http://schemas.microsoft.com/office/drawing/2014/main" id="{1E69696A-DA4E-4B40-9C46-18F1C48D0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849" y="2723374"/>
            <a:ext cx="487680" cy="487680"/>
          </a:xfrm>
          <a:prstGeom prst="rect">
            <a:avLst/>
          </a:prstGeom>
        </p:spPr>
      </p:pic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87C47036-1B67-4EE4-9C3E-098B84455A54}"/>
              </a:ext>
            </a:extLst>
          </p:cNvPr>
          <p:cNvCxnSpPr/>
          <p:nvPr/>
        </p:nvCxnSpPr>
        <p:spPr>
          <a:xfrm flipV="1">
            <a:off x="3780000" y="3924000"/>
            <a:ext cx="720000" cy="720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0EB81974-EAAE-491D-911F-0BD3A148A22A}"/>
              </a:ext>
            </a:extLst>
          </p:cNvPr>
          <p:cNvCxnSpPr>
            <a:cxnSpLocks/>
          </p:cNvCxnSpPr>
          <p:nvPr/>
        </p:nvCxnSpPr>
        <p:spPr>
          <a:xfrm>
            <a:off x="3780000" y="4752000"/>
            <a:ext cx="720000" cy="360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Picture 123">
            <a:extLst>
              <a:ext uri="{FF2B5EF4-FFF2-40B4-BE49-F238E27FC236}">
                <a16:creationId xmlns:a16="http://schemas.microsoft.com/office/drawing/2014/main" id="{907C79C0-C3CF-46FE-8FAF-F98FCEB1A4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9" r="7743"/>
          <a:stretch/>
        </p:blipFill>
        <p:spPr>
          <a:xfrm>
            <a:off x="4608000" y="3890436"/>
            <a:ext cx="1260000" cy="1260000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6219494C-B528-4A3D-B4E2-C0E3C2040B0E}"/>
              </a:ext>
            </a:extLst>
          </p:cNvPr>
          <p:cNvSpPr txBox="1"/>
          <p:nvPr/>
        </p:nvSpPr>
        <p:spPr>
          <a:xfrm>
            <a:off x="810372" y="6541323"/>
            <a:ext cx="119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cosmic neutrino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08A9C64-1AD0-4337-81A0-4B66671A6BA8}"/>
              </a:ext>
            </a:extLst>
          </p:cNvPr>
          <p:cNvSpPr txBox="1"/>
          <p:nvPr/>
        </p:nvSpPr>
        <p:spPr>
          <a:xfrm>
            <a:off x="4221471" y="30096"/>
            <a:ext cx="840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cosmic ray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FBF6CCB-3C4C-41B1-8B0A-7559E6415507}"/>
              </a:ext>
            </a:extLst>
          </p:cNvPr>
          <p:cNvSpPr txBox="1"/>
          <p:nvPr/>
        </p:nvSpPr>
        <p:spPr>
          <a:xfrm>
            <a:off x="4018168" y="5786156"/>
            <a:ext cx="1366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atmospheric muon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06566976-D03F-49F7-8D52-AD4EDB264D73}"/>
              </a:ext>
            </a:extLst>
          </p:cNvPr>
          <p:cNvCxnSpPr/>
          <p:nvPr/>
        </p:nvCxnSpPr>
        <p:spPr>
          <a:xfrm>
            <a:off x="7434400" y="5150436"/>
            <a:ext cx="3420000" cy="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 Box 118">
            <a:extLst>
              <a:ext uri="{FF2B5EF4-FFF2-40B4-BE49-F238E27FC236}">
                <a16:creationId xmlns:a16="http://schemas.microsoft.com/office/drawing/2014/main" id="{0A1252C6-B90E-4E70-BFAA-57C44996DCA3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0133074" y="4814412"/>
            <a:ext cx="1343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radioactivity</a:t>
            </a: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CB35A5A1-993F-4736-B2F3-A629A26855B5}"/>
              </a:ext>
            </a:extLst>
          </p:cNvPr>
          <p:cNvCxnSpPr>
            <a:cxnSpLocks/>
          </p:cNvCxnSpPr>
          <p:nvPr/>
        </p:nvCxnSpPr>
        <p:spPr>
          <a:xfrm flipV="1">
            <a:off x="5940000" y="2052000"/>
            <a:ext cx="432000" cy="1764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26F4DCC-5995-4748-B1F3-E05220B1C8B1}"/>
              </a:ext>
            </a:extLst>
          </p:cNvPr>
          <p:cNvCxnSpPr>
            <a:cxnSpLocks/>
          </p:cNvCxnSpPr>
          <p:nvPr/>
        </p:nvCxnSpPr>
        <p:spPr>
          <a:xfrm>
            <a:off x="5940000" y="5184000"/>
            <a:ext cx="432000" cy="864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08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97104-1B6D-4180-8640-87269379A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Light detection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A5C403-B565-428E-BDF3-F8BAFC8CE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7549-FBF2-4309-8CD6-55B68A78859B}" type="slidenum">
              <a:rPr lang="en-GB" smtClean="0"/>
              <a:t>4</a:t>
            </a:fld>
            <a:endParaRPr lang="en-GB"/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5EA6B717-2667-490C-8D83-7498BFE6B5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2520000"/>
            <a:ext cx="3557588" cy="3400425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6A27195F-5737-40BA-ACEE-C37660DD7D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2520000"/>
            <a:ext cx="3557588" cy="34004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5D1695-618E-4FE0-92A9-6C211E2576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000" y="2520000"/>
            <a:ext cx="3557588" cy="34004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1895A3-DD52-4A5D-85ED-BD282B148D21}"/>
              </a:ext>
            </a:extLst>
          </p:cNvPr>
          <p:cNvSpPr txBox="1"/>
          <p:nvPr/>
        </p:nvSpPr>
        <p:spPr>
          <a:xfrm>
            <a:off x="8464711" y="2065832"/>
            <a:ext cx="27856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b="1" i="1" dirty="0">
                <a:solidFill>
                  <a:schemeClr val="bg1"/>
                </a:solidFill>
              </a:rPr>
              <a:t>a posteriori </a:t>
            </a:r>
            <a:r>
              <a:rPr lang="en-GB" sz="2200" b="1" dirty="0">
                <a:solidFill>
                  <a:schemeClr val="bg1"/>
                </a:solidFill>
              </a:rPr>
              <a:t>correction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1083D5-E232-517D-887C-FE3834CBDAE0}"/>
              </a:ext>
            </a:extLst>
          </p:cNvPr>
          <p:cNvSpPr txBox="1"/>
          <p:nvPr/>
        </p:nvSpPr>
        <p:spPr>
          <a:xfrm>
            <a:off x="1714692" y="5925463"/>
            <a:ext cx="10326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150" sz="2200" b="1" i="1" dirty="0">
                <a:solidFill>
                  <a:schemeClr val="bg1"/>
                </a:solidFill>
              </a:rPr>
              <a:t>QE (</a:t>
            </a:r>
            <a:r>
              <a:rPr lang="en-150" sz="2200" b="1" i="1" dirty="0" err="1">
                <a:solidFill>
                  <a:schemeClr val="bg1"/>
                </a:solidFill>
              </a:rPr>
              <a:t>wl</a:t>
            </a:r>
            <a:r>
              <a:rPr lang="en-150" sz="2200" b="1" i="1" dirty="0">
                <a:solidFill>
                  <a:schemeClr val="bg1"/>
                </a:solidFill>
              </a:rPr>
              <a:t>)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D5C45D-ED0B-7953-1A0A-EDDBB99D3201}"/>
              </a:ext>
            </a:extLst>
          </p:cNvPr>
          <p:cNvSpPr txBox="1"/>
          <p:nvPr/>
        </p:nvSpPr>
        <p:spPr>
          <a:xfrm>
            <a:off x="5249031" y="5920425"/>
            <a:ext cx="16092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150" sz="2200" b="1" i="1" dirty="0">
                <a:solidFill>
                  <a:schemeClr val="bg1"/>
                </a:solidFill>
              </a:rPr>
              <a:t>Area (theta)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2B2DB7-98C2-3F01-D869-55BC41DB342E}"/>
              </a:ext>
            </a:extLst>
          </p:cNvPr>
          <p:cNvSpPr txBox="1"/>
          <p:nvPr/>
        </p:nvSpPr>
        <p:spPr>
          <a:xfrm>
            <a:off x="9007526" y="5920424"/>
            <a:ext cx="16255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150" sz="2200" b="1" i="1" dirty="0">
                <a:solidFill>
                  <a:schemeClr val="bg1"/>
                </a:solidFill>
              </a:rPr>
              <a:t>Transit Time</a:t>
            </a:r>
            <a:endParaRPr lang="en-GB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68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Data processing (3/3)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00000" cy="4351338"/>
              </a:xfrm>
            </p:spPr>
            <p:txBody>
              <a:bodyPr>
                <a:norm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Event</a:t>
                </a:r>
              </a:p>
              <a:p>
                <a:pPr lvl="1"/>
                <a:r>
                  <a:rPr lang="en-GB" dirty="0">
                    <a:solidFill>
                      <a:schemeClr val="bg1"/>
                    </a:solidFill>
                  </a:rPr>
                  <a:t>cluster of hits</a:t>
                </a:r>
                <a:r>
                  <a:rPr lang="en-150" dirty="0">
                    <a:solidFill>
                      <a:schemeClr val="bg1"/>
                    </a:solidFill>
                  </a:rPr>
                  <a:t>: threshold 1/3p.e., Transit Time (TT), Time Over Threshold (</a:t>
                </a:r>
                <a:r>
                  <a:rPr lang="en-150" dirty="0" err="1">
                    <a:solidFill>
                      <a:schemeClr val="bg1"/>
                    </a:solidFill>
                  </a:rPr>
                  <a:t>ToT</a:t>
                </a:r>
                <a:r>
                  <a:rPr lang="en-150" dirty="0">
                    <a:solidFill>
                      <a:schemeClr val="bg1"/>
                    </a:solidFill>
                  </a:rPr>
                  <a:t>)</a:t>
                </a:r>
                <a:endParaRPr lang="en-GB" dirty="0">
                  <a:solidFill>
                    <a:schemeClr val="bg1"/>
                  </a:solidFill>
                </a:endParaRPr>
              </a:p>
              <a:p>
                <a:pPr lvl="2">
                  <a:tabLst>
                    <a:tab pos="2157413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normal:	cluster of causally related L2 hits </a:t>
                </a:r>
              </a:p>
              <a:p>
                <a:pPr lvl="2">
                  <a:tabLst>
                    <a:tab pos="2157413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mixed:	cluster of one L2 hit with causally related L0 hits</a:t>
                </a:r>
              </a:p>
              <a:p>
                <a:pPr>
                  <a:tabLst>
                    <a:tab pos="2057400" algn="l"/>
                  </a:tabLst>
                </a:pPr>
                <a:endParaRPr lang="en-GB" dirty="0">
                  <a:solidFill>
                    <a:schemeClr val="bg1"/>
                  </a:solidFill>
                </a:endParaRPr>
              </a:p>
              <a:p>
                <a:pPr>
                  <a:tabLst>
                    <a:tab pos="2057400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Note that</a:t>
                </a:r>
              </a:p>
              <a:p>
                <a:pPr lvl="1">
                  <a:tabLst>
                    <a:tab pos="2057400" algn="l"/>
                    <a:tab pos="7172325" algn="ctr"/>
                    <a:tab pos="7529513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different triggers can be applied to the same data	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trigger mask</a:t>
                </a:r>
              </a:p>
              <a:p>
                <a:pPr lvl="1">
                  <a:tabLst>
                    <a:tab pos="2057400" algn="l"/>
                    <a:tab pos="7172325" algn="ctr"/>
                    <a:tab pos="7529513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same event can be triggered multiple times	</a:t>
                </a:r>
                <a:r>
                  <a:rPr lang="en-GB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number of overlays</a:t>
                </a:r>
              </a:p>
              <a:p>
                <a:pPr lvl="1">
                  <a:tabLst>
                    <a:tab pos="2057400" algn="l"/>
                    <a:tab pos="7172325" algn="ctr"/>
                    <a:tab pos="7529513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cluster algorithm is known in literature as “</a:t>
                </a:r>
                <a:r>
                  <a:rPr lang="en-GB" i="1" dirty="0">
                    <a:solidFill>
                      <a:schemeClr val="bg1"/>
                    </a:solidFill>
                  </a:rPr>
                  <a:t>clique</a:t>
                </a:r>
                <a:r>
                  <a:rPr lang="en-GB" dirty="0">
                    <a:solidFill>
                      <a:schemeClr val="bg1"/>
                    </a:solidFill>
                  </a:rPr>
                  <a:t>”	</a:t>
                </a:r>
                <a:r>
                  <a:rPr lang="en-GB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useful in analysis</a:t>
                </a:r>
              </a:p>
              <a:p>
                <a:pPr lvl="1">
                  <a:tabLst>
                    <a:tab pos="2057400" algn="l"/>
                    <a:tab pos="7172325" algn="ctr"/>
                    <a:tab pos="7529513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you can trigger on anything (incl. external signals)	</a:t>
                </a:r>
                <a:r>
                  <a:rPr lang="en-GB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augment science scope</a:t>
                </a:r>
              </a:p>
              <a:p>
                <a:pPr lvl="1">
                  <a:tabLst>
                    <a:tab pos="2057400" algn="l"/>
                    <a:tab pos="7172325" algn="ctr"/>
                    <a:tab pos="7629525" algn="l"/>
                  </a:tabLst>
                </a:pPr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00000" cy="4351338"/>
              </a:xfrm>
              <a:blipFill>
                <a:blip r:embed="rId2"/>
                <a:stretch>
                  <a:fillRect l="-1016" t="-224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9B3BC-25CE-4972-AF19-B8FD4D061A4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16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Event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9B3BC-25CE-4972-AF19-B8FD4D061A46}" type="slidenum">
              <a:rPr lang="en-GB" smtClean="0"/>
              <a:t>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56000" y="3278860"/>
            <a:ext cx="2736000" cy="64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{Triggered hits}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451883" y="4060150"/>
            <a:ext cx="720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254160" y="4712313"/>
            <a:ext cx="360000" cy="0"/>
          </a:xfrm>
          <a:prstGeom prst="line">
            <a:avLst/>
          </a:prstGeom>
          <a:ln w="25400">
            <a:solidFill>
              <a:schemeClr val="bg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10200" y="4453234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time</a:t>
            </a:r>
            <a:endParaRPr lang="en-GB" sz="2400" baseline="30000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4585126" y="4136615"/>
            <a:ext cx="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7329589" y="4136615"/>
            <a:ext cx="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399866" y="4217015"/>
            <a:ext cx="558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bg1"/>
                </a:solidFill>
              </a:rPr>
              <a:t>T</a:t>
            </a:r>
            <a:r>
              <a:rPr lang="en-GB" sz="2000" baseline="-25000" dirty="0" err="1">
                <a:solidFill>
                  <a:schemeClr val="bg1"/>
                </a:solidFill>
              </a:rPr>
              <a:t>min</a:t>
            </a:r>
            <a:endParaRPr lang="en-GB" sz="2000" baseline="-25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18400" y="4217015"/>
            <a:ext cx="5839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bg1"/>
                </a:solidFill>
              </a:rPr>
              <a:t>T</a:t>
            </a:r>
            <a:r>
              <a:rPr lang="en-GB" sz="2000" baseline="-25000" dirty="0" err="1">
                <a:solidFill>
                  <a:schemeClr val="bg1"/>
                </a:solidFill>
              </a:rPr>
              <a:t>max</a:t>
            </a:r>
            <a:endParaRPr lang="en-GB" sz="2000" baseline="-25000" dirty="0">
              <a:solidFill>
                <a:schemeClr val="bg1"/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 rot="-5400000">
            <a:off x="5938692" y="977927"/>
            <a:ext cx="155448" cy="2664000"/>
          </a:xfrm>
          <a:prstGeom prst="rightBrac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2564" y="1637187"/>
            <a:ext cx="1321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trigger(s)</a:t>
            </a: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9585987" y="4136615"/>
            <a:ext cx="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067760" y="4217015"/>
            <a:ext cx="1090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bg1"/>
                </a:solidFill>
              </a:rPr>
              <a:t>T</a:t>
            </a:r>
            <a:r>
              <a:rPr lang="en-GB" sz="2000" baseline="-25000" dirty="0" err="1">
                <a:solidFill>
                  <a:schemeClr val="bg1"/>
                </a:solidFill>
              </a:rPr>
              <a:t>max</a:t>
            </a:r>
            <a:r>
              <a:rPr lang="en-GB" sz="2000" baseline="-25000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+ </a:t>
            </a:r>
            <a:r>
              <a:rPr lang="en-GB" sz="2000" dirty="0">
                <a:solidFill>
                  <a:schemeClr val="bg1"/>
                </a:solidFill>
                <a:latin typeface="Symbol" pitchFamily="18" charset="2"/>
              </a:rPr>
              <a:t>D</a:t>
            </a:r>
            <a:r>
              <a:rPr lang="en-GB" sz="2000" dirty="0">
                <a:solidFill>
                  <a:schemeClr val="bg1"/>
                </a:solidFill>
              </a:rPr>
              <a:t>T</a:t>
            </a:r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2382276" y="4136615"/>
            <a:ext cx="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97754" y="4217015"/>
            <a:ext cx="1034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bg1"/>
                </a:solidFill>
              </a:rPr>
              <a:t>T</a:t>
            </a:r>
            <a:r>
              <a:rPr lang="en-GB" sz="2000" baseline="-25000" dirty="0" err="1">
                <a:solidFill>
                  <a:schemeClr val="bg1"/>
                </a:solidFill>
              </a:rPr>
              <a:t>min</a:t>
            </a:r>
            <a:r>
              <a:rPr lang="en-GB" sz="2000" dirty="0">
                <a:solidFill>
                  <a:schemeClr val="bg1"/>
                </a:solidFill>
              </a:rPr>
              <a:t> - </a:t>
            </a:r>
            <a:r>
              <a:rPr lang="en-GB" sz="2000" dirty="0">
                <a:solidFill>
                  <a:schemeClr val="bg1"/>
                </a:solidFill>
                <a:latin typeface="Symbol" pitchFamily="18" charset="2"/>
              </a:rPr>
              <a:t>D</a:t>
            </a:r>
            <a:r>
              <a:rPr lang="en-GB" sz="2000" dirty="0">
                <a:solidFill>
                  <a:schemeClr val="bg1"/>
                </a:solidFill>
              </a:rPr>
              <a:t>T</a:t>
            </a:r>
            <a:endParaRPr lang="en-GB" sz="2000" baseline="-25000" dirty="0">
              <a:solidFill>
                <a:schemeClr val="bg1"/>
              </a:solidFill>
            </a:endParaRPr>
          </a:p>
        </p:txBody>
      </p:sp>
      <p:sp>
        <p:nvSpPr>
          <p:cNvPr id="20" name="Right Brace 19"/>
          <p:cNvSpPr/>
          <p:nvPr/>
        </p:nvSpPr>
        <p:spPr>
          <a:xfrm rot="-5400000">
            <a:off x="5960677" y="-528073"/>
            <a:ext cx="155448" cy="7200000"/>
          </a:xfrm>
          <a:prstGeom prst="rightBrac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381519" y="2434568"/>
            <a:ext cx="1321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snapshot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342706" y="3365359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/>
              <a:t>{ hit }</a:t>
            </a:r>
            <a:r>
              <a:rPr lang="en-GB" sz="2400" i="1" baseline="-25000" dirty="0"/>
              <a:t>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0000" y="6480000"/>
            <a:ext cx="583249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baseline="30000" dirty="0">
                <a:solidFill>
                  <a:schemeClr val="bg1"/>
                </a:solidFill>
              </a:rPr>
              <a:t>¶ </a:t>
            </a:r>
            <a:r>
              <a:rPr lang="en-GB" sz="2000" dirty="0">
                <a:solidFill>
                  <a:schemeClr val="bg1"/>
                </a:solidFill>
                <a:latin typeface="Symbol" pitchFamily="18" charset="2"/>
              </a:rPr>
              <a:t>D</a:t>
            </a:r>
            <a:r>
              <a:rPr lang="en-GB" sz="2000" dirty="0">
                <a:solidFill>
                  <a:schemeClr val="bg1"/>
                </a:solidFill>
              </a:rPr>
              <a:t>T  =  </a:t>
            </a:r>
            <a:r>
              <a:rPr lang="en-GB" sz="2000" dirty="0" err="1">
                <a:solidFill>
                  <a:schemeClr val="bg1"/>
                </a:solidFill>
              </a:rPr>
              <a:t>nD</a:t>
            </a:r>
            <a:r>
              <a:rPr lang="en-GB" sz="2000" dirty="0">
                <a:solidFill>
                  <a:schemeClr val="bg1"/>
                </a:solidFill>
              </a:rPr>
              <a:t>/c (where D corresponds to size of detector)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360000" y="6480000"/>
            <a:ext cx="360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392000" y="3280150"/>
            <a:ext cx="2232000" cy="6480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, Snapshot hits}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424000" y="3280150"/>
            <a:ext cx="2232000" cy="6480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{Snapshot hits,</a:t>
            </a:r>
          </a:p>
        </p:txBody>
      </p:sp>
      <p:sp>
        <p:nvSpPr>
          <p:cNvPr id="2" name="Rectangle 1"/>
          <p:cNvSpPr/>
          <p:nvPr/>
        </p:nvSpPr>
        <p:spPr>
          <a:xfrm>
            <a:off x="2424000" y="5086353"/>
            <a:ext cx="7200000" cy="1080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snapshot</a:t>
            </a:r>
            <a:r>
              <a:rPr lang="en-GB" sz="2400" baseline="30000" dirty="0">
                <a:solidFill>
                  <a:schemeClr val="bg1"/>
                </a:solidFill>
              </a:rPr>
              <a:t>¶</a:t>
            </a:r>
            <a:r>
              <a:rPr lang="en-GB" sz="2400" dirty="0">
                <a:solidFill>
                  <a:schemeClr val="bg1"/>
                </a:solidFill>
              </a:rPr>
              <a:t>  =  </a:t>
            </a:r>
            <a:r>
              <a:rPr lang="en-GB" sz="2400" u="sng" dirty="0">
                <a:solidFill>
                  <a:schemeClr val="bg1"/>
                </a:solidFill>
              </a:rPr>
              <a:t>All</a:t>
            </a:r>
            <a:r>
              <a:rPr lang="en-GB" sz="2400" dirty="0">
                <a:solidFill>
                  <a:schemeClr val="bg1"/>
                </a:solidFill>
              </a:rPr>
              <a:t> raw data between [</a:t>
            </a:r>
            <a:r>
              <a:rPr lang="en-GB" sz="2400" dirty="0" err="1">
                <a:solidFill>
                  <a:schemeClr val="bg1"/>
                </a:solidFill>
              </a:rPr>
              <a:t>T</a:t>
            </a:r>
            <a:r>
              <a:rPr lang="en-GB" sz="2400" baseline="-25000" dirty="0" err="1">
                <a:solidFill>
                  <a:schemeClr val="bg1"/>
                </a:solidFill>
              </a:rPr>
              <a:t>min</a:t>
            </a:r>
            <a:r>
              <a:rPr lang="en-GB" sz="2400" dirty="0">
                <a:solidFill>
                  <a:schemeClr val="bg1"/>
                </a:solidFill>
              </a:rPr>
              <a:t> - </a:t>
            </a:r>
            <a:r>
              <a:rPr lang="en-GB" sz="2400" dirty="0">
                <a:solidFill>
                  <a:schemeClr val="bg1"/>
                </a:solidFill>
                <a:latin typeface="Symbol" pitchFamily="18" charset="2"/>
              </a:rPr>
              <a:t>D</a:t>
            </a:r>
            <a:r>
              <a:rPr lang="en-GB" sz="2400" dirty="0">
                <a:solidFill>
                  <a:schemeClr val="bg1"/>
                </a:solidFill>
              </a:rPr>
              <a:t>T, </a:t>
            </a:r>
            <a:r>
              <a:rPr lang="en-GB" sz="2400" dirty="0" err="1">
                <a:solidFill>
                  <a:schemeClr val="bg1"/>
                </a:solidFill>
              </a:rPr>
              <a:t>T</a:t>
            </a:r>
            <a:r>
              <a:rPr lang="en-GB" sz="2400" baseline="-25000" dirty="0" err="1">
                <a:solidFill>
                  <a:schemeClr val="bg1"/>
                </a:solidFill>
              </a:rPr>
              <a:t>max</a:t>
            </a:r>
            <a:r>
              <a:rPr lang="en-GB" sz="2400" baseline="-25000" dirty="0">
                <a:solidFill>
                  <a:schemeClr val="bg1"/>
                </a:solidFill>
              </a:rPr>
              <a:t> </a:t>
            </a:r>
            <a:r>
              <a:rPr lang="en-GB" sz="2400" dirty="0">
                <a:solidFill>
                  <a:schemeClr val="bg1"/>
                </a:solidFill>
              </a:rPr>
              <a:t>+ </a:t>
            </a:r>
            <a:r>
              <a:rPr lang="en-GB" sz="2400" dirty="0">
                <a:solidFill>
                  <a:schemeClr val="bg1"/>
                </a:solidFill>
                <a:latin typeface="Symbol" pitchFamily="18" charset="2"/>
              </a:rPr>
              <a:t>D</a:t>
            </a:r>
            <a:r>
              <a:rPr lang="en-GB" sz="2400" dirty="0">
                <a:solidFill>
                  <a:schemeClr val="bg1"/>
                </a:solidFill>
              </a:rPr>
              <a:t>T</a:t>
            </a:r>
            <a:r>
              <a:rPr lang="en-GB" dirty="0">
                <a:solidFill>
                  <a:schemeClr val="bg1"/>
                </a:solidFill>
              </a:rPr>
              <a:t>]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3379748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06A5AF08-6EC2-4D80-AC49-A6F61CB27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Start value problem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3233197-BECA-4306-974E-30CA52D8EF46}"/>
              </a:ext>
            </a:extLst>
          </p:cNvPr>
          <p:cNvGrpSpPr/>
          <p:nvPr/>
        </p:nvGrpSpPr>
        <p:grpSpPr>
          <a:xfrm>
            <a:off x="-4406" y="5589240"/>
            <a:ext cx="12198635" cy="1281856"/>
            <a:chOff x="-4406" y="5589240"/>
            <a:chExt cx="12198635" cy="128185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23A0CF0-91B4-47AF-8A7D-04657F696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11858" y="6073475"/>
              <a:ext cx="731520" cy="73152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DEF1917-8415-45FB-9842-1489E96CDB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33209" r="3060" b="36153"/>
            <a:stretch/>
          </p:blipFill>
          <p:spPr>
            <a:xfrm>
              <a:off x="3590229" y="6503460"/>
              <a:ext cx="8604000" cy="349404"/>
            </a:xfrm>
            <a:prstGeom prst="rect">
              <a:avLst/>
            </a:prstGeom>
          </p:spPr>
        </p:pic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00E85C42-BE95-4CB2-985D-6CD0D6BFC76B}"/>
                </a:ext>
              </a:extLst>
            </p:cNvPr>
            <p:cNvSpPr/>
            <p:nvPr/>
          </p:nvSpPr>
          <p:spPr>
            <a:xfrm>
              <a:off x="-4406" y="6441782"/>
              <a:ext cx="4796794" cy="429314"/>
            </a:xfrm>
            <a:prstGeom prst="triangle">
              <a:avLst>
                <a:gd name="adj" fmla="val 0"/>
              </a:avLst>
            </a:prstGeom>
            <a:pattFill prst="lgConfetti">
              <a:fgClr>
                <a:srgbClr val="FF9966"/>
              </a:fgClr>
              <a:bgClr>
                <a:srgbClr val="FFFF0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D323A7C-76EA-443E-95E6-462AD6428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69" y="5589240"/>
              <a:ext cx="1925767" cy="12600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C8351DF-2F69-4189-9CF9-49CFCEC3E5C9}"/>
              </a:ext>
            </a:extLst>
          </p:cNvPr>
          <p:cNvGrpSpPr/>
          <p:nvPr/>
        </p:nvGrpSpPr>
        <p:grpSpPr>
          <a:xfrm>
            <a:off x="836443" y="1633285"/>
            <a:ext cx="7833569" cy="4680000"/>
            <a:chOff x="837204" y="1656000"/>
            <a:chExt cx="7833569" cy="4680000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D5A3FD62-7515-43B5-B0B2-718AF1AC2A81}"/>
                </a:ext>
              </a:extLst>
            </p:cNvPr>
            <p:cNvSpPr/>
            <p:nvPr/>
          </p:nvSpPr>
          <p:spPr>
            <a:xfrm>
              <a:off x="3450773" y="1656000"/>
              <a:ext cx="5220000" cy="4680000"/>
            </a:xfrm>
            <a:prstGeom prst="roundRect">
              <a:avLst>
                <a:gd name="adj" fmla="val 694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endParaRPr lang="en-GB" sz="2400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16CD674-5E4F-4ADA-947B-81698768EA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7204" y="5445513"/>
              <a:ext cx="108000" cy="108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B5F22CB-8706-4DE8-BA56-9396CAF784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59118" y="5322021"/>
              <a:ext cx="144000" cy="144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0C92B24-A68A-4640-8922-2FF58D1F91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36068" y="5173237"/>
              <a:ext cx="180000" cy="180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3299EDF-312A-4D9E-B34F-6F59B533F1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78068" y="5002454"/>
              <a:ext cx="216000" cy="216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80A54F3-19A2-4BB3-803B-A9D7379D7E0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2056" y="4739568"/>
              <a:ext cx="288000" cy="288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54D7A5C-3207-4EE4-8BC5-3F7718EDD3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21432" y="4402026"/>
              <a:ext cx="396000" cy="396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650FED7-1E89-43D7-B643-BEC83E883DB5}"/>
                  </a:ext>
                </a:extLst>
              </p:cNvPr>
              <p:cNvSpPr/>
              <p:nvPr/>
            </p:nvSpPr>
            <p:spPr>
              <a:xfrm>
                <a:off x="8762734" y="5454430"/>
                <a:ext cx="310315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func>
                        <m:funcPr>
                          <m:ctrlP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650FED7-1E89-43D7-B643-BEC83E883D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2734" y="5454430"/>
                <a:ext cx="3103157" cy="400110"/>
              </a:xfrm>
              <a:prstGeom prst="rect">
                <a:avLst/>
              </a:prstGeom>
              <a:blipFill>
                <a:blip r:embed="rId5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Arrow: Striped Right 33">
            <a:extLst>
              <a:ext uri="{FF2B5EF4-FFF2-40B4-BE49-F238E27FC236}">
                <a16:creationId xmlns:a16="http://schemas.microsoft.com/office/drawing/2014/main" id="{EA19C96D-3448-41F2-800D-EBEB69B05647}"/>
              </a:ext>
            </a:extLst>
          </p:cNvPr>
          <p:cNvSpPr/>
          <p:nvPr/>
        </p:nvSpPr>
        <p:spPr>
          <a:xfrm rot="7800000">
            <a:off x="5373754" y="2805277"/>
            <a:ext cx="504000" cy="360000"/>
          </a:xfrm>
          <a:prstGeom prst="striped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C79D21E-7E9A-41A5-B40D-784178378927}"/>
                  </a:ext>
                </a:extLst>
              </p:cNvPr>
              <p:cNvSpPr txBox="1"/>
              <p:nvPr/>
            </p:nvSpPr>
            <p:spPr>
              <a:xfrm>
                <a:off x="3787821" y="5775881"/>
                <a:ext cx="1952586" cy="518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</m:oMath>
                  </m:oMathPara>
                </a14:m>
                <a:br>
                  <a:rPr lang="en-GB" b="0" dirty="0">
                    <a:ea typeface="Cambria Math" panose="02040503050406030204" pitchFamily="18" charset="0"/>
                  </a:rPr>
                </a:br>
                <a:endParaRPr lang="en-GB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C79D21E-7E9A-41A5-B40D-784178378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821" y="5775881"/>
                <a:ext cx="1952586" cy="51815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B3F22EC-5054-45B9-95E7-463AEA299575}"/>
                  </a:ext>
                </a:extLst>
              </p:cNvPr>
              <p:cNvSpPr txBox="1"/>
              <p:nvPr/>
            </p:nvSpPr>
            <p:spPr>
              <a:xfrm>
                <a:off x="6729793" y="5775880"/>
                <a:ext cx="1225977" cy="518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</m:oMath>
                  </m:oMathPara>
                </a14:m>
                <a:br>
                  <a:rPr lang="en-GB" b="0" dirty="0">
                    <a:ea typeface="Cambria Math" panose="02040503050406030204" pitchFamily="18" charset="0"/>
                  </a:rPr>
                </a:br>
                <a:endParaRPr lang="en-GB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B3F22EC-5054-45B9-95E7-463AEA299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9793" y="5775880"/>
                <a:ext cx="1225977" cy="51815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6BA4A2B-2436-43C8-AA4E-E6AB41384A85}"/>
                  </a:ext>
                </a:extLst>
              </p:cNvPr>
              <p:cNvSpPr txBox="1"/>
              <p:nvPr/>
            </p:nvSpPr>
            <p:spPr>
              <a:xfrm>
                <a:off x="4277662" y="4275670"/>
                <a:ext cx="3024867" cy="4572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̅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̅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GB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GB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</m:acc>
                        </m:e>
                        <m:sub>
                          <m:r>
                            <a:rPr lang="en-GB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=</m:t>
                      </m:r>
                    </m:oMath>
                  </m:oMathPara>
                </a14:m>
                <a:endParaRPr lang="en-GB" sz="20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6BA4A2B-2436-43C8-AA4E-E6AB41384A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7662" y="4275670"/>
                <a:ext cx="3024867" cy="457241"/>
              </a:xfrm>
              <a:prstGeom prst="rect">
                <a:avLst/>
              </a:prstGeom>
              <a:blipFill>
                <a:blip r:embed="rId12"/>
                <a:stretch>
                  <a:fillRect b="-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2DF0E6-CE54-452C-97CA-94BF86A1173A}"/>
                  </a:ext>
                </a:extLst>
              </p:cNvPr>
              <p:cNvSpPr txBox="1"/>
              <p:nvPr/>
            </p:nvSpPr>
            <p:spPr>
              <a:xfrm>
                <a:off x="4770437" y="4751979"/>
                <a:ext cx="3052502" cy="4572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+</m:t>
                      </m:r>
                    </m:oMath>
                  </m:oMathPara>
                </a14:m>
                <a:endParaRPr lang="en-GB" sz="20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2DF0E6-CE54-452C-97CA-94BF86A117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437" y="4751979"/>
                <a:ext cx="3052502" cy="457241"/>
              </a:xfrm>
              <a:prstGeom prst="rect">
                <a:avLst/>
              </a:prstGeom>
              <a:blipFill>
                <a:blip r:embed="rId13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98BD74A-83E7-4147-939C-15844620950D}"/>
                  </a:ext>
                </a:extLst>
              </p:cNvPr>
              <p:cNvSpPr txBox="1"/>
              <p:nvPr/>
            </p:nvSpPr>
            <p:spPr>
              <a:xfrm>
                <a:off x="4764114" y="5227133"/>
                <a:ext cx="2723823" cy="4572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GB" sz="2000" b="1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98BD74A-83E7-4147-939C-158446209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114" y="5227133"/>
                <a:ext cx="2723823" cy="457241"/>
              </a:xfrm>
              <a:prstGeom prst="rect">
                <a:avLst/>
              </a:prstGeom>
              <a:blipFill>
                <a:blip r:embed="rId14"/>
                <a:stretch>
                  <a:fillRect b="-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C76645-C01E-4F72-927A-C441D914C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8400" y="6313037"/>
            <a:ext cx="2743200" cy="365125"/>
          </a:xfrm>
        </p:spPr>
        <p:txBody>
          <a:bodyPr/>
          <a:lstStyle/>
          <a:p>
            <a:fld id="{A5E67C67-53A8-45C4-A174-587C3ACB9154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43B5906-14E8-4AF1-9D95-E98911D606AA}"/>
                  </a:ext>
                </a:extLst>
              </p:cNvPr>
              <p:cNvSpPr txBox="1"/>
              <p:nvPr/>
            </p:nvSpPr>
            <p:spPr>
              <a:xfrm>
                <a:off x="4567379" y="1855733"/>
                <a:ext cx="297318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⊗2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43B5906-14E8-4AF1-9D95-E98911D606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7379" y="1855733"/>
                <a:ext cx="2973185" cy="58477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Arrow: Striped Right 44">
            <a:extLst>
              <a:ext uri="{FF2B5EF4-FFF2-40B4-BE49-F238E27FC236}">
                <a16:creationId xmlns:a16="http://schemas.microsoft.com/office/drawing/2014/main" id="{E819893A-59F7-4BF1-9943-44C2A2850405}"/>
              </a:ext>
            </a:extLst>
          </p:cNvPr>
          <p:cNvSpPr/>
          <p:nvPr/>
        </p:nvSpPr>
        <p:spPr>
          <a:xfrm rot="3000000">
            <a:off x="7344000" y="2758997"/>
            <a:ext cx="504000" cy="360000"/>
          </a:xfrm>
          <a:prstGeom prst="striped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8D73451-9647-4715-9AD0-9508609753DB}"/>
                  </a:ext>
                </a:extLst>
              </p:cNvPr>
              <p:cNvSpPr txBox="1"/>
              <p:nvPr/>
            </p:nvSpPr>
            <p:spPr>
              <a:xfrm>
                <a:off x="4006366" y="3357522"/>
                <a:ext cx="26849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/>
                  <a:t>linear fit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sSub>
                          <m:sSub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8D73451-9647-4715-9AD0-9508609753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6366" y="3357522"/>
                <a:ext cx="2684966" cy="461665"/>
              </a:xfrm>
              <a:prstGeom prst="rect">
                <a:avLst/>
              </a:prstGeom>
              <a:blipFill>
                <a:blip r:embed="rId16"/>
                <a:stretch>
                  <a:fillRect l="-3401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7032930-5625-4A1E-863A-B34DC6C02B2E}"/>
                  </a:ext>
                </a:extLst>
              </p:cNvPr>
              <p:cNvSpPr txBox="1"/>
              <p:nvPr/>
            </p:nvSpPr>
            <p:spPr>
              <a:xfrm>
                <a:off x="7068086" y="3357356"/>
                <a:ext cx="158389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/>
                  <a:t>scan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7032930-5625-4A1E-863A-B34DC6C02B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086" y="3357356"/>
                <a:ext cx="1583895" cy="461665"/>
              </a:xfrm>
              <a:prstGeom prst="rect">
                <a:avLst/>
              </a:prstGeom>
              <a:blipFill>
                <a:blip r:embed="rId17"/>
                <a:stretch>
                  <a:fillRect l="-5769"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C00739B4-2539-4BD5-973D-CA3BC6D69C55}"/>
              </a:ext>
            </a:extLst>
          </p:cNvPr>
          <p:cNvSpPr txBox="1"/>
          <p:nvPr/>
        </p:nvSpPr>
        <p:spPr>
          <a:xfrm>
            <a:off x="5407670" y="2307342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position-time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C6C49C-D616-431D-81A6-82C98C22E193}"/>
              </a:ext>
            </a:extLst>
          </p:cNvPr>
          <p:cNvSpPr txBox="1"/>
          <p:nvPr/>
        </p:nvSpPr>
        <p:spPr>
          <a:xfrm>
            <a:off x="6678833" y="2307342"/>
            <a:ext cx="837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direction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0D3295D-8627-4558-A337-18F35785B463}"/>
              </a:ext>
            </a:extLst>
          </p:cNvPr>
          <p:cNvGrpSpPr/>
          <p:nvPr/>
        </p:nvGrpSpPr>
        <p:grpSpPr>
          <a:xfrm>
            <a:off x="9000000" y="1980000"/>
            <a:ext cx="2910016" cy="3253507"/>
            <a:chOff x="9000000" y="1980000"/>
            <a:chExt cx="2910016" cy="3253507"/>
          </a:xfrm>
        </p:grpSpPr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B849D40D-532D-45C6-8446-90061FE007EC}"/>
                </a:ext>
              </a:extLst>
            </p:cNvPr>
            <p:cNvSpPr/>
            <p:nvPr/>
          </p:nvSpPr>
          <p:spPr>
            <a:xfrm rot="16200000">
              <a:off x="10007999" y="2160000"/>
              <a:ext cx="216000" cy="2160000"/>
            </a:xfrm>
            <a:prstGeom prst="arc">
              <a:avLst>
                <a:gd name="adj1" fmla="val 16263546"/>
                <a:gd name="adj2" fmla="val 5424173"/>
              </a:avLst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7BDE3DC-BF34-4C70-B8C4-AF1D39C5AEE4}"/>
                    </a:ext>
                  </a:extLst>
                </p:cNvPr>
                <p:cNvSpPr txBox="1"/>
                <p:nvPr/>
              </p:nvSpPr>
              <p:spPr>
                <a:xfrm>
                  <a:off x="11035866" y="2654007"/>
                  <a:ext cx="87415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GB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GB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7BDE3DC-BF34-4C70-B8C4-AF1D39C5AE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35866" y="2654007"/>
                  <a:ext cx="874150" cy="369332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45DB98D-6751-4BA9-BBAC-B7DCB3E33621}"/>
                </a:ext>
              </a:extLst>
            </p:cNvPr>
            <p:cNvCxnSpPr/>
            <p:nvPr/>
          </p:nvCxnSpPr>
          <p:spPr>
            <a:xfrm>
              <a:off x="10116000" y="2160000"/>
              <a:ext cx="1080000" cy="1080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A1335D5-FF2C-4F87-8F37-7B4E43D2D4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80000" y="4824000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B8D9888-D658-4AB5-8A87-A6C303A5F881}"/>
                </a:ext>
              </a:extLst>
            </p:cNvPr>
            <p:cNvCxnSpPr/>
            <p:nvPr/>
          </p:nvCxnSpPr>
          <p:spPr>
            <a:xfrm flipV="1">
              <a:off x="10116000" y="3060000"/>
              <a:ext cx="900000" cy="90000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2F6EA11-4780-4152-9605-79E4D7ECC933}"/>
                    </a:ext>
                  </a:extLst>
                </p:cNvPr>
                <p:cNvSpPr txBox="1"/>
                <p:nvPr/>
              </p:nvSpPr>
              <p:spPr>
                <a:xfrm>
                  <a:off x="10137578" y="4864175"/>
                  <a:ext cx="93955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GB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GB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2F6EA11-4780-4152-9605-79E4D7ECC9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37578" y="4864175"/>
                  <a:ext cx="939552" cy="369332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32AF294-ADCC-48C6-AD33-16873062A914}"/>
                </a:ext>
              </a:extLst>
            </p:cNvPr>
            <p:cNvCxnSpPr/>
            <p:nvPr/>
          </p:nvCxnSpPr>
          <p:spPr>
            <a:xfrm>
              <a:off x="10116000" y="3060000"/>
              <a:ext cx="864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62D064D-0234-4CB9-8284-A6312B09E5EE}"/>
                    </a:ext>
                  </a:extLst>
                </p:cNvPr>
                <p:cNvSpPr txBox="1"/>
                <p:nvPr/>
              </p:nvSpPr>
              <p:spPr>
                <a:xfrm>
                  <a:off x="10362550" y="2729036"/>
                  <a:ext cx="3917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62D064D-0234-4CB9-8284-A6312B09E5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2550" y="2729036"/>
                  <a:ext cx="391774" cy="369332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573591F-4A3D-47CB-B05C-847208CCD2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987305" y="3028450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2DFA52FC-1474-4726-85E6-896B4299EA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6000" y="3600000"/>
              <a:ext cx="720000" cy="720000"/>
            </a:xfrm>
            <a:prstGeom prst="arc">
              <a:avLst>
                <a:gd name="adj1" fmla="val 16200000"/>
                <a:gd name="adj2" fmla="val 1891571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15718260-8D39-43D4-A5DD-4B64045B17C4}"/>
                    </a:ext>
                  </a:extLst>
                </p:cNvPr>
                <p:cNvSpPr txBox="1"/>
                <p:nvPr/>
              </p:nvSpPr>
              <p:spPr>
                <a:xfrm>
                  <a:off x="10086146" y="3300861"/>
                  <a:ext cx="44582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15718260-8D39-43D4-A5DD-4B64045B17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86146" y="3300861"/>
                  <a:ext cx="445827" cy="338554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A4398F7-C3EA-4AF8-A862-F60FEA8F5C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36000" y="2160000"/>
              <a:ext cx="1080000" cy="1080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97122A-FD46-4F36-9435-F48BD3BAD4E8}"/>
                </a:ext>
              </a:extLst>
            </p:cNvPr>
            <p:cNvCxnSpPr/>
            <p:nvPr/>
          </p:nvCxnSpPr>
          <p:spPr>
            <a:xfrm flipV="1">
              <a:off x="10116000" y="1980000"/>
              <a:ext cx="0" cy="3240000"/>
            </a:xfrm>
            <a:prstGeom prst="line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C63B181-12AE-4CBE-AB8B-7F2DC65BFB5E}"/>
                </a:ext>
              </a:extLst>
            </p:cNvPr>
            <p:cNvSpPr txBox="1"/>
            <p:nvPr/>
          </p:nvSpPr>
          <p:spPr>
            <a:xfrm rot="18900000">
              <a:off x="9000000" y="2412000"/>
              <a:ext cx="966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wave front</a:t>
              </a:r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895F0033-BE82-4008-B605-76D749904713}"/>
                </a:ext>
              </a:extLst>
            </p:cNvPr>
            <p:cNvSpPr/>
            <p:nvPr/>
          </p:nvSpPr>
          <p:spPr>
            <a:xfrm rot="5460000">
              <a:off x="9979745" y="2150061"/>
              <a:ext cx="252000" cy="2160000"/>
            </a:xfrm>
            <a:prstGeom prst="arc">
              <a:avLst>
                <a:gd name="adj1" fmla="val 16269003"/>
                <a:gd name="adj2" fmla="val 527336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2FE88112-A14D-4FD9-8ADC-D0145E503616}"/>
                    </a:ext>
                  </a:extLst>
                </p:cNvPr>
                <p:cNvSpPr txBox="1"/>
                <p:nvPr/>
              </p:nvSpPr>
              <p:spPr>
                <a:xfrm rot="16200000">
                  <a:off x="9619297" y="3763207"/>
                  <a:ext cx="6118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2FE88112-A14D-4FD9-8ADC-D0145E5036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9619297" y="3763207"/>
                  <a:ext cx="611834" cy="369332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812687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A12A3-D471-441B-AD8D-F529500F7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Linear fit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622C91-B84D-4C6A-8A85-F5ADA3C97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7C67-53A8-45C4-A174-587C3ACB9154}" type="slidenum">
              <a:rPr lang="en-GB" smtClean="0"/>
              <a:t>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B99E66-650E-4982-B9E6-401D1B6CDDEF}"/>
                  </a:ext>
                </a:extLst>
              </p:cNvPr>
              <p:cNvSpPr txBox="1"/>
              <p:nvPr/>
            </p:nvSpPr>
            <p:spPr>
              <a:xfrm>
                <a:off x="4200037" y="2823189"/>
                <a:ext cx="392242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7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7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7200" b="0" i="1" spc="150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GB" sz="7200" b="0" i="1" spc="150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 sz="7200" spc="15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B99E66-650E-4982-B9E6-401D1B6CDD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0037" y="2823189"/>
                <a:ext cx="3922420" cy="12003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9B9660E-9518-4AF0-A3D9-B5D7FF60B2BA}"/>
                  </a:ext>
                </a:extLst>
              </p:cNvPr>
              <p:cNvSpPr/>
              <p:nvPr/>
            </p:nvSpPr>
            <p:spPr>
              <a:xfrm>
                <a:off x="4200037" y="4023518"/>
                <a:ext cx="3924000" cy="79892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tabLst>
                    <a:tab pos="542925" algn="ctr"/>
                    <a:tab pos="2243138" algn="ctr"/>
                    <a:tab pos="3051175" algn="ctr"/>
                    <a:tab pos="4572000" algn="ctr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</m:t>
                        </m:r>
                      </m:e>
                    </m:d>
                  </m:oMath>
                </a14:m>
                <a:r>
                  <a:rPr lang="en-GB" dirty="0"/>
                  <a:t>	</a:t>
                </a:r>
                <a:r>
                  <a:rPr lang="en-GB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n-GB" dirty="0"/>
                  <a:t>	</a:t>
                </a:r>
                <a:r>
                  <a:rPr lang="en-GB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9B9660E-9518-4AF0-A3D9-B5D7FF60B2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0037" y="4023518"/>
                <a:ext cx="3924000" cy="7989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E59C7D7-582B-4370-BD12-11B05206D4F4}"/>
              </a:ext>
            </a:extLst>
          </p:cNvPr>
          <p:cNvSpPr txBox="1"/>
          <p:nvPr/>
        </p:nvSpPr>
        <p:spPr>
          <a:xfrm>
            <a:off x="360000" y="6480000"/>
            <a:ext cx="5820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Statistical Methods in Data Analysis, W.J. Metzger, HEN-343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BD405C-6E50-41EC-A7EB-C783123C88C9}"/>
              </a:ext>
            </a:extLst>
          </p:cNvPr>
          <p:cNvCxnSpPr/>
          <p:nvPr/>
        </p:nvCxnSpPr>
        <p:spPr>
          <a:xfrm>
            <a:off x="360000" y="6480000"/>
            <a:ext cx="360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37">
            <a:extLst>
              <a:ext uri="{FF2B5EF4-FFF2-40B4-BE49-F238E27FC236}">
                <a16:creationId xmlns:a16="http://schemas.microsoft.com/office/drawing/2014/main" id="{7E7EC858-6685-410E-8D47-A7330FF40374}"/>
              </a:ext>
            </a:extLst>
          </p:cNvPr>
          <p:cNvSpPr/>
          <p:nvPr/>
        </p:nvSpPr>
        <p:spPr>
          <a:xfrm>
            <a:off x="9000000" y="3060000"/>
            <a:ext cx="2520000" cy="864000"/>
          </a:xfrm>
          <a:prstGeom prst="round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1 (0) solution</a:t>
            </a:r>
          </a:p>
        </p:txBody>
      </p:sp>
    </p:spTree>
    <p:extLst>
      <p:ext uri="{BB962C8B-B14F-4D97-AF65-F5344CB8AC3E}">
        <p14:creationId xmlns:p14="http://schemas.microsoft.com/office/powerpoint/2010/main" val="1054801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Reconstruction (3/3)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Model parameters</a:t>
                </a:r>
              </a:p>
              <a:p>
                <a:pPr lvl="1"/>
                <a:r>
                  <a:rPr lang="en-GB" dirty="0" err="1">
                    <a:solidFill>
                      <a:schemeClr val="bg1"/>
                    </a:solidFill>
                  </a:rPr>
                  <a:t>orthogonalisation</a:t>
                </a:r>
                <a:r>
                  <a:rPr lang="en-GB" dirty="0">
                    <a:solidFill>
                      <a:schemeClr val="bg1"/>
                    </a:solidFill>
                  </a:rPr>
                  <a:t> (following rotation of primary axis to z-axis)</a:t>
                </a:r>
              </a:p>
              <a:p>
                <a:pPr lvl="2">
                  <a:tabLst>
                    <a:tab pos="2957513" algn="l"/>
                    <a:tab pos="6369050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muon trajectory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nl-NL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nl-NL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[,</m:t>
                        </m:r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[,</m:t>
                        </m:r>
                        <m:sSub>
                          <m:sSubPr>
                            <m:ctrlPr>
                              <a:rPr lang="nl-NL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nl-NL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]]</m:t>
                        </m:r>
                      </m:e>
                    </m:d>
                  </m:oMath>
                </a14:m>
                <a:r>
                  <a:rPr lang="en-GB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		  </a:t>
                </a:r>
                <a:r>
                  <a:rPr lang="en-15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M. </a:t>
                </a:r>
                <a:r>
                  <a:rPr lang="it-IT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D</a:t>
                </a:r>
                <a:r>
                  <a:rPr lang="en-15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e Jong</a:t>
                </a:r>
                <a:endParaRPr lang="en-GB" dirty="0">
                  <a:solidFill>
                    <a:schemeClr val="bg1"/>
                  </a:solidFill>
                </a:endParaRPr>
              </a:p>
              <a:p>
                <a:pPr lvl="2">
                  <a:tabLst>
                    <a:tab pos="2957513" algn="l"/>
                    <a:tab pos="6369050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shower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[,</m:t>
                        </m:r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[,</m:t>
                        </m:r>
                        <m:sSub>
                          <m:sSubPr>
                            <m:ctrlP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nl-NL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]]</m:t>
                        </m:r>
                      </m:e>
                    </m:d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	</a:t>
                </a:r>
                <a:r>
                  <a:rPr lang="en-GB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 A. </a:t>
                </a:r>
                <a:r>
                  <a:rPr lang="en-GB" dirty="0" err="1">
                    <a:solidFill>
                      <a:schemeClr val="bg1"/>
                    </a:solidFill>
                    <a:sym typeface="Wingdings" panose="05000000000000000000" pitchFamily="2" charset="2"/>
                  </a:rPr>
                  <a:t>Domi</a:t>
                </a:r>
                <a:r>
                  <a:rPr lang="en-GB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; J. Seneca, T. van Eden?</a:t>
                </a:r>
                <a:endParaRPr lang="en-GB" dirty="0">
                  <a:solidFill>
                    <a:schemeClr val="bg1"/>
                  </a:solidFill>
                </a:endParaRPr>
              </a:p>
              <a:p>
                <a:pPr>
                  <a:tabLst>
                    <a:tab pos="36718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PDF</a:t>
                </a:r>
              </a:p>
              <a:p>
                <a:pPr lvl="1">
                  <a:tabLst>
                    <a:tab pos="36718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contains as-much-as-possible knowledge of the detector response to particles</a:t>
                </a:r>
              </a:p>
              <a:p>
                <a:pPr lvl="2">
                  <a:tabLst>
                    <a:tab pos="36718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Cherenkov light production</a:t>
                </a:r>
              </a:p>
              <a:p>
                <a:pPr lvl="2">
                  <a:tabLst>
                    <a:tab pos="36718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light absorption, scattering and dispersion</a:t>
                </a:r>
              </a:p>
              <a:p>
                <a:pPr lvl="2">
                  <a:tabLst>
                    <a:tab pos="36718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PMT QE, angular acceptance and TTS</a:t>
                </a:r>
              </a:p>
              <a:p>
                <a:pPr lvl="2">
                  <a:tabLst>
                    <a:tab pos="36718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electronics (discriminator, TDC, etc.)</a:t>
                </a:r>
              </a:p>
              <a:p>
                <a:pPr lvl="2">
                  <a:tabLst>
                    <a:tab pos="36718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background rates, high-rate veto, etc. </a:t>
                </a:r>
              </a:p>
              <a:p>
                <a:pPr lvl="2"/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5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9B3BC-25CE-4972-AF19-B8FD4D061A4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249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</TotalTime>
  <Words>1118</Words>
  <Application>Microsoft Office PowerPoint</Application>
  <PresentationFormat>Widescreen</PresentationFormat>
  <Paragraphs>171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AAAAA H+ Canela Text</vt:lpstr>
      <vt:lpstr>Aptos</vt:lpstr>
      <vt:lpstr>Aptos Display</vt:lpstr>
      <vt:lpstr>Arial</vt:lpstr>
      <vt:lpstr>Calibri</vt:lpstr>
      <vt:lpstr>Calibri Light</vt:lpstr>
      <vt:lpstr>Cambria Math</vt:lpstr>
      <vt:lpstr>Symbol</vt:lpstr>
      <vt:lpstr>Times</vt:lpstr>
      <vt:lpstr>Times New Roman</vt:lpstr>
      <vt:lpstr>Wingdings</vt:lpstr>
      <vt:lpstr>Office Theme</vt:lpstr>
      <vt:lpstr>1_Office Theme</vt:lpstr>
      <vt:lpstr>Reconstructions, Performances, and Systematics in ARCA </vt:lpstr>
      <vt:lpstr>Reconstructions, Performances, and Systematics in ARCA </vt:lpstr>
      <vt:lpstr>KM3NeT neutrino telescope</vt:lpstr>
      <vt:lpstr>Light detection</vt:lpstr>
      <vt:lpstr>Data processing (3/3)</vt:lpstr>
      <vt:lpstr>Event data</vt:lpstr>
      <vt:lpstr>Start value problem</vt:lpstr>
      <vt:lpstr>Linear fit</vt:lpstr>
      <vt:lpstr>Reconstruction (3/3)</vt:lpstr>
      <vt:lpstr>PDF of Cherenkov light</vt:lpstr>
      <vt:lpstr>PDF of Cherenkov light</vt:lpstr>
      <vt:lpstr>Final fit (3/3)</vt:lpstr>
      <vt:lpstr>Angular resolution once completed</vt:lpstr>
      <vt:lpstr>KM3-230213A</vt:lpstr>
      <vt:lpstr>KM3-230213A</vt:lpstr>
      <vt:lpstr>KM3-230213A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Vladimir Kulikovskiy</dc:creator>
  <cp:lastModifiedBy>Vladimir Kulikovskiy</cp:lastModifiedBy>
  <cp:revision>6</cp:revision>
  <dcterms:created xsi:type="dcterms:W3CDTF">2025-03-27T09:11:54Z</dcterms:created>
  <dcterms:modified xsi:type="dcterms:W3CDTF">2025-04-10T11:53:11Z</dcterms:modified>
</cp:coreProperties>
</file>