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5"/>
  </p:normalViewPr>
  <p:slideViewPr>
    <p:cSldViewPr>
      <p:cViewPr varScale="1">
        <p:scale>
          <a:sx n="118" d="100"/>
          <a:sy n="118" d="100"/>
        </p:scale>
        <p:origin x="6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6E052-AACB-4405-A052-5D535CDCF816}" type="datetimeFigureOut">
              <a:rPr lang="en-GB" smtClean="0"/>
              <a:t>18/09/2025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58F04-EAE6-4A89-A397-9D31DB3892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84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0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1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2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3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4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itle 1"/>
          <p:cNvSpPr>
            <a:spLocks noGrp="1"/>
          </p:cNvSpPr>
          <p:nvPr>
            <p:ph type="ctrTitle"/>
          </p:nvPr>
        </p:nvSpPr>
        <p:spPr bwMode="auto"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 bwMode="auto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0351008" y="292608"/>
            <a:ext cx="838198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anoramic 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3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4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0371525">
              <a:off x="263767" y="4438254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 extrusionOk="0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4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9" name="Rectangle 12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and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3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4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8490951" y="2714874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 extrusionOk="0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8" name="Rectangle 12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Quot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6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7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8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9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20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8490951" y="4185117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TextBox 12"/>
          <p:cNvSpPr>
            <a:spLocks/>
          </p:cNvSpPr>
          <p:nvPr/>
        </p:nvSpPr>
        <p:spPr bwMode="auto"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en-US" sz="9600"/>
              <a:t>”</a:t>
            </a:r>
            <a:endParaRPr/>
          </a:p>
        </p:txBody>
      </p:sp>
      <p:sp>
        <p:nvSpPr>
          <p:cNvPr id="15" name="TextBox 8"/>
          <p:cNvSpPr>
            <a:spLocks/>
          </p:cNvSpPr>
          <p:nvPr/>
        </p:nvSpPr>
        <p:spPr bwMode="auto"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en-US" sz="9600"/>
              <a:t>“</a:t>
            </a:r>
            <a:endParaRPr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 bwMode="auto"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cap="small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21" name="Rectangle 31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Name Car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2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3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4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5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6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8490951" y="4193583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8" name="Rectangle 11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Colum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6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 bwMode="auto"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6"/>
          </p:nvPr>
        </p:nvSpPr>
        <p:spPr bwMode="auto"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7"/>
          </p:nvPr>
        </p:nvSpPr>
        <p:spPr bwMode="auto"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cxnSp>
        <p:nvCxnSpPr>
          <p:cNvPr id="11" name="Straight Connector 21"/>
          <p:cNvCxnSpPr>
            <a:cxnSpLocks/>
          </p:cNvCxnSpPr>
          <p:nvPr/>
        </p:nvCxnSpPr>
        <p:spPr bwMode="auto"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2"/>
          <p:cNvCxnSpPr>
            <a:cxnSpLocks/>
          </p:cNvCxnSpPr>
          <p:nvPr/>
        </p:nvCxnSpPr>
        <p:spPr bwMode="auto"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 Picture Colum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36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5"/>
          </p:nvPr>
        </p:nvSpPr>
        <p:spPr bwMode="auto"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8"/>
          </p:nvPr>
        </p:nvSpPr>
        <p:spPr bwMode="auto"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21"/>
          </p:nvPr>
        </p:nvSpPr>
        <p:spPr bwMode="auto"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 bwMode="auto"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22"/>
          </p:nvPr>
        </p:nvSpPr>
        <p:spPr bwMode="auto"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0"/>
          </p:nvPr>
        </p:nvSpPr>
        <p:spPr bwMode="auto"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cxnSp>
        <p:nvCxnSpPr>
          <p:cNvPr id="14" name="Straight Connector 16"/>
          <p:cNvCxnSpPr>
            <a:cxnSpLocks/>
          </p:cNvCxnSpPr>
          <p:nvPr/>
        </p:nvCxnSpPr>
        <p:spPr bwMode="auto"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7"/>
          <p:cNvCxnSpPr>
            <a:cxnSpLocks/>
          </p:cNvCxnSpPr>
          <p:nvPr/>
        </p:nvCxnSpPr>
        <p:spPr bwMode="auto"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8825660" cy="706964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anchor="t" anchorCtr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3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4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5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6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7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5101749">
              <a:off x="6294738" y="4577737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Rectangle 7"/>
            <p:cNvSpPr/>
            <p:nvPr/>
          </p:nvSpPr>
          <p:spPr bwMode="auto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154954" y="1278468"/>
            <a:ext cx="6247546" cy="4748590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9" name="Rectangle 12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3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5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6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7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8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6"/>
            <p:cNvSpPr/>
            <p:nvPr/>
          </p:nvSpPr>
          <p:spPr bwMode="auto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/>
            <p:nvPr/>
          </p:nvSpPr>
          <p:spPr bwMode="gray">
            <a:xfrm rot="16199999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9" name="Rectangle 14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6" name="Rectangle 6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5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6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7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8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9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7"/>
            <p:cNvSpPr/>
            <p:nvPr/>
          </p:nvSpPr>
          <p:spPr bwMode="auto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15922489">
              <a:off x="3140485" y="1826078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/>
            <p:nvPr/>
          </p:nvSpPr>
          <p:spPr bwMode="gray">
            <a:xfrm rot="16199999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 bwMode="auto"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20" name="Rectangle 14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1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4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5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6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7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8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7"/>
            <p:cNvSpPr/>
            <p:nvPr/>
          </p:nvSpPr>
          <p:spPr bwMode="auto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16199999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/>
            <p:nvPr/>
          </p:nvSpPr>
          <p:spPr bwMode="gray">
            <a:xfrm rot="15922489">
              <a:off x="4203594" y="1826078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6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20" name="Rectangle 13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 bwMode="auto"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" name="Rectangle 2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14"/>
            <p:cNvSpPr/>
            <p:nvPr/>
          </p:nvSpPr>
          <p:spPr bwMode="auto">
            <a:xfrm>
              <a:off x="3219" y="2667000"/>
              <a:ext cx="4191000" cy="41910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15"/>
            <p:cNvSpPr/>
            <p:nvPr/>
          </p:nvSpPr>
          <p:spPr bwMode="auto">
            <a:xfrm>
              <a:off x="1750" y="2895600"/>
              <a:ext cx="2362199" cy="2362199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16"/>
            <p:cNvSpPr/>
            <p:nvPr/>
          </p:nvSpPr>
          <p:spPr bwMode="auto">
            <a:xfrm>
              <a:off x="8609012" y="1676400"/>
              <a:ext cx="2819400" cy="28194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17"/>
            <p:cNvSpPr/>
            <p:nvPr/>
          </p:nvSpPr>
          <p:spPr bwMode="auto">
            <a:xfrm>
              <a:off x="7999412" y="-2373"/>
              <a:ext cx="1600200" cy="16002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18"/>
            <p:cNvSpPr/>
            <p:nvPr/>
          </p:nvSpPr>
          <p:spPr bwMode="auto">
            <a:xfrm>
              <a:off x="8609012" y="5874054"/>
              <a:ext cx="990600" cy="990600"/>
            </a:xfrm>
            <a:prstGeom prst="ellipse">
              <a:avLst/>
            </a:prstGeom>
            <a:gradFill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circle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21010068">
              <a:off x="8490951" y="1797517"/>
              <a:ext cx="3299406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 extrusionOk="0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18" name="Rectangle 21"/>
          <p:cNvSpPr/>
          <p:nvPr/>
        </p:nvSpPr>
        <p:spPr bwMode="auto"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352539" y="295728"/>
            <a:ext cx="83819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/>
  <p:txStyles>
    <p:titleStyle>
      <a:lvl1pPr algn="l" defTabSz="457200">
        <a:spcBef>
          <a:spcPts val="0"/>
        </a:spcBef>
        <a:buNone/>
        <a:defRPr sz="3600" b="0" i="0">
          <a:solidFill>
            <a:schemeClr val="bg2"/>
          </a:solidFill>
          <a:latin typeface="+mj-lt"/>
          <a:ea typeface="+mj-ea"/>
          <a:cs typeface="+mj-cs"/>
        </a:defRPr>
      </a:lvl1pPr>
      <a:lvl2pPr>
        <a:defRPr>
          <a:solidFill>
            <a:schemeClr val="tx2"/>
          </a:solidFill>
        </a:defRPr>
      </a:lvl2pPr>
      <a:lvl3pPr>
        <a:defRPr>
          <a:solidFill>
            <a:schemeClr val="tx2"/>
          </a:solidFill>
        </a:defRPr>
      </a:lvl3pPr>
      <a:lvl4pPr>
        <a:defRPr>
          <a:solidFill>
            <a:schemeClr val="tx2"/>
          </a:solidFill>
        </a:defRPr>
      </a:lvl4pPr>
      <a:lvl5pPr>
        <a:defRPr>
          <a:solidFill>
            <a:schemeClr val="tx2"/>
          </a:solidFill>
        </a:defRPr>
      </a:lvl5pPr>
      <a:lvl6pPr>
        <a:defRPr>
          <a:solidFill>
            <a:schemeClr val="tx2"/>
          </a:solidFill>
        </a:defRPr>
      </a:lvl6pPr>
      <a:lvl7pPr>
        <a:defRPr>
          <a:solidFill>
            <a:schemeClr val="tx2"/>
          </a:solidFill>
        </a:defRPr>
      </a:lvl7pPr>
      <a:lvl8pPr>
        <a:defRPr>
          <a:solidFill>
            <a:schemeClr val="tx2"/>
          </a:solidFill>
        </a:defRPr>
      </a:lvl8pPr>
      <a:lvl9pPr>
        <a:defRPr>
          <a:solidFill>
            <a:schemeClr val="tx2"/>
          </a:solidFill>
        </a:defRPr>
      </a:lvl9pPr>
    </p:titleStyle>
    <p:bodyStyle>
      <a:lvl1pPr marL="342900" indent="-3429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8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6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4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/>
        <a:buChar char=""/>
        <a:defRPr sz="1200" b="0" i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castor" TargetMode="External"/><Relationship Id="rId2" Type="http://schemas.openxmlformats.org/officeDocument/2006/relationships/hyperlink" Target="http://www.cern.ch/eo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on-technology.web.cern.ch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ern.ch/wlcg-public" TargetMode="External"/><Relationship Id="rId4" Type="http://schemas.openxmlformats.org/officeDocument/2006/relationships/hyperlink" Target="http://www.cern.ch/wlc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363502" y="2025134"/>
            <a:ext cx="9375382" cy="2677648"/>
          </a:xfrm>
        </p:spPr>
        <p:txBody>
          <a:bodyPr/>
          <a:lstStyle/>
          <a:p>
            <a:pPr algn="ctr">
              <a:defRPr/>
            </a:pPr>
            <a:r>
              <a:rPr lang="en-US" b="1"/>
              <a:t>How do we manage 40K machines in the CERN Computer centre</a:t>
            </a:r>
            <a:endParaRPr lang="en-GB" sz="440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154955" y="4882974"/>
            <a:ext cx="10094292" cy="5077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/>
              <a:t>Zhechka Toteva (CERN/IT)</a:t>
            </a:r>
            <a:endParaRPr lang="en-GB"/>
          </a:p>
        </p:txBody>
      </p:sp>
      <p:sp>
        <p:nvSpPr>
          <p:cNvPr id="6" name="Subtitle 2"/>
          <p:cNvSpPr>
            <a:spLocks/>
          </p:cNvSpPr>
          <p:nvPr/>
        </p:nvSpPr>
        <p:spPr bwMode="auto">
          <a:xfrm>
            <a:off x="1363502" y="5751094"/>
            <a:ext cx="8825658" cy="4010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800" b="0" i="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4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None/>
              <a:defRPr sz="1200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CERN </a:t>
            </a:r>
            <a:r>
              <a:rPr lang="en-US">
                <a:solidFill>
                  <a:schemeClr val="bg1"/>
                </a:solidFill>
              </a:rPr>
              <a:t>– 18/09/2025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430539" y="469877"/>
            <a:ext cx="1275957" cy="12759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8959594" cy="706964"/>
          </a:xfrm>
        </p:spPr>
        <p:txBody>
          <a:bodyPr/>
          <a:lstStyle/>
          <a:p>
            <a:pPr>
              <a:defRPr/>
            </a:pPr>
            <a:r>
              <a:rPr lang="en-US"/>
              <a:t>Configuration management at CERN IT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7F1E4F-1CFF-5643-939E-217C01CDF565}" type="slidenum">
              <a:rPr lang="en-US" sz="2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10</a:t>
            </a:fld>
            <a:endParaRPr lang="en-US" sz="2800" b="0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10415" y="2314461"/>
            <a:ext cx="1971675" cy="823337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3"/>
          <a:srcRect l="9376" t="31626" r="4448" b="32695"/>
          <a:stretch/>
        </p:blipFill>
        <p:spPr bwMode="auto">
          <a:xfrm>
            <a:off x="402189" y="3887185"/>
            <a:ext cx="2675685" cy="1107768"/>
          </a:xfrm>
          <a:prstGeom prst="rect">
            <a:avLst/>
          </a:prstGeom>
        </p:spPr>
      </p:pic>
      <p:sp>
        <p:nvSpPr>
          <p:cNvPr id="10" name="Rounded Rectangle 12"/>
          <p:cNvSpPr/>
          <p:nvPr/>
        </p:nvSpPr>
        <p:spPr bwMode="auto">
          <a:xfrm>
            <a:off x="9253988" y="3738166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TEIGI Tool suite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1" name="Oval 14"/>
          <p:cNvSpPr/>
          <p:nvPr/>
        </p:nvSpPr>
        <p:spPr bwMode="auto">
          <a:xfrm>
            <a:off x="5143203" y="3309195"/>
            <a:ext cx="3733800" cy="151422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1" u="sng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43 000 </a:t>
            </a:r>
            <a:r>
              <a:rPr lang="en-US" sz="2000" b="1" i="1" u="sng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Puppet managed machines</a:t>
            </a:r>
            <a:endParaRPr lang="en-GB" sz="2000" b="1" i="1" u="sng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488485" y="2564771"/>
            <a:ext cx="2521618" cy="588378"/>
          </a:xfrm>
          <a:prstGeom prst="rect">
            <a:avLst/>
          </a:prstGeom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716511" y="5185522"/>
            <a:ext cx="1063542" cy="1063542"/>
          </a:xfrm>
          <a:prstGeom prst="rect">
            <a:avLst/>
          </a:prstGeom>
        </p:spPr>
      </p:pic>
      <p:pic>
        <p:nvPicPr>
          <p:cNvPr id="14" name="Picture 1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53988" y="4945052"/>
            <a:ext cx="1286577" cy="1068994"/>
          </a:xfrm>
          <a:prstGeom prst="rect">
            <a:avLst/>
          </a:prstGeom>
        </p:spPr>
      </p:pic>
      <p:pic>
        <p:nvPicPr>
          <p:cNvPr id="15" name="Picture 18"/>
          <p:cNvPicPr>
            <a:picLocks noChangeAspect="1"/>
          </p:cNvPicPr>
          <p:nvPr/>
        </p:nvPicPr>
        <p:blipFill>
          <a:blip r:embed="rId7"/>
          <a:srcRect r="45757" b="68113"/>
          <a:stretch/>
        </p:blipFill>
        <p:spPr bwMode="auto">
          <a:xfrm>
            <a:off x="701537" y="5231612"/>
            <a:ext cx="2178823" cy="959388"/>
          </a:xfrm>
          <a:prstGeom prst="rect">
            <a:avLst/>
          </a:prstGeom>
        </p:spPr>
      </p:pic>
      <p:sp>
        <p:nvSpPr>
          <p:cNvPr id="16" name="Rounded Rectangle 19"/>
          <p:cNvSpPr/>
          <p:nvPr/>
        </p:nvSpPr>
        <p:spPr bwMode="auto">
          <a:xfrm>
            <a:off x="8780053" y="2520822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Certification Manager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7" name="Rounded Rectangle 20"/>
          <p:cNvSpPr/>
          <p:nvPr/>
        </p:nvSpPr>
        <p:spPr bwMode="auto">
          <a:xfrm>
            <a:off x="3182090" y="5615144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AI-TOOLS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18" name="Picture 2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3183869" y="4415223"/>
            <a:ext cx="1959334" cy="816389"/>
          </a:xfrm>
          <a:prstGeom prst="rect">
            <a:avLst/>
          </a:prstGeom>
        </p:spPr>
      </p:pic>
      <p:sp>
        <p:nvSpPr>
          <p:cNvPr id="19" name="Rounded Rectangle 22"/>
          <p:cNvSpPr/>
          <p:nvPr/>
        </p:nvSpPr>
        <p:spPr bwMode="auto">
          <a:xfrm>
            <a:off x="2250109" y="3286131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CERNMegabus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0" name="Rounded Rectangle 24"/>
          <p:cNvSpPr/>
          <p:nvPr/>
        </p:nvSpPr>
        <p:spPr bwMode="auto">
          <a:xfrm>
            <a:off x="6338380" y="5421493"/>
            <a:ext cx="860215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b="1">
                <a:solidFill>
                  <a:prstClr val="white"/>
                </a:solidFill>
                <a:latin typeface="Century Gothic"/>
              </a:rPr>
              <a:t>…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D22F896-40B5-4ADD-8801-0D06FADFA095}" type="slidenum">
              <a:rPr lang="en-US"/>
              <a:t>11</a:t>
            </a:fld>
            <a:endParaRPr lang="en-US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/>
          <a:srcRect t="7022" r="1441" b="4180"/>
          <a:stretch/>
        </p:blipFill>
        <p:spPr bwMode="auto">
          <a:xfrm>
            <a:off x="-276007" y="-49226"/>
            <a:ext cx="12564989" cy="6858000"/>
          </a:xfrm>
          <a:prstGeom prst="rect">
            <a:avLst/>
          </a:prstGeom>
        </p:spPr>
      </p:pic>
      <p:sp>
        <p:nvSpPr>
          <p:cNvPr id="8" name="Rounded Rectangle 5"/>
          <p:cNvSpPr/>
          <p:nvPr/>
        </p:nvSpPr>
        <p:spPr bwMode="auto">
          <a:xfrm>
            <a:off x="4073472" y="5572124"/>
            <a:ext cx="4003727" cy="6762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Thanks Config team fro the slide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8959594" cy="706964"/>
          </a:xfrm>
        </p:spPr>
        <p:txBody>
          <a:bodyPr/>
          <a:lstStyle/>
          <a:p>
            <a:pPr>
              <a:defRPr/>
            </a:pPr>
            <a:r>
              <a:rPr lang="en-GB"/>
              <a:t>CERNMegabus at CERN IT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7F1E4F-1CFF-5643-939E-217C01CDF565}" type="slidenum">
              <a:rPr lang="en-GB" sz="2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12</a:t>
            </a:fld>
            <a:endParaRPr lang="en-GB" sz="2800" b="0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8" name="Rounded Rectangle 22"/>
          <p:cNvSpPr/>
          <p:nvPr/>
        </p:nvSpPr>
        <p:spPr bwMode="auto">
          <a:xfrm>
            <a:off x="2250109" y="3286131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CERNMegabus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804611" y="3329101"/>
            <a:ext cx="68987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GB" sz="2000"/>
              <a:t>The CERNMegabus architecture is based on the </a:t>
            </a:r>
            <a:r>
              <a:rPr lang="en-GB" sz="2000" b="1">
                <a:solidFill>
                  <a:srgbClr val="139746"/>
                </a:solidFill>
              </a:rPr>
              <a:t>publisher</a:t>
            </a:r>
            <a:r>
              <a:rPr lang="en-GB" sz="2000" b="1"/>
              <a:t>-</a:t>
            </a:r>
            <a:r>
              <a:rPr lang="en-GB" sz="2000" b="1">
                <a:solidFill>
                  <a:srgbClr val="7030A9"/>
                </a:solidFill>
              </a:rPr>
              <a:t>consumer</a:t>
            </a:r>
            <a:r>
              <a:rPr lang="en-GB" sz="2000" b="1"/>
              <a:t> model and </a:t>
            </a:r>
            <a:r>
              <a:rPr lang="en-GB" sz="2000"/>
              <a:t>utilises the </a:t>
            </a:r>
            <a:r>
              <a:rPr lang="en-GB" sz="2000" b="1">
                <a:solidFill>
                  <a:srgbClr val="3366FF"/>
                </a:solidFill>
              </a:rPr>
              <a:t>CERN IT messaging infrastructure</a:t>
            </a:r>
            <a:r>
              <a:rPr lang="en-GB" sz="2000" b="1"/>
              <a:t> 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GB" sz="2000"/>
              <a:t>The publisher and the consumer services comprises of building blocks</a:t>
            </a:r>
            <a:r>
              <a:rPr lang="en-GB" sz="2000" b="1"/>
              <a:t> 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GB" sz="2000" b="1"/>
              <a:t>configured with Puppet </a:t>
            </a:r>
            <a:endParaRPr/>
          </a:p>
          <a:p>
            <a:pPr marL="742950" lvl="1" indent="-285750">
              <a:buFont typeface="Arial"/>
              <a:buChar char="•"/>
              <a:defRPr/>
            </a:pPr>
            <a:r>
              <a:rPr lang="en-GB" sz="2000"/>
              <a:t>to use the </a:t>
            </a:r>
            <a:r>
              <a:rPr lang="en-GB" sz="2000" b="1"/>
              <a:t>CERNMegabus python libraries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GB" sz="2000" b="1"/>
              <a:t>Installed on all </a:t>
            </a:r>
            <a:r>
              <a:rPr lang="en-GB" sz="2000"/>
              <a:t>Puppet managed </a:t>
            </a:r>
            <a:r>
              <a:rPr lang="en-GB" sz="2000" b="1"/>
              <a:t>machines </a:t>
            </a:r>
            <a:r>
              <a:rPr lang="en-GB" sz="2000"/>
              <a:t>in the </a:t>
            </a:r>
            <a:r>
              <a:rPr lang="en-GB" sz="2000" b="1"/>
              <a:t>CERN CC</a:t>
            </a:r>
          </a:p>
        </p:txBody>
      </p:sp>
      <p:sp>
        <p:nvSpPr>
          <p:cNvPr id="10" name="Rectangle 7"/>
          <p:cNvSpPr/>
          <p:nvPr/>
        </p:nvSpPr>
        <p:spPr bwMode="auto">
          <a:xfrm>
            <a:off x="528358" y="2519665"/>
            <a:ext cx="111749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/>
              <a:t>A service </a:t>
            </a:r>
            <a:r>
              <a:rPr lang="en-GB" sz="2400"/>
              <a:t>that provides for </a:t>
            </a:r>
            <a:r>
              <a:rPr lang="en-GB" sz="2400" b="1"/>
              <a:t>instant communication between services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CERNMegabus architecture 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 bwMode="auto">
          <a:xfrm>
            <a:off x="1193062" y="4141154"/>
            <a:ext cx="6144909" cy="2158697"/>
          </a:xfrm>
        </p:spPr>
        <p:txBody>
          <a:bodyPr/>
          <a:lstStyle/>
          <a:p>
            <a:pPr marL="285750" indent="-285750">
              <a:buFont typeface="Arial"/>
              <a:buChar char="•"/>
              <a:defRPr/>
            </a:pPr>
            <a:endParaRPr lang="en-US"/>
          </a:p>
          <a:p>
            <a:pPr marL="0" indent="0">
              <a:buNone/>
              <a:defRPr/>
            </a:pPr>
            <a:r>
              <a:rPr lang="en-GB" sz="2400"/>
              <a:t>The CERNMegabus architecture is based on the </a:t>
            </a:r>
            <a:r>
              <a:rPr lang="en-GB" sz="2400" b="1">
                <a:solidFill>
                  <a:srgbClr val="139746"/>
                </a:solidFill>
              </a:rPr>
              <a:t>publisher</a:t>
            </a:r>
            <a:r>
              <a:rPr lang="en-GB" sz="2400" b="1"/>
              <a:t>-</a:t>
            </a:r>
            <a:r>
              <a:rPr lang="en-GB" sz="2400" b="1">
                <a:solidFill>
                  <a:srgbClr val="7A30A0"/>
                </a:solidFill>
              </a:rPr>
              <a:t>consumer</a:t>
            </a:r>
            <a:r>
              <a:rPr lang="en-GB" sz="2400" b="1"/>
              <a:t> model and </a:t>
            </a:r>
            <a:r>
              <a:rPr lang="en-GB" sz="2400"/>
              <a:t>utilises the </a:t>
            </a:r>
            <a:r>
              <a:rPr lang="en-GB" sz="2400" b="1">
                <a:solidFill>
                  <a:srgbClr val="54BDE9"/>
                </a:solidFill>
              </a:rPr>
              <a:t>CERN IT messaging infrastructure</a:t>
            </a:r>
            <a:endParaRPr lang="en-GB">
              <a:solidFill>
                <a:srgbClr val="54BDE9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Affected service “B”</a:t>
            </a: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9545568" y="5445898"/>
            <a:ext cx="1475232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External program</a:t>
            </a: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Central CERN IT ActiveMQ brokers</a:t>
            </a:r>
            <a:endParaRPr lang="en-GB"/>
          </a:p>
        </p:txBody>
      </p:sp>
      <p:sp>
        <p:nvSpPr>
          <p:cNvPr id="12" name="Up Arrow 11"/>
          <p:cNvSpPr/>
          <p:nvPr/>
        </p:nvSpPr>
        <p:spPr bwMode="auto">
          <a:xfrm rot="10800000">
            <a:off x="10009017" y="3904461"/>
            <a:ext cx="549065" cy="143263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Box 12"/>
          <p:cNvSpPr>
            <a:spLocks/>
          </p:cNvSpPr>
          <p:nvPr/>
        </p:nvSpPr>
        <p:spPr bwMode="auto">
          <a:xfrm>
            <a:off x="8883176" y="4194477"/>
            <a:ext cx="1674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/>
              <a:t>4. Execute reactive actions</a:t>
            </a:r>
            <a:endParaRPr lang="en-GB" sz="1600"/>
          </a:p>
        </p:txBody>
      </p:sp>
      <p:sp>
        <p:nvSpPr>
          <p:cNvPr id="14" name="Right Arrow 13"/>
          <p:cNvSpPr/>
          <p:nvPr/>
        </p:nvSpPr>
        <p:spPr bwMode="auto"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Left Arrow 14"/>
          <p:cNvSpPr/>
          <p:nvPr/>
        </p:nvSpPr>
        <p:spPr bwMode="auto">
          <a:xfrm>
            <a:off x="6859579" y="2764210"/>
            <a:ext cx="2591721" cy="548726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 bwMode="auto">
          <a:xfrm>
            <a:off x="1714028" y="2868240"/>
            <a:ext cx="1475232" cy="885431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Change service ”A”</a:t>
            </a:r>
            <a:endParaRPr lang="en-GB"/>
          </a:p>
        </p:txBody>
      </p:sp>
      <p:sp>
        <p:nvSpPr>
          <p:cNvPr id="17" name="Right Arrow 16"/>
          <p:cNvSpPr/>
          <p:nvPr/>
        </p:nvSpPr>
        <p:spPr bwMode="auto"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tangle 17"/>
          <p:cNvSpPr/>
          <p:nvPr/>
        </p:nvSpPr>
        <p:spPr bwMode="auto">
          <a:xfrm>
            <a:off x="6979148" y="2461383"/>
            <a:ext cx="26372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1. Subscribe for message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283392" y="2818320"/>
            <a:ext cx="20377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2. Publish message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7480222" y="3207536"/>
            <a:ext cx="1818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/>
              <a:t>3. New message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8959594" cy="706964"/>
          </a:xfrm>
        </p:spPr>
        <p:txBody>
          <a:bodyPr/>
          <a:lstStyle/>
          <a:p>
            <a:pPr>
              <a:defRPr/>
            </a:pPr>
            <a:r>
              <a:rPr lang="en-US"/>
              <a:t>Already our clients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7F1E4F-1CFF-5643-939E-217C01CDF565}" type="slidenum">
              <a:rPr lang="en-US" sz="2800" b="0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14</a:t>
            </a:fld>
            <a:endParaRPr lang="en-US" sz="2800" b="0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8" name="Rounded Rectangle 12"/>
          <p:cNvSpPr/>
          <p:nvPr/>
        </p:nvSpPr>
        <p:spPr bwMode="auto">
          <a:xfrm>
            <a:off x="9253988" y="3761830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TEIGI Tool suite</a:t>
            </a:r>
            <a:endParaRPr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b="1">
                <a:solidFill>
                  <a:prstClr val="white"/>
                </a:solidFill>
                <a:latin typeface="Century Gothic"/>
              </a:rPr>
              <a:t>(roger)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9" name="Oval 14"/>
          <p:cNvSpPr/>
          <p:nvPr/>
        </p:nvSpPr>
        <p:spPr bwMode="auto">
          <a:xfrm>
            <a:off x="5143203" y="3309195"/>
            <a:ext cx="3733800" cy="1514223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4000" b="1" i="1" u="sng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43 000 </a:t>
            </a:r>
            <a:r>
              <a:rPr lang="en-US" sz="2000" b="1" i="1" u="sng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Puppet managed machines</a:t>
            </a:r>
            <a:endParaRPr lang="en-GB" sz="2000" b="1" i="1" u="sng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0" name="Rounded Rectangle 22"/>
          <p:cNvSpPr/>
          <p:nvPr/>
        </p:nvSpPr>
        <p:spPr bwMode="auto">
          <a:xfrm>
            <a:off x="2250109" y="3286131"/>
            <a:ext cx="2238376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CERNMegabus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11" name="Picture 2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488485" y="2564771"/>
            <a:ext cx="2521618" cy="588378"/>
          </a:xfrm>
          <a:prstGeom prst="rect">
            <a:avLst/>
          </a:prstGeom>
        </p:spPr>
      </p:pic>
      <p:pic>
        <p:nvPicPr>
          <p:cNvPr id="12" name="Pictur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199889" y="4823418"/>
            <a:ext cx="2571750" cy="1781175"/>
          </a:xfrm>
          <a:prstGeom prst="rect">
            <a:avLst/>
          </a:prstGeom>
        </p:spPr>
      </p:pic>
      <p:sp>
        <p:nvSpPr>
          <p:cNvPr id="13" name="Isosceles Triangle 16"/>
          <p:cNvSpPr/>
          <p:nvPr/>
        </p:nvSpPr>
        <p:spPr bwMode="auto">
          <a:xfrm>
            <a:off x="9186675" y="5388010"/>
            <a:ext cx="769457" cy="687917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Notched Right Arrow 10"/>
          <p:cNvSpPr/>
          <p:nvPr/>
        </p:nvSpPr>
        <p:spPr bwMode="auto">
          <a:xfrm rot="6815639">
            <a:off x="9417850" y="5674369"/>
            <a:ext cx="217231" cy="45719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chemeClr val="tx1"/>
          </a:solidFill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Parallelogram 11"/>
          <p:cNvSpPr/>
          <p:nvPr/>
        </p:nvSpPr>
        <p:spPr bwMode="auto">
          <a:xfrm rot="20442853">
            <a:off x="9419991" y="5759187"/>
            <a:ext cx="246932" cy="49888"/>
          </a:xfrm>
          <a:prstGeom prst="parallelogram">
            <a:avLst>
              <a:gd name="adj" fmla="val 94962"/>
            </a:avLst>
          </a:prstGeom>
          <a:solidFill>
            <a:schemeClr val="tx1"/>
          </a:solidFill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Down Arrow 13"/>
          <p:cNvSpPr/>
          <p:nvPr/>
        </p:nvSpPr>
        <p:spPr bwMode="auto">
          <a:xfrm rot="1361646">
            <a:off x="9518769" y="5762301"/>
            <a:ext cx="78192" cy="2554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ounded Rectangle 21"/>
          <p:cNvSpPr/>
          <p:nvPr/>
        </p:nvSpPr>
        <p:spPr bwMode="auto">
          <a:xfrm>
            <a:off x="5276950" y="5342972"/>
            <a:ext cx="2724980" cy="106202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CERN Computer Centre Power Cut Management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8" name="Rounded Rectangle 23"/>
          <p:cNvSpPr/>
          <p:nvPr/>
        </p:nvSpPr>
        <p:spPr bwMode="auto">
          <a:xfrm>
            <a:off x="1120690" y="5378643"/>
            <a:ext cx="1760468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IT Monitoring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9" name="Rounded Rectangle 26"/>
          <p:cNvSpPr/>
          <p:nvPr/>
        </p:nvSpPr>
        <p:spPr bwMode="auto">
          <a:xfrm>
            <a:off x="983917" y="2420594"/>
            <a:ext cx="1137198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CASTOR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0" name="Rounded Rectangle 27"/>
          <p:cNvSpPr/>
          <p:nvPr/>
        </p:nvSpPr>
        <p:spPr bwMode="auto">
          <a:xfrm>
            <a:off x="9740733" y="2591021"/>
            <a:ext cx="1137198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EOS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1" name="Rounded Rectangle 19"/>
          <p:cNvSpPr/>
          <p:nvPr/>
        </p:nvSpPr>
        <p:spPr bwMode="auto">
          <a:xfrm>
            <a:off x="2584076" y="4409390"/>
            <a:ext cx="2724980" cy="744643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DNS Load Balancing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2" name="Rounded Rectangle 20"/>
          <p:cNvSpPr/>
          <p:nvPr/>
        </p:nvSpPr>
        <p:spPr bwMode="auto">
          <a:xfrm>
            <a:off x="866916" y="3663347"/>
            <a:ext cx="1137198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CLOUD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3" name="Rounded Rectangle 25"/>
          <p:cNvSpPr/>
          <p:nvPr/>
        </p:nvSpPr>
        <p:spPr bwMode="auto">
          <a:xfrm>
            <a:off x="7856971" y="2404702"/>
            <a:ext cx="1137198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800" b="1" i="0" u="none" strike="noStrike" cap="none" spc="0">
                <a:ln>
                  <a:noFill/>
                </a:ln>
                <a:solidFill>
                  <a:prstClr val="white"/>
                </a:solidFill>
                <a:latin typeface="Century Gothic"/>
                <a:ea typeface="+mn-ea"/>
                <a:cs typeface="+mn-cs"/>
              </a:rPr>
              <a:t>BATCH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10179797" cy="706964"/>
          </a:xfrm>
        </p:spPr>
        <p:txBody>
          <a:bodyPr/>
          <a:lstStyle/>
          <a:p>
            <a:pPr>
              <a:defRPr/>
            </a:pPr>
            <a:r>
              <a:rPr lang="en-US"/>
              <a:t>From roger to EOS/CASTOR/Puppet HAProxy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15</a:t>
            </a:fld>
            <a:endParaRPr lang="en-US"/>
          </a:p>
        </p:txBody>
      </p:sp>
      <p:sp>
        <p:nvSpPr>
          <p:cNvPr id="8" name="Rectangle 8"/>
          <p:cNvSpPr/>
          <p:nvPr/>
        </p:nvSpPr>
        <p:spPr bwMode="auto"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200" i="1">
                <a:solidFill>
                  <a:schemeClr val="bg1"/>
                </a:solidFill>
              </a:rPr>
              <a:t>castor-lhcb-headnode-Y</a:t>
            </a:r>
          </a:p>
        </p:txBody>
      </p:sp>
      <p:sp>
        <p:nvSpPr>
          <p:cNvPr id="9" name="Rectangle 9"/>
          <p:cNvSpPr/>
          <p:nvPr/>
        </p:nvSpPr>
        <p:spPr bwMode="auto">
          <a:xfrm>
            <a:off x="9545568" y="5445898"/>
            <a:ext cx="1475232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/>
              <a:t>Set </a:t>
            </a:r>
            <a:r>
              <a:rPr lang="en-GB" sz="1200">
                <a:solidFill>
                  <a:schemeClr val="bg1"/>
                </a:solidFill>
              </a:rPr>
              <a:t>castor-lhcb-disknode-X in read-only mode</a:t>
            </a:r>
            <a:r>
              <a:rPr lang="en-US" sz="1200"/>
              <a:t>  </a:t>
            </a:r>
            <a:endParaRPr lang="en-GB" sz="1200"/>
          </a:p>
        </p:txBody>
      </p:sp>
      <p:sp>
        <p:nvSpPr>
          <p:cNvPr id="10" name="Rectangle 10"/>
          <p:cNvSpPr/>
          <p:nvPr/>
        </p:nvSpPr>
        <p:spPr bwMode="auto"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Central CERN IT ActiveMQ brokers</a:t>
            </a:r>
            <a:endParaRPr lang="en-GB"/>
          </a:p>
        </p:txBody>
      </p:sp>
      <p:sp>
        <p:nvSpPr>
          <p:cNvPr id="11" name="Up Arrow 11"/>
          <p:cNvSpPr/>
          <p:nvPr/>
        </p:nvSpPr>
        <p:spPr bwMode="auto">
          <a:xfrm rot="10800000">
            <a:off x="10009017" y="3904461"/>
            <a:ext cx="549065" cy="143263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Box 12"/>
          <p:cNvSpPr>
            <a:spLocks/>
          </p:cNvSpPr>
          <p:nvPr/>
        </p:nvSpPr>
        <p:spPr bwMode="auto">
          <a:xfrm>
            <a:off x="8512244" y="4194477"/>
            <a:ext cx="1537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/>
              <a:t>4. Execute `</a:t>
            </a:r>
            <a:r>
              <a:rPr lang="en-US" sz="1200" b="1" u="sng"/>
              <a:t>modifydiskserver Disab </a:t>
            </a:r>
            <a:r>
              <a:rPr lang="en-GB" sz="1200" b="1" u="sng"/>
              <a:t>castor-lhcb-disknode-X </a:t>
            </a:r>
            <a:r>
              <a:rPr lang="en-US" sz="1200"/>
              <a:t>` </a:t>
            </a:r>
            <a:endParaRPr lang="en-GB" sz="1200"/>
          </a:p>
        </p:txBody>
      </p:sp>
      <p:sp>
        <p:nvSpPr>
          <p:cNvPr id="13" name="Right Arrow 13"/>
          <p:cNvSpPr/>
          <p:nvPr/>
        </p:nvSpPr>
        <p:spPr bwMode="auto"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Left Arrow 14"/>
          <p:cNvSpPr/>
          <p:nvPr/>
        </p:nvSpPr>
        <p:spPr bwMode="auto">
          <a:xfrm>
            <a:off x="6859579" y="2764210"/>
            <a:ext cx="2591721" cy="548726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5"/>
          <p:cNvSpPr/>
          <p:nvPr/>
        </p:nvSpPr>
        <p:spPr bwMode="auto">
          <a:xfrm>
            <a:off x="1714028" y="2868240"/>
            <a:ext cx="1475232" cy="885431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/>
              <a:t>Set roger state of </a:t>
            </a:r>
            <a:r>
              <a:rPr lang="en-GB" sz="1200" i="1">
                <a:solidFill>
                  <a:schemeClr val="bg1"/>
                </a:solidFill>
              </a:rPr>
              <a:t>castor-lhcb-disknode-X</a:t>
            </a:r>
            <a:r>
              <a:rPr lang="en-GB" sz="1200">
                <a:solidFill>
                  <a:srgbClr val="333333"/>
                </a:solidFill>
              </a:rPr>
              <a:t> </a:t>
            </a:r>
            <a:r>
              <a:rPr lang="en-US" sz="1200"/>
              <a:t>to disabled</a:t>
            </a:r>
          </a:p>
        </p:txBody>
      </p:sp>
      <p:sp>
        <p:nvSpPr>
          <p:cNvPr id="16" name="Right Arrow 16"/>
          <p:cNvSpPr/>
          <p:nvPr/>
        </p:nvSpPr>
        <p:spPr bwMode="auto"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7"/>
          <p:cNvSpPr/>
          <p:nvPr/>
        </p:nvSpPr>
        <p:spPr bwMode="auto">
          <a:xfrm>
            <a:off x="6917054" y="2432373"/>
            <a:ext cx="4717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-US" sz="1200"/>
              <a:t>Subscribe for topic /topic/roger.**group.</a:t>
            </a:r>
            <a:r>
              <a:rPr lang="en-US" sz="1200" b="1"/>
              <a:t>castor</a:t>
            </a:r>
            <a:r>
              <a:rPr lang="en-US" sz="1200"/>
              <a:t> and hostgroup selector in message</a:t>
            </a:r>
          </a:p>
        </p:txBody>
      </p:sp>
      <p:sp>
        <p:nvSpPr>
          <p:cNvPr id="18" name="Rectangle 18"/>
          <p:cNvSpPr/>
          <p:nvPr/>
        </p:nvSpPr>
        <p:spPr bwMode="auto">
          <a:xfrm>
            <a:off x="3189260" y="2771668"/>
            <a:ext cx="2326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2. Publish message to /topic/roger.**group.</a:t>
            </a:r>
            <a:r>
              <a:rPr lang="en-US" sz="1200" b="1"/>
              <a:t>castor</a:t>
            </a:r>
            <a:r>
              <a:rPr lang="en-US" sz="1200"/>
              <a:t> </a:t>
            </a:r>
            <a:endParaRPr lang="en-GB" sz="1200"/>
          </a:p>
        </p:txBody>
      </p:sp>
      <p:sp>
        <p:nvSpPr>
          <p:cNvPr id="19" name="Rectangle 19"/>
          <p:cNvSpPr/>
          <p:nvPr/>
        </p:nvSpPr>
        <p:spPr bwMode="auto">
          <a:xfrm>
            <a:off x="7262478" y="3285612"/>
            <a:ext cx="1919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/>
              <a:t>3. Message de-queued</a:t>
            </a:r>
          </a:p>
        </p:txBody>
      </p:sp>
      <p:sp>
        <p:nvSpPr>
          <p:cNvPr id="20" name="Rounded Rectangle 20"/>
          <p:cNvSpPr/>
          <p:nvPr/>
        </p:nvSpPr>
        <p:spPr bwMode="auto">
          <a:xfrm rot="20562578">
            <a:off x="341662" y="4990037"/>
            <a:ext cx="2469790" cy="718351"/>
          </a:xfrm>
          <a:prstGeom prst="roundRect">
            <a:avLst>
              <a:gd name="adj" fmla="val 16667"/>
            </a:avLst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/>
              <a:t>In practice - I</a:t>
            </a:r>
            <a:endParaRPr lang="en-US" sz="2400" b="1"/>
          </a:p>
        </p:txBody>
      </p:sp>
      <p:grpSp>
        <p:nvGrpSpPr>
          <p:cNvPr id="21" name="Group 21"/>
          <p:cNvGrpSpPr/>
          <p:nvPr/>
        </p:nvGrpSpPr>
        <p:grpSpPr bwMode="auto">
          <a:xfrm>
            <a:off x="781530" y="2696294"/>
            <a:ext cx="509410" cy="1361037"/>
            <a:chOff x="1024654" y="4379055"/>
            <a:chExt cx="673703" cy="2142369"/>
          </a:xfrm>
        </p:grpSpPr>
        <p:sp>
          <p:nvSpPr>
            <p:cNvPr id="22" name="Arc 22"/>
            <p:cNvSpPr/>
            <p:nvPr/>
          </p:nvSpPr>
          <p:spPr bwMode="auto"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23" name="Group 23"/>
            <p:cNvGrpSpPr/>
            <p:nvPr/>
          </p:nvGrpSpPr>
          <p:grpSpPr bwMode="auto"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24" name="Oval 24"/>
              <p:cNvSpPr/>
              <p:nvPr/>
            </p:nvSpPr>
            <p:spPr bwMode="auto">
              <a:xfrm>
                <a:off x="1172660" y="4954929"/>
                <a:ext cx="368968" cy="83654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5" name="Smiley Face 25"/>
              <p:cNvSpPr/>
              <p:nvPr/>
            </p:nvSpPr>
            <p:spPr bwMode="auto">
              <a:xfrm>
                <a:off x="1078577" y="4379055"/>
                <a:ext cx="566764" cy="615392"/>
              </a:xfrm>
              <a:prstGeom prst="smileyFace">
                <a:avLst>
                  <a:gd name="adj" fmla="val 465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6" name="Arc 26"/>
              <p:cNvSpPr/>
              <p:nvPr/>
            </p:nvSpPr>
            <p:spPr bwMode="auto"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7" name="Arc 27"/>
              <p:cNvSpPr/>
              <p:nvPr/>
            </p:nvSpPr>
            <p:spPr bwMode="auto"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8" name="Arc 28"/>
              <p:cNvSpPr/>
              <p:nvPr/>
            </p:nvSpPr>
            <p:spPr bwMode="auto"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cxnSp>
        <p:nvCxnSpPr>
          <p:cNvPr id="29" name="Straight Arrow Connector 31"/>
          <p:cNvCxnSpPr>
            <a:cxnSpLocks/>
            <a:stCxn id="19" idx="2"/>
            <a:endCxn id="30" idx="0"/>
          </p:cNvCxnSpPr>
          <p:nvPr/>
        </p:nvCxnSpPr>
        <p:spPr bwMode="auto">
          <a:xfrm flipH="1">
            <a:off x="5723362" y="3562611"/>
            <a:ext cx="2498674" cy="987857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2"/>
          <p:cNvSpPr/>
          <p:nvPr/>
        </p:nvSpPr>
        <p:spPr bwMode="auto">
          <a:xfrm>
            <a:off x="3112206" y="4825219"/>
            <a:ext cx="5222169" cy="8309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>
                <a:solidFill>
                  <a:srgbClr val="333333"/>
                </a:solidFill>
              </a:rPr>
              <a:t>{"</a:t>
            </a:r>
            <a:r>
              <a:rPr lang="en-GB" sz="1200" b="1">
                <a:solidFill>
                  <a:srgbClr val="333333"/>
                </a:solidFill>
              </a:rPr>
              <a:t>new</a:t>
            </a:r>
            <a:r>
              <a:rPr lang="en-GB" sz="1200">
                <a:solidFill>
                  <a:srgbClr val="333333"/>
                </a:solidFill>
              </a:rPr>
              <a:t>": {"update_time": "1538633786", "updated_by": “</a:t>
            </a:r>
            <a:r>
              <a:rPr lang="en-GB" sz="1200">
                <a:solidFill>
                  <a:srgbClr val="54BDE9"/>
                </a:solidFill>
              </a:rPr>
              <a:t>blueuser</a:t>
            </a:r>
            <a:r>
              <a:rPr lang="en-GB" sz="1200">
                <a:solidFill>
                  <a:srgbClr val="333333"/>
                </a:solidFill>
              </a:rPr>
              <a:t>", "hostname": “</a:t>
            </a:r>
            <a:r>
              <a:rPr lang="en-GB" sz="1200" b="1" i="1">
                <a:solidFill>
                  <a:srgbClr val="333333"/>
                </a:solidFill>
              </a:rPr>
              <a:t>castor-lhcb-disknode-X</a:t>
            </a:r>
            <a:r>
              <a:rPr lang="en-GB" sz="1200">
                <a:solidFill>
                  <a:srgbClr val="333333"/>
                </a:solidFill>
              </a:rPr>
              <a:t>", …, "appstate": "</a:t>
            </a:r>
            <a:r>
              <a:rPr lang="en-GB" sz="1200" b="1" u="sng">
                <a:solidFill>
                  <a:srgbClr val="333333"/>
                </a:solidFill>
              </a:rPr>
              <a:t>disabled</a:t>
            </a:r>
            <a:r>
              <a:rPr lang="en-GB" sz="1200">
                <a:solidFill>
                  <a:srgbClr val="333333"/>
                </a:solidFill>
              </a:rPr>
              <a:t>"}, "</a:t>
            </a:r>
            <a:r>
              <a:rPr lang="en-GB" sz="1200" b="1">
                <a:solidFill>
                  <a:srgbClr val="333333"/>
                </a:solidFill>
              </a:rPr>
              <a:t>old</a:t>
            </a:r>
            <a:r>
              <a:rPr lang="en-GB" sz="1200">
                <a:solidFill>
                  <a:srgbClr val="333333"/>
                </a:solidFill>
              </a:rPr>
              <a:t>": {"update_time": "1538633774", "updated_by": “</a:t>
            </a:r>
            <a:r>
              <a:rPr lang="en-GB" sz="1200"/>
              <a:t>somebody</a:t>
            </a:r>
            <a:r>
              <a:rPr lang="en-GB" sz="1200">
                <a:solidFill>
                  <a:srgbClr val="333333"/>
                </a:solidFill>
              </a:rPr>
              <a:t>", "hostname": "</a:t>
            </a:r>
            <a:r>
              <a:rPr lang="en-GB" sz="1200" b="1" i="1">
                <a:solidFill>
                  <a:srgbClr val="333333"/>
                </a:solidFill>
              </a:rPr>
              <a:t>castor-lhcb-disknode-X</a:t>
            </a:r>
            <a:r>
              <a:rPr lang="en-GB" sz="1200">
                <a:solidFill>
                  <a:srgbClr val="333333"/>
                </a:solidFill>
              </a:rPr>
              <a:t> “, …, "appstate": “</a:t>
            </a:r>
            <a:r>
              <a:rPr lang="en-GB" sz="1200" b="1">
                <a:solidFill>
                  <a:srgbClr val="333333"/>
                </a:solidFill>
              </a:rPr>
              <a:t>production</a:t>
            </a:r>
            <a:r>
              <a:rPr lang="en-GB" sz="1200">
                <a:solidFill>
                  <a:srgbClr val="333333"/>
                </a:solidFill>
              </a:rPr>
              <a:t>"}</a:t>
            </a:r>
            <a:endParaRPr lang="en-GB" sz="1200"/>
          </a:p>
        </p:txBody>
      </p:sp>
      <p:sp>
        <p:nvSpPr>
          <p:cNvPr id="30" name="Rectangle 36"/>
          <p:cNvSpPr/>
          <p:nvPr/>
        </p:nvSpPr>
        <p:spPr bwMode="auto">
          <a:xfrm>
            <a:off x="3112349" y="4550468"/>
            <a:ext cx="5222026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/>
              <a:t>hostgroup header: `castor-lhcb-diskservers`</a:t>
            </a:r>
          </a:p>
        </p:txBody>
      </p:sp>
      <p:cxnSp>
        <p:nvCxnSpPr>
          <p:cNvPr id="32" name="Straight Arrow Connector 39"/>
          <p:cNvCxnSpPr>
            <a:cxnSpLocks/>
            <a:endCxn id="30" idx="0"/>
          </p:cNvCxnSpPr>
          <p:nvPr/>
        </p:nvCxnSpPr>
        <p:spPr bwMode="auto">
          <a:xfrm>
            <a:off x="4388153" y="3354452"/>
            <a:ext cx="1335209" cy="11960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52"/>
          <p:cNvSpPr/>
          <p:nvPr/>
        </p:nvSpPr>
        <p:spPr bwMode="auto">
          <a:xfrm>
            <a:off x="6228777" y="5793157"/>
            <a:ext cx="1085754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b="1">
                <a:solidFill>
                  <a:prstClr val="white"/>
                </a:solidFill>
                <a:latin typeface="Century Gothic"/>
              </a:rPr>
              <a:t>~1 sec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alphaModFix amt="45000"/>
          </a:blip>
          <a:stretch/>
        </p:blipFill>
        <p:spPr bwMode="auto">
          <a:xfrm>
            <a:off x="477520" y="1872842"/>
            <a:ext cx="11226800" cy="447519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CC Power Cut event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16</a:t>
            </a:fld>
            <a:endParaRPr lang="en-US"/>
          </a:p>
        </p:txBody>
      </p:sp>
      <p:sp>
        <p:nvSpPr>
          <p:cNvPr id="9" name="Google Shape;350;p45"/>
          <p:cNvSpPr/>
          <p:nvPr/>
        </p:nvSpPr>
        <p:spPr bwMode="auto">
          <a:xfrm>
            <a:off x="619915" y="4174582"/>
            <a:ext cx="3352322" cy="228600"/>
          </a:xfrm>
          <a:prstGeom prst="rect">
            <a:avLst/>
          </a:prstGeom>
          <a:solidFill>
            <a:srgbClr val="139746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Google Shape;355;p45"/>
          <p:cNvSpPr>
            <a:spLocks/>
          </p:cNvSpPr>
          <p:nvPr/>
        </p:nvSpPr>
        <p:spPr bwMode="auto">
          <a:xfrm>
            <a:off x="619915" y="3622094"/>
            <a:ext cx="36687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2400" b="1">
                <a:solidFill>
                  <a:srgbClr val="274E13"/>
                </a:solidFill>
                <a:latin typeface="Calibri"/>
                <a:ea typeface="Calibri"/>
                <a:cs typeface="Calibri"/>
              </a:rPr>
              <a:t>Electrical grid</a:t>
            </a:r>
            <a:endParaRPr sz="2400" b="1">
              <a:solidFill>
                <a:srgbClr val="274E13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11" name="Group 9"/>
          <p:cNvGrpSpPr/>
          <p:nvPr/>
        </p:nvGrpSpPr>
        <p:grpSpPr bwMode="auto">
          <a:xfrm>
            <a:off x="5184798" y="3608585"/>
            <a:ext cx="2810100" cy="1177868"/>
            <a:chOff x="5184798" y="3608585"/>
            <a:chExt cx="2810100" cy="1177868"/>
          </a:xfrm>
        </p:grpSpPr>
        <p:grpSp>
          <p:nvGrpSpPr>
            <p:cNvPr id="12" name="Group 8"/>
            <p:cNvGrpSpPr/>
            <p:nvPr/>
          </p:nvGrpSpPr>
          <p:grpSpPr bwMode="auto">
            <a:xfrm>
              <a:off x="5184798" y="3608585"/>
              <a:ext cx="2810100" cy="788549"/>
              <a:chOff x="5184798" y="3608585"/>
              <a:chExt cx="2810100" cy="788549"/>
            </a:xfrm>
          </p:grpSpPr>
          <p:sp>
            <p:nvSpPr>
              <p:cNvPr id="13" name="Google Shape;353;p45"/>
              <p:cNvSpPr/>
              <p:nvPr/>
            </p:nvSpPr>
            <p:spPr bwMode="auto">
              <a:xfrm>
                <a:off x="5387480" y="4168535"/>
                <a:ext cx="2482500" cy="228600"/>
              </a:xfrm>
              <a:prstGeom prst="rect">
                <a:avLst/>
              </a:prstGeom>
              <a:solidFill>
                <a:srgbClr val="A61C00"/>
              </a:solidFill>
              <a:ln w="9525" cap="flat" cmpd="sng">
                <a:solidFill>
                  <a:srgbClr val="5B0F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</a:endParaRPr>
              </a:p>
            </p:txBody>
          </p:sp>
          <p:sp>
            <p:nvSpPr>
              <p:cNvPr id="14" name="Google Shape;357;p45"/>
              <p:cNvSpPr>
                <a:spLocks/>
              </p:cNvSpPr>
              <p:nvPr/>
            </p:nvSpPr>
            <p:spPr bwMode="auto">
              <a:xfrm>
                <a:off x="5184798" y="3608585"/>
                <a:ext cx="2810100" cy="49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0" marR="0" lvl="0" indent="0" algn="ctr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en-GB" sz="2400" b="1">
                    <a:solidFill>
                      <a:srgbClr val="85200C"/>
                    </a:solidFill>
                    <a:latin typeface="Calibri"/>
                    <a:ea typeface="Calibri"/>
                    <a:cs typeface="Calibri"/>
                  </a:rPr>
                  <a:t>UPS</a:t>
                </a:r>
                <a:endParaRPr sz="2400" b="1">
                  <a:solidFill>
                    <a:srgbClr val="85200C"/>
                  </a:solidFill>
                  <a:latin typeface="Calibri"/>
                  <a:ea typeface="Calibri"/>
                  <a:cs typeface="Calibri"/>
                </a:endParaRPr>
              </a:p>
            </p:txBody>
          </p:sp>
        </p:grpSp>
        <p:sp>
          <p:nvSpPr>
            <p:cNvPr id="15" name="Google Shape;358;p45"/>
            <p:cNvSpPr>
              <a:spLocks/>
            </p:cNvSpPr>
            <p:nvPr/>
          </p:nvSpPr>
          <p:spPr bwMode="auto">
            <a:xfrm>
              <a:off x="5617147" y="4354153"/>
              <a:ext cx="1867953" cy="4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400">
                  <a:solidFill>
                    <a:srgbClr val="000000"/>
                  </a:solidFill>
                  <a:latin typeface="Calibri"/>
                  <a:ea typeface="Calibri"/>
                  <a:cs typeface="Calibri"/>
                </a:rPr>
                <a:t>~ 20 min</a:t>
              </a: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6" name="Picture 24"/>
          <p:cNvPicPr>
            <a:picLocks noChangeAspect="1"/>
          </p:cNvPicPr>
          <p:nvPr/>
        </p:nvPicPr>
        <p:blipFill>
          <a:blip r:embed="rId3">
            <a:alphaModFix amt="45000"/>
          </a:blip>
          <a:stretch/>
        </p:blipFill>
        <p:spPr bwMode="auto">
          <a:xfrm>
            <a:off x="477520" y="1856999"/>
            <a:ext cx="11226800" cy="447519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7" name="Google Shape;353;p45"/>
          <p:cNvSpPr/>
          <p:nvPr/>
        </p:nvSpPr>
        <p:spPr bwMode="auto">
          <a:xfrm>
            <a:off x="5313184" y="4168357"/>
            <a:ext cx="3577622" cy="2286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5B0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None/>
              <a:defRPr/>
            </a:pPr>
            <a:endParaRPr sz="24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grpSp>
        <p:nvGrpSpPr>
          <p:cNvPr id="18" name="Group 23"/>
          <p:cNvGrpSpPr/>
          <p:nvPr/>
        </p:nvGrpSpPr>
        <p:grpSpPr bwMode="auto">
          <a:xfrm>
            <a:off x="3125431" y="2784856"/>
            <a:ext cx="2751860" cy="2308404"/>
            <a:chOff x="3152452" y="2501146"/>
            <a:chExt cx="3224492" cy="2686050"/>
          </a:xfrm>
        </p:grpSpPr>
        <p:sp>
          <p:nvSpPr>
            <p:cNvPr id="19" name="Isosceles Triangle 19"/>
            <p:cNvSpPr/>
            <p:nvPr/>
          </p:nvSpPr>
          <p:spPr bwMode="auto">
            <a:xfrm>
              <a:off x="3152452" y="2501146"/>
              <a:ext cx="3224492" cy="268605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52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" name="Notched Right Arrow 20"/>
            <p:cNvSpPr/>
            <p:nvPr/>
          </p:nvSpPr>
          <p:spPr bwMode="auto">
            <a:xfrm rot="6815639">
              <a:off x="3967387" y="3603497"/>
              <a:ext cx="1264750" cy="269394"/>
            </a:xfrm>
            <a:prstGeom prst="notchedRightArrow">
              <a:avLst>
                <a:gd name="adj1" fmla="val 10000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Parallelogram 21"/>
            <p:cNvSpPr/>
            <p:nvPr/>
          </p:nvSpPr>
          <p:spPr bwMode="auto">
            <a:xfrm rot="20442853">
              <a:off x="4083967" y="3906844"/>
              <a:ext cx="1232365" cy="283849"/>
            </a:xfrm>
            <a:prstGeom prst="parallelogram">
              <a:avLst>
                <a:gd name="adj" fmla="val 94962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2" name="Down Arrow 22"/>
            <p:cNvSpPr/>
            <p:nvPr/>
          </p:nvSpPr>
          <p:spPr bwMode="auto">
            <a:xfrm rot="1361646">
              <a:off x="4501556" y="3878807"/>
              <a:ext cx="529986" cy="1180571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11"/>
          <p:cNvGrpSpPr/>
          <p:nvPr/>
        </p:nvGrpSpPr>
        <p:grpSpPr bwMode="auto">
          <a:xfrm>
            <a:off x="8705385" y="3601830"/>
            <a:ext cx="2753190" cy="795305"/>
            <a:chOff x="8705385" y="3601830"/>
            <a:chExt cx="2753190" cy="795305"/>
          </a:xfrm>
        </p:grpSpPr>
        <p:sp>
          <p:nvSpPr>
            <p:cNvPr id="24" name="Google Shape;351;p45"/>
            <p:cNvSpPr/>
            <p:nvPr/>
          </p:nvSpPr>
          <p:spPr bwMode="auto">
            <a:xfrm>
              <a:off x="8876735" y="4168535"/>
              <a:ext cx="2264964" cy="228600"/>
            </a:xfrm>
            <a:prstGeom prst="rect">
              <a:avLst/>
            </a:prstGeom>
            <a:solidFill>
              <a:srgbClr val="139746"/>
            </a:solidFill>
            <a:ln w="9525" cap="flat" cmpd="sng">
              <a:solidFill>
                <a:srgbClr val="3876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5" name="Google Shape;355;p45"/>
            <p:cNvSpPr>
              <a:spLocks/>
            </p:cNvSpPr>
            <p:nvPr/>
          </p:nvSpPr>
          <p:spPr bwMode="auto">
            <a:xfrm>
              <a:off x="8705385" y="3601830"/>
              <a:ext cx="2753190" cy="49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2400" b="1">
                  <a:solidFill>
                    <a:srgbClr val="274E13"/>
                  </a:solidFill>
                  <a:latin typeface="Calibri"/>
                  <a:ea typeface="Calibri"/>
                  <a:cs typeface="Calibri"/>
                </a:rPr>
                <a:t>Power back</a:t>
              </a:r>
              <a:endParaRPr sz="2400" b="1">
                <a:solidFill>
                  <a:srgbClr val="274E13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grpSp>
        <p:nvGrpSpPr>
          <p:cNvPr id="26" name="Group 7"/>
          <p:cNvGrpSpPr/>
          <p:nvPr/>
        </p:nvGrpSpPr>
        <p:grpSpPr bwMode="auto">
          <a:xfrm>
            <a:off x="619915" y="5540925"/>
            <a:ext cx="10521784" cy="580089"/>
            <a:chOff x="619915" y="5540925"/>
            <a:chExt cx="10521784" cy="580089"/>
          </a:xfrm>
        </p:grpSpPr>
        <p:cxnSp>
          <p:nvCxnSpPr>
            <p:cNvPr id="27" name="Straight Arrow Connector 6"/>
            <p:cNvCxnSpPr>
              <a:cxnSpLocks/>
            </p:cNvCxnSpPr>
            <p:nvPr/>
          </p:nvCxnSpPr>
          <p:spPr bwMode="auto">
            <a:xfrm>
              <a:off x="619915" y="6120417"/>
              <a:ext cx="10521784" cy="597"/>
            </a:xfrm>
            <a:prstGeom prst="straightConnector1">
              <a:avLst/>
            </a:prstGeom>
            <a:ln w="60325">
              <a:solidFill>
                <a:schemeClr val="accent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8"/>
            <p:cNvSpPr/>
            <p:nvPr/>
          </p:nvSpPr>
          <p:spPr bwMode="auto">
            <a:xfrm>
              <a:off x="804197" y="5540925"/>
              <a:ext cx="350756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800" b="1">
                  <a:solidFill>
                    <a:schemeClr val="accent2">
                      <a:lumMod val="50000"/>
                    </a:schemeClr>
                  </a:solidFill>
                </a:rPr>
                <a:t>t</a:t>
              </a:r>
              <a:endParaRPr lang="en-GB" sz="2800" b="1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Rectangle 29"/>
          <p:cNvSpPr/>
          <p:nvPr/>
        </p:nvSpPr>
        <p:spPr bwMode="auto">
          <a:xfrm>
            <a:off x="6091628" y="3115495"/>
            <a:ext cx="2613757" cy="601759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shade val="90000"/>
                  <a:lumMod val="84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1.  Preserve data</a:t>
            </a:r>
            <a:endParaRPr lang="en-GB"/>
          </a:p>
        </p:txBody>
      </p:sp>
      <p:sp>
        <p:nvSpPr>
          <p:cNvPr id="30" name="Rectangle 30"/>
          <p:cNvSpPr/>
          <p:nvPr/>
        </p:nvSpPr>
        <p:spPr bwMode="auto">
          <a:xfrm>
            <a:off x="6286837" y="4871762"/>
            <a:ext cx="3629529" cy="601759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shade val="90000"/>
                  <a:lumMod val="84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 startAt="2"/>
              <a:defRPr/>
            </a:pPr>
            <a:r>
              <a:rPr lang="en-US"/>
              <a:t>Shutdown</a:t>
            </a:r>
            <a:endParaRPr lang="en-GB"/>
          </a:p>
          <a:p>
            <a:pPr algn="ctr">
              <a:defRPr/>
            </a:pPr>
            <a:r>
              <a:rPr lang="en-GB"/>
              <a:t>(all machines which we can)</a:t>
            </a:r>
            <a:endParaRPr lang="en-US"/>
          </a:p>
        </p:txBody>
      </p:sp>
      <p:grpSp>
        <p:nvGrpSpPr>
          <p:cNvPr id="31" name="Group 39"/>
          <p:cNvGrpSpPr/>
          <p:nvPr/>
        </p:nvGrpSpPr>
        <p:grpSpPr bwMode="auto">
          <a:xfrm>
            <a:off x="5502869" y="2739848"/>
            <a:ext cx="509410" cy="1361037"/>
            <a:chOff x="1024654" y="4379055"/>
            <a:chExt cx="673703" cy="2142369"/>
          </a:xfrm>
        </p:grpSpPr>
        <p:sp>
          <p:nvSpPr>
            <p:cNvPr id="32" name="Arc 40"/>
            <p:cNvSpPr/>
            <p:nvPr/>
          </p:nvSpPr>
          <p:spPr bwMode="auto"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5A04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33" name="Group 41"/>
            <p:cNvGrpSpPr/>
            <p:nvPr/>
          </p:nvGrpSpPr>
          <p:grpSpPr bwMode="auto"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34" name="Oval 42"/>
              <p:cNvSpPr/>
              <p:nvPr/>
            </p:nvSpPr>
            <p:spPr bwMode="auto"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5A04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5" name="Smiley Face 43"/>
              <p:cNvSpPr/>
              <p:nvPr/>
            </p:nvSpPr>
            <p:spPr bwMode="auto">
              <a:xfrm>
                <a:off x="1078577" y="4379055"/>
                <a:ext cx="566764" cy="615392"/>
              </a:xfrm>
              <a:prstGeom prst="smileyFace">
                <a:avLst>
                  <a:gd name="adj" fmla="val 4653"/>
                </a:avLst>
              </a:prstGeom>
              <a:solidFill>
                <a:srgbClr val="FF0000"/>
              </a:solidFill>
              <a:ln>
                <a:solidFill>
                  <a:srgbClr val="5A04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6" name="Arc 44"/>
              <p:cNvSpPr/>
              <p:nvPr/>
            </p:nvSpPr>
            <p:spPr bwMode="auto">
              <a:xfrm>
                <a:off x="1317037" y="5129300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7" name="Arc 45"/>
              <p:cNvSpPr/>
              <p:nvPr/>
            </p:nvSpPr>
            <p:spPr bwMode="auto"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8" name="Arc 46"/>
              <p:cNvSpPr/>
              <p:nvPr/>
            </p:nvSpPr>
            <p:spPr bwMode="auto"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5A040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grpSp>
        <p:nvGrpSpPr>
          <p:cNvPr id="39" name="Group 47"/>
          <p:cNvGrpSpPr/>
          <p:nvPr/>
        </p:nvGrpSpPr>
        <p:grpSpPr bwMode="auto">
          <a:xfrm>
            <a:off x="8884592" y="2736551"/>
            <a:ext cx="509410" cy="1361037"/>
            <a:chOff x="1024654" y="4379055"/>
            <a:chExt cx="673703" cy="2142369"/>
          </a:xfrm>
        </p:grpSpPr>
        <p:sp>
          <p:nvSpPr>
            <p:cNvPr id="40" name="Arc 48"/>
            <p:cNvSpPr/>
            <p:nvPr/>
          </p:nvSpPr>
          <p:spPr bwMode="auto"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1397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41" name="Group 49"/>
            <p:cNvGrpSpPr/>
            <p:nvPr/>
          </p:nvGrpSpPr>
          <p:grpSpPr bwMode="auto"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42" name="Oval 50"/>
              <p:cNvSpPr/>
              <p:nvPr/>
            </p:nvSpPr>
            <p:spPr bwMode="auto"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139746"/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43" name="Smiley Face 51"/>
              <p:cNvSpPr/>
              <p:nvPr/>
            </p:nvSpPr>
            <p:spPr bwMode="auto">
              <a:xfrm>
                <a:off x="1078577" y="4379055"/>
                <a:ext cx="566764" cy="615392"/>
              </a:xfrm>
              <a:prstGeom prst="smileyFace">
                <a:avLst>
                  <a:gd name="adj" fmla="val 4653"/>
                </a:avLst>
              </a:prstGeom>
              <a:solidFill>
                <a:srgbClr val="139746"/>
              </a:solidFill>
              <a:ln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44" name="Arc 52"/>
              <p:cNvSpPr/>
              <p:nvPr/>
            </p:nvSpPr>
            <p:spPr bwMode="auto"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45" name="Arc 53"/>
              <p:cNvSpPr/>
              <p:nvPr/>
            </p:nvSpPr>
            <p:spPr bwMode="auto"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46" name="Arc 54"/>
              <p:cNvSpPr/>
              <p:nvPr/>
            </p:nvSpPr>
            <p:spPr bwMode="auto"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1397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10703672" cy="706964"/>
          </a:xfrm>
        </p:spPr>
        <p:txBody>
          <a:bodyPr/>
          <a:lstStyle/>
          <a:p>
            <a:pPr>
              <a:defRPr/>
            </a:pPr>
            <a:r>
              <a:rPr lang="en-US"/>
              <a:t>CERN CC Power cut event detection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17</a:t>
            </a:fld>
            <a:endParaRPr lang="en-US"/>
          </a:p>
        </p:txBody>
      </p:sp>
      <p:sp>
        <p:nvSpPr>
          <p:cNvPr id="8" name="Rectangle 15"/>
          <p:cNvSpPr/>
          <p:nvPr/>
        </p:nvSpPr>
        <p:spPr bwMode="auto">
          <a:xfrm>
            <a:off x="1559698" y="2868240"/>
            <a:ext cx="4899717" cy="2313360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3200"/>
              <a:t>ccpcoX programmatically detects power cut/power back event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UPS and PLC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18</a:t>
            </a:fld>
            <a:endParaRPr lang="en-US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 t="6791" r="16861" b="4683"/>
          <a:stretch/>
        </p:blipFill>
        <p:spPr bwMode="auto">
          <a:xfrm>
            <a:off x="528358" y="1842389"/>
            <a:ext cx="6802082" cy="4387691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/>
        </p:nvPicPr>
        <p:blipFill>
          <a:blip r:embed="rId3"/>
          <a:srcRect t="5651" r="16390" b="5307"/>
          <a:stretch/>
        </p:blipFill>
        <p:spPr bwMode="auto">
          <a:xfrm>
            <a:off x="5024986" y="2245279"/>
            <a:ext cx="7148908" cy="461219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10728054" cy="706964"/>
          </a:xfrm>
        </p:spPr>
        <p:txBody>
          <a:bodyPr/>
          <a:lstStyle/>
          <a:p>
            <a:pPr>
              <a:defRPr/>
            </a:pPr>
            <a:r>
              <a:rPr lang="en-US"/>
              <a:t>CERN CC Power cut event detection algorithm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19</a:t>
            </a:fld>
            <a:endParaRPr lang="en-US"/>
          </a:p>
        </p:txBody>
      </p:sp>
      <p:grpSp>
        <p:nvGrpSpPr>
          <p:cNvPr id="8" name="Group 38"/>
          <p:cNvGrpSpPr/>
          <p:nvPr/>
        </p:nvGrpSpPr>
        <p:grpSpPr bwMode="auto">
          <a:xfrm>
            <a:off x="701593" y="2334685"/>
            <a:ext cx="4526900" cy="4211775"/>
            <a:chOff x="502300" y="1731825"/>
            <a:chExt cx="5109341" cy="4891673"/>
          </a:xfrm>
        </p:grpSpPr>
        <p:sp>
          <p:nvSpPr>
            <p:cNvPr id="9" name="Google Shape;397;p47"/>
            <p:cNvSpPr/>
            <p:nvPr/>
          </p:nvSpPr>
          <p:spPr bwMode="auto">
            <a:xfrm>
              <a:off x="1691325" y="1731825"/>
              <a:ext cx="788700" cy="14673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UPS 1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0" name="Google Shape;398;p47"/>
            <p:cNvSpPr/>
            <p:nvPr/>
          </p:nvSpPr>
          <p:spPr bwMode="auto">
            <a:xfrm>
              <a:off x="3321385" y="3639786"/>
              <a:ext cx="788700" cy="615299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PLC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1" name="Google Shape;399;p47"/>
            <p:cNvSpPr/>
            <p:nvPr/>
          </p:nvSpPr>
          <p:spPr bwMode="auto">
            <a:xfrm>
              <a:off x="1691315" y="3296934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</a:rPr>
                <a:t>UPS 2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2" name="Google Shape;400;p47"/>
            <p:cNvSpPr/>
            <p:nvPr/>
          </p:nvSpPr>
          <p:spPr bwMode="auto">
            <a:xfrm>
              <a:off x="1691315" y="4033281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</a:rPr>
                <a:t>UPS 3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3" name="Google Shape;401;p47"/>
            <p:cNvSpPr/>
            <p:nvPr/>
          </p:nvSpPr>
          <p:spPr bwMode="auto">
            <a:xfrm>
              <a:off x="1691315" y="4769628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</a:rPr>
                <a:t>UPS 4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14" name="Google Shape;402;p47"/>
            <p:cNvSpPr/>
            <p:nvPr/>
          </p:nvSpPr>
          <p:spPr bwMode="auto">
            <a:xfrm>
              <a:off x="1691315" y="5505976"/>
              <a:ext cx="788700" cy="634200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</a:rPr>
                <a:t>UPS 5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cxnSp>
          <p:nvCxnSpPr>
            <p:cNvPr id="15" name="Google Shape;403;p47"/>
            <p:cNvCxnSpPr>
              <a:cxnSpLocks/>
              <a:stCxn id="9" idx="3"/>
              <a:endCxn id="10" idx="1"/>
            </p:cNvCxnSpPr>
            <p:nvPr/>
          </p:nvCxnSpPr>
          <p:spPr bwMode="auto">
            <a:xfrm>
              <a:off x="2480025" y="2465475"/>
              <a:ext cx="841360" cy="1481961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6" name="Google Shape;404;p47"/>
            <p:cNvCxnSpPr>
              <a:cxnSpLocks/>
              <a:stCxn id="11" idx="3"/>
              <a:endCxn id="10" idx="1"/>
            </p:cNvCxnSpPr>
            <p:nvPr/>
          </p:nvCxnSpPr>
          <p:spPr bwMode="auto">
            <a:xfrm>
              <a:off x="2480015" y="3614034"/>
              <a:ext cx="841370" cy="333402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405;p47"/>
            <p:cNvCxnSpPr>
              <a:cxnSpLocks/>
              <a:stCxn id="12" idx="3"/>
              <a:endCxn id="10" idx="1"/>
            </p:cNvCxnSpPr>
            <p:nvPr/>
          </p:nvCxnSpPr>
          <p:spPr bwMode="auto">
            <a:xfrm flipV="1">
              <a:off x="2480015" y="3947436"/>
              <a:ext cx="841370" cy="402945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" name="Google Shape;406;p47"/>
            <p:cNvCxnSpPr>
              <a:cxnSpLocks/>
              <a:stCxn id="13" idx="3"/>
              <a:endCxn id="10" idx="1"/>
            </p:cNvCxnSpPr>
            <p:nvPr/>
          </p:nvCxnSpPr>
          <p:spPr bwMode="auto">
            <a:xfrm flipV="1">
              <a:off x="2480015" y="3947436"/>
              <a:ext cx="841370" cy="1139292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" name="Google Shape;407;p47"/>
            <p:cNvCxnSpPr>
              <a:cxnSpLocks/>
              <a:stCxn id="14" idx="3"/>
              <a:endCxn id="10" idx="1"/>
            </p:cNvCxnSpPr>
            <p:nvPr/>
          </p:nvCxnSpPr>
          <p:spPr bwMode="auto">
            <a:xfrm flipV="1">
              <a:off x="2480015" y="3947436"/>
              <a:ext cx="841370" cy="1875639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20" name="Google Shape;408;p47"/>
            <p:cNvCxnSpPr>
              <a:cxnSpLocks/>
              <a:stCxn id="10" idx="3"/>
              <a:endCxn id="21" idx="1"/>
            </p:cNvCxnSpPr>
            <p:nvPr/>
          </p:nvCxnSpPr>
          <p:spPr bwMode="auto">
            <a:xfrm flipV="1">
              <a:off x="4110084" y="3946776"/>
              <a:ext cx="404100" cy="66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rgbClr val="59595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22" name="Google Shape;410;p47"/>
            <p:cNvSpPr>
              <a:spLocks/>
            </p:cNvSpPr>
            <p:nvPr/>
          </p:nvSpPr>
          <p:spPr bwMode="auto">
            <a:xfrm>
              <a:off x="3211302" y="3224995"/>
              <a:ext cx="898782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Calibri"/>
                <a:buNone/>
                <a:defRPr/>
              </a:pPr>
              <a:r>
                <a:rPr lang="en-GB" sz="1300">
                  <a:solidFill>
                    <a:srgbClr val="000000"/>
                  </a:solidFill>
                  <a:latin typeface="Calibri"/>
                  <a:ea typeface="Calibri"/>
                  <a:cs typeface="Calibri"/>
                </a:rPr>
                <a:t>Modbus</a:t>
              </a:r>
              <a:endParaRPr sz="13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1" name="Google Shape;409;p47"/>
            <p:cNvSpPr/>
            <p:nvPr/>
          </p:nvSpPr>
          <p:spPr bwMode="auto">
            <a:xfrm>
              <a:off x="4514185" y="1741653"/>
              <a:ext cx="342900" cy="4410245"/>
            </a:xfrm>
            <a:prstGeom prst="rect">
              <a:avLst/>
            </a:prstGeom>
            <a:solidFill>
              <a:srgbClr val="3D85C6"/>
            </a:solidFill>
            <a:ln w="38100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endParaRPr lang="en-GB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0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1 0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0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01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0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0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1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..</a:t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3" name="Google Shape;414;p47"/>
            <p:cNvSpPr/>
            <p:nvPr/>
          </p:nvSpPr>
          <p:spPr bwMode="auto">
            <a:xfrm>
              <a:off x="5078841" y="2756755"/>
              <a:ext cx="532800" cy="22425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EEEEE"/>
            </a:solidFill>
            <a:ln w="38100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  <a:defRPr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4" name="Google Shape;416;p47"/>
            <p:cNvSpPr>
              <a:spLocks/>
            </p:cNvSpPr>
            <p:nvPr/>
          </p:nvSpPr>
          <p:spPr bwMode="auto">
            <a:xfrm>
              <a:off x="2833540" y="6280298"/>
              <a:ext cx="25380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000000"/>
                  </a:solidFill>
                  <a:latin typeface="Calibri"/>
                  <a:ea typeface="Calibri"/>
                  <a:cs typeface="Calibri"/>
                </a:rPr>
                <a:t>Data collection</a:t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5" name="Google Shape;417;p47"/>
            <p:cNvSpPr/>
            <p:nvPr/>
          </p:nvSpPr>
          <p:spPr bwMode="auto">
            <a:xfrm>
              <a:off x="502300" y="1731825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module1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6" name="Google Shape;418;p47"/>
            <p:cNvSpPr/>
            <p:nvPr/>
          </p:nvSpPr>
          <p:spPr bwMode="auto">
            <a:xfrm>
              <a:off x="502300" y="2817050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module5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7" name="Google Shape;419;p47"/>
            <p:cNvSpPr/>
            <p:nvPr/>
          </p:nvSpPr>
          <p:spPr bwMode="auto">
            <a:xfrm>
              <a:off x="502300" y="2116025"/>
              <a:ext cx="1124699" cy="343200"/>
            </a:xfrm>
            <a:prstGeom prst="rect">
              <a:avLst/>
            </a:prstGeom>
            <a:solidFill>
              <a:srgbClr val="3D85C6"/>
            </a:solidFill>
            <a:ln w="9525" cap="flat" cmpd="sng">
              <a:solidFill>
                <a:srgbClr val="3778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Calibri"/>
                <a:buNone/>
                <a:defRPr/>
              </a:pPr>
              <a:r>
                <a:rPr lang="en-GB" sz="1600">
                  <a:solidFill>
                    <a:srgbClr val="FFFFFF"/>
                  </a:solidFill>
                  <a:latin typeface="Calibri"/>
                  <a:ea typeface="Calibri"/>
                  <a:cs typeface="Calibri"/>
                </a:rPr>
                <a:t>module2</a:t>
              </a:r>
              <a:endParaRPr sz="1600">
                <a:solidFill>
                  <a:srgbClr val="FFFFFF"/>
                </a:solidFill>
                <a:latin typeface="Calibri"/>
                <a:ea typeface="Calibri"/>
                <a:cs typeface="Calibri"/>
              </a:endParaRPr>
            </a:p>
          </p:txBody>
        </p:sp>
        <p:sp>
          <p:nvSpPr>
            <p:cNvPr id="28" name="Google Shape;420;p47"/>
            <p:cNvSpPr>
              <a:spLocks/>
            </p:cNvSpPr>
            <p:nvPr/>
          </p:nvSpPr>
          <p:spPr bwMode="auto">
            <a:xfrm>
              <a:off x="1121650" y="2466538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29" name="Google Shape;421;p47"/>
            <p:cNvSpPr>
              <a:spLocks/>
            </p:cNvSpPr>
            <p:nvPr/>
          </p:nvSpPr>
          <p:spPr bwMode="auto">
            <a:xfrm>
              <a:off x="1064075" y="344241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30" name="Google Shape;422;p47"/>
            <p:cNvSpPr>
              <a:spLocks/>
            </p:cNvSpPr>
            <p:nvPr/>
          </p:nvSpPr>
          <p:spPr bwMode="auto">
            <a:xfrm>
              <a:off x="1064075" y="412986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31" name="Google Shape;423;p47"/>
            <p:cNvSpPr>
              <a:spLocks/>
            </p:cNvSpPr>
            <p:nvPr/>
          </p:nvSpPr>
          <p:spPr bwMode="auto">
            <a:xfrm>
              <a:off x="1064075" y="491511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/>
                <a:t>...</a:t>
              </a:r>
              <a:endParaRPr/>
            </a:p>
          </p:txBody>
        </p:sp>
        <p:sp>
          <p:nvSpPr>
            <p:cNvPr id="32" name="Google Shape;424;p47"/>
            <p:cNvSpPr>
              <a:spLocks/>
            </p:cNvSpPr>
            <p:nvPr/>
          </p:nvSpPr>
          <p:spPr bwMode="auto">
            <a:xfrm>
              <a:off x="1064075" y="5622563"/>
              <a:ext cx="3429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/>
                <a:t>...</a:t>
              </a:r>
              <a:endParaRPr/>
            </a:p>
          </p:txBody>
        </p:sp>
      </p:grpSp>
      <p:grpSp>
        <p:nvGrpSpPr>
          <p:cNvPr id="33" name="Group 63"/>
          <p:cNvGrpSpPr/>
          <p:nvPr/>
        </p:nvGrpSpPr>
        <p:grpSpPr bwMode="auto">
          <a:xfrm>
            <a:off x="5714554" y="2333639"/>
            <a:ext cx="6351837" cy="4438047"/>
            <a:chOff x="5613712" y="2041510"/>
            <a:chExt cx="6730337" cy="4769582"/>
          </a:xfrm>
        </p:grpSpPr>
        <p:pic>
          <p:nvPicPr>
            <p:cNvPr id="34" name="Google Shape;411;p47"/>
            <p:cNvPicPr/>
            <p:nvPr/>
          </p:nvPicPr>
          <p:blipFill>
            <a:blip r:embed="rId2">
              <a:alphaModFix/>
            </a:blip>
            <a:stretch/>
          </p:blipFill>
          <p:spPr bwMode="auto">
            <a:xfrm>
              <a:off x="8610600" y="2041510"/>
              <a:ext cx="3637396" cy="2625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413;p47"/>
            <p:cNvPicPr/>
            <p:nvPr/>
          </p:nvPicPr>
          <p:blipFill>
            <a:blip r:embed="rId3">
              <a:alphaModFix/>
            </a:blip>
            <a:stretch/>
          </p:blipFill>
          <p:spPr bwMode="auto">
            <a:xfrm>
              <a:off x="5613712" y="2064554"/>
              <a:ext cx="3759740" cy="23486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Google Shape;415;p47"/>
            <p:cNvSpPr>
              <a:spLocks/>
            </p:cNvSpPr>
            <p:nvPr/>
          </p:nvSpPr>
          <p:spPr bwMode="auto">
            <a:xfrm>
              <a:off x="8943249" y="5654600"/>
              <a:ext cx="3400800" cy="34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  <a:defRPr/>
              </a:pPr>
              <a:r>
                <a:rPr lang="en-GB" sz="1800">
                  <a:solidFill>
                    <a:srgbClr val="000000"/>
                  </a:solidFill>
                  <a:latin typeface="Calibri"/>
                  <a:ea typeface="Calibri"/>
                  <a:cs typeface="Calibri"/>
                </a:rPr>
                <a:t>Decision making algorithm</a:t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</a:endParaRPr>
            </a:p>
          </p:txBody>
        </p:sp>
        <p:pic>
          <p:nvPicPr>
            <p:cNvPr id="37" name="Google Shape;412;p47"/>
            <p:cNvPicPr/>
            <p:nvPr/>
          </p:nvPicPr>
          <p:blipFill>
            <a:blip r:embed="rId4">
              <a:alphaModFix/>
            </a:blip>
            <a:stretch/>
          </p:blipFill>
          <p:spPr bwMode="auto">
            <a:xfrm>
              <a:off x="5998155" y="4244668"/>
              <a:ext cx="3984045" cy="25664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Outline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defRPr/>
            </a:pPr>
            <a:r>
              <a:rPr lang="en-US"/>
              <a:t>CERN Computer Centre (CC) in numbers</a:t>
            </a:r>
            <a:endParaRPr/>
          </a:p>
          <a:p>
            <a:pPr>
              <a:defRPr/>
            </a:pPr>
            <a:r>
              <a:rPr lang="en-US"/>
              <a:t>Overview of the CERN network and data storage</a:t>
            </a:r>
            <a:endParaRPr/>
          </a:p>
          <a:p>
            <a:pPr>
              <a:defRPr/>
            </a:pPr>
            <a:r>
              <a:rPr lang="en-US"/>
              <a:t>Overview of electricity and cooling</a:t>
            </a:r>
            <a:endParaRPr/>
          </a:p>
          <a:p>
            <a:pPr>
              <a:defRPr/>
            </a:pPr>
            <a:r>
              <a:rPr lang="en-US"/>
              <a:t>WLCG is couple of numbers</a:t>
            </a:r>
            <a:endParaRPr lang="bg-BG"/>
          </a:p>
          <a:p>
            <a:pPr>
              <a:defRPr/>
            </a:pPr>
            <a:r>
              <a:rPr lang="en-US"/>
              <a:t>Configuration management at CERN IT</a:t>
            </a:r>
            <a:endParaRPr/>
          </a:p>
          <a:p>
            <a:pPr>
              <a:defRPr/>
            </a:pPr>
            <a:r>
              <a:rPr lang="en-US"/>
              <a:t>CERNMegabus@CERN</a:t>
            </a:r>
          </a:p>
          <a:p>
            <a:pPr lvl="1">
              <a:defRPr/>
            </a:pPr>
            <a:r>
              <a:rPr lang="en-US"/>
              <a:t>Architecture</a:t>
            </a:r>
            <a:endParaRPr/>
          </a:p>
          <a:p>
            <a:pPr lvl="1">
              <a:defRPr/>
            </a:pPr>
            <a:r>
              <a:rPr lang="en-US"/>
              <a:t>Overview of major implemented use cases</a:t>
            </a:r>
            <a:endParaRPr/>
          </a:p>
          <a:p>
            <a:pPr lvl="1">
              <a:defRPr/>
            </a:pPr>
            <a:r>
              <a:rPr lang="en-US"/>
              <a:t>CERN Computer Centre (CC) power cut management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2</a:t>
            </a:fld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CERN CC Power cut tests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20</a:t>
            </a:fld>
            <a:endParaRPr lang="en-US"/>
          </a:p>
        </p:txBody>
      </p:sp>
      <p:sp>
        <p:nvSpPr>
          <p:cNvPr id="8" name="Content Placeholder 2"/>
          <p:cNvSpPr>
            <a:spLocks/>
          </p:cNvSpPr>
          <p:nvPr/>
        </p:nvSpPr>
        <p:spPr bwMode="auto">
          <a:xfrm>
            <a:off x="6354143" y="2797390"/>
            <a:ext cx="5018707" cy="3755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During mid-annual power cut test on the 2</a:t>
            </a:r>
            <a:r>
              <a:rPr lang="en-US" baseline="30000">
                <a:solidFill>
                  <a:schemeClr val="tx2"/>
                </a:solidFill>
              </a:rPr>
              <a:t>nd</a:t>
            </a:r>
            <a:r>
              <a:rPr lang="en-US">
                <a:solidFill>
                  <a:schemeClr val="tx2"/>
                </a:solidFill>
              </a:rPr>
              <a:t> of July, 2018</a:t>
            </a:r>
            <a:endParaRPr/>
          </a:p>
          <a:p>
            <a:pPr lvl="1">
              <a:defRPr/>
            </a:pPr>
            <a:r>
              <a:rPr lang="en-US">
                <a:solidFill>
                  <a:schemeClr val="tx2"/>
                </a:solidFill>
              </a:rPr>
              <a:t>Detected power cut</a:t>
            </a:r>
            <a:endParaRPr/>
          </a:p>
          <a:p>
            <a:pPr lvl="1">
              <a:defRPr/>
            </a:pPr>
            <a:r>
              <a:rPr lang="en-US">
                <a:solidFill>
                  <a:schemeClr val="tx2"/>
                </a:solidFill>
              </a:rPr>
              <a:t>Notified the subscribed machines</a:t>
            </a:r>
            <a:endParaRPr/>
          </a:p>
          <a:p>
            <a:pPr lvl="1">
              <a:defRPr/>
            </a:pPr>
            <a:r>
              <a:rPr lang="en-US">
                <a:solidFill>
                  <a:schemeClr val="tx2"/>
                </a:solidFill>
              </a:rPr>
              <a:t>Shutdown the machines, which had been predefined to be shutdown</a:t>
            </a:r>
            <a:endParaRPr/>
          </a:p>
          <a:p>
            <a:pPr lvl="1">
              <a:defRPr/>
            </a:pPr>
            <a:r>
              <a:rPr lang="en-US">
                <a:solidFill>
                  <a:schemeClr val="tx2"/>
                </a:solidFill>
              </a:rPr>
              <a:t>Detected the power back</a:t>
            </a:r>
            <a:endParaRPr/>
          </a:p>
          <a:p>
            <a:pPr lvl="1">
              <a:defRPr/>
            </a:pPr>
            <a:r>
              <a:rPr lang="en-US">
                <a:solidFill>
                  <a:schemeClr val="tx2"/>
                </a:solidFill>
              </a:rPr>
              <a:t>Notified the machines, which had been predefined to wait</a:t>
            </a:r>
            <a:endParaRPr/>
          </a:p>
          <a:p>
            <a:pPr marL="457200" lvl="1" indent="0">
              <a:buNone/>
              <a:defRPr/>
            </a:pPr>
            <a:endParaRPr lang="en-US">
              <a:solidFill>
                <a:schemeClr val="tx2"/>
              </a:solidFill>
            </a:endParaRPr>
          </a:p>
          <a:p>
            <a:pPr lvl="1">
              <a:defRPr/>
            </a:pPr>
            <a:endParaRPr lang="en-US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96708" y="2713985"/>
            <a:ext cx="5662424" cy="3539015"/>
          </a:xfrm>
          <a:prstGeom prst="rect">
            <a:avLst/>
          </a:prstGeom>
        </p:spPr>
      </p:pic>
      <p:sp>
        <p:nvSpPr>
          <p:cNvPr id="10" name="Rounded Rectangle 7"/>
          <p:cNvSpPr/>
          <p:nvPr/>
        </p:nvSpPr>
        <p:spPr bwMode="auto">
          <a:xfrm rot="20562578">
            <a:off x="8605425" y="5313452"/>
            <a:ext cx="3522644" cy="965792"/>
          </a:xfrm>
          <a:prstGeom prst="roundRect">
            <a:avLst>
              <a:gd name="adj" fmla="val 16667"/>
            </a:avLst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/>
              <a:t>Presented at CHEP’18</a:t>
            </a:r>
            <a:endParaRPr lang="en-US" sz="2400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10703672" cy="706964"/>
          </a:xfrm>
        </p:spPr>
        <p:txBody>
          <a:bodyPr/>
          <a:lstStyle/>
          <a:p>
            <a:pPr>
              <a:defRPr/>
            </a:pPr>
            <a:r>
              <a:rPr lang="en-US"/>
              <a:t>From CERN CC UPS PLC to CERN CC shutdown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21</a:t>
            </a:fld>
            <a:endParaRPr lang="en-US"/>
          </a:p>
        </p:txBody>
      </p:sp>
      <p:sp>
        <p:nvSpPr>
          <p:cNvPr id="8" name="Rectangle 8"/>
          <p:cNvSpPr/>
          <p:nvPr/>
        </p:nvSpPr>
        <p:spPr bwMode="auto">
          <a:xfrm>
            <a:off x="9513719" y="2920613"/>
            <a:ext cx="1475232" cy="85344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200" i="1">
                <a:solidFill>
                  <a:schemeClr val="bg1"/>
                </a:solidFill>
              </a:rPr>
              <a:t>Any Puppet managed machine in CC*</a:t>
            </a:r>
          </a:p>
        </p:txBody>
      </p:sp>
      <p:sp>
        <p:nvSpPr>
          <p:cNvPr id="9" name="Rectangle 9"/>
          <p:cNvSpPr/>
          <p:nvPr/>
        </p:nvSpPr>
        <p:spPr bwMode="auto">
          <a:xfrm>
            <a:off x="9240767" y="5445898"/>
            <a:ext cx="2095968" cy="9448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/>
              <a:t>Log power cut events in </a:t>
            </a:r>
            <a:r>
              <a:rPr lang="en-US" sz="1200" b="1" i="1"/>
              <a:t>/var/log/powercut.log</a:t>
            </a:r>
            <a:endParaRPr lang="en-GB" sz="1200"/>
          </a:p>
        </p:txBody>
      </p:sp>
      <p:sp>
        <p:nvSpPr>
          <p:cNvPr id="10" name="Rectangle 10"/>
          <p:cNvSpPr/>
          <p:nvPr/>
        </p:nvSpPr>
        <p:spPr bwMode="auto">
          <a:xfrm>
            <a:off x="5327197" y="2634321"/>
            <a:ext cx="1475232" cy="1373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/>
              <a:t>Central CERN IT ActiveMQ brokers</a:t>
            </a:r>
            <a:endParaRPr lang="en-GB"/>
          </a:p>
        </p:txBody>
      </p:sp>
      <p:sp>
        <p:nvSpPr>
          <p:cNvPr id="11" name="Up Arrow 11"/>
          <p:cNvSpPr/>
          <p:nvPr/>
        </p:nvSpPr>
        <p:spPr bwMode="auto">
          <a:xfrm rot="10800000">
            <a:off x="10009017" y="3904461"/>
            <a:ext cx="549065" cy="143263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TextBox 12"/>
          <p:cNvSpPr>
            <a:spLocks/>
          </p:cNvSpPr>
          <p:nvPr/>
        </p:nvSpPr>
        <p:spPr bwMode="auto">
          <a:xfrm>
            <a:off x="8176472" y="4363171"/>
            <a:ext cx="1939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/>
              <a:t>4. Execute</a:t>
            </a:r>
            <a:endParaRPr/>
          </a:p>
          <a:p>
            <a:pPr>
              <a:defRPr/>
            </a:pPr>
            <a:r>
              <a:rPr lang="en-US" sz="1200"/>
              <a:t> `</a:t>
            </a:r>
            <a:r>
              <a:rPr lang="en-US" sz="1200" b="1" i="1"/>
              <a:t>std_log --path=XYZ</a:t>
            </a:r>
            <a:r>
              <a:rPr lang="en-US" sz="1200"/>
              <a:t>`</a:t>
            </a:r>
            <a:endParaRPr lang="en-GB" sz="1200"/>
          </a:p>
        </p:txBody>
      </p:sp>
      <p:sp>
        <p:nvSpPr>
          <p:cNvPr id="13" name="Right Arrow 13"/>
          <p:cNvSpPr/>
          <p:nvPr/>
        </p:nvSpPr>
        <p:spPr bwMode="auto">
          <a:xfrm>
            <a:off x="3346679" y="3170484"/>
            <a:ext cx="1896455" cy="414294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Left Arrow 14"/>
          <p:cNvSpPr/>
          <p:nvPr/>
        </p:nvSpPr>
        <p:spPr bwMode="auto">
          <a:xfrm>
            <a:off x="6859579" y="2764210"/>
            <a:ext cx="2591721" cy="548726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5"/>
          <p:cNvSpPr/>
          <p:nvPr/>
        </p:nvSpPr>
        <p:spPr bwMode="auto">
          <a:xfrm>
            <a:off x="1559698" y="2868240"/>
            <a:ext cx="1629561" cy="885431"/>
          </a:xfrm>
          <a:prstGeom prst="rect">
            <a:avLst/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/>
              <a:t>ccpcoX programmatically detects power cut/back event  </a:t>
            </a:r>
          </a:p>
        </p:txBody>
      </p:sp>
      <p:sp>
        <p:nvSpPr>
          <p:cNvPr id="16" name="Right Arrow 16"/>
          <p:cNvSpPr/>
          <p:nvPr/>
        </p:nvSpPr>
        <p:spPr bwMode="auto">
          <a:xfrm>
            <a:off x="6941476" y="3504574"/>
            <a:ext cx="2509824" cy="410271"/>
          </a:xfrm>
          <a:prstGeom prst="rightArrow">
            <a:avLst>
              <a:gd name="adj1" fmla="val 68462"/>
              <a:gd name="adj2" fmla="val 50000"/>
            </a:avLst>
          </a:prstGeom>
          <a:solidFill>
            <a:srgbClr val="1397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7"/>
          <p:cNvSpPr/>
          <p:nvPr/>
        </p:nvSpPr>
        <p:spPr bwMode="auto">
          <a:xfrm>
            <a:off x="7261041" y="2621018"/>
            <a:ext cx="1788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1. /topic/</a:t>
            </a:r>
            <a:r>
              <a:rPr lang="en-US" sz="1200" b="1"/>
              <a:t>ccco.notif</a:t>
            </a:r>
            <a:r>
              <a:rPr lang="en-US" sz="1200"/>
              <a:t> </a:t>
            </a:r>
            <a:endParaRPr lang="en-GB" sz="1200"/>
          </a:p>
        </p:txBody>
      </p:sp>
      <p:sp>
        <p:nvSpPr>
          <p:cNvPr id="18" name="Rectangle 18"/>
          <p:cNvSpPr/>
          <p:nvPr/>
        </p:nvSpPr>
        <p:spPr bwMode="auto">
          <a:xfrm>
            <a:off x="3360710" y="2771668"/>
            <a:ext cx="1868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/>
              <a:t>2. Publish message to /topic/</a:t>
            </a:r>
            <a:r>
              <a:rPr lang="en-US" sz="1200" b="1"/>
              <a:t>ccco.notif</a:t>
            </a:r>
            <a:r>
              <a:rPr lang="en-US" sz="1200"/>
              <a:t> </a:t>
            </a:r>
            <a:endParaRPr lang="en-GB" sz="1200"/>
          </a:p>
        </p:txBody>
      </p:sp>
      <p:sp>
        <p:nvSpPr>
          <p:cNvPr id="19" name="Rectangle 19"/>
          <p:cNvSpPr/>
          <p:nvPr/>
        </p:nvSpPr>
        <p:spPr bwMode="auto">
          <a:xfrm>
            <a:off x="7262478" y="3285612"/>
            <a:ext cx="1919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/>
              <a:t>3. Message de-queued</a:t>
            </a:r>
          </a:p>
        </p:txBody>
      </p:sp>
      <p:sp>
        <p:nvSpPr>
          <p:cNvPr id="20" name="Rounded Rectangle 20"/>
          <p:cNvSpPr/>
          <p:nvPr/>
        </p:nvSpPr>
        <p:spPr bwMode="auto">
          <a:xfrm rot="20562578">
            <a:off x="341662" y="4990037"/>
            <a:ext cx="2469790" cy="718351"/>
          </a:xfrm>
          <a:prstGeom prst="roundRect">
            <a:avLst>
              <a:gd name="adj" fmla="val 16667"/>
            </a:avLst>
          </a:prstGeom>
          <a:solidFill>
            <a:srgbClr val="0F678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/>
              <a:t>In practice - IV</a:t>
            </a:r>
            <a:endParaRPr lang="en-US" sz="2400" b="1"/>
          </a:p>
        </p:txBody>
      </p:sp>
      <p:cxnSp>
        <p:nvCxnSpPr>
          <p:cNvPr id="21" name="Straight Arrow Connector 31"/>
          <p:cNvCxnSpPr>
            <a:cxnSpLocks/>
            <a:stCxn id="19" idx="2"/>
            <a:endCxn id="22" idx="0"/>
          </p:cNvCxnSpPr>
          <p:nvPr/>
        </p:nvCxnSpPr>
        <p:spPr bwMode="auto">
          <a:xfrm flipH="1">
            <a:off x="5773678" y="3562611"/>
            <a:ext cx="2448358" cy="100922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2"/>
          <p:cNvSpPr/>
          <p:nvPr/>
        </p:nvSpPr>
        <p:spPr bwMode="auto">
          <a:xfrm>
            <a:off x="3928602" y="4571837"/>
            <a:ext cx="3690152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200"/>
              <a:t> message = {'powercut_now': True, 'elapsed_time': 0, 'simulation': False}</a:t>
            </a:r>
          </a:p>
        </p:txBody>
      </p:sp>
      <p:cxnSp>
        <p:nvCxnSpPr>
          <p:cNvPr id="23" name="Straight Arrow Connector 39"/>
          <p:cNvCxnSpPr>
            <a:cxnSpLocks/>
          </p:cNvCxnSpPr>
          <p:nvPr/>
        </p:nvCxnSpPr>
        <p:spPr bwMode="auto">
          <a:xfrm>
            <a:off x="4493530" y="3397988"/>
            <a:ext cx="1335209" cy="11960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52"/>
          <p:cNvSpPr/>
          <p:nvPr/>
        </p:nvSpPr>
        <p:spPr bwMode="auto">
          <a:xfrm>
            <a:off x="6228777" y="5793157"/>
            <a:ext cx="1085754" cy="676275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b="1">
                <a:solidFill>
                  <a:prstClr val="white"/>
                </a:solidFill>
                <a:latin typeface="Century Gothic"/>
              </a:rPr>
              <a:t>~2 min*</a:t>
            </a:r>
            <a:endParaRPr lang="en-GB" sz="1800" b="1" i="0" u="none" strike="noStrike" cap="none" spc="0">
              <a:ln>
                <a:noFill/>
              </a:ln>
              <a:solidFill>
                <a:prstClr val="white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25" name="Rectangle 22"/>
          <p:cNvSpPr/>
          <p:nvPr/>
        </p:nvSpPr>
        <p:spPr bwMode="auto">
          <a:xfrm>
            <a:off x="3360710" y="3632149"/>
            <a:ext cx="18682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u="sng"/>
              <a:t>2 mins after detection!</a:t>
            </a:r>
            <a:endParaRPr lang="en-GB" sz="1200" b="1" u="sng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1" descr="megabus.jpg"/>
          <p:cNvPicPr>
            <a:picLocks noChangeAspect="1"/>
          </p:cNvPicPr>
          <p:nvPr/>
        </p:nvPicPr>
        <p:blipFill>
          <a:blip r:embed="rId2">
            <a:alphaModFix amt="27000"/>
          </a:blip>
          <a:stretch/>
        </p:blipFill>
        <p:spPr bwMode="auto">
          <a:xfrm>
            <a:off x="482153" y="1846583"/>
            <a:ext cx="11230634" cy="4561664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22</a:t>
            </a:fld>
            <a:endParaRPr lang="en-US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Thanks</a:t>
            </a:r>
            <a:endParaRPr lang="en-GB"/>
          </a:p>
        </p:txBody>
      </p:sp>
      <p:sp>
        <p:nvSpPr>
          <p:cNvPr id="9" name="Rectangle 7"/>
          <p:cNvSpPr/>
          <p:nvPr/>
        </p:nvSpPr>
        <p:spPr bwMode="auto">
          <a:xfrm>
            <a:off x="742382" y="2779912"/>
            <a:ext cx="10899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008000"/>
                </a:solidFill>
              </a:rPr>
              <a:t>THANKS for listening and ENJOY your visit at CERN</a:t>
            </a:r>
          </a:p>
        </p:txBody>
      </p:sp>
      <p:sp>
        <p:nvSpPr>
          <p:cNvPr id="10" name="Rectangle 34"/>
          <p:cNvSpPr/>
          <p:nvPr/>
        </p:nvSpPr>
        <p:spPr bwMode="auto">
          <a:xfrm>
            <a:off x="4167284" y="5388130"/>
            <a:ext cx="16971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008000"/>
                </a:solidFill>
              </a:rPr>
              <a:t>Zhechka</a:t>
            </a:r>
          </a:p>
        </p:txBody>
      </p:sp>
      <p:grpSp>
        <p:nvGrpSpPr>
          <p:cNvPr id="11" name="Group 43"/>
          <p:cNvGrpSpPr/>
          <p:nvPr/>
        </p:nvGrpSpPr>
        <p:grpSpPr bwMode="auto">
          <a:xfrm>
            <a:off x="4763232" y="4163984"/>
            <a:ext cx="509410" cy="1361037"/>
            <a:chOff x="1024654" y="4379055"/>
            <a:chExt cx="673703" cy="2142369"/>
          </a:xfrm>
        </p:grpSpPr>
        <p:sp>
          <p:nvSpPr>
            <p:cNvPr id="12" name="Arc 44"/>
            <p:cNvSpPr/>
            <p:nvPr/>
          </p:nvSpPr>
          <p:spPr bwMode="auto">
            <a:xfrm flipH="1">
              <a:off x="1024654" y="5136606"/>
              <a:ext cx="364572" cy="572198"/>
            </a:xfrm>
            <a:prstGeom prst="arc">
              <a:avLst>
                <a:gd name="adj1" fmla="val 16200000"/>
                <a:gd name="adj2" fmla="val 12"/>
              </a:avLst>
            </a:prstGeom>
            <a:ln w="50800">
              <a:solidFill>
                <a:srgbClr val="765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13" name="Group 45"/>
            <p:cNvGrpSpPr/>
            <p:nvPr/>
          </p:nvGrpSpPr>
          <p:grpSpPr bwMode="auto">
            <a:xfrm>
              <a:off x="1078577" y="4379055"/>
              <a:ext cx="619780" cy="2142369"/>
              <a:chOff x="1078577" y="4379055"/>
              <a:chExt cx="619780" cy="2142369"/>
            </a:xfrm>
          </p:grpSpPr>
          <p:sp>
            <p:nvSpPr>
              <p:cNvPr id="14" name="Oval 46"/>
              <p:cNvSpPr/>
              <p:nvPr/>
            </p:nvSpPr>
            <p:spPr bwMode="auto">
              <a:xfrm>
                <a:off x="1172660" y="4954929"/>
                <a:ext cx="368968" cy="83654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5" name="Smiley Face 47"/>
              <p:cNvSpPr/>
              <p:nvPr/>
            </p:nvSpPr>
            <p:spPr bwMode="auto">
              <a:xfrm>
                <a:off x="1078577" y="4379055"/>
                <a:ext cx="566764" cy="615392"/>
              </a:xfrm>
              <a:prstGeom prst="smileyFace">
                <a:avLst>
                  <a:gd name="adj" fmla="val 4653"/>
                </a:avLst>
              </a:prstGeom>
              <a:solidFill>
                <a:srgbClr val="FFC000"/>
              </a:solidFill>
              <a:ln>
                <a:solidFill>
                  <a:srgbClr val="76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6" name="Arc 48"/>
              <p:cNvSpPr/>
              <p:nvPr/>
            </p:nvSpPr>
            <p:spPr bwMode="auto">
              <a:xfrm>
                <a:off x="1317037" y="5129299"/>
                <a:ext cx="381320" cy="572198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7" name="Arc 49"/>
              <p:cNvSpPr/>
              <p:nvPr/>
            </p:nvSpPr>
            <p:spPr bwMode="auto">
              <a:xfrm flipH="1">
                <a:off x="1162587" y="5652558"/>
                <a:ext cx="242732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" name="Arc 50"/>
              <p:cNvSpPr/>
              <p:nvPr/>
            </p:nvSpPr>
            <p:spPr bwMode="auto">
              <a:xfrm>
                <a:off x="1274351" y="5643507"/>
                <a:ext cx="290333" cy="868866"/>
              </a:xfrm>
              <a:prstGeom prst="arc">
                <a:avLst>
                  <a:gd name="adj1" fmla="val 16200000"/>
                  <a:gd name="adj2" fmla="val 12"/>
                </a:avLst>
              </a:prstGeom>
              <a:ln w="50800">
                <a:solidFill>
                  <a:srgbClr val="765A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9416794" cy="706964"/>
          </a:xfrm>
        </p:spPr>
        <p:txBody>
          <a:bodyPr/>
          <a:lstStyle/>
          <a:p>
            <a:pPr>
              <a:defRPr/>
            </a:pPr>
            <a:r>
              <a:rPr lang="en-US"/>
              <a:t>CERN Computer Centre (CC) in numbers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b="14122"/>
          <a:stretch/>
        </p:blipFill>
        <p:spPr bwMode="auto">
          <a:xfrm>
            <a:off x="1263118" y="1784882"/>
            <a:ext cx="9597385" cy="46286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network-links"/>
          <p:cNvPicPr>
            <a:picLocks noChangeAspect="1" noChangeArrowheads="1"/>
          </p:cNvPicPr>
          <p:nvPr/>
        </p:nvPicPr>
        <p:blipFill>
          <a:blip r:embed="rId2"/>
          <a:srcRect l="2722" t="21980" r="10432" b="11608"/>
          <a:stretch/>
        </p:blipFill>
        <p:spPr bwMode="auto">
          <a:xfrm>
            <a:off x="4808318" y="3451489"/>
            <a:ext cx="6744205" cy="3227425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Computing network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4</a:t>
            </a:fld>
            <a:endParaRPr lang="en-US"/>
          </a:p>
        </p:txBody>
      </p:sp>
      <p:sp>
        <p:nvSpPr>
          <p:cNvPr id="9" name="Content Placeholder 2"/>
          <p:cNvSpPr>
            <a:spLocks/>
          </p:cNvSpPr>
          <p:nvPr/>
        </p:nvSpPr>
        <p:spPr bwMode="auto">
          <a:xfrm>
            <a:off x="1034637" y="2517255"/>
            <a:ext cx="9905999" cy="871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bg-BG"/>
              <a:t>250 </a:t>
            </a:r>
            <a:r>
              <a:rPr lang="en-US"/>
              <a:t>routers, 4100 switches, 1200 Wi-Fi points</a:t>
            </a:r>
            <a:endParaRPr/>
          </a:p>
          <a:p>
            <a:pPr>
              <a:defRPr/>
            </a:pPr>
            <a:r>
              <a:rPr lang="en-US"/>
              <a:t>35 000 km optical </a:t>
            </a:r>
            <a:r>
              <a:rPr lang="en-GB"/>
              <a:t>fibre</a:t>
            </a:r>
            <a:r>
              <a:rPr lang="en-US"/>
              <a:t> (only ~5 000 less than the equator length)</a:t>
            </a:r>
            <a:endParaRPr/>
          </a:p>
          <a:p>
            <a:pPr marL="0" indent="0">
              <a:buFont typeface="Wingdings 3"/>
              <a:buNone/>
              <a:defRPr/>
            </a:pPr>
            <a:endParaRPr lang="en-US"/>
          </a:p>
        </p:txBody>
      </p:sp>
      <p:sp>
        <p:nvSpPr>
          <p:cNvPr id="10" name="Content Placeholder 2"/>
          <p:cNvSpPr>
            <a:spLocks/>
          </p:cNvSpPr>
          <p:nvPr/>
        </p:nvSpPr>
        <p:spPr bwMode="auto">
          <a:xfrm>
            <a:off x="1034637" y="3542908"/>
            <a:ext cx="4299364" cy="2352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Wigner Data </a:t>
            </a:r>
            <a:r>
              <a:rPr lang="en-GB"/>
              <a:t>centre</a:t>
            </a:r>
            <a:r>
              <a:rPr lang="en-US"/>
              <a:t> in Hungary</a:t>
            </a:r>
            <a:endParaRPr/>
          </a:p>
          <a:p>
            <a:pPr lvl="1">
              <a:defRPr/>
            </a:pPr>
            <a:r>
              <a:rPr lang="en-US" sz="1800"/>
              <a:t>1200 km distance</a:t>
            </a:r>
            <a:endParaRPr/>
          </a:p>
          <a:p>
            <a:pPr lvl="1">
              <a:defRPr/>
            </a:pPr>
            <a:r>
              <a:rPr lang="en-GB" sz="1800"/>
              <a:t>with three 100 Gb/s </a:t>
            </a:r>
            <a:endParaRPr/>
          </a:p>
          <a:p>
            <a:pPr marL="0" indent="0">
              <a:buFont typeface="Wingdings 3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Data storage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bg-BG"/>
              <a:t>50 </a:t>
            </a:r>
            <a:r>
              <a:rPr lang="en-US"/>
              <a:t>Pbytes / year from LHC</a:t>
            </a:r>
            <a:endParaRPr/>
          </a:p>
          <a:p>
            <a:pPr lvl="1">
              <a:defRPr/>
            </a:pPr>
            <a:r>
              <a:rPr lang="en-US"/>
              <a:t>+ 25 Pbytes / year from non-LHC experiments</a:t>
            </a:r>
            <a:endParaRPr/>
          </a:p>
          <a:p>
            <a:pPr>
              <a:defRPr/>
            </a:pPr>
            <a:r>
              <a:rPr lang="en-US" b="1" u="sng"/>
              <a:t>RECORD</a:t>
            </a:r>
            <a:r>
              <a:rPr lang="en-US"/>
              <a:t>: August 2018:  13.8 Pbytes of data written on tape (of which 11.56 is LHC data)</a:t>
            </a:r>
            <a:endParaRPr/>
          </a:p>
          <a:p>
            <a:pPr lvl="1">
              <a:defRPr/>
            </a:pPr>
            <a:r>
              <a:rPr lang="en-US"/>
              <a:t>More than 2 PB read/write daily</a:t>
            </a:r>
            <a:endParaRPr/>
          </a:p>
          <a:p>
            <a:pPr>
              <a:defRPr/>
            </a:pPr>
            <a:r>
              <a:rPr lang="en-US"/>
              <a:t>Tape drives faster than disks; but slower in mounting (latency)</a:t>
            </a:r>
            <a:endParaRPr/>
          </a:p>
          <a:p>
            <a:pPr lvl="1">
              <a:defRPr/>
            </a:pPr>
            <a:r>
              <a:rPr lang="en-US"/>
              <a:t>90 K disk drives (of which 10-15% are SSD, providing less than 10% capacity)</a:t>
            </a:r>
            <a:endParaRPr/>
          </a:p>
          <a:p>
            <a:pPr lvl="1">
              <a:defRPr/>
            </a:pPr>
            <a:r>
              <a:rPr lang="en-US"/>
              <a:t>SSDs are 5-10 times more expensive than spinning disks </a:t>
            </a:r>
            <a:endParaRPr lang="bg-BG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5</a:t>
            </a:fld>
            <a:endParaRPr lang="en-US"/>
          </a:p>
        </p:txBody>
      </p:sp>
      <p:sp>
        <p:nvSpPr>
          <p:cNvPr id="9" name="Rectangle 6"/>
          <p:cNvSpPr/>
          <p:nvPr/>
        </p:nvSpPr>
        <p:spPr bwMode="auto">
          <a:xfrm>
            <a:off x="1141412" y="5775159"/>
            <a:ext cx="1983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u="sng">
                <a:hlinkClick r:id="rId2" tooltip="http://www.cern.ch/eos"/>
              </a:rPr>
              <a:t>www.cern.ch/eos</a:t>
            </a:r>
            <a:endParaRPr lang="en-GB"/>
          </a:p>
          <a:p>
            <a:pPr>
              <a:defRPr/>
            </a:pPr>
            <a:r>
              <a:rPr lang="en-GB" u="sng">
                <a:hlinkClick r:id="rId3" tooltip="http://www.cern.ch/castor"/>
              </a:rPr>
              <a:t>www.cern.ch/castor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6</a:t>
            </a:fld>
            <a:endParaRPr lang="en-US"/>
          </a:p>
        </p:txBody>
      </p:sp>
      <p:pic>
        <p:nvPicPr>
          <p:cNvPr id="9" name="Picture 6" descr="Screen Shot 2018-10-15 at 21.58.46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7"/>
          <p:cNvSpPr/>
          <p:nvPr/>
        </p:nvSpPr>
        <p:spPr bwMode="auto">
          <a:xfrm>
            <a:off x="1435767" y="890386"/>
            <a:ext cx="80932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/>
              <a:t>https://filer‐carbon.cern.ch/grafana/dashboard/db/castor‐dashboard?orgId=1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D22F896-40B5-4ADD-8801-0D06FADFA095}" type="slidenum">
              <a:rPr lang="en-US"/>
              <a:t>7</a:t>
            </a:fld>
            <a:endParaRPr lang="en-US"/>
          </a:p>
        </p:txBody>
      </p:sp>
      <p:pic>
        <p:nvPicPr>
          <p:cNvPr id="7" name="Picture 4" descr="Screen Shot 2018-10-15 at 22.28.30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Electricity and cooling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bg-BG"/>
              <a:t>2.7 </a:t>
            </a:r>
            <a:r>
              <a:rPr lang="en-US"/>
              <a:t>MW consumption (+ ~ 1 MW cooling) from maximum 3.5 MW</a:t>
            </a:r>
            <a:endParaRPr/>
          </a:p>
          <a:p>
            <a:pPr lvl="1">
              <a:defRPr/>
            </a:pPr>
            <a:r>
              <a:rPr lang="en-US"/>
              <a:t>480 KW diesel generators</a:t>
            </a:r>
            <a:endParaRPr/>
          </a:p>
          <a:p>
            <a:pPr>
              <a:defRPr/>
            </a:pPr>
            <a:r>
              <a:rPr lang="en-US"/>
              <a:t>Protected by UPS</a:t>
            </a:r>
            <a:endParaRPr/>
          </a:p>
          <a:p>
            <a:pPr lvl="1">
              <a:defRPr/>
            </a:pPr>
            <a:r>
              <a:rPr lang="en-US"/>
              <a:t>Enough to start the diesel generators</a:t>
            </a:r>
            <a:endParaRPr/>
          </a:p>
          <a:p>
            <a:pPr lvl="1">
              <a:defRPr/>
            </a:pPr>
            <a:r>
              <a:rPr lang="en-US"/>
              <a:t>Enough to shut down non-critical machines*</a:t>
            </a:r>
            <a:endParaRPr/>
          </a:p>
          <a:p>
            <a:pPr>
              <a:defRPr/>
            </a:pPr>
            <a:r>
              <a:rPr lang="en-US"/>
              <a:t>Cooling</a:t>
            </a:r>
            <a:endParaRPr/>
          </a:p>
          <a:p>
            <a:pPr lvl="1">
              <a:defRPr/>
            </a:pPr>
            <a:r>
              <a:rPr lang="en-US"/>
              <a:t>Chilled air via silver ducts enters the false floor and the into the closed server aisles</a:t>
            </a:r>
            <a:endParaRPr/>
          </a:p>
          <a:p>
            <a:pPr lvl="1">
              <a:defRPr/>
            </a:pPr>
            <a:r>
              <a:rPr lang="en-US"/>
              <a:t>Water-cooled racks in the vault in the basement</a:t>
            </a:r>
            <a:endParaRPr/>
          </a:p>
          <a:p>
            <a:pPr marL="0" indent="0">
              <a:buNone/>
              <a:defRPr/>
            </a:pP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154953" y="973668"/>
            <a:ext cx="9801805" cy="706964"/>
          </a:xfrm>
        </p:spPr>
        <p:txBody>
          <a:bodyPr/>
          <a:lstStyle/>
          <a:p>
            <a:pPr>
              <a:defRPr/>
            </a:pPr>
            <a:r>
              <a:rPr lang="en-US"/>
              <a:t>WLCG </a:t>
            </a:r>
            <a:r>
              <a:rPr lang="mr-IN"/>
              <a:t>–</a:t>
            </a:r>
            <a:r>
              <a:rPr lang="en-US"/>
              <a:t> Worldwide LHC computing grid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729839" y="2360612"/>
            <a:ext cx="8761412" cy="3416300"/>
          </a:xfrm>
        </p:spPr>
        <p:txBody>
          <a:bodyPr/>
          <a:lstStyle/>
          <a:p>
            <a:pPr>
              <a:defRPr/>
            </a:pPr>
            <a:r>
              <a:rPr lang="en-US"/>
              <a:t>More than 170 data centres in 42 countries with about 800,000 cpu cores </a:t>
            </a:r>
            <a:endParaRPr/>
          </a:p>
          <a:p>
            <a:pPr lvl="1">
              <a:defRPr/>
            </a:pPr>
            <a:r>
              <a:rPr lang="en-US"/>
              <a:t>CERN provides about 20% of the WLCG resources </a:t>
            </a:r>
            <a:endParaRPr/>
          </a:p>
          <a:p>
            <a:pPr lvl="1">
              <a:defRPr/>
            </a:pPr>
            <a:r>
              <a:rPr lang="en-US"/>
              <a:t>Allows more than 10,000 physicists to access LHC data </a:t>
            </a:r>
            <a:endParaRPr/>
          </a:p>
          <a:p>
            <a:pPr lvl="1">
              <a:defRPr/>
            </a:pPr>
            <a:r>
              <a:rPr lang="en-US"/>
              <a:t>&gt;250,000 jobs run concurrently on the Grid </a:t>
            </a:r>
            <a:endParaRPr/>
          </a:p>
          <a:p>
            <a:pPr lvl="1">
              <a:defRPr/>
            </a:pPr>
            <a:r>
              <a:rPr lang="en-US"/>
              <a:t>Storage is about 400 PB disk and 400 PB of tape globally </a:t>
            </a:r>
            <a:endParaRPr/>
          </a:p>
          <a:p>
            <a:pPr lvl="1">
              <a:defRPr/>
            </a:pPr>
            <a:r>
              <a:rPr lang="en-US"/>
              <a:t>In 2016, global transfer rates have regularly exceeded 35GB/s </a:t>
            </a:r>
            <a:endParaRPr/>
          </a:p>
          <a:p>
            <a:pPr marL="0" indent="0">
              <a:buNone/>
              <a:defRPr/>
            </a:pP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17-Sep-24</a:t>
            </a:r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Teachers Program - Jul 24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>9</a:t>
            </a:fld>
            <a:endParaRPr lang="en-US"/>
          </a:p>
        </p:txBody>
      </p:sp>
      <p:pic>
        <p:nvPicPr>
          <p:cNvPr id="9" name="Picture 6"/>
          <p:cNvPicPr/>
          <p:nvPr/>
        </p:nvPicPr>
        <p:blipFill>
          <a:blip r:embed="rId2"/>
          <a:stretch/>
        </p:blipFill>
        <p:spPr bwMode="auto">
          <a:xfrm>
            <a:off x="4187857" y="4663551"/>
            <a:ext cx="6713220" cy="2162175"/>
          </a:xfrm>
          <a:prstGeom prst="rect">
            <a:avLst/>
          </a:prstGeom>
        </p:spPr>
      </p:pic>
      <p:sp>
        <p:nvSpPr>
          <p:cNvPr id="10" name="Content Placeholder 2"/>
          <p:cNvSpPr>
            <a:spLocks/>
          </p:cNvSpPr>
          <p:nvPr/>
        </p:nvSpPr>
        <p:spPr bwMode="auto">
          <a:xfrm>
            <a:off x="729840" y="4606502"/>
            <a:ext cx="4860834" cy="1643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Key facts and numbers (</a:t>
            </a:r>
            <a:r>
              <a:rPr lang="en-US" u="sng">
                <a:hlinkClick r:id="rId3" tooltip="http://information-technology.web.cern.ch"/>
              </a:rPr>
              <a:t>http://information-technology.web.cern.ch</a:t>
            </a:r>
            <a:r>
              <a:rPr lang="en-US"/>
              <a:t>)</a:t>
            </a:r>
            <a:endParaRPr/>
          </a:p>
        </p:txBody>
      </p:sp>
      <p:sp>
        <p:nvSpPr>
          <p:cNvPr id="11" name="Rectangle 8"/>
          <p:cNvSpPr/>
          <p:nvPr/>
        </p:nvSpPr>
        <p:spPr bwMode="auto">
          <a:xfrm>
            <a:off x="729838" y="5671124"/>
            <a:ext cx="2541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u="sng">
                <a:hlinkClick r:id="rId4" tooltip="http://www.cern.ch/wlcg"/>
              </a:rPr>
              <a:t>www.cern.ch/wlcg</a:t>
            </a:r>
            <a:endParaRPr lang="en-US"/>
          </a:p>
          <a:p>
            <a:pPr>
              <a:defRPr/>
            </a:pPr>
            <a:r>
              <a:rPr lang="en-US" u="sng">
                <a:hlinkClick r:id="rId5" tooltip="http://www.cern.ch/wlcg-public"/>
              </a:rPr>
              <a:t>www.cern.ch/wlcg-public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Ion Boardroom">
  <a:themeElements>
    <a:clrScheme name="Custom 4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335B74"/>
      </a:hlink>
      <a:folHlink>
        <a:srgbClr val="70A1C0"/>
      </a:folHlink>
    </a:clrScheme>
    <a:fontScheme name="Ion Boardroom">
      <a:majorFont>
        <a:latin typeface="Century Gothic"/>
        <a:ea typeface="Arial"/>
        <a:cs typeface="Arial"/>
      </a:majorFont>
      <a:minorFont>
        <a:latin typeface="Century Gothic"/>
        <a:ea typeface="Arial"/>
        <a:cs typeface="Arial"/>
      </a:minorFont>
    </a:fontScheme>
    <a:fmtScheme name="Ion Boardroom">
      <a:fillStyleLst>
        <a:solidFill>
          <a:schemeClr val="phClr"/>
        </a:solidFill>
        <a:gradFill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1123</Words>
  <Application>Microsoft Macintosh PowerPoint</Application>
  <DocSecurity>0</DocSecurity>
  <PresentationFormat>Widescreen</PresentationFormat>
  <Paragraphs>233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Aptos</vt:lpstr>
      <vt:lpstr>Arial</vt:lpstr>
      <vt:lpstr>Calibri</vt:lpstr>
      <vt:lpstr>Century Gothic</vt:lpstr>
      <vt:lpstr>Wingdings 3</vt:lpstr>
      <vt:lpstr>Ion Boardroom</vt:lpstr>
      <vt:lpstr>How do we manage 40K machines in the CERN Computer centre</vt:lpstr>
      <vt:lpstr>Outline</vt:lpstr>
      <vt:lpstr>CERN Computer Centre (CC) in numbers</vt:lpstr>
      <vt:lpstr>Computing network</vt:lpstr>
      <vt:lpstr>Data storage</vt:lpstr>
      <vt:lpstr>PowerPoint Presentation</vt:lpstr>
      <vt:lpstr>PowerPoint Presentation</vt:lpstr>
      <vt:lpstr>Electricity and cooling</vt:lpstr>
      <vt:lpstr>WLCG – Worldwide LHC computing grid</vt:lpstr>
      <vt:lpstr>Configuration management at CERN IT</vt:lpstr>
      <vt:lpstr>PowerPoint Presentation</vt:lpstr>
      <vt:lpstr>CERNMegabus at CERN IT</vt:lpstr>
      <vt:lpstr>CERNMegabus architecture </vt:lpstr>
      <vt:lpstr>Already our clients</vt:lpstr>
      <vt:lpstr>From roger to EOS/CASTOR/Puppet HAProxy</vt:lpstr>
      <vt:lpstr>CERN CC Power Cut event</vt:lpstr>
      <vt:lpstr>CERN CC Power cut event detection</vt:lpstr>
      <vt:lpstr>UPS and PLC</vt:lpstr>
      <vt:lpstr>CERN CC Power cut event detection algorithm</vt:lpstr>
      <vt:lpstr>CERN CC Power cut tests</vt:lpstr>
      <vt:lpstr>From CERN CC UPS PLC to CERN CC shutdown</vt:lpstr>
      <vt:lpstr>Thanks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Zhechka Toteva</dc:creator>
  <cp:keywords/>
  <dc:description/>
  <cp:lastModifiedBy>Zhechka Toteva</cp:lastModifiedBy>
  <cp:revision>274</cp:revision>
  <dcterms:created xsi:type="dcterms:W3CDTF">2018-07-02T10:47:18Z</dcterms:created>
  <dcterms:modified xsi:type="dcterms:W3CDTF">2025-09-18T07:02:43Z</dcterms:modified>
  <cp:category/>
  <dc:identifier/>
  <cp:contentStatus/>
  <dc:language/>
  <cp:version/>
</cp:coreProperties>
</file>