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79" r:id="rId3"/>
    <p:sldId id="296" r:id="rId4"/>
    <p:sldId id="280" r:id="rId5"/>
    <p:sldId id="281" r:id="rId6"/>
    <p:sldId id="283" r:id="rId7"/>
    <p:sldId id="293" r:id="rId8"/>
    <p:sldId id="284" r:id="rId9"/>
    <p:sldId id="294" r:id="rId10"/>
    <p:sldId id="285" r:id="rId11"/>
    <p:sldId id="292" r:id="rId12"/>
    <p:sldId id="286" r:id="rId13"/>
    <p:sldId id="287" r:id="rId14"/>
    <p:sldId id="297" r:id="rId15"/>
    <p:sldId id="288" r:id="rId16"/>
    <p:sldId id="289" r:id="rId17"/>
    <p:sldId id="295" r:id="rId18"/>
    <p:sldId id="290" r:id="rId19"/>
    <p:sldId id="291" r:id="rId20"/>
    <p:sldId id="278" r:id="rId21"/>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BA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FEDF61-4ACE-4D22-A43F-2278BADE7333}" v="32" dt="2024-09-09T13:48:55.058"/>
    <p1510:client id="{497F830F-85EE-4EA2-A25A-DA2FB22FFF1B}" v="39" dt="2024-09-08T20:53:52.577"/>
    <p1510:client id="{7FDFB585-7F06-4ADE-8640-156D54EB004B}" v="1011" dt="2024-09-08T20:13:57.158"/>
    <p1510:client id="{83EF9094-3602-4778-A193-13BCC3B9408A}" v="78" dt="2024-09-09T07:15:38.313"/>
    <p1510:client id="{9462297D-6C1B-4978-8534-445076C9B8BC}" v="59" dt="2024-09-09T08:21:48.055"/>
    <p1510:client id="{984A165E-13A3-4686-AFAC-37B7EB537593}" v="23" dt="2024-09-08T20:47:05.665"/>
  </p1510:revLst>
</p1510:revInfo>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8" autoAdjust="0"/>
    <p:restoredTop sz="97505"/>
  </p:normalViewPr>
  <p:slideViewPr>
    <p:cSldViewPr>
      <p:cViewPr varScale="1">
        <p:scale>
          <a:sx n="157" d="100"/>
          <a:sy n="157" d="100"/>
        </p:scale>
        <p:origin x="156" y="210"/>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Cerqueira Bastos" userId="lNNs/mAZFjwBKhe0Tu3iPDoTEVDkT6qF0b8vPj5cdy8=" providerId="None" clId="Web-{497F830F-85EE-4EA2-A25A-DA2FB22FFF1B}"/>
    <pc:docChg chg="modSld">
      <pc:chgData name="Miguel Cerqueira Bastos" userId="lNNs/mAZFjwBKhe0Tu3iPDoTEVDkT6qF0b8vPj5cdy8=" providerId="None" clId="Web-{497F830F-85EE-4EA2-A25A-DA2FB22FFF1B}" dt="2024-09-08T20:53:51.702" v="18" actId="20577"/>
      <pc:docMkLst>
        <pc:docMk/>
      </pc:docMkLst>
      <pc:sldChg chg="modSp">
        <pc:chgData name="Miguel Cerqueira Bastos" userId="lNNs/mAZFjwBKhe0Tu3iPDoTEVDkT6qF0b8vPj5cdy8=" providerId="None" clId="Web-{497F830F-85EE-4EA2-A25A-DA2FB22FFF1B}" dt="2024-09-08T20:53:51.702" v="18" actId="20577"/>
        <pc:sldMkLst>
          <pc:docMk/>
          <pc:sldMk cId="2150513545" sldId="290"/>
        </pc:sldMkLst>
        <pc:spChg chg="mod">
          <ac:chgData name="Miguel Cerqueira Bastos" userId="lNNs/mAZFjwBKhe0Tu3iPDoTEVDkT6qF0b8vPj5cdy8=" providerId="None" clId="Web-{497F830F-85EE-4EA2-A25A-DA2FB22FFF1B}" dt="2024-09-08T20:53:51.702" v="18" actId="20577"/>
          <ac:spMkLst>
            <pc:docMk/>
            <pc:sldMk cId="2150513545" sldId="290"/>
            <ac:spMk id="26" creationId="{F1C29B1C-3632-0F50-77BB-1B17C1BD45FA}"/>
          </ac:spMkLst>
        </pc:spChg>
      </pc:sldChg>
    </pc:docChg>
  </pc:docChgLst>
  <pc:docChgLst>
    <pc:chgData name="Miguel Cerqueira Bastos" userId="lNNs/mAZFjwBKhe0Tu3iPDoTEVDkT6qF0b8vPj5cdy8=" providerId="None" clId="Web-{41FEDF61-4ACE-4D22-A43F-2278BADE7333}"/>
    <pc:docChg chg="modSld">
      <pc:chgData name="Miguel Cerqueira Bastos" userId="lNNs/mAZFjwBKhe0Tu3iPDoTEVDkT6qF0b8vPj5cdy8=" providerId="None" clId="Web-{41FEDF61-4ACE-4D22-A43F-2278BADE7333}" dt="2024-09-09T13:48:55.058" v="31" actId="20577"/>
      <pc:docMkLst>
        <pc:docMk/>
      </pc:docMkLst>
      <pc:sldChg chg="modSp">
        <pc:chgData name="Miguel Cerqueira Bastos" userId="lNNs/mAZFjwBKhe0Tu3iPDoTEVDkT6qF0b8vPj5cdy8=" providerId="None" clId="Web-{41FEDF61-4ACE-4D22-A43F-2278BADE7333}" dt="2024-09-09T13:48:55.058" v="31" actId="20577"/>
        <pc:sldMkLst>
          <pc:docMk/>
          <pc:sldMk cId="0" sldId="262"/>
        </pc:sldMkLst>
        <pc:spChg chg="mod">
          <ac:chgData name="Miguel Cerqueira Bastos" userId="lNNs/mAZFjwBKhe0Tu3iPDoTEVDkT6qF0b8vPj5cdy8=" providerId="None" clId="Web-{41FEDF61-4ACE-4D22-A43F-2278BADE7333}" dt="2024-09-09T13:48:55.058" v="31" actId="20577"/>
          <ac:spMkLst>
            <pc:docMk/>
            <pc:sldMk cId="0" sldId="262"/>
            <ac:spMk id="5" creationId="{00000000-0000-0000-0000-000000000000}"/>
          </ac:spMkLst>
        </pc:spChg>
      </pc:sldChg>
    </pc:docChg>
  </pc:docChgLst>
  <pc:docChgLst>
    <pc:chgData name="Miguel Cerqueira Bastos" userId="lNNs/mAZFjwBKhe0Tu3iPDoTEVDkT6qF0b8vPj5cdy8=" providerId="None" clId="Web-{984A165E-13A3-4686-AFAC-37B7EB537593}"/>
    <pc:docChg chg="modSld">
      <pc:chgData name="Miguel Cerqueira Bastos" userId="lNNs/mAZFjwBKhe0Tu3iPDoTEVDkT6qF0b8vPj5cdy8=" providerId="None" clId="Web-{984A165E-13A3-4686-AFAC-37B7EB537593}" dt="2024-09-08T20:47:05.665" v="19"/>
      <pc:docMkLst>
        <pc:docMk/>
      </pc:docMkLst>
      <pc:sldChg chg="modSp">
        <pc:chgData name="Miguel Cerqueira Bastos" userId="lNNs/mAZFjwBKhe0Tu3iPDoTEVDkT6qF0b8vPj5cdy8=" providerId="None" clId="Web-{984A165E-13A3-4686-AFAC-37B7EB537593}" dt="2024-09-08T20:36:37.800" v="6" actId="20577"/>
        <pc:sldMkLst>
          <pc:docMk/>
          <pc:sldMk cId="3464301028" sldId="279"/>
        </pc:sldMkLst>
        <pc:spChg chg="mod">
          <ac:chgData name="Miguel Cerqueira Bastos" userId="lNNs/mAZFjwBKhe0Tu3iPDoTEVDkT6qF0b8vPj5cdy8=" providerId="None" clId="Web-{984A165E-13A3-4686-AFAC-37B7EB537593}" dt="2024-09-08T20:36:37.800" v="6" actId="20577"/>
          <ac:spMkLst>
            <pc:docMk/>
            <pc:sldMk cId="3464301028" sldId="279"/>
            <ac:spMk id="2" creationId="{7BE7CCF5-E5C8-2748-8E26-16A25AC1A916}"/>
          </ac:spMkLst>
        </pc:spChg>
      </pc:sldChg>
      <pc:sldChg chg="addSp delSp modSp addAnim delAnim modAnim">
        <pc:chgData name="Miguel Cerqueira Bastos" userId="lNNs/mAZFjwBKhe0Tu3iPDoTEVDkT6qF0b8vPj5cdy8=" providerId="None" clId="Web-{984A165E-13A3-4686-AFAC-37B7EB537593}" dt="2024-09-08T20:47:05.665" v="19"/>
        <pc:sldMkLst>
          <pc:docMk/>
          <pc:sldMk cId="1498632031" sldId="284"/>
        </pc:sldMkLst>
        <pc:spChg chg="add del">
          <ac:chgData name="Miguel Cerqueira Bastos" userId="lNNs/mAZFjwBKhe0Tu3iPDoTEVDkT6qF0b8vPj5cdy8=" providerId="None" clId="Web-{984A165E-13A3-4686-AFAC-37B7EB537593}" dt="2024-09-08T20:45:58.241" v="14"/>
          <ac:spMkLst>
            <pc:docMk/>
            <pc:sldMk cId="1498632031" sldId="284"/>
            <ac:spMk id="7" creationId="{55635A8F-B35E-96EB-505F-1B29306367A7}"/>
          </ac:spMkLst>
        </pc:spChg>
        <pc:spChg chg="mod">
          <ac:chgData name="Miguel Cerqueira Bastos" userId="lNNs/mAZFjwBKhe0Tu3iPDoTEVDkT6qF0b8vPj5cdy8=" providerId="None" clId="Web-{984A165E-13A3-4686-AFAC-37B7EB537593}" dt="2024-09-08T20:43:52.346" v="10" actId="20577"/>
          <ac:spMkLst>
            <pc:docMk/>
            <pc:sldMk cId="1498632031" sldId="284"/>
            <ac:spMk id="11" creationId="{B29B75F8-1441-2AD4-494F-142BF4CDBB26}"/>
          </ac:spMkLst>
        </pc:spChg>
        <pc:picChg chg="add del">
          <ac:chgData name="Miguel Cerqueira Bastos" userId="lNNs/mAZFjwBKhe0Tu3iPDoTEVDkT6qF0b8vPj5cdy8=" providerId="None" clId="Web-{984A165E-13A3-4686-AFAC-37B7EB537593}" dt="2024-09-08T20:45:59.116" v="15"/>
          <ac:picMkLst>
            <pc:docMk/>
            <pc:sldMk cId="1498632031" sldId="284"/>
            <ac:picMk id="3" creationId="{D4CFC90F-A571-4429-E625-A5BE55DF2C15}"/>
          </ac:picMkLst>
        </pc:picChg>
        <pc:cxnChg chg="add del mod">
          <ac:chgData name="Miguel Cerqueira Bastos" userId="lNNs/mAZFjwBKhe0Tu3iPDoTEVDkT6qF0b8vPj5cdy8=" providerId="None" clId="Web-{984A165E-13A3-4686-AFAC-37B7EB537593}" dt="2024-09-08T20:46:52.509" v="18" actId="14100"/>
          <ac:cxnSpMkLst>
            <pc:docMk/>
            <pc:sldMk cId="1498632031" sldId="284"/>
            <ac:cxnSpMk id="9" creationId="{C48759DA-0C41-9DB5-A021-85C5D1F3DD73}"/>
          </ac:cxnSpMkLst>
        </pc:cxnChg>
      </pc:sldChg>
    </pc:docChg>
  </pc:docChgLst>
  <pc:docChgLst>
    <pc:chgData name="Miguel Cerqueira Bastos" userId="lNNs/mAZFjwBKhe0Tu3iPDoTEVDkT6qF0b8vPj5cdy8=" providerId="None" clId="Web-{83EF9094-3602-4778-A193-13BCC3B9408A}"/>
    <pc:docChg chg="modSld">
      <pc:chgData name="Miguel Cerqueira Bastos" userId="lNNs/mAZFjwBKhe0Tu3iPDoTEVDkT6qF0b8vPj5cdy8=" providerId="None" clId="Web-{83EF9094-3602-4778-A193-13BCC3B9408A}" dt="2024-09-09T07:15:36.141" v="74" actId="20577"/>
      <pc:docMkLst>
        <pc:docMk/>
      </pc:docMkLst>
      <pc:sldChg chg="modSp">
        <pc:chgData name="Miguel Cerqueira Bastos" userId="lNNs/mAZFjwBKhe0Tu3iPDoTEVDkT6qF0b8vPj5cdy8=" providerId="None" clId="Web-{83EF9094-3602-4778-A193-13BCC3B9408A}" dt="2024-09-09T07:15:36.141" v="74" actId="20577"/>
        <pc:sldMkLst>
          <pc:docMk/>
          <pc:sldMk cId="1375545467" sldId="283"/>
        </pc:sldMkLst>
        <pc:spChg chg="mod">
          <ac:chgData name="Miguel Cerqueira Bastos" userId="lNNs/mAZFjwBKhe0Tu3iPDoTEVDkT6qF0b8vPj5cdy8=" providerId="None" clId="Web-{83EF9094-3602-4778-A193-13BCC3B9408A}" dt="2024-09-09T07:15:36.141" v="74" actId="20577"/>
          <ac:spMkLst>
            <pc:docMk/>
            <pc:sldMk cId="1375545467" sldId="283"/>
            <ac:spMk id="5" creationId="{00000000-0000-0000-0000-000000000000}"/>
          </ac:spMkLst>
        </pc:spChg>
      </pc:sldChg>
    </pc:docChg>
  </pc:docChgLst>
  <pc:docChgLst>
    <pc:chgData name="Miguel Cerqueira Bastos" userId="lNNs/mAZFjwBKhe0Tu3iPDoTEVDkT6qF0b8vPj5cdy8=" providerId="None" clId="Web-{9462297D-6C1B-4978-8534-445076C9B8BC}"/>
    <pc:docChg chg="modSld">
      <pc:chgData name="Miguel Cerqueira Bastos" userId="lNNs/mAZFjwBKhe0Tu3iPDoTEVDkT6qF0b8vPj5cdy8=" providerId="None" clId="Web-{9462297D-6C1B-4978-8534-445076C9B8BC}" dt="2024-09-09T08:21:48.055" v="39" actId="14100"/>
      <pc:docMkLst>
        <pc:docMk/>
      </pc:docMkLst>
      <pc:sldChg chg="addSp modSp addAnim">
        <pc:chgData name="Miguel Cerqueira Bastos" userId="lNNs/mAZFjwBKhe0Tu3iPDoTEVDkT6qF0b8vPj5cdy8=" providerId="None" clId="Web-{9462297D-6C1B-4978-8534-445076C9B8BC}" dt="2024-09-09T08:21:48.055" v="39" actId="14100"/>
        <pc:sldMkLst>
          <pc:docMk/>
          <pc:sldMk cId="440285580" sldId="291"/>
        </pc:sldMkLst>
        <pc:spChg chg="add mod">
          <ac:chgData name="Miguel Cerqueira Bastos" userId="lNNs/mAZFjwBKhe0Tu3iPDoTEVDkT6qF0b8vPj5cdy8=" providerId="None" clId="Web-{9462297D-6C1B-4978-8534-445076C9B8BC}" dt="2024-09-09T08:21:31.757" v="36" actId="14100"/>
          <ac:spMkLst>
            <pc:docMk/>
            <pc:sldMk cId="440285580" sldId="291"/>
            <ac:spMk id="2" creationId="{559A1FE9-AEB4-EB9C-446D-1C6FD8FD7C94}"/>
          </ac:spMkLst>
        </pc:spChg>
        <pc:picChg chg="mod">
          <ac:chgData name="Miguel Cerqueira Bastos" userId="lNNs/mAZFjwBKhe0Tu3iPDoTEVDkT6qF0b8vPj5cdy8=" providerId="None" clId="Web-{9462297D-6C1B-4978-8534-445076C9B8BC}" dt="2024-09-09T08:21:45.289" v="38" actId="1076"/>
          <ac:picMkLst>
            <pc:docMk/>
            <pc:sldMk cId="440285580" sldId="291"/>
            <ac:picMk id="534" creationId="{BC73AE32-307F-1CDA-CAB4-ACE619D23F97}"/>
          </ac:picMkLst>
        </pc:picChg>
        <pc:cxnChg chg="add mod">
          <ac:chgData name="Miguel Cerqueira Bastos" userId="lNNs/mAZFjwBKhe0Tu3iPDoTEVDkT6qF0b8vPj5cdy8=" providerId="None" clId="Web-{9462297D-6C1B-4978-8534-445076C9B8BC}" dt="2024-09-09T08:21:48.055" v="39" actId="14100"/>
          <ac:cxnSpMkLst>
            <pc:docMk/>
            <pc:sldMk cId="440285580" sldId="291"/>
            <ac:cxnSpMk id="5" creationId="{BE08FD66-BE29-22C4-C9E5-94D3246EFA70}"/>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9/16/2025</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9/16/2025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9/16/2025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9/16/2025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9/16/2025</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9/16/2025</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9/16/2025</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9/16/2025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9/16/2025</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9/16/2025</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9/16/2025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9/16/2025</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9/16/2025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9/16/2025</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9/16/2025</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9/16/2025</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19"/>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9/16/2025</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0.png"/><Relationship Id="rId7" Type="http://schemas.openxmlformats.org/officeDocument/2006/relationships/image" Target="../media/image54.png"/><Relationship Id="rId12" Type="http://schemas.openxmlformats.org/officeDocument/2006/relationships/image" Target="../media/image59.png"/><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53.svg"/><Relationship Id="rId11" Type="http://schemas.openxmlformats.org/officeDocument/2006/relationships/image" Target="../media/image58.gif"/><Relationship Id="rId5" Type="http://schemas.openxmlformats.org/officeDocument/2006/relationships/image" Target="../media/image52.png"/><Relationship Id="rId10" Type="http://schemas.openxmlformats.org/officeDocument/2006/relationships/image" Target="../media/image57.jpeg"/><Relationship Id="rId4" Type="http://schemas.openxmlformats.org/officeDocument/2006/relationships/image" Target="../media/image51.svg"/><Relationship Id="rId9" Type="http://schemas.openxmlformats.org/officeDocument/2006/relationships/image" Target="../media/image56.jpeg"/></Relationships>
</file>

<file path=ppt/slides/_rels/slide11.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slideLayout" Target="../slideLayouts/slideLayout7.xml"/><Relationship Id="rId7" Type="http://schemas.openxmlformats.org/officeDocument/2006/relationships/image" Target="../media/image63.jpe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jpeg"/></Relationships>
</file>

<file path=ppt/slides/_rels/slide1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gif"/><Relationship Id="rId1" Type="http://schemas.openxmlformats.org/officeDocument/2006/relationships/slideLayout" Target="../slideLayouts/slideLayout3.xml"/><Relationship Id="rId4" Type="http://schemas.openxmlformats.org/officeDocument/2006/relationships/image" Target="../media/image67.jpeg"/></Relationships>
</file>

<file path=ppt/slides/_rels/slide1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1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3.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hyperlink" Target="https://bg.wikipedia.org/wiki/%D0%95%D0%BB%D0%B5%D0%BA%D1%82%D1%80%D0%B8%D1%87%D0%B5%D1%81%D0%BA%D0%BE_%D1%81%D1%8A%D0%BF%D1%80%D0%BE%D1%82%D0%B8%D0%B2%D0%BB%D0%B5%D0%BD%D0%B8%D0%B5" TargetMode="External"/><Relationship Id="rId13" Type="http://schemas.openxmlformats.org/officeDocument/2006/relationships/hyperlink" Target="https://bg.wikipedia.org/wiki/%D0%A4%D0%B0%D1%80%D0%B0%D0%B4" TargetMode="External"/><Relationship Id="rId18" Type="http://schemas.openxmlformats.org/officeDocument/2006/relationships/hyperlink" Target="https://bg.wikipedia.org/wiki/%D0%98%D0%BD%D0%B4%D1%83%D0%BA%D1%82%D0%B8%D0%B2%D0%BD%D0%BE%D1%81%D1%82" TargetMode="External"/><Relationship Id="rId26" Type="http://schemas.openxmlformats.org/officeDocument/2006/relationships/image" Target="../media/image19.jpeg"/><Relationship Id="rId3" Type="http://schemas.openxmlformats.org/officeDocument/2006/relationships/hyperlink" Target="https://bg.wikipedia.org/wiki/%D0%92%D0%B0%D1%82" TargetMode="External"/><Relationship Id="rId21" Type="http://schemas.openxmlformats.org/officeDocument/2006/relationships/image" Target="../media/image14.jpg"/><Relationship Id="rId7" Type="http://schemas.openxmlformats.org/officeDocument/2006/relationships/hyperlink" Target="https://bg.wikipedia.org/wiki/%D0%92%D0%BE%D0%BB%D1%82" TargetMode="External"/><Relationship Id="rId12" Type="http://schemas.openxmlformats.org/officeDocument/2006/relationships/hyperlink" Target="https://bg.wikipedia.org/wiki/%D0%95%D0%BB%D0%B5%D0%BA%D1%82%D1%80%D0%B8%D1%87%D0%B5%D1%81%D0%BA%D0%B8_%D0%BA%D0%B0%D0%BF%D0%B0%D1%86%D0%B8%D1%82%D0%B5%D1%82" TargetMode="External"/><Relationship Id="rId17" Type="http://schemas.openxmlformats.org/officeDocument/2006/relationships/hyperlink" Target="https://bg.wikipedia.org/wiki/%D0%A2%D0%B5%D1%81%D0%BB%D0%B0" TargetMode="External"/><Relationship Id="rId25" Type="http://schemas.openxmlformats.org/officeDocument/2006/relationships/image" Target="../media/image18.png"/><Relationship Id="rId2" Type="http://schemas.openxmlformats.org/officeDocument/2006/relationships/hyperlink" Target="https://bg.wikipedia.org/wiki/%D0%9C%D0%BE%D1%89%D0%BD%D0%BE%D1%81%D1%82" TargetMode="External"/><Relationship Id="rId16" Type="http://schemas.openxmlformats.org/officeDocument/2006/relationships/hyperlink" Target="https://bg.wikipedia.org/wiki/%D0%9C%D0%B0%D0%B3%D0%BD%D0%B8%D1%82%D0%BD%D0%B0_%D0%B8%D0%BD%D0%B4%D1%83%D0%BA%D1%86%D0%B8%D1%8F" TargetMode="External"/><Relationship Id="rId20" Type="http://schemas.openxmlformats.org/officeDocument/2006/relationships/image" Target="../media/image13.jpg"/><Relationship Id="rId1" Type="http://schemas.openxmlformats.org/officeDocument/2006/relationships/slideLayout" Target="../slideLayouts/slideLayout3.xml"/><Relationship Id="rId6" Type="http://schemas.openxmlformats.org/officeDocument/2006/relationships/hyperlink" Target="https://bg.wikipedia.org/wiki/%D0%95%D0%BB%D0%B5%D0%BA%D1%82%D1%80%D0%B8%D1%87%D0%B5%D1%81%D0%BA%D0%B8_%D0%BF%D0%BE%D1%82%D0%B5%D0%BD%D1%86%D0%B8%D0%B0%D0%BB" TargetMode="External"/><Relationship Id="rId11" Type="http://schemas.openxmlformats.org/officeDocument/2006/relationships/hyperlink" Target="https://bg.wikipedia.org/wiki/%D0%A1%D0%B8%D0%BC%D0%B5%D0%BD%D1%81_(%D0%B5%D0%B4%D0%B8%D0%BD%D0%B8%D1%86%D0%B0)" TargetMode="External"/><Relationship Id="rId24" Type="http://schemas.openxmlformats.org/officeDocument/2006/relationships/image" Target="../media/image17.jpeg"/><Relationship Id="rId5" Type="http://schemas.openxmlformats.org/officeDocument/2006/relationships/hyperlink" Target="https://bg.wikipedia.org/wiki/%D0%9A%D1%83%D0%BB%D0%BE%D0%BD" TargetMode="External"/><Relationship Id="rId15" Type="http://schemas.openxmlformats.org/officeDocument/2006/relationships/hyperlink" Target="https://bg.wikipedia.org/wiki/%D0%92%D0%B5%D0%B1%D0%B5%D1%80_(%D0%B5%D0%B4%D0%B8%D0%BD%D0%B8%D1%86%D0%B0)" TargetMode="External"/><Relationship Id="rId23" Type="http://schemas.openxmlformats.org/officeDocument/2006/relationships/image" Target="../media/image16.png"/><Relationship Id="rId28" Type="http://schemas.openxmlformats.org/officeDocument/2006/relationships/image" Target="../media/image21.png"/><Relationship Id="rId10" Type="http://schemas.openxmlformats.org/officeDocument/2006/relationships/hyperlink" Target="https://bg.wikipedia.org/wiki/%D0%95%D0%BB%D0%B5%D0%BA%D1%82%D1%80%D0%B8%D1%87%D0%B5%D1%81%D0%BA%D0%B0_%D0%BF%D1%80%D0%BE%D0%B2%D0%BE%D0%B4%D0%B8%D0%BC%D0%BE%D1%81%D1%82" TargetMode="External"/><Relationship Id="rId19" Type="http://schemas.openxmlformats.org/officeDocument/2006/relationships/hyperlink" Target="https://bg.wikipedia.org/wiki/%D0%A5%D0%B5%D0%BD%D1%80%D0%B8_(%D0%B5%D0%B4%D0%B8%D0%BD%D0%B8%D1%86%D0%B0)" TargetMode="External"/><Relationship Id="rId4" Type="http://schemas.openxmlformats.org/officeDocument/2006/relationships/hyperlink" Target="https://bg.wikipedia.org/wiki/%D0%95%D0%BB%D0%B5%D0%BA%D1%82%D1%80%D0%B8%D1%87%D0%B5%D1%81%D0%BA%D0%B8_%D0%B7%D0%B0%D1%80%D1%8F%D0%B4" TargetMode="External"/><Relationship Id="rId9" Type="http://schemas.openxmlformats.org/officeDocument/2006/relationships/hyperlink" Target="https://bg.wikipedia.org/wiki/%D0%9E%D0%BC_(%D1%84%D0%B8%D0%B7%D0%B8%D0%BA%D0%B0)" TargetMode="External"/><Relationship Id="rId14" Type="http://schemas.openxmlformats.org/officeDocument/2006/relationships/hyperlink" Target="https://bg.wikipedia.org/wiki/%D0%9C%D0%B0%D0%B3%D0%BD%D0%B8%D1%82%D0%B5%D0%BD_%D0%BF%D0%BE%D1%82%D0%BE%D0%BA" TargetMode="External"/><Relationship Id="rId22" Type="http://schemas.openxmlformats.org/officeDocument/2006/relationships/image" Target="../media/image15.jpg"/><Relationship Id="rId27"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1.png"/><Relationship Id="rId3" Type="http://schemas.openxmlformats.org/officeDocument/2006/relationships/image" Target="../media/image23.jpeg"/><Relationship Id="rId7" Type="http://schemas.openxmlformats.org/officeDocument/2006/relationships/image" Target="../media/image27.jpeg"/><Relationship Id="rId12" Type="http://schemas.openxmlformats.org/officeDocument/2006/relationships/image" Target="../media/image300.png"/><Relationship Id="rId2" Type="http://schemas.openxmlformats.org/officeDocument/2006/relationships/image" Target="../media/image22.png"/><Relationship Id="rId1" Type="http://schemas.openxmlformats.org/officeDocument/2006/relationships/slideLayout" Target="../slideLayouts/slideLayout3.xml"/><Relationship Id="rId6" Type="http://schemas.openxmlformats.org/officeDocument/2006/relationships/image" Target="../media/image26.jpeg"/><Relationship Id="rId11" Type="http://schemas.openxmlformats.org/officeDocument/2006/relationships/image" Target="../media/image31.jpeg"/><Relationship Id="rId5" Type="http://schemas.openxmlformats.org/officeDocument/2006/relationships/image" Target="../media/image25.jpeg"/><Relationship Id="rId15" Type="http://schemas.openxmlformats.org/officeDocument/2006/relationships/image" Target="../media/image33.png"/><Relationship Id="rId10" Type="http://schemas.openxmlformats.org/officeDocument/2006/relationships/image" Target="../media/image30.png"/><Relationship Id="rId4" Type="http://schemas.openxmlformats.org/officeDocument/2006/relationships/image" Target="../media/image24.jpeg"/><Relationship Id="rId9" Type="http://schemas.openxmlformats.org/officeDocument/2006/relationships/image" Target="../media/image29.png"/><Relationship Id="rId14" Type="http://schemas.openxmlformats.org/officeDocument/2006/relationships/image" Target="../media/image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2.png"/><Relationship Id="rId3" Type="http://schemas.openxmlformats.org/officeDocument/2006/relationships/image" Target="../media/image35.png"/><Relationship Id="rId7" Type="http://schemas.openxmlformats.org/officeDocument/2006/relationships/image" Target="../media/image24.jpeg"/><Relationship Id="rId12" Type="http://schemas.openxmlformats.org/officeDocument/2006/relationships/image" Target="../media/image41.jpeg"/><Relationship Id="rId2"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38.jpeg"/><Relationship Id="rId11" Type="http://schemas.microsoft.com/office/2007/relationships/hdphoto" Target="../media/hdphoto2.wdp"/><Relationship Id="rId5" Type="http://schemas.openxmlformats.org/officeDocument/2006/relationships/image" Target="../media/image37.jpeg"/><Relationship Id="rId15" Type="http://schemas.openxmlformats.org/officeDocument/2006/relationships/image" Target="../media/image44.png"/><Relationship Id="rId10" Type="http://schemas.openxmlformats.org/officeDocument/2006/relationships/image" Target="../media/image40.png"/><Relationship Id="rId4" Type="http://schemas.openxmlformats.org/officeDocument/2006/relationships/image" Target="../media/image36.png"/><Relationship Id="rId9" Type="http://schemas.microsoft.com/office/2007/relationships/hdphoto" Target="../media/hdphoto1.wdp"/><Relationship Id="rId14" Type="http://schemas.openxmlformats.org/officeDocument/2006/relationships/image" Target="../media/image43.png"/></Relationships>
</file>

<file path=ppt/slides/_rels/slide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3.xml"/><Relationship Id="rId5" Type="http://schemas.openxmlformats.org/officeDocument/2006/relationships/image" Target="../media/image48.jpeg"/><Relationship Id="rId4" Type="http://schemas.openxmlformats.org/officeDocument/2006/relationships/image" Target="../media/image47.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07987" y="2996952"/>
            <a:ext cx="11376025" cy="2153265"/>
          </a:xfrm>
        </p:spPr>
        <p:txBody>
          <a:bodyPr/>
          <a:lstStyle/>
          <a:p>
            <a:pPr>
              <a:defRPr/>
            </a:pPr>
            <a:r>
              <a:rPr lang="bg-BG" sz="4400" dirty="0"/>
              <a:t>Високопрецизно токозахранване за магнитните модули в </a:t>
            </a:r>
            <a:r>
              <a:rPr lang="en-US" sz="4400" dirty="0"/>
              <a:t>LHC</a:t>
            </a:r>
            <a:br>
              <a:rPr lang="bg-BG" sz="4400" dirty="0"/>
            </a:br>
            <a:br>
              <a:rPr lang="en-US" sz="4400" dirty="0"/>
            </a:br>
            <a:r>
              <a:rPr lang="bg-BG" sz="2400" i="1" dirty="0"/>
              <a:t>Как доставяме 18000 ампера постоянен ток с точност 0.0001% - устройства, системи и метрология</a:t>
            </a:r>
            <a:endParaRPr sz="2400" dirty="0"/>
          </a:p>
        </p:txBody>
      </p:sp>
      <p:sp>
        <p:nvSpPr>
          <p:cNvPr id="5" name="Subtitle 2"/>
          <p:cNvSpPr>
            <a:spLocks noGrp="1"/>
          </p:cNvSpPr>
          <p:nvPr>
            <p:ph type="subTitle" idx="1"/>
          </p:nvPr>
        </p:nvSpPr>
        <p:spPr bwMode="auto"/>
        <p:txBody>
          <a:bodyPr/>
          <a:lstStyle/>
          <a:p>
            <a:pPr algn="r">
              <a:defRPr/>
            </a:pPr>
            <a:r>
              <a:rPr lang="bg-BG" sz="1800" dirty="0"/>
              <a:t>Николай Беев</a:t>
            </a:r>
            <a:r>
              <a:rPr lang="en-US" sz="1800" dirty="0"/>
              <a:t>, SY-EPC-HPM</a:t>
            </a:r>
            <a:endParaRPr dirty="0"/>
          </a:p>
          <a:p>
            <a:pPr algn="r">
              <a:defRPr/>
            </a:pPr>
            <a:r>
              <a:rPr lang="en-US" sz="1800" dirty="0"/>
              <a:t>18/09/2025</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15B9E4-530F-FB8A-8FAF-DB850619E568}"/>
              </a:ext>
            </a:extLst>
          </p:cNvPr>
          <p:cNvSpPr>
            <a:spLocks noGrp="1"/>
          </p:cNvSpPr>
          <p:nvPr>
            <p:ph idx="1"/>
          </p:nvPr>
        </p:nvSpPr>
        <p:spPr>
          <a:xfrm>
            <a:off x="407987" y="1190912"/>
            <a:ext cx="11376024" cy="4608512"/>
          </a:xfrm>
        </p:spPr>
        <p:txBody>
          <a:bodyPr/>
          <a:lstStyle/>
          <a:p>
            <a:pPr marL="342900" indent="-342900">
              <a:spcBef>
                <a:spcPts val="0"/>
              </a:spcBef>
              <a:buFont typeface="Arial" panose="020B0604020202020204" pitchFamily="34" charset="0"/>
              <a:buChar char="•"/>
            </a:pPr>
            <a:r>
              <a:rPr lang="bg-BG" b="0" dirty="0"/>
              <a:t>Електромагнитите се захранват с </a:t>
            </a:r>
            <a:r>
              <a:rPr lang="bg-BG" dirty="0"/>
              <a:t>ток</a:t>
            </a:r>
          </a:p>
          <a:p>
            <a:pPr marL="342900" indent="-342900">
              <a:spcBef>
                <a:spcPts val="0"/>
              </a:spcBef>
              <a:buFont typeface="Arial" panose="020B0604020202020204" pitchFamily="34" charset="0"/>
              <a:buChar char="•"/>
            </a:pPr>
            <a:r>
              <a:rPr lang="bg-BG" b="0" dirty="0"/>
              <a:t>Силовата част на преобразувателя на мощност е източник на </a:t>
            </a:r>
            <a:r>
              <a:rPr lang="bg-BG" dirty="0"/>
              <a:t>напрежение</a:t>
            </a:r>
          </a:p>
          <a:p>
            <a:pPr marL="342900" indent="-342900">
              <a:spcBef>
                <a:spcPts val="0"/>
              </a:spcBef>
              <a:buFont typeface="Arial" panose="020B0604020202020204" pitchFamily="34" charset="0"/>
              <a:buChar char="•"/>
            </a:pPr>
            <a:r>
              <a:rPr lang="bg-BG" b="0" dirty="0"/>
              <a:t>Принцип на действие: измерване на изходния ток, затваряне на верига с отрицателна обратна връзка за регулиране на тока</a:t>
            </a:r>
          </a:p>
          <a:p>
            <a:pPr marL="342900" indent="-342900">
              <a:spcBef>
                <a:spcPts val="0"/>
              </a:spcBef>
              <a:buFont typeface="Arial" panose="020B0604020202020204" pitchFamily="34" charset="0"/>
              <a:buChar char="•"/>
            </a:pPr>
            <a:r>
              <a:rPr lang="bg-BG" b="0" dirty="0"/>
              <a:t>Прецизността на изходния ток зависи </a:t>
            </a:r>
            <a:r>
              <a:rPr lang="bg-BG" dirty="0"/>
              <a:t>директно</a:t>
            </a:r>
            <a:r>
              <a:rPr lang="bg-BG" b="0" dirty="0"/>
              <a:t> от измерването</a:t>
            </a:r>
          </a:p>
        </p:txBody>
      </p:sp>
      <p:sp>
        <p:nvSpPr>
          <p:cNvPr id="3" name="Title 2">
            <a:extLst>
              <a:ext uri="{FF2B5EF4-FFF2-40B4-BE49-F238E27FC236}">
                <a16:creationId xmlns:a16="http://schemas.microsoft.com/office/drawing/2014/main" id="{E1A73779-6A5C-2263-E51C-CFA5F5F270AA}"/>
              </a:ext>
            </a:extLst>
          </p:cNvPr>
          <p:cNvSpPr>
            <a:spLocks noGrp="1"/>
          </p:cNvSpPr>
          <p:nvPr>
            <p:ph type="title"/>
          </p:nvPr>
        </p:nvSpPr>
        <p:spPr/>
        <p:txBody>
          <a:bodyPr/>
          <a:lstStyle/>
          <a:p>
            <a:r>
              <a:rPr lang="bg-BG" dirty="0"/>
              <a:t>Електрическо захранване за магнити</a:t>
            </a:r>
            <a:endParaRPr lang="en-US" dirty="0"/>
          </a:p>
        </p:txBody>
      </p:sp>
      <p:sp>
        <p:nvSpPr>
          <p:cNvPr id="4" name="Slide Number Placeholder 3">
            <a:extLst>
              <a:ext uri="{FF2B5EF4-FFF2-40B4-BE49-F238E27FC236}">
                <a16:creationId xmlns:a16="http://schemas.microsoft.com/office/drawing/2014/main" id="{D88502F2-B594-56D1-1EFB-ED763DEA7AD6}"/>
              </a:ext>
            </a:extLst>
          </p:cNvPr>
          <p:cNvSpPr>
            <a:spLocks noGrp="1"/>
          </p:cNvSpPr>
          <p:nvPr>
            <p:ph type="sldNum" sz="quarter" idx="12"/>
          </p:nvPr>
        </p:nvSpPr>
        <p:spPr/>
        <p:txBody>
          <a:bodyPr/>
          <a:lstStyle/>
          <a:p>
            <a:pPr>
              <a:defRPr/>
            </a:pPr>
            <a:fld id="{36B5EA5A-BC32-A742-B11B-8E7414D5B535}" type="slidenum">
              <a:rPr lang="en-US" smtClean="0"/>
              <a:t>10</a:t>
            </a:fld>
            <a:endParaRPr lang="en-US"/>
          </a:p>
        </p:txBody>
      </p:sp>
      <p:pic>
        <p:nvPicPr>
          <p:cNvPr id="8" name="Picture 7" descr="A diagram of a computer&#10;&#10;Description automatically generated">
            <a:extLst>
              <a:ext uri="{FF2B5EF4-FFF2-40B4-BE49-F238E27FC236}">
                <a16:creationId xmlns:a16="http://schemas.microsoft.com/office/drawing/2014/main" id="{19DA021C-97E0-4C18-C666-46A0DD93693F}"/>
              </a:ext>
            </a:extLst>
          </p:cNvPr>
          <p:cNvPicPr>
            <a:picLocks noChangeAspect="1"/>
          </p:cNvPicPr>
          <p:nvPr/>
        </p:nvPicPr>
        <p:blipFill>
          <a:blip r:embed="rId2"/>
          <a:stretch>
            <a:fillRect/>
          </a:stretch>
        </p:blipFill>
        <p:spPr>
          <a:xfrm>
            <a:off x="3287688" y="3429000"/>
            <a:ext cx="4104456" cy="2701459"/>
          </a:xfrm>
          <a:prstGeom prst="rect">
            <a:avLst/>
          </a:prstGeom>
        </p:spPr>
      </p:pic>
      <p:pic>
        <p:nvPicPr>
          <p:cNvPr id="12" name="Graphic 11" descr="Brain with solid fill">
            <a:extLst>
              <a:ext uri="{FF2B5EF4-FFF2-40B4-BE49-F238E27FC236}">
                <a16:creationId xmlns:a16="http://schemas.microsoft.com/office/drawing/2014/main" id="{8C9ABFE0-BC46-E2DA-4E38-D77865DF2E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23792" y="4961567"/>
            <a:ext cx="455181" cy="455181"/>
          </a:xfrm>
          <a:prstGeom prst="rect">
            <a:avLst/>
          </a:prstGeom>
        </p:spPr>
      </p:pic>
      <p:pic>
        <p:nvPicPr>
          <p:cNvPr id="14" name="Graphic 13" descr="Muscular arm with solid fill">
            <a:extLst>
              <a:ext uri="{FF2B5EF4-FFF2-40B4-BE49-F238E27FC236}">
                <a16:creationId xmlns:a16="http://schemas.microsoft.com/office/drawing/2014/main" id="{95E214CF-11B4-AA80-3510-B95C3366D2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19936" y="3590120"/>
            <a:ext cx="437337" cy="437337"/>
          </a:xfrm>
          <a:prstGeom prst="rect">
            <a:avLst/>
          </a:prstGeom>
        </p:spPr>
      </p:pic>
      <p:pic>
        <p:nvPicPr>
          <p:cNvPr id="16" name="Graphic 15" descr="Eyes with solid fill">
            <a:extLst>
              <a:ext uri="{FF2B5EF4-FFF2-40B4-BE49-F238E27FC236}">
                <a16:creationId xmlns:a16="http://schemas.microsoft.com/office/drawing/2014/main" id="{E46B77E6-05AC-56B5-D399-FCB70E3C62C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515729" y="4822626"/>
            <a:ext cx="576064" cy="576064"/>
          </a:xfrm>
          <a:prstGeom prst="rect">
            <a:avLst/>
          </a:prstGeom>
        </p:spPr>
      </p:pic>
      <p:pic>
        <p:nvPicPr>
          <p:cNvPr id="7170" name="Picture 2" descr="CERN control centre images gallery | CERN">
            <a:extLst>
              <a:ext uri="{FF2B5EF4-FFF2-40B4-BE49-F238E27FC236}">
                <a16:creationId xmlns:a16="http://schemas.microsoft.com/office/drawing/2014/main" id="{B4A930BF-9DE9-5CB3-B957-0C75268B18F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66822" y="4815184"/>
            <a:ext cx="2050010" cy="136815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Taking a closer look at LHC - Energy consumption">
            <a:extLst>
              <a:ext uri="{FF2B5EF4-FFF2-40B4-BE49-F238E27FC236}">
                <a16:creationId xmlns:a16="http://schemas.microsoft.com/office/drawing/2014/main" id="{BF477E6E-F97A-3D88-BA68-840794F215D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4276" y="3412465"/>
            <a:ext cx="1469211" cy="1173631"/>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Many of the major components of one of the 15 m long superconducting dipole magnets for the LHC at CERN.">
            <a:extLst>
              <a:ext uri="{FF2B5EF4-FFF2-40B4-BE49-F238E27FC236}">
                <a16:creationId xmlns:a16="http://schemas.microsoft.com/office/drawing/2014/main" id="{842828E0-2485-3328-6161-5E807695BE6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687291" y="3429000"/>
            <a:ext cx="3109178" cy="245625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F0C800A9-140D-9FB9-6000-505C5092DCFC}"/>
              </a:ext>
            </a:extLst>
          </p:cNvPr>
          <p:cNvSpPr txBox="1"/>
          <p:nvPr/>
        </p:nvSpPr>
        <p:spPr bwMode="auto">
          <a:xfrm>
            <a:off x="7341443" y="3807655"/>
            <a:ext cx="1309974" cy="523220"/>
          </a:xfrm>
          <a:prstGeom prst="rect">
            <a:avLst/>
          </a:prstGeom>
          <a:noFill/>
        </p:spPr>
        <p:txBody>
          <a:bodyPr wrap="none" rtlCol="0">
            <a:spAutoFit/>
          </a:bodyPr>
          <a:lstStyle/>
          <a:p>
            <a:pPr algn="ctr"/>
            <a:r>
              <a:rPr lang="bg-BG" sz="1400" dirty="0"/>
              <a:t>електрически</a:t>
            </a:r>
            <a:br>
              <a:rPr lang="en-US" sz="1400" dirty="0"/>
            </a:br>
            <a:r>
              <a:rPr lang="bg-BG" sz="1400" dirty="0"/>
              <a:t>товар</a:t>
            </a:r>
            <a:endParaRPr lang="en-US" sz="1400" dirty="0"/>
          </a:p>
        </p:txBody>
      </p:sp>
      <p:sp>
        <p:nvSpPr>
          <p:cNvPr id="20" name="Arrow: Left-Right 19">
            <a:extLst>
              <a:ext uri="{FF2B5EF4-FFF2-40B4-BE49-F238E27FC236}">
                <a16:creationId xmlns:a16="http://schemas.microsoft.com/office/drawing/2014/main" id="{89757548-8DF8-C95E-B3BC-3050AD972B9C}"/>
              </a:ext>
            </a:extLst>
          </p:cNvPr>
          <p:cNvSpPr/>
          <p:nvPr/>
        </p:nvSpPr>
        <p:spPr>
          <a:xfrm>
            <a:off x="7471324" y="4300098"/>
            <a:ext cx="1105859" cy="194666"/>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D249394B-059F-471B-B361-AFA759BAA083}"/>
              </a:ext>
            </a:extLst>
          </p:cNvPr>
          <p:cNvSpPr txBox="1"/>
          <p:nvPr/>
        </p:nvSpPr>
        <p:spPr bwMode="auto">
          <a:xfrm>
            <a:off x="1775520" y="2942593"/>
            <a:ext cx="2024913" cy="369332"/>
          </a:xfrm>
          <a:prstGeom prst="rect">
            <a:avLst/>
          </a:prstGeom>
          <a:noFill/>
        </p:spPr>
        <p:txBody>
          <a:bodyPr wrap="none" rtlCol="0">
            <a:spAutoFit/>
          </a:bodyPr>
          <a:lstStyle/>
          <a:p>
            <a:r>
              <a:rPr lang="bg-BG" dirty="0"/>
              <a:t>входна мощност </a:t>
            </a:r>
            <a:endParaRPr lang="en-US" dirty="0"/>
          </a:p>
        </p:txBody>
      </p:sp>
      <p:sp>
        <p:nvSpPr>
          <p:cNvPr id="22" name="TextBox 21">
            <a:extLst>
              <a:ext uri="{FF2B5EF4-FFF2-40B4-BE49-F238E27FC236}">
                <a16:creationId xmlns:a16="http://schemas.microsoft.com/office/drawing/2014/main" id="{025A80E7-2710-4A69-2899-D9A91EBFCB85}"/>
              </a:ext>
            </a:extLst>
          </p:cNvPr>
          <p:cNvSpPr txBox="1"/>
          <p:nvPr/>
        </p:nvSpPr>
        <p:spPr bwMode="auto">
          <a:xfrm>
            <a:off x="6838983" y="2925772"/>
            <a:ext cx="2135521" cy="369332"/>
          </a:xfrm>
          <a:prstGeom prst="rect">
            <a:avLst/>
          </a:prstGeom>
          <a:noFill/>
        </p:spPr>
        <p:txBody>
          <a:bodyPr wrap="none" rtlCol="0">
            <a:spAutoFit/>
          </a:bodyPr>
          <a:lstStyle/>
          <a:p>
            <a:r>
              <a:rPr lang="bg-BG" dirty="0"/>
              <a:t>изходна мощност </a:t>
            </a:r>
            <a:endParaRPr lang="en-US" dirty="0"/>
          </a:p>
        </p:txBody>
      </p:sp>
      <p:sp>
        <p:nvSpPr>
          <p:cNvPr id="23" name="TextBox 22">
            <a:extLst>
              <a:ext uri="{FF2B5EF4-FFF2-40B4-BE49-F238E27FC236}">
                <a16:creationId xmlns:a16="http://schemas.microsoft.com/office/drawing/2014/main" id="{588CB881-C86A-2A14-E76E-2AEB77283504}"/>
              </a:ext>
            </a:extLst>
          </p:cNvPr>
          <p:cNvSpPr txBox="1"/>
          <p:nvPr/>
        </p:nvSpPr>
        <p:spPr bwMode="auto">
          <a:xfrm>
            <a:off x="4688735" y="2942593"/>
            <a:ext cx="1032655" cy="369332"/>
          </a:xfrm>
          <a:prstGeom prst="rect">
            <a:avLst/>
          </a:prstGeom>
          <a:noFill/>
        </p:spPr>
        <p:txBody>
          <a:bodyPr wrap="none" rtlCol="0">
            <a:spAutoFit/>
          </a:bodyPr>
          <a:lstStyle/>
          <a:p>
            <a:r>
              <a:rPr lang="bg-BG" dirty="0">
                <a:solidFill>
                  <a:srgbClr val="FF0000"/>
                </a:solidFill>
              </a:rPr>
              <a:t>(загуби)</a:t>
            </a:r>
            <a:endParaRPr lang="en-US" dirty="0">
              <a:solidFill>
                <a:srgbClr val="FF0000"/>
              </a:solidFill>
            </a:endParaRPr>
          </a:p>
        </p:txBody>
      </p:sp>
      <p:sp>
        <p:nvSpPr>
          <p:cNvPr id="24" name="Arrow: Right 23">
            <a:extLst>
              <a:ext uri="{FF2B5EF4-FFF2-40B4-BE49-F238E27FC236}">
                <a16:creationId xmlns:a16="http://schemas.microsoft.com/office/drawing/2014/main" id="{4BE38E54-BA94-40A2-B40E-CCA719151BA7}"/>
              </a:ext>
            </a:extLst>
          </p:cNvPr>
          <p:cNvSpPr/>
          <p:nvPr/>
        </p:nvSpPr>
        <p:spPr>
          <a:xfrm>
            <a:off x="3800433" y="3042057"/>
            <a:ext cx="783399" cy="1959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4F12D46A-C6C1-535F-890B-9926B3CE4699}"/>
              </a:ext>
            </a:extLst>
          </p:cNvPr>
          <p:cNvSpPr/>
          <p:nvPr/>
        </p:nvSpPr>
        <p:spPr>
          <a:xfrm>
            <a:off x="5857102" y="3042056"/>
            <a:ext cx="783399" cy="1959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Graphic 25" descr="Brain with solid fill">
            <a:extLst>
              <a:ext uri="{FF2B5EF4-FFF2-40B4-BE49-F238E27FC236}">
                <a16:creationId xmlns:a16="http://schemas.microsoft.com/office/drawing/2014/main" id="{BA24698E-C6F2-AA4A-1B9A-11FDD7667C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9246" y="4767133"/>
            <a:ext cx="877326" cy="877326"/>
          </a:xfrm>
          <a:prstGeom prst="rect">
            <a:avLst/>
          </a:prstGeom>
        </p:spPr>
      </p:pic>
      <p:pic>
        <p:nvPicPr>
          <p:cNvPr id="28" name="Picture 27">
            <a:extLst>
              <a:ext uri="{FF2B5EF4-FFF2-40B4-BE49-F238E27FC236}">
                <a16:creationId xmlns:a16="http://schemas.microsoft.com/office/drawing/2014/main" id="{8F967D3E-924A-DADC-B9C5-276047249B2A}"/>
              </a:ext>
            </a:extLst>
          </p:cNvPr>
          <p:cNvPicPr>
            <a:picLocks noChangeAspect="1"/>
          </p:cNvPicPr>
          <p:nvPr/>
        </p:nvPicPr>
        <p:blipFill>
          <a:blip r:embed="rId12"/>
          <a:stretch>
            <a:fillRect/>
          </a:stretch>
        </p:blipFill>
        <p:spPr>
          <a:xfrm rot="16200000">
            <a:off x="2522392" y="3644761"/>
            <a:ext cx="494902" cy="877326"/>
          </a:xfrm>
          <a:prstGeom prst="rect">
            <a:avLst/>
          </a:prstGeom>
        </p:spPr>
      </p:pic>
      <p:sp>
        <p:nvSpPr>
          <p:cNvPr id="29" name="TextBox 28">
            <a:extLst>
              <a:ext uri="{FF2B5EF4-FFF2-40B4-BE49-F238E27FC236}">
                <a16:creationId xmlns:a16="http://schemas.microsoft.com/office/drawing/2014/main" id="{6751EEE9-B929-B21C-1808-E49FEBC02273}"/>
              </a:ext>
            </a:extLst>
          </p:cNvPr>
          <p:cNvSpPr txBox="1"/>
          <p:nvPr/>
        </p:nvSpPr>
        <p:spPr bwMode="auto">
          <a:xfrm>
            <a:off x="2063487" y="3614320"/>
            <a:ext cx="1842171" cy="276999"/>
          </a:xfrm>
          <a:prstGeom prst="rect">
            <a:avLst/>
          </a:prstGeom>
          <a:noFill/>
        </p:spPr>
        <p:txBody>
          <a:bodyPr wrap="none" rtlCol="0">
            <a:spAutoFit/>
          </a:bodyPr>
          <a:lstStyle/>
          <a:p>
            <a:r>
              <a:rPr lang="en-US" sz="1200" b="1" dirty="0"/>
              <a:t>400 kV → 18 kV / 400 V</a:t>
            </a:r>
          </a:p>
        </p:txBody>
      </p:sp>
    </p:spTree>
    <p:extLst>
      <p:ext uri="{BB962C8B-B14F-4D97-AF65-F5344CB8AC3E}">
        <p14:creationId xmlns:p14="http://schemas.microsoft.com/office/powerpoint/2010/main" val="3614728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174"/>
                                        </p:tgtEl>
                                        <p:attrNameLst>
                                          <p:attrName>style.visibility</p:attrName>
                                        </p:attrNameLst>
                                      </p:cBhvr>
                                      <p:to>
                                        <p:strVal val="visible"/>
                                      </p:to>
                                    </p:set>
                                    <p:animEffect transition="in" filter="fade">
                                      <p:cBhvr>
                                        <p:cTn id="22" dur="1000"/>
                                        <p:tgtEl>
                                          <p:spTgt spid="7174"/>
                                        </p:tgtEl>
                                      </p:cBhvr>
                                    </p:animEffect>
                                    <p:anim calcmode="lin" valueType="num">
                                      <p:cBhvr>
                                        <p:cTn id="23" dur="1000" fill="hold"/>
                                        <p:tgtEl>
                                          <p:spTgt spid="7174"/>
                                        </p:tgtEl>
                                        <p:attrNameLst>
                                          <p:attrName>ppt_x</p:attrName>
                                        </p:attrNameLst>
                                      </p:cBhvr>
                                      <p:tavLst>
                                        <p:tav tm="0">
                                          <p:val>
                                            <p:strVal val="#ppt_x"/>
                                          </p:val>
                                        </p:tav>
                                        <p:tav tm="100000">
                                          <p:val>
                                            <p:strVal val="#ppt_x"/>
                                          </p:val>
                                        </p:tav>
                                      </p:tavLst>
                                    </p:anim>
                                    <p:anim calcmode="lin" valueType="num">
                                      <p:cBhvr>
                                        <p:cTn id="24" dur="1000" fill="hold"/>
                                        <p:tgtEl>
                                          <p:spTgt spid="7174"/>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
                                            <p:txEl>
                                              <p:pRg st="1" end="1"/>
                                            </p:txEl>
                                          </p:spTgt>
                                        </p:tgtEl>
                                        <p:attrNameLst>
                                          <p:attrName>style.visibility</p:attrName>
                                        </p:attrNameLst>
                                      </p:cBhvr>
                                      <p:to>
                                        <p:strVal val="visible"/>
                                      </p:to>
                                    </p:set>
                                    <p:animEffect transition="in" filter="fade">
                                      <p:cBhvr>
                                        <p:cTn id="29" dur="1000"/>
                                        <p:tgtEl>
                                          <p:spTgt spid="2">
                                            <p:txEl>
                                              <p:pRg st="1" end="1"/>
                                            </p:txEl>
                                          </p:spTgt>
                                        </p:tgtEl>
                                      </p:cBhvr>
                                    </p:animEffect>
                                    <p:anim calcmode="lin" valueType="num">
                                      <p:cBhvr>
                                        <p:cTn id="30"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2">
                                            <p:txEl>
                                              <p:pRg st="2" end="2"/>
                                            </p:txEl>
                                          </p:spTgt>
                                        </p:tgtEl>
                                        <p:attrNameLst>
                                          <p:attrName>style.visibility</p:attrName>
                                        </p:attrNameLst>
                                      </p:cBhvr>
                                      <p:to>
                                        <p:strVal val="visible"/>
                                      </p:to>
                                    </p:set>
                                    <p:animEffect transition="in" filter="fade">
                                      <p:cBhvr>
                                        <p:cTn id="41" dur="1000"/>
                                        <p:tgtEl>
                                          <p:spTgt spid="2">
                                            <p:txEl>
                                              <p:pRg st="2" end="2"/>
                                            </p:txEl>
                                          </p:spTgt>
                                        </p:tgtEl>
                                      </p:cBhvr>
                                    </p:animEffect>
                                    <p:anim calcmode="lin" valueType="num">
                                      <p:cBhvr>
                                        <p:cTn id="4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43" dur="1000" fill="hold"/>
                                        <p:tgtEl>
                                          <p:spTgt spid="2">
                                            <p:txEl>
                                              <p:pRg st="2" end="2"/>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2">
                                            <p:txEl>
                                              <p:pRg st="3" end="3"/>
                                            </p:txEl>
                                          </p:spTgt>
                                        </p:tgtEl>
                                        <p:attrNameLst>
                                          <p:attrName>style.visibility</p:attrName>
                                        </p:attrNameLst>
                                      </p:cBhvr>
                                      <p:to>
                                        <p:strVal val="visible"/>
                                      </p:to>
                                    </p:set>
                                    <p:animEffect transition="in" filter="fade">
                                      <p:cBhvr>
                                        <p:cTn id="58" dur="1000"/>
                                        <p:tgtEl>
                                          <p:spTgt spid="2">
                                            <p:txEl>
                                              <p:pRg st="3" end="3"/>
                                            </p:txEl>
                                          </p:spTgt>
                                        </p:tgtEl>
                                      </p:cBhvr>
                                    </p:animEffect>
                                    <p:anim calcmode="lin" valueType="num">
                                      <p:cBhvr>
                                        <p:cTn id="5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6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7170"/>
                                        </p:tgtEl>
                                        <p:attrNameLst>
                                          <p:attrName>style.visibility</p:attrName>
                                        </p:attrNameLst>
                                      </p:cBhvr>
                                      <p:to>
                                        <p:strVal val="visible"/>
                                      </p:to>
                                    </p:set>
                                    <p:animEffect transition="in" filter="fade">
                                      <p:cBhvr>
                                        <p:cTn id="65" dur="1000"/>
                                        <p:tgtEl>
                                          <p:spTgt spid="7170"/>
                                        </p:tgtEl>
                                      </p:cBhvr>
                                    </p:animEffect>
                                    <p:anim calcmode="lin" valueType="num">
                                      <p:cBhvr>
                                        <p:cTn id="66" dur="1000" fill="hold"/>
                                        <p:tgtEl>
                                          <p:spTgt spid="7170"/>
                                        </p:tgtEl>
                                        <p:attrNameLst>
                                          <p:attrName>ppt_x</p:attrName>
                                        </p:attrNameLst>
                                      </p:cBhvr>
                                      <p:tavLst>
                                        <p:tav tm="0">
                                          <p:val>
                                            <p:strVal val="#ppt_x"/>
                                          </p:val>
                                        </p:tav>
                                        <p:tav tm="100000">
                                          <p:val>
                                            <p:strVal val="#ppt_x"/>
                                          </p:val>
                                        </p:tav>
                                      </p:tavLst>
                                    </p:anim>
                                    <p:anim calcmode="lin" valueType="num">
                                      <p:cBhvr>
                                        <p:cTn id="67" dur="1000" fill="hold"/>
                                        <p:tgtEl>
                                          <p:spTgt spid="717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1000"/>
                                        <p:tgtEl>
                                          <p:spTgt spid="26"/>
                                        </p:tgtEl>
                                      </p:cBhvr>
                                    </p:animEffect>
                                    <p:anim calcmode="lin" valueType="num">
                                      <p:cBhvr>
                                        <p:cTn id="71" dur="1000" fill="hold"/>
                                        <p:tgtEl>
                                          <p:spTgt spid="26"/>
                                        </p:tgtEl>
                                        <p:attrNameLst>
                                          <p:attrName>ppt_x</p:attrName>
                                        </p:attrNameLst>
                                      </p:cBhvr>
                                      <p:tavLst>
                                        <p:tav tm="0">
                                          <p:val>
                                            <p:strVal val="#ppt_x"/>
                                          </p:val>
                                        </p:tav>
                                        <p:tav tm="100000">
                                          <p:val>
                                            <p:strVal val="#ppt_x"/>
                                          </p:val>
                                        </p:tav>
                                      </p:tavLst>
                                    </p:anim>
                                    <p:anim calcmode="lin" valueType="num">
                                      <p:cBhvr>
                                        <p:cTn id="7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7172"/>
                                        </p:tgtEl>
                                        <p:attrNameLst>
                                          <p:attrName>style.visibility</p:attrName>
                                        </p:attrNameLst>
                                      </p:cBhvr>
                                      <p:to>
                                        <p:strVal val="visible"/>
                                      </p:to>
                                    </p:set>
                                    <p:animEffect transition="in" filter="fade">
                                      <p:cBhvr>
                                        <p:cTn id="77" dur="1000"/>
                                        <p:tgtEl>
                                          <p:spTgt spid="7172"/>
                                        </p:tgtEl>
                                      </p:cBhvr>
                                    </p:animEffect>
                                    <p:anim calcmode="lin" valueType="num">
                                      <p:cBhvr>
                                        <p:cTn id="78" dur="1000" fill="hold"/>
                                        <p:tgtEl>
                                          <p:spTgt spid="7172"/>
                                        </p:tgtEl>
                                        <p:attrNameLst>
                                          <p:attrName>ppt_x</p:attrName>
                                        </p:attrNameLst>
                                      </p:cBhvr>
                                      <p:tavLst>
                                        <p:tav tm="0">
                                          <p:val>
                                            <p:strVal val="#ppt_x"/>
                                          </p:val>
                                        </p:tav>
                                        <p:tav tm="100000">
                                          <p:val>
                                            <p:strVal val="#ppt_x"/>
                                          </p:val>
                                        </p:tav>
                                      </p:tavLst>
                                    </p:anim>
                                    <p:anim calcmode="lin" valueType="num">
                                      <p:cBhvr>
                                        <p:cTn id="79" dur="1000" fill="hold"/>
                                        <p:tgtEl>
                                          <p:spTgt spid="717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1000"/>
                                        <p:tgtEl>
                                          <p:spTgt spid="29"/>
                                        </p:tgtEl>
                                      </p:cBhvr>
                                    </p:animEffect>
                                    <p:anim calcmode="lin" valueType="num">
                                      <p:cBhvr>
                                        <p:cTn id="83" dur="1000" fill="hold"/>
                                        <p:tgtEl>
                                          <p:spTgt spid="29"/>
                                        </p:tgtEl>
                                        <p:attrNameLst>
                                          <p:attrName>ppt_x</p:attrName>
                                        </p:attrNameLst>
                                      </p:cBhvr>
                                      <p:tavLst>
                                        <p:tav tm="0">
                                          <p:val>
                                            <p:strVal val="#ppt_x"/>
                                          </p:val>
                                        </p:tav>
                                        <p:tav tm="100000">
                                          <p:val>
                                            <p:strVal val="#ppt_x"/>
                                          </p:val>
                                        </p:tav>
                                      </p:tavLst>
                                    </p:anim>
                                    <p:anim calcmode="lin" valueType="num">
                                      <p:cBhvr>
                                        <p:cTn id="84" dur="1000" fill="hold"/>
                                        <p:tgtEl>
                                          <p:spTgt spid="29"/>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1000"/>
                                        <p:tgtEl>
                                          <p:spTgt spid="24"/>
                                        </p:tgtEl>
                                      </p:cBhvr>
                                    </p:animEffect>
                                    <p:anim calcmode="lin" valueType="num">
                                      <p:cBhvr>
                                        <p:cTn id="98" dur="1000" fill="hold"/>
                                        <p:tgtEl>
                                          <p:spTgt spid="24"/>
                                        </p:tgtEl>
                                        <p:attrNameLst>
                                          <p:attrName>ppt_x</p:attrName>
                                        </p:attrNameLst>
                                      </p:cBhvr>
                                      <p:tavLst>
                                        <p:tav tm="0">
                                          <p:val>
                                            <p:strVal val="#ppt_x"/>
                                          </p:val>
                                        </p:tav>
                                        <p:tav tm="100000">
                                          <p:val>
                                            <p:strVal val="#ppt_x"/>
                                          </p:val>
                                        </p:tav>
                                      </p:tavLst>
                                    </p:anim>
                                    <p:anim calcmode="lin" valueType="num">
                                      <p:cBhvr>
                                        <p:cTn id="9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2" presetClass="entr" presetSubtype="0" fill="hold" grpId="0" nodeType="click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fade">
                                      <p:cBhvr>
                                        <p:cTn id="104" dur="1000"/>
                                        <p:tgtEl>
                                          <p:spTgt spid="23"/>
                                        </p:tgtEl>
                                      </p:cBhvr>
                                    </p:animEffect>
                                    <p:anim calcmode="lin" valueType="num">
                                      <p:cBhvr>
                                        <p:cTn id="105" dur="1000" fill="hold"/>
                                        <p:tgtEl>
                                          <p:spTgt spid="23"/>
                                        </p:tgtEl>
                                        <p:attrNameLst>
                                          <p:attrName>ppt_x</p:attrName>
                                        </p:attrNameLst>
                                      </p:cBhvr>
                                      <p:tavLst>
                                        <p:tav tm="0">
                                          <p:val>
                                            <p:strVal val="#ppt_x"/>
                                          </p:val>
                                        </p:tav>
                                        <p:tav tm="100000">
                                          <p:val>
                                            <p:strVal val="#ppt_x"/>
                                          </p:val>
                                        </p:tav>
                                      </p:tavLst>
                                    </p:anim>
                                    <p:anim calcmode="lin" valueType="num">
                                      <p:cBhvr>
                                        <p:cTn id="10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grpId="0" nodeType="click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fade">
                                      <p:cBhvr>
                                        <p:cTn id="111" dur="1000"/>
                                        <p:tgtEl>
                                          <p:spTgt spid="25"/>
                                        </p:tgtEl>
                                      </p:cBhvr>
                                    </p:animEffect>
                                    <p:anim calcmode="lin" valueType="num">
                                      <p:cBhvr>
                                        <p:cTn id="112" dur="1000" fill="hold"/>
                                        <p:tgtEl>
                                          <p:spTgt spid="25"/>
                                        </p:tgtEl>
                                        <p:attrNameLst>
                                          <p:attrName>ppt_x</p:attrName>
                                        </p:attrNameLst>
                                      </p:cBhvr>
                                      <p:tavLst>
                                        <p:tav tm="0">
                                          <p:val>
                                            <p:strVal val="#ppt_x"/>
                                          </p:val>
                                        </p:tav>
                                        <p:tav tm="100000">
                                          <p:val>
                                            <p:strVal val="#ppt_x"/>
                                          </p:val>
                                        </p:tav>
                                      </p:tavLst>
                                    </p:anim>
                                    <p:anim calcmode="lin" valueType="num">
                                      <p:cBhvr>
                                        <p:cTn id="113" dur="1000" fill="hold"/>
                                        <p:tgtEl>
                                          <p:spTgt spid="25"/>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fade">
                                      <p:cBhvr>
                                        <p:cTn id="116" dur="1000"/>
                                        <p:tgtEl>
                                          <p:spTgt spid="22"/>
                                        </p:tgtEl>
                                      </p:cBhvr>
                                    </p:animEffect>
                                    <p:anim calcmode="lin" valueType="num">
                                      <p:cBhvr>
                                        <p:cTn id="117" dur="1000" fill="hold"/>
                                        <p:tgtEl>
                                          <p:spTgt spid="22"/>
                                        </p:tgtEl>
                                        <p:attrNameLst>
                                          <p:attrName>ppt_x</p:attrName>
                                        </p:attrNameLst>
                                      </p:cBhvr>
                                      <p:tavLst>
                                        <p:tav tm="0">
                                          <p:val>
                                            <p:strVal val="#ppt_x"/>
                                          </p:val>
                                        </p:tav>
                                        <p:tav tm="100000">
                                          <p:val>
                                            <p:strVal val="#ppt_x"/>
                                          </p:val>
                                        </p:tav>
                                      </p:tavLst>
                                    </p:anim>
                                    <p:anim calcmode="lin" valueType="num">
                                      <p:cBhvr>
                                        <p:cTn id="11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19" grpId="0"/>
      <p:bldP spid="20" grpId="0" animBg="1"/>
      <p:bldP spid="21" grpId="0"/>
      <p:bldP spid="22" grpId="0"/>
      <p:bldP spid="23" grpId="0"/>
      <p:bldP spid="24" grpId="0" animBg="1"/>
      <p:bldP spid="25" grpId="0" animBg="1"/>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1486F6-FF2A-B338-F63D-2777944EAF19}"/>
              </a:ext>
            </a:extLst>
          </p:cNvPr>
          <p:cNvSpPr>
            <a:spLocks noGrp="1"/>
          </p:cNvSpPr>
          <p:nvPr>
            <p:ph type="title"/>
          </p:nvPr>
        </p:nvSpPr>
        <p:spPr/>
        <p:txBody>
          <a:bodyPr/>
          <a:lstStyle/>
          <a:p>
            <a:r>
              <a:rPr lang="bg-BG" dirty="0"/>
              <a:t>Преобразуватели на мощност за магнити</a:t>
            </a:r>
            <a:endParaRPr lang="en-US" dirty="0"/>
          </a:p>
        </p:txBody>
      </p:sp>
      <p:sp>
        <p:nvSpPr>
          <p:cNvPr id="2" name="Content Placeholder 1">
            <a:extLst>
              <a:ext uri="{FF2B5EF4-FFF2-40B4-BE49-F238E27FC236}">
                <a16:creationId xmlns:a16="http://schemas.microsoft.com/office/drawing/2014/main" id="{617ABD05-7672-258C-0EB1-6E10EFCDC8B5}"/>
              </a:ext>
            </a:extLst>
          </p:cNvPr>
          <p:cNvSpPr>
            <a:spLocks noGrp="1"/>
          </p:cNvSpPr>
          <p:nvPr>
            <p:ph sz="half" idx="1"/>
          </p:nvPr>
        </p:nvSpPr>
        <p:spPr>
          <a:xfrm>
            <a:off x="407987" y="1268760"/>
            <a:ext cx="5616005" cy="4608512"/>
          </a:xfrm>
        </p:spPr>
        <p:txBody>
          <a:bodyPr/>
          <a:lstStyle/>
          <a:p>
            <a:pPr>
              <a:spcBef>
                <a:spcPts val="0"/>
              </a:spcBef>
            </a:pPr>
            <a:r>
              <a:rPr lang="bg-BG" dirty="0"/>
              <a:t>Нормално проводими магнити в ускорители с бърз машинен цикъл</a:t>
            </a:r>
            <a:r>
              <a:rPr lang="en-US" dirty="0"/>
              <a:t> </a:t>
            </a:r>
            <a:endParaRPr lang="bg-BG" dirty="0"/>
          </a:p>
          <a:p>
            <a:pPr>
              <a:spcBef>
                <a:spcPts val="0"/>
              </a:spcBef>
            </a:pPr>
            <a:r>
              <a:rPr lang="bg-BG" b="0" dirty="0"/>
              <a:t>високо напрежение + висок ток</a:t>
            </a:r>
          </a:p>
          <a:p>
            <a:pPr>
              <a:spcBef>
                <a:spcPts val="0"/>
              </a:spcBef>
            </a:pPr>
            <a:r>
              <a:rPr lang="bg-BG" dirty="0"/>
              <a:t>Пример:</a:t>
            </a:r>
            <a:r>
              <a:rPr lang="en-US" dirty="0"/>
              <a:t> PS</a:t>
            </a:r>
            <a:r>
              <a:rPr lang="bg-BG" dirty="0"/>
              <a:t> </a:t>
            </a:r>
            <a:r>
              <a:rPr lang="en-US" b="0" dirty="0"/>
              <a:t>(1959 </a:t>
            </a:r>
            <a:r>
              <a:rPr lang="bg-BG" b="0" dirty="0"/>
              <a:t>г.</a:t>
            </a:r>
            <a:r>
              <a:rPr lang="en-US" b="0" dirty="0"/>
              <a:t>, </a:t>
            </a:r>
            <a:r>
              <a:rPr lang="bg-BG" b="0" dirty="0"/>
              <a:t>обиколка </a:t>
            </a:r>
            <a:r>
              <a:rPr lang="en-US" b="0" dirty="0"/>
              <a:t>628 m) </a:t>
            </a:r>
          </a:p>
          <a:p>
            <a:endParaRPr lang="en-US" dirty="0"/>
          </a:p>
          <a:p>
            <a:endParaRPr lang="en-US" dirty="0"/>
          </a:p>
        </p:txBody>
      </p:sp>
      <p:sp>
        <p:nvSpPr>
          <p:cNvPr id="7" name="Content Placeholder 6">
            <a:extLst>
              <a:ext uri="{FF2B5EF4-FFF2-40B4-BE49-F238E27FC236}">
                <a16:creationId xmlns:a16="http://schemas.microsoft.com/office/drawing/2014/main" id="{822E050E-3D34-2394-4757-87DF25BF997F}"/>
              </a:ext>
            </a:extLst>
          </p:cNvPr>
          <p:cNvSpPr>
            <a:spLocks noGrp="1"/>
          </p:cNvSpPr>
          <p:nvPr>
            <p:ph sz="half" idx="2"/>
          </p:nvPr>
        </p:nvSpPr>
        <p:spPr>
          <a:xfrm>
            <a:off x="6364859" y="1268761"/>
            <a:ext cx="5453539" cy="4608511"/>
          </a:xfrm>
        </p:spPr>
        <p:txBody>
          <a:bodyPr/>
          <a:lstStyle/>
          <a:p>
            <a:pPr>
              <a:spcBef>
                <a:spcPts val="0"/>
              </a:spcBef>
            </a:pPr>
            <a:r>
              <a:rPr lang="bg-BG" dirty="0"/>
              <a:t>Свръхпроводими магнити в ускорители с бавен машинен цикъл</a:t>
            </a:r>
          </a:p>
          <a:p>
            <a:pPr>
              <a:spcBef>
                <a:spcPts val="0"/>
              </a:spcBef>
            </a:pPr>
            <a:r>
              <a:rPr lang="bg-BG" b="0" dirty="0"/>
              <a:t>ниско напрежение + висок ток</a:t>
            </a:r>
            <a:endParaRPr lang="en-US" b="0" dirty="0"/>
          </a:p>
          <a:p>
            <a:pPr>
              <a:spcBef>
                <a:spcPts val="0"/>
              </a:spcBef>
            </a:pPr>
            <a:r>
              <a:rPr lang="bg-BG" dirty="0"/>
              <a:t>Пример: Главни квадруполи в </a:t>
            </a:r>
            <a:r>
              <a:rPr lang="en-US" dirty="0"/>
              <a:t>LHC</a:t>
            </a:r>
          </a:p>
          <a:p>
            <a:pPr>
              <a:spcBef>
                <a:spcPts val="0"/>
              </a:spcBef>
            </a:pPr>
            <a:endParaRPr lang="en-US" dirty="0"/>
          </a:p>
          <a:p>
            <a:pPr>
              <a:spcBef>
                <a:spcPts val="0"/>
              </a:spcBef>
            </a:pPr>
            <a:endParaRPr lang="en-US" dirty="0"/>
          </a:p>
          <a:p>
            <a:endParaRPr lang="en-US" dirty="0"/>
          </a:p>
        </p:txBody>
      </p:sp>
      <p:sp>
        <p:nvSpPr>
          <p:cNvPr id="4" name="Slide Number Placeholder 3">
            <a:extLst>
              <a:ext uri="{FF2B5EF4-FFF2-40B4-BE49-F238E27FC236}">
                <a16:creationId xmlns:a16="http://schemas.microsoft.com/office/drawing/2014/main" id="{1BFF28EA-2AD0-C1AC-0B8A-69CBBEED3E24}"/>
              </a:ext>
            </a:extLst>
          </p:cNvPr>
          <p:cNvSpPr>
            <a:spLocks noGrp="1"/>
          </p:cNvSpPr>
          <p:nvPr>
            <p:ph type="sldNum" sz="quarter" idx="12"/>
          </p:nvPr>
        </p:nvSpPr>
        <p:spPr/>
        <p:txBody>
          <a:bodyPr/>
          <a:lstStyle/>
          <a:p>
            <a:pPr>
              <a:defRPr/>
            </a:pPr>
            <a:fld id="{36B5EA5A-BC32-A742-B11B-8E7414D5B535}" type="slidenum">
              <a:rPr lang="en-US" smtClean="0"/>
              <a:t>11</a:t>
            </a:fld>
            <a:endParaRPr lang="en-US"/>
          </a:p>
        </p:txBody>
      </p:sp>
      <p:pic>
        <p:nvPicPr>
          <p:cNvPr id="5122" name="Picture 2" descr="PS facility - view of the magnets in the Proton Synchroton.">
            <a:extLst>
              <a:ext uri="{FF2B5EF4-FFF2-40B4-BE49-F238E27FC236}">
                <a16:creationId xmlns:a16="http://schemas.microsoft.com/office/drawing/2014/main" id="{009E1F65-91F1-A4F6-A22D-07D41C8EB7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987" y="2748008"/>
            <a:ext cx="2551177" cy="170211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SY-EPC-HPC POPS General">
            <a:extLst>
              <a:ext uri="{FF2B5EF4-FFF2-40B4-BE49-F238E27FC236}">
                <a16:creationId xmlns:a16="http://schemas.microsoft.com/office/drawing/2014/main" id="{73CBCE61-4262-1CD3-9891-9FBFC69B07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987" y="4607465"/>
            <a:ext cx="2551177" cy="15365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E740B5D-EC5F-7AA2-C1EE-45F836E5D151}"/>
              </a:ext>
            </a:extLst>
          </p:cNvPr>
          <p:cNvSpPr txBox="1"/>
          <p:nvPr/>
        </p:nvSpPr>
        <p:spPr bwMode="auto">
          <a:xfrm>
            <a:off x="2985491" y="2757428"/>
            <a:ext cx="2886224" cy="1477328"/>
          </a:xfrm>
          <a:prstGeom prst="rect">
            <a:avLst/>
          </a:prstGeom>
          <a:noFill/>
        </p:spPr>
        <p:txBody>
          <a:bodyPr wrap="square" rtlCol="0">
            <a:spAutoFit/>
          </a:bodyPr>
          <a:lstStyle/>
          <a:p>
            <a:r>
              <a:rPr lang="bg-BG" dirty="0"/>
              <a:t>Верига от 101 магнита с</a:t>
            </a:r>
          </a:p>
          <a:p>
            <a:r>
              <a:rPr lang="bg-BG" dirty="0"/>
              <a:t>комбинирана функция</a:t>
            </a:r>
          </a:p>
          <a:p>
            <a:r>
              <a:rPr lang="en-US" b="1" dirty="0"/>
              <a:t>L = 0.9 H</a:t>
            </a:r>
          </a:p>
          <a:p>
            <a:r>
              <a:rPr lang="en-US" b="1" dirty="0"/>
              <a:t>R = 0.35 Ω</a:t>
            </a:r>
            <a:endParaRPr lang="bg-BG" b="1" dirty="0"/>
          </a:p>
          <a:p>
            <a:r>
              <a:rPr lang="bg-BG" dirty="0"/>
              <a:t>Машинен цикъл</a:t>
            </a:r>
            <a:r>
              <a:rPr lang="en-US" dirty="0"/>
              <a:t>: </a:t>
            </a:r>
            <a:r>
              <a:rPr lang="bg-BG" dirty="0"/>
              <a:t>1.2 </a:t>
            </a:r>
            <a:r>
              <a:rPr lang="en-US" dirty="0"/>
              <a:t>s</a:t>
            </a:r>
          </a:p>
        </p:txBody>
      </p:sp>
      <p:sp>
        <p:nvSpPr>
          <p:cNvPr id="6" name="TextBox 5">
            <a:extLst>
              <a:ext uri="{FF2B5EF4-FFF2-40B4-BE49-F238E27FC236}">
                <a16:creationId xmlns:a16="http://schemas.microsoft.com/office/drawing/2014/main" id="{13A03E3D-4573-AB94-4F83-E470AAFDD7A9}"/>
              </a:ext>
            </a:extLst>
          </p:cNvPr>
          <p:cNvSpPr txBox="1"/>
          <p:nvPr/>
        </p:nvSpPr>
        <p:spPr bwMode="auto">
          <a:xfrm>
            <a:off x="2973660" y="4560133"/>
            <a:ext cx="3342318" cy="1631216"/>
          </a:xfrm>
          <a:prstGeom prst="rect">
            <a:avLst/>
          </a:prstGeom>
          <a:noFill/>
        </p:spPr>
        <p:txBody>
          <a:bodyPr wrap="square" rtlCol="0">
            <a:spAutoFit/>
          </a:bodyPr>
          <a:lstStyle/>
          <a:p>
            <a:r>
              <a:rPr lang="bg-BG" dirty="0"/>
              <a:t>Преобразувател </a:t>
            </a:r>
            <a:r>
              <a:rPr lang="en-US" dirty="0"/>
              <a:t>POPS </a:t>
            </a:r>
            <a:endParaRPr lang="bg-BG" dirty="0"/>
          </a:p>
          <a:p>
            <a:r>
              <a:rPr lang="en-US" dirty="0"/>
              <a:t>6</a:t>
            </a:r>
            <a:r>
              <a:rPr lang="bg-BG" dirty="0"/>
              <a:t>000 </a:t>
            </a:r>
            <a:r>
              <a:rPr lang="en-US" dirty="0"/>
              <a:t>A</a:t>
            </a:r>
            <a:r>
              <a:rPr lang="bg-BG" dirty="0"/>
              <a:t>, 10000 </a:t>
            </a:r>
            <a:r>
              <a:rPr lang="en-US" dirty="0"/>
              <a:t>V</a:t>
            </a:r>
            <a:endParaRPr lang="bg-BG" dirty="0"/>
          </a:p>
          <a:p>
            <a:r>
              <a:rPr lang="en-US" dirty="0"/>
              <a:t>→</a:t>
            </a:r>
            <a:r>
              <a:rPr lang="bg-BG" dirty="0"/>
              <a:t> </a:t>
            </a:r>
            <a:r>
              <a:rPr lang="en-US" b="1" dirty="0"/>
              <a:t>60 MW</a:t>
            </a:r>
            <a:r>
              <a:rPr lang="bg-BG" b="1" dirty="0"/>
              <a:t> </a:t>
            </a:r>
            <a:r>
              <a:rPr lang="bg-BG" dirty="0"/>
              <a:t>(</a:t>
            </a:r>
            <a:r>
              <a:rPr lang="en-US" dirty="0"/>
              <a:t>peak</a:t>
            </a:r>
            <a:r>
              <a:rPr lang="bg-BG" dirty="0"/>
              <a:t>)</a:t>
            </a:r>
            <a:endParaRPr lang="en-US" dirty="0"/>
          </a:p>
          <a:p>
            <a:r>
              <a:rPr lang="en-US" b="1" dirty="0"/>
              <a:t>4 MW </a:t>
            </a:r>
            <a:r>
              <a:rPr lang="en-US" dirty="0"/>
              <a:t>(</a:t>
            </a:r>
            <a:r>
              <a:rPr lang="bg-BG" dirty="0"/>
              <a:t>средна мощност)</a:t>
            </a:r>
          </a:p>
          <a:p>
            <a:r>
              <a:rPr lang="bg-BG" sz="1400" dirty="0"/>
              <a:t>→</a:t>
            </a:r>
            <a:r>
              <a:rPr lang="bg-BG" sz="1400" i="1" dirty="0"/>
              <a:t>кратковременно съхранение на ел. енергия в кондензаторни банки</a:t>
            </a:r>
            <a:endParaRPr lang="en-US" sz="1400" dirty="0"/>
          </a:p>
        </p:txBody>
      </p:sp>
      <p:pic>
        <p:nvPicPr>
          <p:cNvPr id="8" name="LHC13kA-movie">
            <a:hlinkClick r:id="" action="ppaction://media"/>
            <a:extLst>
              <a:ext uri="{FF2B5EF4-FFF2-40B4-BE49-F238E27FC236}">
                <a16:creationId xmlns:a16="http://schemas.microsoft.com/office/drawing/2014/main" id="{E6A214A8-D249-1A9F-3EB2-A115A4FAA270}"/>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409802" y="4375866"/>
            <a:ext cx="2856730" cy="1606911"/>
          </a:xfrm>
          <a:prstGeom prst="rect">
            <a:avLst/>
          </a:prstGeom>
        </p:spPr>
      </p:pic>
      <p:sp>
        <p:nvSpPr>
          <p:cNvPr id="10" name="TextBox 9">
            <a:extLst>
              <a:ext uri="{FF2B5EF4-FFF2-40B4-BE49-F238E27FC236}">
                <a16:creationId xmlns:a16="http://schemas.microsoft.com/office/drawing/2014/main" id="{EE07A797-6D40-4BEC-E79E-18E57E36DDA2}"/>
              </a:ext>
            </a:extLst>
          </p:cNvPr>
          <p:cNvSpPr txBox="1"/>
          <p:nvPr/>
        </p:nvSpPr>
        <p:spPr bwMode="auto">
          <a:xfrm>
            <a:off x="6315978" y="2757428"/>
            <a:ext cx="5684678" cy="1754326"/>
          </a:xfrm>
          <a:prstGeom prst="rect">
            <a:avLst/>
          </a:prstGeom>
          <a:noFill/>
        </p:spPr>
        <p:txBody>
          <a:bodyPr wrap="square" rtlCol="0">
            <a:spAutoFit/>
          </a:bodyPr>
          <a:lstStyle/>
          <a:p>
            <a:r>
              <a:rPr lang="bg-BG" dirty="0"/>
              <a:t>Верига от </a:t>
            </a:r>
            <a:r>
              <a:rPr lang="en-US" dirty="0"/>
              <a:t>24</a:t>
            </a:r>
            <a:r>
              <a:rPr lang="bg-BG" dirty="0"/>
              <a:t> магнита с двойна апертура</a:t>
            </a:r>
          </a:p>
          <a:p>
            <a:r>
              <a:rPr lang="en-US" b="1" dirty="0"/>
              <a:t>L = 0.26 H</a:t>
            </a:r>
          </a:p>
          <a:p>
            <a:r>
              <a:rPr lang="en-US" b="1" dirty="0"/>
              <a:t>R ≈ 0.001 Ω</a:t>
            </a:r>
            <a:endParaRPr lang="bg-BG" b="1" dirty="0"/>
          </a:p>
          <a:p>
            <a:r>
              <a:rPr lang="bg-BG" dirty="0"/>
              <a:t>Номинален ток 11850 А</a:t>
            </a:r>
          </a:p>
          <a:p>
            <a:r>
              <a:rPr lang="bg-BG" dirty="0"/>
              <a:t>Време на нарастване </a:t>
            </a:r>
            <a:r>
              <a:rPr lang="en-US" dirty="0"/>
              <a:t>≈ </a:t>
            </a:r>
            <a:r>
              <a:rPr lang="bg-BG" dirty="0"/>
              <a:t>30 мин.</a:t>
            </a:r>
          </a:p>
          <a:p>
            <a:endParaRPr lang="en-US" dirty="0"/>
          </a:p>
        </p:txBody>
      </p:sp>
      <p:sp>
        <p:nvSpPr>
          <p:cNvPr id="11" name="TextBox 10">
            <a:extLst>
              <a:ext uri="{FF2B5EF4-FFF2-40B4-BE49-F238E27FC236}">
                <a16:creationId xmlns:a16="http://schemas.microsoft.com/office/drawing/2014/main" id="{245D24A3-DBA8-E209-223C-F5FB949FFA29}"/>
              </a:ext>
            </a:extLst>
          </p:cNvPr>
          <p:cNvSpPr txBox="1"/>
          <p:nvPr/>
        </p:nvSpPr>
        <p:spPr bwMode="auto">
          <a:xfrm>
            <a:off x="9401505" y="4431084"/>
            <a:ext cx="2654795" cy="1477328"/>
          </a:xfrm>
          <a:prstGeom prst="rect">
            <a:avLst/>
          </a:prstGeom>
          <a:noFill/>
        </p:spPr>
        <p:txBody>
          <a:bodyPr wrap="square" rtlCol="0">
            <a:spAutoFit/>
          </a:bodyPr>
          <a:lstStyle/>
          <a:p>
            <a:r>
              <a:rPr lang="bg-BG" dirty="0"/>
              <a:t>Пробразувател</a:t>
            </a:r>
            <a:r>
              <a:rPr lang="en-US" dirty="0"/>
              <a:t> RPHE</a:t>
            </a:r>
            <a:endParaRPr lang="bg-BG" dirty="0"/>
          </a:p>
          <a:p>
            <a:endParaRPr lang="bg-BG" dirty="0"/>
          </a:p>
          <a:p>
            <a:r>
              <a:rPr lang="bg-BG" dirty="0"/>
              <a:t>13</a:t>
            </a:r>
            <a:r>
              <a:rPr lang="en-US" dirty="0"/>
              <a:t>000 A</a:t>
            </a:r>
            <a:r>
              <a:rPr lang="bg-BG" dirty="0"/>
              <a:t>, </a:t>
            </a:r>
            <a:r>
              <a:rPr lang="en-US" dirty="0"/>
              <a:t>1</a:t>
            </a:r>
            <a:r>
              <a:rPr lang="bg-BG" dirty="0"/>
              <a:t>8 </a:t>
            </a:r>
            <a:r>
              <a:rPr lang="en-US" dirty="0"/>
              <a:t>V</a:t>
            </a:r>
          </a:p>
          <a:p>
            <a:r>
              <a:rPr lang="en-US" b="1" dirty="0"/>
              <a:t>265 kW (peak</a:t>
            </a:r>
            <a:r>
              <a:rPr lang="bg-BG" b="1" dirty="0"/>
              <a:t>)</a:t>
            </a:r>
          </a:p>
          <a:p>
            <a:r>
              <a:rPr lang="bg-BG" dirty="0"/>
              <a:t>загуби </a:t>
            </a:r>
            <a:r>
              <a:rPr lang="en-US" dirty="0"/>
              <a:t>≈</a:t>
            </a:r>
            <a:r>
              <a:rPr lang="bg-BG" dirty="0"/>
              <a:t> 30 </a:t>
            </a:r>
            <a:r>
              <a:rPr lang="en-US" dirty="0"/>
              <a:t>kW</a:t>
            </a:r>
          </a:p>
        </p:txBody>
      </p:sp>
      <p:pic>
        <p:nvPicPr>
          <p:cNvPr id="5128" name="Picture 8" descr="Model of an LHC superconducting quadrupole magnet - CERN Document Server">
            <a:extLst>
              <a:ext uri="{FF2B5EF4-FFF2-40B4-BE49-F238E27FC236}">
                <a16:creationId xmlns:a16="http://schemas.microsoft.com/office/drawing/2014/main" id="{0B02B15B-44E7-7861-3AF1-1716B924085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56440" y="3150483"/>
            <a:ext cx="1539931" cy="101564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D22F63AE-00D0-BFFD-53D5-41722B5E22BA}"/>
              </a:ext>
            </a:extLst>
          </p:cNvPr>
          <p:cNvPicPr>
            <a:picLocks noChangeAspect="1"/>
          </p:cNvPicPr>
          <p:nvPr/>
        </p:nvPicPr>
        <p:blipFill>
          <a:blip r:embed="rId8"/>
          <a:stretch>
            <a:fillRect/>
          </a:stretch>
        </p:blipFill>
        <p:spPr>
          <a:xfrm>
            <a:off x="6364859" y="4361503"/>
            <a:ext cx="2933632" cy="1646719"/>
          </a:xfrm>
          <a:prstGeom prst="rect">
            <a:avLst/>
          </a:prstGeom>
        </p:spPr>
      </p:pic>
      <p:cxnSp>
        <p:nvCxnSpPr>
          <p:cNvPr id="9" name="Straight Connector 8">
            <a:extLst>
              <a:ext uri="{FF2B5EF4-FFF2-40B4-BE49-F238E27FC236}">
                <a16:creationId xmlns:a16="http://schemas.microsoft.com/office/drawing/2014/main" id="{68C115C0-9302-B88B-EE94-7EC94401DF60}"/>
              </a:ext>
            </a:extLst>
          </p:cNvPr>
          <p:cNvCxnSpPr>
            <a:cxnSpLocks/>
          </p:cNvCxnSpPr>
          <p:nvPr/>
        </p:nvCxnSpPr>
        <p:spPr>
          <a:xfrm>
            <a:off x="6168008" y="1196752"/>
            <a:ext cx="0" cy="499459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7380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122"/>
                                        </p:tgtEl>
                                        <p:attrNameLst>
                                          <p:attrName>style.visibility</p:attrName>
                                        </p:attrNameLst>
                                      </p:cBhvr>
                                      <p:to>
                                        <p:strVal val="visible"/>
                                      </p:to>
                                    </p:set>
                                    <p:animEffect transition="in" filter="fade">
                                      <p:cBhvr>
                                        <p:cTn id="24" dur="1000"/>
                                        <p:tgtEl>
                                          <p:spTgt spid="5122"/>
                                        </p:tgtEl>
                                      </p:cBhvr>
                                    </p:animEffect>
                                    <p:anim calcmode="lin" valueType="num">
                                      <p:cBhvr>
                                        <p:cTn id="25" dur="1000" fill="hold"/>
                                        <p:tgtEl>
                                          <p:spTgt spid="5122"/>
                                        </p:tgtEl>
                                        <p:attrNameLst>
                                          <p:attrName>ppt_x</p:attrName>
                                        </p:attrNameLst>
                                      </p:cBhvr>
                                      <p:tavLst>
                                        <p:tav tm="0">
                                          <p:val>
                                            <p:strVal val="#ppt_x"/>
                                          </p:val>
                                        </p:tav>
                                        <p:tav tm="100000">
                                          <p:val>
                                            <p:strVal val="#ppt_x"/>
                                          </p:val>
                                        </p:tav>
                                      </p:tavLst>
                                    </p:anim>
                                    <p:anim calcmode="lin" valueType="num">
                                      <p:cBhvr>
                                        <p:cTn id="26" dur="1000" fill="hold"/>
                                        <p:tgtEl>
                                          <p:spTgt spid="512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5124"/>
                                        </p:tgtEl>
                                        <p:attrNameLst>
                                          <p:attrName>style.visibility</p:attrName>
                                        </p:attrNameLst>
                                      </p:cBhvr>
                                      <p:to>
                                        <p:strVal val="visible"/>
                                      </p:to>
                                    </p:set>
                                    <p:animEffect transition="in" filter="fade">
                                      <p:cBhvr>
                                        <p:cTn id="36" dur="1000"/>
                                        <p:tgtEl>
                                          <p:spTgt spid="5124"/>
                                        </p:tgtEl>
                                      </p:cBhvr>
                                    </p:animEffect>
                                    <p:anim calcmode="lin" valueType="num">
                                      <p:cBhvr>
                                        <p:cTn id="37" dur="1000" fill="hold"/>
                                        <p:tgtEl>
                                          <p:spTgt spid="5124"/>
                                        </p:tgtEl>
                                        <p:attrNameLst>
                                          <p:attrName>ppt_x</p:attrName>
                                        </p:attrNameLst>
                                      </p:cBhvr>
                                      <p:tavLst>
                                        <p:tav tm="0">
                                          <p:val>
                                            <p:strVal val="#ppt_x"/>
                                          </p:val>
                                        </p:tav>
                                        <p:tav tm="100000">
                                          <p:val>
                                            <p:strVal val="#ppt_x"/>
                                          </p:val>
                                        </p:tav>
                                      </p:tavLst>
                                    </p:anim>
                                    <p:anim calcmode="lin" valueType="num">
                                      <p:cBhvr>
                                        <p:cTn id="38" dur="1000" fill="hold"/>
                                        <p:tgtEl>
                                          <p:spTgt spid="512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7">
                                            <p:txEl>
                                              <p:pRg st="0" end="0"/>
                                            </p:txEl>
                                          </p:spTgt>
                                        </p:tgtEl>
                                        <p:attrNameLst>
                                          <p:attrName>style.visibility</p:attrName>
                                        </p:attrNameLst>
                                      </p:cBhvr>
                                      <p:to>
                                        <p:strVal val="visible"/>
                                      </p:to>
                                    </p:set>
                                    <p:animEffect transition="in" filter="fade">
                                      <p:cBhvr>
                                        <p:cTn id="48" dur="1000"/>
                                        <p:tgtEl>
                                          <p:spTgt spid="7">
                                            <p:txEl>
                                              <p:pRg st="0" end="0"/>
                                            </p:txEl>
                                          </p:spTgt>
                                        </p:tgtEl>
                                      </p:cBhvr>
                                    </p:animEffect>
                                    <p:anim calcmode="lin" valueType="num">
                                      <p:cBhvr>
                                        <p:cTn id="49"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50" dur="1000" fill="hold"/>
                                        <p:tgtEl>
                                          <p:spTgt spid="7">
                                            <p:txEl>
                                              <p:pRg st="0" end="0"/>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000"/>
                                        <p:tgtEl>
                                          <p:spTgt spid="9"/>
                                        </p:tgtEl>
                                      </p:cBhvr>
                                    </p:animEffect>
                                    <p:anim calcmode="lin" valueType="num">
                                      <p:cBhvr>
                                        <p:cTn id="54" dur="1000" fill="hold"/>
                                        <p:tgtEl>
                                          <p:spTgt spid="9"/>
                                        </p:tgtEl>
                                        <p:attrNameLst>
                                          <p:attrName>ppt_x</p:attrName>
                                        </p:attrNameLst>
                                      </p:cBhvr>
                                      <p:tavLst>
                                        <p:tav tm="0">
                                          <p:val>
                                            <p:strVal val="#ppt_x"/>
                                          </p:val>
                                        </p:tav>
                                        <p:tav tm="100000">
                                          <p:val>
                                            <p:strVal val="#ppt_x"/>
                                          </p:val>
                                        </p:tav>
                                      </p:tavLst>
                                    </p:anim>
                                    <p:anim calcmode="lin" valueType="num">
                                      <p:cBhvr>
                                        <p:cTn id="5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7">
                                            <p:txEl>
                                              <p:pRg st="1" end="1"/>
                                            </p:txEl>
                                          </p:spTgt>
                                        </p:tgtEl>
                                        <p:attrNameLst>
                                          <p:attrName>style.visibility</p:attrName>
                                        </p:attrNameLst>
                                      </p:cBhvr>
                                      <p:to>
                                        <p:strVal val="visible"/>
                                      </p:to>
                                    </p:set>
                                    <p:animEffect transition="in" filter="fade">
                                      <p:cBhvr>
                                        <p:cTn id="60" dur="1000"/>
                                        <p:tgtEl>
                                          <p:spTgt spid="7">
                                            <p:txEl>
                                              <p:pRg st="1" end="1"/>
                                            </p:txEl>
                                          </p:spTgt>
                                        </p:tgtEl>
                                      </p:cBhvr>
                                    </p:animEffect>
                                    <p:anim calcmode="lin" valueType="num">
                                      <p:cBhvr>
                                        <p:cTn id="61"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62"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7">
                                            <p:txEl>
                                              <p:pRg st="2" end="2"/>
                                            </p:txEl>
                                          </p:spTgt>
                                        </p:tgtEl>
                                        <p:attrNameLst>
                                          <p:attrName>style.visibility</p:attrName>
                                        </p:attrNameLst>
                                      </p:cBhvr>
                                      <p:to>
                                        <p:strVal val="visible"/>
                                      </p:to>
                                    </p:set>
                                    <p:animEffect transition="in" filter="fade">
                                      <p:cBhvr>
                                        <p:cTn id="67" dur="1000"/>
                                        <p:tgtEl>
                                          <p:spTgt spid="7">
                                            <p:txEl>
                                              <p:pRg st="2" end="2"/>
                                            </p:txEl>
                                          </p:spTgt>
                                        </p:tgtEl>
                                      </p:cBhvr>
                                    </p:animEffect>
                                    <p:anim calcmode="lin" valueType="num">
                                      <p:cBhvr>
                                        <p:cTn id="68"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69"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1000"/>
                                        <p:tgtEl>
                                          <p:spTgt spid="10"/>
                                        </p:tgtEl>
                                      </p:cBhvr>
                                    </p:animEffect>
                                    <p:anim calcmode="lin" valueType="num">
                                      <p:cBhvr>
                                        <p:cTn id="75" dur="1000" fill="hold"/>
                                        <p:tgtEl>
                                          <p:spTgt spid="10"/>
                                        </p:tgtEl>
                                        <p:attrNameLst>
                                          <p:attrName>ppt_x</p:attrName>
                                        </p:attrNameLst>
                                      </p:cBhvr>
                                      <p:tavLst>
                                        <p:tav tm="0">
                                          <p:val>
                                            <p:strVal val="#ppt_x"/>
                                          </p:val>
                                        </p:tav>
                                        <p:tav tm="100000">
                                          <p:val>
                                            <p:strVal val="#ppt_x"/>
                                          </p:val>
                                        </p:tav>
                                      </p:tavLst>
                                    </p:anim>
                                    <p:anim calcmode="lin" valueType="num">
                                      <p:cBhvr>
                                        <p:cTn id="76" dur="1000" fill="hold"/>
                                        <p:tgtEl>
                                          <p:spTgt spid="10"/>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5128"/>
                                        </p:tgtEl>
                                        <p:attrNameLst>
                                          <p:attrName>style.visibility</p:attrName>
                                        </p:attrNameLst>
                                      </p:cBhvr>
                                      <p:to>
                                        <p:strVal val="visible"/>
                                      </p:to>
                                    </p:set>
                                    <p:animEffect transition="in" filter="fade">
                                      <p:cBhvr>
                                        <p:cTn id="79" dur="1000"/>
                                        <p:tgtEl>
                                          <p:spTgt spid="5128"/>
                                        </p:tgtEl>
                                      </p:cBhvr>
                                    </p:animEffect>
                                    <p:anim calcmode="lin" valueType="num">
                                      <p:cBhvr>
                                        <p:cTn id="80" dur="1000" fill="hold"/>
                                        <p:tgtEl>
                                          <p:spTgt spid="5128"/>
                                        </p:tgtEl>
                                        <p:attrNameLst>
                                          <p:attrName>ppt_x</p:attrName>
                                        </p:attrNameLst>
                                      </p:cBhvr>
                                      <p:tavLst>
                                        <p:tav tm="0">
                                          <p:val>
                                            <p:strVal val="#ppt_x"/>
                                          </p:val>
                                        </p:tav>
                                        <p:tav tm="100000">
                                          <p:val>
                                            <p:strVal val="#ppt_x"/>
                                          </p:val>
                                        </p:tav>
                                      </p:tavLst>
                                    </p:anim>
                                    <p:anim calcmode="lin" valueType="num">
                                      <p:cBhvr>
                                        <p:cTn id="81" dur="1000" fill="hold"/>
                                        <p:tgtEl>
                                          <p:spTgt spid="5128"/>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grpId="0" nodeType="click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fade">
                                      <p:cBhvr>
                                        <p:cTn id="86" dur="1000"/>
                                        <p:tgtEl>
                                          <p:spTgt spid="11"/>
                                        </p:tgtEl>
                                      </p:cBhvr>
                                    </p:animEffect>
                                    <p:anim calcmode="lin" valueType="num">
                                      <p:cBhvr>
                                        <p:cTn id="87" dur="1000" fill="hold"/>
                                        <p:tgtEl>
                                          <p:spTgt spid="11"/>
                                        </p:tgtEl>
                                        <p:attrNameLst>
                                          <p:attrName>ppt_x</p:attrName>
                                        </p:attrNameLst>
                                      </p:cBhvr>
                                      <p:tavLst>
                                        <p:tav tm="0">
                                          <p:val>
                                            <p:strVal val="#ppt_x"/>
                                          </p:val>
                                        </p:tav>
                                        <p:tav tm="100000">
                                          <p:val>
                                            <p:strVal val="#ppt_x"/>
                                          </p:val>
                                        </p:tav>
                                      </p:tavLst>
                                    </p:anim>
                                    <p:anim calcmode="lin" valueType="num">
                                      <p:cBhvr>
                                        <p:cTn id="88" dur="1000" fill="hold"/>
                                        <p:tgtEl>
                                          <p:spTgt spid="11"/>
                                        </p:tgtEl>
                                        <p:attrNameLst>
                                          <p:attrName>ppt_y</p:attrName>
                                        </p:attrNameLst>
                                      </p:cBhvr>
                                      <p:tavLst>
                                        <p:tav tm="0">
                                          <p:val>
                                            <p:strVal val="#ppt_y+.1"/>
                                          </p:val>
                                        </p:tav>
                                        <p:tav tm="100000">
                                          <p:val>
                                            <p:strVal val="#ppt_y"/>
                                          </p:val>
                                        </p:tav>
                                      </p:tavLst>
                                    </p:anim>
                                  </p:childTnLst>
                                </p:cTn>
                              </p:par>
                            </p:childTnLst>
                          </p:cTn>
                        </p:par>
                        <p:par>
                          <p:cTn id="89" fill="hold">
                            <p:stCondLst>
                              <p:cond delay="1000"/>
                            </p:stCondLst>
                            <p:childTnLst>
                              <p:par>
                                <p:cTn id="90" presetID="42" presetClass="entr" presetSubtype="0" fill="hold" nodeType="after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fade">
                                      <p:cBhvr>
                                        <p:cTn id="92" dur="1000"/>
                                        <p:tgtEl>
                                          <p:spTgt spid="8"/>
                                        </p:tgtEl>
                                      </p:cBhvr>
                                    </p:animEffect>
                                    <p:anim calcmode="lin" valueType="num">
                                      <p:cBhvr>
                                        <p:cTn id="93" dur="1000" fill="hold"/>
                                        <p:tgtEl>
                                          <p:spTgt spid="8"/>
                                        </p:tgtEl>
                                        <p:attrNameLst>
                                          <p:attrName>ppt_x</p:attrName>
                                        </p:attrNameLst>
                                      </p:cBhvr>
                                      <p:tavLst>
                                        <p:tav tm="0">
                                          <p:val>
                                            <p:strVal val="#ppt_x"/>
                                          </p:val>
                                        </p:tav>
                                        <p:tav tm="100000">
                                          <p:val>
                                            <p:strVal val="#ppt_x"/>
                                          </p:val>
                                        </p:tav>
                                      </p:tavLst>
                                    </p:anim>
                                    <p:anim calcmode="lin" valueType="num">
                                      <p:cBhvr>
                                        <p:cTn id="94" dur="1000" fill="hold"/>
                                        <p:tgtEl>
                                          <p:spTgt spid="8"/>
                                        </p:tgtEl>
                                        <p:attrNameLst>
                                          <p:attrName>ppt_y</p:attrName>
                                        </p:attrNameLst>
                                      </p:cBhvr>
                                      <p:tavLst>
                                        <p:tav tm="0">
                                          <p:val>
                                            <p:strVal val="#ppt_y+.1"/>
                                          </p:val>
                                        </p:tav>
                                        <p:tav tm="100000">
                                          <p:val>
                                            <p:strVal val="#ppt_y"/>
                                          </p:val>
                                        </p:tav>
                                      </p:tavLst>
                                    </p:anim>
                                  </p:childTnLst>
                                </p:cTn>
                              </p:par>
                              <p:par>
                                <p:cTn id="95" presetID="1" presetClass="mediacall" presetSubtype="0" fill="hold" nodeType="withEffect">
                                  <p:stCondLst>
                                    <p:cond delay="0"/>
                                  </p:stCondLst>
                                  <p:childTnLst>
                                    <p:cmd type="call" cmd="playFrom(0.0)">
                                      <p:cBhvr>
                                        <p:cTn id="96" dur="18518" fill="hold"/>
                                        <p:tgtEl>
                                          <p:spTgt spid="8"/>
                                        </p:tgtEl>
                                      </p:cBhvr>
                                    </p:cmd>
                                  </p:childTnLst>
                                </p:cTn>
                              </p:par>
                            </p:childTnLst>
                          </p:cTn>
                        </p:par>
                        <p:par>
                          <p:cTn id="97" fill="hold">
                            <p:stCondLst>
                              <p:cond delay="19518"/>
                            </p:stCondLst>
                            <p:childTnLst>
                              <p:par>
                                <p:cTn id="98" presetID="42" presetClass="entr" presetSubtype="0" fill="hold"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fade">
                                      <p:cBhvr>
                                        <p:cTn id="100" dur="1000"/>
                                        <p:tgtEl>
                                          <p:spTgt spid="12"/>
                                        </p:tgtEl>
                                      </p:cBhvr>
                                    </p:animEffect>
                                    <p:anim calcmode="lin" valueType="num">
                                      <p:cBhvr>
                                        <p:cTn id="101" dur="1000" fill="hold"/>
                                        <p:tgtEl>
                                          <p:spTgt spid="12"/>
                                        </p:tgtEl>
                                        <p:attrNameLst>
                                          <p:attrName>ppt_x</p:attrName>
                                        </p:attrNameLst>
                                      </p:cBhvr>
                                      <p:tavLst>
                                        <p:tav tm="0">
                                          <p:val>
                                            <p:strVal val="#ppt_x"/>
                                          </p:val>
                                        </p:tav>
                                        <p:tav tm="100000">
                                          <p:val>
                                            <p:strVal val="#ppt_x"/>
                                          </p:val>
                                        </p:tav>
                                      </p:tavLst>
                                    </p:anim>
                                    <p:anim calcmode="lin" valueType="num">
                                      <p:cBhvr>
                                        <p:cTn id="10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3" fill="hold" display="0">
                  <p:stCondLst>
                    <p:cond delay="indefinite"/>
                  </p:stCondLst>
                </p:cTn>
                <p:tgtEl>
                  <p:spTgt spid="8"/>
                </p:tgtEl>
              </p:cMediaNode>
            </p:video>
          </p:childTnLst>
        </p:cTn>
      </p:par>
    </p:tnLst>
    <p:bldLst>
      <p:bldP spid="2" grpId="0" uiExpand="1" build="p"/>
      <p:bldP spid="7" grpId="0" uiExpand="1" build="p"/>
      <p:bldP spid="5" grpId="0"/>
      <p:bldP spid="6"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50B02C-B9F8-2AB7-1CAC-C7C192262DC8}"/>
              </a:ext>
            </a:extLst>
          </p:cNvPr>
          <p:cNvSpPr>
            <a:spLocks noGrp="1"/>
          </p:cNvSpPr>
          <p:nvPr>
            <p:ph idx="1"/>
          </p:nvPr>
        </p:nvSpPr>
        <p:spPr>
          <a:xfrm>
            <a:off x="407986" y="1250820"/>
            <a:ext cx="11592669" cy="2610225"/>
          </a:xfrm>
        </p:spPr>
        <p:txBody>
          <a:bodyPr/>
          <a:lstStyle/>
          <a:p>
            <a:pPr marL="342900" indent="-342900">
              <a:spcBef>
                <a:spcPts val="0"/>
              </a:spcBef>
              <a:buFont typeface="Arial" panose="020B0604020202020204" pitchFamily="34" charset="0"/>
              <a:buChar char="•"/>
            </a:pPr>
            <a:r>
              <a:rPr lang="bg-BG" dirty="0"/>
              <a:t>Около </a:t>
            </a:r>
            <a:r>
              <a:rPr lang="en-US" dirty="0"/>
              <a:t>9300</a:t>
            </a:r>
            <a:r>
              <a:rPr lang="bg-BG" dirty="0"/>
              <a:t> магнита</a:t>
            </a:r>
            <a:r>
              <a:rPr lang="en-US" dirty="0"/>
              <a:t> – </a:t>
            </a:r>
            <a:r>
              <a:rPr lang="bg-BG" b="0" dirty="0"/>
              <a:t>диполи (12</a:t>
            </a:r>
            <a:r>
              <a:rPr lang="en-US" b="0" dirty="0"/>
              <a:t>32</a:t>
            </a:r>
            <a:r>
              <a:rPr lang="bg-BG" b="0" dirty="0"/>
              <a:t>), квадруполи</a:t>
            </a:r>
            <a:r>
              <a:rPr lang="en-US" b="0" dirty="0"/>
              <a:t> (</a:t>
            </a:r>
            <a:r>
              <a:rPr lang="bg-BG" b="0" dirty="0"/>
              <a:t>858</a:t>
            </a:r>
            <a:r>
              <a:rPr lang="en-US" b="0" dirty="0"/>
              <a:t>)</a:t>
            </a:r>
            <a:r>
              <a:rPr lang="bg-BG" b="0" dirty="0"/>
              <a:t>, коректори (</a:t>
            </a:r>
            <a:r>
              <a:rPr lang="en-US" b="0" dirty="0"/>
              <a:t>&gt;</a:t>
            </a:r>
            <a:r>
              <a:rPr lang="bg-BG" b="0" dirty="0"/>
              <a:t>6000) ...</a:t>
            </a:r>
            <a:endParaRPr lang="en-US" b="0" dirty="0"/>
          </a:p>
          <a:p>
            <a:pPr marL="342900" indent="-342900">
              <a:spcBef>
                <a:spcPts val="0"/>
              </a:spcBef>
              <a:buFont typeface="Arial" panose="020B0604020202020204" pitchFamily="34" charset="0"/>
              <a:buChar char="•"/>
            </a:pPr>
            <a:r>
              <a:rPr lang="bg-BG" dirty="0"/>
              <a:t>Предимно свръхпроводими </a:t>
            </a:r>
            <a:r>
              <a:rPr lang="en-US" dirty="0"/>
              <a:t>–</a:t>
            </a:r>
            <a:r>
              <a:rPr lang="bg-BG" dirty="0"/>
              <a:t> </a:t>
            </a:r>
            <a:r>
              <a:rPr lang="bg-BG" b="0" dirty="0"/>
              <a:t>само около 100 нормално проводими</a:t>
            </a:r>
          </a:p>
          <a:p>
            <a:pPr marL="342900" indent="-342900">
              <a:spcBef>
                <a:spcPts val="0"/>
              </a:spcBef>
              <a:buFont typeface="Arial" panose="020B0604020202020204" pitchFamily="34" charset="0"/>
              <a:buChar char="•"/>
            </a:pPr>
            <a:r>
              <a:rPr lang="bg-BG" dirty="0"/>
              <a:t>Обхват на токовете </a:t>
            </a:r>
            <a:r>
              <a:rPr lang="en-US" dirty="0"/>
              <a:t>–</a:t>
            </a:r>
            <a:r>
              <a:rPr lang="bg-BG" dirty="0"/>
              <a:t> от 60 А </a:t>
            </a:r>
            <a:r>
              <a:rPr lang="bg-BG" b="0" dirty="0"/>
              <a:t>(коректори) </a:t>
            </a:r>
            <a:r>
              <a:rPr lang="bg-BG" dirty="0"/>
              <a:t>до 31000</a:t>
            </a:r>
            <a:r>
              <a:rPr lang="en-US" dirty="0"/>
              <a:t> A </a:t>
            </a:r>
            <a:r>
              <a:rPr lang="en-US" b="0" dirty="0"/>
              <a:t>(</a:t>
            </a:r>
            <a:r>
              <a:rPr lang="bg-BG" b="0" dirty="0"/>
              <a:t>соленоид в </a:t>
            </a:r>
            <a:r>
              <a:rPr lang="en-US" b="0" dirty="0"/>
              <a:t>ALICE)</a:t>
            </a:r>
          </a:p>
          <a:p>
            <a:pPr marL="342900" indent="-342900">
              <a:spcBef>
                <a:spcPts val="0"/>
              </a:spcBef>
              <a:buFont typeface="Arial" panose="020B0604020202020204" pitchFamily="34" charset="0"/>
              <a:buChar char="•"/>
            </a:pPr>
            <a:r>
              <a:rPr lang="bg-BG" dirty="0"/>
              <a:t>Главните диполи и квадруполи (</a:t>
            </a:r>
            <a:r>
              <a:rPr lang="en-US" dirty="0"/>
              <a:t>QF/QD</a:t>
            </a:r>
            <a:r>
              <a:rPr lang="bg-BG" dirty="0"/>
              <a:t>) са разделени на 8 сектора → </a:t>
            </a:r>
            <a:r>
              <a:rPr lang="bg-BG" b="0" dirty="0"/>
              <a:t>24 вериги с високопрецизни захранващи системи с номинален ток 13000 А</a:t>
            </a:r>
          </a:p>
          <a:p>
            <a:pPr marL="342900" indent="-342900">
              <a:spcBef>
                <a:spcPts val="0"/>
              </a:spcBef>
              <a:buFont typeface="Arial" panose="020B0604020202020204" pitchFamily="34" charset="0"/>
              <a:buChar char="•"/>
            </a:pPr>
            <a:r>
              <a:rPr lang="en-US" dirty="0"/>
              <a:t>Inner Triplets – </a:t>
            </a:r>
            <a:r>
              <a:rPr lang="bg-BG" dirty="0"/>
              <a:t>фокусиране на лъчите в точката на взаимодействие</a:t>
            </a:r>
            <a:r>
              <a:rPr lang="en-US" dirty="0"/>
              <a:t> – </a:t>
            </a:r>
            <a:r>
              <a:rPr lang="bg-BG" b="0" dirty="0"/>
              <a:t>система от 4 квадрупола с три преобразувателя на мощност с вложени вериги – общо 8 системи</a:t>
            </a:r>
            <a:endParaRPr lang="en-US" b="0" dirty="0"/>
          </a:p>
          <a:p>
            <a:pPr marL="342900" indent="-342900">
              <a:spcBef>
                <a:spcPts val="0"/>
              </a:spcBef>
              <a:buFont typeface="Arial" panose="020B0604020202020204" pitchFamily="34" charset="0"/>
              <a:buChar char="•"/>
            </a:pPr>
            <a:r>
              <a:rPr lang="bg-BG" dirty="0"/>
              <a:t>Специални магнити за експериментите – </a:t>
            </a:r>
            <a:r>
              <a:rPr lang="bg-BG" b="0" dirty="0"/>
              <a:t>соленоиди, тороиди, диполи...</a:t>
            </a:r>
            <a:endParaRPr lang="en-US" b="0" dirty="0"/>
          </a:p>
        </p:txBody>
      </p:sp>
      <p:sp>
        <p:nvSpPr>
          <p:cNvPr id="3" name="Title 2">
            <a:extLst>
              <a:ext uri="{FF2B5EF4-FFF2-40B4-BE49-F238E27FC236}">
                <a16:creationId xmlns:a16="http://schemas.microsoft.com/office/drawing/2014/main" id="{347A2ED4-2B41-9188-8BEA-782D680DDA53}"/>
              </a:ext>
            </a:extLst>
          </p:cNvPr>
          <p:cNvSpPr>
            <a:spLocks noGrp="1"/>
          </p:cNvSpPr>
          <p:nvPr>
            <p:ph type="title"/>
          </p:nvPr>
        </p:nvSpPr>
        <p:spPr>
          <a:xfrm>
            <a:off x="407988" y="373593"/>
            <a:ext cx="11376025" cy="638425"/>
          </a:xfrm>
        </p:spPr>
        <p:txBody>
          <a:bodyPr/>
          <a:lstStyle/>
          <a:p>
            <a:r>
              <a:rPr lang="bg-BG" dirty="0"/>
              <a:t>Захранване за магнитните модули в </a:t>
            </a:r>
            <a:r>
              <a:rPr lang="en-US" dirty="0"/>
              <a:t>LHC</a:t>
            </a:r>
          </a:p>
        </p:txBody>
      </p:sp>
      <p:sp>
        <p:nvSpPr>
          <p:cNvPr id="4" name="Slide Number Placeholder 3">
            <a:extLst>
              <a:ext uri="{FF2B5EF4-FFF2-40B4-BE49-F238E27FC236}">
                <a16:creationId xmlns:a16="http://schemas.microsoft.com/office/drawing/2014/main" id="{95334672-3E54-E0DE-5BC5-6C045581916C}"/>
              </a:ext>
            </a:extLst>
          </p:cNvPr>
          <p:cNvSpPr>
            <a:spLocks noGrp="1"/>
          </p:cNvSpPr>
          <p:nvPr>
            <p:ph type="sldNum" sz="quarter" idx="12"/>
          </p:nvPr>
        </p:nvSpPr>
        <p:spPr/>
        <p:txBody>
          <a:bodyPr/>
          <a:lstStyle/>
          <a:p>
            <a:pPr>
              <a:defRPr/>
            </a:pPr>
            <a:fld id="{36B5EA5A-BC32-A742-B11B-8E7414D5B535}" type="slidenum">
              <a:rPr lang="en-US" smtClean="0"/>
              <a:t>12</a:t>
            </a:fld>
            <a:endParaRPr lang="en-US"/>
          </a:p>
        </p:txBody>
      </p:sp>
      <p:pic>
        <p:nvPicPr>
          <p:cNvPr id="5" name="Picture 2" descr="http://lhc-machine-outreach.web.cern.ch/lhc-machine-outreach/images/2-beams-IP.gif">
            <a:extLst>
              <a:ext uri="{FF2B5EF4-FFF2-40B4-BE49-F238E27FC236}">
                <a16:creationId xmlns:a16="http://schemas.microsoft.com/office/drawing/2014/main" id="{39F07D10-014F-BF9A-1B7D-B3BC6DF7831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86253" y="3986331"/>
            <a:ext cx="4386011" cy="2198901"/>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the 8 LHC sectors, the 2 beams, the ARC and its cells | Download Scientific  Diagram">
            <a:extLst>
              <a:ext uri="{FF2B5EF4-FFF2-40B4-BE49-F238E27FC236}">
                <a16:creationId xmlns:a16="http://schemas.microsoft.com/office/drawing/2014/main" id="{1366CB11-620A-A98F-58C5-905FF494D2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792" y="3950993"/>
            <a:ext cx="3323331" cy="2295053"/>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a:extLst>
              <a:ext uri="{FF2B5EF4-FFF2-40B4-BE49-F238E27FC236}">
                <a16:creationId xmlns:a16="http://schemas.microsoft.com/office/drawing/2014/main" id="{9BE21850-D053-3AF6-D02B-23D3224052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2933" y="4002364"/>
            <a:ext cx="3321295" cy="2166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6094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8196"/>
                                        </p:tgtEl>
                                        <p:attrNameLst>
                                          <p:attrName>style.visibility</p:attrName>
                                        </p:attrNameLst>
                                      </p:cBhvr>
                                      <p:to>
                                        <p:strVal val="visible"/>
                                      </p:to>
                                    </p:set>
                                    <p:animEffect transition="in" filter="fade">
                                      <p:cBhvr>
                                        <p:cTn id="33" dur="1000"/>
                                        <p:tgtEl>
                                          <p:spTgt spid="8196"/>
                                        </p:tgtEl>
                                      </p:cBhvr>
                                    </p:animEffect>
                                    <p:anim calcmode="lin" valueType="num">
                                      <p:cBhvr>
                                        <p:cTn id="34" dur="1000" fill="hold"/>
                                        <p:tgtEl>
                                          <p:spTgt spid="8196"/>
                                        </p:tgtEl>
                                        <p:attrNameLst>
                                          <p:attrName>ppt_x</p:attrName>
                                        </p:attrNameLst>
                                      </p:cBhvr>
                                      <p:tavLst>
                                        <p:tav tm="0">
                                          <p:val>
                                            <p:strVal val="#ppt_x"/>
                                          </p:val>
                                        </p:tav>
                                        <p:tav tm="100000">
                                          <p:val>
                                            <p:strVal val="#ppt_x"/>
                                          </p:val>
                                        </p:tav>
                                      </p:tavLst>
                                    </p:anim>
                                    <p:anim calcmode="lin" valueType="num">
                                      <p:cBhvr>
                                        <p:cTn id="35" dur="1000" fill="hold"/>
                                        <p:tgtEl>
                                          <p:spTgt spid="819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
                                            <p:txEl>
                                              <p:pRg st="4" end="4"/>
                                            </p:txEl>
                                          </p:spTgt>
                                        </p:tgtEl>
                                        <p:attrNameLst>
                                          <p:attrName>style.visibility</p:attrName>
                                        </p:attrNameLst>
                                      </p:cBhvr>
                                      <p:to>
                                        <p:strVal val="visible"/>
                                      </p:to>
                                    </p:set>
                                    <p:animEffect transition="in" filter="fade">
                                      <p:cBhvr>
                                        <p:cTn id="40" dur="1000"/>
                                        <p:tgtEl>
                                          <p:spTgt spid="2">
                                            <p:txEl>
                                              <p:pRg st="4" end="4"/>
                                            </p:txEl>
                                          </p:spTgt>
                                        </p:tgtEl>
                                      </p:cBhvr>
                                    </p:animEffect>
                                    <p:anim calcmode="lin" valueType="num">
                                      <p:cBhvr>
                                        <p:cTn id="41"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4" end="4"/>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2">
                                            <p:txEl>
                                              <p:pRg st="5" end="5"/>
                                            </p:txEl>
                                          </p:spTgt>
                                        </p:tgtEl>
                                        <p:attrNameLst>
                                          <p:attrName>style.visibility</p:attrName>
                                        </p:attrNameLst>
                                      </p:cBhvr>
                                      <p:to>
                                        <p:strVal val="visible"/>
                                      </p:to>
                                    </p:set>
                                    <p:animEffect transition="in" filter="fade">
                                      <p:cBhvr>
                                        <p:cTn id="52" dur="1000"/>
                                        <p:tgtEl>
                                          <p:spTgt spid="2">
                                            <p:txEl>
                                              <p:pRg st="5" end="5"/>
                                            </p:txEl>
                                          </p:spTgt>
                                        </p:tgtEl>
                                      </p:cBhvr>
                                    </p:animEffect>
                                    <p:anim calcmode="lin" valueType="num">
                                      <p:cBhvr>
                                        <p:cTn id="5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54" dur="1000" fill="hold"/>
                                        <p:tgtEl>
                                          <p:spTgt spid="2">
                                            <p:txEl>
                                              <p:pRg st="5" end="5"/>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8198"/>
                                        </p:tgtEl>
                                        <p:attrNameLst>
                                          <p:attrName>style.visibility</p:attrName>
                                        </p:attrNameLst>
                                      </p:cBhvr>
                                      <p:to>
                                        <p:strVal val="visible"/>
                                      </p:to>
                                    </p:set>
                                    <p:animEffect transition="in" filter="fade">
                                      <p:cBhvr>
                                        <p:cTn id="57" dur="1000"/>
                                        <p:tgtEl>
                                          <p:spTgt spid="8198"/>
                                        </p:tgtEl>
                                      </p:cBhvr>
                                    </p:animEffect>
                                    <p:anim calcmode="lin" valueType="num">
                                      <p:cBhvr>
                                        <p:cTn id="58" dur="1000" fill="hold"/>
                                        <p:tgtEl>
                                          <p:spTgt spid="8198"/>
                                        </p:tgtEl>
                                        <p:attrNameLst>
                                          <p:attrName>ppt_x</p:attrName>
                                        </p:attrNameLst>
                                      </p:cBhvr>
                                      <p:tavLst>
                                        <p:tav tm="0">
                                          <p:val>
                                            <p:strVal val="#ppt_x"/>
                                          </p:val>
                                        </p:tav>
                                        <p:tav tm="100000">
                                          <p:val>
                                            <p:strVal val="#ppt_x"/>
                                          </p:val>
                                        </p:tav>
                                      </p:tavLst>
                                    </p:anim>
                                    <p:anim calcmode="lin" valueType="num">
                                      <p:cBhvr>
                                        <p:cTn id="59" dur="1000" fill="hold"/>
                                        <p:tgtEl>
                                          <p:spTgt spid="81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46DB5BA-7587-531E-DAB4-BDFCB1259450}"/>
              </a:ext>
            </a:extLst>
          </p:cNvPr>
          <p:cNvSpPr>
            <a:spLocks noGrp="1"/>
          </p:cNvSpPr>
          <p:nvPr>
            <p:ph idx="1"/>
          </p:nvPr>
        </p:nvSpPr>
        <p:spPr>
          <a:xfrm>
            <a:off x="407988" y="1340768"/>
            <a:ext cx="11376024" cy="4608512"/>
          </a:xfrm>
        </p:spPr>
        <p:txBody>
          <a:bodyPr/>
          <a:lstStyle/>
          <a:p>
            <a:pPr marL="342900" indent="-342900">
              <a:spcBef>
                <a:spcPts val="0"/>
              </a:spcBef>
              <a:buFont typeface="Arial" panose="020B0604020202020204" pitchFamily="34" charset="0"/>
              <a:buChar char="•"/>
            </a:pPr>
            <a:r>
              <a:rPr lang="bg-BG" dirty="0"/>
              <a:t>Стабилно токозахранване → стабилно магнитно поле </a:t>
            </a:r>
          </a:p>
          <a:p>
            <a:pPr>
              <a:spcBef>
                <a:spcPts val="0"/>
              </a:spcBef>
            </a:pPr>
            <a:r>
              <a:rPr lang="bg-BG" dirty="0"/>
              <a:t>     → </a:t>
            </a:r>
            <a:r>
              <a:rPr lang="bg-BG" u="sng" dirty="0"/>
              <a:t>качествено фино управление на параметрите на лъчите</a:t>
            </a:r>
          </a:p>
          <a:p>
            <a:pPr marL="342900" indent="-342900">
              <a:spcBef>
                <a:spcPts val="0"/>
              </a:spcBef>
              <a:buFont typeface="Arial" panose="020B0604020202020204" pitchFamily="34" charset="0"/>
              <a:buChar char="•"/>
            </a:pPr>
            <a:r>
              <a:rPr lang="bg-BG" dirty="0"/>
              <a:t>Особено високи изисквания за:</a:t>
            </a:r>
            <a:endParaRPr lang="en-US" dirty="0"/>
          </a:p>
          <a:p>
            <a:pPr marL="666900" lvl="1" indent="-342900">
              <a:spcBef>
                <a:spcPts val="0"/>
              </a:spcBef>
              <a:buFont typeface="Wingdings" panose="05000000000000000000" pitchFamily="2" charset="2"/>
              <a:buChar char="Ø"/>
            </a:pPr>
            <a:r>
              <a:rPr lang="bg-BG" dirty="0"/>
              <a:t>Главните диполи: съчетаване на 8-те сектора</a:t>
            </a:r>
          </a:p>
          <a:p>
            <a:pPr marL="666900" lvl="1" indent="-342900">
              <a:spcBef>
                <a:spcPts val="0"/>
              </a:spcBef>
              <a:buFont typeface="Wingdings" panose="05000000000000000000" pitchFamily="2" charset="2"/>
              <a:buChar char="Ø"/>
            </a:pPr>
            <a:r>
              <a:rPr lang="bg-BG" dirty="0"/>
              <a:t>Главните квадруполи: съчетаване на 8-те сектора + стабилност на </a:t>
            </a:r>
            <a:r>
              <a:rPr lang="en-US" dirty="0"/>
              <a:t>Q</a:t>
            </a:r>
            <a:r>
              <a:rPr lang="en-US" baseline="-25000" dirty="0"/>
              <a:t>X</a:t>
            </a:r>
            <a:r>
              <a:rPr lang="en-US" dirty="0"/>
              <a:t> </a:t>
            </a:r>
            <a:r>
              <a:rPr lang="bg-BG" dirty="0"/>
              <a:t>и </a:t>
            </a:r>
            <a:r>
              <a:rPr lang="en-US" dirty="0"/>
              <a:t>Q</a:t>
            </a:r>
            <a:r>
              <a:rPr lang="en-US" baseline="-25000" dirty="0"/>
              <a:t>Y </a:t>
            </a:r>
            <a:r>
              <a:rPr lang="en-US" dirty="0"/>
              <a:t>(</a:t>
            </a:r>
            <a:r>
              <a:rPr lang="en-US" dirty="0" err="1"/>
              <a:t>betatron</a:t>
            </a:r>
            <a:r>
              <a:rPr lang="en-US" dirty="0"/>
              <a:t> tune)</a:t>
            </a:r>
            <a:endParaRPr lang="bg-BG" baseline="-25000" dirty="0"/>
          </a:p>
          <a:p>
            <a:pPr marL="666900" lvl="1" indent="-342900">
              <a:spcBef>
                <a:spcPts val="0"/>
              </a:spcBef>
              <a:buFont typeface="Wingdings" panose="05000000000000000000" pitchFamily="2" charset="2"/>
              <a:buChar char="Ø"/>
            </a:pPr>
            <a:r>
              <a:rPr lang="en-US" dirty="0"/>
              <a:t>Inner triplets: </a:t>
            </a:r>
            <a:r>
              <a:rPr lang="bg-BG" dirty="0"/>
              <a:t>стабилност на точката на фокусиране и броя взаимодействия за единица време</a:t>
            </a:r>
            <a:endParaRPr lang="en-US" dirty="0"/>
          </a:p>
          <a:p>
            <a:pPr marL="342900" indent="-342900">
              <a:spcBef>
                <a:spcPts val="0"/>
              </a:spcBef>
              <a:buFont typeface="Arial" panose="020B0604020202020204" pitchFamily="34" charset="0"/>
              <a:buChar char="•"/>
            </a:pPr>
            <a:r>
              <a:rPr lang="bg-BG" dirty="0"/>
              <a:t>Диференцирани изисквания за стабилност на номиналния ток:</a:t>
            </a:r>
          </a:p>
          <a:p>
            <a:pPr marL="666900" lvl="1" indent="-342900">
              <a:spcBef>
                <a:spcPts val="0"/>
              </a:spcBef>
              <a:buFont typeface="Wingdings" panose="05000000000000000000" pitchFamily="2" charset="2"/>
              <a:buChar char="Ø"/>
            </a:pPr>
            <a:r>
              <a:rPr lang="bg-BG" dirty="0"/>
              <a:t>Шум (0.1 – 500 </a:t>
            </a:r>
            <a:r>
              <a:rPr lang="en-US" dirty="0"/>
              <a:t>Hz)</a:t>
            </a:r>
          </a:p>
          <a:p>
            <a:pPr marL="666900" lvl="1" indent="-342900">
              <a:spcBef>
                <a:spcPts val="0"/>
              </a:spcBef>
              <a:buFont typeface="Wingdings" panose="05000000000000000000" pitchFamily="2" charset="2"/>
              <a:buChar char="Ø"/>
            </a:pPr>
            <a:r>
              <a:rPr lang="bg-BG" dirty="0"/>
              <a:t>Кратковременна стабилност</a:t>
            </a:r>
            <a:endParaRPr lang="en-US" dirty="0"/>
          </a:p>
          <a:p>
            <a:pPr marL="666900" lvl="1" indent="-342900">
              <a:spcBef>
                <a:spcPts val="0"/>
              </a:spcBef>
              <a:buFont typeface="Wingdings" panose="05000000000000000000" pitchFamily="2" charset="2"/>
              <a:buChar char="Ø"/>
            </a:pPr>
            <a:r>
              <a:rPr lang="bg-BG" dirty="0"/>
              <a:t>В рамките на един машинен цикъл </a:t>
            </a:r>
            <a:endParaRPr lang="en-US" dirty="0"/>
          </a:p>
          <a:p>
            <a:pPr marL="666900" lvl="1" indent="-342900">
              <a:spcBef>
                <a:spcPts val="0"/>
              </a:spcBef>
              <a:buFont typeface="Wingdings" panose="05000000000000000000" pitchFamily="2" charset="2"/>
              <a:buChar char="Ø"/>
            </a:pPr>
            <a:r>
              <a:rPr lang="bg-BG" dirty="0"/>
              <a:t>Повт</a:t>
            </a:r>
            <a:r>
              <a:rPr lang="en-US" dirty="0"/>
              <a:t>a</a:t>
            </a:r>
            <a:r>
              <a:rPr lang="bg-BG" dirty="0"/>
              <a:t>ряемост</a:t>
            </a:r>
          </a:p>
          <a:p>
            <a:pPr marL="666900" lvl="1" indent="-342900">
              <a:spcBef>
                <a:spcPts val="0"/>
              </a:spcBef>
              <a:buFont typeface="Wingdings" panose="05000000000000000000" pitchFamily="2" charset="2"/>
              <a:buChar char="Ø"/>
            </a:pPr>
            <a:r>
              <a:rPr lang="bg-BG" dirty="0"/>
              <a:t>Дълговременна стабилност – 1 година</a:t>
            </a:r>
          </a:p>
          <a:p>
            <a:pPr marL="666900" lvl="1" indent="-342900">
              <a:spcBef>
                <a:spcPts val="0"/>
              </a:spcBef>
              <a:buFont typeface="Wingdings" panose="05000000000000000000" pitchFamily="2" charset="2"/>
              <a:buChar char="Ø"/>
            </a:pPr>
            <a:r>
              <a:rPr lang="bg-BG" dirty="0"/>
              <a:t>Температурна</a:t>
            </a:r>
            <a:r>
              <a:rPr lang="en-US" dirty="0"/>
              <a:t> </a:t>
            </a:r>
            <a:r>
              <a:rPr lang="bg-BG" dirty="0"/>
              <a:t>зависимост</a:t>
            </a:r>
            <a:r>
              <a:rPr lang="en-US" dirty="0"/>
              <a:t>, </a:t>
            </a:r>
            <a:r>
              <a:rPr lang="el-GR" dirty="0"/>
              <a:t>Δ</a:t>
            </a:r>
            <a:r>
              <a:rPr lang="en-US" dirty="0"/>
              <a:t>T=</a:t>
            </a:r>
            <a:r>
              <a:rPr lang="bg-BG" dirty="0"/>
              <a:t>1°</a:t>
            </a:r>
            <a:r>
              <a:rPr lang="en-US" dirty="0"/>
              <a:t>C </a:t>
            </a:r>
            <a:endParaRPr lang="bg-BG" dirty="0"/>
          </a:p>
          <a:p>
            <a:pPr lvl="1" indent="0">
              <a:spcBef>
                <a:spcPts val="0"/>
              </a:spcBef>
              <a:buNone/>
            </a:pPr>
            <a:r>
              <a:rPr lang="bg-BG" dirty="0"/>
              <a:t>     (в термо-стабилизирана среда)</a:t>
            </a:r>
          </a:p>
          <a:p>
            <a:pPr lvl="1" indent="0">
              <a:spcBef>
                <a:spcPts val="0"/>
              </a:spcBef>
              <a:buNone/>
            </a:pPr>
            <a:endParaRPr lang="en-US" dirty="0"/>
          </a:p>
        </p:txBody>
      </p:sp>
      <p:sp>
        <p:nvSpPr>
          <p:cNvPr id="3" name="Title 2">
            <a:extLst>
              <a:ext uri="{FF2B5EF4-FFF2-40B4-BE49-F238E27FC236}">
                <a16:creationId xmlns:a16="http://schemas.microsoft.com/office/drawing/2014/main" id="{D29EEC57-0217-36A6-E9D1-9AA1570FEAF8}"/>
              </a:ext>
            </a:extLst>
          </p:cNvPr>
          <p:cNvSpPr>
            <a:spLocks noGrp="1"/>
          </p:cNvSpPr>
          <p:nvPr>
            <p:ph type="title"/>
          </p:nvPr>
        </p:nvSpPr>
        <p:spPr/>
        <p:txBody>
          <a:bodyPr/>
          <a:lstStyle/>
          <a:p>
            <a:r>
              <a:rPr lang="bg-BG" dirty="0"/>
              <a:t>Изисквания за прецизност</a:t>
            </a:r>
            <a:r>
              <a:rPr lang="en-US" dirty="0"/>
              <a:t> </a:t>
            </a:r>
            <a:r>
              <a:rPr lang="bg-BG" dirty="0"/>
              <a:t>и точност в </a:t>
            </a:r>
            <a:r>
              <a:rPr lang="en-US" dirty="0"/>
              <a:t>LHC</a:t>
            </a:r>
          </a:p>
        </p:txBody>
      </p:sp>
      <p:sp>
        <p:nvSpPr>
          <p:cNvPr id="4" name="Slide Number Placeholder 3">
            <a:extLst>
              <a:ext uri="{FF2B5EF4-FFF2-40B4-BE49-F238E27FC236}">
                <a16:creationId xmlns:a16="http://schemas.microsoft.com/office/drawing/2014/main" id="{CAD6B038-5A0D-3619-EA71-255FEC8EE6FB}"/>
              </a:ext>
            </a:extLst>
          </p:cNvPr>
          <p:cNvSpPr>
            <a:spLocks noGrp="1"/>
          </p:cNvSpPr>
          <p:nvPr>
            <p:ph type="sldNum" sz="quarter" idx="12"/>
          </p:nvPr>
        </p:nvSpPr>
        <p:spPr/>
        <p:txBody>
          <a:bodyPr/>
          <a:lstStyle/>
          <a:p>
            <a:pPr>
              <a:defRPr/>
            </a:pPr>
            <a:fld id="{36B5EA5A-BC32-A742-B11B-8E7414D5B535}" type="slidenum">
              <a:rPr lang="en-US" smtClean="0"/>
              <a:t>13</a:t>
            </a:fld>
            <a:endParaRPr lang="en-US"/>
          </a:p>
        </p:txBody>
      </p:sp>
      <p:pic>
        <p:nvPicPr>
          <p:cNvPr id="5" name="Picture 4">
            <a:extLst>
              <a:ext uri="{FF2B5EF4-FFF2-40B4-BE49-F238E27FC236}">
                <a16:creationId xmlns:a16="http://schemas.microsoft.com/office/drawing/2014/main" id="{E32A0CA3-AEEE-C113-7A04-C0340F8F58AE}"/>
              </a:ext>
            </a:extLst>
          </p:cNvPr>
          <p:cNvPicPr>
            <a:picLocks noChangeAspect="1"/>
          </p:cNvPicPr>
          <p:nvPr/>
        </p:nvPicPr>
        <p:blipFill>
          <a:blip r:embed="rId2"/>
          <a:stretch>
            <a:fillRect/>
          </a:stretch>
        </p:blipFill>
        <p:spPr>
          <a:xfrm>
            <a:off x="5447928" y="3645024"/>
            <a:ext cx="6198951" cy="2160240"/>
          </a:xfrm>
          <a:prstGeom prst="rect">
            <a:avLst/>
          </a:prstGeom>
        </p:spPr>
      </p:pic>
    </p:spTree>
    <p:extLst>
      <p:ext uri="{BB962C8B-B14F-4D97-AF65-F5344CB8AC3E}">
        <p14:creationId xmlns:p14="http://schemas.microsoft.com/office/powerpoint/2010/main" val="231840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1000"/>
                                        <p:tgtEl>
                                          <p:spTgt spid="6">
                                            <p:txEl>
                                              <p:pRg st="2" end="2"/>
                                            </p:txEl>
                                          </p:spTgt>
                                        </p:tgtEl>
                                      </p:cBhvr>
                                    </p:animEffect>
                                    <p:anim calcmode="lin" valueType="num">
                                      <p:cBhvr>
                                        <p:cTn id="2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fade">
                                      <p:cBhvr>
                                        <p:cTn id="24" dur="1000"/>
                                        <p:tgtEl>
                                          <p:spTgt spid="6">
                                            <p:txEl>
                                              <p:pRg st="3" end="3"/>
                                            </p:txEl>
                                          </p:spTgt>
                                        </p:tgtEl>
                                      </p:cBhvr>
                                    </p:animEffect>
                                    <p:anim calcmode="lin" valueType="num">
                                      <p:cBhvr>
                                        <p:cTn id="25"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Effect transition="in" filter="fade">
                                      <p:cBhvr>
                                        <p:cTn id="29" dur="1000"/>
                                        <p:tgtEl>
                                          <p:spTgt spid="6">
                                            <p:txEl>
                                              <p:pRg st="4" end="4"/>
                                            </p:txEl>
                                          </p:spTgt>
                                        </p:tgtEl>
                                      </p:cBhvr>
                                    </p:animEffect>
                                    <p:anim calcmode="lin" valueType="num">
                                      <p:cBhvr>
                                        <p:cTn id="30"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6">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5" end="5"/>
                                            </p:txEl>
                                          </p:spTgt>
                                        </p:tgtEl>
                                        <p:attrNameLst>
                                          <p:attrName>style.visibility</p:attrName>
                                        </p:attrNameLst>
                                      </p:cBhvr>
                                      <p:to>
                                        <p:strVal val="visible"/>
                                      </p:to>
                                    </p:set>
                                    <p:animEffect transition="in" filter="fade">
                                      <p:cBhvr>
                                        <p:cTn id="34" dur="1000"/>
                                        <p:tgtEl>
                                          <p:spTgt spid="6">
                                            <p:txEl>
                                              <p:pRg st="5" end="5"/>
                                            </p:txEl>
                                          </p:spTgt>
                                        </p:tgtEl>
                                      </p:cBhvr>
                                    </p:animEffect>
                                    <p:anim calcmode="lin" valueType="num">
                                      <p:cBhvr>
                                        <p:cTn id="35"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6">
                                            <p:txEl>
                                              <p:pRg st="6" end="6"/>
                                            </p:txEl>
                                          </p:spTgt>
                                        </p:tgtEl>
                                        <p:attrNameLst>
                                          <p:attrName>style.visibility</p:attrName>
                                        </p:attrNameLst>
                                      </p:cBhvr>
                                      <p:to>
                                        <p:strVal val="visible"/>
                                      </p:to>
                                    </p:set>
                                    <p:animEffect transition="in" filter="fade">
                                      <p:cBhvr>
                                        <p:cTn id="41" dur="1000"/>
                                        <p:tgtEl>
                                          <p:spTgt spid="6">
                                            <p:txEl>
                                              <p:pRg st="6" end="6"/>
                                            </p:txEl>
                                          </p:spTgt>
                                        </p:tgtEl>
                                      </p:cBhvr>
                                    </p:animEffect>
                                    <p:anim calcmode="lin" valueType="num">
                                      <p:cBhvr>
                                        <p:cTn id="42"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6">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6">
                                            <p:txEl>
                                              <p:pRg st="7" end="7"/>
                                            </p:txEl>
                                          </p:spTgt>
                                        </p:tgtEl>
                                        <p:attrNameLst>
                                          <p:attrName>style.visibility</p:attrName>
                                        </p:attrNameLst>
                                      </p:cBhvr>
                                      <p:to>
                                        <p:strVal val="visible"/>
                                      </p:to>
                                    </p:set>
                                    <p:animEffect transition="in" filter="fade">
                                      <p:cBhvr>
                                        <p:cTn id="46" dur="1000"/>
                                        <p:tgtEl>
                                          <p:spTgt spid="6">
                                            <p:txEl>
                                              <p:pRg st="7" end="7"/>
                                            </p:txEl>
                                          </p:spTgt>
                                        </p:tgtEl>
                                      </p:cBhvr>
                                    </p:animEffect>
                                    <p:anim calcmode="lin" valueType="num">
                                      <p:cBhvr>
                                        <p:cTn id="47"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6">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
                                            <p:txEl>
                                              <p:pRg st="8" end="8"/>
                                            </p:txEl>
                                          </p:spTgt>
                                        </p:tgtEl>
                                        <p:attrNameLst>
                                          <p:attrName>style.visibility</p:attrName>
                                        </p:attrNameLst>
                                      </p:cBhvr>
                                      <p:to>
                                        <p:strVal val="visible"/>
                                      </p:to>
                                    </p:set>
                                    <p:animEffect transition="in" filter="fade">
                                      <p:cBhvr>
                                        <p:cTn id="51" dur="1000"/>
                                        <p:tgtEl>
                                          <p:spTgt spid="6">
                                            <p:txEl>
                                              <p:pRg st="8" end="8"/>
                                            </p:txEl>
                                          </p:spTgt>
                                        </p:tgtEl>
                                      </p:cBhvr>
                                    </p:animEffect>
                                    <p:anim calcmode="lin" valueType="num">
                                      <p:cBhvr>
                                        <p:cTn id="52"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6">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6">
                                            <p:txEl>
                                              <p:pRg st="9" end="9"/>
                                            </p:txEl>
                                          </p:spTgt>
                                        </p:tgtEl>
                                        <p:attrNameLst>
                                          <p:attrName>style.visibility</p:attrName>
                                        </p:attrNameLst>
                                      </p:cBhvr>
                                      <p:to>
                                        <p:strVal val="visible"/>
                                      </p:to>
                                    </p:set>
                                    <p:animEffect transition="in" filter="fade">
                                      <p:cBhvr>
                                        <p:cTn id="56" dur="1000"/>
                                        <p:tgtEl>
                                          <p:spTgt spid="6">
                                            <p:txEl>
                                              <p:pRg st="9" end="9"/>
                                            </p:txEl>
                                          </p:spTgt>
                                        </p:tgtEl>
                                      </p:cBhvr>
                                    </p:animEffect>
                                    <p:anim calcmode="lin" valueType="num">
                                      <p:cBhvr>
                                        <p:cTn id="57"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6">
                                            <p:txEl>
                                              <p:pRg st="9" end="9"/>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6">
                                            <p:txEl>
                                              <p:pRg st="10" end="10"/>
                                            </p:txEl>
                                          </p:spTgt>
                                        </p:tgtEl>
                                        <p:attrNameLst>
                                          <p:attrName>style.visibility</p:attrName>
                                        </p:attrNameLst>
                                      </p:cBhvr>
                                      <p:to>
                                        <p:strVal val="visible"/>
                                      </p:to>
                                    </p:set>
                                    <p:animEffect transition="in" filter="fade">
                                      <p:cBhvr>
                                        <p:cTn id="61" dur="1000"/>
                                        <p:tgtEl>
                                          <p:spTgt spid="6">
                                            <p:txEl>
                                              <p:pRg st="10" end="10"/>
                                            </p:txEl>
                                          </p:spTgt>
                                        </p:tgtEl>
                                      </p:cBhvr>
                                    </p:animEffect>
                                    <p:anim calcmode="lin" valueType="num">
                                      <p:cBhvr>
                                        <p:cTn id="62"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63" dur="1000" fill="hold"/>
                                        <p:tgtEl>
                                          <p:spTgt spid="6">
                                            <p:txEl>
                                              <p:pRg st="10" end="1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6">
                                            <p:txEl>
                                              <p:pRg st="11" end="11"/>
                                            </p:txEl>
                                          </p:spTgt>
                                        </p:tgtEl>
                                        <p:attrNameLst>
                                          <p:attrName>style.visibility</p:attrName>
                                        </p:attrNameLst>
                                      </p:cBhvr>
                                      <p:to>
                                        <p:strVal val="visible"/>
                                      </p:to>
                                    </p:set>
                                    <p:animEffect transition="in" filter="fade">
                                      <p:cBhvr>
                                        <p:cTn id="66" dur="1000"/>
                                        <p:tgtEl>
                                          <p:spTgt spid="6">
                                            <p:txEl>
                                              <p:pRg st="11" end="11"/>
                                            </p:txEl>
                                          </p:spTgt>
                                        </p:tgtEl>
                                      </p:cBhvr>
                                    </p:animEffect>
                                    <p:anim calcmode="lin" valueType="num">
                                      <p:cBhvr>
                                        <p:cTn id="67"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68" dur="1000" fill="hold"/>
                                        <p:tgtEl>
                                          <p:spTgt spid="6">
                                            <p:txEl>
                                              <p:pRg st="11" end="11"/>
                                            </p:txEl>
                                          </p:spTgt>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6">
                                            <p:txEl>
                                              <p:pRg st="12" end="12"/>
                                            </p:txEl>
                                          </p:spTgt>
                                        </p:tgtEl>
                                        <p:attrNameLst>
                                          <p:attrName>style.visibility</p:attrName>
                                        </p:attrNameLst>
                                      </p:cBhvr>
                                      <p:to>
                                        <p:strVal val="visible"/>
                                      </p:to>
                                    </p:set>
                                    <p:animEffect transition="in" filter="fade">
                                      <p:cBhvr>
                                        <p:cTn id="71" dur="1000"/>
                                        <p:tgtEl>
                                          <p:spTgt spid="6">
                                            <p:txEl>
                                              <p:pRg st="12" end="12"/>
                                            </p:txEl>
                                          </p:spTgt>
                                        </p:tgtEl>
                                      </p:cBhvr>
                                    </p:animEffect>
                                    <p:anim calcmode="lin" valueType="num">
                                      <p:cBhvr>
                                        <p:cTn id="72" dur="1000" fill="hold"/>
                                        <p:tgtEl>
                                          <p:spTgt spid="6">
                                            <p:txEl>
                                              <p:pRg st="12" end="12"/>
                                            </p:txEl>
                                          </p:spTgt>
                                        </p:tgtEl>
                                        <p:attrNameLst>
                                          <p:attrName>ppt_x</p:attrName>
                                        </p:attrNameLst>
                                      </p:cBhvr>
                                      <p:tavLst>
                                        <p:tav tm="0">
                                          <p:val>
                                            <p:strVal val="#ppt_x"/>
                                          </p:val>
                                        </p:tav>
                                        <p:tav tm="100000">
                                          <p:val>
                                            <p:strVal val="#ppt_x"/>
                                          </p:val>
                                        </p:tav>
                                      </p:tavLst>
                                    </p:anim>
                                    <p:anim calcmode="lin" valueType="num">
                                      <p:cBhvr>
                                        <p:cTn id="73" dur="1000" fill="hold"/>
                                        <p:tgtEl>
                                          <p:spTgt spid="6">
                                            <p:txEl>
                                              <p:pRg st="12" end="12"/>
                                            </p:txEl>
                                          </p:spTgt>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6">
                                            <p:txEl>
                                              <p:pRg st="13" end="13"/>
                                            </p:txEl>
                                          </p:spTgt>
                                        </p:tgtEl>
                                        <p:attrNameLst>
                                          <p:attrName>style.visibility</p:attrName>
                                        </p:attrNameLst>
                                      </p:cBhvr>
                                      <p:to>
                                        <p:strVal val="visible"/>
                                      </p:to>
                                    </p:set>
                                    <p:animEffect transition="in" filter="fade">
                                      <p:cBhvr>
                                        <p:cTn id="76" dur="1000"/>
                                        <p:tgtEl>
                                          <p:spTgt spid="6">
                                            <p:txEl>
                                              <p:pRg st="13" end="13"/>
                                            </p:txEl>
                                          </p:spTgt>
                                        </p:tgtEl>
                                      </p:cBhvr>
                                    </p:animEffect>
                                    <p:anim calcmode="lin" valueType="num">
                                      <p:cBhvr>
                                        <p:cTn id="77" dur="1000" fill="hold"/>
                                        <p:tgtEl>
                                          <p:spTgt spid="6">
                                            <p:txEl>
                                              <p:pRg st="13" end="13"/>
                                            </p:txEl>
                                          </p:spTgt>
                                        </p:tgtEl>
                                        <p:attrNameLst>
                                          <p:attrName>ppt_x</p:attrName>
                                        </p:attrNameLst>
                                      </p:cBhvr>
                                      <p:tavLst>
                                        <p:tav tm="0">
                                          <p:val>
                                            <p:strVal val="#ppt_x"/>
                                          </p:val>
                                        </p:tav>
                                        <p:tav tm="100000">
                                          <p:val>
                                            <p:strVal val="#ppt_x"/>
                                          </p:val>
                                        </p:tav>
                                      </p:tavLst>
                                    </p:anim>
                                    <p:anim calcmode="lin" valueType="num">
                                      <p:cBhvr>
                                        <p:cTn id="78" dur="1000" fill="hold"/>
                                        <p:tgtEl>
                                          <p:spTgt spid="6">
                                            <p:txEl>
                                              <p:pRg st="13" end="13"/>
                                            </p:txEl>
                                          </p:spTgt>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fade">
                                      <p:cBhvr>
                                        <p:cTn id="81" dur="1000"/>
                                        <p:tgtEl>
                                          <p:spTgt spid="5"/>
                                        </p:tgtEl>
                                      </p:cBhvr>
                                    </p:animEffect>
                                    <p:anim calcmode="lin" valueType="num">
                                      <p:cBhvr>
                                        <p:cTn id="82" dur="1000" fill="hold"/>
                                        <p:tgtEl>
                                          <p:spTgt spid="5"/>
                                        </p:tgtEl>
                                        <p:attrNameLst>
                                          <p:attrName>ppt_x</p:attrName>
                                        </p:attrNameLst>
                                      </p:cBhvr>
                                      <p:tavLst>
                                        <p:tav tm="0">
                                          <p:val>
                                            <p:strVal val="#ppt_x"/>
                                          </p:val>
                                        </p:tav>
                                        <p:tav tm="100000">
                                          <p:val>
                                            <p:strVal val="#ppt_x"/>
                                          </p:val>
                                        </p:tav>
                                      </p:tavLst>
                                    </p:anim>
                                    <p:anim calcmode="lin" valueType="num">
                                      <p:cBhvr>
                                        <p:cTn id="8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EE9895F1-9358-240D-C9C2-13188322BE64}"/>
              </a:ext>
            </a:extLst>
          </p:cNvPr>
          <p:cNvSpPr>
            <a:spLocks noGrp="1"/>
          </p:cNvSpPr>
          <p:nvPr>
            <p:ph idx="1"/>
          </p:nvPr>
        </p:nvSpPr>
        <p:spPr>
          <a:xfrm>
            <a:off x="407988" y="4548544"/>
            <a:ext cx="11520659" cy="1760776"/>
          </a:xfrm>
        </p:spPr>
        <p:txBody>
          <a:bodyPr/>
          <a:lstStyle/>
          <a:p>
            <a:pPr marL="342900" indent="-342900">
              <a:spcBef>
                <a:spcPts val="0"/>
              </a:spcBef>
              <a:buFont typeface="Arial" panose="020B0604020202020204" pitchFamily="34" charset="0"/>
              <a:buChar char="•"/>
            </a:pPr>
            <a:r>
              <a:rPr lang="bg-BG" sz="1800" b="0" dirty="0"/>
              <a:t>Числени стойности в </a:t>
            </a:r>
            <a:r>
              <a:rPr lang="en-US" sz="1800" dirty="0"/>
              <a:t>ppm</a:t>
            </a:r>
            <a:r>
              <a:rPr lang="en-US" sz="1800" b="0" dirty="0"/>
              <a:t> (part per million – </a:t>
            </a:r>
            <a:r>
              <a:rPr lang="bg-BG" sz="1800" b="0" dirty="0"/>
              <a:t>част от милион) = 10</a:t>
            </a:r>
            <a:r>
              <a:rPr lang="bg-BG" sz="1800" b="0" baseline="30000" dirty="0"/>
              <a:t>-6 </a:t>
            </a:r>
          </a:p>
          <a:p>
            <a:pPr marL="342900" indent="-342900">
              <a:spcBef>
                <a:spcPts val="0"/>
              </a:spcBef>
              <a:buFont typeface="Arial" panose="020B0604020202020204" pitchFamily="34" charset="0"/>
              <a:buChar char="•"/>
            </a:pPr>
            <a:r>
              <a:rPr lang="bg-BG" sz="1800" dirty="0"/>
              <a:t>1 </a:t>
            </a:r>
            <a:r>
              <a:rPr lang="en-US" sz="1800" dirty="0"/>
              <a:t>ppm </a:t>
            </a:r>
            <a:r>
              <a:rPr lang="en-US" sz="1800" b="0" dirty="0"/>
              <a:t>= </a:t>
            </a:r>
            <a:r>
              <a:rPr lang="bg-BG" sz="1800" b="0" dirty="0"/>
              <a:t>1% от 1% от 1%</a:t>
            </a:r>
            <a:r>
              <a:rPr lang="en-US" sz="1800" b="0" dirty="0"/>
              <a:t> = 1 ‰ </a:t>
            </a:r>
            <a:r>
              <a:rPr lang="bg-BG" sz="1800" b="0" dirty="0"/>
              <a:t>от </a:t>
            </a:r>
            <a:r>
              <a:rPr lang="en-US" sz="1800" b="0" dirty="0"/>
              <a:t>‰</a:t>
            </a:r>
            <a:r>
              <a:rPr lang="bg-BG" sz="1800" b="0" dirty="0"/>
              <a:t> = </a:t>
            </a:r>
            <a:r>
              <a:rPr lang="en-US" sz="1800" b="0" dirty="0"/>
              <a:t>0.0001 %</a:t>
            </a:r>
            <a:endParaRPr lang="bg-BG" sz="1800" b="0" dirty="0"/>
          </a:p>
          <a:p>
            <a:pPr marL="342900" indent="-342900">
              <a:spcBef>
                <a:spcPts val="0"/>
              </a:spcBef>
              <a:buFont typeface="Arial" panose="020B0604020202020204" pitchFamily="34" charset="0"/>
              <a:buChar char="•"/>
            </a:pPr>
            <a:r>
              <a:rPr lang="bg-BG" sz="1800" dirty="0"/>
              <a:t>1 </a:t>
            </a:r>
            <a:r>
              <a:rPr lang="en-US" sz="1800" dirty="0"/>
              <a:t>ppm </a:t>
            </a:r>
            <a:r>
              <a:rPr lang="bg-BG" sz="1800" b="0" dirty="0"/>
              <a:t>от 18000 А = 0.018 А (18 </a:t>
            </a:r>
            <a:r>
              <a:rPr lang="en-US" sz="1800" b="0" dirty="0"/>
              <a:t>mA); </a:t>
            </a:r>
            <a:r>
              <a:rPr lang="bg-BG" sz="1800" b="0" dirty="0"/>
              <a:t>1 </a:t>
            </a:r>
            <a:r>
              <a:rPr lang="en-US" sz="1800" b="0" dirty="0"/>
              <a:t>ppm </a:t>
            </a:r>
            <a:r>
              <a:rPr lang="bg-BG" sz="1800" b="0" dirty="0"/>
              <a:t>от 10 </a:t>
            </a:r>
            <a:r>
              <a:rPr lang="en-US" sz="1800" b="0" dirty="0"/>
              <a:t>V = 10 µV</a:t>
            </a:r>
          </a:p>
          <a:p>
            <a:pPr marL="342900" indent="-342900">
              <a:spcBef>
                <a:spcPts val="0"/>
              </a:spcBef>
              <a:buFont typeface="Arial" panose="020B0604020202020204" pitchFamily="34" charset="0"/>
              <a:buChar char="•"/>
            </a:pPr>
            <a:r>
              <a:rPr lang="en-US" sz="1800" dirty="0"/>
              <a:t>1 ppm </a:t>
            </a:r>
            <a:r>
              <a:rPr lang="bg-BG" sz="1800" b="0" dirty="0"/>
              <a:t>от 100 </a:t>
            </a:r>
            <a:r>
              <a:rPr lang="en-US" sz="1800" b="0" dirty="0"/>
              <a:t>km = 10 cm</a:t>
            </a:r>
            <a:endParaRPr lang="bg-BG" sz="1800" b="0" dirty="0"/>
          </a:p>
          <a:p>
            <a:pPr marL="342900" indent="-342900">
              <a:spcBef>
                <a:spcPts val="0"/>
              </a:spcBef>
              <a:buFont typeface="Arial" panose="020B0604020202020204" pitchFamily="34" charset="0"/>
              <a:buChar char="•"/>
            </a:pPr>
            <a:r>
              <a:rPr lang="bg-BG" sz="1800" b="0" dirty="0"/>
              <a:t>Изискванията се отнасят към номиналния изходен ток, но практически точността му се определя </a:t>
            </a:r>
            <a:r>
              <a:rPr lang="bg-BG" sz="1800" dirty="0"/>
              <a:t>изцяло</a:t>
            </a:r>
            <a:r>
              <a:rPr lang="bg-BG" sz="1800" b="0" dirty="0"/>
              <a:t> от веригата за високопрецизно измерване (</a:t>
            </a:r>
            <a:r>
              <a:rPr lang="en-US" sz="1800" b="0" dirty="0"/>
              <a:t>DCCT + </a:t>
            </a:r>
            <a:r>
              <a:rPr lang="bg-BG" sz="1800" b="0" dirty="0"/>
              <a:t>АЦП)</a:t>
            </a:r>
            <a:endParaRPr lang="en-US" sz="1800" b="0" dirty="0"/>
          </a:p>
        </p:txBody>
      </p:sp>
      <p:sp>
        <p:nvSpPr>
          <p:cNvPr id="3" name="Title 2">
            <a:extLst>
              <a:ext uri="{FF2B5EF4-FFF2-40B4-BE49-F238E27FC236}">
                <a16:creationId xmlns:a16="http://schemas.microsoft.com/office/drawing/2014/main" id="{E965F1E5-7A04-68D6-893F-0EDE6CAB88DB}"/>
              </a:ext>
            </a:extLst>
          </p:cNvPr>
          <p:cNvSpPr>
            <a:spLocks noGrp="1"/>
          </p:cNvSpPr>
          <p:nvPr>
            <p:ph type="title"/>
          </p:nvPr>
        </p:nvSpPr>
        <p:spPr/>
        <p:txBody>
          <a:bodyPr/>
          <a:lstStyle/>
          <a:p>
            <a:r>
              <a:rPr lang="bg-BG" dirty="0"/>
              <a:t>Изисквания в </a:t>
            </a:r>
            <a:r>
              <a:rPr lang="en-US" dirty="0"/>
              <a:t>LHC</a:t>
            </a:r>
            <a:r>
              <a:rPr lang="bg-BG" dirty="0"/>
              <a:t> и </a:t>
            </a:r>
            <a:r>
              <a:rPr lang="en-US" dirty="0"/>
              <a:t>HL-LHC</a:t>
            </a:r>
          </a:p>
        </p:txBody>
      </p:sp>
      <p:sp>
        <p:nvSpPr>
          <p:cNvPr id="4" name="Slide Number Placeholder 3">
            <a:extLst>
              <a:ext uri="{FF2B5EF4-FFF2-40B4-BE49-F238E27FC236}">
                <a16:creationId xmlns:a16="http://schemas.microsoft.com/office/drawing/2014/main" id="{E19CC620-BF8D-74A8-F60C-17D7BFC35511}"/>
              </a:ext>
            </a:extLst>
          </p:cNvPr>
          <p:cNvSpPr>
            <a:spLocks noGrp="1"/>
          </p:cNvSpPr>
          <p:nvPr>
            <p:ph type="sldNum" sz="quarter" idx="12"/>
          </p:nvPr>
        </p:nvSpPr>
        <p:spPr/>
        <p:txBody>
          <a:bodyPr/>
          <a:lstStyle/>
          <a:p>
            <a:pPr>
              <a:defRPr/>
            </a:pPr>
            <a:fld id="{36B5EA5A-BC32-A742-B11B-8E7414D5B535}" type="slidenum">
              <a:rPr lang="en-US" smtClean="0"/>
              <a:t>14</a:t>
            </a:fld>
            <a:endParaRPr lang="en-US"/>
          </a:p>
        </p:txBody>
      </p:sp>
      <p:pic>
        <p:nvPicPr>
          <p:cNvPr id="5" name="Picture 4">
            <a:extLst>
              <a:ext uri="{FF2B5EF4-FFF2-40B4-BE49-F238E27FC236}">
                <a16:creationId xmlns:a16="http://schemas.microsoft.com/office/drawing/2014/main" id="{474ACDD0-B21A-E16F-9957-D78F6A176FFE}"/>
              </a:ext>
            </a:extLst>
          </p:cNvPr>
          <p:cNvPicPr>
            <a:picLocks noChangeAspect="1"/>
          </p:cNvPicPr>
          <p:nvPr/>
        </p:nvPicPr>
        <p:blipFill>
          <a:blip r:embed="rId2"/>
          <a:stretch>
            <a:fillRect/>
          </a:stretch>
        </p:blipFill>
        <p:spPr>
          <a:xfrm>
            <a:off x="1182231" y="1008320"/>
            <a:ext cx="6479094" cy="2835459"/>
          </a:xfrm>
          <a:prstGeom prst="rect">
            <a:avLst/>
          </a:prstGeom>
        </p:spPr>
      </p:pic>
      <p:sp>
        <p:nvSpPr>
          <p:cNvPr id="6" name="Right Brace 5">
            <a:extLst>
              <a:ext uri="{FF2B5EF4-FFF2-40B4-BE49-F238E27FC236}">
                <a16:creationId xmlns:a16="http://schemas.microsoft.com/office/drawing/2014/main" id="{2CBCD5CB-385A-1F2B-BDA7-E58B0CEF9BBC}"/>
              </a:ext>
            </a:extLst>
          </p:cNvPr>
          <p:cNvSpPr/>
          <p:nvPr/>
        </p:nvSpPr>
        <p:spPr>
          <a:xfrm>
            <a:off x="7661325" y="1510287"/>
            <a:ext cx="261256" cy="1611086"/>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C792EE24-AC32-542A-5C06-F0442A466D64}"/>
              </a:ext>
            </a:extLst>
          </p:cNvPr>
          <p:cNvSpPr txBox="1"/>
          <p:nvPr/>
        </p:nvSpPr>
        <p:spPr>
          <a:xfrm>
            <a:off x="7935507" y="2131164"/>
            <a:ext cx="2560316" cy="369332"/>
          </a:xfrm>
          <a:prstGeom prst="rect">
            <a:avLst/>
          </a:prstGeom>
          <a:noFill/>
        </p:spPr>
        <p:txBody>
          <a:bodyPr wrap="none" rtlCol="0">
            <a:spAutoFit/>
          </a:bodyPr>
          <a:lstStyle/>
          <a:p>
            <a:r>
              <a:rPr lang="bg-BG" dirty="0"/>
              <a:t>изотермални условия</a:t>
            </a:r>
            <a:endParaRPr lang="en-US" dirty="0"/>
          </a:p>
        </p:txBody>
      </p:sp>
      <p:sp>
        <p:nvSpPr>
          <p:cNvPr id="8" name="TextBox 7">
            <a:extLst>
              <a:ext uri="{FF2B5EF4-FFF2-40B4-BE49-F238E27FC236}">
                <a16:creationId xmlns:a16="http://schemas.microsoft.com/office/drawing/2014/main" id="{22AB0F6B-D203-DE64-E2DB-D9A297DFAB24}"/>
              </a:ext>
            </a:extLst>
          </p:cNvPr>
          <p:cNvSpPr txBox="1"/>
          <p:nvPr/>
        </p:nvSpPr>
        <p:spPr>
          <a:xfrm>
            <a:off x="7915701" y="3135217"/>
            <a:ext cx="3153427" cy="646331"/>
          </a:xfrm>
          <a:prstGeom prst="rect">
            <a:avLst/>
          </a:prstGeom>
          <a:noFill/>
        </p:spPr>
        <p:txBody>
          <a:bodyPr wrap="none" rtlCol="0">
            <a:spAutoFit/>
          </a:bodyPr>
          <a:lstStyle/>
          <a:p>
            <a:r>
              <a:rPr lang="bg-BG" dirty="0"/>
              <a:t>Температурен коефициент,</a:t>
            </a:r>
          </a:p>
          <a:p>
            <a:r>
              <a:rPr lang="bg-BG" dirty="0"/>
              <a:t>температурен толеранс</a:t>
            </a:r>
            <a:endParaRPr lang="en-US" dirty="0"/>
          </a:p>
        </p:txBody>
      </p:sp>
      <p:sp>
        <p:nvSpPr>
          <p:cNvPr id="9" name="Right Brace 8">
            <a:extLst>
              <a:ext uri="{FF2B5EF4-FFF2-40B4-BE49-F238E27FC236}">
                <a16:creationId xmlns:a16="http://schemas.microsoft.com/office/drawing/2014/main" id="{A61E4D2D-A7BC-6DAF-05E0-0CA24F62C5D0}"/>
              </a:ext>
            </a:extLst>
          </p:cNvPr>
          <p:cNvSpPr/>
          <p:nvPr/>
        </p:nvSpPr>
        <p:spPr>
          <a:xfrm>
            <a:off x="7661325" y="3166664"/>
            <a:ext cx="261256" cy="58919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9D5113C8-EEDB-6836-1556-90DC2FE9E5D1}"/>
              </a:ext>
            </a:extLst>
          </p:cNvPr>
          <p:cNvSpPr/>
          <p:nvPr/>
        </p:nvSpPr>
        <p:spPr>
          <a:xfrm>
            <a:off x="4743954" y="1201287"/>
            <a:ext cx="373224" cy="2642492"/>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AF473D5-FA9A-AC0D-F89E-F670058F9346}"/>
              </a:ext>
            </a:extLst>
          </p:cNvPr>
          <p:cNvSpPr txBox="1"/>
          <p:nvPr/>
        </p:nvSpPr>
        <p:spPr>
          <a:xfrm>
            <a:off x="2504501" y="3843779"/>
            <a:ext cx="5078634" cy="646331"/>
          </a:xfrm>
          <a:prstGeom prst="rect">
            <a:avLst/>
          </a:prstGeom>
          <a:noFill/>
        </p:spPr>
        <p:txBody>
          <a:bodyPr wrap="none" rtlCol="0">
            <a:spAutoFit/>
          </a:bodyPr>
          <a:lstStyle/>
          <a:p>
            <a:pPr algn="ctr"/>
            <a:r>
              <a:rPr lang="bg-BG" dirty="0">
                <a:solidFill>
                  <a:srgbClr val="FF0000"/>
                </a:solidFill>
              </a:rPr>
              <a:t>Нов клас на точност за преобразуватели </a:t>
            </a:r>
            <a:br>
              <a:rPr lang="bg-BG" dirty="0">
                <a:solidFill>
                  <a:srgbClr val="FF0000"/>
                </a:solidFill>
              </a:rPr>
            </a:br>
            <a:r>
              <a:rPr lang="bg-BG" dirty="0">
                <a:solidFill>
                  <a:srgbClr val="FF0000"/>
                </a:solidFill>
              </a:rPr>
              <a:t>с номинален ток 18000 А и 14000 А в </a:t>
            </a:r>
            <a:r>
              <a:rPr lang="en-US" dirty="0">
                <a:solidFill>
                  <a:srgbClr val="FF0000"/>
                </a:solidFill>
              </a:rPr>
              <a:t>HL-LHC</a:t>
            </a:r>
          </a:p>
        </p:txBody>
      </p:sp>
    </p:spTree>
    <p:extLst>
      <p:ext uri="{BB962C8B-B14F-4D97-AF65-F5344CB8AC3E}">
        <p14:creationId xmlns:p14="http://schemas.microsoft.com/office/powerpoint/2010/main" val="4059951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fade">
                                      <p:cBhvr>
                                        <p:cTn id="50" dur="1000"/>
                                        <p:tgtEl>
                                          <p:spTgt spid="12">
                                            <p:txEl>
                                              <p:pRg st="0" end="0"/>
                                            </p:txEl>
                                          </p:spTgt>
                                        </p:tgtEl>
                                      </p:cBhvr>
                                    </p:animEffect>
                                    <p:anim calcmode="lin" valueType="num">
                                      <p:cBhvr>
                                        <p:cTn id="51"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52"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2">
                                            <p:txEl>
                                              <p:pRg st="1" end="1"/>
                                            </p:txEl>
                                          </p:spTgt>
                                        </p:tgtEl>
                                        <p:attrNameLst>
                                          <p:attrName>style.visibility</p:attrName>
                                        </p:attrNameLst>
                                      </p:cBhvr>
                                      <p:to>
                                        <p:strVal val="visible"/>
                                      </p:to>
                                    </p:set>
                                    <p:animEffect transition="in" filter="fade">
                                      <p:cBhvr>
                                        <p:cTn id="57" dur="1000"/>
                                        <p:tgtEl>
                                          <p:spTgt spid="12">
                                            <p:txEl>
                                              <p:pRg st="1" end="1"/>
                                            </p:txEl>
                                          </p:spTgt>
                                        </p:tgtEl>
                                      </p:cBhvr>
                                    </p:animEffect>
                                    <p:anim calcmode="lin" valueType="num">
                                      <p:cBhvr>
                                        <p:cTn id="58" dur="10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59" dur="1000" fill="hold"/>
                                        <p:tgtEl>
                                          <p:spTgt spid="1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12">
                                            <p:txEl>
                                              <p:pRg st="2" end="2"/>
                                            </p:txEl>
                                          </p:spTgt>
                                        </p:tgtEl>
                                        <p:attrNameLst>
                                          <p:attrName>style.visibility</p:attrName>
                                        </p:attrNameLst>
                                      </p:cBhvr>
                                      <p:to>
                                        <p:strVal val="visible"/>
                                      </p:to>
                                    </p:set>
                                    <p:animEffect transition="in" filter="fade">
                                      <p:cBhvr>
                                        <p:cTn id="64" dur="1000"/>
                                        <p:tgtEl>
                                          <p:spTgt spid="12">
                                            <p:txEl>
                                              <p:pRg st="2" end="2"/>
                                            </p:txEl>
                                          </p:spTgt>
                                        </p:tgtEl>
                                      </p:cBhvr>
                                    </p:animEffect>
                                    <p:anim calcmode="lin" valueType="num">
                                      <p:cBhvr>
                                        <p:cTn id="65" dur="10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66" dur="1000" fill="hold"/>
                                        <p:tgtEl>
                                          <p:spTgt spid="1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2">
                                            <p:txEl>
                                              <p:pRg st="3" end="3"/>
                                            </p:txEl>
                                          </p:spTgt>
                                        </p:tgtEl>
                                        <p:attrNameLst>
                                          <p:attrName>style.visibility</p:attrName>
                                        </p:attrNameLst>
                                      </p:cBhvr>
                                      <p:to>
                                        <p:strVal val="visible"/>
                                      </p:to>
                                    </p:set>
                                    <p:animEffect transition="in" filter="fade">
                                      <p:cBhvr>
                                        <p:cTn id="71" dur="1000"/>
                                        <p:tgtEl>
                                          <p:spTgt spid="12">
                                            <p:txEl>
                                              <p:pRg st="3" end="3"/>
                                            </p:txEl>
                                          </p:spTgt>
                                        </p:tgtEl>
                                      </p:cBhvr>
                                    </p:animEffect>
                                    <p:anim calcmode="lin" valueType="num">
                                      <p:cBhvr>
                                        <p:cTn id="72" dur="10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73" dur="1000" fill="hold"/>
                                        <p:tgtEl>
                                          <p:spTgt spid="1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2">
                                            <p:txEl>
                                              <p:pRg st="4" end="4"/>
                                            </p:txEl>
                                          </p:spTgt>
                                        </p:tgtEl>
                                        <p:attrNameLst>
                                          <p:attrName>style.visibility</p:attrName>
                                        </p:attrNameLst>
                                      </p:cBhvr>
                                      <p:to>
                                        <p:strVal val="visible"/>
                                      </p:to>
                                    </p:set>
                                    <p:animEffect transition="in" filter="fade">
                                      <p:cBhvr>
                                        <p:cTn id="78" dur="1000"/>
                                        <p:tgtEl>
                                          <p:spTgt spid="12">
                                            <p:txEl>
                                              <p:pRg st="4" end="4"/>
                                            </p:txEl>
                                          </p:spTgt>
                                        </p:tgtEl>
                                      </p:cBhvr>
                                    </p:animEffect>
                                    <p:anim calcmode="lin" valueType="num">
                                      <p:cBhvr>
                                        <p:cTn id="79" dur="1000" fill="hold"/>
                                        <p:tgtEl>
                                          <p:spTgt spid="12">
                                            <p:txEl>
                                              <p:pRg st="4" end="4"/>
                                            </p:txEl>
                                          </p:spTgt>
                                        </p:tgtEl>
                                        <p:attrNameLst>
                                          <p:attrName>ppt_x</p:attrName>
                                        </p:attrNameLst>
                                      </p:cBhvr>
                                      <p:tavLst>
                                        <p:tav tm="0">
                                          <p:val>
                                            <p:strVal val="#ppt_x"/>
                                          </p:val>
                                        </p:tav>
                                        <p:tav tm="100000">
                                          <p:val>
                                            <p:strVal val="#ppt_x"/>
                                          </p:val>
                                        </p:tav>
                                      </p:tavLst>
                                    </p:anim>
                                    <p:anim calcmode="lin" valueType="num">
                                      <p:cBhvr>
                                        <p:cTn id="80" dur="1000" fill="hold"/>
                                        <p:tgtEl>
                                          <p:spTgt spid="1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6" grpId="0" animBg="1"/>
      <p:bldP spid="7" grpId="0"/>
      <p:bldP spid="8" grpId="0"/>
      <p:bldP spid="9" grpId="0" animBg="1"/>
      <p:bldP spid="10"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620CF1-198E-1246-A76A-649D487863E2}"/>
              </a:ext>
            </a:extLst>
          </p:cNvPr>
          <p:cNvSpPr>
            <a:spLocks noGrp="1"/>
          </p:cNvSpPr>
          <p:nvPr>
            <p:ph idx="1"/>
          </p:nvPr>
        </p:nvSpPr>
        <p:spPr/>
        <p:txBody>
          <a:bodyPr/>
          <a:lstStyle/>
          <a:p>
            <a:pPr marL="342900" indent="-342900">
              <a:spcBef>
                <a:spcPts val="0"/>
              </a:spcBef>
              <a:buFont typeface="Arial" panose="020B0604020202020204" pitchFamily="34" charset="0"/>
              <a:buChar char="•"/>
            </a:pPr>
            <a:r>
              <a:rPr lang="bg-BG" sz="2000" dirty="0"/>
              <a:t>Принцип на действие</a:t>
            </a:r>
            <a:r>
              <a:rPr lang="bg-BG" sz="2000" b="0" dirty="0"/>
              <a:t>: магнитен модулатор + детектор на нулев магнитен поток + източник на компенсиращ ток + токов измерителен трансформатор</a:t>
            </a:r>
          </a:p>
          <a:p>
            <a:pPr marL="342900" indent="-342900">
              <a:spcBef>
                <a:spcPts val="0"/>
              </a:spcBef>
              <a:buFont typeface="Arial" panose="020B0604020202020204" pitchFamily="34" charset="0"/>
              <a:buChar char="•"/>
            </a:pPr>
            <a:r>
              <a:rPr lang="bg-BG" sz="2000" b="0" dirty="0"/>
              <a:t>Преобразуване на висок ток (</a:t>
            </a:r>
            <a:r>
              <a:rPr lang="en-US" sz="2000" b="0" dirty="0"/>
              <a:t>10 A – 30 kA)</a:t>
            </a:r>
            <a:r>
              <a:rPr lang="bg-BG" sz="2000" b="0" dirty="0"/>
              <a:t> във </a:t>
            </a:r>
            <a:r>
              <a:rPr lang="bg-BG" sz="2000" dirty="0"/>
              <a:t>вторичен нисък ток</a:t>
            </a:r>
            <a:r>
              <a:rPr lang="bg-BG" sz="2000" b="0" dirty="0"/>
              <a:t> (</a:t>
            </a:r>
            <a:r>
              <a:rPr lang="en-US" sz="2000" b="0" dirty="0"/>
              <a:t>0.1 A – 10 A) </a:t>
            </a:r>
            <a:r>
              <a:rPr lang="bg-BG" sz="2000" b="0" dirty="0"/>
              <a:t>чрез точно съотношение на намотки</a:t>
            </a:r>
            <a:endParaRPr lang="en-US" sz="2000" b="0" dirty="0"/>
          </a:p>
          <a:p>
            <a:pPr marL="342900" indent="-342900">
              <a:spcBef>
                <a:spcPts val="0"/>
              </a:spcBef>
              <a:buFont typeface="Arial" panose="020B0604020202020204" pitchFamily="34" charset="0"/>
              <a:buChar char="•"/>
            </a:pPr>
            <a:r>
              <a:rPr lang="bg-BG" sz="2000" b="0" dirty="0"/>
              <a:t>Вторичният ток се преобразува в напрежение чрез </a:t>
            </a:r>
            <a:r>
              <a:rPr lang="bg-BG" sz="2000" dirty="0"/>
              <a:t>прецизен резистор</a:t>
            </a:r>
          </a:p>
          <a:p>
            <a:pPr marL="342900" indent="-342900">
              <a:spcBef>
                <a:spcPts val="0"/>
              </a:spcBef>
              <a:buFont typeface="Arial" panose="020B0604020202020204" pitchFamily="34" charset="0"/>
              <a:buChar char="•"/>
            </a:pPr>
            <a:r>
              <a:rPr lang="bg-BG" sz="2000" b="0" dirty="0"/>
              <a:t>Колаборация на ЦЕРН с индустриални партньори</a:t>
            </a:r>
          </a:p>
          <a:p>
            <a:pPr>
              <a:spcBef>
                <a:spcPts val="0"/>
              </a:spcBef>
            </a:pPr>
            <a:endParaRPr lang="bg-BG" sz="2000" dirty="0"/>
          </a:p>
          <a:p>
            <a:pPr>
              <a:spcBef>
                <a:spcPts val="0"/>
              </a:spcBef>
            </a:pPr>
            <a:r>
              <a:rPr lang="bg-BG" sz="2000" dirty="0"/>
              <a:t>Пример: </a:t>
            </a:r>
          </a:p>
          <a:p>
            <a:pPr>
              <a:spcBef>
                <a:spcPts val="0"/>
              </a:spcBef>
            </a:pPr>
            <a:r>
              <a:rPr lang="en-US" sz="2000" dirty="0"/>
              <a:t>LHC</a:t>
            </a:r>
            <a:r>
              <a:rPr lang="bg-BG" sz="2000" dirty="0"/>
              <a:t>, </a:t>
            </a:r>
            <a:r>
              <a:rPr lang="en-US" sz="2000" dirty="0"/>
              <a:t>DCCT </a:t>
            </a:r>
            <a:r>
              <a:rPr lang="bg-BG" sz="2000" dirty="0"/>
              <a:t>за клас на точност 1</a:t>
            </a:r>
          </a:p>
          <a:p>
            <a:pPr marL="0" lvl="1" indent="0">
              <a:spcBef>
                <a:spcPts val="0"/>
              </a:spcBef>
              <a:buNone/>
            </a:pPr>
            <a:r>
              <a:rPr lang="bg-BG" dirty="0"/>
              <a:t>Първичен ток: </a:t>
            </a:r>
            <a:r>
              <a:rPr lang="en-US" dirty="0"/>
              <a:t>13</a:t>
            </a:r>
            <a:r>
              <a:rPr lang="bg-BG" dirty="0"/>
              <a:t>000 А</a:t>
            </a:r>
          </a:p>
          <a:p>
            <a:pPr marL="0" lvl="1" indent="0">
              <a:spcBef>
                <a:spcPts val="0"/>
              </a:spcBef>
              <a:buNone/>
            </a:pPr>
            <a:r>
              <a:rPr lang="bg-BG" dirty="0"/>
              <a:t>Съотношение на намотки: 1:2600</a:t>
            </a:r>
          </a:p>
          <a:p>
            <a:pPr marL="0" lvl="1" indent="0">
              <a:spcBef>
                <a:spcPts val="0"/>
              </a:spcBef>
              <a:buNone/>
            </a:pPr>
            <a:r>
              <a:rPr lang="bg-BG" dirty="0"/>
              <a:t>Вторичен ток: 5 А</a:t>
            </a:r>
          </a:p>
          <a:p>
            <a:pPr marL="0" lvl="1" indent="0">
              <a:spcBef>
                <a:spcPts val="0"/>
              </a:spcBef>
              <a:buNone/>
            </a:pPr>
            <a:r>
              <a:rPr lang="bg-BG" dirty="0"/>
              <a:t>Товарен резистор: 0.2 Ω</a:t>
            </a:r>
          </a:p>
          <a:p>
            <a:pPr marL="0" lvl="1" indent="0">
              <a:spcBef>
                <a:spcPts val="0"/>
              </a:spcBef>
              <a:buNone/>
            </a:pPr>
            <a:r>
              <a:rPr lang="bg-BG" dirty="0"/>
              <a:t>Калибрационна намотка: 1:2600 (5 А)</a:t>
            </a:r>
          </a:p>
          <a:p>
            <a:pPr marL="0" lvl="1" indent="0">
              <a:spcBef>
                <a:spcPts val="0"/>
              </a:spcBef>
              <a:buNone/>
            </a:pPr>
            <a:r>
              <a:rPr lang="bg-BG" dirty="0"/>
              <a:t>Стабилност на измерването: &lt;1.5 </a:t>
            </a:r>
            <a:r>
              <a:rPr lang="en-US" dirty="0"/>
              <a:t>ppm (12 </a:t>
            </a:r>
            <a:r>
              <a:rPr lang="bg-BG" dirty="0"/>
              <a:t>ч.)</a:t>
            </a:r>
          </a:p>
          <a:p>
            <a:pPr>
              <a:spcBef>
                <a:spcPts val="0"/>
              </a:spcBef>
            </a:pPr>
            <a:endParaRPr lang="bg-BG" dirty="0"/>
          </a:p>
          <a:p>
            <a:pPr>
              <a:spcBef>
                <a:spcPts val="0"/>
              </a:spcBef>
            </a:pPr>
            <a:endParaRPr lang="en-US" dirty="0"/>
          </a:p>
          <a:p>
            <a:endParaRPr lang="en-US" dirty="0"/>
          </a:p>
        </p:txBody>
      </p:sp>
      <p:sp>
        <p:nvSpPr>
          <p:cNvPr id="3" name="Title 2">
            <a:extLst>
              <a:ext uri="{FF2B5EF4-FFF2-40B4-BE49-F238E27FC236}">
                <a16:creationId xmlns:a16="http://schemas.microsoft.com/office/drawing/2014/main" id="{30E75006-EF2D-0580-FCE4-4043D378BAAC}"/>
              </a:ext>
            </a:extLst>
          </p:cNvPr>
          <p:cNvSpPr>
            <a:spLocks noGrp="1"/>
          </p:cNvSpPr>
          <p:nvPr>
            <p:ph type="title"/>
          </p:nvPr>
        </p:nvSpPr>
        <p:spPr/>
        <p:txBody>
          <a:bodyPr/>
          <a:lstStyle/>
          <a:p>
            <a:r>
              <a:rPr lang="bg-BG" dirty="0"/>
              <a:t>Постояннотокови измерителни трансформатори (</a:t>
            </a:r>
            <a:r>
              <a:rPr lang="en-US" dirty="0"/>
              <a:t>Direct-Current Current Transformers - DCCT)</a:t>
            </a:r>
          </a:p>
        </p:txBody>
      </p:sp>
      <p:sp>
        <p:nvSpPr>
          <p:cNvPr id="4" name="Slide Number Placeholder 3">
            <a:extLst>
              <a:ext uri="{FF2B5EF4-FFF2-40B4-BE49-F238E27FC236}">
                <a16:creationId xmlns:a16="http://schemas.microsoft.com/office/drawing/2014/main" id="{EDA04FC2-7391-0589-0240-11C4739E82A8}"/>
              </a:ext>
            </a:extLst>
          </p:cNvPr>
          <p:cNvSpPr>
            <a:spLocks noGrp="1"/>
          </p:cNvSpPr>
          <p:nvPr>
            <p:ph type="sldNum" sz="quarter" idx="12"/>
          </p:nvPr>
        </p:nvSpPr>
        <p:spPr/>
        <p:txBody>
          <a:bodyPr/>
          <a:lstStyle/>
          <a:p>
            <a:pPr>
              <a:defRPr/>
            </a:pPr>
            <a:fld id="{36B5EA5A-BC32-A742-B11B-8E7414D5B535}" type="slidenum">
              <a:rPr lang="en-US" smtClean="0"/>
              <a:t>15</a:t>
            </a:fld>
            <a:endParaRPr lang="en-US"/>
          </a:p>
        </p:txBody>
      </p:sp>
      <p:pic>
        <p:nvPicPr>
          <p:cNvPr id="9" name="Picture 8">
            <a:extLst>
              <a:ext uri="{FF2B5EF4-FFF2-40B4-BE49-F238E27FC236}">
                <a16:creationId xmlns:a16="http://schemas.microsoft.com/office/drawing/2014/main" id="{A8A735F9-1858-687D-2BEE-1104ECE019B6}"/>
              </a:ext>
            </a:extLst>
          </p:cNvPr>
          <p:cNvPicPr>
            <a:picLocks noChangeAspect="1"/>
          </p:cNvPicPr>
          <p:nvPr/>
        </p:nvPicPr>
        <p:blipFill>
          <a:blip r:embed="rId2"/>
          <a:stretch>
            <a:fillRect/>
          </a:stretch>
        </p:blipFill>
        <p:spPr>
          <a:xfrm>
            <a:off x="6092189" y="3578918"/>
            <a:ext cx="1659995" cy="2213326"/>
          </a:xfrm>
          <a:prstGeom prst="rect">
            <a:avLst/>
          </a:prstGeom>
        </p:spPr>
      </p:pic>
      <p:pic>
        <p:nvPicPr>
          <p:cNvPr id="13" name="Picture 12">
            <a:extLst>
              <a:ext uri="{FF2B5EF4-FFF2-40B4-BE49-F238E27FC236}">
                <a16:creationId xmlns:a16="http://schemas.microsoft.com/office/drawing/2014/main" id="{CF6E0CB5-409E-E91D-95AD-1311D3D328B7}"/>
              </a:ext>
            </a:extLst>
          </p:cNvPr>
          <p:cNvPicPr>
            <a:picLocks noChangeAspect="1"/>
          </p:cNvPicPr>
          <p:nvPr/>
        </p:nvPicPr>
        <p:blipFill>
          <a:blip r:embed="rId3"/>
          <a:stretch>
            <a:fillRect/>
          </a:stretch>
        </p:blipFill>
        <p:spPr>
          <a:xfrm>
            <a:off x="8288559" y="3551099"/>
            <a:ext cx="2992017" cy="2244013"/>
          </a:xfrm>
          <a:prstGeom prst="rect">
            <a:avLst/>
          </a:prstGeom>
        </p:spPr>
      </p:pic>
      <p:sp>
        <p:nvSpPr>
          <p:cNvPr id="14" name="TextBox 13">
            <a:extLst>
              <a:ext uri="{FF2B5EF4-FFF2-40B4-BE49-F238E27FC236}">
                <a16:creationId xmlns:a16="http://schemas.microsoft.com/office/drawing/2014/main" id="{3873BD4B-15DA-A8B0-38C7-BD57DC700706}"/>
              </a:ext>
            </a:extLst>
          </p:cNvPr>
          <p:cNvSpPr txBox="1"/>
          <p:nvPr/>
        </p:nvSpPr>
        <p:spPr bwMode="auto">
          <a:xfrm>
            <a:off x="6023992" y="5831443"/>
            <a:ext cx="1872629" cy="369332"/>
          </a:xfrm>
          <a:prstGeom prst="rect">
            <a:avLst/>
          </a:prstGeom>
          <a:noFill/>
        </p:spPr>
        <p:txBody>
          <a:bodyPr wrap="none" rtlCol="0">
            <a:spAutoFit/>
          </a:bodyPr>
          <a:lstStyle/>
          <a:p>
            <a:r>
              <a:rPr lang="bg-BG" dirty="0"/>
              <a:t>Магнитна глава</a:t>
            </a:r>
            <a:endParaRPr lang="en-US" dirty="0"/>
          </a:p>
        </p:txBody>
      </p:sp>
      <p:sp>
        <p:nvSpPr>
          <p:cNvPr id="15" name="TextBox 14">
            <a:extLst>
              <a:ext uri="{FF2B5EF4-FFF2-40B4-BE49-F238E27FC236}">
                <a16:creationId xmlns:a16="http://schemas.microsoft.com/office/drawing/2014/main" id="{222D006C-2236-CC09-621C-2164F9B5467A}"/>
              </a:ext>
            </a:extLst>
          </p:cNvPr>
          <p:cNvSpPr txBox="1"/>
          <p:nvPr/>
        </p:nvSpPr>
        <p:spPr bwMode="auto">
          <a:xfrm>
            <a:off x="8712626" y="5831443"/>
            <a:ext cx="2351926" cy="369332"/>
          </a:xfrm>
          <a:prstGeom prst="rect">
            <a:avLst/>
          </a:prstGeom>
          <a:noFill/>
        </p:spPr>
        <p:txBody>
          <a:bodyPr wrap="none" rtlCol="0">
            <a:spAutoFit/>
          </a:bodyPr>
          <a:lstStyle/>
          <a:p>
            <a:r>
              <a:rPr lang="bg-BG" dirty="0"/>
              <a:t>Шаси с електроника</a:t>
            </a:r>
            <a:endParaRPr lang="en-US" dirty="0"/>
          </a:p>
        </p:txBody>
      </p:sp>
      <p:pic>
        <p:nvPicPr>
          <p:cNvPr id="5" name="Picture 9" descr="4-7kA DCCT Head.png">
            <a:extLst>
              <a:ext uri="{FF2B5EF4-FFF2-40B4-BE49-F238E27FC236}">
                <a16:creationId xmlns:a16="http://schemas.microsoft.com/office/drawing/2014/main" id="{36E8EF52-5B87-7774-E061-205BF4EA5B26}"/>
              </a:ext>
            </a:extLst>
          </p:cNvPr>
          <p:cNvPicPr>
            <a:picLocks noChangeAspect="1"/>
          </p:cNvPicPr>
          <p:nvPr/>
        </p:nvPicPr>
        <p:blipFill>
          <a:blip r:embed="rId4" cstate="print"/>
          <a:srcRect/>
          <a:stretch>
            <a:fillRect/>
          </a:stretch>
        </p:blipFill>
        <p:spPr bwMode="auto">
          <a:xfrm>
            <a:off x="5003335" y="4685581"/>
            <a:ext cx="987905" cy="648072"/>
          </a:xfrm>
          <a:prstGeom prst="rect">
            <a:avLst/>
          </a:prstGeom>
          <a:noFill/>
          <a:ln w="9525">
            <a:noFill/>
            <a:miter lim="800000"/>
            <a:headEnd/>
            <a:tailEnd/>
          </a:ln>
        </p:spPr>
      </p:pic>
    </p:spTree>
    <p:extLst>
      <p:ext uri="{BB962C8B-B14F-4D97-AF65-F5344CB8AC3E}">
        <p14:creationId xmlns:p14="http://schemas.microsoft.com/office/powerpoint/2010/main" val="4218301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1000"/>
                                        <p:tgtEl>
                                          <p:spTgt spid="2">
                                            <p:txEl>
                                              <p:pRg st="5" end="5"/>
                                            </p:txEl>
                                          </p:spTgt>
                                        </p:tgtEl>
                                      </p:cBhvr>
                                    </p:animEffect>
                                    <p:anim calcmode="lin" valueType="num">
                                      <p:cBhvr>
                                        <p:cTn id="36"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1000"/>
                                        <p:tgtEl>
                                          <p:spTgt spid="2">
                                            <p:txEl>
                                              <p:pRg st="6" end="6"/>
                                            </p:txEl>
                                          </p:spTgt>
                                        </p:tgtEl>
                                      </p:cBhvr>
                                    </p:animEffect>
                                    <p:anim calcmode="lin" valueType="num">
                                      <p:cBhvr>
                                        <p:cTn id="4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1000"/>
                                        <p:tgtEl>
                                          <p:spTgt spid="2">
                                            <p:txEl>
                                              <p:pRg st="7" end="7"/>
                                            </p:txEl>
                                          </p:spTgt>
                                        </p:tgtEl>
                                      </p:cBhvr>
                                    </p:animEffect>
                                    <p:anim calcmode="lin" valueType="num">
                                      <p:cBhvr>
                                        <p:cTn id="48"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1000"/>
                                        <p:tgtEl>
                                          <p:spTgt spid="2">
                                            <p:txEl>
                                              <p:pRg st="8" end="8"/>
                                            </p:txEl>
                                          </p:spTgt>
                                        </p:tgtEl>
                                      </p:cBhvr>
                                    </p:animEffect>
                                    <p:anim calcmode="lin" valueType="num">
                                      <p:cBhvr>
                                        <p:cTn id="53"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10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1000"/>
                                        <p:tgtEl>
                                          <p:spTgt spid="2">
                                            <p:txEl>
                                              <p:pRg st="9" end="9"/>
                                            </p:txEl>
                                          </p:spTgt>
                                        </p:tgtEl>
                                      </p:cBhvr>
                                    </p:animEffect>
                                    <p:anim calcmode="lin" valueType="num">
                                      <p:cBhvr>
                                        <p:cTn id="58"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10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1000"/>
                                        <p:tgtEl>
                                          <p:spTgt spid="2">
                                            <p:txEl>
                                              <p:pRg st="10" end="10"/>
                                            </p:txEl>
                                          </p:spTgt>
                                        </p:tgtEl>
                                      </p:cBhvr>
                                    </p:animEffect>
                                    <p:anim calcmode="lin" valueType="num">
                                      <p:cBhvr>
                                        <p:cTn id="63"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1000"/>
                                        <p:tgtEl>
                                          <p:spTgt spid="2">
                                            <p:txEl>
                                              <p:pRg st="11" end="11"/>
                                            </p:txEl>
                                          </p:spTgt>
                                        </p:tgtEl>
                                      </p:cBhvr>
                                    </p:animEffect>
                                    <p:anim calcmode="lin" valueType="num">
                                      <p:cBhvr>
                                        <p:cTn id="68"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1000" fill="hold"/>
                                        <p:tgtEl>
                                          <p:spTgt spid="2">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fade">
                                      <p:cBhvr>
                                        <p:cTn id="72" dur="1000"/>
                                        <p:tgtEl>
                                          <p:spTgt spid="2">
                                            <p:txEl>
                                              <p:pRg st="12" end="12"/>
                                            </p:txEl>
                                          </p:spTgt>
                                        </p:tgtEl>
                                      </p:cBhvr>
                                    </p:animEffect>
                                    <p:anim calcmode="lin" valueType="num">
                                      <p:cBhvr>
                                        <p:cTn id="73"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4" dur="10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fade">
                                      <p:cBhvr>
                                        <p:cTn id="79" dur="1000"/>
                                        <p:tgtEl>
                                          <p:spTgt spid="9"/>
                                        </p:tgtEl>
                                      </p:cBhvr>
                                    </p:animEffect>
                                    <p:anim calcmode="lin" valueType="num">
                                      <p:cBhvr>
                                        <p:cTn id="80" dur="1000" fill="hold"/>
                                        <p:tgtEl>
                                          <p:spTgt spid="9"/>
                                        </p:tgtEl>
                                        <p:attrNameLst>
                                          <p:attrName>ppt_x</p:attrName>
                                        </p:attrNameLst>
                                      </p:cBhvr>
                                      <p:tavLst>
                                        <p:tav tm="0">
                                          <p:val>
                                            <p:strVal val="#ppt_x"/>
                                          </p:val>
                                        </p:tav>
                                        <p:tav tm="100000">
                                          <p:val>
                                            <p:strVal val="#ppt_x"/>
                                          </p:val>
                                        </p:tav>
                                      </p:tavLst>
                                    </p:anim>
                                    <p:anim calcmode="lin" valueType="num">
                                      <p:cBhvr>
                                        <p:cTn id="81" dur="1000" fill="hold"/>
                                        <p:tgtEl>
                                          <p:spTgt spid="9"/>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fade">
                                      <p:cBhvr>
                                        <p:cTn id="84" dur="1000"/>
                                        <p:tgtEl>
                                          <p:spTgt spid="14"/>
                                        </p:tgtEl>
                                      </p:cBhvr>
                                    </p:animEffect>
                                    <p:anim calcmode="lin" valueType="num">
                                      <p:cBhvr>
                                        <p:cTn id="85" dur="1000" fill="hold"/>
                                        <p:tgtEl>
                                          <p:spTgt spid="14"/>
                                        </p:tgtEl>
                                        <p:attrNameLst>
                                          <p:attrName>ppt_x</p:attrName>
                                        </p:attrNameLst>
                                      </p:cBhvr>
                                      <p:tavLst>
                                        <p:tav tm="0">
                                          <p:val>
                                            <p:strVal val="#ppt_x"/>
                                          </p:val>
                                        </p:tav>
                                        <p:tav tm="100000">
                                          <p:val>
                                            <p:strVal val="#ppt_x"/>
                                          </p:val>
                                        </p:tav>
                                      </p:tavLst>
                                    </p:anim>
                                    <p:anim calcmode="lin" valueType="num">
                                      <p:cBhvr>
                                        <p:cTn id="86" dur="1000" fill="hold"/>
                                        <p:tgtEl>
                                          <p:spTgt spid="14"/>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fade">
                                      <p:cBhvr>
                                        <p:cTn id="89" dur="1000"/>
                                        <p:tgtEl>
                                          <p:spTgt spid="5"/>
                                        </p:tgtEl>
                                      </p:cBhvr>
                                    </p:animEffect>
                                    <p:anim calcmode="lin" valueType="num">
                                      <p:cBhvr>
                                        <p:cTn id="90" dur="1000" fill="hold"/>
                                        <p:tgtEl>
                                          <p:spTgt spid="5"/>
                                        </p:tgtEl>
                                        <p:attrNameLst>
                                          <p:attrName>ppt_x</p:attrName>
                                        </p:attrNameLst>
                                      </p:cBhvr>
                                      <p:tavLst>
                                        <p:tav tm="0">
                                          <p:val>
                                            <p:strVal val="#ppt_x"/>
                                          </p:val>
                                        </p:tav>
                                        <p:tav tm="100000">
                                          <p:val>
                                            <p:strVal val="#ppt_x"/>
                                          </p:val>
                                        </p:tav>
                                      </p:tavLst>
                                    </p:anim>
                                    <p:anim calcmode="lin" valueType="num">
                                      <p:cBhvr>
                                        <p:cTn id="9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grpId="0" nodeType="click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fade">
                                      <p:cBhvr>
                                        <p:cTn id="96" dur="1000"/>
                                        <p:tgtEl>
                                          <p:spTgt spid="15"/>
                                        </p:tgtEl>
                                      </p:cBhvr>
                                    </p:animEffect>
                                    <p:anim calcmode="lin" valueType="num">
                                      <p:cBhvr>
                                        <p:cTn id="97" dur="1000" fill="hold"/>
                                        <p:tgtEl>
                                          <p:spTgt spid="15"/>
                                        </p:tgtEl>
                                        <p:attrNameLst>
                                          <p:attrName>ppt_x</p:attrName>
                                        </p:attrNameLst>
                                      </p:cBhvr>
                                      <p:tavLst>
                                        <p:tav tm="0">
                                          <p:val>
                                            <p:strVal val="#ppt_x"/>
                                          </p:val>
                                        </p:tav>
                                        <p:tav tm="100000">
                                          <p:val>
                                            <p:strVal val="#ppt_x"/>
                                          </p:val>
                                        </p:tav>
                                      </p:tavLst>
                                    </p:anim>
                                    <p:anim calcmode="lin" valueType="num">
                                      <p:cBhvr>
                                        <p:cTn id="98" dur="1000" fill="hold"/>
                                        <p:tgtEl>
                                          <p:spTgt spid="15"/>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1000"/>
                                        <p:tgtEl>
                                          <p:spTgt spid="13"/>
                                        </p:tgtEl>
                                      </p:cBhvr>
                                    </p:animEffect>
                                    <p:anim calcmode="lin" valueType="num">
                                      <p:cBhvr>
                                        <p:cTn id="102" dur="1000" fill="hold"/>
                                        <p:tgtEl>
                                          <p:spTgt spid="13"/>
                                        </p:tgtEl>
                                        <p:attrNameLst>
                                          <p:attrName>ppt_x</p:attrName>
                                        </p:attrNameLst>
                                      </p:cBhvr>
                                      <p:tavLst>
                                        <p:tav tm="0">
                                          <p:val>
                                            <p:strVal val="#ppt_x"/>
                                          </p:val>
                                        </p:tav>
                                        <p:tav tm="100000">
                                          <p:val>
                                            <p:strVal val="#ppt_x"/>
                                          </p:val>
                                        </p:tav>
                                      </p:tavLst>
                                    </p:anim>
                                    <p:anim calcmode="lin" valueType="num">
                                      <p:cBhvr>
                                        <p:cTn id="10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98A805-C715-A024-9338-FF9A9F12FF3F}"/>
              </a:ext>
            </a:extLst>
          </p:cNvPr>
          <p:cNvSpPr>
            <a:spLocks noGrp="1"/>
          </p:cNvSpPr>
          <p:nvPr>
            <p:ph idx="1"/>
          </p:nvPr>
        </p:nvSpPr>
        <p:spPr>
          <a:xfrm>
            <a:off x="407988" y="1196752"/>
            <a:ext cx="11784011" cy="4862116"/>
          </a:xfrm>
        </p:spPr>
        <p:txBody>
          <a:bodyPr/>
          <a:lstStyle/>
          <a:p>
            <a:pPr marL="342900" indent="-342900">
              <a:spcBef>
                <a:spcPts val="0"/>
              </a:spcBef>
              <a:buFont typeface="Arial" panose="020B0604020202020204" pitchFamily="34" charset="0"/>
              <a:buChar char="•"/>
            </a:pPr>
            <a:r>
              <a:rPr lang="bg-BG" b="0" dirty="0"/>
              <a:t>Съвременните системи за измерване разчитат на комплексни </a:t>
            </a:r>
            <a:r>
              <a:rPr lang="bg-BG" dirty="0"/>
              <a:t>цифрови блокове </a:t>
            </a:r>
            <a:r>
              <a:rPr lang="bg-BG" b="0" dirty="0"/>
              <a:t>за управление, обработка/съхранение/предаване на сигнали, потребителски и машинни интерфейси</a:t>
            </a:r>
          </a:p>
          <a:p>
            <a:pPr marL="342900" indent="-342900">
              <a:spcBef>
                <a:spcPts val="0"/>
              </a:spcBef>
              <a:buFont typeface="Arial" panose="020B0604020202020204" pitchFamily="34" charset="0"/>
              <a:buChar char="•"/>
            </a:pPr>
            <a:r>
              <a:rPr lang="bg-BG" b="0" dirty="0"/>
              <a:t>Преобразуването на аналогови в цифрови сигнали се извършва от цифровизиращи системи. Централно място в тях заемат </a:t>
            </a:r>
            <a:r>
              <a:rPr lang="bg-BG" dirty="0"/>
              <a:t>аналого-цифрови преобразуватели (АЦП)</a:t>
            </a:r>
          </a:p>
          <a:p>
            <a:pPr marL="342900" indent="-342900">
              <a:spcBef>
                <a:spcPts val="0"/>
              </a:spcBef>
              <a:buFont typeface="Arial" panose="020B0604020202020204" pitchFamily="34" charset="0"/>
              <a:buChar char="•"/>
            </a:pPr>
            <a:r>
              <a:rPr lang="bg-BG" b="0" dirty="0"/>
              <a:t>АЦП извършват две основни операции: </a:t>
            </a:r>
            <a:r>
              <a:rPr lang="bg-BG" dirty="0"/>
              <a:t>квантуване</a:t>
            </a:r>
            <a:r>
              <a:rPr lang="bg-BG" b="0" dirty="0"/>
              <a:t> (амплитуда) и </a:t>
            </a:r>
            <a:r>
              <a:rPr lang="bg-BG" dirty="0"/>
              <a:t>дискретизация</a:t>
            </a:r>
            <a:r>
              <a:rPr lang="bg-BG" b="0" dirty="0"/>
              <a:t> (време)</a:t>
            </a:r>
          </a:p>
          <a:p>
            <a:pPr marL="666900" lvl="1" indent="-342900">
              <a:spcBef>
                <a:spcPts val="0"/>
              </a:spcBef>
              <a:buFont typeface="Wingdings" panose="05000000000000000000" pitchFamily="2" charset="2"/>
              <a:buChar char="Ø"/>
            </a:pPr>
            <a:r>
              <a:rPr lang="bg-BG" b="0" dirty="0"/>
              <a:t>броят на квантуваните нива определя </a:t>
            </a:r>
            <a:br>
              <a:rPr lang="bg-BG" b="0" dirty="0"/>
            </a:br>
            <a:r>
              <a:rPr lang="bg-BG" b="0" dirty="0"/>
              <a:t>резолюцията (брой битове)</a:t>
            </a:r>
          </a:p>
          <a:p>
            <a:pPr marL="666900" lvl="1" indent="-342900">
              <a:spcBef>
                <a:spcPts val="0"/>
              </a:spcBef>
              <a:buFont typeface="Wingdings" panose="05000000000000000000" pitchFamily="2" charset="2"/>
              <a:buChar char="Ø"/>
            </a:pPr>
            <a:r>
              <a:rPr lang="bg-BG" b="0" dirty="0"/>
              <a:t>времето между дискретните отчети определя </a:t>
            </a:r>
            <a:br>
              <a:rPr lang="bg-BG" b="0" dirty="0"/>
            </a:br>
            <a:r>
              <a:rPr lang="bg-BG" b="0" dirty="0"/>
              <a:t>максималната честотна лента на сигнала</a:t>
            </a:r>
          </a:p>
          <a:p>
            <a:pPr marL="342900" indent="-342900">
              <a:spcBef>
                <a:spcPts val="0"/>
              </a:spcBef>
              <a:buFont typeface="Arial" panose="020B0604020202020204" pitchFamily="34" charset="0"/>
              <a:buChar char="•"/>
            </a:pPr>
            <a:r>
              <a:rPr lang="bg-BG" b="0" dirty="0"/>
              <a:t>Преобразуването </a:t>
            </a:r>
            <a:r>
              <a:rPr lang="bg-BG" dirty="0"/>
              <a:t>винаги</a:t>
            </a:r>
            <a:r>
              <a:rPr lang="bg-BG" b="0" dirty="0"/>
              <a:t> е спрямо фиксирано</a:t>
            </a:r>
            <a:br>
              <a:rPr lang="bg-BG" b="0" dirty="0"/>
            </a:br>
            <a:r>
              <a:rPr lang="bg-BG" b="0" dirty="0"/>
              <a:t>опорно напрежение (еталон за напрежение)</a:t>
            </a:r>
          </a:p>
          <a:p>
            <a:pPr marL="342900" indent="-342900">
              <a:spcBef>
                <a:spcPts val="0"/>
              </a:spcBef>
              <a:buFont typeface="Arial" panose="020B0604020202020204" pitchFamily="34" charset="0"/>
              <a:buChar char="•"/>
            </a:pPr>
            <a:r>
              <a:rPr lang="bg-BG" b="0" dirty="0"/>
              <a:t>Съществува огромно разнообразие от АЦП,</a:t>
            </a:r>
            <a:br>
              <a:rPr lang="bg-BG" b="0" dirty="0"/>
            </a:br>
            <a:r>
              <a:rPr lang="bg-BG" b="0" dirty="0"/>
              <a:t>оптимизирани за различни приложения</a:t>
            </a:r>
          </a:p>
          <a:p>
            <a:pPr marL="342900" indent="-342900">
              <a:spcBef>
                <a:spcPts val="0"/>
              </a:spcBef>
              <a:buFont typeface="Arial" panose="020B0604020202020204" pitchFamily="34" charset="0"/>
              <a:buChar char="•"/>
            </a:pPr>
            <a:r>
              <a:rPr lang="bg-BG" b="0" dirty="0"/>
              <a:t>Много малка част са подходящи за високопрецизно</a:t>
            </a:r>
            <a:br>
              <a:rPr lang="bg-BG" b="0" dirty="0"/>
            </a:br>
            <a:r>
              <a:rPr lang="bg-BG" b="0" dirty="0"/>
              <a:t>измерване на постоянно напрежение</a:t>
            </a:r>
          </a:p>
          <a:p>
            <a:pPr marL="342900" indent="-342900">
              <a:spcBef>
                <a:spcPts val="0"/>
              </a:spcBef>
              <a:buFont typeface="Arial" panose="020B0604020202020204" pitchFamily="34" charset="0"/>
              <a:buChar char="•"/>
            </a:pPr>
            <a:endParaRPr lang="en-US" b="0" dirty="0"/>
          </a:p>
        </p:txBody>
      </p:sp>
      <p:sp>
        <p:nvSpPr>
          <p:cNvPr id="3" name="Title 2">
            <a:extLst>
              <a:ext uri="{FF2B5EF4-FFF2-40B4-BE49-F238E27FC236}">
                <a16:creationId xmlns:a16="http://schemas.microsoft.com/office/drawing/2014/main" id="{603F9F96-E323-667B-6785-DCA2AC2CF95B}"/>
              </a:ext>
            </a:extLst>
          </p:cNvPr>
          <p:cNvSpPr>
            <a:spLocks noGrp="1"/>
          </p:cNvSpPr>
          <p:nvPr>
            <p:ph type="title"/>
          </p:nvPr>
        </p:nvSpPr>
        <p:spPr/>
        <p:txBody>
          <a:bodyPr/>
          <a:lstStyle/>
          <a:p>
            <a:r>
              <a:rPr lang="bg-BG" dirty="0"/>
              <a:t>Аналого-цифрови преобразуватели</a:t>
            </a:r>
            <a:endParaRPr lang="en-US" dirty="0"/>
          </a:p>
        </p:txBody>
      </p:sp>
      <p:sp>
        <p:nvSpPr>
          <p:cNvPr id="4" name="Slide Number Placeholder 3">
            <a:extLst>
              <a:ext uri="{FF2B5EF4-FFF2-40B4-BE49-F238E27FC236}">
                <a16:creationId xmlns:a16="http://schemas.microsoft.com/office/drawing/2014/main" id="{E4984BFF-664E-983E-E66E-B353348BC78D}"/>
              </a:ext>
            </a:extLst>
          </p:cNvPr>
          <p:cNvSpPr>
            <a:spLocks noGrp="1"/>
          </p:cNvSpPr>
          <p:nvPr>
            <p:ph type="sldNum" sz="quarter" idx="12"/>
          </p:nvPr>
        </p:nvSpPr>
        <p:spPr/>
        <p:txBody>
          <a:bodyPr/>
          <a:lstStyle/>
          <a:p>
            <a:pPr>
              <a:defRPr/>
            </a:pPr>
            <a:fld id="{36B5EA5A-BC32-A742-B11B-8E7414D5B535}" type="slidenum">
              <a:rPr lang="en-US" smtClean="0"/>
              <a:t>16</a:t>
            </a:fld>
            <a:endParaRPr lang="en-US"/>
          </a:p>
        </p:txBody>
      </p:sp>
      <p:pic>
        <p:nvPicPr>
          <p:cNvPr id="5" name="Picture 4">
            <a:extLst>
              <a:ext uri="{FF2B5EF4-FFF2-40B4-BE49-F238E27FC236}">
                <a16:creationId xmlns:a16="http://schemas.microsoft.com/office/drawing/2014/main" id="{859F3E46-B9A6-FD23-29C5-2C4C59A6D672}"/>
              </a:ext>
            </a:extLst>
          </p:cNvPr>
          <p:cNvPicPr>
            <a:picLocks noChangeAspect="1"/>
          </p:cNvPicPr>
          <p:nvPr/>
        </p:nvPicPr>
        <p:blipFill>
          <a:blip r:embed="rId2"/>
          <a:stretch>
            <a:fillRect/>
          </a:stretch>
        </p:blipFill>
        <p:spPr>
          <a:xfrm>
            <a:off x="7543258" y="3065083"/>
            <a:ext cx="4224470" cy="3168351"/>
          </a:xfrm>
          <a:prstGeom prst="rect">
            <a:avLst/>
          </a:prstGeom>
        </p:spPr>
      </p:pic>
    </p:spTree>
    <p:extLst>
      <p:ext uri="{BB962C8B-B14F-4D97-AF65-F5344CB8AC3E}">
        <p14:creationId xmlns:p14="http://schemas.microsoft.com/office/powerpoint/2010/main" val="265974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fade">
                                      <p:cBhvr>
                                        <p:cTn id="31" dur="1000"/>
                                        <p:tgtEl>
                                          <p:spTgt spid="2">
                                            <p:txEl>
                                              <p:pRg st="4" end="4"/>
                                            </p:txEl>
                                          </p:spTgt>
                                        </p:tgtEl>
                                      </p:cBhvr>
                                    </p:animEffect>
                                    <p:anim calcmode="lin" valueType="num">
                                      <p:cBhvr>
                                        <p:cTn id="3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1000"/>
                                        <p:tgtEl>
                                          <p:spTgt spid="5"/>
                                        </p:tgtEl>
                                      </p:cBhvr>
                                    </p:animEffect>
                                    <p:anim calcmode="lin" valueType="num">
                                      <p:cBhvr>
                                        <p:cTn id="37" dur="1000" fill="hold"/>
                                        <p:tgtEl>
                                          <p:spTgt spid="5"/>
                                        </p:tgtEl>
                                        <p:attrNameLst>
                                          <p:attrName>ppt_x</p:attrName>
                                        </p:attrNameLst>
                                      </p:cBhvr>
                                      <p:tavLst>
                                        <p:tav tm="0">
                                          <p:val>
                                            <p:strVal val="#ppt_x"/>
                                          </p:val>
                                        </p:tav>
                                        <p:tav tm="100000">
                                          <p:val>
                                            <p:strVal val="#ppt_x"/>
                                          </p:val>
                                        </p:tav>
                                      </p:tavLst>
                                    </p:anim>
                                    <p:anim calcmode="lin" valueType="num">
                                      <p:cBhvr>
                                        <p:cTn id="3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
                                            <p:txEl>
                                              <p:pRg st="5" end="5"/>
                                            </p:txEl>
                                          </p:spTgt>
                                        </p:tgtEl>
                                        <p:attrNameLst>
                                          <p:attrName>style.visibility</p:attrName>
                                        </p:attrNameLst>
                                      </p:cBhvr>
                                      <p:to>
                                        <p:strVal val="visible"/>
                                      </p:to>
                                    </p:set>
                                    <p:animEffect transition="in" filter="fade">
                                      <p:cBhvr>
                                        <p:cTn id="43" dur="1000"/>
                                        <p:tgtEl>
                                          <p:spTgt spid="2">
                                            <p:txEl>
                                              <p:pRg st="5" end="5"/>
                                            </p:txEl>
                                          </p:spTgt>
                                        </p:tgtEl>
                                      </p:cBhvr>
                                    </p:animEffect>
                                    <p:anim calcmode="lin" valueType="num">
                                      <p:cBhvr>
                                        <p:cTn id="44"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2">
                                            <p:txEl>
                                              <p:pRg st="6" end="6"/>
                                            </p:txEl>
                                          </p:spTgt>
                                        </p:tgtEl>
                                        <p:attrNameLst>
                                          <p:attrName>style.visibility</p:attrName>
                                        </p:attrNameLst>
                                      </p:cBhvr>
                                      <p:to>
                                        <p:strVal val="visible"/>
                                      </p:to>
                                    </p:set>
                                    <p:animEffect transition="in" filter="fade">
                                      <p:cBhvr>
                                        <p:cTn id="50" dur="1000"/>
                                        <p:tgtEl>
                                          <p:spTgt spid="2">
                                            <p:txEl>
                                              <p:pRg st="6" end="6"/>
                                            </p:txEl>
                                          </p:spTgt>
                                        </p:tgtEl>
                                      </p:cBhvr>
                                    </p:animEffect>
                                    <p:anim calcmode="lin" valueType="num">
                                      <p:cBhvr>
                                        <p:cTn id="51"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2">
                                            <p:txEl>
                                              <p:pRg st="7" end="7"/>
                                            </p:txEl>
                                          </p:spTgt>
                                        </p:tgtEl>
                                        <p:attrNameLst>
                                          <p:attrName>style.visibility</p:attrName>
                                        </p:attrNameLst>
                                      </p:cBhvr>
                                      <p:to>
                                        <p:strVal val="visible"/>
                                      </p:to>
                                    </p:set>
                                    <p:animEffect transition="in" filter="fade">
                                      <p:cBhvr>
                                        <p:cTn id="57" dur="1000"/>
                                        <p:tgtEl>
                                          <p:spTgt spid="2">
                                            <p:txEl>
                                              <p:pRg st="7" end="7"/>
                                            </p:txEl>
                                          </p:spTgt>
                                        </p:tgtEl>
                                      </p:cBhvr>
                                    </p:animEffect>
                                    <p:anim calcmode="lin" valueType="num">
                                      <p:cBhvr>
                                        <p:cTn id="58"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9"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A43C76-4E17-EA06-D458-4E1D2ED54CBF}"/>
              </a:ext>
            </a:extLst>
          </p:cNvPr>
          <p:cNvSpPr>
            <a:spLocks noGrp="1"/>
          </p:cNvSpPr>
          <p:nvPr>
            <p:ph type="title"/>
          </p:nvPr>
        </p:nvSpPr>
        <p:spPr/>
        <p:txBody>
          <a:bodyPr/>
          <a:lstStyle/>
          <a:p>
            <a:r>
              <a:rPr lang="bg-BG" dirty="0"/>
              <a:t>Високопрецизни АЦП, разработени в ЦЕРН</a:t>
            </a:r>
            <a:endParaRPr lang="en-US" dirty="0"/>
          </a:p>
        </p:txBody>
      </p:sp>
      <p:sp>
        <p:nvSpPr>
          <p:cNvPr id="2" name="Content Placeholder 1">
            <a:extLst>
              <a:ext uri="{FF2B5EF4-FFF2-40B4-BE49-F238E27FC236}">
                <a16:creationId xmlns:a16="http://schemas.microsoft.com/office/drawing/2014/main" id="{1350CB21-C8C2-CEF6-A64F-18911E7CE658}"/>
              </a:ext>
            </a:extLst>
          </p:cNvPr>
          <p:cNvSpPr>
            <a:spLocks noGrp="1"/>
          </p:cNvSpPr>
          <p:nvPr>
            <p:ph sz="half" idx="1"/>
          </p:nvPr>
        </p:nvSpPr>
        <p:spPr>
          <a:xfrm>
            <a:off x="407987" y="1340768"/>
            <a:ext cx="6100898" cy="4825199"/>
          </a:xfrm>
        </p:spPr>
        <p:txBody>
          <a:bodyPr/>
          <a:lstStyle/>
          <a:p>
            <a:pPr marL="342900" indent="-342900">
              <a:spcBef>
                <a:spcPts val="400"/>
              </a:spcBef>
              <a:buFont typeface="Arial" panose="020B0604020202020204" pitchFamily="34" charset="0"/>
              <a:buChar char="•"/>
            </a:pPr>
            <a:r>
              <a:rPr lang="bg-BG" sz="1600" b="0" dirty="0"/>
              <a:t>Специфичните метрологични изисквания в системите за измерване на ток за магинити в </a:t>
            </a:r>
            <a:r>
              <a:rPr lang="en-US" sz="1600" b="0" dirty="0"/>
              <a:t>LHC</a:t>
            </a:r>
            <a:r>
              <a:rPr lang="bg-BG" sz="1600" b="0" dirty="0"/>
              <a:t> се покриват </a:t>
            </a:r>
            <a:r>
              <a:rPr lang="bg-BG" sz="1600" dirty="0"/>
              <a:t>само</a:t>
            </a:r>
            <a:r>
              <a:rPr lang="bg-BG" sz="1600" b="0" dirty="0"/>
              <a:t> от най-прецизните уреди на пазара</a:t>
            </a:r>
          </a:p>
          <a:p>
            <a:pPr marL="342900" indent="-342900">
              <a:spcBef>
                <a:spcPts val="400"/>
              </a:spcBef>
              <a:buFont typeface="Arial" panose="020B0604020202020204" pitchFamily="34" charset="0"/>
              <a:buChar char="•"/>
            </a:pPr>
            <a:r>
              <a:rPr lang="bg-BG" sz="1600" b="0" dirty="0"/>
              <a:t>Първите специализирани високопрецизни цифровизиращи системи са разработени специално за </a:t>
            </a:r>
            <a:r>
              <a:rPr lang="en-US" sz="1600" b="0" dirty="0"/>
              <a:t>LHC </a:t>
            </a:r>
            <a:r>
              <a:rPr lang="bg-BG" sz="1600" b="0" dirty="0"/>
              <a:t>в периода 1996-2006 г. Около 60 са инсталирани през 2006-2007 г.</a:t>
            </a:r>
          </a:p>
          <a:p>
            <a:pPr marL="342900" indent="-342900">
              <a:spcBef>
                <a:spcPts val="400"/>
              </a:spcBef>
              <a:buFont typeface="Arial" panose="020B0604020202020204" pitchFamily="34" charset="0"/>
              <a:buChar char="•"/>
            </a:pPr>
            <a:r>
              <a:rPr lang="bg-BG" sz="1600" b="0" dirty="0"/>
              <a:t>Нови изисквания за </a:t>
            </a:r>
            <a:r>
              <a:rPr lang="en-US" sz="1600" b="0" dirty="0"/>
              <a:t>HL-LHC → </a:t>
            </a:r>
            <a:r>
              <a:rPr lang="bg-BG" sz="1600" b="0" dirty="0"/>
              <a:t>разработка на </a:t>
            </a:r>
            <a:r>
              <a:rPr lang="bg-BG" sz="1600" dirty="0"/>
              <a:t>нови системи с по-високи метрологични характеристики</a:t>
            </a:r>
            <a:endParaRPr lang="bg-BG" sz="1600" b="0" dirty="0"/>
          </a:p>
          <a:p>
            <a:pPr marL="609600" lvl="1" indent="-285750">
              <a:spcBef>
                <a:spcPts val="400"/>
              </a:spcBef>
              <a:buFont typeface="Wingdings" panose="05000000000000000000" pitchFamily="2" charset="2"/>
              <a:buChar char="Ø"/>
            </a:pPr>
            <a:r>
              <a:rPr lang="bg-BG" sz="1600" b="0" dirty="0"/>
              <a:t>2017 – начало на проекта </a:t>
            </a:r>
            <a:br>
              <a:rPr lang="bg-BG" sz="1600" b="0" dirty="0"/>
            </a:br>
            <a:r>
              <a:rPr lang="bg-BG" sz="1600" b="0" dirty="0"/>
              <a:t>2019 – първи прототипи </a:t>
            </a:r>
            <a:br>
              <a:rPr lang="bg-BG" sz="1600" b="0" dirty="0"/>
            </a:br>
            <a:r>
              <a:rPr lang="bg-BG" sz="1600" b="0" dirty="0"/>
              <a:t>2020-2022 – тестове, корекции </a:t>
            </a:r>
            <a:br>
              <a:rPr lang="bg-BG" sz="1600" b="0" dirty="0"/>
            </a:br>
            <a:r>
              <a:rPr lang="bg-BG" sz="1600" b="0" dirty="0"/>
              <a:t>2022-2024 – серийно производство </a:t>
            </a:r>
          </a:p>
          <a:p>
            <a:pPr marL="609600" lvl="1" indent="-285750">
              <a:spcBef>
                <a:spcPts val="400"/>
              </a:spcBef>
              <a:buFont typeface="Wingdings" panose="05000000000000000000" pitchFamily="2" charset="2"/>
              <a:buChar char="Ø"/>
            </a:pPr>
            <a:r>
              <a:rPr lang="bg-BG" sz="1600" b="0" dirty="0"/>
              <a:t>Около 100 ще бъдат инсталирани в </a:t>
            </a:r>
            <a:r>
              <a:rPr lang="en-US" sz="1600" b="0" dirty="0"/>
              <a:t>HL-LHC </a:t>
            </a:r>
            <a:r>
              <a:rPr lang="bg-BG" sz="1600" b="0" dirty="0"/>
              <a:t>до 2029 г.</a:t>
            </a:r>
          </a:p>
          <a:p>
            <a:pPr marL="609600" lvl="1" indent="-285750">
              <a:spcBef>
                <a:spcPts val="400"/>
              </a:spcBef>
              <a:buFont typeface="Wingdings" panose="05000000000000000000" pitchFamily="2" charset="2"/>
              <a:buChar char="Ø"/>
            </a:pPr>
            <a:r>
              <a:rPr lang="bg-BG" sz="1600" b="0" dirty="0"/>
              <a:t>20 системи за тестове в </a:t>
            </a:r>
            <a:r>
              <a:rPr lang="en-US" sz="1600" b="0" dirty="0"/>
              <a:t>IT String (SM18)</a:t>
            </a:r>
            <a:endParaRPr lang="bg-BG" sz="1600" b="0" dirty="0"/>
          </a:p>
          <a:p>
            <a:pPr marL="609600" lvl="1" indent="-285750">
              <a:spcBef>
                <a:spcPts val="400"/>
              </a:spcBef>
              <a:buFont typeface="Wingdings" panose="05000000000000000000" pitchFamily="2" charset="2"/>
              <a:buChar char="Ø"/>
            </a:pPr>
            <a:r>
              <a:rPr lang="bg-BG" sz="1600" b="0" dirty="0"/>
              <a:t>6 системи вече са в ескплоатация в </a:t>
            </a:r>
            <a:r>
              <a:rPr lang="en-US" sz="1600" b="0" dirty="0"/>
              <a:t>SPS</a:t>
            </a:r>
            <a:r>
              <a:rPr lang="bg-BG" sz="1600" b="0" dirty="0"/>
              <a:t> от началото на 2024 г.</a:t>
            </a:r>
          </a:p>
          <a:p>
            <a:endParaRPr lang="en-US" dirty="0"/>
          </a:p>
        </p:txBody>
      </p:sp>
      <p:sp>
        <p:nvSpPr>
          <p:cNvPr id="4" name="Slide Number Placeholder 3">
            <a:extLst>
              <a:ext uri="{FF2B5EF4-FFF2-40B4-BE49-F238E27FC236}">
                <a16:creationId xmlns:a16="http://schemas.microsoft.com/office/drawing/2014/main" id="{01E81C3D-DEB6-3372-FDC7-E0FD6D553B10}"/>
              </a:ext>
            </a:extLst>
          </p:cNvPr>
          <p:cNvSpPr>
            <a:spLocks noGrp="1"/>
          </p:cNvSpPr>
          <p:nvPr>
            <p:ph type="sldNum" sz="quarter" idx="12"/>
          </p:nvPr>
        </p:nvSpPr>
        <p:spPr/>
        <p:txBody>
          <a:bodyPr/>
          <a:lstStyle/>
          <a:p>
            <a:pPr>
              <a:defRPr/>
            </a:pPr>
            <a:fld id="{36B5EA5A-BC32-A742-B11B-8E7414D5B535}" type="slidenum">
              <a:rPr lang="en-US" smtClean="0"/>
              <a:t>17</a:t>
            </a:fld>
            <a:endParaRPr lang="en-US"/>
          </a:p>
        </p:txBody>
      </p:sp>
      <p:pic>
        <p:nvPicPr>
          <p:cNvPr id="5" name="Picture 4">
            <a:extLst>
              <a:ext uri="{FF2B5EF4-FFF2-40B4-BE49-F238E27FC236}">
                <a16:creationId xmlns:a16="http://schemas.microsoft.com/office/drawing/2014/main" id="{790649C8-3F98-1CCA-5CEB-A3E1119DDB29}"/>
              </a:ext>
            </a:extLst>
          </p:cNvPr>
          <p:cNvPicPr>
            <a:picLocks noChangeAspect="1"/>
          </p:cNvPicPr>
          <p:nvPr/>
        </p:nvPicPr>
        <p:blipFill>
          <a:blip r:embed="rId2"/>
          <a:stretch>
            <a:fillRect/>
          </a:stretch>
        </p:blipFill>
        <p:spPr>
          <a:xfrm>
            <a:off x="6528048" y="1439335"/>
            <a:ext cx="2448272" cy="693274"/>
          </a:xfrm>
          <a:prstGeom prst="rect">
            <a:avLst/>
          </a:prstGeom>
        </p:spPr>
      </p:pic>
      <p:pic>
        <p:nvPicPr>
          <p:cNvPr id="11266" name="Picture 2" descr="High Precision Reference Multimeter | Fluke Calibration">
            <a:extLst>
              <a:ext uri="{FF2B5EF4-FFF2-40B4-BE49-F238E27FC236}">
                <a16:creationId xmlns:a16="http://schemas.microsoft.com/office/drawing/2014/main" id="{1B0B60D0-0EE7-D7B2-4E94-1613D69262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6340" y="1285843"/>
            <a:ext cx="3315660" cy="10855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A9C8A2EA-22ED-231D-AAB0-8089E4AC3062}"/>
              </a:ext>
            </a:extLst>
          </p:cNvPr>
          <p:cNvPicPr>
            <a:picLocks noChangeAspect="1"/>
          </p:cNvPicPr>
          <p:nvPr/>
        </p:nvPicPr>
        <p:blipFill>
          <a:blip r:embed="rId4"/>
          <a:stretch>
            <a:fillRect/>
          </a:stretch>
        </p:blipFill>
        <p:spPr>
          <a:xfrm>
            <a:off x="9105330" y="2338055"/>
            <a:ext cx="2704071" cy="3603159"/>
          </a:xfrm>
          <a:prstGeom prst="rect">
            <a:avLst/>
          </a:prstGeom>
        </p:spPr>
      </p:pic>
      <p:pic>
        <p:nvPicPr>
          <p:cNvPr id="13" name="Picture 12">
            <a:extLst>
              <a:ext uri="{FF2B5EF4-FFF2-40B4-BE49-F238E27FC236}">
                <a16:creationId xmlns:a16="http://schemas.microsoft.com/office/drawing/2014/main" id="{7A9249EE-1074-072A-9F09-F55868C0B5DA}"/>
              </a:ext>
            </a:extLst>
          </p:cNvPr>
          <p:cNvPicPr>
            <a:picLocks noChangeAspect="1"/>
          </p:cNvPicPr>
          <p:nvPr/>
        </p:nvPicPr>
        <p:blipFill>
          <a:blip r:embed="rId5"/>
          <a:stretch>
            <a:fillRect/>
          </a:stretch>
        </p:blipFill>
        <p:spPr>
          <a:xfrm>
            <a:off x="6995352" y="2446243"/>
            <a:ext cx="1684131" cy="1356408"/>
          </a:xfrm>
          <a:prstGeom prst="rect">
            <a:avLst/>
          </a:prstGeom>
        </p:spPr>
      </p:pic>
      <p:pic>
        <p:nvPicPr>
          <p:cNvPr id="15" name="Picture 14">
            <a:extLst>
              <a:ext uri="{FF2B5EF4-FFF2-40B4-BE49-F238E27FC236}">
                <a16:creationId xmlns:a16="http://schemas.microsoft.com/office/drawing/2014/main" id="{22B5EB71-1457-16CB-115F-2A166DDA8E01}"/>
              </a:ext>
            </a:extLst>
          </p:cNvPr>
          <p:cNvPicPr>
            <a:picLocks noChangeAspect="1"/>
          </p:cNvPicPr>
          <p:nvPr/>
        </p:nvPicPr>
        <p:blipFill>
          <a:blip r:embed="rId6"/>
          <a:stretch>
            <a:fillRect/>
          </a:stretch>
        </p:blipFill>
        <p:spPr>
          <a:xfrm>
            <a:off x="6928558" y="4151730"/>
            <a:ext cx="1817721" cy="1728192"/>
          </a:xfrm>
          <a:prstGeom prst="rect">
            <a:avLst/>
          </a:prstGeom>
        </p:spPr>
      </p:pic>
    </p:spTree>
    <p:extLst>
      <p:ext uri="{BB962C8B-B14F-4D97-AF65-F5344CB8AC3E}">
        <p14:creationId xmlns:p14="http://schemas.microsoft.com/office/powerpoint/2010/main" val="219188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1266"/>
                                        </p:tgtEl>
                                        <p:attrNameLst>
                                          <p:attrName>style.visibility</p:attrName>
                                        </p:attrNameLst>
                                      </p:cBhvr>
                                      <p:to>
                                        <p:strVal val="visible"/>
                                      </p:to>
                                    </p:set>
                                    <p:animEffect transition="in" filter="fade">
                                      <p:cBhvr>
                                        <p:cTn id="17" dur="1000"/>
                                        <p:tgtEl>
                                          <p:spTgt spid="11266"/>
                                        </p:tgtEl>
                                      </p:cBhvr>
                                    </p:animEffect>
                                    <p:anim calcmode="lin" valueType="num">
                                      <p:cBhvr>
                                        <p:cTn id="18" dur="1000" fill="hold"/>
                                        <p:tgtEl>
                                          <p:spTgt spid="11266"/>
                                        </p:tgtEl>
                                        <p:attrNameLst>
                                          <p:attrName>ppt_x</p:attrName>
                                        </p:attrNameLst>
                                      </p:cBhvr>
                                      <p:tavLst>
                                        <p:tav tm="0">
                                          <p:val>
                                            <p:strVal val="#ppt_x"/>
                                          </p:val>
                                        </p:tav>
                                        <p:tav tm="100000">
                                          <p:val>
                                            <p:strVal val="#ppt_x"/>
                                          </p:val>
                                        </p:tav>
                                      </p:tavLst>
                                    </p:anim>
                                    <p:anim calcmode="lin" valueType="num">
                                      <p:cBhvr>
                                        <p:cTn id="19" dur="1000" fill="hold"/>
                                        <p:tgtEl>
                                          <p:spTgt spid="1126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Effect transition="in" filter="fade">
                                      <p:cBhvr>
                                        <p:cTn id="24" dur="1000"/>
                                        <p:tgtEl>
                                          <p:spTgt spid="2">
                                            <p:txEl>
                                              <p:pRg st="1" end="1"/>
                                            </p:txEl>
                                          </p:spTgt>
                                        </p:tgtEl>
                                      </p:cBhvr>
                                    </p:animEffect>
                                    <p:anim calcmode="lin" valueType="num">
                                      <p:cBhvr>
                                        <p:cTn id="2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2">
                                            <p:txEl>
                                              <p:pRg st="2" end="2"/>
                                            </p:txEl>
                                          </p:spTgt>
                                        </p:tgtEl>
                                        <p:attrNameLst>
                                          <p:attrName>style.visibility</p:attrName>
                                        </p:attrNameLst>
                                      </p:cBhvr>
                                      <p:to>
                                        <p:strVal val="visible"/>
                                      </p:to>
                                    </p:set>
                                    <p:animEffect transition="in" filter="fade">
                                      <p:cBhvr>
                                        <p:cTn id="36" dur="1000"/>
                                        <p:tgtEl>
                                          <p:spTgt spid="2">
                                            <p:txEl>
                                              <p:pRg st="2" end="2"/>
                                            </p:txEl>
                                          </p:spTgt>
                                        </p:tgtEl>
                                      </p:cBhvr>
                                    </p:animEffect>
                                    <p:anim calcmode="lin" valueType="num">
                                      <p:cBhvr>
                                        <p:cTn id="37"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8" dur="1000" fill="hold"/>
                                        <p:tgtEl>
                                          <p:spTgt spid="2">
                                            <p:txEl>
                                              <p:pRg st="2" end="2"/>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
                                            <p:txEl>
                                              <p:pRg st="3" end="3"/>
                                            </p:txEl>
                                          </p:spTgt>
                                        </p:tgtEl>
                                        <p:attrNameLst>
                                          <p:attrName>style.visibility</p:attrName>
                                        </p:attrNameLst>
                                      </p:cBhvr>
                                      <p:to>
                                        <p:strVal val="visible"/>
                                      </p:to>
                                    </p:set>
                                    <p:animEffect transition="in" filter="fade">
                                      <p:cBhvr>
                                        <p:cTn id="41" dur="1000"/>
                                        <p:tgtEl>
                                          <p:spTgt spid="2">
                                            <p:txEl>
                                              <p:pRg st="3" end="3"/>
                                            </p:txEl>
                                          </p:spTgt>
                                        </p:tgtEl>
                                      </p:cBhvr>
                                    </p:animEffect>
                                    <p:anim calcmode="lin" valueType="num">
                                      <p:cBhvr>
                                        <p:cTn id="4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43" dur="1000" fill="hold"/>
                                        <p:tgtEl>
                                          <p:spTgt spid="2">
                                            <p:txEl>
                                              <p:pRg st="3" end="3"/>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
                                            <p:txEl>
                                              <p:pRg st="4" end="4"/>
                                            </p:txEl>
                                          </p:spTgt>
                                        </p:tgtEl>
                                        <p:attrNameLst>
                                          <p:attrName>style.visibility</p:attrName>
                                        </p:attrNameLst>
                                      </p:cBhvr>
                                      <p:to>
                                        <p:strVal val="visible"/>
                                      </p:to>
                                    </p:set>
                                    <p:animEffect transition="in" filter="fade">
                                      <p:cBhvr>
                                        <p:cTn id="46" dur="1000"/>
                                        <p:tgtEl>
                                          <p:spTgt spid="2">
                                            <p:txEl>
                                              <p:pRg st="4" end="4"/>
                                            </p:txEl>
                                          </p:spTgt>
                                        </p:tgtEl>
                                      </p:cBhvr>
                                    </p:animEffect>
                                    <p:anim calcmode="lin" valueType="num">
                                      <p:cBhvr>
                                        <p:cTn id="47"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8" dur="1000" fill="hold"/>
                                        <p:tgtEl>
                                          <p:spTgt spid="2">
                                            <p:txEl>
                                              <p:pRg st="4" end="4"/>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
                                            <p:txEl>
                                              <p:pRg st="5" end="5"/>
                                            </p:txEl>
                                          </p:spTgt>
                                        </p:tgtEl>
                                        <p:attrNameLst>
                                          <p:attrName>style.visibility</p:attrName>
                                        </p:attrNameLst>
                                      </p:cBhvr>
                                      <p:to>
                                        <p:strVal val="visible"/>
                                      </p:to>
                                    </p:set>
                                    <p:animEffect transition="in" filter="fade">
                                      <p:cBhvr>
                                        <p:cTn id="51" dur="1000"/>
                                        <p:tgtEl>
                                          <p:spTgt spid="2">
                                            <p:txEl>
                                              <p:pRg st="5" end="5"/>
                                            </p:txEl>
                                          </p:spTgt>
                                        </p:tgtEl>
                                      </p:cBhvr>
                                    </p:animEffect>
                                    <p:anim calcmode="lin" valueType="num">
                                      <p:cBhvr>
                                        <p:cTn id="52"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53" dur="1000" fill="hold"/>
                                        <p:tgtEl>
                                          <p:spTgt spid="2">
                                            <p:txEl>
                                              <p:pRg st="5" end="5"/>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
                                            <p:txEl>
                                              <p:pRg st="6" end="6"/>
                                            </p:txEl>
                                          </p:spTgt>
                                        </p:tgtEl>
                                        <p:attrNameLst>
                                          <p:attrName>style.visibility</p:attrName>
                                        </p:attrNameLst>
                                      </p:cBhvr>
                                      <p:to>
                                        <p:strVal val="visible"/>
                                      </p:to>
                                    </p:set>
                                    <p:animEffect transition="in" filter="fade">
                                      <p:cBhvr>
                                        <p:cTn id="56" dur="1000"/>
                                        <p:tgtEl>
                                          <p:spTgt spid="2">
                                            <p:txEl>
                                              <p:pRg st="6" end="6"/>
                                            </p:txEl>
                                          </p:spTgt>
                                        </p:tgtEl>
                                      </p:cBhvr>
                                    </p:animEffect>
                                    <p:anim calcmode="lin" valueType="num">
                                      <p:cBhvr>
                                        <p:cTn id="57"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6" end="6"/>
                                            </p:txEl>
                                          </p:spTgt>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1000"/>
                                        <p:tgtEl>
                                          <p:spTgt spid="8"/>
                                        </p:tgtEl>
                                      </p:cBhvr>
                                    </p:animEffect>
                                    <p:anim calcmode="lin" valueType="num">
                                      <p:cBhvr>
                                        <p:cTn id="62" dur="1000" fill="hold"/>
                                        <p:tgtEl>
                                          <p:spTgt spid="8"/>
                                        </p:tgtEl>
                                        <p:attrNameLst>
                                          <p:attrName>ppt_x</p:attrName>
                                        </p:attrNameLst>
                                      </p:cBhvr>
                                      <p:tavLst>
                                        <p:tav tm="0">
                                          <p:val>
                                            <p:strVal val="#ppt_x"/>
                                          </p:val>
                                        </p:tav>
                                        <p:tav tm="100000">
                                          <p:val>
                                            <p:strVal val="#ppt_x"/>
                                          </p:val>
                                        </p:tav>
                                      </p:tavLst>
                                    </p:anim>
                                    <p:anim calcmode="lin" valueType="num">
                                      <p:cBhvr>
                                        <p:cTn id="63" dur="1000" fill="hold"/>
                                        <p:tgtEl>
                                          <p:spTgt spid="8"/>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1000"/>
                                        <p:tgtEl>
                                          <p:spTgt spid="15"/>
                                        </p:tgtEl>
                                      </p:cBhvr>
                                    </p:animEffect>
                                    <p:anim calcmode="lin" valueType="num">
                                      <p:cBhvr>
                                        <p:cTn id="67" dur="1000" fill="hold"/>
                                        <p:tgtEl>
                                          <p:spTgt spid="15"/>
                                        </p:tgtEl>
                                        <p:attrNameLst>
                                          <p:attrName>ppt_x</p:attrName>
                                        </p:attrNameLst>
                                      </p:cBhvr>
                                      <p:tavLst>
                                        <p:tav tm="0">
                                          <p:val>
                                            <p:strVal val="#ppt_x"/>
                                          </p:val>
                                        </p:tav>
                                        <p:tav tm="100000">
                                          <p:val>
                                            <p:strVal val="#ppt_x"/>
                                          </p:val>
                                        </p:tav>
                                      </p:tavLst>
                                    </p:anim>
                                    <p:anim calcmode="lin" valueType="num">
                                      <p:cBhvr>
                                        <p:cTn id="6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CE64E2AF-DB45-A951-7753-AE2FEB314FDE}"/>
              </a:ext>
            </a:extLst>
          </p:cNvPr>
          <p:cNvSpPr>
            <a:spLocks noGrp="1"/>
          </p:cNvSpPr>
          <p:nvPr>
            <p:ph idx="1"/>
          </p:nvPr>
        </p:nvSpPr>
        <p:spPr>
          <a:xfrm>
            <a:off x="407988" y="1264663"/>
            <a:ext cx="11376024" cy="1434498"/>
          </a:xfrm>
        </p:spPr>
        <p:txBody>
          <a:bodyPr/>
          <a:lstStyle/>
          <a:p>
            <a:pPr marL="342900" indent="-342900">
              <a:spcBef>
                <a:spcPts val="0"/>
              </a:spcBef>
              <a:buFont typeface="Arial" panose="020B0604020202020204" pitchFamily="34" charset="0"/>
              <a:buChar char="•"/>
            </a:pPr>
            <a:r>
              <a:rPr lang="bg-BG" b="0" dirty="0"/>
              <a:t>Всички вериги за регулиране на ток за магнити в ЦЕРН са реализирани </a:t>
            </a:r>
            <a:r>
              <a:rPr lang="bg-BG" dirty="0"/>
              <a:t>цифрово</a:t>
            </a:r>
          </a:p>
          <a:p>
            <a:pPr marL="342900" indent="-342900">
              <a:spcBef>
                <a:spcPts val="0"/>
              </a:spcBef>
              <a:buFont typeface="Arial" panose="020B0604020202020204" pitchFamily="34" charset="0"/>
              <a:buChar char="•"/>
            </a:pPr>
            <a:r>
              <a:rPr lang="bg-BG" b="0" dirty="0"/>
              <a:t>Всички параметри се съхраняват в </a:t>
            </a:r>
            <a:r>
              <a:rPr lang="bg-BG" dirty="0"/>
              <a:t>база данни</a:t>
            </a:r>
            <a:r>
              <a:rPr lang="bg-BG" b="0" dirty="0"/>
              <a:t>; физическите устройства са напълно заменяеми</a:t>
            </a:r>
          </a:p>
          <a:p>
            <a:pPr marL="342900" indent="-342900">
              <a:spcBef>
                <a:spcPts val="0"/>
              </a:spcBef>
              <a:buFont typeface="Arial" panose="020B0604020202020204" pitchFamily="34" charset="0"/>
              <a:buChar char="•"/>
            </a:pPr>
            <a:r>
              <a:rPr lang="bg-BG" b="0" dirty="0"/>
              <a:t>Сигналите от измерванията са достъпни в реално време</a:t>
            </a:r>
            <a:endParaRPr lang="en-US" b="0" dirty="0"/>
          </a:p>
        </p:txBody>
      </p:sp>
      <p:sp>
        <p:nvSpPr>
          <p:cNvPr id="3" name="Title 2">
            <a:extLst>
              <a:ext uri="{FF2B5EF4-FFF2-40B4-BE49-F238E27FC236}">
                <a16:creationId xmlns:a16="http://schemas.microsoft.com/office/drawing/2014/main" id="{7FFF8C43-1198-0E92-3D91-42A158EDCC4E}"/>
              </a:ext>
            </a:extLst>
          </p:cNvPr>
          <p:cNvSpPr>
            <a:spLocks noGrp="1"/>
          </p:cNvSpPr>
          <p:nvPr>
            <p:ph type="title"/>
          </p:nvPr>
        </p:nvSpPr>
        <p:spPr/>
        <p:txBody>
          <a:bodyPr/>
          <a:lstStyle/>
          <a:p>
            <a:r>
              <a:rPr lang="bg-BG" dirty="0"/>
              <a:t>Цифрово управление</a:t>
            </a:r>
            <a:endParaRPr lang="en-US" dirty="0"/>
          </a:p>
        </p:txBody>
      </p:sp>
      <p:sp>
        <p:nvSpPr>
          <p:cNvPr id="4" name="Slide Number Placeholder 3">
            <a:extLst>
              <a:ext uri="{FF2B5EF4-FFF2-40B4-BE49-F238E27FC236}">
                <a16:creationId xmlns:a16="http://schemas.microsoft.com/office/drawing/2014/main" id="{7707DFE5-353B-ADC4-9724-8EF9E7EF07AE}"/>
              </a:ext>
            </a:extLst>
          </p:cNvPr>
          <p:cNvSpPr>
            <a:spLocks noGrp="1"/>
          </p:cNvSpPr>
          <p:nvPr>
            <p:ph type="sldNum" sz="quarter" idx="12"/>
          </p:nvPr>
        </p:nvSpPr>
        <p:spPr/>
        <p:txBody>
          <a:bodyPr/>
          <a:lstStyle/>
          <a:p>
            <a:pPr>
              <a:defRPr/>
            </a:pPr>
            <a:fld id="{36B5EA5A-BC32-A742-B11B-8E7414D5B535}" type="slidenum">
              <a:rPr lang="en-US" smtClean="0"/>
              <a:t>18</a:t>
            </a:fld>
            <a:endParaRPr lang="en-US"/>
          </a:p>
        </p:txBody>
      </p:sp>
      <p:pic>
        <p:nvPicPr>
          <p:cNvPr id="8" name="Picture 7" descr="A diagram of a computer&#10;&#10;Description automatically generated">
            <a:extLst>
              <a:ext uri="{FF2B5EF4-FFF2-40B4-BE49-F238E27FC236}">
                <a16:creationId xmlns:a16="http://schemas.microsoft.com/office/drawing/2014/main" id="{94C4772F-87FE-EA4E-F896-0C2B0BE8D2AC}"/>
              </a:ext>
            </a:extLst>
          </p:cNvPr>
          <p:cNvPicPr>
            <a:picLocks noChangeAspect="1"/>
          </p:cNvPicPr>
          <p:nvPr/>
        </p:nvPicPr>
        <p:blipFill>
          <a:blip r:embed="rId2"/>
          <a:stretch>
            <a:fillRect/>
          </a:stretch>
        </p:blipFill>
        <p:spPr>
          <a:xfrm>
            <a:off x="1199456" y="2924944"/>
            <a:ext cx="6336704" cy="2590729"/>
          </a:xfrm>
          <a:prstGeom prst="rect">
            <a:avLst/>
          </a:prstGeom>
        </p:spPr>
      </p:pic>
      <p:pic>
        <p:nvPicPr>
          <p:cNvPr id="9" name="Picture 8">
            <a:extLst>
              <a:ext uri="{FF2B5EF4-FFF2-40B4-BE49-F238E27FC236}">
                <a16:creationId xmlns:a16="http://schemas.microsoft.com/office/drawing/2014/main" id="{F6043F4F-23F8-EB4D-38C4-D741C77DD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rot="21272613">
            <a:off x="520387" y="4568021"/>
            <a:ext cx="1080911" cy="1660747"/>
          </a:xfrm>
          <a:prstGeom prst="rect">
            <a:avLst/>
          </a:prstGeom>
        </p:spPr>
      </p:pic>
      <p:pic>
        <p:nvPicPr>
          <p:cNvPr id="11" name="Picture 9" descr="4-7kA DCCT Head.png">
            <a:extLst>
              <a:ext uri="{FF2B5EF4-FFF2-40B4-BE49-F238E27FC236}">
                <a16:creationId xmlns:a16="http://schemas.microsoft.com/office/drawing/2014/main" id="{91B541C3-6F87-8ACA-D56C-BA73F855A7F6}"/>
              </a:ext>
            </a:extLst>
          </p:cNvPr>
          <p:cNvPicPr>
            <a:picLocks noChangeAspect="1"/>
          </p:cNvPicPr>
          <p:nvPr/>
        </p:nvPicPr>
        <p:blipFill>
          <a:blip r:embed="rId4" cstate="print"/>
          <a:srcRect/>
          <a:stretch>
            <a:fillRect/>
          </a:stretch>
        </p:blipFill>
        <p:spPr bwMode="auto">
          <a:xfrm>
            <a:off x="6951367" y="4538896"/>
            <a:ext cx="792088" cy="519615"/>
          </a:xfrm>
          <a:prstGeom prst="rect">
            <a:avLst/>
          </a:prstGeom>
          <a:noFill/>
          <a:ln w="9525">
            <a:noFill/>
            <a:miter lim="800000"/>
            <a:headEnd/>
            <a:tailEnd/>
          </a:ln>
        </p:spPr>
      </p:pic>
      <p:pic>
        <p:nvPicPr>
          <p:cNvPr id="12" name="Picture 9" descr="4-7kA DCCT Head.png">
            <a:extLst>
              <a:ext uri="{FF2B5EF4-FFF2-40B4-BE49-F238E27FC236}">
                <a16:creationId xmlns:a16="http://schemas.microsoft.com/office/drawing/2014/main" id="{D99EDD61-811A-1EAC-A00E-C0EF132A85FB}"/>
              </a:ext>
            </a:extLst>
          </p:cNvPr>
          <p:cNvPicPr>
            <a:picLocks noChangeAspect="1"/>
          </p:cNvPicPr>
          <p:nvPr/>
        </p:nvPicPr>
        <p:blipFill>
          <a:blip r:embed="rId4" cstate="print"/>
          <a:srcRect/>
          <a:stretch>
            <a:fillRect/>
          </a:stretch>
        </p:blipFill>
        <p:spPr bwMode="auto">
          <a:xfrm>
            <a:off x="6951367" y="5087028"/>
            <a:ext cx="792088" cy="519615"/>
          </a:xfrm>
          <a:prstGeom prst="rect">
            <a:avLst/>
          </a:prstGeom>
          <a:noFill/>
          <a:ln w="9525">
            <a:noFill/>
            <a:miter lim="800000"/>
            <a:headEnd/>
            <a:tailEnd/>
          </a:ln>
        </p:spPr>
      </p:pic>
      <p:sp>
        <p:nvSpPr>
          <p:cNvPr id="13" name="Arrow: Right 12">
            <a:extLst>
              <a:ext uri="{FF2B5EF4-FFF2-40B4-BE49-F238E27FC236}">
                <a16:creationId xmlns:a16="http://schemas.microsoft.com/office/drawing/2014/main" id="{03213818-011F-520D-2EF2-487B16EA1DE8}"/>
              </a:ext>
            </a:extLst>
          </p:cNvPr>
          <p:cNvSpPr/>
          <p:nvPr/>
        </p:nvSpPr>
        <p:spPr>
          <a:xfrm>
            <a:off x="623392" y="3284984"/>
            <a:ext cx="576063" cy="2160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58DEA0FC-01A0-D7A8-9137-5E42C745CF9D}"/>
              </a:ext>
            </a:extLst>
          </p:cNvPr>
          <p:cNvSpPr/>
          <p:nvPr/>
        </p:nvSpPr>
        <p:spPr>
          <a:xfrm>
            <a:off x="4223792" y="3150977"/>
            <a:ext cx="936103" cy="216024"/>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9E81EBF8-03F1-991B-1CDF-2C464B8F86A9}"/>
              </a:ext>
            </a:extLst>
          </p:cNvPr>
          <p:cNvSpPr/>
          <p:nvPr/>
        </p:nvSpPr>
        <p:spPr>
          <a:xfrm rot="10800000">
            <a:off x="6025211" y="5362282"/>
            <a:ext cx="576063" cy="216024"/>
          </a:xfrm>
          <a:prstGeom prst="right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F2ECA7EE-EC7B-59A5-B88A-355A21D8DD4C}"/>
              </a:ext>
            </a:extLst>
          </p:cNvPr>
          <p:cNvSpPr txBox="1"/>
          <p:nvPr/>
        </p:nvSpPr>
        <p:spPr bwMode="auto">
          <a:xfrm>
            <a:off x="365440" y="2902350"/>
            <a:ext cx="1091966" cy="369332"/>
          </a:xfrm>
          <a:prstGeom prst="rect">
            <a:avLst/>
          </a:prstGeom>
          <a:noFill/>
        </p:spPr>
        <p:txBody>
          <a:bodyPr wrap="none" rtlCol="0">
            <a:spAutoFit/>
          </a:bodyPr>
          <a:lstStyle/>
          <a:p>
            <a:r>
              <a:rPr lang="bg-BG" dirty="0"/>
              <a:t>команда</a:t>
            </a:r>
            <a:endParaRPr lang="en-US" dirty="0"/>
          </a:p>
        </p:txBody>
      </p:sp>
      <p:sp>
        <p:nvSpPr>
          <p:cNvPr id="17" name="TextBox 16">
            <a:extLst>
              <a:ext uri="{FF2B5EF4-FFF2-40B4-BE49-F238E27FC236}">
                <a16:creationId xmlns:a16="http://schemas.microsoft.com/office/drawing/2014/main" id="{18BAB0B9-8AE0-785C-9110-0A073E191E54}"/>
              </a:ext>
            </a:extLst>
          </p:cNvPr>
          <p:cNvSpPr txBox="1"/>
          <p:nvPr/>
        </p:nvSpPr>
        <p:spPr bwMode="auto">
          <a:xfrm>
            <a:off x="4120828" y="2781645"/>
            <a:ext cx="1039067" cy="369332"/>
          </a:xfrm>
          <a:prstGeom prst="rect">
            <a:avLst/>
          </a:prstGeom>
          <a:noFill/>
        </p:spPr>
        <p:txBody>
          <a:bodyPr wrap="none" rtlCol="0">
            <a:spAutoFit/>
          </a:bodyPr>
          <a:lstStyle/>
          <a:p>
            <a:r>
              <a:rPr lang="bg-BG" dirty="0"/>
              <a:t>контрол</a:t>
            </a:r>
            <a:endParaRPr lang="en-US" dirty="0"/>
          </a:p>
        </p:txBody>
      </p:sp>
      <p:sp>
        <p:nvSpPr>
          <p:cNvPr id="18" name="TextBox 17">
            <a:extLst>
              <a:ext uri="{FF2B5EF4-FFF2-40B4-BE49-F238E27FC236}">
                <a16:creationId xmlns:a16="http://schemas.microsoft.com/office/drawing/2014/main" id="{72C2399C-7EC7-4880-2D98-B4A24AF3A490}"/>
              </a:ext>
            </a:extLst>
          </p:cNvPr>
          <p:cNvSpPr txBox="1"/>
          <p:nvPr/>
        </p:nvSpPr>
        <p:spPr bwMode="auto">
          <a:xfrm>
            <a:off x="5686864" y="5570868"/>
            <a:ext cx="1342034" cy="369332"/>
          </a:xfrm>
          <a:prstGeom prst="rect">
            <a:avLst/>
          </a:prstGeom>
          <a:noFill/>
        </p:spPr>
        <p:txBody>
          <a:bodyPr wrap="none" rtlCol="0">
            <a:spAutoFit/>
          </a:bodyPr>
          <a:lstStyle/>
          <a:p>
            <a:r>
              <a:rPr lang="bg-BG" dirty="0"/>
              <a:t>измерване</a:t>
            </a:r>
            <a:endParaRPr lang="en-US" dirty="0"/>
          </a:p>
        </p:txBody>
      </p:sp>
      <p:pic>
        <p:nvPicPr>
          <p:cNvPr id="19" name="Picture 18" descr="A screen shot of a graph&#10;&#10;Description automatically generated">
            <a:extLst>
              <a:ext uri="{FF2B5EF4-FFF2-40B4-BE49-F238E27FC236}">
                <a16:creationId xmlns:a16="http://schemas.microsoft.com/office/drawing/2014/main" id="{EA34EDAB-2719-9514-42D2-73E017666D87}"/>
              </a:ext>
            </a:extLst>
          </p:cNvPr>
          <p:cNvPicPr>
            <a:picLocks noChangeAspect="1"/>
          </p:cNvPicPr>
          <p:nvPr/>
        </p:nvPicPr>
        <p:blipFill>
          <a:blip r:embed="rId5"/>
          <a:stretch>
            <a:fillRect/>
          </a:stretch>
        </p:blipFill>
        <p:spPr bwMode="auto">
          <a:xfrm>
            <a:off x="8012138" y="3000724"/>
            <a:ext cx="4037027" cy="2142184"/>
          </a:xfrm>
          <a:prstGeom prst="rect">
            <a:avLst/>
          </a:prstGeom>
        </p:spPr>
      </p:pic>
      <p:sp>
        <p:nvSpPr>
          <p:cNvPr id="2" name="TextBox 1">
            <a:extLst>
              <a:ext uri="{FF2B5EF4-FFF2-40B4-BE49-F238E27FC236}">
                <a16:creationId xmlns:a16="http://schemas.microsoft.com/office/drawing/2014/main" id="{A376E441-1D34-25CD-A7A0-3FF872602D7A}"/>
              </a:ext>
            </a:extLst>
          </p:cNvPr>
          <p:cNvSpPr txBox="1"/>
          <p:nvPr/>
        </p:nvSpPr>
        <p:spPr bwMode="auto">
          <a:xfrm>
            <a:off x="9048328" y="5245087"/>
            <a:ext cx="2403222" cy="369332"/>
          </a:xfrm>
          <a:prstGeom prst="rect">
            <a:avLst/>
          </a:prstGeom>
          <a:noFill/>
        </p:spPr>
        <p:txBody>
          <a:bodyPr wrap="none" rtlCol="0">
            <a:spAutoFit/>
          </a:bodyPr>
          <a:lstStyle/>
          <a:p>
            <a:r>
              <a:rPr lang="bg-BG" dirty="0"/>
              <a:t>Анализ, диагностика</a:t>
            </a:r>
            <a:endParaRPr lang="en-US" dirty="0"/>
          </a:p>
        </p:txBody>
      </p:sp>
      <p:sp>
        <p:nvSpPr>
          <p:cNvPr id="22" name="Arrow: Bent-Up 21">
            <a:extLst>
              <a:ext uri="{FF2B5EF4-FFF2-40B4-BE49-F238E27FC236}">
                <a16:creationId xmlns:a16="http://schemas.microsoft.com/office/drawing/2014/main" id="{3516FC8B-EC6D-0B2E-751B-CCC56F050845}"/>
              </a:ext>
            </a:extLst>
          </p:cNvPr>
          <p:cNvSpPr/>
          <p:nvPr/>
        </p:nvSpPr>
        <p:spPr>
          <a:xfrm>
            <a:off x="1343472" y="5754960"/>
            <a:ext cx="8878376" cy="312659"/>
          </a:xfrm>
          <a:prstGeom prst="bentUp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995FC14A-29E3-6A52-5EB8-17ACEC0F07B3}"/>
              </a:ext>
            </a:extLst>
          </p:cNvPr>
          <p:cNvPicPr>
            <a:picLocks noChangeAspect="1"/>
          </p:cNvPicPr>
          <p:nvPr/>
        </p:nvPicPr>
        <p:blipFill>
          <a:blip r:embed="rId6"/>
          <a:stretch>
            <a:fillRect/>
          </a:stretch>
        </p:blipFill>
        <p:spPr>
          <a:xfrm>
            <a:off x="4181380" y="5418665"/>
            <a:ext cx="1354943" cy="388162"/>
          </a:xfrm>
          <a:prstGeom prst="rect">
            <a:avLst/>
          </a:prstGeom>
        </p:spPr>
      </p:pic>
    </p:spTree>
    <p:extLst>
      <p:ext uri="{BB962C8B-B14F-4D97-AF65-F5344CB8AC3E}">
        <p14:creationId xmlns:p14="http://schemas.microsoft.com/office/powerpoint/2010/main" val="2082081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animEffect transition="in" filter="fade">
                                      <p:cBhvr>
                                        <p:cTn id="14" dur="1000"/>
                                        <p:tgtEl>
                                          <p:spTgt spid="10">
                                            <p:txEl>
                                              <p:pRg st="1" end="1"/>
                                            </p:txEl>
                                          </p:spTgt>
                                        </p:tgtEl>
                                      </p:cBhvr>
                                    </p:animEffect>
                                    <p:anim calcmode="lin" valueType="num">
                                      <p:cBhvr>
                                        <p:cTn id="15"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xEl>
                                              <p:pRg st="2" end="2"/>
                                            </p:txEl>
                                          </p:spTgt>
                                        </p:tgtEl>
                                        <p:attrNameLst>
                                          <p:attrName>style.visibility</p:attrName>
                                        </p:attrNameLst>
                                      </p:cBhvr>
                                      <p:to>
                                        <p:strVal val="visible"/>
                                      </p:to>
                                    </p:set>
                                    <p:animEffect transition="in" filter="fade">
                                      <p:cBhvr>
                                        <p:cTn id="26" dur="1000"/>
                                        <p:tgtEl>
                                          <p:spTgt spid="10">
                                            <p:txEl>
                                              <p:pRg st="2" end="2"/>
                                            </p:txEl>
                                          </p:spTgt>
                                        </p:tgtEl>
                                      </p:cBhvr>
                                    </p:animEffect>
                                    <p:anim calcmode="lin" valueType="num">
                                      <p:cBhvr>
                                        <p:cTn id="27"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10">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ppt_x</p:attrName>
                                        </p:attrNameLst>
                                      </p:cBhvr>
                                      <p:tavLst>
                                        <p:tav tm="0">
                                          <p:val>
                                            <p:strVal val="#ppt_x"/>
                                          </p:val>
                                        </p:tav>
                                        <p:tav tm="100000">
                                          <p:val>
                                            <p:strVal val="#ppt_x"/>
                                          </p:val>
                                        </p:tav>
                                      </p:tavLst>
                                    </p:anim>
                                    <p:anim calcmode="lin" valueType="num">
                                      <p:cBhvr>
                                        <p:cTn id="38" dur="1000" fill="hold"/>
                                        <p:tgtEl>
                                          <p:spTgt spid="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1000"/>
                                        <p:tgtEl>
                                          <p:spTgt spid="22"/>
                                        </p:tgtEl>
                                      </p:cBhvr>
                                    </p:animEffect>
                                    <p:anim calcmode="lin" valueType="num">
                                      <p:cBhvr>
                                        <p:cTn id="42" dur="1000" fill="hold"/>
                                        <p:tgtEl>
                                          <p:spTgt spid="22"/>
                                        </p:tgtEl>
                                        <p:attrNameLst>
                                          <p:attrName>ppt_x</p:attrName>
                                        </p:attrNameLst>
                                      </p:cBhvr>
                                      <p:tavLst>
                                        <p:tav tm="0">
                                          <p:val>
                                            <p:strVal val="#ppt_x"/>
                                          </p:val>
                                        </p:tav>
                                        <p:tav tm="100000">
                                          <p:val>
                                            <p:strVal val="#ppt_x"/>
                                          </p:val>
                                        </p:tav>
                                      </p:tavLst>
                                    </p:anim>
                                    <p:anim calcmode="lin" valueType="num">
                                      <p:cBhvr>
                                        <p:cTn id="4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1000"/>
                                        <p:tgtEl>
                                          <p:spTgt spid="14"/>
                                        </p:tgtEl>
                                      </p:cBhvr>
                                    </p:animEffect>
                                    <p:anim calcmode="lin" valueType="num">
                                      <p:cBhvr>
                                        <p:cTn id="61" dur="1000" fill="hold"/>
                                        <p:tgtEl>
                                          <p:spTgt spid="14"/>
                                        </p:tgtEl>
                                        <p:attrNameLst>
                                          <p:attrName>ppt_x</p:attrName>
                                        </p:attrNameLst>
                                      </p:cBhvr>
                                      <p:tavLst>
                                        <p:tav tm="0">
                                          <p:val>
                                            <p:strVal val="#ppt_x"/>
                                          </p:val>
                                        </p:tav>
                                        <p:tav tm="100000">
                                          <p:val>
                                            <p:strVal val="#ppt_x"/>
                                          </p:val>
                                        </p:tav>
                                      </p:tavLst>
                                    </p:anim>
                                    <p:anim calcmode="lin" valueType="num">
                                      <p:cBhvr>
                                        <p:cTn id="62" dur="1000" fill="hold"/>
                                        <p:tgtEl>
                                          <p:spTgt spid="1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1000"/>
                                        <p:tgtEl>
                                          <p:spTgt spid="17"/>
                                        </p:tgtEl>
                                      </p:cBhvr>
                                    </p:animEffect>
                                    <p:anim calcmode="lin" valueType="num">
                                      <p:cBhvr>
                                        <p:cTn id="66" dur="1000" fill="hold"/>
                                        <p:tgtEl>
                                          <p:spTgt spid="17"/>
                                        </p:tgtEl>
                                        <p:attrNameLst>
                                          <p:attrName>ppt_x</p:attrName>
                                        </p:attrNameLst>
                                      </p:cBhvr>
                                      <p:tavLst>
                                        <p:tav tm="0">
                                          <p:val>
                                            <p:strVal val="#ppt_x"/>
                                          </p:val>
                                        </p:tav>
                                        <p:tav tm="100000">
                                          <p:val>
                                            <p:strVal val="#ppt_x"/>
                                          </p:val>
                                        </p:tav>
                                      </p:tavLst>
                                    </p:anim>
                                    <p:anim calcmode="lin" valueType="num">
                                      <p:cBhvr>
                                        <p:cTn id="6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1000"/>
                                        <p:tgtEl>
                                          <p:spTgt spid="15"/>
                                        </p:tgtEl>
                                      </p:cBhvr>
                                    </p:animEffect>
                                    <p:anim calcmode="lin" valueType="num">
                                      <p:cBhvr>
                                        <p:cTn id="73" dur="1000" fill="hold"/>
                                        <p:tgtEl>
                                          <p:spTgt spid="15"/>
                                        </p:tgtEl>
                                        <p:attrNameLst>
                                          <p:attrName>ppt_x</p:attrName>
                                        </p:attrNameLst>
                                      </p:cBhvr>
                                      <p:tavLst>
                                        <p:tav tm="0">
                                          <p:val>
                                            <p:strVal val="#ppt_x"/>
                                          </p:val>
                                        </p:tav>
                                        <p:tav tm="100000">
                                          <p:val>
                                            <p:strVal val="#ppt_x"/>
                                          </p:val>
                                        </p:tav>
                                      </p:tavLst>
                                    </p:anim>
                                    <p:anim calcmode="lin" valueType="num">
                                      <p:cBhvr>
                                        <p:cTn id="74" dur="1000" fill="hold"/>
                                        <p:tgtEl>
                                          <p:spTgt spid="1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1000"/>
                                        <p:tgtEl>
                                          <p:spTgt spid="11"/>
                                        </p:tgtEl>
                                      </p:cBhvr>
                                    </p:animEffect>
                                    <p:anim calcmode="lin" valueType="num">
                                      <p:cBhvr>
                                        <p:cTn id="83" dur="1000" fill="hold"/>
                                        <p:tgtEl>
                                          <p:spTgt spid="11"/>
                                        </p:tgtEl>
                                        <p:attrNameLst>
                                          <p:attrName>ppt_x</p:attrName>
                                        </p:attrNameLst>
                                      </p:cBhvr>
                                      <p:tavLst>
                                        <p:tav tm="0">
                                          <p:val>
                                            <p:strVal val="#ppt_x"/>
                                          </p:val>
                                        </p:tav>
                                        <p:tav tm="100000">
                                          <p:val>
                                            <p:strVal val="#ppt_x"/>
                                          </p:val>
                                        </p:tav>
                                      </p:tavLst>
                                    </p:anim>
                                    <p:anim calcmode="lin" valueType="num">
                                      <p:cBhvr>
                                        <p:cTn id="84" dur="1000" fill="hold"/>
                                        <p:tgtEl>
                                          <p:spTgt spid="11"/>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1000"/>
                                        <p:tgtEl>
                                          <p:spTgt spid="12"/>
                                        </p:tgtEl>
                                      </p:cBhvr>
                                    </p:animEffect>
                                    <p:anim calcmode="lin" valueType="num">
                                      <p:cBhvr>
                                        <p:cTn id="88" dur="1000" fill="hold"/>
                                        <p:tgtEl>
                                          <p:spTgt spid="12"/>
                                        </p:tgtEl>
                                        <p:attrNameLst>
                                          <p:attrName>ppt_x</p:attrName>
                                        </p:attrNameLst>
                                      </p:cBhvr>
                                      <p:tavLst>
                                        <p:tav tm="0">
                                          <p:val>
                                            <p:strVal val="#ppt_x"/>
                                          </p:val>
                                        </p:tav>
                                        <p:tav tm="100000">
                                          <p:val>
                                            <p:strVal val="#ppt_x"/>
                                          </p:val>
                                        </p:tav>
                                      </p:tavLst>
                                    </p:anim>
                                    <p:anim calcmode="lin" valueType="num">
                                      <p:cBhvr>
                                        <p:cTn id="89" dur="1000" fill="hold"/>
                                        <p:tgtEl>
                                          <p:spTgt spid="12"/>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1000"/>
                                        <p:tgtEl>
                                          <p:spTgt spid="26"/>
                                        </p:tgtEl>
                                      </p:cBhvr>
                                    </p:animEffect>
                                    <p:anim calcmode="lin" valueType="num">
                                      <p:cBhvr>
                                        <p:cTn id="93" dur="1000" fill="hold"/>
                                        <p:tgtEl>
                                          <p:spTgt spid="26"/>
                                        </p:tgtEl>
                                        <p:attrNameLst>
                                          <p:attrName>ppt_x</p:attrName>
                                        </p:attrNameLst>
                                      </p:cBhvr>
                                      <p:tavLst>
                                        <p:tav tm="0">
                                          <p:val>
                                            <p:strVal val="#ppt_x"/>
                                          </p:val>
                                        </p:tav>
                                        <p:tav tm="100000">
                                          <p:val>
                                            <p:strVal val="#ppt_x"/>
                                          </p:val>
                                        </p:tav>
                                      </p:tavLst>
                                    </p:anim>
                                    <p:anim calcmode="lin" valueType="num">
                                      <p:cBhvr>
                                        <p:cTn id="9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13" grpId="0" animBg="1"/>
      <p:bldP spid="14" grpId="0" animBg="1"/>
      <p:bldP spid="15" grpId="0" animBg="1"/>
      <p:bldP spid="16" grpId="0"/>
      <p:bldP spid="17" grpId="0"/>
      <p:bldP spid="18" grpId="0"/>
      <p:bldP spid="2" grpId="0"/>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A9B2FA-2358-EF1E-65AB-02B96F694F0D}"/>
              </a:ext>
            </a:extLst>
          </p:cNvPr>
          <p:cNvSpPr>
            <a:spLocks noGrp="1"/>
          </p:cNvSpPr>
          <p:nvPr>
            <p:ph idx="1"/>
          </p:nvPr>
        </p:nvSpPr>
        <p:spPr>
          <a:xfrm>
            <a:off x="407988" y="1245124"/>
            <a:ext cx="11376024" cy="5064195"/>
          </a:xfrm>
        </p:spPr>
        <p:txBody>
          <a:bodyPr/>
          <a:lstStyle/>
          <a:p>
            <a:pPr marL="342900" indent="-342900">
              <a:spcBef>
                <a:spcPts val="600"/>
              </a:spcBef>
              <a:spcAft>
                <a:spcPts val="0"/>
              </a:spcAft>
              <a:buFont typeface="Arial" panose="020B0604020202020204" pitchFamily="34" charset="0"/>
              <a:buChar char="•"/>
            </a:pPr>
            <a:r>
              <a:rPr lang="bg-BG" sz="2000" dirty="0"/>
              <a:t>Надеждност</a:t>
            </a:r>
          </a:p>
          <a:p>
            <a:pPr marL="666900" lvl="1" indent="-342900">
              <a:spcBef>
                <a:spcPts val="600"/>
              </a:spcBef>
              <a:spcAft>
                <a:spcPts val="0"/>
              </a:spcAft>
              <a:buFont typeface="Wingdings" panose="05000000000000000000" pitchFamily="2" charset="2"/>
              <a:buChar char="Ø"/>
            </a:pPr>
            <a:r>
              <a:rPr lang="bg-BG" sz="1600" dirty="0"/>
              <a:t>Голям брой системи (&gt;500</a:t>
            </a:r>
            <a:r>
              <a:rPr lang="en-US" sz="1600" dirty="0"/>
              <a:t>0</a:t>
            </a:r>
            <a:r>
              <a:rPr lang="bg-BG" sz="1600" dirty="0"/>
              <a:t> в целия комплекс)</a:t>
            </a:r>
          </a:p>
          <a:p>
            <a:pPr marL="666900" lvl="1" indent="-342900">
              <a:spcBef>
                <a:spcPts val="600"/>
              </a:spcBef>
              <a:spcAft>
                <a:spcPts val="0"/>
              </a:spcAft>
              <a:buFont typeface="Wingdings" panose="05000000000000000000" pitchFamily="2" charset="2"/>
              <a:buChar char="Ø"/>
            </a:pPr>
            <a:r>
              <a:rPr lang="bg-BG" sz="1600" dirty="0"/>
              <a:t>Нормална експлоатация: 24/7, 20-30 години</a:t>
            </a:r>
          </a:p>
          <a:p>
            <a:pPr marL="666900" lvl="1" indent="-342900">
              <a:spcBef>
                <a:spcPts val="600"/>
              </a:spcBef>
              <a:spcAft>
                <a:spcPts val="0"/>
              </a:spcAft>
              <a:buFont typeface="Wingdings" panose="05000000000000000000" pitchFamily="2" charset="2"/>
              <a:buChar char="Ø"/>
            </a:pPr>
            <a:r>
              <a:rPr lang="bg-BG" sz="1600" dirty="0"/>
              <a:t>Високонадеждни вериги за защита и интерфейси с други системи</a:t>
            </a:r>
          </a:p>
          <a:p>
            <a:pPr marL="666900" lvl="1" indent="-342900">
              <a:spcBef>
                <a:spcPts val="600"/>
              </a:spcBef>
              <a:spcAft>
                <a:spcPts val="0"/>
              </a:spcAft>
              <a:buFont typeface="Wingdings" panose="05000000000000000000" pitchFamily="2" charset="2"/>
              <a:buChar char="Ø"/>
            </a:pPr>
            <a:r>
              <a:rPr lang="bg-BG" sz="1600" dirty="0"/>
              <a:t>Електромагнитна съвместимост (излъчване / уязвимост)</a:t>
            </a:r>
          </a:p>
          <a:p>
            <a:pPr marL="342900" indent="-342900">
              <a:spcBef>
                <a:spcPts val="600"/>
              </a:spcBef>
              <a:spcAft>
                <a:spcPts val="0"/>
              </a:spcAft>
              <a:buFont typeface="Arial" panose="020B0604020202020204" pitchFamily="34" charset="0"/>
              <a:buChar char="•"/>
            </a:pPr>
            <a:r>
              <a:rPr lang="bg-BG" sz="2000" dirty="0"/>
              <a:t>Поддръжка</a:t>
            </a:r>
            <a:endParaRPr lang="en-US" sz="2000" dirty="0"/>
          </a:p>
          <a:p>
            <a:pPr marL="666900" lvl="1" indent="-342900">
              <a:spcBef>
                <a:spcPts val="600"/>
              </a:spcBef>
              <a:spcAft>
                <a:spcPts val="0"/>
              </a:spcAft>
              <a:buFont typeface="Wingdings" panose="05000000000000000000" pitchFamily="2" charset="2"/>
              <a:buChar char="Ø"/>
            </a:pPr>
            <a:r>
              <a:rPr lang="bg-BG" sz="1600" dirty="0"/>
              <a:t>Модулни системи – допълнителни и резервни силови модули</a:t>
            </a:r>
          </a:p>
          <a:p>
            <a:pPr marL="666900" lvl="1" indent="-342900">
              <a:spcBef>
                <a:spcPts val="600"/>
              </a:spcBef>
              <a:spcAft>
                <a:spcPts val="0"/>
              </a:spcAft>
              <a:buFont typeface="Wingdings" panose="05000000000000000000" pitchFamily="2" charset="2"/>
              <a:buChar char="Ø"/>
            </a:pPr>
            <a:r>
              <a:rPr lang="bg-BG" sz="1600" dirty="0"/>
              <a:t>Измерителни системи – </a:t>
            </a:r>
            <a:r>
              <a:rPr lang="en-US" sz="1600" dirty="0"/>
              <a:t>UPS, </a:t>
            </a:r>
            <a:r>
              <a:rPr lang="bg-BG" sz="1600" dirty="0"/>
              <a:t>винаги два канала, „горещи“ резерви</a:t>
            </a:r>
          </a:p>
          <a:p>
            <a:pPr marL="666900" lvl="1" indent="-342900">
              <a:spcBef>
                <a:spcPts val="600"/>
              </a:spcBef>
              <a:spcAft>
                <a:spcPts val="0"/>
              </a:spcAft>
              <a:buFont typeface="Wingdings" panose="05000000000000000000" pitchFamily="2" charset="2"/>
              <a:buChar char="Ø"/>
            </a:pPr>
            <a:r>
              <a:rPr lang="bg-BG" sz="1600" dirty="0"/>
              <a:t>Диагностика в реално време и </a:t>
            </a:r>
            <a:r>
              <a:rPr lang="en-US" sz="1600" dirty="0"/>
              <a:t>post-mortem</a:t>
            </a:r>
            <a:endParaRPr lang="bg-BG" sz="1600" dirty="0"/>
          </a:p>
          <a:p>
            <a:pPr marL="666900" lvl="1" indent="-342900">
              <a:spcBef>
                <a:spcPts val="600"/>
              </a:spcBef>
              <a:spcAft>
                <a:spcPts val="0"/>
              </a:spcAft>
              <a:buFont typeface="Wingdings" panose="05000000000000000000" pitchFamily="2" charset="2"/>
              <a:buChar char="Ø"/>
            </a:pPr>
            <a:r>
              <a:rPr lang="bg-BG" sz="1600" dirty="0"/>
              <a:t>Планирани и непланирани интервенции</a:t>
            </a:r>
          </a:p>
          <a:p>
            <a:pPr marL="342900" indent="-342900">
              <a:spcBef>
                <a:spcPts val="600"/>
              </a:spcBef>
              <a:spcAft>
                <a:spcPts val="0"/>
              </a:spcAft>
              <a:buFont typeface="Arial" panose="020B0604020202020204" pitchFamily="34" charset="0"/>
              <a:buChar char="•"/>
            </a:pPr>
            <a:r>
              <a:rPr lang="bg-BG" sz="2000" dirty="0"/>
              <a:t>Експлоатация в радиационна среда</a:t>
            </a:r>
          </a:p>
          <a:p>
            <a:pPr lvl="2">
              <a:spcBef>
                <a:spcPts val="600"/>
              </a:spcBef>
              <a:spcAft>
                <a:spcPts val="0"/>
              </a:spcAft>
              <a:buFont typeface="Wingdings" panose="05000000000000000000" pitchFamily="2" charset="2"/>
              <a:buChar char="Ø"/>
            </a:pPr>
            <a:r>
              <a:rPr lang="bg-BG" sz="1600" dirty="0"/>
              <a:t>Зависимост от местоположението</a:t>
            </a:r>
          </a:p>
          <a:p>
            <a:pPr lvl="2">
              <a:spcBef>
                <a:spcPts val="600"/>
              </a:spcBef>
              <a:spcAft>
                <a:spcPts val="0"/>
              </a:spcAft>
              <a:buFont typeface="Wingdings" panose="05000000000000000000" pitchFamily="2" charset="2"/>
              <a:buChar char="Ø"/>
            </a:pPr>
            <a:r>
              <a:rPr lang="bg-BG" sz="1600" dirty="0"/>
              <a:t>Радиационно-устойчиви електронни елементи – единично събитие (</a:t>
            </a:r>
            <a:r>
              <a:rPr lang="en-US" sz="1600" dirty="0"/>
              <a:t>S.E.E.) </a:t>
            </a:r>
            <a:br>
              <a:rPr lang="en-US" sz="1600" dirty="0"/>
            </a:br>
            <a:r>
              <a:rPr lang="bg-BG" sz="1600" dirty="0"/>
              <a:t>или обща доза йонизираща радиация (</a:t>
            </a:r>
            <a:r>
              <a:rPr lang="en-US" sz="1600" dirty="0"/>
              <a:t>T</a:t>
            </a:r>
            <a:r>
              <a:rPr lang="bg-BG" sz="1600" dirty="0"/>
              <a:t>.</a:t>
            </a:r>
            <a:r>
              <a:rPr lang="en-US" sz="1600" dirty="0"/>
              <a:t>I</a:t>
            </a:r>
            <a:r>
              <a:rPr lang="bg-BG" sz="1600" dirty="0"/>
              <a:t>.</a:t>
            </a:r>
            <a:r>
              <a:rPr lang="en-US" sz="1600" dirty="0"/>
              <a:t>D</a:t>
            </a:r>
            <a:r>
              <a:rPr lang="bg-BG" sz="1600" dirty="0"/>
              <a:t>.</a:t>
            </a:r>
            <a:r>
              <a:rPr lang="en-US" sz="1600" dirty="0"/>
              <a:t>)</a:t>
            </a:r>
          </a:p>
          <a:p>
            <a:pPr lvl="2">
              <a:spcBef>
                <a:spcPts val="600"/>
              </a:spcBef>
              <a:spcAft>
                <a:spcPts val="0"/>
              </a:spcAft>
              <a:buFont typeface="Wingdings" panose="05000000000000000000" pitchFamily="2" charset="2"/>
              <a:buChar char="Ø"/>
            </a:pPr>
            <a:r>
              <a:rPr lang="bg-BG" sz="1600" dirty="0"/>
              <a:t>Специална инфраструктура за ускорено тестване на електронни елементи </a:t>
            </a:r>
            <a:br>
              <a:rPr lang="en-US" sz="1600" dirty="0"/>
            </a:br>
            <a:r>
              <a:rPr lang="bg-BG" sz="1600" dirty="0"/>
              <a:t>и системи</a:t>
            </a:r>
            <a:r>
              <a:rPr lang="en-US" sz="1600" dirty="0"/>
              <a:t> </a:t>
            </a:r>
            <a:r>
              <a:rPr lang="bg-BG" sz="1600" dirty="0"/>
              <a:t>за радиационна устойчивост</a:t>
            </a:r>
          </a:p>
          <a:p>
            <a:pPr lvl="1">
              <a:spcBef>
                <a:spcPts val="600"/>
              </a:spcBef>
              <a:spcAft>
                <a:spcPts val="0"/>
              </a:spcAft>
              <a:buFont typeface="Wingdings" panose="05000000000000000000" pitchFamily="2" charset="2"/>
              <a:buChar char="Ø"/>
            </a:pPr>
            <a:endParaRPr lang="bg-BG" dirty="0"/>
          </a:p>
          <a:p>
            <a:pPr lvl="1">
              <a:spcBef>
                <a:spcPts val="600"/>
              </a:spcBef>
              <a:spcAft>
                <a:spcPts val="0"/>
              </a:spcAft>
              <a:buFont typeface="Wingdings" panose="05000000000000000000" pitchFamily="2" charset="2"/>
              <a:buChar char="Ø"/>
            </a:pPr>
            <a:endParaRPr lang="en-US" dirty="0"/>
          </a:p>
        </p:txBody>
      </p:sp>
      <p:sp>
        <p:nvSpPr>
          <p:cNvPr id="3" name="Title 2">
            <a:extLst>
              <a:ext uri="{FF2B5EF4-FFF2-40B4-BE49-F238E27FC236}">
                <a16:creationId xmlns:a16="http://schemas.microsoft.com/office/drawing/2014/main" id="{F4D397AE-CD0D-2A60-2F88-4AEA689CB369}"/>
              </a:ext>
            </a:extLst>
          </p:cNvPr>
          <p:cNvSpPr>
            <a:spLocks noGrp="1"/>
          </p:cNvSpPr>
          <p:nvPr>
            <p:ph type="title"/>
          </p:nvPr>
        </p:nvSpPr>
        <p:spPr/>
        <p:txBody>
          <a:bodyPr/>
          <a:lstStyle/>
          <a:p>
            <a:r>
              <a:rPr lang="bg-BG" dirty="0"/>
              <a:t>Системно ниво – предизвикателства и решения</a:t>
            </a:r>
            <a:endParaRPr lang="en-US" dirty="0"/>
          </a:p>
        </p:txBody>
      </p:sp>
      <p:sp>
        <p:nvSpPr>
          <p:cNvPr id="4" name="Slide Number Placeholder 3">
            <a:extLst>
              <a:ext uri="{FF2B5EF4-FFF2-40B4-BE49-F238E27FC236}">
                <a16:creationId xmlns:a16="http://schemas.microsoft.com/office/drawing/2014/main" id="{BC35CAFF-4CA4-3EBA-B6EE-9C73C409C640}"/>
              </a:ext>
            </a:extLst>
          </p:cNvPr>
          <p:cNvSpPr>
            <a:spLocks noGrp="1"/>
          </p:cNvSpPr>
          <p:nvPr>
            <p:ph type="sldNum" sz="quarter" idx="12"/>
          </p:nvPr>
        </p:nvSpPr>
        <p:spPr/>
        <p:txBody>
          <a:bodyPr/>
          <a:lstStyle/>
          <a:p>
            <a:pPr>
              <a:defRPr/>
            </a:pPr>
            <a:fld id="{36B5EA5A-BC32-A742-B11B-8E7414D5B535}" type="slidenum">
              <a:rPr lang="en-US" smtClean="0"/>
              <a:t>19</a:t>
            </a:fld>
            <a:endParaRPr lang="en-US"/>
          </a:p>
        </p:txBody>
      </p:sp>
      <p:pic>
        <p:nvPicPr>
          <p:cNvPr id="5" name="Picture 2">
            <a:extLst>
              <a:ext uri="{FF2B5EF4-FFF2-40B4-BE49-F238E27FC236}">
                <a16:creationId xmlns:a16="http://schemas.microsoft.com/office/drawing/2014/main" id="{3312DFBB-D7F7-F833-C3E5-B62B0DC24F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8288" y="1160547"/>
            <a:ext cx="2923097" cy="295232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a:extLst>
              <a:ext uri="{FF2B5EF4-FFF2-40B4-BE49-F238E27FC236}">
                <a16:creationId xmlns:a16="http://schemas.microsoft.com/office/drawing/2014/main" id="{88C27515-B888-761D-3F8F-6195AF319A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5352"/>
          <a:stretch/>
        </p:blipFill>
        <p:spPr bwMode="auto">
          <a:xfrm>
            <a:off x="8625825" y="4353474"/>
            <a:ext cx="3107617" cy="173982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3E5725B-EDE7-A3AD-4BFB-9636ABE766EA}"/>
              </a:ext>
            </a:extLst>
          </p:cNvPr>
          <p:cNvSpPr txBox="1"/>
          <p:nvPr/>
        </p:nvSpPr>
        <p:spPr bwMode="auto">
          <a:xfrm>
            <a:off x="7680639" y="2489332"/>
            <a:ext cx="994183" cy="923330"/>
          </a:xfrm>
          <a:prstGeom prst="rect">
            <a:avLst/>
          </a:prstGeom>
          <a:noFill/>
        </p:spPr>
        <p:txBody>
          <a:bodyPr wrap="none" rtlCol="0">
            <a:spAutoFit/>
          </a:bodyPr>
          <a:lstStyle/>
          <a:p>
            <a:r>
              <a:rPr lang="en-US" dirty="0"/>
              <a:t>N+1</a:t>
            </a:r>
          </a:p>
          <a:p>
            <a:r>
              <a:rPr lang="bg-BG" dirty="0"/>
              <a:t>силови</a:t>
            </a:r>
          </a:p>
          <a:p>
            <a:r>
              <a:rPr lang="bg-BG" dirty="0"/>
              <a:t>модули</a:t>
            </a:r>
            <a:endParaRPr lang="en-US" dirty="0"/>
          </a:p>
        </p:txBody>
      </p:sp>
      <p:cxnSp>
        <p:nvCxnSpPr>
          <p:cNvPr id="10" name="Straight Arrow Connector 9">
            <a:extLst>
              <a:ext uri="{FF2B5EF4-FFF2-40B4-BE49-F238E27FC236}">
                <a16:creationId xmlns:a16="http://schemas.microsoft.com/office/drawing/2014/main" id="{46C0E165-9FB9-D2AB-076F-111176540D97}"/>
              </a:ext>
            </a:extLst>
          </p:cNvPr>
          <p:cNvCxnSpPr>
            <a:cxnSpLocks/>
          </p:cNvCxnSpPr>
          <p:nvPr/>
        </p:nvCxnSpPr>
        <p:spPr>
          <a:xfrm flipV="1">
            <a:off x="8400256" y="2480122"/>
            <a:ext cx="792088" cy="22879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CEDEB2A-52E4-A27B-7FB1-44ADB32F1E88}"/>
              </a:ext>
            </a:extLst>
          </p:cNvPr>
          <p:cNvSpPr txBox="1"/>
          <p:nvPr/>
        </p:nvSpPr>
        <p:spPr bwMode="auto">
          <a:xfrm>
            <a:off x="7056140" y="1160547"/>
            <a:ext cx="2037737" cy="923330"/>
          </a:xfrm>
          <a:prstGeom prst="rect">
            <a:avLst/>
          </a:prstGeom>
          <a:noFill/>
        </p:spPr>
        <p:txBody>
          <a:bodyPr wrap="none" rtlCol="0">
            <a:spAutoFit/>
          </a:bodyPr>
          <a:lstStyle/>
          <a:p>
            <a:r>
              <a:rPr lang="bg-BG" dirty="0"/>
              <a:t>два измерителни</a:t>
            </a:r>
          </a:p>
          <a:p>
            <a:r>
              <a:rPr lang="bg-BG" dirty="0"/>
              <a:t>канала</a:t>
            </a:r>
          </a:p>
          <a:p>
            <a:r>
              <a:rPr lang="en-US" dirty="0"/>
              <a:t>DCCT A/B</a:t>
            </a:r>
            <a:endParaRPr lang="bg-BG" dirty="0"/>
          </a:p>
        </p:txBody>
      </p:sp>
      <p:cxnSp>
        <p:nvCxnSpPr>
          <p:cNvPr id="13" name="Straight Arrow Connector 12">
            <a:extLst>
              <a:ext uri="{FF2B5EF4-FFF2-40B4-BE49-F238E27FC236}">
                <a16:creationId xmlns:a16="http://schemas.microsoft.com/office/drawing/2014/main" id="{A685801C-5898-0413-BFCC-C319C160D686}"/>
              </a:ext>
            </a:extLst>
          </p:cNvPr>
          <p:cNvCxnSpPr>
            <a:cxnSpLocks/>
          </p:cNvCxnSpPr>
          <p:nvPr/>
        </p:nvCxnSpPr>
        <p:spPr>
          <a:xfrm>
            <a:off x="8316105" y="1785590"/>
            <a:ext cx="1308287" cy="382864"/>
          </a:xfrm>
          <a:prstGeom prst="straightConnector1">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D1A9EF0-D68F-B321-41EF-12D1BC41D159}"/>
              </a:ext>
            </a:extLst>
          </p:cNvPr>
          <p:cNvCxnSpPr>
            <a:cxnSpLocks/>
          </p:cNvCxnSpPr>
          <p:nvPr/>
        </p:nvCxnSpPr>
        <p:spPr>
          <a:xfrm>
            <a:off x="8279435" y="1568781"/>
            <a:ext cx="1308287" cy="382864"/>
          </a:xfrm>
          <a:prstGeom prst="straightConnector1">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234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1000"/>
                                        <p:tgtEl>
                                          <p:spTgt spid="8"/>
                                        </p:tgtEl>
                                      </p:cBhvr>
                                    </p:animEffect>
                                    <p:anim calcmode="lin" valueType="num">
                                      <p:cBhvr>
                                        <p:cTn id="55" dur="1000" fill="hold"/>
                                        <p:tgtEl>
                                          <p:spTgt spid="8"/>
                                        </p:tgtEl>
                                        <p:attrNameLst>
                                          <p:attrName>ppt_x</p:attrName>
                                        </p:attrNameLst>
                                      </p:cBhvr>
                                      <p:tavLst>
                                        <p:tav tm="0">
                                          <p:val>
                                            <p:strVal val="#ppt_x"/>
                                          </p:val>
                                        </p:tav>
                                        <p:tav tm="100000">
                                          <p:val>
                                            <p:strVal val="#ppt_x"/>
                                          </p:val>
                                        </p:tav>
                                      </p:tavLst>
                                    </p:anim>
                                    <p:anim calcmode="lin" valueType="num">
                                      <p:cBhvr>
                                        <p:cTn id="56" dur="1000" fill="hold"/>
                                        <p:tgtEl>
                                          <p:spTgt spid="8"/>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1000"/>
                                        <p:tgtEl>
                                          <p:spTgt spid="10"/>
                                        </p:tgtEl>
                                      </p:cBhvr>
                                    </p:animEffect>
                                    <p:anim calcmode="lin" valueType="num">
                                      <p:cBhvr>
                                        <p:cTn id="60" dur="1000" fill="hold"/>
                                        <p:tgtEl>
                                          <p:spTgt spid="10"/>
                                        </p:tgtEl>
                                        <p:attrNameLst>
                                          <p:attrName>ppt_x</p:attrName>
                                        </p:attrNameLst>
                                      </p:cBhvr>
                                      <p:tavLst>
                                        <p:tav tm="0">
                                          <p:val>
                                            <p:strVal val="#ppt_x"/>
                                          </p:val>
                                        </p:tav>
                                        <p:tav tm="100000">
                                          <p:val>
                                            <p:strVal val="#ppt_x"/>
                                          </p:val>
                                        </p:tav>
                                      </p:tavLst>
                                    </p:anim>
                                    <p:anim calcmode="lin" valueType="num">
                                      <p:cBhvr>
                                        <p:cTn id="6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
                                            <p:txEl>
                                              <p:pRg st="7" end="7"/>
                                            </p:txEl>
                                          </p:spTgt>
                                        </p:tgtEl>
                                        <p:attrNameLst>
                                          <p:attrName>style.visibility</p:attrName>
                                        </p:attrNameLst>
                                      </p:cBhvr>
                                      <p:to>
                                        <p:strVal val="visible"/>
                                      </p:to>
                                    </p:set>
                                    <p:animEffect transition="in" filter="fade">
                                      <p:cBhvr>
                                        <p:cTn id="66" dur="1000"/>
                                        <p:tgtEl>
                                          <p:spTgt spid="2">
                                            <p:txEl>
                                              <p:pRg st="7" end="7"/>
                                            </p:txEl>
                                          </p:spTgt>
                                        </p:tgtEl>
                                      </p:cBhvr>
                                    </p:animEffect>
                                    <p:anim calcmode="lin" valueType="num">
                                      <p:cBhvr>
                                        <p:cTn id="6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68" dur="1000" fill="hold"/>
                                        <p:tgtEl>
                                          <p:spTgt spid="2">
                                            <p:txEl>
                                              <p:pRg st="7" end="7"/>
                                            </p:txEl>
                                          </p:spTgt>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1000"/>
                                        <p:tgtEl>
                                          <p:spTgt spid="15"/>
                                        </p:tgtEl>
                                      </p:cBhvr>
                                    </p:animEffect>
                                    <p:anim calcmode="lin" valueType="num">
                                      <p:cBhvr>
                                        <p:cTn id="77" dur="1000" fill="hold"/>
                                        <p:tgtEl>
                                          <p:spTgt spid="15"/>
                                        </p:tgtEl>
                                        <p:attrNameLst>
                                          <p:attrName>ppt_x</p:attrName>
                                        </p:attrNameLst>
                                      </p:cBhvr>
                                      <p:tavLst>
                                        <p:tav tm="0">
                                          <p:val>
                                            <p:strVal val="#ppt_x"/>
                                          </p:val>
                                        </p:tav>
                                        <p:tav tm="100000">
                                          <p:val>
                                            <p:strVal val="#ppt_x"/>
                                          </p:val>
                                        </p:tav>
                                      </p:tavLst>
                                    </p:anim>
                                    <p:anim calcmode="lin" valueType="num">
                                      <p:cBhvr>
                                        <p:cTn id="78" dur="1000" fill="hold"/>
                                        <p:tgtEl>
                                          <p:spTgt spid="15"/>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1000"/>
                                        <p:tgtEl>
                                          <p:spTgt spid="12"/>
                                        </p:tgtEl>
                                      </p:cBhvr>
                                    </p:animEffect>
                                    <p:anim calcmode="lin" valueType="num">
                                      <p:cBhvr>
                                        <p:cTn id="82" dur="1000" fill="hold"/>
                                        <p:tgtEl>
                                          <p:spTgt spid="12"/>
                                        </p:tgtEl>
                                        <p:attrNameLst>
                                          <p:attrName>ppt_x</p:attrName>
                                        </p:attrNameLst>
                                      </p:cBhvr>
                                      <p:tavLst>
                                        <p:tav tm="0">
                                          <p:val>
                                            <p:strVal val="#ppt_x"/>
                                          </p:val>
                                        </p:tav>
                                        <p:tav tm="100000">
                                          <p:val>
                                            <p:strVal val="#ppt_x"/>
                                          </p:val>
                                        </p:tav>
                                      </p:tavLst>
                                    </p:anim>
                                    <p:anim calcmode="lin" valueType="num">
                                      <p:cBhvr>
                                        <p:cTn id="8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grpId="0" nodeType="clickEffect">
                                  <p:stCondLst>
                                    <p:cond delay="0"/>
                                  </p:stCondLst>
                                  <p:childTnLst>
                                    <p:set>
                                      <p:cBhvr>
                                        <p:cTn id="87" dur="1" fill="hold">
                                          <p:stCondLst>
                                            <p:cond delay="0"/>
                                          </p:stCondLst>
                                        </p:cTn>
                                        <p:tgtEl>
                                          <p:spTgt spid="2">
                                            <p:txEl>
                                              <p:pRg st="8" end="8"/>
                                            </p:txEl>
                                          </p:spTgt>
                                        </p:tgtEl>
                                        <p:attrNameLst>
                                          <p:attrName>style.visibility</p:attrName>
                                        </p:attrNameLst>
                                      </p:cBhvr>
                                      <p:to>
                                        <p:strVal val="visible"/>
                                      </p:to>
                                    </p:set>
                                    <p:animEffect transition="in" filter="fade">
                                      <p:cBhvr>
                                        <p:cTn id="88" dur="1000"/>
                                        <p:tgtEl>
                                          <p:spTgt spid="2">
                                            <p:txEl>
                                              <p:pRg st="8" end="8"/>
                                            </p:txEl>
                                          </p:spTgt>
                                        </p:tgtEl>
                                      </p:cBhvr>
                                    </p:animEffect>
                                    <p:anim calcmode="lin" valueType="num">
                                      <p:cBhvr>
                                        <p:cTn id="89"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90"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2">
                                            <p:txEl>
                                              <p:pRg st="9" end="9"/>
                                            </p:txEl>
                                          </p:spTgt>
                                        </p:tgtEl>
                                        <p:attrNameLst>
                                          <p:attrName>style.visibility</p:attrName>
                                        </p:attrNameLst>
                                      </p:cBhvr>
                                      <p:to>
                                        <p:strVal val="visible"/>
                                      </p:to>
                                    </p:set>
                                    <p:animEffect transition="in" filter="fade">
                                      <p:cBhvr>
                                        <p:cTn id="95" dur="1000"/>
                                        <p:tgtEl>
                                          <p:spTgt spid="2">
                                            <p:txEl>
                                              <p:pRg st="9" end="9"/>
                                            </p:txEl>
                                          </p:spTgt>
                                        </p:tgtEl>
                                      </p:cBhvr>
                                    </p:animEffect>
                                    <p:anim calcmode="lin" valueType="num">
                                      <p:cBhvr>
                                        <p:cTn id="96"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97"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42" presetClass="entr" presetSubtype="0" fill="hold" grpId="0" nodeType="clickEffect">
                                  <p:stCondLst>
                                    <p:cond delay="0"/>
                                  </p:stCondLst>
                                  <p:childTnLst>
                                    <p:set>
                                      <p:cBhvr>
                                        <p:cTn id="101" dur="1" fill="hold">
                                          <p:stCondLst>
                                            <p:cond delay="0"/>
                                          </p:stCondLst>
                                        </p:cTn>
                                        <p:tgtEl>
                                          <p:spTgt spid="2">
                                            <p:txEl>
                                              <p:pRg st="10" end="10"/>
                                            </p:txEl>
                                          </p:spTgt>
                                        </p:tgtEl>
                                        <p:attrNameLst>
                                          <p:attrName>style.visibility</p:attrName>
                                        </p:attrNameLst>
                                      </p:cBhvr>
                                      <p:to>
                                        <p:strVal val="visible"/>
                                      </p:to>
                                    </p:set>
                                    <p:animEffect transition="in" filter="fade">
                                      <p:cBhvr>
                                        <p:cTn id="102" dur="1000"/>
                                        <p:tgtEl>
                                          <p:spTgt spid="2">
                                            <p:txEl>
                                              <p:pRg st="10" end="10"/>
                                            </p:txEl>
                                          </p:spTgt>
                                        </p:tgtEl>
                                      </p:cBhvr>
                                    </p:animEffect>
                                    <p:anim calcmode="lin" valueType="num">
                                      <p:cBhvr>
                                        <p:cTn id="103"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104"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grpId="0" nodeType="clickEffect">
                                  <p:stCondLst>
                                    <p:cond delay="0"/>
                                  </p:stCondLst>
                                  <p:childTnLst>
                                    <p:set>
                                      <p:cBhvr>
                                        <p:cTn id="108" dur="1" fill="hold">
                                          <p:stCondLst>
                                            <p:cond delay="0"/>
                                          </p:stCondLst>
                                        </p:cTn>
                                        <p:tgtEl>
                                          <p:spTgt spid="2">
                                            <p:txEl>
                                              <p:pRg st="11" end="11"/>
                                            </p:txEl>
                                          </p:spTgt>
                                        </p:tgtEl>
                                        <p:attrNameLst>
                                          <p:attrName>style.visibility</p:attrName>
                                        </p:attrNameLst>
                                      </p:cBhvr>
                                      <p:to>
                                        <p:strVal val="visible"/>
                                      </p:to>
                                    </p:set>
                                    <p:animEffect transition="in" filter="fade">
                                      <p:cBhvr>
                                        <p:cTn id="109" dur="1000"/>
                                        <p:tgtEl>
                                          <p:spTgt spid="2">
                                            <p:txEl>
                                              <p:pRg st="11" end="11"/>
                                            </p:txEl>
                                          </p:spTgt>
                                        </p:tgtEl>
                                      </p:cBhvr>
                                    </p:animEffect>
                                    <p:anim calcmode="lin" valueType="num">
                                      <p:cBhvr>
                                        <p:cTn id="110"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111" dur="1000" fill="hold"/>
                                        <p:tgtEl>
                                          <p:spTgt spid="2">
                                            <p:txEl>
                                              <p:pRg st="11" end="11"/>
                                            </p:txEl>
                                          </p:spTgt>
                                        </p:tgtEl>
                                        <p:attrNameLst>
                                          <p:attrName>ppt_y</p:attrName>
                                        </p:attrNameLst>
                                      </p:cBhvr>
                                      <p:tavLst>
                                        <p:tav tm="0">
                                          <p:val>
                                            <p:strVal val="#ppt_y+.1"/>
                                          </p:val>
                                        </p:tav>
                                        <p:tav tm="100000">
                                          <p:val>
                                            <p:strVal val="#ppt_y"/>
                                          </p:val>
                                        </p:tav>
                                      </p:tavLst>
                                    </p:anim>
                                  </p:childTnLst>
                                </p:cTn>
                              </p:par>
                              <p:par>
                                <p:cTn id="112" presetID="42" presetClass="entr" presetSubtype="0" fill="hold" nodeType="withEffect">
                                  <p:stCondLst>
                                    <p:cond delay="0"/>
                                  </p:stCondLst>
                                  <p:childTnLst>
                                    <p:set>
                                      <p:cBhvr>
                                        <p:cTn id="113" dur="1" fill="hold">
                                          <p:stCondLst>
                                            <p:cond delay="0"/>
                                          </p:stCondLst>
                                        </p:cTn>
                                        <p:tgtEl>
                                          <p:spTgt spid="7"/>
                                        </p:tgtEl>
                                        <p:attrNameLst>
                                          <p:attrName>style.visibility</p:attrName>
                                        </p:attrNameLst>
                                      </p:cBhvr>
                                      <p:to>
                                        <p:strVal val="visible"/>
                                      </p:to>
                                    </p:set>
                                    <p:animEffect transition="in" filter="fade">
                                      <p:cBhvr>
                                        <p:cTn id="114" dur="1000"/>
                                        <p:tgtEl>
                                          <p:spTgt spid="7"/>
                                        </p:tgtEl>
                                      </p:cBhvr>
                                    </p:animEffect>
                                    <p:anim calcmode="lin" valueType="num">
                                      <p:cBhvr>
                                        <p:cTn id="115" dur="1000" fill="hold"/>
                                        <p:tgtEl>
                                          <p:spTgt spid="7"/>
                                        </p:tgtEl>
                                        <p:attrNameLst>
                                          <p:attrName>ppt_x</p:attrName>
                                        </p:attrNameLst>
                                      </p:cBhvr>
                                      <p:tavLst>
                                        <p:tav tm="0">
                                          <p:val>
                                            <p:strVal val="#ppt_x"/>
                                          </p:val>
                                        </p:tav>
                                        <p:tav tm="100000">
                                          <p:val>
                                            <p:strVal val="#ppt_x"/>
                                          </p:val>
                                        </p:tav>
                                      </p:tavLst>
                                    </p:anim>
                                    <p:anim calcmode="lin" valueType="num">
                                      <p:cBhvr>
                                        <p:cTn id="1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42" presetClass="entr" presetSubtype="0" fill="hold" grpId="0" nodeType="clickEffect">
                                  <p:stCondLst>
                                    <p:cond delay="0"/>
                                  </p:stCondLst>
                                  <p:childTnLst>
                                    <p:set>
                                      <p:cBhvr>
                                        <p:cTn id="120" dur="1" fill="hold">
                                          <p:stCondLst>
                                            <p:cond delay="0"/>
                                          </p:stCondLst>
                                        </p:cTn>
                                        <p:tgtEl>
                                          <p:spTgt spid="2">
                                            <p:txEl>
                                              <p:pRg st="12" end="12"/>
                                            </p:txEl>
                                          </p:spTgt>
                                        </p:tgtEl>
                                        <p:attrNameLst>
                                          <p:attrName>style.visibility</p:attrName>
                                        </p:attrNameLst>
                                      </p:cBhvr>
                                      <p:to>
                                        <p:strVal val="visible"/>
                                      </p:to>
                                    </p:set>
                                    <p:animEffect transition="in" filter="fade">
                                      <p:cBhvr>
                                        <p:cTn id="121" dur="1000"/>
                                        <p:tgtEl>
                                          <p:spTgt spid="2">
                                            <p:txEl>
                                              <p:pRg st="12" end="12"/>
                                            </p:txEl>
                                          </p:spTgt>
                                        </p:tgtEl>
                                      </p:cBhvr>
                                    </p:animEffect>
                                    <p:anim calcmode="lin" valueType="num">
                                      <p:cBhvr>
                                        <p:cTn id="122"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123" dur="10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42" presetClass="entr" presetSubtype="0" fill="hold" grpId="0" nodeType="clickEffect">
                                  <p:stCondLst>
                                    <p:cond delay="0"/>
                                  </p:stCondLst>
                                  <p:childTnLst>
                                    <p:set>
                                      <p:cBhvr>
                                        <p:cTn id="127" dur="1" fill="hold">
                                          <p:stCondLst>
                                            <p:cond delay="0"/>
                                          </p:stCondLst>
                                        </p:cTn>
                                        <p:tgtEl>
                                          <p:spTgt spid="2">
                                            <p:txEl>
                                              <p:pRg st="13" end="13"/>
                                            </p:txEl>
                                          </p:spTgt>
                                        </p:tgtEl>
                                        <p:attrNameLst>
                                          <p:attrName>style.visibility</p:attrName>
                                        </p:attrNameLst>
                                      </p:cBhvr>
                                      <p:to>
                                        <p:strVal val="visible"/>
                                      </p:to>
                                    </p:set>
                                    <p:animEffect transition="in" filter="fade">
                                      <p:cBhvr>
                                        <p:cTn id="128" dur="1000"/>
                                        <p:tgtEl>
                                          <p:spTgt spid="2">
                                            <p:txEl>
                                              <p:pRg st="13" end="13"/>
                                            </p:txEl>
                                          </p:spTgt>
                                        </p:tgtEl>
                                      </p:cBhvr>
                                    </p:animEffect>
                                    <p:anim calcmode="lin" valueType="num">
                                      <p:cBhvr>
                                        <p:cTn id="129"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130"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8"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479376" y="1628800"/>
            <a:ext cx="11376024" cy="4608512"/>
          </a:xfrm>
        </p:spPr>
        <p:txBody>
          <a:bodyPr vert="horz" lIns="0" tIns="0" rIns="0" bIns="0" rtlCol="0" anchor="t">
            <a:noAutofit/>
          </a:bodyPr>
          <a:lstStyle/>
          <a:p>
            <a:pPr marL="342900" indent="-342900">
              <a:spcBef>
                <a:spcPts val="0"/>
              </a:spcBef>
              <a:buFont typeface="Arial" panose="020B0604020202020204" pitchFamily="34" charset="0"/>
              <a:buChar char="•"/>
              <a:defRPr/>
            </a:pPr>
            <a:r>
              <a:rPr lang="bg-BG" sz="2800" b="0" dirty="0">
                <a:solidFill>
                  <a:schemeClr val="tx2">
                    <a:lumMod val="50000"/>
                  </a:schemeClr>
                </a:solidFill>
              </a:rPr>
              <a:t>Метрология</a:t>
            </a:r>
          </a:p>
          <a:p>
            <a:pPr marL="666900" lvl="1" indent="-342900">
              <a:spcBef>
                <a:spcPts val="0"/>
              </a:spcBef>
              <a:buFont typeface="Wingdings" panose="05000000000000000000" pitchFamily="2" charset="2"/>
              <a:buChar char="Ø"/>
              <a:defRPr/>
            </a:pPr>
            <a:r>
              <a:rPr lang="bg-BG" b="0" dirty="0">
                <a:solidFill>
                  <a:schemeClr val="tx2">
                    <a:lumMod val="50000"/>
                  </a:schemeClr>
                </a:solidFill>
              </a:rPr>
              <a:t>Мерни единици </a:t>
            </a:r>
            <a:r>
              <a:rPr lang="bg-BG" dirty="0">
                <a:solidFill>
                  <a:schemeClr val="tx2">
                    <a:lumMod val="50000"/>
                  </a:schemeClr>
                </a:solidFill>
              </a:rPr>
              <a:t>и величини </a:t>
            </a:r>
            <a:r>
              <a:rPr lang="bg-BG" b="0" dirty="0">
                <a:solidFill>
                  <a:schemeClr val="tx2">
                    <a:lumMod val="50000"/>
                  </a:schemeClr>
                </a:solidFill>
              </a:rPr>
              <a:t>– дефиниции и реализация</a:t>
            </a:r>
          </a:p>
          <a:p>
            <a:pPr marL="666900" lvl="1" indent="-342900">
              <a:spcBef>
                <a:spcPts val="0"/>
              </a:spcBef>
              <a:buFont typeface="Wingdings" panose="05000000000000000000" pitchFamily="2" charset="2"/>
              <a:buChar char="Ø"/>
              <a:defRPr/>
            </a:pPr>
            <a:r>
              <a:rPr lang="bg-BG" b="0" dirty="0">
                <a:solidFill>
                  <a:schemeClr val="tx2">
                    <a:lumMod val="50000"/>
                  </a:schemeClr>
                </a:solidFill>
              </a:rPr>
              <a:t>Еталони за електрически величини</a:t>
            </a:r>
          </a:p>
          <a:p>
            <a:pPr marL="666900" lvl="1" indent="-342900">
              <a:spcBef>
                <a:spcPts val="0"/>
              </a:spcBef>
              <a:buFont typeface="Wingdings" panose="05000000000000000000" pitchFamily="2" charset="2"/>
              <a:buChar char="Ø"/>
              <a:defRPr/>
            </a:pPr>
            <a:r>
              <a:rPr lang="bg-BG" b="0" dirty="0">
                <a:solidFill>
                  <a:schemeClr val="tx2">
                    <a:lumMod val="50000"/>
                  </a:schemeClr>
                </a:solidFill>
              </a:rPr>
              <a:t>Измерителни устройства за електрически величини. Основни характеристики</a:t>
            </a:r>
          </a:p>
          <a:p>
            <a:pPr marL="342900" indent="-342900">
              <a:spcBef>
                <a:spcPts val="0"/>
              </a:spcBef>
              <a:buFont typeface="Arial" panose="020B0604020202020204" pitchFamily="34" charset="0"/>
              <a:buChar char="•"/>
              <a:defRPr/>
            </a:pPr>
            <a:r>
              <a:rPr lang="bg-BG" sz="2800" b="0" dirty="0">
                <a:solidFill>
                  <a:schemeClr val="tx2">
                    <a:lumMod val="50000"/>
                  </a:schemeClr>
                </a:solidFill>
              </a:rPr>
              <a:t>Електрическо захранване на резистивни и свръхпроводящи магнити за ускорители -</a:t>
            </a:r>
            <a:r>
              <a:rPr lang="en-US" sz="2800" b="0" dirty="0">
                <a:solidFill>
                  <a:schemeClr val="tx2">
                    <a:lumMod val="50000"/>
                  </a:schemeClr>
                </a:solidFill>
              </a:rPr>
              <a:t> </a:t>
            </a:r>
            <a:r>
              <a:rPr lang="bg-BG" sz="2800" b="0" dirty="0">
                <a:solidFill>
                  <a:schemeClr val="tx2">
                    <a:lumMod val="50000"/>
                  </a:schemeClr>
                </a:solidFill>
              </a:rPr>
              <a:t>преобразуватели на мощност </a:t>
            </a:r>
          </a:p>
          <a:p>
            <a:pPr marL="666900" lvl="1" indent="-342900">
              <a:spcBef>
                <a:spcPts val="0"/>
              </a:spcBef>
              <a:buFont typeface="Wingdings" panose="05000000000000000000" pitchFamily="2" charset="2"/>
              <a:buChar char="Ø"/>
              <a:defRPr/>
            </a:pPr>
            <a:r>
              <a:rPr lang="bg-BG" b="0" dirty="0">
                <a:solidFill>
                  <a:schemeClr val="tx2">
                    <a:lumMod val="50000"/>
                  </a:schemeClr>
                </a:solidFill>
              </a:rPr>
              <a:t>Видове преобразуватели на мощност за различни ускорители и магнити</a:t>
            </a:r>
          </a:p>
          <a:p>
            <a:pPr marL="666900" lvl="1" indent="-342900">
              <a:spcBef>
                <a:spcPts val="0"/>
              </a:spcBef>
              <a:buFont typeface="Wingdings" panose="05000000000000000000" pitchFamily="2" charset="2"/>
              <a:buChar char="Ø"/>
              <a:defRPr/>
            </a:pPr>
            <a:r>
              <a:rPr lang="bg-BG" b="0" dirty="0">
                <a:solidFill>
                  <a:schemeClr val="tx2">
                    <a:lumMod val="50000"/>
                  </a:schemeClr>
                </a:solidFill>
              </a:rPr>
              <a:t>Изисквания</a:t>
            </a:r>
            <a:r>
              <a:rPr lang="en-US" dirty="0">
                <a:solidFill>
                  <a:schemeClr val="tx2">
                    <a:lumMod val="50000"/>
                  </a:schemeClr>
                </a:solidFill>
              </a:rPr>
              <a:t> </a:t>
            </a:r>
            <a:r>
              <a:rPr lang="bg-BG" dirty="0">
                <a:solidFill>
                  <a:schemeClr val="tx2">
                    <a:lumMod val="50000"/>
                  </a:schemeClr>
                </a:solidFill>
              </a:rPr>
              <a:t>за прецизност</a:t>
            </a:r>
            <a:r>
              <a:rPr lang="en-US" dirty="0">
                <a:solidFill>
                  <a:schemeClr val="tx2">
                    <a:lumMod val="50000"/>
                  </a:schemeClr>
                </a:solidFill>
              </a:rPr>
              <a:t> </a:t>
            </a:r>
            <a:r>
              <a:rPr lang="bg-BG" dirty="0">
                <a:solidFill>
                  <a:schemeClr val="tx2">
                    <a:lumMod val="50000"/>
                  </a:schemeClr>
                </a:solidFill>
              </a:rPr>
              <a:t>в </a:t>
            </a:r>
            <a:r>
              <a:rPr lang="en-US" dirty="0">
                <a:solidFill>
                  <a:schemeClr val="tx2">
                    <a:lumMod val="50000"/>
                  </a:schemeClr>
                </a:solidFill>
              </a:rPr>
              <a:t>LHC</a:t>
            </a:r>
            <a:r>
              <a:rPr lang="bg-BG" dirty="0">
                <a:solidFill>
                  <a:schemeClr val="tx2">
                    <a:lumMod val="50000"/>
                  </a:schemeClr>
                </a:solidFill>
              </a:rPr>
              <a:t> и</a:t>
            </a:r>
            <a:r>
              <a:rPr lang="en-US" dirty="0">
                <a:solidFill>
                  <a:schemeClr val="tx2">
                    <a:lumMod val="50000"/>
                  </a:schemeClr>
                </a:solidFill>
              </a:rPr>
              <a:t> HL-LHC</a:t>
            </a:r>
            <a:endParaRPr lang="bg-BG" dirty="0">
              <a:solidFill>
                <a:schemeClr val="tx2">
                  <a:lumMod val="50000"/>
                </a:schemeClr>
              </a:solidFill>
            </a:endParaRPr>
          </a:p>
          <a:p>
            <a:pPr marL="342900" indent="-342900">
              <a:spcBef>
                <a:spcPts val="0"/>
              </a:spcBef>
              <a:buFont typeface="Arial" panose="020B0604020202020204" pitchFamily="34" charset="0"/>
              <a:buChar char="•"/>
              <a:defRPr/>
            </a:pPr>
            <a:r>
              <a:rPr lang="bg-BG" sz="2800" b="0" dirty="0">
                <a:solidFill>
                  <a:schemeClr val="tx2">
                    <a:lumMod val="50000"/>
                  </a:schemeClr>
                </a:solidFill>
              </a:rPr>
              <a:t>Високопрецизно измерване и управление на високи токове </a:t>
            </a:r>
            <a:endParaRPr lang="en-US" sz="2800" b="0" dirty="0">
              <a:solidFill>
                <a:schemeClr val="tx2">
                  <a:lumMod val="50000"/>
                </a:schemeClr>
              </a:solidFill>
            </a:endParaRPr>
          </a:p>
          <a:p>
            <a:pPr marL="666900" lvl="1" indent="-342900">
              <a:spcBef>
                <a:spcPts val="0"/>
              </a:spcBef>
              <a:buFont typeface="Wingdings" panose="05000000000000000000" pitchFamily="2" charset="2"/>
              <a:buChar char="Ø"/>
              <a:defRPr/>
            </a:pPr>
            <a:r>
              <a:rPr lang="bg-BG" b="0" dirty="0">
                <a:solidFill>
                  <a:schemeClr val="tx2">
                    <a:lumMod val="50000"/>
                  </a:schemeClr>
                </a:solidFill>
              </a:rPr>
              <a:t>постояннотокови измерителни трансформатори (</a:t>
            </a:r>
            <a:r>
              <a:rPr lang="en-US" b="0" dirty="0">
                <a:solidFill>
                  <a:schemeClr val="tx2">
                    <a:lumMod val="50000"/>
                  </a:schemeClr>
                </a:solidFill>
              </a:rPr>
              <a:t>DCCT)</a:t>
            </a:r>
          </a:p>
          <a:p>
            <a:pPr marL="666900" lvl="1" indent="-342900">
              <a:spcBef>
                <a:spcPts val="0"/>
              </a:spcBef>
              <a:buFont typeface="Wingdings" panose="05000000000000000000" pitchFamily="2" charset="2"/>
              <a:buChar char="Ø"/>
              <a:defRPr/>
            </a:pPr>
            <a:r>
              <a:rPr lang="bg-BG" b="0" dirty="0">
                <a:solidFill>
                  <a:schemeClr val="tx2">
                    <a:lumMod val="50000"/>
                  </a:schemeClr>
                </a:solidFill>
              </a:rPr>
              <a:t>аналого-цифрово преобразуване и цифрово регулиране</a:t>
            </a:r>
          </a:p>
          <a:p>
            <a:pPr marL="342900" indent="-342900">
              <a:spcBef>
                <a:spcPts val="0"/>
              </a:spcBef>
              <a:buFont typeface="Arial" panose="020B0604020202020204" pitchFamily="34" charset="0"/>
              <a:buChar char="•"/>
              <a:defRPr/>
            </a:pPr>
            <a:r>
              <a:rPr lang="bg-BG" sz="2800" b="0" dirty="0">
                <a:solidFill>
                  <a:schemeClr val="tx2">
                    <a:lumMod val="50000"/>
                  </a:schemeClr>
                </a:solidFill>
              </a:rPr>
              <a:t>Системно ниво - технически предизвикателства и решения</a:t>
            </a:r>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7" y="233976"/>
            <a:ext cx="11376025" cy="535127"/>
          </a:xfrm>
        </p:spPr>
        <p:txBody>
          <a:bodyPr/>
          <a:lstStyle/>
          <a:p>
            <a:pPr algn="ctr"/>
            <a:r>
              <a:rPr lang="bg-BG" sz="3600" dirty="0"/>
              <a:t>Високопрецизно токозахранване за магнитните модули в </a:t>
            </a:r>
            <a:r>
              <a:rPr lang="en-US" sz="3600" dirty="0"/>
              <a:t>LHC</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Tree>
    <p:extLst>
      <p:ext uri="{BB962C8B-B14F-4D97-AF65-F5344CB8AC3E}">
        <p14:creationId xmlns:p14="http://schemas.microsoft.com/office/powerpoint/2010/main" val="3464301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fade">
                                      <p:cBhvr>
                                        <p:cTn id="29" dur="1000"/>
                                        <p:tgtEl>
                                          <p:spTgt spid="2">
                                            <p:txEl>
                                              <p:pRg st="4" end="4"/>
                                            </p:txEl>
                                          </p:spTgt>
                                        </p:tgtEl>
                                      </p:cBhvr>
                                    </p:animEffect>
                                    <p:anim calcmode="lin" valueType="num">
                                      <p:cBhvr>
                                        <p:cTn id="30"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Effect transition="in" filter="fade">
                                      <p:cBhvr>
                                        <p:cTn id="34" dur="1000"/>
                                        <p:tgtEl>
                                          <p:spTgt spid="2">
                                            <p:txEl>
                                              <p:pRg st="5" end="5"/>
                                            </p:txEl>
                                          </p:spTgt>
                                        </p:tgtEl>
                                      </p:cBhvr>
                                    </p:animEffect>
                                    <p:anim calcmode="lin" valueType="num">
                                      <p:cBhvr>
                                        <p:cTn id="35"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Effect transition="in" filter="fade">
                                      <p:cBhvr>
                                        <p:cTn id="39" dur="1000"/>
                                        <p:tgtEl>
                                          <p:spTgt spid="2">
                                            <p:txEl>
                                              <p:pRg st="6" end="6"/>
                                            </p:txEl>
                                          </p:spTgt>
                                        </p:tgtEl>
                                      </p:cBhvr>
                                    </p:animEffect>
                                    <p:anim calcmode="lin" valueType="num">
                                      <p:cBhvr>
                                        <p:cTn id="4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2">
                                            <p:txEl>
                                              <p:pRg st="7" end="7"/>
                                            </p:txEl>
                                          </p:spTgt>
                                        </p:tgtEl>
                                        <p:attrNameLst>
                                          <p:attrName>style.visibility</p:attrName>
                                        </p:attrNameLst>
                                      </p:cBhvr>
                                      <p:to>
                                        <p:strVal val="visible"/>
                                      </p:to>
                                    </p:set>
                                    <p:animEffect transition="in" filter="fade">
                                      <p:cBhvr>
                                        <p:cTn id="46" dur="1000"/>
                                        <p:tgtEl>
                                          <p:spTgt spid="2">
                                            <p:txEl>
                                              <p:pRg st="7" end="7"/>
                                            </p:txEl>
                                          </p:spTgt>
                                        </p:tgtEl>
                                      </p:cBhvr>
                                    </p:animEffect>
                                    <p:anim calcmode="lin" valueType="num">
                                      <p:cBhvr>
                                        <p:cTn id="4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2">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
                                            <p:txEl>
                                              <p:pRg st="8" end="8"/>
                                            </p:txEl>
                                          </p:spTgt>
                                        </p:tgtEl>
                                        <p:attrNameLst>
                                          <p:attrName>style.visibility</p:attrName>
                                        </p:attrNameLst>
                                      </p:cBhvr>
                                      <p:to>
                                        <p:strVal val="visible"/>
                                      </p:to>
                                    </p:set>
                                    <p:animEffect transition="in" filter="fade">
                                      <p:cBhvr>
                                        <p:cTn id="51" dur="1000"/>
                                        <p:tgtEl>
                                          <p:spTgt spid="2">
                                            <p:txEl>
                                              <p:pRg st="8" end="8"/>
                                            </p:txEl>
                                          </p:spTgt>
                                        </p:tgtEl>
                                      </p:cBhvr>
                                    </p:animEffect>
                                    <p:anim calcmode="lin" valueType="num">
                                      <p:cBhvr>
                                        <p:cTn id="52"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2">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
                                            <p:txEl>
                                              <p:pRg st="9" end="9"/>
                                            </p:txEl>
                                          </p:spTgt>
                                        </p:tgtEl>
                                        <p:attrNameLst>
                                          <p:attrName>style.visibility</p:attrName>
                                        </p:attrNameLst>
                                      </p:cBhvr>
                                      <p:to>
                                        <p:strVal val="visible"/>
                                      </p:to>
                                    </p:set>
                                    <p:animEffect transition="in" filter="fade">
                                      <p:cBhvr>
                                        <p:cTn id="56" dur="1000"/>
                                        <p:tgtEl>
                                          <p:spTgt spid="2">
                                            <p:txEl>
                                              <p:pRg st="9" end="9"/>
                                            </p:txEl>
                                          </p:spTgt>
                                        </p:tgtEl>
                                      </p:cBhvr>
                                    </p:animEffect>
                                    <p:anim calcmode="lin" valueType="num">
                                      <p:cBhvr>
                                        <p:cTn id="57"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
                                            <p:txEl>
                                              <p:pRg st="10" end="10"/>
                                            </p:txEl>
                                          </p:spTgt>
                                        </p:tgtEl>
                                        <p:attrNameLst>
                                          <p:attrName>style.visibility</p:attrName>
                                        </p:attrNameLst>
                                      </p:cBhvr>
                                      <p:to>
                                        <p:strVal val="visible"/>
                                      </p:to>
                                    </p:set>
                                    <p:animEffect transition="in" filter="fade">
                                      <p:cBhvr>
                                        <p:cTn id="63" dur="1000"/>
                                        <p:tgtEl>
                                          <p:spTgt spid="2">
                                            <p:txEl>
                                              <p:pRg st="10" end="10"/>
                                            </p:txEl>
                                          </p:spTgt>
                                        </p:tgtEl>
                                      </p:cBhvr>
                                    </p:animEffect>
                                    <p:anim calcmode="lin" valueType="num">
                                      <p:cBhvr>
                                        <p:cTn id="64"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Box 1">
            <a:extLst>
              <a:ext uri="{FF2B5EF4-FFF2-40B4-BE49-F238E27FC236}">
                <a16:creationId xmlns:a16="http://schemas.microsoft.com/office/drawing/2014/main" id="{333B9F10-8482-7A72-CA01-99C0F8423F7B}"/>
              </a:ext>
            </a:extLst>
          </p:cNvPr>
          <p:cNvSpPr txBox="1"/>
          <p:nvPr/>
        </p:nvSpPr>
        <p:spPr bwMode="auto">
          <a:xfrm>
            <a:off x="407987" y="904744"/>
            <a:ext cx="11232628" cy="461665"/>
          </a:xfrm>
          <a:prstGeom prst="rect">
            <a:avLst/>
          </a:prstGeom>
          <a:noFill/>
        </p:spPr>
        <p:txBody>
          <a:bodyPr wrap="square">
            <a:spAutoFit/>
          </a:bodyPr>
          <a:lstStyle/>
          <a:p>
            <a:pPr marL="446088" lvl="1" indent="-355600" algn="ctr">
              <a:buNone/>
            </a:pPr>
            <a:r>
              <a:rPr lang="bg-BG" sz="2400" dirty="0">
                <a:solidFill>
                  <a:schemeClr val="tx1">
                    <a:lumMod val="50000"/>
                  </a:schemeClr>
                </a:solidFill>
              </a:rPr>
              <a:t>Благодаря Ви за вниманието!</a:t>
            </a:r>
            <a:endParaRPr lang="en-GB" sz="2400" dirty="0">
              <a:solidFill>
                <a:schemeClr val="tx1">
                  <a:lumMod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9F7371-5B1E-9242-F457-6BAE0020E63A}"/>
              </a:ext>
            </a:extLst>
          </p:cNvPr>
          <p:cNvSpPr>
            <a:spLocks noGrp="1"/>
          </p:cNvSpPr>
          <p:nvPr>
            <p:ph idx="1"/>
          </p:nvPr>
        </p:nvSpPr>
        <p:spPr>
          <a:xfrm>
            <a:off x="407989" y="1340768"/>
            <a:ext cx="11376024" cy="5067232"/>
          </a:xfrm>
        </p:spPr>
        <p:txBody>
          <a:bodyPr/>
          <a:lstStyle/>
          <a:p>
            <a:pPr marL="342900" indent="-342900">
              <a:spcBef>
                <a:spcPts val="0"/>
              </a:spcBef>
              <a:spcAft>
                <a:spcPts val="600"/>
              </a:spcAft>
              <a:buFont typeface="Arial" panose="020B0604020202020204" pitchFamily="34" charset="0"/>
              <a:buChar char="•"/>
            </a:pPr>
            <a:r>
              <a:rPr lang="bg-BG" dirty="0"/>
              <a:t>Наука за измерването (</a:t>
            </a:r>
            <a:r>
              <a:rPr lang="el-GR" dirty="0"/>
              <a:t>μέτρον + λόγος</a:t>
            </a:r>
            <a:r>
              <a:rPr lang="bg-BG" dirty="0"/>
              <a:t>)</a:t>
            </a:r>
          </a:p>
          <a:p>
            <a:pPr marL="666900" lvl="1" indent="-342900">
              <a:spcBef>
                <a:spcPts val="0"/>
              </a:spcBef>
              <a:spcAft>
                <a:spcPts val="600"/>
              </a:spcAft>
              <a:buFont typeface="Wingdings" panose="05000000000000000000" pitchFamily="2" charset="2"/>
              <a:buChar char="Ø"/>
            </a:pPr>
            <a:r>
              <a:rPr lang="bg-BG" dirty="0"/>
              <a:t>Фундаментална</a:t>
            </a:r>
            <a:r>
              <a:rPr lang="en-US" dirty="0"/>
              <a:t> </a:t>
            </a:r>
            <a:r>
              <a:rPr lang="bg-BG" dirty="0"/>
              <a:t>(научна)</a:t>
            </a:r>
          </a:p>
          <a:p>
            <a:pPr marL="666900" lvl="1" indent="-342900">
              <a:spcBef>
                <a:spcPts val="0"/>
              </a:spcBef>
              <a:spcAft>
                <a:spcPts val="600"/>
              </a:spcAft>
              <a:buFont typeface="Wingdings" panose="05000000000000000000" pitchFamily="2" charset="2"/>
              <a:buChar char="Ø"/>
            </a:pPr>
            <a:r>
              <a:rPr lang="bg-BG" dirty="0"/>
              <a:t>Приложна (техническа, промишлена)</a:t>
            </a:r>
          </a:p>
          <a:p>
            <a:pPr marL="666900" lvl="1" indent="-342900">
              <a:spcBef>
                <a:spcPts val="0"/>
              </a:spcBef>
              <a:spcAft>
                <a:spcPts val="600"/>
              </a:spcAft>
              <a:buFont typeface="Wingdings" panose="05000000000000000000" pitchFamily="2" charset="2"/>
              <a:buChar char="Ø"/>
            </a:pPr>
            <a:r>
              <a:rPr lang="bg-BG" dirty="0"/>
              <a:t>Законодателна</a:t>
            </a:r>
          </a:p>
          <a:p>
            <a:pPr marL="342900" indent="-342900">
              <a:spcBef>
                <a:spcPts val="0"/>
              </a:spcBef>
              <a:spcAft>
                <a:spcPts val="600"/>
              </a:spcAft>
              <a:buFont typeface="Arial" panose="020B0604020202020204" pitchFamily="34" charset="0"/>
              <a:buChar char="•"/>
            </a:pPr>
            <a:r>
              <a:rPr lang="bg-BG" dirty="0"/>
              <a:t>Ранни сведения за мерки и теглилки – 3000 г. пр. Хр.</a:t>
            </a:r>
            <a:endParaRPr lang="en-US" dirty="0"/>
          </a:p>
          <a:p>
            <a:pPr marL="342900" indent="-342900">
              <a:spcBef>
                <a:spcPts val="0"/>
              </a:spcBef>
              <a:buFont typeface="Arial" panose="020B0604020202020204" pitchFamily="34" charset="0"/>
              <a:buChar char="•"/>
            </a:pPr>
            <a:endParaRPr lang="bg-BG" dirty="0"/>
          </a:p>
          <a:p>
            <a:pPr marL="342900" indent="-342900">
              <a:spcBef>
                <a:spcPts val="0"/>
              </a:spcBef>
              <a:buFont typeface="Arial" panose="020B0604020202020204" pitchFamily="34" charset="0"/>
              <a:buChar char="•"/>
            </a:pPr>
            <a:endParaRPr lang="bg-BG" dirty="0"/>
          </a:p>
          <a:p>
            <a:pPr marL="342900" indent="-342900">
              <a:spcBef>
                <a:spcPts val="0"/>
              </a:spcBef>
              <a:buFont typeface="Arial" panose="020B0604020202020204" pitchFamily="34" charset="0"/>
              <a:buChar char="•"/>
            </a:pPr>
            <a:endParaRPr lang="bg-BG" dirty="0"/>
          </a:p>
          <a:p>
            <a:pPr marL="342900" indent="-342900">
              <a:spcBef>
                <a:spcPts val="0"/>
              </a:spcBef>
              <a:buFont typeface="Arial" panose="020B0604020202020204" pitchFamily="34" charset="0"/>
              <a:buChar char="•"/>
            </a:pPr>
            <a:endParaRPr lang="bg-BG" dirty="0"/>
          </a:p>
          <a:p>
            <a:pPr marL="342900" indent="-342900">
              <a:spcBef>
                <a:spcPts val="0"/>
              </a:spcBef>
              <a:buFont typeface="Arial" panose="020B0604020202020204" pitchFamily="34" charset="0"/>
              <a:buChar char="•"/>
            </a:pPr>
            <a:r>
              <a:rPr lang="bg-BG" dirty="0"/>
              <a:t>Съвременно развитие</a:t>
            </a:r>
          </a:p>
          <a:p>
            <a:pPr marL="666900" lvl="1" indent="-342900">
              <a:spcBef>
                <a:spcPts val="0"/>
              </a:spcBef>
              <a:buFont typeface="Wingdings" panose="05000000000000000000" pitchFamily="2" charset="2"/>
              <a:buChar char="Ø"/>
            </a:pPr>
            <a:r>
              <a:rPr lang="bg-BG" dirty="0"/>
              <a:t>Метрична система – Франция – 1795 г.</a:t>
            </a:r>
          </a:p>
          <a:p>
            <a:pPr marL="666900" lvl="1" indent="-342900">
              <a:spcBef>
                <a:spcPts val="0"/>
              </a:spcBef>
              <a:buFont typeface="Wingdings" panose="05000000000000000000" pitchFamily="2" charset="2"/>
              <a:buChar char="Ø"/>
            </a:pPr>
            <a:r>
              <a:rPr lang="bg-BG" dirty="0"/>
              <a:t>Конвенция за метъра – 1875 г., подписана в Париж от 17 държави</a:t>
            </a:r>
          </a:p>
          <a:p>
            <a:pPr marL="666900" lvl="1" indent="-342900">
              <a:spcBef>
                <a:spcPts val="0"/>
              </a:spcBef>
              <a:buFont typeface="Wingdings" panose="05000000000000000000" pitchFamily="2" charset="2"/>
              <a:buChar char="Ø"/>
            </a:pPr>
            <a:r>
              <a:rPr lang="bg-BG" dirty="0"/>
              <a:t>Международна система мерни единици </a:t>
            </a:r>
            <a:r>
              <a:rPr lang="en-US" dirty="0"/>
              <a:t>SI – </a:t>
            </a:r>
            <a:r>
              <a:rPr lang="bg-BG" dirty="0"/>
              <a:t>1960 г.</a:t>
            </a:r>
          </a:p>
          <a:p>
            <a:pPr marL="666900" lvl="1" indent="-342900">
              <a:spcBef>
                <a:spcPts val="0"/>
              </a:spcBef>
              <a:buFont typeface="Wingdings" panose="05000000000000000000" pitchFamily="2" charset="2"/>
              <a:buChar char="Ø"/>
            </a:pPr>
            <a:r>
              <a:rPr lang="bg-BG" dirty="0"/>
              <a:t>Предефиниране на седемте основни единици в </a:t>
            </a:r>
            <a:r>
              <a:rPr lang="en-US" dirty="0"/>
              <a:t>SI </a:t>
            </a:r>
            <a:r>
              <a:rPr lang="bg-BG" dirty="0"/>
              <a:t>– 2019 г.</a:t>
            </a:r>
          </a:p>
          <a:p>
            <a:pPr marL="666900" lvl="1" indent="-342900">
              <a:buFont typeface="Wingdings" panose="05000000000000000000" pitchFamily="2" charset="2"/>
              <a:buChar char="Ø"/>
            </a:pPr>
            <a:endParaRPr lang="bg-BG" dirty="0"/>
          </a:p>
          <a:p>
            <a:pPr marL="666900" lvl="1" indent="-342900">
              <a:buFont typeface="Wingdings" panose="05000000000000000000" pitchFamily="2" charset="2"/>
              <a:buChar char="Ø"/>
            </a:pPr>
            <a:endParaRPr lang="bg-BG" dirty="0"/>
          </a:p>
          <a:p>
            <a:endParaRPr lang="en-US" dirty="0"/>
          </a:p>
          <a:p>
            <a:pPr lvl="1" indent="0">
              <a:buNone/>
            </a:pPr>
            <a:endParaRPr lang="en-US" dirty="0"/>
          </a:p>
          <a:p>
            <a:pPr lvl="1" indent="0">
              <a:buNone/>
            </a:pPr>
            <a:endParaRPr lang="bg-BG" dirty="0"/>
          </a:p>
          <a:p>
            <a:endParaRPr lang="bg-BG" dirty="0"/>
          </a:p>
          <a:p>
            <a:endParaRPr lang="en-US" dirty="0"/>
          </a:p>
        </p:txBody>
      </p:sp>
      <p:sp>
        <p:nvSpPr>
          <p:cNvPr id="3" name="Title 2">
            <a:extLst>
              <a:ext uri="{FF2B5EF4-FFF2-40B4-BE49-F238E27FC236}">
                <a16:creationId xmlns:a16="http://schemas.microsoft.com/office/drawing/2014/main" id="{FA968886-EA25-59A1-521F-374E6713AE03}"/>
              </a:ext>
            </a:extLst>
          </p:cNvPr>
          <p:cNvSpPr>
            <a:spLocks noGrp="1"/>
          </p:cNvSpPr>
          <p:nvPr>
            <p:ph type="title"/>
          </p:nvPr>
        </p:nvSpPr>
        <p:spPr/>
        <p:txBody>
          <a:bodyPr/>
          <a:lstStyle/>
          <a:p>
            <a:r>
              <a:rPr lang="bg-BG" dirty="0"/>
              <a:t>Накратко за метрологията</a:t>
            </a:r>
            <a:endParaRPr lang="en-US" dirty="0"/>
          </a:p>
        </p:txBody>
      </p:sp>
      <p:sp>
        <p:nvSpPr>
          <p:cNvPr id="4" name="Slide Number Placeholder 3">
            <a:extLst>
              <a:ext uri="{FF2B5EF4-FFF2-40B4-BE49-F238E27FC236}">
                <a16:creationId xmlns:a16="http://schemas.microsoft.com/office/drawing/2014/main" id="{E8114390-C0DF-111C-90BE-5369C44F407D}"/>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pic>
        <p:nvPicPr>
          <p:cNvPr id="9218" name="Picture 2" descr="undefined">
            <a:extLst>
              <a:ext uri="{FF2B5EF4-FFF2-40B4-BE49-F238E27FC236}">
                <a16:creationId xmlns:a16="http://schemas.microsoft.com/office/drawing/2014/main" id="{EF59E561-AB4A-83CE-4F42-392E8675A8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613" y="3124937"/>
            <a:ext cx="4335785" cy="1187284"/>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What are the units of measurement in ancient Egypt? - eu">
            <a:extLst>
              <a:ext uri="{FF2B5EF4-FFF2-40B4-BE49-F238E27FC236}">
                <a16:creationId xmlns:a16="http://schemas.microsoft.com/office/drawing/2014/main" id="{9C651927-4C20-846C-BBF9-C7DFF8A0C7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2144" y="3140968"/>
            <a:ext cx="2160240" cy="1210081"/>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a:extLst>
              <a:ext uri="{FF2B5EF4-FFF2-40B4-BE49-F238E27FC236}">
                <a16:creationId xmlns:a16="http://schemas.microsoft.com/office/drawing/2014/main" id="{354DE134-FA3F-E448-A78C-B580A72ED2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1736" y="3133748"/>
            <a:ext cx="1609868" cy="119758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Badge of BIPM — Science Learning Hub">
            <a:extLst>
              <a:ext uri="{FF2B5EF4-FFF2-40B4-BE49-F238E27FC236}">
                <a16:creationId xmlns:a16="http://schemas.microsoft.com/office/drawing/2014/main" id="{A5A5CEC3-9502-8F6B-5E32-5B18F08CF1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58280" y="4660657"/>
            <a:ext cx="1315132" cy="13151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nniversary - Events - BIPM">
            <a:extLst>
              <a:ext uri="{FF2B5EF4-FFF2-40B4-BE49-F238E27FC236}">
                <a16:creationId xmlns:a16="http://schemas.microsoft.com/office/drawing/2014/main" id="{BD484044-F024-1FAA-01A1-7C72F8B2964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40416" y="4917814"/>
            <a:ext cx="2110601" cy="800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7550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fade">
                                      <p:cBhvr>
                                        <p:cTn id="29" dur="1000"/>
                                        <p:tgtEl>
                                          <p:spTgt spid="2">
                                            <p:txEl>
                                              <p:pRg st="4" end="4"/>
                                            </p:txEl>
                                          </p:spTgt>
                                        </p:tgtEl>
                                      </p:cBhvr>
                                    </p:animEffect>
                                    <p:anim calcmode="lin" valueType="num">
                                      <p:cBhvr>
                                        <p:cTn id="30"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9218"/>
                                        </p:tgtEl>
                                        <p:attrNameLst>
                                          <p:attrName>style.visibility</p:attrName>
                                        </p:attrNameLst>
                                      </p:cBhvr>
                                      <p:to>
                                        <p:strVal val="visible"/>
                                      </p:to>
                                    </p:set>
                                    <p:animEffect transition="in" filter="fade">
                                      <p:cBhvr>
                                        <p:cTn id="34" dur="1000"/>
                                        <p:tgtEl>
                                          <p:spTgt spid="9218"/>
                                        </p:tgtEl>
                                      </p:cBhvr>
                                    </p:animEffect>
                                    <p:anim calcmode="lin" valueType="num">
                                      <p:cBhvr>
                                        <p:cTn id="35" dur="1000" fill="hold"/>
                                        <p:tgtEl>
                                          <p:spTgt spid="9218"/>
                                        </p:tgtEl>
                                        <p:attrNameLst>
                                          <p:attrName>ppt_x</p:attrName>
                                        </p:attrNameLst>
                                      </p:cBhvr>
                                      <p:tavLst>
                                        <p:tav tm="0">
                                          <p:val>
                                            <p:strVal val="#ppt_x"/>
                                          </p:val>
                                        </p:tav>
                                        <p:tav tm="100000">
                                          <p:val>
                                            <p:strVal val="#ppt_x"/>
                                          </p:val>
                                        </p:tav>
                                      </p:tavLst>
                                    </p:anim>
                                    <p:anim calcmode="lin" valueType="num">
                                      <p:cBhvr>
                                        <p:cTn id="36" dur="1000" fill="hold"/>
                                        <p:tgtEl>
                                          <p:spTgt spid="9218"/>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9222"/>
                                        </p:tgtEl>
                                        <p:attrNameLst>
                                          <p:attrName>style.visibility</p:attrName>
                                        </p:attrNameLst>
                                      </p:cBhvr>
                                      <p:to>
                                        <p:strVal val="visible"/>
                                      </p:to>
                                    </p:set>
                                    <p:animEffect transition="in" filter="fade">
                                      <p:cBhvr>
                                        <p:cTn id="39" dur="1000"/>
                                        <p:tgtEl>
                                          <p:spTgt spid="9222"/>
                                        </p:tgtEl>
                                      </p:cBhvr>
                                    </p:animEffect>
                                    <p:anim calcmode="lin" valueType="num">
                                      <p:cBhvr>
                                        <p:cTn id="40" dur="1000" fill="hold"/>
                                        <p:tgtEl>
                                          <p:spTgt spid="9222"/>
                                        </p:tgtEl>
                                        <p:attrNameLst>
                                          <p:attrName>ppt_x</p:attrName>
                                        </p:attrNameLst>
                                      </p:cBhvr>
                                      <p:tavLst>
                                        <p:tav tm="0">
                                          <p:val>
                                            <p:strVal val="#ppt_x"/>
                                          </p:val>
                                        </p:tav>
                                        <p:tav tm="100000">
                                          <p:val>
                                            <p:strVal val="#ppt_x"/>
                                          </p:val>
                                        </p:tav>
                                      </p:tavLst>
                                    </p:anim>
                                    <p:anim calcmode="lin" valueType="num">
                                      <p:cBhvr>
                                        <p:cTn id="41" dur="1000" fill="hold"/>
                                        <p:tgtEl>
                                          <p:spTgt spid="922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9220"/>
                                        </p:tgtEl>
                                        <p:attrNameLst>
                                          <p:attrName>style.visibility</p:attrName>
                                        </p:attrNameLst>
                                      </p:cBhvr>
                                      <p:to>
                                        <p:strVal val="visible"/>
                                      </p:to>
                                    </p:set>
                                    <p:animEffect transition="in" filter="fade">
                                      <p:cBhvr>
                                        <p:cTn id="44" dur="1000"/>
                                        <p:tgtEl>
                                          <p:spTgt spid="9220"/>
                                        </p:tgtEl>
                                      </p:cBhvr>
                                    </p:animEffect>
                                    <p:anim calcmode="lin" valueType="num">
                                      <p:cBhvr>
                                        <p:cTn id="45" dur="1000" fill="hold"/>
                                        <p:tgtEl>
                                          <p:spTgt spid="9220"/>
                                        </p:tgtEl>
                                        <p:attrNameLst>
                                          <p:attrName>ppt_x</p:attrName>
                                        </p:attrNameLst>
                                      </p:cBhvr>
                                      <p:tavLst>
                                        <p:tav tm="0">
                                          <p:val>
                                            <p:strVal val="#ppt_x"/>
                                          </p:val>
                                        </p:tav>
                                        <p:tav tm="100000">
                                          <p:val>
                                            <p:strVal val="#ppt_x"/>
                                          </p:val>
                                        </p:tav>
                                      </p:tavLst>
                                    </p:anim>
                                    <p:anim calcmode="lin" valueType="num">
                                      <p:cBhvr>
                                        <p:cTn id="46" dur="1000" fill="hold"/>
                                        <p:tgtEl>
                                          <p:spTgt spid="9220"/>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2">
                                            <p:txEl>
                                              <p:pRg st="9" end="9"/>
                                            </p:txEl>
                                          </p:spTgt>
                                        </p:tgtEl>
                                        <p:attrNameLst>
                                          <p:attrName>style.visibility</p:attrName>
                                        </p:attrNameLst>
                                      </p:cBhvr>
                                      <p:to>
                                        <p:strVal val="visible"/>
                                      </p:to>
                                    </p:set>
                                    <p:animEffect transition="in" filter="fade">
                                      <p:cBhvr>
                                        <p:cTn id="51" dur="1000"/>
                                        <p:tgtEl>
                                          <p:spTgt spid="2">
                                            <p:txEl>
                                              <p:pRg st="9" end="9"/>
                                            </p:txEl>
                                          </p:spTgt>
                                        </p:tgtEl>
                                      </p:cBhvr>
                                    </p:animEffect>
                                    <p:anim calcmode="lin" valueType="num">
                                      <p:cBhvr>
                                        <p:cTn id="52"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3" dur="1000" fill="hold"/>
                                        <p:tgtEl>
                                          <p:spTgt spid="2">
                                            <p:txEl>
                                              <p:pRg st="9" end="9"/>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
                                            <p:txEl>
                                              <p:pRg st="10" end="10"/>
                                            </p:txEl>
                                          </p:spTgt>
                                        </p:tgtEl>
                                        <p:attrNameLst>
                                          <p:attrName>style.visibility</p:attrName>
                                        </p:attrNameLst>
                                      </p:cBhvr>
                                      <p:to>
                                        <p:strVal val="visible"/>
                                      </p:to>
                                    </p:set>
                                    <p:animEffect transition="in" filter="fade">
                                      <p:cBhvr>
                                        <p:cTn id="56" dur="1000"/>
                                        <p:tgtEl>
                                          <p:spTgt spid="2">
                                            <p:txEl>
                                              <p:pRg st="10" end="10"/>
                                            </p:txEl>
                                          </p:spTgt>
                                        </p:tgtEl>
                                      </p:cBhvr>
                                    </p:animEffect>
                                    <p:anim calcmode="lin" valueType="num">
                                      <p:cBhvr>
                                        <p:cTn id="57"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026"/>
                                        </p:tgtEl>
                                        <p:attrNameLst>
                                          <p:attrName>style.visibility</p:attrName>
                                        </p:attrNameLst>
                                      </p:cBhvr>
                                      <p:to>
                                        <p:strVal val="visible"/>
                                      </p:to>
                                    </p:set>
                                    <p:animEffect transition="in" filter="fade">
                                      <p:cBhvr>
                                        <p:cTn id="61" dur="1000"/>
                                        <p:tgtEl>
                                          <p:spTgt spid="1026"/>
                                        </p:tgtEl>
                                      </p:cBhvr>
                                    </p:animEffect>
                                    <p:anim calcmode="lin" valueType="num">
                                      <p:cBhvr>
                                        <p:cTn id="62" dur="1000" fill="hold"/>
                                        <p:tgtEl>
                                          <p:spTgt spid="1026"/>
                                        </p:tgtEl>
                                        <p:attrNameLst>
                                          <p:attrName>ppt_x</p:attrName>
                                        </p:attrNameLst>
                                      </p:cBhvr>
                                      <p:tavLst>
                                        <p:tav tm="0">
                                          <p:val>
                                            <p:strVal val="#ppt_x"/>
                                          </p:val>
                                        </p:tav>
                                        <p:tav tm="100000">
                                          <p:val>
                                            <p:strVal val="#ppt_x"/>
                                          </p:val>
                                        </p:tav>
                                      </p:tavLst>
                                    </p:anim>
                                    <p:anim calcmode="lin" valueType="num">
                                      <p:cBhvr>
                                        <p:cTn id="63" dur="1000" fill="hold"/>
                                        <p:tgtEl>
                                          <p:spTgt spid="1026"/>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028"/>
                                        </p:tgtEl>
                                        <p:attrNameLst>
                                          <p:attrName>style.visibility</p:attrName>
                                        </p:attrNameLst>
                                      </p:cBhvr>
                                      <p:to>
                                        <p:strVal val="visible"/>
                                      </p:to>
                                    </p:set>
                                    <p:animEffect transition="in" filter="fade">
                                      <p:cBhvr>
                                        <p:cTn id="66" dur="1000"/>
                                        <p:tgtEl>
                                          <p:spTgt spid="1028"/>
                                        </p:tgtEl>
                                      </p:cBhvr>
                                    </p:animEffect>
                                    <p:anim calcmode="lin" valueType="num">
                                      <p:cBhvr>
                                        <p:cTn id="67" dur="1000" fill="hold"/>
                                        <p:tgtEl>
                                          <p:spTgt spid="1028"/>
                                        </p:tgtEl>
                                        <p:attrNameLst>
                                          <p:attrName>ppt_x</p:attrName>
                                        </p:attrNameLst>
                                      </p:cBhvr>
                                      <p:tavLst>
                                        <p:tav tm="0">
                                          <p:val>
                                            <p:strVal val="#ppt_x"/>
                                          </p:val>
                                        </p:tav>
                                        <p:tav tm="100000">
                                          <p:val>
                                            <p:strVal val="#ppt_x"/>
                                          </p:val>
                                        </p:tav>
                                      </p:tavLst>
                                    </p:anim>
                                    <p:anim calcmode="lin" valueType="num">
                                      <p:cBhvr>
                                        <p:cTn id="68" dur="1000" fill="hold"/>
                                        <p:tgtEl>
                                          <p:spTgt spid="1028"/>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
                                            <p:txEl>
                                              <p:pRg st="11" end="11"/>
                                            </p:txEl>
                                          </p:spTgt>
                                        </p:tgtEl>
                                        <p:attrNameLst>
                                          <p:attrName>style.visibility</p:attrName>
                                        </p:attrNameLst>
                                      </p:cBhvr>
                                      <p:to>
                                        <p:strVal val="visible"/>
                                      </p:to>
                                    </p:set>
                                    <p:animEffect transition="in" filter="fade">
                                      <p:cBhvr>
                                        <p:cTn id="71" dur="1000"/>
                                        <p:tgtEl>
                                          <p:spTgt spid="2">
                                            <p:txEl>
                                              <p:pRg st="11" end="11"/>
                                            </p:txEl>
                                          </p:spTgt>
                                        </p:tgtEl>
                                      </p:cBhvr>
                                    </p:animEffect>
                                    <p:anim calcmode="lin" valueType="num">
                                      <p:cBhvr>
                                        <p:cTn id="72"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73" dur="1000" fill="hold"/>
                                        <p:tgtEl>
                                          <p:spTgt spid="2">
                                            <p:txEl>
                                              <p:pRg st="11" end="11"/>
                                            </p:txEl>
                                          </p:spTgt>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
                                            <p:txEl>
                                              <p:pRg st="12" end="12"/>
                                            </p:txEl>
                                          </p:spTgt>
                                        </p:tgtEl>
                                        <p:attrNameLst>
                                          <p:attrName>style.visibility</p:attrName>
                                        </p:attrNameLst>
                                      </p:cBhvr>
                                      <p:to>
                                        <p:strVal val="visible"/>
                                      </p:to>
                                    </p:set>
                                    <p:animEffect transition="in" filter="fade">
                                      <p:cBhvr>
                                        <p:cTn id="76" dur="1000"/>
                                        <p:tgtEl>
                                          <p:spTgt spid="2">
                                            <p:txEl>
                                              <p:pRg st="12" end="12"/>
                                            </p:txEl>
                                          </p:spTgt>
                                        </p:tgtEl>
                                      </p:cBhvr>
                                    </p:animEffect>
                                    <p:anim calcmode="lin" valueType="num">
                                      <p:cBhvr>
                                        <p:cTn id="77"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8" dur="1000" fill="hold"/>
                                        <p:tgtEl>
                                          <p:spTgt spid="2">
                                            <p:txEl>
                                              <p:pRg st="12" end="12"/>
                                            </p:txEl>
                                          </p:spTgt>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
                                            <p:txEl>
                                              <p:pRg st="13" end="13"/>
                                            </p:txEl>
                                          </p:spTgt>
                                        </p:tgtEl>
                                        <p:attrNameLst>
                                          <p:attrName>style.visibility</p:attrName>
                                        </p:attrNameLst>
                                      </p:cBhvr>
                                      <p:to>
                                        <p:strVal val="visible"/>
                                      </p:to>
                                    </p:set>
                                    <p:animEffect transition="in" filter="fade">
                                      <p:cBhvr>
                                        <p:cTn id="81" dur="1000"/>
                                        <p:tgtEl>
                                          <p:spTgt spid="2">
                                            <p:txEl>
                                              <p:pRg st="13" end="13"/>
                                            </p:txEl>
                                          </p:spTgt>
                                        </p:tgtEl>
                                      </p:cBhvr>
                                    </p:animEffect>
                                    <p:anim calcmode="lin" valueType="num">
                                      <p:cBhvr>
                                        <p:cTn id="82"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83"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6" name="Content Placeholder 5" descr="A colorful circle with letters and numbers&#10;&#10;Description automatically generated">
            <a:extLst>
              <a:ext uri="{FF2B5EF4-FFF2-40B4-BE49-F238E27FC236}">
                <a16:creationId xmlns:a16="http://schemas.microsoft.com/office/drawing/2014/main" id="{55992D4F-9B43-DF31-2A94-459DDE32E235}"/>
              </a:ext>
            </a:extLst>
          </p:cNvPr>
          <p:cNvPicPr>
            <a:picLocks noGrp="1" noChangeAspect="1"/>
          </p:cNvPicPr>
          <p:nvPr>
            <p:ph idx="1"/>
          </p:nvPr>
        </p:nvPicPr>
        <p:blipFill>
          <a:blip r:embed="rId2"/>
          <a:stretch>
            <a:fillRect/>
          </a:stretch>
        </p:blipFill>
        <p:spPr>
          <a:xfrm>
            <a:off x="2616918" y="3947004"/>
            <a:ext cx="1878618" cy="1878618"/>
          </a:xfrm>
        </p:spPr>
      </p:pic>
      <p:sp>
        <p:nvSpPr>
          <p:cNvPr id="3" name="Title 2">
            <a:extLst>
              <a:ext uri="{FF2B5EF4-FFF2-40B4-BE49-F238E27FC236}">
                <a16:creationId xmlns:a16="http://schemas.microsoft.com/office/drawing/2014/main" id="{877174FB-B371-121A-9428-5B8616A3D19C}"/>
              </a:ext>
            </a:extLst>
          </p:cNvPr>
          <p:cNvSpPr>
            <a:spLocks noGrp="1"/>
          </p:cNvSpPr>
          <p:nvPr>
            <p:ph type="title"/>
          </p:nvPr>
        </p:nvSpPr>
        <p:spPr/>
        <p:txBody>
          <a:bodyPr/>
          <a:lstStyle/>
          <a:p>
            <a:r>
              <a:rPr lang="bg-BG" dirty="0"/>
              <a:t>Основни единици в </a:t>
            </a:r>
            <a:r>
              <a:rPr lang="en-US" dirty="0"/>
              <a:t>SI</a:t>
            </a:r>
          </a:p>
        </p:txBody>
      </p:sp>
      <p:sp>
        <p:nvSpPr>
          <p:cNvPr id="4" name="Slide Number Placeholder 3">
            <a:extLst>
              <a:ext uri="{FF2B5EF4-FFF2-40B4-BE49-F238E27FC236}">
                <a16:creationId xmlns:a16="http://schemas.microsoft.com/office/drawing/2014/main" id="{C4943F37-B51C-228D-8AF8-1E5873A13F7E}"/>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graphicFrame>
        <p:nvGraphicFramePr>
          <p:cNvPr id="2" name="Table 1">
            <a:extLst>
              <a:ext uri="{FF2B5EF4-FFF2-40B4-BE49-F238E27FC236}">
                <a16:creationId xmlns:a16="http://schemas.microsoft.com/office/drawing/2014/main" id="{480DE67F-02A1-0E51-E2C7-9A6646DC762D}"/>
              </a:ext>
            </a:extLst>
          </p:cNvPr>
          <p:cNvGraphicFramePr>
            <a:graphicFrameLocks noGrp="1"/>
          </p:cNvGraphicFramePr>
          <p:nvPr>
            <p:extLst>
              <p:ext uri="{D42A27DB-BD31-4B8C-83A1-F6EECF244321}">
                <p14:modId xmlns:p14="http://schemas.microsoft.com/office/powerpoint/2010/main" val="1276476808"/>
              </p:ext>
            </p:extLst>
          </p:nvPr>
        </p:nvGraphicFramePr>
        <p:xfrm>
          <a:off x="4871864" y="1268760"/>
          <a:ext cx="7056783" cy="4710765"/>
        </p:xfrm>
        <a:graphic>
          <a:graphicData uri="http://schemas.openxmlformats.org/drawingml/2006/table">
            <a:tbl>
              <a:tblPr/>
              <a:tblGrid>
                <a:gridCol w="720080">
                  <a:extLst>
                    <a:ext uri="{9D8B030D-6E8A-4147-A177-3AD203B41FA5}">
                      <a16:colId xmlns:a16="http://schemas.microsoft.com/office/drawing/2014/main" val="3004728874"/>
                    </a:ext>
                  </a:extLst>
                </a:gridCol>
                <a:gridCol w="792088">
                  <a:extLst>
                    <a:ext uri="{9D8B030D-6E8A-4147-A177-3AD203B41FA5}">
                      <a16:colId xmlns:a16="http://schemas.microsoft.com/office/drawing/2014/main" val="117597826"/>
                    </a:ext>
                  </a:extLst>
                </a:gridCol>
                <a:gridCol w="1152128">
                  <a:extLst>
                    <a:ext uri="{9D8B030D-6E8A-4147-A177-3AD203B41FA5}">
                      <a16:colId xmlns:a16="http://schemas.microsoft.com/office/drawing/2014/main" val="1095408740"/>
                    </a:ext>
                  </a:extLst>
                </a:gridCol>
                <a:gridCol w="4392487">
                  <a:extLst>
                    <a:ext uri="{9D8B030D-6E8A-4147-A177-3AD203B41FA5}">
                      <a16:colId xmlns:a16="http://schemas.microsoft.com/office/drawing/2014/main" val="1505224432"/>
                    </a:ext>
                  </a:extLst>
                </a:gridCol>
              </a:tblGrid>
              <a:tr h="59851">
                <a:tc>
                  <a:txBody>
                    <a:bodyPr/>
                    <a:lstStyle/>
                    <a:p>
                      <a:pPr algn="l"/>
                      <a:r>
                        <a:rPr lang="bg-BG" sz="900" b="1">
                          <a:effectLst/>
                        </a:rPr>
                        <a:t>Име</a:t>
                      </a:r>
                      <a:endParaRPr lang="bg-BG" sz="9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a:effectLst/>
                        </a:rPr>
                        <a:t>Означение</a:t>
                      </a:r>
                      <a:endParaRPr lang="bg-BG" sz="9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a:effectLst/>
                        </a:rPr>
                        <a:t>Мярка за</a:t>
                      </a:r>
                      <a:endParaRPr lang="bg-BG" sz="9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dirty="0">
                          <a:effectLst/>
                        </a:rPr>
                        <a:t>Определение</a:t>
                      </a:r>
                      <a:endParaRPr lang="bg-BG" sz="900" dirty="0">
                        <a:effectLst/>
                      </a:endParaRP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1463015887"/>
                  </a:ext>
                </a:extLst>
              </a:tr>
              <a:tr h="553620">
                <a:tc>
                  <a:txBody>
                    <a:bodyPr/>
                    <a:lstStyle/>
                    <a:p>
                      <a:pPr algn="l"/>
                      <a:r>
                        <a:rPr lang="bg-BG" sz="1000" u="none" strike="noStrike" dirty="0">
                          <a:effectLst/>
                        </a:rPr>
                        <a:t>метър</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dirty="0">
                          <a:effectLst/>
                        </a:rPr>
                        <a:t>m</a:t>
                      </a:r>
                      <a:endParaRPr lang="en-US"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a:effectLst/>
                        </a:rPr>
                        <a:t>Дължина</a:t>
                      </a: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дължина „метър“ се определя, като фиксираната числена стойност на скоростта на светлината във вакуум c се приема за 299 792 458, изразена в единицата m/s, където секундата се определя посредством ΔνCs, и се означава с „m“.</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1281127541"/>
                  </a:ext>
                </a:extLst>
              </a:tr>
              <a:tr h="598508">
                <a:tc>
                  <a:txBody>
                    <a:bodyPr/>
                    <a:lstStyle/>
                    <a:p>
                      <a:pPr algn="l"/>
                      <a:r>
                        <a:rPr lang="bg-BG" sz="1000" u="none" strike="noStrike" dirty="0">
                          <a:effectLst/>
                        </a:rPr>
                        <a:t>килограм</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a:effectLst/>
                        </a:rPr>
                        <a:t>kg</a:t>
                      </a:r>
                      <a:endParaRPr lang="en-US" sz="10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Маса</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маса „килограм“ се определя, като фиксираната числена стойност на константата на Планк </a:t>
                      </a:r>
                      <a:r>
                        <a:rPr lang="ru-RU" sz="900" i="1" dirty="0">
                          <a:effectLst/>
                        </a:rPr>
                        <a:t>h</a:t>
                      </a:r>
                      <a:r>
                        <a:rPr lang="ru-RU" sz="900" dirty="0">
                          <a:effectLst/>
                        </a:rPr>
                        <a:t> се приема за 6,626 070 15 × 10</a:t>
                      </a:r>
                      <a:r>
                        <a:rPr lang="ru-RU" sz="900" baseline="30000" dirty="0">
                          <a:effectLst/>
                        </a:rPr>
                        <a:t>−34</a:t>
                      </a:r>
                      <a:r>
                        <a:rPr lang="ru-RU" sz="900" dirty="0">
                          <a:effectLst/>
                        </a:rPr>
                        <a:t>, изразена в единицата J s, равна на kg m</a:t>
                      </a:r>
                      <a:r>
                        <a:rPr lang="ru-RU" sz="900" baseline="30000" dirty="0">
                          <a:effectLst/>
                        </a:rPr>
                        <a:t>2</a:t>
                      </a:r>
                      <a:r>
                        <a:rPr lang="ru-RU" sz="900" dirty="0">
                          <a:effectLst/>
                        </a:rPr>
                        <a:t> s</a:t>
                      </a:r>
                      <a:r>
                        <a:rPr lang="ru-RU" sz="900" baseline="30000" dirty="0">
                          <a:effectLst/>
                        </a:rPr>
                        <a:t>−1</a:t>
                      </a:r>
                      <a:r>
                        <a:rPr lang="ru-RU" sz="900" dirty="0">
                          <a:effectLst/>
                        </a:rPr>
                        <a:t>, където метърът и секундата се определят посредством </a:t>
                      </a:r>
                      <a:r>
                        <a:rPr lang="ru-RU" sz="900" i="1" dirty="0">
                          <a:effectLst/>
                        </a:rPr>
                        <a:t>c</a:t>
                      </a:r>
                      <a:r>
                        <a:rPr lang="ru-RU" sz="900" dirty="0">
                          <a:effectLst/>
                        </a:rPr>
                        <a:t> и ΔνCs, и се означава с „kg“.</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1385371669"/>
                  </a:ext>
                </a:extLst>
              </a:tr>
              <a:tr h="688284">
                <a:tc>
                  <a:txBody>
                    <a:bodyPr/>
                    <a:lstStyle/>
                    <a:p>
                      <a:pPr algn="l"/>
                      <a:r>
                        <a:rPr lang="bg-BG" sz="1000" u="none" strike="noStrike" dirty="0">
                          <a:effectLst/>
                        </a:rPr>
                        <a:t>секунда</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a:effectLst/>
                        </a:rPr>
                        <a:t>s</a:t>
                      </a:r>
                      <a:endParaRPr lang="en-US" sz="10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Време</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време „секунда“ се определя, като фиксираната числена стойност на честотата на трептене на цезия ΔνCs, честотата на свръхфиния преход от непертурбираното основно състояние на атома на цезий 133, се приема за 9 192 631 770, изразена в единицата Hz, равна на s</a:t>
                      </a:r>
                      <a:r>
                        <a:rPr lang="ru-RU" sz="900" baseline="30000" dirty="0">
                          <a:effectLst/>
                        </a:rPr>
                        <a:t>−1</a:t>
                      </a:r>
                      <a:r>
                        <a:rPr lang="ru-RU" sz="900" dirty="0">
                          <a:effectLst/>
                        </a:rPr>
                        <a:t>, и се означава с „s“.</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3042820215"/>
                  </a:ext>
                </a:extLst>
              </a:tr>
              <a:tr h="598508">
                <a:tc>
                  <a:txBody>
                    <a:bodyPr/>
                    <a:lstStyle/>
                    <a:p>
                      <a:pPr algn="l"/>
                      <a:r>
                        <a:rPr lang="bg-BG" sz="1000" u="none" strike="noStrike" dirty="0">
                          <a:effectLst/>
                        </a:rPr>
                        <a:t>ампер</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dirty="0">
                          <a:effectLst/>
                        </a:rPr>
                        <a:t>A</a:t>
                      </a:r>
                      <a:endParaRPr lang="en-US"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Електрически ток</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електричен ток „ампер“ се определя, като фиксираната числена стойност на елементарния заряд </a:t>
                      </a:r>
                      <a:r>
                        <a:rPr lang="ru-RU" sz="900" i="1" dirty="0">
                          <a:effectLst/>
                        </a:rPr>
                        <a:t>e</a:t>
                      </a:r>
                      <a:r>
                        <a:rPr lang="ru-RU" sz="900" dirty="0">
                          <a:effectLst/>
                        </a:rPr>
                        <a:t> се приема за 1,602 176 634 × 10</a:t>
                      </a:r>
                      <a:r>
                        <a:rPr lang="ru-RU" sz="900" baseline="30000" dirty="0">
                          <a:effectLst/>
                        </a:rPr>
                        <a:t>−19</a:t>
                      </a:r>
                      <a:r>
                        <a:rPr lang="ru-RU" sz="900" dirty="0">
                          <a:effectLst/>
                        </a:rPr>
                        <a:t>, изразена в единицата C, равна на A s, където секундата се определя посредством ΔνCs, и се означава с „А“.</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2386988472"/>
                  </a:ext>
                </a:extLst>
              </a:tr>
              <a:tr h="733172">
                <a:tc>
                  <a:txBody>
                    <a:bodyPr/>
                    <a:lstStyle/>
                    <a:p>
                      <a:pPr algn="l"/>
                      <a:r>
                        <a:rPr lang="bg-BG" sz="1000" u="none" strike="noStrike" dirty="0">
                          <a:effectLst/>
                        </a:rPr>
                        <a:t>келвин</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a:effectLst/>
                        </a:rPr>
                        <a:t>K</a:t>
                      </a:r>
                      <a:endParaRPr lang="en-US" sz="10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Термодинамична температура</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термодинамична температура „келвин“ се определя като фиксираната числена стойност на константата на Болцман k се приема за 1,380 649 × 10</a:t>
                      </a:r>
                      <a:r>
                        <a:rPr lang="ru-RU" sz="900" baseline="30000" dirty="0">
                          <a:effectLst/>
                        </a:rPr>
                        <a:t>−23</a:t>
                      </a:r>
                      <a:r>
                        <a:rPr lang="ru-RU" sz="900" dirty="0">
                          <a:effectLst/>
                        </a:rPr>
                        <a:t>, изразена в единицата J K</a:t>
                      </a:r>
                      <a:r>
                        <a:rPr lang="ru-RU" sz="900" baseline="30000" dirty="0">
                          <a:effectLst/>
                        </a:rPr>
                        <a:t>−1</a:t>
                      </a:r>
                      <a:r>
                        <a:rPr lang="ru-RU" sz="900" dirty="0">
                          <a:effectLst/>
                        </a:rPr>
                        <a:t>, равна на kg m</a:t>
                      </a:r>
                      <a:r>
                        <a:rPr lang="ru-RU" sz="900" baseline="30000" dirty="0">
                          <a:effectLst/>
                        </a:rPr>
                        <a:t>2</a:t>
                      </a:r>
                      <a:r>
                        <a:rPr lang="ru-RU" sz="900" dirty="0">
                          <a:effectLst/>
                        </a:rPr>
                        <a:t> s</a:t>
                      </a:r>
                      <a:r>
                        <a:rPr lang="ru-RU" sz="900" baseline="30000" dirty="0">
                          <a:effectLst/>
                        </a:rPr>
                        <a:t>−2</a:t>
                      </a:r>
                      <a:r>
                        <a:rPr lang="ru-RU" sz="900" dirty="0">
                          <a:effectLst/>
                        </a:rPr>
                        <a:t> K</a:t>
                      </a:r>
                      <a:r>
                        <a:rPr lang="ru-RU" sz="900" baseline="30000" dirty="0">
                          <a:effectLst/>
                        </a:rPr>
                        <a:t>−1</a:t>
                      </a:r>
                      <a:r>
                        <a:rPr lang="ru-RU" sz="900" dirty="0">
                          <a:effectLst/>
                        </a:rPr>
                        <a:t>, където килограмът, метърът и секундата се определят посредством h, c и ΔνCs, и се означава с „К“.</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2650856400"/>
                  </a:ext>
                </a:extLst>
              </a:tr>
              <a:tr h="463844">
                <a:tc>
                  <a:txBody>
                    <a:bodyPr/>
                    <a:lstStyle/>
                    <a:p>
                      <a:pPr algn="l"/>
                      <a:r>
                        <a:rPr lang="bg-BG" sz="1000" u="none" strike="noStrike" dirty="0">
                          <a:effectLst/>
                        </a:rPr>
                        <a:t>мол</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a:effectLst/>
                        </a:rPr>
                        <a:t>mol</a:t>
                      </a:r>
                      <a:endParaRPr lang="en-US" sz="10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Количество вещество</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a:effectLst/>
                        </a:rPr>
                        <a:t>Един мол съдържа точно 6,022 140 76 × 10</a:t>
                      </a:r>
                      <a:r>
                        <a:rPr lang="ru-RU" sz="900" baseline="30000">
                          <a:effectLst/>
                        </a:rPr>
                        <a:t>23</a:t>
                      </a:r>
                      <a:r>
                        <a:rPr lang="ru-RU" sz="900">
                          <a:effectLst/>
                        </a:rPr>
                        <a:t> структурни единици. Това число е фиксираната числена стойност на константата на Авогадро N</a:t>
                      </a:r>
                      <a:r>
                        <a:rPr lang="ru-RU" sz="900" baseline="-25000">
                          <a:effectLst/>
                        </a:rPr>
                        <a:t>A</a:t>
                      </a:r>
                      <a:r>
                        <a:rPr lang="ru-RU" sz="900">
                          <a:effectLst/>
                        </a:rPr>
                        <a:t>, изразена в единицата mol</a:t>
                      </a:r>
                      <a:r>
                        <a:rPr lang="ru-RU" sz="900" baseline="30000">
                          <a:effectLst/>
                        </a:rPr>
                        <a:t>−1</a:t>
                      </a:r>
                      <a:r>
                        <a:rPr lang="ru-RU" sz="900">
                          <a:effectLst/>
                        </a:rPr>
                        <a:t>, и се нарича „число на Авогадро“.</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3993200776"/>
                  </a:ext>
                </a:extLst>
              </a:tr>
              <a:tr h="912725">
                <a:tc>
                  <a:txBody>
                    <a:bodyPr/>
                    <a:lstStyle/>
                    <a:p>
                      <a:pPr algn="l"/>
                      <a:r>
                        <a:rPr lang="bg-BG" sz="1000" u="none" strike="noStrike" dirty="0">
                          <a:effectLst/>
                        </a:rPr>
                        <a:t>кандела</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dirty="0">
                          <a:effectLst/>
                        </a:rPr>
                        <a:t>cd</a:t>
                      </a:r>
                      <a:endParaRPr lang="en-US"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Интензитет на светлината</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интензитет на светлина „кандела“ в определена посока се определя чрез фиксираната числена стойност на светлинната ефективност на монохроматичното излъчване с честота 540 × 10</a:t>
                      </a:r>
                      <a:r>
                        <a:rPr lang="ru-RU" sz="900" baseline="30000" dirty="0">
                          <a:effectLst/>
                        </a:rPr>
                        <a:t>12</a:t>
                      </a:r>
                      <a:r>
                        <a:rPr lang="ru-RU" sz="900" dirty="0">
                          <a:effectLst/>
                        </a:rPr>
                        <a:t> Hz, K</a:t>
                      </a:r>
                      <a:r>
                        <a:rPr lang="ru-RU" sz="900" baseline="-25000" dirty="0">
                          <a:effectLst/>
                        </a:rPr>
                        <a:t>cd</a:t>
                      </a:r>
                      <a:r>
                        <a:rPr lang="ru-RU" sz="900" dirty="0">
                          <a:effectLst/>
                        </a:rPr>
                        <a:t> се приема за 683, изразена в единицата lm W</a:t>
                      </a:r>
                      <a:r>
                        <a:rPr lang="ru-RU" sz="900" baseline="30000" dirty="0">
                          <a:effectLst/>
                        </a:rPr>
                        <a:t>−1</a:t>
                      </a:r>
                      <a:r>
                        <a:rPr lang="ru-RU" sz="900" dirty="0">
                          <a:effectLst/>
                        </a:rPr>
                        <a:t>, която е равна на cd sr W</a:t>
                      </a:r>
                      <a:r>
                        <a:rPr lang="ru-RU" sz="900" baseline="30000" dirty="0">
                          <a:effectLst/>
                        </a:rPr>
                        <a:t>−1</a:t>
                      </a:r>
                      <a:r>
                        <a:rPr lang="ru-RU" sz="900" dirty="0">
                          <a:effectLst/>
                        </a:rPr>
                        <a:t> или на cd sr kg</a:t>
                      </a:r>
                      <a:r>
                        <a:rPr lang="ru-RU" sz="900" baseline="30000" dirty="0">
                          <a:effectLst/>
                        </a:rPr>
                        <a:t>-1</a:t>
                      </a:r>
                      <a:r>
                        <a:rPr lang="ru-RU" sz="900" dirty="0">
                          <a:effectLst/>
                        </a:rPr>
                        <a:t> m</a:t>
                      </a:r>
                      <a:r>
                        <a:rPr lang="ru-RU" sz="900" baseline="30000" dirty="0">
                          <a:effectLst/>
                        </a:rPr>
                        <a:t>−2</a:t>
                      </a:r>
                      <a:r>
                        <a:rPr lang="ru-RU" sz="900" dirty="0">
                          <a:effectLst/>
                        </a:rPr>
                        <a:t> s</a:t>
                      </a:r>
                      <a:r>
                        <a:rPr lang="ru-RU" sz="900" baseline="30000" dirty="0">
                          <a:effectLst/>
                        </a:rPr>
                        <a:t>3</a:t>
                      </a:r>
                      <a:r>
                        <a:rPr lang="ru-RU" sz="900" dirty="0">
                          <a:effectLst/>
                        </a:rPr>
                        <a:t>, където килограмът, метърът и секундата се определят посредством </a:t>
                      </a:r>
                      <a:r>
                        <a:rPr lang="ru-RU" sz="900" i="1" dirty="0">
                          <a:effectLst/>
                        </a:rPr>
                        <a:t>h</a:t>
                      </a:r>
                      <a:r>
                        <a:rPr lang="ru-RU" sz="900" dirty="0">
                          <a:effectLst/>
                        </a:rPr>
                        <a:t>, </a:t>
                      </a:r>
                      <a:r>
                        <a:rPr lang="ru-RU" sz="900" i="1" dirty="0">
                          <a:effectLst/>
                        </a:rPr>
                        <a:t>c</a:t>
                      </a:r>
                      <a:r>
                        <a:rPr lang="ru-RU" sz="900" dirty="0">
                          <a:effectLst/>
                        </a:rPr>
                        <a:t> и ΔνCs, и се означава с „cd“.</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3280232729"/>
                  </a:ext>
                </a:extLst>
              </a:tr>
            </a:tbl>
          </a:graphicData>
        </a:graphic>
      </p:graphicFrame>
      <p:sp>
        <p:nvSpPr>
          <p:cNvPr id="5" name="AutoShape 2" descr="{\displaystyle \Delta \nu _{\text{Cs}}}">
            <a:extLst>
              <a:ext uri="{FF2B5EF4-FFF2-40B4-BE49-F238E27FC236}">
                <a16:creationId xmlns:a16="http://schemas.microsoft.com/office/drawing/2014/main" id="{274B5A1A-4594-AAC0-373E-7AE929FD25FF}"/>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3" descr="{\displaystyle \Delta \nu _{\text{Cs}}}">
            <a:extLst>
              <a:ext uri="{FF2B5EF4-FFF2-40B4-BE49-F238E27FC236}">
                <a16:creationId xmlns:a16="http://schemas.microsoft.com/office/drawing/2014/main" id="{F1658C0A-2B18-BCF0-3312-343F65A41967}"/>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displaystyle \Delta \nu _{\text{Cs}}}">
            <a:extLst>
              <a:ext uri="{FF2B5EF4-FFF2-40B4-BE49-F238E27FC236}">
                <a16:creationId xmlns:a16="http://schemas.microsoft.com/office/drawing/2014/main" id="{6B12FA56-6B15-9C6A-5D29-7535F9259CCE}"/>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5" descr="{\displaystyle \Delta \nu _{\text{Cs}}}">
            <a:extLst>
              <a:ext uri="{FF2B5EF4-FFF2-40B4-BE49-F238E27FC236}">
                <a16:creationId xmlns:a16="http://schemas.microsoft.com/office/drawing/2014/main" id="{6B55A68F-6017-B8BD-2DEA-9838CD4CC64D}"/>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6" descr="{\displaystyle \Delta \nu _{\text{Cs}}}">
            <a:extLst>
              <a:ext uri="{FF2B5EF4-FFF2-40B4-BE49-F238E27FC236}">
                <a16:creationId xmlns:a16="http://schemas.microsoft.com/office/drawing/2014/main" id="{E10AAA5A-68CB-EEB5-483F-06264676387D}"/>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7" descr="{\displaystyle \Delta \nu _{\text{Cs}}}">
            <a:extLst>
              <a:ext uri="{FF2B5EF4-FFF2-40B4-BE49-F238E27FC236}">
                <a16:creationId xmlns:a16="http://schemas.microsoft.com/office/drawing/2014/main" id="{07F309B5-BE3A-330B-2468-E804761E06FE}"/>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Picture 9">
            <a:extLst>
              <a:ext uri="{FF2B5EF4-FFF2-40B4-BE49-F238E27FC236}">
                <a16:creationId xmlns:a16="http://schemas.microsoft.com/office/drawing/2014/main" id="{A48F0954-D8E2-44C6-0B2B-E891DE862C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6204" y="1256516"/>
            <a:ext cx="1622781" cy="201622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35268AC4-93A6-EE23-FFDE-989ABDE4B7D4}"/>
              </a:ext>
            </a:extLst>
          </p:cNvPr>
          <p:cNvSpPr txBox="1"/>
          <p:nvPr/>
        </p:nvSpPr>
        <p:spPr bwMode="auto">
          <a:xfrm>
            <a:off x="1663672" y="3397583"/>
            <a:ext cx="1447832" cy="369332"/>
          </a:xfrm>
          <a:prstGeom prst="rect">
            <a:avLst/>
          </a:prstGeom>
          <a:noFill/>
        </p:spPr>
        <p:txBody>
          <a:bodyPr wrap="none" rtlCol="0">
            <a:spAutoFit/>
          </a:bodyPr>
          <a:lstStyle/>
          <a:p>
            <a:r>
              <a:rPr lang="bg-BG" dirty="0"/>
              <a:t>Преди 2019</a:t>
            </a:r>
            <a:endParaRPr lang="en-US" dirty="0"/>
          </a:p>
        </p:txBody>
      </p:sp>
      <p:sp>
        <p:nvSpPr>
          <p:cNvPr id="14" name="TextBox 13">
            <a:extLst>
              <a:ext uri="{FF2B5EF4-FFF2-40B4-BE49-F238E27FC236}">
                <a16:creationId xmlns:a16="http://schemas.microsoft.com/office/drawing/2014/main" id="{9DDF61F1-16D0-5B0C-736E-83F5C09C64AD}"/>
              </a:ext>
            </a:extLst>
          </p:cNvPr>
          <p:cNvSpPr txBox="1"/>
          <p:nvPr/>
        </p:nvSpPr>
        <p:spPr bwMode="auto">
          <a:xfrm>
            <a:off x="1663672" y="5907982"/>
            <a:ext cx="1326004" cy="369332"/>
          </a:xfrm>
          <a:prstGeom prst="rect">
            <a:avLst/>
          </a:prstGeom>
          <a:noFill/>
        </p:spPr>
        <p:txBody>
          <a:bodyPr wrap="none" rtlCol="0">
            <a:spAutoFit/>
          </a:bodyPr>
          <a:lstStyle/>
          <a:p>
            <a:r>
              <a:rPr lang="bg-BG" dirty="0"/>
              <a:t>След 2019</a:t>
            </a:r>
            <a:endParaRPr lang="en-US" dirty="0"/>
          </a:p>
        </p:txBody>
      </p:sp>
      <p:pic>
        <p:nvPicPr>
          <p:cNvPr id="2059" name="Picture 11" descr="undefined">
            <a:extLst>
              <a:ext uri="{FF2B5EF4-FFF2-40B4-BE49-F238E27FC236}">
                <a16:creationId xmlns:a16="http://schemas.microsoft.com/office/drawing/2014/main" id="{FC70F927-6214-7283-8A9B-A6081B29E5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882" y="3825247"/>
            <a:ext cx="2081872" cy="2000375"/>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13" descr="undefined">
            <a:extLst>
              <a:ext uri="{FF2B5EF4-FFF2-40B4-BE49-F238E27FC236}">
                <a16:creationId xmlns:a16="http://schemas.microsoft.com/office/drawing/2014/main" id="{AB97358B-F265-B5BF-878C-F22B7D2634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785" y="1158555"/>
            <a:ext cx="1994803" cy="2092145"/>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80B3D099-4082-8A4C-C735-C13F181BF98B}"/>
              </a:ext>
            </a:extLst>
          </p:cNvPr>
          <p:cNvCxnSpPr>
            <a:cxnSpLocks/>
          </p:cNvCxnSpPr>
          <p:nvPr/>
        </p:nvCxnSpPr>
        <p:spPr>
          <a:xfrm>
            <a:off x="2224079" y="1772816"/>
            <a:ext cx="4875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59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059"/>
                                        </p:tgtEl>
                                        <p:attrNameLst>
                                          <p:attrName>style.visibility</p:attrName>
                                        </p:attrNameLst>
                                      </p:cBhvr>
                                      <p:to>
                                        <p:strVal val="visible"/>
                                      </p:to>
                                    </p:set>
                                    <p:animEffect transition="in" filter="fade">
                                      <p:cBhvr>
                                        <p:cTn id="24" dur="1000"/>
                                        <p:tgtEl>
                                          <p:spTgt spid="2059"/>
                                        </p:tgtEl>
                                      </p:cBhvr>
                                    </p:animEffect>
                                    <p:anim calcmode="lin" valueType="num">
                                      <p:cBhvr>
                                        <p:cTn id="25" dur="1000" fill="hold"/>
                                        <p:tgtEl>
                                          <p:spTgt spid="2059"/>
                                        </p:tgtEl>
                                        <p:attrNameLst>
                                          <p:attrName>ppt_x</p:attrName>
                                        </p:attrNameLst>
                                      </p:cBhvr>
                                      <p:tavLst>
                                        <p:tav tm="0">
                                          <p:val>
                                            <p:strVal val="#ppt_x"/>
                                          </p:val>
                                        </p:tav>
                                        <p:tav tm="100000">
                                          <p:val>
                                            <p:strVal val="#ppt_x"/>
                                          </p:val>
                                        </p:tav>
                                      </p:tavLst>
                                    </p:anim>
                                    <p:anim calcmode="lin" valueType="num">
                                      <p:cBhvr>
                                        <p:cTn id="26" dur="1000" fill="hold"/>
                                        <p:tgtEl>
                                          <p:spTgt spid="205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F7192CFD-E2C7-653C-5F99-71EFF7962526}"/>
              </a:ext>
            </a:extLst>
          </p:cNvPr>
          <p:cNvGraphicFramePr>
            <a:graphicFrameLocks noGrp="1"/>
          </p:cNvGraphicFramePr>
          <p:nvPr>
            <p:ph idx="1"/>
            <p:extLst>
              <p:ext uri="{D42A27DB-BD31-4B8C-83A1-F6EECF244321}">
                <p14:modId xmlns:p14="http://schemas.microsoft.com/office/powerpoint/2010/main" val="1377204021"/>
              </p:ext>
            </p:extLst>
          </p:nvPr>
        </p:nvGraphicFramePr>
        <p:xfrm>
          <a:off x="6331302" y="975803"/>
          <a:ext cx="5544615" cy="2663508"/>
        </p:xfrm>
        <a:graphic>
          <a:graphicData uri="http://schemas.openxmlformats.org/drawingml/2006/table">
            <a:tbl>
              <a:tblPr/>
              <a:tblGrid>
                <a:gridCol w="1802000">
                  <a:extLst>
                    <a:ext uri="{9D8B030D-6E8A-4147-A177-3AD203B41FA5}">
                      <a16:colId xmlns:a16="http://schemas.microsoft.com/office/drawing/2014/main" val="1514827782"/>
                    </a:ext>
                  </a:extLst>
                </a:gridCol>
                <a:gridCol w="762385">
                  <a:extLst>
                    <a:ext uri="{9D8B030D-6E8A-4147-A177-3AD203B41FA5}">
                      <a16:colId xmlns:a16="http://schemas.microsoft.com/office/drawing/2014/main" val="1025798332"/>
                    </a:ext>
                  </a:extLst>
                </a:gridCol>
                <a:gridCol w="831692">
                  <a:extLst>
                    <a:ext uri="{9D8B030D-6E8A-4147-A177-3AD203B41FA5}">
                      <a16:colId xmlns:a16="http://schemas.microsoft.com/office/drawing/2014/main" val="1454044759"/>
                    </a:ext>
                  </a:extLst>
                </a:gridCol>
                <a:gridCol w="2148538">
                  <a:extLst>
                    <a:ext uri="{9D8B030D-6E8A-4147-A177-3AD203B41FA5}">
                      <a16:colId xmlns:a16="http://schemas.microsoft.com/office/drawing/2014/main" val="1561496497"/>
                    </a:ext>
                  </a:extLst>
                </a:gridCol>
              </a:tblGrid>
              <a:tr h="348340">
                <a:tc>
                  <a:txBody>
                    <a:bodyPr/>
                    <a:lstStyle/>
                    <a:p>
                      <a:pPr algn="l"/>
                      <a:r>
                        <a:rPr lang="bg-BG" sz="900" b="1">
                          <a:effectLst/>
                        </a:rPr>
                        <a:t>Мярка за</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dirty="0">
                          <a:effectLst/>
                        </a:rPr>
                        <a:t>Име</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dirty="0">
                          <a:effectLst/>
                        </a:rPr>
                        <a:t>Означение</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dirty="0">
                          <a:effectLst/>
                        </a:rPr>
                        <a:t>Изразяване чрез основни единици</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3320058534"/>
                  </a:ext>
                </a:extLst>
              </a:tr>
              <a:tr h="202311">
                <a:tc>
                  <a:txBody>
                    <a:bodyPr/>
                    <a:lstStyle/>
                    <a:p>
                      <a:r>
                        <a:rPr lang="bg-BG" sz="900" u="none" strike="noStrike">
                          <a:effectLst/>
                          <a:hlinkClick r:id="rId2" tooltip="Мощност"/>
                        </a:rPr>
                        <a:t>Мощност</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bg-BG" sz="900" b="1" u="none" strike="noStrike">
                          <a:effectLst/>
                          <a:hlinkClick r:id="rId3" tooltip="Ват"/>
                        </a:rPr>
                        <a:t>ват</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b="1" dirty="0">
                          <a:effectLst/>
                        </a:rPr>
                        <a:t>W</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dirty="0">
                          <a:effectLst/>
                        </a:rPr>
                        <a:t>J/s = kg.m</a:t>
                      </a:r>
                      <a:r>
                        <a:rPr lang="en-US" sz="900" baseline="30000" dirty="0">
                          <a:effectLst/>
                        </a:rPr>
                        <a:t>2</a:t>
                      </a:r>
                      <a:r>
                        <a:rPr lang="en-US" sz="900" dirty="0">
                          <a:effectLst/>
                        </a:rPr>
                        <a:t>/s</a:t>
                      </a:r>
                      <a:r>
                        <a:rPr lang="en-US" sz="900" baseline="30000" dirty="0">
                          <a:effectLst/>
                        </a:rPr>
                        <a:t>3</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extLst>
                  <a:ext uri="{0D108BD9-81ED-4DB2-BD59-A6C34878D82A}">
                    <a16:rowId xmlns:a16="http://schemas.microsoft.com/office/drawing/2014/main" val="3102767393"/>
                  </a:ext>
                </a:extLst>
              </a:tr>
              <a:tr h="202311">
                <a:tc>
                  <a:txBody>
                    <a:bodyPr/>
                    <a:lstStyle/>
                    <a:p>
                      <a:r>
                        <a:rPr lang="bg-BG" sz="900" u="none" strike="noStrike">
                          <a:effectLst/>
                          <a:hlinkClick r:id="rId4" tooltip="Електрически заряд"/>
                        </a:rPr>
                        <a:t>Електрически заряд</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bg-BG" sz="900" b="1" u="none" strike="noStrike">
                          <a:effectLst/>
                          <a:hlinkClick r:id="rId5" tooltip="Кулон"/>
                        </a:rPr>
                        <a:t>кулон</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b="1">
                          <a:effectLst/>
                        </a:rPr>
                        <a:t>C</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dirty="0">
                          <a:effectLst/>
                        </a:rPr>
                        <a:t>A·s</a:t>
                      </a: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extLst>
                  <a:ext uri="{0D108BD9-81ED-4DB2-BD59-A6C34878D82A}">
                    <a16:rowId xmlns:a16="http://schemas.microsoft.com/office/drawing/2014/main" val="3173596876"/>
                  </a:ext>
                </a:extLst>
              </a:tr>
              <a:tr h="202311">
                <a:tc>
                  <a:txBody>
                    <a:bodyPr/>
                    <a:lstStyle/>
                    <a:p>
                      <a:r>
                        <a:rPr lang="bg-BG" sz="900" u="none" strike="noStrike">
                          <a:effectLst/>
                          <a:hlinkClick r:id="rId6" tooltip="Електрически потенциал"/>
                        </a:rPr>
                        <a:t>Електрически потенциал</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bg-BG" sz="900" b="1" u="none" strike="noStrike" dirty="0">
                          <a:effectLst/>
                          <a:hlinkClick r:id="rId7" tooltip="Волт"/>
                        </a:rPr>
                        <a:t>волт</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en-US" sz="900" b="1">
                          <a:effectLst/>
                        </a:rPr>
                        <a:t>V</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en-US" sz="900" dirty="0">
                          <a:effectLst/>
                        </a:rPr>
                        <a:t>J/C = kg m</a:t>
                      </a:r>
                      <a:r>
                        <a:rPr lang="en-US" sz="900" baseline="30000" dirty="0">
                          <a:effectLst/>
                        </a:rPr>
                        <a:t>2</a:t>
                      </a:r>
                      <a:r>
                        <a:rPr lang="en-US" sz="900" dirty="0">
                          <a:effectLst/>
                        </a:rPr>
                        <a:t>/A s</a:t>
                      </a:r>
                      <a:r>
                        <a:rPr lang="en-US" sz="900" baseline="30000" dirty="0">
                          <a:effectLst/>
                        </a:rPr>
                        <a:t>3</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extLst>
                  <a:ext uri="{0D108BD9-81ED-4DB2-BD59-A6C34878D82A}">
                    <a16:rowId xmlns:a16="http://schemas.microsoft.com/office/drawing/2014/main" val="1134045745"/>
                  </a:ext>
                </a:extLst>
              </a:tr>
              <a:tr h="348340">
                <a:tc>
                  <a:txBody>
                    <a:bodyPr/>
                    <a:lstStyle/>
                    <a:p>
                      <a:r>
                        <a:rPr lang="bg-BG" sz="900" u="none" strike="noStrike" dirty="0">
                          <a:effectLst/>
                          <a:hlinkClick r:id="rId8" tooltip="Електрическо съпротивление"/>
                        </a:rPr>
                        <a:t>Електрическо съпротивление</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bg-BG" sz="900" b="1" u="none" strike="noStrike" dirty="0">
                          <a:effectLst/>
                          <a:hlinkClick r:id="rId9" tooltip="Ом (физика)"/>
                        </a:rPr>
                        <a:t>ом</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el-GR" sz="900" b="1">
                          <a:effectLst/>
                        </a:rPr>
                        <a:t>Ω</a:t>
                      </a:r>
                      <a:endParaRPr lang="el-GR"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en-US" sz="900" dirty="0">
                          <a:effectLst/>
                        </a:rPr>
                        <a:t>V/A = kg·m</a:t>
                      </a:r>
                      <a:r>
                        <a:rPr lang="en-US" sz="900" baseline="30000" dirty="0">
                          <a:effectLst/>
                        </a:rPr>
                        <a:t>2</a:t>
                      </a:r>
                      <a:r>
                        <a:rPr lang="en-US" sz="900" dirty="0">
                          <a:effectLst/>
                        </a:rPr>
                        <a:t>/s</a:t>
                      </a:r>
                      <a:r>
                        <a:rPr lang="en-US" sz="900" baseline="30000" dirty="0">
                          <a:effectLst/>
                        </a:rPr>
                        <a:t>3</a:t>
                      </a:r>
                      <a:r>
                        <a:rPr lang="en-US" sz="900" dirty="0">
                          <a:effectLst/>
                        </a:rPr>
                        <a:t>·A</a:t>
                      </a:r>
                      <a:r>
                        <a:rPr lang="en-US" sz="900" baseline="30000" dirty="0">
                          <a:effectLst/>
                        </a:rPr>
                        <a:t>2</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extLst>
                  <a:ext uri="{0D108BD9-81ED-4DB2-BD59-A6C34878D82A}">
                    <a16:rowId xmlns:a16="http://schemas.microsoft.com/office/drawing/2014/main" val="3574727835"/>
                  </a:ext>
                </a:extLst>
              </a:tr>
              <a:tr h="348340">
                <a:tc>
                  <a:txBody>
                    <a:bodyPr/>
                    <a:lstStyle/>
                    <a:p>
                      <a:r>
                        <a:rPr lang="bg-BG" sz="900" u="none" strike="noStrike" dirty="0">
                          <a:effectLst/>
                          <a:hlinkClick r:id="rId10" tooltip="Електрическа проводимост"/>
                        </a:rPr>
                        <a:t>Електрическа проводимост</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bg-BG" sz="900" b="1" u="none" strike="noStrike">
                          <a:effectLst/>
                          <a:hlinkClick r:id="rId11" tooltip="Сименс (единица)"/>
                        </a:rPr>
                        <a:t>сименс</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b="1" dirty="0">
                          <a:effectLst/>
                        </a:rPr>
                        <a:t>S</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l-GR" sz="900" dirty="0">
                          <a:effectLst/>
                        </a:rPr>
                        <a:t>Ω </a:t>
                      </a:r>
                      <a:r>
                        <a:rPr lang="el-GR" sz="900" baseline="30000" dirty="0">
                          <a:effectLst/>
                        </a:rPr>
                        <a:t>−1</a:t>
                      </a:r>
                      <a:r>
                        <a:rPr lang="el-GR" sz="900" dirty="0">
                          <a:effectLst/>
                        </a:rPr>
                        <a:t> = </a:t>
                      </a:r>
                      <a:r>
                        <a:rPr lang="en-US" sz="900" dirty="0">
                          <a:effectLst/>
                        </a:rPr>
                        <a:t>kg</a:t>
                      </a:r>
                      <a:r>
                        <a:rPr lang="en-US" sz="900" baseline="30000" dirty="0">
                          <a:effectLst/>
                        </a:rPr>
                        <a:t>−1</a:t>
                      </a:r>
                      <a:r>
                        <a:rPr lang="en-US" sz="900" dirty="0">
                          <a:effectLst/>
                        </a:rPr>
                        <a:t> m</a:t>
                      </a:r>
                      <a:r>
                        <a:rPr lang="en-US" sz="900" baseline="30000" dirty="0">
                          <a:effectLst/>
                        </a:rPr>
                        <a:t>−2</a:t>
                      </a:r>
                      <a:r>
                        <a:rPr lang="en-US" sz="900" dirty="0">
                          <a:effectLst/>
                        </a:rPr>
                        <a:t> s</a:t>
                      </a:r>
                      <a:r>
                        <a:rPr lang="en-US" sz="900" baseline="30000" dirty="0">
                          <a:effectLst/>
                        </a:rPr>
                        <a:t>3</a:t>
                      </a:r>
                      <a:r>
                        <a:rPr lang="en-US" sz="900" dirty="0">
                          <a:effectLst/>
                        </a:rPr>
                        <a:t> A</a:t>
                      </a:r>
                      <a:r>
                        <a:rPr lang="en-US" sz="900" baseline="30000" dirty="0">
                          <a:effectLst/>
                        </a:rPr>
                        <a:t>2</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extLst>
                  <a:ext uri="{0D108BD9-81ED-4DB2-BD59-A6C34878D82A}">
                    <a16:rowId xmlns:a16="http://schemas.microsoft.com/office/drawing/2014/main" val="495674504"/>
                  </a:ext>
                </a:extLst>
              </a:tr>
              <a:tr h="202311">
                <a:tc>
                  <a:txBody>
                    <a:bodyPr/>
                    <a:lstStyle/>
                    <a:p>
                      <a:r>
                        <a:rPr lang="bg-BG" sz="900" u="none" strike="noStrike" dirty="0">
                          <a:effectLst/>
                          <a:hlinkClick r:id="rId12" tooltip="Електрически капацитет"/>
                        </a:rPr>
                        <a:t>Електрически капацитет</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bg-BG" sz="900" b="1" u="none" strike="noStrike" dirty="0">
                          <a:effectLst/>
                          <a:hlinkClick r:id="rId13" tooltip="Фарад"/>
                        </a:rPr>
                        <a:t>фарад</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b="1">
                          <a:effectLst/>
                        </a:rPr>
                        <a:t>F</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dirty="0">
                          <a:effectLst/>
                        </a:rPr>
                        <a:t>A</a:t>
                      </a:r>
                      <a:r>
                        <a:rPr lang="en-US" sz="900" baseline="30000" dirty="0">
                          <a:effectLst/>
                        </a:rPr>
                        <a:t>2</a:t>
                      </a:r>
                      <a:r>
                        <a:rPr lang="en-US" sz="900" dirty="0">
                          <a:effectLst/>
                        </a:rPr>
                        <a:t>·s</a:t>
                      </a:r>
                      <a:r>
                        <a:rPr lang="en-US" sz="900" baseline="30000" dirty="0">
                          <a:effectLst/>
                        </a:rPr>
                        <a:t>4</a:t>
                      </a:r>
                      <a:r>
                        <a:rPr lang="en-US" sz="900" dirty="0">
                          <a:effectLst/>
                        </a:rPr>
                        <a:t>/kg·m</a:t>
                      </a:r>
                      <a:r>
                        <a:rPr lang="en-US" sz="900" baseline="30000" dirty="0">
                          <a:effectLst/>
                        </a:rPr>
                        <a:t>2</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extLst>
                  <a:ext uri="{0D108BD9-81ED-4DB2-BD59-A6C34878D82A}">
                    <a16:rowId xmlns:a16="http://schemas.microsoft.com/office/drawing/2014/main" val="4294488780"/>
                  </a:ext>
                </a:extLst>
              </a:tr>
              <a:tr h="202311">
                <a:tc>
                  <a:txBody>
                    <a:bodyPr/>
                    <a:lstStyle/>
                    <a:p>
                      <a:r>
                        <a:rPr lang="bg-BG" sz="900" u="none" strike="noStrike">
                          <a:effectLst/>
                          <a:hlinkClick r:id="rId14" tooltip="Магнитен поток"/>
                        </a:rPr>
                        <a:t>Магнитен поток</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bg-BG" sz="900" b="1" u="none" strike="noStrike">
                          <a:effectLst/>
                          <a:hlinkClick r:id="rId15" tooltip="Вебер (единица)"/>
                        </a:rPr>
                        <a:t>вебер</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b="1">
                          <a:effectLst/>
                        </a:rPr>
                        <a:t>Wb</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a:effectLst/>
                        </a:rPr>
                        <a:t>kg m</a:t>
                      </a:r>
                      <a:r>
                        <a:rPr lang="en-US" sz="900" baseline="30000">
                          <a:effectLst/>
                        </a:rPr>
                        <a:t>2</a:t>
                      </a:r>
                      <a:r>
                        <a:rPr lang="en-US" sz="900">
                          <a:effectLst/>
                        </a:rPr>
                        <a:t>/s</a:t>
                      </a:r>
                      <a:r>
                        <a:rPr lang="en-US" sz="900" baseline="30000">
                          <a:effectLst/>
                        </a:rPr>
                        <a:t>2</a:t>
                      </a:r>
                      <a:r>
                        <a:rPr lang="en-US" sz="900">
                          <a:effectLst/>
                        </a:rPr>
                        <a:t> A</a:t>
                      </a: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extLst>
                  <a:ext uri="{0D108BD9-81ED-4DB2-BD59-A6C34878D82A}">
                    <a16:rowId xmlns:a16="http://schemas.microsoft.com/office/drawing/2014/main" val="371366771"/>
                  </a:ext>
                </a:extLst>
              </a:tr>
              <a:tr h="202311">
                <a:tc>
                  <a:txBody>
                    <a:bodyPr/>
                    <a:lstStyle/>
                    <a:p>
                      <a:r>
                        <a:rPr lang="bg-BG" sz="900" u="none" strike="noStrike">
                          <a:effectLst/>
                          <a:hlinkClick r:id="rId16" tooltip="Магнитна индукция"/>
                        </a:rPr>
                        <a:t>Магнитна индукция</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bg-BG" sz="900" b="1" u="none" strike="noStrike">
                          <a:effectLst/>
                          <a:hlinkClick r:id="rId17" tooltip="Тесла"/>
                        </a:rPr>
                        <a:t>тесла</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b="1">
                          <a:effectLst/>
                        </a:rPr>
                        <a:t>T</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GB" sz="900">
                          <a:effectLst/>
                        </a:rPr>
                        <a:t>Wb/m</a:t>
                      </a:r>
                      <a:r>
                        <a:rPr lang="en-GB" sz="900" baseline="30000">
                          <a:effectLst/>
                        </a:rPr>
                        <a:t>2</a:t>
                      </a:r>
                      <a:r>
                        <a:rPr lang="en-GB" sz="900">
                          <a:effectLst/>
                        </a:rPr>
                        <a:t> = kg/s</a:t>
                      </a:r>
                      <a:r>
                        <a:rPr lang="en-GB" sz="900" baseline="30000">
                          <a:effectLst/>
                        </a:rPr>
                        <a:t>2</a:t>
                      </a:r>
                      <a:r>
                        <a:rPr lang="en-GB" sz="900">
                          <a:effectLst/>
                        </a:rPr>
                        <a:t> A</a:t>
                      </a: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extLst>
                  <a:ext uri="{0D108BD9-81ED-4DB2-BD59-A6C34878D82A}">
                    <a16:rowId xmlns:a16="http://schemas.microsoft.com/office/drawing/2014/main" val="3287368269"/>
                  </a:ext>
                </a:extLst>
              </a:tr>
              <a:tr h="202311">
                <a:tc>
                  <a:txBody>
                    <a:bodyPr/>
                    <a:lstStyle/>
                    <a:p>
                      <a:r>
                        <a:rPr lang="bg-BG" sz="900" u="none" strike="noStrike">
                          <a:effectLst/>
                          <a:hlinkClick r:id="rId18" tooltip="Индуктивност"/>
                        </a:rPr>
                        <a:t>Индуктивност</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bg-BG" sz="900" b="1" u="none" strike="noStrike">
                          <a:effectLst/>
                          <a:hlinkClick r:id="rId19" tooltip="Хенри (единица)"/>
                        </a:rPr>
                        <a:t>хенри</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b="1">
                          <a:effectLst/>
                        </a:rPr>
                        <a:t>H</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dirty="0">
                          <a:effectLst/>
                        </a:rPr>
                        <a:t>kg m</a:t>
                      </a:r>
                      <a:r>
                        <a:rPr lang="en-US" sz="900" baseline="30000" dirty="0">
                          <a:effectLst/>
                        </a:rPr>
                        <a:t>2</a:t>
                      </a:r>
                      <a:r>
                        <a:rPr lang="en-US" sz="900" dirty="0">
                          <a:effectLst/>
                        </a:rPr>
                        <a:t>/s</a:t>
                      </a:r>
                      <a:r>
                        <a:rPr lang="en-US" sz="900" baseline="30000" dirty="0">
                          <a:effectLst/>
                        </a:rPr>
                        <a:t>2</a:t>
                      </a:r>
                      <a:r>
                        <a:rPr lang="en-US" sz="900" dirty="0">
                          <a:effectLst/>
                        </a:rPr>
                        <a:t> A</a:t>
                      </a:r>
                      <a:r>
                        <a:rPr lang="en-US" sz="900" baseline="30000" dirty="0">
                          <a:effectLst/>
                        </a:rPr>
                        <a:t>2</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extLst>
                  <a:ext uri="{0D108BD9-81ED-4DB2-BD59-A6C34878D82A}">
                    <a16:rowId xmlns:a16="http://schemas.microsoft.com/office/drawing/2014/main" val="4028341755"/>
                  </a:ext>
                </a:extLst>
              </a:tr>
              <a:tr h="202311">
                <a:tc>
                  <a:txBody>
                    <a:bodyPr/>
                    <a:lstStyle/>
                    <a:p>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dirty="0">
                          <a:effectLst/>
                        </a:rPr>
                        <a:t>…</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extLst>
                  <a:ext uri="{0D108BD9-81ED-4DB2-BD59-A6C34878D82A}">
                    <a16:rowId xmlns:a16="http://schemas.microsoft.com/office/drawing/2014/main" val="3193659368"/>
                  </a:ext>
                </a:extLst>
              </a:tr>
            </a:tbl>
          </a:graphicData>
        </a:graphic>
      </p:graphicFrame>
      <p:sp>
        <p:nvSpPr>
          <p:cNvPr id="3" name="Title 2">
            <a:extLst>
              <a:ext uri="{FF2B5EF4-FFF2-40B4-BE49-F238E27FC236}">
                <a16:creationId xmlns:a16="http://schemas.microsoft.com/office/drawing/2014/main" id="{F3DC426C-04C5-EE23-03AE-1DF3D0CFD6E3}"/>
              </a:ext>
            </a:extLst>
          </p:cNvPr>
          <p:cNvSpPr>
            <a:spLocks noGrp="1"/>
          </p:cNvSpPr>
          <p:nvPr>
            <p:ph type="title"/>
          </p:nvPr>
        </p:nvSpPr>
        <p:spPr/>
        <p:txBody>
          <a:bodyPr/>
          <a:lstStyle/>
          <a:p>
            <a:r>
              <a:rPr lang="bg-BG" dirty="0"/>
              <a:t>Електромагнитни величини и единици</a:t>
            </a:r>
            <a:endParaRPr lang="en-US" dirty="0"/>
          </a:p>
        </p:txBody>
      </p:sp>
      <p:sp>
        <p:nvSpPr>
          <p:cNvPr id="4" name="Slide Number Placeholder 3">
            <a:extLst>
              <a:ext uri="{FF2B5EF4-FFF2-40B4-BE49-F238E27FC236}">
                <a16:creationId xmlns:a16="http://schemas.microsoft.com/office/drawing/2014/main" id="{4F9F5E2F-12CE-B133-AC16-2D09A5A76668}"/>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pic>
        <p:nvPicPr>
          <p:cNvPr id="7" name="Picture 6" descr="A diagram of a person pulling a rope&#10;&#10;Description automatically generated">
            <a:extLst>
              <a:ext uri="{FF2B5EF4-FFF2-40B4-BE49-F238E27FC236}">
                <a16:creationId xmlns:a16="http://schemas.microsoft.com/office/drawing/2014/main" id="{79689243-96C0-D0B5-CB51-3C90249F6570}"/>
              </a:ext>
            </a:extLst>
          </p:cNvPr>
          <p:cNvPicPr>
            <a:picLocks noChangeAspect="1"/>
          </p:cNvPicPr>
          <p:nvPr/>
        </p:nvPicPr>
        <p:blipFill>
          <a:blip r:embed="rId20"/>
          <a:stretch>
            <a:fillRect/>
          </a:stretch>
        </p:blipFill>
        <p:spPr>
          <a:xfrm>
            <a:off x="2112549" y="2332211"/>
            <a:ext cx="2320691" cy="2231614"/>
          </a:xfrm>
          <a:prstGeom prst="rect">
            <a:avLst/>
          </a:prstGeom>
        </p:spPr>
      </p:pic>
      <p:pic>
        <p:nvPicPr>
          <p:cNvPr id="9" name="Picture 8" descr="A person in a suit&#10;&#10;Description automatically generated">
            <a:extLst>
              <a:ext uri="{FF2B5EF4-FFF2-40B4-BE49-F238E27FC236}">
                <a16:creationId xmlns:a16="http://schemas.microsoft.com/office/drawing/2014/main" id="{47D5E07A-1865-50D9-9553-FA33E465BFE7}"/>
              </a:ext>
            </a:extLst>
          </p:cNvPr>
          <p:cNvPicPr>
            <a:picLocks noChangeAspect="1"/>
          </p:cNvPicPr>
          <p:nvPr/>
        </p:nvPicPr>
        <p:blipFill>
          <a:blip r:embed="rId21"/>
          <a:stretch>
            <a:fillRect/>
          </a:stretch>
        </p:blipFill>
        <p:spPr>
          <a:xfrm>
            <a:off x="1703512" y="1161823"/>
            <a:ext cx="1200577" cy="1517093"/>
          </a:xfrm>
          <a:prstGeom prst="rect">
            <a:avLst/>
          </a:prstGeom>
        </p:spPr>
      </p:pic>
      <p:pic>
        <p:nvPicPr>
          <p:cNvPr id="11" name="Picture 10" descr="A close-up of a person&#10;&#10;Description automatically generated">
            <a:extLst>
              <a:ext uri="{FF2B5EF4-FFF2-40B4-BE49-F238E27FC236}">
                <a16:creationId xmlns:a16="http://schemas.microsoft.com/office/drawing/2014/main" id="{DB4D2432-FC6A-438E-C7E8-5F3E76A1C887}"/>
              </a:ext>
            </a:extLst>
          </p:cNvPr>
          <p:cNvPicPr>
            <a:picLocks noChangeAspect="1"/>
          </p:cNvPicPr>
          <p:nvPr/>
        </p:nvPicPr>
        <p:blipFill>
          <a:blip r:embed="rId22"/>
          <a:stretch>
            <a:fillRect/>
          </a:stretch>
        </p:blipFill>
        <p:spPr>
          <a:xfrm>
            <a:off x="276257" y="3617054"/>
            <a:ext cx="1572689" cy="1473152"/>
          </a:xfrm>
          <a:prstGeom prst="rect">
            <a:avLst/>
          </a:prstGeom>
        </p:spPr>
      </p:pic>
      <p:pic>
        <p:nvPicPr>
          <p:cNvPr id="1027" name="Picture 3" descr="André-Marie Ampère - Magnet Academy">
            <a:extLst>
              <a:ext uri="{FF2B5EF4-FFF2-40B4-BE49-F238E27FC236}">
                <a16:creationId xmlns:a16="http://schemas.microsoft.com/office/drawing/2014/main" id="{D566BDDC-DADB-B507-6C77-A37D7ADBAE2E}"/>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685762" y="3432957"/>
            <a:ext cx="1316328" cy="170524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James Clerk Maxwell - Wikipedia">
            <a:extLst>
              <a:ext uri="{FF2B5EF4-FFF2-40B4-BE49-F238E27FC236}">
                <a16:creationId xmlns:a16="http://schemas.microsoft.com/office/drawing/2014/main" id="{342D92AE-8C88-75AA-7126-7294C47FEB10}"/>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674345" y="3957646"/>
            <a:ext cx="1271152" cy="160482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39E3AA72-B90B-BF0E-899A-ABAC0D05FF0B}"/>
              </a:ext>
            </a:extLst>
          </p:cNvPr>
          <p:cNvPicPr>
            <a:picLocks noChangeAspect="1"/>
          </p:cNvPicPr>
          <p:nvPr/>
        </p:nvPicPr>
        <p:blipFill>
          <a:blip r:embed="rId25"/>
          <a:stretch>
            <a:fillRect/>
          </a:stretch>
        </p:blipFill>
        <p:spPr>
          <a:xfrm>
            <a:off x="8328248" y="4000810"/>
            <a:ext cx="3327906" cy="1517094"/>
          </a:xfrm>
          <a:prstGeom prst="rect">
            <a:avLst/>
          </a:prstGeom>
        </p:spPr>
      </p:pic>
      <p:pic>
        <p:nvPicPr>
          <p:cNvPr id="1031" name="Picture 7" descr="Electricity and Magnetism Diagram | Quizlet">
            <a:extLst>
              <a:ext uri="{FF2B5EF4-FFF2-40B4-BE49-F238E27FC236}">
                <a16:creationId xmlns:a16="http://schemas.microsoft.com/office/drawing/2014/main" id="{2BE4B062-6955-1B62-F5C1-BE0271751DAF}"/>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220963" y="1623921"/>
            <a:ext cx="1927783" cy="128581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2731CA25-C7AD-8B2E-E91E-C6695CF575F8}"/>
              </a:ext>
            </a:extLst>
          </p:cNvPr>
          <p:cNvSpPr txBox="1"/>
          <p:nvPr/>
        </p:nvSpPr>
        <p:spPr bwMode="auto">
          <a:xfrm>
            <a:off x="2112549" y="5876452"/>
            <a:ext cx="1532792" cy="369332"/>
          </a:xfrm>
          <a:prstGeom prst="rect">
            <a:avLst/>
          </a:prstGeom>
          <a:noFill/>
        </p:spPr>
        <p:txBody>
          <a:bodyPr wrap="none" rtlCol="0">
            <a:spAutoFit/>
          </a:bodyPr>
          <a:lstStyle/>
          <a:p>
            <a:r>
              <a:rPr lang="bg-BG" dirty="0"/>
              <a:t>Закон на Ом</a:t>
            </a:r>
            <a:endParaRPr lang="en-US" dirty="0"/>
          </a:p>
        </p:txBody>
      </p:sp>
      <p:sp>
        <p:nvSpPr>
          <p:cNvPr id="15" name="TextBox 14">
            <a:extLst>
              <a:ext uri="{FF2B5EF4-FFF2-40B4-BE49-F238E27FC236}">
                <a16:creationId xmlns:a16="http://schemas.microsoft.com/office/drawing/2014/main" id="{7026D71B-A291-7F8F-7783-4D7D5E4D8B41}"/>
              </a:ext>
            </a:extLst>
          </p:cNvPr>
          <p:cNvSpPr txBox="1"/>
          <p:nvPr/>
        </p:nvSpPr>
        <p:spPr bwMode="auto">
          <a:xfrm>
            <a:off x="244694" y="5138201"/>
            <a:ext cx="1654620" cy="523220"/>
          </a:xfrm>
          <a:prstGeom prst="rect">
            <a:avLst/>
          </a:prstGeom>
          <a:noFill/>
        </p:spPr>
        <p:txBody>
          <a:bodyPr wrap="none" rtlCol="0">
            <a:spAutoFit/>
          </a:bodyPr>
          <a:lstStyle/>
          <a:p>
            <a:pPr algn="ctr"/>
            <a:r>
              <a:rPr lang="bg-BG" sz="1400" dirty="0"/>
              <a:t>Алесандро Волта</a:t>
            </a:r>
          </a:p>
          <a:p>
            <a:pPr algn="ctr"/>
            <a:r>
              <a:rPr lang="bg-BG" sz="1400" dirty="0"/>
              <a:t>(1745 – 1827 г.)</a:t>
            </a:r>
            <a:endParaRPr lang="en-US" sz="1400" dirty="0"/>
          </a:p>
        </p:txBody>
      </p:sp>
      <p:sp>
        <p:nvSpPr>
          <p:cNvPr id="16" name="TextBox 15">
            <a:extLst>
              <a:ext uri="{FF2B5EF4-FFF2-40B4-BE49-F238E27FC236}">
                <a16:creationId xmlns:a16="http://schemas.microsoft.com/office/drawing/2014/main" id="{274C6667-D766-C7A3-F98F-9247B3E5A762}"/>
              </a:ext>
            </a:extLst>
          </p:cNvPr>
          <p:cNvSpPr txBox="1"/>
          <p:nvPr/>
        </p:nvSpPr>
        <p:spPr bwMode="auto">
          <a:xfrm>
            <a:off x="4486292" y="5138201"/>
            <a:ext cx="1805302" cy="523220"/>
          </a:xfrm>
          <a:prstGeom prst="rect">
            <a:avLst/>
          </a:prstGeom>
          <a:noFill/>
        </p:spPr>
        <p:txBody>
          <a:bodyPr wrap="none" rtlCol="0">
            <a:spAutoFit/>
          </a:bodyPr>
          <a:lstStyle/>
          <a:p>
            <a:pPr algn="ctr"/>
            <a:r>
              <a:rPr lang="bg-BG" sz="1400" dirty="0"/>
              <a:t>Андре-Мари Ампер</a:t>
            </a:r>
          </a:p>
          <a:p>
            <a:pPr algn="ctr"/>
            <a:r>
              <a:rPr lang="bg-BG" sz="1400" dirty="0"/>
              <a:t>(17</a:t>
            </a:r>
            <a:r>
              <a:rPr lang="en-US" sz="1400" dirty="0"/>
              <a:t>75</a:t>
            </a:r>
            <a:r>
              <a:rPr lang="bg-BG" sz="1400" dirty="0"/>
              <a:t> – 18</a:t>
            </a:r>
            <a:r>
              <a:rPr lang="en-US" sz="1400" dirty="0"/>
              <a:t>36</a:t>
            </a:r>
            <a:r>
              <a:rPr lang="bg-BG" sz="1400" dirty="0"/>
              <a:t> г.)</a:t>
            </a:r>
            <a:endParaRPr lang="en-US" sz="1400" dirty="0"/>
          </a:p>
        </p:txBody>
      </p:sp>
      <p:sp>
        <p:nvSpPr>
          <p:cNvPr id="17" name="TextBox 16">
            <a:extLst>
              <a:ext uri="{FF2B5EF4-FFF2-40B4-BE49-F238E27FC236}">
                <a16:creationId xmlns:a16="http://schemas.microsoft.com/office/drawing/2014/main" id="{48912EB2-FE2D-3736-5456-06581630A8FC}"/>
              </a:ext>
            </a:extLst>
          </p:cNvPr>
          <p:cNvSpPr txBox="1"/>
          <p:nvPr/>
        </p:nvSpPr>
        <p:spPr bwMode="auto">
          <a:xfrm>
            <a:off x="1505069" y="2715701"/>
            <a:ext cx="1561646" cy="523220"/>
          </a:xfrm>
          <a:prstGeom prst="rect">
            <a:avLst/>
          </a:prstGeom>
          <a:noFill/>
        </p:spPr>
        <p:txBody>
          <a:bodyPr wrap="none" rtlCol="0">
            <a:spAutoFit/>
          </a:bodyPr>
          <a:lstStyle/>
          <a:p>
            <a:pPr algn="ctr"/>
            <a:r>
              <a:rPr lang="bg-BG" sz="1400" dirty="0"/>
              <a:t>Георг Симон Ом</a:t>
            </a:r>
          </a:p>
          <a:p>
            <a:pPr algn="ctr"/>
            <a:r>
              <a:rPr lang="bg-BG" sz="1400" dirty="0"/>
              <a:t>(17</a:t>
            </a:r>
            <a:r>
              <a:rPr lang="en-US" sz="1400" dirty="0"/>
              <a:t>89</a:t>
            </a:r>
            <a:r>
              <a:rPr lang="bg-BG" sz="1400" dirty="0"/>
              <a:t> – 18</a:t>
            </a:r>
            <a:r>
              <a:rPr lang="en-US" sz="1400" dirty="0"/>
              <a:t>54</a:t>
            </a:r>
            <a:r>
              <a:rPr lang="bg-BG" sz="1400" dirty="0"/>
              <a:t> г.)</a:t>
            </a:r>
            <a:endParaRPr lang="en-US" sz="1400" dirty="0"/>
          </a:p>
        </p:txBody>
      </p:sp>
      <p:sp>
        <p:nvSpPr>
          <p:cNvPr id="18" name="TextBox 17">
            <a:extLst>
              <a:ext uri="{FF2B5EF4-FFF2-40B4-BE49-F238E27FC236}">
                <a16:creationId xmlns:a16="http://schemas.microsoft.com/office/drawing/2014/main" id="{CC6DA9F4-CA43-2027-6C1C-124B4AD67097}"/>
              </a:ext>
            </a:extLst>
          </p:cNvPr>
          <p:cNvSpPr txBox="1"/>
          <p:nvPr/>
        </p:nvSpPr>
        <p:spPr bwMode="auto">
          <a:xfrm>
            <a:off x="6283761" y="5614842"/>
            <a:ext cx="2135521" cy="523220"/>
          </a:xfrm>
          <a:prstGeom prst="rect">
            <a:avLst/>
          </a:prstGeom>
          <a:noFill/>
        </p:spPr>
        <p:txBody>
          <a:bodyPr wrap="none" rtlCol="0">
            <a:spAutoFit/>
          </a:bodyPr>
          <a:lstStyle/>
          <a:p>
            <a:pPr algn="ctr"/>
            <a:r>
              <a:rPr lang="bg-BG" sz="1400" dirty="0"/>
              <a:t>Джеймс Кларк Максуел</a:t>
            </a:r>
          </a:p>
          <a:p>
            <a:pPr algn="ctr"/>
            <a:r>
              <a:rPr lang="bg-BG" sz="1400" dirty="0"/>
              <a:t>(1</a:t>
            </a:r>
            <a:r>
              <a:rPr lang="en-US" sz="1400" dirty="0"/>
              <a:t>831</a:t>
            </a:r>
            <a:r>
              <a:rPr lang="bg-BG" sz="1400" dirty="0"/>
              <a:t> – 18</a:t>
            </a:r>
            <a:r>
              <a:rPr lang="en-US" sz="1400" dirty="0"/>
              <a:t>79</a:t>
            </a:r>
            <a:r>
              <a:rPr lang="bg-BG" sz="1400" dirty="0"/>
              <a:t> г.)</a:t>
            </a:r>
            <a:endParaRPr lang="en-US" sz="1400" dirty="0"/>
          </a:p>
        </p:txBody>
      </p:sp>
      <p:sp>
        <p:nvSpPr>
          <p:cNvPr id="19" name="TextBox 18">
            <a:extLst>
              <a:ext uri="{FF2B5EF4-FFF2-40B4-BE49-F238E27FC236}">
                <a16:creationId xmlns:a16="http://schemas.microsoft.com/office/drawing/2014/main" id="{8ECB022C-5E46-CA8B-92F9-D40E60BC2E3B}"/>
              </a:ext>
            </a:extLst>
          </p:cNvPr>
          <p:cNvSpPr txBox="1"/>
          <p:nvPr/>
        </p:nvSpPr>
        <p:spPr bwMode="auto">
          <a:xfrm>
            <a:off x="8965901" y="5562475"/>
            <a:ext cx="2098651" cy="307777"/>
          </a:xfrm>
          <a:prstGeom prst="rect">
            <a:avLst/>
          </a:prstGeom>
          <a:noFill/>
        </p:spPr>
        <p:txBody>
          <a:bodyPr wrap="none" rtlCol="0">
            <a:spAutoFit/>
          </a:bodyPr>
          <a:lstStyle/>
          <a:p>
            <a:r>
              <a:rPr lang="bg-BG" sz="1400" dirty="0"/>
              <a:t>Уравнения на Максуел</a:t>
            </a:r>
            <a:endParaRPr lang="en-US" sz="1400" dirty="0"/>
          </a:p>
        </p:txBody>
      </p:sp>
      <p:sp>
        <p:nvSpPr>
          <p:cNvPr id="20" name="TextBox 19">
            <a:extLst>
              <a:ext uri="{FF2B5EF4-FFF2-40B4-BE49-F238E27FC236}">
                <a16:creationId xmlns:a16="http://schemas.microsoft.com/office/drawing/2014/main" id="{A6E6ED3E-506E-FE61-3218-458A7B805704}"/>
              </a:ext>
            </a:extLst>
          </p:cNvPr>
          <p:cNvSpPr txBox="1"/>
          <p:nvPr/>
        </p:nvSpPr>
        <p:spPr bwMode="auto">
          <a:xfrm>
            <a:off x="4731887" y="1393167"/>
            <a:ext cx="926857" cy="307777"/>
          </a:xfrm>
          <a:prstGeom prst="rect">
            <a:avLst/>
          </a:prstGeom>
          <a:noFill/>
        </p:spPr>
        <p:txBody>
          <a:bodyPr wrap="none" rtlCol="0">
            <a:spAutoFit/>
          </a:bodyPr>
          <a:lstStyle/>
          <a:p>
            <a:r>
              <a:rPr lang="bg-BG" sz="1400" dirty="0"/>
              <a:t>електро-</a:t>
            </a:r>
            <a:endParaRPr lang="en-US" sz="1400" dirty="0"/>
          </a:p>
        </p:txBody>
      </p:sp>
      <p:sp>
        <p:nvSpPr>
          <p:cNvPr id="21" name="TextBox 20">
            <a:extLst>
              <a:ext uri="{FF2B5EF4-FFF2-40B4-BE49-F238E27FC236}">
                <a16:creationId xmlns:a16="http://schemas.microsoft.com/office/drawing/2014/main" id="{7AB09D61-D360-B286-162D-6F2311CC4B53}"/>
              </a:ext>
            </a:extLst>
          </p:cNvPr>
          <p:cNvSpPr txBox="1"/>
          <p:nvPr/>
        </p:nvSpPr>
        <p:spPr bwMode="auto">
          <a:xfrm>
            <a:off x="4615796" y="2796724"/>
            <a:ext cx="1172116" cy="307777"/>
          </a:xfrm>
          <a:prstGeom prst="rect">
            <a:avLst/>
          </a:prstGeom>
          <a:noFill/>
        </p:spPr>
        <p:txBody>
          <a:bodyPr wrap="none" rtlCol="0">
            <a:spAutoFit/>
          </a:bodyPr>
          <a:lstStyle/>
          <a:p>
            <a:r>
              <a:rPr lang="bg-BG" sz="1400" dirty="0"/>
              <a:t>магнетизъм</a:t>
            </a:r>
            <a:endParaRPr lang="en-US" sz="1400" dirty="0"/>
          </a:p>
        </p:txBody>
      </p:sp>
      <p:pic>
        <p:nvPicPr>
          <p:cNvPr id="1033" name="Picture 9">
            <a:extLst>
              <a:ext uri="{FF2B5EF4-FFF2-40B4-BE49-F238E27FC236}">
                <a16:creationId xmlns:a16="http://schemas.microsoft.com/office/drawing/2014/main" id="{31BC9493-A6DB-F684-4AF7-9349AC3836E3}"/>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098251" y="1161823"/>
            <a:ext cx="618051" cy="61805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A Simple Explanation Of Ohm's Law - Sam Vs. Sound">
            <a:extLst>
              <a:ext uri="{FF2B5EF4-FFF2-40B4-BE49-F238E27FC236}">
                <a16:creationId xmlns:a16="http://schemas.microsoft.com/office/drawing/2014/main" id="{BAB7A96B-E8A4-B156-8C1D-7858854B0FF4}"/>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025575" y="4630293"/>
            <a:ext cx="2560452" cy="1285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4763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035"/>
                                        </p:tgtEl>
                                        <p:attrNameLst>
                                          <p:attrName>style.visibility</p:attrName>
                                        </p:attrNameLst>
                                      </p:cBhvr>
                                      <p:to>
                                        <p:strVal val="visible"/>
                                      </p:to>
                                    </p:set>
                                    <p:animEffect transition="in" filter="fade">
                                      <p:cBhvr>
                                        <p:cTn id="43" dur="1000"/>
                                        <p:tgtEl>
                                          <p:spTgt spid="1035"/>
                                        </p:tgtEl>
                                      </p:cBhvr>
                                    </p:animEffect>
                                    <p:anim calcmode="lin" valueType="num">
                                      <p:cBhvr>
                                        <p:cTn id="44" dur="1000" fill="hold"/>
                                        <p:tgtEl>
                                          <p:spTgt spid="1035"/>
                                        </p:tgtEl>
                                        <p:attrNameLst>
                                          <p:attrName>ppt_x</p:attrName>
                                        </p:attrNameLst>
                                      </p:cBhvr>
                                      <p:tavLst>
                                        <p:tav tm="0">
                                          <p:val>
                                            <p:strVal val="#ppt_x"/>
                                          </p:val>
                                        </p:tav>
                                        <p:tav tm="100000">
                                          <p:val>
                                            <p:strVal val="#ppt_x"/>
                                          </p:val>
                                        </p:tav>
                                      </p:tavLst>
                                    </p:anim>
                                    <p:anim calcmode="lin" valueType="num">
                                      <p:cBhvr>
                                        <p:cTn id="45" dur="1000" fill="hold"/>
                                        <p:tgtEl>
                                          <p:spTgt spid="103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1000"/>
                                        <p:tgtEl>
                                          <p:spTgt spid="7"/>
                                        </p:tgtEl>
                                      </p:cBhvr>
                                    </p:animEffect>
                                    <p:anim calcmode="lin" valueType="num">
                                      <p:cBhvr>
                                        <p:cTn id="56" dur="1000" fill="hold"/>
                                        <p:tgtEl>
                                          <p:spTgt spid="7"/>
                                        </p:tgtEl>
                                        <p:attrNameLst>
                                          <p:attrName>ppt_x</p:attrName>
                                        </p:attrNameLst>
                                      </p:cBhvr>
                                      <p:tavLst>
                                        <p:tav tm="0">
                                          <p:val>
                                            <p:strVal val="#ppt_x"/>
                                          </p:val>
                                        </p:tav>
                                        <p:tav tm="100000">
                                          <p:val>
                                            <p:strVal val="#ppt_x"/>
                                          </p:val>
                                        </p:tav>
                                      </p:tavLst>
                                    </p:anim>
                                    <p:anim calcmode="lin" valueType="num">
                                      <p:cBhvr>
                                        <p:cTn id="5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1000"/>
                                        <p:tgtEl>
                                          <p:spTgt spid="5"/>
                                        </p:tgtEl>
                                      </p:cBhvr>
                                    </p:animEffect>
                                    <p:anim calcmode="lin" valueType="num">
                                      <p:cBhvr>
                                        <p:cTn id="63" dur="1000" fill="hold"/>
                                        <p:tgtEl>
                                          <p:spTgt spid="5"/>
                                        </p:tgtEl>
                                        <p:attrNameLst>
                                          <p:attrName>ppt_x</p:attrName>
                                        </p:attrNameLst>
                                      </p:cBhvr>
                                      <p:tavLst>
                                        <p:tav tm="0">
                                          <p:val>
                                            <p:strVal val="#ppt_x"/>
                                          </p:val>
                                        </p:tav>
                                        <p:tav tm="100000">
                                          <p:val>
                                            <p:strVal val="#ppt_x"/>
                                          </p:val>
                                        </p:tav>
                                      </p:tavLst>
                                    </p:anim>
                                    <p:anim calcmode="lin" valueType="num">
                                      <p:cBhvr>
                                        <p:cTn id="6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1033"/>
                                        </p:tgtEl>
                                        <p:attrNameLst>
                                          <p:attrName>style.visibility</p:attrName>
                                        </p:attrNameLst>
                                      </p:cBhvr>
                                      <p:to>
                                        <p:strVal val="visible"/>
                                      </p:to>
                                    </p:set>
                                    <p:animEffect transition="in" filter="fade">
                                      <p:cBhvr>
                                        <p:cTn id="69" dur="1000"/>
                                        <p:tgtEl>
                                          <p:spTgt spid="1033"/>
                                        </p:tgtEl>
                                      </p:cBhvr>
                                    </p:animEffect>
                                    <p:anim calcmode="lin" valueType="num">
                                      <p:cBhvr>
                                        <p:cTn id="70" dur="1000" fill="hold"/>
                                        <p:tgtEl>
                                          <p:spTgt spid="1033"/>
                                        </p:tgtEl>
                                        <p:attrNameLst>
                                          <p:attrName>ppt_x</p:attrName>
                                        </p:attrNameLst>
                                      </p:cBhvr>
                                      <p:tavLst>
                                        <p:tav tm="0">
                                          <p:val>
                                            <p:strVal val="#ppt_x"/>
                                          </p:val>
                                        </p:tav>
                                        <p:tav tm="100000">
                                          <p:val>
                                            <p:strVal val="#ppt_x"/>
                                          </p:val>
                                        </p:tav>
                                      </p:tavLst>
                                    </p:anim>
                                    <p:anim calcmode="lin" valueType="num">
                                      <p:cBhvr>
                                        <p:cTn id="71" dur="1000" fill="hold"/>
                                        <p:tgtEl>
                                          <p:spTgt spid="1033"/>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fade">
                                      <p:cBhvr>
                                        <p:cTn id="74" dur="1000"/>
                                        <p:tgtEl>
                                          <p:spTgt spid="20"/>
                                        </p:tgtEl>
                                      </p:cBhvr>
                                    </p:animEffect>
                                    <p:anim calcmode="lin" valueType="num">
                                      <p:cBhvr>
                                        <p:cTn id="75" dur="1000" fill="hold"/>
                                        <p:tgtEl>
                                          <p:spTgt spid="20"/>
                                        </p:tgtEl>
                                        <p:attrNameLst>
                                          <p:attrName>ppt_x</p:attrName>
                                        </p:attrNameLst>
                                      </p:cBhvr>
                                      <p:tavLst>
                                        <p:tav tm="0">
                                          <p:val>
                                            <p:strVal val="#ppt_x"/>
                                          </p:val>
                                        </p:tav>
                                        <p:tav tm="100000">
                                          <p:val>
                                            <p:strVal val="#ppt_x"/>
                                          </p:val>
                                        </p:tav>
                                      </p:tavLst>
                                    </p:anim>
                                    <p:anim calcmode="lin" valueType="num">
                                      <p:cBhvr>
                                        <p:cTn id="76" dur="1000" fill="hold"/>
                                        <p:tgtEl>
                                          <p:spTgt spid="20"/>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031"/>
                                        </p:tgtEl>
                                        <p:attrNameLst>
                                          <p:attrName>style.visibility</p:attrName>
                                        </p:attrNameLst>
                                      </p:cBhvr>
                                      <p:to>
                                        <p:strVal val="visible"/>
                                      </p:to>
                                    </p:set>
                                    <p:animEffect transition="in" filter="fade">
                                      <p:cBhvr>
                                        <p:cTn id="79" dur="1000"/>
                                        <p:tgtEl>
                                          <p:spTgt spid="1031"/>
                                        </p:tgtEl>
                                      </p:cBhvr>
                                    </p:animEffect>
                                    <p:anim calcmode="lin" valueType="num">
                                      <p:cBhvr>
                                        <p:cTn id="80" dur="1000" fill="hold"/>
                                        <p:tgtEl>
                                          <p:spTgt spid="1031"/>
                                        </p:tgtEl>
                                        <p:attrNameLst>
                                          <p:attrName>ppt_x</p:attrName>
                                        </p:attrNameLst>
                                      </p:cBhvr>
                                      <p:tavLst>
                                        <p:tav tm="0">
                                          <p:val>
                                            <p:strVal val="#ppt_x"/>
                                          </p:val>
                                        </p:tav>
                                        <p:tav tm="100000">
                                          <p:val>
                                            <p:strVal val="#ppt_x"/>
                                          </p:val>
                                        </p:tav>
                                      </p:tavLst>
                                    </p:anim>
                                    <p:anim calcmode="lin" valueType="num">
                                      <p:cBhvr>
                                        <p:cTn id="81" dur="1000" fill="hold"/>
                                        <p:tgtEl>
                                          <p:spTgt spid="1031"/>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fade">
                                      <p:cBhvr>
                                        <p:cTn id="84" dur="1000"/>
                                        <p:tgtEl>
                                          <p:spTgt spid="21"/>
                                        </p:tgtEl>
                                      </p:cBhvr>
                                    </p:animEffect>
                                    <p:anim calcmode="lin" valueType="num">
                                      <p:cBhvr>
                                        <p:cTn id="85" dur="1000" fill="hold"/>
                                        <p:tgtEl>
                                          <p:spTgt spid="21"/>
                                        </p:tgtEl>
                                        <p:attrNameLst>
                                          <p:attrName>ppt_x</p:attrName>
                                        </p:attrNameLst>
                                      </p:cBhvr>
                                      <p:tavLst>
                                        <p:tav tm="0">
                                          <p:val>
                                            <p:strVal val="#ppt_x"/>
                                          </p:val>
                                        </p:tav>
                                        <p:tav tm="100000">
                                          <p:val>
                                            <p:strVal val="#ppt_x"/>
                                          </p:val>
                                        </p:tav>
                                      </p:tavLst>
                                    </p:anim>
                                    <p:anim calcmode="lin" valueType="num">
                                      <p:cBhvr>
                                        <p:cTn id="8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1029"/>
                                        </p:tgtEl>
                                        <p:attrNameLst>
                                          <p:attrName>style.visibility</p:attrName>
                                        </p:attrNameLst>
                                      </p:cBhvr>
                                      <p:to>
                                        <p:strVal val="visible"/>
                                      </p:to>
                                    </p:set>
                                    <p:animEffect transition="in" filter="fade">
                                      <p:cBhvr>
                                        <p:cTn id="91" dur="1000"/>
                                        <p:tgtEl>
                                          <p:spTgt spid="1029"/>
                                        </p:tgtEl>
                                      </p:cBhvr>
                                    </p:animEffect>
                                    <p:anim calcmode="lin" valueType="num">
                                      <p:cBhvr>
                                        <p:cTn id="92" dur="1000" fill="hold"/>
                                        <p:tgtEl>
                                          <p:spTgt spid="1029"/>
                                        </p:tgtEl>
                                        <p:attrNameLst>
                                          <p:attrName>ppt_x</p:attrName>
                                        </p:attrNameLst>
                                      </p:cBhvr>
                                      <p:tavLst>
                                        <p:tav tm="0">
                                          <p:val>
                                            <p:strVal val="#ppt_x"/>
                                          </p:val>
                                        </p:tav>
                                        <p:tav tm="100000">
                                          <p:val>
                                            <p:strVal val="#ppt_x"/>
                                          </p:val>
                                        </p:tav>
                                      </p:tavLst>
                                    </p:anim>
                                    <p:anim calcmode="lin" valueType="num">
                                      <p:cBhvr>
                                        <p:cTn id="93" dur="1000" fill="hold"/>
                                        <p:tgtEl>
                                          <p:spTgt spid="1029"/>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fade">
                                      <p:cBhvr>
                                        <p:cTn id="96" dur="1000"/>
                                        <p:tgtEl>
                                          <p:spTgt spid="18"/>
                                        </p:tgtEl>
                                      </p:cBhvr>
                                    </p:animEffect>
                                    <p:anim calcmode="lin" valueType="num">
                                      <p:cBhvr>
                                        <p:cTn id="97" dur="1000" fill="hold"/>
                                        <p:tgtEl>
                                          <p:spTgt spid="18"/>
                                        </p:tgtEl>
                                        <p:attrNameLst>
                                          <p:attrName>ppt_x</p:attrName>
                                        </p:attrNameLst>
                                      </p:cBhvr>
                                      <p:tavLst>
                                        <p:tav tm="0">
                                          <p:val>
                                            <p:strVal val="#ppt_x"/>
                                          </p:val>
                                        </p:tav>
                                        <p:tav tm="100000">
                                          <p:val>
                                            <p:strVal val="#ppt_x"/>
                                          </p:val>
                                        </p:tav>
                                      </p:tavLst>
                                    </p:anim>
                                    <p:anim calcmode="lin" valueType="num">
                                      <p:cBhvr>
                                        <p:cTn id="98" dur="1000" fill="hold"/>
                                        <p:tgtEl>
                                          <p:spTgt spid="18"/>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1000"/>
                                        <p:tgtEl>
                                          <p:spTgt spid="13"/>
                                        </p:tgtEl>
                                      </p:cBhvr>
                                    </p:animEffect>
                                    <p:anim calcmode="lin" valueType="num">
                                      <p:cBhvr>
                                        <p:cTn id="102" dur="1000" fill="hold"/>
                                        <p:tgtEl>
                                          <p:spTgt spid="13"/>
                                        </p:tgtEl>
                                        <p:attrNameLst>
                                          <p:attrName>ppt_x</p:attrName>
                                        </p:attrNameLst>
                                      </p:cBhvr>
                                      <p:tavLst>
                                        <p:tav tm="0">
                                          <p:val>
                                            <p:strVal val="#ppt_x"/>
                                          </p:val>
                                        </p:tav>
                                        <p:tav tm="100000">
                                          <p:val>
                                            <p:strVal val="#ppt_x"/>
                                          </p:val>
                                        </p:tav>
                                      </p:tavLst>
                                    </p:anim>
                                    <p:anim calcmode="lin" valueType="num">
                                      <p:cBhvr>
                                        <p:cTn id="103" dur="1000" fill="hold"/>
                                        <p:tgtEl>
                                          <p:spTgt spid="1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fade">
                                      <p:cBhvr>
                                        <p:cTn id="106" dur="1000"/>
                                        <p:tgtEl>
                                          <p:spTgt spid="19"/>
                                        </p:tgtEl>
                                      </p:cBhvr>
                                    </p:animEffect>
                                    <p:anim calcmode="lin" valueType="num">
                                      <p:cBhvr>
                                        <p:cTn id="107" dur="1000" fill="hold"/>
                                        <p:tgtEl>
                                          <p:spTgt spid="19"/>
                                        </p:tgtEl>
                                        <p:attrNameLst>
                                          <p:attrName>ppt_x</p:attrName>
                                        </p:attrNameLst>
                                      </p:cBhvr>
                                      <p:tavLst>
                                        <p:tav tm="0">
                                          <p:val>
                                            <p:strVal val="#ppt_x"/>
                                          </p:val>
                                        </p:tav>
                                        <p:tav tm="100000">
                                          <p:val>
                                            <p:strVal val="#ppt_x"/>
                                          </p:val>
                                        </p:tav>
                                      </p:tavLst>
                                    </p:anim>
                                    <p:anim calcmode="lin" valueType="num">
                                      <p:cBhvr>
                                        <p:cTn id="10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0261296-8B35-81DE-D5F6-85FB767C66E2}"/>
              </a:ext>
            </a:extLst>
          </p:cNvPr>
          <p:cNvSpPr>
            <a:spLocks noGrp="1"/>
          </p:cNvSpPr>
          <p:nvPr>
            <p:ph type="title"/>
          </p:nvPr>
        </p:nvSpPr>
        <p:spPr/>
        <p:txBody>
          <a:bodyPr/>
          <a:lstStyle/>
          <a:p>
            <a:r>
              <a:rPr lang="bg-BG" dirty="0"/>
              <a:t>Еталони за електрически величини</a:t>
            </a:r>
            <a:endParaRPr lang="en-US" dirty="0"/>
          </a:p>
        </p:txBody>
      </p:sp>
      <p:sp>
        <p:nvSpPr>
          <p:cNvPr id="4" name="Slide Number Placeholder 3">
            <a:extLst>
              <a:ext uri="{FF2B5EF4-FFF2-40B4-BE49-F238E27FC236}">
                <a16:creationId xmlns:a16="http://schemas.microsoft.com/office/drawing/2014/main" id="{C7093613-CBB5-0049-99D7-BDB70B83A6E6}"/>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pic>
        <p:nvPicPr>
          <p:cNvPr id="3074" name="Picture 2">
            <a:extLst>
              <a:ext uri="{FF2B5EF4-FFF2-40B4-BE49-F238E27FC236}">
                <a16:creationId xmlns:a16="http://schemas.microsoft.com/office/drawing/2014/main" id="{7DF7E5DD-2392-A1AF-7B6A-4EEE023D88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8822" y="1225763"/>
            <a:ext cx="2334481" cy="133843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 Weston standard cell – an introduction to voltnuttery? | Entertaining  Hacks">
            <a:extLst>
              <a:ext uri="{FF2B5EF4-FFF2-40B4-BE49-F238E27FC236}">
                <a16:creationId xmlns:a16="http://schemas.microsoft.com/office/drawing/2014/main" id="{8C645ED4-C5BA-E454-C02F-6240195442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4497" y="1066899"/>
            <a:ext cx="805131" cy="161324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Standard Resistors - Isotech">
            <a:extLst>
              <a:ext uri="{FF2B5EF4-FFF2-40B4-BE49-F238E27FC236}">
                <a16:creationId xmlns:a16="http://schemas.microsoft.com/office/drawing/2014/main" id="{1C5F8BDE-2662-6822-E78D-315CE986AE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433" y="3817510"/>
            <a:ext cx="1947018" cy="19470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15C4105-87D7-5589-6403-207EE0B31A69}"/>
              </a:ext>
            </a:extLst>
          </p:cNvPr>
          <p:cNvSpPr txBox="1"/>
          <p:nvPr/>
        </p:nvSpPr>
        <p:spPr bwMode="auto">
          <a:xfrm>
            <a:off x="1371313" y="3117439"/>
            <a:ext cx="3013967" cy="369332"/>
          </a:xfrm>
          <a:prstGeom prst="rect">
            <a:avLst/>
          </a:prstGeom>
          <a:noFill/>
        </p:spPr>
        <p:txBody>
          <a:bodyPr wrap="none" rtlCol="0">
            <a:spAutoFit/>
          </a:bodyPr>
          <a:lstStyle/>
          <a:p>
            <a:r>
              <a:rPr lang="bg-BG" dirty="0"/>
              <a:t>Клетка на Уестън (1893</a:t>
            </a:r>
            <a:r>
              <a:rPr lang="en-US" dirty="0"/>
              <a:t> </a:t>
            </a:r>
            <a:r>
              <a:rPr lang="bg-BG" dirty="0"/>
              <a:t>г.)</a:t>
            </a:r>
            <a:endParaRPr lang="en-US" dirty="0"/>
          </a:p>
        </p:txBody>
      </p:sp>
      <p:sp>
        <p:nvSpPr>
          <p:cNvPr id="8" name="TextBox 7">
            <a:extLst>
              <a:ext uri="{FF2B5EF4-FFF2-40B4-BE49-F238E27FC236}">
                <a16:creationId xmlns:a16="http://schemas.microsoft.com/office/drawing/2014/main" id="{9E5F5116-F50B-32FE-A277-487663F8144C}"/>
              </a:ext>
            </a:extLst>
          </p:cNvPr>
          <p:cNvSpPr txBox="1"/>
          <p:nvPr/>
        </p:nvSpPr>
        <p:spPr bwMode="auto">
          <a:xfrm>
            <a:off x="4755906" y="3097796"/>
            <a:ext cx="2789546" cy="369332"/>
          </a:xfrm>
          <a:prstGeom prst="rect">
            <a:avLst/>
          </a:prstGeom>
          <a:noFill/>
        </p:spPr>
        <p:txBody>
          <a:bodyPr wrap="none" rtlCol="0">
            <a:spAutoFit/>
          </a:bodyPr>
          <a:lstStyle/>
          <a:p>
            <a:r>
              <a:rPr lang="bg-BG" dirty="0"/>
              <a:t>Ценеров диод </a:t>
            </a:r>
            <a:r>
              <a:rPr lang="en-US" dirty="0"/>
              <a:t>(~1950</a:t>
            </a:r>
            <a:r>
              <a:rPr lang="bg-BG" dirty="0"/>
              <a:t> г.</a:t>
            </a:r>
            <a:r>
              <a:rPr lang="en-US" dirty="0"/>
              <a:t>)</a:t>
            </a:r>
          </a:p>
        </p:txBody>
      </p:sp>
      <p:sp>
        <p:nvSpPr>
          <p:cNvPr id="9" name="TextBox 8">
            <a:extLst>
              <a:ext uri="{FF2B5EF4-FFF2-40B4-BE49-F238E27FC236}">
                <a16:creationId xmlns:a16="http://schemas.microsoft.com/office/drawing/2014/main" id="{40C61410-0FD2-2925-38DE-E186B1BF264B}"/>
              </a:ext>
            </a:extLst>
          </p:cNvPr>
          <p:cNvSpPr txBox="1"/>
          <p:nvPr/>
        </p:nvSpPr>
        <p:spPr bwMode="auto">
          <a:xfrm>
            <a:off x="8035963" y="2927640"/>
            <a:ext cx="3746756" cy="646331"/>
          </a:xfrm>
          <a:prstGeom prst="rect">
            <a:avLst/>
          </a:prstGeom>
          <a:noFill/>
        </p:spPr>
        <p:txBody>
          <a:bodyPr wrap="square" rtlCol="0">
            <a:spAutoFit/>
          </a:bodyPr>
          <a:lstStyle/>
          <a:p>
            <a:pPr algn="ctr"/>
            <a:r>
              <a:rPr lang="bg-BG" dirty="0"/>
              <a:t>Ефект на Джоузефсън (1962 г.)</a:t>
            </a:r>
          </a:p>
          <a:p>
            <a:pPr algn="ctr"/>
            <a:r>
              <a:rPr lang="bg-BG" i="1" dirty="0"/>
              <a:t>Нобелова награда - 1973 г.</a:t>
            </a:r>
          </a:p>
        </p:txBody>
      </p:sp>
      <p:sp>
        <p:nvSpPr>
          <p:cNvPr id="12" name="TextBox 11">
            <a:extLst>
              <a:ext uri="{FF2B5EF4-FFF2-40B4-BE49-F238E27FC236}">
                <a16:creationId xmlns:a16="http://schemas.microsoft.com/office/drawing/2014/main" id="{061EC6C3-3177-1E51-2889-D311247EBA52}"/>
              </a:ext>
            </a:extLst>
          </p:cNvPr>
          <p:cNvSpPr txBox="1"/>
          <p:nvPr/>
        </p:nvSpPr>
        <p:spPr bwMode="auto">
          <a:xfrm>
            <a:off x="2247267" y="5824355"/>
            <a:ext cx="2380780" cy="369332"/>
          </a:xfrm>
          <a:prstGeom prst="rect">
            <a:avLst/>
          </a:prstGeom>
          <a:noFill/>
        </p:spPr>
        <p:txBody>
          <a:bodyPr wrap="none" rtlCol="0">
            <a:spAutoFit/>
          </a:bodyPr>
          <a:lstStyle/>
          <a:p>
            <a:r>
              <a:rPr lang="bg-BG" dirty="0"/>
              <a:t>Еталонни резистори</a:t>
            </a:r>
            <a:endParaRPr lang="en-US" dirty="0"/>
          </a:p>
        </p:txBody>
      </p:sp>
      <p:sp>
        <p:nvSpPr>
          <p:cNvPr id="13" name="TextBox 12">
            <a:extLst>
              <a:ext uri="{FF2B5EF4-FFF2-40B4-BE49-F238E27FC236}">
                <a16:creationId xmlns:a16="http://schemas.microsoft.com/office/drawing/2014/main" id="{92BE9315-4473-0CCB-95EC-F2B3884DEDD8}"/>
              </a:ext>
            </a:extLst>
          </p:cNvPr>
          <p:cNvSpPr txBox="1"/>
          <p:nvPr/>
        </p:nvSpPr>
        <p:spPr bwMode="auto">
          <a:xfrm>
            <a:off x="6385276" y="5668146"/>
            <a:ext cx="5217289" cy="646331"/>
          </a:xfrm>
          <a:prstGeom prst="rect">
            <a:avLst/>
          </a:prstGeom>
          <a:noFill/>
        </p:spPr>
        <p:txBody>
          <a:bodyPr wrap="square" rtlCol="0">
            <a:spAutoFit/>
          </a:bodyPr>
          <a:lstStyle/>
          <a:p>
            <a:pPr algn="ctr"/>
            <a:r>
              <a:rPr lang="bg-BG" dirty="0"/>
              <a:t>Квантов ефект на Хол - фон Клицинг (1980 г.)</a:t>
            </a:r>
            <a:endParaRPr lang="en-US" dirty="0"/>
          </a:p>
          <a:p>
            <a:pPr algn="ctr"/>
            <a:r>
              <a:rPr lang="bg-BG" i="1" dirty="0"/>
              <a:t>Нобелова награда - 1985 г.</a:t>
            </a:r>
          </a:p>
        </p:txBody>
      </p:sp>
      <p:cxnSp>
        <p:nvCxnSpPr>
          <p:cNvPr id="18" name="Straight Connector 17">
            <a:extLst>
              <a:ext uri="{FF2B5EF4-FFF2-40B4-BE49-F238E27FC236}">
                <a16:creationId xmlns:a16="http://schemas.microsoft.com/office/drawing/2014/main" id="{DC7E0293-214E-79C5-20E7-0BB2976F3B29}"/>
              </a:ext>
            </a:extLst>
          </p:cNvPr>
          <p:cNvCxnSpPr/>
          <p:nvPr/>
        </p:nvCxnSpPr>
        <p:spPr>
          <a:xfrm flipH="1">
            <a:off x="296067" y="3573016"/>
            <a:ext cx="11737304"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BD565E3-8546-721C-F47D-E4287E7369B2}"/>
              </a:ext>
            </a:extLst>
          </p:cNvPr>
          <p:cNvCxnSpPr>
            <a:cxnSpLocks/>
          </p:cNvCxnSpPr>
          <p:nvPr/>
        </p:nvCxnSpPr>
        <p:spPr>
          <a:xfrm>
            <a:off x="4655840" y="1093472"/>
            <a:ext cx="0" cy="2335528"/>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175B1D7-B114-6281-867B-8071AA10F10D}"/>
              </a:ext>
            </a:extLst>
          </p:cNvPr>
          <p:cNvCxnSpPr>
            <a:cxnSpLocks/>
          </p:cNvCxnSpPr>
          <p:nvPr/>
        </p:nvCxnSpPr>
        <p:spPr>
          <a:xfrm>
            <a:off x="7608168" y="1093472"/>
            <a:ext cx="0" cy="2335528"/>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A076683-FA14-DA4E-C320-7E2BC2221A3A}"/>
              </a:ext>
            </a:extLst>
          </p:cNvPr>
          <p:cNvCxnSpPr>
            <a:cxnSpLocks/>
          </p:cNvCxnSpPr>
          <p:nvPr/>
        </p:nvCxnSpPr>
        <p:spPr>
          <a:xfrm>
            <a:off x="5735960" y="3733800"/>
            <a:ext cx="0" cy="2435919"/>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FBBC741-4220-07D8-C93D-848E68C1F99D}"/>
              </a:ext>
            </a:extLst>
          </p:cNvPr>
          <p:cNvCxnSpPr>
            <a:cxnSpLocks/>
          </p:cNvCxnSpPr>
          <p:nvPr/>
        </p:nvCxnSpPr>
        <p:spPr>
          <a:xfrm>
            <a:off x="911424" y="1064998"/>
            <a:ext cx="0" cy="2364002"/>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25193B1-6BE8-8684-AF40-44138E366A31}"/>
              </a:ext>
            </a:extLst>
          </p:cNvPr>
          <p:cNvSpPr txBox="1"/>
          <p:nvPr/>
        </p:nvSpPr>
        <p:spPr bwMode="auto">
          <a:xfrm>
            <a:off x="376337" y="1993019"/>
            <a:ext cx="423514" cy="523220"/>
          </a:xfrm>
          <a:prstGeom prst="rect">
            <a:avLst/>
          </a:prstGeom>
          <a:noFill/>
        </p:spPr>
        <p:txBody>
          <a:bodyPr wrap="none" rtlCol="0">
            <a:spAutoFit/>
          </a:bodyPr>
          <a:lstStyle/>
          <a:p>
            <a:r>
              <a:rPr lang="en-US" sz="2800" b="1" dirty="0"/>
              <a:t>V</a:t>
            </a:r>
          </a:p>
        </p:txBody>
      </p:sp>
      <p:sp>
        <p:nvSpPr>
          <p:cNvPr id="27" name="TextBox 26">
            <a:extLst>
              <a:ext uri="{FF2B5EF4-FFF2-40B4-BE49-F238E27FC236}">
                <a16:creationId xmlns:a16="http://schemas.microsoft.com/office/drawing/2014/main" id="{AF26E0E5-5998-7242-C58A-2F6E04F8F36E}"/>
              </a:ext>
            </a:extLst>
          </p:cNvPr>
          <p:cNvSpPr txBox="1"/>
          <p:nvPr/>
        </p:nvSpPr>
        <p:spPr bwMode="auto">
          <a:xfrm>
            <a:off x="350143" y="4678754"/>
            <a:ext cx="460382" cy="523220"/>
          </a:xfrm>
          <a:prstGeom prst="rect">
            <a:avLst/>
          </a:prstGeom>
          <a:noFill/>
        </p:spPr>
        <p:txBody>
          <a:bodyPr wrap="none" rtlCol="0">
            <a:spAutoFit/>
          </a:bodyPr>
          <a:lstStyle/>
          <a:p>
            <a:r>
              <a:rPr lang="el-GR" sz="2800" b="1" dirty="0"/>
              <a:t>Ω</a:t>
            </a:r>
            <a:endParaRPr lang="en-US" sz="2800" b="1" dirty="0"/>
          </a:p>
        </p:txBody>
      </p:sp>
      <p:sp>
        <p:nvSpPr>
          <p:cNvPr id="28" name="TextBox 27">
            <a:extLst>
              <a:ext uri="{FF2B5EF4-FFF2-40B4-BE49-F238E27FC236}">
                <a16:creationId xmlns:a16="http://schemas.microsoft.com/office/drawing/2014/main" id="{CA10467C-E38D-F118-5699-5D7CDB1F87CC}"/>
              </a:ext>
            </a:extLst>
          </p:cNvPr>
          <p:cNvSpPr txBox="1"/>
          <p:nvPr/>
        </p:nvSpPr>
        <p:spPr bwMode="auto">
          <a:xfrm>
            <a:off x="1529359" y="2612025"/>
            <a:ext cx="1433406" cy="307777"/>
          </a:xfrm>
          <a:prstGeom prst="rect">
            <a:avLst/>
          </a:prstGeom>
          <a:noFill/>
        </p:spPr>
        <p:txBody>
          <a:bodyPr wrap="none" rtlCol="0">
            <a:spAutoFit/>
          </a:bodyPr>
          <a:lstStyle/>
          <a:p>
            <a:r>
              <a:rPr lang="en-US" sz="1400" b="1" dirty="0"/>
              <a:t>U = 1.018638 V</a:t>
            </a:r>
          </a:p>
        </p:txBody>
      </p:sp>
      <p:pic>
        <p:nvPicPr>
          <p:cNvPr id="3082" name="Picture 10" descr="The Quantum Hall Resistance - PTB.de">
            <a:extLst>
              <a:ext uri="{FF2B5EF4-FFF2-40B4-BE49-F238E27FC236}">
                <a16:creationId xmlns:a16="http://schemas.microsoft.com/office/drawing/2014/main" id="{475BD61E-B187-2A69-7742-FCA43C17E0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72103" y="3877485"/>
            <a:ext cx="1749004" cy="1500257"/>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Ohm - Wikipedia">
            <a:extLst>
              <a:ext uri="{FF2B5EF4-FFF2-40B4-BE49-F238E27FC236}">
                <a16:creationId xmlns:a16="http://schemas.microsoft.com/office/drawing/2014/main" id="{F2D9DB9B-6A71-4103-41F5-979429784F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15432" y="3949525"/>
            <a:ext cx="1832321" cy="1728605"/>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2.43 Josephson Technology - PTB.de">
            <a:extLst>
              <a:ext uri="{FF2B5EF4-FFF2-40B4-BE49-F238E27FC236}">
                <a16:creationId xmlns:a16="http://schemas.microsoft.com/office/drawing/2014/main" id="{ECFB04BC-098C-BF74-F467-4243950A96F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78746" y="1120871"/>
            <a:ext cx="1481056" cy="98737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a:extLst>
              <a:ext uri="{FF2B5EF4-FFF2-40B4-BE49-F238E27FC236}">
                <a16:creationId xmlns:a16="http://schemas.microsoft.com/office/drawing/2014/main" id="{0775A324-8551-7776-E78D-52012D202A25}"/>
              </a:ext>
            </a:extLst>
          </p:cNvPr>
          <p:cNvPicPr>
            <a:picLocks noChangeAspect="1"/>
          </p:cNvPicPr>
          <p:nvPr/>
        </p:nvPicPr>
        <p:blipFill>
          <a:blip r:embed="rId8"/>
          <a:stretch>
            <a:fillRect/>
          </a:stretch>
        </p:blipFill>
        <p:spPr>
          <a:xfrm>
            <a:off x="7728063" y="1050050"/>
            <a:ext cx="1577685" cy="1804541"/>
          </a:xfrm>
          <a:prstGeom prst="rect">
            <a:avLst/>
          </a:prstGeom>
        </p:spPr>
      </p:pic>
      <p:pic>
        <p:nvPicPr>
          <p:cNvPr id="3090" name="Picture 18" descr="Zener Diodes - Circuit Cellar">
            <a:extLst>
              <a:ext uri="{FF2B5EF4-FFF2-40B4-BE49-F238E27FC236}">
                <a16:creationId xmlns:a16="http://schemas.microsoft.com/office/drawing/2014/main" id="{82B62E11-6FB4-4546-CFB3-724934D8356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24155" y="1089556"/>
            <a:ext cx="2234203" cy="1825978"/>
          </a:xfrm>
          <a:prstGeom prst="rect">
            <a:avLst/>
          </a:prstGeom>
          <a:noFill/>
          <a:extLst>
            <a:ext uri="{909E8E84-426E-40DD-AFC4-6F175D3DCCD1}">
              <a14:hiddenFill xmlns:a14="http://schemas.microsoft.com/office/drawing/2010/main">
                <a:solidFill>
                  <a:srgbClr val="FFFFFF"/>
                </a:solidFill>
              </a14:hiddenFill>
            </a:ext>
          </a:extLst>
        </p:spPr>
      </p:pic>
      <p:pic>
        <p:nvPicPr>
          <p:cNvPr id="3096" name="Picture 24">
            <a:extLst>
              <a:ext uri="{FF2B5EF4-FFF2-40B4-BE49-F238E27FC236}">
                <a16:creationId xmlns:a16="http://schemas.microsoft.com/office/drawing/2014/main" id="{34B6EC00-5C18-BC42-B6E1-9E3FB516119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16200000">
            <a:off x="6145552" y="1566963"/>
            <a:ext cx="1917864" cy="822584"/>
          </a:xfrm>
          <a:prstGeom prst="rect">
            <a:avLst/>
          </a:prstGeom>
          <a:noFill/>
          <a:extLst>
            <a:ext uri="{909E8E84-426E-40DD-AFC4-6F175D3DCCD1}">
              <a14:hiddenFill xmlns:a14="http://schemas.microsoft.com/office/drawing/2010/main">
                <a:solidFill>
                  <a:srgbClr val="FFFFFF"/>
                </a:solidFill>
              </a14:hiddenFill>
            </a:ext>
          </a:extLst>
        </p:spPr>
      </p:pic>
      <p:sp>
        <p:nvSpPr>
          <p:cNvPr id="34" name="AutoShape 26" descr="{\displaystyle K_{J}={\frac {2e}{h}}\,,}">
            <a:extLst>
              <a:ext uri="{FF2B5EF4-FFF2-40B4-BE49-F238E27FC236}">
                <a16:creationId xmlns:a16="http://schemas.microsoft.com/office/drawing/2014/main" id="{A9CDAC8F-5666-B507-BE9F-11439012EB84}"/>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102" name="Picture 30" descr="Hall and longitudinal voltage of a GaAs heterostructure as a function of the magnetic field">
            <a:extLst>
              <a:ext uri="{FF2B5EF4-FFF2-40B4-BE49-F238E27FC236}">
                <a16:creationId xmlns:a16="http://schemas.microsoft.com/office/drawing/2014/main" id="{E8C1A0C3-4801-8967-AB83-276F0CEA430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68962" y="3634218"/>
            <a:ext cx="2628845" cy="203297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941EB7E7-80CB-AAF7-D87A-F058E43815C6}"/>
                  </a:ext>
                </a:extLst>
              </p:cNvPr>
              <p:cNvSpPr txBox="1"/>
              <p:nvPr/>
            </p:nvSpPr>
            <p:spPr bwMode="auto">
              <a:xfrm>
                <a:off x="9425642" y="2392162"/>
                <a:ext cx="2647022" cy="346890"/>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𝐾</m:t>
                          </m:r>
                        </m:e>
                        <m:sub>
                          <m:r>
                            <a:rPr lang="en-US" sz="1200" b="0" i="1" smtClean="0">
                              <a:latin typeface="Cambria Math" panose="02040503050406030204" pitchFamily="18" charset="0"/>
                            </a:rPr>
                            <m:t>𝐽</m:t>
                          </m:r>
                        </m:sub>
                      </m:sSub>
                      <m:r>
                        <a:rPr lang="en-US" sz="1200" b="0" i="1" smtClean="0">
                          <a:latin typeface="Cambria Math" panose="02040503050406030204" pitchFamily="18" charset="0"/>
                        </a:rPr>
                        <m:t>=</m:t>
                      </m:r>
                      <m:f>
                        <m:fPr>
                          <m:ctrlPr>
                            <a:rPr lang="en-US" sz="1200" b="0" i="1" smtClean="0">
                              <a:latin typeface="Cambria Math" panose="02040503050406030204" pitchFamily="18" charset="0"/>
                            </a:rPr>
                          </m:ctrlPr>
                        </m:fPr>
                        <m:num>
                          <m:r>
                            <a:rPr lang="en-US" sz="1200" b="0" i="1" smtClean="0">
                              <a:latin typeface="Cambria Math" panose="02040503050406030204" pitchFamily="18" charset="0"/>
                            </a:rPr>
                            <m:t>2</m:t>
                          </m:r>
                          <m:r>
                            <a:rPr lang="en-US" sz="1200" b="0" i="1" smtClean="0">
                              <a:latin typeface="Cambria Math" panose="02040503050406030204" pitchFamily="18" charset="0"/>
                            </a:rPr>
                            <m:t>𝑒</m:t>
                          </m:r>
                        </m:num>
                        <m:den>
                          <m:r>
                            <a:rPr lang="en-US" sz="1200" b="0" i="1" smtClean="0">
                              <a:latin typeface="Cambria Math" panose="02040503050406030204" pitchFamily="18" charset="0"/>
                            </a:rPr>
                            <m:t>h</m:t>
                          </m:r>
                        </m:den>
                      </m:f>
                      <m:r>
                        <a:rPr lang="en-US" sz="1200" b="0" i="1" smtClean="0">
                          <a:latin typeface="Cambria Math" panose="02040503050406030204" pitchFamily="18" charset="0"/>
                        </a:rPr>
                        <m:t>=</m:t>
                      </m:r>
                      <m:r>
                        <a:rPr lang="de-DE" sz="1200" i="1">
                          <a:latin typeface="Cambria Math" panose="02040503050406030204" pitchFamily="18" charset="0"/>
                        </a:rPr>
                        <m:t>483 597.848 4...  </m:t>
                      </m:r>
                      <m:sSup>
                        <m:sSupPr>
                          <m:ctrlPr>
                            <a:rPr lang="de-DE" sz="1200" i="1" smtClean="0">
                              <a:latin typeface="Cambria Math" panose="02040503050406030204" pitchFamily="18" charset="0"/>
                            </a:rPr>
                          </m:ctrlPr>
                        </m:sSupPr>
                        <m:e>
                          <m:r>
                            <a:rPr lang="en-US" sz="1200" b="0" i="1" smtClean="0">
                              <a:latin typeface="Cambria Math" panose="02040503050406030204" pitchFamily="18" charset="0"/>
                            </a:rPr>
                            <m:t>10</m:t>
                          </m:r>
                        </m:e>
                        <m:sup>
                          <m:r>
                            <a:rPr lang="en-US" sz="1200" b="0" i="1" smtClean="0">
                              <a:latin typeface="Cambria Math" panose="02040503050406030204" pitchFamily="18" charset="0"/>
                            </a:rPr>
                            <m:t>9</m:t>
                          </m:r>
                        </m:sup>
                      </m:sSup>
                      <m:r>
                        <a:rPr lang="de-DE" sz="1200" i="1">
                          <a:latin typeface="Cambria Math" panose="02040503050406030204" pitchFamily="18" charset="0"/>
                        </a:rPr>
                        <m:t> </m:t>
                      </m:r>
                      <m:r>
                        <a:rPr lang="de-DE" sz="1200" i="1">
                          <a:latin typeface="Cambria Math" panose="02040503050406030204" pitchFamily="18" charset="0"/>
                        </a:rPr>
                        <m:t>𝐻𝑧</m:t>
                      </m:r>
                      <m:r>
                        <a:rPr lang="de-DE" sz="1200" i="1">
                          <a:latin typeface="Cambria Math" panose="02040503050406030204" pitchFamily="18" charset="0"/>
                        </a:rPr>
                        <m:t> </m:t>
                      </m:r>
                      <m:sSup>
                        <m:sSupPr>
                          <m:ctrlPr>
                            <a:rPr lang="de-DE" sz="1200" i="1" smtClean="0">
                              <a:latin typeface="Cambria Math" panose="02040503050406030204" pitchFamily="18" charset="0"/>
                            </a:rPr>
                          </m:ctrlPr>
                        </m:sSupPr>
                        <m:e>
                          <m:r>
                            <a:rPr lang="en-US" sz="1200" b="0" i="1" smtClean="0">
                              <a:latin typeface="Cambria Math" panose="02040503050406030204" pitchFamily="18" charset="0"/>
                            </a:rPr>
                            <m:t>𝑉</m:t>
                          </m:r>
                        </m:e>
                        <m:sup>
                          <m:r>
                            <a:rPr lang="en-US" sz="1200" b="0" i="1" smtClean="0">
                              <a:latin typeface="Cambria Math" panose="02040503050406030204" pitchFamily="18" charset="0"/>
                            </a:rPr>
                            <m:t>−1</m:t>
                          </m:r>
                        </m:sup>
                      </m:sSup>
                    </m:oMath>
                  </m:oMathPara>
                </a14:m>
                <a:endParaRPr lang="en-US" sz="1200" b="0" dirty="0"/>
              </a:p>
            </p:txBody>
          </p:sp>
        </mc:Choice>
        <mc:Fallback xmlns="">
          <p:sp>
            <p:nvSpPr>
              <p:cNvPr id="41" name="TextBox 40">
                <a:extLst>
                  <a:ext uri="{FF2B5EF4-FFF2-40B4-BE49-F238E27FC236}">
                    <a16:creationId xmlns:a16="http://schemas.microsoft.com/office/drawing/2014/main" id="{941EB7E7-80CB-AAF7-D87A-F058E43815C6}"/>
                  </a:ext>
                </a:extLst>
              </p:cNvPr>
              <p:cNvSpPr txBox="1">
                <a:spLocks noRot="1" noChangeAspect="1" noMove="1" noResize="1" noEditPoints="1" noAdjustHandles="1" noChangeArrowheads="1" noChangeShapeType="1" noTextEdit="1"/>
              </p:cNvSpPr>
              <p:nvPr/>
            </p:nvSpPr>
            <p:spPr bwMode="auto">
              <a:xfrm>
                <a:off x="9425642" y="2392162"/>
                <a:ext cx="2647022" cy="346890"/>
              </a:xfrm>
              <a:prstGeom prst="rect">
                <a:avLst/>
              </a:prstGeom>
              <a:blipFill>
                <a:blip r:embed="rId12"/>
                <a:stretch>
                  <a:fillRect l="-2074" t="-1754" b="-15789"/>
                </a:stretch>
              </a:blipFill>
            </p:spPr>
            <p:txBody>
              <a:bodyPr/>
              <a:lstStyle/>
              <a:p>
                <a:r>
                  <a:rPr lang="en-US">
                    <a:noFill/>
                  </a:rPr>
                  <a:t> </a:t>
                </a:r>
              </a:p>
            </p:txBody>
          </p:sp>
        </mc:Fallback>
      </mc:AlternateContent>
      <p:cxnSp>
        <p:nvCxnSpPr>
          <p:cNvPr id="43" name="Straight Connector 42">
            <a:extLst>
              <a:ext uri="{FF2B5EF4-FFF2-40B4-BE49-F238E27FC236}">
                <a16:creationId xmlns:a16="http://schemas.microsoft.com/office/drawing/2014/main" id="{E89247A2-1D42-D4DF-EF8E-3739A2AD0D7E}"/>
              </a:ext>
            </a:extLst>
          </p:cNvPr>
          <p:cNvCxnSpPr>
            <a:cxnSpLocks/>
          </p:cNvCxnSpPr>
          <p:nvPr/>
        </p:nvCxnSpPr>
        <p:spPr>
          <a:xfrm>
            <a:off x="924490" y="3733800"/>
            <a:ext cx="0" cy="2364002"/>
          </a:xfrm>
          <a:prstGeom prst="line">
            <a:avLst/>
          </a:prstGeom>
          <a:ln w="3175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7DDF6D43-BB6C-C58C-AF76-8C5F8AAAB139}"/>
                  </a:ext>
                </a:extLst>
              </p:cNvPr>
              <p:cNvSpPr txBox="1"/>
              <p:nvPr/>
            </p:nvSpPr>
            <p:spPr bwMode="auto">
              <a:xfrm>
                <a:off x="9425642" y="2030712"/>
                <a:ext cx="724686" cy="19761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𝑈</m:t>
                          </m:r>
                        </m:e>
                        <m:sub>
                          <m:r>
                            <a:rPr lang="en-US" sz="1200" b="0" i="1" smtClean="0">
                              <a:latin typeface="Cambria Math" panose="02040503050406030204" pitchFamily="18" charset="0"/>
                            </a:rPr>
                            <m:t>𝐽</m:t>
                          </m:r>
                        </m:sub>
                      </m:sSub>
                      <m:r>
                        <a:rPr lang="en-US" sz="1200" b="0" i="1" smtClean="0">
                          <a:latin typeface="Cambria Math" panose="02040503050406030204" pitchFamily="18" charset="0"/>
                        </a:rPr>
                        <m:t>=</m:t>
                      </m:r>
                      <m:r>
                        <a:rPr lang="en-US" sz="1200" b="0" i="1" smtClean="0">
                          <a:latin typeface="Cambria Math" panose="02040503050406030204" pitchFamily="18" charset="0"/>
                        </a:rPr>
                        <m:t>𝑛𝑓</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𝐾</m:t>
                          </m:r>
                        </m:e>
                        <m:sub>
                          <m:r>
                            <a:rPr lang="en-US" sz="1200" b="0" i="1" smtClean="0">
                              <a:latin typeface="Cambria Math" panose="02040503050406030204" pitchFamily="18" charset="0"/>
                            </a:rPr>
                            <m:t>𝐽</m:t>
                          </m:r>
                        </m:sub>
                      </m:sSub>
                    </m:oMath>
                  </m:oMathPara>
                </a14:m>
                <a:endParaRPr lang="en-US" sz="1400" b="0" dirty="0"/>
              </a:p>
            </p:txBody>
          </p:sp>
        </mc:Choice>
        <mc:Fallback xmlns="">
          <p:sp>
            <p:nvSpPr>
              <p:cNvPr id="44" name="TextBox 43">
                <a:extLst>
                  <a:ext uri="{FF2B5EF4-FFF2-40B4-BE49-F238E27FC236}">
                    <a16:creationId xmlns:a16="http://schemas.microsoft.com/office/drawing/2014/main" id="{7DDF6D43-BB6C-C58C-AF76-8C5F8AAAB139}"/>
                  </a:ext>
                </a:extLst>
              </p:cNvPr>
              <p:cNvSpPr txBox="1">
                <a:spLocks noRot="1" noChangeAspect="1" noMove="1" noResize="1" noEditPoints="1" noAdjustHandles="1" noChangeArrowheads="1" noChangeShapeType="1" noTextEdit="1"/>
              </p:cNvSpPr>
              <p:nvPr/>
            </p:nvSpPr>
            <p:spPr bwMode="auto">
              <a:xfrm>
                <a:off x="9425642" y="2030712"/>
                <a:ext cx="724686" cy="197618"/>
              </a:xfrm>
              <a:prstGeom prst="rect">
                <a:avLst/>
              </a:prstGeom>
              <a:blipFill>
                <a:blip r:embed="rId13"/>
                <a:stretch>
                  <a:fillRect l="-7563" b="-24242"/>
                </a:stretch>
              </a:blipFill>
            </p:spPr>
            <p:txBody>
              <a:bodyPr/>
              <a:lstStyle/>
              <a:p>
                <a:r>
                  <a:rPr lang="en-US">
                    <a:noFill/>
                  </a:rPr>
                  <a:t> </a:t>
                </a:r>
              </a:p>
            </p:txBody>
          </p:sp>
        </mc:Fallback>
      </mc:AlternateContent>
      <p:sp>
        <p:nvSpPr>
          <p:cNvPr id="45" name="TextBox 44">
            <a:extLst>
              <a:ext uri="{FF2B5EF4-FFF2-40B4-BE49-F238E27FC236}">
                <a16:creationId xmlns:a16="http://schemas.microsoft.com/office/drawing/2014/main" id="{F697667F-B79E-8248-A7B2-6CE3B26A9BE5}"/>
              </a:ext>
            </a:extLst>
          </p:cNvPr>
          <p:cNvSpPr txBox="1"/>
          <p:nvPr/>
        </p:nvSpPr>
        <p:spPr bwMode="auto">
          <a:xfrm>
            <a:off x="9481537" y="1205885"/>
            <a:ext cx="898003" cy="430887"/>
          </a:xfrm>
          <a:prstGeom prst="rect">
            <a:avLst/>
          </a:prstGeom>
          <a:noFill/>
        </p:spPr>
        <p:txBody>
          <a:bodyPr wrap="none" rtlCol="0">
            <a:spAutoFit/>
          </a:bodyPr>
          <a:lstStyle/>
          <a:p>
            <a:pPr algn="ctr"/>
            <a:r>
              <a:rPr lang="bg-BG" sz="1100" b="1" dirty="0"/>
              <a:t>еталон за </a:t>
            </a:r>
            <a:br>
              <a:rPr lang="bg-BG" sz="1100" b="1" dirty="0"/>
            </a:br>
            <a:r>
              <a:rPr lang="bg-BG" sz="1100" b="1" dirty="0"/>
              <a:t>честота</a:t>
            </a:r>
            <a:endParaRPr lang="en-US" sz="1100" b="1" dirty="0"/>
          </a:p>
        </p:txBody>
      </p:sp>
      <p:cxnSp>
        <p:nvCxnSpPr>
          <p:cNvPr id="47" name="Straight Arrow Connector 46">
            <a:extLst>
              <a:ext uri="{FF2B5EF4-FFF2-40B4-BE49-F238E27FC236}">
                <a16:creationId xmlns:a16="http://schemas.microsoft.com/office/drawing/2014/main" id="{7555C827-3C1F-78CF-6995-6FD6F567B384}"/>
              </a:ext>
            </a:extLst>
          </p:cNvPr>
          <p:cNvCxnSpPr>
            <a:cxnSpLocks/>
          </p:cNvCxnSpPr>
          <p:nvPr/>
        </p:nvCxnSpPr>
        <p:spPr>
          <a:xfrm flipH="1">
            <a:off x="9912423" y="1644709"/>
            <a:ext cx="1" cy="3850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5855CE18-24C6-5C0B-9633-A604C11F9C56}"/>
                  </a:ext>
                </a:extLst>
              </p:cNvPr>
              <p:cNvSpPr txBox="1"/>
              <p:nvPr/>
            </p:nvSpPr>
            <p:spPr bwMode="auto">
              <a:xfrm>
                <a:off x="8437594" y="4179964"/>
                <a:ext cx="681918" cy="35060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𝑅</m:t>
                          </m:r>
                        </m:e>
                        <m:sub>
                          <m:r>
                            <a:rPr lang="en-US" sz="1200" b="0" i="1" smtClean="0">
                              <a:latin typeface="Cambria Math" panose="02040503050406030204" pitchFamily="18" charset="0"/>
                            </a:rPr>
                            <m:t>𝐻</m:t>
                          </m:r>
                        </m:sub>
                      </m:sSub>
                      <m:r>
                        <a:rPr lang="en-US" sz="1200" b="0" i="1" smtClean="0">
                          <a:latin typeface="Cambria Math" panose="02040503050406030204" pitchFamily="18" charset="0"/>
                        </a:rPr>
                        <m:t>=</m:t>
                      </m:r>
                      <m:f>
                        <m:fPr>
                          <m:ctrlPr>
                            <a:rPr lang="en-US" sz="1200" b="0" i="1" smtClean="0">
                              <a:latin typeface="Cambria Math" panose="02040503050406030204" pitchFamily="18" charset="0"/>
                            </a:rPr>
                          </m:ctrlPr>
                        </m:fPr>
                        <m:num>
                          <m:r>
                            <a:rPr lang="en-US" sz="1200" b="0" i="1" smtClean="0">
                              <a:latin typeface="Cambria Math" panose="02040503050406030204" pitchFamily="18" charset="0"/>
                            </a:rPr>
                            <m:t>h</m:t>
                          </m:r>
                        </m:num>
                        <m:den>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𝑒</m:t>
                              </m:r>
                            </m:e>
                            <m:sup>
                              <m:r>
                                <a:rPr lang="en-US" sz="1200" b="0" i="1" smtClean="0">
                                  <a:latin typeface="Cambria Math" panose="02040503050406030204" pitchFamily="18" charset="0"/>
                                </a:rPr>
                                <m:t>2</m:t>
                              </m:r>
                            </m:sup>
                          </m:sSup>
                          <m:r>
                            <a:rPr lang="en-US" sz="1200" b="0" i="1" smtClean="0">
                              <a:latin typeface="Cambria Math" panose="02040503050406030204" pitchFamily="18" charset="0"/>
                            </a:rPr>
                            <m:t>𝑛</m:t>
                          </m:r>
                        </m:den>
                      </m:f>
                    </m:oMath>
                  </m:oMathPara>
                </a14:m>
                <a:endParaRPr lang="en-US" sz="1400" b="0" dirty="0"/>
              </a:p>
            </p:txBody>
          </p:sp>
        </mc:Choice>
        <mc:Fallback xmlns="">
          <p:sp>
            <p:nvSpPr>
              <p:cNvPr id="50" name="TextBox 49">
                <a:extLst>
                  <a:ext uri="{FF2B5EF4-FFF2-40B4-BE49-F238E27FC236}">
                    <a16:creationId xmlns:a16="http://schemas.microsoft.com/office/drawing/2014/main" id="{5855CE18-24C6-5C0B-9633-A604C11F9C56}"/>
                  </a:ext>
                </a:extLst>
              </p:cNvPr>
              <p:cNvSpPr txBox="1">
                <a:spLocks noRot="1" noChangeAspect="1" noMove="1" noResize="1" noEditPoints="1" noAdjustHandles="1" noChangeArrowheads="1" noChangeShapeType="1" noTextEdit="1"/>
              </p:cNvSpPr>
              <p:nvPr/>
            </p:nvSpPr>
            <p:spPr bwMode="auto">
              <a:xfrm>
                <a:off x="8437594" y="4179964"/>
                <a:ext cx="681918" cy="350609"/>
              </a:xfrm>
              <a:prstGeom prst="rect">
                <a:avLst/>
              </a:prstGeom>
              <a:blipFill>
                <a:blip r:embed="rId14"/>
                <a:stretch>
                  <a:fillRect l="-8036" t="-3509" b="-105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35710E44-9E30-8E93-D7F9-DC9910BA4CEB}"/>
                  </a:ext>
                </a:extLst>
              </p:cNvPr>
              <p:cNvSpPr txBox="1"/>
              <p:nvPr/>
            </p:nvSpPr>
            <p:spPr bwMode="auto">
              <a:xfrm>
                <a:off x="8432882" y="4685087"/>
                <a:ext cx="1839221" cy="35060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𝑅</m:t>
                          </m:r>
                        </m:e>
                        <m:sub>
                          <m:r>
                            <a:rPr lang="en-US" sz="1200" b="0" i="1" smtClean="0">
                              <a:latin typeface="Cambria Math" panose="02040503050406030204" pitchFamily="18" charset="0"/>
                            </a:rPr>
                            <m:t>𝐾</m:t>
                          </m:r>
                        </m:sub>
                      </m:sSub>
                      <m:r>
                        <a:rPr lang="en-US" sz="1200" b="0" i="1" smtClean="0">
                          <a:latin typeface="Cambria Math" panose="02040503050406030204" pitchFamily="18" charset="0"/>
                        </a:rPr>
                        <m:t>=</m:t>
                      </m:r>
                      <m:f>
                        <m:fPr>
                          <m:ctrlPr>
                            <a:rPr lang="en-US" sz="1200" b="0" i="1" smtClean="0">
                              <a:latin typeface="Cambria Math" panose="02040503050406030204" pitchFamily="18" charset="0"/>
                            </a:rPr>
                          </m:ctrlPr>
                        </m:fPr>
                        <m:num>
                          <m:r>
                            <a:rPr lang="en-US" sz="1200" b="0" i="1" smtClean="0">
                              <a:latin typeface="Cambria Math" panose="02040503050406030204" pitchFamily="18" charset="0"/>
                            </a:rPr>
                            <m:t>h</m:t>
                          </m:r>
                        </m:num>
                        <m:den>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𝑒</m:t>
                              </m:r>
                            </m:e>
                            <m:sup>
                              <m:r>
                                <a:rPr lang="en-US" sz="1200" b="0" i="1" smtClean="0">
                                  <a:latin typeface="Cambria Math" panose="02040503050406030204" pitchFamily="18" charset="0"/>
                                </a:rPr>
                                <m:t>2</m:t>
                              </m:r>
                            </m:sup>
                          </m:sSup>
                        </m:den>
                      </m:f>
                      <m:r>
                        <a:rPr lang="en-US" sz="1200" b="0" i="1" smtClean="0">
                          <a:latin typeface="Cambria Math" panose="02040503050406030204" pitchFamily="18" charset="0"/>
                        </a:rPr>
                        <m:t>=25812.80745 </m:t>
                      </m:r>
                      <m:r>
                        <a:rPr lang="el-GR" sz="1200" b="0" i="1" smtClean="0">
                          <a:latin typeface="Cambria Math" panose="02040503050406030204" pitchFamily="18" charset="0"/>
                        </a:rPr>
                        <m:t>Ω</m:t>
                      </m:r>
                    </m:oMath>
                  </m:oMathPara>
                </a14:m>
                <a:endParaRPr lang="en-US" sz="1400" b="0" dirty="0"/>
              </a:p>
            </p:txBody>
          </p:sp>
        </mc:Choice>
        <mc:Fallback xmlns="">
          <p:sp>
            <p:nvSpPr>
              <p:cNvPr id="51" name="TextBox 50">
                <a:extLst>
                  <a:ext uri="{FF2B5EF4-FFF2-40B4-BE49-F238E27FC236}">
                    <a16:creationId xmlns:a16="http://schemas.microsoft.com/office/drawing/2014/main" id="{35710E44-9E30-8E93-D7F9-DC9910BA4CEB}"/>
                  </a:ext>
                </a:extLst>
              </p:cNvPr>
              <p:cNvSpPr txBox="1">
                <a:spLocks noRot="1" noChangeAspect="1" noMove="1" noResize="1" noEditPoints="1" noAdjustHandles="1" noChangeArrowheads="1" noChangeShapeType="1" noTextEdit="1"/>
              </p:cNvSpPr>
              <p:nvPr/>
            </p:nvSpPr>
            <p:spPr bwMode="auto">
              <a:xfrm>
                <a:off x="8432882" y="4685087"/>
                <a:ext cx="1839221" cy="350609"/>
              </a:xfrm>
              <a:prstGeom prst="rect">
                <a:avLst/>
              </a:prstGeom>
              <a:blipFill>
                <a:blip r:embed="rId15"/>
                <a:stretch>
                  <a:fillRect l="-2980" t="-3509" b="-10526"/>
                </a:stretch>
              </a:blipFill>
            </p:spPr>
            <p:txBody>
              <a:bodyPr/>
              <a:lstStyle/>
              <a:p>
                <a:r>
                  <a:rPr lang="en-US">
                    <a:noFill/>
                  </a:rPr>
                  <a:t> </a:t>
                </a:r>
              </a:p>
            </p:txBody>
          </p:sp>
        </mc:Fallback>
      </mc:AlternateContent>
      <p:sp>
        <p:nvSpPr>
          <p:cNvPr id="5" name="Rectangle 4">
            <a:extLst>
              <a:ext uri="{FF2B5EF4-FFF2-40B4-BE49-F238E27FC236}">
                <a16:creationId xmlns:a16="http://schemas.microsoft.com/office/drawing/2014/main" id="{9F781E6E-74EC-FED9-A7AF-A617238B206C}"/>
              </a:ext>
            </a:extLst>
          </p:cNvPr>
          <p:cNvSpPr/>
          <p:nvPr/>
        </p:nvSpPr>
        <p:spPr>
          <a:xfrm>
            <a:off x="9352492" y="1909205"/>
            <a:ext cx="847962" cy="43088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C977215-F4D9-3B43-EA95-D751B6E7AB5F}"/>
              </a:ext>
            </a:extLst>
          </p:cNvPr>
          <p:cNvSpPr/>
          <p:nvPr/>
        </p:nvSpPr>
        <p:spPr>
          <a:xfrm>
            <a:off x="8359222" y="4165175"/>
            <a:ext cx="847962" cy="43088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3CB2696-FFBF-5BF5-933F-4B2F70E0429C}"/>
              </a:ext>
            </a:extLst>
          </p:cNvPr>
          <p:cNvSpPr txBox="1"/>
          <p:nvPr/>
        </p:nvSpPr>
        <p:spPr bwMode="auto">
          <a:xfrm>
            <a:off x="10150328" y="2123824"/>
            <a:ext cx="1223413" cy="261610"/>
          </a:xfrm>
          <a:prstGeom prst="rect">
            <a:avLst/>
          </a:prstGeom>
          <a:noFill/>
        </p:spPr>
        <p:txBody>
          <a:bodyPr wrap="none" rtlCol="0">
            <a:spAutoFit/>
          </a:bodyPr>
          <a:lstStyle/>
          <a:p>
            <a:pPr algn="ctr"/>
            <a:r>
              <a:rPr lang="bg-BG" sz="1100" b="1" dirty="0"/>
              <a:t>Физичен закон</a:t>
            </a:r>
            <a:endParaRPr lang="en-US" sz="1100" b="1" dirty="0"/>
          </a:p>
        </p:txBody>
      </p:sp>
      <p:sp>
        <p:nvSpPr>
          <p:cNvPr id="11" name="TextBox 10">
            <a:extLst>
              <a:ext uri="{FF2B5EF4-FFF2-40B4-BE49-F238E27FC236}">
                <a16:creationId xmlns:a16="http://schemas.microsoft.com/office/drawing/2014/main" id="{49C42234-D427-608B-9F19-E355ED6E8D27}"/>
              </a:ext>
            </a:extLst>
          </p:cNvPr>
          <p:cNvSpPr txBox="1"/>
          <p:nvPr/>
        </p:nvSpPr>
        <p:spPr bwMode="auto">
          <a:xfrm>
            <a:off x="9167906" y="4165174"/>
            <a:ext cx="832279" cy="430887"/>
          </a:xfrm>
          <a:prstGeom prst="rect">
            <a:avLst/>
          </a:prstGeom>
          <a:noFill/>
        </p:spPr>
        <p:txBody>
          <a:bodyPr wrap="none" rtlCol="0">
            <a:spAutoFit/>
          </a:bodyPr>
          <a:lstStyle/>
          <a:p>
            <a:r>
              <a:rPr lang="bg-BG" sz="1100" b="1" dirty="0"/>
              <a:t>Физичен </a:t>
            </a:r>
          </a:p>
          <a:p>
            <a:r>
              <a:rPr lang="bg-BG" sz="1100" b="1" dirty="0"/>
              <a:t>закон</a:t>
            </a:r>
            <a:endParaRPr lang="en-US" sz="1100" b="1" dirty="0"/>
          </a:p>
        </p:txBody>
      </p:sp>
    </p:spTree>
    <p:extLst>
      <p:ext uri="{BB962C8B-B14F-4D97-AF65-F5344CB8AC3E}">
        <p14:creationId xmlns:p14="http://schemas.microsoft.com/office/powerpoint/2010/main" val="2898210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074"/>
                                        </p:tgtEl>
                                        <p:attrNameLst>
                                          <p:attrName>style.visibility</p:attrName>
                                        </p:attrNameLst>
                                      </p:cBhvr>
                                      <p:to>
                                        <p:strVal val="visible"/>
                                      </p:to>
                                    </p:set>
                                    <p:animEffect transition="in" filter="fade">
                                      <p:cBhvr>
                                        <p:cTn id="24" dur="1000"/>
                                        <p:tgtEl>
                                          <p:spTgt spid="3074"/>
                                        </p:tgtEl>
                                      </p:cBhvr>
                                    </p:animEffect>
                                    <p:anim calcmode="lin" valueType="num">
                                      <p:cBhvr>
                                        <p:cTn id="25" dur="1000" fill="hold"/>
                                        <p:tgtEl>
                                          <p:spTgt spid="3074"/>
                                        </p:tgtEl>
                                        <p:attrNameLst>
                                          <p:attrName>ppt_x</p:attrName>
                                        </p:attrNameLst>
                                      </p:cBhvr>
                                      <p:tavLst>
                                        <p:tav tm="0">
                                          <p:val>
                                            <p:strVal val="#ppt_x"/>
                                          </p:val>
                                        </p:tav>
                                        <p:tav tm="100000">
                                          <p:val>
                                            <p:strVal val="#ppt_x"/>
                                          </p:val>
                                        </p:tav>
                                      </p:tavLst>
                                    </p:anim>
                                    <p:anim calcmode="lin" valueType="num">
                                      <p:cBhvr>
                                        <p:cTn id="26" dur="1000" fill="hold"/>
                                        <p:tgtEl>
                                          <p:spTgt spid="307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1000"/>
                                        <p:tgtEl>
                                          <p:spTgt spid="28"/>
                                        </p:tgtEl>
                                      </p:cBhvr>
                                    </p:animEffect>
                                    <p:anim calcmode="lin" valueType="num">
                                      <p:cBhvr>
                                        <p:cTn id="30" dur="1000" fill="hold"/>
                                        <p:tgtEl>
                                          <p:spTgt spid="28"/>
                                        </p:tgtEl>
                                        <p:attrNameLst>
                                          <p:attrName>ppt_x</p:attrName>
                                        </p:attrNameLst>
                                      </p:cBhvr>
                                      <p:tavLst>
                                        <p:tav tm="0">
                                          <p:val>
                                            <p:strVal val="#ppt_x"/>
                                          </p:val>
                                        </p:tav>
                                        <p:tav tm="100000">
                                          <p:val>
                                            <p:strVal val="#ppt_x"/>
                                          </p:val>
                                        </p:tav>
                                      </p:tavLst>
                                    </p:anim>
                                    <p:anim calcmode="lin" valueType="num">
                                      <p:cBhvr>
                                        <p:cTn id="31" dur="1000" fill="hold"/>
                                        <p:tgtEl>
                                          <p:spTgt spid="28"/>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076"/>
                                        </p:tgtEl>
                                        <p:attrNameLst>
                                          <p:attrName>style.visibility</p:attrName>
                                        </p:attrNameLst>
                                      </p:cBhvr>
                                      <p:to>
                                        <p:strVal val="visible"/>
                                      </p:to>
                                    </p:set>
                                    <p:animEffect transition="in" filter="fade">
                                      <p:cBhvr>
                                        <p:cTn id="34" dur="1000"/>
                                        <p:tgtEl>
                                          <p:spTgt spid="3076"/>
                                        </p:tgtEl>
                                      </p:cBhvr>
                                    </p:animEffect>
                                    <p:anim calcmode="lin" valueType="num">
                                      <p:cBhvr>
                                        <p:cTn id="35" dur="1000" fill="hold"/>
                                        <p:tgtEl>
                                          <p:spTgt spid="3076"/>
                                        </p:tgtEl>
                                        <p:attrNameLst>
                                          <p:attrName>ppt_x</p:attrName>
                                        </p:attrNameLst>
                                      </p:cBhvr>
                                      <p:tavLst>
                                        <p:tav tm="0">
                                          <p:val>
                                            <p:strVal val="#ppt_x"/>
                                          </p:val>
                                        </p:tav>
                                        <p:tav tm="100000">
                                          <p:val>
                                            <p:strVal val="#ppt_x"/>
                                          </p:val>
                                        </p:tav>
                                      </p:tavLst>
                                    </p:anim>
                                    <p:anim calcmode="lin" valueType="num">
                                      <p:cBhvr>
                                        <p:cTn id="36" dur="1000" fill="hold"/>
                                        <p:tgtEl>
                                          <p:spTgt spid="307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1000"/>
                                        <p:tgtEl>
                                          <p:spTgt spid="7"/>
                                        </p:tgtEl>
                                      </p:cBhvr>
                                    </p:animEffect>
                                    <p:anim calcmode="lin" valueType="num">
                                      <p:cBhvr>
                                        <p:cTn id="40" dur="1000" fill="hold"/>
                                        <p:tgtEl>
                                          <p:spTgt spid="7"/>
                                        </p:tgtEl>
                                        <p:attrNameLst>
                                          <p:attrName>ppt_x</p:attrName>
                                        </p:attrNameLst>
                                      </p:cBhvr>
                                      <p:tavLst>
                                        <p:tav tm="0">
                                          <p:val>
                                            <p:strVal val="#ppt_x"/>
                                          </p:val>
                                        </p:tav>
                                        <p:tav tm="100000">
                                          <p:val>
                                            <p:strVal val="#ppt_x"/>
                                          </p:val>
                                        </p:tav>
                                      </p:tavLst>
                                    </p:anim>
                                    <p:anim calcmode="lin" valueType="num">
                                      <p:cBhvr>
                                        <p:cTn id="4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1000"/>
                                        <p:tgtEl>
                                          <p:spTgt spid="8"/>
                                        </p:tgtEl>
                                      </p:cBhvr>
                                    </p:animEffect>
                                    <p:anim calcmode="lin" valueType="num">
                                      <p:cBhvr>
                                        <p:cTn id="52" dur="1000" fill="hold"/>
                                        <p:tgtEl>
                                          <p:spTgt spid="8"/>
                                        </p:tgtEl>
                                        <p:attrNameLst>
                                          <p:attrName>ppt_x</p:attrName>
                                        </p:attrNameLst>
                                      </p:cBhvr>
                                      <p:tavLst>
                                        <p:tav tm="0">
                                          <p:val>
                                            <p:strVal val="#ppt_x"/>
                                          </p:val>
                                        </p:tav>
                                        <p:tav tm="100000">
                                          <p:val>
                                            <p:strVal val="#ppt_x"/>
                                          </p:val>
                                        </p:tav>
                                      </p:tavLst>
                                    </p:anim>
                                    <p:anim calcmode="lin" valueType="num">
                                      <p:cBhvr>
                                        <p:cTn id="53" dur="1000" fill="hold"/>
                                        <p:tgtEl>
                                          <p:spTgt spid="8"/>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090"/>
                                        </p:tgtEl>
                                        <p:attrNameLst>
                                          <p:attrName>style.visibility</p:attrName>
                                        </p:attrNameLst>
                                      </p:cBhvr>
                                      <p:to>
                                        <p:strVal val="visible"/>
                                      </p:to>
                                    </p:set>
                                    <p:animEffect transition="in" filter="fade">
                                      <p:cBhvr>
                                        <p:cTn id="56" dur="1000"/>
                                        <p:tgtEl>
                                          <p:spTgt spid="3090"/>
                                        </p:tgtEl>
                                      </p:cBhvr>
                                    </p:animEffect>
                                    <p:anim calcmode="lin" valueType="num">
                                      <p:cBhvr>
                                        <p:cTn id="57" dur="1000" fill="hold"/>
                                        <p:tgtEl>
                                          <p:spTgt spid="3090"/>
                                        </p:tgtEl>
                                        <p:attrNameLst>
                                          <p:attrName>ppt_x</p:attrName>
                                        </p:attrNameLst>
                                      </p:cBhvr>
                                      <p:tavLst>
                                        <p:tav tm="0">
                                          <p:val>
                                            <p:strVal val="#ppt_x"/>
                                          </p:val>
                                        </p:tav>
                                        <p:tav tm="100000">
                                          <p:val>
                                            <p:strVal val="#ppt_x"/>
                                          </p:val>
                                        </p:tav>
                                      </p:tavLst>
                                    </p:anim>
                                    <p:anim calcmode="lin" valueType="num">
                                      <p:cBhvr>
                                        <p:cTn id="58" dur="1000" fill="hold"/>
                                        <p:tgtEl>
                                          <p:spTgt spid="3090"/>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3096"/>
                                        </p:tgtEl>
                                        <p:attrNameLst>
                                          <p:attrName>style.visibility</p:attrName>
                                        </p:attrNameLst>
                                      </p:cBhvr>
                                      <p:to>
                                        <p:strVal val="visible"/>
                                      </p:to>
                                    </p:set>
                                    <p:animEffect transition="in" filter="fade">
                                      <p:cBhvr>
                                        <p:cTn id="61" dur="1000"/>
                                        <p:tgtEl>
                                          <p:spTgt spid="3096"/>
                                        </p:tgtEl>
                                      </p:cBhvr>
                                    </p:animEffect>
                                    <p:anim calcmode="lin" valueType="num">
                                      <p:cBhvr>
                                        <p:cTn id="62" dur="1000" fill="hold"/>
                                        <p:tgtEl>
                                          <p:spTgt spid="3096"/>
                                        </p:tgtEl>
                                        <p:attrNameLst>
                                          <p:attrName>ppt_x</p:attrName>
                                        </p:attrNameLst>
                                      </p:cBhvr>
                                      <p:tavLst>
                                        <p:tav tm="0">
                                          <p:val>
                                            <p:strVal val="#ppt_x"/>
                                          </p:val>
                                        </p:tav>
                                        <p:tav tm="100000">
                                          <p:val>
                                            <p:strVal val="#ppt_x"/>
                                          </p:val>
                                        </p:tav>
                                      </p:tavLst>
                                    </p:anim>
                                    <p:anim calcmode="lin" valueType="num">
                                      <p:cBhvr>
                                        <p:cTn id="63" dur="1000" fill="hold"/>
                                        <p:tgtEl>
                                          <p:spTgt spid="3096"/>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1000"/>
                                        <p:tgtEl>
                                          <p:spTgt spid="22"/>
                                        </p:tgtEl>
                                      </p:cBhvr>
                                    </p:animEffect>
                                    <p:anim calcmode="lin" valueType="num">
                                      <p:cBhvr>
                                        <p:cTn id="69" dur="1000" fill="hold"/>
                                        <p:tgtEl>
                                          <p:spTgt spid="22"/>
                                        </p:tgtEl>
                                        <p:attrNameLst>
                                          <p:attrName>ppt_x</p:attrName>
                                        </p:attrNameLst>
                                      </p:cBhvr>
                                      <p:tavLst>
                                        <p:tav tm="0">
                                          <p:val>
                                            <p:strVal val="#ppt_x"/>
                                          </p:val>
                                        </p:tav>
                                        <p:tav tm="100000">
                                          <p:val>
                                            <p:strVal val="#ppt_x"/>
                                          </p:val>
                                        </p:tav>
                                      </p:tavLst>
                                    </p:anim>
                                    <p:anim calcmode="lin" valueType="num">
                                      <p:cBhvr>
                                        <p:cTn id="70" dur="1000" fill="hold"/>
                                        <p:tgtEl>
                                          <p:spTgt spid="22"/>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1000"/>
                                        <p:tgtEl>
                                          <p:spTgt spid="31"/>
                                        </p:tgtEl>
                                      </p:cBhvr>
                                    </p:animEffect>
                                    <p:anim calcmode="lin" valueType="num">
                                      <p:cBhvr>
                                        <p:cTn id="74" dur="1000" fill="hold"/>
                                        <p:tgtEl>
                                          <p:spTgt spid="31"/>
                                        </p:tgtEl>
                                        <p:attrNameLst>
                                          <p:attrName>ppt_x</p:attrName>
                                        </p:attrNameLst>
                                      </p:cBhvr>
                                      <p:tavLst>
                                        <p:tav tm="0">
                                          <p:val>
                                            <p:strVal val="#ppt_x"/>
                                          </p:val>
                                        </p:tav>
                                        <p:tav tm="100000">
                                          <p:val>
                                            <p:strVal val="#ppt_x"/>
                                          </p:val>
                                        </p:tav>
                                      </p:tavLst>
                                    </p:anim>
                                    <p:anim calcmode="lin" valueType="num">
                                      <p:cBhvr>
                                        <p:cTn id="75" dur="1000" fill="hold"/>
                                        <p:tgtEl>
                                          <p:spTgt spid="3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fade">
                                      <p:cBhvr>
                                        <p:cTn id="78" dur="1000"/>
                                        <p:tgtEl>
                                          <p:spTgt spid="9"/>
                                        </p:tgtEl>
                                      </p:cBhvr>
                                    </p:animEffect>
                                    <p:anim calcmode="lin" valueType="num">
                                      <p:cBhvr>
                                        <p:cTn id="79" dur="1000" fill="hold"/>
                                        <p:tgtEl>
                                          <p:spTgt spid="9"/>
                                        </p:tgtEl>
                                        <p:attrNameLst>
                                          <p:attrName>ppt_x</p:attrName>
                                        </p:attrNameLst>
                                      </p:cBhvr>
                                      <p:tavLst>
                                        <p:tav tm="0">
                                          <p:val>
                                            <p:strVal val="#ppt_x"/>
                                          </p:val>
                                        </p:tav>
                                        <p:tav tm="100000">
                                          <p:val>
                                            <p:strVal val="#ppt_x"/>
                                          </p:val>
                                        </p:tav>
                                      </p:tavLst>
                                    </p:anim>
                                    <p:anim calcmode="lin" valueType="num">
                                      <p:cBhvr>
                                        <p:cTn id="80" dur="1000" fill="hold"/>
                                        <p:tgtEl>
                                          <p:spTgt spid="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fade">
                                      <p:cBhvr>
                                        <p:cTn id="83" dur="1000"/>
                                        <p:tgtEl>
                                          <p:spTgt spid="44"/>
                                        </p:tgtEl>
                                      </p:cBhvr>
                                    </p:animEffect>
                                    <p:anim calcmode="lin" valueType="num">
                                      <p:cBhvr>
                                        <p:cTn id="84" dur="1000" fill="hold"/>
                                        <p:tgtEl>
                                          <p:spTgt spid="44"/>
                                        </p:tgtEl>
                                        <p:attrNameLst>
                                          <p:attrName>ppt_x</p:attrName>
                                        </p:attrNameLst>
                                      </p:cBhvr>
                                      <p:tavLst>
                                        <p:tav tm="0">
                                          <p:val>
                                            <p:strVal val="#ppt_x"/>
                                          </p:val>
                                        </p:tav>
                                        <p:tav tm="100000">
                                          <p:val>
                                            <p:strVal val="#ppt_x"/>
                                          </p:val>
                                        </p:tav>
                                      </p:tavLst>
                                    </p:anim>
                                    <p:anim calcmode="lin" valueType="num">
                                      <p:cBhvr>
                                        <p:cTn id="85" dur="1000" fill="hold"/>
                                        <p:tgtEl>
                                          <p:spTgt spid="44"/>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fade">
                                      <p:cBhvr>
                                        <p:cTn id="88" dur="1000"/>
                                        <p:tgtEl>
                                          <p:spTgt spid="41"/>
                                        </p:tgtEl>
                                      </p:cBhvr>
                                    </p:animEffect>
                                    <p:anim calcmode="lin" valueType="num">
                                      <p:cBhvr>
                                        <p:cTn id="89" dur="1000" fill="hold"/>
                                        <p:tgtEl>
                                          <p:spTgt spid="41"/>
                                        </p:tgtEl>
                                        <p:attrNameLst>
                                          <p:attrName>ppt_x</p:attrName>
                                        </p:attrNameLst>
                                      </p:cBhvr>
                                      <p:tavLst>
                                        <p:tav tm="0">
                                          <p:val>
                                            <p:strVal val="#ppt_x"/>
                                          </p:val>
                                        </p:tav>
                                        <p:tav tm="100000">
                                          <p:val>
                                            <p:strVal val="#ppt_x"/>
                                          </p:val>
                                        </p:tav>
                                      </p:tavLst>
                                    </p:anim>
                                    <p:anim calcmode="lin" valueType="num">
                                      <p:cBhvr>
                                        <p:cTn id="9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45"/>
                                        </p:tgtEl>
                                        <p:attrNameLst>
                                          <p:attrName>style.visibility</p:attrName>
                                        </p:attrNameLst>
                                      </p:cBhvr>
                                      <p:to>
                                        <p:strVal val="visible"/>
                                      </p:to>
                                    </p:set>
                                    <p:animEffect transition="in" filter="fade">
                                      <p:cBhvr>
                                        <p:cTn id="95" dur="1000"/>
                                        <p:tgtEl>
                                          <p:spTgt spid="45"/>
                                        </p:tgtEl>
                                      </p:cBhvr>
                                    </p:animEffect>
                                    <p:anim calcmode="lin" valueType="num">
                                      <p:cBhvr>
                                        <p:cTn id="96" dur="1000" fill="hold"/>
                                        <p:tgtEl>
                                          <p:spTgt spid="45"/>
                                        </p:tgtEl>
                                        <p:attrNameLst>
                                          <p:attrName>ppt_x</p:attrName>
                                        </p:attrNameLst>
                                      </p:cBhvr>
                                      <p:tavLst>
                                        <p:tav tm="0">
                                          <p:val>
                                            <p:strVal val="#ppt_x"/>
                                          </p:val>
                                        </p:tav>
                                        <p:tav tm="100000">
                                          <p:val>
                                            <p:strVal val="#ppt_x"/>
                                          </p:val>
                                        </p:tav>
                                      </p:tavLst>
                                    </p:anim>
                                    <p:anim calcmode="lin" valueType="num">
                                      <p:cBhvr>
                                        <p:cTn id="97" dur="1000" fill="hold"/>
                                        <p:tgtEl>
                                          <p:spTgt spid="45"/>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fade">
                                      <p:cBhvr>
                                        <p:cTn id="100" dur="1000"/>
                                        <p:tgtEl>
                                          <p:spTgt spid="47"/>
                                        </p:tgtEl>
                                      </p:cBhvr>
                                    </p:animEffect>
                                    <p:anim calcmode="lin" valueType="num">
                                      <p:cBhvr>
                                        <p:cTn id="101" dur="1000" fill="hold"/>
                                        <p:tgtEl>
                                          <p:spTgt spid="47"/>
                                        </p:tgtEl>
                                        <p:attrNameLst>
                                          <p:attrName>ppt_x</p:attrName>
                                        </p:attrNameLst>
                                      </p:cBhvr>
                                      <p:tavLst>
                                        <p:tav tm="0">
                                          <p:val>
                                            <p:strVal val="#ppt_x"/>
                                          </p:val>
                                        </p:tav>
                                        <p:tav tm="100000">
                                          <p:val>
                                            <p:strVal val="#ppt_x"/>
                                          </p:val>
                                        </p:tav>
                                      </p:tavLst>
                                    </p:anim>
                                    <p:anim calcmode="lin" valueType="num">
                                      <p:cBhvr>
                                        <p:cTn id="102"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nodeType="clickEffect">
                                  <p:stCondLst>
                                    <p:cond delay="0"/>
                                  </p:stCondLst>
                                  <p:childTnLst>
                                    <p:set>
                                      <p:cBhvr>
                                        <p:cTn id="106" dur="1" fill="hold">
                                          <p:stCondLst>
                                            <p:cond delay="0"/>
                                          </p:stCondLst>
                                        </p:cTn>
                                        <p:tgtEl>
                                          <p:spTgt spid="3086"/>
                                        </p:tgtEl>
                                        <p:attrNameLst>
                                          <p:attrName>style.visibility</p:attrName>
                                        </p:attrNameLst>
                                      </p:cBhvr>
                                      <p:to>
                                        <p:strVal val="visible"/>
                                      </p:to>
                                    </p:set>
                                    <p:animEffect transition="in" filter="fade">
                                      <p:cBhvr>
                                        <p:cTn id="107" dur="1000"/>
                                        <p:tgtEl>
                                          <p:spTgt spid="3086"/>
                                        </p:tgtEl>
                                      </p:cBhvr>
                                    </p:animEffect>
                                    <p:anim calcmode="lin" valueType="num">
                                      <p:cBhvr>
                                        <p:cTn id="108" dur="1000" fill="hold"/>
                                        <p:tgtEl>
                                          <p:spTgt spid="3086"/>
                                        </p:tgtEl>
                                        <p:attrNameLst>
                                          <p:attrName>ppt_x</p:attrName>
                                        </p:attrNameLst>
                                      </p:cBhvr>
                                      <p:tavLst>
                                        <p:tav tm="0">
                                          <p:val>
                                            <p:strVal val="#ppt_x"/>
                                          </p:val>
                                        </p:tav>
                                        <p:tav tm="100000">
                                          <p:val>
                                            <p:strVal val="#ppt_x"/>
                                          </p:val>
                                        </p:tav>
                                      </p:tavLst>
                                    </p:anim>
                                    <p:anim calcmode="lin" valueType="num">
                                      <p:cBhvr>
                                        <p:cTn id="109" dur="1000" fill="hold"/>
                                        <p:tgtEl>
                                          <p:spTgt spid="3086"/>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fade">
                                      <p:cBhvr>
                                        <p:cTn id="114" dur="1000"/>
                                        <p:tgtEl>
                                          <p:spTgt spid="27"/>
                                        </p:tgtEl>
                                      </p:cBhvr>
                                    </p:animEffect>
                                    <p:anim calcmode="lin" valueType="num">
                                      <p:cBhvr>
                                        <p:cTn id="115" dur="1000" fill="hold"/>
                                        <p:tgtEl>
                                          <p:spTgt spid="27"/>
                                        </p:tgtEl>
                                        <p:attrNameLst>
                                          <p:attrName>ppt_x</p:attrName>
                                        </p:attrNameLst>
                                      </p:cBhvr>
                                      <p:tavLst>
                                        <p:tav tm="0">
                                          <p:val>
                                            <p:strVal val="#ppt_x"/>
                                          </p:val>
                                        </p:tav>
                                        <p:tav tm="100000">
                                          <p:val>
                                            <p:strVal val="#ppt_x"/>
                                          </p:val>
                                        </p:tav>
                                      </p:tavLst>
                                    </p:anim>
                                    <p:anim calcmode="lin" valueType="num">
                                      <p:cBhvr>
                                        <p:cTn id="116" dur="1000" fill="hold"/>
                                        <p:tgtEl>
                                          <p:spTgt spid="27"/>
                                        </p:tgtEl>
                                        <p:attrNameLst>
                                          <p:attrName>ppt_y</p:attrName>
                                        </p:attrNameLst>
                                      </p:cBhvr>
                                      <p:tavLst>
                                        <p:tav tm="0">
                                          <p:val>
                                            <p:strVal val="#ppt_y+.1"/>
                                          </p:val>
                                        </p:tav>
                                        <p:tav tm="100000">
                                          <p:val>
                                            <p:strVal val="#ppt_y"/>
                                          </p:val>
                                        </p:tav>
                                      </p:tavLst>
                                    </p:anim>
                                  </p:childTnLst>
                                </p:cTn>
                              </p:par>
                              <p:par>
                                <p:cTn id="117" presetID="42" presetClass="entr" presetSubtype="0" fill="hold" nodeType="withEffect">
                                  <p:stCondLst>
                                    <p:cond delay="0"/>
                                  </p:stCondLst>
                                  <p:childTnLst>
                                    <p:set>
                                      <p:cBhvr>
                                        <p:cTn id="118" dur="1" fill="hold">
                                          <p:stCondLst>
                                            <p:cond delay="0"/>
                                          </p:stCondLst>
                                        </p:cTn>
                                        <p:tgtEl>
                                          <p:spTgt spid="43"/>
                                        </p:tgtEl>
                                        <p:attrNameLst>
                                          <p:attrName>style.visibility</p:attrName>
                                        </p:attrNameLst>
                                      </p:cBhvr>
                                      <p:to>
                                        <p:strVal val="visible"/>
                                      </p:to>
                                    </p:set>
                                    <p:animEffect transition="in" filter="fade">
                                      <p:cBhvr>
                                        <p:cTn id="119" dur="1000"/>
                                        <p:tgtEl>
                                          <p:spTgt spid="43"/>
                                        </p:tgtEl>
                                      </p:cBhvr>
                                    </p:animEffect>
                                    <p:anim calcmode="lin" valueType="num">
                                      <p:cBhvr>
                                        <p:cTn id="120" dur="1000" fill="hold"/>
                                        <p:tgtEl>
                                          <p:spTgt spid="43"/>
                                        </p:tgtEl>
                                        <p:attrNameLst>
                                          <p:attrName>ppt_x</p:attrName>
                                        </p:attrNameLst>
                                      </p:cBhvr>
                                      <p:tavLst>
                                        <p:tav tm="0">
                                          <p:val>
                                            <p:strVal val="#ppt_x"/>
                                          </p:val>
                                        </p:tav>
                                        <p:tav tm="100000">
                                          <p:val>
                                            <p:strVal val="#ppt_x"/>
                                          </p:val>
                                        </p:tav>
                                      </p:tavLst>
                                    </p:anim>
                                    <p:anim calcmode="lin" valueType="num">
                                      <p:cBhvr>
                                        <p:cTn id="12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nodeType="clickEffect">
                                  <p:stCondLst>
                                    <p:cond delay="0"/>
                                  </p:stCondLst>
                                  <p:childTnLst>
                                    <p:set>
                                      <p:cBhvr>
                                        <p:cTn id="125" dur="1" fill="hold">
                                          <p:stCondLst>
                                            <p:cond delay="0"/>
                                          </p:stCondLst>
                                        </p:cTn>
                                        <p:tgtEl>
                                          <p:spTgt spid="3084"/>
                                        </p:tgtEl>
                                        <p:attrNameLst>
                                          <p:attrName>style.visibility</p:attrName>
                                        </p:attrNameLst>
                                      </p:cBhvr>
                                      <p:to>
                                        <p:strVal val="visible"/>
                                      </p:to>
                                    </p:set>
                                    <p:animEffect transition="in" filter="fade">
                                      <p:cBhvr>
                                        <p:cTn id="126" dur="1000"/>
                                        <p:tgtEl>
                                          <p:spTgt spid="3084"/>
                                        </p:tgtEl>
                                      </p:cBhvr>
                                    </p:animEffect>
                                    <p:anim calcmode="lin" valueType="num">
                                      <p:cBhvr>
                                        <p:cTn id="127" dur="1000" fill="hold"/>
                                        <p:tgtEl>
                                          <p:spTgt spid="3084"/>
                                        </p:tgtEl>
                                        <p:attrNameLst>
                                          <p:attrName>ppt_x</p:attrName>
                                        </p:attrNameLst>
                                      </p:cBhvr>
                                      <p:tavLst>
                                        <p:tav tm="0">
                                          <p:val>
                                            <p:strVal val="#ppt_x"/>
                                          </p:val>
                                        </p:tav>
                                        <p:tav tm="100000">
                                          <p:val>
                                            <p:strVal val="#ppt_x"/>
                                          </p:val>
                                        </p:tav>
                                      </p:tavLst>
                                    </p:anim>
                                    <p:anim calcmode="lin" valueType="num">
                                      <p:cBhvr>
                                        <p:cTn id="128" dur="1000" fill="hold"/>
                                        <p:tgtEl>
                                          <p:spTgt spid="3084"/>
                                        </p:tgtEl>
                                        <p:attrNameLst>
                                          <p:attrName>ppt_y</p:attrName>
                                        </p:attrNameLst>
                                      </p:cBhvr>
                                      <p:tavLst>
                                        <p:tav tm="0">
                                          <p:val>
                                            <p:strVal val="#ppt_y+.1"/>
                                          </p:val>
                                        </p:tav>
                                        <p:tav tm="100000">
                                          <p:val>
                                            <p:strVal val="#ppt_y"/>
                                          </p:val>
                                        </p:tav>
                                      </p:tavLst>
                                    </p:anim>
                                  </p:childTnLst>
                                </p:cTn>
                              </p:par>
                              <p:par>
                                <p:cTn id="129" presetID="42" presetClass="entr" presetSubtype="0" fill="hold" nodeType="withEffect">
                                  <p:stCondLst>
                                    <p:cond delay="0"/>
                                  </p:stCondLst>
                                  <p:childTnLst>
                                    <p:set>
                                      <p:cBhvr>
                                        <p:cTn id="130" dur="1" fill="hold">
                                          <p:stCondLst>
                                            <p:cond delay="0"/>
                                          </p:stCondLst>
                                        </p:cTn>
                                        <p:tgtEl>
                                          <p:spTgt spid="3078"/>
                                        </p:tgtEl>
                                        <p:attrNameLst>
                                          <p:attrName>style.visibility</p:attrName>
                                        </p:attrNameLst>
                                      </p:cBhvr>
                                      <p:to>
                                        <p:strVal val="visible"/>
                                      </p:to>
                                    </p:set>
                                    <p:animEffect transition="in" filter="fade">
                                      <p:cBhvr>
                                        <p:cTn id="131" dur="1000"/>
                                        <p:tgtEl>
                                          <p:spTgt spid="3078"/>
                                        </p:tgtEl>
                                      </p:cBhvr>
                                    </p:animEffect>
                                    <p:anim calcmode="lin" valueType="num">
                                      <p:cBhvr>
                                        <p:cTn id="132" dur="1000" fill="hold"/>
                                        <p:tgtEl>
                                          <p:spTgt spid="3078"/>
                                        </p:tgtEl>
                                        <p:attrNameLst>
                                          <p:attrName>ppt_x</p:attrName>
                                        </p:attrNameLst>
                                      </p:cBhvr>
                                      <p:tavLst>
                                        <p:tav tm="0">
                                          <p:val>
                                            <p:strVal val="#ppt_x"/>
                                          </p:val>
                                        </p:tav>
                                        <p:tav tm="100000">
                                          <p:val>
                                            <p:strVal val="#ppt_x"/>
                                          </p:val>
                                        </p:tav>
                                      </p:tavLst>
                                    </p:anim>
                                    <p:anim calcmode="lin" valueType="num">
                                      <p:cBhvr>
                                        <p:cTn id="133" dur="1000" fill="hold"/>
                                        <p:tgtEl>
                                          <p:spTgt spid="3078"/>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12"/>
                                        </p:tgtEl>
                                        <p:attrNameLst>
                                          <p:attrName>style.visibility</p:attrName>
                                        </p:attrNameLst>
                                      </p:cBhvr>
                                      <p:to>
                                        <p:strVal val="visible"/>
                                      </p:to>
                                    </p:set>
                                    <p:animEffect transition="in" filter="fade">
                                      <p:cBhvr>
                                        <p:cTn id="136" dur="1000"/>
                                        <p:tgtEl>
                                          <p:spTgt spid="12"/>
                                        </p:tgtEl>
                                      </p:cBhvr>
                                    </p:animEffect>
                                    <p:anim calcmode="lin" valueType="num">
                                      <p:cBhvr>
                                        <p:cTn id="137" dur="1000" fill="hold"/>
                                        <p:tgtEl>
                                          <p:spTgt spid="12"/>
                                        </p:tgtEl>
                                        <p:attrNameLst>
                                          <p:attrName>ppt_x</p:attrName>
                                        </p:attrNameLst>
                                      </p:cBhvr>
                                      <p:tavLst>
                                        <p:tav tm="0">
                                          <p:val>
                                            <p:strVal val="#ppt_x"/>
                                          </p:val>
                                        </p:tav>
                                        <p:tav tm="100000">
                                          <p:val>
                                            <p:strVal val="#ppt_x"/>
                                          </p:val>
                                        </p:tav>
                                      </p:tavLst>
                                    </p:anim>
                                    <p:anim calcmode="lin" valueType="num">
                                      <p:cBhvr>
                                        <p:cTn id="1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42" presetClass="entr" presetSubtype="0" fill="hold" grpId="0" nodeType="clickEffect">
                                  <p:stCondLst>
                                    <p:cond delay="0"/>
                                  </p:stCondLst>
                                  <p:childTnLst>
                                    <p:set>
                                      <p:cBhvr>
                                        <p:cTn id="142" dur="1" fill="hold">
                                          <p:stCondLst>
                                            <p:cond delay="0"/>
                                          </p:stCondLst>
                                        </p:cTn>
                                        <p:tgtEl>
                                          <p:spTgt spid="50"/>
                                        </p:tgtEl>
                                        <p:attrNameLst>
                                          <p:attrName>style.visibility</p:attrName>
                                        </p:attrNameLst>
                                      </p:cBhvr>
                                      <p:to>
                                        <p:strVal val="visible"/>
                                      </p:to>
                                    </p:set>
                                    <p:animEffect transition="in" filter="fade">
                                      <p:cBhvr>
                                        <p:cTn id="143" dur="1000"/>
                                        <p:tgtEl>
                                          <p:spTgt spid="50"/>
                                        </p:tgtEl>
                                      </p:cBhvr>
                                    </p:animEffect>
                                    <p:anim calcmode="lin" valueType="num">
                                      <p:cBhvr>
                                        <p:cTn id="144" dur="1000" fill="hold"/>
                                        <p:tgtEl>
                                          <p:spTgt spid="50"/>
                                        </p:tgtEl>
                                        <p:attrNameLst>
                                          <p:attrName>ppt_x</p:attrName>
                                        </p:attrNameLst>
                                      </p:cBhvr>
                                      <p:tavLst>
                                        <p:tav tm="0">
                                          <p:val>
                                            <p:strVal val="#ppt_x"/>
                                          </p:val>
                                        </p:tav>
                                        <p:tav tm="100000">
                                          <p:val>
                                            <p:strVal val="#ppt_x"/>
                                          </p:val>
                                        </p:tav>
                                      </p:tavLst>
                                    </p:anim>
                                    <p:anim calcmode="lin" valueType="num">
                                      <p:cBhvr>
                                        <p:cTn id="145" dur="1000" fill="hold"/>
                                        <p:tgtEl>
                                          <p:spTgt spid="50"/>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51"/>
                                        </p:tgtEl>
                                        <p:attrNameLst>
                                          <p:attrName>style.visibility</p:attrName>
                                        </p:attrNameLst>
                                      </p:cBhvr>
                                      <p:to>
                                        <p:strVal val="visible"/>
                                      </p:to>
                                    </p:set>
                                    <p:animEffect transition="in" filter="fade">
                                      <p:cBhvr>
                                        <p:cTn id="148" dur="1000"/>
                                        <p:tgtEl>
                                          <p:spTgt spid="51"/>
                                        </p:tgtEl>
                                      </p:cBhvr>
                                    </p:animEffect>
                                    <p:anim calcmode="lin" valueType="num">
                                      <p:cBhvr>
                                        <p:cTn id="149" dur="1000" fill="hold"/>
                                        <p:tgtEl>
                                          <p:spTgt spid="51"/>
                                        </p:tgtEl>
                                        <p:attrNameLst>
                                          <p:attrName>ppt_x</p:attrName>
                                        </p:attrNameLst>
                                      </p:cBhvr>
                                      <p:tavLst>
                                        <p:tav tm="0">
                                          <p:val>
                                            <p:strVal val="#ppt_x"/>
                                          </p:val>
                                        </p:tav>
                                        <p:tav tm="100000">
                                          <p:val>
                                            <p:strVal val="#ppt_x"/>
                                          </p:val>
                                        </p:tav>
                                      </p:tavLst>
                                    </p:anim>
                                    <p:anim calcmode="lin" valueType="num">
                                      <p:cBhvr>
                                        <p:cTn id="150" dur="1000" fill="hold"/>
                                        <p:tgtEl>
                                          <p:spTgt spid="51"/>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0"/>
                                  </p:stCondLst>
                                  <p:childTnLst>
                                    <p:set>
                                      <p:cBhvr>
                                        <p:cTn id="152" dur="1" fill="hold">
                                          <p:stCondLst>
                                            <p:cond delay="0"/>
                                          </p:stCondLst>
                                        </p:cTn>
                                        <p:tgtEl>
                                          <p:spTgt spid="23"/>
                                        </p:tgtEl>
                                        <p:attrNameLst>
                                          <p:attrName>style.visibility</p:attrName>
                                        </p:attrNameLst>
                                      </p:cBhvr>
                                      <p:to>
                                        <p:strVal val="visible"/>
                                      </p:to>
                                    </p:set>
                                    <p:animEffect transition="in" filter="fade">
                                      <p:cBhvr>
                                        <p:cTn id="153" dur="1000"/>
                                        <p:tgtEl>
                                          <p:spTgt spid="23"/>
                                        </p:tgtEl>
                                      </p:cBhvr>
                                    </p:animEffect>
                                    <p:anim calcmode="lin" valueType="num">
                                      <p:cBhvr>
                                        <p:cTn id="154" dur="1000" fill="hold"/>
                                        <p:tgtEl>
                                          <p:spTgt spid="23"/>
                                        </p:tgtEl>
                                        <p:attrNameLst>
                                          <p:attrName>ppt_x</p:attrName>
                                        </p:attrNameLst>
                                      </p:cBhvr>
                                      <p:tavLst>
                                        <p:tav tm="0">
                                          <p:val>
                                            <p:strVal val="#ppt_x"/>
                                          </p:val>
                                        </p:tav>
                                        <p:tav tm="100000">
                                          <p:val>
                                            <p:strVal val="#ppt_x"/>
                                          </p:val>
                                        </p:tav>
                                      </p:tavLst>
                                    </p:anim>
                                    <p:anim calcmode="lin" valueType="num">
                                      <p:cBhvr>
                                        <p:cTn id="155" dur="1000" fill="hold"/>
                                        <p:tgtEl>
                                          <p:spTgt spid="23"/>
                                        </p:tgtEl>
                                        <p:attrNameLst>
                                          <p:attrName>ppt_y</p:attrName>
                                        </p:attrNameLst>
                                      </p:cBhvr>
                                      <p:tavLst>
                                        <p:tav tm="0">
                                          <p:val>
                                            <p:strVal val="#ppt_y+.1"/>
                                          </p:val>
                                        </p:tav>
                                        <p:tav tm="100000">
                                          <p:val>
                                            <p:strVal val="#ppt_y"/>
                                          </p:val>
                                        </p:tav>
                                      </p:tavLst>
                                    </p:anim>
                                  </p:childTnLst>
                                </p:cTn>
                              </p:par>
                              <p:par>
                                <p:cTn id="156" presetID="42" presetClass="entr" presetSubtype="0" fill="hold" nodeType="withEffect">
                                  <p:stCondLst>
                                    <p:cond delay="0"/>
                                  </p:stCondLst>
                                  <p:childTnLst>
                                    <p:set>
                                      <p:cBhvr>
                                        <p:cTn id="157" dur="1" fill="hold">
                                          <p:stCondLst>
                                            <p:cond delay="0"/>
                                          </p:stCondLst>
                                        </p:cTn>
                                        <p:tgtEl>
                                          <p:spTgt spid="3102"/>
                                        </p:tgtEl>
                                        <p:attrNameLst>
                                          <p:attrName>style.visibility</p:attrName>
                                        </p:attrNameLst>
                                      </p:cBhvr>
                                      <p:to>
                                        <p:strVal val="visible"/>
                                      </p:to>
                                    </p:set>
                                    <p:animEffect transition="in" filter="fade">
                                      <p:cBhvr>
                                        <p:cTn id="158" dur="1000"/>
                                        <p:tgtEl>
                                          <p:spTgt spid="3102"/>
                                        </p:tgtEl>
                                      </p:cBhvr>
                                    </p:animEffect>
                                    <p:anim calcmode="lin" valueType="num">
                                      <p:cBhvr>
                                        <p:cTn id="159" dur="1000" fill="hold"/>
                                        <p:tgtEl>
                                          <p:spTgt spid="3102"/>
                                        </p:tgtEl>
                                        <p:attrNameLst>
                                          <p:attrName>ppt_x</p:attrName>
                                        </p:attrNameLst>
                                      </p:cBhvr>
                                      <p:tavLst>
                                        <p:tav tm="0">
                                          <p:val>
                                            <p:strVal val="#ppt_x"/>
                                          </p:val>
                                        </p:tav>
                                        <p:tav tm="100000">
                                          <p:val>
                                            <p:strVal val="#ppt_x"/>
                                          </p:val>
                                        </p:tav>
                                      </p:tavLst>
                                    </p:anim>
                                    <p:anim calcmode="lin" valueType="num">
                                      <p:cBhvr>
                                        <p:cTn id="160" dur="1000" fill="hold"/>
                                        <p:tgtEl>
                                          <p:spTgt spid="3102"/>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13"/>
                                        </p:tgtEl>
                                        <p:attrNameLst>
                                          <p:attrName>style.visibility</p:attrName>
                                        </p:attrNameLst>
                                      </p:cBhvr>
                                      <p:to>
                                        <p:strVal val="visible"/>
                                      </p:to>
                                    </p:set>
                                    <p:animEffect transition="in" filter="fade">
                                      <p:cBhvr>
                                        <p:cTn id="163" dur="1000"/>
                                        <p:tgtEl>
                                          <p:spTgt spid="13"/>
                                        </p:tgtEl>
                                      </p:cBhvr>
                                    </p:animEffect>
                                    <p:anim calcmode="lin" valueType="num">
                                      <p:cBhvr>
                                        <p:cTn id="164" dur="1000" fill="hold"/>
                                        <p:tgtEl>
                                          <p:spTgt spid="13"/>
                                        </p:tgtEl>
                                        <p:attrNameLst>
                                          <p:attrName>ppt_x</p:attrName>
                                        </p:attrNameLst>
                                      </p:cBhvr>
                                      <p:tavLst>
                                        <p:tav tm="0">
                                          <p:val>
                                            <p:strVal val="#ppt_x"/>
                                          </p:val>
                                        </p:tav>
                                        <p:tav tm="100000">
                                          <p:val>
                                            <p:strVal val="#ppt_x"/>
                                          </p:val>
                                        </p:tav>
                                      </p:tavLst>
                                    </p:anim>
                                    <p:anim calcmode="lin" valueType="num">
                                      <p:cBhvr>
                                        <p:cTn id="165" dur="1000" fill="hold"/>
                                        <p:tgtEl>
                                          <p:spTgt spid="13"/>
                                        </p:tgtEl>
                                        <p:attrNameLst>
                                          <p:attrName>ppt_y</p:attrName>
                                        </p:attrNameLst>
                                      </p:cBhvr>
                                      <p:tavLst>
                                        <p:tav tm="0">
                                          <p:val>
                                            <p:strVal val="#ppt_y+.1"/>
                                          </p:val>
                                        </p:tav>
                                        <p:tav tm="100000">
                                          <p:val>
                                            <p:strVal val="#ppt_y"/>
                                          </p:val>
                                        </p:tav>
                                      </p:tavLst>
                                    </p:anim>
                                  </p:childTnLst>
                                </p:cTn>
                              </p:par>
                              <p:par>
                                <p:cTn id="166" presetID="42" presetClass="entr" presetSubtype="0" fill="hold" nodeType="withEffect">
                                  <p:stCondLst>
                                    <p:cond delay="0"/>
                                  </p:stCondLst>
                                  <p:childTnLst>
                                    <p:set>
                                      <p:cBhvr>
                                        <p:cTn id="167" dur="1" fill="hold">
                                          <p:stCondLst>
                                            <p:cond delay="0"/>
                                          </p:stCondLst>
                                        </p:cTn>
                                        <p:tgtEl>
                                          <p:spTgt spid="3082"/>
                                        </p:tgtEl>
                                        <p:attrNameLst>
                                          <p:attrName>style.visibility</p:attrName>
                                        </p:attrNameLst>
                                      </p:cBhvr>
                                      <p:to>
                                        <p:strVal val="visible"/>
                                      </p:to>
                                    </p:set>
                                    <p:animEffect transition="in" filter="fade">
                                      <p:cBhvr>
                                        <p:cTn id="168" dur="1000"/>
                                        <p:tgtEl>
                                          <p:spTgt spid="3082"/>
                                        </p:tgtEl>
                                      </p:cBhvr>
                                    </p:animEffect>
                                    <p:anim calcmode="lin" valueType="num">
                                      <p:cBhvr>
                                        <p:cTn id="169" dur="1000" fill="hold"/>
                                        <p:tgtEl>
                                          <p:spTgt spid="3082"/>
                                        </p:tgtEl>
                                        <p:attrNameLst>
                                          <p:attrName>ppt_x</p:attrName>
                                        </p:attrNameLst>
                                      </p:cBhvr>
                                      <p:tavLst>
                                        <p:tav tm="0">
                                          <p:val>
                                            <p:strVal val="#ppt_x"/>
                                          </p:val>
                                        </p:tav>
                                        <p:tav tm="100000">
                                          <p:val>
                                            <p:strVal val="#ppt_x"/>
                                          </p:val>
                                        </p:tav>
                                      </p:tavLst>
                                    </p:anim>
                                    <p:anim calcmode="lin" valueType="num">
                                      <p:cBhvr>
                                        <p:cTn id="170" dur="1000" fill="hold"/>
                                        <p:tgtEl>
                                          <p:spTgt spid="3082"/>
                                        </p:tgtEl>
                                        <p:attrNameLst>
                                          <p:attrName>ppt_y</p:attrName>
                                        </p:attrNameLst>
                                      </p:cBhvr>
                                      <p:tavLst>
                                        <p:tav tm="0">
                                          <p:val>
                                            <p:strVal val="#ppt_y+.1"/>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42" presetClass="entr" presetSubtype="0" fill="hold" grpId="0" nodeType="clickEffect">
                                  <p:stCondLst>
                                    <p:cond delay="0"/>
                                  </p:stCondLst>
                                  <p:childTnLst>
                                    <p:set>
                                      <p:cBhvr>
                                        <p:cTn id="174" dur="1" fill="hold">
                                          <p:stCondLst>
                                            <p:cond delay="0"/>
                                          </p:stCondLst>
                                        </p:cTn>
                                        <p:tgtEl>
                                          <p:spTgt spid="10"/>
                                        </p:tgtEl>
                                        <p:attrNameLst>
                                          <p:attrName>style.visibility</p:attrName>
                                        </p:attrNameLst>
                                      </p:cBhvr>
                                      <p:to>
                                        <p:strVal val="visible"/>
                                      </p:to>
                                    </p:set>
                                    <p:animEffect transition="in" filter="fade">
                                      <p:cBhvr>
                                        <p:cTn id="175" dur="1000"/>
                                        <p:tgtEl>
                                          <p:spTgt spid="10"/>
                                        </p:tgtEl>
                                      </p:cBhvr>
                                    </p:animEffect>
                                    <p:anim calcmode="lin" valueType="num">
                                      <p:cBhvr>
                                        <p:cTn id="176" dur="1000" fill="hold"/>
                                        <p:tgtEl>
                                          <p:spTgt spid="10"/>
                                        </p:tgtEl>
                                        <p:attrNameLst>
                                          <p:attrName>ppt_x</p:attrName>
                                        </p:attrNameLst>
                                      </p:cBhvr>
                                      <p:tavLst>
                                        <p:tav tm="0">
                                          <p:val>
                                            <p:strVal val="#ppt_x"/>
                                          </p:val>
                                        </p:tav>
                                        <p:tav tm="100000">
                                          <p:val>
                                            <p:strVal val="#ppt_x"/>
                                          </p:val>
                                        </p:tav>
                                      </p:tavLst>
                                    </p:anim>
                                    <p:anim calcmode="lin" valueType="num">
                                      <p:cBhvr>
                                        <p:cTn id="177" dur="1000" fill="hold"/>
                                        <p:tgtEl>
                                          <p:spTgt spid="10"/>
                                        </p:tgtEl>
                                        <p:attrNameLst>
                                          <p:attrName>ppt_y</p:attrName>
                                        </p:attrNameLst>
                                      </p:cBhvr>
                                      <p:tavLst>
                                        <p:tav tm="0">
                                          <p:val>
                                            <p:strVal val="#ppt_y+.1"/>
                                          </p:val>
                                        </p:tav>
                                        <p:tav tm="100000">
                                          <p:val>
                                            <p:strVal val="#ppt_y"/>
                                          </p:val>
                                        </p:tav>
                                      </p:tavLst>
                                    </p:anim>
                                  </p:childTnLst>
                                </p:cTn>
                              </p:par>
                              <p:par>
                                <p:cTn id="178" presetID="42" presetClass="entr" presetSubtype="0" fill="hold" grpId="0" nodeType="withEffect">
                                  <p:stCondLst>
                                    <p:cond delay="0"/>
                                  </p:stCondLst>
                                  <p:childTnLst>
                                    <p:set>
                                      <p:cBhvr>
                                        <p:cTn id="179" dur="1" fill="hold">
                                          <p:stCondLst>
                                            <p:cond delay="0"/>
                                          </p:stCondLst>
                                        </p:cTn>
                                        <p:tgtEl>
                                          <p:spTgt spid="11"/>
                                        </p:tgtEl>
                                        <p:attrNameLst>
                                          <p:attrName>style.visibility</p:attrName>
                                        </p:attrNameLst>
                                      </p:cBhvr>
                                      <p:to>
                                        <p:strVal val="visible"/>
                                      </p:to>
                                    </p:set>
                                    <p:animEffect transition="in" filter="fade">
                                      <p:cBhvr>
                                        <p:cTn id="180" dur="1000"/>
                                        <p:tgtEl>
                                          <p:spTgt spid="11"/>
                                        </p:tgtEl>
                                      </p:cBhvr>
                                    </p:animEffect>
                                    <p:anim calcmode="lin" valueType="num">
                                      <p:cBhvr>
                                        <p:cTn id="181" dur="1000" fill="hold"/>
                                        <p:tgtEl>
                                          <p:spTgt spid="11"/>
                                        </p:tgtEl>
                                        <p:attrNameLst>
                                          <p:attrName>ppt_x</p:attrName>
                                        </p:attrNameLst>
                                      </p:cBhvr>
                                      <p:tavLst>
                                        <p:tav tm="0">
                                          <p:val>
                                            <p:strVal val="#ppt_x"/>
                                          </p:val>
                                        </p:tav>
                                        <p:tav tm="100000">
                                          <p:val>
                                            <p:strVal val="#ppt_x"/>
                                          </p:val>
                                        </p:tav>
                                      </p:tavLst>
                                    </p:anim>
                                    <p:anim calcmode="lin" valueType="num">
                                      <p:cBhvr>
                                        <p:cTn id="182" dur="1000" fill="hold"/>
                                        <p:tgtEl>
                                          <p:spTgt spid="11"/>
                                        </p:tgtEl>
                                        <p:attrNameLst>
                                          <p:attrName>ppt_y</p:attrName>
                                        </p:attrNameLst>
                                      </p:cBhvr>
                                      <p:tavLst>
                                        <p:tav tm="0">
                                          <p:val>
                                            <p:strVal val="#ppt_y+.1"/>
                                          </p:val>
                                        </p:tav>
                                        <p:tav tm="100000">
                                          <p:val>
                                            <p:strVal val="#ppt_y"/>
                                          </p:val>
                                        </p:tav>
                                      </p:tavLst>
                                    </p:anim>
                                  </p:childTnLst>
                                </p:cTn>
                              </p:par>
                              <p:par>
                                <p:cTn id="183" presetID="42" presetClass="entr" presetSubtype="0" fill="hold" grpId="0" nodeType="withEffect">
                                  <p:stCondLst>
                                    <p:cond delay="0"/>
                                  </p:stCondLst>
                                  <p:childTnLst>
                                    <p:set>
                                      <p:cBhvr>
                                        <p:cTn id="184" dur="1" fill="hold">
                                          <p:stCondLst>
                                            <p:cond delay="0"/>
                                          </p:stCondLst>
                                        </p:cTn>
                                        <p:tgtEl>
                                          <p:spTgt spid="6"/>
                                        </p:tgtEl>
                                        <p:attrNameLst>
                                          <p:attrName>style.visibility</p:attrName>
                                        </p:attrNameLst>
                                      </p:cBhvr>
                                      <p:to>
                                        <p:strVal val="visible"/>
                                      </p:to>
                                    </p:set>
                                    <p:animEffect transition="in" filter="fade">
                                      <p:cBhvr>
                                        <p:cTn id="185" dur="1000"/>
                                        <p:tgtEl>
                                          <p:spTgt spid="6"/>
                                        </p:tgtEl>
                                      </p:cBhvr>
                                    </p:animEffect>
                                    <p:anim calcmode="lin" valueType="num">
                                      <p:cBhvr>
                                        <p:cTn id="186" dur="1000" fill="hold"/>
                                        <p:tgtEl>
                                          <p:spTgt spid="6"/>
                                        </p:tgtEl>
                                        <p:attrNameLst>
                                          <p:attrName>ppt_x</p:attrName>
                                        </p:attrNameLst>
                                      </p:cBhvr>
                                      <p:tavLst>
                                        <p:tav tm="0">
                                          <p:val>
                                            <p:strVal val="#ppt_x"/>
                                          </p:val>
                                        </p:tav>
                                        <p:tav tm="100000">
                                          <p:val>
                                            <p:strVal val="#ppt_x"/>
                                          </p:val>
                                        </p:tav>
                                      </p:tavLst>
                                    </p:anim>
                                    <p:anim calcmode="lin" valueType="num">
                                      <p:cBhvr>
                                        <p:cTn id="187" dur="1000" fill="hold"/>
                                        <p:tgtEl>
                                          <p:spTgt spid="6"/>
                                        </p:tgtEl>
                                        <p:attrNameLst>
                                          <p:attrName>ppt_y</p:attrName>
                                        </p:attrNameLst>
                                      </p:cBhvr>
                                      <p:tavLst>
                                        <p:tav tm="0">
                                          <p:val>
                                            <p:strVal val="#ppt_y+.1"/>
                                          </p:val>
                                        </p:tav>
                                        <p:tav tm="100000">
                                          <p:val>
                                            <p:strVal val="#ppt_y"/>
                                          </p:val>
                                        </p:tav>
                                      </p:tavLst>
                                    </p:anim>
                                  </p:childTnLst>
                                </p:cTn>
                              </p:par>
                              <p:par>
                                <p:cTn id="188" presetID="42" presetClass="entr" presetSubtype="0" fill="hold" grpId="0" nodeType="withEffect">
                                  <p:stCondLst>
                                    <p:cond delay="0"/>
                                  </p:stCondLst>
                                  <p:childTnLst>
                                    <p:set>
                                      <p:cBhvr>
                                        <p:cTn id="189" dur="1" fill="hold">
                                          <p:stCondLst>
                                            <p:cond delay="0"/>
                                          </p:stCondLst>
                                        </p:cTn>
                                        <p:tgtEl>
                                          <p:spTgt spid="5"/>
                                        </p:tgtEl>
                                        <p:attrNameLst>
                                          <p:attrName>style.visibility</p:attrName>
                                        </p:attrNameLst>
                                      </p:cBhvr>
                                      <p:to>
                                        <p:strVal val="visible"/>
                                      </p:to>
                                    </p:set>
                                    <p:animEffect transition="in" filter="fade">
                                      <p:cBhvr>
                                        <p:cTn id="190" dur="1000"/>
                                        <p:tgtEl>
                                          <p:spTgt spid="5"/>
                                        </p:tgtEl>
                                      </p:cBhvr>
                                    </p:animEffect>
                                    <p:anim calcmode="lin" valueType="num">
                                      <p:cBhvr>
                                        <p:cTn id="191" dur="1000" fill="hold"/>
                                        <p:tgtEl>
                                          <p:spTgt spid="5"/>
                                        </p:tgtEl>
                                        <p:attrNameLst>
                                          <p:attrName>ppt_x</p:attrName>
                                        </p:attrNameLst>
                                      </p:cBhvr>
                                      <p:tavLst>
                                        <p:tav tm="0">
                                          <p:val>
                                            <p:strVal val="#ppt_x"/>
                                          </p:val>
                                        </p:tav>
                                        <p:tav tm="100000">
                                          <p:val>
                                            <p:strVal val="#ppt_x"/>
                                          </p:val>
                                        </p:tav>
                                      </p:tavLst>
                                    </p:anim>
                                    <p:anim calcmode="lin" valueType="num">
                                      <p:cBhvr>
                                        <p:cTn id="19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P spid="13" grpId="0"/>
      <p:bldP spid="26" grpId="0"/>
      <p:bldP spid="27" grpId="0"/>
      <p:bldP spid="28" grpId="0"/>
      <p:bldP spid="41" grpId="0"/>
      <p:bldP spid="44" grpId="0"/>
      <p:bldP spid="45" grpId="0"/>
      <p:bldP spid="50" grpId="0"/>
      <p:bldP spid="51" grpId="0"/>
      <p:bldP spid="5" grpId="0" animBg="1"/>
      <p:bldP spid="6" grpId="0" animBg="1"/>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1CF813-10AA-EBD7-5364-FA8526855A30}"/>
              </a:ext>
            </a:extLst>
          </p:cNvPr>
          <p:cNvSpPr>
            <a:spLocks noGrp="1"/>
          </p:cNvSpPr>
          <p:nvPr>
            <p:ph type="title"/>
          </p:nvPr>
        </p:nvSpPr>
        <p:spPr/>
        <p:txBody>
          <a:bodyPr/>
          <a:lstStyle/>
          <a:p>
            <a:r>
              <a:rPr lang="bg-BG" dirty="0"/>
              <a:t>Метрологичната пирамида</a:t>
            </a:r>
            <a:endParaRPr lang="en-US" dirty="0"/>
          </a:p>
        </p:txBody>
      </p:sp>
      <p:sp>
        <p:nvSpPr>
          <p:cNvPr id="4" name="Slide Number Placeholder 3">
            <a:extLst>
              <a:ext uri="{FF2B5EF4-FFF2-40B4-BE49-F238E27FC236}">
                <a16:creationId xmlns:a16="http://schemas.microsoft.com/office/drawing/2014/main" id="{60669970-8673-2CEF-55FE-ABC6D9C9393A}"/>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sp>
        <p:nvSpPr>
          <p:cNvPr id="5" name="Isosceles Triangle 4">
            <a:extLst>
              <a:ext uri="{FF2B5EF4-FFF2-40B4-BE49-F238E27FC236}">
                <a16:creationId xmlns:a16="http://schemas.microsoft.com/office/drawing/2014/main" id="{CFFA35B8-EE44-06DA-9E09-C8DBF2DC7692}"/>
              </a:ext>
            </a:extLst>
          </p:cNvPr>
          <p:cNvSpPr/>
          <p:nvPr/>
        </p:nvSpPr>
        <p:spPr>
          <a:xfrm>
            <a:off x="2063552" y="1700808"/>
            <a:ext cx="5184576" cy="4032448"/>
          </a:xfrm>
          <a:prstGeom prst="triangle">
            <a:avLst/>
          </a:prstGeom>
          <a:gradFill flip="none" rotWithShape="1">
            <a:gsLst>
              <a:gs pos="0">
                <a:schemeClr val="accent1">
                  <a:lumMod val="5000"/>
                  <a:lumOff val="95000"/>
                </a:schemeClr>
              </a:gs>
              <a:gs pos="100000">
                <a:schemeClr val="accent1">
                  <a:lumMod val="45000"/>
                  <a:lumOff val="55000"/>
                </a:schemeClr>
              </a:gs>
              <a:gs pos="100000">
                <a:schemeClr val="accent1">
                  <a:lumMod val="45000"/>
                  <a:lumOff val="55000"/>
                </a:schemeClr>
              </a:gs>
              <a:gs pos="100000">
                <a:schemeClr val="accent1">
                  <a:lumMod val="30000"/>
                  <a:lumOff val="70000"/>
                </a:schemeClr>
              </a:gs>
            </a:gsLst>
            <a:lin ang="5400000" scaled="1"/>
            <a:tileRect/>
          </a:grad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1251A878-5026-92FD-12F5-6494181464AB}"/>
              </a:ext>
            </a:extLst>
          </p:cNvPr>
          <p:cNvCxnSpPr/>
          <p:nvPr/>
        </p:nvCxnSpPr>
        <p:spPr>
          <a:xfrm>
            <a:off x="4079776" y="2636912"/>
            <a:ext cx="115212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06884A4-29C2-7C09-6917-66F4625D5047}"/>
              </a:ext>
            </a:extLst>
          </p:cNvPr>
          <p:cNvCxnSpPr>
            <a:cxnSpLocks/>
          </p:cNvCxnSpPr>
          <p:nvPr/>
        </p:nvCxnSpPr>
        <p:spPr>
          <a:xfrm>
            <a:off x="3611724" y="3398912"/>
            <a:ext cx="212423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D80B419-6F62-A0EA-E9EB-093D282BC243}"/>
              </a:ext>
            </a:extLst>
          </p:cNvPr>
          <p:cNvCxnSpPr>
            <a:cxnSpLocks/>
          </p:cNvCxnSpPr>
          <p:nvPr/>
        </p:nvCxnSpPr>
        <p:spPr>
          <a:xfrm>
            <a:off x="3143672" y="4149080"/>
            <a:ext cx="302433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3589319-FAB0-B292-055D-D7A49B23CE7F}"/>
              </a:ext>
            </a:extLst>
          </p:cNvPr>
          <p:cNvCxnSpPr>
            <a:cxnSpLocks/>
          </p:cNvCxnSpPr>
          <p:nvPr/>
        </p:nvCxnSpPr>
        <p:spPr>
          <a:xfrm>
            <a:off x="2567608" y="5013176"/>
            <a:ext cx="4176464"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B64E0E06-FC8E-656B-7366-E2D3B5800E9A}"/>
              </a:ext>
            </a:extLst>
          </p:cNvPr>
          <p:cNvSpPr txBox="1"/>
          <p:nvPr/>
        </p:nvSpPr>
        <p:spPr bwMode="auto">
          <a:xfrm>
            <a:off x="4377559" y="1971080"/>
            <a:ext cx="556563" cy="646331"/>
          </a:xfrm>
          <a:prstGeom prst="rect">
            <a:avLst/>
          </a:prstGeom>
          <a:noFill/>
        </p:spPr>
        <p:txBody>
          <a:bodyPr wrap="none" rtlCol="0">
            <a:spAutoFit/>
          </a:bodyPr>
          <a:lstStyle/>
          <a:p>
            <a:pPr algn="ctr"/>
            <a:r>
              <a:rPr lang="en-US" dirty="0">
                <a:solidFill>
                  <a:srgbClr val="C00000"/>
                </a:solidFill>
              </a:rPr>
              <a:t>SI</a:t>
            </a:r>
          </a:p>
          <a:p>
            <a:pPr algn="ctr"/>
            <a:r>
              <a:rPr lang="en-US" dirty="0">
                <a:solidFill>
                  <a:srgbClr val="C00000"/>
                </a:solidFill>
              </a:rPr>
              <a:t>unit</a:t>
            </a:r>
          </a:p>
        </p:txBody>
      </p:sp>
      <p:sp>
        <p:nvSpPr>
          <p:cNvPr id="16" name="TextBox 15">
            <a:extLst>
              <a:ext uri="{FF2B5EF4-FFF2-40B4-BE49-F238E27FC236}">
                <a16:creationId xmlns:a16="http://schemas.microsoft.com/office/drawing/2014/main" id="{A3F8EB67-61F4-EFBA-3AD2-F5E2083B9E43}"/>
              </a:ext>
            </a:extLst>
          </p:cNvPr>
          <p:cNvSpPr txBox="1"/>
          <p:nvPr/>
        </p:nvSpPr>
        <p:spPr bwMode="auto">
          <a:xfrm>
            <a:off x="3847381" y="2721247"/>
            <a:ext cx="1616916" cy="646331"/>
          </a:xfrm>
          <a:prstGeom prst="rect">
            <a:avLst/>
          </a:prstGeom>
          <a:noFill/>
        </p:spPr>
        <p:txBody>
          <a:bodyPr wrap="square" rtlCol="0">
            <a:spAutoFit/>
          </a:bodyPr>
          <a:lstStyle/>
          <a:p>
            <a:pPr algn="ctr"/>
            <a:r>
              <a:rPr lang="bg-BG" dirty="0"/>
              <a:t>референтни еталони</a:t>
            </a:r>
          </a:p>
        </p:txBody>
      </p:sp>
      <p:sp>
        <p:nvSpPr>
          <p:cNvPr id="17" name="TextBox 16">
            <a:extLst>
              <a:ext uri="{FF2B5EF4-FFF2-40B4-BE49-F238E27FC236}">
                <a16:creationId xmlns:a16="http://schemas.microsoft.com/office/drawing/2014/main" id="{EA8F6115-75F4-DCFF-8E16-EA65026ADE10}"/>
              </a:ext>
            </a:extLst>
          </p:cNvPr>
          <p:cNvSpPr txBox="1"/>
          <p:nvPr/>
        </p:nvSpPr>
        <p:spPr bwMode="auto">
          <a:xfrm>
            <a:off x="3342510" y="3450831"/>
            <a:ext cx="2662664" cy="646331"/>
          </a:xfrm>
          <a:prstGeom prst="rect">
            <a:avLst/>
          </a:prstGeom>
          <a:noFill/>
        </p:spPr>
        <p:txBody>
          <a:bodyPr wrap="square" rtlCol="0">
            <a:spAutoFit/>
          </a:bodyPr>
          <a:lstStyle/>
          <a:p>
            <a:pPr algn="ctr"/>
            <a:r>
              <a:rPr lang="bg-BG" dirty="0"/>
              <a:t>работни </a:t>
            </a:r>
            <a:br>
              <a:rPr lang="bg-BG" dirty="0"/>
            </a:br>
            <a:r>
              <a:rPr lang="bg-BG" dirty="0"/>
              <a:t>(трансферни) еталони</a:t>
            </a:r>
          </a:p>
        </p:txBody>
      </p:sp>
      <p:sp>
        <p:nvSpPr>
          <p:cNvPr id="18" name="TextBox 17">
            <a:extLst>
              <a:ext uri="{FF2B5EF4-FFF2-40B4-BE49-F238E27FC236}">
                <a16:creationId xmlns:a16="http://schemas.microsoft.com/office/drawing/2014/main" id="{0B339CC1-D6BA-C67B-4435-F4E7F813B6CF}"/>
              </a:ext>
            </a:extLst>
          </p:cNvPr>
          <p:cNvSpPr txBox="1"/>
          <p:nvPr/>
        </p:nvSpPr>
        <p:spPr bwMode="auto">
          <a:xfrm>
            <a:off x="3342510" y="4263966"/>
            <a:ext cx="2662664" cy="646331"/>
          </a:xfrm>
          <a:prstGeom prst="rect">
            <a:avLst/>
          </a:prstGeom>
          <a:noFill/>
        </p:spPr>
        <p:txBody>
          <a:bodyPr wrap="square" rtlCol="0">
            <a:spAutoFit/>
          </a:bodyPr>
          <a:lstStyle/>
          <a:p>
            <a:pPr algn="ctr"/>
            <a:r>
              <a:rPr lang="bg-BG" dirty="0"/>
              <a:t>прецизни източници и калибратори</a:t>
            </a:r>
          </a:p>
        </p:txBody>
      </p:sp>
      <p:sp>
        <p:nvSpPr>
          <p:cNvPr id="19" name="TextBox 18">
            <a:extLst>
              <a:ext uri="{FF2B5EF4-FFF2-40B4-BE49-F238E27FC236}">
                <a16:creationId xmlns:a16="http://schemas.microsoft.com/office/drawing/2014/main" id="{453C511A-8D65-28E6-B2DD-A2C83C03CEB4}"/>
              </a:ext>
            </a:extLst>
          </p:cNvPr>
          <p:cNvSpPr txBox="1"/>
          <p:nvPr/>
        </p:nvSpPr>
        <p:spPr bwMode="auto">
          <a:xfrm>
            <a:off x="2501421" y="5188550"/>
            <a:ext cx="4278318" cy="369332"/>
          </a:xfrm>
          <a:prstGeom prst="rect">
            <a:avLst/>
          </a:prstGeom>
          <a:noFill/>
        </p:spPr>
        <p:txBody>
          <a:bodyPr wrap="square" rtlCol="0">
            <a:spAutoFit/>
          </a:bodyPr>
          <a:lstStyle/>
          <a:p>
            <a:pPr algn="ctr"/>
            <a:r>
              <a:rPr lang="bg-BG" dirty="0"/>
              <a:t>лабораторни устройства</a:t>
            </a:r>
          </a:p>
        </p:txBody>
      </p:sp>
      <p:sp>
        <p:nvSpPr>
          <p:cNvPr id="21" name="TextBox 20">
            <a:extLst>
              <a:ext uri="{FF2B5EF4-FFF2-40B4-BE49-F238E27FC236}">
                <a16:creationId xmlns:a16="http://schemas.microsoft.com/office/drawing/2014/main" id="{14634BC1-CFC0-EFD1-6CC4-7C20465E0E67}"/>
              </a:ext>
            </a:extLst>
          </p:cNvPr>
          <p:cNvSpPr txBox="1"/>
          <p:nvPr/>
        </p:nvSpPr>
        <p:spPr bwMode="auto">
          <a:xfrm>
            <a:off x="5348563" y="1832658"/>
            <a:ext cx="6392343" cy="646331"/>
          </a:xfrm>
          <a:prstGeom prst="rect">
            <a:avLst/>
          </a:prstGeom>
          <a:noFill/>
        </p:spPr>
        <p:txBody>
          <a:bodyPr wrap="square" rtlCol="0">
            <a:spAutoFit/>
          </a:bodyPr>
          <a:lstStyle/>
          <a:p>
            <a:pPr algn="ctr"/>
            <a:r>
              <a:rPr lang="bg-BG" dirty="0"/>
              <a:t>Първична реализация: ефект на Джоузефсън, квантов ефект на Хол, цезиеви фонтани, баланс на Кибъл</a:t>
            </a:r>
            <a:endParaRPr lang="en-US" dirty="0"/>
          </a:p>
        </p:txBody>
      </p:sp>
      <p:sp>
        <p:nvSpPr>
          <p:cNvPr id="22" name="TextBox 21">
            <a:extLst>
              <a:ext uri="{FF2B5EF4-FFF2-40B4-BE49-F238E27FC236}">
                <a16:creationId xmlns:a16="http://schemas.microsoft.com/office/drawing/2014/main" id="{B7D2FFD1-5FF2-3A2F-AAA7-423C1C2414D6}"/>
              </a:ext>
            </a:extLst>
          </p:cNvPr>
          <p:cNvSpPr txBox="1"/>
          <p:nvPr/>
        </p:nvSpPr>
        <p:spPr bwMode="auto">
          <a:xfrm>
            <a:off x="6232048" y="2655293"/>
            <a:ext cx="5184576" cy="1200329"/>
          </a:xfrm>
          <a:prstGeom prst="rect">
            <a:avLst/>
          </a:prstGeom>
          <a:noFill/>
        </p:spPr>
        <p:txBody>
          <a:bodyPr wrap="square" rtlCol="0">
            <a:spAutoFit/>
          </a:bodyPr>
          <a:lstStyle/>
          <a:p>
            <a:pPr algn="ctr"/>
            <a:r>
              <a:rPr lang="bg-BG" dirty="0"/>
              <a:t>Ценерови еталони за напрежение,</a:t>
            </a:r>
            <a:br>
              <a:rPr lang="bg-BG" dirty="0"/>
            </a:br>
            <a:r>
              <a:rPr lang="bg-BG" dirty="0"/>
              <a:t>еталонни резистори, токови компаратори, </a:t>
            </a:r>
            <a:r>
              <a:rPr lang="en-US" dirty="0"/>
              <a:t>AC/DC </a:t>
            </a:r>
            <a:r>
              <a:rPr lang="bg-BG" dirty="0"/>
              <a:t>трансферни еталони, цезиеви и рубидиеви атомни еталони за честота</a:t>
            </a:r>
            <a:endParaRPr lang="en-US" dirty="0"/>
          </a:p>
        </p:txBody>
      </p:sp>
      <p:sp>
        <p:nvSpPr>
          <p:cNvPr id="23" name="TextBox 22">
            <a:extLst>
              <a:ext uri="{FF2B5EF4-FFF2-40B4-BE49-F238E27FC236}">
                <a16:creationId xmlns:a16="http://schemas.microsoft.com/office/drawing/2014/main" id="{44C6E8B8-2FE7-A892-D2F2-079C9F5ACABB}"/>
              </a:ext>
            </a:extLst>
          </p:cNvPr>
          <p:cNvSpPr txBox="1"/>
          <p:nvPr/>
        </p:nvSpPr>
        <p:spPr bwMode="auto">
          <a:xfrm>
            <a:off x="6602042" y="4020880"/>
            <a:ext cx="5184576" cy="923330"/>
          </a:xfrm>
          <a:prstGeom prst="rect">
            <a:avLst/>
          </a:prstGeom>
          <a:noFill/>
        </p:spPr>
        <p:txBody>
          <a:bodyPr wrap="square" rtlCol="0">
            <a:spAutoFit/>
          </a:bodyPr>
          <a:lstStyle/>
          <a:p>
            <a:pPr algn="ctr"/>
            <a:r>
              <a:rPr lang="bg-BG" dirty="0"/>
              <a:t>Мултифункционални калибратори, високопрецизни цифрови уреди, автоматизирани тестови установки</a:t>
            </a:r>
            <a:endParaRPr lang="en-US" dirty="0"/>
          </a:p>
        </p:txBody>
      </p:sp>
      <p:sp>
        <p:nvSpPr>
          <p:cNvPr id="24" name="TextBox 23">
            <a:extLst>
              <a:ext uri="{FF2B5EF4-FFF2-40B4-BE49-F238E27FC236}">
                <a16:creationId xmlns:a16="http://schemas.microsoft.com/office/drawing/2014/main" id="{EB1D031F-F951-2843-92CD-E751DE109070}"/>
              </a:ext>
            </a:extLst>
          </p:cNvPr>
          <p:cNvSpPr txBox="1"/>
          <p:nvPr/>
        </p:nvSpPr>
        <p:spPr bwMode="auto">
          <a:xfrm>
            <a:off x="7098291" y="5063082"/>
            <a:ext cx="5184576" cy="646331"/>
          </a:xfrm>
          <a:prstGeom prst="rect">
            <a:avLst/>
          </a:prstGeom>
          <a:noFill/>
        </p:spPr>
        <p:txBody>
          <a:bodyPr wrap="square" rtlCol="0">
            <a:spAutoFit/>
          </a:bodyPr>
          <a:lstStyle/>
          <a:p>
            <a:pPr algn="ctr"/>
            <a:r>
              <a:rPr lang="bg-BG" dirty="0"/>
              <a:t>преносими мултифункционални уреди, захранвания,</a:t>
            </a:r>
            <a:r>
              <a:rPr lang="en-US" dirty="0"/>
              <a:t> </a:t>
            </a:r>
            <a:r>
              <a:rPr lang="bg-BG" dirty="0"/>
              <a:t>източници на сигнали</a:t>
            </a:r>
            <a:endParaRPr lang="en-US" dirty="0"/>
          </a:p>
        </p:txBody>
      </p:sp>
      <p:sp>
        <p:nvSpPr>
          <p:cNvPr id="25" name="Arrow: Down 24">
            <a:extLst>
              <a:ext uri="{FF2B5EF4-FFF2-40B4-BE49-F238E27FC236}">
                <a16:creationId xmlns:a16="http://schemas.microsoft.com/office/drawing/2014/main" id="{97021F04-6683-4078-1107-522860ECAE66}"/>
              </a:ext>
            </a:extLst>
          </p:cNvPr>
          <p:cNvSpPr/>
          <p:nvPr/>
        </p:nvSpPr>
        <p:spPr>
          <a:xfrm rot="10800000">
            <a:off x="702499" y="2070627"/>
            <a:ext cx="251731" cy="311792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Down 25">
            <a:extLst>
              <a:ext uri="{FF2B5EF4-FFF2-40B4-BE49-F238E27FC236}">
                <a16:creationId xmlns:a16="http://schemas.microsoft.com/office/drawing/2014/main" id="{03544890-9F79-52D1-2C0A-42647E077468}"/>
              </a:ext>
            </a:extLst>
          </p:cNvPr>
          <p:cNvSpPr/>
          <p:nvPr/>
        </p:nvSpPr>
        <p:spPr>
          <a:xfrm>
            <a:off x="1489046" y="2096040"/>
            <a:ext cx="251731" cy="311183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6149B22E-24EC-2E83-995D-3B4D0A126647}"/>
              </a:ext>
            </a:extLst>
          </p:cNvPr>
          <p:cNvSpPr txBox="1"/>
          <p:nvPr/>
        </p:nvSpPr>
        <p:spPr bwMode="auto">
          <a:xfrm rot="16200000">
            <a:off x="31118" y="3328857"/>
            <a:ext cx="1016625" cy="369332"/>
          </a:xfrm>
          <a:prstGeom prst="rect">
            <a:avLst/>
          </a:prstGeom>
          <a:noFill/>
        </p:spPr>
        <p:txBody>
          <a:bodyPr wrap="none" rtlCol="0">
            <a:spAutoFit/>
          </a:bodyPr>
          <a:lstStyle/>
          <a:p>
            <a:r>
              <a:rPr lang="bg-BG" dirty="0"/>
              <a:t>точност</a:t>
            </a:r>
            <a:endParaRPr lang="en-US" dirty="0"/>
          </a:p>
        </p:txBody>
      </p:sp>
      <p:sp>
        <p:nvSpPr>
          <p:cNvPr id="28" name="TextBox 27">
            <a:extLst>
              <a:ext uri="{FF2B5EF4-FFF2-40B4-BE49-F238E27FC236}">
                <a16:creationId xmlns:a16="http://schemas.microsoft.com/office/drawing/2014/main" id="{BC989320-7436-5C4E-DAC7-9FE036B0A4F5}"/>
              </a:ext>
            </a:extLst>
          </p:cNvPr>
          <p:cNvSpPr txBox="1"/>
          <p:nvPr/>
        </p:nvSpPr>
        <p:spPr bwMode="auto">
          <a:xfrm rot="16200000">
            <a:off x="1511762" y="3339032"/>
            <a:ext cx="700833" cy="369332"/>
          </a:xfrm>
          <a:prstGeom prst="rect">
            <a:avLst/>
          </a:prstGeom>
          <a:noFill/>
        </p:spPr>
        <p:txBody>
          <a:bodyPr wrap="none" rtlCol="0">
            <a:spAutoFit/>
          </a:bodyPr>
          <a:lstStyle/>
          <a:p>
            <a:r>
              <a:rPr lang="bg-BG" dirty="0"/>
              <a:t>цена</a:t>
            </a:r>
            <a:endParaRPr lang="en-US" dirty="0"/>
          </a:p>
        </p:txBody>
      </p:sp>
      <p:sp>
        <p:nvSpPr>
          <p:cNvPr id="29" name="TextBox 28">
            <a:extLst>
              <a:ext uri="{FF2B5EF4-FFF2-40B4-BE49-F238E27FC236}">
                <a16:creationId xmlns:a16="http://schemas.microsoft.com/office/drawing/2014/main" id="{4280F52D-F680-2460-400B-A44FF8582EF2}"/>
              </a:ext>
            </a:extLst>
          </p:cNvPr>
          <p:cNvSpPr txBox="1"/>
          <p:nvPr/>
        </p:nvSpPr>
        <p:spPr bwMode="auto">
          <a:xfrm>
            <a:off x="407988" y="5269688"/>
            <a:ext cx="1647772" cy="369332"/>
          </a:xfrm>
          <a:prstGeom prst="rect">
            <a:avLst/>
          </a:prstGeom>
          <a:noFill/>
        </p:spPr>
        <p:txBody>
          <a:bodyPr wrap="square" rtlCol="0">
            <a:spAutoFit/>
          </a:bodyPr>
          <a:lstStyle/>
          <a:p>
            <a:r>
              <a:rPr lang="bg-BG" dirty="0"/>
              <a:t>(1%   &lt;$1000)</a:t>
            </a:r>
            <a:endParaRPr lang="en-US" dirty="0"/>
          </a:p>
        </p:txBody>
      </p:sp>
      <p:sp>
        <p:nvSpPr>
          <p:cNvPr id="30" name="TextBox 29">
            <a:extLst>
              <a:ext uri="{FF2B5EF4-FFF2-40B4-BE49-F238E27FC236}">
                <a16:creationId xmlns:a16="http://schemas.microsoft.com/office/drawing/2014/main" id="{9F0FA7E2-669E-5E8E-27AD-05F2F2BAEBCD}"/>
              </a:ext>
            </a:extLst>
          </p:cNvPr>
          <p:cNvSpPr txBox="1"/>
          <p:nvPr/>
        </p:nvSpPr>
        <p:spPr bwMode="auto">
          <a:xfrm>
            <a:off x="114103" y="1728854"/>
            <a:ext cx="2402745" cy="307777"/>
          </a:xfrm>
          <a:prstGeom prst="rect">
            <a:avLst/>
          </a:prstGeom>
          <a:noFill/>
        </p:spPr>
        <p:txBody>
          <a:bodyPr wrap="square" rtlCol="0">
            <a:spAutoFit/>
          </a:bodyPr>
          <a:lstStyle/>
          <a:p>
            <a:r>
              <a:rPr lang="bg-BG" sz="1400" dirty="0"/>
              <a:t>(&lt;0.000001%  &gt;$500000)</a:t>
            </a:r>
            <a:endParaRPr lang="en-US" sz="1400" dirty="0"/>
          </a:p>
        </p:txBody>
      </p:sp>
      <p:sp>
        <p:nvSpPr>
          <p:cNvPr id="53" name="Arrow: Curved Right 52">
            <a:extLst>
              <a:ext uri="{FF2B5EF4-FFF2-40B4-BE49-F238E27FC236}">
                <a16:creationId xmlns:a16="http://schemas.microsoft.com/office/drawing/2014/main" id="{F2F23D37-F456-11F8-EF1D-043704349C7F}"/>
              </a:ext>
            </a:extLst>
          </p:cNvPr>
          <p:cNvSpPr/>
          <p:nvPr/>
        </p:nvSpPr>
        <p:spPr>
          <a:xfrm rot="1795482">
            <a:off x="3753008" y="2292737"/>
            <a:ext cx="241223" cy="471319"/>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Arrow: Curved Right 53">
            <a:extLst>
              <a:ext uri="{FF2B5EF4-FFF2-40B4-BE49-F238E27FC236}">
                <a16:creationId xmlns:a16="http://schemas.microsoft.com/office/drawing/2014/main" id="{F7C0A519-C395-774F-CEA1-CCE17D7D1B4C}"/>
              </a:ext>
            </a:extLst>
          </p:cNvPr>
          <p:cNvSpPr/>
          <p:nvPr/>
        </p:nvSpPr>
        <p:spPr>
          <a:xfrm rot="1795482">
            <a:off x="3271349" y="3078410"/>
            <a:ext cx="241223" cy="471319"/>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Arrow: Curved Right 54">
            <a:extLst>
              <a:ext uri="{FF2B5EF4-FFF2-40B4-BE49-F238E27FC236}">
                <a16:creationId xmlns:a16="http://schemas.microsoft.com/office/drawing/2014/main" id="{3745EDCD-B252-EB0D-93CD-5FB779A3F0E6}"/>
              </a:ext>
            </a:extLst>
          </p:cNvPr>
          <p:cNvSpPr/>
          <p:nvPr/>
        </p:nvSpPr>
        <p:spPr>
          <a:xfrm rot="1795482">
            <a:off x="2800772" y="3828251"/>
            <a:ext cx="241223" cy="471319"/>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Arrow: Curved Right 55">
            <a:extLst>
              <a:ext uri="{FF2B5EF4-FFF2-40B4-BE49-F238E27FC236}">
                <a16:creationId xmlns:a16="http://schemas.microsoft.com/office/drawing/2014/main" id="{028C2818-0A39-753C-80A1-DE125D62F977}"/>
              </a:ext>
            </a:extLst>
          </p:cNvPr>
          <p:cNvSpPr/>
          <p:nvPr/>
        </p:nvSpPr>
        <p:spPr>
          <a:xfrm rot="1795482">
            <a:off x="2216550" y="4716506"/>
            <a:ext cx="241223" cy="471319"/>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TextBox 56">
            <a:extLst>
              <a:ext uri="{FF2B5EF4-FFF2-40B4-BE49-F238E27FC236}">
                <a16:creationId xmlns:a16="http://schemas.microsoft.com/office/drawing/2014/main" id="{03B9318B-7B33-D8A1-A3EF-F3904A004682}"/>
              </a:ext>
            </a:extLst>
          </p:cNvPr>
          <p:cNvSpPr txBox="1"/>
          <p:nvPr/>
        </p:nvSpPr>
        <p:spPr bwMode="auto">
          <a:xfrm rot="18174136">
            <a:off x="1990229" y="3287939"/>
            <a:ext cx="1715534" cy="369332"/>
          </a:xfrm>
          <a:prstGeom prst="rect">
            <a:avLst/>
          </a:prstGeom>
          <a:noFill/>
        </p:spPr>
        <p:txBody>
          <a:bodyPr wrap="none" rtlCol="0">
            <a:spAutoFit/>
          </a:bodyPr>
          <a:lstStyle/>
          <a:p>
            <a:r>
              <a:rPr lang="bg-BG" dirty="0">
                <a:solidFill>
                  <a:srgbClr val="FF0000"/>
                </a:solidFill>
              </a:rPr>
              <a:t>проследимост</a:t>
            </a:r>
            <a:endParaRPr lang="en-US" dirty="0">
              <a:solidFill>
                <a:srgbClr val="FF0000"/>
              </a:solidFill>
            </a:endParaRPr>
          </a:p>
        </p:txBody>
      </p:sp>
    </p:spTree>
    <p:extLst>
      <p:ext uri="{BB962C8B-B14F-4D97-AF65-F5344CB8AC3E}">
        <p14:creationId xmlns:p14="http://schemas.microsoft.com/office/powerpoint/2010/main" val="23276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anim calcmode="lin" valueType="num">
                                      <p:cBhvr>
                                        <p:cTn id="64" dur="1000" fill="hold"/>
                                        <p:tgtEl>
                                          <p:spTgt spid="23"/>
                                        </p:tgtEl>
                                        <p:attrNameLst>
                                          <p:attrName>ppt_x</p:attrName>
                                        </p:attrNameLst>
                                      </p:cBhvr>
                                      <p:tavLst>
                                        <p:tav tm="0">
                                          <p:val>
                                            <p:strVal val="#ppt_x"/>
                                          </p:val>
                                        </p:tav>
                                        <p:tav tm="100000">
                                          <p:val>
                                            <p:strVal val="#ppt_x"/>
                                          </p:val>
                                        </p:tav>
                                      </p:tavLst>
                                    </p:anim>
                                    <p:anim calcmode="lin" valueType="num">
                                      <p:cBhvr>
                                        <p:cTn id="6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1000"/>
                                        <p:tgtEl>
                                          <p:spTgt spid="19"/>
                                        </p:tgtEl>
                                      </p:cBhvr>
                                    </p:animEffect>
                                    <p:anim calcmode="lin" valueType="num">
                                      <p:cBhvr>
                                        <p:cTn id="71" dur="1000" fill="hold"/>
                                        <p:tgtEl>
                                          <p:spTgt spid="19"/>
                                        </p:tgtEl>
                                        <p:attrNameLst>
                                          <p:attrName>ppt_x</p:attrName>
                                        </p:attrNameLst>
                                      </p:cBhvr>
                                      <p:tavLst>
                                        <p:tav tm="0">
                                          <p:val>
                                            <p:strVal val="#ppt_x"/>
                                          </p:val>
                                        </p:tav>
                                        <p:tav tm="100000">
                                          <p:val>
                                            <p:strVal val="#ppt_x"/>
                                          </p:val>
                                        </p:tav>
                                      </p:tavLst>
                                    </p:anim>
                                    <p:anim calcmode="lin" valueType="num">
                                      <p:cBhvr>
                                        <p:cTn id="72" dur="1000" fill="hold"/>
                                        <p:tgtEl>
                                          <p:spTgt spid="1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1000"/>
                                        <p:tgtEl>
                                          <p:spTgt spid="24"/>
                                        </p:tgtEl>
                                      </p:cBhvr>
                                    </p:animEffect>
                                    <p:anim calcmode="lin" valueType="num">
                                      <p:cBhvr>
                                        <p:cTn id="76" dur="1000" fill="hold"/>
                                        <p:tgtEl>
                                          <p:spTgt spid="24"/>
                                        </p:tgtEl>
                                        <p:attrNameLst>
                                          <p:attrName>ppt_x</p:attrName>
                                        </p:attrNameLst>
                                      </p:cBhvr>
                                      <p:tavLst>
                                        <p:tav tm="0">
                                          <p:val>
                                            <p:strVal val="#ppt_x"/>
                                          </p:val>
                                        </p:tav>
                                        <p:tav tm="100000">
                                          <p:val>
                                            <p:strVal val="#ppt_x"/>
                                          </p:val>
                                        </p:tav>
                                      </p:tavLst>
                                    </p:anim>
                                    <p:anim calcmode="lin" valueType="num">
                                      <p:cBhvr>
                                        <p:cTn id="7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1000"/>
                                        <p:tgtEl>
                                          <p:spTgt spid="53"/>
                                        </p:tgtEl>
                                      </p:cBhvr>
                                    </p:animEffect>
                                    <p:anim calcmode="lin" valueType="num">
                                      <p:cBhvr>
                                        <p:cTn id="83" dur="1000" fill="hold"/>
                                        <p:tgtEl>
                                          <p:spTgt spid="53"/>
                                        </p:tgtEl>
                                        <p:attrNameLst>
                                          <p:attrName>ppt_x</p:attrName>
                                        </p:attrNameLst>
                                      </p:cBhvr>
                                      <p:tavLst>
                                        <p:tav tm="0">
                                          <p:val>
                                            <p:strVal val="#ppt_x"/>
                                          </p:val>
                                        </p:tav>
                                        <p:tav tm="100000">
                                          <p:val>
                                            <p:strVal val="#ppt_x"/>
                                          </p:val>
                                        </p:tav>
                                      </p:tavLst>
                                    </p:anim>
                                    <p:anim calcmode="lin" valueType="num">
                                      <p:cBhvr>
                                        <p:cTn id="84" dur="1000" fill="hold"/>
                                        <p:tgtEl>
                                          <p:spTgt spid="5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1100"/>
                                  </p:stCondLst>
                                  <p:childTnLst>
                                    <p:set>
                                      <p:cBhvr>
                                        <p:cTn id="86" dur="1" fill="hold">
                                          <p:stCondLst>
                                            <p:cond delay="0"/>
                                          </p:stCondLst>
                                        </p:cTn>
                                        <p:tgtEl>
                                          <p:spTgt spid="54"/>
                                        </p:tgtEl>
                                        <p:attrNameLst>
                                          <p:attrName>style.visibility</p:attrName>
                                        </p:attrNameLst>
                                      </p:cBhvr>
                                      <p:to>
                                        <p:strVal val="visible"/>
                                      </p:to>
                                    </p:set>
                                    <p:animEffect transition="in" filter="fade">
                                      <p:cBhvr>
                                        <p:cTn id="87" dur="1000"/>
                                        <p:tgtEl>
                                          <p:spTgt spid="54"/>
                                        </p:tgtEl>
                                      </p:cBhvr>
                                    </p:animEffect>
                                    <p:anim calcmode="lin" valueType="num">
                                      <p:cBhvr>
                                        <p:cTn id="88" dur="1000" fill="hold"/>
                                        <p:tgtEl>
                                          <p:spTgt spid="54"/>
                                        </p:tgtEl>
                                        <p:attrNameLst>
                                          <p:attrName>ppt_x</p:attrName>
                                        </p:attrNameLst>
                                      </p:cBhvr>
                                      <p:tavLst>
                                        <p:tav tm="0">
                                          <p:val>
                                            <p:strVal val="#ppt_x"/>
                                          </p:val>
                                        </p:tav>
                                        <p:tav tm="100000">
                                          <p:val>
                                            <p:strVal val="#ppt_x"/>
                                          </p:val>
                                        </p:tav>
                                      </p:tavLst>
                                    </p:anim>
                                    <p:anim calcmode="lin" valueType="num">
                                      <p:cBhvr>
                                        <p:cTn id="89" dur="1000" fill="hold"/>
                                        <p:tgtEl>
                                          <p:spTgt spid="54"/>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230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1000"/>
                                        <p:tgtEl>
                                          <p:spTgt spid="55"/>
                                        </p:tgtEl>
                                      </p:cBhvr>
                                    </p:animEffect>
                                    <p:anim calcmode="lin" valueType="num">
                                      <p:cBhvr>
                                        <p:cTn id="93" dur="1000" fill="hold"/>
                                        <p:tgtEl>
                                          <p:spTgt spid="55"/>
                                        </p:tgtEl>
                                        <p:attrNameLst>
                                          <p:attrName>ppt_x</p:attrName>
                                        </p:attrNameLst>
                                      </p:cBhvr>
                                      <p:tavLst>
                                        <p:tav tm="0">
                                          <p:val>
                                            <p:strVal val="#ppt_x"/>
                                          </p:val>
                                        </p:tav>
                                        <p:tav tm="100000">
                                          <p:val>
                                            <p:strVal val="#ppt_x"/>
                                          </p:val>
                                        </p:tav>
                                      </p:tavLst>
                                    </p:anim>
                                    <p:anim calcmode="lin" valueType="num">
                                      <p:cBhvr>
                                        <p:cTn id="94" dur="1000" fill="hold"/>
                                        <p:tgtEl>
                                          <p:spTgt spid="55"/>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3400"/>
                                  </p:stCondLst>
                                  <p:childTnLst>
                                    <p:set>
                                      <p:cBhvr>
                                        <p:cTn id="96" dur="1" fill="hold">
                                          <p:stCondLst>
                                            <p:cond delay="0"/>
                                          </p:stCondLst>
                                        </p:cTn>
                                        <p:tgtEl>
                                          <p:spTgt spid="56"/>
                                        </p:tgtEl>
                                        <p:attrNameLst>
                                          <p:attrName>style.visibility</p:attrName>
                                        </p:attrNameLst>
                                      </p:cBhvr>
                                      <p:to>
                                        <p:strVal val="visible"/>
                                      </p:to>
                                    </p:set>
                                    <p:animEffect transition="in" filter="fade">
                                      <p:cBhvr>
                                        <p:cTn id="97" dur="1000"/>
                                        <p:tgtEl>
                                          <p:spTgt spid="56"/>
                                        </p:tgtEl>
                                      </p:cBhvr>
                                    </p:animEffect>
                                    <p:anim calcmode="lin" valueType="num">
                                      <p:cBhvr>
                                        <p:cTn id="98" dur="1000" fill="hold"/>
                                        <p:tgtEl>
                                          <p:spTgt spid="56"/>
                                        </p:tgtEl>
                                        <p:attrNameLst>
                                          <p:attrName>ppt_x</p:attrName>
                                        </p:attrNameLst>
                                      </p:cBhvr>
                                      <p:tavLst>
                                        <p:tav tm="0">
                                          <p:val>
                                            <p:strVal val="#ppt_x"/>
                                          </p:val>
                                        </p:tav>
                                        <p:tav tm="100000">
                                          <p:val>
                                            <p:strVal val="#ppt_x"/>
                                          </p:val>
                                        </p:tav>
                                      </p:tavLst>
                                    </p:anim>
                                    <p:anim calcmode="lin" valueType="num">
                                      <p:cBhvr>
                                        <p:cTn id="99" dur="1000" fill="hold"/>
                                        <p:tgtEl>
                                          <p:spTgt spid="56"/>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4500"/>
                                  </p:stCondLst>
                                  <p:childTnLst>
                                    <p:set>
                                      <p:cBhvr>
                                        <p:cTn id="101" dur="1" fill="hold">
                                          <p:stCondLst>
                                            <p:cond delay="0"/>
                                          </p:stCondLst>
                                        </p:cTn>
                                        <p:tgtEl>
                                          <p:spTgt spid="57"/>
                                        </p:tgtEl>
                                        <p:attrNameLst>
                                          <p:attrName>style.visibility</p:attrName>
                                        </p:attrNameLst>
                                      </p:cBhvr>
                                      <p:to>
                                        <p:strVal val="visible"/>
                                      </p:to>
                                    </p:set>
                                    <p:animEffect transition="in" filter="fade">
                                      <p:cBhvr>
                                        <p:cTn id="102" dur="1000"/>
                                        <p:tgtEl>
                                          <p:spTgt spid="57"/>
                                        </p:tgtEl>
                                      </p:cBhvr>
                                    </p:animEffect>
                                    <p:anim calcmode="lin" valueType="num">
                                      <p:cBhvr>
                                        <p:cTn id="103" dur="1000" fill="hold"/>
                                        <p:tgtEl>
                                          <p:spTgt spid="57"/>
                                        </p:tgtEl>
                                        <p:attrNameLst>
                                          <p:attrName>ppt_x</p:attrName>
                                        </p:attrNameLst>
                                      </p:cBhvr>
                                      <p:tavLst>
                                        <p:tav tm="0">
                                          <p:val>
                                            <p:strVal val="#ppt_x"/>
                                          </p:val>
                                        </p:tav>
                                        <p:tav tm="100000">
                                          <p:val>
                                            <p:strVal val="#ppt_x"/>
                                          </p:val>
                                        </p:tav>
                                      </p:tavLst>
                                    </p:anim>
                                    <p:anim calcmode="lin" valueType="num">
                                      <p:cBhvr>
                                        <p:cTn id="10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grpId="0" nodeType="click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fade">
                                      <p:cBhvr>
                                        <p:cTn id="109" dur="1000"/>
                                        <p:tgtEl>
                                          <p:spTgt spid="27"/>
                                        </p:tgtEl>
                                      </p:cBhvr>
                                    </p:animEffect>
                                    <p:anim calcmode="lin" valueType="num">
                                      <p:cBhvr>
                                        <p:cTn id="110" dur="1000" fill="hold"/>
                                        <p:tgtEl>
                                          <p:spTgt spid="27"/>
                                        </p:tgtEl>
                                        <p:attrNameLst>
                                          <p:attrName>ppt_x</p:attrName>
                                        </p:attrNameLst>
                                      </p:cBhvr>
                                      <p:tavLst>
                                        <p:tav tm="0">
                                          <p:val>
                                            <p:strVal val="#ppt_x"/>
                                          </p:val>
                                        </p:tav>
                                        <p:tav tm="100000">
                                          <p:val>
                                            <p:strVal val="#ppt_x"/>
                                          </p:val>
                                        </p:tav>
                                      </p:tavLst>
                                    </p:anim>
                                    <p:anim calcmode="lin" valueType="num">
                                      <p:cBhvr>
                                        <p:cTn id="111" dur="1000" fill="hold"/>
                                        <p:tgtEl>
                                          <p:spTgt spid="27"/>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25"/>
                                        </p:tgtEl>
                                        <p:attrNameLst>
                                          <p:attrName>style.visibility</p:attrName>
                                        </p:attrNameLst>
                                      </p:cBhvr>
                                      <p:to>
                                        <p:strVal val="visible"/>
                                      </p:to>
                                    </p:set>
                                    <p:animEffect transition="in" filter="fade">
                                      <p:cBhvr>
                                        <p:cTn id="114" dur="1000"/>
                                        <p:tgtEl>
                                          <p:spTgt spid="25"/>
                                        </p:tgtEl>
                                      </p:cBhvr>
                                    </p:animEffect>
                                    <p:anim calcmode="lin" valueType="num">
                                      <p:cBhvr>
                                        <p:cTn id="115" dur="1000" fill="hold"/>
                                        <p:tgtEl>
                                          <p:spTgt spid="25"/>
                                        </p:tgtEl>
                                        <p:attrNameLst>
                                          <p:attrName>ppt_x</p:attrName>
                                        </p:attrNameLst>
                                      </p:cBhvr>
                                      <p:tavLst>
                                        <p:tav tm="0">
                                          <p:val>
                                            <p:strVal val="#ppt_x"/>
                                          </p:val>
                                        </p:tav>
                                        <p:tav tm="100000">
                                          <p:val>
                                            <p:strVal val="#ppt_x"/>
                                          </p:val>
                                        </p:tav>
                                      </p:tavLst>
                                    </p:anim>
                                    <p:anim calcmode="lin" valueType="num">
                                      <p:cBhvr>
                                        <p:cTn id="1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42" presetClass="entr" presetSubtype="0" fill="hold" grpId="0" nodeType="click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fade">
                                      <p:cBhvr>
                                        <p:cTn id="121" dur="1000"/>
                                        <p:tgtEl>
                                          <p:spTgt spid="26"/>
                                        </p:tgtEl>
                                      </p:cBhvr>
                                    </p:animEffect>
                                    <p:anim calcmode="lin" valueType="num">
                                      <p:cBhvr>
                                        <p:cTn id="122" dur="1000" fill="hold"/>
                                        <p:tgtEl>
                                          <p:spTgt spid="26"/>
                                        </p:tgtEl>
                                        <p:attrNameLst>
                                          <p:attrName>ppt_x</p:attrName>
                                        </p:attrNameLst>
                                      </p:cBhvr>
                                      <p:tavLst>
                                        <p:tav tm="0">
                                          <p:val>
                                            <p:strVal val="#ppt_x"/>
                                          </p:val>
                                        </p:tav>
                                        <p:tav tm="100000">
                                          <p:val>
                                            <p:strVal val="#ppt_x"/>
                                          </p:val>
                                        </p:tav>
                                      </p:tavLst>
                                    </p:anim>
                                    <p:anim calcmode="lin" valueType="num">
                                      <p:cBhvr>
                                        <p:cTn id="123" dur="1000" fill="hold"/>
                                        <p:tgtEl>
                                          <p:spTgt spid="26"/>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28"/>
                                        </p:tgtEl>
                                        <p:attrNameLst>
                                          <p:attrName>style.visibility</p:attrName>
                                        </p:attrNameLst>
                                      </p:cBhvr>
                                      <p:to>
                                        <p:strVal val="visible"/>
                                      </p:to>
                                    </p:set>
                                    <p:animEffect transition="in" filter="fade">
                                      <p:cBhvr>
                                        <p:cTn id="126" dur="1000"/>
                                        <p:tgtEl>
                                          <p:spTgt spid="28"/>
                                        </p:tgtEl>
                                      </p:cBhvr>
                                    </p:animEffect>
                                    <p:anim calcmode="lin" valueType="num">
                                      <p:cBhvr>
                                        <p:cTn id="127" dur="1000" fill="hold"/>
                                        <p:tgtEl>
                                          <p:spTgt spid="28"/>
                                        </p:tgtEl>
                                        <p:attrNameLst>
                                          <p:attrName>ppt_x</p:attrName>
                                        </p:attrNameLst>
                                      </p:cBhvr>
                                      <p:tavLst>
                                        <p:tav tm="0">
                                          <p:val>
                                            <p:strVal val="#ppt_x"/>
                                          </p:val>
                                        </p:tav>
                                        <p:tav tm="100000">
                                          <p:val>
                                            <p:strVal val="#ppt_x"/>
                                          </p:val>
                                        </p:tav>
                                      </p:tavLst>
                                    </p:anim>
                                    <p:anim calcmode="lin" valueType="num">
                                      <p:cBhvr>
                                        <p:cTn id="12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grpId="0" nodeType="clickEffect">
                                  <p:stCondLst>
                                    <p:cond delay="0"/>
                                  </p:stCondLst>
                                  <p:childTnLst>
                                    <p:set>
                                      <p:cBhvr>
                                        <p:cTn id="132" dur="1" fill="hold">
                                          <p:stCondLst>
                                            <p:cond delay="0"/>
                                          </p:stCondLst>
                                        </p:cTn>
                                        <p:tgtEl>
                                          <p:spTgt spid="30"/>
                                        </p:tgtEl>
                                        <p:attrNameLst>
                                          <p:attrName>style.visibility</p:attrName>
                                        </p:attrNameLst>
                                      </p:cBhvr>
                                      <p:to>
                                        <p:strVal val="visible"/>
                                      </p:to>
                                    </p:set>
                                    <p:animEffect transition="in" filter="fade">
                                      <p:cBhvr>
                                        <p:cTn id="133" dur="1000"/>
                                        <p:tgtEl>
                                          <p:spTgt spid="30"/>
                                        </p:tgtEl>
                                      </p:cBhvr>
                                    </p:animEffect>
                                    <p:anim calcmode="lin" valueType="num">
                                      <p:cBhvr>
                                        <p:cTn id="134" dur="1000" fill="hold"/>
                                        <p:tgtEl>
                                          <p:spTgt spid="30"/>
                                        </p:tgtEl>
                                        <p:attrNameLst>
                                          <p:attrName>ppt_x</p:attrName>
                                        </p:attrNameLst>
                                      </p:cBhvr>
                                      <p:tavLst>
                                        <p:tav tm="0">
                                          <p:val>
                                            <p:strVal val="#ppt_x"/>
                                          </p:val>
                                        </p:tav>
                                        <p:tav tm="100000">
                                          <p:val>
                                            <p:strVal val="#ppt_x"/>
                                          </p:val>
                                        </p:tav>
                                      </p:tavLst>
                                    </p:anim>
                                    <p:anim calcmode="lin" valueType="num">
                                      <p:cBhvr>
                                        <p:cTn id="135" dur="1000" fill="hold"/>
                                        <p:tgtEl>
                                          <p:spTgt spid="30"/>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29"/>
                                        </p:tgtEl>
                                        <p:attrNameLst>
                                          <p:attrName>style.visibility</p:attrName>
                                        </p:attrNameLst>
                                      </p:cBhvr>
                                      <p:to>
                                        <p:strVal val="visible"/>
                                      </p:to>
                                    </p:set>
                                    <p:animEffect transition="in" filter="fade">
                                      <p:cBhvr>
                                        <p:cTn id="138" dur="1000"/>
                                        <p:tgtEl>
                                          <p:spTgt spid="29"/>
                                        </p:tgtEl>
                                      </p:cBhvr>
                                    </p:animEffect>
                                    <p:anim calcmode="lin" valueType="num">
                                      <p:cBhvr>
                                        <p:cTn id="139" dur="1000" fill="hold"/>
                                        <p:tgtEl>
                                          <p:spTgt spid="29"/>
                                        </p:tgtEl>
                                        <p:attrNameLst>
                                          <p:attrName>ppt_x</p:attrName>
                                        </p:attrNameLst>
                                      </p:cBhvr>
                                      <p:tavLst>
                                        <p:tav tm="0">
                                          <p:val>
                                            <p:strVal val="#ppt_x"/>
                                          </p:val>
                                        </p:tav>
                                        <p:tav tm="100000">
                                          <p:val>
                                            <p:strVal val="#ppt_x"/>
                                          </p:val>
                                        </p:tav>
                                      </p:tavLst>
                                    </p:anim>
                                    <p:anim calcmode="lin" valueType="num">
                                      <p:cBhvr>
                                        <p:cTn id="14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1" grpId="0"/>
      <p:bldP spid="22" grpId="0"/>
      <p:bldP spid="23" grpId="0"/>
      <p:bldP spid="24" grpId="0"/>
      <p:bldP spid="25" grpId="0" animBg="1"/>
      <p:bldP spid="26" grpId="0" animBg="1"/>
      <p:bldP spid="27" grpId="0"/>
      <p:bldP spid="28" grpId="0"/>
      <p:bldP spid="29" grpId="0"/>
      <p:bldP spid="30" grpId="0"/>
      <p:bldP spid="53" grpId="0" animBg="1"/>
      <p:bldP spid="54" grpId="0" animBg="1"/>
      <p:bldP spid="55" grpId="0" animBg="1"/>
      <p:bldP spid="56" grpId="0" animBg="1"/>
      <p:bldP spid="5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A3B8BA-178C-801A-640F-D4BCEE26F115}"/>
              </a:ext>
            </a:extLst>
          </p:cNvPr>
          <p:cNvSpPr>
            <a:spLocks noGrp="1"/>
          </p:cNvSpPr>
          <p:nvPr>
            <p:ph idx="1"/>
          </p:nvPr>
        </p:nvSpPr>
        <p:spPr>
          <a:xfrm>
            <a:off x="407989" y="1592263"/>
            <a:ext cx="4624569" cy="4608512"/>
          </a:xfrm>
        </p:spPr>
        <p:txBody>
          <a:bodyPr/>
          <a:lstStyle/>
          <a:p>
            <a:pPr marL="342900" indent="-342900">
              <a:spcBef>
                <a:spcPts val="1200"/>
              </a:spcBef>
              <a:buFont typeface="Arial" panose="020B0604020202020204" pitchFamily="34" charset="0"/>
              <a:buChar char="•"/>
            </a:pPr>
            <a:r>
              <a:rPr lang="bg-BG" dirty="0"/>
              <a:t>Преобразуване на величини</a:t>
            </a:r>
          </a:p>
          <a:p>
            <a:pPr marL="342900" indent="-342900">
              <a:spcBef>
                <a:spcPts val="1200"/>
              </a:spcBef>
              <a:buFont typeface="Arial" panose="020B0604020202020204" pitchFamily="34" charset="0"/>
              <a:buChar char="•"/>
            </a:pPr>
            <a:r>
              <a:rPr lang="bg-BG" dirty="0"/>
              <a:t>Вградени еталони (</a:t>
            </a:r>
            <a:r>
              <a:rPr lang="en-US" dirty="0"/>
              <a:t>U, R)</a:t>
            </a:r>
            <a:endParaRPr lang="bg-BG" dirty="0"/>
          </a:p>
          <a:p>
            <a:pPr marL="342900" indent="-342900">
              <a:spcBef>
                <a:spcPts val="1200"/>
              </a:spcBef>
              <a:buFont typeface="Arial" panose="020B0604020202020204" pitchFamily="34" charset="0"/>
              <a:buChar char="•"/>
            </a:pPr>
            <a:r>
              <a:rPr lang="bg-BG" dirty="0"/>
              <a:t>Чувствителност / резолюция</a:t>
            </a:r>
          </a:p>
          <a:p>
            <a:pPr marL="342900" indent="-342900">
              <a:spcBef>
                <a:spcPts val="1200"/>
              </a:spcBef>
              <a:buFont typeface="Arial" panose="020B0604020202020204" pitchFamily="34" charset="0"/>
              <a:buChar char="•"/>
            </a:pPr>
            <a:r>
              <a:rPr lang="bg-BG" dirty="0"/>
              <a:t>Обхвати, динамичен обхват</a:t>
            </a:r>
          </a:p>
          <a:p>
            <a:pPr marL="342900" indent="-342900">
              <a:spcBef>
                <a:spcPts val="1200"/>
              </a:spcBef>
              <a:buFont typeface="Arial" panose="020B0604020202020204" pitchFamily="34" charset="0"/>
              <a:buChar char="•"/>
            </a:pPr>
            <a:r>
              <a:rPr lang="bg-BG" dirty="0"/>
              <a:t>Време за измерване</a:t>
            </a:r>
            <a:endParaRPr lang="en-US" dirty="0"/>
          </a:p>
          <a:p>
            <a:pPr marL="342900" indent="-342900">
              <a:spcBef>
                <a:spcPts val="1200"/>
              </a:spcBef>
              <a:buFont typeface="Arial" panose="020B0604020202020204" pitchFamily="34" charset="0"/>
              <a:buChar char="•"/>
            </a:pPr>
            <a:r>
              <a:rPr lang="bg-BG" dirty="0"/>
              <a:t>Прецизност / точност</a:t>
            </a:r>
          </a:p>
          <a:p>
            <a:pPr marL="342900" indent="-342900">
              <a:spcBef>
                <a:spcPts val="1200"/>
              </a:spcBef>
              <a:buFont typeface="Arial" panose="020B0604020202020204" pitchFamily="34" charset="0"/>
              <a:buChar char="•"/>
            </a:pPr>
            <a:r>
              <a:rPr lang="bg-BG" dirty="0"/>
              <a:t>Линейност</a:t>
            </a:r>
          </a:p>
          <a:p>
            <a:pPr marL="342900" indent="-342900">
              <a:spcBef>
                <a:spcPts val="1200"/>
              </a:spcBef>
              <a:buFont typeface="Arial" panose="020B0604020202020204" pitchFamily="34" charset="0"/>
              <a:buChar char="•"/>
            </a:pPr>
            <a:r>
              <a:rPr lang="bg-BG" dirty="0"/>
              <a:t>Калибрация</a:t>
            </a:r>
            <a:endParaRPr lang="en-US" dirty="0"/>
          </a:p>
          <a:p>
            <a:pPr marL="342900" indent="-342900">
              <a:spcBef>
                <a:spcPts val="1200"/>
              </a:spcBef>
              <a:buFont typeface="Arial" panose="020B0604020202020204" pitchFamily="34" charset="0"/>
              <a:buChar char="•"/>
            </a:pPr>
            <a:r>
              <a:rPr lang="bg-BG" dirty="0"/>
              <a:t>Цена, експлоатация, поддръжка</a:t>
            </a:r>
          </a:p>
        </p:txBody>
      </p:sp>
      <p:sp>
        <p:nvSpPr>
          <p:cNvPr id="3" name="Title 2">
            <a:extLst>
              <a:ext uri="{FF2B5EF4-FFF2-40B4-BE49-F238E27FC236}">
                <a16:creationId xmlns:a16="http://schemas.microsoft.com/office/drawing/2014/main" id="{9C006C22-1B76-2F80-2631-075D163419C3}"/>
              </a:ext>
            </a:extLst>
          </p:cNvPr>
          <p:cNvSpPr>
            <a:spLocks noGrp="1"/>
          </p:cNvSpPr>
          <p:nvPr>
            <p:ph type="title"/>
          </p:nvPr>
        </p:nvSpPr>
        <p:spPr/>
        <p:txBody>
          <a:bodyPr/>
          <a:lstStyle/>
          <a:p>
            <a:r>
              <a:rPr lang="bg-BG" dirty="0"/>
              <a:t>Електронни измерителни устройства</a:t>
            </a:r>
            <a:endParaRPr lang="en-US" dirty="0"/>
          </a:p>
        </p:txBody>
      </p:sp>
      <p:sp>
        <p:nvSpPr>
          <p:cNvPr id="4" name="Slide Number Placeholder 3">
            <a:extLst>
              <a:ext uri="{FF2B5EF4-FFF2-40B4-BE49-F238E27FC236}">
                <a16:creationId xmlns:a16="http://schemas.microsoft.com/office/drawing/2014/main" id="{99D5D3AB-82E4-DC88-AAF0-2CEAC4A8B522}"/>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pic>
        <p:nvPicPr>
          <p:cNvPr id="6" name="Picture 5">
            <a:extLst>
              <a:ext uri="{FF2B5EF4-FFF2-40B4-BE49-F238E27FC236}">
                <a16:creationId xmlns:a16="http://schemas.microsoft.com/office/drawing/2014/main" id="{C17BCBF5-A911-1CE5-1974-883E874AB8CC}"/>
              </a:ext>
            </a:extLst>
          </p:cNvPr>
          <p:cNvPicPr>
            <a:picLocks noChangeAspect="1"/>
          </p:cNvPicPr>
          <p:nvPr/>
        </p:nvPicPr>
        <p:blipFill>
          <a:blip r:embed="rId2"/>
          <a:stretch>
            <a:fillRect/>
          </a:stretch>
        </p:blipFill>
        <p:spPr>
          <a:xfrm>
            <a:off x="7051624" y="1499172"/>
            <a:ext cx="809462" cy="1719367"/>
          </a:xfrm>
          <a:prstGeom prst="rect">
            <a:avLst/>
          </a:prstGeom>
        </p:spPr>
      </p:pic>
      <p:pic>
        <p:nvPicPr>
          <p:cNvPr id="8" name="Picture 7">
            <a:extLst>
              <a:ext uri="{FF2B5EF4-FFF2-40B4-BE49-F238E27FC236}">
                <a16:creationId xmlns:a16="http://schemas.microsoft.com/office/drawing/2014/main" id="{158A047C-A29D-E4FD-76E0-6926F8D39AF7}"/>
              </a:ext>
            </a:extLst>
          </p:cNvPr>
          <p:cNvPicPr>
            <a:picLocks noChangeAspect="1"/>
          </p:cNvPicPr>
          <p:nvPr/>
        </p:nvPicPr>
        <p:blipFill>
          <a:blip r:embed="rId3"/>
          <a:stretch>
            <a:fillRect/>
          </a:stretch>
        </p:blipFill>
        <p:spPr>
          <a:xfrm>
            <a:off x="5398170" y="3316980"/>
            <a:ext cx="3704204" cy="1048914"/>
          </a:xfrm>
          <a:prstGeom prst="rect">
            <a:avLst/>
          </a:prstGeom>
        </p:spPr>
      </p:pic>
      <p:pic>
        <p:nvPicPr>
          <p:cNvPr id="12" name="Picture 11">
            <a:extLst>
              <a:ext uri="{FF2B5EF4-FFF2-40B4-BE49-F238E27FC236}">
                <a16:creationId xmlns:a16="http://schemas.microsoft.com/office/drawing/2014/main" id="{C7443DB8-40FF-EB8E-CD4F-2A09AE23E3CE}"/>
              </a:ext>
            </a:extLst>
          </p:cNvPr>
          <p:cNvPicPr>
            <a:picLocks noChangeAspect="1"/>
          </p:cNvPicPr>
          <p:nvPr/>
        </p:nvPicPr>
        <p:blipFill>
          <a:blip r:embed="rId4"/>
          <a:stretch>
            <a:fillRect/>
          </a:stretch>
        </p:blipFill>
        <p:spPr>
          <a:xfrm>
            <a:off x="3763668" y="3907412"/>
            <a:ext cx="1165672" cy="576478"/>
          </a:xfrm>
          <a:prstGeom prst="rect">
            <a:avLst/>
          </a:prstGeom>
        </p:spPr>
      </p:pic>
      <p:pic>
        <p:nvPicPr>
          <p:cNvPr id="6150" name="Picture 6" descr="Fluke 732B лабораторный эталон постоянного напряжения">
            <a:extLst>
              <a:ext uri="{FF2B5EF4-FFF2-40B4-BE49-F238E27FC236}">
                <a16:creationId xmlns:a16="http://schemas.microsoft.com/office/drawing/2014/main" id="{E7AACCAE-E621-FBAC-9906-3F430973A3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8773" y="4801327"/>
            <a:ext cx="1008112" cy="1008112"/>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5560A, 5550A and 5540A Multi-Product Calibrators">
            <a:extLst>
              <a:ext uri="{FF2B5EF4-FFF2-40B4-BE49-F238E27FC236}">
                <a16:creationId xmlns:a16="http://schemas.microsoft.com/office/drawing/2014/main" id="{B001CCBF-10EB-EFB2-867D-4E366D4C341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14263" y="4626429"/>
            <a:ext cx="1955329" cy="130422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03BF42A6-83DC-0171-6025-8BBEE7BED374}"/>
              </a:ext>
            </a:extLst>
          </p:cNvPr>
          <p:cNvSpPr txBox="1"/>
          <p:nvPr/>
        </p:nvSpPr>
        <p:spPr bwMode="auto">
          <a:xfrm>
            <a:off x="5629721" y="5699902"/>
            <a:ext cx="1066318" cy="369332"/>
          </a:xfrm>
          <a:prstGeom prst="rect">
            <a:avLst/>
          </a:prstGeom>
          <a:noFill/>
        </p:spPr>
        <p:txBody>
          <a:bodyPr wrap="none" rtlCol="0">
            <a:spAutoFit/>
          </a:bodyPr>
          <a:lstStyle/>
          <a:p>
            <a:r>
              <a:rPr lang="bg-BG" dirty="0"/>
              <a:t>еталони</a:t>
            </a:r>
            <a:endParaRPr lang="en-US" dirty="0"/>
          </a:p>
        </p:txBody>
      </p:sp>
      <p:sp>
        <p:nvSpPr>
          <p:cNvPr id="14" name="TextBox 13">
            <a:extLst>
              <a:ext uri="{FF2B5EF4-FFF2-40B4-BE49-F238E27FC236}">
                <a16:creationId xmlns:a16="http://schemas.microsoft.com/office/drawing/2014/main" id="{DDC42EF6-46FE-D1F6-AE80-F49A748D50EB}"/>
              </a:ext>
            </a:extLst>
          </p:cNvPr>
          <p:cNvSpPr txBox="1"/>
          <p:nvPr/>
        </p:nvSpPr>
        <p:spPr bwMode="auto">
          <a:xfrm>
            <a:off x="7797146" y="5699775"/>
            <a:ext cx="1426994" cy="369332"/>
          </a:xfrm>
          <a:prstGeom prst="rect">
            <a:avLst/>
          </a:prstGeom>
          <a:noFill/>
        </p:spPr>
        <p:txBody>
          <a:bodyPr wrap="none" rtlCol="0">
            <a:spAutoFit/>
          </a:bodyPr>
          <a:lstStyle/>
          <a:p>
            <a:r>
              <a:rPr lang="bg-BG" dirty="0"/>
              <a:t>калибратор</a:t>
            </a:r>
            <a:endParaRPr lang="en-US" dirty="0"/>
          </a:p>
        </p:txBody>
      </p:sp>
      <p:pic>
        <p:nvPicPr>
          <p:cNvPr id="15" name="Picture 6" descr="Standard Resistors - Isotech">
            <a:extLst>
              <a:ext uri="{FF2B5EF4-FFF2-40B4-BE49-F238E27FC236}">
                <a16:creationId xmlns:a16="http://schemas.microsoft.com/office/drawing/2014/main" id="{83BBB304-E0DB-D7B5-DA49-556BDD4EAA4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00955" y="4837105"/>
            <a:ext cx="918517" cy="918517"/>
          </a:xfrm>
          <a:prstGeom prst="rect">
            <a:avLst/>
          </a:prstGeom>
          <a:noFill/>
          <a:extLst>
            <a:ext uri="{909E8E84-426E-40DD-AFC4-6F175D3DCCD1}">
              <a14:hiddenFill xmlns:a14="http://schemas.microsoft.com/office/drawing/2010/main">
                <a:solidFill>
                  <a:srgbClr val="FFFFFF"/>
                </a:solidFill>
              </a14:hiddenFill>
            </a:ext>
          </a:extLst>
        </p:spPr>
      </p:pic>
      <p:sp>
        <p:nvSpPr>
          <p:cNvPr id="16" name="Arrow: Right 15">
            <a:extLst>
              <a:ext uri="{FF2B5EF4-FFF2-40B4-BE49-F238E27FC236}">
                <a16:creationId xmlns:a16="http://schemas.microsoft.com/office/drawing/2014/main" id="{F3EE3618-860F-27E6-6860-00C857B5ACD0}"/>
              </a:ext>
            </a:extLst>
          </p:cNvPr>
          <p:cNvSpPr/>
          <p:nvPr/>
        </p:nvSpPr>
        <p:spPr>
          <a:xfrm>
            <a:off x="7024474" y="5169888"/>
            <a:ext cx="451596" cy="19169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a:extLst>
              <a:ext uri="{FF2B5EF4-FFF2-40B4-BE49-F238E27FC236}">
                <a16:creationId xmlns:a16="http://schemas.microsoft.com/office/drawing/2014/main" id="{74907AD3-07CD-A61C-C156-B611A2953CA1}"/>
              </a:ext>
            </a:extLst>
          </p:cNvPr>
          <p:cNvSpPr/>
          <p:nvPr/>
        </p:nvSpPr>
        <p:spPr>
          <a:xfrm rot="16200000">
            <a:off x="6309380" y="4492707"/>
            <a:ext cx="396409" cy="2370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CF861AD3-DC4B-EF4C-9E0F-22D55CD5CA3B}"/>
              </a:ext>
            </a:extLst>
          </p:cNvPr>
          <p:cNvSpPr/>
          <p:nvPr/>
        </p:nvSpPr>
        <p:spPr>
          <a:xfrm rot="16200000">
            <a:off x="5455785" y="4483411"/>
            <a:ext cx="396409" cy="2370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Right 19">
            <a:extLst>
              <a:ext uri="{FF2B5EF4-FFF2-40B4-BE49-F238E27FC236}">
                <a16:creationId xmlns:a16="http://schemas.microsoft.com/office/drawing/2014/main" id="{1C4E8412-7506-00E4-D7D3-4C61C768F0CD}"/>
              </a:ext>
            </a:extLst>
          </p:cNvPr>
          <p:cNvSpPr/>
          <p:nvPr/>
        </p:nvSpPr>
        <p:spPr>
          <a:xfrm rot="16200000">
            <a:off x="8264419" y="4492707"/>
            <a:ext cx="396409" cy="2370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9EEB7556-34D9-6146-F2DC-FD6570C1D81F}"/>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bright="46000"/>
                    </a14:imgEffect>
                  </a14:imgLayer>
                </a14:imgProps>
              </a:ext>
            </a:extLst>
          </a:blip>
          <a:stretch>
            <a:fillRect/>
          </a:stretch>
        </p:blipFill>
        <p:spPr>
          <a:xfrm>
            <a:off x="10116281" y="2721181"/>
            <a:ext cx="1696776" cy="1371815"/>
          </a:xfrm>
          <a:prstGeom prst="rect">
            <a:avLst/>
          </a:prstGeom>
        </p:spPr>
      </p:pic>
      <p:sp>
        <p:nvSpPr>
          <p:cNvPr id="22" name="TextBox 21">
            <a:extLst>
              <a:ext uri="{FF2B5EF4-FFF2-40B4-BE49-F238E27FC236}">
                <a16:creationId xmlns:a16="http://schemas.microsoft.com/office/drawing/2014/main" id="{80A51F9B-3860-9FA4-C40C-D99D0CEFF7C1}"/>
              </a:ext>
            </a:extLst>
          </p:cNvPr>
          <p:cNvSpPr txBox="1"/>
          <p:nvPr/>
        </p:nvSpPr>
        <p:spPr bwMode="auto">
          <a:xfrm>
            <a:off x="9641399" y="4032035"/>
            <a:ext cx="1651414" cy="646331"/>
          </a:xfrm>
          <a:prstGeom prst="rect">
            <a:avLst/>
          </a:prstGeom>
          <a:noFill/>
        </p:spPr>
        <p:txBody>
          <a:bodyPr wrap="none" rtlCol="0">
            <a:spAutoFit/>
          </a:bodyPr>
          <a:lstStyle/>
          <a:p>
            <a:r>
              <a:rPr lang="bg-BG" dirty="0"/>
              <a:t>калибратор</a:t>
            </a:r>
          </a:p>
          <a:p>
            <a:r>
              <a:rPr lang="bg-BG" dirty="0"/>
              <a:t>за ток (0-10А)</a:t>
            </a:r>
            <a:endParaRPr lang="en-US" dirty="0"/>
          </a:p>
        </p:txBody>
      </p:sp>
      <p:cxnSp>
        <p:nvCxnSpPr>
          <p:cNvPr id="23" name="Straight Connector 22">
            <a:extLst>
              <a:ext uri="{FF2B5EF4-FFF2-40B4-BE49-F238E27FC236}">
                <a16:creationId xmlns:a16="http://schemas.microsoft.com/office/drawing/2014/main" id="{57B66F37-B513-3562-1EF0-06BDDBDCDFCE}"/>
              </a:ext>
            </a:extLst>
          </p:cNvPr>
          <p:cNvCxnSpPr>
            <a:cxnSpLocks/>
          </p:cNvCxnSpPr>
          <p:nvPr/>
        </p:nvCxnSpPr>
        <p:spPr>
          <a:xfrm>
            <a:off x="9552384" y="906464"/>
            <a:ext cx="0" cy="5294311"/>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26" name="Picture 25" descr="Close-up of a device with buttons and switches&#10;&#10;Description automatically generated">
            <a:extLst>
              <a:ext uri="{FF2B5EF4-FFF2-40B4-BE49-F238E27FC236}">
                <a16:creationId xmlns:a16="http://schemas.microsoft.com/office/drawing/2014/main" id="{42A0638C-05D8-0C25-FE08-92BD5E919B49}"/>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bright="24000" contrast="3000"/>
                    </a14:imgEffect>
                  </a14:imgLayer>
                </a14:imgProps>
              </a:ext>
              <a:ext uri="{28A0092B-C50C-407E-A947-70E740481C1C}">
                <a14:useLocalDpi xmlns:a14="http://schemas.microsoft.com/office/drawing/2010/main" val="0"/>
              </a:ext>
            </a:extLst>
          </a:blip>
          <a:stretch>
            <a:fillRect/>
          </a:stretch>
        </p:blipFill>
        <p:spPr>
          <a:xfrm>
            <a:off x="11474479" y="4128056"/>
            <a:ext cx="508019" cy="866481"/>
          </a:xfrm>
          <a:prstGeom prst="rect">
            <a:avLst/>
          </a:prstGeom>
        </p:spPr>
      </p:pic>
      <p:sp>
        <p:nvSpPr>
          <p:cNvPr id="27" name="TextBox 26">
            <a:extLst>
              <a:ext uri="{FF2B5EF4-FFF2-40B4-BE49-F238E27FC236}">
                <a16:creationId xmlns:a16="http://schemas.microsoft.com/office/drawing/2014/main" id="{2C922DF0-FD7D-8DE7-92A8-F7F0C08B9363}"/>
              </a:ext>
            </a:extLst>
          </p:cNvPr>
          <p:cNvSpPr txBox="1"/>
          <p:nvPr/>
        </p:nvSpPr>
        <p:spPr bwMode="auto">
          <a:xfrm>
            <a:off x="11279971" y="5015432"/>
            <a:ext cx="1055101" cy="923330"/>
          </a:xfrm>
          <a:prstGeom prst="rect">
            <a:avLst/>
          </a:prstGeom>
          <a:noFill/>
        </p:spPr>
        <p:txBody>
          <a:bodyPr wrap="square" rtlCol="0">
            <a:spAutoFit/>
          </a:bodyPr>
          <a:lstStyle/>
          <a:p>
            <a:r>
              <a:rPr lang="bg-BG" dirty="0"/>
              <a:t>еталон</a:t>
            </a:r>
          </a:p>
          <a:p>
            <a:r>
              <a:rPr lang="bg-BG" dirty="0"/>
              <a:t>10 </a:t>
            </a:r>
            <a:r>
              <a:rPr lang="en-US" dirty="0"/>
              <a:t>V </a:t>
            </a:r>
          </a:p>
          <a:p>
            <a:r>
              <a:rPr lang="en-US" dirty="0"/>
              <a:t>10 mA</a:t>
            </a:r>
          </a:p>
        </p:txBody>
      </p:sp>
      <p:pic>
        <p:nvPicPr>
          <p:cNvPr id="6156" name="Picture 12" descr="Analog multimeter, 500V AC/DC, 10A AC, 20MΩ | PHYWE">
            <a:extLst>
              <a:ext uri="{FF2B5EF4-FFF2-40B4-BE49-F238E27FC236}">
                <a16:creationId xmlns:a16="http://schemas.microsoft.com/office/drawing/2014/main" id="{62E3128E-2AC7-E8B4-DB8C-2FEE6BAF059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40460" y="1432732"/>
            <a:ext cx="1166783" cy="181574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a:extLst>
              <a:ext uri="{FF2B5EF4-FFF2-40B4-BE49-F238E27FC236}">
                <a16:creationId xmlns:a16="http://schemas.microsoft.com/office/drawing/2014/main" id="{F873A72F-A7C8-941F-8EB3-B9E21E4F7A15}"/>
              </a:ext>
            </a:extLst>
          </p:cNvPr>
          <p:cNvPicPr>
            <a:picLocks noChangeAspect="1"/>
          </p:cNvPicPr>
          <p:nvPr/>
        </p:nvPicPr>
        <p:blipFill>
          <a:blip r:embed="rId13"/>
          <a:stretch>
            <a:fillRect/>
          </a:stretch>
        </p:blipFill>
        <p:spPr>
          <a:xfrm>
            <a:off x="8094584" y="1478577"/>
            <a:ext cx="644770" cy="1671190"/>
          </a:xfrm>
          <a:prstGeom prst="rect">
            <a:avLst/>
          </a:prstGeom>
        </p:spPr>
      </p:pic>
      <p:pic>
        <p:nvPicPr>
          <p:cNvPr id="32" name="Picture 9" descr="4-7kA DCCT Head.png">
            <a:extLst>
              <a:ext uri="{FF2B5EF4-FFF2-40B4-BE49-F238E27FC236}">
                <a16:creationId xmlns:a16="http://schemas.microsoft.com/office/drawing/2014/main" id="{8BD8DCEE-2C3B-FBB1-33EE-BB8A1B8D60CC}"/>
              </a:ext>
            </a:extLst>
          </p:cNvPr>
          <p:cNvPicPr>
            <a:picLocks noChangeAspect="1"/>
          </p:cNvPicPr>
          <p:nvPr/>
        </p:nvPicPr>
        <p:blipFill>
          <a:blip r:embed="rId14" cstate="print"/>
          <a:srcRect/>
          <a:stretch>
            <a:fillRect/>
          </a:stretch>
        </p:blipFill>
        <p:spPr bwMode="auto">
          <a:xfrm>
            <a:off x="10280633" y="1494718"/>
            <a:ext cx="1234968" cy="810147"/>
          </a:xfrm>
          <a:prstGeom prst="rect">
            <a:avLst/>
          </a:prstGeom>
          <a:noFill/>
          <a:ln w="9525">
            <a:noFill/>
            <a:miter lim="800000"/>
            <a:headEnd/>
            <a:tailEnd/>
          </a:ln>
        </p:spPr>
      </p:pic>
      <p:sp>
        <p:nvSpPr>
          <p:cNvPr id="33" name="TextBox 32">
            <a:extLst>
              <a:ext uri="{FF2B5EF4-FFF2-40B4-BE49-F238E27FC236}">
                <a16:creationId xmlns:a16="http://schemas.microsoft.com/office/drawing/2014/main" id="{7A733FF3-CC1B-737C-7DA3-680862DF9AC4}"/>
              </a:ext>
            </a:extLst>
          </p:cNvPr>
          <p:cNvSpPr txBox="1"/>
          <p:nvPr/>
        </p:nvSpPr>
        <p:spPr bwMode="auto">
          <a:xfrm>
            <a:off x="9584242" y="2008825"/>
            <a:ext cx="825867" cy="369332"/>
          </a:xfrm>
          <a:prstGeom prst="rect">
            <a:avLst/>
          </a:prstGeom>
          <a:noFill/>
        </p:spPr>
        <p:txBody>
          <a:bodyPr wrap="none" rtlCol="0">
            <a:spAutoFit/>
          </a:bodyPr>
          <a:lstStyle/>
          <a:p>
            <a:r>
              <a:rPr lang="en-US" dirty="0"/>
              <a:t>DCCT</a:t>
            </a:r>
          </a:p>
        </p:txBody>
      </p:sp>
      <p:sp>
        <p:nvSpPr>
          <p:cNvPr id="34" name="Arrow: Right 33">
            <a:extLst>
              <a:ext uri="{FF2B5EF4-FFF2-40B4-BE49-F238E27FC236}">
                <a16:creationId xmlns:a16="http://schemas.microsoft.com/office/drawing/2014/main" id="{6BBEFAFC-BB2B-06EA-E07E-BE0BA160F32C}"/>
              </a:ext>
            </a:extLst>
          </p:cNvPr>
          <p:cNvSpPr/>
          <p:nvPr/>
        </p:nvSpPr>
        <p:spPr>
          <a:xfrm rot="16200000">
            <a:off x="10654690" y="2369384"/>
            <a:ext cx="396409" cy="2370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rrow: Right 34">
            <a:extLst>
              <a:ext uri="{FF2B5EF4-FFF2-40B4-BE49-F238E27FC236}">
                <a16:creationId xmlns:a16="http://schemas.microsoft.com/office/drawing/2014/main" id="{2C25219B-C09F-E08F-09F1-F81ADA30422F}"/>
              </a:ext>
            </a:extLst>
          </p:cNvPr>
          <p:cNvSpPr/>
          <p:nvPr/>
        </p:nvSpPr>
        <p:spPr>
          <a:xfrm rot="8303291">
            <a:off x="10684310" y="4969233"/>
            <a:ext cx="700374" cy="19992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499F26F6-425C-AA69-AE0C-165745BF2BE8}"/>
              </a:ext>
            </a:extLst>
          </p:cNvPr>
          <p:cNvSpPr txBox="1"/>
          <p:nvPr/>
        </p:nvSpPr>
        <p:spPr bwMode="auto">
          <a:xfrm>
            <a:off x="9552384" y="748721"/>
            <a:ext cx="2642070" cy="646331"/>
          </a:xfrm>
          <a:prstGeom prst="rect">
            <a:avLst/>
          </a:prstGeom>
          <a:noFill/>
        </p:spPr>
        <p:txBody>
          <a:bodyPr wrap="none" rtlCol="0">
            <a:spAutoFit/>
          </a:bodyPr>
          <a:lstStyle/>
          <a:p>
            <a:r>
              <a:rPr lang="bg-BG" dirty="0"/>
              <a:t>Специални устройства</a:t>
            </a:r>
          </a:p>
          <a:p>
            <a:pPr algn="ctr"/>
            <a:r>
              <a:rPr lang="bg-BG" dirty="0"/>
              <a:t>в ЦЕРН</a:t>
            </a:r>
            <a:endParaRPr lang="en-US" dirty="0"/>
          </a:p>
        </p:txBody>
      </p:sp>
      <p:cxnSp>
        <p:nvCxnSpPr>
          <p:cNvPr id="42" name="Straight Arrow Connector 41">
            <a:extLst>
              <a:ext uri="{FF2B5EF4-FFF2-40B4-BE49-F238E27FC236}">
                <a16:creationId xmlns:a16="http://schemas.microsoft.com/office/drawing/2014/main" id="{ECD3279C-8076-42DF-CDBD-D63D341AADEA}"/>
              </a:ext>
            </a:extLst>
          </p:cNvPr>
          <p:cNvCxnSpPr/>
          <p:nvPr/>
        </p:nvCxnSpPr>
        <p:spPr>
          <a:xfrm>
            <a:off x="11515601" y="3316980"/>
            <a:ext cx="230205" cy="715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24783CB-1CC7-B410-9AAF-DC9AE41015EF}"/>
              </a:ext>
            </a:extLst>
          </p:cNvPr>
          <p:cNvSpPr txBox="1"/>
          <p:nvPr/>
        </p:nvSpPr>
        <p:spPr bwMode="auto">
          <a:xfrm>
            <a:off x="9897286" y="5971433"/>
            <a:ext cx="676788" cy="369332"/>
          </a:xfrm>
          <a:prstGeom prst="rect">
            <a:avLst/>
          </a:prstGeom>
          <a:noFill/>
        </p:spPr>
        <p:txBody>
          <a:bodyPr wrap="none" rtlCol="0">
            <a:spAutoFit/>
          </a:bodyPr>
          <a:lstStyle/>
          <a:p>
            <a:r>
              <a:rPr lang="bg-BG" dirty="0"/>
              <a:t>АЦП</a:t>
            </a:r>
            <a:endParaRPr lang="en-US" dirty="0"/>
          </a:p>
        </p:txBody>
      </p:sp>
      <p:pic>
        <p:nvPicPr>
          <p:cNvPr id="11" name="Picture 10">
            <a:extLst>
              <a:ext uri="{FF2B5EF4-FFF2-40B4-BE49-F238E27FC236}">
                <a16:creationId xmlns:a16="http://schemas.microsoft.com/office/drawing/2014/main" id="{9C08033C-6884-0E08-FFDA-FB1E4C2E7202}"/>
              </a:ext>
            </a:extLst>
          </p:cNvPr>
          <p:cNvPicPr>
            <a:picLocks noChangeAspect="1"/>
          </p:cNvPicPr>
          <p:nvPr/>
        </p:nvPicPr>
        <p:blipFill>
          <a:blip r:embed="rId15"/>
          <a:stretch>
            <a:fillRect/>
          </a:stretch>
        </p:blipFill>
        <p:spPr>
          <a:xfrm>
            <a:off x="9885212" y="5079568"/>
            <a:ext cx="685487" cy="859194"/>
          </a:xfrm>
          <a:prstGeom prst="rect">
            <a:avLst/>
          </a:prstGeom>
        </p:spPr>
      </p:pic>
    </p:spTree>
    <p:extLst>
      <p:ext uri="{BB962C8B-B14F-4D97-AF65-F5344CB8AC3E}">
        <p14:creationId xmlns:p14="http://schemas.microsoft.com/office/powerpoint/2010/main" val="421494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
                                            <p:txEl>
                                              <p:pRg st="3" end="3"/>
                                            </p:txEl>
                                          </p:spTgt>
                                        </p:tgtEl>
                                        <p:attrNameLst>
                                          <p:attrName>style.visibility</p:attrName>
                                        </p:attrNameLst>
                                      </p:cBhvr>
                                      <p:to>
                                        <p:strVal val="visible"/>
                                      </p:to>
                                    </p:set>
                                    <p:animEffect transition="in" filter="fade">
                                      <p:cBhvr>
                                        <p:cTn id="33" dur="1000"/>
                                        <p:tgtEl>
                                          <p:spTgt spid="2">
                                            <p:txEl>
                                              <p:pRg st="3" end="3"/>
                                            </p:txEl>
                                          </p:spTgt>
                                        </p:tgtEl>
                                      </p:cBhvr>
                                    </p:animEffect>
                                    <p:anim calcmode="lin" valueType="num">
                                      <p:cBhvr>
                                        <p:cTn id="34"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
                                            <p:txEl>
                                              <p:pRg st="4" end="4"/>
                                            </p:txEl>
                                          </p:spTgt>
                                        </p:tgtEl>
                                        <p:attrNameLst>
                                          <p:attrName>style.visibility</p:attrName>
                                        </p:attrNameLst>
                                      </p:cBhvr>
                                      <p:to>
                                        <p:strVal val="visible"/>
                                      </p:to>
                                    </p:set>
                                    <p:animEffect transition="in" filter="fade">
                                      <p:cBhvr>
                                        <p:cTn id="40" dur="1000"/>
                                        <p:tgtEl>
                                          <p:spTgt spid="2">
                                            <p:txEl>
                                              <p:pRg st="4" end="4"/>
                                            </p:txEl>
                                          </p:spTgt>
                                        </p:tgtEl>
                                      </p:cBhvr>
                                    </p:animEffect>
                                    <p:anim calcmode="lin" valueType="num">
                                      <p:cBhvr>
                                        <p:cTn id="41"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2">
                                            <p:txEl>
                                              <p:pRg st="5" end="5"/>
                                            </p:txEl>
                                          </p:spTgt>
                                        </p:tgtEl>
                                        <p:attrNameLst>
                                          <p:attrName>style.visibility</p:attrName>
                                        </p:attrNameLst>
                                      </p:cBhvr>
                                      <p:to>
                                        <p:strVal val="visible"/>
                                      </p:to>
                                    </p:set>
                                    <p:animEffect transition="in" filter="fade">
                                      <p:cBhvr>
                                        <p:cTn id="47" dur="1000"/>
                                        <p:tgtEl>
                                          <p:spTgt spid="2">
                                            <p:txEl>
                                              <p:pRg st="5" end="5"/>
                                            </p:txEl>
                                          </p:spTgt>
                                        </p:tgtEl>
                                      </p:cBhvr>
                                    </p:animEffect>
                                    <p:anim calcmode="lin" valueType="num">
                                      <p:cBhvr>
                                        <p:cTn id="48"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5" end="5"/>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2">
                                            <p:txEl>
                                              <p:pRg st="6" end="6"/>
                                            </p:txEl>
                                          </p:spTgt>
                                        </p:tgtEl>
                                        <p:attrNameLst>
                                          <p:attrName>style.visibility</p:attrName>
                                        </p:attrNameLst>
                                      </p:cBhvr>
                                      <p:to>
                                        <p:strVal val="visible"/>
                                      </p:to>
                                    </p:set>
                                    <p:animEffect transition="in" filter="fade">
                                      <p:cBhvr>
                                        <p:cTn id="59" dur="1000"/>
                                        <p:tgtEl>
                                          <p:spTgt spid="2">
                                            <p:txEl>
                                              <p:pRg st="6" end="6"/>
                                            </p:txEl>
                                          </p:spTgt>
                                        </p:tgtEl>
                                      </p:cBhvr>
                                    </p:animEffect>
                                    <p:anim calcmode="lin" valueType="num">
                                      <p:cBhvr>
                                        <p:cTn id="6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6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
                                            <p:txEl>
                                              <p:pRg st="7" end="7"/>
                                            </p:txEl>
                                          </p:spTgt>
                                        </p:tgtEl>
                                        <p:attrNameLst>
                                          <p:attrName>style.visibility</p:attrName>
                                        </p:attrNameLst>
                                      </p:cBhvr>
                                      <p:to>
                                        <p:strVal val="visible"/>
                                      </p:to>
                                    </p:set>
                                    <p:animEffect transition="in" filter="fade">
                                      <p:cBhvr>
                                        <p:cTn id="66" dur="1000"/>
                                        <p:tgtEl>
                                          <p:spTgt spid="2">
                                            <p:txEl>
                                              <p:pRg st="7" end="7"/>
                                            </p:txEl>
                                          </p:spTgt>
                                        </p:tgtEl>
                                      </p:cBhvr>
                                    </p:animEffect>
                                    <p:anim calcmode="lin" valueType="num">
                                      <p:cBhvr>
                                        <p:cTn id="6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68" dur="1000" fill="hold"/>
                                        <p:tgtEl>
                                          <p:spTgt spid="2">
                                            <p:txEl>
                                              <p:pRg st="7" end="7"/>
                                            </p:txEl>
                                          </p:spTgt>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6150"/>
                                        </p:tgtEl>
                                        <p:attrNameLst>
                                          <p:attrName>style.visibility</p:attrName>
                                        </p:attrNameLst>
                                      </p:cBhvr>
                                      <p:to>
                                        <p:strVal val="visible"/>
                                      </p:to>
                                    </p:set>
                                    <p:animEffect transition="in" filter="fade">
                                      <p:cBhvr>
                                        <p:cTn id="76" dur="1000"/>
                                        <p:tgtEl>
                                          <p:spTgt spid="6150"/>
                                        </p:tgtEl>
                                      </p:cBhvr>
                                    </p:animEffect>
                                    <p:anim calcmode="lin" valueType="num">
                                      <p:cBhvr>
                                        <p:cTn id="77" dur="1000" fill="hold"/>
                                        <p:tgtEl>
                                          <p:spTgt spid="6150"/>
                                        </p:tgtEl>
                                        <p:attrNameLst>
                                          <p:attrName>ppt_x</p:attrName>
                                        </p:attrNameLst>
                                      </p:cBhvr>
                                      <p:tavLst>
                                        <p:tav tm="0">
                                          <p:val>
                                            <p:strVal val="#ppt_x"/>
                                          </p:val>
                                        </p:tav>
                                        <p:tav tm="100000">
                                          <p:val>
                                            <p:strVal val="#ppt_x"/>
                                          </p:val>
                                        </p:tav>
                                      </p:tavLst>
                                    </p:anim>
                                    <p:anim calcmode="lin" valueType="num">
                                      <p:cBhvr>
                                        <p:cTn id="78" dur="1000" fill="hold"/>
                                        <p:tgtEl>
                                          <p:spTgt spid="6150"/>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1000"/>
                                        <p:tgtEl>
                                          <p:spTgt spid="17"/>
                                        </p:tgtEl>
                                      </p:cBhvr>
                                    </p:animEffect>
                                    <p:anim calcmode="lin" valueType="num">
                                      <p:cBhvr>
                                        <p:cTn id="82" dur="1000" fill="hold"/>
                                        <p:tgtEl>
                                          <p:spTgt spid="17"/>
                                        </p:tgtEl>
                                        <p:attrNameLst>
                                          <p:attrName>ppt_x</p:attrName>
                                        </p:attrNameLst>
                                      </p:cBhvr>
                                      <p:tavLst>
                                        <p:tav tm="0">
                                          <p:val>
                                            <p:strVal val="#ppt_x"/>
                                          </p:val>
                                        </p:tav>
                                        <p:tav tm="100000">
                                          <p:val>
                                            <p:strVal val="#ppt_x"/>
                                          </p:val>
                                        </p:tav>
                                      </p:tavLst>
                                    </p:anim>
                                    <p:anim calcmode="lin" valueType="num">
                                      <p:cBhvr>
                                        <p:cTn id="83" dur="1000" fill="hold"/>
                                        <p:tgtEl>
                                          <p:spTgt spid="17"/>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fade">
                                      <p:cBhvr>
                                        <p:cTn id="86" dur="1000"/>
                                        <p:tgtEl>
                                          <p:spTgt spid="19"/>
                                        </p:tgtEl>
                                      </p:cBhvr>
                                    </p:animEffect>
                                    <p:anim calcmode="lin" valueType="num">
                                      <p:cBhvr>
                                        <p:cTn id="87" dur="1000" fill="hold"/>
                                        <p:tgtEl>
                                          <p:spTgt spid="19"/>
                                        </p:tgtEl>
                                        <p:attrNameLst>
                                          <p:attrName>ppt_x</p:attrName>
                                        </p:attrNameLst>
                                      </p:cBhvr>
                                      <p:tavLst>
                                        <p:tav tm="0">
                                          <p:val>
                                            <p:strVal val="#ppt_x"/>
                                          </p:val>
                                        </p:tav>
                                        <p:tav tm="100000">
                                          <p:val>
                                            <p:strVal val="#ppt_x"/>
                                          </p:val>
                                        </p:tav>
                                      </p:tavLst>
                                    </p:anim>
                                    <p:anim calcmode="lin" valueType="num">
                                      <p:cBhvr>
                                        <p:cTn id="88" dur="1000" fill="hold"/>
                                        <p:tgtEl>
                                          <p:spTgt spid="19"/>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fade">
                                      <p:cBhvr>
                                        <p:cTn id="91" dur="1000"/>
                                        <p:tgtEl>
                                          <p:spTgt spid="13"/>
                                        </p:tgtEl>
                                      </p:cBhvr>
                                    </p:animEffect>
                                    <p:anim calcmode="lin" valueType="num">
                                      <p:cBhvr>
                                        <p:cTn id="92" dur="1000" fill="hold"/>
                                        <p:tgtEl>
                                          <p:spTgt spid="13"/>
                                        </p:tgtEl>
                                        <p:attrNameLst>
                                          <p:attrName>ppt_x</p:attrName>
                                        </p:attrNameLst>
                                      </p:cBhvr>
                                      <p:tavLst>
                                        <p:tav tm="0">
                                          <p:val>
                                            <p:strVal val="#ppt_x"/>
                                          </p:val>
                                        </p:tav>
                                        <p:tav tm="100000">
                                          <p:val>
                                            <p:strVal val="#ppt_x"/>
                                          </p:val>
                                        </p:tav>
                                      </p:tavLst>
                                    </p:anim>
                                    <p:anim calcmode="lin" valueType="num">
                                      <p:cBhvr>
                                        <p:cTn id="9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2" presetClass="entr" presetSubtype="0" fill="hold" nodeType="withEffect">
                                  <p:stCondLst>
                                    <p:cond delay="0"/>
                                  </p:stCondLst>
                                  <p:childTnLst>
                                    <p:set>
                                      <p:cBhvr>
                                        <p:cTn id="102" dur="1" fill="hold">
                                          <p:stCondLst>
                                            <p:cond delay="0"/>
                                          </p:stCondLst>
                                        </p:cTn>
                                        <p:tgtEl>
                                          <p:spTgt spid="6152"/>
                                        </p:tgtEl>
                                        <p:attrNameLst>
                                          <p:attrName>style.visibility</p:attrName>
                                        </p:attrNameLst>
                                      </p:cBhvr>
                                      <p:to>
                                        <p:strVal val="visible"/>
                                      </p:to>
                                    </p:set>
                                    <p:animEffect transition="in" filter="fade">
                                      <p:cBhvr>
                                        <p:cTn id="103" dur="1000"/>
                                        <p:tgtEl>
                                          <p:spTgt spid="6152"/>
                                        </p:tgtEl>
                                      </p:cBhvr>
                                    </p:animEffect>
                                    <p:anim calcmode="lin" valueType="num">
                                      <p:cBhvr>
                                        <p:cTn id="104" dur="1000" fill="hold"/>
                                        <p:tgtEl>
                                          <p:spTgt spid="6152"/>
                                        </p:tgtEl>
                                        <p:attrNameLst>
                                          <p:attrName>ppt_x</p:attrName>
                                        </p:attrNameLst>
                                      </p:cBhvr>
                                      <p:tavLst>
                                        <p:tav tm="0">
                                          <p:val>
                                            <p:strVal val="#ppt_x"/>
                                          </p:val>
                                        </p:tav>
                                        <p:tav tm="100000">
                                          <p:val>
                                            <p:strVal val="#ppt_x"/>
                                          </p:val>
                                        </p:tav>
                                      </p:tavLst>
                                    </p:anim>
                                    <p:anim calcmode="lin" valueType="num">
                                      <p:cBhvr>
                                        <p:cTn id="105" dur="1000" fill="hold"/>
                                        <p:tgtEl>
                                          <p:spTgt spid="6152"/>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14"/>
                                        </p:tgtEl>
                                        <p:attrNameLst>
                                          <p:attrName>style.visibility</p:attrName>
                                        </p:attrNameLst>
                                      </p:cBhvr>
                                      <p:to>
                                        <p:strVal val="visible"/>
                                      </p:to>
                                    </p:set>
                                    <p:animEffect transition="in" filter="fade">
                                      <p:cBhvr>
                                        <p:cTn id="113" dur="1000"/>
                                        <p:tgtEl>
                                          <p:spTgt spid="14"/>
                                        </p:tgtEl>
                                      </p:cBhvr>
                                    </p:animEffect>
                                    <p:anim calcmode="lin" valueType="num">
                                      <p:cBhvr>
                                        <p:cTn id="114" dur="1000" fill="hold"/>
                                        <p:tgtEl>
                                          <p:spTgt spid="14"/>
                                        </p:tgtEl>
                                        <p:attrNameLst>
                                          <p:attrName>ppt_x</p:attrName>
                                        </p:attrNameLst>
                                      </p:cBhvr>
                                      <p:tavLst>
                                        <p:tav tm="0">
                                          <p:val>
                                            <p:strVal val="#ppt_x"/>
                                          </p:val>
                                        </p:tav>
                                        <p:tav tm="100000">
                                          <p:val>
                                            <p:strVal val="#ppt_x"/>
                                          </p:val>
                                        </p:tav>
                                      </p:tavLst>
                                    </p:anim>
                                    <p:anim calcmode="lin" valueType="num">
                                      <p:cBhvr>
                                        <p:cTn id="11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42" presetClass="entr" presetSubtype="0" fill="hold" grpId="0" nodeType="clickEffect">
                                  <p:stCondLst>
                                    <p:cond delay="0"/>
                                  </p:stCondLst>
                                  <p:childTnLst>
                                    <p:set>
                                      <p:cBhvr>
                                        <p:cTn id="119" dur="1" fill="hold">
                                          <p:stCondLst>
                                            <p:cond delay="0"/>
                                          </p:stCondLst>
                                        </p:cTn>
                                        <p:tgtEl>
                                          <p:spTgt spid="2">
                                            <p:txEl>
                                              <p:pRg st="8" end="8"/>
                                            </p:txEl>
                                          </p:spTgt>
                                        </p:tgtEl>
                                        <p:attrNameLst>
                                          <p:attrName>style.visibility</p:attrName>
                                        </p:attrNameLst>
                                      </p:cBhvr>
                                      <p:to>
                                        <p:strVal val="visible"/>
                                      </p:to>
                                    </p:set>
                                    <p:animEffect transition="in" filter="fade">
                                      <p:cBhvr>
                                        <p:cTn id="120" dur="1000"/>
                                        <p:tgtEl>
                                          <p:spTgt spid="2">
                                            <p:txEl>
                                              <p:pRg st="8" end="8"/>
                                            </p:txEl>
                                          </p:spTgt>
                                        </p:tgtEl>
                                      </p:cBhvr>
                                    </p:animEffect>
                                    <p:anim calcmode="lin" valueType="num">
                                      <p:cBhvr>
                                        <p:cTn id="121"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122"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42" presetClass="entr" presetSubtype="0" fill="hold" grpId="0" nodeType="click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fade">
                                      <p:cBhvr>
                                        <p:cTn id="127" dur="1000"/>
                                        <p:tgtEl>
                                          <p:spTgt spid="39"/>
                                        </p:tgtEl>
                                      </p:cBhvr>
                                    </p:animEffect>
                                    <p:anim calcmode="lin" valueType="num">
                                      <p:cBhvr>
                                        <p:cTn id="128" dur="1000" fill="hold"/>
                                        <p:tgtEl>
                                          <p:spTgt spid="39"/>
                                        </p:tgtEl>
                                        <p:attrNameLst>
                                          <p:attrName>ppt_x</p:attrName>
                                        </p:attrNameLst>
                                      </p:cBhvr>
                                      <p:tavLst>
                                        <p:tav tm="0">
                                          <p:val>
                                            <p:strVal val="#ppt_x"/>
                                          </p:val>
                                        </p:tav>
                                        <p:tav tm="100000">
                                          <p:val>
                                            <p:strVal val="#ppt_x"/>
                                          </p:val>
                                        </p:tav>
                                      </p:tavLst>
                                    </p:anim>
                                    <p:anim calcmode="lin" valueType="num">
                                      <p:cBhvr>
                                        <p:cTn id="12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42" presetClass="entr" presetSubtype="0" fill="hold" nodeType="clickEffect">
                                  <p:stCondLst>
                                    <p:cond delay="0"/>
                                  </p:stCondLst>
                                  <p:childTnLst>
                                    <p:set>
                                      <p:cBhvr>
                                        <p:cTn id="133" dur="1" fill="hold">
                                          <p:stCondLst>
                                            <p:cond delay="0"/>
                                          </p:stCondLst>
                                        </p:cTn>
                                        <p:tgtEl>
                                          <p:spTgt spid="21"/>
                                        </p:tgtEl>
                                        <p:attrNameLst>
                                          <p:attrName>style.visibility</p:attrName>
                                        </p:attrNameLst>
                                      </p:cBhvr>
                                      <p:to>
                                        <p:strVal val="visible"/>
                                      </p:to>
                                    </p:set>
                                    <p:animEffect transition="in" filter="fade">
                                      <p:cBhvr>
                                        <p:cTn id="134" dur="1000"/>
                                        <p:tgtEl>
                                          <p:spTgt spid="21"/>
                                        </p:tgtEl>
                                      </p:cBhvr>
                                    </p:animEffect>
                                    <p:anim calcmode="lin" valueType="num">
                                      <p:cBhvr>
                                        <p:cTn id="135" dur="1000" fill="hold"/>
                                        <p:tgtEl>
                                          <p:spTgt spid="21"/>
                                        </p:tgtEl>
                                        <p:attrNameLst>
                                          <p:attrName>ppt_x</p:attrName>
                                        </p:attrNameLst>
                                      </p:cBhvr>
                                      <p:tavLst>
                                        <p:tav tm="0">
                                          <p:val>
                                            <p:strVal val="#ppt_x"/>
                                          </p:val>
                                        </p:tav>
                                        <p:tav tm="100000">
                                          <p:val>
                                            <p:strVal val="#ppt_x"/>
                                          </p:val>
                                        </p:tav>
                                      </p:tavLst>
                                    </p:anim>
                                    <p:anim calcmode="lin" valueType="num">
                                      <p:cBhvr>
                                        <p:cTn id="136" dur="1000" fill="hold"/>
                                        <p:tgtEl>
                                          <p:spTgt spid="21"/>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22"/>
                                        </p:tgtEl>
                                        <p:attrNameLst>
                                          <p:attrName>style.visibility</p:attrName>
                                        </p:attrNameLst>
                                      </p:cBhvr>
                                      <p:to>
                                        <p:strVal val="visible"/>
                                      </p:to>
                                    </p:set>
                                    <p:animEffect transition="in" filter="fade">
                                      <p:cBhvr>
                                        <p:cTn id="139" dur="1000"/>
                                        <p:tgtEl>
                                          <p:spTgt spid="22"/>
                                        </p:tgtEl>
                                      </p:cBhvr>
                                    </p:animEffect>
                                    <p:anim calcmode="lin" valueType="num">
                                      <p:cBhvr>
                                        <p:cTn id="140" dur="1000" fill="hold"/>
                                        <p:tgtEl>
                                          <p:spTgt spid="22"/>
                                        </p:tgtEl>
                                        <p:attrNameLst>
                                          <p:attrName>ppt_x</p:attrName>
                                        </p:attrNameLst>
                                      </p:cBhvr>
                                      <p:tavLst>
                                        <p:tav tm="0">
                                          <p:val>
                                            <p:strVal val="#ppt_x"/>
                                          </p:val>
                                        </p:tav>
                                        <p:tav tm="100000">
                                          <p:val>
                                            <p:strVal val="#ppt_x"/>
                                          </p:val>
                                        </p:tav>
                                      </p:tavLst>
                                    </p:anim>
                                    <p:anim calcmode="lin" valueType="num">
                                      <p:cBhvr>
                                        <p:cTn id="14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42" presetClass="entr" presetSubtype="0" fill="hold" nodeType="clickEffect">
                                  <p:stCondLst>
                                    <p:cond delay="0"/>
                                  </p:stCondLst>
                                  <p:childTnLst>
                                    <p:set>
                                      <p:cBhvr>
                                        <p:cTn id="145" dur="1" fill="hold">
                                          <p:stCondLst>
                                            <p:cond delay="0"/>
                                          </p:stCondLst>
                                        </p:cTn>
                                        <p:tgtEl>
                                          <p:spTgt spid="42"/>
                                        </p:tgtEl>
                                        <p:attrNameLst>
                                          <p:attrName>style.visibility</p:attrName>
                                        </p:attrNameLst>
                                      </p:cBhvr>
                                      <p:to>
                                        <p:strVal val="visible"/>
                                      </p:to>
                                    </p:set>
                                    <p:animEffect transition="in" filter="fade">
                                      <p:cBhvr>
                                        <p:cTn id="146" dur="1000"/>
                                        <p:tgtEl>
                                          <p:spTgt spid="42"/>
                                        </p:tgtEl>
                                      </p:cBhvr>
                                    </p:animEffect>
                                    <p:anim calcmode="lin" valueType="num">
                                      <p:cBhvr>
                                        <p:cTn id="147" dur="1000" fill="hold"/>
                                        <p:tgtEl>
                                          <p:spTgt spid="42"/>
                                        </p:tgtEl>
                                        <p:attrNameLst>
                                          <p:attrName>ppt_x</p:attrName>
                                        </p:attrNameLst>
                                      </p:cBhvr>
                                      <p:tavLst>
                                        <p:tav tm="0">
                                          <p:val>
                                            <p:strVal val="#ppt_x"/>
                                          </p:val>
                                        </p:tav>
                                        <p:tav tm="100000">
                                          <p:val>
                                            <p:strVal val="#ppt_x"/>
                                          </p:val>
                                        </p:tav>
                                      </p:tavLst>
                                    </p:anim>
                                    <p:anim calcmode="lin" valueType="num">
                                      <p:cBhvr>
                                        <p:cTn id="148" dur="1000" fill="hold"/>
                                        <p:tgtEl>
                                          <p:spTgt spid="42"/>
                                        </p:tgtEl>
                                        <p:attrNameLst>
                                          <p:attrName>ppt_y</p:attrName>
                                        </p:attrNameLst>
                                      </p:cBhvr>
                                      <p:tavLst>
                                        <p:tav tm="0">
                                          <p:val>
                                            <p:strVal val="#ppt_y+.1"/>
                                          </p:val>
                                        </p:tav>
                                        <p:tav tm="100000">
                                          <p:val>
                                            <p:strVal val="#ppt_y"/>
                                          </p:val>
                                        </p:tav>
                                      </p:tavLst>
                                    </p:anim>
                                  </p:childTnLst>
                                </p:cTn>
                              </p:par>
                              <p:par>
                                <p:cTn id="149" presetID="42" presetClass="entr" presetSubtype="0" fill="hold" nodeType="withEffect">
                                  <p:stCondLst>
                                    <p:cond delay="0"/>
                                  </p:stCondLst>
                                  <p:childTnLst>
                                    <p:set>
                                      <p:cBhvr>
                                        <p:cTn id="150" dur="1" fill="hold">
                                          <p:stCondLst>
                                            <p:cond delay="0"/>
                                          </p:stCondLst>
                                        </p:cTn>
                                        <p:tgtEl>
                                          <p:spTgt spid="26"/>
                                        </p:tgtEl>
                                        <p:attrNameLst>
                                          <p:attrName>style.visibility</p:attrName>
                                        </p:attrNameLst>
                                      </p:cBhvr>
                                      <p:to>
                                        <p:strVal val="visible"/>
                                      </p:to>
                                    </p:set>
                                    <p:animEffect transition="in" filter="fade">
                                      <p:cBhvr>
                                        <p:cTn id="151" dur="1000"/>
                                        <p:tgtEl>
                                          <p:spTgt spid="26"/>
                                        </p:tgtEl>
                                      </p:cBhvr>
                                    </p:animEffect>
                                    <p:anim calcmode="lin" valueType="num">
                                      <p:cBhvr>
                                        <p:cTn id="152" dur="1000" fill="hold"/>
                                        <p:tgtEl>
                                          <p:spTgt spid="26"/>
                                        </p:tgtEl>
                                        <p:attrNameLst>
                                          <p:attrName>ppt_x</p:attrName>
                                        </p:attrNameLst>
                                      </p:cBhvr>
                                      <p:tavLst>
                                        <p:tav tm="0">
                                          <p:val>
                                            <p:strVal val="#ppt_x"/>
                                          </p:val>
                                        </p:tav>
                                        <p:tav tm="100000">
                                          <p:val>
                                            <p:strVal val="#ppt_x"/>
                                          </p:val>
                                        </p:tav>
                                      </p:tavLst>
                                    </p:anim>
                                    <p:anim calcmode="lin" valueType="num">
                                      <p:cBhvr>
                                        <p:cTn id="153" dur="1000" fill="hold"/>
                                        <p:tgtEl>
                                          <p:spTgt spid="26"/>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27"/>
                                        </p:tgtEl>
                                        <p:attrNameLst>
                                          <p:attrName>style.visibility</p:attrName>
                                        </p:attrNameLst>
                                      </p:cBhvr>
                                      <p:to>
                                        <p:strVal val="visible"/>
                                      </p:to>
                                    </p:set>
                                    <p:animEffect transition="in" filter="fade">
                                      <p:cBhvr>
                                        <p:cTn id="156" dur="1000"/>
                                        <p:tgtEl>
                                          <p:spTgt spid="27"/>
                                        </p:tgtEl>
                                      </p:cBhvr>
                                    </p:animEffect>
                                    <p:anim calcmode="lin" valueType="num">
                                      <p:cBhvr>
                                        <p:cTn id="157" dur="1000" fill="hold"/>
                                        <p:tgtEl>
                                          <p:spTgt spid="27"/>
                                        </p:tgtEl>
                                        <p:attrNameLst>
                                          <p:attrName>ppt_x</p:attrName>
                                        </p:attrNameLst>
                                      </p:cBhvr>
                                      <p:tavLst>
                                        <p:tav tm="0">
                                          <p:val>
                                            <p:strVal val="#ppt_x"/>
                                          </p:val>
                                        </p:tav>
                                        <p:tav tm="100000">
                                          <p:val>
                                            <p:strVal val="#ppt_x"/>
                                          </p:val>
                                        </p:tav>
                                      </p:tavLst>
                                    </p:anim>
                                    <p:anim calcmode="lin" valueType="num">
                                      <p:cBhvr>
                                        <p:cTn id="15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42" presetClass="entr" presetSubtype="0" fill="hold" grpId="0" nodeType="clickEffect">
                                  <p:stCondLst>
                                    <p:cond delay="0"/>
                                  </p:stCondLst>
                                  <p:childTnLst>
                                    <p:set>
                                      <p:cBhvr>
                                        <p:cTn id="162" dur="1" fill="hold">
                                          <p:stCondLst>
                                            <p:cond delay="0"/>
                                          </p:stCondLst>
                                        </p:cTn>
                                        <p:tgtEl>
                                          <p:spTgt spid="34"/>
                                        </p:tgtEl>
                                        <p:attrNameLst>
                                          <p:attrName>style.visibility</p:attrName>
                                        </p:attrNameLst>
                                      </p:cBhvr>
                                      <p:to>
                                        <p:strVal val="visible"/>
                                      </p:to>
                                    </p:set>
                                    <p:animEffect transition="in" filter="fade">
                                      <p:cBhvr>
                                        <p:cTn id="163" dur="1000"/>
                                        <p:tgtEl>
                                          <p:spTgt spid="34"/>
                                        </p:tgtEl>
                                      </p:cBhvr>
                                    </p:animEffect>
                                    <p:anim calcmode="lin" valueType="num">
                                      <p:cBhvr>
                                        <p:cTn id="164" dur="1000" fill="hold"/>
                                        <p:tgtEl>
                                          <p:spTgt spid="34"/>
                                        </p:tgtEl>
                                        <p:attrNameLst>
                                          <p:attrName>ppt_x</p:attrName>
                                        </p:attrNameLst>
                                      </p:cBhvr>
                                      <p:tavLst>
                                        <p:tav tm="0">
                                          <p:val>
                                            <p:strVal val="#ppt_x"/>
                                          </p:val>
                                        </p:tav>
                                        <p:tav tm="100000">
                                          <p:val>
                                            <p:strVal val="#ppt_x"/>
                                          </p:val>
                                        </p:tav>
                                      </p:tavLst>
                                    </p:anim>
                                    <p:anim calcmode="lin" valueType="num">
                                      <p:cBhvr>
                                        <p:cTn id="165" dur="1000" fill="hold"/>
                                        <p:tgtEl>
                                          <p:spTgt spid="34"/>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33"/>
                                        </p:tgtEl>
                                        <p:attrNameLst>
                                          <p:attrName>style.visibility</p:attrName>
                                        </p:attrNameLst>
                                      </p:cBhvr>
                                      <p:to>
                                        <p:strVal val="visible"/>
                                      </p:to>
                                    </p:set>
                                    <p:animEffect transition="in" filter="fade">
                                      <p:cBhvr>
                                        <p:cTn id="168" dur="1000"/>
                                        <p:tgtEl>
                                          <p:spTgt spid="33"/>
                                        </p:tgtEl>
                                      </p:cBhvr>
                                    </p:animEffect>
                                    <p:anim calcmode="lin" valueType="num">
                                      <p:cBhvr>
                                        <p:cTn id="169" dur="1000" fill="hold"/>
                                        <p:tgtEl>
                                          <p:spTgt spid="33"/>
                                        </p:tgtEl>
                                        <p:attrNameLst>
                                          <p:attrName>ppt_x</p:attrName>
                                        </p:attrNameLst>
                                      </p:cBhvr>
                                      <p:tavLst>
                                        <p:tav tm="0">
                                          <p:val>
                                            <p:strVal val="#ppt_x"/>
                                          </p:val>
                                        </p:tav>
                                        <p:tav tm="100000">
                                          <p:val>
                                            <p:strVal val="#ppt_x"/>
                                          </p:val>
                                        </p:tav>
                                      </p:tavLst>
                                    </p:anim>
                                    <p:anim calcmode="lin" valueType="num">
                                      <p:cBhvr>
                                        <p:cTn id="170" dur="1000" fill="hold"/>
                                        <p:tgtEl>
                                          <p:spTgt spid="33"/>
                                        </p:tgtEl>
                                        <p:attrNameLst>
                                          <p:attrName>ppt_y</p:attrName>
                                        </p:attrNameLst>
                                      </p:cBhvr>
                                      <p:tavLst>
                                        <p:tav tm="0">
                                          <p:val>
                                            <p:strVal val="#ppt_y+.1"/>
                                          </p:val>
                                        </p:tav>
                                        <p:tav tm="100000">
                                          <p:val>
                                            <p:strVal val="#ppt_y"/>
                                          </p:val>
                                        </p:tav>
                                      </p:tavLst>
                                    </p:anim>
                                  </p:childTnLst>
                                </p:cTn>
                              </p:par>
                              <p:par>
                                <p:cTn id="171" presetID="42" presetClass="entr" presetSubtype="0" fill="hold" nodeType="withEffect">
                                  <p:stCondLst>
                                    <p:cond delay="0"/>
                                  </p:stCondLst>
                                  <p:childTnLst>
                                    <p:set>
                                      <p:cBhvr>
                                        <p:cTn id="172" dur="1" fill="hold">
                                          <p:stCondLst>
                                            <p:cond delay="0"/>
                                          </p:stCondLst>
                                        </p:cTn>
                                        <p:tgtEl>
                                          <p:spTgt spid="32"/>
                                        </p:tgtEl>
                                        <p:attrNameLst>
                                          <p:attrName>style.visibility</p:attrName>
                                        </p:attrNameLst>
                                      </p:cBhvr>
                                      <p:to>
                                        <p:strVal val="visible"/>
                                      </p:to>
                                    </p:set>
                                    <p:animEffect transition="in" filter="fade">
                                      <p:cBhvr>
                                        <p:cTn id="173" dur="1000"/>
                                        <p:tgtEl>
                                          <p:spTgt spid="32"/>
                                        </p:tgtEl>
                                      </p:cBhvr>
                                    </p:animEffect>
                                    <p:anim calcmode="lin" valueType="num">
                                      <p:cBhvr>
                                        <p:cTn id="174" dur="1000" fill="hold"/>
                                        <p:tgtEl>
                                          <p:spTgt spid="32"/>
                                        </p:tgtEl>
                                        <p:attrNameLst>
                                          <p:attrName>ppt_x</p:attrName>
                                        </p:attrNameLst>
                                      </p:cBhvr>
                                      <p:tavLst>
                                        <p:tav tm="0">
                                          <p:val>
                                            <p:strVal val="#ppt_x"/>
                                          </p:val>
                                        </p:tav>
                                        <p:tav tm="100000">
                                          <p:val>
                                            <p:strVal val="#ppt_x"/>
                                          </p:val>
                                        </p:tav>
                                      </p:tavLst>
                                    </p:anim>
                                    <p:anim calcmode="lin" valueType="num">
                                      <p:cBhvr>
                                        <p:cTn id="17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76" fill="hold">
                      <p:stCondLst>
                        <p:cond delay="indefinite"/>
                      </p:stCondLst>
                      <p:childTnLst>
                        <p:par>
                          <p:cTn id="177" fill="hold">
                            <p:stCondLst>
                              <p:cond delay="0"/>
                            </p:stCondLst>
                            <p:childTnLst>
                              <p:par>
                                <p:cTn id="178" presetID="42" presetClass="entr" presetSubtype="0" fill="hold" grpId="0" nodeType="clickEffect">
                                  <p:stCondLst>
                                    <p:cond delay="0"/>
                                  </p:stCondLst>
                                  <p:childTnLst>
                                    <p:set>
                                      <p:cBhvr>
                                        <p:cTn id="179" dur="1" fill="hold">
                                          <p:stCondLst>
                                            <p:cond delay="0"/>
                                          </p:stCondLst>
                                        </p:cTn>
                                        <p:tgtEl>
                                          <p:spTgt spid="35"/>
                                        </p:tgtEl>
                                        <p:attrNameLst>
                                          <p:attrName>style.visibility</p:attrName>
                                        </p:attrNameLst>
                                      </p:cBhvr>
                                      <p:to>
                                        <p:strVal val="visible"/>
                                      </p:to>
                                    </p:set>
                                    <p:animEffect transition="in" filter="fade">
                                      <p:cBhvr>
                                        <p:cTn id="180" dur="1000"/>
                                        <p:tgtEl>
                                          <p:spTgt spid="35"/>
                                        </p:tgtEl>
                                      </p:cBhvr>
                                    </p:animEffect>
                                    <p:anim calcmode="lin" valueType="num">
                                      <p:cBhvr>
                                        <p:cTn id="181" dur="1000" fill="hold"/>
                                        <p:tgtEl>
                                          <p:spTgt spid="35"/>
                                        </p:tgtEl>
                                        <p:attrNameLst>
                                          <p:attrName>ppt_x</p:attrName>
                                        </p:attrNameLst>
                                      </p:cBhvr>
                                      <p:tavLst>
                                        <p:tav tm="0">
                                          <p:val>
                                            <p:strVal val="#ppt_x"/>
                                          </p:val>
                                        </p:tav>
                                        <p:tav tm="100000">
                                          <p:val>
                                            <p:strVal val="#ppt_x"/>
                                          </p:val>
                                        </p:tav>
                                      </p:tavLst>
                                    </p:anim>
                                    <p:anim calcmode="lin" valueType="num">
                                      <p:cBhvr>
                                        <p:cTn id="182" dur="1000" fill="hold"/>
                                        <p:tgtEl>
                                          <p:spTgt spid="35"/>
                                        </p:tgtEl>
                                        <p:attrNameLst>
                                          <p:attrName>ppt_y</p:attrName>
                                        </p:attrNameLst>
                                      </p:cBhvr>
                                      <p:tavLst>
                                        <p:tav tm="0">
                                          <p:val>
                                            <p:strVal val="#ppt_y+.1"/>
                                          </p:val>
                                        </p:tav>
                                        <p:tav tm="100000">
                                          <p:val>
                                            <p:strVal val="#ppt_y"/>
                                          </p:val>
                                        </p:tav>
                                      </p:tavLst>
                                    </p:anim>
                                  </p:childTnLst>
                                </p:cTn>
                              </p:par>
                              <p:par>
                                <p:cTn id="183" presetID="42" presetClass="entr" presetSubtype="0" fill="hold" grpId="0" nodeType="withEffect">
                                  <p:stCondLst>
                                    <p:cond delay="0"/>
                                  </p:stCondLst>
                                  <p:childTnLst>
                                    <p:set>
                                      <p:cBhvr>
                                        <p:cTn id="184" dur="1" fill="hold">
                                          <p:stCondLst>
                                            <p:cond delay="0"/>
                                          </p:stCondLst>
                                        </p:cTn>
                                        <p:tgtEl>
                                          <p:spTgt spid="9"/>
                                        </p:tgtEl>
                                        <p:attrNameLst>
                                          <p:attrName>style.visibility</p:attrName>
                                        </p:attrNameLst>
                                      </p:cBhvr>
                                      <p:to>
                                        <p:strVal val="visible"/>
                                      </p:to>
                                    </p:set>
                                    <p:animEffect transition="in" filter="fade">
                                      <p:cBhvr>
                                        <p:cTn id="185" dur="1000"/>
                                        <p:tgtEl>
                                          <p:spTgt spid="9"/>
                                        </p:tgtEl>
                                      </p:cBhvr>
                                    </p:animEffect>
                                    <p:anim calcmode="lin" valueType="num">
                                      <p:cBhvr>
                                        <p:cTn id="186" dur="1000" fill="hold"/>
                                        <p:tgtEl>
                                          <p:spTgt spid="9"/>
                                        </p:tgtEl>
                                        <p:attrNameLst>
                                          <p:attrName>ppt_x</p:attrName>
                                        </p:attrNameLst>
                                      </p:cBhvr>
                                      <p:tavLst>
                                        <p:tav tm="0">
                                          <p:val>
                                            <p:strVal val="#ppt_x"/>
                                          </p:val>
                                        </p:tav>
                                        <p:tav tm="100000">
                                          <p:val>
                                            <p:strVal val="#ppt_x"/>
                                          </p:val>
                                        </p:tav>
                                      </p:tavLst>
                                    </p:anim>
                                    <p:anim calcmode="lin" valueType="num">
                                      <p:cBhvr>
                                        <p:cTn id="187" dur="1000" fill="hold"/>
                                        <p:tgtEl>
                                          <p:spTgt spid="9"/>
                                        </p:tgtEl>
                                        <p:attrNameLst>
                                          <p:attrName>ppt_y</p:attrName>
                                        </p:attrNameLst>
                                      </p:cBhvr>
                                      <p:tavLst>
                                        <p:tav tm="0">
                                          <p:val>
                                            <p:strVal val="#ppt_y+.1"/>
                                          </p:val>
                                        </p:tav>
                                        <p:tav tm="100000">
                                          <p:val>
                                            <p:strVal val="#ppt_y"/>
                                          </p:val>
                                        </p:tav>
                                      </p:tavLst>
                                    </p:anim>
                                  </p:childTnLst>
                                </p:cTn>
                              </p:par>
                              <p:par>
                                <p:cTn id="188" presetID="42" presetClass="entr" presetSubtype="0" fill="hold" nodeType="withEffect">
                                  <p:stCondLst>
                                    <p:cond delay="0"/>
                                  </p:stCondLst>
                                  <p:childTnLst>
                                    <p:set>
                                      <p:cBhvr>
                                        <p:cTn id="189" dur="1" fill="hold">
                                          <p:stCondLst>
                                            <p:cond delay="0"/>
                                          </p:stCondLst>
                                        </p:cTn>
                                        <p:tgtEl>
                                          <p:spTgt spid="11"/>
                                        </p:tgtEl>
                                        <p:attrNameLst>
                                          <p:attrName>style.visibility</p:attrName>
                                        </p:attrNameLst>
                                      </p:cBhvr>
                                      <p:to>
                                        <p:strVal val="visible"/>
                                      </p:to>
                                    </p:set>
                                    <p:animEffect transition="in" filter="fade">
                                      <p:cBhvr>
                                        <p:cTn id="190" dur="1000"/>
                                        <p:tgtEl>
                                          <p:spTgt spid="11"/>
                                        </p:tgtEl>
                                      </p:cBhvr>
                                    </p:animEffect>
                                    <p:anim calcmode="lin" valueType="num">
                                      <p:cBhvr>
                                        <p:cTn id="191" dur="1000" fill="hold"/>
                                        <p:tgtEl>
                                          <p:spTgt spid="11"/>
                                        </p:tgtEl>
                                        <p:attrNameLst>
                                          <p:attrName>ppt_x</p:attrName>
                                        </p:attrNameLst>
                                      </p:cBhvr>
                                      <p:tavLst>
                                        <p:tav tm="0">
                                          <p:val>
                                            <p:strVal val="#ppt_x"/>
                                          </p:val>
                                        </p:tav>
                                        <p:tav tm="100000">
                                          <p:val>
                                            <p:strVal val="#ppt_x"/>
                                          </p:val>
                                        </p:tav>
                                      </p:tavLst>
                                    </p:anim>
                                    <p:anim calcmode="lin" valueType="num">
                                      <p:cBhvr>
                                        <p:cTn id="19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13" grpId="0"/>
      <p:bldP spid="14" grpId="0"/>
      <p:bldP spid="16" grpId="0" animBg="1"/>
      <p:bldP spid="17" grpId="0" animBg="1"/>
      <p:bldP spid="19" grpId="0" animBg="1"/>
      <p:bldP spid="20" grpId="0" animBg="1"/>
      <p:bldP spid="22" grpId="0"/>
      <p:bldP spid="27" grpId="0"/>
      <p:bldP spid="33" grpId="0"/>
      <p:bldP spid="34" grpId="0" animBg="1"/>
      <p:bldP spid="35" grpId="0" animBg="1"/>
      <p:bldP spid="39"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0F1723-AFB4-4EC8-E9F9-54E677F49326}"/>
              </a:ext>
            </a:extLst>
          </p:cNvPr>
          <p:cNvSpPr>
            <a:spLocks noGrp="1"/>
          </p:cNvSpPr>
          <p:nvPr>
            <p:ph type="title"/>
          </p:nvPr>
        </p:nvSpPr>
        <p:spPr/>
        <p:txBody>
          <a:bodyPr/>
          <a:lstStyle/>
          <a:p>
            <a:r>
              <a:rPr lang="bg-BG" dirty="0"/>
              <a:t>Метрологична инфраструктура в ЦЕРН</a:t>
            </a:r>
            <a:endParaRPr lang="en-US" dirty="0"/>
          </a:p>
        </p:txBody>
      </p:sp>
      <p:sp>
        <p:nvSpPr>
          <p:cNvPr id="4" name="Slide Number Placeholder 3">
            <a:extLst>
              <a:ext uri="{FF2B5EF4-FFF2-40B4-BE49-F238E27FC236}">
                <a16:creationId xmlns:a16="http://schemas.microsoft.com/office/drawing/2014/main" id="{C5A63101-D4A7-4B82-3CC3-0E3A306EC162}"/>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pic>
        <p:nvPicPr>
          <p:cNvPr id="5" name="Picture 2">
            <a:extLst>
              <a:ext uri="{FF2B5EF4-FFF2-40B4-BE49-F238E27FC236}">
                <a16:creationId xmlns:a16="http://schemas.microsoft.com/office/drawing/2014/main" id="{804EADB2-691B-E01D-5CA9-74769A61A0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082" y="1251522"/>
            <a:ext cx="2892281" cy="385875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1F06BA0D-347B-CF75-19AE-007A8BBD9F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2407" y="1226427"/>
            <a:ext cx="2894068" cy="385875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8B274BC5-FD33-8DDB-2AC7-6E2DDD7183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87717" y="1217480"/>
            <a:ext cx="2724000" cy="20429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id="{6908B946-4381-2BB2-FAE3-6491DA10BB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65614" y="3930270"/>
            <a:ext cx="2724000" cy="181127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B041BC8-0622-DFB3-91AE-8C927447F305}"/>
              </a:ext>
            </a:extLst>
          </p:cNvPr>
          <p:cNvSpPr txBox="1"/>
          <p:nvPr/>
        </p:nvSpPr>
        <p:spPr bwMode="auto">
          <a:xfrm>
            <a:off x="513264" y="5085185"/>
            <a:ext cx="3518912" cy="1200329"/>
          </a:xfrm>
          <a:prstGeom prst="rect">
            <a:avLst/>
          </a:prstGeom>
          <a:noFill/>
        </p:spPr>
        <p:txBody>
          <a:bodyPr wrap="none" rtlCol="0">
            <a:spAutoFit/>
          </a:bodyPr>
          <a:lstStyle/>
          <a:p>
            <a:pPr algn="ctr"/>
            <a:r>
              <a:rPr lang="bg-BG" dirty="0"/>
              <a:t>Референтни и работни</a:t>
            </a:r>
          </a:p>
          <a:p>
            <a:pPr algn="ctr"/>
            <a:r>
              <a:rPr lang="bg-BG" dirty="0"/>
              <a:t>еталони за напрежение и ток</a:t>
            </a:r>
          </a:p>
          <a:p>
            <a:pPr algn="ctr"/>
            <a:r>
              <a:rPr lang="bg-BG" dirty="0"/>
              <a:t>Годишна калибрация в </a:t>
            </a:r>
            <a:r>
              <a:rPr lang="en-US" dirty="0"/>
              <a:t>METAS</a:t>
            </a:r>
          </a:p>
          <a:p>
            <a:pPr algn="ctr"/>
            <a:r>
              <a:rPr lang="en-US" dirty="0"/>
              <a:t>(</a:t>
            </a:r>
            <a:r>
              <a:rPr lang="bg-BG" dirty="0"/>
              <a:t>Берн, Швейцария)</a:t>
            </a:r>
            <a:endParaRPr lang="en-US" dirty="0"/>
          </a:p>
        </p:txBody>
      </p:sp>
      <p:sp>
        <p:nvSpPr>
          <p:cNvPr id="11" name="TextBox 10">
            <a:extLst>
              <a:ext uri="{FF2B5EF4-FFF2-40B4-BE49-F238E27FC236}">
                <a16:creationId xmlns:a16="http://schemas.microsoft.com/office/drawing/2014/main" id="{00DE59C8-5308-13BE-5191-5AE1BC598006}"/>
              </a:ext>
            </a:extLst>
          </p:cNvPr>
          <p:cNvSpPr txBox="1"/>
          <p:nvPr/>
        </p:nvSpPr>
        <p:spPr bwMode="auto">
          <a:xfrm>
            <a:off x="4444681" y="5146740"/>
            <a:ext cx="3629519" cy="1077218"/>
          </a:xfrm>
          <a:prstGeom prst="rect">
            <a:avLst/>
          </a:prstGeom>
          <a:noFill/>
        </p:spPr>
        <p:txBody>
          <a:bodyPr wrap="none" rtlCol="0">
            <a:spAutoFit/>
          </a:bodyPr>
          <a:lstStyle/>
          <a:p>
            <a:pPr algn="ctr"/>
            <a:r>
              <a:rPr lang="bg-BG" sz="1600" dirty="0"/>
              <a:t>Референтна установка за</a:t>
            </a:r>
            <a:r>
              <a:rPr lang="en-US" sz="1600" dirty="0"/>
              <a:t> </a:t>
            </a:r>
            <a:r>
              <a:rPr lang="bg-BG" sz="1600" dirty="0"/>
              <a:t>тестване </a:t>
            </a:r>
            <a:endParaRPr lang="en-US" sz="1600" dirty="0"/>
          </a:p>
          <a:p>
            <a:pPr algn="ctr"/>
            <a:r>
              <a:rPr lang="bg-BG" sz="1600" dirty="0"/>
              <a:t>и калибрация на</a:t>
            </a:r>
            <a:r>
              <a:rPr lang="en-US" sz="1600" dirty="0"/>
              <a:t> </a:t>
            </a:r>
            <a:r>
              <a:rPr lang="bg-BG" sz="1600" dirty="0"/>
              <a:t>постояннотокови </a:t>
            </a:r>
          </a:p>
          <a:p>
            <a:pPr algn="ctr"/>
            <a:r>
              <a:rPr lang="bg-BG" sz="1600" dirty="0"/>
              <a:t>измерителни трансформатори </a:t>
            </a:r>
            <a:br>
              <a:rPr lang="en-US" sz="1600" dirty="0"/>
            </a:br>
            <a:r>
              <a:rPr lang="bg-BG" sz="1600" dirty="0"/>
              <a:t>(</a:t>
            </a:r>
            <a:r>
              <a:rPr lang="en-US" sz="1600" dirty="0"/>
              <a:t>DCCT)</a:t>
            </a:r>
            <a:r>
              <a:rPr lang="bg-BG" sz="1600" dirty="0"/>
              <a:t> за </a:t>
            </a:r>
            <a:r>
              <a:rPr lang="en-US" sz="1600" dirty="0"/>
              <a:t>HL-LHC</a:t>
            </a:r>
          </a:p>
        </p:txBody>
      </p:sp>
      <p:sp>
        <p:nvSpPr>
          <p:cNvPr id="12" name="TextBox 11">
            <a:extLst>
              <a:ext uri="{FF2B5EF4-FFF2-40B4-BE49-F238E27FC236}">
                <a16:creationId xmlns:a16="http://schemas.microsoft.com/office/drawing/2014/main" id="{030C1FB1-2117-AEA8-D9B5-A3111989E2E0}"/>
              </a:ext>
            </a:extLst>
          </p:cNvPr>
          <p:cNvSpPr txBox="1"/>
          <p:nvPr/>
        </p:nvSpPr>
        <p:spPr bwMode="auto">
          <a:xfrm>
            <a:off x="8532465" y="3278035"/>
            <a:ext cx="3190297" cy="523220"/>
          </a:xfrm>
          <a:prstGeom prst="rect">
            <a:avLst/>
          </a:prstGeom>
          <a:noFill/>
        </p:spPr>
        <p:txBody>
          <a:bodyPr wrap="none" rtlCol="0">
            <a:spAutoFit/>
          </a:bodyPr>
          <a:lstStyle/>
          <a:p>
            <a:pPr algn="ctr"/>
            <a:r>
              <a:rPr lang="bg-BG" sz="1400" dirty="0"/>
              <a:t>Мобилен калибратор за ток (</a:t>
            </a:r>
            <a:r>
              <a:rPr lang="en-US" sz="1400" dirty="0"/>
              <a:t>0-10</a:t>
            </a:r>
            <a:r>
              <a:rPr lang="bg-BG" sz="1400" dirty="0"/>
              <a:t> А)</a:t>
            </a:r>
          </a:p>
          <a:p>
            <a:pPr algn="ctr"/>
            <a:r>
              <a:rPr lang="bg-BG" sz="1400" dirty="0"/>
              <a:t>в тунела на </a:t>
            </a:r>
            <a:r>
              <a:rPr lang="en-US" sz="1400" dirty="0"/>
              <a:t>LHC</a:t>
            </a:r>
          </a:p>
        </p:txBody>
      </p:sp>
      <p:sp>
        <p:nvSpPr>
          <p:cNvPr id="13" name="TextBox 12">
            <a:extLst>
              <a:ext uri="{FF2B5EF4-FFF2-40B4-BE49-F238E27FC236}">
                <a16:creationId xmlns:a16="http://schemas.microsoft.com/office/drawing/2014/main" id="{69E033FB-8089-3D2E-A0FF-71C6AD10E3EF}"/>
              </a:ext>
            </a:extLst>
          </p:cNvPr>
          <p:cNvSpPr txBox="1"/>
          <p:nvPr/>
        </p:nvSpPr>
        <p:spPr bwMode="auto">
          <a:xfrm>
            <a:off x="8434816" y="5715247"/>
            <a:ext cx="3389069" cy="523220"/>
          </a:xfrm>
          <a:prstGeom prst="rect">
            <a:avLst/>
          </a:prstGeom>
          <a:noFill/>
        </p:spPr>
        <p:txBody>
          <a:bodyPr wrap="none" rtlCol="0">
            <a:spAutoFit/>
          </a:bodyPr>
          <a:lstStyle/>
          <a:p>
            <a:pPr algn="ctr"/>
            <a:r>
              <a:rPr lang="bg-BG" sz="1400" dirty="0"/>
              <a:t>Референтна установка за тестване на</a:t>
            </a:r>
          </a:p>
          <a:p>
            <a:pPr algn="ctr"/>
            <a:r>
              <a:rPr lang="en-US" sz="1400" dirty="0"/>
              <a:t>DCCT </a:t>
            </a:r>
            <a:r>
              <a:rPr lang="bg-BG" sz="1400" dirty="0"/>
              <a:t>с ток до 2</a:t>
            </a:r>
            <a:r>
              <a:rPr lang="en-US" sz="1400" dirty="0"/>
              <a:t>0000</a:t>
            </a:r>
            <a:r>
              <a:rPr lang="bg-BG" sz="1400" dirty="0"/>
              <a:t> </a:t>
            </a:r>
            <a:r>
              <a:rPr lang="en-US" sz="1400" dirty="0"/>
              <a:t>A</a:t>
            </a:r>
          </a:p>
        </p:txBody>
      </p:sp>
    </p:spTree>
    <p:extLst>
      <p:ext uri="{BB962C8B-B14F-4D97-AF65-F5344CB8AC3E}">
        <p14:creationId xmlns:p14="http://schemas.microsoft.com/office/powerpoint/2010/main" val="1054609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SY PowerPoint template</Template>
  <TotalTime>10115</TotalTime>
  <Words>2223</Words>
  <Application>Microsoft Office PowerPoint</Application>
  <DocSecurity>0</DocSecurity>
  <PresentationFormat>Widescreen</PresentationFormat>
  <Paragraphs>344</Paragraphs>
  <Slides>20</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Cambria Math</vt:lpstr>
      <vt:lpstr>Wingdings</vt:lpstr>
      <vt:lpstr>Office Theme</vt:lpstr>
      <vt:lpstr>Високопрецизно токозахранване за магнитните модули в LHC  Как доставяме 18000 ампера постоянен ток с точност 0.0001% - устройства, системи и метрология</vt:lpstr>
      <vt:lpstr>Високопрецизно токозахранване за магнитните модули в LHC</vt:lpstr>
      <vt:lpstr>Накратко за метрологията</vt:lpstr>
      <vt:lpstr>Основни единици в SI</vt:lpstr>
      <vt:lpstr>Електромагнитни величини и единици</vt:lpstr>
      <vt:lpstr>Еталони за електрически величини</vt:lpstr>
      <vt:lpstr>Метрологичната пирамида</vt:lpstr>
      <vt:lpstr>Електронни измерителни устройства</vt:lpstr>
      <vt:lpstr>Метрологична инфраструктура в ЦЕРН</vt:lpstr>
      <vt:lpstr>Електрическо захранване за магнити</vt:lpstr>
      <vt:lpstr>Преобразуватели на мощност за магнити</vt:lpstr>
      <vt:lpstr>Захранване за магнитните модули в LHC</vt:lpstr>
      <vt:lpstr>Изисквания за прецизност и точност в LHC</vt:lpstr>
      <vt:lpstr>Изисквания в LHC и HL-LHC</vt:lpstr>
      <vt:lpstr>Постояннотокови измерителни трансформатори (Direct-Current Current Transformers - DCCT)</vt:lpstr>
      <vt:lpstr>Аналого-цифрови преобразуватели</vt:lpstr>
      <vt:lpstr>Високопрецизни АЦП, разработени в ЦЕРН</vt:lpstr>
      <vt:lpstr>Цифрово управление</vt:lpstr>
      <vt:lpstr>Системно ниво – предизвикателства и решения</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Miguel Cerqueira Bastos</dc:creator>
  <cp:keywords/>
  <dc:description/>
  <cp:lastModifiedBy>Nikolai Beev</cp:lastModifiedBy>
  <cp:revision>449</cp:revision>
  <dcterms:created xsi:type="dcterms:W3CDTF">2024-08-29T12:25:23Z</dcterms:created>
  <dcterms:modified xsi:type="dcterms:W3CDTF">2025-09-16T15:00:52Z</dcterms:modified>
  <cp:category/>
  <dc:identifier/>
  <cp:contentStatus/>
  <dc:language/>
  <cp:version/>
</cp:coreProperties>
</file>